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35" r:id="rId1"/>
    <p:sldMasterId id="2147484047" r:id="rId2"/>
  </p:sldMasterIdLst>
  <p:notesMasterIdLst>
    <p:notesMasterId r:id="rId36"/>
  </p:notesMasterIdLst>
  <p:handoutMasterIdLst>
    <p:handoutMasterId r:id="rId37"/>
  </p:handoutMasterIdLst>
  <p:sldIdLst>
    <p:sldId id="479" r:id="rId3"/>
    <p:sldId id="480" r:id="rId4"/>
    <p:sldId id="481" r:id="rId5"/>
    <p:sldId id="482" r:id="rId6"/>
    <p:sldId id="509" r:id="rId7"/>
    <p:sldId id="483" r:id="rId8"/>
    <p:sldId id="511" r:id="rId9"/>
    <p:sldId id="484" r:id="rId10"/>
    <p:sldId id="495" r:id="rId11"/>
    <p:sldId id="512" r:id="rId12"/>
    <p:sldId id="485" r:id="rId13"/>
    <p:sldId id="496" r:id="rId14"/>
    <p:sldId id="513" r:id="rId15"/>
    <p:sldId id="514" r:id="rId16"/>
    <p:sldId id="486" r:id="rId17"/>
    <p:sldId id="497" r:id="rId18"/>
    <p:sldId id="498" r:id="rId19"/>
    <p:sldId id="487" r:id="rId20"/>
    <p:sldId id="490" r:id="rId21"/>
    <p:sldId id="491" r:id="rId22"/>
    <p:sldId id="499" r:id="rId23"/>
    <p:sldId id="500" r:id="rId24"/>
    <p:sldId id="492" r:id="rId25"/>
    <p:sldId id="493" r:id="rId26"/>
    <p:sldId id="501" r:id="rId27"/>
    <p:sldId id="510" r:id="rId28"/>
    <p:sldId id="488" r:id="rId29"/>
    <p:sldId id="503" r:id="rId30"/>
    <p:sldId id="507" r:id="rId31"/>
    <p:sldId id="505" r:id="rId32"/>
    <p:sldId id="502" r:id="rId33"/>
    <p:sldId id="489" r:id="rId34"/>
    <p:sldId id="508" r:id="rId35"/>
  </p:sldIdLst>
  <p:sldSz cx="9144000" cy="6858000" type="screen4x3"/>
  <p:notesSz cx="7099300" cy="10234613"/>
  <p:defaultTextStyle>
    <a:defPPr>
      <a:defRPr lang="fr-FR"/>
    </a:defPPr>
    <a:lvl1pPr algn="ctr" rtl="0" eaLnBrk="0" fontAlgn="base" hangingPunct="0">
      <a:spcBef>
        <a:spcPct val="0"/>
      </a:spcBef>
      <a:spcAft>
        <a:spcPct val="0"/>
      </a:spcAft>
      <a:defRPr sz="1400" kern="1200">
        <a:solidFill>
          <a:srgbClr val="323265"/>
        </a:solidFill>
        <a:latin typeface="Arial" charset="0"/>
        <a:ea typeface="+mn-ea"/>
        <a:cs typeface="Arial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400" kern="1200">
        <a:solidFill>
          <a:srgbClr val="323265"/>
        </a:solidFill>
        <a:latin typeface="Arial" charset="0"/>
        <a:ea typeface="+mn-ea"/>
        <a:cs typeface="Arial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400" kern="1200">
        <a:solidFill>
          <a:srgbClr val="323265"/>
        </a:solidFill>
        <a:latin typeface="Arial" charset="0"/>
        <a:ea typeface="+mn-ea"/>
        <a:cs typeface="Arial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400" kern="1200">
        <a:solidFill>
          <a:srgbClr val="323265"/>
        </a:solidFill>
        <a:latin typeface="Arial" charset="0"/>
        <a:ea typeface="+mn-ea"/>
        <a:cs typeface="Arial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400" kern="1200">
        <a:solidFill>
          <a:srgbClr val="323265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400" kern="1200">
        <a:solidFill>
          <a:srgbClr val="323265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400" kern="1200">
        <a:solidFill>
          <a:srgbClr val="323265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400" kern="1200">
        <a:solidFill>
          <a:srgbClr val="323265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400" kern="1200">
        <a:solidFill>
          <a:srgbClr val="323265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8D69"/>
    <a:srgbClr val="92D050"/>
    <a:srgbClr val="050F55"/>
    <a:srgbClr val="06126C"/>
    <a:srgbClr val="050E51"/>
    <a:srgbClr val="091A97"/>
    <a:srgbClr val="B7D6FB"/>
    <a:srgbClr val="AAD6F4"/>
    <a:srgbClr val="E7F46A"/>
    <a:srgbClr val="1594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6156" autoAdjust="0"/>
    <p:restoredTop sz="96072" autoAdjust="0"/>
  </p:normalViewPr>
  <p:slideViewPr>
    <p:cSldViewPr snapToGrid="0">
      <p:cViewPr>
        <p:scale>
          <a:sx n="30" d="100"/>
          <a:sy n="30" d="100"/>
        </p:scale>
        <p:origin x="2628" y="729"/>
      </p:cViewPr>
      <p:guideLst>
        <p:guide orient="horz" pos="4319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bornas3\groupes\ELEC\00-Projets\JUNO\02-0-Developpement\202-Conception\ABC-V1\ABC_thermique\Calcul-Thermique%20ABC-2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bornas3\groupes\ELEC\00-Projets\JUNO\02-0-Developpement\202-Conception\ABC-V1\ABC_thermique\Calcul-Thermique%20ABC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bornas3\groupes\ELEC\00-Projets\JUNO\02-0-Developpement\202-Conception\ABC-V1\ABC_thermique\Calcul-Thermique%20ABC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bornas3\groupes\ELEC\00-Projets\JUNO\02-0-Developpement\202-Conception\ABC-V1\ABC_thermique\Calcul-Thermique%20ABC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3809040626842945"/>
          <c:y val="0.19060989943842235"/>
          <c:w val="0.64688915204684905"/>
          <c:h val="0.66226797900262468"/>
        </c:manualLayout>
      </c:layout>
      <c:scatterChart>
        <c:scatterStyle val="smoothMarker"/>
        <c:varyColors val="0"/>
        <c:ser>
          <c:idx val="0"/>
          <c:order val="0"/>
          <c:tx>
            <c:strRef>
              <c:f>catiroc_sim!$A$11</c:f>
              <c:strCache>
                <c:ptCount val="1"/>
                <c:pt idx="0">
                  <c:v>20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catiroc_sim!$B$11:$B$31</c:f>
              <c:numCache>
                <c:formatCode>General</c:formatCode>
                <c:ptCount val="21"/>
                <c:pt idx="0">
                  <c:v>1</c:v>
                </c:pt>
                <c:pt idx="1">
                  <c:v>1.1000000000000001</c:v>
                </c:pt>
                <c:pt idx="2">
                  <c:v>1.2</c:v>
                </c:pt>
                <c:pt idx="3">
                  <c:v>1.3</c:v>
                </c:pt>
                <c:pt idx="4">
                  <c:v>1.4</c:v>
                </c:pt>
                <c:pt idx="5">
                  <c:v>1.5</c:v>
                </c:pt>
                <c:pt idx="6">
                  <c:v>1.6</c:v>
                </c:pt>
                <c:pt idx="7">
                  <c:v>1.7</c:v>
                </c:pt>
                <c:pt idx="8">
                  <c:v>1.8</c:v>
                </c:pt>
                <c:pt idx="9">
                  <c:v>1.9</c:v>
                </c:pt>
                <c:pt idx="10">
                  <c:v>2</c:v>
                </c:pt>
                <c:pt idx="11">
                  <c:v>2.1</c:v>
                </c:pt>
                <c:pt idx="12">
                  <c:v>2.2000000000000002</c:v>
                </c:pt>
                <c:pt idx="13">
                  <c:v>2.2999999999999998</c:v>
                </c:pt>
                <c:pt idx="14">
                  <c:v>2.4</c:v>
                </c:pt>
                <c:pt idx="15">
                  <c:v>2.5</c:v>
                </c:pt>
                <c:pt idx="16">
                  <c:v>2.6</c:v>
                </c:pt>
                <c:pt idx="17">
                  <c:v>2.7</c:v>
                </c:pt>
                <c:pt idx="18">
                  <c:v>2.8</c:v>
                </c:pt>
                <c:pt idx="19">
                  <c:v>2.9</c:v>
                </c:pt>
                <c:pt idx="20">
                  <c:v>3</c:v>
                </c:pt>
              </c:numCache>
            </c:numRef>
          </c:xVal>
          <c:yVal>
            <c:numRef>
              <c:f>catiroc_sim!$C$11:$C$30</c:f>
              <c:numCache>
                <c:formatCode>General</c:formatCode>
                <c:ptCount val="20"/>
                <c:pt idx="0">
                  <c:v>34.903772774680398</c:v>
                </c:pt>
                <c:pt idx="1">
                  <c:v>36.39415005214844</c:v>
                </c:pt>
                <c:pt idx="2">
                  <c:v>37.884527329616475</c:v>
                </c:pt>
                <c:pt idx="3">
                  <c:v>39.374904607084517</c:v>
                </c:pt>
                <c:pt idx="4">
                  <c:v>40.865281884552559</c:v>
                </c:pt>
                <c:pt idx="5">
                  <c:v>42.355659162020601</c:v>
                </c:pt>
                <c:pt idx="6">
                  <c:v>43.846036439488643</c:v>
                </c:pt>
                <c:pt idx="7">
                  <c:v>45.336413716956677</c:v>
                </c:pt>
                <c:pt idx="8">
                  <c:v>46.826790994424712</c:v>
                </c:pt>
                <c:pt idx="9">
                  <c:v>48.317168271892754</c:v>
                </c:pt>
                <c:pt idx="10">
                  <c:v>49.807545549360796</c:v>
                </c:pt>
                <c:pt idx="11">
                  <c:v>51.297922826828838</c:v>
                </c:pt>
                <c:pt idx="12">
                  <c:v>52.78830010429688</c:v>
                </c:pt>
                <c:pt idx="13">
                  <c:v>54.278677381764915</c:v>
                </c:pt>
                <c:pt idx="14">
                  <c:v>55.769054659232957</c:v>
                </c:pt>
                <c:pt idx="15">
                  <c:v>57.259431936700992</c:v>
                </c:pt>
                <c:pt idx="16">
                  <c:v>58.749809214169034</c:v>
                </c:pt>
                <c:pt idx="17">
                  <c:v>60.240186491637076</c:v>
                </c:pt>
                <c:pt idx="18">
                  <c:v>61.73056376910511</c:v>
                </c:pt>
                <c:pt idx="19">
                  <c:v>63.220941046573152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794-4A7B-90D1-E9DD9CFCDEF6}"/>
            </c:ext>
          </c:extLst>
        </c:ser>
        <c:ser>
          <c:idx val="1"/>
          <c:order val="1"/>
          <c:tx>
            <c:strRef>
              <c:f>catiroc_sim!$A$32</c:f>
              <c:strCache>
                <c:ptCount val="1"/>
                <c:pt idx="0">
                  <c:v>24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catiroc_sim!$B$32:$B$52</c:f>
              <c:numCache>
                <c:formatCode>General</c:formatCode>
                <c:ptCount val="21"/>
                <c:pt idx="0">
                  <c:v>1</c:v>
                </c:pt>
                <c:pt idx="1">
                  <c:v>1.1000000000000001</c:v>
                </c:pt>
                <c:pt idx="2">
                  <c:v>1.2</c:v>
                </c:pt>
                <c:pt idx="3">
                  <c:v>1.3</c:v>
                </c:pt>
                <c:pt idx="4">
                  <c:v>1.4</c:v>
                </c:pt>
                <c:pt idx="5">
                  <c:v>1.5</c:v>
                </c:pt>
                <c:pt idx="6">
                  <c:v>1.6</c:v>
                </c:pt>
                <c:pt idx="7">
                  <c:v>1.7</c:v>
                </c:pt>
                <c:pt idx="8">
                  <c:v>1.8</c:v>
                </c:pt>
                <c:pt idx="9">
                  <c:v>1.9</c:v>
                </c:pt>
                <c:pt idx="10">
                  <c:v>2</c:v>
                </c:pt>
                <c:pt idx="11">
                  <c:v>2.1</c:v>
                </c:pt>
                <c:pt idx="12">
                  <c:v>2.2000000000000002</c:v>
                </c:pt>
                <c:pt idx="13">
                  <c:v>2.2999999999999998</c:v>
                </c:pt>
                <c:pt idx="14">
                  <c:v>2.4</c:v>
                </c:pt>
                <c:pt idx="15">
                  <c:v>2.5</c:v>
                </c:pt>
                <c:pt idx="16">
                  <c:v>2.6</c:v>
                </c:pt>
                <c:pt idx="17">
                  <c:v>2.7</c:v>
                </c:pt>
                <c:pt idx="18">
                  <c:v>2.8</c:v>
                </c:pt>
                <c:pt idx="19">
                  <c:v>2.9</c:v>
                </c:pt>
                <c:pt idx="20">
                  <c:v>3</c:v>
                </c:pt>
              </c:numCache>
            </c:numRef>
          </c:xVal>
          <c:yVal>
            <c:numRef>
              <c:f>catiroc_sim!$C$32:$C$52</c:f>
              <c:numCache>
                <c:formatCode>General</c:formatCode>
                <c:ptCount val="21"/>
                <c:pt idx="0">
                  <c:v>38.903772774680398</c:v>
                </c:pt>
                <c:pt idx="1">
                  <c:v>40.39415005214844</c:v>
                </c:pt>
                <c:pt idx="2">
                  <c:v>41.884527329616475</c:v>
                </c:pt>
                <c:pt idx="3">
                  <c:v>43.374904607084517</c:v>
                </c:pt>
                <c:pt idx="4">
                  <c:v>44.865281884552559</c:v>
                </c:pt>
                <c:pt idx="5">
                  <c:v>46.355659162020601</c:v>
                </c:pt>
                <c:pt idx="6">
                  <c:v>47.846036439488643</c:v>
                </c:pt>
                <c:pt idx="7">
                  <c:v>49.336413716956677</c:v>
                </c:pt>
                <c:pt idx="8">
                  <c:v>50.826790994424712</c:v>
                </c:pt>
                <c:pt idx="9">
                  <c:v>52.317168271892754</c:v>
                </c:pt>
                <c:pt idx="10">
                  <c:v>53.807545549360796</c:v>
                </c:pt>
                <c:pt idx="11">
                  <c:v>55.297922826828838</c:v>
                </c:pt>
                <c:pt idx="12">
                  <c:v>56.78830010429688</c:v>
                </c:pt>
                <c:pt idx="13">
                  <c:v>58.278677381764915</c:v>
                </c:pt>
                <c:pt idx="14">
                  <c:v>59.769054659232957</c:v>
                </c:pt>
                <c:pt idx="15">
                  <c:v>61.259431936700992</c:v>
                </c:pt>
                <c:pt idx="16">
                  <c:v>62.749809214169034</c:v>
                </c:pt>
                <c:pt idx="17">
                  <c:v>64.240186491637076</c:v>
                </c:pt>
                <c:pt idx="18">
                  <c:v>65.730563769105117</c:v>
                </c:pt>
                <c:pt idx="19">
                  <c:v>67.220941046573159</c:v>
                </c:pt>
                <c:pt idx="20">
                  <c:v>68.711318324041201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794-4A7B-90D1-E9DD9CFCDE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81911696"/>
        <c:axId val="981916688"/>
      </c:scatterChart>
      <c:valAx>
        <c:axId val="9819116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200" b="1"/>
                  <a:t>Puissance</a:t>
                </a:r>
                <a:r>
                  <a:rPr lang="fr-FR" sz="1200" b="1" baseline="0"/>
                  <a:t> dissipée</a:t>
                </a:r>
                <a:endParaRPr lang="fr-FR" sz="1200" b="1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81916688"/>
        <c:crosses val="autoZero"/>
        <c:crossBetween val="midCat"/>
      </c:valAx>
      <c:valAx>
        <c:axId val="981916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100" b="1"/>
                  <a:t>Tj(°C)</a:t>
                </a:r>
              </a:p>
            </c:rich>
          </c:tx>
          <c:layout>
            <c:manualLayout>
              <c:xMode val="edge"/>
              <c:yMode val="edge"/>
              <c:x val="4.109711286089239E-2"/>
              <c:y val="0.4678354330708660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8191169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7304710120404"/>
          <c:y val="0.20345149346825944"/>
          <c:w val="0.74013049871518399"/>
          <c:h val="0.62610374092343513"/>
        </c:manualLayout>
      </c:layout>
      <c:scatterChart>
        <c:scatterStyle val="smoothMarker"/>
        <c:varyColors val="0"/>
        <c:ser>
          <c:idx val="0"/>
          <c:order val="0"/>
          <c:tx>
            <c:strRef>
              <c:f>catiroc_sim!$A$11</c:f>
              <c:strCache>
                <c:ptCount val="1"/>
                <c:pt idx="0">
                  <c:v>20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catiroc_sim!$B$11:$B$31</c:f>
              <c:numCache>
                <c:formatCode>General</c:formatCode>
                <c:ptCount val="21"/>
                <c:pt idx="0">
                  <c:v>1</c:v>
                </c:pt>
                <c:pt idx="1">
                  <c:v>1.1000000000000001</c:v>
                </c:pt>
                <c:pt idx="2">
                  <c:v>1.2</c:v>
                </c:pt>
                <c:pt idx="3">
                  <c:v>1.3</c:v>
                </c:pt>
                <c:pt idx="4">
                  <c:v>1.4</c:v>
                </c:pt>
                <c:pt idx="5">
                  <c:v>1.5</c:v>
                </c:pt>
                <c:pt idx="6">
                  <c:v>1.6</c:v>
                </c:pt>
                <c:pt idx="7">
                  <c:v>1.7</c:v>
                </c:pt>
                <c:pt idx="8">
                  <c:v>1.8</c:v>
                </c:pt>
                <c:pt idx="9">
                  <c:v>1.9</c:v>
                </c:pt>
                <c:pt idx="10">
                  <c:v>2</c:v>
                </c:pt>
                <c:pt idx="11">
                  <c:v>2.1</c:v>
                </c:pt>
                <c:pt idx="12">
                  <c:v>2.2000000000000002</c:v>
                </c:pt>
                <c:pt idx="13">
                  <c:v>2.2999999999999998</c:v>
                </c:pt>
                <c:pt idx="14">
                  <c:v>2.4</c:v>
                </c:pt>
                <c:pt idx="15">
                  <c:v>2.5</c:v>
                </c:pt>
                <c:pt idx="16">
                  <c:v>2.6</c:v>
                </c:pt>
                <c:pt idx="17">
                  <c:v>2.7</c:v>
                </c:pt>
                <c:pt idx="18">
                  <c:v>2.8</c:v>
                </c:pt>
                <c:pt idx="19">
                  <c:v>2.9</c:v>
                </c:pt>
                <c:pt idx="20">
                  <c:v>3</c:v>
                </c:pt>
              </c:numCache>
            </c:numRef>
          </c:xVal>
          <c:yVal>
            <c:numRef>
              <c:f>catiroc_sim!$D$11:$D$30</c:f>
              <c:numCache>
                <c:formatCode>General</c:formatCode>
                <c:ptCount val="20"/>
                <c:pt idx="0">
                  <c:v>35.00196795489002</c:v>
                </c:pt>
                <c:pt idx="1">
                  <c:v>36.502164750379023</c:v>
                </c:pt>
                <c:pt idx="2">
                  <c:v>38.002361545868027</c:v>
                </c:pt>
                <c:pt idx="3">
                  <c:v>39.50255834135703</c:v>
                </c:pt>
                <c:pt idx="4">
                  <c:v>41.002755136846034</c:v>
                </c:pt>
                <c:pt idx="5">
                  <c:v>42.502951932335037</c:v>
                </c:pt>
                <c:pt idx="6">
                  <c:v>44.003148727824041</c:v>
                </c:pt>
                <c:pt idx="7">
                  <c:v>45.503345523313037</c:v>
                </c:pt>
                <c:pt idx="8">
                  <c:v>47.003542318802033</c:v>
                </c:pt>
                <c:pt idx="9">
                  <c:v>48.503739114291037</c:v>
                </c:pt>
                <c:pt idx="10">
                  <c:v>50.003935909780047</c:v>
                </c:pt>
                <c:pt idx="11">
                  <c:v>51.504132705269051</c:v>
                </c:pt>
                <c:pt idx="12">
                  <c:v>53.004329500758054</c:v>
                </c:pt>
                <c:pt idx="13">
                  <c:v>54.50452629624705</c:v>
                </c:pt>
                <c:pt idx="14">
                  <c:v>56.004723091736054</c:v>
                </c:pt>
                <c:pt idx="15">
                  <c:v>57.50491988722505</c:v>
                </c:pt>
                <c:pt idx="16">
                  <c:v>59.005116682714053</c:v>
                </c:pt>
                <c:pt idx="17">
                  <c:v>60.505313478203057</c:v>
                </c:pt>
                <c:pt idx="18">
                  <c:v>62.00551027369206</c:v>
                </c:pt>
                <c:pt idx="19">
                  <c:v>63.505707069181064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643-40B9-B93F-B7001CC3FF37}"/>
            </c:ext>
          </c:extLst>
        </c:ser>
        <c:ser>
          <c:idx val="1"/>
          <c:order val="1"/>
          <c:tx>
            <c:strRef>
              <c:f>catiroc_sim!$A$32</c:f>
              <c:strCache>
                <c:ptCount val="1"/>
                <c:pt idx="0">
                  <c:v>24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catiroc_sim!$B$32:$B$52</c:f>
              <c:numCache>
                <c:formatCode>General</c:formatCode>
                <c:ptCount val="21"/>
                <c:pt idx="0">
                  <c:v>1</c:v>
                </c:pt>
                <c:pt idx="1">
                  <c:v>1.1000000000000001</c:v>
                </c:pt>
                <c:pt idx="2">
                  <c:v>1.2</c:v>
                </c:pt>
                <c:pt idx="3">
                  <c:v>1.3</c:v>
                </c:pt>
                <c:pt idx="4">
                  <c:v>1.4</c:v>
                </c:pt>
                <c:pt idx="5">
                  <c:v>1.5</c:v>
                </c:pt>
                <c:pt idx="6">
                  <c:v>1.6</c:v>
                </c:pt>
                <c:pt idx="7">
                  <c:v>1.7</c:v>
                </c:pt>
                <c:pt idx="8">
                  <c:v>1.8</c:v>
                </c:pt>
                <c:pt idx="9">
                  <c:v>1.9</c:v>
                </c:pt>
                <c:pt idx="10">
                  <c:v>2</c:v>
                </c:pt>
                <c:pt idx="11">
                  <c:v>2.1</c:v>
                </c:pt>
                <c:pt idx="12">
                  <c:v>2.2000000000000002</c:v>
                </c:pt>
                <c:pt idx="13">
                  <c:v>2.2999999999999998</c:v>
                </c:pt>
                <c:pt idx="14">
                  <c:v>2.4</c:v>
                </c:pt>
                <c:pt idx="15">
                  <c:v>2.5</c:v>
                </c:pt>
                <c:pt idx="16">
                  <c:v>2.6</c:v>
                </c:pt>
                <c:pt idx="17">
                  <c:v>2.7</c:v>
                </c:pt>
                <c:pt idx="18">
                  <c:v>2.8</c:v>
                </c:pt>
                <c:pt idx="19">
                  <c:v>2.9</c:v>
                </c:pt>
                <c:pt idx="20">
                  <c:v>3</c:v>
                </c:pt>
              </c:numCache>
            </c:numRef>
          </c:xVal>
          <c:yVal>
            <c:numRef>
              <c:f>catiroc_sim!$D$32:$D$52</c:f>
              <c:numCache>
                <c:formatCode>General</c:formatCode>
                <c:ptCount val="21"/>
                <c:pt idx="0">
                  <c:v>39.00196795489002</c:v>
                </c:pt>
                <c:pt idx="1">
                  <c:v>40.502164750379023</c:v>
                </c:pt>
                <c:pt idx="2">
                  <c:v>42.002361545868027</c:v>
                </c:pt>
                <c:pt idx="3">
                  <c:v>43.50255834135703</c:v>
                </c:pt>
                <c:pt idx="4">
                  <c:v>45.002755136846034</c:v>
                </c:pt>
                <c:pt idx="5">
                  <c:v>46.502951932335037</c:v>
                </c:pt>
                <c:pt idx="6">
                  <c:v>48.003148727824041</c:v>
                </c:pt>
                <c:pt idx="7">
                  <c:v>49.503345523313037</c:v>
                </c:pt>
                <c:pt idx="8">
                  <c:v>51.003542318802033</c:v>
                </c:pt>
                <c:pt idx="9">
                  <c:v>52.503739114291037</c:v>
                </c:pt>
                <c:pt idx="10">
                  <c:v>54.003935909780047</c:v>
                </c:pt>
                <c:pt idx="11">
                  <c:v>55.504132705269051</c:v>
                </c:pt>
                <c:pt idx="12">
                  <c:v>57.004329500758054</c:v>
                </c:pt>
                <c:pt idx="13">
                  <c:v>58.50452629624705</c:v>
                </c:pt>
                <c:pt idx="14">
                  <c:v>60.004723091736054</c:v>
                </c:pt>
                <c:pt idx="15">
                  <c:v>61.50491988722505</c:v>
                </c:pt>
                <c:pt idx="16">
                  <c:v>63.005116682714053</c:v>
                </c:pt>
                <c:pt idx="17">
                  <c:v>64.505313478203064</c:v>
                </c:pt>
                <c:pt idx="18">
                  <c:v>66.005510273692067</c:v>
                </c:pt>
                <c:pt idx="19">
                  <c:v>67.505707069181071</c:v>
                </c:pt>
                <c:pt idx="20">
                  <c:v>69.005903864670074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643-40B9-B93F-B7001CC3FF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81911696"/>
        <c:axId val="981916688"/>
      </c:scatterChart>
      <c:valAx>
        <c:axId val="9819116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200" b="1"/>
                  <a:t>Puissance</a:t>
                </a:r>
                <a:r>
                  <a:rPr lang="fr-FR" sz="1200" b="1" baseline="0"/>
                  <a:t> dissipée</a:t>
                </a:r>
                <a:endParaRPr lang="fr-FR" sz="1200" b="1"/>
              </a:p>
            </c:rich>
          </c:tx>
          <c:layout>
            <c:manualLayout>
              <c:xMode val="edge"/>
              <c:yMode val="edge"/>
              <c:x val="0.28262076123006113"/>
              <c:y val="0.8977473536528655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81916688"/>
        <c:crosses val="autoZero"/>
        <c:crossBetween val="midCat"/>
      </c:valAx>
      <c:valAx>
        <c:axId val="981916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100" b="1"/>
                  <a:t>TB(°C)</a:t>
                </a:r>
              </a:p>
            </c:rich>
          </c:tx>
          <c:layout>
            <c:manualLayout>
              <c:xMode val="edge"/>
              <c:yMode val="edge"/>
              <c:x val="1.2443877896351778E-2"/>
              <c:y val="0.4351818839412130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8191169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 err="1"/>
              <a:t>Tj</a:t>
            </a:r>
            <a:r>
              <a:rPr lang="fr-FR" dirty="0"/>
              <a:t> </a:t>
            </a:r>
            <a:r>
              <a:rPr lang="fr-FR" dirty="0" smtClean="0"/>
              <a:t>KINTEX7</a:t>
            </a:r>
            <a:endParaRPr lang="fr-FR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2735006567416355"/>
          <c:y val="0.20778925584942726"/>
          <c:w val="0.72182926553979254"/>
          <c:h val="0.59440651349528772"/>
        </c:manualLayout>
      </c:layout>
      <c:scatterChart>
        <c:scatterStyle val="smoothMarker"/>
        <c:varyColors val="0"/>
        <c:ser>
          <c:idx val="2"/>
          <c:order val="0"/>
          <c:tx>
            <c:strRef>
              <c:f>Kintex7_sim!$A$30</c:f>
              <c:strCache>
                <c:ptCount val="1"/>
                <c:pt idx="0">
                  <c:v>24</c:v>
                </c:pt>
              </c:strCache>
            </c:strRef>
          </c:tx>
          <c:xVal>
            <c:numRef>
              <c:f>Kintex7_sim!$B$30:$B$50</c:f>
              <c:numCache>
                <c:formatCode>General</c:formatCode>
                <c:ptCount val="21"/>
                <c:pt idx="0">
                  <c:v>1</c:v>
                </c:pt>
                <c:pt idx="1">
                  <c:v>1.1000000000000001</c:v>
                </c:pt>
                <c:pt idx="2">
                  <c:v>1.2</c:v>
                </c:pt>
                <c:pt idx="3">
                  <c:v>1.3</c:v>
                </c:pt>
                <c:pt idx="4">
                  <c:v>1.4</c:v>
                </c:pt>
                <c:pt idx="5">
                  <c:v>1.5</c:v>
                </c:pt>
                <c:pt idx="6">
                  <c:v>1.6</c:v>
                </c:pt>
                <c:pt idx="7">
                  <c:v>1.7</c:v>
                </c:pt>
                <c:pt idx="8">
                  <c:v>1.8</c:v>
                </c:pt>
                <c:pt idx="9">
                  <c:v>1.9</c:v>
                </c:pt>
                <c:pt idx="10">
                  <c:v>2</c:v>
                </c:pt>
                <c:pt idx="11">
                  <c:v>2.1</c:v>
                </c:pt>
                <c:pt idx="12">
                  <c:v>2.2000000000000002</c:v>
                </c:pt>
                <c:pt idx="13">
                  <c:v>2.2999999999999998</c:v>
                </c:pt>
                <c:pt idx="14">
                  <c:v>2.4</c:v>
                </c:pt>
                <c:pt idx="15">
                  <c:v>2.5</c:v>
                </c:pt>
                <c:pt idx="16">
                  <c:v>2.6</c:v>
                </c:pt>
                <c:pt idx="17">
                  <c:v>2.7</c:v>
                </c:pt>
                <c:pt idx="18">
                  <c:v>2.8</c:v>
                </c:pt>
                <c:pt idx="19">
                  <c:v>2.9</c:v>
                </c:pt>
                <c:pt idx="20">
                  <c:v>3</c:v>
                </c:pt>
              </c:numCache>
            </c:numRef>
          </c:xVal>
          <c:yVal>
            <c:numRef>
              <c:f>Kintex7_sim!$C$30:$C$50</c:f>
              <c:numCache>
                <c:formatCode>General</c:formatCode>
                <c:ptCount val="21"/>
                <c:pt idx="0">
                  <c:v>36.9</c:v>
                </c:pt>
                <c:pt idx="1">
                  <c:v>38.19</c:v>
                </c:pt>
                <c:pt idx="2">
                  <c:v>39.480000000000004</c:v>
                </c:pt>
                <c:pt idx="3">
                  <c:v>40.769999999999996</c:v>
                </c:pt>
                <c:pt idx="4">
                  <c:v>42.06</c:v>
                </c:pt>
                <c:pt idx="5">
                  <c:v>43.35</c:v>
                </c:pt>
                <c:pt idx="6">
                  <c:v>44.64</c:v>
                </c:pt>
                <c:pt idx="7">
                  <c:v>45.93</c:v>
                </c:pt>
                <c:pt idx="8">
                  <c:v>47.22</c:v>
                </c:pt>
                <c:pt idx="9">
                  <c:v>48.51</c:v>
                </c:pt>
                <c:pt idx="10">
                  <c:v>49.8</c:v>
                </c:pt>
                <c:pt idx="11">
                  <c:v>51.09</c:v>
                </c:pt>
                <c:pt idx="12">
                  <c:v>52.38</c:v>
                </c:pt>
                <c:pt idx="13">
                  <c:v>53.67</c:v>
                </c:pt>
                <c:pt idx="14">
                  <c:v>54.96</c:v>
                </c:pt>
                <c:pt idx="15">
                  <c:v>56.25</c:v>
                </c:pt>
                <c:pt idx="16">
                  <c:v>57.54</c:v>
                </c:pt>
                <c:pt idx="17">
                  <c:v>58.830000000000005</c:v>
                </c:pt>
                <c:pt idx="18">
                  <c:v>60.12</c:v>
                </c:pt>
                <c:pt idx="19">
                  <c:v>61.41</c:v>
                </c:pt>
                <c:pt idx="20">
                  <c:v>62.7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59B-4FB7-B224-EC87A96844D2}"/>
            </c:ext>
          </c:extLst>
        </c:ser>
        <c:ser>
          <c:idx val="3"/>
          <c:order val="1"/>
          <c:tx>
            <c:strRef>
              <c:f>Kintex7_sim!$A$9</c:f>
              <c:strCache>
                <c:ptCount val="1"/>
                <c:pt idx="0">
                  <c:v>20</c:v>
                </c:pt>
              </c:strCache>
            </c:strRef>
          </c:tx>
          <c:xVal>
            <c:numRef>
              <c:f>Kintex7_sim!$B$9:$B$29</c:f>
              <c:numCache>
                <c:formatCode>General</c:formatCode>
                <c:ptCount val="21"/>
                <c:pt idx="0">
                  <c:v>1</c:v>
                </c:pt>
                <c:pt idx="1">
                  <c:v>1.1000000000000001</c:v>
                </c:pt>
                <c:pt idx="2">
                  <c:v>1.2</c:v>
                </c:pt>
                <c:pt idx="3">
                  <c:v>1.3</c:v>
                </c:pt>
                <c:pt idx="4">
                  <c:v>1.4</c:v>
                </c:pt>
                <c:pt idx="5">
                  <c:v>1.5</c:v>
                </c:pt>
                <c:pt idx="6">
                  <c:v>1.6</c:v>
                </c:pt>
                <c:pt idx="7">
                  <c:v>1.7</c:v>
                </c:pt>
                <c:pt idx="8">
                  <c:v>1.8</c:v>
                </c:pt>
                <c:pt idx="9">
                  <c:v>1.9</c:v>
                </c:pt>
                <c:pt idx="10">
                  <c:v>2</c:v>
                </c:pt>
                <c:pt idx="11">
                  <c:v>2.1</c:v>
                </c:pt>
                <c:pt idx="12">
                  <c:v>2.2000000000000002</c:v>
                </c:pt>
                <c:pt idx="13">
                  <c:v>2.2999999999999998</c:v>
                </c:pt>
                <c:pt idx="14">
                  <c:v>2.4</c:v>
                </c:pt>
                <c:pt idx="15">
                  <c:v>2.5</c:v>
                </c:pt>
                <c:pt idx="16">
                  <c:v>2.6</c:v>
                </c:pt>
                <c:pt idx="17">
                  <c:v>2.7</c:v>
                </c:pt>
                <c:pt idx="18">
                  <c:v>2.8</c:v>
                </c:pt>
                <c:pt idx="19">
                  <c:v>2.9</c:v>
                </c:pt>
                <c:pt idx="20">
                  <c:v>3</c:v>
                </c:pt>
              </c:numCache>
            </c:numRef>
          </c:xVal>
          <c:yVal>
            <c:numRef>
              <c:f>Kintex7_sim!$C$9:$C$29</c:f>
              <c:numCache>
                <c:formatCode>General</c:formatCode>
                <c:ptCount val="21"/>
                <c:pt idx="0">
                  <c:v>32.9</c:v>
                </c:pt>
                <c:pt idx="1">
                  <c:v>34.19</c:v>
                </c:pt>
                <c:pt idx="2">
                  <c:v>35.480000000000004</c:v>
                </c:pt>
                <c:pt idx="3">
                  <c:v>36.769999999999996</c:v>
                </c:pt>
                <c:pt idx="4">
                  <c:v>38.06</c:v>
                </c:pt>
                <c:pt idx="5">
                  <c:v>39.35</c:v>
                </c:pt>
                <c:pt idx="6">
                  <c:v>40.64</c:v>
                </c:pt>
                <c:pt idx="7">
                  <c:v>41.93</c:v>
                </c:pt>
                <c:pt idx="8">
                  <c:v>43.22</c:v>
                </c:pt>
                <c:pt idx="9">
                  <c:v>44.51</c:v>
                </c:pt>
                <c:pt idx="10">
                  <c:v>45.8</c:v>
                </c:pt>
                <c:pt idx="11">
                  <c:v>47.09</c:v>
                </c:pt>
                <c:pt idx="12">
                  <c:v>48.38</c:v>
                </c:pt>
                <c:pt idx="13">
                  <c:v>49.67</c:v>
                </c:pt>
                <c:pt idx="14">
                  <c:v>50.96</c:v>
                </c:pt>
                <c:pt idx="15">
                  <c:v>52.25</c:v>
                </c:pt>
                <c:pt idx="16">
                  <c:v>53.54</c:v>
                </c:pt>
                <c:pt idx="17">
                  <c:v>54.830000000000005</c:v>
                </c:pt>
                <c:pt idx="18">
                  <c:v>56.12</c:v>
                </c:pt>
                <c:pt idx="19">
                  <c:v>57.41</c:v>
                </c:pt>
                <c:pt idx="20">
                  <c:v>58.7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59B-4FB7-B224-EC87A96844D2}"/>
            </c:ext>
          </c:extLst>
        </c:ser>
        <c:ser>
          <c:idx val="0"/>
          <c:order val="2"/>
          <c:tx>
            <c:strRef>
              <c:f>Kintex7_sim!$A$30</c:f>
              <c:strCache>
                <c:ptCount val="1"/>
                <c:pt idx="0">
                  <c:v>24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Kintex7_sim!$B$30:$B$50</c:f>
              <c:numCache>
                <c:formatCode>General</c:formatCode>
                <c:ptCount val="21"/>
                <c:pt idx="0">
                  <c:v>1</c:v>
                </c:pt>
                <c:pt idx="1">
                  <c:v>1.1000000000000001</c:v>
                </c:pt>
                <c:pt idx="2">
                  <c:v>1.2</c:v>
                </c:pt>
                <c:pt idx="3">
                  <c:v>1.3</c:v>
                </c:pt>
                <c:pt idx="4">
                  <c:v>1.4</c:v>
                </c:pt>
                <c:pt idx="5">
                  <c:v>1.5</c:v>
                </c:pt>
                <c:pt idx="6">
                  <c:v>1.6</c:v>
                </c:pt>
                <c:pt idx="7">
                  <c:v>1.7</c:v>
                </c:pt>
                <c:pt idx="8">
                  <c:v>1.8</c:v>
                </c:pt>
                <c:pt idx="9">
                  <c:v>1.9</c:v>
                </c:pt>
                <c:pt idx="10">
                  <c:v>2</c:v>
                </c:pt>
                <c:pt idx="11">
                  <c:v>2.1</c:v>
                </c:pt>
                <c:pt idx="12">
                  <c:v>2.2000000000000002</c:v>
                </c:pt>
                <c:pt idx="13">
                  <c:v>2.2999999999999998</c:v>
                </c:pt>
                <c:pt idx="14">
                  <c:v>2.4</c:v>
                </c:pt>
                <c:pt idx="15">
                  <c:v>2.5</c:v>
                </c:pt>
                <c:pt idx="16">
                  <c:v>2.6</c:v>
                </c:pt>
                <c:pt idx="17">
                  <c:v>2.7</c:v>
                </c:pt>
                <c:pt idx="18">
                  <c:v>2.8</c:v>
                </c:pt>
                <c:pt idx="19">
                  <c:v>2.9</c:v>
                </c:pt>
                <c:pt idx="20">
                  <c:v>3</c:v>
                </c:pt>
              </c:numCache>
            </c:numRef>
          </c:xVal>
          <c:yVal>
            <c:numRef>
              <c:f>Kintex7_sim!$C$30:$C$50</c:f>
              <c:numCache>
                <c:formatCode>General</c:formatCode>
                <c:ptCount val="21"/>
                <c:pt idx="0">
                  <c:v>36.9</c:v>
                </c:pt>
                <c:pt idx="1">
                  <c:v>38.19</c:v>
                </c:pt>
                <c:pt idx="2">
                  <c:v>39.480000000000004</c:v>
                </c:pt>
                <c:pt idx="3">
                  <c:v>40.769999999999996</c:v>
                </c:pt>
                <c:pt idx="4">
                  <c:v>42.06</c:v>
                </c:pt>
                <c:pt idx="5">
                  <c:v>43.35</c:v>
                </c:pt>
                <c:pt idx="6">
                  <c:v>44.64</c:v>
                </c:pt>
                <c:pt idx="7">
                  <c:v>45.93</c:v>
                </c:pt>
                <c:pt idx="8">
                  <c:v>47.22</c:v>
                </c:pt>
                <c:pt idx="9">
                  <c:v>48.51</c:v>
                </c:pt>
                <c:pt idx="10">
                  <c:v>49.8</c:v>
                </c:pt>
                <c:pt idx="11">
                  <c:v>51.09</c:v>
                </c:pt>
                <c:pt idx="12">
                  <c:v>52.38</c:v>
                </c:pt>
                <c:pt idx="13">
                  <c:v>53.67</c:v>
                </c:pt>
                <c:pt idx="14">
                  <c:v>54.96</c:v>
                </c:pt>
                <c:pt idx="15">
                  <c:v>56.25</c:v>
                </c:pt>
                <c:pt idx="16">
                  <c:v>57.54</c:v>
                </c:pt>
                <c:pt idx="17">
                  <c:v>58.830000000000005</c:v>
                </c:pt>
                <c:pt idx="18">
                  <c:v>60.12</c:v>
                </c:pt>
                <c:pt idx="19">
                  <c:v>61.41</c:v>
                </c:pt>
                <c:pt idx="20">
                  <c:v>62.7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459B-4FB7-B224-EC87A96844D2}"/>
            </c:ext>
          </c:extLst>
        </c:ser>
        <c:ser>
          <c:idx val="1"/>
          <c:order val="3"/>
          <c:tx>
            <c:strRef>
              <c:f>Kintex7_sim!$A$9</c:f>
              <c:strCache>
                <c:ptCount val="1"/>
                <c:pt idx="0">
                  <c:v>20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Kintex7_sim!$B$9:$B$29</c:f>
              <c:numCache>
                <c:formatCode>General</c:formatCode>
                <c:ptCount val="21"/>
                <c:pt idx="0">
                  <c:v>1</c:v>
                </c:pt>
                <c:pt idx="1">
                  <c:v>1.1000000000000001</c:v>
                </c:pt>
                <c:pt idx="2">
                  <c:v>1.2</c:v>
                </c:pt>
                <c:pt idx="3">
                  <c:v>1.3</c:v>
                </c:pt>
                <c:pt idx="4">
                  <c:v>1.4</c:v>
                </c:pt>
                <c:pt idx="5">
                  <c:v>1.5</c:v>
                </c:pt>
                <c:pt idx="6">
                  <c:v>1.6</c:v>
                </c:pt>
                <c:pt idx="7">
                  <c:v>1.7</c:v>
                </c:pt>
                <c:pt idx="8">
                  <c:v>1.8</c:v>
                </c:pt>
                <c:pt idx="9">
                  <c:v>1.9</c:v>
                </c:pt>
                <c:pt idx="10">
                  <c:v>2</c:v>
                </c:pt>
                <c:pt idx="11">
                  <c:v>2.1</c:v>
                </c:pt>
                <c:pt idx="12">
                  <c:v>2.2000000000000002</c:v>
                </c:pt>
                <c:pt idx="13">
                  <c:v>2.2999999999999998</c:v>
                </c:pt>
                <c:pt idx="14">
                  <c:v>2.4</c:v>
                </c:pt>
                <c:pt idx="15">
                  <c:v>2.5</c:v>
                </c:pt>
                <c:pt idx="16">
                  <c:v>2.6</c:v>
                </c:pt>
                <c:pt idx="17">
                  <c:v>2.7</c:v>
                </c:pt>
                <c:pt idx="18">
                  <c:v>2.8</c:v>
                </c:pt>
                <c:pt idx="19">
                  <c:v>2.9</c:v>
                </c:pt>
                <c:pt idx="20">
                  <c:v>3</c:v>
                </c:pt>
              </c:numCache>
            </c:numRef>
          </c:xVal>
          <c:yVal>
            <c:numRef>
              <c:f>Kintex7_sim!$C$9:$C$29</c:f>
              <c:numCache>
                <c:formatCode>General</c:formatCode>
                <c:ptCount val="21"/>
                <c:pt idx="0">
                  <c:v>32.9</c:v>
                </c:pt>
                <c:pt idx="1">
                  <c:v>34.19</c:v>
                </c:pt>
                <c:pt idx="2">
                  <c:v>35.480000000000004</c:v>
                </c:pt>
                <c:pt idx="3">
                  <c:v>36.769999999999996</c:v>
                </c:pt>
                <c:pt idx="4">
                  <c:v>38.06</c:v>
                </c:pt>
                <c:pt idx="5">
                  <c:v>39.35</c:v>
                </c:pt>
                <c:pt idx="6">
                  <c:v>40.64</c:v>
                </c:pt>
                <c:pt idx="7">
                  <c:v>41.93</c:v>
                </c:pt>
                <c:pt idx="8">
                  <c:v>43.22</c:v>
                </c:pt>
                <c:pt idx="9">
                  <c:v>44.51</c:v>
                </c:pt>
                <c:pt idx="10">
                  <c:v>45.8</c:v>
                </c:pt>
                <c:pt idx="11">
                  <c:v>47.09</c:v>
                </c:pt>
                <c:pt idx="12">
                  <c:v>48.38</c:v>
                </c:pt>
                <c:pt idx="13">
                  <c:v>49.67</c:v>
                </c:pt>
                <c:pt idx="14">
                  <c:v>50.96</c:v>
                </c:pt>
                <c:pt idx="15">
                  <c:v>52.25</c:v>
                </c:pt>
                <c:pt idx="16">
                  <c:v>53.54</c:v>
                </c:pt>
                <c:pt idx="17">
                  <c:v>54.830000000000005</c:v>
                </c:pt>
                <c:pt idx="18">
                  <c:v>56.12</c:v>
                </c:pt>
                <c:pt idx="19">
                  <c:v>57.41</c:v>
                </c:pt>
                <c:pt idx="20">
                  <c:v>58.7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459B-4FB7-B224-EC87A96844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81920016"/>
        <c:axId val="981910032"/>
      </c:scatterChart>
      <c:valAx>
        <c:axId val="9819200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Puissance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81910032"/>
        <c:crosses val="autoZero"/>
        <c:crossBetween val="midCat"/>
      </c:valAx>
      <c:valAx>
        <c:axId val="981910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T°j(°C)</a:t>
                </a:r>
              </a:p>
            </c:rich>
          </c:tx>
          <c:layout>
            <c:manualLayout>
              <c:xMode val="edge"/>
              <c:yMode val="edge"/>
              <c:x val="3.5541557305336841E-2"/>
              <c:y val="0.4095359778140940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81920016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TB = f(P)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24586135756897612"/>
          <c:y val="0.193987766444219"/>
          <c:w val="0.70779831368089463"/>
          <c:h val="0.5934607174416437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Kintex7_sim!$A$30</c:f>
              <c:strCache>
                <c:ptCount val="1"/>
                <c:pt idx="0">
                  <c:v>24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Kintex7_sim!$B$30:$B$50</c:f>
              <c:numCache>
                <c:formatCode>General</c:formatCode>
                <c:ptCount val="21"/>
                <c:pt idx="0">
                  <c:v>1</c:v>
                </c:pt>
                <c:pt idx="1">
                  <c:v>1.1000000000000001</c:v>
                </c:pt>
                <c:pt idx="2">
                  <c:v>1.2</c:v>
                </c:pt>
                <c:pt idx="3">
                  <c:v>1.3</c:v>
                </c:pt>
                <c:pt idx="4">
                  <c:v>1.4</c:v>
                </c:pt>
                <c:pt idx="5">
                  <c:v>1.5</c:v>
                </c:pt>
                <c:pt idx="6">
                  <c:v>1.6</c:v>
                </c:pt>
                <c:pt idx="7">
                  <c:v>1.7</c:v>
                </c:pt>
                <c:pt idx="8">
                  <c:v>1.8</c:v>
                </c:pt>
                <c:pt idx="9">
                  <c:v>1.9</c:v>
                </c:pt>
                <c:pt idx="10">
                  <c:v>2</c:v>
                </c:pt>
                <c:pt idx="11">
                  <c:v>2.1</c:v>
                </c:pt>
                <c:pt idx="12">
                  <c:v>2.2000000000000002</c:v>
                </c:pt>
                <c:pt idx="13">
                  <c:v>2.2999999999999998</c:v>
                </c:pt>
                <c:pt idx="14">
                  <c:v>2.4</c:v>
                </c:pt>
                <c:pt idx="15">
                  <c:v>2.5</c:v>
                </c:pt>
                <c:pt idx="16">
                  <c:v>2.6</c:v>
                </c:pt>
                <c:pt idx="17">
                  <c:v>2.7</c:v>
                </c:pt>
                <c:pt idx="18">
                  <c:v>2.8</c:v>
                </c:pt>
                <c:pt idx="19">
                  <c:v>2.9</c:v>
                </c:pt>
                <c:pt idx="20">
                  <c:v>3</c:v>
                </c:pt>
              </c:numCache>
            </c:numRef>
          </c:xVal>
          <c:yVal>
            <c:numRef>
              <c:f>Kintex7_sim!$D$30:$D$50</c:f>
              <c:numCache>
                <c:formatCode>General</c:formatCode>
                <c:ptCount val="21"/>
                <c:pt idx="0">
                  <c:v>41.1</c:v>
                </c:pt>
                <c:pt idx="1">
                  <c:v>42.81</c:v>
                </c:pt>
                <c:pt idx="2">
                  <c:v>44.52</c:v>
                </c:pt>
                <c:pt idx="3">
                  <c:v>46.23</c:v>
                </c:pt>
                <c:pt idx="4">
                  <c:v>47.940000000000005</c:v>
                </c:pt>
                <c:pt idx="5">
                  <c:v>49.650000000000006</c:v>
                </c:pt>
                <c:pt idx="6">
                  <c:v>51.36</c:v>
                </c:pt>
                <c:pt idx="7">
                  <c:v>53.07</c:v>
                </c:pt>
                <c:pt idx="8">
                  <c:v>54.78</c:v>
                </c:pt>
                <c:pt idx="9">
                  <c:v>56.489999999999995</c:v>
                </c:pt>
                <c:pt idx="10">
                  <c:v>58.199999999999996</c:v>
                </c:pt>
                <c:pt idx="11">
                  <c:v>59.910000000000004</c:v>
                </c:pt>
                <c:pt idx="12">
                  <c:v>61.620000000000005</c:v>
                </c:pt>
                <c:pt idx="13">
                  <c:v>63.33</c:v>
                </c:pt>
                <c:pt idx="14">
                  <c:v>65.040000000000006</c:v>
                </c:pt>
                <c:pt idx="15">
                  <c:v>66.75</c:v>
                </c:pt>
                <c:pt idx="16">
                  <c:v>68.460000000000008</c:v>
                </c:pt>
                <c:pt idx="17">
                  <c:v>70.17</c:v>
                </c:pt>
                <c:pt idx="18">
                  <c:v>71.88</c:v>
                </c:pt>
                <c:pt idx="19">
                  <c:v>73.59</c:v>
                </c:pt>
                <c:pt idx="20">
                  <c:v>75.300000000000011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3DB-4607-9BDC-022FD0395C92}"/>
            </c:ext>
          </c:extLst>
        </c:ser>
        <c:ser>
          <c:idx val="1"/>
          <c:order val="1"/>
          <c:tx>
            <c:strRef>
              <c:f>Kintex7_sim!$A$9</c:f>
              <c:strCache>
                <c:ptCount val="1"/>
                <c:pt idx="0">
                  <c:v>20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Kintex7_sim!$B$9:$B$29</c:f>
              <c:numCache>
                <c:formatCode>General</c:formatCode>
                <c:ptCount val="21"/>
                <c:pt idx="0">
                  <c:v>1</c:v>
                </c:pt>
                <c:pt idx="1">
                  <c:v>1.1000000000000001</c:v>
                </c:pt>
                <c:pt idx="2">
                  <c:v>1.2</c:v>
                </c:pt>
                <c:pt idx="3">
                  <c:v>1.3</c:v>
                </c:pt>
                <c:pt idx="4">
                  <c:v>1.4</c:v>
                </c:pt>
                <c:pt idx="5">
                  <c:v>1.5</c:v>
                </c:pt>
                <c:pt idx="6">
                  <c:v>1.6</c:v>
                </c:pt>
                <c:pt idx="7">
                  <c:v>1.7</c:v>
                </c:pt>
                <c:pt idx="8">
                  <c:v>1.8</c:v>
                </c:pt>
                <c:pt idx="9">
                  <c:v>1.9</c:v>
                </c:pt>
                <c:pt idx="10">
                  <c:v>2</c:v>
                </c:pt>
                <c:pt idx="11">
                  <c:v>2.1</c:v>
                </c:pt>
                <c:pt idx="12">
                  <c:v>2.2000000000000002</c:v>
                </c:pt>
                <c:pt idx="13">
                  <c:v>2.2999999999999998</c:v>
                </c:pt>
                <c:pt idx="14">
                  <c:v>2.4</c:v>
                </c:pt>
                <c:pt idx="15">
                  <c:v>2.5</c:v>
                </c:pt>
                <c:pt idx="16">
                  <c:v>2.6</c:v>
                </c:pt>
                <c:pt idx="17">
                  <c:v>2.7</c:v>
                </c:pt>
                <c:pt idx="18">
                  <c:v>2.8</c:v>
                </c:pt>
                <c:pt idx="19">
                  <c:v>2.9</c:v>
                </c:pt>
                <c:pt idx="20">
                  <c:v>3</c:v>
                </c:pt>
              </c:numCache>
            </c:numRef>
          </c:xVal>
          <c:yVal>
            <c:numRef>
              <c:f>Kintex7_sim!$D$9:$D$29</c:f>
              <c:numCache>
                <c:formatCode>General</c:formatCode>
                <c:ptCount val="21"/>
                <c:pt idx="0">
                  <c:v>37.1</c:v>
                </c:pt>
                <c:pt idx="1">
                  <c:v>38.81</c:v>
                </c:pt>
                <c:pt idx="2">
                  <c:v>40.520000000000003</c:v>
                </c:pt>
                <c:pt idx="3">
                  <c:v>42.23</c:v>
                </c:pt>
                <c:pt idx="4">
                  <c:v>43.940000000000005</c:v>
                </c:pt>
                <c:pt idx="5">
                  <c:v>45.650000000000006</c:v>
                </c:pt>
                <c:pt idx="6">
                  <c:v>47.36</c:v>
                </c:pt>
                <c:pt idx="7">
                  <c:v>49.07</c:v>
                </c:pt>
                <c:pt idx="8">
                  <c:v>50.78</c:v>
                </c:pt>
                <c:pt idx="9">
                  <c:v>52.489999999999995</c:v>
                </c:pt>
                <c:pt idx="10">
                  <c:v>54.199999999999996</c:v>
                </c:pt>
                <c:pt idx="11">
                  <c:v>55.910000000000004</c:v>
                </c:pt>
                <c:pt idx="12">
                  <c:v>57.620000000000005</c:v>
                </c:pt>
                <c:pt idx="13">
                  <c:v>59.33</c:v>
                </c:pt>
                <c:pt idx="14">
                  <c:v>61.04</c:v>
                </c:pt>
                <c:pt idx="15">
                  <c:v>62.75</c:v>
                </c:pt>
                <c:pt idx="16">
                  <c:v>64.460000000000008</c:v>
                </c:pt>
                <c:pt idx="17">
                  <c:v>66.17</c:v>
                </c:pt>
                <c:pt idx="18">
                  <c:v>67.88</c:v>
                </c:pt>
                <c:pt idx="19">
                  <c:v>69.59</c:v>
                </c:pt>
                <c:pt idx="20">
                  <c:v>71.300000000000011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33DB-4607-9BDC-022FD0395C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81920016"/>
        <c:axId val="981910032"/>
      </c:scatterChart>
      <c:valAx>
        <c:axId val="9819200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Puissance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81910032"/>
        <c:crosses val="autoZero"/>
        <c:crossBetween val="midCat"/>
      </c:valAx>
      <c:valAx>
        <c:axId val="981910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T°B(°C)</a:t>
                </a:r>
              </a:p>
            </c:rich>
          </c:tx>
          <c:layout>
            <c:manualLayout>
              <c:xMode val="edge"/>
              <c:yMode val="edge"/>
              <c:x val="3.5541557305336841E-2"/>
              <c:y val="0.409535977814094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8192001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0.26417</cdr:x>
      <cdr:y>0.08396</cdr:y>
    </cdr:from>
    <cdr:to>
      <cdr:x>0.81475</cdr:x>
      <cdr:y>0.21788</cdr:y>
    </cdr:to>
    <cdr:sp macro="" textlink="">
      <cdr:nvSpPr>
        <cdr:cNvPr id="2" name="ZoneTexte 1"/>
        <cdr:cNvSpPr txBox="1"/>
      </cdr:nvSpPr>
      <cdr:spPr>
        <a:xfrm xmlns:a="http://schemas.openxmlformats.org/drawingml/2006/main">
          <a:off x="742799" y="230962"/>
          <a:ext cx="1548108" cy="3683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fr-FR" sz="1400" dirty="0" err="1"/>
            <a:t>Tj</a:t>
          </a:r>
          <a:r>
            <a:rPr lang="fr-FR" sz="1400" dirty="0"/>
            <a:t> des CATIROC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0.24971</cdr:x>
      <cdr:y>0</cdr:y>
    </cdr:from>
    <cdr:to>
      <cdr:x>0.86956</cdr:x>
      <cdr:y>0.14121</cdr:y>
    </cdr:to>
    <cdr:sp macro="" textlink="">
      <cdr:nvSpPr>
        <cdr:cNvPr id="2" name="ZoneTexte 1"/>
        <cdr:cNvSpPr txBox="1"/>
      </cdr:nvSpPr>
      <cdr:spPr>
        <a:xfrm xmlns:a="http://schemas.openxmlformats.org/drawingml/2006/main">
          <a:off x="612702" y="0"/>
          <a:ext cx="1520897" cy="3295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fr-FR" sz="1400" dirty="0"/>
            <a:t>TB des CATIROC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4" cy="511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65" tIns="47732" rIns="95465" bIns="47732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003366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937" y="0"/>
            <a:ext cx="3076363" cy="511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65" tIns="47732" rIns="95465" bIns="4773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3366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127"/>
            <a:ext cx="3076364" cy="511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65" tIns="47732" rIns="95465" bIns="47732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003366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937" y="9723127"/>
            <a:ext cx="3076363" cy="511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65" tIns="47732" rIns="95465" bIns="4773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3366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026B972-BDDB-4B75-92C4-139068D07EE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15770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937" y="9894712"/>
            <a:ext cx="3076363" cy="339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65" tIns="47732" rIns="95465" bIns="47732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3366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894712"/>
            <a:ext cx="3076364" cy="339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65" tIns="47732" rIns="95465" bIns="47732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3366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79425" y="255588"/>
            <a:ext cx="6130925" cy="45989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54" name="Rectangle 1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931" y="5016807"/>
            <a:ext cx="5669511" cy="4706320"/>
          </a:xfrm>
          <a:prstGeom prst="rect">
            <a:avLst/>
          </a:prstGeom>
          <a:noFill/>
          <a:ln w="127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75169" tIns="75169" rIns="75169" bIns="751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Titre</a:t>
            </a:r>
          </a:p>
          <a:p>
            <a:pPr lvl="1"/>
            <a:r>
              <a:rPr lang="fr-FR" noProof="0" smtClean="0"/>
              <a:t>Niveau 1</a:t>
            </a:r>
          </a:p>
          <a:p>
            <a:pPr lvl="2"/>
            <a:r>
              <a:rPr lang="fr-FR" noProof="0" smtClean="0"/>
              <a:t>Niveau 2</a:t>
            </a:r>
          </a:p>
          <a:p>
            <a:pPr lvl="3"/>
            <a:r>
              <a:rPr lang="fr-FR" noProof="0" smtClean="0"/>
              <a:t>Niveau 3</a:t>
            </a:r>
          </a:p>
        </p:txBody>
      </p:sp>
    </p:spTree>
    <p:extLst>
      <p:ext uri="{BB962C8B-B14F-4D97-AF65-F5344CB8AC3E}">
        <p14:creationId xmlns:p14="http://schemas.microsoft.com/office/powerpoint/2010/main" val="1845606888"/>
      </p:ext>
    </p:extLst>
  </p:cSld>
  <p:clrMap bg1="lt1" tx1="dk1" bg2="lt2" tx2="dk2" accent1="accent1" accent2="accent2" accent3="accent3" accent4="accent4" accent5="accent5" accent6="accent6" hlink="hlink" folHlink="folHlink"/>
  <p:notesStyle>
    <a:lvl1pPr indent="3175" algn="l" rtl="0" eaLnBrk="0" fontAlgn="base" hangingPunct="0">
      <a:spcBef>
        <a:spcPct val="30000"/>
      </a:spcBef>
      <a:spcAft>
        <a:spcPct val="40000"/>
      </a:spcAft>
      <a:buClr>
        <a:srgbClr val="33CC33"/>
      </a:buClr>
      <a:buSzPct val="80000"/>
      <a:buFont typeface="Wingdings" pitchFamily="2" charset="2"/>
      <a:tabLst>
        <a:tab pos="476250" algn="l"/>
      </a:tabLst>
      <a:defRPr sz="1200" b="1" kern="1200">
        <a:solidFill>
          <a:srgbClr val="336699"/>
        </a:solidFill>
        <a:latin typeface="Arial" charset="0"/>
        <a:ea typeface="+mn-ea"/>
        <a:cs typeface="Arial" charset="0"/>
      </a:defRPr>
    </a:lvl1pPr>
    <a:lvl2pPr marL="382588" indent="-188913" algn="l" rtl="0" eaLnBrk="0" fontAlgn="base" hangingPunct="0">
      <a:spcBef>
        <a:spcPct val="15000"/>
      </a:spcBef>
      <a:spcAft>
        <a:spcPct val="0"/>
      </a:spcAft>
      <a:buClr>
        <a:srgbClr val="66FF66"/>
      </a:buClr>
      <a:buSzPct val="80000"/>
      <a:buFont typeface="Wingdings" pitchFamily="2" charset="2"/>
      <a:buChar char="£"/>
      <a:tabLst>
        <a:tab pos="476250" algn="l"/>
      </a:tabLst>
      <a:defRPr sz="1000" kern="1200">
        <a:solidFill>
          <a:srgbClr val="336699"/>
        </a:solidFill>
        <a:latin typeface="Arial" charset="0"/>
        <a:ea typeface="+mn-ea"/>
        <a:cs typeface="Arial" charset="0"/>
      </a:defRPr>
    </a:lvl2pPr>
    <a:lvl3pPr marL="712788" indent="-139700" algn="l" rtl="0" eaLnBrk="0" fontAlgn="base" hangingPunct="0">
      <a:spcBef>
        <a:spcPct val="20000"/>
      </a:spcBef>
      <a:spcAft>
        <a:spcPct val="0"/>
      </a:spcAft>
      <a:buClr>
        <a:schemeClr val="bg2"/>
      </a:buClr>
      <a:buFont typeface="Wingdings" pitchFamily="2" charset="2"/>
      <a:buChar char="w"/>
      <a:tabLst>
        <a:tab pos="476250" algn="l"/>
      </a:tabLst>
      <a:defRPr sz="900" kern="1200">
        <a:solidFill>
          <a:srgbClr val="336699"/>
        </a:solidFill>
        <a:latin typeface="Arial" charset="0"/>
        <a:ea typeface="+mn-ea"/>
        <a:cs typeface="Arial" charset="0"/>
      </a:defRPr>
    </a:lvl3pPr>
    <a:lvl4pPr marL="1044575" indent="-141288" algn="l" rtl="0" eaLnBrk="0" fontAlgn="base" hangingPunct="0">
      <a:spcBef>
        <a:spcPct val="20000"/>
      </a:spcBef>
      <a:spcAft>
        <a:spcPct val="0"/>
      </a:spcAft>
      <a:buClr>
        <a:srgbClr val="336699"/>
      </a:buClr>
      <a:buSzPct val="80000"/>
      <a:buFont typeface="Wingdings" pitchFamily="2" charset="2"/>
      <a:buChar char="£"/>
      <a:tabLst>
        <a:tab pos="476250" algn="l"/>
      </a:tabLst>
      <a:defRPr sz="800" kern="1200">
        <a:solidFill>
          <a:srgbClr val="336699"/>
        </a:solidFill>
        <a:latin typeface="Arial" charset="0"/>
        <a:ea typeface="+mn-ea"/>
        <a:cs typeface="Arial" charset="0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tabLst>
        <a:tab pos="476250" algn="l"/>
      </a:tabLs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3174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xfrm>
            <a:off x="4021294" y="9721106"/>
            <a:ext cx="3076363" cy="51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9048" tIns="49524" rIns="99048" bIns="49524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723815" indent="-247620" defTabSz="4952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3219054" indent="-247620" defTabSz="4952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714293" indent="-247620" defTabSz="4952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4209532" indent="-247620" defTabSz="4952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/>
            <a:fld id="{9D3191B3-D200-4628-8D2D-B639D38D3CA3}" type="slidenum">
              <a:rPr lang="fr-FR">
                <a:solidFill>
                  <a:prstClr val="black"/>
                </a:solidFill>
                <a:latin typeface="Calibri" pitchFamily="34" charset="0"/>
              </a:rPr>
              <a:pPr eaLnBrk="1" hangingPunct="1"/>
              <a:t>1</a:t>
            </a:fld>
            <a:endParaRPr lang="fr-FR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618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5221A-251A-4417-9EC2-7C207D99E271}" type="datetimeFigureOut">
              <a:rPr lang="fr-FR" smtClean="0"/>
              <a:t>26/09/2018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6D5E9-16E7-472F-85DC-37E0BC4B7B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3820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5221A-251A-4417-9EC2-7C207D99E271}" type="datetimeFigureOut">
              <a:rPr lang="fr-FR" smtClean="0"/>
              <a:t>26/09/2018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6D5E9-16E7-472F-85DC-37E0BC4B7B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4356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5221A-251A-4417-9EC2-7C207D99E271}" type="datetimeFigureOut">
              <a:rPr lang="fr-FR" smtClean="0"/>
              <a:t>26/09/2018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6D5E9-16E7-472F-85DC-37E0BC4B7B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989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7"/>
          <p:cNvSpPr>
            <a:spLocks/>
          </p:cNvSpPr>
          <p:nvPr userDrawn="1"/>
        </p:nvSpPr>
        <p:spPr bwMode="auto">
          <a:xfrm>
            <a:off x="5313140" y="-1"/>
            <a:ext cx="3843557" cy="6904567"/>
          </a:xfrm>
          <a:custGeom>
            <a:avLst/>
            <a:gdLst>
              <a:gd name="T0" fmla="*/ 2147483647 w 10000"/>
              <a:gd name="T1" fmla="*/ 2147483647 h 10001"/>
              <a:gd name="T2" fmla="*/ 2147483647 w 10000"/>
              <a:gd name="T3" fmla="*/ 2147483647 h 10001"/>
              <a:gd name="T4" fmla="*/ 2147483647 w 10000"/>
              <a:gd name="T5" fmla="*/ 2147483647 h 10001"/>
              <a:gd name="T6" fmla="*/ 2147483647 w 10000"/>
              <a:gd name="T7" fmla="*/ 0 h 10001"/>
              <a:gd name="T8" fmla="*/ 2147483647 w 10000"/>
              <a:gd name="T9" fmla="*/ 2147483647 h 1000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connsiteX0" fmla="*/ 5552 w 9987"/>
              <a:gd name="connsiteY0" fmla="*/ 0 h 10016"/>
              <a:gd name="connsiteX1" fmla="*/ 107 w 9987"/>
              <a:gd name="connsiteY1" fmla="*/ 9992 h 10016"/>
              <a:gd name="connsiteX2" fmla="*/ 9963 w 9987"/>
              <a:gd name="connsiteY2" fmla="*/ 10016 h 10016"/>
              <a:gd name="connsiteX3" fmla="*/ 9987 w 9987"/>
              <a:gd name="connsiteY3" fmla="*/ 15 h 10016"/>
              <a:gd name="connsiteX4" fmla="*/ 5552 w 9987"/>
              <a:gd name="connsiteY4" fmla="*/ 0 h 10016"/>
              <a:gd name="connsiteX0" fmla="*/ 5564 w 10005"/>
              <a:gd name="connsiteY0" fmla="*/ 0 h 10000"/>
              <a:gd name="connsiteX1" fmla="*/ 112 w 10005"/>
              <a:gd name="connsiteY1" fmla="*/ 9976 h 10000"/>
              <a:gd name="connsiteX2" fmla="*/ 9981 w 10005"/>
              <a:gd name="connsiteY2" fmla="*/ 10000 h 10000"/>
              <a:gd name="connsiteX3" fmla="*/ 10005 w 10005"/>
              <a:gd name="connsiteY3" fmla="*/ 15 h 10000"/>
              <a:gd name="connsiteX4" fmla="*/ 5564 w 10005"/>
              <a:gd name="connsiteY4" fmla="*/ 0 h 10000"/>
              <a:gd name="connsiteX0" fmla="*/ 5573 w 10014"/>
              <a:gd name="connsiteY0" fmla="*/ 0 h 10000"/>
              <a:gd name="connsiteX1" fmla="*/ 121 w 10014"/>
              <a:gd name="connsiteY1" fmla="*/ 9976 h 10000"/>
              <a:gd name="connsiteX2" fmla="*/ 9990 w 10014"/>
              <a:gd name="connsiteY2" fmla="*/ 10000 h 10000"/>
              <a:gd name="connsiteX3" fmla="*/ 10014 w 10014"/>
              <a:gd name="connsiteY3" fmla="*/ 15 h 10000"/>
              <a:gd name="connsiteX4" fmla="*/ 5573 w 10014"/>
              <a:gd name="connsiteY4" fmla="*/ 0 h 10000"/>
              <a:gd name="connsiteX0" fmla="*/ 5302 w 9743"/>
              <a:gd name="connsiteY0" fmla="*/ 0 h 10000"/>
              <a:gd name="connsiteX1" fmla="*/ 133 w 9743"/>
              <a:gd name="connsiteY1" fmla="*/ 9992 h 10000"/>
              <a:gd name="connsiteX2" fmla="*/ 9719 w 9743"/>
              <a:gd name="connsiteY2" fmla="*/ 10000 h 10000"/>
              <a:gd name="connsiteX3" fmla="*/ 9743 w 9743"/>
              <a:gd name="connsiteY3" fmla="*/ 15 h 10000"/>
              <a:gd name="connsiteX4" fmla="*/ 5302 w 9743"/>
              <a:gd name="connsiteY4" fmla="*/ 0 h 10000"/>
              <a:gd name="connsiteX0" fmla="*/ 5584 w 10142"/>
              <a:gd name="connsiteY0" fmla="*/ 0 h 10000"/>
              <a:gd name="connsiteX1" fmla="*/ 279 w 10142"/>
              <a:gd name="connsiteY1" fmla="*/ 9992 h 10000"/>
              <a:gd name="connsiteX2" fmla="*/ 10117 w 10142"/>
              <a:gd name="connsiteY2" fmla="*/ 10000 h 10000"/>
              <a:gd name="connsiteX3" fmla="*/ 10142 w 10142"/>
              <a:gd name="connsiteY3" fmla="*/ 15 h 10000"/>
              <a:gd name="connsiteX4" fmla="*/ 5584 w 10142"/>
              <a:gd name="connsiteY4" fmla="*/ 0 h 10000"/>
              <a:gd name="connsiteX0" fmla="*/ 5663 w 10221"/>
              <a:gd name="connsiteY0" fmla="*/ 0 h 10000"/>
              <a:gd name="connsiteX1" fmla="*/ 358 w 10221"/>
              <a:gd name="connsiteY1" fmla="*/ 9992 h 10000"/>
              <a:gd name="connsiteX2" fmla="*/ 10196 w 10221"/>
              <a:gd name="connsiteY2" fmla="*/ 10000 h 10000"/>
              <a:gd name="connsiteX3" fmla="*/ 10221 w 10221"/>
              <a:gd name="connsiteY3" fmla="*/ 15 h 10000"/>
              <a:gd name="connsiteX4" fmla="*/ 5663 w 10221"/>
              <a:gd name="connsiteY4" fmla="*/ 0 h 10000"/>
              <a:gd name="connsiteX0" fmla="*/ 5704 w 10262"/>
              <a:gd name="connsiteY0" fmla="*/ 0 h 10000"/>
              <a:gd name="connsiteX1" fmla="*/ 399 w 10262"/>
              <a:gd name="connsiteY1" fmla="*/ 9992 h 10000"/>
              <a:gd name="connsiteX2" fmla="*/ 10237 w 10262"/>
              <a:gd name="connsiteY2" fmla="*/ 10000 h 10000"/>
              <a:gd name="connsiteX3" fmla="*/ 10262 w 10262"/>
              <a:gd name="connsiteY3" fmla="*/ 15 h 10000"/>
              <a:gd name="connsiteX4" fmla="*/ 5704 w 10262"/>
              <a:gd name="connsiteY4" fmla="*/ 0 h 10000"/>
              <a:gd name="connsiteX0" fmla="*/ 5120 w 10321"/>
              <a:gd name="connsiteY0" fmla="*/ 0 h 10021"/>
              <a:gd name="connsiteX1" fmla="*/ 458 w 10321"/>
              <a:gd name="connsiteY1" fmla="*/ 10013 h 10021"/>
              <a:gd name="connsiteX2" fmla="*/ 10296 w 10321"/>
              <a:gd name="connsiteY2" fmla="*/ 10021 h 10021"/>
              <a:gd name="connsiteX3" fmla="*/ 10321 w 10321"/>
              <a:gd name="connsiteY3" fmla="*/ 36 h 10021"/>
              <a:gd name="connsiteX4" fmla="*/ 5120 w 10321"/>
              <a:gd name="connsiteY4" fmla="*/ 0 h 10021"/>
              <a:gd name="connsiteX0" fmla="*/ 5238 w 10439"/>
              <a:gd name="connsiteY0" fmla="*/ 0 h 10021"/>
              <a:gd name="connsiteX1" fmla="*/ 576 w 10439"/>
              <a:gd name="connsiteY1" fmla="*/ 10013 h 10021"/>
              <a:gd name="connsiteX2" fmla="*/ 10414 w 10439"/>
              <a:gd name="connsiteY2" fmla="*/ 10021 h 10021"/>
              <a:gd name="connsiteX3" fmla="*/ 10439 w 10439"/>
              <a:gd name="connsiteY3" fmla="*/ 36 h 10021"/>
              <a:gd name="connsiteX4" fmla="*/ 5238 w 10439"/>
              <a:gd name="connsiteY4" fmla="*/ 0 h 10021"/>
              <a:gd name="connsiteX0" fmla="*/ 4744 w 10512"/>
              <a:gd name="connsiteY0" fmla="*/ 0 h 10063"/>
              <a:gd name="connsiteX1" fmla="*/ 649 w 10512"/>
              <a:gd name="connsiteY1" fmla="*/ 10055 h 10063"/>
              <a:gd name="connsiteX2" fmla="*/ 10487 w 10512"/>
              <a:gd name="connsiteY2" fmla="*/ 10063 h 10063"/>
              <a:gd name="connsiteX3" fmla="*/ 10512 w 10512"/>
              <a:gd name="connsiteY3" fmla="*/ 78 h 10063"/>
              <a:gd name="connsiteX4" fmla="*/ 4744 w 10512"/>
              <a:gd name="connsiteY4" fmla="*/ 0 h 10063"/>
              <a:gd name="connsiteX0" fmla="*/ 4744 w 10512"/>
              <a:gd name="connsiteY0" fmla="*/ 0 h 10063"/>
              <a:gd name="connsiteX1" fmla="*/ 649 w 10512"/>
              <a:gd name="connsiteY1" fmla="*/ 10055 h 10063"/>
              <a:gd name="connsiteX2" fmla="*/ 10487 w 10512"/>
              <a:gd name="connsiteY2" fmla="*/ 10063 h 10063"/>
              <a:gd name="connsiteX3" fmla="*/ 10512 w 10512"/>
              <a:gd name="connsiteY3" fmla="*/ 78 h 10063"/>
              <a:gd name="connsiteX4" fmla="*/ 4744 w 10512"/>
              <a:gd name="connsiteY4" fmla="*/ 0 h 10063"/>
              <a:gd name="connsiteX0" fmla="*/ 4934 w 10702"/>
              <a:gd name="connsiteY0" fmla="*/ 0 h 10063"/>
              <a:gd name="connsiteX1" fmla="*/ 839 w 10702"/>
              <a:gd name="connsiteY1" fmla="*/ 10055 h 10063"/>
              <a:gd name="connsiteX2" fmla="*/ 10677 w 10702"/>
              <a:gd name="connsiteY2" fmla="*/ 10063 h 10063"/>
              <a:gd name="connsiteX3" fmla="*/ 10702 w 10702"/>
              <a:gd name="connsiteY3" fmla="*/ 78 h 10063"/>
              <a:gd name="connsiteX4" fmla="*/ 4934 w 10702"/>
              <a:gd name="connsiteY4" fmla="*/ 0 h 10063"/>
              <a:gd name="connsiteX0" fmla="*/ 4544 w 10312"/>
              <a:gd name="connsiteY0" fmla="*/ 0 h 10063"/>
              <a:gd name="connsiteX1" fmla="*/ 449 w 10312"/>
              <a:gd name="connsiteY1" fmla="*/ 10055 h 10063"/>
              <a:gd name="connsiteX2" fmla="*/ 10287 w 10312"/>
              <a:gd name="connsiteY2" fmla="*/ 10063 h 10063"/>
              <a:gd name="connsiteX3" fmla="*/ 10312 w 10312"/>
              <a:gd name="connsiteY3" fmla="*/ 78 h 10063"/>
              <a:gd name="connsiteX4" fmla="*/ 4544 w 10312"/>
              <a:gd name="connsiteY4" fmla="*/ 0 h 10063"/>
              <a:gd name="connsiteX0" fmla="*/ 4913 w 10265"/>
              <a:gd name="connsiteY0" fmla="*/ 0 h 10126"/>
              <a:gd name="connsiteX1" fmla="*/ 402 w 10265"/>
              <a:gd name="connsiteY1" fmla="*/ 10118 h 10126"/>
              <a:gd name="connsiteX2" fmla="*/ 10240 w 10265"/>
              <a:gd name="connsiteY2" fmla="*/ 10126 h 10126"/>
              <a:gd name="connsiteX3" fmla="*/ 10265 w 10265"/>
              <a:gd name="connsiteY3" fmla="*/ 141 h 10126"/>
              <a:gd name="connsiteX4" fmla="*/ 4913 w 10265"/>
              <a:gd name="connsiteY4" fmla="*/ 0 h 10126"/>
              <a:gd name="connsiteX0" fmla="*/ 4760 w 10112"/>
              <a:gd name="connsiteY0" fmla="*/ 0 h 10126"/>
              <a:gd name="connsiteX1" fmla="*/ 249 w 10112"/>
              <a:gd name="connsiteY1" fmla="*/ 10118 h 10126"/>
              <a:gd name="connsiteX2" fmla="*/ 10087 w 10112"/>
              <a:gd name="connsiteY2" fmla="*/ 10126 h 10126"/>
              <a:gd name="connsiteX3" fmla="*/ 10112 w 10112"/>
              <a:gd name="connsiteY3" fmla="*/ 141 h 10126"/>
              <a:gd name="connsiteX4" fmla="*/ 4760 w 10112"/>
              <a:gd name="connsiteY4" fmla="*/ 0 h 10126"/>
              <a:gd name="connsiteX0" fmla="*/ 4795 w 10109"/>
              <a:gd name="connsiteY0" fmla="*/ 0 h 10084"/>
              <a:gd name="connsiteX1" fmla="*/ 246 w 10109"/>
              <a:gd name="connsiteY1" fmla="*/ 10076 h 10084"/>
              <a:gd name="connsiteX2" fmla="*/ 10084 w 10109"/>
              <a:gd name="connsiteY2" fmla="*/ 10084 h 10084"/>
              <a:gd name="connsiteX3" fmla="*/ 10109 w 10109"/>
              <a:gd name="connsiteY3" fmla="*/ 99 h 10084"/>
              <a:gd name="connsiteX4" fmla="*/ 4795 w 10109"/>
              <a:gd name="connsiteY4" fmla="*/ 0 h 10084"/>
              <a:gd name="connsiteX0" fmla="*/ 4849 w 10163"/>
              <a:gd name="connsiteY0" fmla="*/ 0 h 10084"/>
              <a:gd name="connsiteX1" fmla="*/ 300 w 10163"/>
              <a:gd name="connsiteY1" fmla="*/ 10076 h 10084"/>
              <a:gd name="connsiteX2" fmla="*/ 10138 w 10163"/>
              <a:gd name="connsiteY2" fmla="*/ 10084 h 10084"/>
              <a:gd name="connsiteX3" fmla="*/ 10163 w 10163"/>
              <a:gd name="connsiteY3" fmla="*/ 99 h 10084"/>
              <a:gd name="connsiteX4" fmla="*/ 4849 w 10163"/>
              <a:gd name="connsiteY4" fmla="*/ 0 h 10084"/>
              <a:gd name="connsiteX0" fmla="*/ 4695 w 10009"/>
              <a:gd name="connsiteY0" fmla="*/ 0 h 10084"/>
              <a:gd name="connsiteX1" fmla="*/ 146 w 10009"/>
              <a:gd name="connsiteY1" fmla="*/ 10076 h 10084"/>
              <a:gd name="connsiteX2" fmla="*/ 9984 w 10009"/>
              <a:gd name="connsiteY2" fmla="*/ 10084 h 10084"/>
              <a:gd name="connsiteX3" fmla="*/ 10009 w 10009"/>
              <a:gd name="connsiteY3" fmla="*/ 99 h 10084"/>
              <a:gd name="connsiteX4" fmla="*/ 4695 w 10009"/>
              <a:gd name="connsiteY4" fmla="*/ 0 h 10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9" h="10084">
                <a:moveTo>
                  <a:pt x="4695" y="0"/>
                </a:moveTo>
                <a:cubicBezTo>
                  <a:pt x="531" y="3171"/>
                  <a:pt x="-410" y="5053"/>
                  <a:pt x="146" y="10076"/>
                </a:cubicBezTo>
                <a:lnTo>
                  <a:pt x="9984" y="10084"/>
                </a:lnTo>
                <a:cubicBezTo>
                  <a:pt x="9997" y="5104"/>
                  <a:pt x="10001" y="3419"/>
                  <a:pt x="10009" y="99"/>
                </a:cubicBezTo>
                <a:lnTo>
                  <a:pt x="4695" y="0"/>
                </a:lnTo>
                <a:close/>
              </a:path>
            </a:pathLst>
          </a:custGeom>
          <a:solidFill>
            <a:srgbClr val="C84B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defTabSz="457200" eaLnBrk="1" hangingPunct="1"/>
            <a:endParaRPr lang="fr-FR" sz="1800" smtClean="0">
              <a:solidFill>
                <a:srgbClr val="333366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7" name="Demi-cadre 6"/>
          <p:cNvSpPr/>
          <p:nvPr userDrawn="1"/>
        </p:nvSpPr>
        <p:spPr bwMode="auto">
          <a:xfrm>
            <a:off x="301625" y="1930400"/>
            <a:ext cx="387350" cy="527051"/>
          </a:xfrm>
          <a:prstGeom prst="halfFrame">
            <a:avLst>
              <a:gd name="adj1" fmla="val 12269"/>
              <a:gd name="adj2" fmla="val 13535"/>
            </a:avLst>
          </a:prstGeom>
          <a:solidFill>
            <a:schemeClr val="bg2"/>
          </a:solidFill>
          <a:ln>
            <a:noFill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333366"/>
              </a:solidFill>
              <a:latin typeface="Century Gothic"/>
              <a:cs typeface="+mn-cs"/>
            </a:endParaRPr>
          </a:p>
        </p:txBody>
      </p:sp>
      <p:pic>
        <p:nvPicPr>
          <p:cNvPr id="9" name="Espace réservé pour une image  5"/>
          <p:cNvPicPr>
            <a:picLocks noGrp="1"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" t="-2106" r="40732" b="9249"/>
          <a:stretch/>
        </p:blipFill>
        <p:spPr bwMode="auto">
          <a:xfrm>
            <a:off x="5421086" y="-147486"/>
            <a:ext cx="3960000" cy="7020000"/>
          </a:xfrm>
          <a:custGeom>
            <a:avLst/>
            <a:gdLst>
              <a:gd name="connsiteX0" fmla="*/ 0 w 3662362"/>
              <a:gd name="connsiteY0" fmla="*/ 0 h 5168900"/>
              <a:gd name="connsiteX1" fmla="*/ 3662362 w 3662362"/>
              <a:gd name="connsiteY1" fmla="*/ 0 h 5168900"/>
              <a:gd name="connsiteX2" fmla="*/ 3662362 w 3662362"/>
              <a:gd name="connsiteY2" fmla="*/ 5168900 h 5168900"/>
              <a:gd name="connsiteX3" fmla="*/ 0 w 3662362"/>
              <a:gd name="connsiteY3" fmla="*/ 5168900 h 5168900"/>
              <a:gd name="connsiteX4" fmla="*/ 0 w 3662362"/>
              <a:gd name="connsiteY4" fmla="*/ 0 h 5168900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609725 w 3548062"/>
              <a:gd name="connsiteY0" fmla="*/ 0 h 5178425"/>
              <a:gd name="connsiteX1" fmla="*/ 3548062 w 3548062"/>
              <a:gd name="connsiteY1" fmla="*/ 9525 h 5178425"/>
              <a:gd name="connsiteX2" fmla="*/ 3548062 w 3548062"/>
              <a:gd name="connsiteY2" fmla="*/ 5178425 h 5178425"/>
              <a:gd name="connsiteX3" fmla="*/ 0 w 3548062"/>
              <a:gd name="connsiteY3" fmla="*/ 5178425 h 5178425"/>
              <a:gd name="connsiteX4" fmla="*/ 1609725 w 3548062"/>
              <a:gd name="connsiteY4" fmla="*/ 0 h 5178425"/>
              <a:gd name="connsiteX0" fmla="*/ 1758948 w 3697285"/>
              <a:gd name="connsiteY0" fmla="*/ 0 h 5178425"/>
              <a:gd name="connsiteX1" fmla="*/ 3697285 w 3697285"/>
              <a:gd name="connsiteY1" fmla="*/ 9525 h 5178425"/>
              <a:gd name="connsiteX2" fmla="*/ 3697285 w 3697285"/>
              <a:gd name="connsiteY2" fmla="*/ 5178425 h 5178425"/>
              <a:gd name="connsiteX3" fmla="*/ 149223 w 3697285"/>
              <a:gd name="connsiteY3" fmla="*/ 5178425 h 5178425"/>
              <a:gd name="connsiteX4" fmla="*/ 1758948 w 3697285"/>
              <a:gd name="connsiteY4" fmla="*/ 0 h 5178425"/>
              <a:gd name="connsiteX0" fmla="*/ 1709096 w 3647433"/>
              <a:gd name="connsiteY0" fmla="*/ 0 h 5178425"/>
              <a:gd name="connsiteX1" fmla="*/ 3647433 w 3647433"/>
              <a:gd name="connsiteY1" fmla="*/ 9525 h 5178425"/>
              <a:gd name="connsiteX2" fmla="*/ 3647433 w 3647433"/>
              <a:gd name="connsiteY2" fmla="*/ 5178425 h 5178425"/>
              <a:gd name="connsiteX3" fmla="*/ 99371 w 3647433"/>
              <a:gd name="connsiteY3" fmla="*/ 5178425 h 5178425"/>
              <a:gd name="connsiteX4" fmla="*/ 1709096 w 3647433"/>
              <a:gd name="connsiteY4" fmla="*/ 0 h 517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7433" h="5178425">
                <a:moveTo>
                  <a:pt x="1709096" y="0"/>
                </a:moveTo>
                <a:lnTo>
                  <a:pt x="3647433" y="9525"/>
                </a:lnTo>
                <a:lnTo>
                  <a:pt x="3647433" y="5178425"/>
                </a:lnTo>
                <a:lnTo>
                  <a:pt x="99371" y="5178425"/>
                </a:lnTo>
                <a:cubicBezTo>
                  <a:pt x="-30804" y="4471458"/>
                  <a:pt x="-351479" y="2116667"/>
                  <a:pt x="170909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02050" y="1342954"/>
            <a:ext cx="4918023" cy="4254383"/>
          </a:xfrm>
        </p:spPr>
        <p:txBody>
          <a:bodyPr/>
          <a:lstStyle>
            <a:lvl1pPr algn="l">
              <a:defRPr sz="2600">
                <a:solidFill>
                  <a:srgbClr val="C84B1B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/>
          </p:nvPr>
        </p:nvSpPr>
        <p:spPr>
          <a:xfrm>
            <a:off x="302050" y="4179768"/>
            <a:ext cx="4918023" cy="307777"/>
          </a:xfr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all">
                <a:solidFill>
                  <a:schemeClr val="accent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 smtClean="0"/>
          </a:p>
        </p:txBody>
      </p:sp>
      <p:pic>
        <p:nvPicPr>
          <p:cNvPr id="10" name="Image 9" descr="Afficher l'image d'origine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25919" cy="12241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68140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600"/>
              </a:spcBef>
              <a:spcAft>
                <a:spcPts val="1200"/>
              </a:spcAft>
              <a:defRPr/>
            </a:lvl1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7244947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47"/>
          <p:cNvSpPr>
            <a:spLocks/>
          </p:cNvSpPr>
          <p:nvPr userDrawn="1"/>
        </p:nvSpPr>
        <p:spPr bwMode="auto">
          <a:xfrm>
            <a:off x="5210176" y="0"/>
            <a:ext cx="3946525" cy="6904567"/>
          </a:xfrm>
          <a:custGeom>
            <a:avLst/>
            <a:gdLst>
              <a:gd name="T0" fmla="*/ 2147483647 w 10000"/>
              <a:gd name="T1" fmla="*/ 2147483647 h 10001"/>
              <a:gd name="T2" fmla="*/ 2147483647 w 10000"/>
              <a:gd name="T3" fmla="*/ 2147483647 h 10001"/>
              <a:gd name="T4" fmla="*/ 2147483647 w 10000"/>
              <a:gd name="T5" fmla="*/ 2147483647 h 10001"/>
              <a:gd name="T6" fmla="*/ 2147483647 w 10000"/>
              <a:gd name="T7" fmla="*/ 0 h 10001"/>
              <a:gd name="T8" fmla="*/ 2147483647 w 10000"/>
              <a:gd name="T9" fmla="*/ 2147483647 h 1000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defTabSz="457200" eaLnBrk="1" hangingPunct="1"/>
            <a:endParaRPr lang="fr-FR" sz="1800" smtClean="0">
              <a:solidFill>
                <a:srgbClr val="333366"/>
              </a:solidFill>
              <a:latin typeface="Century Gothic" pitchFamily="34" charset="0"/>
              <a:cs typeface="+mn-cs"/>
            </a:endParaRPr>
          </a:p>
        </p:txBody>
      </p:sp>
      <p:pic>
        <p:nvPicPr>
          <p:cNvPr id="9" name="Image 20" descr="logo_thales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2" t="36000" r="9052" b="36000"/>
          <a:stretch>
            <a:fillRect/>
          </a:stretch>
        </p:blipFill>
        <p:spPr bwMode="auto">
          <a:xfrm>
            <a:off x="236538" y="220134"/>
            <a:ext cx="2336800" cy="599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1"/>
          <p:cNvSpPr>
            <a:spLocks noChangeArrowheads="1"/>
          </p:cNvSpPr>
          <p:nvPr userDrawn="1"/>
        </p:nvSpPr>
        <p:spPr bwMode="auto">
          <a:xfrm>
            <a:off x="201613" y="2232654"/>
            <a:ext cx="95250" cy="307777"/>
          </a:xfrm>
          <a:prstGeom prst="rect">
            <a:avLst/>
          </a:prstGeom>
          <a:solidFill>
            <a:srgbClr val="C84B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en-AU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02050" y="1792738"/>
            <a:ext cx="4918023" cy="1155863"/>
          </a:xfrm>
        </p:spPr>
        <p:txBody>
          <a:bodyPr/>
          <a:lstStyle>
            <a:lvl1pPr algn="l"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/>
          </p:nvPr>
        </p:nvSpPr>
        <p:spPr>
          <a:xfrm>
            <a:off x="302050" y="2692867"/>
            <a:ext cx="4918023" cy="307777"/>
          </a:xfr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cap="all">
                <a:solidFill>
                  <a:schemeClr val="accent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 smtClean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302049" y="3337278"/>
            <a:ext cx="4918022" cy="2335389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400" b="0">
                <a:solidFill>
                  <a:srgbClr val="505050"/>
                </a:solidFill>
              </a:defRPr>
            </a:lvl1pPr>
            <a:lvl2pPr marL="0" indent="0" algn="l">
              <a:buFontTx/>
              <a:buNone/>
              <a:defRPr/>
            </a:lvl2pPr>
            <a:lvl3pPr marL="0" indent="0" algn="l">
              <a:buFontTx/>
              <a:buNone/>
              <a:defRPr/>
            </a:lvl3pPr>
            <a:lvl4pPr marL="0" indent="0" algn="l">
              <a:buFontTx/>
              <a:buNone/>
              <a:defRPr/>
            </a:lvl4pPr>
            <a:lvl5pPr marL="0" indent="0" algn="l">
              <a:buFontTx/>
              <a:buNone/>
              <a:defRPr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 bwMode="auto">
          <a:xfrm>
            <a:off x="5501951" y="-12699"/>
            <a:ext cx="3647433" cy="6904567"/>
          </a:xfrm>
          <a:custGeom>
            <a:avLst/>
            <a:gdLst>
              <a:gd name="connsiteX0" fmla="*/ 0 w 3662362"/>
              <a:gd name="connsiteY0" fmla="*/ 0 h 5168900"/>
              <a:gd name="connsiteX1" fmla="*/ 3662362 w 3662362"/>
              <a:gd name="connsiteY1" fmla="*/ 0 h 5168900"/>
              <a:gd name="connsiteX2" fmla="*/ 3662362 w 3662362"/>
              <a:gd name="connsiteY2" fmla="*/ 5168900 h 5168900"/>
              <a:gd name="connsiteX3" fmla="*/ 0 w 3662362"/>
              <a:gd name="connsiteY3" fmla="*/ 5168900 h 5168900"/>
              <a:gd name="connsiteX4" fmla="*/ 0 w 3662362"/>
              <a:gd name="connsiteY4" fmla="*/ 0 h 5168900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609725 w 3548062"/>
              <a:gd name="connsiteY0" fmla="*/ 0 h 5178425"/>
              <a:gd name="connsiteX1" fmla="*/ 3548062 w 3548062"/>
              <a:gd name="connsiteY1" fmla="*/ 9525 h 5178425"/>
              <a:gd name="connsiteX2" fmla="*/ 3548062 w 3548062"/>
              <a:gd name="connsiteY2" fmla="*/ 5178425 h 5178425"/>
              <a:gd name="connsiteX3" fmla="*/ 0 w 3548062"/>
              <a:gd name="connsiteY3" fmla="*/ 5178425 h 5178425"/>
              <a:gd name="connsiteX4" fmla="*/ 1609725 w 3548062"/>
              <a:gd name="connsiteY4" fmla="*/ 0 h 5178425"/>
              <a:gd name="connsiteX0" fmla="*/ 1758948 w 3697285"/>
              <a:gd name="connsiteY0" fmla="*/ 0 h 5178425"/>
              <a:gd name="connsiteX1" fmla="*/ 3697285 w 3697285"/>
              <a:gd name="connsiteY1" fmla="*/ 9525 h 5178425"/>
              <a:gd name="connsiteX2" fmla="*/ 3697285 w 3697285"/>
              <a:gd name="connsiteY2" fmla="*/ 5178425 h 5178425"/>
              <a:gd name="connsiteX3" fmla="*/ 149223 w 3697285"/>
              <a:gd name="connsiteY3" fmla="*/ 5178425 h 5178425"/>
              <a:gd name="connsiteX4" fmla="*/ 1758948 w 3697285"/>
              <a:gd name="connsiteY4" fmla="*/ 0 h 5178425"/>
              <a:gd name="connsiteX0" fmla="*/ 1709096 w 3647433"/>
              <a:gd name="connsiteY0" fmla="*/ 0 h 5178425"/>
              <a:gd name="connsiteX1" fmla="*/ 3647433 w 3647433"/>
              <a:gd name="connsiteY1" fmla="*/ 9525 h 5178425"/>
              <a:gd name="connsiteX2" fmla="*/ 3647433 w 3647433"/>
              <a:gd name="connsiteY2" fmla="*/ 5178425 h 5178425"/>
              <a:gd name="connsiteX3" fmla="*/ 99371 w 3647433"/>
              <a:gd name="connsiteY3" fmla="*/ 5178425 h 5178425"/>
              <a:gd name="connsiteX4" fmla="*/ 1709096 w 3647433"/>
              <a:gd name="connsiteY4" fmla="*/ 0 h 517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7433" h="5178425">
                <a:moveTo>
                  <a:pt x="1709096" y="0"/>
                </a:moveTo>
                <a:lnTo>
                  <a:pt x="3647433" y="9525"/>
                </a:lnTo>
                <a:lnTo>
                  <a:pt x="3647433" y="5178425"/>
                </a:lnTo>
                <a:lnTo>
                  <a:pt x="99371" y="5178425"/>
                </a:lnTo>
                <a:cubicBezTo>
                  <a:pt x="-30804" y="4471458"/>
                  <a:pt x="-351479" y="2116667"/>
                  <a:pt x="170909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lIns="432000" rtlCol="0" anchor="ctr">
            <a:noAutofit/>
          </a:bodyPr>
          <a:lstStyle>
            <a:lvl1pPr marL="0" indent="0" algn="ctr">
              <a:buFontTx/>
              <a:buNone/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 smtClean="0"/>
              <a:t>Faire glisser l'image vers l'espace réservé ou cliquer sur l'icône pour l'ajouter</a:t>
            </a:r>
            <a:endParaRPr lang="en-AU" noProof="0" dirty="0"/>
          </a:p>
        </p:txBody>
      </p:sp>
    </p:spTree>
    <p:extLst>
      <p:ext uri="{BB962C8B-B14F-4D97-AF65-F5344CB8AC3E}">
        <p14:creationId xmlns:p14="http://schemas.microsoft.com/office/powerpoint/2010/main" val="2360172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/>
          </p:cNvSpPr>
          <p:nvPr userDrawn="1"/>
        </p:nvSpPr>
        <p:spPr bwMode="auto">
          <a:xfrm>
            <a:off x="5502276" y="-21166"/>
            <a:ext cx="3641725" cy="6887633"/>
          </a:xfrm>
          <a:custGeom>
            <a:avLst/>
            <a:gdLst>
              <a:gd name="T0" fmla="*/ 1710120 w 3642050"/>
              <a:gd name="T1" fmla="*/ 0 h 5165725"/>
              <a:gd name="T2" fmla="*/ 3638800 w 3642050"/>
              <a:gd name="T3" fmla="*/ 15875 h 5165725"/>
              <a:gd name="T4" fmla="*/ 3638800 w 3642050"/>
              <a:gd name="T5" fmla="*/ 5159375 h 5165725"/>
              <a:gd name="T6" fmla="*/ 105010 w 3642050"/>
              <a:gd name="T7" fmla="*/ 5165725 h 5165725"/>
              <a:gd name="T8" fmla="*/ 1710120 w 3642050"/>
              <a:gd name="T9" fmla="*/ 0 h 51657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42050" h="5165725">
                <a:moveTo>
                  <a:pt x="1711650" y="0"/>
                </a:moveTo>
                <a:lnTo>
                  <a:pt x="3642050" y="15875"/>
                </a:lnTo>
                <a:lnTo>
                  <a:pt x="3642050" y="5159375"/>
                </a:lnTo>
                <a:lnTo>
                  <a:pt x="105100" y="5165725"/>
                </a:lnTo>
                <a:cubicBezTo>
                  <a:pt x="-374325" y="2705100"/>
                  <a:pt x="895675" y="796925"/>
                  <a:pt x="1711650" y="0"/>
                </a:cubicBezTo>
                <a:close/>
              </a:path>
            </a:pathLst>
          </a:custGeom>
          <a:solidFill>
            <a:srgbClr val="C84B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defTabSz="457200" eaLnBrk="1" hangingPunct="1"/>
            <a:endParaRPr lang="fr-FR" sz="1800" smtClean="0">
              <a:solidFill>
                <a:srgbClr val="333366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7" name="Oval 41"/>
          <p:cNvSpPr>
            <a:spLocks noChangeArrowheads="1"/>
          </p:cNvSpPr>
          <p:nvPr userDrawn="1"/>
        </p:nvSpPr>
        <p:spPr bwMode="auto">
          <a:xfrm>
            <a:off x="5024438" y="-3877733"/>
            <a:ext cx="11339512" cy="15392400"/>
          </a:xfrm>
          <a:prstGeom prst="ellipse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1800">
              <a:solidFill>
                <a:srgbClr val="333366"/>
              </a:solidFill>
              <a:latin typeface="Century Gothic"/>
              <a:cs typeface="+mn-cs"/>
            </a:endParaRPr>
          </a:p>
        </p:txBody>
      </p:sp>
      <p:sp>
        <p:nvSpPr>
          <p:cNvPr id="8" name="Oval 41"/>
          <p:cNvSpPr>
            <a:spLocks noChangeArrowheads="1"/>
          </p:cNvSpPr>
          <p:nvPr userDrawn="1"/>
        </p:nvSpPr>
        <p:spPr bwMode="auto">
          <a:xfrm>
            <a:off x="5429251" y="-2529417"/>
            <a:ext cx="11339513" cy="15392401"/>
          </a:xfrm>
          <a:prstGeom prst="ellipse">
            <a:avLst/>
          </a:prstGeom>
          <a:noFill/>
          <a:ln w="6350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1800">
              <a:solidFill>
                <a:srgbClr val="333366"/>
              </a:solidFill>
              <a:latin typeface="Century Gothic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auto">
          <a:xfrm>
            <a:off x="4740166" y="1559413"/>
            <a:ext cx="3993826" cy="3756903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>
            <a:noAutofit/>
          </a:bodyPr>
          <a:lstStyle>
            <a:lvl1pPr marL="0" indent="0" algn="ctr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smtClean="0"/>
              <a:t>Faire glisser l'image vers l'espace réservé ou cliquer sur l'icône pour l'ajouter</a:t>
            </a:r>
            <a:endParaRPr lang="en-AU" noProof="0" dirty="0"/>
          </a:p>
        </p:txBody>
      </p:sp>
      <p:sp>
        <p:nvSpPr>
          <p:cNvPr id="5" name="Espace réservé du texte 2"/>
          <p:cNvSpPr>
            <a:spLocks noGrp="1"/>
          </p:cNvSpPr>
          <p:nvPr>
            <p:ph idx="1"/>
          </p:nvPr>
        </p:nvSpPr>
        <p:spPr>
          <a:xfrm>
            <a:off x="438150" y="928723"/>
            <a:ext cx="4192025" cy="524594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</p:txBody>
      </p:sp>
      <p:pic>
        <p:nvPicPr>
          <p:cNvPr id="17" name="Image 16" descr="Afficher l'image d'origine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794" y="6128545"/>
            <a:ext cx="1875006" cy="7115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52985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/>
          </p:cNvSpPr>
          <p:nvPr userDrawn="1"/>
        </p:nvSpPr>
        <p:spPr bwMode="auto">
          <a:xfrm>
            <a:off x="5502276" y="-21166"/>
            <a:ext cx="3641725" cy="6887633"/>
          </a:xfrm>
          <a:custGeom>
            <a:avLst/>
            <a:gdLst>
              <a:gd name="T0" fmla="*/ 1710120 w 3642050"/>
              <a:gd name="T1" fmla="*/ 0 h 5165725"/>
              <a:gd name="T2" fmla="*/ 3638800 w 3642050"/>
              <a:gd name="T3" fmla="*/ 15875 h 5165725"/>
              <a:gd name="T4" fmla="*/ 3638800 w 3642050"/>
              <a:gd name="T5" fmla="*/ 5159375 h 5165725"/>
              <a:gd name="T6" fmla="*/ 105010 w 3642050"/>
              <a:gd name="T7" fmla="*/ 5165725 h 5165725"/>
              <a:gd name="T8" fmla="*/ 1710120 w 3642050"/>
              <a:gd name="T9" fmla="*/ 0 h 51657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42050" h="5165725">
                <a:moveTo>
                  <a:pt x="1711650" y="0"/>
                </a:moveTo>
                <a:lnTo>
                  <a:pt x="3642050" y="15875"/>
                </a:lnTo>
                <a:lnTo>
                  <a:pt x="3642050" y="5159375"/>
                </a:lnTo>
                <a:lnTo>
                  <a:pt x="105100" y="5165725"/>
                </a:lnTo>
                <a:cubicBezTo>
                  <a:pt x="-374325" y="2705100"/>
                  <a:pt x="895675" y="796925"/>
                  <a:pt x="1711650" y="0"/>
                </a:cubicBezTo>
                <a:close/>
              </a:path>
            </a:pathLst>
          </a:custGeom>
          <a:solidFill>
            <a:srgbClr val="C84B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defTabSz="457200" eaLnBrk="1" hangingPunct="1"/>
            <a:endParaRPr lang="fr-FR" sz="1800" smtClean="0">
              <a:solidFill>
                <a:srgbClr val="333366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9" name="Oval 41"/>
          <p:cNvSpPr>
            <a:spLocks noChangeArrowheads="1"/>
          </p:cNvSpPr>
          <p:nvPr userDrawn="1"/>
        </p:nvSpPr>
        <p:spPr bwMode="auto">
          <a:xfrm>
            <a:off x="5024438" y="-3877733"/>
            <a:ext cx="11339512" cy="15392400"/>
          </a:xfrm>
          <a:prstGeom prst="ellipse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1800">
              <a:solidFill>
                <a:srgbClr val="333366"/>
              </a:solidFill>
              <a:latin typeface="Century Gothic"/>
              <a:cs typeface="+mn-cs"/>
            </a:endParaRPr>
          </a:p>
        </p:txBody>
      </p:sp>
      <p:sp>
        <p:nvSpPr>
          <p:cNvPr id="10" name="Oval 41"/>
          <p:cNvSpPr>
            <a:spLocks noChangeArrowheads="1"/>
          </p:cNvSpPr>
          <p:nvPr userDrawn="1"/>
        </p:nvSpPr>
        <p:spPr bwMode="auto">
          <a:xfrm>
            <a:off x="5429251" y="-2529417"/>
            <a:ext cx="11339513" cy="15392401"/>
          </a:xfrm>
          <a:prstGeom prst="ellipse">
            <a:avLst/>
          </a:prstGeom>
          <a:noFill/>
          <a:ln w="6350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1800">
              <a:solidFill>
                <a:srgbClr val="333366"/>
              </a:solidFill>
              <a:latin typeface="Century Gothic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0"/>
          </p:nvPr>
        </p:nvSpPr>
        <p:spPr bwMode="auto">
          <a:xfrm>
            <a:off x="5898598" y="1638909"/>
            <a:ext cx="2916868" cy="2743833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>
            <a:noAutofit/>
          </a:bodyPr>
          <a:lstStyle>
            <a:lvl1pPr marL="0" indent="0" algn="ctr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 smtClean="0"/>
              <a:t>Faire glisser l'image vers l'espace réservé ou cliquer sur l'icône pour l'ajouter</a:t>
            </a:r>
            <a:endParaRPr lang="en-AU" noProof="0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1"/>
          </p:nvPr>
        </p:nvSpPr>
        <p:spPr>
          <a:xfrm>
            <a:off x="5898598" y="4528041"/>
            <a:ext cx="2916868" cy="1646623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8" name="Espace réservé du texte 2"/>
          <p:cNvSpPr>
            <a:spLocks noGrp="1"/>
          </p:cNvSpPr>
          <p:nvPr>
            <p:ph idx="1"/>
          </p:nvPr>
        </p:nvSpPr>
        <p:spPr>
          <a:xfrm>
            <a:off x="179516" y="928723"/>
            <a:ext cx="5578623" cy="524594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</p:txBody>
      </p:sp>
      <p:pic>
        <p:nvPicPr>
          <p:cNvPr id="19" name="Image 18" descr="Afficher l'image d'origine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794" y="6128545"/>
            <a:ext cx="1875006" cy="7115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59511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/>
          <p:cNvSpPr>
            <a:spLocks/>
          </p:cNvSpPr>
          <p:nvPr userDrawn="1"/>
        </p:nvSpPr>
        <p:spPr bwMode="auto">
          <a:xfrm>
            <a:off x="5502276" y="-21166"/>
            <a:ext cx="3641725" cy="6887633"/>
          </a:xfrm>
          <a:custGeom>
            <a:avLst/>
            <a:gdLst>
              <a:gd name="T0" fmla="*/ 1710120 w 3642050"/>
              <a:gd name="T1" fmla="*/ 0 h 5165725"/>
              <a:gd name="T2" fmla="*/ 3638800 w 3642050"/>
              <a:gd name="T3" fmla="*/ 15875 h 5165725"/>
              <a:gd name="T4" fmla="*/ 3638800 w 3642050"/>
              <a:gd name="T5" fmla="*/ 5159375 h 5165725"/>
              <a:gd name="T6" fmla="*/ 105010 w 3642050"/>
              <a:gd name="T7" fmla="*/ 5165725 h 5165725"/>
              <a:gd name="T8" fmla="*/ 1710120 w 3642050"/>
              <a:gd name="T9" fmla="*/ 0 h 51657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42050" h="5165725">
                <a:moveTo>
                  <a:pt x="1711650" y="0"/>
                </a:moveTo>
                <a:lnTo>
                  <a:pt x="3642050" y="15875"/>
                </a:lnTo>
                <a:lnTo>
                  <a:pt x="3642050" y="5159375"/>
                </a:lnTo>
                <a:lnTo>
                  <a:pt x="105100" y="5165725"/>
                </a:lnTo>
                <a:cubicBezTo>
                  <a:pt x="-374325" y="2705100"/>
                  <a:pt x="895675" y="796925"/>
                  <a:pt x="1711650" y="0"/>
                </a:cubicBezTo>
                <a:close/>
              </a:path>
            </a:pathLst>
          </a:custGeom>
          <a:solidFill>
            <a:srgbClr val="C84B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defTabSz="457200" eaLnBrk="1" hangingPunct="1"/>
            <a:endParaRPr lang="fr-FR" sz="1800" smtClean="0">
              <a:solidFill>
                <a:srgbClr val="333366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11" name="Oval 41"/>
          <p:cNvSpPr>
            <a:spLocks noChangeArrowheads="1"/>
          </p:cNvSpPr>
          <p:nvPr userDrawn="1"/>
        </p:nvSpPr>
        <p:spPr bwMode="auto">
          <a:xfrm>
            <a:off x="5024438" y="-3877733"/>
            <a:ext cx="11339512" cy="15392400"/>
          </a:xfrm>
          <a:prstGeom prst="ellipse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1800">
              <a:solidFill>
                <a:srgbClr val="333366"/>
              </a:solidFill>
              <a:latin typeface="Century Gothic"/>
              <a:cs typeface="+mn-cs"/>
            </a:endParaRPr>
          </a:p>
        </p:txBody>
      </p:sp>
      <p:sp>
        <p:nvSpPr>
          <p:cNvPr id="12" name="Oval 41"/>
          <p:cNvSpPr>
            <a:spLocks noChangeArrowheads="1"/>
          </p:cNvSpPr>
          <p:nvPr userDrawn="1"/>
        </p:nvSpPr>
        <p:spPr bwMode="auto">
          <a:xfrm>
            <a:off x="5429251" y="-2529417"/>
            <a:ext cx="11339513" cy="15392401"/>
          </a:xfrm>
          <a:prstGeom prst="ellipse">
            <a:avLst/>
          </a:prstGeom>
          <a:noFill/>
          <a:ln w="6350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1800">
              <a:solidFill>
                <a:srgbClr val="333366"/>
              </a:solidFill>
              <a:latin typeface="Century Gothic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1"/>
          </p:nvPr>
        </p:nvSpPr>
        <p:spPr>
          <a:xfrm>
            <a:off x="5501951" y="4528041"/>
            <a:ext cx="3313517" cy="1646623"/>
          </a:xfrm>
        </p:spPr>
        <p:txBody>
          <a:bodyPr/>
          <a:lstStyle>
            <a:lvl1pPr marL="0" indent="0" algn="r">
              <a:spcBef>
                <a:spcPts val="0"/>
              </a:spcBef>
              <a:buFontTx/>
              <a:buNone/>
              <a:defRPr sz="12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 bwMode="auto">
          <a:xfrm>
            <a:off x="4934170" y="1153507"/>
            <a:ext cx="1913083" cy="1799595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>
            <a:noAutofit/>
          </a:bodyPr>
          <a:lstStyle>
            <a:lvl1pPr marL="0" indent="0" algn="ctr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smtClean="0"/>
              <a:t>Faire glisser l'image vers l'espace réservé ou cliquer sur l'icône pour l'ajouter</a:t>
            </a:r>
            <a:endParaRPr lang="en-AU" noProof="0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6"/>
          </p:nvPr>
        </p:nvSpPr>
        <p:spPr bwMode="auto">
          <a:xfrm>
            <a:off x="6904738" y="2552897"/>
            <a:ext cx="1913083" cy="1799595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>
            <a:noAutofit/>
          </a:bodyPr>
          <a:lstStyle>
            <a:lvl1pPr marL="0" indent="0" algn="ctr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smtClean="0"/>
              <a:t>Faire glisser l'image vers l'espace réservé ou cliquer sur l'icône pour l'ajouter</a:t>
            </a:r>
            <a:endParaRPr lang="en-AU" noProof="0" dirty="0"/>
          </a:p>
        </p:txBody>
      </p:sp>
      <p:sp>
        <p:nvSpPr>
          <p:cNvPr id="9" name="Espace réservé du texte 2"/>
          <p:cNvSpPr>
            <a:spLocks noGrp="1"/>
          </p:cNvSpPr>
          <p:nvPr>
            <p:ph idx="1"/>
          </p:nvPr>
        </p:nvSpPr>
        <p:spPr>
          <a:xfrm>
            <a:off x="179515" y="928723"/>
            <a:ext cx="4639968" cy="524594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</p:txBody>
      </p:sp>
      <p:pic>
        <p:nvPicPr>
          <p:cNvPr id="21" name="Image 20" descr="Afficher l'image d'origine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794" y="6128545"/>
            <a:ext cx="1875006" cy="7115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24661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 userDrawn="1"/>
        </p:nvSpPr>
        <p:spPr bwMode="auto">
          <a:xfrm>
            <a:off x="5502276" y="-21166"/>
            <a:ext cx="3641725" cy="6887633"/>
          </a:xfrm>
          <a:custGeom>
            <a:avLst/>
            <a:gdLst>
              <a:gd name="T0" fmla="*/ 1710120 w 3642050"/>
              <a:gd name="T1" fmla="*/ 0 h 5165725"/>
              <a:gd name="T2" fmla="*/ 3638800 w 3642050"/>
              <a:gd name="T3" fmla="*/ 15875 h 5165725"/>
              <a:gd name="T4" fmla="*/ 3638800 w 3642050"/>
              <a:gd name="T5" fmla="*/ 5159375 h 5165725"/>
              <a:gd name="T6" fmla="*/ 105010 w 3642050"/>
              <a:gd name="T7" fmla="*/ 5165725 h 5165725"/>
              <a:gd name="T8" fmla="*/ 1710120 w 3642050"/>
              <a:gd name="T9" fmla="*/ 0 h 51657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42050" h="5165725">
                <a:moveTo>
                  <a:pt x="1711650" y="0"/>
                </a:moveTo>
                <a:lnTo>
                  <a:pt x="3642050" y="15875"/>
                </a:lnTo>
                <a:lnTo>
                  <a:pt x="3642050" y="5159375"/>
                </a:lnTo>
                <a:lnTo>
                  <a:pt x="105100" y="5165725"/>
                </a:lnTo>
                <a:cubicBezTo>
                  <a:pt x="-374325" y="2705100"/>
                  <a:pt x="895675" y="796925"/>
                  <a:pt x="1711650" y="0"/>
                </a:cubicBezTo>
                <a:close/>
              </a:path>
            </a:pathLst>
          </a:custGeom>
          <a:solidFill>
            <a:srgbClr val="C84B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defTabSz="457200" eaLnBrk="1" hangingPunct="1"/>
            <a:endParaRPr lang="fr-FR" sz="1800" smtClean="0">
              <a:solidFill>
                <a:srgbClr val="333366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13" name="Oval 41"/>
          <p:cNvSpPr>
            <a:spLocks noChangeArrowheads="1"/>
          </p:cNvSpPr>
          <p:nvPr userDrawn="1"/>
        </p:nvSpPr>
        <p:spPr bwMode="auto">
          <a:xfrm>
            <a:off x="5024438" y="-3877733"/>
            <a:ext cx="11339512" cy="15392400"/>
          </a:xfrm>
          <a:prstGeom prst="ellipse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1800">
              <a:solidFill>
                <a:srgbClr val="333366"/>
              </a:solidFill>
              <a:latin typeface="Century Gothic"/>
              <a:cs typeface="+mn-cs"/>
            </a:endParaRPr>
          </a:p>
        </p:txBody>
      </p:sp>
      <p:sp>
        <p:nvSpPr>
          <p:cNvPr id="14" name="Oval 41"/>
          <p:cNvSpPr>
            <a:spLocks noChangeArrowheads="1"/>
          </p:cNvSpPr>
          <p:nvPr userDrawn="1"/>
        </p:nvSpPr>
        <p:spPr bwMode="auto">
          <a:xfrm>
            <a:off x="5429251" y="-2529417"/>
            <a:ext cx="11339513" cy="15392401"/>
          </a:xfrm>
          <a:prstGeom prst="ellipse">
            <a:avLst/>
          </a:prstGeom>
          <a:noFill/>
          <a:ln w="6350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1800">
              <a:solidFill>
                <a:srgbClr val="333366"/>
              </a:solidFill>
              <a:latin typeface="Century Gothic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0"/>
          </p:nvPr>
        </p:nvSpPr>
        <p:spPr bwMode="auto">
          <a:xfrm>
            <a:off x="7079797" y="1123725"/>
            <a:ext cx="1735593" cy="1632635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smtClean="0"/>
              <a:t>Faire glisser l'image vers l'espace réservé ou cliquer sur l'icône pour l'ajouter</a:t>
            </a:r>
            <a:endParaRPr lang="en-AU" noProof="0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2"/>
          </p:nvPr>
        </p:nvSpPr>
        <p:spPr bwMode="auto">
          <a:xfrm>
            <a:off x="7079797" y="2832877"/>
            <a:ext cx="1735593" cy="1632635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smtClean="0"/>
              <a:t>Faire glisser l'image vers l'espace réservé ou cliquer sur l'icône pour l'ajouter</a:t>
            </a:r>
            <a:endParaRPr lang="en-AU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 bwMode="auto">
          <a:xfrm>
            <a:off x="7079797" y="4542029"/>
            <a:ext cx="1735593" cy="1632635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smtClean="0"/>
              <a:t>Faire glisser l'image vers l'espace réservé ou cliquer sur l'icône pour l'ajouter</a:t>
            </a:r>
            <a:endParaRPr lang="en-AU" noProof="0" dirty="0"/>
          </a:p>
        </p:txBody>
      </p:sp>
      <p:sp>
        <p:nvSpPr>
          <p:cNvPr id="12" name="Espace réservé du texte 2"/>
          <p:cNvSpPr>
            <a:spLocks noGrp="1"/>
          </p:cNvSpPr>
          <p:nvPr>
            <p:ph idx="1"/>
          </p:nvPr>
        </p:nvSpPr>
        <p:spPr>
          <a:xfrm>
            <a:off x="179515" y="928723"/>
            <a:ext cx="5322434" cy="524594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</p:txBody>
      </p:sp>
      <p:sp>
        <p:nvSpPr>
          <p:cNvPr id="22" name="Espace réservé du texte 6"/>
          <p:cNvSpPr>
            <a:spLocks noGrp="1"/>
          </p:cNvSpPr>
          <p:nvPr>
            <p:ph type="body" sz="quarter" idx="11"/>
          </p:nvPr>
        </p:nvSpPr>
        <p:spPr>
          <a:xfrm>
            <a:off x="5509839" y="2618958"/>
            <a:ext cx="1502469" cy="3555705"/>
          </a:xfrm>
        </p:spPr>
        <p:txBody>
          <a:bodyPr anchor="b"/>
          <a:lstStyle>
            <a:lvl1pPr marL="0" indent="0" algn="r">
              <a:spcBef>
                <a:spcPts val="0"/>
              </a:spcBef>
              <a:buFontTx/>
              <a:buNone/>
              <a:defRPr sz="12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pic>
        <p:nvPicPr>
          <p:cNvPr id="24" name="Image 23" descr="Afficher l'image d'origine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794" y="6128545"/>
            <a:ext cx="1875006" cy="7115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38411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1"/>
          <p:cNvSpPr>
            <a:spLocks noChangeArrowheads="1"/>
          </p:cNvSpPr>
          <p:nvPr userDrawn="1"/>
        </p:nvSpPr>
        <p:spPr bwMode="auto">
          <a:xfrm>
            <a:off x="5024438" y="-3877733"/>
            <a:ext cx="11339512" cy="15392400"/>
          </a:xfrm>
          <a:prstGeom prst="ellipse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1800">
              <a:solidFill>
                <a:srgbClr val="333366"/>
              </a:solidFill>
              <a:latin typeface="Century Gothic"/>
              <a:cs typeface="+mn-cs"/>
            </a:endParaRPr>
          </a:p>
        </p:txBody>
      </p:sp>
      <p:sp>
        <p:nvSpPr>
          <p:cNvPr id="6" name="Oval 41"/>
          <p:cNvSpPr>
            <a:spLocks noChangeArrowheads="1"/>
          </p:cNvSpPr>
          <p:nvPr userDrawn="1"/>
        </p:nvSpPr>
        <p:spPr bwMode="auto">
          <a:xfrm>
            <a:off x="5429251" y="-2529417"/>
            <a:ext cx="11339513" cy="15392401"/>
          </a:xfrm>
          <a:prstGeom prst="ellipse">
            <a:avLst/>
          </a:prstGeom>
          <a:noFill/>
          <a:ln w="6350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1800">
              <a:solidFill>
                <a:srgbClr val="333366"/>
              </a:solidFill>
              <a:latin typeface="Century Gothic"/>
              <a:cs typeface="+mn-cs"/>
            </a:endParaRPr>
          </a:p>
        </p:txBody>
      </p:sp>
      <p:sp>
        <p:nvSpPr>
          <p:cNvPr id="7" name="Rectangle 1"/>
          <p:cNvSpPr>
            <a:spLocks/>
          </p:cNvSpPr>
          <p:nvPr userDrawn="1"/>
        </p:nvSpPr>
        <p:spPr bwMode="auto">
          <a:xfrm>
            <a:off x="5502276" y="-21166"/>
            <a:ext cx="3641725" cy="6887633"/>
          </a:xfrm>
          <a:custGeom>
            <a:avLst/>
            <a:gdLst>
              <a:gd name="T0" fmla="*/ 1710120 w 3642050"/>
              <a:gd name="T1" fmla="*/ 0 h 5165725"/>
              <a:gd name="T2" fmla="*/ 3638800 w 3642050"/>
              <a:gd name="T3" fmla="*/ 15875 h 5165725"/>
              <a:gd name="T4" fmla="*/ 3638800 w 3642050"/>
              <a:gd name="T5" fmla="*/ 5159375 h 5165725"/>
              <a:gd name="T6" fmla="*/ 105010 w 3642050"/>
              <a:gd name="T7" fmla="*/ 5165725 h 5165725"/>
              <a:gd name="T8" fmla="*/ 1710120 w 3642050"/>
              <a:gd name="T9" fmla="*/ 0 h 51657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42050" h="5165725">
                <a:moveTo>
                  <a:pt x="1711650" y="0"/>
                </a:moveTo>
                <a:lnTo>
                  <a:pt x="3642050" y="15875"/>
                </a:lnTo>
                <a:lnTo>
                  <a:pt x="3642050" y="5159375"/>
                </a:lnTo>
                <a:lnTo>
                  <a:pt x="105100" y="5165725"/>
                </a:lnTo>
                <a:cubicBezTo>
                  <a:pt x="-374325" y="2705100"/>
                  <a:pt x="895675" y="796925"/>
                  <a:pt x="1711650" y="0"/>
                </a:cubicBezTo>
                <a:close/>
              </a:path>
            </a:pathLst>
          </a:custGeom>
          <a:solidFill>
            <a:srgbClr val="C84B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defTabSz="457200" eaLnBrk="1" hangingPunct="1"/>
            <a:endParaRPr lang="fr-FR" sz="1800" smtClean="0">
              <a:solidFill>
                <a:srgbClr val="333366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 dirty="0"/>
          </a:p>
        </p:txBody>
      </p:sp>
      <p:sp>
        <p:nvSpPr>
          <p:cNvPr id="30" name="Espace réservé du texte 2"/>
          <p:cNvSpPr>
            <a:spLocks noGrp="1"/>
          </p:cNvSpPr>
          <p:nvPr>
            <p:ph idx="1"/>
          </p:nvPr>
        </p:nvSpPr>
        <p:spPr>
          <a:xfrm>
            <a:off x="179515" y="928723"/>
            <a:ext cx="5322434" cy="524594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</p:txBody>
      </p:sp>
      <p:sp>
        <p:nvSpPr>
          <p:cNvPr id="32" name="Espace réservé du texte 6"/>
          <p:cNvSpPr>
            <a:spLocks noGrp="1"/>
          </p:cNvSpPr>
          <p:nvPr>
            <p:ph type="body" sz="quarter" idx="11"/>
          </p:nvPr>
        </p:nvSpPr>
        <p:spPr>
          <a:xfrm>
            <a:off x="5509837" y="928724"/>
            <a:ext cx="3431610" cy="5245939"/>
          </a:xfrm>
        </p:spPr>
        <p:txBody>
          <a:bodyPr anchor="ctr"/>
          <a:lstStyle>
            <a:lvl1pPr marL="0" indent="0" algn="r">
              <a:buFontTx/>
              <a:buNone/>
              <a:defRPr sz="1600" b="1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pic>
        <p:nvPicPr>
          <p:cNvPr id="16" name="Image 15" descr="Afficher l'image d'origine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794" y="6128545"/>
            <a:ext cx="1875006" cy="7115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5977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5221A-251A-4417-9EC2-7C207D99E271}" type="datetimeFigureOut">
              <a:rPr lang="fr-FR" smtClean="0"/>
              <a:t>26/09/2018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6D5E9-16E7-472F-85DC-37E0BC4B7B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60738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1"/>
          <p:cNvSpPr>
            <a:spLocks noChangeArrowheads="1"/>
          </p:cNvSpPr>
          <p:nvPr userDrawn="1"/>
        </p:nvSpPr>
        <p:spPr bwMode="auto">
          <a:xfrm>
            <a:off x="5024438" y="-3877733"/>
            <a:ext cx="11339512" cy="15392400"/>
          </a:xfrm>
          <a:prstGeom prst="ellipse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1800">
              <a:solidFill>
                <a:srgbClr val="333366"/>
              </a:solidFill>
              <a:latin typeface="Century Gothic"/>
              <a:cs typeface="+mn-cs"/>
            </a:endParaRPr>
          </a:p>
        </p:txBody>
      </p:sp>
      <p:sp>
        <p:nvSpPr>
          <p:cNvPr id="6" name="Oval 41"/>
          <p:cNvSpPr>
            <a:spLocks noChangeArrowheads="1"/>
          </p:cNvSpPr>
          <p:nvPr userDrawn="1"/>
        </p:nvSpPr>
        <p:spPr bwMode="auto">
          <a:xfrm>
            <a:off x="5429251" y="-2529417"/>
            <a:ext cx="11339513" cy="15392401"/>
          </a:xfrm>
          <a:prstGeom prst="ellipse">
            <a:avLst/>
          </a:prstGeom>
          <a:noFill/>
          <a:ln w="6350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1800">
              <a:solidFill>
                <a:srgbClr val="333366"/>
              </a:solidFill>
              <a:latin typeface="Century Gothic"/>
              <a:cs typeface="+mn-cs"/>
            </a:endParaRPr>
          </a:p>
        </p:txBody>
      </p:sp>
      <p:grpSp>
        <p:nvGrpSpPr>
          <p:cNvPr id="7" name="Group 25"/>
          <p:cNvGrpSpPr>
            <a:grpSpLocks/>
          </p:cNvGrpSpPr>
          <p:nvPr userDrawn="1"/>
        </p:nvGrpSpPr>
        <p:grpSpPr bwMode="auto">
          <a:xfrm>
            <a:off x="7256464" y="6506633"/>
            <a:ext cx="1692275" cy="203200"/>
            <a:chOff x="2619375" y="-595312"/>
            <a:chExt cx="1785938" cy="215899"/>
          </a:xfrm>
        </p:grpSpPr>
        <p:sp>
          <p:nvSpPr>
            <p:cNvPr id="8" name="Freeform 12"/>
            <p:cNvSpPr>
              <a:spLocks/>
            </p:cNvSpPr>
            <p:nvPr userDrawn="1"/>
          </p:nvSpPr>
          <p:spPr bwMode="auto">
            <a:xfrm>
              <a:off x="4175125" y="-595312"/>
              <a:ext cx="230188" cy="215899"/>
            </a:xfrm>
            <a:custGeom>
              <a:avLst/>
              <a:gdLst>
                <a:gd name="T0" fmla="*/ 2147483647 w 180"/>
                <a:gd name="T1" fmla="*/ 2147483647 h 166"/>
                <a:gd name="T2" fmla="*/ 2147483647 w 180"/>
                <a:gd name="T3" fmla="*/ 2147483647 h 166"/>
                <a:gd name="T4" fmla="*/ 2147483647 w 180"/>
                <a:gd name="T5" fmla="*/ 2147483647 h 166"/>
                <a:gd name="T6" fmla="*/ 0 w 180"/>
                <a:gd name="T7" fmla="*/ 2147483647 h 166"/>
                <a:gd name="T8" fmla="*/ 0 w 180"/>
                <a:gd name="T9" fmla="*/ 2147483647 h 166"/>
                <a:gd name="T10" fmla="*/ 2147483647 w 180"/>
                <a:gd name="T11" fmla="*/ 2147483647 h 166"/>
                <a:gd name="T12" fmla="*/ 2147483647 w 180"/>
                <a:gd name="T13" fmla="*/ 2147483647 h 166"/>
                <a:gd name="T14" fmla="*/ 2147483647 w 180"/>
                <a:gd name="T15" fmla="*/ 2147483647 h 166"/>
                <a:gd name="T16" fmla="*/ 2147483647 w 180"/>
                <a:gd name="T17" fmla="*/ 2147483647 h 166"/>
                <a:gd name="T18" fmla="*/ 2147483647 w 180"/>
                <a:gd name="T19" fmla="*/ 2147483647 h 166"/>
                <a:gd name="T20" fmla="*/ 2147483647 w 180"/>
                <a:gd name="T21" fmla="*/ 2147483647 h 166"/>
                <a:gd name="T22" fmla="*/ 2147483647 w 180"/>
                <a:gd name="T23" fmla="*/ 0 h 166"/>
                <a:gd name="T24" fmla="*/ 2147483647 w 180"/>
                <a:gd name="T25" fmla="*/ 2147483647 h 166"/>
                <a:gd name="T26" fmla="*/ 2147483647 w 180"/>
                <a:gd name="T27" fmla="*/ 2147483647 h 166"/>
                <a:gd name="T28" fmla="*/ 2147483647 w 180"/>
                <a:gd name="T29" fmla="*/ 2147483647 h 166"/>
                <a:gd name="T30" fmla="*/ 2147483647 w 180"/>
                <a:gd name="T31" fmla="*/ 2147483647 h 166"/>
                <a:gd name="T32" fmla="*/ 2147483647 w 180"/>
                <a:gd name="T33" fmla="*/ 2147483647 h 166"/>
                <a:gd name="T34" fmla="*/ 2147483647 w 180"/>
                <a:gd name="T35" fmla="*/ 2147483647 h 166"/>
                <a:gd name="T36" fmla="*/ 2147483647 w 180"/>
                <a:gd name="T37" fmla="*/ 2147483647 h 16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80" h="166">
                  <a:moveTo>
                    <a:pt x="180" y="122"/>
                  </a:moveTo>
                  <a:cubicBezTo>
                    <a:pt x="180" y="144"/>
                    <a:pt x="173" y="151"/>
                    <a:pt x="155" y="156"/>
                  </a:cubicBezTo>
                  <a:cubicBezTo>
                    <a:pt x="136" y="162"/>
                    <a:pt x="101" y="166"/>
                    <a:pt x="81" y="166"/>
                  </a:cubicBezTo>
                  <a:cubicBezTo>
                    <a:pt x="57" y="166"/>
                    <a:pt x="26" y="164"/>
                    <a:pt x="0" y="158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143" y="132"/>
                    <a:pt x="143" y="132"/>
                    <a:pt x="143" y="132"/>
                  </a:cubicBezTo>
                  <a:cubicBezTo>
                    <a:pt x="143" y="97"/>
                    <a:pt x="143" y="97"/>
                    <a:pt x="143" y="97"/>
                  </a:cubicBezTo>
                  <a:cubicBezTo>
                    <a:pt x="42" y="97"/>
                    <a:pt x="42" y="97"/>
                    <a:pt x="42" y="97"/>
                  </a:cubicBezTo>
                  <a:cubicBezTo>
                    <a:pt x="12" y="97"/>
                    <a:pt x="1" y="89"/>
                    <a:pt x="1" y="59"/>
                  </a:cubicBezTo>
                  <a:cubicBezTo>
                    <a:pt x="1" y="44"/>
                    <a:pt x="1" y="44"/>
                    <a:pt x="1" y="44"/>
                  </a:cubicBezTo>
                  <a:cubicBezTo>
                    <a:pt x="1" y="20"/>
                    <a:pt x="7" y="13"/>
                    <a:pt x="26" y="9"/>
                  </a:cubicBezTo>
                  <a:cubicBezTo>
                    <a:pt x="45" y="4"/>
                    <a:pt x="77" y="0"/>
                    <a:pt x="97" y="0"/>
                  </a:cubicBezTo>
                  <a:cubicBezTo>
                    <a:pt x="122" y="0"/>
                    <a:pt x="151" y="2"/>
                    <a:pt x="177" y="8"/>
                  </a:cubicBezTo>
                  <a:cubicBezTo>
                    <a:pt x="177" y="34"/>
                    <a:pt x="177" y="34"/>
                    <a:pt x="177" y="34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138" y="64"/>
                    <a:pt x="138" y="64"/>
                    <a:pt x="138" y="64"/>
                  </a:cubicBezTo>
                  <a:cubicBezTo>
                    <a:pt x="168" y="64"/>
                    <a:pt x="180" y="72"/>
                    <a:pt x="180" y="102"/>
                  </a:cubicBezTo>
                  <a:cubicBezTo>
                    <a:pt x="180" y="122"/>
                    <a:pt x="180" y="122"/>
                    <a:pt x="180" y="12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457200" eaLnBrk="1" hangingPunct="1"/>
              <a:endParaRPr lang="fr-FR" sz="1800" smtClean="0">
                <a:solidFill>
                  <a:srgbClr val="333366"/>
                </a:solidFill>
                <a:latin typeface="Century Gothic" pitchFamily="34" charset="0"/>
                <a:cs typeface="+mn-cs"/>
              </a:endParaRPr>
            </a:p>
          </p:txBody>
        </p:sp>
        <p:sp>
          <p:nvSpPr>
            <p:cNvPr id="9" name="Freeform 13"/>
            <p:cNvSpPr>
              <a:spLocks/>
            </p:cNvSpPr>
            <p:nvPr userDrawn="1"/>
          </p:nvSpPr>
          <p:spPr bwMode="auto">
            <a:xfrm>
              <a:off x="3868738" y="-595312"/>
              <a:ext cx="225425" cy="215899"/>
            </a:xfrm>
            <a:custGeom>
              <a:avLst/>
              <a:gdLst>
                <a:gd name="T0" fmla="*/ 2147483647 w 177"/>
                <a:gd name="T1" fmla="*/ 2147483647 h 166"/>
                <a:gd name="T2" fmla="*/ 2147483647 w 177"/>
                <a:gd name="T3" fmla="*/ 2147483647 h 166"/>
                <a:gd name="T4" fmla="*/ 0 w 177"/>
                <a:gd name="T5" fmla="*/ 2147483647 h 166"/>
                <a:gd name="T6" fmla="*/ 0 w 177"/>
                <a:gd name="T7" fmla="*/ 2147483647 h 166"/>
                <a:gd name="T8" fmla="*/ 2147483647 w 177"/>
                <a:gd name="T9" fmla="*/ 0 h 166"/>
                <a:gd name="T10" fmla="*/ 2147483647 w 177"/>
                <a:gd name="T11" fmla="*/ 2147483647 h 166"/>
                <a:gd name="T12" fmla="*/ 2147483647 w 177"/>
                <a:gd name="T13" fmla="*/ 2147483647 h 166"/>
                <a:gd name="T14" fmla="*/ 2147483647 w 177"/>
                <a:gd name="T15" fmla="*/ 2147483647 h 166"/>
                <a:gd name="T16" fmla="*/ 2147483647 w 177"/>
                <a:gd name="T17" fmla="*/ 2147483647 h 166"/>
                <a:gd name="T18" fmla="*/ 2147483647 w 177"/>
                <a:gd name="T19" fmla="*/ 2147483647 h 166"/>
                <a:gd name="T20" fmla="*/ 2147483647 w 177"/>
                <a:gd name="T21" fmla="*/ 2147483647 h 166"/>
                <a:gd name="T22" fmla="*/ 2147483647 w 177"/>
                <a:gd name="T23" fmla="*/ 2147483647 h 166"/>
                <a:gd name="T24" fmla="*/ 2147483647 w 177"/>
                <a:gd name="T25" fmla="*/ 2147483647 h 166"/>
                <a:gd name="T26" fmla="*/ 2147483647 w 177"/>
                <a:gd name="T27" fmla="*/ 2147483647 h 166"/>
                <a:gd name="T28" fmla="*/ 2147483647 w 177"/>
                <a:gd name="T29" fmla="*/ 2147483647 h 16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77" h="166">
                  <a:moveTo>
                    <a:pt x="177" y="158"/>
                  </a:moveTo>
                  <a:cubicBezTo>
                    <a:pt x="147" y="164"/>
                    <a:pt x="118" y="166"/>
                    <a:pt x="89" y="166"/>
                  </a:cubicBezTo>
                  <a:cubicBezTo>
                    <a:pt x="60" y="166"/>
                    <a:pt x="30" y="164"/>
                    <a:pt x="0" y="15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0" y="2"/>
                    <a:pt x="60" y="0"/>
                    <a:pt x="88" y="0"/>
                  </a:cubicBezTo>
                  <a:cubicBezTo>
                    <a:pt x="117" y="0"/>
                    <a:pt x="147" y="2"/>
                    <a:pt x="176" y="8"/>
                  </a:cubicBezTo>
                  <a:cubicBezTo>
                    <a:pt x="176" y="35"/>
                    <a:pt x="176" y="35"/>
                    <a:pt x="176" y="35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65"/>
                    <a:pt x="43" y="65"/>
                    <a:pt x="43" y="65"/>
                  </a:cubicBezTo>
                  <a:cubicBezTo>
                    <a:pt x="130" y="65"/>
                    <a:pt x="130" y="65"/>
                    <a:pt x="130" y="65"/>
                  </a:cubicBezTo>
                  <a:cubicBezTo>
                    <a:pt x="130" y="96"/>
                    <a:pt x="130" y="96"/>
                    <a:pt x="130" y="96"/>
                  </a:cubicBezTo>
                  <a:cubicBezTo>
                    <a:pt x="43" y="96"/>
                    <a:pt x="43" y="96"/>
                    <a:pt x="43" y="96"/>
                  </a:cubicBezTo>
                  <a:cubicBezTo>
                    <a:pt x="43" y="132"/>
                    <a:pt x="43" y="132"/>
                    <a:pt x="43" y="132"/>
                  </a:cubicBezTo>
                  <a:cubicBezTo>
                    <a:pt x="177" y="132"/>
                    <a:pt x="177" y="132"/>
                    <a:pt x="177" y="132"/>
                  </a:cubicBezTo>
                  <a:cubicBezTo>
                    <a:pt x="177" y="158"/>
                    <a:pt x="177" y="158"/>
                    <a:pt x="177" y="15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457200" eaLnBrk="1" hangingPunct="1"/>
              <a:endParaRPr lang="fr-FR" sz="1800" smtClean="0">
                <a:solidFill>
                  <a:srgbClr val="333366"/>
                </a:solidFill>
                <a:latin typeface="Century Gothic" pitchFamily="34" charset="0"/>
                <a:cs typeface="+mn-cs"/>
              </a:endParaRPr>
            </a:p>
          </p:txBody>
        </p:sp>
        <p:sp>
          <p:nvSpPr>
            <p:cNvPr id="10" name="Freeform 14"/>
            <p:cNvSpPr>
              <a:spLocks/>
            </p:cNvSpPr>
            <p:nvPr userDrawn="1"/>
          </p:nvSpPr>
          <p:spPr bwMode="auto">
            <a:xfrm>
              <a:off x="3602038" y="-588963"/>
              <a:ext cx="201613" cy="209550"/>
            </a:xfrm>
            <a:custGeom>
              <a:avLst/>
              <a:gdLst>
                <a:gd name="T0" fmla="*/ 2147483647 w 158"/>
                <a:gd name="T1" fmla="*/ 2147483647 h 162"/>
                <a:gd name="T2" fmla="*/ 2147483647 w 158"/>
                <a:gd name="T3" fmla="*/ 2147483647 h 162"/>
                <a:gd name="T4" fmla="*/ 0 w 158"/>
                <a:gd name="T5" fmla="*/ 2147483647 h 162"/>
                <a:gd name="T6" fmla="*/ 0 w 158"/>
                <a:gd name="T7" fmla="*/ 0 h 162"/>
                <a:gd name="T8" fmla="*/ 2147483647 w 158"/>
                <a:gd name="T9" fmla="*/ 0 h 162"/>
                <a:gd name="T10" fmla="*/ 2147483647 w 158"/>
                <a:gd name="T11" fmla="*/ 2147483647 h 162"/>
                <a:gd name="T12" fmla="*/ 2147483647 w 158"/>
                <a:gd name="T13" fmla="*/ 2147483647 h 162"/>
                <a:gd name="T14" fmla="*/ 2147483647 w 158"/>
                <a:gd name="T15" fmla="*/ 2147483647 h 16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58" h="162">
                  <a:moveTo>
                    <a:pt x="158" y="154"/>
                  </a:moveTo>
                  <a:cubicBezTo>
                    <a:pt x="132" y="160"/>
                    <a:pt x="105" y="162"/>
                    <a:pt x="80" y="162"/>
                  </a:cubicBezTo>
                  <a:cubicBezTo>
                    <a:pt x="54" y="162"/>
                    <a:pt x="27" y="160"/>
                    <a:pt x="0" y="15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158" y="126"/>
                    <a:pt x="158" y="126"/>
                    <a:pt x="158" y="126"/>
                  </a:cubicBezTo>
                  <a:cubicBezTo>
                    <a:pt x="158" y="154"/>
                    <a:pt x="158" y="154"/>
                    <a:pt x="158" y="15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457200" eaLnBrk="1" hangingPunct="1"/>
              <a:endParaRPr lang="fr-FR" sz="1800" smtClean="0">
                <a:solidFill>
                  <a:srgbClr val="333366"/>
                </a:solidFill>
                <a:latin typeface="Century Gothic" pitchFamily="34" charset="0"/>
                <a:cs typeface="+mn-cs"/>
              </a:endParaRPr>
            </a:p>
          </p:txBody>
        </p:sp>
        <p:sp>
          <p:nvSpPr>
            <p:cNvPr id="11" name="Freeform 15"/>
            <p:cNvSpPr>
              <a:spLocks/>
            </p:cNvSpPr>
            <p:nvPr userDrawn="1"/>
          </p:nvSpPr>
          <p:spPr bwMode="auto">
            <a:xfrm>
              <a:off x="3248025" y="-588963"/>
              <a:ext cx="288925" cy="207962"/>
            </a:xfrm>
            <a:custGeom>
              <a:avLst/>
              <a:gdLst>
                <a:gd name="T0" fmla="*/ 2147483647 w 226"/>
                <a:gd name="T1" fmla="*/ 2147483647 h 161"/>
                <a:gd name="T2" fmla="*/ 2147483647 w 226"/>
                <a:gd name="T3" fmla="*/ 2147483647 h 161"/>
                <a:gd name="T4" fmla="*/ 2147483647 w 226"/>
                <a:gd name="T5" fmla="*/ 2147483647 h 161"/>
                <a:gd name="T6" fmla="*/ 2147483647 w 226"/>
                <a:gd name="T7" fmla="*/ 2147483647 h 161"/>
                <a:gd name="T8" fmla="*/ 2147483647 w 226"/>
                <a:gd name="T9" fmla="*/ 2147483647 h 161"/>
                <a:gd name="T10" fmla="*/ 0 w 226"/>
                <a:gd name="T11" fmla="*/ 2147483647 h 161"/>
                <a:gd name="T12" fmla="*/ 2147483647 w 226"/>
                <a:gd name="T13" fmla="*/ 0 h 161"/>
                <a:gd name="T14" fmla="*/ 2147483647 w 226"/>
                <a:gd name="T15" fmla="*/ 0 h 161"/>
                <a:gd name="T16" fmla="*/ 2147483647 w 226"/>
                <a:gd name="T17" fmla="*/ 2147483647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26" h="161">
                  <a:moveTo>
                    <a:pt x="226" y="155"/>
                  </a:moveTo>
                  <a:cubicBezTo>
                    <a:pt x="212" y="159"/>
                    <a:pt x="193" y="161"/>
                    <a:pt x="179" y="161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0" y="29"/>
                    <a:pt x="110" y="29"/>
                    <a:pt x="110" y="29"/>
                  </a:cubicBezTo>
                  <a:cubicBezTo>
                    <a:pt x="45" y="161"/>
                    <a:pt x="45" y="161"/>
                    <a:pt x="45" y="161"/>
                  </a:cubicBezTo>
                  <a:cubicBezTo>
                    <a:pt x="31" y="161"/>
                    <a:pt x="15" y="159"/>
                    <a:pt x="0" y="155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226" y="155"/>
                    <a:pt x="226" y="155"/>
                    <a:pt x="226" y="15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457200" eaLnBrk="1" hangingPunct="1"/>
              <a:endParaRPr lang="fr-FR" sz="1800" smtClean="0">
                <a:solidFill>
                  <a:srgbClr val="333366"/>
                </a:solidFill>
                <a:latin typeface="Century Gothic" pitchFamily="34" charset="0"/>
                <a:cs typeface="+mn-cs"/>
              </a:endParaRPr>
            </a:p>
          </p:txBody>
        </p:sp>
        <p:sp>
          <p:nvSpPr>
            <p:cNvPr id="12" name="Oval 16"/>
            <p:cNvSpPr>
              <a:spLocks noChangeArrowheads="1"/>
            </p:cNvSpPr>
            <p:nvPr userDrawn="1"/>
          </p:nvSpPr>
          <p:spPr bwMode="auto">
            <a:xfrm>
              <a:off x="3355975" y="-474663"/>
              <a:ext cx="71438" cy="714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457200" eaLnBrk="1" hangingPunct="1"/>
              <a:endParaRPr lang="en-AU" sz="1800" smtClean="0">
                <a:solidFill>
                  <a:srgbClr val="333366"/>
                </a:solidFill>
                <a:latin typeface="Century Gothic" pitchFamily="34" charset="0"/>
                <a:cs typeface="+mn-cs"/>
              </a:endParaRPr>
            </a:p>
          </p:txBody>
        </p:sp>
        <p:sp>
          <p:nvSpPr>
            <p:cNvPr id="13" name="Freeform 17"/>
            <p:cNvSpPr>
              <a:spLocks/>
            </p:cNvSpPr>
            <p:nvPr userDrawn="1"/>
          </p:nvSpPr>
          <p:spPr bwMode="auto">
            <a:xfrm>
              <a:off x="2940050" y="-592138"/>
              <a:ext cx="242888" cy="211137"/>
            </a:xfrm>
            <a:custGeom>
              <a:avLst/>
              <a:gdLst>
                <a:gd name="T0" fmla="*/ 2147483647 w 190"/>
                <a:gd name="T1" fmla="*/ 2147483647 h 163"/>
                <a:gd name="T2" fmla="*/ 2147483647 w 190"/>
                <a:gd name="T3" fmla="*/ 2147483647 h 163"/>
                <a:gd name="T4" fmla="*/ 2147483647 w 190"/>
                <a:gd name="T5" fmla="*/ 2147483647 h 163"/>
                <a:gd name="T6" fmla="*/ 2147483647 w 190"/>
                <a:gd name="T7" fmla="*/ 2147483647 h 163"/>
                <a:gd name="T8" fmla="*/ 2147483647 w 190"/>
                <a:gd name="T9" fmla="*/ 2147483647 h 163"/>
                <a:gd name="T10" fmla="*/ 0 w 190"/>
                <a:gd name="T11" fmla="*/ 2147483647 h 163"/>
                <a:gd name="T12" fmla="*/ 0 w 190"/>
                <a:gd name="T13" fmla="*/ 2147483647 h 163"/>
                <a:gd name="T14" fmla="*/ 2147483647 w 190"/>
                <a:gd name="T15" fmla="*/ 0 h 163"/>
                <a:gd name="T16" fmla="*/ 2147483647 w 190"/>
                <a:gd name="T17" fmla="*/ 2147483647 h 163"/>
                <a:gd name="T18" fmla="*/ 2147483647 w 190"/>
                <a:gd name="T19" fmla="*/ 2147483647 h 163"/>
                <a:gd name="T20" fmla="*/ 2147483647 w 190"/>
                <a:gd name="T21" fmla="*/ 0 h 163"/>
                <a:gd name="T22" fmla="*/ 2147483647 w 190"/>
                <a:gd name="T23" fmla="*/ 2147483647 h 163"/>
                <a:gd name="T24" fmla="*/ 2147483647 w 190"/>
                <a:gd name="T25" fmla="*/ 2147483647 h 1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90" h="163">
                  <a:moveTo>
                    <a:pt x="190" y="158"/>
                  </a:moveTo>
                  <a:cubicBezTo>
                    <a:pt x="177" y="161"/>
                    <a:pt x="162" y="163"/>
                    <a:pt x="148" y="163"/>
                  </a:cubicBezTo>
                  <a:cubicBezTo>
                    <a:pt x="148" y="96"/>
                    <a:pt x="148" y="96"/>
                    <a:pt x="148" y="96"/>
                  </a:cubicBezTo>
                  <a:cubicBezTo>
                    <a:pt x="42" y="96"/>
                    <a:pt x="42" y="96"/>
                    <a:pt x="42" y="96"/>
                  </a:cubicBezTo>
                  <a:cubicBezTo>
                    <a:pt x="42" y="163"/>
                    <a:pt x="42" y="163"/>
                    <a:pt x="42" y="163"/>
                  </a:cubicBezTo>
                  <a:cubicBezTo>
                    <a:pt x="28" y="163"/>
                    <a:pt x="13" y="161"/>
                    <a:pt x="0" y="15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3" y="1"/>
                    <a:pt x="28" y="0"/>
                    <a:pt x="42" y="0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148" y="65"/>
                    <a:pt x="148" y="65"/>
                    <a:pt x="148" y="65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62" y="0"/>
                    <a:pt x="177" y="1"/>
                    <a:pt x="190" y="5"/>
                  </a:cubicBezTo>
                  <a:cubicBezTo>
                    <a:pt x="190" y="158"/>
                    <a:pt x="190" y="158"/>
                    <a:pt x="190" y="15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457200" eaLnBrk="1" hangingPunct="1"/>
              <a:endParaRPr lang="fr-FR" sz="1800" smtClean="0">
                <a:solidFill>
                  <a:srgbClr val="333366"/>
                </a:solidFill>
                <a:latin typeface="Century Gothic" pitchFamily="34" charset="0"/>
                <a:cs typeface="+mn-cs"/>
              </a:endParaRPr>
            </a:p>
          </p:txBody>
        </p:sp>
        <p:sp>
          <p:nvSpPr>
            <p:cNvPr id="14" name="Freeform 18"/>
            <p:cNvSpPr>
              <a:spLocks/>
            </p:cNvSpPr>
            <p:nvPr userDrawn="1"/>
          </p:nvSpPr>
          <p:spPr bwMode="auto">
            <a:xfrm>
              <a:off x="2619375" y="-595312"/>
              <a:ext cx="244475" cy="211137"/>
            </a:xfrm>
            <a:custGeom>
              <a:avLst/>
              <a:gdLst>
                <a:gd name="T0" fmla="*/ 2147483647 w 192"/>
                <a:gd name="T1" fmla="*/ 2147483647 h 162"/>
                <a:gd name="T2" fmla="*/ 2147483647 w 192"/>
                <a:gd name="T3" fmla="*/ 2147483647 h 162"/>
                <a:gd name="T4" fmla="*/ 2147483647 w 192"/>
                <a:gd name="T5" fmla="*/ 2147483647 h 162"/>
                <a:gd name="T6" fmla="*/ 2147483647 w 192"/>
                <a:gd name="T7" fmla="*/ 2147483647 h 162"/>
                <a:gd name="T8" fmla="*/ 2147483647 w 192"/>
                <a:gd name="T9" fmla="*/ 2147483647 h 162"/>
                <a:gd name="T10" fmla="*/ 0 w 192"/>
                <a:gd name="T11" fmla="*/ 2147483647 h 162"/>
                <a:gd name="T12" fmla="*/ 0 w 192"/>
                <a:gd name="T13" fmla="*/ 2147483647 h 162"/>
                <a:gd name="T14" fmla="*/ 2147483647 w 192"/>
                <a:gd name="T15" fmla="*/ 0 h 162"/>
                <a:gd name="T16" fmla="*/ 2147483647 w 192"/>
                <a:gd name="T17" fmla="*/ 2147483647 h 162"/>
                <a:gd name="T18" fmla="*/ 2147483647 w 192"/>
                <a:gd name="T19" fmla="*/ 2147483647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92" h="162">
                  <a:moveTo>
                    <a:pt x="192" y="35"/>
                  </a:moveTo>
                  <a:cubicBezTo>
                    <a:pt x="117" y="35"/>
                    <a:pt x="117" y="35"/>
                    <a:pt x="117" y="35"/>
                  </a:cubicBezTo>
                  <a:cubicBezTo>
                    <a:pt x="117" y="162"/>
                    <a:pt x="117" y="162"/>
                    <a:pt x="117" y="162"/>
                  </a:cubicBezTo>
                  <a:cubicBezTo>
                    <a:pt x="75" y="162"/>
                    <a:pt x="75" y="162"/>
                    <a:pt x="75" y="162"/>
                  </a:cubicBezTo>
                  <a:cubicBezTo>
                    <a:pt x="75" y="35"/>
                    <a:pt x="75" y="35"/>
                    <a:pt x="75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3" y="2"/>
                    <a:pt x="65" y="0"/>
                    <a:pt x="96" y="0"/>
                  </a:cubicBezTo>
                  <a:cubicBezTo>
                    <a:pt x="127" y="0"/>
                    <a:pt x="160" y="2"/>
                    <a:pt x="192" y="8"/>
                  </a:cubicBezTo>
                  <a:cubicBezTo>
                    <a:pt x="192" y="35"/>
                    <a:pt x="192" y="35"/>
                    <a:pt x="192" y="3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457200" eaLnBrk="1" hangingPunct="1"/>
              <a:endParaRPr lang="fr-FR" sz="1800" smtClean="0">
                <a:solidFill>
                  <a:srgbClr val="333366"/>
                </a:solidFill>
                <a:latin typeface="Century Gothic" pitchFamily="34" charset="0"/>
                <a:cs typeface="+mn-cs"/>
              </a:endParaRP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 dirty="0"/>
          </a:p>
        </p:txBody>
      </p:sp>
      <p:sp>
        <p:nvSpPr>
          <p:cNvPr id="30" name="Espace réservé du texte 2"/>
          <p:cNvSpPr>
            <a:spLocks noGrp="1"/>
          </p:cNvSpPr>
          <p:nvPr>
            <p:ph idx="1"/>
          </p:nvPr>
        </p:nvSpPr>
        <p:spPr>
          <a:xfrm>
            <a:off x="179515" y="928723"/>
            <a:ext cx="5322434" cy="524594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0"/>
          </p:nvPr>
        </p:nvSpPr>
        <p:spPr bwMode="auto">
          <a:xfrm>
            <a:off x="5501951" y="-12699"/>
            <a:ext cx="3647433" cy="6904567"/>
          </a:xfrm>
          <a:custGeom>
            <a:avLst/>
            <a:gdLst>
              <a:gd name="connsiteX0" fmla="*/ 0 w 3662362"/>
              <a:gd name="connsiteY0" fmla="*/ 0 h 5168900"/>
              <a:gd name="connsiteX1" fmla="*/ 3662362 w 3662362"/>
              <a:gd name="connsiteY1" fmla="*/ 0 h 5168900"/>
              <a:gd name="connsiteX2" fmla="*/ 3662362 w 3662362"/>
              <a:gd name="connsiteY2" fmla="*/ 5168900 h 5168900"/>
              <a:gd name="connsiteX3" fmla="*/ 0 w 3662362"/>
              <a:gd name="connsiteY3" fmla="*/ 5168900 h 5168900"/>
              <a:gd name="connsiteX4" fmla="*/ 0 w 3662362"/>
              <a:gd name="connsiteY4" fmla="*/ 0 h 5168900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609725 w 3548062"/>
              <a:gd name="connsiteY0" fmla="*/ 0 h 5178425"/>
              <a:gd name="connsiteX1" fmla="*/ 3548062 w 3548062"/>
              <a:gd name="connsiteY1" fmla="*/ 9525 h 5178425"/>
              <a:gd name="connsiteX2" fmla="*/ 3548062 w 3548062"/>
              <a:gd name="connsiteY2" fmla="*/ 5178425 h 5178425"/>
              <a:gd name="connsiteX3" fmla="*/ 0 w 3548062"/>
              <a:gd name="connsiteY3" fmla="*/ 5178425 h 5178425"/>
              <a:gd name="connsiteX4" fmla="*/ 1609725 w 3548062"/>
              <a:gd name="connsiteY4" fmla="*/ 0 h 5178425"/>
              <a:gd name="connsiteX0" fmla="*/ 1758948 w 3697285"/>
              <a:gd name="connsiteY0" fmla="*/ 0 h 5178425"/>
              <a:gd name="connsiteX1" fmla="*/ 3697285 w 3697285"/>
              <a:gd name="connsiteY1" fmla="*/ 9525 h 5178425"/>
              <a:gd name="connsiteX2" fmla="*/ 3697285 w 3697285"/>
              <a:gd name="connsiteY2" fmla="*/ 5178425 h 5178425"/>
              <a:gd name="connsiteX3" fmla="*/ 149223 w 3697285"/>
              <a:gd name="connsiteY3" fmla="*/ 5178425 h 5178425"/>
              <a:gd name="connsiteX4" fmla="*/ 1758948 w 3697285"/>
              <a:gd name="connsiteY4" fmla="*/ 0 h 5178425"/>
              <a:gd name="connsiteX0" fmla="*/ 1709096 w 3647433"/>
              <a:gd name="connsiteY0" fmla="*/ 0 h 5178425"/>
              <a:gd name="connsiteX1" fmla="*/ 3647433 w 3647433"/>
              <a:gd name="connsiteY1" fmla="*/ 9525 h 5178425"/>
              <a:gd name="connsiteX2" fmla="*/ 3647433 w 3647433"/>
              <a:gd name="connsiteY2" fmla="*/ 5178425 h 5178425"/>
              <a:gd name="connsiteX3" fmla="*/ 99371 w 3647433"/>
              <a:gd name="connsiteY3" fmla="*/ 5178425 h 5178425"/>
              <a:gd name="connsiteX4" fmla="*/ 1709096 w 3647433"/>
              <a:gd name="connsiteY4" fmla="*/ 0 h 517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7433" h="5178425">
                <a:moveTo>
                  <a:pt x="1709096" y="0"/>
                </a:moveTo>
                <a:lnTo>
                  <a:pt x="3647433" y="9525"/>
                </a:lnTo>
                <a:lnTo>
                  <a:pt x="3647433" y="5178425"/>
                </a:lnTo>
                <a:lnTo>
                  <a:pt x="99371" y="5178425"/>
                </a:lnTo>
                <a:cubicBezTo>
                  <a:pt x="-30804" y="4471458"/>
                  <a:pt x="-351479" y="2116667"/>
                  <a:pt x="170909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lIns="432000" rtlCol="0" anchor="ctr">
            <a:noAutofit/>
          </a:bodyPr>
          <a:lstStyle>
            <a:lvl1pPr marL="0" indent="0" algn="ctr">
              <a:buFontTx/>
              <a:buNone/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smtClean="0"/>
              <a:t>Faire glisser l'image vers l'espace réservé ou cliquer sur l'icône pour l'ajouter</a:t>
            </a:r>
            <a:endParaRPr lang="en-AU" noProof="0" dirty="0"/>
          </a:p>
        </p:txBody>
      </p:sp>
      <p:pic>
        <p:nvPicPr>
          <p:cNvPr id="15" name="Image 14" descr="Afficher l'image d'origine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794" y="6128545"/>
            <a:ext cx="1875006" cy="7115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12918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961237"/>
            <a:ext cx="4038600" cy="5223289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961237"/>
            <a:ext cx="4038600" cy="5223289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39480083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06243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7"/>
          <p:cNvSpPr>
            <a:spLocks/>
          </p:cNvSpPr>
          <p:nvPr userDrawn="1"/>
        </p:nvSpPr>
        <p:spPr bwMode="auto">
          <a:xfrm>
            <a:off x="5210176" y="0"/>
            <a:ext cx="3946525" cy="6904567"/>
          </a:xfrm>
          <a:custGeom>
            <a:avLst/>
            <a:gdLst>
              <a:gd name="T0" fmla="*/ 2147483647 w 10000"/>
              <a:gd name="T1" fmla="*/ 2147483647 h 10001"/>
              <a:gd name="T2" fmla="*/ 2147483647 w 10000"/>
              <a:gd name="T3" fmla="*/ 2147483647 h 10001"/>
              <a:gd name="T4" fmla="*/ 2147483647 w 10000"/>
              <a:gd name="T5" fmla="*/ 2147483647 h 10001"/>
              <a:gd name="T6" fmla="*/ 2147483647 w 10000"/>
              <a:gd name="T7" fmla="*/ 0 h 10001"/>
              <a:gd name="T8" fmla="*/ 2147483647 w 10000"/>
              <a:gd name="T9" fmla="*/ 2147483647 h 1000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rgbClr val="C84B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defTabSz="457200" eaLnBrk="1" hangingPunct="1"/>
            <a:endParaRPr lang="fr-FR" sz="1800" smtClean="0">
              <a:solidFill>
                <a:srgbClr val="333366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8" name="Demi-cadre 7"/>
          <p:cNvSpPr/>
          <p:nvPr userDrawn="1"/>
        </p:nvSpPr>
        <p:spPr bwMode="auto">
          <a:xfrm>
            <a:off x="301625" y="1930400"/>
            <a:ext cx="387350" cy="527051"/>
          </a:xfrm>
          <a:prstGeom prst="halfFrame">
            <a:avLst>
              <a:gd name="adj1" fmla="val 12269"/>
              <a:gd name="adj2" fmla="val 13535"/>
            </a:avLst>
          </a:prstGeom>
          <a:solidFill>
            <a:schemeClr val="bg2"/>
          </a:solidFill>
          <a:ln>
            <a:noFill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333366"/>
              </a:solidFill>
              <a:latin typeface="Century Gothic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02050" y="1342954"/>
            <a:ext cx="4918023" cy="4254383"/>
          </a:xfrm>
        </p:spPr>
        <p:txBody>
          <a:bodyPr/>
          <a:lstStyle>
            <a:lvl1pPr algn="l">
              <a:defRPr sz="2600">
                <a:solidFill>
                  <a:srgbClr val="C84B1B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/>
          </p:nvPr>
        </p:nvSpPr>
        <p:spPr>
          <a:xfrm>
            <a:off x="302050" y="4179768"/>
            <a:ext cx="4918023" cy="307777"/>
          </a:xfr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all">
                <a:solidFill>
                  <a:schemeClr val="accent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 smtClean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1"/>
          </p:nvPr>
        </p:nvSpPr>
        <p:spPr bwMode="auto">
          <a:xfrm>
            <a:off x="5501951" y="-12699"/>
            <a:ext cx="3647433" cy="6904567"/>
          </a:xfrm>
          <a:custGeom>
            <a:avLst/>
            <a:gdLst>
              <a:gd name="connsiteX0" fmla="*/ 0 w 3662362"/>
              <a:gd name="connsiteY0" fmla="*/ 0 h 5168900"/>
              <a:gd name="connsiteX1" fmla="*/ 3662362 w 3662362"/>
              <a:gd name="connsiteY1" fmla="*/ 0 h 5168900"/>
              <a:gd name="connsiteX2" fmla="*/ 3662362 w 3662362"/>
              <a:gd name="connsiteY2" fmla="*/ 5168900 h 5168900"/>
              <a:gd name="connsiteX3" fmla="*/ 0 w 3662362"/>
              <a:gd name="connsiteY3" fmla="*/ 5168900 h 5168900"/>
              <a:gd name="connsiteX4" fmla="*/ 0 w 3662362"/>
              <a:gd name="connsiteY4" fmla="*/ 0 h 5168900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609725 w 3548062"/>
              <a:gd name="connsiteY0" fmla="*/ 0 h 5178425"/>
              <a:gd name="connsiteX1" fmla="*/ 3548062 w 3548062"/>
              <a:gd name="connsiteY1" fmla="*/ 9525 h 5178425"/>
              <a:gd name="connsiteX2" fmla="*/ 3548062 w 3548062"/>
              <a:gd name="connsiteY2" fmla="*/ 5178425 h 5178425"/>
              <a:gd name="connsiteX3" fmla="*/ 0 w 3548062"/>
              <a:gd name="connsiteY3" fmla="*/ 5178425 h 5178425"/>
              <a:gd name="connsiteX4" fmla="*/ 1609725 w 3548062"/>
              <a:gd name="connsiteY4" fmla="*/ 0 h 5178425"/>
              <a:gd name="connsiteX0" fmla="*/ 1758948 w 3697285"/>
              <a:gd name="connsiteY0" fmla="*/ 0 h 5178425"/>
              <a:gd name="connsiteX1" fmla="*/ 3697285 w 3697285"/>
              <a:gd name="connsiteY1" fmla="*/ 9525 h 5178425"/>
              <a:gd name="connsiteX2" fmla="*/ 3697285 w 3697285"/>
              <a:gd name="connsiteY2" fmla="*/ 5178425 h 5178425"/>
              <a:gd name="connsiteX3" fmla="*/ 149223 w 3697285"/>
              <a:gd name="connsiteY3" fmla="*/ 5178425 h 5178425"/>
              <a:gd name="connsiteX4" fmla="*/ 1758948 w 3697285"/>
              <a:gd name="connsiteY4" fmla="*/ 0 h 5178425"/>
              <a:gd name="connsiteX0" fmla="*/ 1709096 w 3647433"/>
              <a:gd name="connsiteY0" fmla="*/ 0 h 5178425"/>
              <a:gd name="connsiteX1" fmla="*/ 3647433 w 3647433"/>
              <a:gd name="connsiteY1" fmla="*/ 9525 h 5178425"/>
              <a:gd name="connsiteX2" fmla="*/ 3647433 w 3647433"/>
              <a:gd name="connsiteY2" fmla="*/ 5178425 h 5178425"/>
              <a:gd name="connsiteX3" fmla="*/ 99371 w 3647433"/>
              <a:gd name="connsiteY3" fmla="*/ 5178425 h 5178425"/>
              <a:gd name="connsiteX4" fmla="*/ 1709096 w 3647433"/>
              <a:gd name="connsiteY4" fmla="*/ 0 h 517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7433" h="5178425">
                <a:moveTo>
                  <a:pt x="1709096" y="0"/>
                </a:moveTo>
                <a:lnTo>
                  <a:pt x="3647433" y="9525"/>
                </a:lnTo>
                <a:lnTo>
                  <a:pt x="3647433" y="5178425"/>
                </a:lnTo>
                <a:lnTo>
                  <a:pt x="99371" y="5178425"/>
                </a:lnTo>
                <a:cubicBezTo>
                  <a:pt x="-30804" y="4471458"/>
                  <a:pt x="-351479" y="2116667"/>
                  <a:pt x="170909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lIns="432000" rtlCol="0" anchor="ctr">
            <a:noAutofit/>
          </a:bodyPr>
          <a:lstStyle>
            <a:lvl1pPr marL="0" indent="0" algn="ctr">
              <a:buFontTx/>
              <a:buNone/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smtClean="0"/>
              <a:t>Faire glisser l'image vers l'espace réservé ou cliquer sur l'icône pour l'ajouter</a:t>
            </a:r>
            <a:endParaRPr lang="en-AU" noProof="0" dirty="0"/>
          </a:p>
        </p:txBody>
      </p:sp>
      <p:pic>
        <p:nvPicPr>
          <p:cNvPr id="10" name="Image 9" descr="Afficher l'image d'origine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171117"/>
            <a:ext cx="2133831" cy="8659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15481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7058276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5221A-251A-4417-9EC2-7C207D99E271}" type="datetimeFigureOut">
              <a:rPr lang="fr-FR" smtClean="0"/>
              <a:t>26/09/2018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6D5E9-16E7-472F-85DC-37E0BC4B7B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6898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5221A-251A-4417-9EC2-7C207D99E271}" type="datetimeFigureOut">
              <a:rPr lang="fr-FR" smtClean="0"/>
              <a:t>26/09/2018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6D5E9-16E7-472F-85DC-37E0BC4B7B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5028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5221A-251A-4417-9EC2-7C207D99E271}" type="datetimeFigureOut">
              <a:rPr lang="fr-FR" smtClean="0"/>
              <a:t>26/09/2018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6D5E9-16E7-472F-85DC-37E0BC4B7B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1297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5221A-251A-4417-9EC2-7C207D99E271}" type="datetimeFigureOut">
              <a:rPr lang="fr-FR" smtClean="0"/>
              <a:t>26/09/2018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6D5E9-16E7-472F-85DC-37E0BC4B7B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060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5221A-251A-4417-9EC2-7C207D99E271}" type="datetimeFigureOut">
              <a:rPr lang="fr-FR" smtClean="0"/>
              <a:t>26/09/2018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6D5E9-16E7-472F-85DC-37E0BC4B7B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2928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5221A-251A-4417-9EC2-7C207D99E271}" type="datetimeFigureOut">
              <a:rPr lang="fr-FR" smtClean="0"/>
              <a:t>26/09/2018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6D5E9-16E7-472F-85DC-37E0BC4B7B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437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5221A-251A-4417-9EC2-7C207D99E271}" type="datetimeFigureOut">
              <a:rPr lang="fr-FR" smtClean="0"/>
              <a:t>26/09/2018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6D5E9-16E7-472F-85DC-37E0BC4B7B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1272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5221A-251A-4417-9EC2-7C207D99E271}" type="datetimeFigureOut">
              <a:rPr lang="fr-FR" smtClean="0"/>
              <a:t>26/09/2018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6D5E9-16E7-472F-85DC-37E0BC4B7B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842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266700" y="0"/>
            <a:ext cx="8674100" cy="747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et modifiez le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179388" y="929218"/>
            <a:ext cx="8761412" cy="524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</p:txBody>
      </p:sp>
      <p:sp>
        <p:nvSpPr>
          <p:cNvPr id="12" name="Espace réservé du numéro de diapositive 5"/>
          <p:cNvSpPr txBox="1">
            <a:spLocks/>
          </p:cNvSpPr>
          <p:nvPr/>
        </p:nvSpPr>
        <p:spPr>
          <a:xfrm>
            <a:off x="133351" y="6402918"/>
            <a:ext cx="785813" cy="366183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F3239001-F954-4CB9-A89D-B3BE9229D238}" type="slidenum">
              <a:rPr lang="fr-FR" smtClean="0">
                <a:solidFill>
                  <a:srgbClr val="333366"/>
                </a:solidFill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‹N°›</a:t>
            </a:fld>
            <a:endParaRPr lang="fr-FR" dirty="0">
              <a:solidFill>
                <a:srgbClr val="333366"/>
              </a:solidFill>
            </a:endParaRPr>
          </a:p>
        </p:txBody>
      </p:sp>
      <p:cxnSp>
        <p:nvCxnSpPr>
          <p:cNvPr id="18" name="Straight Connector 3"/>
          <p:cNvCxnSpPr/>
          <p:nvPr/>
        </p:nvCxnSpPr>
        <p:spPr bwMode="auto">
          <a:xfrm>
            <a:off x="-4763" y="751417"/>
            <a:ext cx="9148763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7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30" name="Rectangle 12"/>
          <p:cNvSpPr>
            <a:spLocks noChangeArrowheads="1"/>
          </p:cNvSpPr>
          <p:nvPr/>
        </p:nvSpPr>
        <p:spPr bwMode="auto">
          <a:xfrm>
            <a:off x="-1588" y="211237"/>
            <a:ext cx="179388" cy="30777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en-AU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31" name="Freeform 22"/>
          <p:cNvSpPr>
            <a:spLocks/>
          </p:cNvSpPr>
          <p:nvPr/>
        </p:nvSpPr>
        <p:spPr bwMode="auto">
          <a:xfrm rot="10800000" flipH="1">
            <a:off x="160338" y="6455834"/>
            <a:ext cx="207962" cy="292100"/>
          </a:xfrm>
          <a:custGeom>
            <a:avLst/>
            <a:gdLst>
              <a:gd name="T0" fmla="*/ 2147483647 w 412"/>
              <a:gd name="T1" fmla="*/ 2147483647 h 411"/>
              <a:gd name="T2" fmla="*/ 0 w 412"/>
              <a:gd name="T3" fmla="*/ 2147483647 h 411"/>
              <a:gd name="T4" fmla="*/ 0 w 412"/>
              <a:gd name="T5" fmla="*/ 0 h 411"/>
              <a:gd name="T6" fmla="*/ 2147483647 w 412"/>
              <a:gd name="T7" fmla="*/ 0 h 411"/>
              <a:gd name="T8" fmla="*/ 2147483647 w 412"/>
              <a:gd name="T9" fmla="*/ 2147483647 h 411"/>
              <a:gd name="T10" fmla="*/ 2147483647 w 412"/>
              <a:gd name="T11" fmla="*/ 2147483647 h 411"/>
              <a:gd name="T12" fmla="*/ 2147483647 w 412"/>
              <a:gd name="T13" fmla="*/ 2147483647 h 41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12" h="411">
                <a:moveTo>
                  <a:pt x="39" y="411"/>
                </a:moveTo>
                <a:lnTo>
                  <a:pt x="0" y="411"/>
                </a:lnTo>
                <a:lnTo>
                  <a:pt x="0" y="0"/>
                </a:lnTo>
                <a:lnTo>
                  <a:pt x="412" y="0"/>
                </a:lnTo>
                <a:lnTo>
                  <a:pt x="412" y="39"/>
                </a:lnTo>
                <a:lnTo>
                  <a:pt x="39" y="39"/>
                </a:lnTo>
                <a:lnTo>
                  <a:pt x="39" y="41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defTabSz="457200" eaLnBrk="1" hangingPunct="1"/>
            <a:endParaRPr lang="fr-FR" sz="1800" smtClean="0">
              <a:solidFill>
                <a:srgbClr val="333366"/>
              </a:solidFill>
              <a:latin typeface="Century Gothic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803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  <p:sldLayoutId id="2147484059" r:id="rId12"/>
    <p:sldLayoutId id="2147484061" r:id="rId13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Century Gothic" pitchFamily="34" charset="0"/>
        </a:defRPr>
      </a:lvl2pPr>
      <a:lvl3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Century Gothic" pitchFamily="34" charset="0"/>
        </a:defRPr>
      </a:lvl3pPr>
      <a:lvl4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Century Gothic" pitchFamily="34" charset="0"/>
        </a:defRPr>
      </a:lvl4pPr>
      <a:lvl5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Century Gothic" pitchFamily="34" charset="0"/>
        </a:defRPr>
      </a:lvl5pPr>
      <a:lvl6pPr marL="4572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Century Gothic" pitchFamily="34" charset="0"/>
        </a:defRPr>
      </a:lvl6pPr>
      <a:lvl7pPr marL="9144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Century Gothic" pitchFamily="34" charset="0"/>
        </a:defRPr>
      </a:lvl7pPr>
      <a:lvl8pPr marL="13716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Century Gothic" pitchFamily="34" charset="0"/>
        </a:defRPr>
      </a:lvl8pPr>
      <a:lvl9pPr marL="18288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Century Gothic" pitchFamily="34" charset="0"/>
        </a:defRPr>
      </a:lvl9pPr>
    </p:titleStyle>
    <p:bodyStyle>
      <a:lvl1pPr marL="358775" indent="-180975" algn="l" defTabSz="457200" rtl="0" eaLnBrk="0" fontAlgn="base" hangingPunct="0">
        <a:spcBef>
          <a:spcPts val="600"/>
        </a:spcBef>
        <a:spcAft>
          <a:spcPts val="1200"/>
        </a:spcAft>
        <a:buClr>
          <a:schemeClr val="bg2"/>
        </a:buClr>
        <a:buSzPct val="90000"/>
        <a:buFont typeface="Century Gothic" pitchFamily="34" charset="0"/>
        <a:buChar char="▌"/>
        <a:tabLst>
          <a:tab pos="985838" algn="l"/>
        </a:tabLst>
        <a:defRPr lang="fr-FR" b="1" kern="1200" dirty="0">
          <a:solidFill>
            <a:schemeClr val="bg2"/>
          </a:solidFill>
          <a:latin typeface="+mn-lt"/>
          <a:ea typeface="+mn-ea"/>
          <a:cs typeface="+mn-cs"/>
        </a:defRPr>
      </a:lvl1pPr>
      <a:lvl2pPr marL="539750" indent="-182563" algn="l" defTabSz="457200" rtl="0" eaLnBrk="0" fontAlgn="base" hangingPunct="0">
        <a:spcBef>
          <a:spcPct val="0"/>
        </a:spcBef>
        <a:spcAft>
          <a:spcPts val="600"/>
        </a:spcAft>
        <a:buSzPct val="100000"/>
        <a:buBlip>
          <a:blip r:embed="rId15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8525" indent="-182563" algn="l" defTabSz="457200" rtl="0" eaLnBrk="0" fontAlgn="base" hangingPunct="0">
        <a:spcBef>
          <a:spcPts val="363"/>
        </a:spcBef>
        <a:spcAft>
          <a:spcPct val="0"/>
        </a:spcAft>
        <a:buSzPct val="100000"/>
        <a:buFont typeface="Lucida Grande"/>
        <a:buChar char="-"/>
        <a:defRPr sz="1500" kern="1200">
          <a:solidFill>
            <a:srgbClr val="50505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7.emf"/><Relationship Id="rId4" Type="http://schemas.openxmlformats.org/officeDocument/2006/relationships/image" Target="../media/image4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7" Type="http://schemas.openxmlformats.org/officeDocument/2006/relationships/image" Target="../media/image53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7" Type="http://schemas.openxmlformats.org/officeDocument/2006/relationships/image" Target="../media/image53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4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re 1"/>
          <p:cNvSpPr>
            <a:spLocks noGrp="1"/>
          </p:cNvSpPr>
          <p:nvPr>
            <p:ph type="ctrTitle"/>
          </p:nvPr>
        </p:nvSpPr>
        <p:spPr>
          <a:xfrm>
            <a:off x="301628" y="1341967"/>
            <a:ext cx="5678258" cy="4254500"/>
          </a:xfrm>
        </p:spPr>
        <p:txBody>
          <a:bodyPr/>
          <a:lstStyle/>
          <a:p>
            <a:r>
              <a:rPr lang="fr-FR" sz="4000" dirty="0">
                <a:solidFill>
                  <a:srgbClr val="003366"/>
                </a:solidFill>
                <a:latin typeface="Arial" charset="0"/>
              </a:rPr>
              <a:t>Ecole IN2P3:</a:t>
            </a:r>
            <a:br>
              <a:rPr lang="fr-FR" sz="4000" dirty="0">
                <a:solidFill>
                  <a:srgbClr val="003366"/>
                </a:solidFill>
                <a:latin typeface="Arial" charset="0"/>
              </a:rPr>
            </a:br>
            <a:r>
              <a:rPr lang="fr-FR" sz="3200" dirty="0" err="1" smtClean="0">
                <a:solidFill>
                  <a:srgbClr val="003366"/>
                </a:solidFill>
                <a:latin typeface="Arial" charset="0"/>
              </a:rPr>
              <a:t>Juno-sPMT</a:t>
            </a:r>
            <a:r>
              <a:rPr lang="fr-FR" sz="3200" dirty="0" smtClean="0">
                <a:solidFill>
                  <a:srgbClr val="003366"/>
                </a:solidFill>
                <a:latin typeface="Arial" charset="0"/>
              </a:rPr>
              <a:t> : Carte ABC</a:t>
            </a:r>
            <a:br>
              <a:rPr lang="fr-FR" sz="3200" dirty="0" smtClean="0">
                <a:solidFill>
                  <a:srgbClr val="003366"/>
                </a:solidFill>
                <a:latin typeface="Arial" charset="0"/>
              </a:rPr>
            </a:br>
            <a:r>
              <a:rPr lang="fr-FR" sz="3200" dirty="0" smtClean="0">
                <a:solidFill>
                  <a:srgbClr val="003366"/>
                </a:solidFill>
                <a:latin typeface="Arial" charset="0"/>
              </a:rPr>
              <a:t>Etude de cas</a:t>
            </a:r>
            <a:r>
              <a:rPr lang="fr-FR" sz="3600" dirty="0" smtClean="0">
                <a:solidFill>
                  <a:srgbClr val="003366"/>
                </a:solidFill>
                <a:latin typeface="Arial" charset="0"/>
              </a:rPr>
              <a:t/>
            </a:r>
            <a:br>
              <a:rPr lang="fr-FR" sz="3600" dirty="0" smtClean="0">
                <a:solidFill>
                  <a:srgbClr val="003366"/>
                </a:solidFill>
                <a:latin typeface="Arial" charset="0"/>
              </a:rPr>
            </a:br>
            <a:r>
              <a:rPr lang="fr-FR" sz="1600" dirty="0" smtClean="0">
                <a:solidFill>
                  <a:srgbClr val="003366"/>
                </a:solidFill>
                <a:latin typeface="Arial" charset="0"/>
              </a:rPr>
              <a:t>Référence </a:t>
            </a:r>
            <a:r>
              <a:rPr lang="fr-FR" sz="1600" dirty="0" smtClean="0"/>
              <a:t>CENSEA17100054-00</a:t>
            </a:r>
            <a:endParaRPr lang="fr-FR" dirty="0" smtClean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01628" y="4751920"/>
            <a:ext cx="4918075" cy="307777"/>
          </a:xfrm>
        </p:spPr>
        <p:txBody>
          <a:bodyPr rtlCol="0"/>
          <a:lstStyle/>
          <a:p>
            <a:pPr eaLnBrk="1" fontAlgn="auto" hangingPunct="1">
              <a:defRPr/>
            </a:pPr>
            <a:r>
              <a:rPr cap="none" dirty="0" smtClean="0"/>
              <a:t>Présenté le  : 27/09/2018</a:t>
            </a:r>
            <a:endParaRPr cap="none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1693" y="162250"/>
            <a:ext cx="1969932" cy="148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0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943" y="1244813"/>
            <a:ext cx="6892657" cy="511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653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Design de l’Under Water Box</a:t>
            </a:r>
            <a:endParaRPr lang="fr-FR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183" y="832909"/>
            <a:ext cx="5112568" cy="248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à coins arrondis 3"/>
          <p:cNvSpPr/>
          <p:nvPr/>
        </p:nvSpPr>
        <p:spPr>
          <a:xfrm>
            <a:off x="1258627" y="3092781"/>
            <a:ext cx="7037647" cy="29656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fr-FR" sz="1600" b="1" dirty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fr-FR" sz="1600" i="1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Power </a:t>
            </a:r>
            <a:r>
              <a:rPr lang="fr-FR" sz="1600" i="1" dirty="0" err="1" smtClean="0">
                <a:solidFill>
                  <a:schemeClr val="tx1"/>
                </a:solidFill>
                <a:latin typeface="+mj-lt"/>
                <a:cs typeface="Arial" pitchFamily="34" charset="0"/>
              </a:rPr>
              <a:t>Board</a:t>
            </a:r>
            <a:r>
              <a:rPr lang="fr-FR" sz="1600" i="1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: 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fr-FR" sz="1600" i="1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The </a:t>
            </a:r>
            <a:r>
              <a:rPr lang="fr-FR" sz="1600" i="1" dirty="0" err="1" smtClean="0">
                <a:solidFill>
                  <a:schemeClr val="tx1"/>
                </a:solidFill>
                <a:latin typeface="+mj-lt"/>
                <a:cs typeface="Arial" pitchFamily="34" charset="0"/>
              </a:rPr>
              <a:t>UWB’s</a:t>
            </a:r>
            <a:r>
              <a:rPr lang="fr-FR" sz="1600" i="1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Power </a:t>
            </a:r>
            <a:r>
              <a:rPr lang="fr-FR" sz="1600" i="1" dirty="0" err="1" smtClean="0">
                <a:solidFill>
                  <a:schemeClr val="tx1"/>
                </a:solidFill>
                <a:latin typeface="+mj-lt"/>
                <a:cs typeface="Arial" pitchFamily="34" charset="0"/>
              </a:rPr>
              <a:t>Supply</a:t>
            </a:r>
            <a:r>
              <a:rPr lang="fr-FR" sz="1600" i="1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.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endParaRPr lang="fr-FR" sz="1600" i="1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fr-FR" sz="1600" i="1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GCU (Global Control Unit) : 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fr-FR" sz="1600" i="1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The  </a:t>
            </a:r>
            <a:r>
              <a:rPr lang="fr-FR" sz="1600" i="1" dirty="0" err="1" smtClean="0">
                <a:solidFill>
                  <a:schemeClr val="tx1"/>
                </a:solidFill>
                <a:latin typeface="+mj-lt"/>
                <a:cs typeface="Arial" pitchFamily="34" charset="0"/>
              </a:rPr>
              <a:t>UWB’s</a:t>
            </a:r>
            <a:r>
              <a:rPr lang="fr-FR" sz="1600" i="1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control system: Transfert of data to the </a:t>
            </a:r>
            <a:r>
              <a:rPr lang="fr-FR" sz="1600" i="1" dirty="0" err="1" smtClean="0">
                <a:solidFill>
                  <a:schemeClr val="tx1"/>
                </a:solidFill>
                <a:latin typeface="+mj-lt"/>
                <a:cs typeface="Arial" pitchFamily="34" charset="0"/>
              </a:rPr>
              <a:t>Project’s</a:t>
            </a:r>
            <a:r>
              <a:rPr lang="fr-FR" sz="1600" i="1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Commande Centre 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endParaRPr lang="fr-FR" sz="1600" i="1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fr-FR" sz="1600" i="1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2 x HVS (High Voltage Splitter) : 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fr-FR" sz="1600" i="1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The </a:t>
            </a:r>
            <a:r>
              <a:rPr lang="fr-FR" sz="1600" i="1" dirty="0" err="1" smtClean="0">
                <a:solidFill>
                  <a:schemeClr val="tx1"/>
                </a:solidFill>
                <a:latin typeface="+mj-lt"/>
                <a:cs typeface="Arial" pitchFamily="34" charset="0"/>
              </a:rPr>
              <a:t>Photomultipliers</a:t>
            </a:r>
            <a:r>
              <a:rPr lang="fr-FR" sz="1600" i="1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’  High Voltage </a:t>
            </a:r>
            <a:r>
              <a:rPr lang="fr-FR" sz="1600" i="1" dirty="0" err="1" smtClean="0">
                <a:solidFill>
                  <a:schemeClr val="tx1"/>
                </a:solidFill>
                <a:latin typeface="+mj-lt"/>
                <a:cs typeface="Arial" pitchFamily="34" charset="0"/>
              </a:rPr>
              <a:t>Supply</a:t>
            </a:r>
            <a:r>
              <a:rPr lang="fr-FR" sz="1600" i="1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, </a:t>
            </a:r>
            <a:r>
              <a:rPr lang="fr-FR" sz="1600" i="1" dirty="0" err="1" smtClean="0">
                <a:solidFill>
                  <a:schemeClr val="tx1"/>
                </a:solidFill>
                <a:latin typeface="+mj-lt"/>
                <a:cs typeface="Arial" pitchFamily="34" charset="0"/>
              </a:rPr>
              <a:t>reception</a:t>
            </a:r>
            <a:r>
              <a:rPr lang="fr-FR" sz="1600" i="1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and </a:t>
            </a:r>
            <a:r>
              <a:rPr lang="fr-FR" sz="1600" i="1" dirty="0" err="1" smtClean="0">
                <a:solidFill>
                  <a:schemeClr val="tx1"/>
                </a:solidFill>
                <a:latin typeface="+mj-lt"/>
                <a:cs typeface="Arial" pitchFamily="34" charset="0"/>
              </a:rPr>
              <a:t>demodulation</a:t>
            </a:r>
            <a:r>
              <a:rPr lang="fr-FR" sz="1600" i="1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of </a:t>
            </a:r>
            <a:r>
              <a:rPr lang="fr-FR" sz="1600" i="1" dirty="0" err="1" smtClean="0">
                <a:solidFill>
                  <a:schemeClr val="tx1"/>
                </a:solidFill>
                <a:latin typeface="+mj-lt"/>
                <a:cs typeface="Arial" pitchFamily="34" charset="0"/>
              </a:rPr>
              <a:t>signals</a:t>
            </a:r>
            <a:r>
              <a:rPr lang="fr-FR" sz="1600" i="1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</a:t>
            </a:r>
            <a:r>
              <a:rPr lang="fr-FR" sz="1600" i="1" dirty="0" err="1" smtClean="0">
                <a:solidFill>
                  <a:schemeClr val="tx1"/>
                </a:solidFill>
                <a:latin typeface="+mj-lt"/>
                <a:cs typeface="Arial" pitchFamily="34" charset="0"/>
              </a:rPr>
              <a:t>coming</a:t>
            </a:r>
            <a:r>
              <a:rPr lang="fr-FR" sz="1600" i="1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</a:t>
            </a:r>
            <a:r>
              <a:rPr lang="fr-FR" sz="1600" i="1" dirty="0" err="1" smtClean="0">
                <a:solidFill>
                  <a:schemeClr val="tx1"/>
                </a:solidFill>
                <a:latin typeface="+mj-lt"/>
                <a:cs typeface="Arial" pitchFamily="34" charset="0"/>
              </a:rPr>
              <a:t>from</a:t>
            </a:r>
            <a:r>
              <a:rPr lang="fr-FR" sz="1600" i="1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</a:t>
            </a:r>
            <a:r>
              <a:rPr lang="fr-FR" sz="1600" i="1" dirty="0" err="1" smtClean="0">
                <a:solidFill>
                  <a:schemeClr val="tx1"/>
                </a:solidFill>
                <a:latin typeface="+mj-lt"/>
                <a:cs typeface="Arial" pitchFamily="34" charset="0"/>
              </a:rPr>
              <a:t>these</a:t>
            </a:r>
            <a:r>
              <a:rPr lang="fr-FR" sz="1600" i="1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detectors. 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endParaRPr lang="fr-FR" sz="1600" i="1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fr-FR" sz="1600" b="1" i="1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ABC (</a:t>
            </a:r>
            <a:r>
              <a:rPr lang="fr-FR" sz="1600" b="1" i="1" dirty="0" err="1" smtClean="0">
                <a:solidFill>
                  <a:schemeClr val="tx1"/>
                </a:solidFill>
                <a:latin typeface="+mj-lt"/>
                <a:cs typeface="Arial" pitchFamily="34" charset="0"/>
              </a:rPr>
              <a:t>Asic</a:t>
            </a:r>
            <a:r>
              <a:rPr lang="fr-FR" sz="1600" b="1" i="1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</a:t>
            </a:r>
            <a:r>
              <a:rPr lang="fr-FR" sz="1600" b="1" i="1" dirty="0" err="1" smtClean="0">
                <a:solidFill>
                  <a:schemeClr val="tx1"/>
                </a:solidFill>
                <a:latin typeface="+mj-lt"/>
                <a:cs typeface="Arial" pitchFamily="34" charset="0"/>
              </a:rPr>
              <a:t>Battery</a:t>
            </a:r>
            <a:r>
              <a:rPr lang="fr-FR" sz="1600" b="1" i="1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</a:t>
            </a:r>
            <a:r>
              <a:rPr lang="fr-FR" sz="1600" b="1" i="1" dirty="0" err="1" smtClean="0">
                <a:solidFill>
                  <a:schemeClr val="tx1"/>
                </a:solidFill>
                <a:latin typeface="+mj-lt"/>
                <a:cs typeface="Arial" pitchFamily="34" charset="0"/>
              </a:rPr>
              <a:t>Card</a:t>
            </a:r>
            <a:r>
              <a:rPr lang="fr-FR" sz="1600" b="1" i="1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)</a:t>
            </a:r>
            <a:r>
              <a:rPr lang="fr-FR" sz="1600" i="1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: 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fr-FR" sz="1600" i="1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acquisition and </a:t>
            </a:r>
            <a:r>
              <a:rPr lang="fr-FR" sz="1600" i="1" dirty="0" err="1" smtClean="0">
                <a:solidFill>
                  <a:schemeClr val="tx1"/>
                </a:solidFill>
                <a:latin typeface="+mj-lt"/>
                <a:cs typeface="Arial" pitchFamily="34" charset="0"/>
              </a:rPr>
              <a:t>treatment</a:t>
            </a:r>
            <a:r>
              <a:rPr lang="fr-FR" sz="1600" i="1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of detectors’ </a:t>
            </a:r>
            <a:r>
              <a:rPr lang="fr-FR" sz="1600" i="1" dirty="0" err="1" smtClean="0">
                <a:solidFill>
                  <a:schemeClr val="tx1"/>
                </a:solidFill>
                <a:latin typeface="+mj-lt"/>
                <a:cs typeface="Arial" pitchFamily="34" charset="0"/>
              </a:rPr>
              <a:t>signals</a:t>
            </a:r>
            <a:r>
              <a:rPr lang="fr-FR" sz="1600" i="1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.</a:t>
            </a:r>
            <a:endParaRPr lang="fr-FR" sz="1600" i="1" dirty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59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Organisation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289" y="923925"/>
            <a:ext cx="4837693" cy="318561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66701" y="4771660"/>
            <a:ext cx="44005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Document prepared ,</a:t>
            </a:r>
            <a:r>
              <a:rPr lang="en-US" dirty="0" smtClean="0"/>
              <a:t> </a:t>
            </a:r>
            <a:r>
              <a:rPr lang="en-US" dirty="0"/>
              <a:t>and approved by </a:t>
            </a:r>
            <a:r>
              <a:rPr lang="fr-FR" dirty="0" smtClean="0"/>
              <a:t>the collaboration</a:t>
            </a:r>
            <a:endParaRPr lang="fr-FR" dirty="0" smtClean="0">
              <a:sym typeface="Wingdings" panose="05000000000000000000" pitchFamily="2" charset="2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Clearly define the constraints of the ABC card in its environment</a:t>
            </a:r>
            <a:endParaRPr lang="fr-FR" dirty="0" smtClean="0">
              <a:sym typeface="Wingdings" panose="05000000000000000000" pitchFamily="2" charset="2"/>
            </a:endParaRPr>
          </a:p>
          <a:p>
            <a:pPr lvl="1" algn="l"/>
            <a:endParaRPr lang="fr-FR" dirty="0" smtClean="0">
              <a:sym typeface="Wingdings" panose="05000000000000000000" pitchFamily="2" charset="2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535" y="4838699"/>
            <a:ext cx="1540574" cy="1773211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391" y="4591049"/>
            <a:ext cx="1649601" cy="1720011"/>
          </a:xfrm>
          <a:prstGeom prst="rect">
            <a:avLst/>
          </a:prstGeom>
        </p:spPr>
      </p:pic>
      <p:cxnSp>
        <p:nvCxnSpPr>
          <p:cNvPr id="7" name="Connecteur droit avec flèche 6"/>
          <p:cNvCxnSpPr>
            <a:stCxn id="5" idx="3"/>
            <a:endCxn id="6" idx="1"/>
          </p:cNvCxnSpPr>
          <p:nvPr/>
        </p:nvCxnSpPr>
        <p:spPr>
          <a:xfrm flipV="1">
            <a:off x="6412109" y="5451055"/>
            <a:ext cx="567282" cy="274250"/>
          </a:xfrm>
          <a:prstGeom prst="straightConnector1">
            <a:avLst/>
          </a:prstGeom>
          <a:ln w="9525" cmpd="sng">
            <a:solidFill>
              <a:schemeClr val="bg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001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56" y="747184"/>
            <a:ext cx="8310988" cy="543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1502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021" y="747184"/>
            <a:ext cx="7934196" cy="571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625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carte ABC</a:t>
            </a:r>
            <a:endParaRPr lang="fr-FR" dirty="0"/>
          </a:p>
        </p:txBody>
      </p:sp>
      <p:grpSp>
        <p:nvGrpSpPr>
          <p:cNvPr id="3" name="Zone de dessin 17"/>
          <p:cNvGrpSpPr/>
          <p:nvPr/>
        </p:nvGrpSpPr>
        <p:grpSpPr>
          <a:xfrm>
            <a:off x="638557" y="1082663"/>
            <a:ext cx="5107726" cy="4663619"/>
            <a:chOff x="0" y="0"/>
            <a:chExt cx="5365115" cy="5057775"/>
          </a:xfrm>
        </p:grpSpPr>
        <p:sp>
          <p:nvSpPr>
            <p:cNvPr id="4" name="Rectangle 3"/>
            <p:cNvSpPr/>
            <p:nvPr/>
          </p:nvSpPr>
          <p:spPr>
            <a:xfrm>
              <a:off x="0" y="0"/>
              <a:ext cx="5365115" cy="5057775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sp>
        <p:sp>
          <p:nvSpPr>
            <p:cNvPr id="5" name="Zone de texte 21"/>
            <p:cNvSpPr txBox="1"/>
            <p:nvPr/>
          </p:nvSpPr>
          <p:spPr>
            <a:xfrm>
              <a:off x="3589949" y="4518225"/>
              <a:ext cx="1677375" cy="29591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hangingPunct="0">
                <a:spcBef>
                  <a:spcPts val="600"/>
                </a:spcBef>
                <a:spcAft>
                  <a:spcPts val="600"/>
                </a:spcAft>
              </a:pPr>
              <a:r>
                <a:rPr lang="en-US" sz="800" b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External Instrument Interface </a:t>
              </a:r>
              <a:endParaRPr lang="fr-FR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" name="Zone de texte 21"/>
            <p:cNvSpPr txBox="1"/>
            <p:nvPr/>
          </p:nvSpPr>
          <p:spPr>
            <a:xfrm>
              <a:off x="304165" y="1663800"/>
              <a:ext cx="943610" cy="29591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hangingPunct="0">
                <a:spcBef>
                  <a:spcPts val="600"/>
                </a:spcBef>
                <a:spcAft>
                  <a:spcPts val="600"/>
                </a:spcAft>
              </a:pPr>
              <a:r>
                <a:rPr lang="en-US" sz="800" b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USB Interface </a:t>
              </a:r>
              <a:endParaRPr lang="fr-FR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7" name="Zone de texte 21"/>
            <p:cNvSpPr txBox="1"/>
            <p:nvPr/>
          </p:nvSpPr>
          <p:spPr>
            <a:xfrm>
              <a:off x="61319" y="1205964"/>
              <a:ext cx="1420201" cy="29591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hangingPunct="0">
                <a:spcBef>
                  <a:spcPts val="600"/>
                </a:spcBef>
                <a:spcAft>
                  <a:spcPts val="600"/>
                </a:spcAft>
              </a:pPr>
              <a:r>
                <a:rPr lang="en-US" sz="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P. Supply Interface </a:t>
              </a:r>
              <a:endParaRPr lang="fr-FR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8" name="Zone de texte 21"/>
            <p:cNvSpPr txBox="1"/>
            <p:nvPr/>
          </p:nvSpPr>
          <p:spPr>
            <a:xfrm>
              <a:off x="389549" y="671224"/>
              <a:ext cx="1096351" cy="296016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hangingPunct="0">
                <a:spcBef>
                  <a:spcPts val="600"/>
                </a:spcBef>
                <a:spcAft>
                  <a:spcPts val="600"/>
                </a:spcAft>
              </a:pPr>
              <a:r>
                <a:rPr lang="en-US" sz="800" b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JTAG Interface </a:t>
              </a:r>
              <a:endParaRPr lang="fr-FR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2124059" y="1730474"/>
              <a:ext cx="1266825" cy="40005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hangingPunct="0">
                <a:spcBef>
                  <a:spcPts val="600"/>
                </a:spcBef>
                <a:spcAft>
                  <a:spcPts val="600"/>
                </a:spcAft>
              </a:pPr>
              <a:r>
                <a:rPr lang="fr-FR" sz="1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SLOW CONTROL</a:t>
              </a:r>
              <a:endParaRPr lang="fr-FR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124694" y="2340074"/>
              <a:ext cx="1266190" cy="40005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hangingPunct="0">
                <a:spcBef>
                  <a:spcPts val="600"/>
                </a:spcBef>
                <a:spcAft>
                  <a:spcPts val="600"/>
                </a:spcAft>
              </a:pPr>
              <a:r>
                <a:rPr lang="fr-FR" sz="10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CATIROC</a:t>
              </a:r>
              <a:endParaRPr lang="fr-FR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114845" y="4092674"/>
              <a:ext cx="1265555" cy="4000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hangingPunct="0">
                <a:spcBef>
                  <a:spcPts val="600"/>
                </a:spcBef>
                <a:spcAft>
                  <a:spcPts val="600"/>
                </a:spcAft>
              </a:pPr>
              <a:r>
                <a:rPr lang="fr-FR" sz="10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INSPECTION</a:t>
              </a:r>
              <a:endParaRPr lang="fr-FR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113575" y="635099"/>
              <a:ext cx="1266825" cy="40005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hangingPunct="0">
                <a:spcBef>
                  <a:spcPts val="600"/>
                </a:spcBef>
                <a:spcAft>
                  <a:spcPts val="600"/>
                </a:spcAft>
              </a:pPr>
              <a:r>
                <a:rPr lang="fr-FR" sz="9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CONFIGURATION</a:t>
              </a:r>
              <a:endParaRPr lang="fr-FR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276351" y="731206"/>
              <a:ext cx="247650" cy="20967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cxnSp>
          <p:nvCxnSpPr>
            <p:cNvPr id="14" name="Connecteur droit avec flèche 13"/>
            <p:cNvCxnSpPr/>
            <p:nvPr/>
          </p:nvCxnSpPr>
          <p:spPr>
            <a:xfrm>
              <a:off x="1533525" y="834834"/>
              <a:ext cx="570525" cy="14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 de texte 21"/>
            <p:cNvSpPr txBox="1"/>
            <p:nvPr/>
          </p:nvSpPr>
          <p:spPr>
            <a:xfrm>
              <a:off x="559914" y="35999"/>
              <a:ext cx="4090220" cy="255605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612140" algn="l" hangingPunct="0">
                <a:spcBef>
                  <a:spcPts val="600"/>
                </a:spcBef>
                <a:spcAft>
                  <a:spcPts val="600"/>
                </a:spcAft>
              </a:pPr>
              <a:r>
                <a:rPr lang="en-US" sz="1400" b="1" dirty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ABC functional Diagram (</a:t>
              </a:r>
              <a:r>
                <a:rPr lang="en-US" sz="1400" b="1" dirty="0" smtClean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high </a:t>
              </a:r>
              <a:r>
                <a:rPr lang="en-US" sz="1400" b="1" dirty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level)</a:t>
              </a:r>
              <a:endParaRPr lang="fr-FR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276350" y="1273861"/>
              <a:ext cx="238125" cy="209939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cxnSp>
          <p:nvCxnSpPr>
            <p:cNvPr id="17" name="Connecteur droit avec flèche 16"/>
            <p:cNvCxnSpPr/>
            <p:nvPr/>
          </p:nvCxnSpPr>
          <p:spPr>
            <a:xfrm>
              <a:off x="1524000" y="1377575"/>
              <a:ext cx="600040" cy="1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/>
            <p:cNvSpPr/>
            <p:nvPr/>
          </p:nvSpPr>
          <p:spPr>
            <a:xfrm>
              <a:off x="4151925" y="4311750"/>
              <a:ext cx="247650" cy="20955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cxnSp>
          <p:nvCxnSpPr>
            <p:cNvPr id="19" name="Connecteur droit avec flèche 18"/>
            <p:cNvCxnSpPr/>
            <p:nvPr/>
          </p:nvCxnSpPr>
          <p:spPr>
            <a:xfrm>
              <a:off x="3400425" y="4415443"/>
              <a:ext cx="751500" cy="541"/>
            </a:xfrm>
            <a:prstGeom prst="straightConnector1">
              <a:avLst/>
            </a:prstGeom>
            <a:ln w="127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H="1">
              <a:off x="1790700" y="1939995"/>
              <a:ext cx="304800" cy="0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>
              <a:off x="1800227" y="1940324"/>
              <a:ext cx="0" cy="2340946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flipH="1">
              <a:off x="1799250" y="4281270"/>
              <a:ext cx="304800" cy="0"/>
            </a:xfrm>
            <a:prstGeom prst="line">
              <a:avLst/>
            </a:prstGeom>
            <a:ln w="25400">
              <a:solidFill>
                <a:srgbClr val="92D05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 flipH="1">
              <a:off x="1799250" y="2469615"/>
              <a:ext cx="304800" cy="0"/>
            </a:xfrm>
            <a:prstGeom prst="line">
              <a:avLst/>
            </a:prstGeom>
            <a:ln w="25400">
              <a:solidFill>
                <a:srgbClr val="92D05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 flipH="1">
              <a:off x="3409934" y="1338045"/>
              <a:ext cx="304800" cy="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/>
            <p:cNvCxnSpPr/>
            <p:nvPr/>
          </p:nvCxnSpPr>
          <p:spPr>
            <a:xfrm flipH="1">
              <a:off x="3702980" y="834979"/>
              <a:ext cx="11754" cy="3422696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/>
            <p:cNvCxnSpPr/>
            <p:nvPr/>
          </p:nvCxnSpPr>
          <p:spPr>
            <a:xfrm flipH="1">
              <a:off x="3399435" y="4270475"/>
              <a:ext cx="304800" cy="0"/>
            </a:xfrm>
            <a:prstGeom prst="line">
              <a:avLst/>
            </a:prstGeom>
            <a:ln w="25400">
              <a:solidFill>
                <a:srgbClr val="C0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/>
            <p:cNvCxnSpPr/>
            <p:nvPr/>
          </p:nvCxnSpPr>
          <p:spPr>
            <a:xfrm flipH="1">
              <a:off x="3398180" y="2535020"/>
              <a:ext cx="304800" cy="0"/>
            </a:xfrm>
            <a:prstGeom prst="line">
              <a:avLst/>
            </a:prstGeom>
            <a:ln w="25400">
              <a:solidFill>
                <a:srgbClr val="C0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/>
            <p:cNvCxnSpPr/>
            <p:nvPr/>
          </p:nvCxnSpPr>
          <p:spPr>
            <a:xfrm flipH="1">
              <a:off x="3398180" y="1925420"/>
              <a:ext cx="304800" cy="0"/>
            </a:xfrm>
            <a:prstGeom prst="line">
              <a:avLst/>
            </a:prstGeom>
            <a:ln w="25400">
              <a:solidFill>
                <a:srgbClr val="C0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/>
            <p:cNvCxnSpPr/>
            <p:nvPr/>
          </p:nvCxnSpPr>
          <p:spPr>
            <a:xfrm flipH="1">
              <a:off x="3398180" y="839570"/>
              <a:ext cx="304800" cy="0"/>
            </a:xfrm>
            <a:prstGeom prst="line">
              <a:avLst/>
            </a:prstGeom>
            <a:ln w="25400">
              <a:solidFill>
                <a:srgbClr val="C0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>
            <a:xfrm>
              <a:off x="4151925" y="711178"/>
              <a:ext cx="247650" cy="324072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612140" hangingPunct="0">
                <a:spcBef>
                  <a:spcPts val="600"/>
                </a:spcBef>
                <a:spcAft>
                  <a:spcPts val="600"/>
                </a:spcAft>
              </a:pPr>
              <a:r>
                <a:rPr lang="fr-FR" sz="10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FMC </a:t>
              </a:r>
              <a:endParaRPr lang="fr-FR" sz="10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612140" hangingPunct="0">
                <a:spcBef>
                  <a:spcPts val="600"/>
                </a:spcBef>
                <a:spcAft>
                  <a:spcPts val="600"/>
                </a:spcAft>
              </a:pPr>
              <a:r>
                <a:rPr lang="fr-FR" sz="10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CONNECTOR</a:t>
              </a:r>
              <a:endParaRPr lang="fr-FR" sz="10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124040" y="2978250"/>
              <a:ext cx="1266190" cy="400050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hangingPunct="0">
                <a:spcBef>
                  <a:spcPts val="600"/>
                </a:spcBef>
                <a:spcAft>
                  <a:spcPts val="600"/>
                </a:spcAft>
              </a:pPr>
              <a:r>
                <a:rPr lang="fr-FR" sz="10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DATA READOUT</a:t>
              </a:r>
              <a:endParaRPr lang="fr-FR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32" name="Connecteur droit 31"/>
            <p:cNvCxnSpPr/>
            <p:nvPr/>
          </p:nvCxnSpPr>
          <p:spPr>
            <a:xfrm flipH="1">
              <a:off x="1895476" y="2643265"/>
              <a:ext cx="208574" cy="0"/>
            </a:xfrm>
            <a:prstGeom prst="line">
              <a:avLst/>
            </a:prstGeom>
            <a:ln w="25400">
              <a:solidFill>
                <a:srgbClr val="7030A0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/>
            <p:cNvCxnSpPr/>
            <p:nvPr/>
          </p:nvCxnSpPr>
          <p:spPr>
            <a:xfrm>
              <a:off x="1905000" y="2643265"/>
              <a:ext cx="0" cy="593135"/>
            </a:xfrm>
            <a:prstGeom prst="line">
              <a:avLst/>
            </a:prstGeom>
            <a:ln w="254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/>
            <p:cNvCxnSpPr/>
            <p:nvPr/>
          </p:nvCxnSpPr>
          <p:spPr>
            <a:xfrm flipH="1">
              <a:off x="1925615" y="3222725"/>
              <a:ext cx="187960" cy="0"/>
            </a:xfrm>
            <a:prstGeom prst="line">
              <a:avLst/>
            </a:prstGeom>
            <a:ln w="25400">
              <a:solidFill>
                <a:srgbClr val="7030A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/>
            <p:cNvCxnSpPr/>
            <p:nvPr/>
          </p:nvCxnSpPr>
          <p:spPr>
            <a:xfrm flipH="1">
              <a:off x="3400425" y="3183355"/>
              <a:ext cx="751500" cy="0"/>
            </a:xfrm>
            <a:prstGeom prst="line">
              <a:avLst/>
            </a:prstGeom>
            <a:ln w="25400">
              <a:solidFill>
                <a:srgbClr val="7030A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avec flèche 35"/>
            <p:cNvCxnSpPr/>
            <p:nvPr/>
          </p:nvCxnSpPr>
          <p:spPr>
            <a:xfrm>
              <a:off x="3390230" y="945938"/>
              <a:ext cx="74362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/>
            <p:cNvSpPr/>
            <p:nvPr/>
          </p:nvSpPr>
          <p:spPr>
            <a:xfrm>
              <a:off x="1276350" y="1730475"/>
              <a:ext cx="238125" cy="20955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cxnSp>
          <p:nvCxnSpPr>
            <p:cNvPr id="38" name="Connecteur droit 37"/>
            <p:cNvCxnSpPr/>
            <p:nvPr/>
          </p:nvCxnSpPr>
          <p:spPr>
            <a:xfrm flipH="1">
              <a:off x="1514475" y="1797150"/>
              <a:ext cx="599101" cy="0"/>
            </a:xfrm>
            <a:prstGeom prst="line">
              <a:avLst/>
            </a:prstGeom>
            <a:ln w="25400"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/>
            <p:cNvCxnSpPr/>
            <p:nvPr/>
          </p:nvCxnSpPr>
          <p:spPr>
            <a:xfrm flipH="1">
              <a:off x="1676400" y="1885950"/>
              <a:ext cx="1" cy="1238250"/>
            </a:xfrm>
            <a:prstGeom prst="line">
              <a:avLst/>
            </a:prstGeom>
            <a:ln w="254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/>
            <p:cNvCxnSpPr/>
            <p:nvPr/>
          </p:nvCxnSpPr>
          <p:spPr>
            <a:xfrm flipH="1">
              <a:off x="1666875" y="3107155"/>
              <a:ext cx="457165" cy="0"/>
            </a:xfrm>
            <a:prstGeom prst="line">
              <a:avLst/>
            </a:prstGeom>
            <a:ln w="25400">
              <a:solidFill>
                <a:srgbClr val="7030A0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Zone de texte 21"/>
            <p:cNvSpPr txBox="1"/>
            <p:nvPr/>
          </p:nvSpPr>
          <p:spPr>
            <a:xfrm>
              <a:off x="1865925" y="4654650"/>
              <a:ext cx="1648800" cy="29591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hangingPunct="0">
                <a:spcBef>
                  <a:spcPts val="600"/>
                </a:spcBef>
                <a:spcAft>
                  <a:spcPts val="600"/>
                </a:spcAft>
              </a:pPr>
              <a:r>
                <a:rPr lang="en-US" sz="900" b="1" i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Arrow indicate related blocks </a:t>
              </a:r>
              <a:endParaRPr lang="fr-FR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2113575" y="3551850"/>
              <a:ext cx="1265555" cy="400050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hangingPunct="0">
                <a:spcBef>
                  <a:spcPts val="600"/>
                </a:spcBef>
                <a:spcAft>
                  <a:spcPts val="600"/>
                </a:spcAft>
              </a:pPr>
              <a:r>
                <a:rPr lang="fr-FR" sz="10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MONITORING</a:t>
              </a:r>
              <a:endParaRPr lang="fr-FR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43" name="Connecteur droit 42"/>
            <p:cNvCxnSpPr/>
            <p:nvPr/>
          </p:nvCxnSpPr>
          <p:spPr>
            <a:xfrm flipH="1">
              <a:off x="1819894" y="3803945"/>
              <a:ext cx="304800" cy="0"/>
            </a:xfrm>
            <a:prstGeom prst="line">
              <a:avLst/>
            </a:prstGeom>
            <a:ln w="25400">
              <a:solidFill>
                <a:srgbClr val="92D05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/>
            <p:cNvCxnSpPr/>
            <p:nvPr/>
          </p:nvCxnSpPr>
          <p:spPr>
            <a:xfrm flipH="1">
              <a:off x="3390230" y="3753780"/>
              <a:ext cx="751205" cy="0"/>
            </a:xfrm>
            <a:prstGeom prst="line">
              <a:avLst/>
            </a:prstGeom>
            <a:ln w="25400">
              <a:solidFill>
                <a:srgbClr val="00B0F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/>
            <p:cNvCxnSpPr/>
            <p:nvPr/>
          </p:nvCxnSpPr>
          <p:spPr>
            <a:xfrm flipH="1" flipV="1">
              <a:off x="1514770" y="1887320"/>
              <a:ext cx="171155" cy="14575"/>
            </a:xfrm>
            <a:prstGeom prst="line">
              <a:avLst/>
            </a:prstGeom>
            <a:ln w="25400">
              <a:solidFill>
                <a:srgbClr val="7030A0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Rectangle à coins arrondis 45"/>
          <p:cNvSpPr/>
          <p:nvPr/>
        </p:nvSpPr>
        <p:spPr>
          <a:xfrm>
            <a:off x="5886800" y="1103502"/>
            <a:ext cx="3054000" cy="43441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smtClean="0">
                <a:solidFill>
                  <a:schemeClr val="tx1"/>
                </a:solidFill>
              </a:rPr>
              <a:t>     A CATIROC </a:t>
            </a:r>
            <a:r>
              <a:rPr lang="en-US" sz="1200" dirty="0">
                <a:solidFill>
                  <a:schemeClr val="tx1"/>
                </a:solidFill>
              </a:rPr>
              <a:t>(</a:t>
            </a:r>
            <a:r>
              <a:rPr lang="en-US" sz="1200" dirty="0" err="1">
                <a:solidFill>
                  <a:schemeClr val="tx1"/>
                </a:solidFill>
              </a:rPr>
              <a:t>Asic</a:t>
            </a:r>
            <a:r>
              <a:rPr lang="en-US" sz="1200" dirty="0">
                <a:solidFill>
                  <a:schemeClr val="tx1"/>
                </a:solidFill>
              </a:rPr>
              <a:t>) </a:t>
            </a:r>
            <a:r>
              <a:rPr lang="en-US" sz="1200" b="1" dirty="0">
                <a:solidFill>
                  <a:schemeClr val="tx1"/>
                </a:solidFill>
              </a:rPr>
              <a:t>block</a:t>
            </a:r>
            <a:r>
              <a:rPr lang="en-US" sz="1200" dirty="0">
                <a:solidFill>
                  <a:schemeClr val="tx1"/>
                </a:solidFill>
              </a:rPr>
              <a:t> :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  <a:endParaRPr lang="fr-FR" sz="1200" dirty="0">
              <a:solidFill>
                <a:schemeClr val="tx1"/>
              </a:solidFill>
            </a:endParaRP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Analogue </a:t>
            </a:r>
            <a:r>
              <a:rPr lang="en-US" sz="1200" dirty="0">
                <a:solidFill>
                  <a:schemeClr val="tx1"/>
                </a:solidFill>
              </a:rPr>
              <a:t>signals </a:t>
            </a:r>
            <a:r>
              <a:rPr lang="en-US" sz="1200" dirty="0" smtClean="0">
                <a:solidFill>
                  <a:schemeClr val="tx1"/>
                </a:solidFill>
              </a:rPr>
              <a:t>processing</a:t>
            </a:r>
            <a:endParaRPr lang="fr-FR" sz="1200" dirty="0">
              <a:solidFill>
                <a:schemeClr val="tx1"/>
              </a:solidFill>
            </a:endParaRP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sz="1200" b="1" dirty="0" smtClean="0">
                <a:solidFill>
                  <a:schemeClr val="tx1"/>
                </a:solidFill>
              </a:rPr>
              <a:t>A</a:t>
            </a:r>
            <a:r>
              <a:rPr lang="en-US" sz="1200" dirty="0" smtClean="0">
                <a:solidFill>
                  <a:schemeClr val="tx1"/>
                </a:solidFill>
              </a:rPr>
              <a:t>nalog </a:t>
            </a:r>
            <a:r>
              <a:rPr lang="en-US" sz="1200" dirty="0">
                <a:solidFill>
                  <a:schemeClr val="tx1"/>
                </a:solidFill>
              </a:rPr>
              <a:t>to </a:t>
            </a:r>
            <a:r>
              <a:rPr lang="en-US" sz="1200" b="1" dirty="0">
                <a:solidFill>
                  <a:schemeClr val="tx1"/>
                </a:solidFill>
              </a:rPr>
              <a:t>D</a:t>
            </a:r>
            <a:r>
              <a:rPr lang="en-US" sz="1200" dirty="0">
                <a:solidFill>
                  <a:schemeClr val="tx1"/>
                </a:solidFill>
              </a:rPr>
              <a:t>igital </a:t>
            </a:r>
            <a:r>
              <a:rPr lang="en-US" sz="1200" b="1" dirty="0">
                <a:solidFill>
                  <a:schemeClr val="tx1"/>
                </a:solidFill>
              </a:rPr>
              <a:t>C</a:t>
            </a:r>
            <a:r>
              <a:rPr lang="en-US" sz="1200" dirty="0">
                <a:solidFill>
                  <a:schemeClr val="tx1"/>
                </a:solidFill>
              </a:rPr>
              <a:t>onversion  </a:t>
            </a:r>
            <a:endParaRPr lang="fr-FR" sz="1200" dirty="0">
              <a:solidFill>
                <a:schemeClr val="tx1"/>
              </a:solidFill>
            </a:endParaRPr>
          </a:p>
          <a:p>
            <a:r>
              <a:rPr lang="fr-FR" dirty="0">
                <a:solidFill>
                  <a:schemeClr val="tx1"/>
                </a:solidFill>
              </a:rPr>
              <a:t> </a:t>
            </a:r>
          </a:p>
          <a:p>
            <a:pPr lvl="0" algn="l"/>
            <a:r>
              <a:rPr lang="en-US" sz="1200" dirty="0" smtClean="0">
                <a:solidFill>
                  <a:schemeClr val="tx1"/>
                </a:solidFill>
              </a:rPr>
              <a:t>    Two ASIC-dedicated </a:t>
            </a:r>
            <a:r>
              <a:rPr lang="en-US" sz="1200" dirty="0">
                <a:solidFill>
                  <a:schemeClr val="tx1"/>
                </a:solidFill>
              </a:rPr>
              <a:t>secondary blocks: </a:t>
            </a:r>
            <a:endParaRPr lang="fr-FR" sz="1200" dirty="0">
              <a:solidFill>
                <a:schemeClr val="tx1"/>
              </a:solidFill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A </a:t>
            </a:r>
            <a:r>
              <a:rPr lang="en-US" sz="1200" b="1" dirty="0">
                <a:solidFill>
                  <a:schemeClr val="tx1"/>
                </a:solidFill>
              </a:rPr>
              <a:t>S</a:t>
            </a:r>
            <a:r>
              <a:rPr lang="en-US" sz="1200" dirty="0">
                <a:solidFill>
                  <a:schemeClr val="tx1"/>
                </a:solidFill>
              </a:rPr>
              <a:t>erial </a:t>
            </a:r>
            <a:r>
              <a:rPr lang="en-US" sz="1200" b="1" dirty="0">
                <a:solidFill>
                  <a:schemeClr val="tx1"/>
                </a:solidFill>
              </a:rPr>
              <a:t>C</a:t>
            </a:r>
            <a:r>
              <a:rPr lang="en-US" sz="1200" dirty="0">
                <a:solidFill>
                  <a:schemeClr val="tx1"/>
                </a:solidFill>
              </a:rPr>
              <a:t>ontrol 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  <a:endParaRPr lang="fr-FR" sz="1200" dirty="0">
              <a:solidFill>
                <a:schemeClr val="tx1"/>
              </a:solidFill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A Data Readout </a:t>
            </a:r>
            <a:endParaRPr lang="fr-FR" sz="1200" dirty="0">
              <a:solidFill>
                <a:schemeClr val="tx1"/>
              </a:solidFill>
            </a:endParaRPr>
          </a:p>
          <a:p>
            <a:r>
              <a:rPr lang="en-US" sz="1200" dirty="0">
                <a:solidFill>
                  <a:schemeClr val="tx1"/>
                </a:solidFill>
              </a:rPr>
              <a:t> </a:t>
            </a:r>
            <a:endParaRPr lang="fr-FR" sz="1200" dirty="0">
              <a:solidFill>
                <a:schemeClr val="tx1"/>
              </a:solidFill>
            </a:endParaRPr>
          </a:p>
          <a:p>
            <a:pPr lvl="0" algn="l"/>
            <a:r>
              <a:rPr lang="en-US" sz="1200" dirty="0" smtClean="0">
                <a:solidFill>
                  <a:schemeClr val="tx1"/>
                </a:solidFill>
              </a:rPr>
              <a:t>    four </a:t>
            </a:r>
            <a:r>
              <a:rPr lang="en-US" sz="1200" dirty="0">
                <a:solidFill>
                  <a:schemeClr val="tx1"/>
                </a:solidFill>
              </a:rPr>
              <a:t>ABC-dedicated secondary blocks: </a:t>
            </a:r>
            <a:endParaRPr lang="fr-FR" sz="1200" dirty="0">
              <a:solidFill>
                <a:schemeClr val="tx1"/>
              </a:solidFill>
            </a:endParaRP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A Power Supply 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  <a:endParaRPr lang="fr-FR" sz="1200" dirty="0">
              <a:solidFill>
                <a:schemeClr val="tx1"/>
              </a:solidFill>
            </a:endParaRP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An Inspection </a:t>
            </a:r>
            <a:endParaRPr lang="en-US" sz="1200" dirty="0" smtClean="0">
              <a:solidFill>
                <a:schemeClr val="tx1"/>
              </a:solidFill>
            </a:endParaRP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Monitoring 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USB interface</a:t>
            </a:r>
            <a:endParaRPr lang="en-US" sz="1200" dirty="0">
              <a:solidFill>
                <a:schemeClr val="tx1"/>
              </a:solidFill>
            </a:endParaRPr>
          </a:p>
          <a:p>
            <a:pPr marL="628650" lvl="1" indent="-171450" algn="l">
              <a:buFont typeface="Arial" panose="020B0604020202020204" pitchFamily="34" charset="0"/>
              <a:buChar char="•"/>
            </a:pPr>
            <a:endParaRPr lang="fr-FR" sz="1200" dirty="0">
              <a:solidFill>
                <a:schemeClr val="tx1"/>
              </a:solidFill>
            </a:endParaRPr>
          </a:p>
          <a:p>
            <a:pPr lvl="0" algn="l"/>
            <a:r>
              <a:rPr lang="fr-FR" sz="1200" dirty="0" smtClean="0">
                <a:solidFill>
                  <a:schemeClr val="tx1"/>
                </a:solidFill>
              </a:rPr>
              <a:t>    One </a:t>
            </a:r>
            <a:r>
              <a:rPr lang="fr-FR" sz="1200" dirty="0">
                <a:solidFill>
                  <a:schemeClr val="tx1"/>
                </a:solidFill>
              </a:rPr>
              <a:t>expert interface: </a:t>
            </a:r>
            <a:endParaRPr lang="fr-FR" sz="1200" dirty="0" smtClean="0">
              <a:solidFill>
                <a:schemeClr val="tx1"/>
              </a:solidFill>
            </a:endParaRP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/>
                </a:solidFill>
              </a:rPr>
              <a:t>The JTAG Interface </a:t>
            </a:r>
          </a:p>
          <a:p>
            <a:pPr lvl="0" algn="l"/>
            <a:endParaRPr lang="fr-FR" sz="1200" dirty="0">
              <a:solidFill>
                <a:schemeClr val="tx1"/>
              </a:solidFill>
            </a:endParaRPr>
          </a:p>
          <a:p>
            <a:pPr lvl="1" algn="l"/>
            <a:r>
              <a:rPr lang="fr-FR" dirty="0" smtClean="0"/>
              <a:t>(black</a:t>
            </a:r>
            <a:r>
              <a:rPr lang="fr-FR" dirty="0"/>
              <a:t>)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67575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carte ABC</a:t>
            </a:r>
          </a:p>
        </p:txBody>
      </p:sp>
      <p:sp>
        <p:nvSpPr>
          <p:cNvPr id="3" name="Rectangle à coins arrondis 2"/>
          <p:cNvSpPr/>
          <p:nvPr/>
        </p:nvSpPr>
        <p:spPr>
          <a:xfrm>
            <a:off x="460375" y="3548294"/>
            <a:ext cx="8255000" cy="26276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r>
              <a:rPr lang="fr-FR" i="1" dirty="0" smtClean="0">
                <a:solidFill>
                  <a:schemeClr val="tx1"/>
                </a:solidFill>
                <a:latin typeface="+mj-lt"/>
                <a:cs typeface="Arial" pitchFamily="34" charset="0"/>
                <a:sym typeface="Wingdings" panose="05000000000000000000" pitchFamily="2" charset="2"/>
              </a:rPr>
              <a:t> </a:t>
            </a:r>
            <a:r>
              <a:rPr lang="fr-FR" i="1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8 </a:t>
            </a:r>
            <a:r>
              <a:rPr lang="fr-FR" i="1" dirty="0">
                <a:solidFill>
                  <a:schemeClr val="tx1"/>
                </a:solidFill>
                <a:latin typeface="+mj-lt"/>
                <a:cs typeface="Arial" pitchFamily="34" charset="0"/>
              </a:rPr>
              <a:t>ASIC (Application </a:t>
            </a:r>
            <a:r>
              <a:rPr lang="fr-FR" i="1" dirty="0" err="1">
                <a:solidFill>
                  <a:schemeClr val="tx1"/>
                </a:solidFill>
                <a:latin typeface="+mj-lt"/>
                <a:cs typeface="Arial" pitchFamily="34" charset="0"/>
              </a:rPr>
              <a:t>Specific</a:t>
            </a:r>
            <a:r>
              <a:rPr lang="fr-FR" i="1" dirty="0">
                <a:solidFill>
                  <a:schemeClr val="tx1"/>
                </a:solidFill>
                <a:latin typeface="+mj-lt"/>
                <a:cs typeface="Arial" pitchFamily="34" charset="0"/>
              </a:rPr>
              <a:t> Integrated </a:t>
            </a:r>
            <a:r>
              <a:rPr lang="fr-FR" i="1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Circuit): </a:t>
            </a:r>
          </a:p>
          <a:p>
            <a:pPr algn="l"/>
            <a:r>
              <a:rPr lang="fr-FR" i="1" dirty="0" smtClean="0">
                <a:solidFill>
                  <a:schemeClr val="tx1"/>
                </a:solidFill>
                <a:latin typeface="+mj-lt"/>
                <a:cs typeface="Arial" pitchFamily="34" charset="0"/>
                <a:sym typeface="Wingdings" panose="05000000000000000000" pitchFamily="2" charset="2"/>
              </a:rPr>
              <a:t>	</a:t>
            </a:r>
            <a:r>
              <a:rPr lang="fr-FR" i="1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16 </a:t>
            </a:r>
            <a:r>
              <a:rPr lang="fr-FR" i="1" dirty="0" err="1" smtClean="0">
                <a:solidFill>
                  <a:schemeClr val="tx1"/>
                </a:solidFill>
                <a:latin typeface="+mj-lt"/>
                <a:cs typeface="Arial" pitchFamily="34" charset="0"/>
              </a:rPr>
              <a:t>channels</a:t>
            </a:r>
            <a:r>
              <a:rPr lang="fr-FR" i="1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inputs  , time and charge, self </a:t>
            </a:r>
            <a:r>
              <a:rPr lang="fr-FR" i="1" dirty="0" err="1" smtClean="0">
                <a:solidFill>
                  <a:schemeClr val="tx1"/>
                </a:solidFill>
                <a:latin typeface="+mj-lt"/>
                <a:cs typeface="Arial" pitchFamily="34" charset="0"/>
              </a:rPr>
              <a:t>triggering</a:t>
            </a:r>
            <a:r>
              <a:rPr lang="fr-FR" i="1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</a:t>
            </a:r>
          </a:p>
          <a:p>
            <a:pPr algn="l"/>
            <a:endParaRPr lang="fr-FR" i="1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è"/>
            </a:pPr>
            <a:r>
              <a:rPr lang="fr-FR" i="1" dirty="0" err="1" smtClean="0">
                <a:solidFill>
                  <a:schemeClr val="tx1"/>
                </a:solidFill>
                <a:latin typeface="+mj-lt"/>
                <a:cs typeface="Arial" pitchFamily="34" charset="0"/>
              </a:rPr>
              <a:t>External</a:t>
            </a:r>
            <a:r>
              <a:rPr lang="fr-FR" i="1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Trigger: One signal for the 8 </a:t>
            </a:r>
            <a:r>
              <a:rPr lang="fr-FR" i="1" dirty="0" err="1" smtClean="0">
                <a:solidFill>
                  <a:schemeClr val="tx1"/>
                </a:solidFill>
                <a:latin typeface="+mj-lt"/>
                <a:cs typeface="Arial" pitchFamily="34" charset="0"/>
              </a:rPr>
              <a:t>CATIROCs</a:t>
            </a:r>
            <a:endParaRPr lang="fr-FR" i="1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algn="l"/>
            <a:endParaRPr lang="fr-FR" i="1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è"/>
            </a:pPr>
            <a:r>
              <a:rPr lang="fr-FR" i="1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FPGA KINTEX 7 : </a:t>
            </a:r>
            <a:r>
              <a:rPr lang="en-US" i="1" dirty="0" smtClean="0">
                <a:solidFill>
                  <a:schemeClr val="tx1"/>
                </a:solidFill>
              </a:rPr>
              <a:t>the </a:t>
            </a:r>
            <a:r>
              <a:rPr lang="en-US" i="1" dirty="0" err="1" smtClean="0">
                <a:solidFill>
                  <a:schemeClr val="tx1"/>
                </a:solidFill>
              </a:rPr>
              <a:t>asics</a:t>
            </a:r>
            <a:r>
              <a:rPr lang="en-US" i="1" dirty="0" smtClean="0">
                <a:solidFill>
                  <a:schemeClr val="tx1"/>
                </a:solidFill>
              </a:rPr>
              <a:t>’ slow control  </a:t>
            </a:r>
            <a:r>
              <a:rPr lang="en-US" i="1" dirty="0">
                <a:solidFill>
                  <a:schemeClr val="tx1"/>
                </a:solidFill>
              </a:rPr>
              <a:t>and reading their data</a:t>
            </a:r>
            <a:r>
              <a:rPr lang="fr-FR" i="1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. </a:t>
            </a:r>
          </a:p>
          <a:p>
            <a:pPr marL="285750" indent="-285750" algn="l">
              <a:buFont typeface="Wingdings" panose="05000000000000000000" pitchFamily="2" charset="2"/>
              <a:buChar char="è"/>
            </a:pPr>
            <a:endParaRPr lang="fr-FR" i="1" dirty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è"/>
            </a:pPr>
            <a:r>
              <a:rPr lang="fr-FR" i="1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DDR3: </a:t>
            </a:r>
            <a:r>
              <a:rPr lang="fr-FR" i="1" dirty="0">
                <a:solidFill>
                  <a:schemeClr val="tx1"/>
                </a:solidFill>
                <a:latin typeface="+mj-lt"/>
                <a:cs typeface="Arial" pitchFamily="34" charset="0"/>
              </a:rPr>
              <a:t> </a:t>
            </a:r>
            <a:r>
              <a:rPr lang="fr-FR" i="1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RAM 2 Giga.</a:t>
            </a:r>
          </a:p>
          <a:p>
            <a:pPr marL="285750" indent="-285750" algn="l">
              <a:buFont typeface="Wingdings" panose="05000000000000000000" pitchFamily="2" charset="2"/>
              <a:buChar char="è"/>
            </a:pPr>
            <a:endParaRPr lang="fr-FR" i="1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è"/>
            </a:pPr>
            <a:r>
              <a:rPr lang="fr-FR" i="1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FMC </a:t>
            </a:r>
            <a:r>
              <a:rPr lang="fr-FR" i="1" dirty="0" err="1" smtClean="0">
                <a:solidFill>
                  <a:schemeClr val="tx1"/>
                </a:solidFill>
                <a:latin typeface="+mj-lt"/>
                <a:cs typeface="Arial" pitchFamily="34" charset="0"/>
              </a:rPr>
              <a:t>Connector</a:t>
            </a:r>
            <a:r>
              <a:rPr lang="fr-FR" i="1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:   </a:t>
            </a:r>
            <a:r>
              <a:rPr lang="en-US" i="1" dirty="0" smtClean="0">
                <a:solidFill>
                  <a:schemeClr val="tx1"/>
                </a:solidFill>
              </a:rPr>
              <a:t>interface </a:t>
            </a:r>
            <a:r>
              <a:rPr lang="en-US" i="1" dirty="0">
                <a:solidFill>
                  <a:schemeClr val="tx1"/>
                </a:solidFill>
              </a:rPr>
              <a:t>with the </a:t>
            </a:r>
            <a:r>
              <a:rPr lang="en-US" i="1" dirty="0" smtClean="0">
                <a:solidFill>
                  <a:schemeClr val="tx1"/>
                </a:solidFill>
              </a:rPr>
              <a:t>Global Control Unit  (GCU)</a:t>
            </a:r>
            <a:r>
              <a:rPr lang="fr-FR" i="1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.</a:t>
            </a:r>
          </a:p>
          <a:p>
            <a:pPr marL="285750" indent="-285750" algn="l">
              <a:buFont typeface="Wingdings" panose="05000000000000000000" pitchFamily="2" charset="2"/>
              <a:buChar char="è"/>
            </a:pPr>
            <a:endParaRPr lang="fr-FR" i="1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algn="l"/>
            <a:r>
              <a:rPr lang="fr-FR" i="1" dirty="0">
                <a:solidFill>
                  <a:schemeClr val="tx1"/>
                </a:solidFill>
                <a:cs typeface="Arial" pitchFamily="34" charset="0"/>
                <a:sym typeface="Wingdings" panose="05000000000000000000" pitchFamily="2" charset="2"/>
              </a:rPr>
              <a:t> </a:t>
            </a:r>
            <a:r>
              <a:rPr lang="fr-FR" i="1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USB 2.0 : </a:t>
            </a:r>
            <a:r>
              <a:rPr lang="fr-FR" i="1" dirty="0">
                <a:solidFill>
                  <a:schemeClr val="tx1"/>
                </a:solidFill>
                <a:latin typeface="+mj-lt"/>
                <a:cs typeface="Arial" pitchFamily="34" charset="0"/>
              </a:rPr>
              <a:t> </a:t>
            </a:r>
            <a:r>
              <a:rPr lang="fr-FR" i="1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Computer  interface</a:t>
            </a:r>
            <a:endParaRPr lang="fr-FR" i="1" dirty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4" name="Groupe 3"/>
          <p:cNvGrpSpPr>
            <a:grpSpLocks noChangeAspect="1"/>
          </p:cNvGrpSpPr>
          <p:nvPr/>
        </p:nvGrpSpPr>
        <p:grpSpPr>
          <a:xfrm>
            <a:off x="1416629" y="995601"/>
            <a:ext cx="6416390" cy="2542192"/>
            <a:chOff x="1472680" y="1705372"/>
            <a:chExt cx="7451556" cy="2952328"/>
          </a:xfrm>
        </p:grpSpPr>
        <p:sp>
          <p:nvSpPr>
            <p:cNvPr id="5" name="Rectangle 4"/>
            <p:cNvSpPr/>
            <p:nvPr/>
          </p:nvSpPr>
          <p:spPr>
            <a:xfrm>
              <a:off x="2687801" y="1705372"/>
              <a:ext cx="4452122" cy="2952328"/>
            </a:xfrm>
            <a:prstGeom prst="rect">
              <a:avLst/>
            </a:prstGeom>
            <a:solidFill>
              <a:srgbClr val="00823B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6" name="Groupe 5"/>
            <p:cNvGrpSpPr>
              <a:grpSpLocks noChangeAspect="1"/>
            </p:cNvGrpSpPr>
            <p:nvPr/>
          </p:nvGrpSpPr>
          <p:grpSpPr>
            <a:xfrm>
              <a:off x="1472680" y="1779311"/>
              <a:ext cx="1906072" cy="590400"/>
              <a:chOff x="1547664" y="1312168"/>
              <a:chExt cx="2664296" cy="825252"/>
            </a:xfrm>
          </p:grpSpPr>
          <p:pic>
            <p:nvPicPr>
              <p:cNvPr id="65" name="Image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47664" y="1431952"/>
                <a:ext cx="717426" cy="600295"/>
              </a:xfrm>
              <a:prstGeom prst="rect">
                <a:avLst/>
              </a:prstGeom>
            </p:spPr>
          </p:pic>
          <p:pic>
            <p:nvPicPr>
              <p:cNvPr id="66" name="Image 6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3386708" y="1312168"/>
                <a:ext cx="825252" cy="825252"/>
              </a:xfrm>
              <a:prstGeom prst="rect">
                <a:avLst/>
              </a:prstGeom>
            </p:spPr>
          </p:pic>
        </p:grp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1472680" y="2517328"/>
              <a:ext cx="1906072" cy="590400"/>
              <a:chOff x="1547664" y="1312168"/>
              <a:chExt cx="2664296" cy="825252"/>
            </a:xfrm>
          </p:grpSpPr>
          <p:pic>
            <p:nvPicPr>
              <p:cNvPr id="63" name="Image 6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47664" y="1431952"/>
                <a:ext cx="717426" cy="600295"/>
              </a:xfrm>
              <a:prstGeom prst="rect">
                <a:avLst/>
              </a:prstGeom>
            </p:spPr>
          </p:pic>
          <p:pic>
            <p:nvPicPr>
              <p:cNvPr id="64" name="Image 6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3386708" y="1312168"/>
                <a:ext cx="825252" cy="825252"/>
              </a:xfrm>
              <a:prstGeom prst="rect">
                <a:avLst/>
              </a:prstGeom>
            </p:spPr>
          </p:pic>
        </p:grpSp>
        <p:grpSp>
          <p:nvGrpSpPr>
            <p:cNvPr id="8" name="Groupe 7"/>
            <p:cNvGrpSpPr>
              <a:grpSpLocks noChangeAspect="1"/>
            </p:cNvGrpSpPr>
            <p:nvPr/>
          </p:nvGrpSpPr>
          <p:grpSpPr>
            <a:xfrm>
              <a:off x="1472680" y="3255475"/>
              <a:ext cx="1906072" cy="590400"/>
              <a:chOff x="1547664" y="1312168"/>
              <a:chExt cx="2664296" cy="825252"/>
            </a:xfrm>
          </p:grpSpPr>
          <p:pic>
            <p:nvPicPr>
              <p:cNvPr id="61" name="Image 6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47664" y="1431952"/>
                <a:ext cx="717426" cy="600295"/>
              </a:xfrm>
              <a:prstGeom prst="rect">
                <a:avLst/>
              </a:prstGeom>
            </p:spPr>
          </p:pic>
          <p:pic>
            <p:nvPicPr>
              <p:cNvPr id="62" name="Image 6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3386708" y="1312168"/>
                <a:ext cx="825252" cy="825252"/>
              </a:xfrm>
              <a:prstGeom prst="rect">
                <a:avLst/>
              </a:prstGeom>
            </p:spPr>
          </p:pic>
        </p:grpSp>
        <p:grpSp>
          <p:nvGrpSpPr>
            <p:cNvPr id="9" name="Groupe 8"/>
            <p:cNvGrpSpPr>
              <a:grpSpLocks noChangeAspect="1"/>
            </p:cNvGrpSpPr>
            <p:nvPr/>
          </p:nvGrpSpPr>
          <p:grpSpPr>
            <a:xfrm>
              <a:off x="1472680" y="3993492"/>
              <a:ext cx="1906072" cy="590400"/>
              <a:chOff x="1547664" y="1312168"/>
              <a:chExt cx="2664296" cy="825252"/>
            </a:xfrm>
          </p:grpSpPr>
          <p:pic>
            <p:nvPicPr>
              <p:cNvPr id="59" name="Image 5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47664" y="1431952"/>
                <a:ext cx="717426" cy="600295"/>
              </a:xfrm>
              <a:prstGeom prst="rect">
                <a:avLst/>
              </a:prstGeom>
            </p:spPr>
          </p:pic>
          <p:pic>
            <p:nvPicPr>
              <p:cNvPr id="60" name="Image 5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3386708" y="1312168"/>
                <a:ext cx="825252" cy="825252"/>
              </a:xfrm>
              <a:prstGeom prst="rect">
                <a:avLst/>
              </a:prstGeom>
            </p:spPr>
          </p:pic>
        </p:grpSp>
        <p:grpSp>
          <p:nvGrpSpPr>
            <p:cNvPr id="10" name="Groupe 9"/>
            <p:cNvGrpSpPr>
              <a:grpSpLocks/>
            </p:cNvGrpSpPr>
            <p:nvPr/>
          </p:nvGrpSpPr>
          <p:grpSpPr>
            <a:xfrm flipH="1">
              <a:off x="6448491" y="1779169"/>
              <a:ext cx="2475745" cy="590400"/>
              <a:chOff x="753784" y="1312168"/>
              <a:chExt cx="3458176" cy="825252"/>
            </a:xfrm>
          </p:grpSpPr>
          <p:pic>
            <p:nvPicPr>
              <p:cNvPr id="56" name="Image 5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47664" y="1431952"/>
                <a:ext cx="717426" cy="600295"/>
              </a:xfrm>
              <a:prstGeom prst="rect">
                <a:avLst/>
              </a:prstGeom>
            </p:spPr>
          </p:pic>
          <p:pic>
            <p:nvPicPr>
              <p:cNvPr id="57" name="Image 5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3386708" y="1312168"/>
                <a:ext cx="825252" cy="825252"/>
              </a:xfrm>
              <a:prstGeom prst="rect">
                <a:avLst/>
              </a:prstGeom>
            </p:spPr>
          </p:pic>
          <p:sp>
            <p:nvSpPr>
              <p:cNvPr id="58" name="ZoneTexte 57"/>
              <p:cNvSpPr txBox="1"/>
              <p:nvPr/>
            </p:nvSpPr>
            <p:spPr>
              <a:xfrm>
                <a:off x="753784" y="1427712"/>
                <a:ext cx="928847" cy="4996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x 16 </a:t>
                </a:r>
              </a:p>
            </p:txBody>
          </p:sp>
        </p:grpSp>
        <p:grpSp>
          <p:nvGrpSpPr>
            <p:cNvPr id="11" name="Groupe 10"/>
            <p:cNvGrpSpPr>
              <a:grpSpLocks/>
            </p:cNvGrpSpPr>
            <p:nvPr/>
          </p:nvGrpSpPr>
          <p:grpSpPr>
            <a:xfrm flipH="1">
              <a:off x="6478678" y="2517328"/>
              <a:ext cx="1907398" cy="590400"/>
              <a:chOff x="1547664" y="1312168"/>
              <a:chExt cx="2664296" cy="825252"/>
            </a:xfrm>
          </p:grpSpPr>
          <p:pic>
            <p:nvPicPr>
              <p:cNvPr id="54" name="Image 5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47664" y="1431952"/>
                <a:ext cx="717426" cy="600295"/>
              </a:xfrm>
              <a:prstGeom prst="rect">
                <a:avLst/>
              </a:prstGeom>
            </p:spPr>
          </p:pic>
          <p:pic>
            <p:nvPicPr>
              <p:cNvPr id="55" name="Image 5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3386708" y="1312168"/>
                <a:ext cx="825252" cy="825252"/>
              </a:xfrm>
              <a:prstGeom prst="rect">
                <a:avLst/>
              </a:prstGeom>
            </p:spPr>
          </p:pic>
        </p:grpSp>
        <p:grpSp>
          <p:nvGrpSpPr>
            <p:cNvPr id="12" name="Groupe 11"/>
            <p:cNvGrpSpPr>
              <a:grpSpLocks/>
            </p:cNvGrpSpPr>
            <p:nvPr/>
          </p:nvGrpSpPr>
          <p:grpSpPr>
            <a:xfrm flipH="1">
              <a:off x="6478678" y="3255344"/>
              <a:ext cx="1907398" cy="590400"/>
              <a:chOff x="1547664" y="1312168"/>
              <a:chExt cx="2664296" cy="825252"/>
            </a:xfrm>
          </p:grpSpPr>
          <p:pic>
            <p:nvPicPr>
              <p:cNvPr id="52" name="Image 5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47664" y="1431952"/>
                <a:ext cx="717426" cy="600295"/>
              </a:xfrm>
              <a:prstGeom prst="rect">
                <a:avLst/>
              </a:prstGeom>
            </p:spPr>
          </p:pic>
          <p:pic>
            <p:nvPicPr>
              <p:cNvPr id="53" name="Image 5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3386708" y="1312168"/>
                <a:ext cx="825252" cy="825252"/>
              </a:xfrm>
              <a:prstGeom prst="rect">
                <a:avLst/>
              </a:prstGeom>
            </p:spPr>
          </p:pic>
        </p:grpSp>
        <p:grpSp>
          <p:nvGrpSpPr>
            <p:cNvPr id="13" name="Groupe 12"/>
            <p:cNvGrpSpPr>
              <a:grpSpLocks/>
            </p:cNvGrpSpPr>
            <p:nvPr/>
          </p:nvGrpSpPr>
          <p:grpSpPr>
            <a:xfrm flipH="1">
              <a:off x="6478678" y="3993492"/>
              <a:ext cx="1907398" cy="590400"/>
              <a:chOff x="1547664" y="1312168"/>
              <a:chExt cx="2664296" cy="825252"/>
            </a:xfrm>
          </p:grpSpPr>
          <p:pic>
            <p:nvPicPr>
              <p:cNvPr id="50" name="Image 4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47664" y="1431952"/>
                <a:ext cx="717426" cy="600295"/>
              </a:xfrm>
              <a:prstGeom prst="rect">
                <a:avLst/>
              </a:prstGeom>
            </p:spPr>
          </p:pic>
          <p:pic>
            <p:nvPicPr>
              <p:cNvPr id="51" name="Image 5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3386708" y="1312168"/>
                <a:ext cx="825252" cy="825252"/>
              </a:xfrm>
              <a:prstGeom prst="rect">
                <a:avLst/>
              </a:prstGeom>
            </p:spPr>
          </p:pic>
        </p:grpSp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0359" y="2817438"/>
              <a:ext cx="798819" cy="806947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9938" y="4082231"/>
              <a:ext cx="508277" cy="354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060951" y="1926797"/>
              <a:ext cx="1679649" cy="473884"/>
            </a:xfrm>
            <a:prstGeom prst="rect">
              <a:avLst/>
            </a:prstGeom>
          </p:spPr>
        </p:pic>
        <p:cxnSp>
          <p:nvCxnSpPr>
            <p:cNvPr id="17" name="Connecteur en angle 16"/>
            <p:cNvCxnSpPr>
              <a:stCxn id="66" idx="2"/>
            </p:cNvCxnSpPr>
            <p:nvPr/>
          </p:nvCxnSpPr>
          <p:spPr>
            <a:xfrm>
              <a:off x="3378752" y="2074512"/>
              <a:ext cx="1341606" cy="861590"/>
            </a:xfrm>
            <a:prstGeom prst="bentConnector3">
              <a:avLst>
                <a:gd name="adj1" fmla="val 43596"/>
              </a:avLst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en angle 17"/>
            <p:cNvCxnSpPr>
              <a:stCxn id="64" idx="2"/>
            </p:cNvCxnSpPr>
            <p:nvPr/>
          </p:nvCxnSpPr>
          <p:spPr>
            <a:xfrm>
              <a:off x="3378752" y="2812527"/>
              <a:ext cx="1341606" cy="295201"/>
            </a:xfrm>
            <a:prstGeom prst="bentConnector3">
              <a:avLst>
                <a:gd name="adj1" fmla="val 36028"/>
              </a:avLst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en angle 18"/>
            <p:cNvCxnSpPr>
              <a:stCxn id="62" idx="2"/>
            </p:cNvCxnSpPr>
            <p:nvPr/>
          </p:nvCxnSpPr>
          <p:spPr>
            <a:xfrm flipV="1">
              <a:off x="3378752" y="3341040"/>
              <a:ext cx="1341606" cy="209636"/>
            </a:xfrm>
            <a:prstGeom prst="bentConnector3">
              <a:avLst>
                <a:gd name="adj1" fmla="val 36610"/>
              </a:avLst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en angle 19"/>
            <p:cNvCxnSpPr>
              <a:stCxn id="60" idx="2"/>
            </p:cNvCxnSpPr>
            <p:nvPr/>
          </p:nvCxnSpPr>
          <p:spPr>
            <a:xfrm flipV="1">
              <a:off x="3378752" y="3527463"/>
              <a:ext cx="1341606" cy="761228"/>
            </a:xfrm>
            <a:prstGeom prst="bentConnector3">
              <a:avLst>
                <a:gd name="adj1" fmla="val 44178"/>
              </a:avLst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en angle 20"/>
            <p:cNvCxnSpPr>
              <a:endCxn id="57" idx="2"/>
            </p:cNvCxnSpPr>
            <p:nvPr/>
          </p:nvCxnSpPr>
          <p:spPr>
            <a:xfrm flipV="1">
              <a:off x="5519178" y="2074369"/>
              <a:ext cx="929313" cy="861734"/>
            </a:xfrm>
            <a:prstGeom prst="bentConnector3">
              <a:avLst>
                <a:gd name="adj1" fmla="val 39074"/>
              </a:avLst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en angle 21"/>
            <p:cNvCxnSpPr>
              <a:endCxn id="55" idx="2"/>
            </p:cNvCxnSpPr>
            <p:nvPr/>
          </p:nvCxnSpPr>
          <p:spPr>
            <a:xfrm flipV="1">
              <a:off x="5519178" y="2812527"/>
              <a:ext cx="959500" cy="295201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en angle 22"/>
            <p:cNvCxnSpPr>
              <a:endCxn id="53" idx="2"/>
            </p:cNvCxnSpPr>
            <p:nvPr/>
          </p:nvCxnSpPr>
          <p:spPr>
            <a:xfrm>
              <a:off x="5519178" y="3341171"/>
              <a:ext cx="959500" cy="209372"/>
            </a:xfrm>
            <a:prstGeom prst="bentConnector3">
              <a:avLst>
                <a:gd name="adj1" fmla="val 79153"/>
              </a:avLst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en angle 23"/>
            <p:cNvCxnSpPr>
              <a:endCxn id="51" idx="2"/>
            </p:cNvCxnSpPr>
            <p:nvPr/>
          </p:nvCxnSpPr>
          <p:spPr>
            <a:xfrm>
              <a:off x="5519178" y="3527463"/>
              <a:ext cx="959500" cy="761228"/>
            </a:xfrm>
            <a:prstGeom prst="bentConnector3">
              <a:avLst>
                <a:gd name="adj1" fmla="val 68722"/>
              </a:avLst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/>
            <p:cNvCxnSpPr/>
            <p:nvPr/>
          </p:nvCxnSpPr>
          <p:spPr>
            <a:xfrm>
              <a:off x="4781100" y="2400682"/>
              <a:ext cx="0" cy="403307"/>
            </a:xfrm>
            <a:prstGeom prst="straightConnector1">
              <a:avLst/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/>
            <p:cNvCxnSpPr/>
            <p:nvPr/>
          </p:nvCxnSpPr>
          <p:spPr>
            <a:xfrm>
              <a:off x="4937308" y="2409188"/>
              <a:ext cx="0" cy="403307"/>
            </a:xfrm>
            <a:prstGeom prst="straightConnector1">
              <a:avLst/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avec flèche 26"/>
            <p:cNvCxnSpPr/>
            <p:nvPr/>
          </p:nvCxnSpPr>
          <p:spPr>
            <a:xfrm>
              <a:off x="5076330" y="2409188"/>
              <a:ext cx="0" cy="403307"/>
            </a:xfrm>
            <a:prstGeom prst="straightConnector1">
              <a:avLst/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/>
            <p:cNvCxnSpPr/>
            <p:nvPr/>
          </p:nvCxnSpPr>
          <p:spPr>
            <a:xfrm>
              <a:off x="5223946" y="2409188"/>
              <a:ext cx="0" cy="403307"/>
            </a:xfrm>
            <a:prstGeom prst="straightConnector1">
              <a:avLst/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avec flèche 28"/>
            <p:cNvCxnSpPr/>
            <p:nvPr/>
          </p:nvCxnSpPr>
          <p:spPr>
            <a:xfrm>
              <a:off x="5371562" y="2409188"/>
              <a:ext cx="0" cy="403307"/>
            </a:xfrm>
            <a:prstGeom prst="straightConnector1">
              <a:avLst/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lèche angle droit à deux pointes 29"/>
            <p:cNvSpPr/>
            <p:nvPr/>
          </p:nvSpPr>
          <p:spPr>
            <a:xfrm rot="5400000">
              <a:off x="4807705" y="3829891"/>
              <a:ext cx="696277" cy="349348"/>
            </a:xfrm>
            <a:prstGeom prst="leftUpArrow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2700"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4818326" y="3377875"/>
              <a:ext cx="627738" cy="2859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b="1" dirty="0">
                  <a:solidFill>
                    <a:srgbClr val="00B050"/>
                  </a:solidFill>
                </a:rPr>
                <a:t>FPGA</a:t>
              </a:r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2784475" y="2123498"/>
              <a:ext cx="570028" cy="2859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b="1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ASIC</a:t>
              </a:r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5228851" y="4106739"/>
              <a:ext cx="754982" cy="285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dirty="0">
                  <a:solidFill>
                    <a:srgbClr val="00B050"/>
                  </a:solidFill>
                </a:rPr>
                <a:t>DDR3</a:t>
              </a: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4493925" y="1971766"/>
              <a:ext cx="538381" cy="2859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b="1" dirty="0">
                  <a:solidFill>
                    <a:srgbClr val="00B050"/>
                  </a:solidFill>
                </a:rPr>
                <a:t>FMC</a:t>
              </a:r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2784475" y="2876124"/>
              <a:ext cx="570028" cy="2859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b="1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ASIC</a:t>
              </a:r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2784475" y="3593682"/>
              <a:ext cx="570028" cy="2859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b="1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ASIC</a:t>
              </a:r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2784475" y="4346309"/>
              <a:ext cx="570028" cy="2859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b="1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ASIC</a:t>
              </a:r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6454071" y="2123498"/>
              <a:ext cx="570028" cy="2859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b="1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ASIC</a:t>
              </a:r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6463982" y="2876124"/>
              <a:ext cx="570028" cy="2859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b="1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ASIC</a:t>
              </a:r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6463982" y="3628751"/>
              <a:ext cx="570028" cy="2859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b="1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ASIC</a:t>
              </a:r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6463982" y="4346309"/>
              <a:ext cx="570028" cy="2859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b="1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ASIC</a:t>
              </a:r>
            </a:p>
          </p:txBody>
        </p:sp>
        <p:sp>
          <p:nvSpPr>
            <p:cNvPr id="42" name="Flèche vers le bas 41"/>
            <p:cNvSpPr/>
            <p:nvPr/>
          </p:nvSpPr>
          <p:spPr>
            <a:xfrm rot="5400000">
              <a:off x="7452320" y="1777380"/>
              <a:ext cx="216024" cy="648072"/>
            </a:xfrm>
            <a:prstGeom prst="downArrow">
              <a:avLst/>
            </a:prstGeom>
            <a:solidFill>
              <a:srgbClr val="92D050">
                <a:alpha val="50000"/>
              </a:srgbClr>
            </a:solidFill>
            <a:ln w="12700"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Flèche vers le bas 42"/>
            <p:cNvSpPr/>
            <p:nvPr/>
          </p:nvSpPr>
          <p:spPr>
            <a:xfrm rot="5400000">
              <a:off x="7452320" y="2497460"/>
              <a:ext cx="216024" cy="648072"/>
            </a:xfrm>
            <a:prstGeom prst="downArrow">
              <a:avLst/>
            </a:prstGeom>
            <a:solidFill>
              <a:srgbClr val="92D050">
                <a:alpha val="50000"/>
              </a:srgbClr>
            </a:solidFill>
            <a:ln w="12700"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Flèche vers le bas 43"/>
            <p:cNvSpPr/>
            <p:nvPr/>
          </p:nvSpPr>
          <p:spPr>
            <a:xfrm rot="5400000">
              <a:off x="7452320" y="3217540"/>
              <a:ext cx="216024" cy="648072"/>
            </a:xfrm>
            <a:prstGeom prst="downArrow">
              <a:avLst/>
            </a:prstGeom>
            <a:solidFill>
              <a:srgbClr val="92D050">
                <a:alpha val="50000"/>
              </a:srgbClr>
            </a:solidFill>
            <a:ln w="12700"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Flèche vers le bas 44"/>
            <p:cNvSpPr/>
            <p:nvPr/>
          </p:nvSpPr>
          <p:spPr>
            <a:xfrm rot="5400000">
              <a:off x="7452320" y="3937620"/>
              <a:ext cx="216024" cy="648072"/>
            </a:xfrm>
            <a:prstGeom prst="downArrow">
              <a:avLst/>
            </a:prstGeom>
            <a:solidFill>
              <a:srgbClr val="92D050">
                <a:alpha val="50000"/>
              </a:srgbClr>
            </a:solidFill>
            <a:ln w="12700"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Flèche vers le bas 45"/>
            <p:cNvSpPr/>
            <p:nvPr/>
          </p:nvSpPr>
          <p:spPr>
            <a:xfrm rot="16200000">
              <a:off x="2195736" y="3937620"/>
              <a:ext cx="216024" cy="648072"/>
            </a:xfrm>
            <a:prstGeom prst="downArrow">
              <a:avLst/>
            </a:prstGeom>
            <a:solidFill>
              <a:srgbClr val="92D050">
                <a:alpha val="50000"/>
              </a:srgbClr>
            </a:solidFill>
            <a:ln w="12700"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Flèche vers le bas 46"/>
            <p:cNvSpPr/>
            <p:nvPr/>
          </p:nvSpPr>
          <p:spPr>
            <a:xfrm rot="16200000">
              <a:off x="2195737" y="3217541"/>
              <a:ext cx="216024" cy="648072"/>
            </a:xfrm>
            <a:prstGeom prst="downArrow">
              <a:avLst/>
            </a:prstGeom>
            <a:solidFill>
              <a:srgbClr val="92D050">
                <a:alpha val="50000"/>
              </a:srgbClr>
            </a:solidFill>
            <a:ln w="12700"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Flèche vers le bas 47"/>
            <p:cNvSpPr/>
            <p:nvPr/>
          </p:nvSpPr>
          <p:spPr>
            <a:xfrm rot="16200000">
              <a:off x="2195737" y="2497460"/>
              <a:ext cx="216024" cy="648072"/>
            </a:xfrm>
            <a:prstGeom prst="downArrow">
              <a:avLst/>
            </a:prstGeom>
            <a:solidFill>
              <a:srgbClr val="92D050">
                <a:alpha val="50000"/>
              </a:srgbClr>
            </a:solidFill>
            <a:ln w="12700"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Flèche vers le bas 48"/>
            <p:cNvSpPr/>
            <p:nvPr/>
          </p:nvSpPr>
          <p:spPr>
            <a:xfrm rot="16200000">
              <a:off x="2195737" y="1777381"/>
              <a:ext cx="216024" cy="648072"/>
            </a:xfrm>
            <a:prstGeom prst="downArrow">
              <a:avLst/>
            </a:prstGeom>
            <a:solidFill>
              <a:srgbClr val="92D050">
                <a:alpha val="50000"/>
              </a:srgbClr>
            </a:solidFill>
            <a:ln w="12700"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7" name="ZoneTexte 66"/>
          <p:cNvSpPr txBox="1"/>
          <p:nvPr/>
        </p:nvSpPr>
        <p:spPr>
          <a:xfrm flipH="1">
            <a:off x="7260425" y="1613033"/>
            <a:ext cx="5725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x 16 </a:t>
            </a:r>
          </a:p>
        </p:txBody>
      </p:sp>
      <p:sp>
        <p:nvSpPr>
          <p:cNvPr id="68" name="ZoneTexte 67"/>
          <p:cNvSpPr txBox="1"/>
          <p:nvPr/>
        </p:nvSpPr>
        <p:spPr>
          <a:xfrm flipH="1">
            <a:off x="7260425" y="2230477"/>
            <a:ext cx="5725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x 16 </a:t>
            </a:r>
          </a:p>
        </p:txBody>
      </p:sp>
      <p:sp>
        <p:nvSpPr>
          <p:cNvPr id="69" name="ZoneTexte 68"/>
          <p:cNvSpPr txBox="1"/>
          <p:nvPr/>
        </p:nvSpPr>
        <p:spPr>
          <a:xfrm flipH="1">
            <a:off x="7260425" y="2869257"/>
            <a:ext cx="5725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x 16 </a:t>
            </a:r>
          </a:p>
        </p:txBody>
      </p:sp>
      <p:sp>
        <p:nvSpPr>
          <p:cNvPr id="70" name="ZoneTexte 69"/>
          <p:cNvSpPr txBox="1"/>
          <p:nvPr/>
        </p:nvSpPr>
        <p:spPr>
          <a:xfrm flipH="1">
            <a:off x="975018" y="974253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16 x</a:t>
            </a:r>
          </a:p>
        </p:txBody>
      </p:sp>
      <p:sp>
        <p:nvSpPr>
          <p:cNvPr id="71" name="ZoneTexte 70"/>
          <p:cNvSpPr txBox="1"/>
          <p:nvPr/>
        </p:nvSpPr>
        <p:spPr>
          <a:xfrm flipH="1">
            <a:off x="975018" y="1622325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16 x</a:t>
            </a:r>
          </a:p>
        </p:txBody>
      </p:sp>
      <p:sp>
        <p:nvSpPr>
          <p:cNvPr id="72" name="ZoneTexte 71"/>
          <p:cNvSpPr txBox="1"/>
          <p:nvPr/>
        </p:nvSpPr>
        <p:spPr>
          <a:xfrm flipH="1">
            <a:off x="975018" y="2266697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16 x</a:t>
            </a:r>
          </a:p>
        </p:txBody>
      </p:sp>
      <p:sp>
        <p:nvSpPr>
          <p:cNvPr id="73" name="ZoneTexte 72"/>
          <p:cNvSpPr txBox="1"/>
          <p:nvPr/>
        </p:nvSpPr>
        <p:spPr>
          <a:xfrm flipH="1">
            <a:off x="975018" y="2914769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16 x</a:t>
            </a:r>
          </a:p>
        </p:txBody>
      </p:sp>
      <p:sp>
        <p:nvSpPr>
          <p:cNvPr id="74" name="Rectangle 73"/>
          <p:cNvSpPr/>
          <p:nvPr/>
        </p:nvSpPr>
        <p:spPr>
          <a:xfrm>
            <a:off x="3962400" y="3092560"/>
            <a:ext cx="474133" cy="44026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000" b="1" dirty="0" smtClean="0">
                <a:solidFill>
                  <a:srgbClr val="00B050"/>
                </a:solidFill>
              </a:rPr>
              <a:t>USB 2.0</a:t>
            </a:r>
            <a:endParaRPr lang="fr-FR" sz="1000" b="1" dirty="0">
              <a:solidFill>
                <a:srgbClr val="00B050"/>
              </a:solidFill>
            </a:endParaRPr>
          </a:p>
        </p:txBody>
      </p:sp>
      <p:sp>
        <p:nvSpPr>
          <p:cNvPr id="75" name="Double flèche verticale 74"/>
          <p:cNvSpPr/>
          <p:nvPr/>
        </p:nvSpPr>
        <p:spPr>
          <a:xfrm>
            <a:off x="4187291" y="2638699"/>
            <a:ext cx="150935" cy="465060"/>
          </a:xfrm>
          <a:prstGeom prst="upDown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964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carte ABC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552385" y="927810"/>
            <a:ext cx="267252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700" b="1" dirty="0" err="1">
                <a:solidFill>
                  <a:srgbClr val="0218BE"/>
                </a:solidFill>
                <a:latin typeface="Agency FB" panose="020B0503020202020204" pitchFamily="34" charset="0"/>
                <a:ea typeface="Batang" panose="02030600000101010101" pitchFamily="18" charset="-127"/>
                <a:cs typeface="Simplified Arabic Fixed" panose="02070309020205020404" pitchFamily="49" charset="-78"/>
              </a:rPr>
              <a:t>Asic</a:t>
            </a:r>
            <a:r>
              <a:rPr lang="fr-FR" sz="2700" b="1" dirty="0">
                <a:solidFill>
                  <a:srgbClr val="0218BE"/>
                </a:solidFill>
                <a:latin typeface="Agency FB" panose="020B0503020202020204" pitchFamily="34" charset="0"/>
                <a:ea typeface="Batang" panose="02030600000101010101" pitchFamily="18" charset="-127"/>
                <a:cs typeface="Simplified Arabic Fixed" panose="02070309020205020404" pitchFamily="49" charset="-78"/>
              </a:rPr>
              <a:t> </a:t>
            </a:r>
            <a:r>
              <a:rPr lang="fr-FR" sz="2700" b="1" dirty="0" err="1">
                <a:solidFill>
                  <a:srgbClr val="0218BE"/>
                </a:solidFill>
                <a:latin typeface="Agency FB" panose="020B0503020202020204" pitchFamily="34" charset="0"/>
                <a:ea typeface="Batang" panose="02030600000101010101" pitchFamily="18" charset="-127"/>
                <a:cs typeface="Simplified Arabic Fixed" panose="02070309020205020404" pitchFamily="49" charset="-78"/>
              </a:rPr>
              <a:t>Battery</a:t>
            </a:r>
            <a:r>
              <a:rPr lang="fr-FR" sz="2700" b="1" dirty="0">
                <a:solidFill>
                  <a:srgbClr val="0218BE"/>
                </a:solidFill>
                <a:latin typeface="Agency FB" panose="020B0503020202020204" pitchFamily="34" charset="0"/>
                <a:ea typeface="Batang" panose="02030600000101010101" pitchFamily="18" charset="-127"/>
                <a:cs typeface="Simplified Arabic Fixed" panose="02070309020205020404" pitchFamily="49" charset="-78"/>
              </a:rPr>
              <a:t> </a:t>
            </a:r>
            <a:r>
              <a:rPr lang="fr-FR" sz="2700" b="1" dirty="0" err="1">
                <a:solidFill>
                  <a:srgbClr val="0218BE"/>
                </a:solidFill>
                <a:latin typeface="Agency FB" panose="020B0503020202020204" pitchFamily="34" charset="0"/>
                <a:ea typeface="Batang" panose="02030600000101010101" pitchFamily="18" charset="-127"/>
                <a:cs typeface="Simplified Arabic Fixed" panose="02070309020205020404" pitchFamily="49" charset="-78"/>
              </a:rPr>
              <a:t>Card</a:t>
            </a:r>
            <a:r>
              <a:rPr lang="fr-FR" sz="2700" b="1" dirty="0">
                <a:solidFill>
                  <a:srgbClr val="0218BE"/>
                </a:solidFill>
                <a:latin typeface="Agency FB" panose="020B0503020202020204" pitchFamily="34" charset="0"/>
                <a:ea typeface="Batang" panose="02030600000101010101" pitchFamily="18" charset="-127"/>
                <a:cs typeface="Simplified Arabic Fixed" panose="02070309020205020404" pitchFamily="49" charset="-78"/>
              </a:rPr>
              <a:t> V0</a:t>
            </a:r>
            <a:endParaRPr lang="fr-FR" sz="2700" dirty="0">
              <a:solidFill>
                <a:srgbClr val="0218BE"/>
              </a:solidFill>
              <a:latin typeface="Agency FB" panose="020B0503020202020204" pitchFamily="34" charset="0"/>
              <a:ea typeface="Batang" panose="02030600000101010101" pitchFamily="18" charset="-127"/>
              <a:cs typeface="Simplified Arabic Fixed" panose="02070309020205020404" pitchFamily="49" charset="-78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825466" y="1435641"/>
            <a:ext cx="7543800" cy="3602531"/>
            <a:chOff x="511141" y="1473741"/>
            <a:chExt cx="7543800" cy="3602531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141" y="1528598"/>
              <a:ext cx="7543800" cy="3530350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141" y="1473741"/>
              <a:ext cx="7543800" cy="3543228"/>
            </a:xfrm>
            <a:prstGeom prst="rect">
              <a:avLst/>
            </a:prstGeom>
          </p:spPr>
        </p:pic>
        <p:pic>
          <p:nvPicPr>
            <p:cNvPr id="7" name="Image 6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075" y="4356197"/>
              <a:ext cx="723260" cy="7200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325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ABC : Etude thermique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133351" y="866775"/>
            <a:ext cx="8807450" cy="14773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fr-FR" sz="1800" b="1" u="sng" dirty="0" smtClean="0">
                <a:solidFill>
                  <a:schemeClr val="tx1"/>
                </a:solidFill>
              </a:rPr>
              <a:t>Exigences </a:t>
            </a:r>
            <a:r>
              <a:rPr lang="fr-FR" sz="1800" b="1" u="sng" dirty="0" err="1" smtClean="0">
                <a:solidFill>
                  <a:schemeClr val="tx1"/>
                </a:solidFill>
              </a:rPr>
              <a:t>Juno</a:t>
            </a:r>
            <a:r>
              <a:rPr lang="fr-FR" sz="1800" b="1" u="sng" dirty="0" smtClean="0">
                <a:solidFill>
                  <a:schemeClr val="tx1"/>
                </a:solidFill>
              </a:rPr>
              <a:t> </a:t>
            </a:r>
            <a:r>
              <a:rPr lang="fr-FR" sz="1800" b="1" u="sng" dirty="0" err="1" smtClean="0">
                <a:solidFill>
                  <a:schemeClr val="tx1"/>
                </a:solidFill>
              </a:rPr>
              <a:t>generales</a:t>
            </a:r>
            <a:r>
              <a:rPr lang="fr-FR" sz="1800" b="1" u="sng" dirty="0" smtClean="0">
                <a:solidFill>
                  <a:schemeClr val="tx1"/>
                </a:solidFill>
              </a:rPr>
              <a:t> : </a:t>
            </a:r>
            <a:r>
              <a:rPr lang="fr-FR" sz="1800" dirty="0" smtClean="0">
                <a:solidFill>
                  <a:schemeClr val="tx1"/>
                </a:solidFill>
              </a:rPr>
              <a:t> Maintenir la température de fonctionnement à 40°C pour l’ensemble des modules électroniques.</a:t>
            </a:r>
          </a:p>
          <a:p>
            <a:pPr algn="l"/>
            <a:r>
              <a:rPr lang="fr-FR" sz="1800" dirty="0" smtClean="0">
                <a:solidFill>
                  <a:schemeClr val="tx1"/>
                </a:solidFill>
              </a:rPr>
              <a:t>La masse électronique des modules est séparés de la masse mécanique </a:t>
            </a:r>
          </a:p>
          <a:p>
            <a:pPr algn="l"/>
            <a:r>
              <a:rPr lang="fr-FR" sz="18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 Masse propre / masse sale</a:t>
            </a:r>
          </a:p>
          <a:p>
            <a:pPr algn="l"/>
            <a:r>
              <a:rPr lang="fr-FR" sz="18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 Chemin thermique différent de la mise à la masse</a:t>
            </a:r>
            <a:endParaRPr lang="fr-FR" sz="1800" dirty="0" smtClean="0">
              <a:solidFill>
                <a:schemeClr val="tx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34735" y="2745292"/>
            <a:ext cx="853802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800" dirty="0" smtClean="0">
                <a:sym typeface="Wingdings" panose="05000000000000000000" pitchFamily="2" charset="2"/>
              </a:rPr>
              <a:t></a:t>
            </a:r>
            <a:r>
              <a:rPr lang="fr-FR" sz="1800" dirty="0" smtClean="0"/>
              <a:t>Objectif : 1/ définir le positionnement des cartes dans l’UWB</a:t>
            </a:r>
          </a:p>
          <a:p>
            <a:pPr algn="l"/>
            <a:r>
              <a:rPr lang="fr-FR" sz="1800" dirty="0"/>
              <a:t> </a:t>
            </a:r>
            <a:r>
              <a:rPr lang="fr-FR" sz="1800" dirty="0" smtClean="0"/>
              <a:t>                  2/ définir les contraintes mécaniques à l’intérieur de l’UWB</a:t>
            </a:r>
          </a:p>
          <a:p>
            <a:pPr algn="l"/>
            <a:r>
              <a:rPr lang="fr-FR" sz="1800" dirty="0"/>
              <a:t> </a:t>
            </a:r>
            <a:r>
              <a:rPr lang="fr-FR" sz="1800" dirty="0" smtClean="0"/>
              <a:t>                  3/ définir les chemin de transfert thermique</a:t>
            </a:r>
          </a:p>
          <a:p>
            <a:pPr algn="l"/>
            <a:r>
              <a:rPr lang="fr-FR" sz="1800" dirty="0"/>
              <a:t>	 </a:t>
            </a:r>
            <a:r>
              <a:rPr lang="fr-FR" sz="1800" dirty="0" smtClean="0"/>
              <a:t>    4/ définir les chemins de masses</a:t>
            </a:r>
          </a:p>
          <a:p>
            <a:pPr algn="l"/>
            <a:endParaRPr lang="fr-FR" sz="1800" dirty="0"/>
          </a:p>
          <a:p>
            <a:pPr algn="l"/>
            <a:r>
              <a:rPr lang="fr-FR" sz="1800" dirty="0" smtClean="0">
                <a:sym typeface="Wingdings" panose="05000000000000000000" pitchFamily="2" charset="2"/>
              </a:rPr>
              <a:t></a:t>
            </a:r>
            <a:r>
              <a:rPr lang="fr-FR" sz="1800" dirty="0" smtClean="0"/>
              <a:t>Calculer </a:t>
            </a:r>
            <a:r>
              <a:rPr lang="fr-FR" sz="1800" dirty="0"/>
              <a:t>rapidement les </a:t>
            </a:r>
            <a:r>
              <a:rPr lang="fr-FR" sz="1800" dirty="0" err="1"/>
              <a:t>Rth</a:t>
            </a:r>
            <a:r>
              <a:rPr lang="fr-FR" sz="1800" dirty="0"/>
              <a:t> des composants principaux pour avoir un modèle </a:t>
            </a:r>
            <a:r>
              <a:rPr lang="fr-FR" sz="1800" dirty="0" smtClean="0"/>
              <a:t>thermique</a:t>
            </a:r>
          </a:p>
          <a:p>
            <a:pPr algn="l"/>
            <a:endParaRPr lang="fr-FR" sz="1800" dirty="0" smtClean="0"/>
          </a:p>
          <a:p>
            <a:pPr algn="l"/>
            <a:r>
              <a:rPr lang="fr-FR" sz="1800" dirty="0" smtClean="0">
                <a:sym typeface="Wingdings" panose="05000000000000000000" pitchFamily="2" charset="2"/>
              </a:rPr>
              <a:t></a:t>
            </a:r>
            <a:r>
              <a:rPr lang="fr-FR" sz="1800" dirty="0" smtClean="0"/>
              <a:t>Vérifier par mesures thermiques</a:t>
            </a:r>
          </a:p>
          <a:p>
            <a:pPr algn="l"/>
            <a:endParaRPr lang="fr-FR" sz="1800" dirty="0"/>
          </a:p>
          <a:p>
            <a:pPr algn="l"/>
            <a:r>
              <a:rPr lang="fr-FR" sz="1800" dirty="0" smtClean="0">
                <a:sym typeface="Wingdings" panose="05000000000000000000" pitchFamily="2" charset="2"/>
              </a:rPr>
              <a:t>Simuler par logiciel « </a:t>
            </a:r>
            <a:r>
              <a:rPr lang="fr-FR" sz="1800" dirty="0" err="1" smtClean="0">
                <a:sym typeface="Wingdings" panose="05000000000000000000" pitchFamily="2" charset="2"/>
              </a:rPr>
              <a:t>Elts</a:t>
            </a:r>
            <a:r>
              <a:rPr lang="fr-FR" sz="1800" dirty="0" smtClean="0">
                <a:sym typeface="Wingdings" panose="05000000000000000000" pitchFamily="2" charset="2"/>
              </a:rPr>
              <a:t> finis » la carte et intégrer les aspects mécaniques</a:t>
            </a:r>
          </a:p>
          <a:p>
            <a:pPr algn="l"/>
            <a:endParaRPr lang="fr-FR" sz="1800" dirty="0" smtClean="0">
              <a:sym typeface="Wingdings" panose="05000000000000000000" pitchFamily="2" charset="2"/>
            </a:endParaRPr>
          </a:p>
          <a:p>
            <a:pPr algn="l"/>
            <a:r>
              <a:rPr lang="fr-FR" sz="1800" dirty="0" smtClean="0">
                <a:sym typeface="Wingdings" panose="05000000000000000000" pitchFamily="2" charset="2"/>
              </a:rPr>
              <a:t>Réaliser un banc de test thermique pour valider la conception</a:t>
            </a:r>
            <a:endParaRPr lang="fr-FR" sz="1800" dirty="0">
              <a:sym typeface="Wingdings" panose="05000000000000000000" pitchFamily="2" charset="2"/>
            </a:endParaRPr>
          </a:p>
        </p:txBody>
      </p:sp>
      <p:sp>
        <p:nvSpPr>
          <p:cNvPr id="5" name="Émoticône 4"/>
          <p:cNvSpPr/>
          <p:nvPr/>
        </p:nvSpPr>
        <p:spPr>
          <a:xfrm>
            <a:off x="3429001" y="1736832"/>
            <a:ext cx="295274" cy="319378"/>
          </a:xfrm>
          <a:prstGeom prst="smileyFace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" name="Émoticône 5"/>
          <p:cNvSpPr/>
          <p:nvPr/>
        </p:nvSpPr>
        <p:spPr>
          <a:xfrm>
            <a:off x="5734051" y="1953671"/>
            <a:ext cx="295274" cy="319378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41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ABC : Etude thermique</a:t>
            </a:r>
            <a:endParaRPr lang="fr-FR" dirty="0"/>
          </a:p>
        </p:txBody>
      </p:sp>
      <p:grpSp>
        <p:nvGrpSpPr>
          <p:cNvPr id="3" name="Groupe 2"/>
          <p:cNvGrpSpPr/>
          <p:nvPr/>
        </p:nvGrpSpPr>
        <p:grpSpPr>
          <a:xfrm>
            <a:off x="568291" y="1073691"/>
            <a:ext cx="7543800" cy="3602531"/>
            <a:chOff x="511141" y="1473741"/>
            <a:chExt cx="7543800" cy="3602531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141" y="1528598"/>
              <a:ext cx="7543800" cy="3530350"/>
            </a:xfrm>
            <a:prstGeom prst="rect">
              <a:avLst/>
            </a:prstGeom>
          </p:spPr>
        </p:pic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141" y="1473741"/>
              <a:ext cx="7543800" cy="3543228"/>
            </a:xfrm>
            <a:prstGeom prst="rect">
              <a:avLst/>
            </a:prstGeom>
          </p:spPr>
        </p:pic>
        <p:pic>
          <p:nvPicPr>
            <p:cNvPr id="6" name="Image 5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075" y="4356197"/>
              <a:ext cx="723260" cy="720075"/>
            </a:xfrm>
            <a:prstGeom prst="rect">
              <a:avLst/>
            </a:prstGeom>
          </p:spPr>
        </p:pic>
      </p:grpSp>
      <p:sp>
        <p:nvSpPr>
          <p:cNvPr id="7" name="ZoneTexte 6"/>
          <p:cNvSpPr txBox="1"/>
          <p:nvPr/>
        </p:nvSpPr>
        <p:spPr>
          <a:xfrm>
            <a:off x="8369060" y="1933575"/>
            <a:ext cx="673582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 smtClean="0"/>
              <a:t>PQFP</a:t>
            </a:r>
          </a:p>
        </p:txBody>
      </p:sp>
      <p:cxnSp>
        <p:nvCxnSpPr>
          <p:cNvPr id="9" name="Connecteur droit avec flèche 8"/>
          <p:cNvCxnSpPr>
            <a:stCxn id="7" idx="1"/>
          </p:cNvCxnSpPr>
          <p:nvPr/>
        </p:nvCxnSpPr>
        <p:spPr>
          <a:xfrm flipH="1" flipV="1">
            <a:off x="7505700" y="2087463"/>
            <a:ext cx="863360" cy="1"/>
          </a:xfrm>
          <a:prstGeom prst="straightConnector1">
            <a:avLst/>
          </a:prstGeom>
          <a:ln w="9525" cmpd="sng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5089812" y="4789537"/>
            <a:ext cx="564578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 smtClean="0"/>
              <a:t>BGA</a:t>
            </a:r>
          </a:p>
        </p:txBody>
      </p:sp>
      <p:cxnSp>
        <p:nvCxnSpPr>
          <p:cNvPr id="12" name="Connecteur droit avec flèche 11"/>
          <p:cNvCxnSpPr>
            <a:stCxn id="10" idx="1"/>
          </p:cNvCxnSpPr>
          <p:nvPr/>
        </p:nvCxnSpPr>
        <p:spPr>
          <a:xfrm flipH="1" flipV="1">
            <a:off x="4410078" y="2893724"/>
            <a:ext cx="679734" cy="2049702"/>
          </a:xfrm>
          <a:prstGeom prst="straightConnector1">
            <a:avLst/>
          </a:prstGeom>
          <a:ln w="9525" cmpd="sng">
            <a:solidFill>
              <a:schemeClr val="bg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5342446" y="504726"/>
            <a:ext cx="623890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 smtClean="0"/>
              <a:t>SOIC</a:t>
            </a:r>
          </a:p>
        </p:txBody>
      </p:sp>
      <p:cxnSp>
        <p:nvCxnSpPr>
          <p:cNvPr id="15" name="Connecteur droit avec flèche 14"/>
          <p:cNvCxnSpPr>
            <a:stCxn id="13" idx="2"/>
          </p:cNvCxnSpPr>
          <p:nvPr/>
        </p:nvCxnSpPr>
        <p:spPr>
          <a:xfrm flipH="1">
            <a:off x="4914900" y="812503"/>
            <a:ext cx="739491" cy="1405600"/>
          </a:xfrm>
          <a:prstGeom prst="straightConnector1">
            <a:avLst/>
          </a:prstGeom>
          <a:ln w="9525" cmpd="sng">
            <a:solidFill>
              <a:schemeClr val="bg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053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Gestion des versions</a:t>
            </a:r>
            <a:endParaRPr lang="fr-FR" dirty="0"/>
          </a:p>
        </p:txBody>
      </p:sp>
      <p:graphicFrame>
        <p:nvGraphicFramePr>
          <p:cNvPr id="3" name="Group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9071819"/>
              </p:ext>
            </p:extLst>
          </p:nvPr>
        </p:nvGraphicFramePr>
        <p:xfrm>
          <a:off x="273050" y="1177925"/>
          <a:ext cx="8610600" cy="2379665"/>
        </p:xfrm>
        <a:graphic>
          <a:graphicData uri="http://schemas.openxmlformats.org/drawingml/2006/table">
            <a:tbl>
              <a:tblPr/>
              <a:tblGrid>
                <a:gridCol w="1812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2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3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371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fr-FR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Indice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50F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fr-FR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Evolution 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50F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fr-FR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Date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50F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612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23265"/>
                          </a:solidFill>
                          <a:effectLst/>
                          <a:latin typeface="Arial" charset="0"/>
                          <a:cs typeface="Arial" charset="0"/>
                        </a:rPr>
                        <a:t>00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23265"/>
                          </a:solidFill>
                          <a:effectLst/>
                          <a:latin typeface="Arial" charset="0"/>
                          <a:cs typeface="Arial" charset="0"/>
                        </a:rPr>
                        <a:t>Création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23265"/>
                          </a:solidFill>
                          <a:effectLst/>
                          <a:latin typeface="Arial" charset="0"/>
                          <a:cs typeface="Arial" charset="0"/>
                        </a:rPr>
                        <a:t>16/09/2018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22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23265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23265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23265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2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fr-FR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323265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fr-FR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323265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fr-FR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323265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2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fr-FR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323265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fr-FR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323265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fr-FR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323265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23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fr-FR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323265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fr-FR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323265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fr-FR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323265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671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fr-FR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323265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fr-FR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323265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23265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906412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ABC : Etude thermique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467031" y="764354"/>
            <a:ext cx="3343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TQFP : CATIROC conduction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688" y="1174552"/>
            <a:ext cx="2986087" cy="156490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50" y="1767462"/>
            <a:ext cx="1971638" cy="379080"/>
          </a:xfrm>
          <a:prstGeom prst="rect">
            <a:avLst/>
          </a:prstGeom>
        </p:spPr>
      </p:pic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9087076"/>
              </p:ext>
            </p:extLst>
          </p:nvPr>
        </p:nvGraphicFramePr>
        <p:xfrm>
          <a:off x="304718" y="2988727"/>
          <a:ext cx="4084719" cy="1140577"/>
        </p:xfrm>
        <a:graphic>
          <a:graphicData uri="http://schemas.openxmlformats.org/drawingml/2006/table">
            <a:tbl>
              <a:tblPr/>
              <a:tblGrid>
                <a:gridCol w="1179105">
                  <a:extLst>
                    <a:ext uri="{9D8B030D-6E8A-4147-A177-3AD203B41FA5}">
                      <a16:colId xmlns:a16="http://schemas.microsoft.com/office/drawing/2014/main" val="1128866389"/>
                    </a:ext>
                  </a:extLst>
                </a:gridCol>
                <a:gridCol w="620478">
                  <a:extLst>
                    <a:ext uri="{9D8B030D-6E8A-4147-A177-3AD203B41FA5}">
                      <a16:colId xmlns:a16="http://schemas.microsoft.com/office/drawing/2014/main" val="2408982126"/>
                    </a:ext>
                  </a:extLst>
                </a:gridCol>
                <a:gridCol w="357827">
                  <a:extLst>
                    <a:ext uri="{9D8B030D-6E8A-4147-A177-3AD203B41FA5}">
                      <a16:colId xmlns:a16="http://schemas.microsoft.com/office/drawing/2014/main" val="1741780518"/>
                    </a:ext>
                  </a:extLst>
                </a:gridCol>
                <a:gridCol w="577484">
                  <a:extLst>
                    <a:ext uri="{9D8B030D-6E8A-4147-A177-3AD203B41FA5}">
                      <a16:colId xmlns:a16="http://schemas.microsoft.com/office/drawing/2014/main" val="819010897"/>
                    </a:ext>
                  </a:extLst>
                </a:gridCol>
                <a:gridCol w="605827">
                  <a:extLst>
                    <a:ext uri="{9D8B030D-6E8A-4147-A177-3AD203B41FA5}">
                      <a16:colId xmlns:a16="http://schemas.microsoft.com/office/drawing/2014/main" val="1877284047"/>
                    </a:ext>
                  </a:extLst>
                </a:gridCol>
                <a:gridCol w="743998">
                  <a:extLst>
                    <a:ext uri="{9D8B030D-6E8A-4147-A177-3AD203B41FA5}">
                      <a16:colId xmlns:a16="http://schemas.microsoft.com/office/drawing/2014/main" val="84323548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SIZE: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Boitier TQFP208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7080990"/>
                  </a:ext>
                </a:extLst>
              </a:tr>
              <a:tr h="19050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Puce nue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</a:t>
                      </a:r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pin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 pin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pin in out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55857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Length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l" fontAlgn="b"/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345361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 err="1" smtClean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width</a:t>
                      </a:r>
                      <a:endParaRPr lang="fr-FR" sz="14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9197733"/>
                  </a:ext>
                </a:extLst>
              </a:tr>
              <a:tr h="249037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 err="1" smtClean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Height</a:t>
                      </a:r>
                      <a:endParaRPr lang="fr-FR" sz="14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8926630"/>
                  </a:ext>
                </a:extLst>
              </a:tr>
            </a:tbl>
          </a:graphicData>
        </a:graphic>
      </p:graphicFrame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3418997"/>
              </p:ext>
            </p:extLst>
          </p:nvPr>
        </p:nvGraphicFramePr>
        <p:xfrm>
          <a:off x="271848" y="4462537"/>
          <a:ext cx="2603500" cy="1337310"/>
        </p:xfrm>
        <a:graphic>
          <a:graphicData uri="http://schemas.openxmlformats.org/drawingml/2006/table">
            <a:tbl>
              <a:tblPr/>
              <a:tblGrid>
                <a:gridCol w="1057275">
                  <a:extLst>
                    <a:ext uri="{9D8B030D-6E8A-4147-A177-3AD203B41FA5}">
                      <a16:colId xmlns:a16="http://schemas.microsoft.com/office/drawing/2014/main" val="1237666049"/>
                    </a:ext>
                  </a:extLst>
                </a:gridCol>
                <a:gridCol w="771525">
                  <a:extLst>
                    <a:ext uri="{9D8B030D-6E8A-4147-A177-3AD203B41FA5}">
                      <a16:colId xmlns:a16="http://schemas.microsoft.com/office/drawing/2014/main" val="2239078401"/>
                    </a:ext>
                  </a:extLst>
                </a:gridCol>
                <a:gridCol w="774700">
                  <a:extLst>
                    <a:ext uri="{9D8B030D-6E8A-4147-A177-3AD203B41FA5}">
                      <a16:colId xmlns:a16="http://schemas.microsoft.com/office/drawing/2014/main" val="761246734"/>
                    </a:ext>
                  </a:extLst>
                </a:gridCol>
              </a:tblGrid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Conductivité Thermique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W/mK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770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Silicon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40776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Plastic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645259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940956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Solder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213845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Bonding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6300985"/>
                  </a:ext>
                </a:extLst>
              </a:tr>
            </a:tbl>
          </a:graphicData>
        </a:graphic>
      </p:graphicFrame>
      <p:graphicFrame>
        <p:nvGraphicFramePr>
          <p:cNvPr id="13" name="Tableau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1541157"/>
              </p:ext>
            </p:extLst>
          </p:nvPr>
        </p:nvGraphicFramePr>
        <p:xfrm>
          <a:off x="4917678" y="3032487"/>
          <a:ext cx="3690143" cy="1114425"/>
        </p:xfrm>
        <a:graphic>
          <a:graphicData uri="http://schemas.openxmlformats.org/drawingml/2006/table">
            <a:tbl>
              <a:tblPr/>
              <a:tblGrid>
                <a:gridCol w="1496733">
                  <a:extLst>
                    <a:ext uri="{9D8B030D-6E8A-4147-A177-3AD203B41FA5}">
                      <a16:colId xmlns:a16="http://schemas.microsoft.com/office/drawing/2014/main" val="1032358975"/>
                    </a:ext>
                  </a:extLst>
                </a:gridCol>
                <a:gridCol w="1096705">
                  <a:extLst>
                    <a:ext uri="{9D8B030D-6E8A-4147-A177-3AD203B41FA5}">
                      <a16:colId xmlns:a16="http://schemas.microsoft.com/office/drawing/2014/main" val="516612404"/>
                    </a:ext>
                  </a:extLst>
                </a:gridCol>
                <a:gridCol w="1096705">
                  <a:extLst>
                    <a:ext uri="{9D8B030D-6E8A-4147-A177-3AD203B41FA5}">
                      <a16:colId xmlns:a16="http://schemas.microsoft.com/office/drawing/2014/main" val="4209880589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Rsi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0,09559293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°C/W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871377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RthJD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0,53146259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°C/W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109368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RthJS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0,08928571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°C/W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478744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RthSB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0,0311643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°C/W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37861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RthJC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2,9154519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°C/W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5712125"/>
                  </a:ext>
                </a:extLst>
              </a:tr>
            </a:tbl>
          </a:graphicData>
        </a:graphic>
      </p:graphicFrame>
      <p:grpSp>
        <p:nvGrpSpPr>
          <p:cNvPr id="56" name="Groupe 55"/>
          <p:cNvGrpSpPr/>
          <p:nvPr/>
        </p:nvGrpSpPr>
        <p:grpSpPr>
          <a:xfrm>
            <a:off x="3251520" y="4617743"/>
            <a:ext cx="5226205" cy="1335992"/>
            <a:chOff x="3251520" y="4617743"/>
            <a:chExt cx="5226205" cy="1335992"/>
          </a:xfrm>
        </p:grpSpPr>
        <p:sp>
          <p:nvSpPr>
            <p:cNvPr id="14" name="ZoneTexte 13"/>
            <p:cNvSpPr txBox="1"/>
            <p:nvPr/>
          </p:nvSpPr>
          <p:spPr>
            <a:xfrm>
              <a:off x="6026150" y="5645958"/>
              <a:ext cx="13051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Pour P=1,2 W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686300" y="4867275"/>
              <a:ext cx="771525" cy="17145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346250" y="5459817"/>
              <a:ext cx="771525" cy="17145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457825" y="5455459"/>
              <a:ext cx="771525" cy="17145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172326" y="5203429"/>
              <a:ext cx="771525" cy="17145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9" name="Ellipse 18"/>
            <p:cNvSpPr/>
            <p:nvPr/>
          </p:nvSpPr>
          <p:spPr>
            <a:xfrm>
              <a:off x="6446825" y="5131192"/>
              <a:ext cx="315925" cy="31592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  <p:cxnSp>
          <p:nvCxnSpPr>
            <p:cNvPr id="21" name="Connecteur droit 20"/>
            <p:cNvCxnSpPr>
              <a:stCxn id="15" idx="3"/>
            </p:cNvCxnSpPr>
            <p:nvPr/>
          </p:nvCxnSpPr>
          <p:spPr>
            <a:xfrm>
              <a:off x="5457825" y="4953000"/>
              <a:ext cx="857250" cy="0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>
              <a:off x="6315075" y="4953000"/>
              <a:ext cx="0" cy="588184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/>
            <p:cNvCxnSpPr>
              <a:endCxn id="17" idx="3"/>
            </p:cNvCxnSpPr>
            <p:nvPr/>
          </p:nvCxnSpPr>
          <p:spPr>
            <a:xfrm flipH="1">
              <a:off x="6229350" y="5541184"/>
              <a:ext cx="85725" cy="0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>
              <a:stCxn id="17" idx="1"/>
              <a:endCxn id="16" idx="3"/>
            </p:cNvCxnSpPr>
            <p:nvPr/>
          </p:nvCxnSpPr>
          <p:spPr>
            <a:xfrm flipH="1">
              <a:off x="5117775" y="5541184"/>
              <a:ext cx="340050" cy="4358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>
              <a:stCxn id="15" idx="1"/>
            </p:cNvCxnSpPr>
            <p:nvPr/>
          </p:nvCxnSpPr>
          <p:spPr>
            <a:xfrm flipH="1">
              <a:off x="4092575" y="4953000"/>
              <a:ext cx="593725" cy="0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/>
            <p:cNvCxnSpPr/>
            <p:nvPr/>
          </p:nvCxnSpPr>
          <p:spPr>
            <a:xfrm flipH="1">
              <a:off x="4095750" y="4953000"/>
              <a:ext cx="3649" cy="588184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/>
            <p:cNvCxnSpPr>
              <a:endCxn id="16" idx="1"/>
            </p:cNvCxnSpPr>
            <p:nvPr/>
          </p:nvCxnSpPr>
          <p:spPr>
            <a:xfrm>
              <a:off x="4099400" y="5541184"/>
              <a:ext cx="246850" cy="4358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/>
            <p:cNvCxnSpPr>
              <a:stCxn id="19" idx="2"/>
            </p:cNvCxnSpPr>
            <p:nvPr/>
          </p:nvCxnSpPr>
          <p:spPr>
            <a:xfrm flipH="1" flipV="1">
              <a:off x="6315075" y="5289154"/>
              <a:ext cx="131750" cy="1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/>
            <p:cNvCxnSpPr>
              <a:stCxn id="19" idx="6"/>
              <a:endCxn id="18" idx="1"/>
            </p:cNvCxnSpPr>
            <p:nvPr/>
          </p:nvCxnSpPr>
          <p:spPr>
            <a:xfrm flipV="1">
              <a:off x="6762750" y="5289154"/>
              <a:ext cx="409576" cy="1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/>
            <p:cNvCxnSpPr>
              <a:stCxn id="18" idx="3"/>
            </p:cNvCxnSpPr>
            <p:nvPr/>
          </p:nvCxnSpPr>
          <p:spPr>
            <a:xfrm>
              <a:off x="7943851" y="5289154"/>
              <a:ext cx="206374" cy="0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/>
            <p:cNvCxnSpPr/>
            <p:nvPr/>
          </p:nvCxnSpPr>
          <p:spPr>
            <a:xfrm flipH="1">
              <a:off x="3921125" y="5247092"/>
              <a:ext cx="178274" cy="0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ZoneTexte 45"/>
            <p:cNvSpPr txBox="1"/>
            <p:nvPr/>
          </p:nvSpPr>
          <p:spPr>
            <a:xfrm>
              <a:off x="4712675" y="4617743"/>
              <a:ext cx="6832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err="1" smtClean="0"/>
                <a:t>RthJD</a:t>
              </a:r>
              <a:endParaRPr lang="fr-FR" sz="1400" dirty="0" smtClean="0"/>
            </a:p>
          </p:txBody>
        </p:sp>
        <p:sp>
          <p:nvSpPr>
            <p:cNvPr id="47" name="ZoneTexte 46"/>
            <p:cNvSpPr txBox="1"/>
            <p:nvPr/>
          </p:nvSpPr>
          <p:spPr>
            <a:xfrm>
              <a:off x="4420133" y="5192723"/>
              <a:ext cx="6735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err="1" smtClean="0"/>
                <a:t>RthJB</a:t>
              </a:r>
              <a:endParaRPr lang="fr-FR" sz="1400" dirty="0" smtClean="0"/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5461008" y="5177253"/>
              <a:ext cx="6735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err="1" smtClean="0"/>
                <a:t>RthJS</a:t>
              </a:r>
              <a:endParaRPr lang="fr-FR" sz="1400" dirty="0" smtClean="0"/>
            </a:p>
          </p:txBody>
        </p:sp>
        <p:sp>
          <p:nvSpPr>
            <p:cNvPr id="49" name="ZoneTexte 48"/>
            <p:cNvSpPr txBox="1"/>
            <p:nvPr/>
          </p:nvSpPr>
          <p:spPr>
            <a:xfrm>
              <a:off x="7216488" y="4925520"/>
              <a:ext cx="6832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err="1" smtClean="0"/>
                <a:t>RthJC</a:t>
              </a:r>
              <a:endParaRPr lang="fr-FR" sz="1400" dirty="0" smtClean="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879171" y="5215357"/>
              <a:ext cx="87674" cy="7189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8150225" y="5251304"/>
              <a:ext cx="87674" cy="7189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52" name="ZoneTexte 51"/>
            <p:cNvSpPr txBox="1"/>
            <p:nvPr/>
          </p:nvSpPr>
          <p:spPr>
            <a:xfrm>
              <a:off x="3251520" y="4907580"/>
              <a:ext cx="8226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err="1" smtClean="0"/>
                <a:t>T°board</a:t>
              </a:r>
              <a:endParaRPr lang="fr-FR" sz="1400" dirty="0" smtClean="0"/>
            </a:p>
          </p:txBody>
        </p:sp>
        <p:sp>
          <p:nvSpPr>
            <p:cNvPr id="53" name="ZoneTexte 52"/>
            <p:cNvSpPr txBox="1"/>
            <p:nvPr/>
          </p:nvSpPr>
          <p:spPr>
            <a:xfrm>
              <a:off x="6523464" y="4823414"/>
              <a:ext cx="4058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err="1" smtClean="0"/>
                <a:t>Tj</a:t>
              </a:r>
              <a:r>
                <a:rPr lang="fr-FR" sz="1400" dirty="0" smtClean="0"/>
                <a:t>°</a:t>
              </a:r>
            </a:p>
          </p:txBody>
        </p:sp>
        <p:sp>
          <p:nvSpPr>
            <p:cNvPr id="54" name="ZoneTexte 53"/>
            <p:cNvSpPr txBox="1"/>
            <p:nvPr/>
          </p:nvSpPr>
          <p:spPr>
            <a:xfrm>
              <a:off x="8042028" y="4912832"/>
              <a:ext cx="4356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Tc°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360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ABC : Etude thermique</a:t>
            </a:r>
          </a:p>
        </p:txBody>
      </p:sp>
      <p:grpSp>
        <p:nvGrpSpPr>
          <p:cNvPr id="51" name="Groupe 50"/>
          <p:cNvGrpSpPr/>
          <p:nvPr/>
        </p:nvGrpSpPr>
        <p:grpSpPr>
          <a:xfrm>
            <a:off x="5050790" y="4186370"/>
            <a:ext cx="3761329" cy="1994569"/>
            <a:chOff x="4151630" y="4178750"/>
            <a:chExt cx="3761329" cy="1994569"/>
          </a:xfrm>
        </p:grpSpPr>
        <p:sp>
          <p:nvSpPr>
            <p:cNvPr id="4" name="ZoneTexte 3"/>
            <p:cNvSpPr txBox="1"/>
            <p:nvPr/>
          </p:nvSpPr>
          <p:spPr>
            <a:xfrm>
              <a:off x="4151630" y="5623098"/>
              <a:ext cx="13051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Pour P=1,2 W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6478905" y="4464859"/>
              <a:ext cx="771525" cy="17145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297806" y="5180569"/>
              <a:ext cx="771525" cy="17145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9" name="Ellipse 8"/>
            <p:cNvSpPr/>
            <p:nvPr/>
          </p:nvSpPr>
          <p:spPr>
            <a:xfrm>
              <a:off x="4572305" y="5108332"/>
              <a:ext cx="315925" cy="31592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  <p:cxnSp>
          <p:nvCxnSpPr>
            <p:cNvPr id="12" name="Connecteur droit 11"/>
            <p:cNvCxnSpPr>
              <a:endCxn id="7" idx="3"/>
            </p:cNvCxnSpPr>
            <p:nvPr/>
          </p:nvCxnSpPr>
          <p:spPr>
            <a:xfrm flipH="1">
              <a:off x="7250430" y="4550584"/>
              <a:ext cx="171450" cy="0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>
              <a:stCxn id="9" idx="6"/>
              <a:endCxn id="8" idx="1"/>
            </p:cNvCxnSpPr>
            <p:nvPr/>
          </p:nvCxnSpPr>
          <p:spPr>
            <a:xfrm flipV="1">
              <a:off x="4888230" y="5266294"/>
              <a:ext cx="409576" cy="1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>
              <a:stCxn id="8" idx="3"/>
            </p:cNvCxnSpPr>
            <p:nvPr/>
          </p:nvCxnSpPr>
          <p:spPr>
            <a:xfrm>
              <a:off x="6069331" y="5266294"/>
              <a:ext cx="206374" cy="0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23"/>
            <p:cNvSpPr txBox="1"/>
            <p:nvPr/>
          </p:nvSpPr>
          <p:spPr>
            <a:xfrm>
              <a:off x="5341968" y="4902660"/>
              <a:ext cx="6832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err="1" smtClean="0"/>
                <a:t>RthJC</a:t>
              </a:r>
              <a:endParaRPr lang="fr-FR" sz="1400" dirty="0" smtClean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275705" y="5228444"/>
              <a:ext cx="87674" cy="7189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4648944" y="4800554"/>
              <a:ext cx="4058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err="1" smtClean="0"/>
                <a:t>Tj</a:t>
              </a:r>
              <a:r>
                <a:rPr lang="fr-FR" sz="1400" dirty="0" smtClean="0"/>
                <a:t>°</a:t>
              </a:r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6167508" y="4889972"/>
              <a:ext cx="4356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Tc°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478905" y="5691261"/>
              <a:ext cx="771525" cy="17145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cxnSp>
          <p:nvCxnSpPr>
            <p:cNvPr id="32" name="Connecteur droit 31"/>
            <p:cNvCxnSpPr>
              <a:stCxn id="26" idx="0"/>
            </p:cNvCxnSpPr>
            <p:nvPr/>
          </p:nvCxnSpPr>
          <p:spPr>
            <a:xfrm flipV="1">
              <a:off x="6319542" y="4550584"/>
              <a:ext cx="0" cy="677860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/>
            <p:cNvCxnSpPr>
              <a:endCxn id="7" idx="1"/>
            </p:cNvCxnSpPr>
            <p:nvPr/>
          </p:nvCxnSpPr>
          <p:spPr>
            <a:xfrm>
              <a:off x="6319542" y="4550584"/>
              <a:ext cx="159363" cy="0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/>
            <p:cNvCxnSpPr>
              <a:stCxn id="26" idx="2"/>
            </p:cNvCxnSpPr>
            <p:nvPr/>
          </p:nvCxnSpPr>
          <p:spPr>
            <a:xfrm>
              <a:off x="6319542" y="5300339"/>
              <a:ext cx="0" cy="476647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/>
            <p:cNvCxnSpPr>
              <a:endCxn id="30" idx="1"/>
            </p:cNvCxnSpPr>
            <p:nvPr/>
          </p:nvCxnSpPr>
          <p:spPr>
            <a:xfrm>
              <a:off x="6319542" y="5776986"/>
              <a:ext cx="159363" cy="0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/>
            <p:cNvCxnSpPr>
              <a:stCxn id="30" idx="3"/>
            </p:cNvCxnSpPr>
            <p:nvPr/>
          </p:nvCxnSpPr>
          <p:spPr>
            <a:xfrm>
              <a:off x="7250430" y="5776986"/>
              <a:ext cx="159362" cy="0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/>
            <p:cNvCxnSpPr/>
            <p:nvPr/>
          </p:nvCxnSpPr>
          <p:spPr>
            <a:xfrm flipV="1">
              <a:off x="7406640" y="4550584"/>
              <a:ext cx="15240" cy="1226402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/>
            <p:cNvCxnSpPr/>
            <p:nvPr/>
          </p:nvCxnSpPr>
          <p:spPr>
            <a:xfrm>
              <a:off x="7421880" y="5210437"/>
              <a:ext cx="243840" cy="0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46"/>
            <p:cNvSpPr/>
            <p:nvPr/>
          </p:nvSpPr>
          <p:spPr>
            <a:xfrm>
              <a:off x="7621883" y="5183848"/>
              <a:ext cx="87674" cy="7189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6120301" y="4178750"/>
              <a:ext cx="12410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err="1" smtClean="0"/>
                <a:t>RthJCA-conv</a:t>
              </a:r>
              <a:endParaRPr lang="fr-FR" sz="1400" dirty="0" smtClean="0"/>
            </a:p>
          </p:txBody>
        </p:sp>
        <p:sp>
          <p:nvSpPr>
            <p:cNvPr id="49" name="ZoneTexte 48"/>
            <p:cNvSpPr txBox="1"/>
            <p:nvPr/>
          </p:nvSpPr>
          <p:spPr>
            <a:xfrm>
              <a:off x="6309064" y="5865542"/>
              <a:ext cx="11112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err="1" smtClean="0"/>
                <a:t>RthJCA</a:t>
              </a:r>
              <a:r>
                <a:rPr lang="fr-FR" sz="1400" dirty="0" smtClean="0"/>
                <a:t>-ray</a:t>
              </a:r>
            </a:p>
          </p:txBody>
        </p:sp>
        <p:sp>
          <p:nvSpPr>
            <p:cNvPr id="50" name="ZoneTexte 49"/>
            <p:cNvSpPr txBox="1"/>
            <p:nvPr/>
          </p:nvSpPr>
          <p:spPr>
            <a:xfrm>
              <a:off x="7467644" y="4862776"/>
              <a:ext cx="4453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Ta°</a:t>
              </a:r>
            </a:p>
          </p:txBody>
        </p:sp>
      </p:grpSp>
      <p:graphicFrame>
        <p:nvGraphicFramePr>
          <p:cNvPr id="52" name="Tableau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0996670"/>
              </p:ext>
            </p:extLst>
          </p:nvPr>
        </p:nvGraphicFramePr>
        <p:xfrm>
          <a:off x="266700" y="1021061"/>
          <a:ext cx="2603499" cy="2164080"/>
        </p:xfrm>
        <a:graphic>
          <a:graphicData uri="http://schemas.openxmlformats.org/drawingml/2006/table">
            <a:tbl>
              <a:tblPr/>
              <a:tblGrid>
                <a:gridCol w="1055987">
                  <a:extLst>
                    <a:ext uri="{9D8B030D-6E8A-4147-A177-3AD203B41FA5}">
                      <a16:colId xmlns:a16="http://schemas.microsoft.com/office/drawing/2014/main" val="1872949990"/>
                    </a:ext>
                  </a:extLst>
                </a:gridCol>
                <a:gridCol w="773756">
                  <a:extLst>
                    <a:ext uri="{9D8B030D-6E8A-4147-A177-3AD203B41FA5}">
                      <a16:colId xmlns:a16="http://schemas.microsoft.com/office/drawing/2014/main" val="4261809394"/>
                    </a:ext>
                  </a:extLst>
                </a:gridCol>
                <a:gridCol w="773756">
                  <a:extLst>
                    <a:ext uri="{9D8B030D-6E8A-4147-A177-3AD203B41FA5}">
                      <a16:colId xmlns:a16="http://schemas.microsoft.com/office/drawing/2014/main" val="2132035980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Material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820946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589397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Copper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68681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Polished 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408927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Anodized 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6888552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Mold Compound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920736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716992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constante de Stefan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5,67E-08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53201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565056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Surface Plastic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7,84E-04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7633695"/>
                  </a:ext>
                </a:extLst>
              </a:tr>
            </a:tbl>
          </a:graphicData>
        </a:graphic>
      </p:graphicFrame>
      <p:pic>
        <p:nvPicPr>
          <p:cNvPr id="53" name="Image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7192" y="946025"/>
            <a:ext cx="1885950" cy="15049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2799110" y="2536700"/>
                <a:ext cx="2517932" cy="3422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fr-FR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𝝓</m:t>
                              </m:r>
                            </m:e>
                            <m:sub>
                              <m:r>
                                <a:rPr lang="fr-FR" b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fr-FR" b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↔</m:t>
                              </m:r>
                              <m:r>
                                <a:rPr lang="fr-FR" b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  <m:r>
                            <a:rPr lang="fr-FR" b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= </m:t>
                          </m:r>
                          <m:sSub>
                            <m:sSubPr>
                              <m:ctrlPr>
                                <a:rPr lang="fr-FR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e>
                            <m:sub>
                              <m:r>
                                <a:rPr lang="fr-FR" b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fr-FR" b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fr-FR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</m:e>
                            <m:sub>
                              <m:r>
                                <a:rPr lang="fr-FR" b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𝟏𝟐</m:t>
                              </m:r>
                            </m:sub>
                          </m:sSub>
                          <m:r>
                            <a:rPr lang="fr-FR" b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fr-FR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𝝈</m:t>
                          </m:r>
                          <m:r>
                            <a:rPr lang="fr-FR" b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.(</m:t>
                          </m:r>
                          <m:sSubSup>
                            <m:sSubSupPr>
                              <m:ctrlPr>
                                <a:rPr lang="fr-FR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fr-FR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  <m:sup>
                              <m:r>
                                <a:rPr lang="fr-FR" b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sup>
                          </m:sSubSup>
                          <m:r>
                            <a:rPr lang="fr-FR" b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fr-FR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fr-FR" b="1" i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𝐚</m:t>
                              </m:r>
                            </m:sub>
                            <m:sup>
                              <m:r>
                                <a:rPr lang="fr-FR" b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fr-FR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9110" y="2536700"/>
                <a:ext cx="2517932" cy="342210"/>
              </a:xfrm>
              <a:prstGeom prst="rect">
                <a:avLst/>
              </a:prstGeom>
              <a:blipFill>
                <a:blip r:embed="rId4"/>
                <a:stretch>
                  <a:fillRect t="-133929" r="-16707" b="-20535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6" name="Connecteur droit avec flèche 55"/>
          <p:cNvCxnSpPr/>
          <p:nvPr/>
        </p:nvCxnSpPr>
        <p:spPr>
          <a:xfrm flipH="1">
            <a:off x="2164080" y="2872176"/>
            <a:ext cx="1546860" cy="206304"/>
          </a:xfrm>
          <a:prstGeom prst="straightConnector1">
            <a:avLst/>
          </a:prstGeom>
          <a:ln w="9525" cmpd="sng">
            <a:solidFill>
              <a:schemeClr val="bg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/>
          <p:cNvCxnSpPr/>
          <p:nvPr/>
        </p:nvCxnSpPr>
        <p:spPr>
          <a:xfrm flipH="1" flipV="1">
            <a:off x="2118360" y="2536700"/>
            <a:ext cx="2148840" cy="113116"/>
          </a:xfrm>
          <a:prstGeom prst="straightConnector1">
            <a:avLst/>
          </a:prstGeom>
          <a:ln w="9525" cmpd="sng">
            <a:solidFill>
              <a:schemeClr val="bg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/>
          <p:cNvCxnSpPr>
            <a:stCxn id="54" idx="0"/>
          </p:cNvCxnSpPr>
          <p:nvPr/>
        </p:nvCxnSpPr>
        <p:spPr>
          <a:xfrm flipH="1" flipV="1">
            <a:off x="2937510" y="2209800"/>
            <a:ext cx="1120566" cy="326900"/>
          </a:xfrm>
          <a:prstGeom prst="straightConnector1">
            <a:avLst/>
          </a:prstGeom>
          <a:ln w="9525" cmpd="sng">
            <a:solidFill>
              <a:schemeClr val="bg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1" name="Tableau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6869198"/>
              </p:ext>
            </p:extLst>
          </p:nvPr>
        </p:nvGraphicFramePr>
        <p:xfrm>
          <a:off x="6329782" y="779954"/>
          <a:ext cx="2016688" cy="3258647"/>
        </p:xfrm>
        <a:graphic>
          <a:graphicData uri="http://schemas.openxmlformats.org/drawingml/2006/table">
            <a:tbl>
              <a:tblPr/>
              <a:tblGrid>
                <a:gridCol w="537266">
                  <a:extLst>
                    <a:ext uri="{9D8B030D-6E8A-4147-A177-3AD203B41FA5}">
                      <a16:colId xmlns:a16="http://schemas.microsoft.com/office/drawing/2014/main" val="1211479661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1809005007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3256617070"/>
                    </a:ext>
                  </a:extLst>
                </a:gridCol>
                <a:gridCol w="686942">
                  <a:extLst>
                    <a:ext uri="{9D8B030D-6E8A-4147-A177-3AD203B41FA5}">
                      <a16:colId xmlns:a16="http://schemas.microsoft.com/office/drawing/2014/main" val="4077736726"/>
                    </a:ext>
                  </a:extLst>
                </a:gridCol>
              </a:tblGrid>
              <a:tr h="216423">
                <a:tc gridSpan="4"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Calcul flux thermique </a:t>
                      </a:r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radiatif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3007083"/>
                  </a:ext>
                </a:extLst>
              </a:tr>
              <a:tr h="190139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5586245"/>
                  </a:ext>
                </a:extLst>
              </a:tr>
              <a:tr h="190139"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2,05E-05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1,72E+06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5100652"/>
                  </a:ext>
                </a:extLst>
              </a:tr>
              <a:tr h="190139"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4,50E-05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8,73E+05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2795439"/>
                  </a:ext>
                </a:extLst>
              </a:tr>
              <a:tr h="190139"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8,27E-05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5,27E+05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268669"/>
                  </a:ext>
                </a:extLst>
              </a:tr>
              <a:tr h="190139"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1,37E-04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3,49E+05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7562199"/>
                  </a:ext>
                </a:extLst>
              </a:tr>
              <a:tr h="190139"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2,14E-04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2,46E+05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9662923"/>
                  </a:ext>
                </a:extLst>
              </a:tr>
              <a:tr h="190139"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3,17E-04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1,81E+05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4824456"/>
                  </a:ext>
                </a:extLst>
              </a:tr>
              <a:tr h="190139"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4,53E-04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1,37E+05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8527970"/>
                  </a:ext>
                </a:extLst>
              </a:tr>
              <a:tr h="190139"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6,26E-04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1,07E+05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291242"/>
                  </a:ext>
                </a:extLst>
              </a:tr>
              <a:tr h="190139"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8,46E-04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8,46E+04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0278126"/>
                  </a:ext>
                </a:extLst>
              </a:tr>
              <a:tr h="190139"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1,12E-03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6,84E+04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3940806"/>
                  </a:ext>
                </a:extLst>
              </a:tr>
              <a:tr h="190139"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1,45E-03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5,61E+04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0178394"/>
                  </a:ext>
                </a:extLst>
              </a:tr>
              <a:tr h="190139"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1,85E-03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4,66E+04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234663"/>
                  </a:ext>
                </a:extLst>
              </a:tr>
              <a:tr h="190139">
                <a:tc>
                  <a:txBody>
                    <a:bodyPr/>
                    <a:lstStyle/>
                    <a:p>
                      <a:pPr algn="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6615479"/>
                  </a:ext>
                </a:extLst>
              </a:tr>
              <a:tr h="190139">
                <a:tc>
                  <a:txBody>
                    <a:bodyPr/>
                    <a:lstStyle/>
                    <a:p>
                      <a:pPr algn="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6620396"/>
                  </a:ext>
                </a:extLst>
              </a:tr>
              <a:tr h="190139">
                <a:tc>
                  <a:txBody>
                    <a:bodyPr/>
                    <a:lstStyle/>
                    <a:p>
                      <a:pPr algn="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5279802"/>
                  </a:ext>
                </a:extLst>
              </a:tr>
            </a:tbl>
          </a:graphicData>
        </a:graphic>
      </p:graphicFrame>
      <p:cxnSp>
        <p:nvCxnSpPr>
          <p:cNvPr id="63" name="Connecteur droit 62"/>
          <p:cNvCxnSpPr/>
          <p:nvPr/>
        </p:nvCxnSpPr>
        <p:spPr>
          <a:xfrm>
            <a:off x="7502365" y="5516880"/>
            <a:ext cx="559595" cy="579120"/>
          </a:xfrm>
          <a:prstGeom prst="line">
            <a:avLst/>
          </a:prstGeom>
          <a:ln w="57150" cmpd="sng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/>
          <p:cNvCxnSpPr/>
          <p:nvPr/>
        </p:nvCxnSpPr>
        <p:spPr>
          <a:xfrm flipV="1">
            <a:off x="7502365" y="5516880"/>
            <a:ext cx="498635" cy="579120"/>
          </a:xfrm>
          <a:prstGeom prst="line">
            <a:avLst/>
          </a:prstGeom>
          <a:ln w="57150" cmpd="sng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115569" y="753075"/>
            <a:ext cx="55092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</a:rPr>
              <a:t>Rayonnement Thermique : entre un plan &amp; une masse gazeuse (air)</a:t>
            </a:r>
            <a:r>
              <a:rPr lang="fr-FR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69" name="Rectangle 68"/>
          <p:cNvSpPr/>
          <p:nvPr/>
        </p:nvSpPr>
        <p:spPr>
          <a:xfrm>
            <a:off x="115569" y="3300295"/>
            <a:ext cx="30926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</a:rPr>
              <a:t>Convection Thermique : Naturelle (air)</a:t>
            </a:r>
            <a:r>
              <a:rPr lang="fr-FR" dirty="0">
                <a:solidFill>
                  <a:schemeClr val="tx1"/>
                </a:solidFill>
              </a:rPr>
              <a:t> </a:t>
            </a:r>
          </a:p>
        </p:txBody>
      </p:sp>
      <p:graphicFrame>
        <p:nvGraphicFramePr>
          <p:cNvPr id="74" name="Objet 7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765876"/>
              </p:ext>
            </p:extLst>
          </p:nvPr>
        </p:nvGraphicFramePr>
        <p:xfrm>
          <a:off x="364068" y="3685648"/>
          <a:ext cx="3133725" cy="20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Feuille de calcul" r:id="rId5" imgW="3133674" imgH="200025" progId="Excel.Sheet.12">
                  <p:embed/>
                </p:oleObj>
              </mc:Choice>
              <mc:Fallback>
                <p:oleObj name="Feuille de calcul" r:id="rId5" imgW="3133674" imgH="20002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4068" y="3685648"/>
                        <a:ext cx="3133725" cy="200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" name="Tableau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6401827"/>
              </p:ext>
            </p:extLst>
          </p:nvPr>
        </p:nvGraphicFramePr>
        <p:xfrm>
          <a:off x="77626" y="4111868"/>
          <a:ext cx="4020193" cy="2314575"/>
        </p:xfrm>
        <a:graphic>
          <a:graphicData uri="http://schemas.openxmlformats.org/drawingml/2006/table">
            <a:tbl>
              <a:tblPr/>
              <a:tblGrid>
                <a:gridCol w="783155">
                  <a:extLst>
                    <a:ext uri="{9D8B030D-6E8A-4147-A177-3AD203B41FA5}">
                      <a16:colId xmlns:a16="http://schemas.microsoft.com/office/drawing/2014/main" val="2124966523"/>
                    </a:ext>
                  </a:extLst>
                </a:gridCol>
                <a:gridCol w="783155">
                  <a:extLst>
                    <a:ext uri="{9D8B030D-6E8A-4147-A177-3AD203B41FA5}">
                      <a16:colId xmlns:a16="http://schemas.microsoft.com/office/drawing/2014/main" val="3881480341"/>
                    </a:ext>
                  </a:extLst>
                </a:gridCol>
                <a:gridCol w="327903">
                  <a:extLst>
                    <a:ext uri="{9D8B030D-6E8A-4147-A177-3AD203B41FA5}">
                      <a16:colId xmlns:a16="http://schemas.microsoft.com/office/drawing/2014/main" val="473314525"/>
                    </a:ext>
                  </a:extLst>
                </a:gridCol>
                <a:gridCol w="586740">
                  <a:extLst>
                    <a:ext uri="{9D8B030D-6E8A-4147-A177-3AD203B41FA5}">
                      <a16:colId xmlns:a16="http://schemas.microsoft.com/office/drawing/2014/main" val="2726946353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val="2918252213"/>
                    </a:ext>
                  </a:extLst>
                </a:gridCol>
                <a:gridCol w="434340">
                  <a:extLst>
                    <a:ext uri="{9D8B030D-6E8A-4147-A177-3AD203B41FA5}">
                      <a16:colId xmlns:a16="http://schemas.microsoft.com/office/drawing/2014/main" val="3522871601"/>
                    </a:ext>
                  </a:extLst>
                </a:gridCol>
              </a:tblGrid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</a:rPr>
                        <a:t>conduction thermique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</a:rPr>
                        <a:t>λ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</a:rPr>
                        <a:t>0,025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318396"/>
                  </a:ext>
                </a:extLst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</a:rPr>
                        <a:t>Dimension géométrique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</a:rPr>
                        <a:t>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</a:rPr>
                        <a:t>0,028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46074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</a:rPr>
                        <a:t>0,525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</a:rPr>
                        <a:t>0,14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21732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</a:rPr>
                        <a:t>alpha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</a:rPr>
                        <a:t>α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</a:rPr>
                        <a:t>0,25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</a:rPr>
                        <a:t>0,333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8200052"/>
                  </a:ext>
                </a:extLst>
              </a:tr>
              <a:tr h="219075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</a:rPr>
                        <a:t>nombre de Rayleigh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</a:rPr>
                        <a:t>Ra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</a:rPr>
                        <a:t>&lt;10</a:t>
                      </a:r>
                      <a:r>
                        <a:rPr lang="fr-FR" sz="1100" b="0" i="0" u="none" strike="noStrike" baseline="30000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fr-FR" sz="1100" b="0" i="0" u="none" strike="noStrike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fr-FR" sz="1100" b="0" i="0" u="none" strike="noStrike" baseline="30000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r>
                        <a:rPr lang="fr-FR" sz="1100" b="0" i="0" u="none" strike="noStrike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</a:rPr>
                        <a:t> &lt; Ra &lt; 2.10</a:t>
                      </a:r>
                      <a:r>
                        <a:rPr lang="fr-FR" sz="1100" b="0" i="0" u="none" strike="noStrike" baseline="30000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fr-FR" sz="1100" b="0" i="0" u="none" strike="noStrike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016515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6910848"/>
                  </a:ext>
                </a:extLst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</a:rPr>
                        <a:t>nombre de Rayleigh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</a:rPr>
                        <a:t>2,65E+09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84371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34051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</a:rPr>
                        <a:t>acceleration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</a:rPr>
                        <a:t>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</a:rPr>
                        <a:t>9,81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021828"/>
                  </a:ext>
                </a:extLst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</a:rPr>
                        <a:t>expansion thermique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</a:rPr>
                        <a:t>β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</a:rPr>
                        <a:t>297,5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</a:rPr>
                        <a:t>T°C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</a:rPr>
                        <a:t>24,5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5778108"/>
                  </a:ext>
                </a:extLst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</a:rPr>
                        <a:t>diffusivité thermique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</a:rPr>
                        <a:t>1,23E-07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9285875"/>
                  </a:ext>
                </a:extLst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</a:rPr>
                        <a:t>viscosité cinématique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</a:rPr>
                        <a:t>ν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</a:rPr>
                        <a:t>2,50E-05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63636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071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ABC : Etude thermique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755390" y="2072178"/>
            <a:ext cx="13051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Pour P=1,2 W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2441915" y="1043963"/>
            <a:ext cx="683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RthJD</a:t>
            </a:r>
            <a:endParaRPr lang="fr-FR" sz="1400" dirty="0" smtClean="0"/>
          </a:p>
        </p:txBody>
      </p:sp>
      <p:grpSp>
        <p:nvGrpSpPr>
          <p:cNvPr id="40" name="Groupe 39"/>
          <p:cNvGrpSpPr/>
          <p:nvPr/>
        </p:nvGrpSpPr>
        <p:grpSpPr>
          <a:xfrm>
            <a:off x="980760" y="1249634"/>
            <a:ext cx="6634590" cy="807853"/>
            <a:chOff x="980760" y="1249634"/>
            <a:chExt cx="6634590" cy="807853"/>
          </a:xfrm>
        </p:grpSpPr>
        <p:sp>
          <p:nvSpPr>
            <p:cNvPr id="5" name="Rectangle 4"/>
            <p:cNvSpPr/>
            <p:nvPr/>
          </p:nvSpPr>
          <p:spPr>
            <a:xfrm>
              <a:off x="2415540" y="1293495"/>
              <a:ext cx="771525" cy="17145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075490" y="1886037"/>
              <a:ext cx="771525" cy="17145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187065" y="1881679"/>
              <a:ext cx="771525" cy="17145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901566" y="1629649"/>
              <a:ext cx="771525" cy="17145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9" name="Ellipse 8"/>
            <p:cNvSpPr/>
            <p:nvPr/>
          </p:nvSpPr>
          <p:spPr>
            <a:xfrm>
              <a:off x="4176065" y="1557412"/>
              <a:ext cx="315925" cy="31592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  <p:cxnSp>
          <p:nvCxnSpPr>
            <p:cNvPr id="10" name="Connecteur droit 9"/>
            <p:cNvCxnSpPr>
              <a:stCxn id="5" idx="3"/>
            </p:cNvCxnSpPr>
            <p:nvPr/>
          </p:nvCxnSpPr>
          <p:spPr>
            <a:xfrm>
              <a:off x="3187065" y="1379220"/>
              <a:ext cx="857250" cy="0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>
            <a:xfrm>
              <a:off x="4044315" y="1379220"/>
              <a:ext cx="0" cy="588184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>
              <a:endCxn id="7" idx="3"/>
            </p:cNvCxnSpPr>
            <p:nvPr/>
          </p:nvCxnSpPr>
          <p:spPr>
            <a:xfrm flipH="1">
              <a:off x="3958590" y="1967404"/>
              <a:ext cx="85725" cy="0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>
              <a:stCxn id="7" idx="1"/>
              <a:endCxn id="6" idx="3"/>
            </p:cNvCxnSpPr>
            <p:nvPr/>
          </p:nvCxnSpPr>
          <p:spPr>
            <a:xfrm flipH="1">
              <a:off x="2847015" y="1967404"/>
              <a:ext cx="340050" cy="4358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>
              <a:stCxn id="5" idx="1"/>
            </p:cNvCxnSpPr>
            <p:nvPr/>
          </p:nvCxnSpPr>
          <p:spPr>
            <a:xfrm flipH="1">
              <a:off x="1821815" y="1379220"/>
              <a:ext cx="593725" cy="0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/>
          </p:nvCxnSpPr>
          <p:spPr>
            <a:xfrm flipH="1">
              <a:off x="1824990" y="1379220"/>
              <a:ext cx="3649" cy="588184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>
              <a:endCxn id="6" idx="1"/>
            </p:cNvCxnSpPr>
            <p:nvPr/>
          </p:nvCxnSpPr>
          <p:spPr>
            <a:xfrm>
              <a:off x="1828640" y="1967404"/>
              <a:ext cx="246850" cy="4358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>
              <a:stCxn id="9" idx="2"/>
            </p:cNvCxnSpPr>
            <p:nvPr/>
          </p:nvCxnSpPr>
          <p:spPr>
            <a:xfrm flipH="1" flipV="1">
              <a:off x="4044315" y="1715374"/>
              <a:ext cx="131750" cy="1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>
              <a:stCxn id="9" idx="6"/>
              <a:endCxn id="8" idx="1"/>
            </p:cNvCxnSpPr>
            <p:nvPr/>
          </p:nvCxnSpPr>
          <p:spPr>
            <a:xfrm flipV="1">
              <a:off x="4491990" y="1715374"/>
              <a:ext cx="409576" cy="1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>
              <a:stCxn id="8" idx="3"/>
            </p:cNvCxnSpPr>
            <p:nvPr/>
          </p:nvCxnSpPr>
          <p:spPr>
            <a:xfrm>
              <a:off x="5673091" y="1715374"/>
              <a:ext cx="206374" cy="0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H="1">
              <a:off x="1650365" y="1673312"/>
              <a:ext cx="178274" cy="0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Texte 21"/>
            <p:cNvSpPr txBox="1"/>
            <p:nvPr/>
          </p:nvSpPr>
          <p:spPr>
            <a:xfrm>
              <a:off x="2149373" y="1618943"/>
              <a:ext cx="6735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err="1" smtClean="0"/>
                <a:t>RthJB</a:t>
              </a:r>
              <a:endParaRPr lang="fr-FR" sz="1400" dirty="0" smtClean="0"/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3190248" y="1603473"/>
              <a:ext cx="6735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err="1" smtClean="0"/>
                <a:t>RthJS</a:t>
              </a:r>
              <a:endParaRPr lang="fr-FR" sz="1400" dirty="0" smtClean="0"/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4945728" y="1351740"/>
              <a:ext cx="6832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err="1" smtClean="0"/>
                <a:t>RthJC</a:t>
              </a:r>
              <a:endParaRPr lang="fr-FR" sz="1400" dirty="0" smtClean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608411" y="1641577"/>
              <a:ext cx="87674" cy="7189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879465" y="1677524"/>
              <a:ext cx="87674" cy="7189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980760" y="1333800"/>
              <a:ext cx="8226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err="1" smtClean="0"/>
                <a:t>T°board</a:t>
              </a:r>
              <a:endParaRPr lang="fr-FR" sz="1400" dirty="0" smtClean="0"/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4252704" y="1249634"/>
              <a:ext cx="4058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err="1" smtClean="0"/>
                <a:t>Tj</a:t>
              </a:r>
              <a:r>
                <a:rPr lang="fr-FR" sz="1400" dirty="0" smtClean="0"/>
                <a:t>°</a:t>
              </a:r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5771268" y="1339052"/>
              <a:ext cx="4356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Tc°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305142" y="1631093"/>
              <a:ext cx="771525" cy="17145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cxnSp>
          <p:nvCxnSpPr>
            <p:cNvPr id="32" name="Connecteur droit 31"/>
            <p:cNvCxnSpPr>
              <a:stCxn id="26" idx="3"/>
              <a:endCxn id="30" idx="1"/>
            </p:cNvCxnSpPr>
            <p:nvPr/>
          </p:nvCxnSpPr>
          <p:spPr>
            <a:xfrm>
              <a:off x="5967139" y="1713472"/>
              <a:ext cx="338003" cy="3346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/>
            <p:cNvCxnSpPr>
              <a:stCxn id="30" idx="3"/>
            </p:cNvCxnSpPr>
            <p:nvPr/>
          </p:nvCxnSpPr>
          <p:spPr>
            <a:xfrm flipV="1">
              <a:off x="7076667" y="1713471"/>
              <a:ext cx="238533" cy="3347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/>
            <p:cNvSpPr/>
            <p:nvPr/>
          </p:nvSpPr>
          <p:spPr>
            <a:xfrm>
              <a:off x="7271363" y="1684513"/>
              <a:ext cx="87674" cy="7189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7170035" y="1356655"/>
              <a:ext cx="4453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Ta°</a:t>
              </a:r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6138642" y="1305334"/>
              <a:ext cx="10903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err="1" smtClean="0"/>
                <a:t>Rthca-conv</a:t>
              </a:r>
              <a:endParaRPr lang="fr-FR" sz="1400" dirty="0" smtClean="0"/>
            </a:p>
          </p:txBody>
        </p:sp>
      </p:grpSp>
      <p:sp>
        <p:nvSpPr>
          <p:cNvPr id="38" name="ZoneTexte 37"/>
          <p:cNvSpPr txBox="1"/>
          <p:nvPr/>
        </p:nvSpPr>
        <p:spPr>
          <a:xfrm>
            <a:off x="187330" y="726751"/>
            <a:ext cx="9888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CATIROC</a:t>
            </a:r>
          </a:p>
        </p:txBody>
      </p:sp>
      <p:graphicFrame>
        <p:nvGraphicFramePr>
          <p:cNvPr id="39" name="Tableau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8007359"/>
              </p:ext>
            </p:extLst>
          </p:nvPr>
        </p:nvGraphicFramePr>
        <p:xfrm>
          <a:off x="2415540" y="2427882"/>
          <a:ext cx="3690143" cy="1114425"/>
        </p:xfrm>
        <a:graphic>
          <a:graphicData uri="http://schemas.openxmlformats.org/drawingml/2006/table">
            <a:tbl>
              <a:tblPr/>
              <a:tblGrid>
                <a:gridCol w="1496733">
                  <a:extLst>
                    <a:ext uri="{9D8B030D-6E8A-4147-A177-3AD203B41FA5}">
                      <a16:colId xmlns:a16="http://schemas.microsoft.com/office/drawing/2014/main" val="1032358975"/>
                    </a:ext>
                  </a:extLst>
                </a:gridCol>
                <a:gridCol w="1096705">
                  <a:extLst>
                    <a:ext uri="{9D8B030D-6E8A-4147-A177-3AD203B41FA5}">
                      <a16:colId xmlns:a16="http://schemas.microsoft.com/office/drawing/2014/main" val="516612404"/>
                    </a:ext>
                  </a:extLst>
                </a:gridCol>
                <a:gridCol w="1096705">
                  <a:extLst>
                    <a:ext uri="{9D8B030D-6E8A-4147-A177-3AD203B41FA5}">
                      <a16:colId xmlns:a16="http://schemas.microsoft.com/office/drawing/2014/main" val="4209880589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Rthca-conv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°C/W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871377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RthJD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0,53146259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°C/W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109368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RthJS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0,08928571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°C/W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478744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RthSB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0,0311643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°C/W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37861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RthJC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2,9154519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°C/W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57121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159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ABC : Etude thermique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" y="1095120"/>
            <a:ext cx="2399543" cy="132811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86740" y="747184"/>
            <a:ext cx="26452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Kintec7: XC7K325T_FBGA676</a:t>
            </a: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5802681"/>
              </p:ext>
            </p:extLst>
          </p:nvPr>
        </p:nvGraphicFramePr>
        <p:xfrm>
          <a:off x="3758724" y="1424851"/>
          <a:ext cx="3035300" cy="668655"/>
        </p:xfrm>
        <a:graphic>
          <a:graphicData uri="http://schemas.openxmlformats.org/drawingml/2006/table">
            <a:tbl>
              <a:tblPr/>
              <a:tblGrid>
                <a:gridCol w="622776">
                  <a:extLst>
                    <a:ext uri="{9D8B030D-6E8A-4147-A177-3AD203B41FA5}">
                      <a16:colId xmlns:a16="http://schemas.microsoft.com/office/drawing/2014/main" val="2911880613"/>
                    </a:ext>
                  </a:extLst>
                </a:gridCol>
                <a:gridCol w="1074420">
                  <a:extLst>
                    <a:ext uri="{9D8B030D-6E8A-4147-A177-3AD203B41FA5}">
                      <a16:colId xmlns:a16="http://schemas.microsoft.com/office/drawing/2014/main" val="3343807818"/>
                    </a:ext>
                  </a:extLst>
                </a:gridCol>
                <a:gridCol w="1338104">
                  <a:extLst>
                    <a:ext uri="{9D8B030D-6E8A-4147-A177-3AD203B41FA5}">
                      <a16:colId xmlns:a16="http://schemas.microsoft.com/office/drawing/2014/main" val="316629583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RthJC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°C/W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107296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RthJB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°C/W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918009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RthJA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°C/W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1321630"/>
                  </a:ext>
                </a:extLst>
              </a:tr>
            </a:tbl>
          </a:graphicData>
        </a:graphic>
      </p:graphicFrame>
      <p:pic>
        <p:nvPicPr>
          <p:cNvPr id="25" name="Imag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" y="3884746"/>
            <a:ext cx="2289810" cy="1141596"/>
          </a:xfrm>
          <a:prstGeom prst="rect">
            <a:avLst/>
          </a:prstGeom>
        </p:spPr>
      </p:pic>
      <p:graphicFrame>
        <p:nvGraphicFramePr>
          <p:cNvPr id="26" name="Tableau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4796850"/>
              </p:ext>
            </p:extLst>
          </p:nvPr>
        </p:nvGraphicFramePr>
        <p:xfrm>
          <a:off x="3739410" y="3995344"/>
          <a:ext cx="2603499" cy="1143000"/>
        </p:xfrm>
        <a:graphic>
          <a:graphicData uri="http://schemas.openxmlformats.org/drawingml/2006/table">
            <a:tbl>
              <a:tblPr/>
              <a:tblGrid>
                <a:gridCol w="1055987">
                  <a:extLst>
                    <a:ext uri="{9D8B030D-6E8A-4147-A177-3AD203B41FA5}">
                      <a16:colId xmlns:a16="http://schemas.microsoft.com/office/drawing/2014/main" val="3357216515"/>
                    </a:ext>
                  </a:extLst>
                </a:gridCol>
                <a:gridCol w="773756">
                  <a:extLst>
                    <a:ext uri="{9D8B030D-6E8A-4147-A177-3AD203B41FA5}">
                      <a16:colId xmlns:a16="http://schemas.microsoft.com/office/drawing/2014/main" val="413277746"/>
                    </a:ext>
                  </a:extLst>
                </a:gridCol>
                <a:gridCol w="773756">
                  <a:extLst>
                    <a:ext uri="{9D8B030D-6E8A-4147-A177-3AD203B41FA5}">
                      <a16:colId xmlns:a16="http://schemas.microsoft.com/office/drawing/2014/main" val="63387145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RthJA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°C/W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746316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RthJC(top)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°C/W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388464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RthJB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°C/W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801621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PhiJT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°C/W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49387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PhijB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°C/W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811759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RthJC(bottom)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°C/W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2558467"/>
                  </a:ext>
                </a:extLst>
              </a:tr>
            </a:tbl>
          </a:graphicData>
        </a:graphic>
      </p:graphicFrame>
      <p:grpSp>
        <p:nvGrpSpPr>
          <p:cNvPr id="45" name="Groupe 44"/>
          <p:cNvGrpSpPr/>
          <p:nvPr/>
        </p:nvGrpSpPr>
        <p:grpSpPr>
          <a:xfrm>
            <a:off x="3147680" y="2637539"/>
            <a:ext cx="4198664" cy="638520"/>
            <a:chOff x="2925500" y="2679514"/>
            <a:chExt cx="4198664" cy="638520"/>
          </a:xfrm>
        </p:grpSpPr>
        <p:sp>
          <p:nvSpPr>
            <p:cNvPr id="6" name="Rectangle 5"/>
            <p:cNvSpPr/>
            <p:nvPr/>
          </p:nvSpPr>
          <p:spPr>
            <a:xfrm>
              <a:off x="3909060" y="3049667"/>
              <a:ext cx="778510" cy="228600"/>
            </a:xfrm>
            <a:prstGeom prst="rect">
              <a:avLst/>
            </a:prstGeom>
            <a:noFill/>
            <a:ln w="28575">
              <a:solidFill>
                <a:srgbClr val="050F5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7" name="Organigramme : Connecteur 6"/>
            <p:cNvSpPr/>
            <p:nvPr/>
          </p:nvSpPr>
          <p:spPr>
            <a:xfrm>
              <a:off x="4968240" y="3009900"/>
              <a:ext cx="308134" cy="308134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494020" y="3049667"/>
              <a:ext cx="778510" cy="228600"/>
            </a:xfrm>
            <a:prstGeom prst="rect">
              <a:avLst/>
            </a:prstGeom>
            <a:noFill/>
            <a:ln w="28575">
              <a:solidFill>
                <a:srgbClr val="050F5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  <p:cxnSp>
          <p:nvCxnSpPr>
            <p:cNvPr id="11" name="Connecteur droit 10"/>
            <p:cNvCxnSpPr>
              <a:stCxn id="6" idx="3"/>
              <a:endCxn id="7" idx="2"/>
            </p:cNvCxnSpPr>
            <p:nvPr/>
          </p:nvCxnSpPr>
          <p:spPr>
            <a:xfrm>
              <a:off x="4687570" y="3163967"/>
              <a:ext cx="280670" cy="0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>
              <a:stCxn id="7" idx="6"/>
              <a:endCxn id="8" idx="1"/>
            </p:cNvCxnSpPr>
            <p:nvPr/>
          </p:nvCxnSpPr>
          <p:spPr>
            <a:xfrm>
              <a:off x="5276374" y="3163967"/>
              <a:ext cx="217646" cy="0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>
              <a:stCxn id="8" idx="3"/>
            </p:cNvCxnSpPr>
            <p:nvPr/>
          </p:nvCxnSpPr>
          <p:spPr>
            <a:xfrm>
              <a:off x="6272530" y="3163967"/>
              <a:ext cx="280670" cy="0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>
              <a:stCxn id="6" idx="1"/>
            </p:cNvCxnSpPr>
            <p:nvPr/>
          </p:nvCxnSpPr>
          <p:spPr>
            <a:xfrm flipH="1">
              <a:off x="3758724" y="3163967"/>
              <a:ext cx="150336" cy="0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5455391" y="2771173"/>
              <a:ext cx="63831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fontAlgn="b"/>
              <a:r>
                <a:rPr lang="fr-FR" dirty="0" err="1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RthCA</a:t>
              </a:r>
              <a:endParaRPr lang="fr-FR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952915" y="2741890"/>
              <a:ext cx="59343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fontAlgn="b"/>
              <a:r>
                <a:rPr lang="fr-FR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RthJB</a:t>
              </a:r>
              <a:endParaRPr lang="fr-FR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537960" y="3118247"/>
              <a:ext cx="114300" cy="1143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682260" y="3118247"/>
              <a:ext cx="114300" cy="1143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4848490" y="2679514"/>
              <a:ext cx="5526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err="1" smtClean="0"/>
                <a:t>P,Tj</a:t>
              </a:r>
              <a:r>
                <a:rPr lang="fr-FR" sz="1400" dirty="0" smtClean="0"/>
                <a:t>°</a:t>
              </a:r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2925500" y="2851067"/>
              <a:ext cx="8226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err="1" smtClean="0"/>
                <a:t>Tboard</a:t>
              </a:r>
              <a:r>
                <a:rPr lang="fr-FR" sz="1400" dirty="0" smtClean="0"/>
                <a:t>°</a:t>
              </a:r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6678849" y="2805171"/>
              <a:ext cx="4453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Ta°</a:t>
              </a:r>
            </a:p>
          </p:txBody>
        </p:sp>
      </p:grpSp>
      <p:grpSp>
        <p:nvGrpSpPr>
          <p:cNvPr id="44" name="Groupe 43"/>
          <p:cNvGrpSpPr/>
          <p:nvPr/>
        </p:nvGrpSpPr>
        <p:grpSpPr>
          <a:xfrm>
            <a:off x="3379968" y="5519660"/>
            <a:ext cx="3792812" cy="690319"/>
            <a:chOff x="2639943" y="5433469"/>
            <a:chExt cx="3792812" cy="690319"/>
          </a:xfrm>
        </p:grpSpPr>
        <p:sp>
          <p:nvSpPr>
            <p:cNvPr id="27" name="Rectangle 26"/>
            <p:cNvSpPr/>
            <p:nvPr/>
          </p:nvSpPr>
          <p:spPr>
            <a:xfrm>
              <a:off x="3481176" y="5855421"/>
              <a:ext cx="778510" cy="228600"/>
            </a:xfrm>
            <a:prstGeom prst="rect">
              <a:avLst/>
            </a:prstGeom>
            <a:noFill/>
            <a:ln w="28575">
              <a:solidFill>
                <a:srgbClr val="050F5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28" name="Organigramme : Connecteur 27"/>
            <p:cNvSpPr/>
            <p:nvPr/>
          </p:nvSpPr>
          <p:spPr>
            <a:xfrm>
              <a:off x="4540356" y="5815654"/>
              <a:ext cx="308134" cy="308134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066136" y="5855421"/>
              <a:ext cx="778510" cy="228600"/>
            </a:xfrm>
            <a:prstGeom prst="rect">
              <a:avLst/>
            </a:prstGeom>
            <a:noFill/>
            <a:ln w="28575">
              <a:solidFill>
                <a:srgbClr val="050F5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  <p:cxnSp>
          <p:nvCxnSpPr>
            <p:cNvPr id="30" name="Connecteur droit 29"/>
            <p:cNvCxnSpPr>
              <a:stCxn id="27" idx="3"/>
              <a:endCxn id="28" idx="2"/>
            </p:cNvCxnSpPr>
            <p:nvPr/>
          </p:nvCxnSpPr>
          <p:spPr>
            <a:xfrm>
              <a:off x="4259686" y="5969721"/>
              <a:ext cx="280670" cy="0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>
              <a:stCxn id="28" idx="6"/>
              <a:endCxn id="29" idx="1"/>
            </p:cNvCxnSpPr>
            <p:nvPr/>
          </p:nvCxnSpPr>
          <p:spPr>
            <a:xfrm>
              <a:off x="4848490" y="5969721"/>
              <a:ext cx="217646" cy="0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>
              <a:stCxn id="29" idx="3"/>
            </p:cNvCxnSpPr>
            <p:nvPr/>
          </p:nvCxnSpPr>
          <p:spPr>
            <a:xfrm>
              <a:off x="5844646" y="5969721"/>
              <a:ext cx="280670" cy="0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/>
            <p:cNvCxnSpPr>
              <a:stCxn id="27" idx="1"/>
            </p:cNvCxnSpPr>
            <p:nvPr/>
          </p:nvCxnSpPr>
          <p:spPr>
            <a:xfrm flipH="1">
              <a:off x="3330840" y="5969721"/>
              <a:ext cx="150336" cy="0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5027507" y="5576927"/>
              <a:ext cx="59676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l" defTabSz="457200" eaLnBrk="1" fontAlgn="b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RthJA</a:t>
              </a:r>
              <a:endParaRPr lang="fr-FR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525031" y="5547644"/>
              <a:ext cx="55496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fontAlgn="b"/>
              <a:r>
                <a:rPr lang="fr-FR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PhijB</a:t>
              </a:r>
              <a:endParaRPr lang="fr-FR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6110076" y="5924001"/>
              <a:ext cx="114300" cy="1143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254376" y="5924001"/>
              <a:ext cx="114300" cy="1143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2639943" y="5621879"/>
              <a:ext cx="8226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err="1" smtClean="0"/>
                <a:t>Tboard</a:t>
              </a:r>
              <a:r>
                <a:rPr lang="fr-FR" sz="1400" dirty="0" smtClean="0"/>
                <a:t>°</a:t>
              </a:r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4415059" y="5433469"/>
              <a:ext cx="5526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err="1" smtClean="0"/>
                <a:t>P,Tj</a:t>
              </a:r>
              <a:r>
                <a:rPr lang="fr-FR" sz="1400" dirty="0" smtClean="0"/>
                <a:t>°</a:t>
              </a:r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5987440" y="5570974"/>
              <a:ext cx="4453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Ta°</a:t>
              </a:r>
            </a:p>
          </p:txBody>
        </p:sp>
      </p:grpSp>
      <p:sp>
        <p:nvSpPr>
          <p:cNvPr id="46" name="ZoneTexte 45"/>
          <p:cNvSpPr txBox="1"/>
          <p:nvPr/>
        </p:nvSpPr>
        <p:spPr>
          <a:xfrm>
            <a:off x="5070670" y="2398377"/>
            <a:ext cx="453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2W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4950210" y="5308622"/>
            <a:ext cx="702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0,15W</a:t>
            </a:r>
            <a:endParaRPr lang="fr-FR" sz="1400" dirty="0" smtClean="0"/>
          </a:p>
        </p:txBody>
      </p:sp>
    </p:spTree>
    <p:extLst>
      <p:ext uri="{BB962C8B-B14F-4D97-AF65-F5344CB8AC3E}">
        <p14:creationId xmlns:p14="http://schemas.microsoft.com/office/powerpoint/2010/main" val="384397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ABC : Etude thermique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07" y="870585"/>
            <a:ext cx="3255237" cy="80581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304603" y="794477"/>
            <a:ext cx="702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Cuivre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953385" y="1457325"/>
            <a:ext cx="702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Cuivre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 flipH="1">
            <a:off x="3435497" y="948366"/>
            <a:ext cx="801223" cy="65094"/>
          </a:xfrm>
          <a:prstGeom prst="straightConnector1">
            <a:avLst/>
          </a:prstGeom>
          <a:ln w="9525" cmpd="sng">
            <a:solidFill>
              <a:schemeClr val="bg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>
            <a:stCxn id="5" idx="1"/>
          </p:cNvCxnSpPr>
          <p:nvPr/>
        </p:nvCxnSpPr>
        <p:spPr>
          <a:xfrm flipH="1" flipV="1">
            <a:off x="3444240" y="1524000"/>
            <a:ext cx="509145" cy="87214"/>
          </a:xfrm>
          <a:prstGeom prst="straightConnector1">
            <a:avLst/>
          </a:prstGeom>
          <a:ln w="9525" cmpd="sng">
            <a:solidFill>
              <a:schemeClr val="bg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1856213" y="1645912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FR4</a:t>
            </a:r>
          </a:p>
        </p:txBody>
      </p:sp>
      <p:cxnSp>
        <p:nvCxnSpPr>
          <p:cNvPr id="12" name="Connecteur droit avec flèche 11"/>
          <p:cNvCxnSpPr/>
          <p:nvPr/>
        </p:nvCxnSpPr>
        <p:spPr>
          <a:xfrm flipV="1">
            <a:off x="2095500" y="1341120"/>
            <a:ext cx="350520" cy="270093"/>
          </a:xfrm>
          <a:prstGeom prst="straightConnector1">
            <a:avLst/>
          </a:prstGeom>
          <a:ln w="9525" cmpd="sng">
            <a:solidFill>
              <a:schemeClr val="bg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Tableau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3036173"/>
              </p:ext>
            </p:extLst>
          </p:nvPr>
        </p:nvGraphicFramePr>
        <p:xfrm>
          <a:off x="5449803" y="870585"/>
          <a:ext cx="2959577" cy="952500"/>
        </p:xfrm>
        <a:graphic>
          <a:graphicData uri="http://schemas.openxmlformats.org/drawingml/2006/table">
            <a:tbl>
              <a:tblPr/>
              <a:tblGrid>
                <a:gridCol w="898897">
                  <a:extLst>
                    <a:ext uri="{9D8B030D-6E8A-4147-A177-3AD203B41FA5}">
                      <a16:colId xmlns:a16="http://schemas.microsoft.com/office/drawing/2014/main" val="3516039584"/>
                    </a:ext>
                  </a:extLst>
                </a:gridCol>
                <a:gridCol w="534250">
                  <a:extLst>
                    <a:ext uri="{9D8B030D-6E8A-4147-A177-3AD203B41FA5}">
                      <a16:colId xmlns:a16="http://schemas.microsoft.com/office/drawing/2014/main" val="1331988915"/>
                    </a:ext>
                  </a:extLst>
                </a:gridCol>
                <a:gridCol w="508810">
                  <a:extLst>
                    <a:ext uri="{9D8B030D-6E8A-4147-A177-3AD203B41FA5}">
                      <a16:colId xmlns:a16="http://schemas.microsoft.com/office/drawing/2014/main" val="1426877554"/>
                    </a:ext>
                  </a:extLst>
                </a:gridCol>
                <a:gridCol w="508810">
                  <a:extLst>
                    <a:ext uri="{9D8B030D-6E8A-4147-A177-3AD203B41FA5}">
                      <a16:colId xmlns:a16="http://schemas.microsoft.com/office/drawing/2014/main" val="4165646816"/>
                    </a:ext>
                  </a:extLst>
                </a:gridCol>
                <a:gridCol w="508810">
                  <a:extLst>
                    <a:ext uri="{9D8B030D-6E8A-4147-A177-3AD203B41FA5}">
                      <a16:colId xmlns:a16="http://schemas.microsoft.com/office/drawing/2014/main" val="310887495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SIZE: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cm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PCB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3776108"/>
                  </a:ext>
                </a:extLst>
              </a:tr>
              <a:tr h="19050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Couche cuivre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 pin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2738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Length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93300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Larger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731263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Heigh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4251306"/>
                  </a:ext>
                </a:extLst>
              </a:tr>
            </a:tbl>
          </a:graphicData>
        </a:graphic>
      </p:graphicFrame>
      <p:graphicFrame>
        <p:nvGraphicFramePr>
          <p:cNvPr id="15" name="Tableau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3974934"/>
              </p:ext>
            </p:extLst>
          </p:nvPr>
        </p:nvGraphicFramePr>
        <p:xfrm>
          <a:off x="527197" y="2081748"/>
          <a:ext cx="2908300" cy="571500"/>
        </p:xfrm>
        <a:graphic>
          <a:graphicData uri="http://schemas.openxmlformats.org/drawingml/2006/table">
            <a:tbl>
              <a:tblPr/>
              <a:tblGrid>
                <a:gridCol w="1344493">
                  <a:extLst>
                    <a:ext uri="{9D8B030D-6E8A-4147-A177-3AD203B41FA5}">
                      <a16:colId xmlns:a16="http://schemas.microsoft.com/office/drawing/2014/main" val="1054147638"/>
                    </a:ext>
                  </a:extLst>
                </a:gridCol>
                <a:gridCol w="800974">
                  <a:extLst>
                    <a:ext uri="{9D8B030D-6E8A-4147-A177-3AD203B41FA5}">
                      <a16:colId xmlns:a16="http://schemas.microsoft.com/office/drawing/2014/main" val="459673050"/>
                    </a:ext>
                  </a:extLst>
                </a:gridCol>
                <a:gridCol w="762833">
                  <a:extLst>
                    <a:ext uri="{9D8B030D-6E8A-4147-A177-3AD203B41FA5}">
                      <a16:colId xmlns:a16="http://schemas.microsoft.com/office/drawing/2014/main" val="1133385774"/>
                    </a:ext>
                  </a:extLst>
                </a:gridCol>
              </a:tblGrid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Conductivité Thermique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W/mK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43208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Copper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28508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7125191"/>
                  </a:ext>
                </a:extLst>
              </a:tr>
            </a:tbl>
          </a:graphicData>
        </a:graphic>
      </p:graphicFrame>
      <p:graphicFrame>
        <p:nvGraphicFramePr>
          <p:cNvPr id="43" name="Tableau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7281089"/>
              </p:ext>
            </p:extLst>
          </p:nvPr>
        </p:nvGraphicFramePr>
        <p:xfrm>
          <a:off x="527197" y="2781307"/>
          <a:ext cx="1866192" cy="381000"/>
        </p:xfrm>
        <a:graphic>
          <a:graphicData uri="http://schemas.openxmlformats.org/drawingml/2006/table">
            <a:tbl>
              <a:tblPr/>
              <a:tblGrid>
                <a:gridCol w="653341">
                  <a:extLst>
                    <a:ext uri="{9D8B030D-6E8A-4147-A177-3AD203B41FA5}">
                      <a16:colId xmlns:a16="http://schemas.microsoft.com/office/drawing/2014/main" val="1541481551"/>
                    </a:ext>
                  </a:extLst>
                </a:gridCol>
                <a:gridCol w="831850">
                  <a:extLst>
                    <a:ext uri="{9D8B030D-6E8A-4147-A177-3AD203B41FA5}">
                      <a16:colId xmlns:a16="http://schemas.microsoft.com/office/drawing/2014/main" val="2445244406"/>
                    </a:ext>
                  </a:extLst>
                </a:gridCol>
                <a:gridCol w="381001">
                  <a:extLst>
                    <a:ext uri="{9D8B030D-6E8A-4147-A177-3AD203B41FA5}">
                      <a16:colId xmlns:a16="http://schemas.microsoft.com/office/drawing/2014/main" val="2346189246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RthBC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6,13648E-06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°C/W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61698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RthBFR4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0,108843537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°C/W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318822"/>
                  </a:ext>
                </a:extLst>
              </a:tr>
            </a:tbl>
          </a:graphicData>
        </a:graphic>
      </p:graphicFrame>
      <p:grpSp>
        <p:nvGrpSpPr>
          <p:cNvPr id="233" name="Groupe 232"/>
          <p:cNvGrpSpPr/>
          <p:nvPr/>
        </p:nvGrpSpPr>
        <p:grpSpPr>
          <a:xfrm>
            <a:off x="4261889" y="2081748"/>
            <a:ext cx="2667702" cy="1197312"/>
            <a:chOff x="4261889" y="2081748"/>
            <a:chExt cx="2667702" cy="1197312"/>
          </a:xfrm>
        </p:grpSpPr>
        <p:sp>
          <p:nvSpPr>
            <p:cNvPr id="16" name="Rectangle 15"/>
            <p:cNvSpPr/>
            <p:nvPr/>
          </p:nvSpPr>
          <p:spPr>
            <a:xfrm>
              <a:off x="5007039" y="2367498"/>
              <a:ext cx="547941" cy="17758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007038" y="2756024"/>
              <a:ext cx="547941" cy="17758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738559" y="2756024"/>
              <a:ext cx="547941" cy="17758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cxnSp>
          <p:nvCxnSpPr>
            <p:cNvPr id="20" name="Connecteur droit 19"/>
            <p:cNvCxnSpPr>
              <a:stCxn id="16" idx="1"/>
            </p:cNvCxnSpPr>
            <p:nvPr/>
          </p:nvCxnSpPr>
          <p:spPr>
            <a:xfrm flipH="1">
              <a:off x="4777740" y="2456289"/>
              <a:ext cx="229299" cy="0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flipH="1">
              <a:off x="4777739" y="2456289"/>
              <a:ext cx="1" cy="388526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>
              <a:endCxn id="17" idx="1"/>
            </p:cNvCxnSpPr>
            <p:nvPr/>
          </p:nvCxnSpPr>
          <p:spPr>
            <a:xfrm>
              <a:off x="4777739" y="2844815"/>
              <a:ext cx="229299" cy="0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/>
            <p:cNvCxnSpPr>
              <a:stCxn id="16" idx="3"/>
            </p:cNvCxnSpPr>
            <p:nvPr/>
          </p:nvCxnSpPr>
          <p:spPr>
            <a:xfrm>
              <a:off x="5554980" y="2456289"/>
              <a:ext cx="890270" cy="0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>
              <a:stCxn id="18" idx="3"/>
            </p:cNvCxnSpPr>
            <p:nvPr/>
          </p:nvCxnSpPr>
          <p:spPr>
            <a:xfrm>
              <a:off x="6286500" y="2844815"/>
              <a:ext cx="168275" cy="0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/>
          </p:nvCxnSpPr>
          <p:spPr>
            <a:xfrm flipV="1">
              <a:off x="6445250" y="2456289"/>
              <a:ext cx="0" cy="388526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/>
            <p:cNvCxnSpPr>
              <a:stCxn id="17" idx="3"/>
              <a:endCxn id="18" idx="1"/>
            </p:cNvCxnSpPr>
            <p:nvPr/>
          </p:nvCxnSpPr>
          <p:spPr>
            <a:xfrm>
              <a:off x="5554979" y="2844815"/>
              <a:ext cx="183580" cy="0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/>
            <p:cNvCxnSpPr/>
            <p:nvPr/>
          </p:nvCxnSpPr>
          <p:spPr>
            <a:xfrm flipH="1">
              <a:off x="4655821" y="2653248"/>
              <a:ext cx="121918" cy="0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/>
            <p:cNvCxnSpPr/>
            <p:nvPr/>
          </p:nvCxnSpPr>
          <p:spPr>
            <a:xfrm>
              <a:off x="6448425" y="2653248"/>
              <a:ext cx="111125" cy="0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40"/>
            <p:cNvSpPr/>
            <p:nvPr/>
          </p:nvSpPr>
          <p:spPr>
            <a:xfrm>
              <a:off x="4562475" y="2606675"/>
              <a:ext cx="93346" cy="857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557328" y="2606675"/>
              <a:ext cx="93346" cy="857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965056" y="2081748"/>
              <a:ext cx="63190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fontAlgn="b"/>
              <a:r>
                <a:rPr lang="fr-FR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RthBC</a:t>
              </a:r>
              <a:endParaRPr lang="fr-FR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965056" y="2971283"/>
              <a:ext cx="63190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fontAlgn="b"/>
              <a:r>
                <a:rPr lang="fr-FR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RthBC</a:t>
              </a:r>
              <a:endParaRPr lang="fr-FR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697356" y="2964829"/>
              <a:ext cx="80663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fontAlgn="b"/>
              <a:r>
                <a:rPr lang="fr-FR" dirty="0">
                  <a:solidFill>
                    <a:srgbClr val="000000"/>
                  </a:solidFill>
                  <a:latin typeface="Calibri" panose="020F0502020204030204" pitchFamily="34" charset="0"/>
                </a:rPr>
                <a:t>RthBFR4</a:t>
              </a:r>
            </a:p>
          </p:txBody>
        </p:sp>
        <p:sp>
          <p:nvSpPr>
            <p:cNvPr id="47" name="ZoneTexte 46"/>
            <p:cNvSpPr txBox="1"/>
            <p:nvPr/>
          </p:nvSpPr>
          <p:spPr>
            <a:xfrm>
              <a:off x="4261889" y="2378941"/>
              <a:ext cx="4453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Ta°</a:t>
              </a:r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6464399" y="2341760"/>
              <a:ext cx="4651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Tb°</a:t>
              </a:r>
            </a:p>
          </p:txBody>
        </p:sp>
      </p:grpSp>
      <p:sp>
        <p:nvSpPr>
          <p:cNvPr id="49" name="Rectangle 48"/>
          <p:cNvSpPr/>
          <p:nvPr/>
        </p:nvSpPr>
        <p:spPr>
          <a:xfrm>
            <a:off x="527197" y="3987800"/>
            <a:ext cx="3193903" cy="13462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50" name="Rectangle 49"/>
          <p:cNvSpPr/>
          <p:nvPr/>
        </p:nvSpPr>
        <p:spPr>
          <a:xfrm>
            <a:off x="666750" y="4146550"/>
            <a:ext cx="420546" cy="420546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51" name="Rectangle 50"/>
          <p:cNvSpPr/>
          <p:nvPr/>
        </p:nvSpPr>
        <p:spPr>
          <a:xfrm>
            <a:off x="1226849" y="4146550"/>
            <a:ext cx="420546" cy="420546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52" name="Rectangle 51"/>
          <p:cNvSpPr/>
          <p:nvPr/>
        </p:nvSpPr>
        <p:spPr>
          <a:xfrm>
            <a:off x="666750" y="4784725"/>
            <a:ext cx="420546" cy="420546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53" name="Rectangle 52"/>
          <p:cNvSpPr/>
          <p:nvPr/>
        </p:nvSpPr>
        <p:spPr>
          <a:xfrm>
            <a:off x="1226849" y="4784725"/>
            <a:ext cx="420546" cy="420546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54" name="Rectangle 53"/>
          <p:cNvSpPr/>
          <p:nvPr/>
        </p:nvSpPr>
        <p:spPr>
          <a:xfrm>
            <a:off x="2679700" y="4146550"/>
            <a:ext cx="420546" cy="420546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55" name="Rectangle 54"/>
          <p:cNvSpPr/>
          <p:nvPr/>
        </p:nvSpPr>
        <p:spPr>
          <a:xfrm>
            <a:off x="3239799" y="4146550"/>
            <a:ext cx="420546" cy="420546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56" name="Rectangle 55"/>
          <p:cNvSpPr/>
          <p:nvPr/>
        </p:nvSpPr>
        <p:spPr>
          <a:xfrm>
            <a:off x="2679700" y="4784725"/>
            <a:ext cx="420546" cy="420546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57" name="Rectangle 56"/>
          <p:cNvSpPr/>
          <p:nvPr/>
        </p:nvSpPr>
        <p:spPr>
          <a:xfrm>
            <a:off x="3239799" y="4784725"/>
            <a:ext cx="420546" cy="420546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58" name="Rectangle 57"/>
          <p:cNvSpPr/>
          <p:nvPr/>
        </p:nvSpPr>
        <p:spPr>
          <a:xfrm>
            <a:off x="1953663" y="4450627"/>
            <a:ext cx="420546" cy="420546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59" name="Rectangle 58"/>
          <p:cNvSpPr/>
          <p:nvPr/>
        </p:nvSpPr>
        <p:spPr>
          <a:xfrm>
            <a:off x="2357055" y="4229823"/>
            <a:ext cx="72668" cy="12700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60" name="ZoneTexte 59"/>
          <p:cNvSpPr txBox="1"/>
          <p:nvPr/>
        </p:nvSpPr>
        <p:spPr>
          <a:xfrm>
            <a:off x="247607" y="3537509"/>
            <a:ext cx="9792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CATIROC</a:t>
            </a:r>
          </a:p>
        </p:txBody>
      </p:sp>
      <p:sp>
        <p:nvSpPr>
          <p:cNvPr id="61" name="ZoneTexte 60"/>
          <p:cNvSpPr txBox="1"/>
          <p:nvPr/>
        </p:nvSpPr>
        <p:spPr>
          <a:xfrm>
            <a:off x="1678254" y="3481173"/>
            <a:ext cx="6735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FPGA</a:t>
            </a:r>
          </a:p>
        </p:txBody>
      </p:sp>
      <p:sp>
        <p:nvSpPr>
          <p:cNvPr id="62" name="ZoneTexte 61"/>
          <p:cNvSpPr txBox="1"/>
          <p:nvPr/>
        </p:nvSpPr>
        <p:spPr>
          <a:xfrm>
            <a:off x="2546497" y="3481173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tps</a:t>
            </a:r>
          </a:p>
        </p:txBody>
      </p:sp>
      <p:cxnSp>
        <p:nvCxnSpPr>
          <p:cNvPr id="64" name="Connecteur droit avec flèche 63"/>
          <p:cNvCxnSpPr>
            <a:stCxn id="60" idx="2"/>
          </p:cNvCxnSpPr>
          <p:nvPr/>
        </p:nvCxnSpPr>
        <p:spPr>
          <a:xfrm>
            <a:off x="737228" y="3845286"/>
            <a:ext cx="78122" cy="419803"/>
          </a:xfrm>
          <a:prstGeom prst="straightConnector1">
            <a:avLst/>
          </a:prstGeom>
          <a:ln w="9525" cmpd="sng">
            <a:solidFill>
              <a:schemeClr val="bg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avec flèche 65"/>
          <p:cNvCxnSpPr>
            <a:stCxn id="61" idx="2"/>
            <a:endCxn id="58" idx="0"/>
          </p:cNvCxnSpPr>
          <p:nvPr/>
        </p:nvCxnSpPr>
        <p:spPr>
          <a:xfrm>
            <a:off x="2015045" y="3788950"/>
            <a:ext cx="148891" cy="661677"/>
          </a:xfrm>
          <a:prstGeom prst="straightConnector1">
            <a:avLst/>
          </a:prstGeom>
          <a:ln w="9525" cmpd="sng">
            <a:solidFill>
              <a:schemeClr val="bg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avec flèche 67"/>
          <p:cNvCxnSpPr>
            <a:stCxn id="62" idx="2"/>
          </p:cNvCxnSpPr>
          <p:nvPr/>
        </p:nvCxnSpPr>
        <p:spPr>
          <a:xfrm>
            <a:off x="2758254" y="3788950"/>
            <a:ext cx="45489" cy="392348"/>
          </a:xfrm>
          <a:prstGeom prst="straightConnector1">
            <a:avLst/>
          </a:prstGeom>
          <a:ln w="9525" cmpd="sng">
            <a:solidFill>
              <a:schemeClr val="bg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avec flèche 69"/>
          <p:cNvCxnSpPr>
            <a:stCxn id="61" idx="2"/>
          </p:cNvCxnSpPr>
          <p:nvPr/>
        </p:nvCxnSpPr>
        <p:spPr>
          <a:xfrm>
            <a:off x="2015045" y="3788950"/>
            <a:ext cx="389741" cy="419838"/>
          </a:xfrm>
          <a:prstGeom prst="straightConnector1">
            <a:avLst/>
          </a:prstGeom>
          <a:ln w="9525" cmpd="sng">
            <a:solidFill>
              <a:schemeClr val="bg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4" name="Groupe 73"/>
          <p:cNvGrpSpPr/>
          <p:nvPr/>
        </p:nvGrpSpPr>
        <p:grpSpPr>
          <a:xfrm>
            <a:off x="4892388" y="3621756"/>
            <a:ext cx="3926337" cy="494490"/>
            <a:chOff x="1140259" y="1249634"/>
            <a:chExt cx="6414496" cy="807853"/>
          </a:xfrm>
        </p:grpSpPr>
        <p:sp>
          <p:nvSpPr>
            <p:cNvPr id="75" name="Rectangle 74"/>
            <p:cNvSpPr/>
            <p:nvPr/>
          </p:nvSpPr>
          <p:spPr>
            <a:xfrm>
              <a:off x="2415540" y="1293495"/>
              <a:ext cx="771525" cy="17145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700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2075490" y="1886037"/>
              <a:ext cx="771525" cy="17145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700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3187065" y="1881679"/>
              <a:ext cx="771525" cy="17145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700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4901566" y="1629649"/>
              <a:ext cx="771525" cy="17145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700"/>
            </a:p>
          </p:txBody>
        </p:sp>
        <p:sp>
          <p:nvSpPr>
            <p:cNvPr id="79" name="Ellipse 78"/>
            <p:cNvSpPr/>
            <p:nvPr/>
          </p:nvSpPr>
          <p:spPr>
            <a:xfrm>
              <a:off x="4176065" y="1557412"/>
              <a:ext cx="315925" cy="31592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700"/>
            </a:p>
          </p:txBody>
        </p:sp>
        <p:cxnSp>
          <p:nvCxnSpPr>
            <p:cNvPr id="80" name="Connecteur droit 79"/>
            <p:cNvCxnSpPr>
              <a:stCxn id="75" idx="3"/>
            </p:cNvCxnSpPr>
            <p:nvPr/>
          </p:nvCxnSpPr>
          <p:spPr>
            <a:xfrm>
              <a:off x="3187065" y="1379220"/>
              <a:ext cx="857250" cy="0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cteur droit 80"/>
            <p:cNvCxnSpPr/>
            <p:nvPr/>
          </p:nvCxnSpPr>
          <p:spPr>
            <a:xfrm>
              <a:off x="4044315" y="1379220"/>
              <a:ext cx="0" cy="588184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eur droit 81"/>
            <p:cNvCxnSpPr>
              <a:endCxn id="77" idx="3"/>
            </p:cNvCxnSpPr>
            <p:nvPr/>
          </p:nvCxnSpPr>
          <p:spPr>
            <a:xfrm flipH="1">
              <a:off x="3958590" y="1967404"/>
              <a:ext cx="85725" cy="0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cteur droit 82"/>
            <p:cNvCxnSpPr>
              <a:stCxn id="77" idx="1"/>
              <a:endCxn id="76" idx="3"/>
            </p:cNvCxnSpPr>
            <p:nvPr/>
          </p:nvCxnSpPr>
          <p:spPr>
            <a:xfrm flipH="1">
              <a:off x="2847015" y="1967404"/>
              <a:ext cx="340050" cy="4358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cteur droit 83"/>
            <p:cNvCxnSpPr>
              <a:stCxn id="75" idx="1"/>
            </p:cNvCxnSpPr>
            <p:nvPr/>
          </p:nvCxnSpPr>
          <p:spPr>
            <a:xfrm flipH="1">
              <a:off x="1821815" y="1379220"/>
              <a:ext cx="593725" cy="0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84"/>
            <p:cNvCxnSpPr/>
            <p:nvPr/>
          </p:nvCxnSpPr>
          <p:spPr>
            <a:xfrm flipH="1">
              <a:off x="1824990" y="1379220"/>
              <a:ext cx="3649" cy="588184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droit 85"/>
            <p:cNvCxnSpPr>
              <a:endCxn id="76" idx="1"/>
            </p:cNvCxnSpPr>
            <p:nvPr/>
          </p:nvCxnSpPr>
          <p:spPr>
            <a:xfrm>
              <a:off x="1828640" y="1967404"/>
              <a:ext cx="246850" cy="4358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cteur droit 86"/>
            <p:cNvCxnSpPr>
              <a:stCxn id="79" idx="2"/>
            </p:cNvCxnSpPr>
            <p:nvPr/>
          </p:nvCxnSpPr>
          <p:spPr>
            <a:xfrm flipH="1" flipV="1">
              <a:off x="4044315" y="1715374"/>
              <a:ext cx="131750" cy="1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cteur droit 87"/>
            <p:cNvCxnSpPr>
              <a:stCxn id="79" idx="6"/>
              <a:endCxn id="78" idx="1"/>
            </p:cNvCxnSpPr>
            <p:nvPr/>
          </p:nvCxnSpPr>
          <p:spPr>
            <a:xfrm flipV="1">
              <a:off x="4491990" y="1715374"/>
              <a:ext cx="409576" cy="1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cteur droit 88"/>
            <p:cNvCxnSpPr>
              <a:stCxn id="78" idx="3"/>
            </p:cNvCxnSpPr>
            <p:nvPr/>
          </p:nvCxnSpPr>
          <p:spPr>
            <a:xfrm>
              <a:off x="5673091" y="1715374"/>
              <a:ext cx="206374" cy="0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cteur droit 89"/>
            <p:cNvCxnSpPr/>
            <p:nvPr/>
          </p:nvCxnSpPr>
          <p:spPr>
            <a:xfrm flipH="1">
              <a:off x="1650365" y="1673312"/>
              <a:ext cx="178274" cy="0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ZoneTexte 90"/>
            <p:cNvSpPr txBox="1"/>
            <p:nvPr/>
          </p:nvSpPr>
          <p:spPr>
            <a:xfrm>
              <a:off x="2272002" y="1618943"/>
              <a:ext cx="42832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dirty="0" err="1" smtClean="0"/>
                <a:t>RthJB</a:t>
              </a:r>
              <a:endParaRPr lang="fr-FR" sz="700" dirty="0" smtClean="0"/>
            </a:p>
          </p:txBody>
        </p:sp>
        <p:sp>
          <p:nvSpPr>
            <p:cNvPr id="92" name="ZoneTexte 91"/>
            <p:cNvSpPr txBox="1"/>
            <p:nvPr/>
          </p:nvSpPr>
          <p:spPr>
            <a:xfrm>
              <a:off x="3312877" y="1603473"/>
              <a:ext cx="42832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dirty="0" err="1" smtClean="0"/>
                <a:t>RthJS</a:t>
              </a:r>
              <a:endParaRPr lang="fr-FR" sz="700" dirty="0" smtClean="0"/>
            </a:p>
          </p:txBody>
        </p:sp>
        <p:sp>
          <p:nvSpPr>
            <p:cNvPr id="93" name="ZoneTexte 92"/>
            <p:cNvSpPr txBox="1"/>
            <p:nvPr/>
          </p:nvSpPr>
          <p:spPr>
            <a:xfrm>
              <a:off x="5070760" y="1351740"/>
              <a:ext cx="43313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dirty="0" err="1" smtClean="0"/>
                <a:t>RthJC</a:t>
              </a:r>
              <a:endParaRPr lang="fr-FR" sz="700" dirty="0" smtClean="0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1608411" y="1641577"/>
              <a:ext cx="87674" cy="7189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700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5879465" y="1677524"/>
              <a:ext cx="87674" cy="7189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700"/>
            </a:p>
          </p:txBody>
        </p:sp>
        <p:sp>
          <p:nvSpPr>
            <p:cNvPr id="96" name="ZoneTexte 95"/>
            <p:cNvSpPr txBox="1"/>
            <p:nvPr/>
          </p:nvSpPr>
          <p:spPr>
            <a:xfrm>
              <a:off x="1140259" y="1333800"/>
              <a:ext cx="503663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dirty="0" err="1" smtClean="0"/>
                <a:t>T°board</a:t>
              </a:r>
              <a:endParaRPr lang="fr-FR" sz="700" dirty="0" smtClean="0"/>
            </a:p>
          </p:txBody>
        </p:sp>
        <p:sp>
          <p:nvSpPr>
            <p:cNvPr id="97" name="ZoneTexte 96"/>
            <p:cNvSpPr txBox="1"/>
            <p:nvPr/>
          </p:nvSpPr>
          <p:spPr>
            <a:xfrm>
              <a:off x="4308807" y="1249634"/>
              <a:ext cx="29367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dirty="0" err="1" smtClean="0"/>
                <a:t>Tj</a:t>
              </a:r>
              <a:r>
                <a:rPr lang="fr-FR" sz="700" dirty="0" smtClean="0"/>
                <a:t>°</a:t>
              </a:r>
            </a:p>
          </p:txBody>
        </p:sp>
        <p:sp>
          <p:nvSpPr>
            <p:cNvPr id="98" name="ZoneTexte 97"/>
            <p:cNvSpPr txBox="1"/>
            <p:nvPr/>
          </p:nvSpPr>
          <p:spPr>
            <a:xfrm>
              <a:off x="5829456" y="1339052"/>
              <a:ext cx="31931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dirty="0" smtClean="0"/>
                <a:t>Tc°</a:t>
              </a: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6305142" y="1631093"/>
              <a:ext cx="771525" cy="17145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700"/>
            </a:p>
          </p:txBody>
        </p:sp>
        <p:cxnSp>
          <p:nvCxnSpPr>
            <p:cNvPr id="100" name="Connecteur droit 99"/>
            <p:cNvCxnSpPr>
              <a:stCxn id="95" idx="3"/>
              <a:endCxn id="99" idx="1"/>
            </p:cNvCxnSpPr>
            <p:nvPr/>
          </p:nvCxnSpPr>
          <p:spPr>
            <a:xfrm>
              <a:off x="5967139" y="1713472"/>
              <a:ext cx="338003" cy="3346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cteur droit 100"/>
            <p:cNvCxnSpPr>
              <a:stCxn id="99" idx="3"/>
            </p:cNvCxnSpPr>
            <p:nvPr/>
          </p:nvCxnSpPr>
          <p:spPr>
            <a:xfrm flipV="1">
              <a:off x="7076667" y="1713471"/>
              <a:ext cx="238533" cy="3347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Rectangle 101"/>
            <p:cNvSpPr/>
            <p:nvPr/>
          </p:nvSpPr>
          <p:spPr>
            <a:xfrm>
              <a:off x="7271363" y="1684513"/>
              <a:ext cx="87674" cy="7189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700"/>
            </a:p>
          </p:txBody>
        </p:sp>
        <p:sp>
          <p:nvSpPr>
            <p:cNvPr id="103" name="ZoneTexte 102"/>
            <p:cNvSpPr txBox="1"/>
            <p:nvPr/>
          </p:nvSpPr>
          <p:spPr>
            <a:xfrm>
              <a:off x="7230627" y="1356655"/>
              <a:ext cx="32412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dirty="0" smtClean="0"/>
                <a:t>Ta°</a:t>
              </a:r>
            </a:p>
          </p:txBody>
        </p:sp>
        <p:sp>
          <p:nvSpPr>
            <p:cNvPr id="104" name="ZoneTexte 103"/>
            <p:cNvSpPr txBox="1"/>
            <p:nvPr/>
          </p:nvSpPr>
          <p:spPr>
            <a:xfrm>
              <a:off x="6364665" y="1305334"/>
              <a:ext cx="638315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dirty="0" err="1" smtClean="0"/>
                <a:t>Rthca-conv</a:t>
              </a:r>
              <a:endParaRPr lang="fr-FR" sz="700" dirty="0" smtClean="0"/>
            </a:p>
          </p:txBody>
        </p:sp>
      </p:grpSp>
      <p:grpSp>
        <p:nvGrpSpPr>
          <p:cNvPr id="105" name="Groupe 104"/>
          <p:cNvGrpSpPr/>
          <p:nvPr/>
        </p:nvGrpSpPr>
        <p:grpSpPr>
          <a:xfrm>
            <a:off x="5044788" y="3774156"/>
            <a:ext cx="3926337" cy="494490"/>
            <a:chOff x="1140259" y="1249634"/>
            <a:chExt cx="6414496" cy="807853"/>
          </a:xfrm>
        </p:grpSpPr>
        <p:sp>
          <p:nvSpPr>
            <p:cNvPr id="106" name="Rectangle 105"/>
            <p:cNvSpPr/>
            <p:nvPr/>
          </p:nvSpPr>
          <p:spPr>
            <a:xfrm>
              <a:off x="2415540" y="1293495"/>
              <a:ext cx="771525" cy="17145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700"/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2075490" y="1886037"/>
              <a:ext cx="771525" cy="17145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700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3187065" y="1881679"/>
              <a:ext cx="771525" cy="17145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700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4901566" y="1629649"/>
              <a:ext cx="771525" cy="17145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700"/>
            </a:p>
          </p:txBody>
        </p:sp>
        <p:sp>
          <p:nvSpPr>
            <p:cNvPr id="110" name="Ellipse 109"/>
            <p:cNvSpPr/>
            <p:nvPr/>
          </p:nvSpPr>
          <p:spPr>
            <a:xfrm>
              <a:off x="4176065" y="1557412"/>
              <a:ext cx="315925" cy="31592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700"/>
            </a:p>
          </p:txBody>
        </p:sp>
        <p:cxnSp>
          <p:nvCxnSpPr>
            <p:cNvPr id="111" name="Connecteur droit 110"/>
            <p:cNvCxnSpPr>
              <a:stCxn id="106" idx="3"/>
            </p:cNvCxnSpPr>
            <p:nvPr/>
          </p:nvCxnSpPr>
          <p:spPr>
            <a:xfrm>
              <a:off x="3187065" y="1379220"/>
              <a:ext cx="857250" cy="0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necteur droit 111"/>
            <p:cNvCxnSpPr/>
            <p:nvPr/>
          </p:nvCxnSpPr>
          <p:spPr>
            <a:xfrm>
              <a:off x="4044315" y="1379220"/>
              <a:ext cx="0" cy="588184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necteur droit 112"/>
            <p:cNvCxnSpPr>
              <a:endCxn id="108" idx="3"/>
            </p:cNvCxnSpPr>
            <p:nvPr/>
          </p:nvCxnSpPr>
          <p:spPr>
            <a:xfrm flipH="1">
              <a:off x="3958590" y="1967404"/>
              <a:ext cx="85725" cy="0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cteur droit 113"/>
            <p:cNvCxnSpPr>
              <a:stCxn id="108" idx="1"/>
              <a:endCxn id="107" idx="3"/>
            </p:cNvCxnSpPr>
            <p:nvPr/>
          </p:nvCxnSpPr>
          <p:spPr>
            <a:xfrm flipH="1">
              <a:off x="2847015" y="1967404"/>
              <a:ext cx="340050" cy="4358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cteur droit 114"/>
            <p:cNvCxnSpPr>
              <a:stCxn id="106" idx="1"/>
            </p:cNvCxnSpPr>
            <p:nvPr/>
          </p:nvCxnSpPr>
          <p:spPr>
            <a:xfrm flipH="1">
              <a:off x="1821815" y="1379220"/>
              <a:ext cx="593725" cy="0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cteur droit 115"/>
            <p:cNvCxnSpPr/>
            <p:nvPr/>
          </p:nvCxnSpPr>
          <p:spPr>
            <a:xfrm flipH="1">
              <a:off x="1824990" y="1379220"/>
              <a:ext cx="3649" cy="588184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cteur droit 116"/>
            <p:cNvCxnSpPr>
              <a:endCxn id="107" idx="1"/>
            </p:cNvCxnSpPr>
            <p:nvPr/>
          </p:nvCxnSpPr>
          <p:spPr>
            <a:xfrm>
              <a:off x="1828640" y="1967404"/>
              <a:ext cx="246850" cy="4358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necteur droit 117"/>
            <p:cNvCxnSpPr>
              <a:stCxn id="110" idx="2"/>
            </p:cNvCxnSpPr>
            <p:nvPr/>
          </p:nvCxnSpPr>
          <p:spPr>
            <a:xfrm flipH="1" flipV="1">
              <a:off x="4044315" y="1715374"/>
              <a:ext cx="131750" cy="1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necteur droit 118"/>
            <p:cNvCxnSpPr>
              <a:stCxn id="110" idx="6"/>
              <a:endCxn id="109" idx="1"/>
            </p:cNvCxnSpPr>
            <p:nvPr/>
          </p:nvCxnSpPr>
          <p:spPr>
            <a:xfrm flipV="1">
              <a:off x="4491990" y="1715374"/>
              <a:ext cx="409576" cy="1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cteur droit 119"/>
            <p:cNvCxnSpPr>
              <a:stCxn id="109" idx="3"/>
            </p:cNvCxnSpPr>
            <p:nvPr/>
          </p:nvCxnSpPr>
          <p:spPr>
            <a:xfrm>
              <a:off x="5673091" y="1715374"/>
              <a:ext cx="206374" cy="0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cteur droit 120"/>
            <p:cNvCxnSpPr/>
            <p:nvPr/>
          </p:nvCxnSpPr>
          <p:spPr>
            <a:xfrm flipH="1">
              <a:off x="1650365" y="1673312"/>
              <a:ext cx="178274" cy="0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ZoneTexte 121"/>
            <p:cNvSpPr txBox="1"/>
            <p:nvPr/>
          </p:nvSpPr>
          <p:spPr>
            <a:xfrm>
              <a:off x="2272002" y="1618943"/>
              <a:ext cx="42832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dirty="0" err="1" smtClean="0"/>
                <a:t>RthJB</a:t>
              </a:r>
              <a:endParaRPr lang="fr-FR" sz="700" dirty="0" smtClean="0"/>
            </a:p>
          </p:txBody>
        </p:sp>
        <p:sp>
          <p:nvSpPr>
            <p:cNvPr id="123" name="ZoneTexte 122"/>
            <p:cNvSpPr txBox="1"/>
            <p:nvPr/>
          </p:nvSpPr>
          <p:spPr>
            <a:xfrm>
              <a:off x="3312877" y="1603473"/>
              <a:ext cx="42832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dirty="0" err="1" smtClean="0"/>
                <a:t>RthJS</a:t>
              </a:r>
              <a:endParaRPr lang="fr-FR" sz="700" dirty="0" smtClean="0"/>
            </a:p>
          </p:txBody>
        </p:sp>
        <p:sp>
          <p:nvSpPr>
            <p:cNvPr id="124" name="ZoneTexte 123"/>
            <p:cNvSpPr txBox="1"/>
            <p:nvPr/>
          </p:nvSpPr>
          <p:spPr>
            <a:xfrm>
              <a:off x="5070760" y="1351740"/>
              <a:ext cx="43313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dirty="0" err="1" smtClean="0"/>
                <a:t>RthJC</a:t>
              </a:r>
              <a:endParaRPr lang="fr-FR" sz="700" dirty="0" smtClean="0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1608411" y="1641577"/>
              <a:ext cx="87674" cy="7189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700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5879465" y="1677524"/>
              <a:ext cx="87674" cy="7189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700"/>
            </a:p>
          </p:txBody>
        </p:sp>
        <p:sp>
          <p:nvSpPr>
            <p:cNvPr id="127" name="ZoneTexte 126"/>
            <p:cNvSpPr txBox="1"/>
            <p:nvPr/>
          </p:nvSpPr>
          <p:spPr>
            <a:xfrm>
              <a:off x="1140259" y="1333800"/>
              <a:ext cx="503663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dirty="0" err="1" smtClean="0"/>
                <a:t>T°board</a:t>
              </a:r>
              <a:endParaRPr lang="fr-FR" sz="700" dirty="0" smtClean="0"/>
            </a:p>
          </p:txBody>
        </p:sp>
        <p:sp>
          <p:nvSpPr>
            <p:cNvPr id="128" name="ZoneTexte 127"/>
            <p:cNvSpPr txBox="1"/>
            <p:nvPr/>
          </p:nvSpPr>
          <p:spPr>
            <a:xfrm>
              <a:off x="4308807" y="1249634"/>
              <a:ext cx="29367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dirty="0" err="1" smtClean="0"/>
                <a:t>Tj</a:t>
              </a:r>
              <a:r>
                <a:rPr lang="fr-FR" sz="700" dirty="0" smtClean="0"/>
                <a:t>°</a:t>
              </a:r>
            </a:p>
          </p:txBody>
        </p:sp>
        <p:sp>
          <p:nvSpPr>
            <p:cNvPr id="129" name="ZoneTexte 128"/>
            <p:cNvSpPr txBox="1"/>
            <p:nvPr/>
          </p:nvSpPr>
          <p:spPr>
            <a:xfrm>
              <a:off x="5829456" y="1339052"/>
              <a:ext cx="31931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dirty="0" smtClean="0"/>
                <a:t>Tc°</a:t>
              </a: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6305142" y="1631093"/>
              <a:ext cx="771525" cy="17145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700"/>
            </a:p>
          </p:txBody>
        </p:sp>
        <p:cxnSp>
          <p:nvCxnSpPr>
            <p:cNvPr id="131" name="Connecteur droit 130"/>
            <p:cNvCxnSpPr>
              <a:stCxn id="126" idx="3"/>
              <a:endCxn id="130" idx="1"/>
            </p:cNvCxnSpPr>
            <p:nvPr/>
          </p:nvCxnSpPr>
          <p:spPr>
            <a:xfrm>
              <a:off x="5967139" y="1713472"/>
              <a:ext cx="338003" cy="3346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onnecteur droit 131"/>
            <p:cNvCxnSpPr>
              <a:stCxn id="130" idx="3"/>
            </p:cNvCxnSpPr>
            <p:nvPr/>
          </p:nvCxnSpPr>
          <p:spPr>
            <a:xfrm flipV="1">
              <a:off x="7076667" y="1713471"/>
              <a:ext cx="238533" cy="3347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Rectangle 132"/>
            <p:cNvSpPr/>
            <p:nvPr/>
          </p:nvSpPr>
          <p:spPr>
            <a:xfrm>
              <a:off x="7271363" y="1684513"/>
              <a:ext cx="87674" cy="7189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700"/>
            </a:p>
          </p:txBody>
        </p:sp>
        <p:sp>
          <p:nvSpPr>
            <p:cNvPr id="134" name="ZoneTexte 133"/>
            <p:cNvSpPr txBox="1"/>
            <p:nvPr/>
          </p:nvSpPr>
          <p:spPr>
            <a:xfrm>
              <a:off x="7230627" y="1356655"/>
              <a:ext cx="32412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dirty="0" smtClean="0"/>
                <a:t>Ta°</a:t>
              </a:r>
            </a:p>
          </p:txBody>
        </p:sp>
        <p:sp>
          <p:nvSpPr>
            <p:cNvPr id="135" name="ZoneTexte 134"/>
            <p:cNvSpPr txBox="1"/>
            <p:nvPr/>
          </p:nvSpPr>
          <p:spPr>
            <a:xfrm>
              <a:off x="6364665" y="1305334"/>
              <a:ext cx="638315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dirty="0" err="1" smtClean="0"/>
                <a:t>Rthca-conv</a:t>
              </a:r>
              <a:endParaRPr lang="fr-FR" sz="700" dirty="0" smtClean="0"/>
            </a:p>
          </p:txBody>
        </p:sp>
      </p:grpSp>
      <p:grpSp>
        <p:nvGrpSpPr>
          <p:cNvPr id="136" name="Groupe 135"/>
          <p:cNvGrpSpPr/>
          <p:nvPr/>
        </p:nvGrpSpPr>
        <p:grpSpPr>
          <a:xfrm>
            <a:off x="5197188" y="3926556"/>
            <a:ext cx="3926337" cy="494490"/>
            <a:chOff x="1140259" y="1249634"/>
            <a:chExt cx="6414496" cy="807853"/>
          </a:xfrm>
        </p:grpSpPr>
        <p:sp>
          <p:nvSpPr>
            <p:cNvPr id="137" name="Rectangle 136"/>
            <p:cNvSpPr/>
            <p:nvPr/>
          </p:nvSpPr>
          <p:spPr>
            <a:xfrm>
              <a:off x="2415540" y="1293495"/>
              <a:ext cx="771525" cy="17145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700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2075490" y="1886037"/>
              <a:ext cx="771525" cy="17145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700"/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3187065" y="1881679"/>
              <a:ext cx="771525" cy="17145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700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4901566" y="1629649"/>
              <a:ext cx="771525" cy="17145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700"/>
            </a:p>
          </p:txBody>
        </p:sp>
        <p:sp>
          <p:nvSpPr>
            <p:cNvPr id="141" name="Ellipse 140"/>
            <p:cNvSpPr/>
            <p:nvPr/>
          </p:nvSpPr>
          <p:spPr>
            <a:xfrm>
              <a:off x="4176065" y="1557412"/>
              <a:ext cx="315925" cy="31592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700"/>
            </a:p>
          </p:txBody>
        </p:sp>
        <p:cxnSp>
          <p:nvCxnSpPr>
            <p:cNvPr id="142" name="Connecteur droit 141"/>
            <p:cNvCxnSpPr>
              <a:stCxn id="137" idx="3"/>
            </p:cNvCxnSpPr>
            <p:nvPr/>
          </p:nvCxnSpPr>
          <p:spPr>
            <a:xfrm>
              <a:off x="3187065" y="1379220"/>
              <a:ext cx="857250" cy="0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Connecteur droit 142"/>
            <p:cNvCxnSpPr/>
            <p:nvPr/>
          </p:nvCxnSpPr>
          <p:spPr>
            <a:xfrm>
              <a:off x="4044315" y="1379220"/>
              <a:ext cx="0" cy="588184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Connecteur droit 143"/>
            <p:cNvCxnSpPr>
              <a:endCxn id="139" idx="3"/>
            </p:cNvCxnSpPr>
            <p:nvPr/>
          </p:nvCxnSpPr>
          <p:spPr>
            <a:xfrm flipH="1">
              <a:off x="3958590" y="1967404"/>
              <a:ext cx="85725" cy="0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Connecteur droit 144"/>
            <p:cNvCxnSpPr>
              <a:stCxn id="139" idx="1"/>
              <a:endCxn id="138" idx="3"/>
            </p:cNvCxnSpPr>
            <p:nvPr/>
          </p:nvCxnSpPr>
          <p:spPr>
            <a:xfrm flipH="1">
              <a:off x="2847015" y="1967404"/>
              <a:ext cx="340050" cy="4358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Connecteur droit 145"/>
            <p:cNvCxnSpPr>
              <a:stCxn id="137" idx="1"/>
            </p:cNvCxnSpPr>
            <p:nvPr/>
          </p:nvCxnSpPr>
          <p:spPr>
            <a:xfrm flipH="1">
              <a:off x="1821815" y="1379220"/>
              <a:ext cx="593725" cy="0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Connecteur droit 146"/>
            <p:cNvCxnSpPr/>
            <p:nvPr/>
          </p:nvCxnSpPr>
          <p:spPr>
            <a:xfrm flipH="1">
              <a:off x="1824990" y="1379220"/>
              <a:ext cx="3649" cy="588184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Connecteur droit 147"/>
            <p:cNvCxnSpPr>
              <a:endCxn id="138" idx="1"/>
            </p:cNvCxnSpPr>
            <p:nvPr/>
          </p:nvCxnSpPr>
          <p:spPr>
            <a:xfrm>
              <a:off x="1828640" y="1967404"/>
              <a:ext cx="246850" cy="4358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Connecteur droit 148"/>
            <p:cNvCxnSpPr>
              <a:stCxn id="141" idx="2"/>
            </p:cNvCxnSpPr>
            <p:nvPr/>
          </p:nvCxnSpPr>
          <p:spPr>
            <a:xfrm flipH="1" flipV="1">
              <a:off x="4044315" y="1715374"/>
              <a:ext cx="131750" cy="1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Connecteur droit 149"/>
            <p:cNvCxnSpPr>
              <a:stCxn id="141" idx="6"/>
              <a:endCxn id="140" idx="1"/>
            </p:cNvCxnSpPr>
            <p:nvPr/>
          </p:nvCxnSpPr>
          <p:spPr>
            <a:xfrm flipV="1">
              <a:off x="4491990" y="1715374"/>
              <a:ext cx="409576" cy="1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Connecteur droit 150"/>
            <p:cNvCxnSpPr>
              <a:stCxn id="140" idx="3"/>
            </p:cNvCxnSpPr>
            <p:nvPr/>
          </p:nvCxnSpPr>
          <p:spPr>
            <a:xfrm>
              <a:off x="5673091" y="1715374"/>
              <a:ext cx="206374" cy="0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Connecteur droit 151"/>
            <p:cNvCxnSpPr/>
            <p:nvPr/>
          </p:nvCxnSpPr>
          <p:spPr>
            <a:xfrm flipH="1">
              <a:off x="1650365" y="1673312"/>
              <a:ext cx="178274" cy="0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ZoneTexte 152"/>
            <p:cNvSpPr txBox="1"/>
            <p:nvPr/>
          </p:nvSpPr>
          <p:spPr>
            <a:xfrm>
              <a:off x="2272002" y="1618943"/>
              <a:ext cx="42832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dirty="0" err="1" smtClean="0"/>
                <a:t>RthJB</a:t>
              </a:r>
              <a:endParaRPr lang="fr-FR" sz="700" dirty="0" smtClean="0"/>
            </a:p>
          </p:txBody>
        </p:sp>
        <p:sp>
          <p:nvSpPr>
            <p:cNvPr id="154" name="ZoneTexte 153"/>
            <p:cNvSpPr txBox="1"/>
            <p:nvPr/>
          </p:nvSpPr>
          <p:spPr>
            <a:xfrm>
              <a:off x="3312877" y="1603473"/>
              <a:ext cx="42832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dirty="0" err="1" smtClean="0"/>
                <a:t>RthJS</a:t>
              </a:r>
              <a:endParaRPr lang="fr-FR" sz="700" dirty="0" smtClean="0"/>
            </a:p>
          </p:txBody>
        </p:sp>
        <p:sp>
          <p:nvSpPr>
            <p:cNvPr id="155" name="ZoneTexte 154"/>
            <p:cNvSpPr txBox="1"/>
            <p:nvPr/>
          </p:nvSpPr>
          <p:spPr>
            <a:xfrm>
              <a:off x="5070760" y="1351740"/>
              <a:ext cx="43313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dirty="0" err="1" smtClean="0"/>
                <a:t>RthJC</a:t>
              </a:r>
              <a:endParaRPr lang="fr-FR" sz="700" dirty="0" smtClean="0"/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1608411" y="1641577"/>
              <a:ext cx="87674" cy="7189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700"/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5879465" y="1677524"/>
              <a:ext cx="87674" cy="7189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700"/>
            </a:p>
          </p:txBody>
        </p:sp>
        <p:sp>
          <p:nvSpPr>
            <p:cNvPr id="158" name="ZoneTexte 157"/>
            <p:cNvSpPr txBox="1"/>
            <p:nvPr/>
          </p:nvSpPr>
          <p:spPr>
            <a:xfrm>
              <a:off x="1140259" y="1333800"/>
              <a:ext cx="503663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dirty="0" err="1" smtClean="0"/>
                <a:t>T°board</a:t>
              </a:r>
              <a:endParaRPr lang="fr-FR" sz="700" dirty="0" smtClean="0"/>
            </a:p>
          </p:txBody>
        </p:sp>
        <p:sp>
          <p:nvSpPr>
            <p:cNvPr id="159" name="ZoneTexte 158"/>
            <p:cNvSpPr txBox="1"/>
            <p:nvPr/>
          </p:nvSpPr>
          <p:spPr>
            <a:xfrm>
              <a:off x="4308807" y="1249634"/>
              <a:ext cx="29367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dirty="0" err="1" smtClean="0"/>
                <a:t>Tj</a:t>
              </a:r>
              <a:r>
                <a:rPr lang="fr-FR" sz="700" dirty="0" smtClean="0"/>
                <a:t>°</a:t>
              </a:r>
            </a:p>
          </p:txBody>
        </p:sp>
        <p:sp>
          <p:nvSpPr>
            <p:cNvPr id="160" name="ZoneTexte 159"/>
            <p:cNvSpPr txBox="1"/>
            <p:nvPr/>
          </p:nvSpPr>
          <p:spPr>
            <a:xfrm>
              <a:off x="5829456" y="1339052"/>
              <a:ext cx="31931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dirty="0" smtClean="0"/>
                <a:t>Tc°</a:t>
              </a:r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6305142" y="1631093"/>
              <a:ext cx="771525" cy="17145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700"/>
            </a:p>
          </p:txBody>
        </p:sp>
        <p:cxnSp>
          <p:nvCxnSpPr>
            <p:cNvPr id="162" name="Connecteur droit 161"/>
            <p:cNvCxnSpPr>
              <a:stCxn id="157" idx="3"/>
              <a:endCxn id="161" idx="1"/>
            </p:cNvCxnSpPr>
            <p:nvPr/>
          </p:nvCxnSpPr>
          <p:spPr>
            <a:xfrm>
              <a:off x="5967139" y="1713472"/>
              <a:ext cx="338003" cy="3346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Connecteur droit 162"/>
            <p:cNvCxnSpPr>
              <a:stCxn id="161" idx="3"/>
            </p:cNvCxnSpPr>
            <p:nvPr/>
          </p:nvCxnSpPr>
          <p:spPr>
            <a:xfrm flipV="1">
              <a:off x="7076667" y="1713471"/>
              <a:ext cx="238533" cy="3347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Rectangle 163"/>
            <p:cNvSpPr/>
            <p:nvPr/>
          </p:nvSpPr>
          <p:spPr>
            <a:xfrm>
              <a:off x="7271363" y="1684513"/>
              <a:ext cx="87674" cy="7189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700"/>
            </a:p>
          </p:txBody>
        </p:sp>
        <p:sp>
          <p:nvSpPr>
            <p:cNvPr id="165" name="ZoneTexte 164"/>
            <p:cNvSpPr txBox="1"/>
            <p:nvPr/>
          </p:nvSpPr>
          <p:spPr>
            <a:xfrm>
              <a:off x="7230627" y="1356655"/>
              <a:ext cx="32412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dirty="0" smtClean="0"/>
                <a:t>Ta°</a:t>
              </a:r>
            </a:p>
          </p:txBody>
        </p:sp>
        <p:sp>
          <p:nvSpPr>
            <p:cNvPr id="166" name="ZoneTexte 165"/>
            <p:cNvSpPr txBox="1"/>
            <p:nvPr/>
          </p:nvSpPr>
          <p:spPr>
            <a:xfrm>
              <a:off x="6364665" y="1305334"/>
              <a:ext cx="638315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dirty="0" err="1" smtClean="0"/>
                <a:t>Rthca-conv</a:t>
              </a:r>
              <a:endParaRPr lang="fr-FR" sz="700" dirty="0" smtClean="0"/>
            </a:p>
          </p:txBody>
        </p:sp>
      </p:grpSp>
      <p:grpSp>
        <p:nvGrpSpPr>
          <p:cNvPr id="167" name="Groupe 166"/>
          <p:cNvGrpSpPr/>
          <p:nvPr/>
        </p:nvGrpSpPr>
        <p:grpSpPr>
          <a:xfrm>
            <a:off x="5349588" y="4078956"/>
            <a:ext cx="3926337" cy="494490"/>
            <a:chOff x="1140259" y="1249634"/>
            <a:chExt cx="6414496" cy="807853"/>
          </a:xfrm>
        </p:grpSpPr>
        <p:sp>
          <p:nvSpPr>
            <p:cNvPr id="168" name="Rectangle 167"/>
            <p:cNvSpPr/>
            <p:nvPr/>
          </p:nvSpPr>
          <p:spPr>
            <a:xfrm>
              <a:off x="2415540" y="1293495"/>
              <a:ext cx="771525" cy="17145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700"/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2075490" y="1886037"/>
              <a:ext cx="771525" cy="17145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700"/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3187065" y="1881679"/>
              <a:ext cx="771525" cy="17145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700"/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4901566" y="1629649"/>
              <a:ext cx="771525" cy="17145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700"/>
            </a:p>
          </p:txBody>
        </p:sp>
        <p:sp>
          <p:nvSpPr>
            <p:cNvPr id="172" name="Ellipse 171"/>
            <p:cNvSpPr/>
            <p:nvPr/>
          </p:nvSpPr>
          <p:spPr>
            <a:xfrm>
              <a:off x="4176065" y="1557412"/>
              <a:ext cx="315925" cy="31592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700"/>
            </a:p>
          </p:txBody>
        </p:sp>
        <p:cxnSp>
          <p:nvCxnSpPr>
            <p:cNvPr id="173" name="Connecteur droit 172"/>
            <p:cNvCxnSpPr>
              <a:stCxn id="168" idx="3"/>
            </p:cNvCxnSpPr>
            <p:nvPr/>
          </p:nvCxnSpPr>
          <p:spPr>
            <a:xfrm>
              <a:off x="3187065" y="1379220"/>
              <a:ext cx="857250" cy="0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necteur droit 173"/>
            <p:cNvCxnSpPr/>
            <p:nvPr/>
          </p:nvCxnSpPr>
          <p:spPr>
            <a:xfrm>
              <a:off x="4044315" y="1379220"/>
              <a:ext cx="0" cy="588184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necteur droit 174"/>
            <p:cNvCxnSpPr>
              <a:endCxn id="170" idx="3"/>
            </p:cNvCxnSpPr>
            <p:nvPr/>
          </p:nvCxnSpPr>
          <p:spPr>
            <a:xfrm flipH="1">
              <a:off x="3958590" y="1967404"/>
              <a:ext cx="85725" cy="0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cteur droit 175"/>
            <p:cNvCxnSpPr>
              <a:stCxn id="170" idx="1"/>
              <a:endCxn id="169" idx="3"/>
            </p:cNvCxnSpPr>
            <p:nvPr/>
          </p:nvCxnSpPr>
          <p:spPr>
            <a:xfrm flipH="1">
              <a:off x="2847015" y="1967404"/>
              <a:ext cx="340050" cy="4358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onnecteur droit 176"/>
            <p:cNvCxnSpPr>
              <a:stCxn id="168" idx="1"/>
            </p:cNvCxnSpPr>
            <p:nvPr/>
          </p:nvCxnSpPr>
          <p:spPr>
            <a:xfrm flipH="1">
              <a:off x="1821815" y="1379220"/>
              <a:ext cx="593725" cy="0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onnecteur droit 177"/>
            <p:cNvCxnSpPr/>
            <p:nvPr/>
          </p:nvCxnSpPr>
          <p:spPr>
            <a:xfrm flipH="1">
              <a:off x="1824990" y="1379220"/>
              <a:ext cx="3649" cy="588184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necteur droit 178"/>
            <p:cNvCxnSpPr>
              <a:endCxn id="169" idx="1"/>
            </p:cNvCxnSpPr>
            <p:nvPr/>
          </p:nvCxnSpPr>
          <p:spPr>
            <a:xfrm>
              <a:off x="1828640" y="1967404"/>
              <a:ext cx="246850" cy="4358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onnecteur droit 179"/>
            <p:cNvCxnSpPr>
              <a:stCxn id="172" idx="2"/>
            </p:cNvCxnSpPr>
            <p:nvPr/>
          </p:nvCxnSpPr>
          <p:spPr>
            <a:xfrm flipH="1" flipV="1">
              <a:off x="4044315" y="1715374"/>
              <a:ext cx="131750" cy="1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Connecteur droit 180"/>
            <p:cNvCxnSpPr>
              <a:stCxn id="172" idx="6"/>
              <a:endCxn id="171" idx="1"/>
            </p:cNvCxnSpPr>
            <p:nvPr/>
          </p:nvCxnSpPr>
          <p:spPr>
            <a:xfrm flipV="1">
              <a:off x="4491990" y="1715374"/>
              <a:ext cx="409576" cy="1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onnecteur droit 181"/>
            <p:cNvCxnSpPr>
              <a:stCxn id="171" idx="3"/>
            </p:cNvCxnSpPr>
            <p:nvPr/>
          </p:nvCxnSpPr>
          <p:spPr>
            <a:xfrm>
              <a:off x="5673091" y="1715374"/>
              <a:ext cx="206374" cy="0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necteur droit 182"/>
            <p:cNvCxnSpPr/>
            <p:nvPr/>
          </p:nvCxnSpPr>
          <p:spPr>
            <a:xfrm flipH="1">
              <a:off x="1650365" y="1673312"/>
              <a:ext cx="178274" cy="0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4" name="ZoneTexte 183"/>
            <p:cNvSpPr txBox="1"/>
            <p:nvPr/>
          </p:nvSpPr>
          <p:spPr>
            <a:xfrm>
              <a:off x="2272002" y="1618943"/>
              <a:ext cx="42832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dirty="0" err="1" smtClean="0"/>
                <a:t>RthJB</a:t>
              </a:r>
              <a:endParaRPr lang="fr-FR" sz="700" dirty="0" smtClean="0"/>
            </a:p>
          </p:txBody>
        </p:sp>
        <p:sp>
          <p:nvSpPr>
            <p:cNvPr id="185" name="ZoneTexte 184"/>
            <p:cNvSpPr txBox="1"/>
            <p:nvPr/>
          </p:nvSpPr>
          <p:spPr>
            <a:xfrm>
              <a:off x="3312877" y="1603473"/>
              <a:ext cx="42832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dirty="0" err="1" smtClean="0"/>
                <a:t>RthJS</a:t>
              </a:r>
              <a:endParaRPr lang="fr-FR" sz="700" dirty="0" smtClean="0"/>
            </a:p>
          </p:txBody>
        </p:sp>
        <p:sp>
          <p:nvSpPr>
            <p:cNvPr id="186" name="ZoneTexte 185"/>
            <p:cNvSpPr txBox="1"/>
            <p:nvPr/>
          </p:nvSpPr>
          <p:spPr>
            <a:xfrm>
              <a:off x="5070760" y="1351740"/>
              <a:ext cx="43313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dirty="0" err="1" smtClean="0"/>
                <a:t>RthJC</a:t>
              </a:r>
              <a:endParaRPr lang="fr-FR" sz="700" dirty="0" smtClean="0"/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1608411" y="1641577"/>
              <a:ext cx="87674" cy="7189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700"/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5879465" y="1677524"/>
              <a:ext cx="87674" cy="7189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700"/>
            </a:p>
          </p:txBody>
        </p:sp>
        <p:sp>
          <p:nvSpPr>
            <p:cNvPr id="189" name="ZoneTexte 188"/>
            <p:cNvSpPr txBox="1"/>
            <p:nvPr/>
          </p:nvSpPr>
          <p:spPr>
            <a:xfrm>
              <a:off x="1140259" y="1333800"/>
              <a:ext cx="503663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dirty="0" err="1" smtClean="0"/>
                <a:t>T°board</a:t>
              </a:r>
              <a:endParaRPr lang="fr-FR" sz="700" dirty="0" smtClean="0"/>
            </a:p>
          </p:txBody>
        </p:sp>
        <p:sp>
          <p:nvSpPr>
            <p:cNvPr id="190" name="ZoneTexte 189"/>
            <p:cNvSpPr txBox="1"/>
            <p:nvPr/>
          </p:nvSpPr>
          <p:spPr>
            <a:xfrm>
              <a:off x="4308807" y="1249634"/>
              <a:ext cx="29367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dirty="0" err="1" smtClean="0"/>
                <a:t>Tj</a:t>
              </a:r>
              <a:r>
                <a:rPr lang="fr-FR" sz="700" dirty="0" smtClean="0"/>
                <a:t>°</a:t>
              </a:r>
            </a:p>
          </p:txBody>
        </p:sp>
        <p:sp>
          <p:nvSpPr>
            <p:cNvPr id="191" name="ZoneTexte 190"/>
            <p:cNvSpPr txBox="1"/>
            <p:nvPr/>
          </p:nvSpPr>
          <p:spPr>
            <a:xfrm>
              <a:off x="5829456" y="1339052"/>
              <a:ext cx="31931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dirty="0" smtClean="0"/>
                <a:t>Tc°</a:t>
              </a:r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6305142" y="1631093"/>
              <a:ext cx="771525" cy="17145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700"/>
            </a:p>
          </p:txBody>
        </p:sp>
        <p:cxnSp>
          <p:nvCxnSpPr>
            <p:cNvPr id="193" name="Connecteur droit 192"/>
            <p:cNvCxnSpPr>
              <a:stCxn id="188" idx="3"/>
              <a:endCxn id="192" idx="1"/>
            </p:cNvCxnSpPr>
            <p:nvPr/>
          </p:nvCxnSpPr>
          <p:spPr>
            <a:xfrm>
              <a:off x="5967139" y="1713472"/>
              <a:ext cx="338003" cy="3346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onnecteur droit 193"/>
            <p:cNvCxnSpPr>
              <a:stCxn id="192" idx="3"/>
            </p:cNvCxnSpPr>
            <p:nvPr/>
          </p:nvCxnSpPr>
          <p:spPr>
            <a:xfrm flipV="1">
              <a:off x="7076667" y="1713471"/>
              <a:ext cx="238533" cy="3347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Rectangle 194"/>
            <p:cNvSpPr/>
            <p:nvPr/>
          </p:nvSpPr>
          <p:spPr>
            <a:xfrm>
              <a:off x="7271363" y="1684513"/>
              <a:ext cx="87674" cy="7189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700"/>
            </a:p>
          </p:txBody>
        </p:sp>
        <p:sp>
          <p:nvSpPr>
            <p:cNvPr id="196" name="ZoneTexte 195"/>
            <p:cNvSpPr txBox="1"/>
            <p:nvPr/>
          </p:nvSpPr>
          <p:spPr>
            <a:xfrm>
              <a:off x="7230627" y="1356655"/>
              <a:ext cx="32412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dirty="0" smtClean="0"/>
                <a:t>Ta°</a:t>
              </a:r>
            </a:p>
          </p:txBody>
        </p:sp>
        <p:sp>
          <p:nvSpPr>
            <p:cNvPr id="197" name="ZoneTexte 196"/>
            <p:cNvSpPr txBox="1"/>
            <p:nvPr/>
          </p:nvSpPr>
          <p:spPr>
            <a:xfrm>
              <a:off x="6364665" y="1305334"/>
              <a:ext cx="638315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dirty="0" err="1" smtClean="0"/>
                <a:t>Rthca-conv</a:t>
              </a:r>
              <a:endParaRPr lang="fr-FR" sz="700" dirty="0" smtClean="0"/>
            </a:p>
          </p:txBody>
        </p:sp>
      </p:grpSp>
      <p:grpSp>
        <p:nvGrpSpPr>
          <p:cNvPr id="198" name="Groupe 197"/>
          <p:cNvGrpSpPr/>
          <p:nvPr/>
        </p:nvGrpSpPr>
        <p:grpSpPr>
          <a:xfrm>
            <a:off x="5483746" y="4597395"/>
            <a:ext cx="2436362" cy="373270"/>
            <a:chOff x="2969945" y="2679514"/>
            <a:chExt cx="4167664" cy="638520"/>
          </a:xfrm>
        </p:grpSpPr>
        <p:sp>
          <p:nvSpPr>
            <p:cNvPr id="199" name="Rectangle 198"/>
            <p:cNvSpPr/>
            <p:nvPr/>
          </p:nvSpPr>
          <p:spPr>
            <a:xfrm>
              <a:off x="3909060" y="3049667"/>
              <a:ext cx="778510" cy="228600"/>
            </a:xfrm>
            <a:prstGeom prst="rect">
              <a:avLst/>
            </a:prstGeom>
            <a:noFill/>
            <a:ln w="28575">
              <a:solidFill>
                <a:srgbClr val="050F5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700"/>
            </a:p>
          </p:txBody>
        </p:sp>
        <p:sp>
          <p:nvSpPr>
            <p:cNvPr id="200" name="Organigramme : Connecteur 199"/>
            <p:cNvSpPr/>
            <p:nvPr/>
          </p:nvSpPr>
          <p:spPr>
            <a:xfrm>
              <a:off x="4968240" y="3009900"/>
              <a:ext cx="308134" cy="308134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700"/>
            </a:p>
          </p:txBody>
        </p:sp>
        <p:sp>
          <p:nvSpPr>
            <p:cNvPr id="201" name="Rectangle 200"/>
            <p:cNvSpPr/>
            <p:nvPr/>
          </p:nvSpPr>
          <p:spPr>
            <a:xfrm>
              <a:off x="5494020" y="3049667"/>
              <a:ext cx="778510" cy="228600"/>
            </a:xfrm>
            <a:prstGeom prst="rect">
              <a:avLst/>
            </a:prstGeom>
            <a:noFill/>
            <a:ln w="28575">
              <a:solidFill>
                <a:srgbClr val="050F5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700"/>
            </a:p>
          </p:txBody>
        </p:sp>
        <p:cxnSp>
          <p:nvCxnSpPr>
            <p:cNvPr id="202" name="Connecteur droit 201"/>
            <p:cNvCxnSpPr>
              <a:stCxn id="199" idx="3"/>
              <a:endCxn id="200" idx="2"/>
            </p:cNvCxnSpPr>
            <p:nvPr/>
          </p:nvCxnSpPr>
          <p:spPr>
            <a:xfrm>
              <a:off x="4687570" y="3163967"/>
              <a:ext cx="280670" cy="0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Connecteur droit 202"/>
            <p:cNvCxnSpPr>
              <a:stCxn id="200" idx="6"/>
              <a:endCxn id="201" idx="1"/>
            </p:cNvCxnSpPr>
            <p:nvPr/>
          </p:nvCxnSpPr>
          <p:spPr>
            <a:xfrm>
              <a:off x="5276374" y="3163967"/>
              <a:ext cx="217646" cy="0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Connecteur droit 203"/>
            <p:cNvCxnSpPr>
              <a:stCxn id="201" idx="3"/>
            </p:cNvCxnSpPr>
            <p:nvPr/>
          </p:nvCxnSpPr>
          <p:spPr>
            <a:xfrm>
              <a:off x="6272530" y="3163967"/>
              <a:ext cx="280670" cy="0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Connecteur droit 204"/>
            <p:cNvCxnSpPr>
              <a:stCxn id="199" idx="1"/>
            </p:cNvCxnSpPr>
            <p:nvPr/>
          </p:nvCxnSpPr>
          <p:spPr>
            <a:xfrm flipH="1">
              <a:off x="3758724" y="3163967"/>
              <a:ext cx="150336" cy="0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6" name="Rectangle 205"/>
            <p:cNvSpPr/>
            <p:nvPr/>
          </p:nvSpPr>
          <p:spPr>
            <a:xfrm>
              <a:off x="5455392" y="2771172"/>
              <a:ext cx="595981" cy="2914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fontAlgn="b"/>
              <a:r>
                <a:rPr lang="fr-FR" sz="700" dirty="0" err="1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RthCA</a:t>
              </a:r>
              <a:endParaRPr lang="fr-FR" sz="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3952915" y="2741889"/>
              <a:ext cx="563286" cy="2914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fontAlgn="b"/>
              <a:r>
                <a:rPr lang="fr-FR" sz="7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RthJB</a:t>
              </a:r>
              <a:endParaRPr lang="fr-FR" sz="7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6537960" y="3118247"/>
              <a:ext cx="114300" cy="1143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700"/>
            </a:p>
          </p:txBody>
        </p:sp>
        <p:sp>
          <p:nvSpPr>
            <p:cNvPr id="209" name="Rectangle 208"/>
            <p:cNvSpPr/>
            <p:nvPr/>
          </p:nvSpPr>
          <p:spPr>
            <a:xfrm>
              <a:off x="3682260" y="3118247"/>
              <a:ext cx="114300" cy="1143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700"/>
            </a:p>
          </p:txBody>
        </p:sp>
        <p:sp>
          <p:nvSpPr>
            <p:cNvPr id="210" name="ZoneTexte 209"/>
            <p:cNvSpPr txBox="1"/>
            <p:nvPr/>
          </p:nvSpPr>
          <p:spPr>
            <a:xfrm>
              <a:off x="4849012" y="2679514"/>
              <a:ext cx="551611" cy="291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dirty="0" err="1" smtClean="0"/>
                <a:t>P,Tj</a:t>
              </a:r>
              <a:r>
                <a:rPr lang="fr-FR" sz="700" dirty="0" smtClean="0"/>
                <a:t>°</a:t>
              </a:r>
            </a:p>
          </p:txBody>
        </p:sp>
        <p:sp>
          <p:nvSpPr>
            <p:cNvPr id="211" name="ZoneTexte 210"/>
            <p:cNvSpPr txBox="1"/>
            <p:nvPr/>
          </p:nvSpPr>
          <p:spPr>
            <a:xfrm>
              <a:off x="2969945" y="2851067"/>
              <a:ext cx="733768" cy="291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dirty="0" err="1" smtClean="0"/>
                <a:t>Tboard</a:t>
              </a:r>
              <a:r>
                <a:rPr lang="fr-FR" sz="700" dirty="0" smtClean="0"/>
                <a:t>°</a:t>
              </a:r>
            </a:p>
          </p:txBody>
        </p:sp>
        <p:sp>
          <p:nvSpPr>
            <p:cNvPr id="212" name="ZoneTexte 211"/>
            <p:cNvSpPr txBox="1"/>
            <p:nvPr/>
          </p:nvSpPr>
          <p:spPr>
            <a:xfrm>
              <a:off x="6665400" y="2805171"/>
              <a:ext cx="472209" cy="291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dirty="0" smtClean="0"/>
                <a:t>Ta°</a:t>
              </a:r>
            </a:p>
          </p:txBody>
        </p:sp>
      </p:grpSp>
      <p:grpSp>
        <p:nvGrpSpPr>
          <p:cNvPr id="234" name="Groupe 233"/>
          <p:cNvGrpSpPr/>
          <p:nvPr/>
        </p:nvGrpSpPr>
        <p:grpSpPr>
          <a:xfrm rot="16200000">
            <a:off x="3888717" y="4388439"/>
            <a:ext cx="1576582" cy="695960"/>
            <a:chOff x="4219326" y="2081748"/>
            <a:chExt cx="2742890" cy="1210810"/>
          </a:xfrm>
        </p:grpSpPr>
        <p:sp>
          <p:nvSpPr>
            <p:cNvPr id="235" name="Rectangle 234"/>
            <p:cNvSpPr/>
            <p:nvPr/>
          </p:nvSpPr>
          <p:spPr>
            <a:xfrm>
              <a:off x="5007039" y="2367498"/>
              <a:ext cx="547941" cy="17758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600"/>
            </a:p>
          </p:txBody>
        </p:sp>
        <p:sp>
          <p:nvSpPr>
            <p:cNvPr id="236" name="Rectangle 235"/>
            <p:cNvSpPr/>
            <p:nvPr/>
          </p:nvSpPr>
          <p:spPr>
            <a:xfrm>
              <a:off x="5007038" y="2756024"/>
              <a:ext cx="547941" cy="17758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600"/>
            </a:p>
          </p:txBody>
        </p:sp>
        <p:sp>
          <p:nvSpPr>
            <p:cNvPr id="237" name="Rectangle 236"/>
            <p:cNvSpPr/>
            <p:nvPr/>
          </p:nvSpPr>
          <p:spPr>
            <a:xfrm>
              <a:off x="5738559" y="2756024"/>
              <a:ext cx="547941" cy="17758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600"/>
            </a:p>
          </p:txBody>
        </p:sp>
        <p:cxnSp>
          <p:nvCxnSpPr>
            <p:cNvPr id="238" name="Connecteur droit 237"/>
            <p:cNvCxnSpPr>
              <a:stCxn id="235" idx="1"/>
            </p:cNvCxnSpPr>
            <p:nvPr/>
          </p:nvCxnSpPr>
          <p:spPr>
            <a:xfrm flipH="1">
              <a:off x="4777740" y="2456289"/>
              <a:ext cx="229299" cy="0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Connecteur droit 238"/>
            <p:cNvCxnSpPr/>
            <p:nvPr/>
          </p:nvCxnSpPr>
          <p:spPr>
            <a:xfrm flipH="1">
              <a:off x="4777739" y="2456289"/>
              <a:ext cx="1" cy="388526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Connecteur droit 239"/>
            <p:cNvCxnSpPr>
              <a:endCxn id="236" idx="1"/>
            </p:cNvCxnSpPr>
            <p:nvPr/>
          </p:nvCxnSpPr>
          <p:spPr>
            <a:xfrm>
              <a:off x="4777739" y="2844815"/>
              <a:ext cx="229299" cy="0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Connecteur droit 240"/>
            <p:cNvCxnSpPr>
              <a:stCxn id="235" idx="3"/>
            </p:cNvCxnSpPr>
            <p:nvPr/>
          </p:nvCxnSpPr>
          <p:spPr>
            <a:xfrm>
              <a:off x="5554980" y="2456289"/>
              <a:ext cx="890270" cy="0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Connecteur droit 241"/>
            <p:cNvCxnSpPr>
              <a:stCxn id="237" idx="3"/>
            </p:cNvCxnSpPr>
            <p:nvPr/>
          </p:nvCxnSpPr>
          <p:spPr>
            <a:xfrm>
              <a:off x="6286500" y="2844815"/>
              <a:ext cx="168275" cy="0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Connecteur droit 242"/>
            <p:cNvCxnSpPr/>
            <p:nvPr/>
          </p:nvCxnSpPr>
          <p:spPr>
            <a:xfrm flipV="1">
              <a:off x="6445250" y="2456289"/>
              <a:ext cx="0" cy="388526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Connecteur droit 243"/>
            <p:cNvCxnSpPr>
              <a:stCxn id="236" idx="3"/>
              <a:endCxn id="237" idx="1"/>
            </p:cNvCxnSpPr>
            <p:nvPr/>
          </p:nvCxnSpPr>
          <p:spPr>
            <a:xfrm>
              <a:off x="5554979" y="2844815"/>
              <a:ext cx="183580" cy="0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Connecteur droit 244"/>
            <p:cNvCxnSpPr/>
            <p:nvPr/>
          </p:nvCxnSpPr>
          <p:spPr>
            <a:xfrm flipH="1">
              <a:off x="4655821" y="2653248"/>
              <a:ext cx="121918" cy="0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Connecteur droit 245"/>
            <p:cNvCxnSpPr/>
            <p:nvPr/>
          </p:nvCxnSpPr>
          <p:spPr>
            <a:xfrm>
              <a:off x="6448425" y="2653248"/>
              <a:ext cx="111125" cy="0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7" name="Rectangle 246"/>
            <p:cNvSpPr/>
            <p:nvPr/>
          </p:nvSpPr>
          <p:spPr>
            <a:xfrm>
              <a:off x="4562475" y="2606675"/>
              <a:ext cx="93346" cy="857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600"/>
            </a:p>
          </p:txBody>
        </p:sp>
        <p:sp>
          <p:nvSpPr>
            <p:cNvPr id="248" name="Rectangle 247"/>
            <p:cNvSpPr/>
            <p:nvPr/>
          </p:nvSpPr>
          <p:spPr>
            <a:xfrm>
              <a:off x="6557328" y="2606675"/>
              <a:ext cx="93346" cy="857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600"/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4965055" y="2081748"/>
              <a:ext cx="653151" cy="3212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fontAlgn="b"/>
              <a:r>
                <a:rPr lang="fr-FR" sz="6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RthBC</a:t>
              </a:r>
              <a:endParaRPr lang="fr-FR" sz="6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0" name="Rectangle 249"/>
            <p:cNvSpPr/>
            <p:nvPr/>
          </p:nvSpPr>
          <p:spPr>
            <a:xfrm>
              <a:off x="4965055" y="2971282"/>
              <a:ext cx="653151" cy="3212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fontAlgn="b"/>
              <a:r>
                <a:rPr lang="fr-FR" sz="6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RthBC</a:t>
              </a:r>
              <a:endParaRPr lang="fr-FR" sz="6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1" name="Rectangle 250"/>
            <p:cNvSpPr/>
            <p:nvPr/>
          </p:nvSpPr>
          <p:spPr>
            <a:xfrm>
              <a:off x="5697356" y="2964829"/>
              <a:ext cx="781438" cy="3212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fontAlgn="b"/>
              <a:r>
                <a:rPr lang="fr-FR" sz="600" dirty="0">
                  <a:solidFill>
                    <a:srgbClr val="000000"/>
                  </a:solidFill>
                  <a:latin typeface="Calibri" panose="020F0502020204030204" pitchFamily="34" charset="0"/>
                </a:rPr>
                <a:t>RthBFR4</a:t>
              </a:r>
            </a:p>
          </p:txBody>
        </p:sp>
        <p:sp>
          <p:nvSpPr>
            <p:cNvPr id="252" name="ZoneTexte 251"/>
            <p:cNvSpPr txBox="1"/>
            <p:nvPr/>
          </p:nvSpPr>
          <p:spPr>
            <a:xfrm>
              <a:off x="4219326" y="2378941"/>
              <a:ext cx="530442" cy="321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dirty="0" smtClean="0"/>
                <a:t>Ta°</a:t>
              </a:r>
            </a:p>
          </p:txBody>
        </p:sp>
        <p:sp>
          <p:nvSpPr>
            <p:cNvPr id="253" name="ZoneTexte 252"/>
            <p:cNvSpPr txBox="1"/>
            <p:nvPr/>
          </p:nvSpPr>
          <p:spPr>
            <a:xfrm>
              <a:off x="6431774" y="2341760"/>
              <a:ext cx="530442" cy="321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dirty="0" smtClean="0"/>
                <a:t>Tb°</a:t>
              </a:r>
            </a:p>
          </p:txBody>
        </p:sp>
      </p:grpSp>
      <p:grpSp>
        <p:nvGrpSpPr>
          <p:cNvPr id="254" name="Groupe 253"/>
          <p:cNvGrpSpPr/>
          <p:nvPr/>
        </p:nvGrpSpPr>
        <p:grpSpPr>
          <a:xfrm>
            <a:off x="6080960" y="5081566"/>
            <a:ext cx="2043191" cy="362892"/>
            <a:chOff x="2613387" y="5433469"/>
            <a:chExt cx="3886703" cy="690319"/>
          </a:xfrm>
        </p:grpSpPr>
        <p:sp>
          <p:nvSpPr>
            <p:cNvPr id="255" name="Rectangle 254"/>
            <p:cNvSpPr/>
            <p:nvPr/>
          </p:nvSpPr>
          <p:spPr>
            <a:xfrm>
              <a:off x="3481176" y="5855421"/>
              <a:ext cx="778510" cy="228600"/>
            </a:xfrm>
            <a:prstGeom prst="rect">
              <a:avLst/>
            </a:prstGeom>
            <a:noFill/>
            <a:ln w="28575">
              <a:solidFill>
                <a:srgbClr val="050F5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600"/>
            </a:p>
          </p:txBody>
        </p:sp>
        <p:sp>
          <p:nvSpPr>
            <p:cNvPr id="256" name="Organigramme : Connecteur 255"/>
            <p:cNvSpPr/>
            <p:nvPr/>
          </p:nvSpPr>
          <p:spPr>
            <a:xfrm>
              <a:off x="4540356" y="5815654"/>
              <a:ext cx="308134" cy="308134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600"/>
            </a:p>
          </p:txBody>
        </p:sp>
        <p:sp>
          <p:nvSpPr>
            <p:cNvPr id="257" name="Rectangle 256"/>
            <p:cNvSpPr/>
            <p:nvPr/>
          </p:nvSpPr>
          <p:spPr>
            <a:xfrm>
              <a:off x="5066136" y="5855421"/>
              <a:ext cx="778510" cy="228600"/>
            </a:xfrm>
            <a:prstGeom prst="rect">
              <a:avLst/>
            </a:prstGeom>
            <a:noFill/>
            <a:ln w="28575">
              <a:solidFill>
                <a:srgbClr val="050F5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600"/>
            </a:p>
          </p:txBody>
        </p:sp>
        <p:cxnSp>
          <p:nvCxnSpPr>
            <p:cNvPr id="258" name="Connecteur droit 257"/>
            <p:cNvCxnSpPr>
              <a:stCxn id="255" idx="3"/>
              <a:endCxn id="256" idx="2"/>
            </p:cNvCxnSpPr>
            <p:nvPr/>
          </p:nvCxnSpPr>
          <p:spPr>
            <a:xfrm>
              <a:off x="4259686" y="5969721"/>
              <a:ext cx="280670" cy="0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Connecteur droit 258"/>
            <p:cNvCxnSpPr>
              <a:stCxn id="256" idx="6"/>
              <a:endCxn id="257" idx="1"/>
            </p:cNvCxnSpPr>
            <p:nvPr/>
          </p:nvCxnSpPr>
          <p:spPr>
            <a:xfrm>
              <a:off x="4848490" y="5969721"/>
              <a:ext cx="217646" cy="0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Connecteur droit 259"/>
            <p:cNvCxnSpPr>
              <a:stCxn id="257" idx="3"/>
            </p:cNvCxnSpPr>
            <p:nvPr/>
          </p:nvCxnSpPr>
          <p:spPr>
            <a:xfrm>
              <a:off x="5844646" y="5969721"/>
              <a:ext cx="280670" cy="0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Connecteur droit 260"/>
            <p:cNvCxnSpPr>
              <a:stCxn id="255" idx="1"/>
            </p:cNvCxnSpPr>
            <p:nvPr/>
          </p:nvCxnSpPr>
          <p:spPr>
            <a:xfrm flipH="1">
              <a:off x="3330840" y="5969721"/>
              <a:ext cx="150336" cy="0"/>
            </a:xfrm>
            <a:prstGeom prst="line">
              <a:avLst/>
            </a:prstGeom>
            <a:ln w="9525" cmpd="sng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2" name="Rectangle 261"/>
            <p:cNvSpPr/>
            <p:nvPr/>
          </p:nvSpPr>
          <p:spPr>
            <a:xfrm>
              <a:off x="5027508" y="5576927"/>
              <a:ext cx="686712" cy="3512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l" defTabSz="457200" eaLnBrk="1" fontAlgn="b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6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RthJA</a:t>
              </a:r>
              <a:endParaRPr lang="fr-FR" sz="6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3525031" y="5547643"/>
              <a:ext cx="650120" cy="3512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fontAlgn="b"/>
              <a:r>
                <a:rPr lang="fr-FR" sz="6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PhijB</a:t>
              </a:r>
              <a:endParaRPr lang="fr-FR" sz="6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4" name="Rectangle 263"/>
            <p:cNvSpPr/>
            <p:nvPr/>
          </p:nvSpPr>
          <p:spPr>
            <a:xfrm>
              <a:off x="6110076" y="5924001"/>
              <a:ext cx="114300" cy="1143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600"/>
            </a:p>
          </p:txBody>
        </p:sp>
        <p:sp>
          <p:nvSpPr>
            <p:cNvPr id="265" name="Rectangle 264"/>
            <p:cNvSpPr/>
            <p:nvPr/>
          </p:nvSpPr>
          <p:spPr>
            <a:xfrm>
              <a:off x="3254376" y="5924001"/>
              <a:ext cx="114300" cy="1143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600"/>
            </a:p>
          </p:txBody>
        </p:sp>
        <p:sp>
          <p:nvSpPr>
            <p:cNvPr id="266" name="ZoneTexte 265"/>
            <p:cNvSpPr txBox="1"/>
            <p:nvPr/>
          </p:nvSpPr>
          <p:spPr>
            <a:xfrm>
              <a:off x="2613387" y="5621879"/>
              <a:ext cx="875771" cy="3512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dirty="0" err="1" smtClean="0"/>
                <a:t>Tboard</a:t>
              </a:r>
              <a:r>
                <a:rPr lang="fr-FR" sz="600" dirty="0" smtClean="0"/>
                <a:t>°</a:t>
              </a:r>
            </a:p>
          </p:txBody>
        </p:sp>
        <p:sp>
          <p:nvSpPr>
            <p:cNvPr id="267" name="ZoneTexte 266"/>
            <p:cNvSpPr txBox="1"/>
            <p:nvPr/>
          </p:nvSpPr>
          <p:spPr>
            <a:xfrm>
              <a:off x="4357174" y="5433469"/>
              <a:ext cx="668416" cy="3512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dirty="0" err="1" smtClean="0"/>
                <a:t>P,Tj</a:t>
              </a:r>
              <a:r>
                <a:rPr lang="fr-FR" sz="600" dirty="0" smtClean="0"/>
                <a:t>°</a:t>
              </a:r>
            </a:p>
          </p:txBody>
        </p:sp>
        <p:sp>
          <p:nvSpPr>
            <p:cNvPr id="268" name="ZoneTexte 267"/>
            <p:cNvSpPr txBox="1"/>
            <p:nvPr/>
          </p:nvSpPr>
          <p:spPr>
            <a:xfrm>
              <a:off x="5920103" y="5570975"/>
              <a:ext cx="579987" cy="3512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dirty="0" smtClean="0"/>
                <a:t>Ta°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711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ABC: évacuation des calories</a:t>
            </a:r>
            <a:endParaRPr lang="fr-FR" dirty="0"/>
          </a:p>
        </p:txBody>
      </p:sp>
      <p:graphicFrame>
        <p:nvGraphicFramePr>
          <p:cNvPr id="13" name="Graphique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9414782"/>
              </p:ext>
            </p:extLst>
          </p:nvPr>
        </p:nvGraphicFramePr>
        <p:xfrm>
          <a:off x="266699" y="1038523"/>
          <a:ext cx="3559949" cy="24835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Graphique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4130098"/>
              </p:ext>
            </p:extLst>
          </p:nvPr>
        </p:nvGraphicFramePr>
        <p:xfrm>
          <a:off x="4672205" y="1237849"/>
          <a:ext cx="3057933" cy="2284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Graphique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7275032"/>
              </p:ext>
            </p:extLst>
          </p:nvPr>
        </p:nvGraphicFramePr>
        <p:xfrm>
          <a:off x="671008" y="3988013"/>
          <a:ext cx="3270901" cy="23458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Graphique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9890013"/>
              </p:ext>
            </p:extLst>
          </p:nvPr>
        </p:nvGraphicFramePr>
        <p:xfrm>
          <a:off x="4817889" y="3915076"/>
          <a:ext cx="3230923" cy="2296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Ellipse 16"/>
          <p:cNvSpPr/>
          <p:nvPr/>
        </p:nvSpPr>
        <p:spPr>
          <a:xfrm>
            <a:off x="6016310" y="2254225"/>
            <a:ext cx="251460" cy="251460"/>
          </a:xfrm>
          <a:prstGeom prst="ellipse">
            <a:avLst/>
          </a:prstGeom>
          <a:solidFill>
            <a:srgbClr val="92D050">
              <a:alpha val="6117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6562196" y="4681167"/>
            <a:ext cx="251460" cy="251460"/>
          </a:xfrm>
          <a:prstGeom prst="ellipse">
            <a:avLst/>
          </a:prstGeom>
          <a:solidFill>
            <a:srgbClr val="92D050">
              <a:alpha val="6117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18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ABC: évacuation des calories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160109" y="830580"/>
            <a:ext cx="36583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Simulation avec </a:t>
            </a:r>
            <a:r>
              <a:rPr lang="fr-F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FlowTherm</a:t>
            </a:r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fr-F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068" y="1314086"/>
            <a:ext cx="1580781" cy="104812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99" y="2362213"/>
            <a:ext cx="883921" cy="33511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680" y="2877636"/>
            <a:ext cx="6330582" cy="3737652"/>
          </a:xfrm>
          <a:prstGeom prst="rect">
            <a:avLst/>
          </a:prstGeom>
        </p:spPr>
      </p:pic>
      <p:sp>
        <p:nvSpPr>
          <p:cNvPr id="18" name="Ellipse 17"/>
          <p:cNvSpPr/>
          <p:nvPr/>
        </p:nvSpPr>
        <p:spPr>
          <a:xfrm>
            <a:off x="6854190" y="5034633"/>
            <a:ext cx="251460" cy="251460"/>
          </a:xfrm>
          <a:prstGeom prst="ellipse">
            <a:avLst/>
          </a:prstGeom>
          <a:solidFill>
            <a:srgbClr val="92D050">
              <a:alpha val="6117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2560058" y="1314086"/>
            <a:ext cx="6191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/>
              <a:t>Utilisation des géométries et des matériaux de notre modèle pour définir les composants de </a:t>
            </a:r>
            <a:r>
              <a:rPr lang="fr-FR" sz="1800" dirty="0" err="1" smtClean="0"/>
              <a:t>FlowTherm</a:t>
            </a:r>
            <a:endParaRPr lang="fr-FR" sz="1800" dirty="0" smtClean="0"/>
          </a:p>
        </p:txBody>
      </p:sp>
      <p:sp>
        <p:nvSpPr>
          <p:cNvPr id="5" name="Flèche vers le bas 4"/>
          <p:cNvSpPr/>
          <p:nvPr/>
        </p:nvSpPr>
        <p:spPr>
          <a:xfrm>
            <a:off x="5148303" y="2074689"/>
            <a:ext cx="437989" cy="722299"/>
          </a:xfrm>
          <a:prstGeom prst="downArrow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609086" y="2569859"/>
            <a:ext cx="29931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A. Fournier : Service </a:t>
            </a:r>
            <a:r>
              <a:rPr lang="fr-FR" sz="1400" dirty="0" err="1" smtClean="0"/>
              <a:t>méca</a:t>
            </a:r>
            <a:r>
              <a:rPr lang="fr-FR" sz="1400" dirty="0" smtClean="0"/>
              <a:t> CENBG</a:t>
            </a:r>
            <a:endParaRPr lang="fr-FR" sz="1400" dirty="0" smtClean="0"/>
          </a:p>
        </p:txBody>
      </p:sp>
    </p:spTree>
    <p:extLst>
      <p:ext uri="{BB962C8B-B14F-4D97-AF65-F5344CB8AC3E}">
        <p14:creationId xmlns:p14="http://schemas.microsoft.com/office/powerpoint/2010/main" val="118517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ABC: évacuation des calories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266700" y="830580"/>
            <a:ext cx="3445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Mesures des température :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440180"/>
            <a:ext cx="1254442" cy="125444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603179" y="129775"/>
            <a:ext cx="2785915" cy="418752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2562" y="3716337"/>
            <a:ext cx="2806700" cy="210502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9" t="15780" r="7676" b="5627"/>
          <a:stretch/>
        </p:blipFill>
        <p:spPr>
          <a:xfrm>
            <a:off x="4051143" y="3699891"/>
            <a:ext cx="4534057" cy="276889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787842" y="1698069"/>
            <a:ext cx="1577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400" dirty="0" smtClean="0"/>
              <a:t>Pistolet </a:t>
            </a:r>
            <a:r>
              <a:rPr lang="fr-FR" sz="1400" dirty="0" err="1" smtClean="0"/>
              <a:t>thermometre</a:t>
            </a:r>
            <a:r>
              <a:rPr lang="fr-FR" sz="1400" dirty="0" smtClean="0"/>
              <a:t> (IR)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718099" y="4041885"/>
            <a:ext cx="15776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400" dirty="0" smtClean="0"/>
              <a:t>Caméra (IR)</a:t>
            </a:r>
          </a:p>
        </p:txBody>
      </p:sp>
    </p:spTree>
    <p:extLst>
      <p:ext uri="{BB962C8B-B14F-4D97-AF65-F5344CB8AC3E}">
        <p14:creationId xmlns:p14="http://schemas.microsoft.com/office/powerpoint/2010/main" val="360602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85314" y="984700"/>
            <a:ext cx="5166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u="sng" dirty="0">
                <a:solidFill>
                  <a:srgbClr val="0070C0"/>
                </a:solidFill>
              </a:rPr>
              <a:t>Modèle thermique de la carte ABC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10102" y="1053840"/>
            <a:ext cx="1509201" cy="253116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8" t="8654" r="11424" b="5866"/>
          <a:stretch/>
        </p:blipFill>
        <p:spPr>
          <a:xfrm>
            <a:off x="523576" y="3083013"/>
            <a:ext cx="1713548" cy="127467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6" t="8195" r="24566" b="5972"/>
          <a:stretch/>
        </p:blipFill>
        <p:spPr>
          <a:xfrm>
            <a:off x="1000584" y="4357688"/>
            <a:ext cx="1386789" cy="1535906"/>
          </a:xfrm>
          <a:prstGeom prst="rect">
            <a:avLst/>
          </a:prstGeom>
        </p:spPr>
      </p:pic>
      <p:sp>
        <p:nvSpPr>
          <p:cNvPr id="7" name="Flèche droite 6"/>
          <p:cNvSpPr/>
          <p:nvPr/>
        </p:nvSpPr>
        <p:spPr>
          <a:xfrm>
            <a:off x="3550444" y="3083012"/>
            <a:ext cx="607219" cy="437085"/>
          </a:xfrm>
          <a:prstGeom prst="rightArrow">
            <a:avLst>
              <a:gd name="adj1" fmla="val 45579"/>
              <a:gd name="adj2" fmla="val 687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0020" y="1693908"/>
            <a:ext cx="4110116" cy="3406556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022651" y="2038462"/>
            <a:ext cx="180736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/>
              <a:t>A partir de la mesure des gradients de températures issus de mesures IR</a:t>
            </a:r>
          </a:p>
        </p:txBody>
      </p:sp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8543830"/>
              </p:ext>
            </p:extLst>
          </p:nvPr>
        </p:nvGraphicFramePr>
        <p:xfrm>
          <a:off x="3357392" y="4254870"/>
          <a:ext cx="3083720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1860">
                  <a:extLst>
                    <a:ext uri="{9D8B030D-6E8A-4147-A177-3AD203B41FA5}">
                      <a16:colId xmlns:a16="http://schemas.microsoft.com/office/drawing/2014/main" val="19655377"/>
                    </a:ext>
                  </a:extLst>
                </a:gridCol>
                <a:gridCol w="1541860">
                  <a:extLst>
                    <a:ext uri="{9D8B030D-6E8A-4147-A177-3AD203B41FA5}">
                      <a16:colId xmlns:a16="http://schemas.microsoft.com/office/drawing/2014/main" val="468849356"/>
                    </a:ext>
                  </a:extLst>
                </a:gridCol>
              </a:tblGrid>
              <a:tr h="194310">
                <a:tc>
                  <a:txBody>
                    <a:bodyPr/>
                    <a:lstStyle/>
                    <a:p>
                      <a:r>
                        <a:rPr lang="fr-FR" sz="800" dirty="0" err="1" smtClean="0"/>
                        <a:t>Resistance</a:t>
                      </a:r>
                      <a:r>
                        <a:rPr lang="fr-FR" sz="800" baseline="0" dirty="0" smtClean="0"/>
                        <a:t> Thermique</a:t>
                      </a:r>
                      <a:endParaRPr lang="fr-FR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Valeur (°C/W)</a:t>
                      </a:r>
                      <a:endParaRPr lang="fr-FR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01539688"/>
                  </a:ext>
                </a:extLst>
              </a:tr>
              <a:tr h="194310">
                <a:tc>
                  <a:txBody>
                    <a:bodyPr/>
                    <a:lstStyle/>
                    <a:p>
                      <a:r>
                        <a:rPr lang="fr-FR" sz="800" dirty="0" err="1" smtClean="0"/>
                        <a:t>Rthj</a:t>
                      </a:r>
                      <a:r>
                        <a:rPr lang="fr-FR" sz="800" dirty="0" smtClean="0"/>
                        <a:t>-C </a:t>
                      </a:r>
                      <a:r>
                        <a:rPr lang="fr-FR" sz="800" dirty="0" err="1" smtClean="0"/>
                        <a:t>Catiroc</a:t>
                      </a:r>
                      <a:endParaRPr lang="fr-FR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2,9 </a:t>
                      </a:r>
                      <a:endParaRPr lang="fr-FR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72145882"/>
                  </a:ext>
                </a:extLst>
              </a:tr>
              <a:tr h="194310">
                <a:tc>
                  <a:txBody>
                    <a:bodyPr/>
                    <a:lstStyle/>
                    <a:p>
                      <a:r>
                        <a:rPr lang="fr-FR" sz="800" dirty="0" err="1" smtClean="0"/>
                        <a:t>Rthj</a:t>
                      </a:r>
                      <a:r>
                        <a:rPr lang="fr-FR" sz="800" dirty="0" smtClean="0"/>
                        <a:t>-c Kintex7</a:t>
                      </a:r>
                      <a:endParaRPr lang="fr-FR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0,06</a:t>
                      </a:r>
                      <a:endParaRPr lang="fr-FR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17375158"/>
                  </a:ext>
                </a:extLst>
              </a:tr>
              <a:tr h="194310">
                <a:tc>
                  <a:txBody>
                    <a:bodyPr/>
                    <a:lstStyle/>
                    <a:p>
                      <a:r>
                        <a:rPr lang="fr-FR" sz="800" dirty="0" err="1" smtClean="0"/>
                        <a:t>RthCu</a:t>
                      </a:r>
                      <a:endParaRPr lang="fr-FR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~0</a:t>
                      </a:r>
                      <a:endParaRPr lang="fr-FR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30366067"/>
                  </a:ext>
                </a:extLst>
              </a:tr>
              <a:tr h="194310">
                <a:tc>
                  <a:txBody>
                    <a:bodyPr/>
                    <a:lstStyle/>
                    <a:p>
                      <a:r>
                        <a:rPr lang="fr-FR" sz="800" dirty="0" err="1" smtClean="0"/>
                        <a:t>Rthj</a:t>
                      </a:r>
                      <a:r>
                        <a:rPr lang="fr-FR" sz="800" dirty="0" smtClean="0"/>
                        <a:t>-B </a:t>
                      </a:r>
                      <a:r>
                        <a:rPr lang="fr-FR" sz="800" dirty="0" err="1" smtClean="0"/>
                        <a:t>Catiroc</a:t>
                      </a:r>
                      <a:endParaRPr lang="fr-FR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0,7</a:t>
                      </a:r>
                      <a:endParaRPr lang="fr-FR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41358759"/>
                  </a:ext>
                </a:extLst>
              </a:tr>
              <a:tr h="194310">
                <a:tc>
                  <a:txBody>
                    <a:bodyPr/>
                    <a:lstStyle/>
                    <a:p>
                      <a:r>
                        <a:rPr lang="fr-FR" sz="800" dirty="0" err="1" smtClean="0"/>
                        <a:t>Rthj</a:t>
                      </a:r>
                      <a:r>
                        <a:rPr lang="fr-FR" sz="800" dirty="0" smtClean="0"/>
                        <a:t>-B Kintex7</a:t>
                      </a:r>
                      <a:endParaRPr lang="fr-FR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4,2</a:t>
                      </a:r>
                      <a:endParaRPr lang="fr-FR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07131700"/>
                  </a:ext>
                </a:extLst>
              </a:tr>
              <a:tr h="194310">
                <a:tc>
                  <a:txBody>
                    <a:bodyPr/>
                    <a:lstStyle/>
                    <a:p>
                      <a:r>
                        <a:rPr lang="fr-FR" sz="800" dirty="0" err="1" smtClean="0"/>
                        <a:t>Rthconv</a:t>
                      </a:r>
                      <a:r>
                        <a:rPr lang="fr-FR" sz="800" dirty="0" smtClean="0"/>
                        <a:t> </a:t>
                      </a:r>
                      <a:endParaRPr lang="fr-FR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2,9</a:t>
                      </a:r>
                      <a:r>
                        <a:rPr lang="fr-FR" sz="800" baseline="0" dirty="0" smtClean="0"/>
                        <a:t> °C/W</a:t>
                      </a:r>
                      <a:endParaRPr lang="fr-FR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59140593"/>
                  </a:ext>
                </a:extLst>
              </a:tr>
              <a:tr h="194310">
                <a:tc>
                  <a:txBody>
                    <a:bodyPr/>
                    <a:lstStyle/>
                    <a:p>
                      <a:r>
                        <a:rPr lang="fr-FR" sz="800" dirty="0" err="1" smtClean="0"/>
                        <a:t>Prad</a:t>
                      </a:r>
                      <a:endParaRPr lang="fr-FR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0,5 mW</a:t>
                      </a:r>
                      <a:endParaRPr lang="fr-FR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50619887"/>
                  </a:ext>
                </a:extLst>
              </a:tr>
            </a:tbl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7422915" y="1564821"/>
            <a:ext cx="13716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/>
              <a:t>Modèle </a:t>
            </a:r>
            <a:r>
              <a:rPr lang="fr-FR" sz="1050" dirty="0" err="1"/>
              <a:t>Catiroc</a:t>
            </a:r>
            <a:r>
              <a:rPr lang="fr-FR" sz="1050" dirty="0"/>
              <a:t>/Kintex7 et CI</a:t>
            </a:r>
          </a:p>
        </p:txBody>
      </p:sp>
    </p:spTree>
    <p:extLst>
      <p:ext uri="{BB962C8B-B14F-4D97-AF65-F5344CB8AC3E}">
        <p14:creationId xmlns:p14="http://schemas.microsoft.com/office/powerpoint/2010/main" val="175118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966617" y="770469"/>
            <a:ext cx="54391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2400" b="1" u="sng" dirty="0">
                <a:solidFill>
                  <a:srgbClr val="0070C0"/>
                </a:solidFill>
              </a:rPr>
              <a:t>Modèle thermique de la carte ABC : </a:t>
            </a:r>
            <a:endParaRPr lang="fr-FR" sz="2400" b="1" u="sng" dirty="0" smtClean="0">
              <a:solidFill>
                <a:srgbClr val="0070C0"/>
              </a:solidFill>
            </a:endParaRPr>
          </a:p>
          <a:p>
            <a:pPr algn="l"/>
            <a:r>
              <a:rPr lang="fr-FR" sz="2400" b="1" u="sng" dirty="0" smtClean="0">
                <a:solidFill>
                  <a:srgbClr val="0070C0"/>
                </a:solidFill>
              </a:rPr>
              <a:t>Mesures </a:t>
            </a:r>
            <a:r>
              <a:rPr lang="fr-FR" sz="2400" b="1" u="sng" dirty="0">
                <a:solidFill>
                  <a:srgbClr val="0070C0"/>
                </a:solidFill>
              </a:rPr>
              <a:t>avec Camera IR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60" y="2056343"/>
            <a:ext cx="3133576" cy="190684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0809" y="2283328"/>
            <a:ext cx="2509782" cy="99327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060" y="4338392"/>
            <a:ext cx="2793579" cy="171821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403" y="4338392"/>
            <a:ext cx="2056997" cy="231314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8582" y="4338392"/>
            <a:ext cx="2443764" cy="85844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4101" y="1374186"/>
            <a:ext cx="2504250" cy="27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Validation du Document</a:t>
            </a:r>
            <a:endParaRPr lang="fr-FR" dirty="0"/>
          </a:p>
        </p:txBody>
      </p:sp>
      <p:graphicFrame>
        <p:nvGraphicFramePr>
          <p:cNvPr id="4" name="Group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0989325"/>
              </p:ext>
            </p:extLst>
          </p:nvPr>
        </p:nvGraphicFramePr>
        <p:xfrm>
          <a:off x="273050" y="1177925"/>
          <a:ext cx="8610601" cy="2379665"/>
        </p:xfrm>
        <a:graphic>
          <a:graphicData uri="http://schemas.openxmlformats.org/drawingml/2006/table">
            <a:tbl>
              <a:tblPr/>
              <a:tblGrid>
                <a:gridCol w="1812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411250157"/>
                    </a:ext>
                  </a:extLst>
                </a:gridCol>
                <a:gridCol w="10366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6638">
                  <a:extLst>
                    <a:ext uri="{9D8B030D-6E8A-4147-A177-3AD203B41FA5}">
                      <a16:colId xmlns:a16="http://schemas.microsoft.com/office/drawing/2014/main" val="3809354622"/>
                    </a:ext>
                  </a:extLst>
                </a:gridCol>
              </a:tblGrid>
              <a:tr h="42371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fr-FR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Action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50F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fr-FR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Nom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50F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fr-FR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Fonction/Entité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50F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fr-FR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Date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50F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fr-FR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Visa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50F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612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23265"/>
                          </a:solidFill>
                          <a:effectLst/>
                          <a:latin typeface="Arial" charset="0"/>
                          <a:cs typeface="Arial" charset="0"/>
                        </a:rPr>
                        <a:t>Rédigé par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23265"/>
                          </a:solidFill>
                          <a:effectLst/>
                          <a:latin typeface="Arial" charset="0"/>
                          <a:cs typeface="Arial" charset="0"/>
                        </a:rPr>
                        <a:t>F. Druillole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23265"/>
                          </a:solidFill>
                          <a:effectLst/>
                          <a:latin typeface="Arial" charset="0"/>
                          <a:cs typeface="Arial" charset="0"/>
                        </a:rPr>
                        <a:t>Responsable CENBG/SEA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23265"/>
                          </a:solidFill>
                          <a:effectLst/>
                          <a:latin typeface="Arial" charset="0"/>
                          <a:cs typeface="Arial" charset="0"/>
                        </a:rPr>
                        <a:t>16/09/2018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23265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22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23265"/>
                          </a:solidFill>
                          <a:effectLst/>
                          <a:latin typeface="Arial" charset="0"/>
                          <a:cs typeface="Arial" charset="0"/>
                        </a:rPr>
                        <a:t>Vérifié par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23265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23265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23265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23265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2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23265"/>
                          </a:solidFill>
                          <a:effectLst/>
                          <a:latin typeface="Arial" charset="0"/>
                          <a:cs typeface="Arial" charset="0"/>
                        </a:rPr>
                        <a:t>Vérifié par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23265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23265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23265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23265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2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23265"/>
                          </a:solidFill>
                          <a:effectLst/>
                          <a:latin typeface="Arial" charset="0"/>
                          <a:cs typeface="Arial" charset="0"/>
                        </a:rPr>
                        <a:t>Approuvé par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23265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23265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23265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23265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23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23265"/>
                          </a:solidFill>
                          <a:effectLst/>
                          <a:latin typeface="Arial" charset="0"/>
                          <a:cs typeface="Arial" charset="0"/>
                        </a:rPr>
                        <a:t>Approuvé par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23265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23265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23265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23265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671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fr-FR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323265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23265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23265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23265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23265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684591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22622" y="379114"/>
            <a:ext cx="82334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>
                <a:solidFill>
                  <a:srgbClr val="0070C0"/>
                </a:solidFill>
              </a:rPr>
              <a:t>Modèle thermique de la carte ABC : </a:t>
            </a:r>
            <a:endParaRPr lang="fr-FR" sz="2400" b="1" u="sng" dirty="0" smtClean="0">
              <a:solidFill>
                <a:srgbClr val="0070C0"/>
              </a:solidFill>
            </a:endParaRPr>
          </a:p>
          <a:p>
            <a:r>
              <a:rPr lang="fr-FR" sz="2400" b="1" u="sng" dirty="0" smtClean="0">
                <a:solidFill>
                  <a:srgbClr val="0070C0"/>
                </a:solidFill>
              </a:rPr>
              <a:t>Mesures </a:t>
            </a:r>
            <a:r>
              <a:rPr lang="fr-FR" sz="2400" b="1" u="sng" dirty="0">
                <a:solidFill>
                  <a:srgbClr val="0070C0"/>
                </a:solidFill>
              </a:rPr>
              <a:t>avec Camera IR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600" y="1895934"/>
            <a:ext cx="3133576" cy="190684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4745" y="1818508"/>
            <a:ext cx="2200585" cy="87090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600" y="4545495"/>
            <a:ext cx="2793579" cy="171821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6176" y="4155178"/>
            <a:ext cx="2222140" cy="249884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1538" y="4671415"/>
            <a:ext cx="2468191" cy="86702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7401" y="1380020"/>
            <a:ext cx="2629551" cy="288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4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ABC: conclusion sur le modèle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212829" y="861060"/>
            <a:ext cx="54617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Modèle calculé: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CATIROC : 40</a:t>
            </a:r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50°C pour 1,2 -1,5 W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KINTEC7 :  5</a:t>
            </a:r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</a:t>
            </a:r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60°C </a:t>
            </a: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pour </a:t>
            </a:r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2 W</a:t>
            </a:r>
            <a:endPara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303719" y="1289794"/>
            <a:ext cx="2785915" cy="4187525"/>
          </a:xfrm>
          <a:prstGeom prst="rect">
            <a:avLst/>
          </a:prstGeom>
        </p:spPr>
      </p:pic>
      <p:sp>
        <p:nvSpPr>
          <p:cNvPr id="4" name="Flèche vers le haut 3"/>
          <p:cNvSpPr/>
          <p:nvPr/>
        </p:nvSpPr>
        <p:spPr>
          <a:xfrm rot="18616900">
            <a:off x="4995357" y="2911087"/>
            <a:ext cx="495300" cy="1310640"/>
          </a:xfrm>
          <a:prstGeom prst="upArrow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0" name="Flèche vers le haut 19"/>
          <p:cNvSpPr/>
          <p:nvPr/>
        </p:nvSpPr>
        <p:spPr>
          <a:xfrm rot="8343129">
            <a:off x="766256" y="2372951"/>
            <a:ext cx="495300" cy="747460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1" name="Flèche vers le haut 20"/>
          <p:cNvSpPr/>
          <p:nvPr/>
        </p:nvSpPr>
        <p:spPr>
          <a:xfrm rot="8343129">
            <a:off x="2191195" y="2565243"/>
            <a:ext cx="495300" cy="747460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22" y="4890390"/>
            <a:ext cx="2970710" cy="175394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556" y="4508956"/>
            <a:ext cx="3416603" cy="2135377"/>
          </a:xfrm>
          <a:prstGeom prst="rect">
            <a:avLst/>
          </a:prstGeom>
        </p:spPr>
      </p:pic>
      <p:cxnSp>
        <p:nvCxnSpPr>
          <p:cNvPr id="8" name="Connecteur droit avec flèche 7"/>
          <p:cNvCxnSpPr/>
          <p:nvPr/>
        </p:nvCxnSpPr>
        <p:spPr>
          <a:xfrm>
            <a:off x="4603750" y="3566407"/>
            <a:ext cx="2581910" cy="1439933"/>
          </a:xfrm>
          <a:prstGeom prst="straightConnector1">
            <a:avLst/>
          </a:prstGeom>
          <a:ln w="9525" cmpd="sng">
            <a:solidFill>
              <a:schemeClr val="bg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5695573" y="1447862"/>
            <a:ext cx="33246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8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Conclusion:</a:t>
            </a:r>
          </a:p>
          <a:p>
            <a:pPr algn="l"/>
            <a:r>
              <a:rPr lang="fr-FR" sz="18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20% prêt, notre modèle fonctionne</a:t>
            </a:r>
          </a:p>
          <a:p>
            <a:pPr algn="l"/>
            <a:r>
              <a:rPr lang="fr-FR" sz="18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peut l’utiliser pour définir la mécanique de support des cartes</a:t>
            </a:r>
          </a:p>
        </p:txBody>
      </p:sp>
    </p:spTree>
    <p:extLst>
      <p:ext uri="{BB962C8B-B14F-4D97-AF65-F5344CB8AC3E}">
        <p14:creationId xmlns:p14="http://schemas.microsoft.com/office/powerpoint/2010/main" val="136646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ABC &amp; UWB: Design mécanique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903" y="1798320"/>
            <a:ext cx="4169512" cy="404952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030176" y="934333"/>
            <a:ext cx="58944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400" dirty="0" smtClean="0"/>
              <a:t>On veut avoir TB=40°C alors que naturellement on a plutôt 6=50-60°C ?</a:t>
            </a:r>
          </a:p>
          <a:p>
            <a:pPr algn="l"/>
            <a:r>
              <a:rPr lang="fr-FR" dirty="0" smtClean="0">
                <a:sym typeface="Wingdings" panose="05000000000000000000" pitchFamily="2" charset="2"/>
              </a:rPr>
              <a:t> </a:t>
            </a:r>
            <a:r>
              <a:rPr lang="fr-FR" dirty="0" smtClean="0"/>
              <a:t>Idée d’un électronicien</a:t>
            </a:r>
            <a:endParaRPr lang="fr-FR" sz="1400" dirty="0" smtClean="0"/>
          </a:p>
        </p:txBody>
      </p:sp>
    </p:spTree>
    <p:extLst>
      <p:ext uri="{BB962C8B-B14F-4D97-AF65-F5344CB8AC3E}">
        <p14:creationId xmlns:p14="http://schemas.microsoft.com/office/powerpoint/2010/main" val="133643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ABC &amp; UWB: Design mécanique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66296" y="842002"/>
            <a:ext cx="5711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400" dirty="0" smtClean="0"/>
              <a:t>Etude en bureau d’étude mécanique </a:t>
            </a:r>
            <a:r>
              <a:rPr lang="fr-FR" sz="1400" dirty="0" smtClean="0">
                <a:sym typeface="Wingdings" panose="05000000000000000000" pitchFamily="2" charset="2"/>
              </a:rPr>
              <a:t> uniquement conduction + eau</a:t>
            </a:r>
            <a:endParaRPr lang="fr-FR" sz="1400" dirty="0" smtClean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60" y="1310639"/>
            <a:ext cx="6079780" cy="488928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87613" y="1805565"/>
            <a:ext cx="18694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Eau circulant à 21°C </a:t>
            </a:r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2564410" y="3253740"/>
            <a:ext cx="4019270" cy="754380"/>
          </a:xfrm>
          <a:prstGeom prst="straightConnector1">
            <a:avLst/>
          </a:prstGeom>
          <a:ln w="76200" cmpd="sng"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6547612" y="3854231"/>
            <a:ext cx="5854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°TB?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901440" y="5776012"/>
            <a:ext cx="4838700" cy="738664"/>
          </a:xfrm>
          <a:prstGeom prst="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è"/>
            </a:pPr>
            <a:r>
              <a:rPr lang="fr-FR" sz="1400" dirty="0" smtClean="0">
                <a:sym typeface="Wingdings" panose="05000000000000000000" pitchFamily="2" charset="2"/>
              </a:rPr>
              <a:t>Base de discussion avec données d’entrée pour:</a:t>
            </a:r>
          </a:p>
          <a:p>
            <a:pPr marL="342900" indent="-342900" algn="l">
              <a:buFont typeface="+mj-lt"/>
              <a:buAutoNum type="arabicPeriod"/>
            </a:pPr>
            <a:r>
              <a:rPr lang="fr-FR" dirty="0" smtClean="0">
                <a:sym typeface="Wingdings" panose="05000000000000000000" pitchFamily="2" charset="2"/>
              </a:rPr>
              <a:t>Simulation</a:t>
            </a:r>
          </a:p>
          <a:p>
            <a:pPr marL="342900" indent="-342900" algn="l">
              <a:buFont typeface="+mj-lt"/>
              <a:buAutoNum type="arabicPeriod"/>
            </a:pPr>
            <a:r>
              <a:rPr lang="fr-FR" sz="1400" dirty="0" smtClean="0">
                <a:sym typeface="Wingdings" panose="05000000000000000000" pitchFamily="2" charset="2"/>
              </a:rPr>
              <a:t>Banc de test Thermique</a:t>
            </a:r>
            <a:endParaRPr lang="fr-FR" sz="1400" dirty="0" smtClean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9360" y="799731"/>
            <a:ext cx="2128691" cy="2919898"/>
          </a:xfrm>
          <a:prstGeom prst="rect">
            <a:avLst/>
          </a:prstGeom>
        </p:spPr>
      </p:pic>
      <p:sp>
        <p:nvSpPr>
          <p:cNvPr id="13" name="Organigramme : Connecteur 12"/>
          <p:cNvSpPr/>
          <p:nvPr/>
        </p:nvSpPr>
        <p:spPr>
          <a:xfrm>
            <a:off x="6669360" y="1266032"/>
            <a:ext cx="1064345" cy="802703"/>
          </a:xfrm>
          <a:prstGeom prst="flowChartConnector">
            <a:avLst/>
          </a:prstGeom>
          <a:solidFill>
            <a:srgbClr val="EB8D69">
              <a:alpha val="25882"/>
            </a:srgbClr>
          </a:solidFill>
          <a:ln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4" name="Organigramme : Connecteur 13"/>
          <p:cNvSpPr/>
          <p:nvPr/>
        </p:nvSpPr>
        <p:spPr>
          <a:xfrm>
            <a:off x="7579845" y="2868511"/>
            <a:ext cx="1064345" cy="802703"/>
          </a:xfrm>
          <a:prstGeom prst="flowChartConnector">
            <a:avLst/>
          </a:prstGeom>
          <a:solidFill>
            <a:srgbClr val="EB8D69">
              <a:alpha val="25882"/>
            </a:srgbClr>
          </a:solidFill>
          <a:ln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16" name="Connecteur droit avec flèche 15"/>
          <p:cNvCxnSpPr>
            <a:stCxn id="13" idx="2"/>
          </p:cNvCxnSpPr>
          <p:nvPr/>
        </p:nvCxnSpPr>
        <p:spPr>
          <a:xfrm flipH="1">
            <a:off x="4030980" y="1667384"/>
            <a:ext cx="2638380" cy="870076"/>
          </a:xfrm>
          <a:prstGeom prst="straightConnector1">
            <a:avLst/>
          </a:prstGeom>
          <a:ln w="9525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637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Documents de référence Projet</a:t>
            </a:r>
            <a:endParaRPr lang="fr-FR" dirty="0"/>
          </a:p>
        </p:txBody>
      </p:sp>
      <p:graphicFrame>
        <p:nvGraphicFramePr>
          <p:cNvPr id="3" name="Group 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9774432"/>
              </p:ext>
            </p:extLst>
          </p:nvPr>
        </p:nvGraphicFramePr>
        <p:xfrm>
          <a:off x="762000" y="884238"/>
          <a:ext cx="7712075" cy="3049412"/>
        </p:xfrm>
        <a:graphic>
          <a:graphicData uri="http://schemas.openxmlformats.org/drawingml/2006/table">
            <a:tbl>
              <a:tblPr/>
              <a:tblGrid>
                <a:gridCol w="3727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3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74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33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098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fr-FR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Document</a:t>
                      </a:r>
                    </a:p>
                  </a:txBody>
                  <a:tcPr marT="45715" marB="457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50F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fr-FR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Référence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50F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fr-FR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Emetteur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50F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3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fr-FR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Date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50F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7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2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5" marB="457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2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fr-FR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2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2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6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2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5" marB="457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2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2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2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841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2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5" marB="457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2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2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  <a:defRPr/>
                      </a:pP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2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95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2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5" marB="457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2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2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2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fr-FR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349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2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5" marB="457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2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2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2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fr-FR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095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2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5" marB="457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2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2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2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fr-FR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666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2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fr-FR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5" marB="457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2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fr-FR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2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fr-FR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20000"/>
                        </a:spcAft>
                        <a:buClr>
                          <a:srgbClr val="FF6600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508271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845243" y="747184"/>
            <a:ext cx="772245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ECOLE IN2P3 :</a:t>
            </a:r>
          </a:p>
          <a:p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 pratique: Etude thermique Carte ABC de l’</a:t>
            </a:r>
            <a:r>
              <a:rPr lang="fr-F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experience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JUNO</a:t>
            </a:r>
            <a:endParaRPr lang="fr-F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dirty="0"/>
          </a:p>
          <a:p>
            <a:r>
              <a:rPr lang="fr-FR" dirty="0"/>
              <a:t> 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208954" y="3878515"/>
            <a:ext cx="44021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ROSCOF </a:t>
            </a:r>
            <a:r>
              <a:rPr lang="fr-FR" sz="20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 au 28 Septembre 2018</a:t>
            </a:r>
          </a:p>
        </p:txBody>
      </p:sp>
    </p:spTree>
    <p:extLst>
      <p:ext uri="{BB962C8B-B14F-4D97-AF65-F5344CB8AC3E}">
        <p14:creationId xmlns:p14="http://schemas.microsoft.com/office/powerpoint/2010/main" val="393775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laboratoire JUNO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926766"/>
            <a:ext cx="4253419" cy="214980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119" y="926766"/>
            <a:ext cx="4281442" cy="238601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326" y="3638550"/>
            <a:ext cx="3430166" cy="255746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0147" y="3735722"/>
            <a:ext cx="3581386" cy="257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43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931" y="991825"/>
            <a:ext cx="7352716" cy="528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7648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5275" y="0"/>
            <a:ext cx="8674100" cy="747184"/>
          </a:xfrm>
        </p:spPr>
        <p:txBody>
          <a:bodyPr/>
          <a:lstStyle/>
          <a:p>
            <a:r>
              <a:rPr lang="fr-FR" dirty="0" smtClean="0"/>
              <a:t>Design de l’instrument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669" y="1004367"/>
            <a:ext cx="8840331" cy="537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8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 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53" y="3874981"/>
            <a:ext cx="2326477" cy="154793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Design de l’instrument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920" y="3522294"/>
            <a:ext cx="3824680" cy="2839212"/>
          </a:xfrm>
          <a:prstGeom prst="rect">
            <a:avLst/>
          </a:prstGeom>
        </p:spPr>
      </p:pic>
      <p:sp>
        <p:nvSpPr>
          <p:cNvPr id="4" name="Rectangle à coins arrondis 3"/>
          <p:cNvSpPr/>
          <p:nvPr/>
        </p:nvSpPr>
        <p:spPr>
          <a:xfrm>
            <a:off x="3059832" y="768058"/>
            <a:ext cx="5616624" cy="230686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r>
              <a:rPr lang="fr-FR" sz="1600" b="1" u="sng" dirty="0" err="1" smtClean="0">
                <a:solidFill>
                  <a:schemeClr val="tx1"/>
                </a:solidFill>
                <a:latin typeface="+mj-lt"/>
              </a:rPr>
              <a:t>Electronic</a:t>
            </a:r>
            <a:endParaRPr lang="fr-FR" sz="1600" b="1" u="sng" dirty="0" smtClean="0">
              <a:solidFill>
                <a:schemeClr val="tx1"/>
              </a:solidFill>
              <a:latin typeface="+mj-lt"/>
            </a:endParaRPr>
          </a:p>
          <a:p>
            <a:pPr algn="l"/>
            <a:endParaRPr lang="fr-FR" sz="1600" b="1" dirty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fr-FR" sz="1600" i="1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18 </a:t>
            </a:r>
            <a:r>
              <a:rPr lang="fr-FR" sz="1600" i="1" dirty="0">
                <a:solidFill>
                  <a:schemeClr val="tx1"/>
                </a:solidFill>
                <a:latin typeface="+mj-lt"/>
                <a:cs typeface="Arial" pitchFamily="34" charset="0"/>
              </a:rPr>
              <a:t>000 </a:t>
            </a:r>
            <a:r>
              <a:rPr lang="fr-FR" sz="1600" i="1" dirty="0" err="1" smtClean="0">
                <a:solidFill>
                  <a:schemeClr val="tx1"/>
                </a:solidFill>
                <a:latin typeface="+mj-lt"/>
                <a:cs typeface="Arial" pitchFamily="34" charset="0"/>
              </a:rPr>
              <a:t>photomultipliers</a:t>
            </a:r>
            <a:r>
              <a:rPr lang="fr-FR" sz="1600" i="1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 </a:t>
            </a:r>
            <a:r>
              <a:rPr lang="fr-FR" sz="1600" i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 ’’</a:t>
            </a:r>
            <a:r>
              <a:rPr lang="fr-FR" sz="1600" i="1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</a:t>
            </a:r>
            <a:r>
              <a:rPr lang="fr-FR" sz="1600" i="1" dirty="0">
                <a:solidFill>
                  <a:schemeClr val="tx1"/>
                </a:solidFill>
                <a:cs typeface="Arial" pitchFamily="34" charset="0"/>
                <a:sym typeface="Wingdings" panose="05000000000000000000" pitchFamily="2" charset="2"/>
              </a:rPr>
              <a:t> </a:t>
            </a:r>
            <a:r>
              <a:rPr lang="fr-FR" sz="1600" b="1" i="1" dirty="0" smtClean="0">
                <a:solidFill>
                  <a:srgbClr val="00B050"/>
                </a:solidFill>
                <a:latin typeface="+mj-lt"/>
                <a:cs typeface="Arial" pitchFamily="34" charset="0"/>
              </a:rPr>
              <a:t>LPMT</a:t>
            </a:r>
            <a:r>
              <a:rPr lang="fr-FR" sz="1600" i="1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</a:t>
            </a:r>
            <a:r>
              <a:rPr lang="fr-FR" sz="1600" i="1" dirty="0">
                <a:solidFill>
                  <a:schemeClr val="tx1"/>
                </a:solidFill>
                <a:latin typeface="+mj-lt"/>
                <a:cs typeface="Arial" pitchFamily="34" charset="0"/>
              </a:rPr>
              <a:t>(</a:t>
            </a:r>
            <a:r>
              <a:rPr lang="fr-FR" sz="1600" b="1" i="1" dirty="0">
                <a:solidFill>
                  <a:schemeClr val="tx1"/>
                </a:solidFill>
                <a:latin typeface="+mj-lt"/>
                <a:cs typeface="Arial" pitchFamily="34" charset="0"/>
              </a:rPr>
              <a:t>L</a:t>
            </a:r>
            <a:r>
              <a:rPr lang="fr-FR" sz="1600" i="1" dirty="0">
                <a:solidFill>
                  <a:schemeClr val="tx1"/>
                </a:solidFill>
                <a:latin typeface="+mj-lt"/>
                <a:cs typeface="Arial" pitchFamily="34" charset="0"/>
              </a:rPr>
              <a:t>arge </a:t>
            </a:r>
            <a:r>
              <a:rPr lang="fr-FR" sz="1600" b="1" i="1" dirty="0" err="1">
                <a:solidFill>
                  <a:schemeClr val="tx1"/>
                </a:solidFill>
                <a:latin typeface="+mj-lt"/>
                <a:cs typeface="Arial" pitchFamily="34" charset="0"/>
              </a:rPr>
              <a:t>P</a:t>
            </a:r>
            <a:r>
              <a:rPr lang="fr-FR" sz="1600" i="1" dirty="0" err="1">
                <a:solidFill>
                  <a:schemeClr val="tx1"/>
                </a:solidFill>
                <a:latin typeface="+mj-lt"/>
                <a:cs typeface="Arial" pitchFamily="34" charset="0"/>
              </a:rPr>
              <a:t>hotomultiplier</a:t>
            </a:r>
            <a:r>
              <a:rPr lang="fr-FR" sz="1600" i="1" dirty="0">
                <a:solidFill>
                  <a:schemeClr val="tx1"/>
                </a:solidFill>
                <a:latin typeface="+mj-lt"/>
                <a:cs typeface="Arial" pitchFamily="34" charset="0"/>
              </a:rPr>
              <a:t> </a:t>
            </a:r>
            <a:r>
              <a:rPr lang="fr-FR" sz="1600" b="1" i="1" dirty="0">
                <a:solidFill>
                  <a:schemeClr val="tx1"/>
                </a:solidFill>
                <a:latin typeface="+mj-lt"/>
                <a:cs typeface="Arial" pitchFamily="34" charset="0"/>
              </a:rPr>
              <a:t>T</a:t>
            </a:r>
            <a:r>
              <a:rPr lang="fr-FR" sz="1600" i="1" dirty="0">
                <a:solidFill>
                  <a:schemeClr val="tx1"/>
                </a:solidFill>
                <a:latin typeface="+mj-lt"/>
                <a:cs typeface="Arial" pitchFamily="34" charset="0"/>
              </a:rPr>
              <a:t>ube).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fr-FR" sz="1600" i="1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25 </a:t>
            </a:r>
            <a:r>
              <a:rPr lang="fr-FR" sz="1600" i="1" dirty="0">
                <a:solidFill>
                  <a:schemeClr val="tx1"/>
                </a:solidFill>
                <a:latin typeface="+mj-lt"/>
                <a:cs typeface="Arial" pitchFamily="34" charset="0"/>
              </a:rPr>
              <a:t>000 </a:t>
            </a:r>
            <a:r>
              <a:rPr lang="fr-FR" sz="1600" i="1" dirty="0" err="1">
                <a:solidFill>
                  <a:schemeClr val="tx1"/>
                </a:solidFill>
                <a:cs typeface="Arial" pitchFamily="34" charset="0"/>
              </a:rPr>
              <a:t>photomultipliers</a:t>
            </a:r>
            <a:r>
              <a:rPr lang="fr-FR" sz="1600" i="1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</a:t>
            </a:r>
            <a:r>
              <a:rPr lang="fr-FR" sz="1600" i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3’’</a:t>
            </a:r>
            <a:r>
              <a:rPr lang="fr-FR" sz="1600" i="1" dirty="0">
                <a:solidFill>
                  <a:srgbClr val="F57E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</a:t>
            </a:r>
            <a:r>
              <a:rPr lang="fr-FR" sz="1600" i="1" dirty="0" smtClean="0">
                <a:solidFill>
                  <a:srgbClr val="F57E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 </a:t>
            </a:r>
            <a:r>
              <a:rPr lang="fr-FR" sz="1600" i="1" dirty="0" smtClean="0">
                <a:solidFill>
                  <a:schemeClr val="tx1"/>
                </a:solidFill>
                <a:cs typeface="Arial" pitchFamily="34" charset="0"/>
                <a:sym typeface="Wingdings" panose="05000000000000000000" pitchFamily="2" charset="2"/>
              </a:rPr>
              <a:t> </a:t>
            </a:r>
            <a:r>
              <a:rPr lang="fr-FR" sz="1600" b="1" i="1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SPMT</a:t>
            </a:r>
            <a:r>
              <a:rPr lang="fr-FR" sz="1600" i="1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</a:t>
            </a:r>
            <a:r>
              <a:rPr lang="fr-FR" sz="1600" i="1" dirty="0">
                <a:solidFill>
                  <a:schemeClr val="tx1"/>
                </a:solidFill>
                <a:latin typeface="+mj-lt"/>
                <a:cs typeface="Arial" pitchFamily="34" charset="0"/>
              </a:rPr>
              <a:t>(</a:t>
            </a:r>
            <a:r>
              <a:rPr lang="fr-FR" sz="1600" b="1" i="1" dirty="0">
                <a:solidFill>
                  <a:schemeClr val="tx1"/>
                </a:solidFill>
                <a:latin typeface="+mj-lt"/>
                <a:cs typeface="Arial" pitchFamily="34" charset="0"/>
              </a:rPr>
              <a:t>S</a:t>
            </a:r>
            <a:r>
              <a:rPr lang="fr-FR" sz="1600" i="1" dirty="0">
                <a:solidFill>
                  <a:schemeClr val="tx1"/>
                </a:solidFill>
                <a:latin typeface="+mj-lt"/>
                <a:cs typeface="Arial" pitchFamily="34" charset="0"/>
              </a:rPr>
              <a:t>mall </a:t>
            </a:r>
            <a:r>
              <a:rPr lang="fr-FR" sz="1600" b="1" i="1" dirty="0" err="1">
                <a:solidFill>
                  <a:schemeClr val="tx1"/>
                </a:solidFill>
                <a:latin typeface="+mj-lt"/>
                <a:cs typeface="Arial" pitchFamily="34" charset="0"/>
              </a:rPr>
              <a:t>P</a:t>
            </a:r>
            <a:r>
              <a:rPr lang="fr-FR" sz="1600" i="1" dirty="0" err="1">
                <a:solidFill>
                  <a:schemeClr val="tx1"/>
                </a:solidFill>
                <a:latin typeface="+mj-lt"/>
                <a:cs typeface="Arial" pitchFamily="34" charset="0"/>
              </a:rPr>
              <a:t>hotomultiplier</a:t>
            </a:r>
            <a:r>
              <a:rPr lang="fr-FR" sz="1600" i="1" dirty="0">
                <a:solidFill>
                  <a:schemeClr val="tx1"/>
                </a:solidFill>
                <a:latin typeface="+mj-lt"/>
                <a:cs typeface="Arial" pitchFamily="34" charset="0"/>
              </a:rPr>
              <a:t> </a:t>
            </a:r>
            <a:r>
              <a:rPr lang="fr-FR" sz="1600" b="1" i="1" dirty="0">
                <a:solidFill>
                  <a:schemeClr val="tx1"/>
                </a:solidFill>
                <a:latin typeface="+mj-lt"/>
                <a:cs typeface="Arial" pitchFamily="34" charset="0"/>
              </a:rPr>
              <a:t>T</a:t>
            </a:r>
            <a:r>
              <a:rPr lang="fr-FR" sz="1600" i="1" dirty="0">
                <a:solidFill>
                  <a:schemeClr val="tx1"/>
                </a:solidFill>
                <a:latin typeface="+mj-lt"/>
                <a:cs typeface="Arial" pitchFamily="34" charset="0"/>
              </a:rPr>
              <a:t>ubes).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fr-FR" sz="1600" i="1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~200  </a:t>
            </a:r>
            <a:r>
              <a:rPr lang="fr-FR" sz="1600" i="1" dirty="0">
                <a:solidFill>
                  <a:schemeClr val="tx1"/>
                </a:solidFill>
                <a:latin typeface="+mj-lt"/>
                <a:cs typeface="Arial" pitchFamily="34" charset="0"/>
              </a:rPr>
              <a:t>UWB (</a:t>
            </a:r>
            <a:r>
              <a:rPr lang="fr-FR" sz="1600" b="1" i="1" dirty="0">
                <a:solidFill>
                  <a:schemeClr val="tx1"/>
                </a:solidFill>
                <a:latin typeface="+mj-lt"/>
                <a:cs typeface="Arial" pitchFamily="34" charset="0"/>
              </a:rPr>
              <a:t>U</a:t>
            </a:r>
            <a:r>
              <a:rPr lang="fr-FR" sz="1600" i="1" dirty="0">
                <a:solidFill>
                  <a:schemeClr val="tx1"/>
                </a:solidFill>
                <a:latin typeface="+mj-lt"/>
                <a:cs typeface="Arial" pitchFamily="34" charset="0"/>
              </a:rPr>
              <a:t>nder </a:t>
            </a:r>
            <a:r>
              <a:rPr lang="fr-FR" sz="1600" b="1" i="1" dirty="0">
                <a:solidFill>
                  <a:schemeClr val="tx1"/>
                </a:solidFill>
                <a:latin typeface="+mj-lt"/>
                <a:cs typeface="Arial" pitchFamily="34" charset="0"/>
              </a:rPr>
              <a:t>W</a:t>
            </a:r>
            <a:r>
              <a:rPr lang="fr-FR" sz="1600" i="1" dirty="0">
                <a:solidFill>
                  <a:schemeClr val="tx1"/>
                </a:solidFill>
                <a:latin typeface="+mj-lt"/>
                <a:cs typeface="Arial" pitchFamily="34" charset="0"/>
              </a:rPr>
              <a:t>ater </a:t>
            </a:r>
            <a:r>
              <a:rPr lang="fr-FR" sz="1600" b="1" i="1" dirty="0">
                <a:solidFill>
                  <a:schemeClr val="tx1"/>
                </a:solidFill>
                <a:latin typeface="+mj-lt"/>
                <a:cs typeface="Arial" pitchFamily="34" charset="0"/>
              </a:rPr>
              <a:t>B</a:t>
            </a:r>
            <a:r>
              <a:rPr lang="fr-FR" sz="1600" i="1" dirty="0">
                <a:solidFill>
                  <a:schemeClr val="tx1"/>
                </a:solidFill>
                <a:latin typeface="+mj-lt"/>
                <a:cs typeface="Arial" pitchFamily="34" charset="0"/>
              </a:rPr>
              <a:t>ox) </a:t>
            </a:r>
            <a:r>
              <a:rPr lang="fr-FR" sz="1600" i="1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 </a:t>
            </a:r>
            <a:r>
              <a:rPr lang="fr-FR" sz="1600" i="1" dirty="0" smtClean="0">
                <a:solidFill>
                  <a:schemeClr val="tx1"/>
                </a:solidFill>
                <a:latin typeface="+mj-lt"/>
                <a:cs typeface="Arial" pitchFamily="34" charset="0"/>
                <a:sym typeface="Wingdings" panose="05000000000000000000" pitchFamily="2" charset="2"/>
              </a:rPr>
              <a:t> </a:t>
            </a:r>
            <a:r>
              <a:rPr lang="fr-FR" sz="1600" i="1" dirty="0">
                <a:solidFill>
                  <a:schemeClr val="tx1"/>
                </a:solidFill>
                <a:latin typeface="+mj-lt"/>
                <a:cs typeface="Arial" pitchFamily="34" charset="0"/>
                <a:sym typeface="Wingdings" panose="05000000000000000000" pitchFamily="2" charset="2"/>
              </a:rPr>
              <a:t>électronique de gestion des </a:t>
            </a:r>
            <a:r>
              <a:rPr lang="fr-FR" sz="1600" i="1" dirty="0" err="1">
                <a:solidFill>
                  <a:schemeClr val="tx1"/>
                </a:solidFill>
                <a:cs typeface="Arial" pitchFamily="34" charset="0"/>
              </a:rPr>
              <a:t>photomultipliers</a:t>
            </a:r>
            <a:r>
              <a:rPr lang="fr-FR" sz="1600" i="1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.</a:t>
            </a:r>
            <a:endParaRPr lang="fr-FR" sz="1600" i="1" dirty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53" y="1175241"/>
            <a:ext cx="2107768" cy="2107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911" y="3269231"/>
            <a:ext cx="1256928" cy="879850"/>
          </a:xfrm>
          <a:prstGeom prst="rect">
            <a:avLst/>
          </a:prstGeom>
        </p:spPr>
      </p:pic>
      <p:sp>
        <p:nvSpPr>
          <p:cNvPr id="47" name="ZoneTexte 46"/>
          <p:cNvSpPr txBox="1"/>
          <p:nvPr/>
        </p:nvSpPr>
        <p:spPr>
          <a:xfrm>
            <a:off x="2625200" y="4201052"/>
            <a:ext cx="1979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err="1" smtClean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Photomultiplier</a:t>
            </a:r>
            <a:endParaRPr lang="fr-FR" i="1" dirty="0">
              <a:solidFill>
                <a:srgbClr val="7030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48" name="Connecteur droit avec flèche 47"/>
          <p:cNvCxnSpPr/>
          <p:nvPr/>
        </p:nvCxnSpPr>
        <p:spPr>
          <a:xfrm flipH="1">
            <a:off x="2438400" y="3656755"/>
            <a:ext cx="485504" cy="492326"/>
          </a:xfrm>
          <a:prstGeom prst="straightConnector1">
            <a:avLst/>
          </a:prstGeom>
          <a:ln w="9525" cmpd="sng">
            <a:solidFill>
              <a:schemeClr val="bg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734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ales_defence_16.9">
  <a:themeElements>
    <a:clrScheme name="Personnalisée 81">
      <a:dk1>
        <a:srgbClr val="333366"/>
      </a:dk1>
      <a:lt1>
        <a:srgbClr val="FFFFFF"/>
      </a:lt1>
      <a:dk2>
        <a:srgbClr val="333366"/>
      </a:dk2>
      <a:lt2>
        <a:srgbClr val="C84B1B"/>
      </a:lt2>
      <a:accent1>
        <a:srgbClr val="C84B1B"/>
      </a:accent1>
      <a:accent2>
        <a:srgbClr val="333366"/>
      </a:accent2>
      <a:accent3>
        <a:srgbClr val="5CBFD4"/>
      </a:accent3>
      <a:accent4>
        <a:srgbClr val="505050"/>
      </a:accent4>
      <a:accent5>
        <a:srgbClr val="969696"/>
      </a:accent5>
      <a:accent6>
        <a:srgbClr val="E18D31"/>
      </a:accent6>
      <a:hlink>
        <a:srgbClr val="333366"/>
      </a:hlink>
      <a:folHlink>
        <a:srgbClr val="333366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 cmpd="sng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hales_global_16.9" id="{57EC4307-02B2-445B-A16B-A471B147CAB7}" vid="{3E6016BF-DEBD-4D5E-BD6F-3818F0AFBFB3}"/>
    </a:ext>
  </a:extLst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C:\WINDOWS\TEMP\Thales Powerpoint _TSA.pot</Template>
  <TotalTime>17729</TotalTime>
  <Words>1124</Words>
  <Application>Microsoft Office PowerPoint</Application>
  <PresentationFormat>Affichage à l'écran (4:3)</PresentationFormat>
  <Paragraphs>563</Paragraphs>
  <Slides>33</Slides>
  <Notes>1</Notes>
  <HiddenSlides>0</HiddenSlides>
  <MMClips>0</MMClips>
  <ScaleCrop>false</ScaleCrop>
  <HeadingPairs>
    <vt:vector size="8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2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47" baseType="lpstr">
      <vt:lpstr>Agency FB</vt:lpstr>
      <vt:lpstr>Arial</vt:lpstr>
      <vt:lpstr>Batang</vt:lpstr>
      <vt:lpstr>Calibri</vt:lpstr>
      <vt:lpstr>Cambria Math</vt:lpstr>
      <vt:lpstr>Century Gothic</vt:lpstr>
      <vt:lpstr>Lucida Grande</vt:lpstr>
      <vt:lpstr>Simplified Arabic Fixed</vt:lpstr>
      <vt:lpstr>Times New Roman</vt:lpstr>
      <vt:lpstr>Wingdings</vt:lpstr>
      <vt:lpstr>Wingdings 2</vt:lpstr>
      <vt:lpstr>Conception personnalisée</vt:lpstr>
      <vt:lpstr>thales_defence_16.9</vt:lpstr>
      <vt:lpstr>Feuille de calcul</vt:lpstr>
      <vt:lpstr>Ecole IN2P3: Juno-sPMT : Carte ABC Etude de cas Référence CENSEA17100054-00</vt:lpstr>
      <vt:lpstr>Gestion des versions</vt:lpstr>
      <vt:lpstr>Validation du Document</vt:lpstr>
      <vt:lpstr>Documents de référence Projet</vt:lpstr>
      <vt:lpstr>Présentation PowerPoint</vt:lpstr>
      <vt:lpstr>Le laboratoire JUNO</vt:lpstr>
      <vt:lpstr>Présentation PowerPoint</vt:lpstr>
      <vt:lpstr>Design de l’instrument</vt:lpstr>
      <vt:lpstr>Design de l’instrument</vt:lpstr>
      <vt:lpstr>Présentation PowerPoint</vt:lpstr>
      <vt:lpstr>Design de l’Under Water Box</vt:lpstr>
      <vt:lpstr>Organisation</vt:lpstr>
      <vt:lpstr>Présentation PowerPoint</vt:lpstr>
      <vt:lpstr>Présentation PowerPoint</vt:lpstr>
      <vt:lpstr>La carte ABC</vt:lpstr>
      <vt:lpstr>La carte ABC</vt:lpstr>
      <vt:lpstr>La carte ABC</vt:lpstr>
      <vt:lpstr>ABC : Etude thermique</vt:lpstr>
      <vt:lpstr>ABC : Etude thermique</vt:lpstr>
      <vt:lpstr>ABC : Etude thermique</vt:lpstr>
      <vt:lpstr>ABC : Etude thermique</vt:lpstr>
      <vt:lpstr>ABC : Etude thermique</vt:lpstr>
      <vt:lpstr>ABC : Etude thermique</vt:lpstr>
      <vt:lpstr>ABC : Etude thermique</vt:lpstr>
      <vt:lpstr>ABC: évacuation des calories</vt:lpstr>
      <vt:lpstr>ABC: évacuation des calories</vt:lpstr>
      <vt:lpstr>ABC: évacuation des calories</vt:lpstr>
      <vt:lpstr>Présentation PowerPoint</vt:lpstr>
      <vt:lpstr>Présentation PowerPoint</vt:lpstr>
      <vt:lpstr>Présentation PowerPoint</vt:lpstr>
      <vt:lpstr>ABC: conclusion sur le modèle</vt:lpstr>
      <vt:lpstr>ABC &amp; UWB: Design mécanique</vt:lpstr>
      <vt:lpstr>ABC &amp; UWB: Design mécanique</vt:lpstr>
    </vt:vector>
  </TitlesOfParts>
  <Company>THALES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T0116629</dc:creator>
  <cp:lastModifiedBy>frederic druillole</cp:lastModifiedBy>
  <cp:revision>310</cp:revision>
  <cp:lastPrinted>2015-02-11T14:04:53Z</cp:lastPrinted>
  <dcterms:created xsi:type="dcterms:W3CDTF">2011-01-31T14:14:39Z</dcterms:created>
  <dcterms:modified xsi:type="dcterms:W3CDTF">2018-09-27T06:43:20Z</dcterms:modified>
</cp:coreProperties>
</file>