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1" r:id="rId2"/>
    <p:sldMasterId id="2147483711" r:id="rId3"/>
  </p:sldMasterIdLst>
  <p:notesMasterIdLst>
    <p:notesMasterId r:id="rId17"/>
  </p:notesMasterIdLst>
  <p:handoutMasterIdLst>
    <p:handoutMasterId r:id="rId18"/>
  </p:handoutMasterIdLst>
  <p:sldIdLst>
    <p:sldId id="438" r:id="rId4"/>
    <p:sldId id="2147375485" r:id="rId5"/>
    <p:sldId id="6054" r:id="rId6"/>
    <p:sldId id="2147375479" r:id="rId7"/>
    <p:sldId id="6035" r:id="rId8"/>
    <p:sldId id="303" r:id="rId9"/>
    <p:sldId id="416" r:id="rId10"/>
    <p:sldId id="417" r:id="rId11"/>
    <p:sldId id="2147375484" r:id="rId12"/>
    <p:sldId id="2147375481" r:id="rId13"/>
    <p:sldId id="2147375482" r:id="rId14"/>
    <p:sldId id="2147375483" r:id="rId15"/>
    <p:sldId id="89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45"/>
    <a:srgbClr val="000A46"/>
    <a:srgbClr val="FF57FF"/>
    <a:srgbClr val="005493"/>
    <a:srgbClr val="FFEB6E"/>
    <a:srgbClr val="FFFFFF"/>
    <a:srgbClr val="0D0346"/>
    <a:srgbClr val="9AE2FF"/>
    <a:srgbClr val="F27AFF"/>
    <a:srgbClr val="FFB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86424" autoAdjust="0"/>
  </p:normalViewPr>
  <p:slideViewPr>
    <p:cSldViewPr showGuides="1">
      <p:cViewPr varScale="1">
        <p:scale>
          <a:sx n="100" d="100"/>
          <a:sy n="100" d="100"/>
        </p:scale>
        <p:origin x="95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72" y="19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Funds: 2012-2025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F-4D3A-8B03-CF0ABA539C6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0F-4D3A-8B03-CF0ABA539C6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0F-4D3A-8B03-CF0ABA539C6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0F-4D3A-8B03-CF0ABA539C6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0F-4D3A-8B03-CF0ABA539C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Feuil1!$A$3:$A$7</c:f>
              <c:strCache>
                <c:ptCount val="5"/>
                <c:pt idx="0">
                  <c:v>ERC</c:v>
                </c:pt>
                <c:pt idx="1">
                  <c:v>P2IO</c:v>
                </c:pt>
                <c:pt idx="2">
                  <c:v>ANR</c:v>
                </c:pt>
                <c:pt idx="3">
                  <c:v>CEA </c:v>
                </c:pt>
                <c:pt idx="4">
                  <c:v>IDF SESAME</c:v>
                </c:pt>
              </c:strCache>
            </c:strRef>
          </c:cat>
          <c:val>
            <c:numRef>
              <c:f>Feuil1!$B$3:$B$7</c:f>
              <c:numCache>
                <c:formatCode>General</c:formatCode>
                <c:ptCount val="5"/>
                <c:pt idx="0">
                  <c:v>4800</c:v>
                </c:pt>
                <c:pt idx="1">
                  <c:v>80</c:v>
                </c:pt>
                <c:pt idx="2">
                  <c:v>660</c:v>
                </c:pt>
                <c:pt idx="3">
                  <c:v>600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F-4D3A-8B03-CF0ABA539C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848FC-80C0-469E-AED4-2FF369BA395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5CD04E5-AFA3-A64A-AD2C-854F385ABC99}">
      <dgm:prSet phldrT="[Texte]"/>
      <dgm:spPr/>
      <dgm:t>
        <a:bodyPr/>
        <a:lstStyle/>
        <a:p>
          <a:pPr rtl="0"/>
          <a:endParaRPr lang="fr-FR" dirty="0"/>
        </a:p>
      </dgm:t>
    </dgm:pt>
    <dgm:pt modelId="{6B5D542D-B9CC-A447-B0D2-F906907DAE90}" type="parTrans" cxnId="{5F44C860-2D6E-9A4A-BA37-E643839151C0}">
      <dgm:prSet/>
      <dgm:spPr/>
      <dgm:t>
        <a:bodyPr/>
        <a:lstStyle/>
        <a:p>
          <a:endParaRPr lang="fr-FR"/>
        </a:p>
      </dgm:t>
    </dgm:pt>
    <dgm:pt modelId="{CDD7481C-64B9-BB49-8485-811DF51FDF4C}" type="sibTrans" cxnId="{5F44C860-2D6E-9A4A-BA37-E643839151C0}">
      <dgm:prSet/>
      <dgm:spPr/>
      <dgm:t>
        <a:bodyPr/>
        <a:lstStyle/>
        <a:p>
          <a:endParaRPr lang="fr-FR"/>
        </a:p>
      </dgm:t>
    </dgm:pt>
    <dgm:pt modelId="{8C93A2D7-695A-4EA0-BB10-D4244ED399D0}" type="pres">
      <dgm:prSet presAssocID="{03E848FC-80C0-469E-AED4-2FF369BA395A}" presName="Name0" presStyleCnt="0">
        <dgm:presLayoutVars>
          <dgm:dir/>
          <dgm:resizeHandles val="exact"/>
        </dgm:presLayoutVars>
      </dgm:prSet>
      <dgm:spPr/>
    </dgm:pt>
    <dgm:pt modelId="{2C5D6AF0-FAB3-CE48-835E-279BDE1A2C46}" type="pres">
      <dgm:prSet presAssocID="{05CD04E5-AFA3-A64A-AD2C-854F385ABC99}" presName="parTxOnly" presStyleLbl="node1" presStyleIdx="0" presStyleCnt="1" custLinFactNeighborX="-49" custLinFactNeighborY="3857">
        <dgm:presLayoutVars>
          <dgm:bulletEnabled val="1"/>
        </dgm:presLayoutVars>
      </dgm:prSet>
      <dgm:spPr/>
    </dgm:pt>
  </dgm:ptLst>
  <dgm:cxnLst>
    <dgm:cxn modelId="{0C279308-005D-4BFC-B307-F424FE5B3630}" type="presOf" srcId="{03E848FC-80C0-469E-AED4-2FF369BA395A}" destId="{8C93A2D7-695A-4EA0-BB10-D4244ED399D0}" srcOrd="0" destOrd="0" presId="urn:microsoft.com/office/officeart/2005/8/layout/hChevron3"/>
    <dgm:cxn modelId="{30468325-FA38-8844-9819-76FD39023D60}" type="presOf" srcId="{05CD04E5-AFA3-A64A-AD2C-854F385ABC99}" destId="{2C5D6AF0-FAB3-CE48-835E-279BDE1A2C46}" srcOrd="0" destOrd="0" presId="urn:microsoft.com/office/officeart/2005/8/layout/hChevron3"/>
    <dgm:cxn modelId="{5F44C860-2D6E-9A4A-BA37-E643839151C0}" srcId="{03E848FC-80C0-469E-AED4-2FF369BA395A}" destId="{05CD04E5-AFA3-A64A-AD2C-854F385ABC99}" srcOrd="0" destOrd="0" parTransId="{6B5D542D-B9CC-A447-B0D2-F906907DAE90}" sibTransId="{CDD7481C-64B9-BB49-8485-811DF51FDF4C}"/>
    <dgm:cxn modelId="{1F47222D-8707-764B-BF21-A33CE1C5C211}" type="presParOf" srcId="{8C93A2D7-695A-4EA0-BB10-D4244ED399D0}" destId="{2C5D6AF0-FAB3-CE48-835E-279BDE1A2C4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848FC-80C0-469E-AED4-2FF369BA395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9A18615-1DE6-4260-934C-04FDA1FA2C71}">
      <dgm:prSet phldrT="[Texte]" custT="1"/>
      <dgm:spPr/>
      <dgm:t>
        <a:bodyPr/>
        <a:lstStyle/>
        <a:p>
          <a:pPr algn="l" rtl="0"/>
          <a:endParaRPr lang="fr-FR" sz="1200" dirty="0"/>
        </a:p>
      </dgm:t>
    </dgm:pt>
    <dgm:pt modelId="{466B5A22-52D1-4E9B-AA51-2EA874FA1325}" type="parTrans" cxnId="{8E5900C0-2F81-45C8-ACEA-A4EC736E772B}">
      <dgm:prSet/>
      <dgm:spPr/>
      <dgm:t>
        <a:bodyPr/>
        <a:lstStyle/>
        <a:p>
          <a:endParaRPr lang="fr-FR"/>
        </a:p>
      </dgm:t>
    </dgm:pt>
    <dgm:pt modelId="{DE82A42C-85DB-4A22-B0F6-F1E0433D7FD8}" type="sibTrans" cxnId="{8E5900C0-2F81-45C8-ACEA-A4EC736E772B}">
      <dgm:prSet/>
      <dgm:spPr/>
      <dgm:t>
        <a:bodyPr/>
        <a:lstStyle/>
        <a:p>
          <a:endParaRPr lang="fr-FR"/>
        </a:p>
      </dgm:t>
    </dgm:pt>
    <dgm:pt modelId="{8C93A2D7-695A-4EA0-BB10-D4244ED399D0}" type="pres">
      <dgm:prSet presAssocID="{03E848FC-80C0-469E-AED4-2FF369BA395A}" presName="Name0" presStyleCnt="0">
        <dgm:presLayoutVars>
          <dgm:dir/>
          <dgm:resizeHandles val="exact"/>
        </dgm:presLayoutVars>
      </dgm:prSet>
      <dgm:spPr/>
    </dgm:pt>
    <dgm:pt modelId="{82B7492E-4A5D-42D5-B2DD-C7AD45BAD693}" type="pres">
      <dgm:prSet presAssocID="{99A18615-1DE6-4260-934C-04FDA1FA2C71}" presName="parTxOnly" presStyleLbl="node1" presStyleIdx="0" presStyleCnt="1" custLinFactNeighborX="49" custLinFactNeighborY="19145">
        <dgm:presLayoutVars>
          <dgm:bulletEnabled val="1"/>
        </dgm:presLayoutVars>
      </dgm:prSet>
      <dgm:spPr/>
    </dgm:pt>
  </dgm:ptLst>
  <dgm:cxnLst>
    <dgm:cxn modelId="{0C279308-005D-4BFC-B307-F424FE5B3630}" type="presOf" srcId="{03E848FC-80C0-469E-AED4-2FF369BA395A}" destId="{8C93A2D7-695A-4EA0-BB10-D4244ED399D0}" srcOrd="0" destOrd="0" presId="urn:microsoft.com/office/officeart/2005/8/layout/hChevron3"/>
    <dgm:cxn modelId="{019BBA93-D4E6-405B-9A27-E8BFDC00422E}" type="presOf" srcId="{99A18615-1DE6-4260-934C-04FDA1FA2C71}" destId="{82B7492E-4A5D-42D5-B2DD-C7AD45BAD693}" srcOrd="0" destOrd="0" presId="urn:microsoft.com/office/officeart/2005/8/layout/hChevron3"/>
    <dgm:cxn modelId="{8E5900C0-2F81-45C8-ACEA-A4EC736E772B}" srcId="{03E848FC-80C0-469E-AED4-2FF369BA395A}" destId="{99A18615-1DE6-4260-934C-04FDA1FA2C71}" srcOrd="0" destOrd="0" parTransId="{466B5A22-52D1-4E9B-AA51-2EA874FA1325}" sibTransId="{DE82A42C-85DB-4A22-B0F6-F1E0433D7FD8}"/>
    <dgm:cxn modelId="{4C04A421-8843-4EB6-B744-720B2BCD8D6E}" type="presParOf" srcId="{8C93A2D7-695A-4EA0-BB10-D4244ED399D0}" destId="{82B7492E-4A5D-42D5-B2DD-C7AD45BAD69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848FC-80C0-469E-AED4-2FF369BA395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9A18615-1DE6-4260-934C-04FDA1FA2C71}">
      <dgm:prSet phldrT="[Texte]" custT="1"/>
      <dgm:spPr/>
      <dgm:t>
        <a:bodyPr/>
        <a:lstStyle/>
        <a:p>
          <a:pPr algn="l" rtl="0"/>
          <a:endParaRPr lang="fr-FR" sz="1200" dirty="0"/>
        </a:p>
      </dgm:t>
    </dgm:pt>
    <dgm:pt modelId="{466B5A22-52D1-4E9B-AA51-2EA874FA1325}" type="parTrans" cxnId="{8E5900C0-2F81-45C8-ACEA-A4EC736E772B}">
      <dgm:prSet/>
      <dgm:spPr/>
      <dgm:t>
        <a:bodyPr/>
        <a:lstStyle/>
        <a:p>
          <a:endParaRPr lang="fr-FR"/>
        </a:p>
      </dgm:t>
    </dgm:pt>
    <dgm:pt modelId="{DE82A42C-85DB-4A22-B0F6-F1E0433D7FD8}" type="sibTrans" cxnId="{8E5900C0-2F81-45C8-ACEA-A4EC736E772B}">
      <dgm:prSet/>
      <dgm:spPr/>
      <dgm:t>
        <a:bodyPr/>
        <a:lstStyle/>
        <a:p>
          <a:endParaRPr lang="fr-FR"/>
        </a:p>
      </dgm:t>
    </dgm:pt>
    <dgm:pt modelId="{8C93A2D7-695A-4EA0-BB10-D4244ED399D0}" type="pres">
      <dgm:prSet presAssocID="{03E848FC-80C0-469E-AED4-2FF369BA395A}" presName="Name0" presStyleCnt="0">
        <dgm:presLayoutVars>
          <dgm:dir/>
          <dgm:resizeHandles val="exact"/>
        </dgm:presLayoutVars>
      </dgm:prSet>
      <dgm:spPr/>
    </dgm:pt>
    <dgm:pt modelId="{82B7492E-4A5D-42D5-B2DD-C7AD45BAD693}" type="pres">
      <dgm:prSet presAssocID="{99A18615-1DE6-4260-934C-04FDA1FA2C71}" presName="parTxOnly" presStyleLbl="node1" presStyleIdx="0" presStyleCnt="1" custLinFactNeighborX="49" custLinFactNeighborY="4578">
        <dgm:presLayoutVars>
          <dgm:bulletEnabled val="1"/>
        </dgm:presLayoutVars>
      </dgm:prSet>
      <dgm:spPr/>
    </dgm:pt>
  </dgm:ptLst>
  <dgm:cxnLst>
    <dgm:cxn modelId="{0C279308-005D-4BFC-B307-F424FE5B3630}" type="presOf" srcId="{03E848FC-80C0-469E-AED4-2FF369BA395A}" destId="{8C93A2D7-695A-4EA0-BB10-D4244ED399D0}" srcOrd="0" destOrd="0" presId="urn:microsoft.com/office/officeart/2005/8/layout/hChevron3"/>
    <dgm:cxn modelId="{019BBA93-D4E6-405B-9A27-E8BFDC00422E}" type="presOf" srcId="{99A18615-1DE6-4260-934C-04FDA1FA2C71}" destId="{82B7492E-4A5D-42D5-B2DD-C7AD45BAD693}" srcOrd="0" destOrd="0" presId="urn:microsoft.com/office/officeart/2005/8/layout/hChevron3"/>
    <dgm:cxn modelId="{8E5900C0-2F81-45C8-ACEA-A4EC736E772B}" srcId="{03E848FC-80C0-469E-AED4-2FF369BA395A}" destId="{99A18615-1DE6-4260-934C-04FDA1FA2C71}" srcOrd="0" destOrd="0" parTransId="{466B5A22-52D1-4E9B-AA51-2EA874FA1325}" sibTransId="{DE82A42C-85DB-4A22-B0F6-F1E0433D7FD8}"/>
    <dgm:cxn modelId="{4C04A421-8843-4EB6-B744-720B2BCD8D6E}" type="presParOf" srcId="{8C93A2D7-695A-4EA0-BB10-D4244ED399D0}" destId="{82B7492E-4A5D-42D5-B2DD-C7AD45BAD69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848FC-80C0-469E-AED4-2FF369BA395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9A18615-1DE6-4260-934C-04FDA1FA2C71}">
      <dgm:prSet phldrT="[Texte]" custT="1"/>
      <dgm:spPr/>
      <dgm:t>
        <a:bodyPr/>
        <a:lstStyle/>
        <a:p>
          <a:pPr algn="l" rtl="0"/>
          <a:endParaRPr lang="fr-FR" sz="1200" dirty="0"/>
        </a:p>
      </dgm:t>
    </dgm:pt>
    <dgm:pt modelId="{466B5A22-52D1-4E9B-AA51-2EA874FA1325}" type="parTrans" cxnId="{8E5900C0-2F81-45C8-ACEA-A4EC736E772B}">
      <dgm:prSet/>
      <dgm:spPr/>
      <dgm:t>
        <a:bodyPr/>
        <a:lstStyle/>
        <a:p>
          <a:endParaRPr lang="fr-FR"/>
        </a:p>
      </dgm:t>
    </dgm:pt>
    <dgm:pt modelId="{DE82A42C-85DB-4A22-B0F6-F1E0433D7FD8}" type="sibTrans" cxnId="{8E5900C0-2F81-45C8-ACEA-A4EC736E772B}">
      <dgm:prSet/>
      <dgm:spPr/>
      <dgm:t>
        <a:bodyPr/>
        <a:lstStyle/>
        <a:p>
          <a:endParaRPr lang="fr-FR"/>
        </a:p>
      </dgm:t>
    </dgm:pt>
    <dgm:pt modelId="{8C93A2D7-695A-4EA0-BB10-D4244ED399D0}" type="pres">
      <dgm:prSet presAssocID="{03E848FC-80C0-469E-AED4-2FF369BA395A}" presName="Name0" presStyleCnt="0">
        <dgm:presLayoutVars>
          <dgm:dir/>
          <dgm:resizeHandles val="exact"/>
        </dgm:presLayoutVars>
      </dgm:prSet>
      <dgm:spPr/>
    </dgm:pt>
    <dgm:pt modelId="{82B7492E-4A5D-42D5-B2DD-C7AD45BAD693}" type="pres">
      <dgm:prSet presAssocID="{99A18615-1DE6-4260-934C-04FDA1FA2C71}" presName="parTxOnly" presStyleLbl="node1" presStyleIdx="0" presStyleCnt="1" custLinFactNeighborX="49" custLinFactNeighborY="18325">
        <dgm:presLayoutVars>
          <dgm:bulletEnabled val="1"/>
        </dgm:presLayoutVars>
      </dgm:prSet>
      <dgm:spPr/>
    </dgm:pt>
  </dgm:ptLst>
  <dgm:cxnLst>
    <dgm:cxn modelId="{0C279308-005D-4BFC-B307-F424FE5B3630}" type="presOf" srcId="{03E848FC-80C0-469E-AED4-2FF369BA395A}" destId="{8C93A2D7-695A-4EA0-BB10-D4244ED399D0}" srcOrd="0" destOrd="0" presId="urn:microsoft.com/office/officeart/2005/8/layout/hChevron3"/>
    <dgm:cxn modelId="{019BBA93-D4E6-405B-9A27-E8BFDC00422E}" type="presOf" srcId="{99A18615-1DE6-4260-934C-04FDA1FA2C71}" destId="{82B7492E-4A5D-42D5-B2DD-C7AD45BAD693}" srcOrd="0" destOrd="0" presId="urn:microsoft.com/office/officeart/2005/8/layout/hChevron3"/>
    <dgm:cxn modelId="{8E5900C0-2F81-45C8-ACEA-A4EC736E772B}" srcId="{03E848FC-80C0-469E-AED4-2FF369BA395A}" destId="{99A18615-1DE6-4260-934C-04FDA1FA2C71}" srcOrd="0" destOrd="0" parTransId="{466B5A22-52D1-4E9B-AA51-2EA874FA1325}" sibTransId="{DE82A42C-85DB-4A22-B0F6-F1E0433D7FD8}"/>
    <dgm:cxn modelId="{4C04A421-8843-4EB6-B744-720B2BCD8D6E}" type="presParOf" srcId="{8C93A2D7-695A-4EA0-BB10-D4244ED399D0}" destId="{82B7492E-4A5D-42D5-B2DD-C7AD45BAD69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E848FC-80C0-469E-AED4-2FF369BA395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9A18615-1DE6-4260-934C-04FDA1FA2C71}">
      <dgm:prSet phldrT="[Texte]" custT="1"/>
      <dgm:spPr/>
      <dgm:t>
        <a:bodyPr/>
        <a:lstStyle/>
        <a:p>
          <a:pPr algn="l" rtl="0"/>
          <a:endParaRPr lang="fr-FR" sz="1200" dirty="0"/>
        </a:p>
      </dgm:t>
    </dgm:pt>
    <dgm:pt modelId="{466B5A22-52D1-4E9B-AA51-2EA874FA1325}" type="parTrans" cxnId="{8E5900C0-2F81-45C8-ACEA-A4EC736E772B}">
      <dgm:prSet/>
      <dgm:spPr/>
      <dgm:t>
        <a:bodyPr/>
        <a:lstStyle/>
        <a:p>
          <a:endParaRPr lang="fr-FR"/>
        </a:p>
      </dgm:t>
    </dgm:pt>
    <dgm:pt modelId="{DE82A42C-85DB-4A22-B0F6-F1E0433D7FD8}" type="sibTrans" cxnId="{8E5900C0-2F81-45C8-ACEA-A4EC736E772B}">
      <dgm:prSet/>
      <dgm:spPr/>
      <dgm:t>
        <a:bodyPr/>
        <a:lstStyle/>
        <a:p>
          <a:endParaRPr lang="fr-FR"/>
        </a:p>
      </dgm:t>
    </dgm:pt>
    <dgm:pt modelId="{8C93A2D7-695A-4EA0-BB10-D4244ED399D0}" type="pres">
      <dgm:prSet presAssocID="{03E848FC-80C0-469E-AED4-2FF369BA395A}" presName="Name0" presStyleCnt="0">
        <dgm:presLayoutVars>
          <dgm:dir/>
          <dgm:resizeHandles val="exact"/>
        </dgm:presLayoutVars>
      </dgm:prSet>
      <dgm:spPr/>
    </dgm:pt>
    <dgm:pt modelId="{82B7492E-4A5D-42D5-B2DD-C7AD45BAD693}" type="pres">
      <dgm:prSet presAssocID="{99A18615-1DE6-4260-934C-04FDA1FA2C71}" presName="parTxOnly" presStyleLbl="node1" presStyleIdx="0" presStyleCnt="1" custLinFactNeighborX="1467">
        <dgm:presLayoutVars>
          <dgm:bulletEnabled val="1"/>
        </dgm:presLayoutVars>
      </dgm:prSet>
      <dgm:spPr/>
    </dgm:pt>
  </dgm:ptLst>
  <dgm:cxnLst>
    <dgm:cxn modelId="{0C279308-005D-4BFC-B307-F424FE5B3630}" type="presOf" srcId="{03E848FC-80C0-469E-AED4-2FF369BA395A}" destId="{8C93A2D7-695A-4EA0-BB10-D4244ED399D0}" srcOrd="0" destOrd="0" presId="urn:microsoft.com/office/officeart/2005/8/layout/hChevron3"/>
    <dgm:cxn modelId="{019BBA93-D4E6-405B-9A27-E8BFDC00422E}" type="presOf" srcId="{99A18615-1DE6-4260-934C-04FDA1FA2C71}" destId="{82B7492E-4A5D-42D5-B2DD-C7AD45BAD693}" srcOrd="0" destOrd="0" presId="urn:microsoft.com/office/officeart/2005/8/layout/hChevron3"/>
    <dgm:cxn modelId="{8E5900C0-2F81-45C8-ACEA-A4EC736E772B}" srcId="{03E848FC-80C0-469E-AED4-2FF369BA395A}" destId="{99A18615-1DE6-4260-934C-04FDA1FA2C71}" srcOrd="0" destOrd="0" parTransId="{466B5A22-52D1-4E9B-AA51-2EA874FA1325}" sibTransId="{DE82A42C-85DB-4A22-B0F6-F1E0433D7FD8}"/>
    <dgm:cxn modelId="{4C04A421-8843-4EB6-B744-720B2BCD8D6E}" type="presParOf" srcId="{8C93A2D7-695A-4EA0-BB10-D4244ED399D0}" destId="{82B7492E-4A5D-42D5-B2DD-C7AD45BAD69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E848FC-80C0-469E-AED4-2FF369BA395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9A18615-1DE6-4260-934C-04FDA1FA2C71}">
      <dgm:prSet phldrT="[Texte]" custT="1"/>
      <dgm:spPr/>
      <dgm:t>
        <a:bodyPr/>
        <a:lstStyle/>
        <a:p>
          <a:pPr algn="l" rtl="0"/>
          <a:endParaRPr lang="fr-FR" sz="1200" dirty="0"/>
        </a:p>
      </dgm:t>
    </dgm:pt>
    <dgm:pt modelId="{466B5A22-52D1-4E9B-AA51-2EA874FA1325}" type="parTrans" cxnId="{8E5900C0-2F81-45C8-ACEA-A4EC736E772B}">
      <dgm:prSet/>
      <dgm:spPr/>
      <dgm:t>
        <a:bodyPr/>
        <a:lstStyle/>
        <a:p>
          <a:endParaRPr lang="fr-FR"/>
        </a:p>
      </dgm:t>
    </dgm:pt>
    <dgm:pt modelId="{DE82A42C-85DB-4A22-B0F6-F1E0433D7FD8}" type="sibTrans" cxnId="{8E5900C0-2F81-45C8-ACEA-A4EC736E772B}">
      <dgm:prSet/>
      <dgm:spPr/>
      <dgm:t>
        <a:bodyPr/>
        <a:lstStyle/>
        <a:p>
          <a:endParaRPr lang="fr-FR"/>
        </a:p>
      </dgm:t>
    </dgm:pt>
    <dgm:pt modelId="{8C93A2D7-695A-4EA0-BB10-D4244ED399D0}" type="pres">
      <dgm:prSet presAssocID="{03E848FC-80C0-469E-AED4-2FF369BA395A}" presName="Name0" presStyleCnt="0">
        <dgm:presLayoutVars>
          <dgm:dir/>
          <dgm:resizeHandles val="exact"/>
        </dgm:presLayoutVars>
      </dgm:prSet>
      <dgm:spPr/>
    </dgm:pt>
    <dgm:pt modelId="{82B7492E-4A5D-42D5-B2DD-C7AD45BAD693}" type="pres">
      <dgm:prSet presAssocID="{99A18615-1DE6-4260-934C-04FDA1FA2C71}" presName="parTxOnly" presStyleLbl="node1" presStyleIdx="0" presStyleCnt="1" custLinFactNeighborX="49" custLinFactNeighborY="14800">
        <dgm:presLayoutVars>
          <dgm:bulletEnabled val="1"/>
        </dgm:presLayoutVars>
      </dgm:prSet>
      <dgm:spPr/>
    </dgm:pt>
  </dgm:ptLst>
  <dgm:cxnLst>
    <dgm:cxn modelId="{0C279308-005D-4BFC-B307-F424FE5B3630}" type="presOf" srcId="{03E848FC-80C0-469E-AED4-2FF369BA395A}" destId="{8C93A2D7-695A-4EA0-BB10-D4244ED399D0}" srcOrd="0" destOrd="0" presId="urn:microsoft.com/office/officeart/2005/8/layout/hChevron3"/>
    <dgm:cxn modelId="{019BBA93-D4E6-405B-9A27-E8BFDC00422E}" type="presOf" srcId="{99A18615-1DE6-4260-934C-04FDA1FA2C71}" destId="{82B7492E-4A5D-42D5-B2DD-C7AD45BAD693}" srcOrd="0" destOrd="0" presId="urn:microsoft.com/office/officeart/2005/8/layout/hChevron3"/>
    <dgm:cxn modelId="{8E5900C0-2F81-45C8-ACEA-A4EC736E772B}" srcId="{03E848FC-80C0-469E-AED4-2FF369BA395A}" destId="{99A18615-1DE6-4260-934C-04FDA1FA2C71}" srcOrd="0" destOrd="0" parTransId="{466B5A22-52D1-4E9B-AA51-2EA874FA1325}" sibTransId="{DE82A42C-85DB-4A22-B0F6-F1E0433D7FD8}"/>
    <dgm:cxn modelId="{4C04A421-8843-4EB6-B744-720B2BCD8D6E}" type="presParOf" srcId="{8C93A2D7-695A-4EA0-BB10-D4244ED399D0}" destId="{82B7492E-4A5D-42D5-B2DD-C7AD45BAD69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E848FC-80C0-469E-AED4-2FF369BA395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9A18615-1DE6-4260-934C-04FDA1FA2C71}">
      <dgm:prSet phldrT="[Texte]" custT="1"/>
      <dgm:spPr/>
      <dgm:t>
        <a:bodyPr/>
        <a:lstStyle/>
        <a:p>
          <a:pPr algn="l" rtl="0"/>
          <a:endParaRPr lang="fr-FR" sz="1200" dirty="0"/>
        </a:p>
      </dgm:t>
    </dgm:pt>
    <dgm:pt modelId="{466B5A22-52D1-4E9B-AA51-2EA874FA1325}" type="parTrans" cxnId="{8E5900C0-2F81-45C8-ACEA-A4EC736E772B}">
      <dgm:prSet/>
      <dgm:spPr/>
      <dgm:t>
        <a:bodyPr/>
        <a:lstStyle/>
        <a:p>
          <a:endParaRPr lang="fr-FR"/>
        </a:p>
      </dgm:t>
    </dgm:pt>
    <dgm:pt modelId="{DE82A42C-85DB-4A22-B0F6-F1E0433D7FD8}" type="sibTrans" cxnId="{8E5900C0-2F81-45C8-ACEA-A4EC736E772B}">
      <dgm:prSet/>
      <dgm:spPr/>
      <dgm:t>
        <a:bodyPr/>
        <a:lstStyle/>
        <a:p>
          <a:endParaRPr lang="fr-FR"/>
        </a:p>
      </dgm:t>
    </dgm:pt>
    <dgm:pt modelId="{8C93A2D7-695A-4EA0-BB10-D4244ED399D0}" type="pres">
      <dgm:prSet presAssocID="{03E848FC-80C0-469E-AED4-2FF369BA395A}" presName="Name0" presStyleCnt="0">
        <dgm:presLayoutVars>
          <dgm:dir/>
          <dgm:resizeHandles val="exact"/>
        </dgm:presLayoutVars>
      </dgm:prSet>
      <dgm:spPr/>
    </dgm:pt>
    <dgm:pt modelId="{82B7492E-4A5D-42D5-B2DD-C7AD45BAD693}" type="pres">
      <dgm:prSet presAssocID="{99A18615-1DE6-4260-934C-04FDA1FA2C71}" presName="parTxOnly" presStyleLbl="node1" presStyleIdx="0" presStyleCnt="1" custLinFactNeighborX="49" custLinFactNeighborY="12628">
        <dgm:presLayoutVars>
          <dgm:bulletEnabled val="1"/>
        </dgm:presLayoutVars>
      </dgm:prSet>
      <dgm:spPr/>
    </dgm:pt>
  </dgm:ptLst>
  <dgm:cxnLst>
    <dgm:cxn modelId="{0C279308-005D-4BFC-B307-F424FE5B3630}" type="presOf" srcId="{03E848FC-80C0-469E-AED4-2FF369BA395A}" destId="{8C93A2D7-695A-4EA0-BB10-D4244ED399D0}" srcOrd="0" destOrd="0" presId="urn:microsoft.com/office/officeart/2005/8/layout/hChevron3"/>
    <dgm:cxn modelId="{019BBA93-D4E6-405B-9A27-E8BFDC00422E}" type="presOf" srcId="{99A18615-1DE6-4260-934C-04FDA1FA2C71}" destId="{82B7492E-4A5D-42D5-B2DD-C7AD45BAD693}" srcOrd="0" destOrd="0" presId="urn:microsoft.com/office/officeart/2005/8/layout/hChevron3"/>
    <dgm:cxn modelId="{8E5900C0-2F81-45C8-ACEA-A4EC736E772B}" srcId="{03E848FC-80C0-469E-AED4-2FF369BA395A}" destId="{99A18615-1DE6-4260-934C-04FDA1FA2C71}" srcOrd="0" destOrd="0" parTransId="{466B5A22-52D1-4E9B-AA51-2EA874FA1325}" sibTransId="{DE82A42C-85DB-4A22-B0F6-F1E0433D7FD8}"/>
    <dgm:cxn modelId="{4C04A421-8843-4EB6-B744-720B2BCD8D6E}" type="presParOf" srcId="{8C93A2D7-695A-4EA0-BB10-D4244ED399D0}" destId="{82B7492E-4A5D-42D5-B2DD-C7AD45BAD69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E848FC-80C0-469E-AED4-2FF369BA395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9A18615-1DE6-4260-934C-04FDA1FA2C71}">
      <dgm:prSet phldrT="[Texte]" custT="1"/>
      <dgm:spPr/>
      <dgm:t>
        <a:bodyPr/>
        <a:lstStyle/>
        <a:p>
          <a:pPr algn="l" rtl="0"/>
          <a:endParaRPr lang="fr-FR" sz="1200" dirty="0"/>
        </a:p>
      </dgm:t>
    </dgm:pt>
    <dgm:pt modelId="{466B5A22-52D1-4E9B-AA51-2EA874FA1325}" type="parTrans" cxnId="{8E5900C0-2F81-45C8-ACEA-A4EC736E772B}">
      <dgm:prSet/>
      <dgm:spPr/>
      <dgm:t>
        <a:bodyPr/>
        <a:lstStyle/>
        <a:p>
          <a:endParaRPr lang="fr-FR"/>
        </a:p>
      </dgm:t>
    </dgm:pt>
    <dgm:pt modelId="{DE82A42C-85DB-4A22-B0F6-F1E0433D7FD8}" type="sibTrans" cxnId="{8E5900C0-2F81-45C8-ACEA-A4EC736E772B}">
      <dgm:prSet/>
      <dgm:spPr/>
      <dgm:t>
        <a:bodyPr/>
        <a:lstStyle/>
        <a:p>
          <a:endParaRPr lang="fr-FR"/>
        </a:p>
      </dgm:t>
    </dgm:pt>
    <dgm:pt modelId="{8C93A2D7-695A-4EA0-BB10-D4244ED399D0}" type="pres">
      <dgm:prSet presAssocID="{03E848FC-80C0-469E-AED4-2FF369BA395A}" presName="Name0" presStyleCnt="0">
        <dgm:presLayoutVars>
          <dgm:dir/>
          <dgm:resizeHandles val="exact"/>
        </dgm:presLayoutVars>
      </dgm:prSet>
      <dgm:spPr/>
    </dgm:pt>
    <dgm:pt modelId="{82B7492E-4A5D-42D5-B2DD-C7AD45BAD693}" type="pres">
      <dgm:prSet presAssocID="{99A18615-1DE6-4260-934C-04FDA1FA2C71}" presName="parTxOnly" presStyleLbl="node1" presStyleIdx="0" presStyleCnt="1" custLinFactNeighborX="49" custLinFactNeighborY="6034">
        <dgm:presLayoutVars>
          <dgm:bulletEnabled val="1"/>
        </dgm:presLayoutVars>
      </dgm:prSet>
      <dgm:spPr/>
    </dgm:pt>
  </dgm:ptLst>
  <dgm:cxnLst>
    <dgm:cxn modelId="{0C279308-005D-4BFC-B307-F424FE5B3630}" type="presOf" srcId="{03E848FC-80C0-469E-AED4-2FF369BA395A}" destId="{8C93A2D7-695A-4EA0-BB10-D4244ED399D0}" srcOrd="0" destOrd="0" presId="urn:microsoft.com/office/officeart/2005/8/layout/hChevron3"/>
    <dgm:cxn modelId="{019BBA93-D4E6-405B-9A27-E8BFDC00422E}" type="presOf" srcId="{99A18615-1DE6-4260-934C-04FDA1FA2C71}" destId="{82B7492E-4A5D-42D5-B2DD-C7AD45BAD693}" srcOrd="0" destOrd="0" presId="urn:microsoft.com/office/officeart/2005/8/layout/hChevron3"/>
    <dgm:cxn modelId="{8E5900C0-2F81-45C8-ACEA-A4EC736E772B}" srcId="{03E848FC-80C0-469E-AED4-2FF369BA395A}" destId="{99A18615-1DE6-4260-934C-04FDA1FA2C71}" srcOrd="0" destOrd="0" parTransId="{466B5A22-52D1-4E9B-AA51-2EA874FA1325}" sibTransId="{DE82A42C-85DB-4A22-B0F6-F1E0433D7FD8}"/>
    <dgm:cxn modelId="{4C04A421-8843-4EB6-B744-720B2BCD8D6E}" type="presParOf" srcId="{8C93A2D7-695A-4EA0-BB10-D4244ED399D0}" destId="{82B7492E-4A5D-42D5-B2DD-C7AD45BAD69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D6AF0-FAB3-CE48-835E-279BDE1A2C46}">
      <dsp:nvSpPr>
        <dsp:cNvPr id="0" name=""/>
        <dsp:cNvSpPr/>
      </dsp:nvSpPr>
      <dsp:spPr>
        <a:xfrm>
          <a:off x="0" y="0"/>
          <a:ext cx="2845576" cy="3388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0" y="0"/>
        <a:ext cx="2760867" cy="338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492E-4A5D-42D5-B2DD-C7AD45BAD693}">
      <dsp:nvSpPr>
        <dsp:cNvPr id="0" name=""/>
        <dsp:cNvSpPr/>
      </dsp:nvSpPr>
      <dsp:spPr>
        <a:xfrm>
          <a:off x="2848" y="0"/>
          <a:ext cx="2914247" cy="385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2848" y="0"/>
        <a:ext cx="2817810" cy="385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492E-4A5D-42D5-B2DD-C7AD45BAD693}">
      <dsp:nvSpPr>
        <dsp:cNvPr id="0" name=""/>
        <dsp:cNvSpPr/>
      </dsp:nvSpPr>
      <dsp:spPr>
        <a:xfrm>
          <a:off x="3348" y="0"/>
          <a:ext cx="3425474" cy="385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3348" y="0"/>
        <a:ext cx="3329037" cy="385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492E-4A5D-42D5-B2DD-C7AD45BAD693}">
      <dsp:nvSpPr>
        <dsp:cNvPr id="0" name=""/>
        <dsp:cNvSpPr/>
      </dsp:nvSpPr>
      <dsp:spPr>
        <a:xfrm>
          <a:off x="2195" y="0"/>
          <a:ext cx="2246092" cy="4161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2195" y="0"/>
        <a:ext cx="2142048" cy="416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492E-4A5D-42D5-B2DD-C7AD45BAD693}">
      <dsp:nvSpPr>
        <dsp:cNvPr id="0" name=""/>
        <dsp:cNvSpPr/>
      </dsp:nvSpPr>
      <dsp:spPr>
        <a:xfrm>
          <a:off x="2280" y="0"/>
          <a:ext cx="2333040" cy="4264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2280" y="0"/>
        <a:ext cx="2226434" cy="426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492E-4A5D-42D5-B2DD-C7AD45BAD693}">
      <dsp:nvSpPr>
        <dsp:cNvPr id="0" name=""/>
        <dsp:cNvSpPr/>
      </dsp:nvSpPr>
      <dsp:spPr>
        <a:xfrm>
          <a:off x="2341" y="0"/>
          <a:ext cx="2395124" cy="4242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2341" y="0"/>
        <a:ext cx="2289071" cy="4242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492E-4A5D-42D5-B2DD-C7AD45BAD693}">
      <dsp:nvSpPr>
        <dsp:cNvPr id="0" name=""/>
        <dsp:cNvSpPr/>
      </dsp:nvSpPr>
      <dsp:spPr>
        <a:xfrm>
          <a:off x="2198" y="0"/>
          <a:ext cx="2249296" cy="417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2198" y="0"/>
        <a:ext cx="2144930" cy="4174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492E-4A5D-42D5-B2DD-C7AD45BAD693}">
      <dsp:nvSpPr>
        <dsp:cNvPr id="0" name=""/>
        <dsp:cNvSpPr/>
      </dsp:nvSpPr>
      <dsp:spPr>
        <a:xfrm>
          <a:off x="2761" y="0"/>
          <a:ext cx="2824986" cy="372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2761" y="0"/>
        <a:ext cx="2731857" cy="372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>
                <a:latin typeface="Arial" panose="020B0604020202020204" pitchFamily="34" charset="0"/>
              </a:rPr>
              <a:t>06/10/2025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7DFC18-3D3E-A041-A3F3-D294B7D0CEC9}" type="datetimeFigureOut">
              <a:rPr lang="fr-FR" smtClean="0"/>
              <a:pPr/>
              <a:t>06/10/2025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60B45D8-6FF4-8A4C-9937-2BAD7338C1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18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951B4-87F9-0940-B307-5BD2F01136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92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39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81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B5BFF64-8579-44B8-8E60-2E09906F3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7260" y="1827731"/>
            <a:ext cx="8750710" cy="491372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9A15148-CA74-259E-BACB-524A926D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366603" cy="2450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11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197" y="476250"/>
            <a:ext cx="53555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1289" y="1746296"/>
            <a:ext cx="535551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197" y="3717040"/>
            <a:ext cx="5355511" cy="25313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99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59A047-36DB-A826-109A-1597E2492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880000"/>
            <a:ext cx="5366603" cy="32878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49267D-13DD-51A2-701E-D4ABC69163E7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96B6B3D-3C2C-7E46-393C-E713ADFE7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DDD54A2B-2650-D070-4575-3801BBC2ED9D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660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752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8752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45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7E47BF2-8D80-A4B8-E233-5F98653FA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11222058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52F0032-4F3D-B893-5B5A-CB5DB0B9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57D0E84-04ED-EDDA-B42A-506F13DA0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03C71A5-6321-FE30-29A6-4B185406F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B760DAB-596C-3421-9734-598CEB600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9265F8B-52C7-4329-E09E-76B2CDFE25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057824"/>
            <a:ext cx="5366603" cy="3110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2C120197-7AD2-7928-9B95-A5FDF73256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1" y="0"/>
            <a:ext cx="3045600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04267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F240CB38-B869-1D6D-8F1B-77C1FBBC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20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6BBE-90B7-473A-B476-24D2943E3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905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F9267-ED74-074B-AD97-54FD85C5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F90901-F1D5-4B45-813D-6F8740FE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0A0821-A96C-2D4E-BF72-C761CA50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3AC-56FF-DA4E-8A53-33641B076D7B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101D4-2136-0A4A-B904-8DC98313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D57110-AE11-754B-86E6-5960C94F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FCBC-B5FD-8943-AEDD-ACFC568A2D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90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9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0" y="5994400"/>
            <a:ext cx="12192000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pic>
        <p:nvPicPr>
          <p:cNvPr id="8" name="Logo CEA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  <a:endParaRPr/>
          </a:p>
        </p:txBody>
      </p:sp>
      <p:pic>
        <p:nvPicPr>
          <p:cNvPr id="11" name="PATTERN CARRE DECAL"/>
          <p:cNvPicPr>
            <a:picLocks noChangeAspect="1"/>
          </p:cNvPicPr>
          <p:nvPr/>
        </p:nvPicPr>
        <p:blipFill>
          <a:blip r:embed="rId3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84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re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994400"/>
            <a:ext cx="12192000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pic>
        <p:nvPicPr>
          <p:cNvPr id="8" name="Logo CEA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  <a:endParaRPr/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7110585" y="-1587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1" name="Espace réservé pour une image  6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 extrusionOk="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489527" y="6132945"/>
            <a:ext cx="6354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/>
              <a:t>Emplacement logotypes financeurs/partenaires 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66105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re CEA li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994400"/>
            <a:ext cx="12192000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sp>
        <p:nvSpPr>
          <p:cNvPr id="4" name="ZoneTexte 3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CEA liten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ATTERN CARRE DECAL"/>
          <p:cNvPicPr>
            <a:picLocks noChangeAspect="1"/>
          </p:cNvPicPr>
          <p:nvPr/>
        </p:nvPicPr>
        <p:blipFill>
          <a:blip r:embed="rId2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00" y="692696"/>
            <a:ext cx="3816424" cy="18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2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re CEA isa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994400"/>
            <a:ext cx="12192000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2388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2388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pic>
        <p:nvPicPr>
          <p:cNvPr id="5" name="Logo CEA lit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CEA isas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ATTERN CARRE DECAL"/>
          <p:cNvPicPr>
            <a:picLocks noChangeAspect="1"/>
          </p:cNvPicPr>
          <p:nvPr/>
        </p:nvPicPr>
        <p:blipFill>
          <a:blip r:embed="rId3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381125"/>
            <a:ext cx="8329612" cy="4795838"/>
          </a:xfrm>
        </p:spPr>
        <p:txBody>
          <a:bodyPr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  <a:endParaRPr/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 t="3666" r="82853" b="2802"/>
          <a:stretch/>
        </p:blipFill>
        <p:spPr bwMode="auto">
          <a:xfrm>
            <a:off x="11647943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123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Sommaire l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765299"/>
            <a:ext cx="8659812" cy="4148139"/>
          </a:xfrm>
        </p:spPr>
        <p:txBody>
          <a:bodyPr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rcRect t="3666" r="82842" b="2802"/>
          <a:stretch/>
        </p:blipFill>
        <p:spPr bwMode="auto">
          <a:xfrm>
            <a:off x="11647943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53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Rectangle 24"/>
          <p:cNvSpPr/>
          <p:nvPr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  <a:endParaRPr/>
          </a:p>
        </p:txBody>
      </p:sp>
      <p:pic>
        <p:nvPicPr>
          <p:cNvPr id="26" name="PATTERN 14"/>
          <p:cNvPicPr>
            <a:picLocks noChangeAspect="1"/>
          </p:cNvPicPr>
          <p:nvPr/>
        </p:nvPicPr>
        <p:blipFill>
          <a:blip r:embed="rId2"/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/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935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CE6195-A31B-255A-E751-5ECC80350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FB1C52D-0501-A67C-7103-DF4FF4C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4E8F2876-8BB7-E603-67B5-65D37A5AD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re de section l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Rectangle 24"/>
          <p:cNvSpPr/>
          <p:nvPr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  <a:endParaRPr/>
          </a:p>
        </p:txBody>
      </p:sp>
      <p:pic>
        <p:nvPicPr>
          <p:cNvPr id="8" name="PATTERN 14"/>
          <p:cNvPicPr>
            <a:picLocks noChangeAspect="1"/>
          </p:cNvPicPr>
          <p:nvPr/>
        </p:nvPicPr>
        <p:blipFill>
          <a:blip r:embed="rId2"/>
          <a:srcRect l="3065" t="80145" r="2859" b="-12213"/>
          <a:stretch/>
        </p:blipFill>
        <p:spPr bwMode="auto"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23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re de sectio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Rectangle 24"/>
          <p:cNvSpPr/>
          <p:nvPr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  <a:endParaRPr/>
          </a:p>
        </p:txBody>
      </p:sp>
      <p:pic>
        <p:nvPicPr>
          <p:cNvPr id="14" name="Logo CEA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/>
          <p:cNvPicPr>
            <a:picLocks noChangeAspect="1"/>
          </p:cNvPicPr>
          <p:nvPr/>
        </p:nvPicPr>
        <p:blipFill>
          <a:blip r:embed="rId3"/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44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re de section Ble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709988" y="2171700"/>
            <a:ext cx="7750175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partie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09988" y="4702628"/>
            <a:ext cx="7750175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5857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Rectangle 24"/>
          <p:cNvSpPr/>
          <p:nvPr/>
        </p:nvSpPr>
        <p:spPr bwMode="auto"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  <a:endParaRPr/>
          </a:p>
        </p:txBody>
      </p:sp>
      <p:pic>
        <p:nvPicPr>
          <p:cNvPr id="13" name="Logo CEA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/>
          <p:cNvPicPr>
            <a:picLocks noChangeAspect="1"/>
          </p:cNvPicPr>
          <p:nvPr/>
        </p:nvPicPr>
        <p:blipFill>
          <a:blip r:embed="rId3"/>
          <a:srcRect l="1642" t="81597" r="4284" b="-1066"/>
          <a:stretch/>
        </p:blipFill>
        <p:spPr bwMode="auto">
          <a:xfrm>
            <a:off x="0" y="0"/>
            <a:ext cx="12192001" cy="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60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  <a:endParaRPr/>
          </a:p>
        </p:txBody>
      </p:sp>
      <p:pic>
        <p:nvPicPr>
          <p:cNvPr id="9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2539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re et contenu 2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 numCol="2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  <a:endParaRPr/>
          </a:p>
        </p:txBody>
      </p:sp>
      <p:pic>
        <p:nvPicPr>
          <p:cNvPr id="9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69148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381125"/>
            <a:ext cx="5220000" cy="4532313"/>
          </a:xfrm>
        </p:spPr>
        <p:txBody>
          <a:bodyPr numCol="1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45025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887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23887" y="2298700"/>
            <a:ext cx="5220000" cy="38909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240163" y="2298700"/>
            <a:ext cx="5220000" cy="38909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  <a:endParaRPr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2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31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Deux contenus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Logo CEA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9676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Deux contenus rou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20567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u + visu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 extrusionOk="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7" y="1381125"/>
            <a:ext cx="6118657" cy="453231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 bwMode="auto">
          <a:xfrm>
            <a:off x="623889" y="314036"/>
            <a:ext cx="6118656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74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iolette, Lilas, capture d’écran, bleu&#10;&#10;Description générée automatiquement">
            <a:extLst>
              <a:ext uri="{FF2B5EF4-FFF2-40B4-BE49-F238E27FC236}">
                <a16:creationId xmlns:a16="http://schemas.microsoft.com/office/drawing/2014/main" id="{A20B5E05-96BC-6F23-E4E7-B5BCC045C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06/10/2025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726589-2426-0836-2EBE-B00BD5D8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4721134-DE1C-23A6-7F71-F7A7C62EC7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isuel 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2" name="Logo CEA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 bwMode="auto"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 extrusionOk="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8" name="Rectangle 7"/>
          <p:cNvSpPr/>
          <p:nvPr/>
        </p:nvSpPr>
        <p:spPr bwMode="auto"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661889" y="1381125"/>
            <a:ext cx="5979247" cy="453231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 bwMode="auto">
          <a:xfrm>
            <a:off x="5664695" y="314036"/>
            <a:ext cx="5976441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41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isuel haut 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 extrusionOk="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3888" y="3381829"/>
            <a:ext cx="10836275" cy="2531609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auto">
          <a:xfrm>
            <a:off x="623888" y="319314"/>
            <a:ext cx="1083627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1996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isuel  Bas+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58178" y="1381125"/>
            <a:ext cx="10836275" cy="2073275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</p:txBody>
      </p:sp>
      <p:sp>
        <p:nvSpPr>
          <p:cNvPr id="9" name="Espace réservé pour une image  2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 extrusionOk="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56639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  <a:endParaRPr/>
          </a:p>
        </p:txBody>
      </p:sp>
      <p:pic>
        <p:nvPicPr>
          <p:cNvPr id="9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0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26401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  <a:endParaRPr/>
          </a:p>
        </p:txBody>
      </p:sp>
      <p:pic>
        <p:nvPicPr>
          <p:cNvPr id="8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9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15806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  <a:endParaRPr/>
          </a:p>
        </p:txBody>
      </p:sp>
      <p:pic>
        <p:nvPicPr>
          <p:cNvPr id="7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17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ntervena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9875538" y="6343650"/>
            <a:ext cx="1016000" cy="365125"/>
          </a:xfrm>
        </p:spPr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07368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27" name="Espace réservé du texte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327251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29" name="Espace réservé du texte 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9167017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247134" y="4583137"/>
            <a:ext cx="2592288" cy="909613"/>
          </a:xfrm>
        </p:spPr>
        <p:txBody>
          <a:bodyPr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Fonctions</a:t>
            </a:r>
            <a:endParaRPr/>
          </a:p>
        </p:txBody>
      </p:sp>
      <p:sp>
        <p:nvSpPr>
          <p:cNvPr id="26" name="図プレースホルダー 9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30" name="図プレースホルダー 9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32" name="図プレースホルダー 9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sp>
        <p:nvSpPr>
          <p:cNvPr id="36" name="ZoneTexte 35"/>
          <p:cNvSpPr txBox="1"/>
          <p:nvPr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  <a:endParaRPr/>
          </a:p>
        </p:txBody>
      </p:sp>
      <p:pic>
        <p:nvPicPr>
          <p:cNvPr id="18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9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59925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ntervenant / CV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9875538" y="6343650"/>
            <a:ext cx="1016000" cy="365125"/>
          </a:xfrm>
        </p:spPr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36" name="ZoneTexte 35"/>
          <p:cNvSpPr txBox="1"/>
          <p:nvPr/>
        </p:nvSpPr>
        <p:spPr bwMode="auto"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  <a:endParaRPr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Fonction/titre</a:t>
            </a:r>
            <a:endParaRPr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4"/>
          </p:nvPr>
        </p:nvSpPr>
        <p:spPr bwMode="auto">
          <a:xfrm>
            <a:off x="3467100" y="2413000"/>
            <a:ext cx="7993063" cy="35004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26" name="図プレースホルダー 9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un portrait ici</a:t>
            </a:r>
            <a:endParaRPr/>
          </a:p>
        </p:txBody>
      </p:sp>
      <p:pic>
        <p:nvPicPr>
          <p:cNvPr id="19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13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68822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ita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0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itation Bleu foncé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7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9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70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2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E62565-8B6B-8868-5365-CC7774CE1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2630" y="211095"/>
            <a:ext cx="1253645" cy="13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itation cl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  <a:endParaRPr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tx2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/>
          <p:cNvPicPr>
            <a:picLocks noChangeAspect="1"/>
          </p:cNvPicPr>
          <p:nvPr/>
        </p:nvPicPr>
        <p:blipFill>
          <a:blip r:embed="rId2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38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itatio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9" y="4702629"/>
            <a:ext cx="7257142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327692" y="1548039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3500">
                <a:solidFill>
                  <a:schemeClr val="bg1"/>
                </a:solidFill>
                <a:latin typeface="+mj-lt"/>
              </a:rPr>
              <a:t>“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9" y="2171700"/>
            <a:ext cx="7257142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’’ </a:t>
            </a:r>
            <a:endParaRPr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isuel cita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1" name="Logo CEA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Ici l’auteur de la citation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Clr>
                <a:srgbClr val="FF0000"/>
              </a:buClr>
              <a:buSzPct val="200000"/>
              <a:buFont typeface="Arial Black"/>
              <a:buChar char="“"/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Ici votre citation qui peut être sur plusieurs lignes </a:t>
            </a:r>
            <a:r>
              <a:rPr lang="fr-FR">
                <a:solidFill>
                  <a:srgbClr val="FF0000"/>
                </a:solidFill>
              </a:rPr>
              <a:t>’’</a:t>
            </a:r>
            <a:r>
              <a:rPr lang="fr-FR"/>
              <a:t> </a:t>
            </a:r>
          </a:p>
        </p:txBody>
      </p:sp>
      <p:sp>
        <p:nvSpPr>
          <p:cNvPr id="15" name="ZoneTexte 14"/>
          <p:cNvSpPr txBox="1"/>
          <p:nvPr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997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isuel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3" name="Logo CEA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39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isuel pleine page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 bwMode="auto"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7" name="Logo CEA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 extrusionOk="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Insérez ou glissez votre image ici, puis placez votre image en arrière plan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 extrusionOk="0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fr-FR"/>
              <a:t>Cliquez pour modifier les styles du texte du masque  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237876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Proces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  <a:endParaRPr/>
          </a:p>
        </p:txBody>
      </p:sp>
      <p:sp>
        <p:nvSpPr>
          <p:cNvPr id="12" name="Espace réservé du texte 11"/>
          <p:cNvSpPr>
            <a:spLocks noGrp="1" noChangeAspect="1"/>
          </p:cNvSpPr>
          <p:nvPr>
            <p:ph type="body" sz="quarter" idx="13" hasCustomPrompt="1"/>
          </p:nvPr>
        </p:nvSpPr>
        <p:spPr bwMode="auto">
          <a:xfrm>
            <a:off x="909039" y="1866901"/>
            <a:ext cx="1409699" cy="1409700"/>
          </a:xfrm>
          <a:prstGeom prst="rect">
            <a:avLst/>
          </a:prstGeo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auto">
          <a:xfrm>
            <a:off x="623888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11"/>
          <p:cNvSpPr>
            <a:spLocks noGrp="1" noChangeAspect="1"/>
          </p:cNvSpPr>
          <p:nvPr>
            <p:ph type="body" sz="quarter" idx="15" hasCustomPrompt="1"/>
          </p:nvPr>
        </p:nvSpPr>
        <p:spPr bwMode="auto">
          <a:xfrm>
            <a:off x="3123108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16"/>
          </p:nvPr>
        </p:nvSpPr>
        <p:spPr bwMode="auto">
          <a:xfrm>
            <a:off x="2837957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1"/>
          <p:cNvSpPr>
            <a:spLocks noGrp="1" noChangeAspect="1"/>
          </p:cNvSpPr>
          <p:nvPr>
            <p:ph type="body" sz="quarter" idx="17" hasCustomPrompt="1"/>
          </p:nvPr>
        </p:nvSpPr>
        <p:spPr bwMode="auto">
          <a:xfrm>
            <a:off x="5337177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5" name="Espace réservé du texte 14"/>
          <p:cNvSpPr>
            <a:spLocks noGrp="1"/>
          </p:cNvSpPr>
          <p:nvPr>
            <p:ph type="body" sz="quarter" idx="18"/>
          </p:nvPr>
        </p:nvSpPr>
        <p:spPr bwMode="auto">
          <a:xfrm>
            <a:off x="5052026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/>
          <p:cNvSpPr>
            <a:spLocks noGrp="1" noChangeAspect="1"/>
          </p:cNvSpPr>
          <p:nvPr>
            <p:ph type="body" sz="quarter" idx="19" hasCustomPrompt="1"/>
          </p:nvPr>
        </p:nvSpPr>
        <p:spPr bwMode="auto">
          <a:xfrm>
            <a:off x="7551246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7" name="Espace réservé du texte 14"/>
          <p:cNvSpPr>
            <a:spLocks noGrp="1"/>
          </p:cNvSpPr>
          <p:nvPr>
            <p:ph type="body" sz="quarter" idx="20"/>
          </p:nvPr>
        </p:nvSpPr>
        <p:spPr bwMode="auto">
          <a:xfrm>
            <a:off x="7266095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/>
          <p:cNvSpPr>
            <a:spLocks noGrp="1" noChangeAspect="1"/>
          </p:cNvSpPr>
          <p:nvPr>
            <p:ph type="body" sz="quarter" idx="21" hasCustomPrompt="1"/>
          </p:nvPr>
        </p:nvSpPr>
        <p:spPr bwMode="auto">
          <a:xfrm>
            <a:off x="9765314" y="1866901"/>
            <a:ext cx="1409699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29" name="Espace réservé du texte 14"/>
          <p:cNvSpPr>
            <a:spLocks noGrp="1"/>
          </p:cNvSpPr>
          <p:nvPr>
            <p:ph type="body" sz="quarter" idx="22"/>
          </p:nvPr>
        </p:nvSpPr>
        <p:spPr bwMode="auto">
          <a:xfrm>
            <a:off x="9480163" y="3527424"/>
            <a:ext cx="1980000" cy="2386013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30" name="ZoneTexte 29"/>
          <p:cNvSpPr txBox="1"/>
          <p:nvPr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  <a:endParaRPr/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9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8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Process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 noChangeAspect="1"/>
          </p:cNvSpPr>
          <p:nvPr>
            <p:ph type="body" sz="quarter" idx="13" hasCustomPrompt="1"/>
          </p:nvPr>
        </p:nvSpPr>
        <p:spPr bwMode="auto"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30" name="ZoneTexte 29"/>
          <p:cNvSpPr txBox="1"/>
          <p:nvPr/>
        </p:nvSpPr>
        <p:spPr bwMode="auto"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  <a:endParaRPr/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4"/>
          </p:nvPr>
        </p:nvSpPr>
        <p:spPr bwMode="auto"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16"/>
          </p:nvPr>
        </p:nvSpPr>
        <p:spPr bwMode="auto"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/>
          <p:cNvSpPr>
            <a:spLocks noGrp="1"/>
          </p:cNvSpPr>
          <p:nvPr>
            <p:ph type="body" sz="quarter" idx="18"/>
          </p:nvPr>
        </p:nvSpPr>
        <p:spPr bwMode="auto"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20"/>
          </p:nvPr>
        </p:nvSpPr>
        <p:spPr bwMode="auto"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/>
          <p:cNvSpPr>
            <a:spLocks noGrp="1"/>
          </p:cNvSpPr>
          <p:nvPr>
            <p:ph type="body" sz="quarter" idx="22"/>
          </p:nvPr>
        </p:nvSpPr>
        <p:spPr bwMode="auto"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/>
          <p:cNvSpPr>
            <a:spLocks noGrp="1" noChangeAspect="1"/>
          </p:cNvSpPr>
          <p:nvPr>
            <p:ph type="body" sz="quarter" idx="23" hasCustomPrompt="1"/>
          </p:nvPr>
        </p:nvSpPr>
        <p:spPr bwMode="auto"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35" name="Espace réservé du texte 34"/>
          <p:cNvSpPr>
            <a:spLocks noGrp="1" noChangeAspect="1"/>
          </p:cNvSpPr>
          <p:nvPr>
            <p:ph type="body" sz="quarter" idx="24" hasCustomPrompt="1"/>
          </p:nvPr>
        </p:nvSpPr>
        <p:spPr bwMode="auto"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36" name="Espace réservé du texte 35"/>
          <p:cNvSpPr>
            <a:spLocks noGrp="1" noChangeAspect="1"/>
          </p:cNvSpPr>
          <p:nvPr>
            <p:ph type="body" sz="quarter" idx="25" hasCustomPrompt="1"/>
          </p:nvPr>
        </p:nvSpPr>
        <p:spPr bwMode="auto"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 extrusionOk="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38" name="Espace réservé du texte 11"/>
          <p:cNvSpPr>
            <a:spLocks noGrp="1" noChangeAspect="1"/>
          </p:cNvSpPr>
          <p:nvPr>
            <p:ph type="body" sz="quarter" idx="21" hasCustomPrompt="1"/>
          </p:nvPr>
        </p:nvSpPr>
        <p:spPr bwMode="auto">
          <a:xfrm>
            <a:off x="9386855" y="1583490"/>
            <a:ext cx="1652399" cy="16524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defRPr/>
            </a:pPr>
            <a:r>
              <a:rPr lang="fr-FR"/>
              <a:t>Item</a:t>
            </a:r>
            <a:endParaRPr/>
          </a:p>
          <a:p>
            <a:pPr lvl="1">
              <a:defRPr/>
            </a:pPr>
            <a:r>
              <a:rPr lang="fr-FR"/>
              <a:t>0</a:t>
            </a:r>
            <a:endParaRPr/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19" name="PATTERN CARRE DECAL"/>
          <p:cNvPicPr>
            <a:picLocks noChangeAspect="1"/>
          </p:cNvPicPr>
          <p:nvPr/>
        </p:nvPicPr>
        <p:blipFill>
          <a:blip r:embed="rId2"/>
          <a:srcRect l="17494" t="76060" r="18769" b="-33262"/>
          <a:stretch/>
        </p:blipFill>
        <p:spPr bwMode="auto"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4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FIN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23888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Merci</a:t>
            </a:r>
            <a:endParaRPr/>
          </a:p>
        </p:txBody>
      </p:sp>
      <p:pic>
        <p:nvPicPr>
          <p:cNvPr id="16" name="Logo CEA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9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 sz="1400" b="1"/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fr-FR" b="1"/>
              <a:t>CRÉDITS PHOTO</a:t>
            </a:r>
            <a:endParaRPr/>
          </a:p>
        </p:txBody>
      </p:sp>
      <p:pic>
        <p:nvPicPr>
          <p:cNvPr id="9" name="PATTERN CARRE DECAL"/>
          <p:cNvPicPr>
            <a:picLocks noChangeAspect="1"/>
          </p:cNvPicPr>
          <p:nvPr/>
        </p:nvPicPr>
        <p:blipFill>
          <a:blip r:embed="rId3"/>
          <a:srcRect t="19705" r="39861" b="-1"/>
          <a:stretch/>
        </p:blipFill>
        <p:spPr bwMode="auto"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458200" y="4508500"/>
            <a:ext cx="3213100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>
              <a:defRPr/>
            </a:pPr>
            <a:r>
              <a:rPr lang="fr-FR"/>
              <a:t>Contact + coordonnées</a:t>
            </a:r>
            <a:endParaRPr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35000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5213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FIN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23888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Merci</a:t>
            </a:r>
            <a:endParaRPr/>
          </a:p>
        </p:txBody>
      </p:sp>
      <p:pic>
        <p:nvPicPr>
          <p:cNvPr id="15" name="Logo CEA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9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/>
              <a:buNone/>
              <a:defRPr/>
            </a:pPr>
            <a:r>
              <a:rPr lang="fr-FR" b="1"/>
              <a:t>CRÉDITS PHOTO</a:t>
            </a:r>
            <a:endParaRPr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458200" y="4508500"/>
            <a:ext cx="3213100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Contact + coordonnées</a:t>
            </a:r>
            <a:endParaRPr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35000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4468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a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2388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Prénom NOM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 niveau</a:t>
            </a:r>
            <a:endParaRPr/>
          </a:p>
          <a:p>
            <a:pPr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rcRect t="19791" r="39816"/>
          <a:stretch/>
        </p:blipFill>
        <p:spPr bwMode="auto"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102600" y="5892800"/>
            <a:ext cx="3556000" cy="558800"/>
          </a:xfrm>
        </p:spPr>
        <p:txBody>
          <a:bodyPr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Emplacement logotypes financeurs/partenaires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831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9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30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03CC443-1394-67C5-FE32-00B318A16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C5E598FE-37BF-4925-B111-45C0F7C55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47737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695" y="2204830"/>
            <a:ext cx="8208934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21073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0423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image" Target="../media/image10.emf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4" r:id="rId3"/>
    <p:sldLayoutId id="2147483699" r:id="rId4"/>
    <p:sldLayoutId id="2147483693" r:id="rId5"/>
    <p:sldLayoutId id="2147483704" r:id="rId6"/>
    <p:sldLayoutId id="2147483705" r:id="rId7"/>
    <p:sldLayoutId id="2147483706" r:id="rId8"/>
    <p:sldLayoutId id="2147483707" r:id="rId9"/>
    <p:sldLayoutId id="2147483653" r:id="rId10"/>
    <p:sldLayoutId id="2147483696" r:id="rId11"/>
    <p:sldLayoutId id="2147483665" r:id="rId12"/>
    <p:sldLayoutId id="2147483654" r:id="rId13"/>
    <p:sldLayoutId id="2147483661" r:id="rId14"/>
    <p:sldLayoutId id="2147483695" r:id="rId15"/>
    <p:sldLayoutId id="2147483676" r:id="rId16"/>
    <p:sldLayoutId id="2147483659" r:id="rId17"/>
    <p:sldLayoutId id="2147483666" r:id="rId18"/>
    <p:sldLayoutId id="2147483697" r:id="rId19"/>
    <p:sldLayoutId id="2147483709" r:id="rId20"/>
    <p:sldLayoutId id="2147483710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3888" y="314036"/>
            <a:ext cx="10836275" cy="871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888" y="1381125"/>
            <a:ext cx="10836275" cy="453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1E1E-FC6A-41D7-B53C-4B7F5FF284E5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E541D853-9CCA-4183-9EF0-44E88040564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Logo CEA"/>
          <p:cNvPicPr>
            <a:picLocks noChangeAspect="1"/>
          </p:cNvPicPr>
          <p:nvPr/>
        </p:nvPicPr>
        <p:blipFill>
          <a:blip r:embed="rId40"/>
          <a:stretch/>
        </p:blipFill>
        <p:spPr bwMode="auto">
          <a:xfrm>
            <a:off x="257897" y="634365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</p:sldLayoutIdLst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eaLnBrk="1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eaLnBrk="1" hangingPunct="1">
        <a:lnSpc>
          <a:spcPct val="100000"/>
        </a:lnSpc>
        <a:spcBef>
          <a:spcPts val="500"/>
        </a:spcBef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eaLnBrk="1" hangingPunct="1">
        <a:lnSpc>
          <a:spcPct val="100000"/>
        </a:lnSpc>
        <a:spcBef>
          <a:spcPts val="500"/>
        </a:spcBef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eaLnBrk="1" hangingPunct="1">
        <a:lnSpc>
          <a:spcPct val="100000"/>
        </a:lnSpc>
        <a:spcBef>
          <a:spcPts val="500"/>
        </a:spcBef>
        <a:buSzPct val="90000"/>
        <a:buFont typeface="Arial"/>
        <a:buChar char="■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image" Target="../media/image20.png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AD421AA-D93E-002C-4BD2-39F910C8809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-665950" y="2276840"/>
            <a:ext cx="5623377" cy="1152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8000" dirty="0">
                <a:solidFill>
                  <a:srgbClr val="C00000"/>
                </a:solidFill>
                <a:latin typeface="Satoshi" pitchFamily="2" charset="77"/>
              </a:rPr>
              <a:t>Marcella Grasso</a:t>
            </a:r>
          </a:p>
          <a:p>
            <a:pPr algn="ctr"/>
            <a:endParaRPr lang="fr-FR" sz="9600" dirty="0">
              <a:solidFill>
                <a:srgbClr val="C00000"/>
              </a:solidFill>
              <a:latin typeface="Satoshi" pitchFamily="2" charset="77"/>
            </a:endParaRPr>
          </a:p>
          <a:p>
            <a:pPr algn="ctr"/>
            <a:r>
              <a:rPr lang="en-US" sz="7200" dirty="0">
                <a:solidFill>
                  <a:srgbClr val="C00000"/>
                </a:solidFill>
                <a:latin typeface="Satoshi" pitchFamily="2" charset="77"/>
              </a:rPr>
              <a:t>Scientific Director </a:t>
            </a:r>
          </a:p>
          <a:p>
            <a:pPr algn="ctr"/>
            <a:r>
              <a:rPr lang="en-US" sz="7200" dirty="0">
                <a:solidFill>
                  <a:srgbClr val="C00000"/>
                </a:solidFill>
                <a:latin typeface="Satoshi" pitchFamily="2" charset="77"/>
              </a:rPr>
              <a:t>Nuclear and Hadronic Physics</a:t>
            </a:r>
          </a:p>
          <a:p>
            <a:pPr algn="ctr"/>
            <a:endParaRPr lang="fr-FR" sz="7200" dirty="0">
              <a:latin typeface="Satoshi" pitchFamily="2" charset="77"/>
            </a:endParaRPr>
          </a:p>
          <a:p>
            <a:pPr algn="ctr"/>
            <a:r>
              <a:rPr lang="fr-FR" sz="7200" dirty="0">
                <a:latin typeface="Satoshi Light" pitchFamily="2" charset="77"/>
              </a:rPr>
              <a:t>CNRS, IN2P3</a:t>
            </a:r>
          </a:p>
          <a:p>
            <a:endParaRPr lang="fr-FR" b="0" dirty="0">
              <a:latin typeface="Satoshi Light" pitchFamily="2" charset="77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7485BC7-50B1-AF20-91E9-9849F337174D}"/>
              </a:ext>
            </a:extLst>
          </p:cNvPr>
          <p:cNvSpPr txBox="1">
            <a:spLocks/>
          </p:cNvSpPr>
          <p:nvPr/>
        </p:nvSpPr>
        <p:spPr>
          <a:xfrm>
            <a:off x="2495500" y="548600"/>
            <a:ext cx="7201000" cy="1316883"/>
          </a:xfrm>
          <a:prstGeom prst="rect">
            <a:avLst/>
          </a:prstGeom>
          <a:solidFill>
            <a:srgbClr val="011945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ea typeface="ＭＳ Ｐゴシック" charset="0"/>
              </a:rPr>
              <a:t>Joint session of IN2P3 and IRFU Scientific Councils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bg1"/>
                </a:solidFill>
                <a:ea typeface="ＭＳ Ｐゴシック" charset="0"/>
              </a:rPr>
              <a:t>Neutrinoless</a:t>
            </a:r>
            <a:r>
              <a:rPr lang="en-US" sz="1800" b="1" dirty="0">
                <a:solidFill>
                  <a:schemeClr val="bg1"/>
                </a:solidFill>
                <a:ea typeface="ＭＳ Ｐゴシック" charset="0"/>
              </a:rPr>
              <a:t> double beta decay:  focus on CUPID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ea typeface="ＭＳ Ｐゴシック" charset="0"/>
              </a:rPr>
              <a:t>October 6, 2025, CNRS  headquarters, Paris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/>
              <a:t>. </a:t>
            </a:r>
          </a:p>
        </p:txBody>
      </p:sp>
      <p:sp>
        <p:nvSpPr>
          <p:cNvPr id="4" name="Sous-titre 1">
            <a:extLst>
              <a:ext uri="{FF2B5EF4-FFF2-40B4-BE49-F238E27FC236}">
                <a16:creationId xmlns:a16="http://schemas.microsoft.com/office/drawing/2014/main" id="{D6768A7E-9B7E-DD72-7375-9996EF051B2F}"/>
              </a:ext>
            </a:extLst>
          </p:cNvPr>
          <p:cNvSpPr txBox="1">
            <a:spLocks/>
          </p:cNvSpPr>
          <p:nvPr/>
        </p:nvSpPr>
        <p:spPr>
          <a:xfrm>
            <a:off x="7032130" y="2254980"/>
            <a:ext cx="5623377" cy="1152160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0" dirty="0">
                <a:solidFill>
                  <a:srgbClr val="C00000"/>
                </a:solidFill>
                <a:latin typeface="Satoshi" pitchFamily="2" charset="77"/>
              </a:rPr>
              <a:t>Nathalie Besson</a:t>
            </a:r>
          </a:p>
          <a:p>
            <a:pPr algn="ctr"/>
            <a:endParaRPr lang="fr-FR" sz="9600" dirty="0">
              <a:solidFill>
                <a:srgbClr val="C00000"/>
              </a:solidFill>
              <a:latin typeface="Satoshi" pitchFamily="2" charset="77"/>
            </a:endParaRPr>
          </a:p>
          <a:p>
            <a:pPr algn="ctr"/>
            <a:r>
              <a:rPr lang="en-US" sz="7200" dirty="0">
                <a:solidFill>
                  <a:srgbClr val="C00000"/>
                </a:solidFill>
                <a:latin typeface="Satoshi" pitchFamily="2" charset="77"/>
              </a:rPr>
              <a:t>Head of</a:t>
            </a:r>
          </a:p>
          <a:p>
            <a:pPr algn="ctr"/>
            <a:r>
              <a:rPr lang="en-US" sz="7200" dirty="0">
                <a:solidFill>
                  <a:srgbClr val="C00000"/>
                </a:solidFill>
                <a:latin typeface="Satoshi" pitchFamily="2" charset="77"/>
              </a:rPr>
              <a:t> Particle Physics Department  </a:t>
            </a:r>
          </a:p>
          <a:p>
            <a:pPr algn="ctr"/>
            <a:endParaRPr lang="fr-FR" sz="7200" dirty="0">
              <a:latin typeface="Satoshi" pitchFamily="2" charset="77"/>
            </a:endParaRPr>
          </a:p>
          <a:p>
            <a:pPr algn="ctr"/>
            <a:r>
              <a:rPr lang="fr-FR" sz="7200" dirty="0">
                <a:latin typeface="Satoshi Light" pitchFamily="2" charset="77"/>
              </a:rPr>
              <a:t>CEA IRFU</a:t>
            </a:r>
          </a:p>
          <a:p>
            <a:endParaRPr lang="fr-FR" b="0" dirty="0">
              <a:latin typeface="Satoshi Light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E3DC45-B8BB-B2FC-F594-E71BD319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533" y="4550556"/>
            <a:ext cx="1496520" cy="14404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E2426E-C0FD-8FD9-1680-82E5E0B36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947" y="4567628"/>
            <a:ext cx="1131582" cy="11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1">
            <a:extLst>
              <a:ext uri="{FF2B5EF4-FFF2-40B4-BE49-F238E27FC236}">
                <a16:creationId xmlns:a16="http://schemas.microsoft.com/office/drawing/2014/main" id="{8168029C-974F-DD7B-59C9-F3FD9782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40" y="332570"/>
            <a:ext cx="2880400" cy="803275"/>
          </a:xfrm>
          <a:prstGeom prst="roundRect">
            <a:avLst>
              <a:gd name="adj" fmla="val 873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800" dirty="0" err="1">
                <a:ea typeface="Arial Narrow" charset="0"/>
                <a:cs typeface="Arial Narrow" panose="020B0604020202020204" pitchFamily="34" charset="0"/>
              </a:rPr>
              <a:t>What</a:t>
            </a:r>
            <a:r>
              <a:rPr lang="fr-FR" sz="2800" dirty="0">
                <a:ea typeface="Arial Narrow" charset="0"/>
                <a:cs typeface="Arial Narrow" panose="020B0604020202020204" pitchFamily="34" charset="0"/>
              </a:rPr>
              <a:t> </a:t>
            </a:r>
            <a:r>
              <a:rPr lang="fr-FR" sz="2800" dirty="0" err="1">
                <a:ea typeface="Arial Narrow" charset="0"/>
                <a:cs typeface="Arial Narrow" panose="020B0604020202020204" pitchFamily="34" charset="0"/>
              </a:rPr>
              <a:t>is</a:t>
            </a:r>
            <a:r>
              <a:rPr lang="fr-FR" sz="2800" dirty="0">
                <a:ea typeface="Arial Narrow" charset="0"/>
                <a:cs typeface="Arial Narrow" panose="020B0604020202020204" pitchFamily="34" charset="0"/>
              </a:rPr>
              <a:t> </a:t>
            </a:r>
            <a:r>
              <a:rPr lang="fr-FR" sz="2800" dirty="0" err="1">
                <a:ea typeface="Arial Narrow" charset="0"/>
                <a:cs typeface="Arial Narrow" panose="020B0604020202020204" pitchFamily="34" charset="0"/>
              </a:rPr>
              <a:t>planned</a:t>
            </a:r>
            <a:r>
              <a:rPr lang="fr-FR" sz="2800" dirty="0">
                <a:ea typeface="Arial Narrow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063DDF-A3D5-617A-8FB5-3585CFB00E7D}"/>
              </a:ext>
            </a:extLst>
          </p:cNvPr>
          <p:cNvSpPr txBox="1"/>
          <p:nvPr/>
        </p:nvSpPr>
        <p:spPr>
          <a:xfrm>
            <a:off x="767260" y="1340710"/>
            <a:ext cx="10451200" cy="2062103"/>
          </a:xfrm>
          <a:prstGeom prst="rect">
            <a:avLst/>
          </a:prstGeom>
          <a:solidFill>
            <a:srgbClr val="FBFDE4"/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rtl="0">
              <a:buFont typeface="Symbol" pitchFamily="2" charset="2"/>
              <a:buChar char=""/>
            </a:pPr>
            <a:endParaRPr lang="fr-FR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b="1" dirty="0">
                <a:ea typeface="DengXian" panose="02010600030101010101" pitchFamily="2" charset="-122"/>
                <a:cs typeface="Arial" panose="020B0604020202020204" pitchFamily="34" charset="0"/>
              </a:rPr>
              <a:t>A phased approach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US" b="1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b="1" dirty="0">
                <a:ea typeface="DengXian" panose="02010600030101010101" pitchFamily="2" charset="-122"/>
                <a:cs typeface="Arial" panose="020B0604020202020204" pitchFamily="34" charset="0"/>
              </a:rPr>
              <a:t>A first draft of a Memorandum of Understanding for CUPID including INFN, CEA and IN2P3 is under discussion for the phase 1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b="1" dirty="0"/>
          </a:p>
          <a:p>
            <a:endParaRPr lang="en-US" sz="20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AD28F8-175A-D955-E230-078DEC132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40" y="3066640"/>
            <a:ext cx="6723319" cy="329162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3C39DFE-485F-9B54-890C-3E4D6E24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90" y="6091030"/>
            <a:ext cx="601796" cy="6017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F92901-BA46-2D4E-4F53-5B98CA90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90" y="6091030"/>
            <a:ext cx="607369" cy="6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1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4FFD821-8722-5CD5-C93D-B7BFD3433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8FFC41-1C19-4B70-3CD9-D4CE96FB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6" y="2204830"/>
            <a:ext cx="11335587" cy="3630818"/>
          </a:xfrm>
          <a:prstGeom prst="rect">
            <a:avLst/>
          </a:prstGeom>
        </p:spPr>
      </p:pic>
      <p:sp>
        <p:nvSpPr>
          <p:cNvPr id="5" name="Rectangle à coins arrondis 31">
            <a:extLst>
              <a:ext uri="{FF2B5EF4-FFF2-40B4-BE49-F238E27FC236}">
                <a16:creationId xmlns:a16="http://schemas.microsoft.com/office/drawing/2014/main" id="{9CA77EDE-A9F9-3467-0C5B-C7E9E305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790" y="709496"/>
            <a:ext cx="1872260" cy="803275"/>
          </a:xfrm>
          <a:prstGeom prst="roundRect">
            <a:avLst>
              <a:gd name="adj" fmla="val 873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800" dirty="0">
                <a:ea typeface="Arial Narrow" charset="0"/>
                <a:cs typeface="Arial Narrow" panose="020B0604020202020204" pitchFamily="34" charset="0"/>
              </a:rPr>
              <a:t>Agenda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70044D-897B-AF96-C552-7CBA96EE8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4" y="6067654"/>
            <a:ext cx="601796" cy="6017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E6A773-9EC0-BCF6-0A96-D78FFAEEC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01" y="6067653"/>
            <a:ext cx="607369" cy="6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4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1">
            <a:extLst>
              <a:ext uri="{FF2B5EF4-FFF2-40B4-BE49-F238E27FC236}">
                <a16:creationId xmlns:a16="http://schemas.microsoft.com/office/drawing/2014/main" id="{2E044FE7-C66A-111A-0DF8-F5EF959E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60" y="332570"/>
            <a:ext cx="10585470" cy="803275"/>
          </a:xfrm>
          <a:prstGeom prst="roundRect">
            <a:avLst>
              <a:gd name="adj" fmla="val 873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400" b="1" dirty="0">
                <a:ea typeface="Arial Narrow" charset="0"/>
                <a:cs typeface="Arial Narrow" panose="020B0604020202020204" pitchFamily="34" charset="0"/>
              </a:rPr>
              <a:t>IN2P3 and IRFU </a:t>
            </a:r>
            <a:r>
              <a:rPr lang="fr-FR" sz="2400" b="1" dirty="0" err="1">
                <a:ea typeface="Arial Narrow" charset="0"/>
                <a:cs typeface="Arial Narrow" panose="020B0604020202020204" pitchFamily="34" charset="0"/>
              </a:rPr>
              <a:t>suggest</a:t>
            </a:r>
            <a:r>
              <a:rPr lang="fr-FR" sz="2400" b="1" dirty="0">
                <a:ea typeface="Arial Narrow" charset="0"/>
                <a:cs typeface="Arial Narrow" panose="020B0604020202020204" pitchFamily="34" charset="0"/>
              </a:rPr>
              <a:t> the </a:t>
            </a:r>
            <a:r>
              <a:rPr lang="fr-FR" sz="2400" b="1" dirty="0" err="1">
                <a:ea typeface="Arial Narrow" charset="0"/>
                <a:cs typeface="Arial Narrow" panose="020B0604020202020204" pitchFamily="34" charset="0"/>
              </a:rPr>
              <a:t>following</a:t>
            </a:r>
            <a:r>
              <a:rPr lang="fr-FR" sz="2400" b="1" dirty="0">
                <a:ea typeface="Arial Narrow" charset="0"/>
                <a:cs typeface="Arial Narrow" panose="020B0604020202020204" pitchFamily="34" charset="0"/>
              </a:rPr>
              <a:t> points to </a:t>
            </a:r>
            <a:r>
              <a:rPr lang="fr-FR" sz="2400" b="1" dirty="0" err="1">
                <a:ea typeface="Arial Narrow" charset="0"/>
                <a:cs typeface="Arial Narrow" panose="020B0604020202020204" pitchFamily="34" charset="0"/>
              </a:rPr>
              <a:t>be</a:t>
            </a:r>
            <a:r>
              <a:rPr lang="fr-FR" sz="2400" b="1" dirty="0">
                <a:ea typeface="Arial Narrow" charset="0"/>
                <a:cs typeface="Arial Narrow" panose="020B0604020202020204" pitchFamily="34" charset="0"/>
              </a:rPr>
              <a:t> </a:t>
            </a:r>
            <a:r>
              <a:rPr lang="fr-FR" sz="2400" b="1" dirty="0" err="1">
                <a:ea typeface="Arial Narrow" charset="0"/>
                <a:cs typeface="Arial Narrow" panose="020B0604020202020204" pitchFamily="34" charset="0"/>
              </a:rPr>
              <a:t>addressed</a:t>
            </a:r>
            <a:r>
              <a:rPr lang="fr-FR" sz="2400" b="1" dirty="0">
                <a:ea typeface="Arial Narrow" charset="0"/>
                <a:cs typeface="Arial Narrow" panose="020B0604020202020204" pitchFamily="34" charset="0"/>
              </a:rPr>
              <a:t>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B0ED14-3FAE-0450-CCFF-B472C57DD0A7}"/>
              </a:ext>
            </a:extLst>
          </p:cNvPr>
          <p:cNvSpPr txBox="1"/>
          <p:nvPr/>
        </p:nvSpPr>
        <p:spPr>
          <a:xfrm>
            <a:off x="767260" y="1484730"/>
            <a:ext cx="10729490" cy="4308872"/>
          </a:xfrm>
          <a:prstGeom prst="rect">
            <a:avLst/>
          </a:prstGeom>
          <a:solidFill>
            <a:srgbClr val="FBFDE4"/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rtl="0">
              <a:buFont typeface="Symbol" pitchFamily="2" charset="2"/>
              <a:buChar char=""/>
            </a:pPr>
            <a:endParaRPr lang="fr-FR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 rtl="0">
              <a:buFont typeface="+mj-lt"/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What is the competitivity of the phase 1 of CUPID in the international landscape, compared to other existing projects (expected sensibility and potential scientific impact)? </a:t>
            </a:r>
          </a:p>
          <a:p>
            <a:pPr marL="342900" lvl="0" indent="-342900" algn="just" rtl="0">
              <a:buFont typeface="+mj-lt"/>
              <a:buAutoNum type="arabicParenR"/>
            </a:pPr>
            <a:endParaRPr lang="en-US" sz="1600" b="1" dirty="0"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 rtl="0">
              <a:buFont typeface="+mj-lt"/>
              <a:buAutoNum type="arabicParenR"/>
            </a:pPr>
            <a:endParaRPr lang="en-US" sz="1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 rtl="0">
              <a:buFont typeface="+mj-lt"/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What are the main specificities of the French contributions, within the CUPID collaboration? What is the scientific and instrumental weight of our teams in the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collaboration ? </a:t>
            </a:r>
          </a:p>
          <a:p>
            <a:pPr marL="342900" lvl="0" indent="-342900" algn="just" rtl="0">
              <a:buFont typeface="+mj-lt"/>
              <a:buAutoNum type="arabicParenR"/>
            </a:pPr>
            <a:endParaRPr lang="en-US" sz="1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 algn="just" rtl="0"/>
            <a:endParaRPr lang="en-US" sz="16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Manpower and </a:t>
            </a:r>
            <a:r>
              <a:rPr lang="en-US" sz="1600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financial aspects: what would be necessary for our teams to achieve the objectives of phase 1 within the timeframe? How the present involvement and financial support should be expected to evolve in next years to ensure strong scientific outcomes? </a:t>
            </a:r>
          </a:p>
          <a:p>
            <a:pPr marL="342900" lvl="0" indent="-342900" algn="just">
              <a:buFont typeface="+mj-lt"/>
              <a:buAutoNum type="arabicParenR"/>
            </a:pPr>
            <a:endParaRPr lang="en-US" sz="1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en-US" sz="1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US" sz="1600" b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What is the competitivity of the phase 2 of CUPID, in terms of calendar and expected scientific outcomes, compared to the other projects?  In case a further French implication in the phase 2 would be decided in the coming years (if funding sources are identified) what could be the contributions to the project of our teams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  <a:endParaRPr lang="en-US" sz="16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916BF0-5D0D-4FBB-5778-9933A646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94" y="6057365"/>
            <a:ext cx="601796" cy="6017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623903B-B199-EA72-B1E5-E5490DA77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10" y="6067653"/>
            <a:ext cx="607369" cy="6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2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5FC55BC-73BA-7241-D377-BFEC23A8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580" y="1124680"/>
            <a:ext cx="5616575" cy="129618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fr-FR" sz="2800" b="1" dirty="0" err="1">
                <a:latin typeface="+mj-lt"/>
              </a:rPr>
              <a:t>Thank</a:t>
            </a:r>
            <a:r>
              <a:rPr lang="fr-FR" sz="2800" b="1" dirty="0">
                <a:latin typeface="+mj-lt"/>
              </a:rPr>
              <a:t> </a:t>
            </a:r>
            <a:r>
              <a:rPr lang="fr-FR" sz="2800" b="1" dirty="0" err="1">
                <a:latin typeface="+mj-lt"/>
              </a:rPr>
              <a:t>you</a:t>
            </a:r>
            <a:r>
              <a:rPr lang="fr-FR" sz="2800" b="1" dirty="0">
                <a:latin typeface="+mj-lt"/>
              </a:rPr>
              <a:t>  </a:t>
            </a:r>
            <a:br>
              <a:rPr lang="fr-FR" sz="2800" b="1" dirty="0">
                <a:latin typeface="+mj-lt"/>
              </a:rPr>
            </a:br>
            <a:r>
              <a:rPr lang="fr-FR" sz="2800" b="1" dirty="0">
                <a:latin typeface="+mj-lt"/>
              </a:rPr>
              <a:t>for </a:t>
            </a:r>
            <a:r>
              <a:rPr lang="fr-FR" sz="2800" b="1" dirty="0" err="1">
                <a:latin typeface="+mj-lt"/>
              </a:rPr>
              <a:t>your</a:t>
            </a:r>
            <a:r>
              <a:rPr lang="fr-FR" sz="2800" b="1" dirty="0">
                <a:latin typeface="+mj-lt"/>
              </a:rPr>
              <a:t>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B4383E-A31E-CC34-B9F6-C849C992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420" y="3789050"/>
            <a:ext cx="851353" cy="8513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21F004-F227-B806-4913-5BC575B3F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56" y="3861060"/>
            <a:ext cx="851353" cy="8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6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4034269-721B-D449-83EE-FED99482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70" y="2441891"/>
            <a:ext cx="3991611" cy="23552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9DED26-D76D-6B40-89D7-2DC9FF4D2F93}"/>
              </a:ext>
            </a:extLst>
          </p:cNvPr>
          <p:cNvSpPr txBox="1"/>
          <p:nvPr/>
        </p:nvSpPr>
        <p:spPr>
          <a:xfrm>
            <a:off x="1271330" y="447572"/>
            <a:ext cx="9361300" cy="677108"/>
          </a:xfrm>
          <a:prstGeom prst="rect">
            <a:avLst/>
          </a:prstGeom>
          <a:solidFill>
            <a:schemeClr val="accent1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Why do scientists try to observe this rare and hypothetical nuclear decay?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Several scientific domains are involved and may be impacted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2BEF2D-E173-E94A-BD64-57C349A2E2D1}"/>
              </a:ext>
            </a:extLst>
          </p:cNvPr>
          <p:cNvSpPr txBox="1"/>
          <p:nvPr/>
        </p:nvSpPr>
        <p:spPr>
          <a:xfrm>
            <a:off x="67648" y="4437140"/>
            <a:ext cx="3991611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/>
              <a:t>PARTICLE PHYSICS:</a:t>
            </a:r>
          </a:p>
          <a:p>
            <a:r>
              <a:rPr lang="en-US" b="1" u="sng" dirty="0"/>
              <a:t>new physics beyond the Standard Model</a:t>
            </a:r>
          </a:p>
          <a:p>
            <a:r>
              <a:rPr lang="en-US" sz="1600" b="1" dirty="0"/>
              <a:t>If this decay is observed -&gt;</a:t>
            </a:r>
          </a:p>
          <a:p>
            <a:r>
              <a:rPr lang="en-US" sz="1600" b="1" dirty="0"/>
              <a:t>the total lepton number is not conserved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6630E0-03C4-0F48-B804-D6738119B618}"/>
              </a:ext>
            </a:extLst>
          </p:cNvPr>
          <p:cNvSpPr txBox="1"/>
          <p:nvPr/>
        </p:nvSpPr>
        <p:spPr>
          <a:xfrm>
            <a:off x="7104140" y="1611945"/>
            <a:ext cx="487619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/>
              <a:t>COSMOLOGY: </a:t>
            </a:r>
          </a:p>
          <a:p>
            <a:r>
              <a:rPr lang="fr-FR" b="1" u="sng" dirty="0" err="1"/>
              <a:t>matter</a:t>
            </a:r>
            <a:r>
              <a:rPr lang="fr-FR" b="1" u="sng" dirty="0"/>
              <a:t>/</a:t>
            </a:r>
            <a:r>
              <a:rPr lang="fr-FR" b="1" u="sng" dirty="0" err="1"/>
              <a:t>antimatter</a:t>
            </a:r>
            <a:r>
              <a:rPr lang="fr-FR" b="1" u="sng" dirty="0"/>
              <a:t> </a:t>
            </a:r>
            <a:r>
              <a:rPr lang="fr-FR" b="1" u="sng" dirty="0" err="1"/>
              <a:t>asymmetry</a:t>
            </a:r>
            <a:r>
              <a:rPr lang="fr-FR" b="1" u="sng" dirty="0"/>
              <a:t> </a:t>
            </a:r>
          </a:p>
          <a:p>
            <a:r>
              <a:rPr lang="en-US" sz="1600" b="1" dirty="0"/>
              <a:t>If lepton number is not conserved -&gt; </a:t>
            </a:r>
          </a:p>
          <a:p>
            <a:r>
              <a:rPr lang="en-US" sz="1600" b="1" dirty="0"/>
              <a:t>there may be an impact on matter/antimatter asymmetry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5D809B-F70B-F546-BA2B-2328B8DD949B}"/>
              </a:ext>
            </a:extLst>
          </p:cNvPr>
          <p:cNvSpPr txBox="1"/>
          <p:nvPr/>
        </p:nvSpPr>
        <p:spPr>
          <a:xfrm>
            <a:off x="67648" y="1753117"/>
            <a:ext cx="3991611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/>
              <a:t>NEUTRINO PHYSICS: </a:t>
            </a:r>
          </a:p>
          <a:p>
            <a:r>
              <a:rPr lang="fr-FR" b="1" u="sng" dirty="0">
                <a:solidFill>
                  <a:srgbClr val="011945"/>
                </a:solidFill>
              </a:rPr>
              <a:t>the nature of neutrinos: </a:t>
            </a:r>
          </a:p>
          <a:p>
            <a:r>
              <a:rPr lang="en-US" sz="1600" b="1" dirty="0"/>
              <a:t>If this decay is observed -&gt; </a:t>
            </a:r>
          </a:p>
          <a:p>
            <a:r>
              <a:rPr lang="en-US" sz="1600" b="1" dirty="0"/>
              <a:t>neutrinos are Majorana particles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9BAAF0-D51E-6F46-9D78-D7BC8342EA7B}"/>
              </a:ext>
            </a:extLst>
          </p:cNvPr>
          <p:cNvSpPr txBox="1"/>
          <p:nvPr/>
        </p:nvSpPr>
        <p:spPr>
          <a:xfrm>
            <a:off x="7248160" y="4531349"/>
            <a:ext cx="4601106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/>
              <a:t>NUCLEAR PHYSICS:  </a:t>
            </a:r>
          </a:p>
          <a:p>
            <a:r>
              <a:rPr lang="en-US" sz="1600" b="1" dirty="0"/>
              <a:t>to compute half-lives,</a:t>
            </a:r>
            <a:r>
              <a:rPr lang="en-US" b="1" dirty="0"/>
              <a:t> </a:t>
            </a:r>
            <a:r>
              <a:rPr lang="en-US" b="1" u="sng" dirty="0"/>
              <a:t>nuclear matrix elements</a:t>
            </a:r>
            <a:r>
              <a:rPr lang="en-US" b="1" dirty="0"/>
              <a:t> </a:t>
            </a:r>
            <a:r>
              <a:rPr lang="en-US" sz="1600" b="1" dirty="0"/>
              <a:t>are necessary (theoretical nuclear approaches for the predictions). </a:t>
            </a:r>
          </a:p>
          <a:p>
            <a:r>
              <a:rPr lang="en-US" sz="1600" b="1" dirty="0"/>
              <a:t>If this decay is observed -&gt; </a:t>
            </a:r>
          </a:p>
          <a:p>
            <a:r>
              <a:rPr lang="en-US" sz="1600" b="1" dirty="0"/>
              <a:t>test for models and the nuclear interaction (benchmark for example for ab-initio models)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F967BE6-7A03-8C43-B577-797449F8D45A}"/>
              </a:ext>
            </a:extLst>
          </p:cNvPr>
          <p:cNvCxnSpPr/>
          <p:nvPr/>
        </p:nvCxnSpPr>
        <p:spPr>
          <a:xfrm flipH="1" flipV="1">
            <a:off x="2999570" y="3137920"/>
            <a:ext cx="667216" cy="579120"/>
          </a:xfrm>
          <a:prstGeom prst="straightConnector1">
            <a:avLst/>
          </a:prstGeom>
          <a:ln w="127000">
            <a:solidFill>
              <a:srgbClr val="32A8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03CF907-7E73-4844-8DDB-D6F1D53BD106}"/>
              </a:ext>
            </a:extLst>
          </p:cNvPr>
          <p:cNvCxnSpPr>
            <a:cxnSpLocks/>
          </p:cNvCxnSpPr>
          <p:nvPr/>
        </p:nvCxnSpPr>
        <p:spPr>
          <a:xfrm flipV="1">
            <a:off x="7824240" y="3137920"/>
            <a:ext cx="627929" cy="477043"/>
          </a:xfrm>
          <a:prstGeom prst="straightConnector1">
            <a:avLst/>
          </a:prstGeom>
          <a:ln w="127000">
            <a:solidFill>
              <a:srgbClr val="32A8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00A203F-A192-E44A-BFCC-D563276AFA15}"/>
              </a:ext>
            </a:extLst>
          </p:cNvPr>
          <p:cNvCxnSpPr>
            <a:cxnSpLocks/>
          </p:cNvCxnSpPr>
          <p:nvPr/>
        </p:nvCxnSpPr>
        <p:spPr>
          <a:xfrm flipH="1">
            <a:off x="2999570" y="3659785"/>
            <a:ext cx="669247" cy="489315"/>
          </a:xfrm>
          <a:prstGeom prst="straightConnector1">
            <a:avLst/>
          </a:prstGeom>
          <a:ln w="127000">
            <a:solidFill>
              <a:srgbClr val="32A8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68E5E5E-E35F-5E46-BB7B-D6020E98A119}"/>
              </a:ext>
            </a:extLst>
          </p:cNvPr>
          <p:cNvCxnSpPr>
            <a:cxnSpLocks/>
          </p:cNvCxnSpPr>
          <p:nvPr/>
        </p:nvCxnSpPr>
        <p:spPr>
          <a:xfrm>
            <a:off x="7824240" y="3550092"/>
            <a:ext cx="706459" cy="746907"/>
          </a:xfrm>
          <a:prstGeom prst="straightConnector1">
            <a:avLst/>
          </a:prstGeom>
          <a:ln w="127000">
            <a:solidFill>
              <a:srgbClr val="32A8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295940F-0124-BCC2-3150-BD9C4C0632DE}"/>
              </a:ext>
            </a:extLst>
          </p:cNvPr>
          <p:cNvSpPr txBox="1"/>
          <p:nvPr/>
        </p:nvSpPr>
        <p:spPr>
          <a:xfrm>
            <a:off x="4511780" y="5301298"/>
            <a:ext cx="244834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High-impact science  </a:t>
            </a:r>
            <a:r>
              <a:rPr lang="fr-FR" b="1" dirty="0" err="1">
                <a:solidFill>
                  <a:schemeClr val="bg1"/>
                </a:solidFill>
              </a:rPr>
              <a:t>is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expected</a:t>
            </a:r>
            <a:r>
              <a:rPr lang="fr-FR" b="1" dirty="0">
                <a:solidFill>
                  <a:schemeClr val="bg1"/>
                </a:solidFill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377435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A5E40-91A2-B99B-0182-7AB03C667DE2}"/>
              </a:ext>
            </a:extLst>
          </p:cNvPr>
          <p:cNvSpPr/>
          <p:nvPr/>
        </p:nvSpPr>
        <p:spPr>
          <a:xfrm>
            <a:off x="0" y="-27480"/>
            <a:ext cx="3863690" cy="6919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BB5906-E9C8-7C8C-E424-EFB20CB7E9C0}"/>
              </a:ext>
            </a:extLst>
          </p:cNvPr>
          <p:cNvSpPr txBox="1"/>
          <p:nvPr/>
        </p:nvSpPr>
        <p:spPr>
          <a:xfrm>
            <a:off x="2423922" y="332570"/>
            <a:ext cx="72725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Neutrinoless</a:t>
            </a:r>
            <a:r>
              <a:rPr lang="en-US" b="1" dirty="0"/>
              <a:t> double beta decay is included </a:t>
            </a:r>
          </a:p>
          <a:p>
            <a:pPr algn="ctr"/>
            <a:r>
              <a:rPr lang="en-US" b="1" dirty="0"/>
              <a:t>in the IN2P3 Nuclear and Hadronic Physics portfolio since 2024</a:t>
            </a:r>
            <a:endParaRPr lang="en-US" sz="16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0B75B4-3C06-4B94-D1F4-4937CFF01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570" y="2348850"/>
            <a:ext cx="6984970" cy="4498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D70B18-A2FF-42CC-8D1D-54A0D3E4B734}"/>
              </a:ext>
            </a:extLst>
          </p:cNvPr>
          <p:cNvSpPr/>
          <p:nvPr/>
        </p:nvSpPr>
        <p:spPr>
          <a:xfrm>
            <a:off x="7968260" y="6093370"/>
            <a:ext cx="2088290" cy="7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9E6C1-6710-9FF9-5282-1642AC0F9466}"/>
              </a:ext>
            </a:extLst>
          </p:cNvPr>
          <p:cNvSpPr/>
          <p:nvPr/>
        </p:nvSpPr>
        <p:spPr>
          <a:xfrm>
            <a:off x="4583790" y="2348850"/>
            <a:ext cx="1584220" cy="1584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BD2AFA-963E-CF34-EB1A-F2427EDD90D7}"/>
              </a:ext>
            </a:extLst>
          </p:cNvPr>
          <p:cNvSpPr/>
          <p:nvPr/>
        </p:nvSpPr>
        <p:spPr>
          <a:xfrm>
            <a:off x="3287610" y="2348850"/>
            <a:ext cx="1008140" cy="158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7C5A21-0B44-5D46-9A0E-1215A4B670C3}"/>
              </a:ext>
            </a:extLst>
          </p:cNvPr>
          <p:cNvSpPr txBox="1"/>
          <p:nvPr/>
        </p:nvSpPr>
        <p:spPr>
          <a:xfrm>
            <a:off x="443215" y="1235677"/>
            <a:ext cx="11305570" cy="3016210"/>
          </a:xfrm>
          <a:prstGeom prst="rect">
            <a:avLst/>
          </a:prstGeom>
          <a:solidFill>
            <a:srgbClr val="FBFDE4"/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600" b="1" dirty="0"/>
              <a:t>IN2P3 presently aims to define a scientific strategy with structured activities, focused on an existing new-generation project, within an international collaboration. Different techniques are employed in these projects with, mainly, a focus on 3 isotopes: Ge (LEGEND), Mo (CUPID), Xe (</a:t>
            </a:r>
            <a:r>
              <a:rPr lang="en-US" sz="1600" b="1" dirty="0" err="1"/>
              <a:t>nEXO</a:t>
            </a:r>
            <a:r>
              <a:rPr lang="en-US" sz="1600" b="1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b="1" dirty="0"/>
              <a:t>Status at IN2P3 on  </a:t>
            </a:r>
            <a:r>
              <a:rPr lang="en-US" sz="1600" b="1" dirty="0" err="1"/>
              <a:t>Neutrinoless</a:t>
            </a:r>
            <a:r>
              <a:rPr lang="en-US" sz="1600" b="1" dirty="0"/>
              <a:t> Double Beta Decay: about 20 scientists (plus theorists for the calculation on nuclear matrix elements), 14 FTE (engineers and technicians)</a:t>
            </a:r>
          </a:p>
          <a:p>
            <a:endParaRPr lang="en-US" sz="1600" b="1" dirty="0"/>
          </a:p>
          <a:p>
            <a:r>
              <a:rPr lang="en-US" sz="1600" b="1" dirty="0"/>
              <a:t>Morning session (only IN2P3)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SuperNEMO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demonstrator: data taking started in Spring 2025. Dismantling planned in January 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R&amp;D activities (R2D2)</a:t>
            </a:r>
          </a:p>
          <a:p>
            <a:r>
              <a:rPr lang="en-US" sz="1600" b="1" dirty="0"/>
              <a:t>Afternoon session (IRFU and IN2P3)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CUPID (</a:t>
            </a:r>
            <a:r>
              <a:rPr lang="en-US" b="1" dirty="0">
                <a:solidFill>
                  <a:srgbClr val="C00000"/>
                </a:solidFill>
              </a:rPr>
              <a:t>strong collaborations with CEA</a:t>
            </a: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), based on scintillating bolometers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8F6A52-F138-7786-E083-B2FF9B87C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94" y="6057365"/>
            <a:ext cx="601796" cy="6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A8B301-AE86-56CA-12B0-17E87E5475A6}"/>
              </a:ext>
            </a:extLst>
          </p:cNvPr>
          <p:cNvSpPr/>
          <p:nvPr/>
        </p:nvSpPr>
        <p:spPr>
          <a:xfrm>
            <a:off x="0" y="1"/>
            <a:ext cx="38636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BA186B-13AC-C7BA-850C-00EFB2E3DCDC}"/>
              </a:ext>
            </a:extLst>
          </p:cNvPr>
          <p:cNvSpPr txBox="1"/>
          <p:nvPr/>
        </p:nvSpPr>
        <p:spPr>
          <a:xfrm>
            <a:off x="482370" y="1340710"/>
            <a:ext cx="11233560" cy="3970318"/>
          </a:xfrm>
          <a:prstGeom prst="rect">
            <a:avLst/>
          </a:prstGeom>
          <a:solidFill>
            <a:srgbClr val="FBFDE4"/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few main recent steps for IN2P3 scientists and engineers involved in CUPID</a:t>
            </a:r>
          </a:p>
          <a:p>
            <a:pPr algn="ctr"/>
            <a:r>
              <a:rPr lang="en-US" b="1" dirty="0"/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2020</a:t>
            </a:r>
          </a:p>
          <a:p>
            <a:r>
              <a:rPr lang="en-US" b="1" dirty="0"/>
              <a:t>The experiment CUPID-Mo, located at LSM in Modane, demonstrated an excellent potential for the detection of 0νββ with about 2,3 kg of </a:t>
            </a:r>
            <a:r>
              <a:rPr lang="en-US" b="1" baseline="30000" dirty="0"/>
              <a:t>100</a:t>
            </a:r>
            <a:r>
              <a:rPr lang="en-US" b="1" dirty="0"/>
              <a:t>Mo, after 1 year data taking. This validated the choice of the isotope and of the bolometric detector containing it (Li</a:t>
            </a:r>
            <a:r>
              <a:rPr lang="en-US" b="1" baseline="-25000" dirty="0"/>
              <a:t>2</a:t>
            </a:r>
            <a:r>
              <a:rPr lang="en-US" b="1" dirty="0"/>
              <a:t>MoO</a:t>
            </a:r>
            <a:r>
              <a:rPr lang="en-US" b="1" baseline="-25000" dirty="0"/>
              <a:t>4</a:t>
            </a:r>
            <a:r>
              <a:rPr lang="en-US" b="1" dirty="0"/>
              <a:t>cristals) </a:t>
            </a:r>
          </a:p>
          <a:p>
            <a:pPr algn="ctr"/>
            <a:r>
              <a:rPr lang="en-US" b="1" dirty="0"/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2023 </a:t>
            </a:r>
          </a:p>
          <a:p>
            <a:r>
              <a:rPr lang="en-US" b="1" dirty="0"/>
              <a:t>The </a:t>
            </a:r>
            <a:r>
              <a:rPr lang="en-US" b="1" dirty="0" err="1"/>
              <a:t>IJCLab</a:t>
            </a:r>
            <a:r>
              <a:rPr lang="en-US" b="1" dirty="0"/>
              <a:t> Orsay technology for light detectors based on the </a:t>
            </a:r>
            <a:r>
              <a:rPr lang="en-US" b="1" dirty="0" err="1"/>
              <a:t>Neganov</a:t>
            </a:r>
            <a:r>
              <a:rPr lang="en-US" b="1" dirty="0"/>
              <a:t>-</a:t>
            </a:r>
            <a:r>
              <a:rPr lang="en-US" b="1" dirty="0" err="1"/>
              <a:t>Trofimov</a:t>
            </a:r>
            <a:r>
              <a:rPr lang="en-US" b="1" dirty="0"/>
              <a:t>-Luke effect (to improve the signal-to-noise ratio) was chosen by the collaboration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2025 </a:t>
            </a:r>
          </a:p>
          <a:p>
            <a:r>
              <a:rPr lang="en-US" b="1" dirty="0"/>
              <a:t>Andrea Giuliani, </a:t>
            </a:r>
            <a:r>
              <a:rPr lang="en-US" b="1" dirty="0" err="1"/>
              <a:t>IJCLab</a:t>
            </a:r>
            <a:r>
              <a:rPr lang="en-US" b="1" dirty="0"/>
              <a:t> Orsay, is elected international spokesperson of the CUPID collaboration</a:t>
            </a:r>
          </a:p>
          <a:p>
            <a:endParaRPr lang="en-US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D7783E-F004-94F3-B575-D1A97D81CBD0}"/>
              </a:ext>
            </a:extLst>
          </p:cNvPr>
          <p:cNvSpPr txBox="1"/>
          <p:nvPr/>
        </p:nvSpPr>
        <p:spPr>
          <a:xfrm>
            <a:off x="2783540" y="1506326"/>
            <a:ext cx="1180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25449D-FFB6-6424-12B8-6D5B5623C9A3}"/>
              </a:ext>
            </a:extLst>
          </p:cNvPr>
          <p:cNvSpPr txBox="1"/>
          <p:nvPr/>
        </p:nvSpPr>
        <p:spPr>
          <a:xfrm>
            <a:off x="514070" y="620610"/>
            <a:ext cx="2016280" cy="369332"/>
          </a:xfrm>
          <a:prstGeom prst="rect">
            <a:avLst/>
          </a:prstGeom>
          <a:solidFill>
            <a:srgbClr val="FBFDE4"/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At CNRS-IN2P3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1DA956-9552-E844-B575-2927D0C99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4" y="6057365"/>
            <a:ext cx="601796" cy="6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Diagramme 116">
            <a:extLst>
              <a:ext uri="{FF2B5EF4-FFF2-40B4-BE49-F238E27FC236}">
                <a16:creationId xmlns:a16="http://schemas.microsoft.com/office/drawing/2014/main" id="{C8EC488D-A390-7C25-219C-2F26AE579A8D}"/>
              </a:ext>
            </a:extLst>
          </p:cNvPr>
          <p:cNvGraphicFramePr/>
          <p:nvPr/>
        </p:nvGraphicFramePr>
        <p:xfrm>
          <a:off x="1819773" y="1577954"/>
          <a:ext cx="2848358" cy="33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Connecteur droit 19"/>
          <p:cNvCxnSpPr/>
          <p:nvPr/>
        </p:nvCxnSpPr>
        <p:spPr>
          <a:xfrm flipH="1">
            <a:off x="767260" y="594788"/>
            <a:ext cx="0" cy="57630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21841" y="312833"/>
            <a:ext cx="93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76987" y="312833"/>
            <a:ext cx="93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28310" y="312833"/>
            <a:ext cx="93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049133" y="327062"/>
            <a:ext cx="93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6168010" y="594788"/>
            <a:ext cx="0" cy="57630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1331150" y="547028"/>
            <a:ext cx="0" cy="57630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Pentagone 4"/>
          <p:cNvSpPr txBox="1"/>
          <p:nvPr/>
        </p:nvSpPr>
        <p:spPr>
          <a:xfrm>
            <a:off x="2720517" y="6226894"/>
            <a:ext cx="8606286" cy="3474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Pentagone 4"/>
          <p:cNvSpPr txBox="1"/>
          <p:nvPr/>
        </p:nvSpPr>
        <p:spPr>
          <a:xfrm>
            <a:off x="2063441" y="1629688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ANR LUMINEU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Connecteur droit 121"/>
          <p:cNvCxnSpPr/>
          <p:nvPr/>
        </p:nvCxnSpPr>
        <p:spPr>
          <a:xfrm flipH="1">
            <a:off x="261031" y="548600"/>
            <a:ext cx="1140912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Pentagone 4">
            <a:extLst>
              <a:ext uri="{FF2B5EF4-FFF2-40B4-BE49-F238E27FC236}">
                <a16:creationId xmlns:a16="http://schemas.microsoft.com/office/drawing/2014/main" id="{DD710D5B-4C99-EB9D-9AD1-18FF2C4C00B3}"/>
              </a:ext>
            </a:extLst>
          </p:cNvPr>
          <p:cNvSpPr txBox="1"/>
          <p:nvPr/>
        </p:nvSpPr>
        <p:spPr>
          <a:xfrm>
            <a:off x="4727810" y="1473357"/>
            <a:ext cx="6984970" cy="371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Development of the Li2MoO4 scintillating bolometer technology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(CSNSM, CEA, IAS, ICMCB)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8" name="Diagramme 117">
            <a:extLst>
              <a:ext uri="{FF2B5EF4-FFF2-40B4-BE49-F238E27FC236}">
                <a16:creationId xmlns:a16="http://schemas.microsoft.com/office/drawing/2014/main" id="{B61D6435-B8CB-2F8B-90DE-CE2FFB64B743}"/>
              </a:ext>
            </a:extLst>
          </p:cNvPr>
          <p:cNvGraphicFramePr/>
          <p:nvPr/>
        </p:nvGraphicFramePr>
        <p:xfrm>
          <a:off x="3590493" y="2107122"/>
          <a:ext cx="2917096" cy="38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1" name="Pentagone 4">
            <a:extLst>
              <a:ext uri="{FF2B5EF4-FFF2-40B4-BE49-F238E27FC236}">
                <a16:creationId xmlns:a16="http://schemas.microsoft.com/office/drawing/2014/main" id="{AB04322B-697A-06DE-E2D7-244E5E10F266}"/>
              </a:ext>
            </a:extLst>
          </p:cNvPr>
          <p:cNvSpPr txBox="1"/>
          <p:nvPr/>
        </p:nvSpPr>
        <p:spPr>
          <a:xfrm>
            <a:off x="7464190" y="2133758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Opération (au moins 3 décennies)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Pentagone 4">
            <a:extLst>
              <a:ext uri="{FF2B5EF4-FFF2-40B4-BE49-F238E27FC236}">
                <a16:creationId xmlns:a16="http://schemas.microsoft.com/office/drawing/2014/main" id="{0D7FF460-6DFF-CFA9-80A4-E061C93CBB5F}"/>
              </a:ext>
            </a:extLst>
          </p:cNvPr>
          <p:cNvSpPr txBox="1"/>
          <p:nvPr/>
        </p:nvSpPr>
        <p:spPr>
          <a:xfrm>
            <a:off x="2807388" y="6013418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Opération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6A99E55C-FEED-A3BF-F53B-B190B35C08DC}"/>
              </a:ext>
            </a:extLst>
          </p:cNvPr>
          <p:cNvSpPr txBox="1"/>
          <p:nvPr/>
        </p:nvSpPr>
        <p:spPr>
          <a:xfrm>
            <a:off x="4668130" y="1681023"/>
            <a:ext cx="373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Investment: 820 k€ (220 k€ for CSNSM)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AABFB184-E199-158D-BFEF-C87574E5DE78}"/>
              </a:ext>
            </a:extLst>
          </p:cNvPr>
          <p:cNvSpPr txBox="1"/>
          <p:nvPr/>
        </p:nvSpPr>
        <p:spPr>
          <a:xfrm>
            <a:off x="15613" y="36186"/>
            <a:ext cx="1217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CUPID funding for IN2P3 teams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(IN2P3 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 started in 2021. Total: more than 4 M investment in the last 13 years for IN2P3 teams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5137128-4467-E8F2-9434-42700319CF4A}"/>
              </a:ext>
            </a:extLst>
          </p:cNvPr>
          <p:cNvCxnSpPr/>
          <p:nvPr/>
        </p:nvCxnSpPr>
        <p:spPr>
          <a:xfrm flipH="1">
            <a:off x="3503640" y="548600"/>
            <a:ext cx="0" cy="57630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22247B-0184-0378-1FE8-A5C8A2A4B43E}"/>
              </a:ext>
            </a:extLst>
          </p:cNvPr>
          <p:cNvCxnSpPr/>
          <p:nvPr/>
        </p:nvCxnSpPr>
        <p:spPr>
          <a:xfrm flipH="1">
            <a:off x="8616350" y="548600"/>
            <a:ext cx="0" cy="57630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04D1FB0-14C5-28E2-FC80-35E98BB45639}"/>
              </a:ext>
            </a:extLst>
          </p:cNvPr>
          <p:cNvSpPr txBox="1"/>
          <p:nvPr/>
        </p:nvSpPr>
        <p:spPr>
          <a:xfrm>
            <a:off x="3212617" y="312833"/>
            <a:ext cx="93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</p:txBody>
      </p:sp>
      <p:sp>
        <p:nvSpPr>
          <p:cNvPr id="21" name="Pentagone 4">
            <a:extLst>
              <a:ext uri="{FF2B5EF4-FFF2-40B4-BE49-F238E27FC236}">
                <a16:creationId xmlns:a16="http://schemas.microsoft.com/office/drawing/2014/main" id="{F9483FDE-EE3D-1CD4-14C3-510721C0B559}"/>
              </a:ext>
            </a:extLst>
          </p:cNvPr>
          <p:cNvSpPr txBox="1"/>
          <p:nvPr/>
        </p:nvSpPr>
        <p:spPr>
          <a:xfrm>
            <a:off x="3705389" y="2205768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ANR CLYMENE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entagone 4">
            <a:extLst>
              <a:ext uri="{FF2B5EF4-FFF2-40B4-BE49-F238E27FC236}">
                <a16:creationId xmlns:a16="http://schemas.microsoft.com/office/drawing/2014/main" id="{F3231CBA-7A7B-2F98-C8D7-B25A8ECDD0E6}"/>
              </a:ext>
            </a:extLst>
          </p:cNvPr>
          <p:cNvSpPr txBox="1"/>
          <p:nvPr/>
        </p:nvSpPr>
        <p:spPr>
          <a:xfrm>
            <a:off x="6608463" y="2049437"/>
            <a:ext cx="4960297" cy="371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Purification and 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crystallization of Li2MoO4 technology</a:t>
            </a:r>
          </a:p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(CSNSM, </a:t>
            </a:r>
            <a:r>
              <a:rPr lang="fr-FR" sz="1400" b="1" dirty="0" err="1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SiMaP</a:t>
            </a:r>
            <a:r>
              <a:rPr lang="fr-FR" sz="1400" b="1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, ILM, ICMCB)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E3D38AC-1C8E-6478-8BDD-B01CBB60ED69}"/>
              </a:ext>
            </a:extLst>
          </p:cNvPr>
          <p:cNvSpPr txBox="1"/>
          <p:nvPr/>
        </p:nvSpPr>
        <p:spPr>
          <a:xfrm>
            <a:off x="6528060" y="2329113"/>
            <a:ext cx="373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Investment: 580 k€ (130 k€ for CSNSM)</a:t>
            </a:r>
          </a:p>
        </p:txBody>
      </p:sp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26FAFF4A-6E0D-D171-E30F-FDE891D71B49}"/>
              </a:ext>
            </a:extLst>
          </p:cNvPr>
          <p:cNvGraphicFramePr/>
          <p:nvPr/>
        </p:nvGraphicFramePr>
        <p:xfrm>
          <a:off x="5187507" y="2827222"/>
          <a:ext cx="3428823" cy="38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8" name="Pentagone 4">
            <a:extLst>
              <a:ext uri="{FF2B5EF4-FFF2-40B4-BE49-F238E27FC236}">
                <a16:creationId xmlns:a16="http://schemas.microsoft.com/office/drawing/2014/main" id="{A1274D96-4269-8D6D-495A-E9747A897AF0}"/>
              </a:ext>
            </a:extLst>
          </p:cNvPr>
          <p:cNvSpPr txBox="1"/>
          <p:nvPr/>
        </p:nvSpPr>
        <p:spPr>
          <a:xfrm>
            <a:off x="5361619" y="2852920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ERC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AdG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CROSS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entagone 4">
            <a:extLst>
              <a:ext uri="{FF2B5EF4-FFF2-40B4-BE49-F238E27FC236}">
                <a16:creationId xmlns:a16="http://schemas.microsoft.com/office/drawing/2014/main" id="{792A69D0-B2D0-BFAD-320F-7B9FA997AB06}"/>
              </a:ext>
            </a:extLst>
          </p:cNvPr>
          <p:cNvSpPr txBox="1"/>
          <p:nvPr/>
        </p:nvSpPr>
        <p:spPr>
          <a:xfrm>
            <a:off x="8696753" y="2985567"/>
            <a:ext cx="4960297" cy="371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Li2MoO4 and TeO2 detectors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with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advanced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technologies in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Canfranc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underground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facility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IJCLab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DB69B02-DE2F-CAA2-C5EA-9D8E5011F420}"/>
              </a:ext>
            </a:extLst>
          </p:cNvPr>
          <p:cNvSpPr txBox="1"/>
          <p:nvPr/>
        </p:nvSpPr>
        <p:spPr>
          <a:xfrm>
            <a:off x="7608211" y="3409263"/>
            <a:ext cx="373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Investment: 2.2 </a:t>
            </a:r>
            <a:r>
              <a:rPr lang="fr-FR" sz="1400" b="1" dirty="0">
                <a:solidFill>
                  <a:srgbClr val="00B050"/>
                </a:solidFill>
                <a:latin typeface="Calibri" panose="020F0502020204030204"/>
              </a:rPr>
              <a:t>M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 </a:t>
            </a:r>
          </a:p>
        </p:txBody>
      </p:sp>
      <p:graphicFrame>
        <p:nvGraphicFramePr>
          <p:cNvPr id="31" name="Diagramme 30">
            <a:extLst>
              <a:ext uri="{FF2B5EF4-FFF2-40B4-BE49-F238E27FC236}">
                <a16:creationId xmlns:a16="http://schemas.microsoft.com/office/drawing/2014/main" id="{AF1316DC-F5BA-30E4-C329-EDA65E5E6026}"/>
              </a:ext>
            </a:extLst>
          </p:cNvPr>
          <p:cNvGraphicFramePr/>
          <p:nvPr/>
        </p:nvGraphicFramePr>
        <p:xfrm>
          <a:off x="6130452" y="3654746"/>
          <a:ext cx="2248288" cy="41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2" name="Pentagone 4">
            <a:extLst>
              <a:ext uri="{FF2B5EF4-FFF2-40B4-BE49-F238E27FC236}">
                <a16:creationId xmlns:a16="http://schemas.microsoft.com/office/drawing/2014/main" id="{30F6B667-C515-4F46-1A63-11CF6A67F3B2}"/>
              </a:ext>
            </a:extLst>
          </p:cNvPr>
          <p:cNvSpPr txBox="1"/>
          <p:nvPr/>
        </p:nvSpPr>
        <p:spPr>
          <a:xfrm>
            <a:off x="6225739" y="3717978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ANR P2IO BSM-nu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Pentagone 4">
            <a:extLst>
              <a:ext uri="{FF2B5EF4-FFF2-40B4-BE49-F238E27FC236}">
                <a16:creationId xmlns:a16="http://schemas.microsoft.com/office/drawing/2014/main" id="{4573B50C-36DE-12AE-5927-9008F9B8EBA4}"/>
              </a:ext>
            </a:extLst>
          </p:cNvPr>
          <p:cNvSpPr txBox="1"/>
          <p:nvPr/>
        </p:nvSpPr>
        <p:spPr>
          <a:xfrm>
            <a:off x="2431883" y="3643627"/>
            <a:ext cx="4960297" cy="371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P2IO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Labex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flagship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project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on neutrino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physics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 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IJCLab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, CEA/IRFU, CEA/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IPhT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, LLR)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306A4F6-D54C-5986-5F99-2D08FB79949C}"/>
              </a:ext>
            </a:extLst>
          </p:cNvPr>
          <p:cNvSpPr txBox="1"/>
          <p:nvPr/>
        </p:nvSpPr>
        <p:spPr>
          <a:xfrm>
            <a:off x="2511190" y="3997343"/>
            <a:ext cx="373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for DBD: 270 k€ (90 k€ for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IJCLab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6" name="Diagramme 35">
            <a:extLst>
              <a:ext uri="{FF2B5EF4-FFF2-40B4-BE49-F238E27FC236}">
                <a16:creationId xmlns:a16="http://schemas.microsoft.com/office/drawing/2014/main" id="{5764B524-E9C9-8BB4-8475-535D39409711}"/>
              </a:ext>
            </a:extLst>
          </p:cNvPr>
          <p:cNvGraphicFramePr/>
          <p:nvPr/>
        </p:nvGraphicFramePr>
        <p:xfrm>
          <a:off x="6273904" y="712573"/>
          <a:ext cx="2335321" cy="42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7" name="Diagramme 36">
            <a:extLst>
              <a:ext uri="{FF2B5EF4-FFF2-40B4-BE49-F238E27FC236}">
                <a16:creationId xmlns:a16="http://schemas.microsoft.com/office/drawing/2014/main" id="{2F1ED685-1B42-684E-917F-89F8AB68DF2C}"/>
              </a:ext>
            </a:extLst>
          </p:cNvPr>
          <p:cNvGraphicFramePr/>
          <p:nvPr/>
        </p:nvGraphicFramePr>
        <p:xfrm>
          <a:off x="8651664" y="5923651"/>
          <a:ext cx="2397466" cy="42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8" name="Diagramme 37">
            <a:extLst>
              <a:ext uri="{FF2B5EF4-FFF2-40B4-BE49-F238E27FC236}">
                <a16:creationId xmlns:a16="http://schemas.microsoft.com/office/drawing/2014/main" id="{D82117E2-00BA-01F3-DDD5-4AA02661310A}"/>
              </a:ext>
            </a:extLst>
          </p:cNvPr>
          <p:cNvGraphicFramePr/>
          <p:nvPr/>
        </p:nvGraphicFramePr>
        <p:xfrm>
          <a:off x="8363624" y="5203552"/>
          <a:ext cx="2251495" cy="41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9" name="Diagramme 38">
            <a:extLst>
              <a:ext uri="{FF2B5EF4-FFF2-40B4-BE49-F238E27FC236}">
                <a16:creationId xmlns:a16="http://schemas.microsoft.com/office/drawing/2014/main" id="{C5BE1EA9-4454-C5BF-ACE6-94DCA8F79132}"/>
              </a:ext>
            </a:extLst>
          </p:cNvPr>
          <p:cNvGraphicFramePr/>
          <p:nvPr/>
        </p:nvGraphicFramePr>
        <p:xfrm>
          <a:off x="6364681" y="4437140"/>
          <a:ext cx="2827748" cy="37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41" name="Pentagone 4">
            <a:extLst>
              <a:ext uri="{FF2B5EF4-FFF2-40B4-BE49-F238E27FC236}">
                <a16:creationId xmlns:a16="http://schemas.microsoft.com/office/drawing/2014/main" id="{50F83FF2-0B86-0314-987F-69A8463CDC91}"/>
              </a:ext>
            </a:extLst>
          </p:cNvPr>
          <p:cNvSpPr txBox="1"/>
          <p:nvPr/>
        </p:nvSpPr>
        <p:spPr>
          <a:xfrm>
            <a:off x="6585789" y="4437140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ANR CUPID-1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entagone 4">
            <a:extLst>
              <a:ext uri="{FF2B5EF4-FFF2-40B4-BE49-F238E27FC236}">
                <a16:creationId xmlns:a16="http://schemas.microsoft.com/office/drawing/2014/main" id="{D01361BA-BC9E-E0D4-4BC3-D47D7D98EEA1}"/>
              </a:ext>
            </a:extLst>
          </p:cNvPr>
          <p:cNvSpPr txBox="1"/>
          <p:nvPr/>
        </p:nvSpPr>
        <p:spPr>
          <a:xfrm>
            <a:off x="9103521" y="4380241"/>
            <a:ext cx="4960297" cy="371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CUPID first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tower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assembly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and</a:t>
            </a:r>
          </a:p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light detector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facilities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(</a:t>
            </a:r>
            <a:r>
              <a:rPr lang="fr-FR" sz="1400" b="1" dirty="0" err="1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IJCLab</a:t>
            </a:r>
            <a:r>
              <a:rPr lang="fr-FR" sz="1400" b="1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, LPSC, IP2I, CEA)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27CBE45-56C7-53C9-9220-055F5BBAD621}"/>
              </a:ext>
            </a:extLst>
          </p:cNvPr>
          <p:cNvSpPr txBox="1"/>
          <p:nvPr/>
        </p:nvSpPr>
        <p:spPr>
          <a:xfrm>
            <a:off x="8317109" y="4797190"/>
            <a:ext cx="373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: 580 k€ (370 k€ for IN2P3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1EFEB9A-5D66-96F1-2B90-921E2484A19D}"/>
              </a:ext>
            </a:extLst>
          </p:cNvPr>
          <p:cNvCxnSpPr>
            <a:cxnSpLocks/>
          </p:cNvCxnSpPr>
          <p:nvPr/>
        </p:nvCxnSpPr>
        <p:spPr>
          <a:xfrm>
            <a:off x="8609225" y="908650"/>
            <a:ext cx="2439905" cy="0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2FE30F97-0625-F32D-31F3-9E907ACC68BB}"/>
              </a:ext>
            </a:extLst>
          </p:cNvPr>
          <p:cNvSpPr txBox="1"/>
          <p:nvPr/>
        </p:nvSpPr>
        <p:spPr>
          <a:xfrm>
            <a:off x="3143590" y="764630"/>
            <a:ext cx="373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Investment: 260 k€ 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IJCLab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IP2I)</a:t>
            </a:r>
          </a:p>
        </p:txBody>
      </p:sp>
      <p:sp>
        <p:nvSpPr>
          <p:cNvPr id="48" name="Pentagone 4">
            <a:extLst>
              <a:ext uri="{FF2B5EF4-FFF2-40B4-BE49-F238E27FC236}">
                <a16:creationId xmlns:a16="http://schemas.microsoft.com/office/drawing/2014/main" id="{552AB3AF-D245-CBE4-D08B-2BBA8724E865}"/>
              </a:ext>
            </a:extLst>
          </p:cNvPr>
          <p:cNvSpPr txBox="1"/>
          <p:nvPr/>
        </p:nvSpPr>
        <p:spPr>
          <a:xfrm>
            <a:off x="6369759" y="765568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IN2P3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Pentagone 4">
            <a:extLst>
              <a:ext uri="{FF2B5EF4-FFF2-40B4-BE49-F238E27FC236}">
                <a16:creationId xmlns:a16="http://schemas.microsoft.com/office/drawing/2014/main" id="{7B43B44C-0445-0DE2-D545-7BA69A0C0D26}"/>
              </a:ext>
            </a:extLst>
          </p:cNvPr>
          <p:cNvSpPr txBox="1"/>
          <p:nvPr/>
        </p:nvSpPr>
        <p:spPr>
          <a:xfrm>
            <a:off x="8591698" y="5264049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CRYOVAP (REGION)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entagone 4">
            <a:extLst>
              <a:ext uri="{FF2B5EF4-FFF2-40B4-BE49-F238E27FC236}">
                <a16:creationId xmlns:a16="http://schemas.microsoft.com/office/drawing/2014/main" id="{7F4C5261-1E51-A5A6-150A-F8781EFF26E4}"/>
              </a:ext>
            </a:extLst>
          </p:cNvPr>
          <p:cNvSpPr txBox="1"/>
          <p:nvPr/>
        </p:nvSpPr>
        <p:spPr>
          <a:xfrm>
            <a:off x="4158707" y="5224674"/>
            <a:ext cx="4960297" cy="371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Evaporation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chamber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to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fabricate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CUPID light detectors </a:t>
            </a:r>
          </a:p>
          <a:p>
            <a:pPr marL="0" marR="0" lvl="0" indent="0" algn="l" defTabSz="533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funded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by the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region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Ile-de-France </a:t>
            </a:r>
            <a:r>
              <a:rPr lang="fr-FR" sz="1400" b="1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(</a:t>
            </a:r>
            <a:r>
              <a:rPr lang="fr-FR" sz="1400" b="1" dirty="0" err="1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IJCLab</a:t>
            </a:r>
            <a:r>
              <a:rPr lang="fr-FR" sz="1400" b="1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rPr>
              <a:t>, CEA)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D1721A8-3385-7143-3CC7-C82EE0C5AF25}"/>
              </a:ext>
            </a:extLst>
          </p:cNvPr>
          <p:cNvSpPr txBox="1"/>
          <p:nvPr/>
        </p:nvSpPr>
        <p:spPr>
          <a:xfrm>
            <a:off x="4144891" y="5561915"/>
            <a:ext cx="373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: 600 k€ </a:t>
            </a:r>
          </a:p>
        </p:txBody>
      </p:sp>
      <p:sp>
        <p:nvSpPr>
          <p:cNvPr id="56" name="Pentagone 4">
            <a:extLst>
              <a:ext uri="{FF2B5EF4-FFF2-40B4-BE49-F238E27FC236}">
                <a16:creationId xmlns:a16="http://schemas.microsoft.com/office/drawing/2014/main" id="{6447CD85-3BC6-B0C8-355E-DDDE984F3B6F}"/>
              </a:ext>
            </a:extLst>
          </p:cNvPr>
          <p:cNvSpPr txBox="1"/>
          <p:nvPr/>
        </p:nvSpPr>
        <p:spPr>
          <a:xfrm>
            <a:off x="8744098" y="6022298"/>
            <a:ext cx="4046841" cy="287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ANR CRYOLUX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entagone 4">
            <a:extLst>
              <a:ext uri="{FF2B5EF4-FFF2-40B4-BE49-F238E27FC236}">
                <a16:creationId xmlns:a16="http://schemas.microsoft.com/office/drawing/2014/main" id="{F2BBE398-E915-B284-2F7B-ACB49C92E2C6}"/>
              </a:ext>
            </a:extLst>
          </p:cNvPr>
          <p:cNvSpPr txBox="1"/>
          <p:nvPr/>
        </p:nvSpPr>
        <p:spPr>
          <a:xfrm>
            <a:off x="3035575" y="5983802"/>
            <a:ext cx="6984970" cy="371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32004" rIns="16002" bIns="32004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Development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of light detectors for CUPID and R&amp;D for CUPID-1T (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IJCLab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9C9E7AB-4DB1-FD84-214E-95C34032A784}"/>
              </a:ext>
            </a:extLst>
          </p:cNvPr>
          <p:cNvSpPr txBox="1"/>
          <p:nvPr/>
        </p:nvSpPr>
        <p:spPr>
          <a:xfrm>
            <a:off x="4287113" y="6234257"/>
            <a:ext cx="373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: 360 k€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2AA752-3E54-BA18-C64E-EA239B71A6D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81494" y="6057365"/>
            <a:ext cx="601796" cy="6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Neutrino </a:t>
            </a:r>
            <a:r>
              <a:rPr lang="fr-FR" dirty="0" err="1"/>
              <a:t>physics</a:t>
            </a:r>
            <a:r>
              <a:rPr lang="fr-FR" dirty="0"/>
              <a:t> at IRFU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A34C9-9A4B-6445-85E1-F779B5E87362}" type="slidenum"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11677" y="960670"/>
            <a:ext cx="11381395" cy="5668949"/>
          </a:xfrm>
        </p:spPr>
        <p:txBody>
          <a:bodyPr/>
          <a:lstStyle/>
          <a:p>
            <a:r>
              <a:rPr lang="en-US" dirty="0"/>
              <a:t>Neutrinos raise many fundamental questions </a:t>
            </a:r>
          </a:p>
          <a:p>
            <a:r>
              <a:rPr lang="en-US" dirty="0"/>
              <a:t>&amp; there's a wealth of tools available: </a:t>
            </a:r>
          </a:p>
          <a:p>
            <a:r>
              <a:rPr lang="en-US" dirty="0"/>
              <a:t>Comparison and combination of data from various </a:t>
            </a:r>
          </a:p>
          <a:p>
            <a:r>
              <a:rPr lang="en-US" dirty="0"/>
              <a:t>experiments are crucial for precise neutrino measurements</a:t>
            </a:r>
          </a:p>
          <a:p>
            <a:r>
              <a:rPr lang="en-US" dirty="0"/>
              <a:t>and a comprehensive understanding of their properties.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IRFU capitalizes on three key strengths: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important historical involvement in </a:t>
            </a:r>
            <a:r>
              <a:rPr lang="en-US" dirty="0">
                <a:solidFill>
                  <a:schemeClr val="tx2"/>
                </a:solidFill>
              </a:rPr>
              <a:t>neutrino oscillation experiments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Expertise in nuclear processes, neutrino fluxes measurements, neutrino interactions, neutrino production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Expertise in the development of low background detectors for </a:t>
            </a:r>
            <a:r>
              <a:rPr lang="en-US" dirty="0" err="1">
                <a:solidFill>
                  <a:schemeClr val="tx2"/>
                </a:solidFill>
              </a:rPr>
              <a:t>neutrinoless</a:t>
            </a:r>
            <a:r>
              <a:rPr lang="en-US" dirty="0">
                <a:solidFill>
                  <a:schemeClr val="tx2"/>
                </a:solidFill>
              </a:rPr>
              <a:t> double beta decay experiments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Cosmology: BOSS, </a:t>
            </a:r>
            <a:r>
              <a:rPr lang="en-US" dirty="0" err="1"/>
              <a:t>eBOSS</a:t>
            </a:r>
            <a:r>
              <a:rPr lang="en-US" dirty="0"/>
              <a:t>, DESI</a:t>
            </a:r>
          </a:p>
          <a:p>
            <a:endParaRPr lang="en-US" dirty="0"/>
          </a:p>
          <a:p>
            <a:r>
              <a:rPr lang="en-US" dirty="0"/>
              <a:t>Neutrino physics: 23 FTE + 9 postdoctoral fellows and PhD students. At </a:t>
            </a:r>
            <a:r>
              <a:rPr lang="en-US" dirty="0" err="1"/>
              <a:t>DPhP</a:t>
            </a:r>
            <a:r>
              <a:rPr lang="en-US" dirty="0"/>
              <a:t> +7 in the last 5 years including 4 new hiring</a:t>
            </a:r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4725612-8420-4785-9DC3-20B23A990A94}"/>
              </a:ext>
            </a:extLst>
          </p:cNvPr>
          <p:cNvGraphicFramePr>
            <a:graphicFrameLocks noGrp="1"/>
          </p:cNvGraphicFramePr>
          <p:nvPr/>
        </p:nvGraphicFramePr>
        <p:xfrm>
          <a:off x="6816100" y="735185"/>
          <a:ext cx="5199492" cy="2272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703">
                  <a:extLst>
                    <a:ext uri="{9D8B030D-6E8A-4147-A177-3AD203B41FA5}">
                      <a16:colId xmlns:a16="http://schemas.microsoft.com/office/drawing/2014/main" val="549527028"/>
                    </a:ext>
                  </a:extLst>
                </a:gridCol>
                <a:gridCol w="768792">
                  <a:extLst>
                    <a:ext uri="{9D8B030D-6E8A-4147-A177-3AD203B41FA5}">
                      <a16:colId xmlns:a16="http://schemas.microsoft.com/office/drawing/2014/main" val="2543505711"/>
                    </a:ext>
                  </a:extLst>
                </a:gridCol>
                <a:gridCol w="697187">
                  <a:extLst>
                    <a:ext uri="{9D8B030D-6E8A-4147-A177-3AD203B41FA5}">
                      <a16:colId xmlns:a16="http://schemas.microsoft.com/office/drawing/2014/main" val="2080066380"/>
                    </a:ext>
                  </a:extLst>
                </a:gridCol>
                <a:gridCol w="725818">
                  <a:extLst>
                    <a:ext uri="{9D8B030D-6E8A-4147-A177-3AD203B41FA5}">
                      <a16:colId xmlns:a16="http://schemas.microsoft.com/office/drawing/2014/main" val="4075525923"/>
                    </a:ext>
                  </a:extLst>
                </a:gridCol>
                <a:gridCol w="719506">
                  <a:extLst>
                    <a:ext uri="{9D8B030D-6E8A-4147-A177-3AD203B41FA5}">
                      <a16:colId xmlns:a16="http://schemas.microsoft.com/office/drawing/2014/main" val="1214860597"/>
                    </a:ext>
                  </a:extLst>
                </a:gridCol>
                <a:gridCol w="718931">
                  <a:extLst>
                    <a:ext uri="{9D8B030D-6E8A-4147-A177-3AD203B41FA5}">
                      <a16:colId xmlns:a16="http://schemas.microsoft.com/office/drawing/2014/main" val="3508594720"/>
                    </a:ext>
                  </a:extLst>
                </a:gridCol>
                <a:gridCol w="731555">
                  <a:extLst>
                    <a:ext uri="{9D8B030D-6E8A-4147-A177-3AD203B41FA5}">
                      <a16:colId xmlns:a16="http://schemas.microsoft.com/office/drawing/2014/main" val="3935644758"/>
                    </a:ext>
                  </a:extLst>
                </a:gridCol>
              </a:tblGrid>
              <a:tr h="5653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</a:t>
                      </a:r>
                      <a:r>
                        <a:rPr lang="en-GB" sz="1200" dirty="0">
                          <a:effectLst/>
                          <a:sym typeface="Symbol" panose="05050102010706020507" pitchFamily="18" charset="2"/>
                        </a:rPr>
                        <a:t>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Mixing param.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Mass ordering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Masses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Nature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Symbol" panose="05050102010706020507" pitchFamily="18" charset="2"/>
                        </a:rPr>
                        <a:t> </a:t>
                      </a:r>
                      <a:r>
                        <a:rPr lang="fr-FR" sz="1200" dirty="0" err="1">
                          <a:effectLst/>
                        </a:rPr>
                        <a:t>properties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57015"/>
                  </a:ext>
                </a:extLst>
              </a:tr>
              <a:tr h="3132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Oscillation </a:t>
                      </a:r>
                      <a:r>
                        <a:rPr lang="fr-FR" sz="1200" dirty="0" err="1">
                          <a:effectLst/>
                        </a:rPr>
                        <a:t>exp</a:t>
                      </a:r>
                      <a:r>
                        <a:rPr lang="fr-FR" sz="1200" dirty="0">
                          <a:effectLst/>
                        </a:rPr>
                        <a:t>.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4504608"/>
                  </a:ext>
                </a:extLst>
              </a:tr>
              <a:tr h="3132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Symbol" panose="05050102010706020507" pitchFamily="18" charset="2"/>
                        </a:rPr>
                        <a:t>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decay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exp</a:t>
                      </a:r>
                      <a:r>
                        <a:rPr lang="fr-FR" sz="1200" dirty="0">
                          <a:effectLst/>
                        </a:rPr>
                        <a:t>.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0225000"/>
                  </a:ext>
                </a:extLst>
              </a:tr>
              <a:tr h="3132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Symbol" panose="05050102010706020507" pitchFamily="18" charset="2"/>
                        </a:rPr>
                        <a:t>2 </a:t>
                      </a:r>
                      <a:r>
                        <a:rPr lang="fr-FR" sz="1200" dirty="0" err="1">
                          <a:effectLst/>
                        </a:rPr>
                        <a:t>decay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searches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7865238"/>
                  </a:ext>
                </a:extLst>
              </a:tr>
              <a:tr h="3132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Coherent scattering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1673835"/>
                  </a:ext>
                </a:extLst>
              </a:tr>
              <a:tr h="3102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Cosmology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fr-FR" sz="12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8962215"/>
                  </a:ext>
                </a:extLst>
              </a:tr>
            </a:tbl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D2EF886F-7BBF-4B39-A615-49FF2F41937C}"/>
              </a:ext>
            </a:extLst>
          </p:cNvPr>
          <p:cNvSpPr/>
          <p:nvPr/>
        </p:nvSpPr>
        <p:spPr bwMode="auto">
          <a:xfrm>
            <a:off x="10554093" y="1685650"/>
            <a:ext cx="792110" cy="79211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D1339F-4481-464A-8CF3-51CF1471DC05}"/>
              </a:ext>
            </a:extLst>
          </p:cNvPr>
          <p:cNvSpPr txBox="1"/>
          <p:nvPr/>
        </p:nvSpPr>
        <p:spPr>
          <a:xfrm flipH="1">
            <a:off x="381714" y="2462682"/>
            <a:ext cx="6111866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DBD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experiments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=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only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access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to neutrino nature</a:t>
            </a:r>
          </a:p>
        </p:txBody>
      </p:sp>
    </p:spTree>
    <p:extLst>
      <p:ext uri="{BB962C8B-B14F-4D97-AF65-F5344CB8AC3E}">
        <p14:creationId xmlns:p14="http://schemas.microsoft.com/office/powerpoint/2010/main" val="310549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7A0E42-90F8-4127-8A3C-84379F2E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381125"/>
            <a:ext cx="8383634" cy="4532313"/>
          </a:xfrm>
        </p:spPr>
        <p:txBody>
          <a:bodyPr/>
          <a:lstStyle/>
          <a:p>
            <a:r>
              <a:rPr lang="fr-FR" dirty="0"/>
              <a:t>At IRFU, </a:t>
            </a:r>
            <a:r>
              <a:rPr lang="fr-FR" dirty="0" err="1"/>
              <a:t>neutrinoless</a:t>
            </a:r>
            <a:r>
              <a:rPr lang="fr-FR" dirty="0"/>
              <a:t> double beta </a:t>
            </a:r>
            <a:r>
              <a:rPr lang="fr-FR" dirty="0" err="1"/>
              <a:t>searches</a:t>
            </a:r>
            <a:r>
              <a:rPr lang="fr-FR" dirty="0"/>
              <a:t> </a:t>
            </a:r>
            <a:r>
              <a:rPr lang="fr-FR" dirty="0" err="1"/>
              <a:t>follows</a:t>
            </a:r>
            <a:r>
              <a:rPr lang="fr-FR" dirty="0"/>
              <a:t> the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ligneage</a:t>
            </a:r>
            <a:r>
              <a:rPr lang="fr-FR" dirty="0"/>
              <a:t> of </a:t>
            </a:r>
            <a:r>
              <a:rPr lang="en-US" dirty="0"/>
              <a:t>rare event searches with bolometers, with expertise on: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fr-FR" sz="1800" dirty="0"/>
              <a:t>Conception and </a:t>
            </a:r>
            <a:r>
              <a:rPr lang="fr-FR" sz="1800" dirty="0" err="1"/>
              <a:t>assembly</a:t>
            </a:r>
            <a:r>
              <a:rPr lang="fr-FR" sz="1800" dirty="0"/>
              <a:t> of detectors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fr-FR" sz="1800" dirty="0" err="1"/>
              <a:t>Cryogenics</a:t>
            </a:r>
            <a:r>
              <a:rPr lang="fr-FR" sz="1800" dirty="0"/>
              <a:t> and vacuum techniques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fr-FR" sz="1800" dirty="0"/>
              <a:t>Low </a:t>
            </a:r>
            <a:r>
              <a:rPr lang="fr-FR" sz="1800" dirty="0" err="1"/>
              <a:t>radioactivity</a:t>
            </a:r>
            <a:endParaRPr lang="fr-FR" sz="18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fr-FR" sz="1800" dirty="0"/>
              <a:t>Underground </a:t>
            </a:r>
            <a:r>
              <a:rPr lang="fr-FR" sz="1800" dirty="0" err="1"/>
              <a:t>Labs</a:t>
            </a:r>
            <a:endParaRPr lang="fr-FR" sz="18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fr-FR" sz="1800" dirty="0"/>
              <a:t>(Cold) Low noise </a:t>
            </a:r>
            <a:r>
              <a:rPr lang="fr-FR" sz="1800" dirty="0" err="1"/>
              <a:t>electronics</a:t>
            </a:r>
            <a:endParaRPr lang="fr-FR" sz="18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fr-FR" sz="1800" dirty="0"/>
              <a:t>Data </a:t>
            </a:r>
            <a:r>
              <a:rPr lang="fr-FR" sz="1800" dirty="0" err="1"/>
              <a:t>analysis</a:t>
            </a:r>
            <a:endParaRPr lang="fr-FR" sz="18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fr-FR" sz="1800" dirty="0"/>
              <a:t>Simulations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2570CAD-3748-4709-A024-E6DDD7EF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focus on </a:t>
            </a:r>
            <a:r>
              <a:rPr lang="fr-FR" dirty="0" err="1"/>
              <a:t>neutrinoless</a:t>
            </a:r>
            <a:r>
              <a:rPr lang="fr-FR" dirty="0"/>
              <a:t> double beta </a:t>
            </a:r>
            <a:r>
              <a:rPr lang="fr-FR" dirty="0" err="1"/>
              <a:t>decay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1D81F8-6A84-47D6-8879-7F47BDA2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854" y="1241166"/>
            <a:ext cx="1476093" cy="5996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C94BF4-58AA-4691-9236-C52F552D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150" y="2060324"/>
            <a:ext cx="1499497" cy="7603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553DCE-D225-4664-9E22-CDCC81B45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75" y="864667"/>
            <a:ext cx="868288" cy="752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C67445-2A59-4F4F-ACAA-FF20B8ADD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275" y="1840829"/>
            <a:ext cx="803672" cy="5996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03B403-A08E-43B2-A26C-A8B53468A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302" y="2820660"/>
            <a:ext cx="1405722" cy="783777"/>
          </a:xfrm>
          <a:prstGeom prst="rect">
            <a:avLst/>
          </a:prstGeom>
        </p:spPr>
      </p:pic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384CA643-2411-443F-84CD-35122DA47301}"/>
              </a:ext>
            </a:extLst>
          </p:cNvPr>
          <p:cNvGraphicFramePr>
            <a:graphicFrameLocks/>
          </p:cNvGraphicFramePr>
          <p:nvPr/>
        </p:nvGraphicFramePr>
        <p:xfrm>
          <a:off x="4226265" y="3008060"/>
          <a:ext cx="4946072" cy="384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ZoneTexte 47">
            <a:extLst>
              <a:ext uri="{FF2B5EF4-FFF2-40B4-BE49-F238E27FC236}">
                <a16:creationId xmlns:a16="http://schemas.microsoft.com/office/drawing/2014/main" id="{BE918841-09C6-4BEF-A438-6B9FCDFFA45A}"/>
              </a:ext>
            </a:extLst>
          </p:cNvPr>
          <p:cNvSpPr txBox="1"/>
          <p:nvPr/>
        </p:nvSpPr>
        <p:spPr>
          <a:xfrm>
            <a:off x="3789529" y="5785535"/>
            <a:ext cx="2306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Total of 6 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Hardware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only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3D50047-8599-466B-A6BB-CD1C44E57C6E}"/>
              </a:ext>
            </a:extLst>
          </p:cNvPr>
          <p:cNvSpPr txBox="1"/>
          <p:nvPr/>
        </p:nvSpPr>
        <p:spPr>
          <a:xfrm>
            <a:off x="8480665" y="4392912"/>
            <a:ext cx="3474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 1 FTE and 1 PhD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student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 in 2012-215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to 8,5 FTE, 2 PhD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students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 and 2 postdoctoral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fellows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 in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3 PhD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obtained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9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90A7A55-A05D-4F56-8017-30111A6C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83955"/>
            <a:ext cx="10836275" cy="871826"/>
          </a:xfrm>
        </p:spPr>
        <p:txBody>
          <a:bodyPr/>
          <a:lstStyle/>
          <a:p>
            <a:r>
              <a:rPr lang="fr-FR" dirty="0" err="1"/>
              <a:t>Neutrinoless</a:t>
            </a:r>
            <a:r>
              <a:rPr lang="fr-FR" dirty="0"/>
              <a:t> double beta </a:t>
            </a:r>
            <a:r>
              <a:rPr lang="fr-FR" dirty="0" err="1"/>
              <a:t>decay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3752B24-D22E-414B-B974-4747D2A52033}"/>
              </a:ext>
            </a:extLst>
          </p:cNvPr>
          <p:cNvGrpSpPr/>
          <p:nvPr/>
        </p:nvGrpSpPr>
        <p:grpSpPr>
          <a:xfrm>
            <a:off x="1171351" y="692144"/>
            <a:ext cx="10355496" cy="3909191"/>
            <a:chOff x="904874" y="1506767"/>
            <a:chExt cx="10630434" cy="4044504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0FEC9D38-3603-462B-A1F6-58B6ED5040CA}"/>
                </a:ext>
              </a:extLst>
            </p:cNvPr>
            <p:cNvGrpSpPr/>
            <p:nvPr/>
          </p:nvGrpSpPr>
          <p:grpSpPr>
            <a:xfrm>
              <a:off x="2987053" y="1506767"/>
              <a:ext cx="2082179" cy="3106444"/>
              <a:chOff x="5427407" y="1959983"/>
              <a:chExt cx="2133600" cy="3115767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749F6787-DDE4-4F5D-B542-ED904D1496EF}"/>
                  </a:ext>
                </a:extLst>
              </p:cNvPr>
              <p:cNvGrpSpPr/>
              <p:nvPr/>
            </p:nvGrpSpPr>
            <p:grpSpPr>
              <a:xfrm rot="10800000">
                <a:off x="5427407" y="2935799"/>
                <a:ext cx="2133600" cy="2139951"/>
                <a:chOff x="3293807" y="3348754"/>
                <a:chExt cx="2133600" cy="2139951"/>
              </a:xfrm>
            </p:grpSpPr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1D724ECB-CC38-44A0-8E93-8FDA9FDA9621}"/>
                    </a:ext>
                  </a:extLst>
                </p:cNvPr>
                <p:cNvSpPr/>
                <p:nvPr/>
              </p:nvSpPr>
              <p:spPr>
                <a:xfrm rot="5400000">
                  <a:off x="3293807" y="3348754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7E9CBB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36" name="Arc 35">
                  <a:extLst>
                    <a:ext uri="{FF2B5EF4-FFF2-40B4-BE49-F238E27FC236}">
                      <a16:creationId xmlns:a16="http://schemas.microsoft.com/office/drawing/2014/main" id="{2B39BA9A-964F-4126-B471-F262E06952CF}"/>
                    </a:ext>
                  </a:extLst>
                </p:cNvPr>
                <p:cNvSpPr/>
                <p:nvPr/>
              </p:nvSpPr>
              <p:spPr>
                <a:xfrm rot="16200000">
                  <a:off x="3293807" y="3355105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 w="8890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7E9CBB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2BC1911F-37EC-4AF2-8F44-A6F38FDA1399}"/>
                    </a:ext>
                  </a:extLst>
                </p:cNvPr>
                <p:cNvSpPr txBox="1"/>
                <p:nvPr/>
              </p:nvSpPr>
              <p:spPr>
                <a:xfrm rot="10800000">
                  <a:off x="3431459" y="3474832"/>
                  <a:ext cx="1858296" cy="18877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50019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02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CUPID-Mo</a:t>
                  </a:r>
                </a:p>
              </p:txBody>
            </p:sp>
          </p:grpSp>
          <p:sp>
            <p:nvSpPr>
              <p:cNvPr id="34" name="Google Shape;1044;p131">
                <a:extLst>
                  <a:ext uri="{FF2B5EF4-FFF2-40B4-BE49-F238E27FC236}">
                    <a16:creationId xmlns:a16="http://schemas.microsoft.com/office/drawing/2014/main" id="{FD9EF656-9603-486F-8653-79891446DBE4}"/>
                  </a:ext>
                </a:extLst>
              </p:cNvPr>
              <p:cNvSpPr txBox="1"/>
              <p:nvPr/>
            </p:nvSpPr>
            <p:spPr>
              <a:xfrm>
                <a:off x="5437239" y="1959983"/>
                <a:ext cx="2113935" cy="980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6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2017-2023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Selection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 of </a:t>
                </a:r>
                <a:r>
                  <a:rPr kumimoji="0" lang="fr-FR" sz="14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100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Mo for CUPID</a:t>
                </a:r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16F7A9D-3CA7-4475-A09D-BE7783584020}"/>
                </a:ext>
              </a:extLst>
            </p:cNvPr>
            <p:cNvGrpSpPr/>
            <p:nvPr/>
          </p:nvGrpSpPr>
          <p:grpSpPr>
            <a:xfrm>
              <a:off x="904874" y="2479663"/>
              <a:ext cx="2082179" cy="3043119"/>
              <a:chOff x="3293807" y="2935799"/>
              <a:chExt cx="2133600" cy="3052252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584E7920-812B-42DA-B010-0C7A942BD00B}"/>
                  </a:ext>
                </a:extLst>
              </p:cNvPr>
              <p:cNvGrpSpPr/>
              <p:nvPr/>
            </p:nvGrpSpPr>
            <p:grpSpPr>
              <a:xfrm>
                <a:off x="3293807" y="2935799"/>
                <a:ext cx="2133600" cy="2139951"/>
                <a:chOff x="3293807" y="3348754"/>
                <a:chExt cx="2133600" cy="2139951"/>
              </a:xfrm>
            </p:grpSpPr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4D188ADC-D327-449C-B35B-15F67F4AF730}"/>
                    </a:ext>
                  </a:extLst>
                </p:cNvPr>
                <p:cNvSpPr/>
                <p:nvPr/>
              </p:nvSpPr>
              <p:spPr>
                <a:xfrm rot="5400000">
                  <a:off x="3293807" y="3348754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3E4A83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AA7CE624-BB75-4EBD-A6AC-2DBA1D69EA73}"/>
                    </a:ext>
                  </a:extLst>
                </p:cNvPr>
                <p:cNvSpPr/>
                <p:nvPr/>
              </p:nvSpPr>
              <p:spPr>
                <a:xfrm rot="16200000">
                  <a:off x="3293807" y="3355105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solidFill>
                  <a:schemeClr val="bg1"/>
                </a:solidFill>
                <a:ln w="8890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4A83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1E7BC173-B317-45F5-A2AE-F5C9D0CCBB4F}"/>
                    </a:ext>
                  </a:extLst>
                </p:cNvPr>
                <p:cNvSpPr txBox="1"/>
                <p:nvPr/>
              </p:nvSpPr>
              <p:spPr>
                <a:xfrm>
                  <a:off x="3431459" y="3474832"/>
                  <a:ext cx="1858296" cy="18877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50019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01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LUMINEU</a:t>
                  </a:r>
                </a:p>
              </p:txBody>
            </p:sp>
          </p:grpSp>
          <p:sp>
            <p:nvSpPr>
              <p:cNvPr id="29" name="Google Shape;1044;p131">
                <a:extLst>
                  <a:ext uri="{FF2B5EF4-FFF2-40B4-BE49-F238E27FC236}">
                    <a16:creationId xmlns:a16="http://schemas.microsoft.com/office/drawing/2014/main" id="{31C0820F-C003-4617-A5C1-EEAE9A1FD2E4}"/>
                  </a:ext>
                </a:extLst>
              </p:cNvPr>
              <p:cNvSpPr txBox="1"/>
              <p:nvPr/>
            </p:nvSpPr>
            <p:spPr>
              <a:xfrm>
                <a:off x="3303640" y="5141333"/>
                <a:ext cx="2113935" cy="846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6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2012-2016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Selection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of 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5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Li</a:t>
                </a:r>
                <a:r>
                  <a:rPr kumimoji="0" lang="fr-FR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E5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5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MoO</a:t>
                </a:r>
                <a:r>
                  <a:rPr kumimoji="0" lang="fr-FR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E5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4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for a pilot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experiment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E75F4031-1DFA-4E84-8CE5-E76BCB75FE72}"/>
                </a:ext>
              </a:extLst>
            </p:cNvPr>
            <p:cNvGrpSpPr/>
            <p:nvPr/>
          </p:nvGrpSpPr>
          <p:grpSpPr>
            <a:xfrm>
              <a:off x="5069133" y="2479663"/>
              <a:ext cx="2082179" cy="3071608"/>
              <a:chOff x="7659330" y="2935799"/>
              <a:chExt cx="2133600" cy="3080826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E3CC0108-29D3-4601-96DC-D9822C672C6F}"/>
                  </a:ext>
                </a:extLst>
              </p:cNvPr>
              <p:cNvGrpSpPr/>
              <p:nvPr/>
            </p:nvGrpSpPr>
            <p:grpSpPr>
              <a:xfrm>
                <a:off x="7659330" y="2935799"/>
                <a:ext cx="2133600" cy="2139951"/>
                <a:chOff x="3293807" y="3348754"/>
                <a:chExt cx="2133600" cy="2139951"/>
              </a:xfrm>
            </p:grpSpPr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7A42F15B-1102-449A-BF82-4CA2B728589F}"/>
                    </a:ext>
                  </a:extLst>
                </p:cNvPr>
                <p:cNvSpPr/>
                <p:nvPr/>
              </p:nvSpPr>
              <p:spPr>
                <a:xfrm rot="16200000">
                  <a:off x="3293807" y="3355105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 w="8890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CD31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D365C2AA-AB0E-426F-831C-F5FA9BB53E30}"/>
                    </a:ext>
                  </a:extLst>
                </p:cNvPr>
                <p:cNvSpPr/>
                <p:nvPr/>
              </p:nvSpPr>
              <p:spPr>
                <a:xfrm rot="5400000">
                  <a:off x="3293807" y="3348754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CD31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FA6FDCD9-8017-4D0B-AEAD-8B7F6F1C9AD9}"/>
                    </a:ext>
                  </a:extLst>
                </p:cNvPr>
                <p:cNvSpPr txBox="1"/>
                <p:nvPr/>
              </p:nvSpPr>
              <p:spPr>
                <a:xfrm>
                  <a:off x="3431459" y="3474832"/>
                  <a:ext cx="1858296" cy="18877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50019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03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CUPID</a:t>
                  </a:r>
                </a:p>
              </p:txBody>
            </p:sp>
          </p:grpSp>
          <p:sp>
            <p:nvSpPr>
              <p:cNvPr id="24" name="Google Shape;1044;p131">
                <a:extLst>
                  <a:ext uri="{FF2B5EF4-FFF2-40B4-BE49-F238E27FC236}">
                    <a16:creationId xmlns:a16="http://schemas.microsoft.com/office/drawing/2014/main" id="{CC3778B2-694D-4093-9ABA-C5BC97EFE68C}"/>
                  </a:ext>
                </a:extLst>
              </p:cNvPr>
              <p:cNvSpPr txBox="1"/>
              <p:nvPr/>
            </p:nvSpPr>
            <p:spPr>
              <a:xfrm>
                <a:off x="7669163" y="5141332"/>
                <a:ext cx="2113935" cy="875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6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2016 -  </a:t>
                </a: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60019"/>
                    </a:solidFill>
                    <a:effectLst/>
                    <a:uLnTx/>
                    <a:uFillTx/>
                    <a:latin typeface="Arial"/>
                    <a:cs typeface="Arial"/>
                    <a:sym typeface="Poppins"/>
                  </a:rPr>
                  <a:t>…</a:t>
                </a: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60019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Next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generation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experiment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2BF5FE2-155F-45BE-B27D-5815EA973875}"/>
                </a:ext>
              </a:extLst>
            </p:cNvPr>
            <p:cNvGrpSpPr/>
            <p:nvPr/>
          </p:nvGrpSpPr>
          <p:grpSpPr>
            <a:xfrm>
              <a:off x="7154111" y="1506767"/>
              <a:ext cx="2082179" cy="3106444"/>
              <a:chOff x="5427407" y="1959983"/>
              <a:chExt cx="2133600" cy="3115767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7FAA2F28-9E59-41C6-BD09-0D4D05F04CE7}"/>
                  </a:ext>
                </a:extLst>
              </p:cNvPr>
              <p:cNvGrpSpPr/>
              <p:nvPr/>
            </p:nvGrpSpPr>
            <p:grpSpPr>
              <a:xfrm rot="10800000">
                <a:off x="5427407" y="2935799"/>
                <a:ext cx="2133600" cy="2139951"/>
                <a:chOff x="3293807" y="3348754"/>
                <a:chExt cx="2133600" cy="2139951"/>
              </a:xfrm>
            </p:grpSpPr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45B226FC-85EB-4457-839C-AC55C2403346}"/>
                    </a:ext>
                  </a:extLst>
                </p:cNvPr>
                <p:cNvSpPr/>
                <p:nvPr/>
              </p:nvSpPr>
              <p:spPr>
                <a:xfrm rot="5400000">
                  <a:off x="3293807" y="3348754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B5C9B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1DC6F14E-DC30-4E9D-BCA3-78921CD99B54}"/>
                    </a:ext>
                  </a:extLst>
                </p:cNvPr>
                <p:cNvSpPr/>
                <p:nvPr/>
              </p:nvSpPr>
              <p:spPr>
                <a:xfrm rot="16200000">
                  <a:off x="3293807" y="3355105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 w="8890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B5C9B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AB88E561-203F-4377-B360-EAF596CF34FA}"/>
                    </a:ext>
                  </a:extLst>
                </p:cNvPr>
                <p:cNvSpPr txBox="1"/>
                <p:nvPr/>
              </p:nvSpPr>
              <p:spPr>
                <a:xfrm rot="10800000">
                  <a:off x="3431459" y="3474832"/>
                  <a:ext cx="1858296" cy="18877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50019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04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BINGO</a:t>
                  </a:r>
                </a:p>
              </p:txBody>
            </p:sp>
          </p:grpSp>
          <p:sp>
            <p:nvSpPr>
              <p:cNvPr id="19" name="Google Shape;1044;p131">
                <a:extLst>
                  <a:ext uri="{FF2B5EF4-FFF2-40B4-BE49-F238E27FC236}">
                    <a16:creationId xmlns:a16="http://schemas.microsoft.com/office/drawing/2014/main" id="{E6B981A2-7544-4D60-99B2-AF96C445A901}"/>
                  </a:ext>
                </a:extLst>
              </p:cNvPr>
              <p:cNvSpPr txBox="1"/>
              <p:nvPr/>
            </p:nvSpPr>
            <p:spPr>
              <a:xfrm>
                <a:off x="5437239" y="1959983"/>
                <a:ext cx="2113935" cy="980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6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2020-2026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ERC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grant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Poppins"/>
                  <a:cs typeface="Poppins"/>
                  <a:sym typeface="Poppin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Open the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way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 to normal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hierarchy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644F90B-9E6A-499A-BFD3-DB7241845F13}"/>
                </a:ext>
              </a:extLst>
            </p:cNvPr>
            <p:cNvGrpSpPr/>
            <p:nvPr/>
          </p:nvGrpSpPr>
          <p:grpSpPr>
            <a:xfrm>
              <a:off x="9236218" y="2479663"/>
              <a:ext cx="2299090" cy="3071608"/>
              <a:chOff x="7659330" y="2935799"/>
              <a:chExt cx="2355868" cy="3080826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1424C25E-A9B6-495A-8F4A-138FC83D6FFD}"/>
                  </a:ext>
                </a:extLst>
              </p:cNvPr>
              <p:cNvGrpSpPr/>
              <p:nvPr/>
            </p:nvGrpSpPr>
            <p:grpSpPr>
              <a:xfrm>
                <a:off x="7659330" y="2935799"/>
                <a:ext cx="2133600" cy="2139951"/>
                <a:chOff x="3293807" y="3348754"/>
                <a:chExt cx="2133600" cy="2139951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BA56B0B3-57BF-4DD6-8F61-1CC285186792}"/>
                    </a:ext>
                  </a:extLst>
                </p:cNvPr>
                <p:cNvSpPr/>
                <p:nvPr/>
              </p:nvSpPr>
              <p:spPr>
                <a:xfrm rot="16200000">
                  <a:off x="3293807" y="3355105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 w="88900" cap="rnd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E18D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2BC96F11-0F6E-4BD0-A6E3-327C3B2C74AA}"/>
                    </a:ext>
                  </a:extLst>
                </p:cNvPr>
                <p:cNvSpPr/>
                <p:nvPr/>
              </p:nvSpPr>
              <p:spPr>
                <a:xfrm rot="5400000">
                  <a:off x="3293807" y="3348754"/>
                  <a:ext cx="2133600" cy="2133600"/>
                </a:xfrm>
                <a:prstGeom prst="arc">
                  <a:avLst>
                    <a:gd name="adj1" fmla="val 16200000"/>
                    <a:gd name="adj2" fmla="val 5364088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E18D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904CEFC4-9A20-473A-9F68-E8C0C9D3693E}"/>
                    </a:ext>
                  </a:extLst>
                </p:cNvPr>
                <p:cNvSpPr txBox="1"/>
                <p:nvPr/>
              </p:nvSpPr>
              <p:spPr>
                <a:xfrm>
                  <a:off x="3431459" y="3474832"/>
                  <a:ext cx="1858296" cy="18877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50019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05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latin typeface="Arial Black"/>
                      <a:cs typeface="Arial"/>
                    </a:rPr>
                    <a:t>TINY</a:t>
                  </a:r>
                </a:p>
              </p:txBody>
            </p:sp>
          </p:grpSp>
          <p:sp>
            <p:nvSpPr>
              <p:cNvPr id="14" name="Google Shape;1044;p131">
                <a:extLst>
                  <a:ext uri="{FF2B5EF4-FFF2-40B4-BE49-F238E27FC236}">
                    <a16:creationId xmlns:a16="http://schemas.microsoft.com/office/drawing/2014/main" id="{DE9A34D3-8436-48BD-9CA1-1F2871119945}"/>
                  </a:ext>
                </a:extLst>
              </p:cNvPr>
              <p:cNvSpPr txBox="1"/>
              <p:nvPr/>
            </p:nvSpPr>
            <p:spPr>
              <a:xfrm>
                <a:off x="7669162" y="5141332"/>
                <a:ext cx="2346036" cy="875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6001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2023-2028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ERC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grant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Poppins"/>
                  <a:cs typeface="Poppins"/>
                  <a:sym typeface="Poppin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Two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 new isotopes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under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 </a:t>
                </a:r>
                <a:r>
                  <a:rPr kumimoji="0" lang="fr-FR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Poppins"/>
                    <a:cs typeface="Poppins"/>
                    <a:sym typeface="Poppins"/>
                  </a:rPr>
                  <a:t>study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Poppins"/>
                  <a:cs typeface="Poppins"/>
                  <a:sym typeface="Poppins"/>
                </a:endParaRPr>
              </a:p>
            </p:txBody>
          </p:sp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38355FD-729C-4F18-A776-7771BCCBB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420" y="3952939"/>
              <a:ext cx="1058600" cy="36820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262AB2-B317-4727-8076-2F600863D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2040" y="3971600"/>
              <a:ext cx="500651" cy="43133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B2D5840-976C-4E13-9924-1F32D9AB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1148" y="3952939"/>
              <a:ext cx="500651" cy="43133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8D5007AD-FCBF-42D1-91D9-BABFF7105598}"/>
              </a:ext>
            </a:extLst>
          </p:cNvPr>
          <p:cNvSpPr txBox="1"/>
          <p:nvPr/>
        </p:nvSpPr>
        <p:spPr>
          <a:xfrm>
            <a:off x="3077341" y="4834693"/>
            <a:ext cx="2028328" cy="7386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World limit on 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100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Mo and technology chosen for CUPID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9E803EE-E55E-45EF-8282-314342CF5C4A}"/>
              </a:ext>
            </a:extLst>
          </p:cNvPr>
          <p:cNvSpPr txBox="1"/>
          <p:nvPr/>
        </p:nvSpPr>
        <p:spPr>
          <a:xfrm>
            <a:off x="7246889" y="5067605"/>
            <a:ext cx="200963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New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low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radioactivity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cryo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-platform at LSM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A44322F-2669-448E-9D7D-8B926F2085C5}"/>
              </a:ext>
            </a:extLst>
          </p:cNvPr>
          <p:cNvSpPr txBox="1"/>
          <p:nvPr/>
        </p:nvSpPr>
        <p:spPr>
          <a:xfrm>
            <a:off x="9418079" y="4953198"/>
            <a:ext cx="1788411" cy="7386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New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cryo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-platform at IRFU for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above-ground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test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FFC9CB-FE04-4926-A961-86E3060B4D64}"/>
              </a:ext>
            </a:extLst>
          </p:cNvPr>
          <p:cNvSpPr txBox="1"/>
          <p:nvPr/>
        </p:nvSpPr>
        <p:spPr>
          <a:xfrm>
            <a:off x="256900" y="6136151"/>
            <a:ext cx="1167819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Strong collaboration </a:t>
            </a:r>
            <a:r>
              <a:rPr kumimoji="0" lang="fr-FR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IN2P3 </a:t>
            </a:r>
            <a:r>
              <a:rPr kumimoji="0" lang="fr-FR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throughout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all the </a:t>
            </a:r>
            <a:r>
              <a:rPr kumimoji="0" lang="fr-FR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projects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495AF97E-4CA0-B8A5-33D6-CFA5E1351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00" y="5445280"/>
            <a:ext cx="607369" cy="6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6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AFC7EFC-C992-22DC-2969-42782663F360}"/>
              </a:ext>
            </a:extLst>
          </p:cNvPr>
          <p:cNvSpPr txBox="1"/>
          <p:nvPr/>
        </p:nvSpPr>
        <p:spPr>
          <a:xfrm>
            <a:off x="4781817" y="908650"/>
            <a:ext cx="262836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Context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91D8A9-E3FD-761E-0C5A-57022CF4986F}"/>
              </a:ext>
            </a:extLst>
          </p:cNvPr>
          <p:cNvSpPr txBox="1"/>
          <p:nvPr/>
        </p:nvSpPr>
        <p:spPr>
          <a:xfrm>
            <a:off x="1307335" y="1628750"/>
            <a:ext cx="9577330" cy="3539430"/>
          </a:xfrm>
          <a:prstGeom prst="rect">
            <a:avLst/>
          </a:prstGeom>
          <a:solidFill>
            <a:srgbClr val="FBFDE4"/>
          </a:solidFill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16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b="1" dirty="0"/>
              <a:t>The international context for future new-generation </a:t>
            </a:r>
            <a:r>
              <a:rPr lang="en-US" sz="1600" b="1" dirty="0" err="1"/>
              <a:t>neutrinoless</a:t>
            </a:r>
            <a:r>
              <a:rPr lang="en-US" sz="1600" b="1" dirty="0"/>
              <a:t> double beta decay projects has evolved over the last years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b="1" dirty="0"/>
              <a:t>International collaborations have mainly focused on a few projects. The three main new-generation projects, based on different technologies and aiming to use different isotopes are: LEGEND (ton-scale, </a:t>
            </a:r>
            <a:r>
              <a:rPr lang="en-US" sz="1600" b="1" baseline="30000" dirty="0"/>
              <a:t>76</a:t>
            </a:r>
            <a:r>
              <a:rPr lang="en-US" sz="1600" b="1" dirty="0"/>
              <a:t>Ge), </a:t>
            </a:r>
            <a:r>
              <a:rPr lang="en-US" sz="1600" b="1" dirty="0" err="1"/>
              <a:t>nEXO</a:t>
            </a:r>
            <a:r>
              <a:rPr lang="en-US" sz="1600" b="1" dirty="0"/>
              <a:t> (ton-scale, </a:t>
            </a:r>
            <a:r>
              <a:rPr lang="en-US" sz="1600" b="1" baseline="30000" dirty="0"/>
              <a:t>136</a:t>
            </a:r>
            <a:r>
              <a:rPr lang="en-US" sz="1600" b="1" dirty="0"/>
              <a:t>Xe), CUPID (240 kg, </a:t>
            </a:r>
            <a:r>
              <a:rPr lang="en-US" sz="1600" b="1" baseline="30000" dirty="0"/>
              <a:t>100</a:t>
            </a:r>
            <a:r>
              <a:rPr lang="en-US" sz="1600" b="1" dirty="0"/>
              <a:t>Mo)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b="1" dirty="0"/>
          </a:p>
          <a:p>
            <a:pPr marL="342900" indent="-342900">
              <a:buFont typeface="Wingdings" pitchFamily="2" charset="2"/>
              <a:buChar char="Ø"/>
            </a:pPr>
            <a:endParaRPr lang="en-US" sz="16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b="1" dirty="0"/>
              <a:t>At the end of 2024, DOE informed the community of the decision to withdraw from the commitment to </a:t>
            </a:r>
            <a:r>
              <a:rPr lang="en-US" sz="1600" b="1" dirty="0" err="1"/>
              <a:t>nEXO</a:t>
            </a:r>
            <a:r>
              <a:rPr lang="en-US" sz="1600" b="1" dirty="0"/>
              <a:t> and to concentrate the support only on one ton-scale project, LEGEND</a:t>
            </a:r>
          </a:p>
          <a:p>
            <a:endParaRPr lang="en-US" sz="1600" b="1" dirty="0"/>
          </a:p>
          <a:p>
            <a:pPr marL="342900" indent="-342900">
              <a:buFont typeface="Wingdings" pitchFamily="2" charset="2"/>
              <a:buChar char="Ø"/>
            </a:pPr>
            <a:endParaRPr lang="en-US" sz="16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600" b="1" dirty="0"/>
              <a:t>In France, CNRS and CEA scientists and engineers are involved in CUPID since several years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9AB0F3-164A-92E7-1709-1DF35B38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0" y="6073506"/>
            <a:ext cx="601796" cy="6017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F53F67-1D2A-80B0-1812-8E683276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90" y="6067653"/>
            <a:ext cx="607369" cy="6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494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RFU">
  <a:themeElements>
    <a:clrScheme name="CEA Bear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4B5C9B"/>
      </a:accent4>
      <a:accent5>
        <a:srgbClr val="FFE18D"/>
      </a:accent5>
      <a:accent6>
        <a:srgbClr val="5F78C1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RFU" id="{CBA1FEFE-C897-4261-8873-20B859D9FFD7}" vid="{95FC9BAC-E51F-496C-A7DC-54104983C70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57708</TotalTime>
  <Words>1356</Words>
  <Application>Microsoft Macintosh PowerPoint</Application>
  <PresentationFormat>Grand écran</PresentationFormat>
  <Paragraphs>231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Satoshi</vt:lpstr>
      <vt:lpstr>Satoshi Light</vt:lpstr>
      <vt:lpstr>Arial</vt:lpstr>
      <vt:lpstr>Arial Black</vt:lpstr>
      <vt:lpstr>Calibri</vt:lpstr>
      <vt:lpstr>Century Gothic</vt:lpstr>
      <vt:lpstr>IBM Plex Sans</vt:lpstr>
      <vt:lpstr>IBM Plex Sans SemiBold</vt:lpstr>
      <vt:lpstr>Symbol</vt:lpstr>
      <vt:lpstr>Times New Roman</vt:lpstr>
      <vt:lpstr>Wingdings</vt:lpstr>
      <vt:lpstr>Thème Office</vt:lpstr>
      <vt:lpstr>Conception personnalisée</vt:lpstr>
      <vt:lpstr>IRFU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Neutrino physics at IRFU</vt:lpstr>
      <vt:lpstr>A focus on neutrinoless double beta decay</vt:lpstr>
      <vt:lpstr>Neutrinoless double beta decay projects </vt:lpstr>
      <vt:lpstr>Présentation PowerPoint</vt:lpstr>
      <vt:lpstr>Présentation PowerPoint</vt:lpstr>
      <vt:lpstr>Présentation PowerPoint</vt:lpstr>
      <vt:lpstr>Présentation PowerPoint</vt:lpstr>
      <vt:lpstr>Thank you  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HORTALA Thomas</dc:creator>
  <cp:keywords/>
  <dc:description/>
  <cp:lastModifiedBy>Marcella Grasso</cp:lastModifiedBy>
  <cp:revision>929</cp:revision>
  <cp:lastPrinted>2025-09-25T11:58:32Z</cp:lastPrinted>
  <dcterms:created xsi:type="dcterms:W3CDTF">2023-11-07T22:06:45Z</dcterms:created>
  <dcterms:modified xsi:type="dcterms:W3CDTF">2025-10-06T03:52:53Z</dcterms:modified>
  <cp:category/>
</cp:coreProperties>
</file>