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 id="2147483713" r:id="rId2"/>
  </p:sldMasterIdLst>
  <p:notesMasterIdLst>
    <p:notesMasterId r:id="rId21"/>
  </p:notesMasterIdLst>
  <p:sldIdLst>
    <p:sldId id="1811" r:id="rId3"/>
    <p:sldId id="1807" r:id="rId4"/>
    <p:sldId id="1832" r:id="rId5"/>
    <p:sldId id="1833" r:id="rId6"/>
    <p:sldId id="1829" r:id="rId7"/>
    <p:sldId id="1834" r:id="rId8"/>
    <p:sldId id="1835" r:id="rId9"/>
    <p:sldId id="1837" r:id="rId10"/>
    <p:sldId id="1828" r:id="rId11"/>
    <p:sldId id="1836" r:id="rId12"/>
    <p:sldId id="1840" r:id="rId13"/>
    <p:sldId id="1841" r:id="rId14"/>
    <p:sldId id="1839" r:id="rId15"/>
    <p:sldId id="1843" r:id="rId16"/>
    <p:sldId id="1842" r:id="rId17"/>
    <p:sldId id="1844" r:id="rId18"/>
    <p:sldId id="1845" r:id="rId19"/>
    <p:sldId id="1846" r:id="rId20"/>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39200"/>
    <a:srgbClr val="E05314"/>
    <a:srgbClr val="7A286A"/>
    <a:srgbClr val="229023"/>
    <a:srgbClr val="456487"/>
    <a:srgbClr val="FF6700"/>
    <a:srgbClr val="6600CC"/>
    <a:srgbClr val="511F74"/>
    <a:srgbClr val="0029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0" autoAdjust="0"/>
    <p:restoredTop sz="96291" autoAdjust="0"/>
  </p:normalViewPr>
  <p:slideViewPr>
    <p:cSldViewPr>
      <p:cViewPr varScale="1">
        <p:scale>
          <a:sx n="137" d="100"/>
          <a:sy n="137" d="100"/>
        </p:scale>
        <p:origin x="216" y="312"/>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26/09/2024</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901638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4961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0306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048089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87427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31197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24/09/2024</a:t>
            </a:r>
          </a:p>
        </p:txBody>
      </p:sp>
      <p:sp>
        <p:nvSpPr>
          <p:cNvPr id="4" name="Espace réservé du pied de page 3"/>
          <p:cNvSpPr>
            <a:spLocks noGrp="1"/>
          </p:cNvSpPr>
          <p:nvPr>
            <p:ph type="ftr" sz="quarter" idx="11"/>
          </p:nvPr>
        </p:nvSpPr>
        <p:spPr/>
        <p:txBody>
          <a:bodyPr/>
          <a:lstStyle/>
          <a:p>
            <a:r>
              <a:rPr lang="en-US"/>
              <a:t>PERLE Potential Applications - ERL 24 Workshop</a:t>
            </a:r>
            <a:endParaRPr lang="fr-F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20660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24/09/2024</a:t>
            </a:r>
          </a:p>
        </p:txBody>
      </p:sp>
      <p:sp>
        <p:nvSpPr>
          <p:cNvPr id="3" name="Espace réservé du pied de page 2"/>
          <p:cNvSpPr>
            <a:spLocks noGrp="1"/>
          </p:cNvSpPr>
          <p:nvPr>
            <p:ph type="ftr" sz="quarter" idx="11"/>
          </p:nvPr>
        </p:nvSpPr>
        <p:spPr/>
        <p:txBody>
          <a:bodyPr/>
          <a:lstStyle/>
          <a:p>
            <a:r>
              <a:rPr lang="en-US"/>
              <a:t>PERLE Potential Applications - ERL 24 Workshop</a:t>
            </a:r>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260810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24/09/2024</a:t>
            </a:r>
          </a:p>
        </p:txBody>
      </p:sp>
      <p:sp>
        <p:nvSpPr>
          <p:cNvPr id="6" name="Espace réservé du pied de page 5"/>
          <p:cNvSpPr>
            <a:spLocks noGrp="1"/>
          </p:cNvSpPr>
          <p:nvPr>
            <p:ph type="ftr" sz="quarter" idx="11"/>
          </p:nvPr>
        </p:nvSpPr>
        <p:spPr/>
        <p:txBody>
          <a:bodyPr/>
          <a:lstStyle/>
          <a:p>
            <a:r>
              <a:rPr lang="en-US"/>
              <a:t>PERLE Potential Applications - ERL 24 Workshop</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47146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r>
              <a:rPr lang="fr-FR"/>
              <a:t>24/09/2024</a:t>
            </a:r>
          </a:p>
        </p:txBody>
      </p:sp>
      <p:sp>
        <p:nvSpPr>
          <p:cNvPr id="6" name="Espace réservé du pied de page 5"/>
          <p:cNvSpPr>
            <a:spLocks noGrp="1"/>
          </p:cNvSpPr>
          <p:nvPr>
            <p:ph type="ftr" sz="quarter" idx="11"/>
          </p:nvPr>
        </p:nvSpPr>
        <p:spPr/>
        <p:txBody>
          <a:bodyPr/>
          <a:lstStyle/>
          <a:p>
            <a:r>
              <a:rPr lang="en-US"/>
              <a:t>PERLE Potential Applications - ERL 24 Workshop</a:t>
            </a:r>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3827469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24/09/2024</a:t>
            </a:r>
          </a:p>
        </p:txBody>
      </p:sp>
      <p:sp>
        <p:nvSpPr>
          <p:cNvPr id="5" name="Espace réservé du pied de page 4"/>
          <p:cNvSpPr>
            <a:spLocks noGrp="1"/>
          </p:cNvSpPr>
          <p:nvPr>
            <p:ph type="ftr" sz="quarter" idx="11"/>
          </p:nvPr>
        </p:nvSpPr>
        <p:spPr/>
        <p:txBody>
          <a:bodyPr/>
          <a:lstStyle/>
          <a:p>
            <a:r>
              <a:rPr lang="en-US"/>
              <a:t>PERLE Potential Applications - ERL 24 Workshop</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340879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24/09/2024</a:t>
            </a:r>
          </a:p>
        </p:txBody>
      </p:sp>
      <p:sp>
        <p:nvSpPr>
          <p:cNvPr id="5" name="Espace réservé du pied de page 4"/>
          <p:cNvSpPr>
            <a:spLocks noGrp="1"/>
          </p:cNvSpPr>
          <p:nvPr>
            <p:ph type="ftr" sz="quarter" idx="11"/>
          </p:nvPr>
        </p:nvSpPr>
        <p:spPr/>
        <p:txBody>
          <a:bodyPr/>
          <a:lstStyle/>
          <a:p>
            <a:r>
              <a:rPr lang="en-US"/>
              <a:t>PERLE Potential Applications - ERL 24 Workshop</a:t>
            </a:r>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14961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24/09/2024</a:t>
            </a:r>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PERLE Potential Applications - ERL 24 Workshop</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24/09/2024</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PERLE Potential Applications - ERL 24 Workshop</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24/09/2024</a:t>
            </a: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PERLE Potential Applications - ERL 24 Workshop</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4671780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tiff"/><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png"/><Relationship Id="rId7"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39.jpe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53.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9.png"/><Relationship Id="rId7" Type="http://schemas.openxmlformats.org/officeDocument/2006/relationships/image" Target="../media/image49.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F8A74C53-3DD6-D349-DCBD-94F1EE297CCE}"/>
              </a:ext>
            </a:extLst>
          </p:cNvPr>
          <p:cNvPicPr>
            <a:picLocks noChangeAspect="1"/>
          </p:cNvPicPr>
          <p:nvPr/>
        </p:nvPicPr>
        <p:blipFill rotWithShape="1">
          <a:blip r:embed="rId2" cstate="screen">
            <a:alphaModFix amt="54000"/>
            <a:extLst>
              <a:ext uri="{28A0092B-C50C-407E-A947-70E740481C1C}">
                <a14:useLocalDpi xmlns:a14="http://schemas.microsoft.com/office/drawing/2010/main"/>
              </a:ext>
            </a:extLst>
          </a:blip>
          <a:srcRect/>
          <a:stretch/>
        </p:blipFill>
        <p:spPr>
          <a:xfrm>
            <a:off x="3336252" y="848003"/>
            <a:ext cx="4426399" cy="3477885"/>
          </a:xfrm>
          <a:prstGeom prst="rect">
            <a:avLst/>
          </a:prstGeom>
        </p:spPr>
      </p:pic>
      <p:sp>
        <p:nvSpPr>
          <p:cNvPr id="9" name="Rectangle 8">
            <a:extLst>
              <a:ext uri="{FF2B5EF4-FFF2-40B4-BE49-F238E27FC236}">
                <a16:creationId xmlns:a16="http://schemas.microsoft.com/office/drawing/2014/main" id="{0D91AC58-A640-4272-B27E-AE016561E64A}"/>
              </a:ext>
            </a:extLst>
          </p:cNvPr>
          <p:cNvSpPr/>
          <p:nvPr/>
        </p:nvSpPr>
        <p:spPr>
          <a:xfrm>
            <a:off x="1350451" y="1879357"/>
            <a:ext cx="8363721" cy="646331"/>
          </a:xfrm>
          <a:prstGeom prst="rect">
            <a:avLst/>
          </a:prstGeom>
        </p:spPr>
        <p:txBody>
          <a:bodyPr wrap="square">
            <a:spAutoFit/>
          </a:bodyPr>
          <a:lstStyle/>
          <a:p>
            <a:pPr algn="ctr"/>
            <a:r>
              <a:rPr lang="en-US" sz="3600" b="1" dirty="0">
                <a:solidFill>
                  <a:schemeClr val="accent5">
                    <a:lumMod val="75000"/>
                  </a:schemeClr>
                </a:solidFill>
                <a:latin typeface="+mn-lt"/>
              </a:rPr>
              <a:t>PERLE</a:t>
            </a:r>
            <a:r>
              <a:rPr lang="en-US" sz="3600" dirty="0">
                <a:solidFill>
                  <a:schemeClr val="accent5">
                    <a:lumMod val="75000"/>
                  </a:schemeClr>
                </a:solidFill>
                <a:latin typeface="+mn-lt"/>
              </a:rPr>
              <a:t> </a:t>
            </a:r>
            <a:r>
              <a:rPr lang="en-US" sz="3600" b="1" dirty="0">
                <a:solidFill>
                  <a:schemeClr val="accent5">
                    <a:lumMod val="75000"/>
                  </a:schemeClr>
                </a:solidFill>
                <a:latin typeface="+mn-lt"/>
              </a:rPr>
              <a:t>Potential Applications</a:t>
            </a:r>
            <a:endParaRPr lang="en-US" sz="3600" b="1" dirty="0">
              <a:solidFill>
                <a:schemeClr val="accent5">
                  <a:lumMod val="75000"/>
                </a:schemeClr>
              </a:solidFill>
              <a:effectLst/>
              <a:latin typeface="+mn-lt"/>
            </a:endParaRPr>
          </a:p>
        </p:txBody>
      </p:sp>
      <p:sp>
        <p:nvSpPr>
          <p:cNvPr id="10" name="Rectangle 9">
            <a:extLst>
              <a:ext uri="{FF2B5EF4-FFF2-40B4-BE49-F238E27FC236}">
                <a16:creationId xmlns:a16="http://schemas.microsoft.com/office/drawing/2014/main" id="{1F6D1CEA-DFFA-4C4C-8CD5-61FFB6A8E13A}"/>
              </a:ext>
            </a:extLst>
          </p:cNvPr>
          <p:cNvSpPr/>
          <p:nvPr/>
        </p:nvSpPr>
        <p:spPr>
          <a:xfrm>
            <a:off x="2537433" y="2813720"/>
            <a:ext cx="5989759" cy="1169551"/>
          </a:xfrm>
          <a:prstGeom prst="rect">
            <a:avLst/>
          </a:prstGeom>
        </p:spPr>
        <p:txBody>
          <a:bodyPr wrap="square">
            <a:spAutoFit/>
          </a:bodyPr>
          <a:lstStyle/>
          <a:p>
            <a:pPr algn="ctr"/>
            <a:r>
              <a:rPr lang="en-US" sz="1800" b="1" dirty="0">
                <a:solidFill>
                  <a:srgbClr val="1F1100"/>
                </a:solidFill>
                <a:latin typeface="+mn-lt"/>
              </a:rPr>
              <a:t>Walid Kaabi</a:t>
            </a:r>
          </a:p>
          <a:p>
            <a:pPr algn="ctr"/>
            <a:r>
              <a:rPr lang="en-US" sz="1600" i="1" dirty="0">
                <a:solidFill>
                  <a:srgbClr val="1F1100"/>
                </a:solidFill>
                <a:effectLst/>
                <a:latin typeface="+mn-lt"/>
              </a:rPr>
              <a:t>IJCLab </a:t>
            </a:r>
            <a:r>
              <a:rPr lang="en-US" sz="1600" i="1" dirty="0">
                <a:solidFill>
                  <a:srgbClr val="1F1100"/>
                </a:solidFill>
                <a:latin typeface="+mn-lt"/>
              </a:rPr>
              <a:t>/ Université Paris-</a:t>
            </a:r>
            <a:r>
              <a:rPr lang="en-US" sz="1600" i="1" dirty="0" err="1">
                <a:solidFill>
                  <a:srgbClr val="1F1100"/>
                </a:solidFill>
                <a:latin typeface="+mn-lt"/>
              </a:rPr>
              <a:t>Saclay</a:t>
            </a:r>
            <a:r>
              <a:rPr lang="en-US" sz="1600" i="1" dirty="0">
                <a:solidFill>
                  <a:srgbClr val="1F1100"/>
                </a:solidFill>
                <a:latin typeface="+mn-lt"/>
              </a:rPr>
              <a:t>/ IN2P3-CNRS</a:t>
            </a:r>
          </a:p>
          <a:p>
            <a:pPr algn="ctr"/>
            <a:endParaRPr lang="en-US" sz="1600" i="1" dirty="0">
              <a:solidFill>
                <a:srgbClr val="1F1100"/>
              </a:solidFill>
              <a:latin typeface="+mn-lt"/>
            </a:endParaRPr>
          </a:p>
          <a:p>
            <a:pPr algn="ctr"/>
            <a:r>
              <a:rPr lang="en-US" sz="1800" b="1" dirty="0">
                <a:solidFill>
                  <a:srgbClr val="1F1100"/>
                </a:solidFill>
                <a:latin typeface="+mn-lt"/>
              </a:rPr>
              <a:t>On behalf of PERLE Collaboration</a:t>
            </a:r>
            <a:r>
              <a:rPr lang="en-US" i="1" dirty="0">
                <a:solidFill>
                  <a:srgbClr val="1F1100"/>
                </a:solidFill>
                <a:latin typeface="+mn-lt"/>
              </a:rPr>
              <a:t>                             </a:t>
            </a:r>
            <a:endParaRPr lang="en-US" sz="1800" b="1" i="1" dirty="0">
              <a:effectLst/>
              <a:latin typeface="+mn-lt"/>
            </a:endParaRPr>
          </a:p>
        </p:txBody>
      </p:sp>
      <p:pic>
        <p:nvPicPr>
          <p:cNvPr id="30" name="Image 29">
            <a:extLst>
              <a:ext uri="{FF2B5EF4-FFF2-40B4-BE49-F238E27FC236}">
                <a16:creationId xmlns:a16="http://schemas.microsoft.com/office/drawing/2014/main" id="{C9A89490-470F-42F1-AE46-4E40CB71AC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036" y="5219076"/>
            <a:ext cx="609919" cy="401605"/>
          </a:xfrm>
          <a:prstGeom prst="rect">
            <a:avLst/>
          </a:prstGeom>
        </p:spPr>
      </p:pic>
      <p:pic>
        <p:nvPicPr>
          <p:cNvPr id="32" name="Image 31">
            <a:extLst>
              <a:ext uri="{FF2B5EF4-FFF2-40B4-BE49-F238E27FC236}">
                <a16:creationId xmlns:a16="http://schemas.microsoft.com/office/drawing/2014/main" id="{9D047D8F-1E2C-49F2-B1FE-3054A7DBCC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795" y="5116625"/>
            <a:ext cx="845053" cy="577415"/>
          </a:xfrm>
          <a:prstGeom prst="rect">
            <a:avLst/>
          </a:prstGeom>
        </p:spPr>
      </p:pic>
      <p:pic>
        <p:nvPicPr>
          <p:cNvPr id="36" name="Image 35">
            <a:extLst>
              <a:ext uri="{FF2B5EF4-FFF2-40B4-BE49-F238E27FC236}">
                <a16:creationId xmlns:a16="http://schemas.microsoft.com/office/drawing/2014/main" id="{753C33B7-D27B-42C4-A3D3-585C778F88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13" y="5409"/>
            <a:ext cx="1364664" cy="858876"/>
          </a:xfrm>
          <a:prstGeom prst="rect">
            <a:avLst/>
          </a:prstGeom>
          <a:solidFill>
            <a:schemeClr val="accent1">
              <a:lumMod val="20000"/>
              <a:lumOff val="80000"/>
            </a:schemeClr>
          </a:solidFill>
        </p:spPr>
      </p:pic>
      <p:grpSp>
        <p:nvGrpSpPr>
          <p:cNvPr id="16" name="Groupe 15">
            <a:extLst>
              <a:ext uri="{FF2B5EF4-FFF2-40B4-BE49-F238E27FC236}">
                <a16:creationId xmlns:a16="http://schemas.microsoft.com/office/drawing/2014/main" id="{30A501A2-F309-B49F-6F86-27A8680FEA61}"/>
              </a:ext>
            </a:extLst>
          </p:cNvPr>
          <p:cNvGrpSpPr/>
          <p:nvPr/>
        </p:nvGrpSpPr>
        <p:grpSpPr>
          <a:xfrm>
            <a:off x="417835" y="4396545"/>
            <a:ext cx="10153128" cy="646331"/>
            <a:chOff x="417835" y="4181872"/>
            <a:chExt cx="10153128" cy="646331"/>
          </a:xfrm>
        </p:grpSpPr>
        <p:pic>
          <p:nvPicPr>
            <p:cNvPr id="17" name="image16.png">
              <a:extLst>
                <a:ext uri="{FF2B5EF4-FFF2-40B4-BE49-F238E27FC236}">
                  <a16:creationId xmlns:a16="http://schemas.microsoft.com/office/drawing/2014/main" id="{1B795EBF-5358-4F00-BE46-2AD9DD8234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3684" y="4273662"/>
              <a:ext cx="1778647" cy="527516"/>
            </a:xfrm>
            <a:prstGeom prst="rect">
              <a:avLst/>
            </a:prstGeom>
            <a:ln w="12700">
              <a:miter lim="400000"/>
            </a:ln>
          </p:spPr>
        </p:pic>
        <p:pic>
          <p:nvPicPr>
            <p:cNvPr id="18" name="image19.png">
              <a:extLst>
                <a:ext uri="{FF2B5EF4-FFF2-40B4-BE49-F238E27FC236}">
                  <a16:creationId xmlns:a16="http://schemas.microsoft.com/office/drawing/2014/main" id="{4BA88BBF-9D41-492F-9718-B11A3AAC305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4419" y="4273488"/>
              <a:ext cx="1727828" cy="512444"/>
            </a:xfrm>
            <a:prstGeom prst="rect">
              <a:avLst/>
            </a:prstGeom>
            <a:ln w="12700">
              <a:miter lim="400000"/>
            </a:ln>
          </p:spPr>
        </p:pic>
        <p:pic>
          <p:nvPicPr>
            <p:cNvPr id="19" name="Picture 2" descr="Fichier:Logo CERN.jpg">
              <a:extLst>
                <a:ext uri="{FF2B5EF4-FFF2-40B4-BE49-F238E27FC236}">
                  <a16:creationId xmlns:a16="http://schemas.microsoft.com/office/drawing/2014/main" id="{FD5354E7-8D75-4A57-96BC-C0BA658FB21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09923" y="4217053"/>
              <a:ext cx="598131" cy="61094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ésultat de recherche d'images pour &quot;Liverpool university logo&quot;">
              <a:extLst>
                <a:ext uri="{FF2B5EF4-FFF2-40B4-BE49-F238E27FC236}">
                  <a16:creationId xmlns:a16="http://schemas.microsoft.com/office/drawing/2014/main" id="{1FF996AF-24EA-484E-A842-E52CE279FB5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09536" y="4253880"/>
              <a:ext cx="1344603" cy="5619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Résultat de recherche d'images pour &quot;Budker institute novosibirsk logo&quot;">
              <a:extLst>
                <a:ext uri="{FF2B5EF4-FFF2-40B4-BE49-F238E27FC236}">
                  <a16:creationId xmlns:a16="http://schemas.microsoft.com/office/drawing/2014/main" id="{6A3A1B9E-7B3D-44FE-A506-D0EBB1AE476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71405" y="4259692"/>
              <a:ext cx="999558" cy="554339"/>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3DC92B18-6284-439C-9047-52465CB4D6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04279" y="4252261"/>
              <a:ext cx="598132" cy="575942"/>
            </a:xfrm>
            <a:prstGeom prst="rect">
              <a:avLst/>
            </a:prstGeom>
          </p:spPr>
        </p:pic>
        <p:pic>
          <p:nvPicPr>
            <p:cNvPr id="24" name="Picture 2">
              <a:extLst>
                <a:ext uri="{FF2B5EF4-FFF2-40B4-BE49-F238E27FC236}">
                  <a16:creationId xmlns:a16="http://schemas.microsoft.com/office/drawing/2014/main" id="{F3994961-7A7E-429D-8335-AC775108BCA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820704" y="4216064"/>
              <a:ext cx="598131" cy="611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ogo_web">
              <a:extLst>
                <a:ext uri="{FF2B5EF4-FFF2-40B4-BE49-F238E27FC236}">
                  <a16:creationId xmlns:a16="http://schemas.microsoft.com/office/drawing/2014/main" id="{B30028A9-67A7-45FA-B01C-F1DF41D2A60F}"/>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474619" y="4294424"/>
              <a:ext cx="1218855" cy="51244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D4834B25-4703-7511-62BA-62ACACEB91B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7835" y="4181872"/>
              <a:ext cx="646331" cy="646331"/>
            </a:xfrm>
            <a:prstGeom prst="rect">
              <a:avLst/>
            </a:prstGeom>
          </p:spPr>
        </p:pic>
      </p:grpSp>
      <p:pic>
        <p:nvPicPr>
          <p:cNvPr id="6" name="Picture 17">
            <a:extLst>
              <a:ext uri="{FF2B5EF4-FFF2-40B4-BE49-F238E27FC236}">
                <a16:creationId xmlns:a16="http://schemas.microsoft.com/office/drawing/2014/main" id="{F5E0D150-C4CE-5DEE-5808-B18EAA5850B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554739" y="797496"/>
            <a:ext cx="1944216" cy="706989"/>
          </a:xfrm>
          <a:prstGeom prst="rect">
            <a:avLst/>
          </a:prstGeom>
        </p:spPr>
      </p:pic>
      <p:sp>
        <p:nvSpPr>
          <p:cNvPr id="26" name="Accolade fermante 25">
            <a:extLst>
              <a:ext uri="{FF2B5EF4-FFF2-40B4-BE49-F238E27FC236}">
                <a16:creationId xmlns:a16="http://schemas.microsoft.com/office/drawing/2014/main" id="{E6D45D5C-EF30-61E2-285C-25583537E116}"/>
              </a:ext>
            </a:extLst>
          </p:cNvPr>
          <p:cNvSpPr/>
          <p:nvPr/>
        </p:nvSpPr>
        <p:spPr>
          <a:xfrm rot="16200000">
            <a:off x="653295" y="4655060"/>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ZoneTexte 28">
            <a:extLst>
              <a:ext uri="{FF2B5EF4-FFF2-40B4-BE49-F238E27FC236}">
                <a16:creationId xmlns:a16="http://schemas.microsoft.com/office/drawing/2014/main" id="{8E7B5154-1E86-C488-34CF-1FC262D6CBA4}"/>
              </a:ext>
            </a:extLst>
          </p:cNvPr>
          <p:cNvSpPr txBox="1"/>
          <p:nvPr/>
        </p:nvSpPr>
        <p:spPr>
          <a:xfrm>
            <a:off x="8410723" y="1517576"/>
            <a:ext cx="2232248" cy="584775"/>
          </a:xfrm>
          <a:prstGeom prst="rect">
            <a:avLst/>
          </a:prstGeom>
          <a:noFill/>
        </p:spPr>
        <p:txBody>
          <a:bodyPr wrap="square" rtlCol="0">
            <a:spAutoFit/>
          </a:bodyPr>
          <a:lstStyle/>
          <a:p>
            <a:pPr algn="ctr"/>
            <a:r>
              <a:rPr lang="en-GB" sz="1600" dirty="0">
                <a:solidFill>
                  <a:srgbClr val="7030A0"/>
                </a:solidFill>
                <a:latin typeface="+mn-lt"/>
              </a:rPr>
              <a:t>September 24-27, 2024 KEK, Tsukuba, Japan</a:t>
            </a:r>
          </a:p>
        </p:txBody>
      </p:sp>
    </p:spTree>
    <p:extLst>
      <p:ext uri="{BB962C8B-B14F-4D97-AF65-F5344CB8AC3E}">
        <p14:creationId xmlns:p14="http://schemas.microsoft.com/office/powerpoint/2010/main" val="395922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a:xfrm>
            <a:off x="2938116" y="5133876"/>
            <a:ext cx="4896544" cy="322263"/>
          </a:xfrm>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a:xfrm>
            <a:off x="334297" y="4845844"/>
            <a:ext cx="2411556" cy="322263"/>
          </a:xfrm>
        </p:spPr>
        <p:txBody>
          <a:bodyPr/>
          <a:lstStyle/>
          <a:p>
            <a:r>
              <a:rPr lang="fr-FR"/>
              <a:t>24/09/2024</a:t>
            </a:r>
            <a:endParaRPr lang="fr-FR" dirty="0"/>
          </a:p>
        </p:txBody>
      </p:sp>
      <p:sp>
        <p:nvSpPr>
          <p:cNvPr id="8" name="Titre 1">
            <a:extLst>
              <a:ext uri="{FF2B5EF4-FFF2-40B4-BE49-F238E27FC236}">
                <a16:creationId xmlns:a16="http://schemas.microsoft.com/office/drawing/2014/main" id="{8097CA47-0EC2-B0FF-7B72-51752D1DF6AE}"/>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High flux, high brightness: How?</a:t>
            </a:r>
            <a:endParaRPr lang="en-GB" dirty="0">
              <a:solidFill>
                <a:schemeClr val="accent5">
                  <a:lumMod val="75000"/>
                </a:schemeClr>
              </a:solidFill>
              <a:latin typeface="+mn-lt"/>
            </a:endParaRPr>
          </a:p>
        </p:txBody>
      </p:sp>
      <p:pic>
        <p:nvPicPr>
          <p:cNvPr id="10" name="Image 9">
            <a:extLst>
              <a:ext uri="{FF2B5EF4-FFF2-40B4-BE49-F238E27FC236}">
                <a16:creationId xmlns:a16="http://schemas.microsoft.com/office/drawing/2014/main" id="{840981F3-967E-6F3F-82E2-10C7D7073F0E}"/>
              </a:ext>
            </a:extLst>
          </p:cNvPr>
          <p:cNvPicPr>
            <a:picLocks noChangeAspect="1"/>
          </p:cNvPicPr>
          <p:nvPr/>
        </p:nvPicPr>
        <p:blipFill rotWithShape="1">
          <a:blip r:embed="rId2">
            <a:extLst>
              <a:ext uri="{28A0092B-C50C-407E-A947-70E740481C1C}">
                <a14:useLocalDpi xmlns:a14="http://schemas.microsoft.com/office/drawing/2010/main" val="0"/>
              </a:ext>
            </a:extLst>
          </a:blip>
          <a:srcRect l="11314" t="5767" r="51071" b="14867"/>
          <a:stretch/>
        </p:blipFill>
        <p:spPr>
          <a:xfrm>
            <a:off x="343081" y="1157536"/>
            <a:ext cx="3439481" cy="4082143"/>
          </a:xfrm>
          <a:prstGeom prst="rect">
            <a:avLst/>
          </a:prstGeom>
        </p:spPr>
      </p:pic>
      <p:sp>
        <p:nvSpPr>
          <p:cNvPr id="11" name="ZoneTexte 10">
            <a:extLst>
              <a:ext uri="{FF2B5EF4-FFF2-40B4-BE49-F238E27FC236}">
                <a16:creationId xmlns:a16="http://schemas.microsoft.com/office/drawing/2014/main" id="{8C6CA9D0-0357-3573-FAE3-F8443639F134}"/>
              </a:ext>
            </a:extLst>
          </p:cNvPr>
          <p:cNvSpPr txBox="1"/>
          <p:nvPr/>
        </p:nvSpPr>
        <p:spPr>
          <a:xfrm rot="-5400000">
            <a:off x="-1446012" y="2872189"/>
            <a:ext cx="36342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i="0" u="none" strike="noStrike" kern="1200" cap="none" spc="0" normalizeH="0" baseline="0" noProof="0" dirty="0" err="1">
                <a:ln>
                  <a:noFill/>
                </a:ln>
                <a:solidFill>
                  <a:srgbClr val="C00000"/>
                </a:solidFill>
                <a:effectLst/>
                <a:uLnTx/>
                <a:uFillTx/>
                <a:latin typeface="+mn-lt"/>
                <a:cs typeface="Arial" panose="020B0604020202020204" pitchFamily="34" charset="0"/>
              </a:rPr>
              <a:t>Brightness</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   (ph/s/mrad</a:t>
            </a:r>
            <a:r>
              <a:rPr kumimoji="0" lang="fr-FR" altLang="fr-FR" sz="1600" i="0" u="none" strike="noStrike" kern="1200" cap="none" spc="0" normalizeH="0" baseline="30000" noProof="0" dirty="0">
                <a:ln>
                  <a:noFill/>
                </a:ln>
                <a:solidFill>
                  <a:srgbClr val="C00000"/>
                </a:solidFill>
                <a:effectLst/>
                <a:uLnTx/>
                <a:uFillTx/>
                <a:latin typeface="+mn-lt"/>
                <a:cs typeface="Arial" panose="020B0604020202020204" pitchFamily="34" charset="0"/>
              </a:rPr>
              <a:t>2</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/mm</a:t>
            </a:r>
            <a:r>
              <a:rPr kumimoji="0" lang="fr-FR" altLang="fr-FR" sz="1600" i="0" u="none" strike="noStrike" kern="1200" cap="none" spc="0" normalizeH="0" baseline="30000" noProof="0" dirty="0">
                <a:ln>
                  <a:noFill/>
                </a:ln>
                <a:solidFill>
                  <a:srgbClr val="C00000"/>
                </a:solidFill>
                <a:effectLst/>
                <a:uLnTx/>
                <a:uFillTx/>
                <a:latin typeface="+mn-lt"/>
                <a:cs typeface="Arial" panose="020B0604020202020204" pitchFamily="34" charset="0"/>
              </a:rPr>
              <a:t>2</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/0.1% </a:t>
            </a:r>
            <a:r>
              <a:rPr kumimoji="0" lang="fr-FR" altLang="fr-FR" sz="1600" i="0" u="none" strike="noStrike" kern="1200" cap="none" spc="0" normalizeH="0" baseline="0" noProof="0" dirty="0" err="1">
                <a:ln>
                  <a:noFill/>
                </a:ln>
                <a:solidFill>
                  <a:srgbClr val="C00000"/>
                </a:solidFill>
                <a:effectLst/>
                <a:uLnTx/>
                <a:uFillTx/>
                <a:latin typeface="+mn-lt"/>
                <a:cs typeface="Arial" panose="020B0604020202020204" pitchFamily="34" charset="0"/>
              </a:rPr>
              <a:t>bw</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a:t>
            </a:r>
          </a:p>
        </p:txBody>
      </p:sp>
      <p:sp>
        <p:nvSpPr>
          <p:cNvPr id="16" name="ZoneTexte 62">
            <a:extLst>
              <a:ext uri="{FF2B5EF4-FFF2-40B4-BE49-F238E27FC236}">
                <a16:creationId xmlns:a16="http://schemas.microsoft.com/office/drawing/2014/main" id="{6D973FCD-F30F-D7FF-AE31-D395AABB864C}"/>
              </a:ext>
            </a:extLst>
          </p:cNvPr>
          <p:cNvSpPr txBox="1">
            <a:spLocks noChangeArrowheads="1"/>
          </p:cNvSpPr>
          <p:nvPr/>
        </p:nvSpPr>
        <p:spPr bwMode="auto">
          <a:xfrm>
            <a:off x="1769119" y="2181616"/>
            <a:ext cx="1331583" cy="338554"/>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600" i="0" u="none" strike="noStrike" kern="1200" cap="none" spc="0" normalizeH="0" baseline="0" noProof="0" dirty="0">
                <a:ln>
                  <a:noFill/>
                </a:ln>
                <a:solidFill>
                  <a:srgbClr val="008000"/>
                </a:solidFill>
                <a:effectLst/>
                <a:uLnTx/>
                <a:uFillTx/>
                <a:latin typeface="+mn-lt"/>
              </a:rPr>
              <a:t>Synchrotrons</a:t>
            </a:r>
          </a:p>
        </p:txBody>
      </p:sp>
      <p:sp>
        <p:nvSpPr>
          <p:cNvPr id="17" name="ZoneTexte 16">
            <a:extLst>
              <a:ext uri="{FF2B5EF4-FFF2-40B4-BE49-F238E27FC236}">
                <a16:creationId xmlns:a16="http://schemas.microsoft.com/office/drawing/2014/main" id="{982D20CE-EF28-52F6-3614-4E77EFB2A1D6}"/>
              </a:ext>
            </a:extLst>
          </p:cNvPr>
          <p:cNvSpPr txBox="1"/>
          <p:nvPr/>
        </p:nvSpPr>
        <p:spPr>
          <a:xfrm>
            <a:off x="672543" y="5006975"/>
            <a:ext cx="17391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X-ray </a:t>
            </a:r>
            <a:r>
              <a:rPr kumimoji="0" lang="fr-FR" altLang="fr-FR" sz="1600" i="0" u="none" strike="noStrike" kern="1200" cap="none" spc="0" normalizeH="0" baseline="0" noProof="0" dirty="0" err="1">
                <a:ln>
                  <a:noFill/>
                </a:ln>
                <a:solidFill>
                  <a:srgbClr val="C00000"/>
                </a:solidFill>
                <a:effectLst/>
                <a:uLnTx/>
                <a:uFillTx/>
                <a:latin typeface="+mn-lt"/>
                <a:cs typeface="Arial" panose="020B0604020202020204" pitchFamily="34" charset="0"/>
              </a:rPr>
              <a:t>energy</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 (</a:t>
            </a:r>
            <a:r>
              <a:rPr kumimoji="0" lang="fr-FR" altLang="fr-FR" sz="1600" i="0" u="none" strike="noStrike" kern="1200" cap="none" spc="0" normalizeH="0" baseline="0" noProof="0" dirty="0" err="1">
                <a:ln>
                  <a:noFill/>
                </a:ln>
                <a:solidFill>
                  <a:srgbClr val="C00000"/>
                </a:solidFill>
                <a:effectLst/>
                <a:uLnTx/>
                <a:uFillTx/>
                <a:latin typeface="+mn-lt"/>
                <a:cs typeface="Arial" panose="020B0604020202020204" pitchFamily="34" charset="0"/>
              </a:rPr>
              <a:t>keV</a:t>
            </a:r>
            <a:r>
              <a:rPr kumimoji="0" lang="fr-FR" altLang="fr-FR" sz="1600" i="0" u="none" strike="noStrike" kern="1200" cap="none" spc="0" normalizeH="0" baseline="0" noProof="0" dirty="0">
                <a:ln>
                  <a:noFill/>
                </a:ln>
                <a:solidFill>
                  <a:srgbClr val="C00000"/>
                </a:solidFill>
                <a:effectLst/>
                <a:uLnTx/>
                <a:uFillTx/>
                <a:latin typeface="+mn-lt"/>
                <a:cs typeface="Arial" panose="020B0604020202020204" pitchFamily="34" charset="0"/>
              </a:rPr>
              <a:t>)</a:t>
            </a:r>
            <a:endParaRPr kumimoji="0" lang="en-US" altLang="fr-FR" sz="1600" i="0" u="none" strike="noStrike" kern="1200" cap="none" spc="0" normalizeH="0" baseline="0" noProof="0" dirty="0">
              <a:ln>
                <a:noFill/>
              </a:ln>
              <a:solidFill>
                <a:srgbClr val="C00000"/>
              </a:solidFill>
              <a:effectLst/>
              <a:uLnTx/>
              <a:uFillTx/>
              <a:latin typeface="+mn-lt"/>
              <a:cs typeface="Arial" panose="020B0604020202020204" pitchFamily="34" charset="0"/>
            </a:endParaRPr>
          </a:p>
        </p:txBody>
      </p:sp>
      <p:sp>
        <p:nvSpPr>
          <p:cNvPr id="18" name="ZoneTexte 62">
            <a:extLst>
              <a:ext uri="{FF2B5EF4-FFF2-40B4-BE49-F238E27FC236}">
                <a16:creationId xmlns:a16="http://schemas.microsoft.com/office/drawing/2014/main" id="{2B48C0E5-1848-04FA-EE1D-78B1D48976B1}"/>
              </a:ext>
            </a:extLst>
          </p:cNvPr>
          <p:cNvSpPr txBox="1">
            <a:spLocks noChangeArrowheads="1"/>
          </p:cNvSpPr>
          <p:nvPr/>
        </p:nvSpPr>
        <p:spPr bwMode="auto">
          <a:xfrm>
            <a:off x="1159519" y="1457716"/>
            <a:ext cx="465192" cy="338554"/>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600" i="0" u="none" strike="noStrike" kern="1200" cap="none" spc="0" normalizeH="0" baseline="0" noProof="0" dirty="0">
                <a:ln>
                  <a:noFill/>
                </a:ln>
                <a:solidFill>
                  <a:srgbClr val="000099"/>
                </a:solidFill>
                <a:effectLst/>
                <a:uLnTx/>
                <a:uFillTx/>
                <a:latin typeface="+mn-lt"/>
              </a:rPr>
              <a:t>FEL</a:t>
            </a:r>
          </a:p>
        </p:txBody>
      </p:sp>
      <p:sp>
        <p:nvSpPr>
          <p:cNvPr id="19" name="ZoneTexte 62">
            <a:extLst>
              <a:ext uri="{FF2B5EF4-FFF2-40B4-BE49-F238E27FC236}">
                <a16:creationId xmlns:a16="http://schemas.microsoft.com/office/drawing/2014/main" id="{17F9F549-50E1-3972-C299-AA7DC70DC02B}"/>
              </a:ext>
            </a:extLst>
          </p:cNvPr>
          <p:cNvSpPr txBox="1">
            <a:spLocks noChangeArrowheads="1"/>
          </p:cNvSpPr>
          <p:nvPr/>
        </p:nvSpPr>
        <p:spPr bwMode="auto">
          <a:xfrm>
            <a:off x="1481744" y="3845894"/>
            <a:ext cx="1112677" cy="338554"/>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r-FR" sz="1600" i="0" u="none" strike="noStrike" kern="1200" cap="none" spc="0" normalizeH="0" baseline="0" noProof="0" dirty="0">
                <a:ln>
                  <a:noFill/>
                </a:ln>
                <a:effectLst/>
                <a:uLnTx/>
                <a:uFillTx/>
                <a:latin typeface="+mn-lt"/>
              </a:rPr>
              <a:t>X-ray tubes</a:t>
            </a:r>
          </a:p>
        </p:txBody>
      </p:sp>
      <p:sp>
        <p:nvSpPr>
          <p:cNvPr id="20" name="Rectangle 19">
            <a:extLst>
              <a:ext uri="{FF2B5EF4-FFF2-40B4-BE49-F238E27FC236}">
                <a16:creationId xmlns:a16="http://schemas.microsoft.com/office/drawing/2014/main" id="{DFC33BE5-6F49-D71C-2218-1A5B87685BBC}"/>
              </a:ext>
            </a:extLst>
          </p:cNvPr>
          <p:cNvSpPr>
            <a:spLocks/>
          </p:cNvSpPr>
          <p:nvPr/>
        </p:nvSpPr>
        <p:spPr>
          <a:xfrm>
            <a:off x="2420040" y="2815795"/>
            <a:ext cx="943200" cy="936000"/>
          </a:xfrm>
          <a:prstGeom prst="rect">
            <a:avLst/>
          </a:prstGeom>
          <a:solidFill>
            <a:srgbClr val="E98960">
              <a:alpha val="6470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ea typeface="+mn-ea"/>
              <a:cs typeface="+mn-cs"/>
            </a:endParaRPr>
          </a:p>
        </p:txBody>
      </p:sp>
      <p:sp>
        <p:nvSpPr>
          <p:cNvPr id="22" name="Parenthèse ouvrante 21">
            <a:extLst>
              <a:ext uri="{FF2B5EF4-FFF2-40B4-BE49-F238E27FC236}">
                <a16:creationId xmlns:a16="http://schemas.microsoft.com/office/drawing/2014/main" id="{4822DFD7-1FE2-3B2D-F28E-6AFCD7783BF2}"/>
              </a:ext>
            </a:extLst>
          </p:cNvPr>
          <p:cNvSpPr>
            <a:spLocks/>
          </p:cNvSpPr>
          <p:nvPr/>
        </p:nvSpPr>
        <p:spPr>
          <a:xfrm rot="-5400000">
            <a:off x="2908317" y="4555739"/>
            <a:ext cx="54000" cy="1116000"/>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black"/>
              </a:solidFill>
              <a:effectLst/>
              <a:uLnTx/>
              <a:uFillTx/>
              <a:ea typeface="+mn-ea"/>
              <a:cs typeface="+mn-cs"/>
            </a:endParaRPr>
          </a:p>
        </p:txBody>
      </p:sp>
      <p:sp>
        <p:nvSpPr>
          <p:cNvPr id="23" name="ZoneTexte 22">
            <a:extLst>
              <a:ext uri="{FF2B5EF4-FFF2-40B4-BE49-F238E27FC236}">
                <a16:creationId xmlns:a16="http://schemas.microsoft.com/office/drawing/2014/main" id="{BE50C502-1D3D-27BF-30FB-47AF3A2DDF80}"/>
              </a:ext>
            </a:extLst>
          </p:cNvPr>
          <p:cNvSpPr txBox="1"/>
          <p:nvPr/>
        </p:nvSpPr>
        <p:spPr>
          <a:xfrm>
            <a:off x="2273608" y="5980726"/>
            <a:ext cx="10779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600" b="1" i="0" u="none" strike="noStrike" kern="1200" cap="none" spc="0" normalizeH="0" baseline="0" noProof="0" dirty="0">
                <a:ln>
                  <a:noFill/>
                </a:ln>
                <a:solidFill>
                  <a:srgbClr val="FF0000"/>
                </a:solidFill>
                <a:effectLst/>
                <a:uLnTx/>
                <a:uFillTx/>
                <a:latin typeface="+mn-lt"/>
                <a:cs typeface="Arial" panose="020B0604020202020204" pitchFamily="34" charset="0"/>
              </a:rPr>
              <a:t>Hard X-ray</a:t>
            </a:r>
            <a:endParaRPr kumimoji="0" lang="en-US" altLang="fr-FR" sz="1600" b="1" i="0" u="none" strike="noStrike" kern="1200" cap="none" spc="0" normalizeH="0" baseline="0" noProof="0" dirty="0">
              <a:ln>
                <a:noFill/>
              </a:ln>
              <a:solidFill>
                <a:srgbClr val="FF0000"/>
              </a:solidFill>
              <a:effectLst/>
              <a:uLnTx/>
              <a:uFillTx/>
              <a:latin typeface="+mn-lt"/>
              <a:cs typeface="Arial" panose="020B0604020202020204" pitchFamily="34" charset="0"/>
            </a:endParaRPr>
          </a:p>
        </p:txBody>
      </p:sp>
      <p:sp>
        <p:nvSpPr>
          <p:cNvPr id="26" name="Text Box 33">
            <a:extLst>
              <a:ext uri="{FF2B5EF4-FFF2-40B4-BE49-F238E27FC236}">
                <a16:creationId xmlns:a16="http://schemas.microsoft.com/office/drawing/2014/main" id="{C3396E7C-F03E-7EBE-6D23-BA83669273C0}"/>
              </a:ext>
            </a:extLst>
          </p:cNvPr>
          <p:cNvSpPr txBox="1">
            <a:spLocks noChangeArrowheads="1"/>
          </p:cNvSpPr>
          <p:nvPr/>
        </p:nvSpPr>
        <p:spPr bwMode="auto">
          <a:xfrm>
            <a:off x="4279763" y="1584902"/>
            <a:ext cx="659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b="1" dirty="0">
                <a:latin typeface="+mn-lt"/>
              </a:rPr>
              <a:t>Flux ~ </a:t>
            </a:r>
            <a:endParaRPr lang="en-US" sz="1400" b="1" baseline="-25000" dirty="0">
              <a:latin typeface="+mn-lt"/>
              <a:ea typeface="Arial Unicode MS" pitchFamily="34" charset="-128"/>
              <a:cs typeface="Arial Unicode MS" pitchFamily="34" charset="-128"/>
              <a:sym typeface="Symbol" pitchFamily="18" charset="2"/>
            </a:endParaRPr>
          </a:p>
        </p:txBody>
      </p:sp>
      <mc:AlternateContent xmlns:mc="http://schemas.openxmlformats.org/markup-compatibility/2006" xmlns:a14="http://schemas.microsoft.com/office/drawing/2010/main">
        <mc:Choice Requires="a14">
          <p:sp>
            <p:nvSpPr>
              <p:cNvPr id="27" name="Text Box 35">
                <a:extLst>
                  <a:ext uri="{FF2B5EF4-FFF2-40B4-BE49-F238E27FC236}">
                    <a16:creationId xmlns:a16="http://schemas.microsoft.com/office/drawing/2014/main" id="{916454C2-1D9D-32EE-54EE-8D938B57C753}"/>
                  </a:ext>
                </a:extLst>
              </p:cNvPr>
              <p:cNvSpPr txBox="1">
                <a:spLocks noChangeArrowheads="1"/>
              </p:cNvSpPr>
              <p:nvPr/>
            </p:nvSpPr>
            <p:spPr bwMode="auto">
              <a:xfrm>
                <a:off x="5445473" y="1811412"/>
                <a:ext cx="871201" cy="334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14:m>
                  <m:oMath xmlns:m="http://schemas.openxmlformats.org/officeDocument/2006/math">
                    <m:sSubSup>
                      <m:sSubSupPr>
                        <m:ctrlPr>
                          <a:rPr lang="en-US" sz="1400" b="1" i="1" smtClean="0">
                            <a:solidFill>
                              <a:schemeClr val="tx1"/>
                            </a:solidFill>
                            <a:latin typeface="Cambria Math" panose="02040503050406030204" pitchFamily="18" charset="0"/>
                            <a:cs typeface="Times New Roman" pitchFamily="18" charset="0"/>
                          </a:rPr>
                        </m:ctrlPr>
                      </m:sSubSupPr>
                      <m:e>
                        <m:r>
                          <a:rPr lang="el-GR" sz="1400" b="1" i="0" smtClean="0">
                            <a:solidFill>
                              <a:schemeClr val="tx1"/>
                            </a:solidFill>
                            <a:latin typeface="Cambria Math" panose="02040503050406030204" pitchFamily="18" charset="0"/>
                            <a:cs typeface="Times New Roman" pitchFamily="18" charset="0"/>
                          </a:rPr>
                          <m:t>𝛔</m:t>
                        </m:r>
                      </m:e>
                      <m:sub>
                        <m:r>
                          <a:rPr lang="en-US" sz="1400" b="1" i="0" smtClean="0">
                            <a:solidFill>
                              <a:schemeClr val="tx1"/>
                            </a:solidFill>
                            <a:latin typeface="Cambria Math" panose="02040503050406030204" pitchFamily="18" charset="0"/>
                            <a:cs typeface="Times New Roman" pitchFamily="18" charset="0"/>
                          </a:rPr>
                          <m:t>𝐞</m:t>
                        </m:r>
                      </m:sub>
                      <m:sup>
                        <m:r>
                          <a:rPr lang="en-US" sz="1400" b="1" i="0" smtClean="0">
                            <a:solidFill>
                              <a:schemeClr val="tx1"/>
                            </a:solidFill>
                            <a:latin typeface="Cambria Math" panose="02040503050406030204" pitchFamily="18" charset="0"/>
                            <a:cs typeface="Times New Roman" pitchFamily="18" charset="0"/>
                          </a:rPr>
                          <m:t>𝟐</m:t>
                        </m:r>
                      </m:sup>
                    </m:sSubSup>
                  </m:oMath>
                </a14:m>
                <a:r>
                  <a:rPr lang="en-US" sz="1400" b="1" dirty="0">
                    <a:solidFill>
                      <a:schemeClr val="tx1"/>
                    </a:solidFill>
                    <a:latin typeface="+mn-lt"/>
                    <a:cs typeface="Times New Roman" pitchFamily="18" charset="0"/>
                  </a:rPr>
                  <a:t>  + </a:t>
                </a:r>
                <a14:m>
                  <m:oMath xmlns:m="http://schemas.openxmlformats.org/officeDocument/2006/math">
                    <m:sSubSup>
                      <m:sSubSupPr>
                        <m:ctrlPr>
                          <a:rPr lang="en-US" sz="1400" b="1" i="1">
                            <a:solidFill>
                              <a:schemeClr val="tx1"/>
                            </a:solidFill>
                            <a:latin typeface="Cambria Math" panose="02040503050406030204" pitchFamily="18" charset="0"/>
                            <a:cs typeface="Times New Roman" pitchFamily="18" charset="0"/>
                          </a:rPr>
                        </m:ctrlPr>
                      </m:sSubSupPr>
                      <m:e>
                        <m:r>
                          <a:rPr lang="en-US" sz="1400" b="1" i="0" smtClean="0">
                            <a:solidFill>
                              <a:schemeClr val="tx1"/>
                            </a:solidFill>
                            <a:latin typeface="Cambria Math" panose="02040503050406030204" pitchFamily="18" charset="0"/>
                            <a:cs typeface="Times New Roman" pitchFamily="18" charset="0"/>
                          </a:rPr>
                          <m:t> </m:t>
                        </m:r>
                        <m:r>
                          <a:rPr lang="el-GR" sz="1400" b="1" i="0">
                            <a:solidFill>
                              <a:schemeClr val="tx1"/>
                            </a:solidFill>
                            <a:latin typeface="Cambria Math" panose="02040503050406030204" pitchFamily="18" charset="0"/>
                            <a:cs typeface="Times New Roman" pitchFamily="18" charset="0"/>
                          </a:rPr>
                          <m:t>𝛔</m:t>
                        </m:r>
                      </m:e>
                      <m:sub>
                        <m:r>
                          <a:rPr lang="el-GR" sz="1400" b="1" i="0" smtClean="0">
                            <a:solidFill>
                              <a:schemeClr val="tx1"/>
                            </a:solidFill>
                            <a:latin typeface="Cambria Math" panose="02040503050406030204" pitchFamily="18" charset="0"/>
                            <a:cs typeface="Times New Roman" pitchFamily="18" charset="0"/>
                          </a:rPr>
                          <m:t>𝛄</m:t>
                        </m:r>
                      </m:sub>
                      <m:sup>
                        <m:r>
                          <a:rPr lang="en-US" sz="1400" b="1" i="0">
                            <a:solidFill>
                              <a:schemeClr val="tx1"/>
                            </a:solidFill>
                            <a:latin typeface="Cambria Math" panose="02040503050406030204" pitchFamily="18" charset="0"/>
                            <a:cs typeface="Times New Roman" pitchFamily="18" charset="0"/>
                          </a:rPr>
                          <m:t>𝟐</m:t>
                        </m:r>
                      </m:sup>
                    </m:sSubSup>
                  </m:oMath>
                </a14:m>
                <a:r>
                  <a:rPr lang="en-US" sz="1400" b="1" dirty="0">
                    <a:solidFill>
                      <a:schemeClr val="tx1"/>
                    </a:solidFill>
                    <a:latin typeface="+mn-lt"/>
                    <a:cs typeface="Times New Roman" pitchFamily="18" charset="0"/>
                  </a:rPr>
                  <a:t> </a:t>
                </a:r>
                <a:endParaRPr lang="el-GR" sz="1400" b="1" dirty="0">
                  <a:solidFill>
                    <a:srgbClr val="C00000"/>
                  </a:solidFill>
                  <a:latin typeface="+mn-lt"/>
                  <a:cs typeface="Times New Roman" pitchFamily="18" charset="0"/>
                </a:endParaRPr>
              </a:p>
            </p:txBody>
          </p:sp>
        </mc:Choice>
        <mc:Fallback xmlns="">
          <p:sp>
            <p:nvSpPr>
              <p:cNvPr id="27" name="Text Box 35">
                <a:extLst>
                  <a:ext uri="{FF2B5EF4-FFF2-40B4-BE49-F238E27FC236}">
                    <a16:creationId xmlns:a16="http://schemas.microsoft.com/office/drawing/2014/main" id="{916454C2-1D9D-32EE-54EE-8D938B57C753}"/>
                  </a:ext>
                </a:extLst>
              </p:cNvPr>
              <p:cNvSpPr txBox="1">
                <a:spLocks noRot="1" noChangeAspect="1" noMove="1" noResize="1" noEditPoints="1" noAdjustHandles="1" noChangeArrowheads="1" noChangeShapeType="1" noTextEdit="1"/>
              </p:cNvSpPr>
              <p:nvPr/>
            </p:nvSpPr>
            <p:spPr bwMode="auto">
              <a:xfrm>
                <a:off x="5445473" y="1811412"/>
                <a:ext cx="871201" cy="334963"/>
              </a:xfrm>
              <a:prstGeom prst="rect">
                <a:avLst/>
              </a:prstGeom>
              <a:blipFill>
                <a:blip r:embed="rId3"/>
                <a:stretch>
                  <a:fillRect b="-148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8" name="Line 36">
            <a:extLst>
              <a:ext uri="{FF2B5EF4-FFF2-40B4-BE49-F238E27FC236}">
                <a16:creationId xmlns:a16="http://schemas.microsoft.com/office/drawing/2014/main" id="{56768309-FA80-BF27-269A-562ECA154085}"/>
              </a:ext>
            </a:extLst>
          </p:cNvPr>
          <p:cNvSpPr>
            <a:spLocks noChangeShapeType="1"/>
          </p:cNvSpPr>
          <p:nvPr/>
        </p:nvSpPr>
        <p:spPr bwMode="auto">
          <a:xfrm flipV="1">
            <a:off x="5216245" y="1775412"/>
            <a:ext cx="1692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1400" b="1">
              <a:solidFill>
                <a:srgbClr val="C00000"/>
              </a:solidFill>
              <a:latin typeface="+mn-lt"/>
            </a:endParaRPr>
          </a:p>
        </p:txBody>
      </p:sp>
      <p:sp>
        <p:nvSpPr>
          <p:cNvPr id="29" name="Text Box 37">
            <a:extLst>
              <a:ext uri="{FF2B5EF4-FFF2-40B4-BE49-F238E27FC236}">
                <a16:creationId xmlns:a16="http://schemas.microsoft.com/office/drawing/2014/main" id="{65388255-E246-DE50-9FE7-65D71256B601}"/>
              </a:ext>
            </a:extLst>
          </p:cNvPr>
          <p:cNvSpPr txBox="1">
            <a:spLocks noChangeArrowheads="1"/>
          </p:cNvSpPr>
          <p:nvPr/>
        </p:nvSpPr>
        <p:spPr bwMode="auto">
          <a:xfrm>
            <a:off x="5130271" y="1343412"/>
            <a:ext cx="12733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b="1" dirty="0">
                <a:latin typeface="+mn-lt"/>
                <a:sym typeface="Symbol" pitchFamily="18" charset="2"/>
              </a:rPr>
              <a:t>N</a:t>
            </a:r>
            <a:r>
              <a:rPr lang="en-US" sz="1400" b="1" baseline="-25000" dirty="0">
                <a:latin typeface="+mn-lt"/>
                <a:sym typeface="Symbol" pitchFamily="18" charset="2"/>
              </a:rPr>
              <a:t>e</a:t>
            </a:r>
            <a:r>
              <a:rPr lang="en-US" sz="1400" b="1" dirty="0">
                <a:latin typeface="+mn-lt"/>
                <a:sym typeface="Symbol" pitchFamily="18" charset="2"/>
              </a:rPr>
              <a:t>   N</a:t>
            </a:r>
            <a:r>
              <a:rPr lang="el-GR" sz="1400" b="1" baseline="-25000" dirty="0">
                <a:latin typeface="+mn-lt"/>
                <a:cs typeface="Times New Roman" pitchFamily="18" charset="0"/>
                <a:sym typeface="Symbol" pitchFamily="18" charset="2"/>
              </a:rPr>
              <a:t>γ</a:t>
            </a:r>
            <a:r>
              <a:rPr lang="en-US" sz="1400" b="1" dirty="0">
                <a:latin typeface="+mn-lt"/>
                <a:cs typeface="Times New Roman" pitchFamily="18" charset="0"/>
                <a:sym typeface="Symbol" pitchFamily="18" charset="2"/>
              </a:rPr>
              <a:t>  </a:t>
            </a:r>
            <a:r>
              <a:rPr lang="en-US" sz="1400" b="1" dirty="0">
                <a:latin typeface="+mn-lt"/>
                <a:sym typeface="Symbol" pitchFamily="18" charset="2"/>
              </a:rPr>
              <a:t>  </a:t>
            </a:r>
            <a:r>
              <a:rPr lang="en-US" sz="1400" b="1" dirty="0" err="1">
                <a:latin typeface="+mn-lt"/>
                <a:cs typeface="Times New Roman" pitchFamily="18" charset="0"/>
                <a:sym typeface="Symbol" pitchFamily="18" charset="2"/>
              </a:rPr>
              <a:t>F</a:t>
            </a:r>
            <a:r>
              <a:rPr lang="en-US" sz="1400" b="1" baseline="-25000" dirty="0" err="1">
                <a:latin typeface="+mn-lt"/>
                <a:ea typeface="Arial Unicode MS" pitchFamily="34" charset="-128"/>
                <a:cs typeface="Arial Unicode MS" pitchFamily="34" charset="-128"/>
                <a:sym typeface="Symbol" pitchFamily="18" charset="2"/>
              </a:rPr>
              <a:t>rep</a:t>
            </a:r>
            <a:endParaRPr lang="el-GR" sz="1400" b="1" dirty="0">
              <a:latin typeface="+mn-lt"/>
            </a:endParaRPr>
          </a:p>
        </p:txBody>
      </p:sp>
      <p:sp>
        <p:nvSpPr>
          <p:cNvPr id="30" name="Text Box 33">
            <a:extLst>
              <a:ext uri="{FF2B5EF4-FFF2-40B4-BE49-F238E27FC236}">
                <a16:creationId xmlns:a16="http://schemas.microsoft.com/office/drawing/2014/main" id="{7358DC98-BDEE-D5C6-7117-3237361EE8BA}"/>
              </a:ext>
            </a:extLst>
          </p:cNvPr>
          <p:cNvSpPr txBox="1">
            <a:spLocks noChangeArrowheads="1"/>
          </p:cNvSpPr>
          <p:nvPr/>
        </p:nvSpPr>
        <p:spPr bwMode="auto">
          <a:xfrm>
            <a:off x="7529201" y="1584902"/>
            <a:ext cx="8065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b="1" dirty="0">
                <a:latin typeface="+mn-lt"/>
              </a:rPr>
              <a:t>Bright ~ </a:t>
            </a:r>
            <a:endParaRPr lang="en-US" sz="1400" b="1" baseline="-25000" dirty="0">
              <a:latin typeface="+mn-lt"/>
              <a:ea typeface="Arial Unicode MS" pitchFamily="34" charset="-128"/>
              <a:cs typeface="Arial Unicode MS" pitchFamily="34" charset="-128"/>
              <a:sym typeface="Symbol" pitchFamily="18" charset="2"/>
            </a:endParaRPr>
          </a:p>
        </p:txBody>
      </p:sp>
      <mc:AlternateContent xmlns:mc="http://schemas.openxmlformats.org/markup-compatibility/2006" xmlns:a14="http://schemas.microsoft.com/office/drawing/2010/main">
        <mc:Choice Requires="a14">
          <p:sp>
            <p:nvSpPr>
              <p:cNvPr id="31" name="Text Box 35">
                <a:extLst>
                  <a:ext uri="{FF2B5EF4-FFF2-40B4-BE49-F238E27FC236}">
                    <a16:creationId xmlns:a16="http://schemas.microsoft.com/office/drawing/2014/main" id="{6934CC6D-0BCE-D1EA-0435-9757BE71E6FD}"/>
                  </a:ext>
                </a:extLst>
              </p:cNvPr>
              <p:cNvSpPr txBox="1">
                <a:spLocks noChangeArrowheads="1"/>
              </p:cNvSpPr>
              <p:nvPr/>
            </p:nvSpPr>
            <p:spPr bwMode="auto">
              <a:xfrm>
                <a:off x="8988294" y="1811412"/>
                <a:ext cx="413318" cy="3206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14:m>
                  <m:oMathPara xmlns:m="http://schemas.openxmlformats.org/officeDocument/2006/math">
                    <m:oMathParaPr>
                      <m:jc m:val="centerGroup"/>
                    </m:oMathParaPr>
                    <m:oMath xmlns:m="http://schemas.openxmlformats.org/officeDocument/2006/math">
                      <m:sSubSup>
                        <m:sSubSupPr>
                          <m:ctrlPr>
                            <a:rPr lang="en-US" sz="1400" b="1" i="1" smtClean="0">
                              <a:solidFill>
                                <a:schemeClr val="tx1"/>
                              </a:solidFill>
                              <a:latin typeface="Cambria Math" panose="02040503050406030204" pitchFamily="18" charset="0"/>
                              <a:cs typeface="Times New Roman" pitchFamily="18" charset="0"/>
                            </a:rPr>
                          </m:ctrlPr>
                        </m:sSubSupPr>
                        <m:e>
                          <m:r>
                            <a:rPr lang="el-GR" sz="1400" b="1" i="0" smtClean="0">
                              <a:solidFill>
                                <a:schemeClr val="tx1"/>
                              </a:solidFill>
                              <a:latin typeface="Cambria Math" panose="02040503050406030204" pitchFamily="18" charset="0"/>
                              <a:cs typeface="Times New Roman" pitchFamily="18" charset="0"/>
                            </a:rPr>
                            <m:t>𝛆</m:t>
                          </m:r>
                        </m:e>
                        <m:sub>
                          <m:r>
                            <a:rPr lang="en-US" sz="1400" b="1" i="0" smtClean="0">
                              <a:solidFill>
                                <a:schemeClr val="tx1"/>
                              </a:solidFill>
                              <a:latin typeface="Cambria Math" panose="02040503050406030204" pitchFamily="18" charset="0"/>
                              <a:cs typeface="Times New Roman" pitchFamily="18" charset="0"/>
                            </a:rPr>
                            <m:t>𝐍</m:t>
                          </m:r>
                        </m:sub>
                        <m:sup>
                          <m:r>
                            <a:rPr lang="en-US" sz="1400" b="1" i="0" smtClean="0">
                              <a:solidFill>
                                <a:schemeClr val="tx1"/>
                              </a:solidFill>
                              <a:latin typeface="Cambria Math" panose="02040503050406030204" pitchFamily="18" charset="0"/>
                              <a:cs typeface="Times New Roman" pitchFamily="18" charset="0"/>
                            </a:rPr>
                            <m:t>𝟐</m:t>
                          </m:r>
                        </m:sup>
                      </m:sSubSup>
                    </m:oMath>
                  </m:oMathPara>
                </a14:m>
                <a:endParaRPr lang="el-GR" sz="1400" b="1" dirty="0">
                  <a:solidFill>
                    <a:schemeClr val="tx1"/>
                  </a:solidFill>
                  <a:latin typeface="+mn-lt"/>
                  <a:cs typeface="Times New Roman" pitchFamily="18" charset="0"/>
                </a:endParaRPr>
              </a:p>
            </p:txBody>
          </p:sp>
        </mc:Choice>
        <mc:Fallback xmlns="">
          <p:sp>
            <p:nvSpPr>
              <p:cNvPr id="31" name="Text Box 35">
                <a:extLst>
                  <a:ext uri="{FF2B5EF4-FFF2-40B4-BE49-F238E27FC236}">
                    <a16:creationId xmlns:a16="http://schemas.microsoft.com/office/drawing/2014/main" id="{6934CC6D-0BCE-D1EA-0435-9757BE71E6FD}"/>
                  </a:ext>
                </a:extLst>
              </p:cNvPr>
              <p:cNvSpPr txBox="1">
                <a:spLocks noRot="1" noChangeAspect="1" noMove="1" noResize="1" noEditPoints="1" noAdjustHandles="1" noChangeArrowheads="1" noChangeShapeType="1" noTextEdit="1"/>
              </p:cNvSpPr>
              <p:nvPr/>
            </p:nvSpPr>
            <p:spPr bwMode="auto">
              <a:xfrm>
                <a:off x="8988294" y="1811412"/>
                <a:ext cx="413318" cy="320601"/>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2" name="Line 36">
            <a:extLst>
              <a:ext uri="{FF2B5EF4-FFF2-40B4-BE49-F238E27FC236}">
                <a16:creationId xmlns:a16="http://schemas.microsoft.com/office/drawing/2014/main" id="{55F77530-1AF2-4B97-CD9F-81CE9C779A08}"/>
              </a:ext>
            </a:extLst>
          </p:cNvPr>
          <p:cNvSpPr>
            <a:spLocks noChangeShapeType="1"/>
          </p:cNvSpPr>
          <p:nvPr/>
        </p:nvSpPr>
        <p:spPr bwMode="auto">
          <a:xfrm flipV="1">
            <a:off x="8658372" y="1775412"/>
            <a:ext cx="1188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1400" b="1">
              <a:solidFill>
                <a:srgbClr val="C00000"/>
              </a:solidFill>
              <a:latin typeface="+mn-lt"/>
            </a:endParaRPr>
          </a:p>
        </p:txBody>
      </p:sp>
      <mc:AlternateContent xmlns:mc="http://schemas.openxmlformats.org/markup-compatibility/2006" xmlns:a14="http://schemas.microsoft.com/office/drawing/2010/main">
        <mc:Choice Requires="a14">
          <p:sp>
            <p:nvSpPr>
              <p:cNvPr id="33" name="Text Box 37">
                <a:extLst>
                  <a:ext uri="{FF2B5EF4-FFF2-40B4-BE49-F238E27FC236}">
                    <a16:creationId xmlns:a16="http://schemas.microsoft.com/office/drawing/2014/main" id="{B21CCB4B-0BDE-588A-17D5-215CD36F4C70}"/>
                  </a:ext>
                </a:extLst>
              </p:cNvPr>
              <p:cNvSpPr txBox="1">
                <a:spLocks noChangeArrowheads="1"/>
              </p:cNvSpPr>
              <p:nvPr/>
            </p:nvSpPr>
            <p:spPr bwMode="auto">
              <a:xfrm>
                <a:off x="8572398" y="1343412"/>
                <a:ext cx="1019253" cy="3125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400" b="1" dirty="0">
                    <a:solidFill>
                      <a:schemeClr val="tx1"/>
                    </a:solidFill>
                    <a:latin typeface="+mn-lt"/>
                    <a:cs typeface="Times New Roman" pitchFamily="18" charset="0"/>
                    <a:sym typeface="Symbol" pitchFamily="18" charset="2"/>
                  </a:rPr>
                  <a:t>Flux    </a:t>
                </a:r>
                <a14:m>
                  <m:oMath xmlns:m="http://schemas.openxmlformats.org/officeDocument/2006/math">
                    <m:sSup>
                      <m:sSupPr>
                        <m:ctrlPr>
                          <a:rPr lang="en-US" sz="1400" b="1" i="1" smtClean="0">
                            <a:solidFill>
                              <a:schemeClr val="tx1"/>
                            </a:solidFill>
                            <a:latin typeface="Cambria Math" panose="02040503050406030204" pitchFamily="18" charset="0"/>
                            <a:cs typeface="Times New Roman" pitchFamily="18" charset="0"/>
                            <a:sym typeface="Symbol" pitchFamily="18" charset="2"/>
                          </a:rPr>
                        </m:ctrlPr>
                      </m:sSupPr>
                      <m:e>
                        <m:r>
                          <a:rPr lang="el-GR" sz="1400" b="1" i="0" smtClean="0">
                            <a:solidFill>
                              <a:schemeClr val="tx1"/>
                            </a:solidFill>
                            <a:latin typeface="Cambria Math" panose="02040503050406030204" pitchFamily="18" charset="0"/>
                            <a:cs typeface="Times New Roman" pitchFamily="18" charset="0"/>
                            <a:sym typeface="Symbol" pitchFamily="18" charset="2"/>
                          </a:rPr>
                          <m:t>𝛄</m:t>
                        </m:r>
                      </m:e>
                      <m:sup>
                        <m:r>
                          <a:rPr lang="en-US" sz="1400" b="1" i="0" smtClean="0">
                            <a:solidFill>
                              <a:schemeClr val="tx1"/>
                            </a:solidFill>
                            <a:latin typeface="Cambria Math" panose="02040503050406030204" pitchFamily="18" charset="0"/>
                            <a:cs typeface="Times New Roman" pitchFamily="18" charset="0"/>
                            <a:sym typeface="Symbol" pitchFamily="18" charset="2"/>
                          </a:rPr>
                          <m:t>𝟐</m:t>
                        </m:r>
                      </m:sup>
                    </m:sSup>
                  </m:oMath>
                </a14:m>
                <a:r>
                  <a:rPr lang="en-US" sz="1400" b="1" dirty="0">
                    <a:solidFill>
                      <a:schemeClr val="tx1"/>
                    </a:solidFill>
                    <a:latin typeface="+mn-lt"/>
                    <a:cs typeface="Times New Roman" pitchFamily="18" charset="0"/>
                    <a:sym typeface="Symbol" pitchFamily="18" charset="2"/>
                  </a:rPr>
                  <a:t>  </a:t>
                </a:r>
                <a:endParaRPr lang="el-GR" sz="1400" b="1" baseline="30000" dirty="0">
                  <a:solidFill>
                    <a:schemeClr val="tx1"/>
                  </a:solidFill>
                  <a:latin typeface="+mn-lt"/>
                </a:endParaRPr>
              </a:p>
            </p:txBody>
          </p:sp>
        </mc:Choice>
        <mc:Fallback xmlns="">
          <p:sp>
            <p:nvSpPr>
              <p:cNvPr id="33" name="Text Box 37">
                <a:extLst>
                  <a:ext uri="{FF2B5EF4-FFF2-40B4-BE49-F238E27FC236}">
                    <a16:creationId xmlns:a16="http://schemas.microsoft.com/office/drawing/2014/main" id="{B21CCB4B-0BDE-588A-17D5-215CD36F4C70}"/>
                  </a:ext>
                </a:extLst>
              </p:cNvPr>
              <p:cNvSpPr txBox="1">
                <a:spLocks noRot="1" noChangeAspect="1" noMove="1" noResize="1" noEditPoints="1" noAdjustHandles="1" noChangeArrowheads="1" noChangeShapeType="1" noTextEdit="1"/>
              </p:cNvSpPr>
              <p:nvPr/>
            </p:nvSpPr>
            <p:spPr bwMode="auto">
              <a:xfrm>
                <a:off x="8572398" y="1343412"/>
                <a:ext cx="1019253" cy="312586"/>
              </a:xfrm>
              <a:prstGeom prst="rect">
                <a:avLst/>
              </a:prstGeom>
              <a:blipFill>
                <a:blip r:embed="rId5"/>
                <a:stretch>
                  <a:fillRect l="-1220" b="-2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4" name="Rectangle 33">
            <a:extLst>
              <a:ext uri="{FF2B5EF4-FFF2-40B4-BE49-F238E27FC236}">
                <a16:creationId xmlns:a16="http://schemas.microsoft.com/office/drawing/2014/main" id="{9D4AB602-4EEC-9488-53A9-5FE82CCEB1EA}"/>
              </a:ext>
            </a:extLst>
          </p:cNvPr>
          <p:cNvSpPr/>
          <p:nvPr/>
        </p:nvSpPr>
        <p:spPr>
          <a:xfrm>
            <a:off x="4256591" y="1307412"/>
            <a:ext cx="2788345" cy="840193"/>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rgbClr val="C00000"/>
              </a:solidFill>
            </a:endParaRPr>
          </a:p>
        </p:txBody>
      </p:sp>
      <p:sp>
        <p:nvSpPr>
          <p:cNvPr id="35" name="Rectangle 34">
            <a:extLst>
              <a:ext uri="{FF2B5EF4-FFF2-40B4-BE49-F238E27FC236}">
                <a16:creationId xmlns:a16="http://schemas.microsoft.com/office/drawing/2014/main" id="{67C90C75-AA11-5659-420B-6571BAF21A56}"/>
              </a:ext>
            </a:extLst>
          </p:cNvPr>
          <p:cNvSpPr/>
          <p:nvPr/>
        </p:nvSpPr>
        <p:spPr>
          <a:xfrm>
            <a:off x="7510899" y="1307413"/>
            <a:ext cx="2296981" cy="845758"/>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solidFill>
                <a:srgbClr val="C00000"/>
              </a:solidFill>
            </a:endParaRPr>
          </a:p>
        </p:txBody>
      </p:sp>
      <p:sp>
        <p:nvSpPr>
          <p:cNvPr id="36" name="ZoneTexte 35">
            <a:extLst>
              <a:ext uri="{FF2B5EF4-FFF2-40B4-BE49-F238E27FC236}">
                <a16:creationId xmlns:a16="http://schemas.microsoft.com/office/drawing/2014/main" id="{F48E6472-E711-29D4-81D0-53DE32A4FC7B}"/>
              </a:ext>
            </a:extLst>
          </p:cNvPr>
          <p:cNvSpPr txBox="1"/>
          <p:nvPr/>
        </p:nvSpPr>
        <p:spPr>
          <a:xfrm>
            <a:off x="5304421" y="2596681"/>
            <a:ext cx="1190967" cy="523220"/>
          </a:xfrm>
          <a:prstGeom prst="rect">
            <a:avLst/>
          </a:prstGeom>
          <a:noFill/>
        </p:spPr>
        <p:txBody>
          <a:bodyPr wrap="none" rtlCol="0">
            <a:spAutoFit/>
          </a:bodyPr>
          <a:lstStyle/>
          <a:p>
            <a:pPr algn="ctr"/>
            <a:r>
              <a:rPr lang="en-US" sz="1400" dirty="0">
                <a:latin typeface="+mn-lt"/>
              </a:rPr>
              <a:t>TRANSVERSE </a:t>
            </a:r>
          </a:p>
          <a:p>
            <a:pPr algn="ctr"/>
            <a:r>
              <a:rPr lang="en-US" sz="1400" dirty="0">
                <a:latin typeface="+mn-lt"/>
              </a:rPr>
              <a:t>beam SIZES</a:t>
            </a:r>
            <a:endParaRPr lang="fr-FR" sz="1400" dirty="0">
              <a:latin typeface="+mn-lt"/>
            </a:endParaRPr>
          </a:p>
        </p:txBody>
      </p:sp>
      <p:sp>
        <p:nvSpPr>
          <p:cNvPr id="37" name="ZoneTexte 36">
            <a:extLst>
              <a:ext uri="{FF2B5EF4-FFF2-40B4-BE49-F238E27FC236}">
                <a16:creationId xmlns:a16="http://schemas.microsoft.com/office/drawing/2014/main" id="{AD34A8DE-B207-95E3-D579-6D20A8C34C21}"/>
              </a:ext>
            </a:extLst>
          </p:cNvPr>
          <p:cNvSpPr txBox="1"/>
          <p:nvPr/>
        </p:nvSpPr>
        <p:spPr>
          <a:xfrm>
            <a:off x="8715439" y="2578054"/>
            <a:ext cx="1092863" cy="523220"/>
          </a:xfrm>
          <a:prstGeom prst="rect">
            <a:avLst/>
          </a:prstGeom>
          <a:noFill/>
        </p:spPr>
        <p:txBody>
          <a:bodyPr wrap="none" rtlCol="0">
            <a:spAutoFit/>
          </a:bodyPr>
          <a:lstStyle/>
          <a:p>
            <a:pPr algn="ctr"/>
            <a:r>
              <a:rPr lang="en-US" sz="1400" dirty="0">
                <a:latin typeface="+mn-lt"/>
              </a:rPr>
              <a:t>Electron </a:t>
            </a:r>
          </a:p>
          <a:p>
            <a:pPr algn="ctr"/>
            <a:r>
              <a:rPr lang="en-US" sz="1400" dirty="0">
                <a:latin typeface="+mn-lt"/>
              </a:rPr>
              <a:t>EMITTANCE </a:t>
            </a:r>
          </a:p>
        </p:txBody>
      </p:sp>
      <p:sp>
        <p:nvSpPr>
          <p:cNvPr id="38" name="ZoneTexte 37">
            <a:extLst>
              <a:ext uri="{FF2B5EF4-FFF2-40B4-BE49-F238E27FC236}">
                <a16:creationId xmlns:a16="http://schemas.microsoft.com/office/drawing/2014/main" id="{0E8023F6-B39B-E704-D734-4D7A2AF8DB7F}"/>
              </a:ext>
            </a:extLst>
          </p:cNvPr>
          <p:cNvSpPr txBox="1"/>
          <p:nvPr/>
        </p:nvSpPr>
        <p:spPr>
          <a:xfrm>
            <a:off x="6597729" y="690648"/>
            <a:ext cx="1444626" cy="523220"/>
          </a:xfrm>
          <a:prstGeom prst="rect">
            <a:avLst/>
          </a:prstGeom>
          <a:noFill/>
        </p:spPr>
        <p:txBody>
          <a:bodyPr wrap="none" rtlCol="0">
            <a:spAutoFit/>
          </a:bodyPr>
          <a:lstStyle/>
          <a:p>
            <a:pPr algn="ctr"/>
            <a:r>
              <a:rPr lang="en-US" sz="1400" dirty="0">
                <a:latin typeface="+mn-lt"/>
              </a:rPr>
              <a:t>Nb. of </a:t>
            </a:r>
          </a:p>
          <a:p>
            <a:pPr algn="ctr"/>
            <a:r>
              <a:rPr lang="en-US" sz="1400" dirty="0">
                <a:latin typeface="+mn-lt"/>
              </a:rPr>
              <a:t>particles/BUNCH</a:t>
            </a:r>
          </a:p>
        </p:txBody>
      </p:sp>
      <p:cxnSp>
        <p:nvCxnSpPr>
          <p:cNvPr id="39" name="Connecteur : en arc 3">
            <a:extLst>
              <a:ext uri="{FF2B5EF4-FFF2-40B4-BE49-F238E27FC236}">
                <a16:creationId xmlns:a16="http://schemas.microsoft.com/office/drawing/2014/main" id="{6BAAAD71-F900-75BD-5B2A-EC9D58FD556B}"/>
              </a:ext>
            </a:extLst>
          </p:cNvPr>
          <p:cNvCxnSpPr>
            <a:cxnSpLocks/>
          </p:cNvCxnSpPr>
          <p:nvPr/>
        </p:nvCxnSpPr>
        <p:spPr>
          <a:xfrm rot="16200000" flipH="1">
            <a:off x="5450978" y="2352885"/>
            <a:ext cx="396000" cy="93132"/>
          </a:xfrm>
          <a:prstGeom prst="curvedConnector3">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 en arc 36">
            <a:extLst>
              <a:ext uri="{FF2B5EF4-FFF2-40B4-BE49-F238E27FC236}">
                <a16:creationId xmlns:a16="http://schemas.microsoft.com/office/drawing/2014/main" id="{7D8C08A4-599C-C65A-6C93-44D847778664}"/>
              </a:ext>
            </a:extLst>
          </p:cNvPr>
          <p:cNvCxnSpPr>
            <a:cxnSpLocks/>
          </p:cNvCxnSpPr>
          <p:nvPr/>
        </p:nvCxnSpPr>
        <p:spPr>
          <a:xfrm rot="5400000">
            <a:off x="5745411" y="2266545"/>
            <a:ext cx="444525" cy="217776"/>
          </a:xfrm>
          <a:prstGeom prst="curvedConnector3">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 en arc 37">
            <a:extLst>
              <a:ext uri="{FF2B5EF4-FFF2-40B4-BE49-F238E27FC236}">
                <a16:creationId xmlns:a16="http://schemas.microsoft.com/office/drawing/2014/main" id="{87EC0B27-FB7C-F884-D3DB-204E71898E4C}"/>
              </a:ext>
            </a:extLst>
          </p:cNvPr>
          <p:cNvCxnSpPr>
            <a:cxnSpLocks/>
          </p:cNvCxnSpPr>
          <p:nvPr/>
        </p:nvCxnSpPr>
        <p:spPr>
          <a:xfrm rot="16200000" flipH="1">
            <a:off x="9049921" y="2294640"/>
            <a:ext cx="400208" cy="142224"/>
          </a:xfrm>
          <a:prstGeom prst="curvedConnector3">
            <a:avLst>
              <a:gd name="adj1" fmla="val 50000"/>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 en arc 8">
            <a:extLst>
              <a:ext uri="{FF2B5EF4-FFF2-40B4-BE49-F238E27FC236}">
                <a16:creationId xmlns:a16="http://schemas.microsoft.com/office/drawing/2014/main" id="{B5F79F60-2F0D-8260-65E4-51A5A9927A69}"/>
              </a:ext>
            </a:extLst>
          </p:cNvPr>
          <p:cNvCxnSpPr>
            <a:cxnSpLocks/>
          </p:cNvCxnSpPr>
          <p:nvPr/>
        </p:nvCxnSpPr>
        <p:spPr>
          <a:xfrm rot="5400000" flipH="1" flipV="1">
            <a:off x="5709826" y="619070"/>
            <a:ext cx="432000" cy="1152000"/>
          </a:xfrm>
          <a:prstGeom prst="curvedConnector2">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 en arc 56">
            <a:extLst>
              <a:ext uri="{FF2B5EF4-FFF2-40B4-BE49-F238E27FC236}">
                <a16:creationId xmlns:a16="http://schemas.microsoft.com/office/drawing/2014/main" id="{A6E00C65-2D11-6B9A-59D7-95C6D1E481D5}"/>
              </a:ext>
            </a:extLst>
          </p:cNvPr>
          <p:cNvCxnSpPr>
            <a:cxnSpLocks/>
            <a:stCxn id="29" idx="0"/>
          </p:cNvCxnSpPr>
          <p:nvPr/>
        </p:nvCxnSpPr>
        <p:spPr>
          <a:xfrm rot="5400000" flipH="1" flipV="1">
            <a:off x="5993210" y="837480"/>
            <a:ext cx="279674" cy="732190"/>
          </a:xfrm>
          <a:prstGeom prst="curvedConnector2">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63DEC01E-9B47-AF1D-71A7-CAF5BA0CC1CA}"/>
              </a:ext>
            </a:extLst>
          </p:cNvPr>
          <p:cNvSpPr txBox="1"/>
          <p:nvPr/>
        </p:nvSpPr>
        <p:spPr>
          <a:xfrm>
            <a:off x="6754539" y="2578532"/>
            <a:ext cx="1127360" cy="523220"/>
          </a:xfrm>
          <a:prstGeom prst="rect">
            <a:avLst/>
          </a:prstGeom>
          <a:noFill/>
        </p:spPr>
        <p:txBody>
          <a:bodyPr wrap="none" rtlCol="0">
            <a:spAutoFit/>
          </a:bodyPr>
          <a:lstStyle/>
          <a:p>
            <a:pPr algn="ctr"/>
            <a:r>
              <a:rPr lang="en-US" sz="1400" dirty="0">
                <a:latin typeface="+mn-lt"/>
              </a:rPr>
              <a:t>Repetition </a:t>
            </a:r>
          </a:p>
          <a:p>
            <a:pPr algn="ctr"/>
            <a:r>
              <a:rPr lang="en-US" sz="1400" dirty="0">
                <a:latin typeface="+mn-lt"/>
              </a:rPr>
              <a:t>FREQUENCY </a:t>
            </a:r>
          </a:p>
        </p:txBody>
      </p:sp>
      <p:cxnSp>
        <p:nvCxnSpPr>
          <p:cNvPr id="45" name="Connecteur : en arc 58">
            <a:extLst>
              <a:ext uri="{FF2B5EF4-FFF2-40B4-BE49-F238E27FC236}">
                <a16:creationId xmlns:a16="http://schemas.microsoft.com/office/drawing/2014/main" id="{B213435F-6A36-D8BA-42E4-A216D2CCC74B}"/>
              </a:ext>
            </a:extLst>
          </p:cNvPr>
          <p:cNvCxnSpPr>
            <a:cxnSpLocks/>
          </p:cNvCxnSpPr>
          <p:nvPr/>
        </p:nvCxnSpPr>
        <p:spPr>
          <a:xfrm>
            <a:off x="6394499" y="1589584"/>
            <a:ext cx="360000" cy="936000"/>
          </a:xfrm>
          <a:prstGeom prst="curvedConnector2">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63EFBBCE-75EF-F29B-1B4A-F9A14082ADE8}"/>
              </a:ext>
            </a:extLst>
          </p:cNvPr>
          <p:cNvSpPr txBox="1"/>
          <p:nvPr/>
        </p:nvSpPr>
        <p:spPr>
          <a:xfrm>
            <a:off x="8556740" y="653480"/>
            <a:ext cx="1339085" cy="523220"/>
          </a:xfrm>
          <a:prstGeom prst="rect">
            <a:avLst/>
          </a:prstGeom>
          <a:noFill/>
        </p:spPr>
        <p:txBody>
          <a:bodyPr wrap="none" rtlCol="0">
            <a:spAutoFit/>
          </a:bodyPr>
          <a:lstStyle/>
          <a:p>
            <a:pPr algn="ctr"/>
            <a:r>
              <a:rPr lang="en-US" sz="1400" dirty="0">
                <a:latin typeface="+mn-lt"/>
              </a:rPr>
              <a:t>Electron</a:t>
            </a:r>
          </a:p>
          <a:p>
            <a:pPr algn="ctr"/>
            <a:r>
              <a:rPr lang="en-US" sz="1400" dirty="0">
                <a:latin typeface="+mn-lt"/>
              </a:rPr>
              <a:t>LORENTZ factor</a:t>
            </a:r>
          </a:p>
        </p:txBody>
      </p:sp>
      <p:cxnSp>
        <p:nvCxnSpPr>
          <p:cNvPr id="47" name="Connecteur : en arc 62">
            <a:extLst>
              <a:ext uri="{FF2B5EF4-FFF2-40B4-BE49-F238E27FC236}">
                <a16:creationId xmlns:a16="http://schemas.microsoft.com/office/drawing/2014/main" id="{04DCA207-F979-C625-B25F-99181937FEE5}"/>
              </a:ext>
            </a:extLst>
          </p:cNvPr>
          <p:cNvCxnSpPr>
            <a:cxnSpLocks/>
          </p:cNvCxnSpPr>
          <p:nvPr/>
        </p:nvCxnSpPr>
        <p:spPr>
          <a:xfrm rot="5400000" flipH="1" flipV="1">
            <a:off x="9234608" y="1244066"/>
            <a:ext cx="253535" cy="80477"/>
          </a:xfrm>
          <a:prstGeom prst="curvedConnector3">
            <a:avLst>
              <a:gd name="adj1" fmla="val 50000"/>
            </a:avLst>
          </a:prstGeom>
          <a:ln w="19050">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 en arc 3">
            <a:extLst>
              <a:ext uri="{FF2B5EF4-FFF2-40B4-BE49-F238E27FC236}">
                <a16:creationId xmlns:a16="http://schemas.microsoft.com/office/drawing/2014/main" id="{45B1C138-A98A-4798-4189-ED4BD1DBC82E}"/>
              </a:ext>
            </a:extLst>
          </p:cNvPr>
          <p:cNvCxnSpPr>
            <a:cxnSpLocks/>
            <a:endCxn id="63" idx="1"/>
          </p:cNvCxnSpPr>
          <p:nvPr/>
        </p:nvCxnSpPr>
        <p:spPr>
          <a:xfrm rot="16200000" flipH="1">
            <a:off x="2923429" y="3853892"/>
            <a:ext cx="1990963" cy="1062745"/>
          </a:xfrm>
          <a:prstGeom prst="curved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131ADD7C-D68B-4F0B-311F-42C13F5D871A}"/>
              </a:ext>
            </a:extLst>
          </p:cNvPr>
          <p:cNvSpPr txBox="1"/>
          <p:nvPr/>
        </p:nvSpPr>
        <p:spPr>
          <a:xfrm>
            <a:off x="2509226" y="3029744"/>
            <a:ext cx="78912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mn-lt"/>
                <a:cs typeface="+mn-cs"/>
              </a:rPr>
              <a:t>I</a:t>
            </a:r>
            <a:r>
              <a:rPr kumimoji="0" lang="en-US" sz="1400" b="1" i="0" u="none" strike="noStrike" kern="1200" cap="none" spc="0" normalizeH="0" baseline="0" noProof="0" dirty="0">
                <a:ln>
                  <a:noFill/>
                </a:ln>
                <a:solidFill>
                  <a:srgbClr val="C00000"/>
                </a:solidFill>
                <a:effectLst/>
                <a:uLnTx/>
                <a:uFillTx/>
                <a:latin typeface="+mn-lt"/>
                <a:ea typeface="+mn-ea"/>
                <a:cs typeface="+mn-cs"/>
              </a:rPr>
              <a:t>CS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mn-lt"/>
              </a:rPr>
              <a:t>projects</a:t>
            </a:r>
            <a:endParaRPr kumimoji="0" lang="en-US" sz="1400" b="1" i="0" u="none" strike="noStrike" kern="1200" cap="none" spc="0" normalizeH="0" baseline="0" noProof="0" dirty="0">
              <a:ln>
                <a:noFill/>
              </a:ln>
              <a:solidFill>
                <a:srgbClr val="C00000"/>
              </a:solidFill>
              <a:effectLst/>
              <a:uLnTx/>
              <a:uFillTx/>
              <a:latin typeface="+mn-lt"/>
              <a:ea typeface="+mn-ea"/>
              <a:cs typeface="+mn-cs"/>
            </a:endParaRPr>
          </a:p>
        </p:txBody>
      </p:sp>
      <p:pic>
        <p:nvPicPr>
          <p:cNvPr id="59" name="Image 58">
            <a:extLst>
              <a:ext uri="{FF2B5EF4-FFF2-40B4-BE49-F238E27FC236}">
                <a16:creationId xmlns:a16="http://schemas.microsoft.com/office/drawing/2014/main" id="{1D5F84EE-D4E2-6A0A-F962-C8165026FA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34270" y="4065618"/>
            <a:ext cx="1212557" cy="88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Image 59">
            <a:extLst>
              <a:ext uri="{FF2B5EF4-FFF2-40B4-BE49-F238E27FC236}">
                <a16:creationId xmlns:a16="http://schemas.microsoft.com/office/drawing/2014/main" id="{3D6EF421-559E-C2D5-B9E0-98073E046A1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30423" y="3984454"/>
            <a:ext cx="1021337" cy="98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25">
            <a:extLst>
              <a:ext uri="{FF2B5EF4-FFF2-40B4-BE49-F238E27FC236}">
                <a16:creationId xmlns:a16="http://schemas.microsoft.com/office/drawing/2014/main" id="{03DB9B95-7EA9-6F44-C954-1055D37E31AC}"/>
              </a:ext>
            </a:extLst>
          </p:cNvPr>
          <p:cNvPicPr>
            <a:picLocks noChangeAspect="1"/>
          </p:cNvPicPr>
          <p:nvPr/>
        </p:nvPicPr>
        <p:blipFill>
          <a:blip r:embed="rId8">
            <a:extLst>
              <a:ext uri="{28A0092B-C50C-407E-A947-70E740481C1C}">
                <a14:useLocalDpi xmlns:a14="http://schemas.microsoft.com/office/drawing/2010/main" val="0"/>
              </a:ext>
            </a:extLst>
          </a:blip>
          <a:srcRect r="7262"/>
          <a:stretch>
            <a:fillRect/>
          </a:stretch>
        </p:blipFill>
        <p:spPr bwMode="auto">
          <a:xfrm>
            <a:off x="6671182" y="4010979"/>
            <a:ext cx="1327414" cy="95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60">
            <a:extLst>
              <a:ext uri="{FF2B5EF4-FFF2-40B4-BE49-F238E27FC236}">
                <a16:creationId xmlns:a16="http://schemas.microsoft.com/office/drawing/2014/main" id="{1248D4E2-BD4D-0BBA-7CE3-CAD8BD78658A}"/>
              </a:ext>
            </a:extLst>
          </p:cNvPr>
          <p:cNvSpPr txBox="1">
            <a:spLocks noChangeArrowheads="1"/>
          </p:cNvSpPr>
          <p:nvPr/>
        </p:nvSpPr>
        <p:spPr bwMode="auto">
          <a:xfrm>
            <a:off x="4140795" y="3134851"/>
            <a:ext cx="63013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fr-FR" sz="1600" dirty="0">
                <a:solidFill>
                  <a:srgbClr val="C00000"/>
                </a:solidFill>
                <a:latin typeface="+mn-lt"/>
              </a:rPr>
              <a:t>Some powerful analyzes currently realized at synchrotrons and requiring a high brightness beam could  be developed in  </a:t>
            </a:r>
            <a:r>
              <a:rPr lang="en-US" altLang="fr-FR" sz="1600" u="sng" dirty="0">
                <a:solidFill>
                  <a:srgbClr val="C00000"/>
                </a:solidFill>
                <a:latin typeface="+mn-lt"/>
              </a:rPr>
              <a:t>a lab-size environment </a:t>
            </a:r>
            <a:r>
              <a:rPr lang="en-US" altLang="fr-FR" sz="1600" dirty="0">
                <a:solidFill>
                  <a:srgbClr val="C00000"/>
                </a:solidFill>
                <a:latin typeface="+mn-lt"/>
              </a:rPr>
              <a:t>(hospitals, labs, museums).</a:t>
            </a:r>
          </a:p>
        </p:txBody>
      </p:sp>
      <p:sp>
        <p:nvSpPr>
          <p:cNvPr id="63" name="ZoneTexte 62">
            <a:extLst>
              <a:ext uri="{FF2B5EF4-FFF2-40B4-BE49-F238E27FC236}">
                <a16:creationId xmlns:a16="http://schemas.microsoft.com/office/drawing/2014/main" id="{95C2E613-53D8-6859-B57C-BAD962F98CD6}"/>
              </a:ext>
            </a:extLst>
          </p:cNvPr>
          <p:cNvSpPr txBox="1"/>
          <p:nvPr/>
        </p:nvSpPr>
        <p:spPr>
          <a:xfrm>
            <a:off x="4450283" y="5211470"/>
            <a:ext cx="5426822" cy="33855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mn-lt"/>
                <a:ea typeface="+mn-ea"/>
                <a:cs typeface="+mn-cs"/>
              </a:rPr>
              <a:t>Avg. Flux ~ 10</a:t>
            </a:r>
            <a:r>
              <a:rPr lang="en-US" sz="1600" b="1" baseline="30000" dirty="0">
                <a:solidFill>
                  <a:srgbClr val="C00000"/>
                </a:solidFill>
                <a:latin typeface="+mn-lt"/>
              </a:rPr>
              <a:t>9</a:t>
            </a:r>
            <a:r>
              <a:rPr kumimoji="0" lang="en-US" sz="1600" b="1" i="0" u="none" strike="noStrike" kern="1200" cap="none" spc="0" normalizeH="0" baseline="0" noProof="0" dirty="0">
                <a:ln>
                  <a:noFill/>
                </a:ln>
                <a:solidFill>
                  <a:srgbClr val="C00000"/>
                </a:solidFill>
                <a:effectLst/>
                <a:uLnTx/>
                <a:uFillTx/>
                <a:latin typeface="+mn-lt"/>
                <a:ea typeface="+mn-ea"/>
                <a:cs typeface="+mn-cs"/>
              </a:rPr>
              <a:t> - 10</a:t>
            </a:r>
            <a:r>
              <a:rPr kumimoji="0" lang="en-US" sz="1600" b="1" i="0" u="none" strike="noStrike" kern="1200" cap="none" spc="0" normalizeH="0" baseline="30000" noProof="0" dirty="0">
                <a:ln>
                  <a:noFill/>
                </a:ln>
                <a:solidFill>
                  <a:srgbClr val="C00000"/>
                </a:solidFill>
                <a:effectLst/>
                <a:uLnTx/>
                <a:uFillTx/>
                <a:latin typeface="+mn-lt"/>
                <a:ea typeface="+mn-ea"/>
                <a:cs typeface="+mn-cs"/>
              </a:rPr>
              <a:t>14</a:t>
            </a:r>
            <a:r>
              <a:rPr kumimoji="0" lang="en-US" sz="1600" b="1" i="0" u="none" strike="noStrike" kern="1200" cap="none" spc="0" normalizeH="0" baseline="0" noProof="0" dirty="0">
                <a:ln>
                  <a:noFill/>
                </a:ln>
                <a:solidFill>
                  <a:srgbClr val="C00000"/>
                </a:solidFill>
                <a:effectLst/>
                <a:uLnTx/>
                <a:uFillTx/>
                <a:latin typeface="+mn-lt"/>
                <a:ea typeface="+mn-ea"/>
                <a:cs typeface="+mn-cs"/>
              </a:rPr>
              <a:t> </a:t>
            </a:r>
            <a:r>
              <a:rPr kumimoji="0" lang="en-US" sz="1600" b="1" i="0" u="none" strike="noStrike" kern="1200" cap="none" spc="0" normalizeH="0" baseline="0" noProof="0" dirty="0" err="1">
                <a:ln>
                  <a:noFill/>
                </a:ln>
                <a:solidFill>
                  <a:srgbClr val="C00000"/>
                </a:solidFill>
                <a:effectLst/>
                <a:uLnTx/>
                <a:uFillTx/>
                <a:latin typeface="+mn-lt"/>
                <a:ea typeface="+mn-ea"/>
                <a:cs typeface="+mn-cs"/>
              </a:rPr>
              <a:t>ph</a:t>
            </a:r>
            <a:r>
              <a:rPr kumimoji="0" lang="en-US" sz="1600" b="1" i="0" u="none" strike="noStrike" kern="1200" cap="none" spc="0" normalizeH="0" baseline="0" noProof="0" dirty="0">
                <a:ln>
                  <a:noFill/>
                </a:ln>
                <a:solidFill>
                  <a:srgbClr val="C00000"/>
                </a:solidFill>
                <a:effectLst/>
                <a:uLnTx/>
                <a:uFillTx/>
                <a:latin typeface="+mn-lt"/>
                <a:ea typeface="+mn-ea"/>
                <a:cs typeface="+mn-cs"/>
              </a:rPr>
              <a:t>/s </a:t>
            </a:r>
            <a:r>
              <a:rPr lang="en-US" sz="1600" b="1" dirty="0">
                <a:solidFill>
                  <a:srgbClr val="002060"/>
                </a:solidFill>
                <a:latin typeface="+mn-lt"/>
              </a:rPr>
              <a:t>Many projects in the last 15 years</a:t>
            </a:r>
            <a:endParaRPr kumimoji="0" lang="en-US" sz="1600" b="1" i="0" u="none" strike="noStrike" kern="1200" cap="none" spc="0" normalizeH="0" baseline="0" noProof="0" dirty="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val="4259319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p:sp>
        <p:nvSpPr>
          <p:cNvPr id="8" name="Titre 1">
            <a:extLst>
              <a:ext uri="{FF2B5EF4-FFF2-40B4-BE49-F238E27FC236}">
                <a16:creationId xmlns:a16="http://schemas.microsoft.com/office/drawing/2014/main" id="{8097CA47-0EC2-B0FF-7B72-51752D1DF6AE}"/>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Potentiality of an ICS on PERLE:</a:t>
            </a:r>
            <a:endParaRPr lang="en-GB" dirty="0">
              <a:solidFill>
                <a:schemeClr val="accent5">
                  <a:lumMod val="75000"/>
                </a:schemeClr>
              </a:solidFill>
              <a:latin typeface="+mn-lt"/>
            </a:endParaRPr>
          </a:p>
        </p:txBody>
      </p:sp>
      <p:sp>
        <p:nvSpPr>
          <p:cNvPr id="11" name="ZoneTexte 10">
            <a:extLst>
              <a:ext uri="{FF2B5EF4-FFF2-40B4-BE49-F238E27FC236}">
                <a16:creationId xmlns:a16="http://schemas.microsoft.com/office/drawing/2014/main" id="{7F79E1CE-27D5-4F4E-03A2-0F1C11247AA7}"/>
              </a:ext>
            </a:extLst>
          </p:cNvPr>
          <p:cNvSpPr txBox="1"/>
          <p:nvPr/>
        </p:nvSpPr>
        <p:spPr>
          <a:xfrm>
            <a:off x="290639" y="821884"/>
            <a:ext cx="5815828" cy="4770537"/>
          </a:xfrm>
          <a:prstGeom prst="rect">
            <a:avLst/>
          </a:prstGeom>
          <a:noFill/>
        </p:spPr>
        <p:txBody>
          <a:bodyPr wrap="square" rtlCol="0">
            <a:spAutoFit/>
          </a:bodyPr>
          <a:lstStyle/>
          <a:p>
            <a:r>
              <a:rPr lang="en-GB" sz="1600" b="1" dirty="0">
                <a:solidFill>
                  <a:srgbClr val="F39200"/>
                </a:solidFill>
                <a:latin typeface="+mn-lt"/>
              </a:rPr>
              <a:t>With PERLE 1 turn: 89 MeV </a:t>
            </a:r>
            <a:r>
              <a:rPr lang="en-GB" sz="1600" b="1" dirty="0">
                <a:solidFill>
                  <a:srgbClr val="F39200"/>
                </a:solidFill>
                <a:latin typeface="+mn-lt"/>
                <a:sym typeface="Wingdings" pitchFamily="2" charset="2"/>
              </a:rPr>
              <a:t> expected X-ray energy in the range  of 100-300 keV (depending on used laser: Infra-red or green)</a:t>
            </a:r>
            <a:r>
              <a:rPr lang="en-GB" sz="1600" b="1" dirty="0">
                <a:solidFill>
                  <a:srgbClr val="F39200"/>
                </a:solidFill>
                <a:latin typeface="+mn-lt"/>
              </a:rPr>
              <a:t>: </a:t>
            </a:r>
          </a:p>
          <a:p>
            <a:endParaRPr lang="en-GB" sz="1600" dirty="0">
              <a:solidFill>
                <a:schemeClr val="bg2">
                  <a:lumMod val="25000"/>
                </a:schemeClr>
              </a:solidFill>
              <a:latin typeface="+mn-lt"/>
            </a:endParaRPr>
          </a:p>
          <a:p>
            <a:r>
              <a:rPr lang="en-GB" sz="1600" dirty="0">
                <a:solidFill>
                  <a:schemeClr val="bg2">
                    <a:lumMod val="25000"/>
                  </a:schemeClr>
                </a:solidFill>
                <a:latin typeface="+mn-lt"/>
              </a:rPr>
              <a:t>Most interesting applications areas are in this rage of X-ray Energy:</a:t>
            </a:r>
          </a:p>
          <a:p>
            <a:endParaRPr lang="en-GB" sz="1600" dirty="0">
              <a:solidFill>
                <a:schemeClr val="bg2">
                  <a:lumMod val="25000"/>
                </a:schemeClr>
              </a:solidFill>
              <a:latin typeface="+mn-lt"/>
            </a:endParaRPr>
          </a:p>
          <a:p>
            <a:pPr marL="787400" lvl="1" indent="-285750">
              <a:buFont typeface="Courier New" panose="02070309020205020404" pitchFamily="49" charset="0"/>
              <a:buChar char="o"/>
            </a:pPr>
            <a:r>
              <a:rPr lang="en-GB" sz="1600" b="0" i="0" strike="noStrike" dirty="0">
                <a:solidFill>
                  <a:srgbClr val="000000"/>
                </a:solidFill>
                <a:effectLst/>
                <a:latin typeface="+mn-lt"/>
              </a:rPr>
              <a:t>Cultural heritage field (imaging small statues, metallic relics), </a:t>
            </a:r>
          </a:p>
          <a:p>
            <a:pPr marL="787400" lvl="1" indent="-285750">
              <a:buFont typeface="Courier New" panose="02070309020205020404" pitchFamily="49" charset="0"/>
              <a:buChar char="o"/>
            </a:pPr>
            <a:r>
              <a:rPr lang="en-GB" sz="1600" dirty="0">
                <a:solidFill>
                  <a:srgbClr val="000000"/>
                </a:solidFill>
                <a:latin typeface="+mn-lt"/>
              </a:rPr>
              <a:t>Palaeontology</a:t>
            </a:r>
            <a:r>
              <a:rPr lang="en-GB" sz="1600" b="0" i="0" strike="noStrike" dirty="0">
                <a:solidFill>
                  <a:srgbClr val="000000"/>
                </a:solidFill>
                <a:effectLst/>
                <a:latin typeface="+mn-lt"/>
              </a:rPr>
              <a:t> (large 10-20 cm thick fossils, skulls, bones, etc. from dinosaurs, </a:t>
            </a:r>
            <a:r>
              <a:rPr lang="en-GB" sz="1600" b="0" i="0" strike="noStrike" dirty="0" err="1">
                <a:solidFill>
                  <a:srgbClr val="000000"/>
                </a:solidFill>
                <a:effectLst/>
                <a:latin typeface="+mn-lt"/>
              </a:rPr>
              <a:t>mammut</a:t>
            </a:r>
            <a:r>
              <a:rPr lang="en-GB" sz="1600" b="0" i="0" strike="noStrike" dirty="0">
                <a:solidFill>
                  <a:srgbClr val="000000"/>
                </a:solidFill>
                <a:effectLst/>
                <a:latin typeface="+mn-lt"/>
              </a:rPr>
              <a:t> and hominids),</a:t>
            </a:r>
          </a:p>
          <a:p>
            <a:pPr marL="787400" lvl="1" indent="-285750">
              <a:buFont typeface="Courier New" panose="02070309020205020404" pitchFamily="49" charset="0"/>
              <a:buChar char="o"/>
            </a:pPr>
            <a:r>
              <a:rPr lang="en-GB" sz="1600" dirty="0">
                <a:solidFill>
                  <a:srgbClr val="000000"/>
                </a:solidFill>
                <a:latin typeface="+mn-lt"/>
              </a:rPr>
              <a:t>N</a:t>
            </a:r>
            <a:r>
              <a:rPr lang="en-GB" sz="1600" b="0" i="0" strike="noStrike" dirty="0">
                <a:solidFill>
                  <a:srgbClr val="000000"/>
                </a:solidFill>
                <a:effectLst/>
                <a:latin typeface="+mn-lt"/>
              </a:rPr>
              <a:t>atural history (bones of large mammals as whales, but also horses etc.)</a:t>
            </a:r>
          </a:p>
          <a:p>
            <a:pPr marL="787400" lvl="1" indent="-285750">
              <a:buFont typeface="Courier New" panose="02070309020205020404" pitchFamily="49" charset="0"/>
              <a:buChar char="o"/>
            </a:pPr>
            <a:r>
              <a:rPr lang="en-GB" sz="1600" b="0" i="0" u="none" strike="noStrike" dirty="0">
                <a:solidFill>
                  <a:srgbClr val="000000"/>
                </a:solidFill>
                <a:effectLst/>
                <a:latin typeface="+mn-lt"/>
              </a:rPr>
              <a:t>monitoring rhinestones and fatigue of steel structures such as the hulls of merchant ships </a:t>
            </a:r>
            <a:endParaRPr lang="en-GB" sz="1600" u="none" dirty="0">
              <a:solidFill>
                <a:srgbClr val="000000"/>
              </a:solidFill>
              <a:latin typeface="+mn-lt"/>
            </a:endParaRPr>
          </a:p>
          <a:p>
            <a:pPr marL="787400" lvl="1" indent="-285750">
              <a:buFont typeface="Courier New" panose="02070309020205020404" pitchFamily="49" charset="0"/>
              <a:buChar char="o"/>
            </a:pPr>
            <a:r>
              <a:rPr lang="en-GB" sz="1600" b="0" i="0" u="none" strike="noStrike" dirty="0">
                <a:solidFill>
                  <a:srgbClr val="000000"/>
                </a:solidFill>
                <a:effectLst/>
                <a:latin typeface="+mn-lt"/>
              </a:rPr>
              <a:t>new field of investigation in  radiotherapy applications. Examples include microbeam radiation therapy (MRT) or metal nanoparticle-based radiotherapy. A compact source with appropriate beam parameters provides a pathway to translating such applications into a clinical setting. </a:t>
            </a:r>
            <a:endParaRPr lang="en-GB" sz="1600" dirty="0">
              <a:effectLst/>
              <a:latin typeface="+mn-lt"/>
            </a:endParaRPr>
          </a:p>
          <a:p>
            <a:r>
              <a:rPr lang="en-GB" sz="1600" dirty="0">
                <a:solidFill>
                  <a:schemeClr val="bg2">
                    <a:lumMod val="25000"/>
                  </a:schemeClr>
                </a:solidFill>
                <a:latin typeface="+mn-lt"/>
              </a:rPr>
              <a:t> </a:t>
            </a:r>
          </a:p>
        </p:txBody>
      </p:sp>
      <p:pic>
        <p:nvPicPr>
          <p:cNvPr id="1026" name="Picture 2">
            <a:extLst>
              <a:ext uri="{FF2B5EF4-FFF2-40B4-BE49-F238E27FC236}">
                <a16:creationId xmlns:a16="http://schemas.microsoft.com/office/drawing/2014/main" id="{19434953-AB45-E74A-8C5B-457ED1C81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6706" y="1094820"/>
            <a:ext cx="4870281" cy="2165464"/>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8D3B5052-3C55-042E-C1E7-8F9983DE9096}"/>
              </a:ext>
            </a:extLst>
          </p:cNvPr>
          <p:cNvSpPr txBox="1"/>
          <p:nvPr/>
        </p:nvSpPr>
        <p:spPr>
          <a:xfrm>
            <a:off x="6466507" y="3404300"/>
            <a:ext cx="3960440" cy="1569660"/>
          </a:xfrm>
          <a:prstGeom prst="rect">
            <a:avLst/>
          </a:prstGeom>
          <a:noFill/>
        </p:spPr>
        <p:txBody>
          <a:bodyPr wrap="square" rtlCol="0">
            <a:spAutoFit/>
          </a:bodyPr>
          <a:lstStyle/>
          <a:p>
            <a:pPr algn="just"/>
            <a:r>
              <a:rPr lang="en-GB" sz="1200" b="0" i="1" u="none" strike="noStrike" dirty="0">
                <a:solidFill>
                  <a:srgbClr val="000000"/>
                </a:solidFill>
                <a:effectLst/>
                <a:latin typeface="Times New Roman" panose="02020603050405020304" pitchFamily="18" charset="0"/>
              </a:rPr>
              <a:t>Figure 1: Maximum energy of photons produced with Compton backscattering X-ray sources as function of the electron beam energy. Different existing machines are indicated with points: </a:t>
            </a:r>
            <a:r>
              <a:rPr lang="en-GB" sz="1200" b="0" i="1" u="none" strike="noStrike" dirty="0" err="1">
                <a:solidFill>
                  <a:srgbClr val="000000"/>
                </a:solidFill>
                <a:effectLst/>
                <a:latin typeface="Times New Roman" panose="02020603050405020304" pitchFamily="18" charset="0"/>
              </a:rPr>
              <a:t>MuCLS</a:t>
            </a:r>
            <a:r>
              <a:rPr lang="en-GB" sz="1200" b="0" i="1" u="none" strike="noStrike" dirty="0">
                <a:solidFill>
                  <a:srgbClr val="000000"/>
                </a:solidFill>
                <a:effectLst/>
                <a:latin typeface="Times New Roman" panose="02020603050405020304" pitchFamily="18" charset="0"/>
              </a:rPr>
              <a:t> (black), </a:t>
            </a:r>
            <a:r>
              <a:rPr lang="en-GB" sz="1200" b="0" i="1" u="none" strike="noStrike" dirty="0" err="1">
                <a:solidFill>
                  <a:srgbClr val="000000"/>
                </a:solidFill>
                <a:effectLst/>
                <a:latin typeface="Times New Roman" panose="02020603050405020304" pitchFamily="18" charset="0"/>
              </a:rPr>
              <a:t>ThomX</a:t>
            </a:r>
            <a:r>
              <a:rPr lang="en-GB" sz="1200" b="0" i="1" u="none" strike="noStrike" dirty="0">
                <a:solidFill>
                  <a:srgbClr val="000000"/>
                </a:solidFill>
                <a:effectLst/>
                <a:latin typeface="Times New Roman" panose="02020603050405020304" pitchFamily="18" charset="0"/>
              </a:rPr>
              <a:t> at 50 and 70 MeV electron beam (orange). Thanks to the tunability of the electron beam in the PERLE accelerator, PERLE@1turn and PERLE@3turns are indicated with red and green lines for its use with an infrared or green laser</a:t>
            </a:r>
            <a:endParaRPr lang="en-GB" sz="1200" dirty="0"/>
          </a:p>
        </p:txBody>
      </p:sp>
      <p:sp>
        <p:nvSpPr>
          <p:cNvPr id="12" name="ZoneTexte 11">
            <a:extLst>
              <a:ext uri="{FF2B5EF4-FFF2-40B4-BE49-F238E27FC236}">
                <a16:creationId xmlns:a16="http://schemas.microsoft.com/office/drawing/2014/main" id="{97782283-F0D9-EA3D-D405-6A75A95A06A5}"/>
              </a:ext>
            </a:extLst>
          </p:cNvPr>
          <p:cNvSpPr txBox="1"/>
          <p:nvPr/>
        </p:nvSpPr>
        <p:spPr>
          <a:xfrm>
            <a:off x="7258596" y="725488"/>
            <a:ext cx="3168351" cy="369332"/>
          </a:xfrm>
          <a:prstGeom prst="rect">
            <a:avLst/>
          </a:prstGeom>
          <a:noFill/>
        </p:spPr>
        <p:txBody>
          <a:bodyPr wrap="square" rtlCol="0">
            <a:spAutoFit/>
          </a:bodyPr>
          <a:lstStyle/>
          <a:p>
            <a:pPr algn="r"/>
            <a:r>
              <a:rPr lang="en-GB" sz="1800" i="1" u="sng" dirty="0">
                <a:solidFill>
                  <a:srgbClr val="CC0066"/>
                </a:solidFill>
                <a:latin typeface="+mn-lt"/>
              </a:rPr>
              <a:t>Courtesy to </a:t>
            </a:r>
            <a:r>
              <a:rPr lang="en-GB" sz="1800" i="1" u="sng" dirty="0" err="1">
                <a:solidFill>
                  <a:srgbClr val="CC0066"/>
                </a:solidFill>
                <a:latin typeface="+mn-lt"/>
              </a:rPr>
              <a:t>Aurélien</a:t>
            </a:r>
            <a:r>
              <a:rPr lang="en-GB" sz="1800" i="1" u="sng" dirty="0">
                <a:solidFill>
                  <a:srgbClr val="CC0066"/>
                </a:solidFill>
                <a:latin typeface="+mn-lt"/>
              </a:rPr>
              <a:t> Martens</a:t>
            </a:r>
          </a:p>
        </p:txBody>
      </p:sp>
    </p:spTree>
    <p:extLst>
      <p:ext uri="{BB962C8B-B14F-4D97-AF65-F5344CB8AC3E}">
        <p14:creationId xmlns:p14="http://schemas.microsoft.com/office/powerpoint/2010/main" val="375901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p:sp>
        <p:nvSpPr>
          <p:cNvPr id="8" name="Titre 1">
            <a:extLst>
              <a:ext uri="{FF2B5EF4-FFF2-40B4-BE49-F238E27FC236}">
                <a16:creationId xmlns:a16="http://schemas.microsoft.com/office/drawing/2014/main" id="{8097CA47-0EC2-B0FF-7B72-51752D1DF6AE}"/>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Elastic Scattering off radioactive Nuclei:</a:t>
            </a:r>
            <a:endParaRPr lang="en-GB" dirty="0">
              <a:solidFill>
                <a:schemeClr val="accent5">
                  <a:lumMod val="75000"/>
                </a:schemeClr>
              </a:solidFill>
              <a:latin typeface="+mn-lt"/>
            </a:endParaRPr>
          </a:p>
        </p:txBody>
      </p:sp>
      <p:sp>
        <p:nvSpPr>
          <p:cNvPr id="7" name="ZoneTexte 6">
            <a:extLst>
              <a:ext uri="{FF2B5EF4-FFF2-40B4-BE49-F238E27FC236}">
                <a16:creationId xmlns:a16="http://schemas.microsoft.com/office/drawing/2014/main" id="{2FBFBE12-C610-01DD-D7EA-BE80C41470CA}"/>
              </a:ext>
            </a:extLst>
          </p:cNvPr>
          <p:cNvSpPr txBox="1"/>
          <p:nvPr/>
        </p:nvSpPr>
        <p:spPr>
          <a:xfrm>
            <a:off x="288032" y="653480"/>
            <a:ext cx="7042571" cy="3365024"/>
          </a:xfrm>
          <a:prstGeom prst="rect">
            <a:avLst/>
          </a:prstGeom>
          <a:noFill/>
        </p:spPr>
        <p:txBody>
          <a:bodyPr wrap="square" rtlCol="0">
            <a:spAutoFit/>
          </a:bodyPr>
          <a:lstStyle/>
          <a:p>
            <a:r>
              <a:rPr lang="en-US" sz="1800" b="1" dirty="0">
                <a:solidFill>
                  <a:srgbClr val="F39200"/>
                </a:solidFill>
                <a:latin typeface="+mn-lt"/>
              </a:rPr>
              <a:t>DESTIN @ PERLE (Deep Structure Investigation of exotic Nuclei): </a:t>
            </a:r>
          </a:p>
          <a:p>
            <a:r>
              <a:rPr lang="en-US" sz="1600" dirty="0">
                <a:latin typeface="+mn-lt"/>
              </a:rPr>
              <a:t>Perspectives for the study of form factors of exotic nuclei with PERLE with fixed </a:t>
            </a:r>
          </a:p>
          <a:p>
            <a:r>
              <a:rPr lang="en-US" sz="1600" dirty="0">
                <a:latin typeface="+mn-lt"/>
              </a:rPr>
              <a:t>target strategy : more compact, less resource demanding</a:t>
            </a:r>
          </a:p>
          <a:p>
            <a:endParaRPr lang="en-US" sz="1600" dirty="0">
              <a:latin typeface="+mn-lt"/>
            </a:endParaRPr>
          </a:p>
          <a:p>
            <a:r>
              <a:rPr lang="en-US" sz="1600" dirty="0">
                <a:latin typeface="+mn-lt"/>
              </a:rPr>
              <a:t>This physics project at PERLE requires 3 major ingredients:</a:t>
            </a:r>
          </a:p>
          <a:p>
            <a:pPr marL="787400" lvl="1" indent="-285750">
              <a:buFont typeface="Courier New" panose="02070309020205020404" pitchFamily="49" charset="0"/>
              <a:buChar char="o"/>
            </a:pPr>
            <a:r>
              <a:rPr lang="en-US" sz="1600" dirty="0">
                <a:latin typeface="+mn-lt"/>
              </a:rPr>
              <a:t>a Radioactive Ion Beam (RIB) factory:</a:t>
            </a:r>
          </a:p>
          <a:p>
            <a:pPr marL="1290638" lvl="2" indent="-285750">
              <a:buFont typeface="Courier New" panose="02070309020205020404" pitchFamily="49" charset="0"/>
              <a:buChar char="o"/>
            </a:pPr>
            <a:r>
              <a:rPr lang="en-US" sz="1600" dirty="0">
                <a:latin typeface="+mn-lt"/>
              </a:rPr>
              <a:t> 1</a:t>
            </a:r>
            <a:r>
              <a:rPr lang="en-US" sz="1600" baseline="30000" dirty="0">
                <a:latin typeface="+mn-lt"/>
              </a:rPr>
              <a:t>st</a:t>
            </a:r>
            <a:r>
              <a:rPr lang="en-US" sz="1600" dirty="0">
                <a:latin typeface="+mn-lt"/>
              </a:rPr>
              <a:t> option: acquire a </a:t>
            </a:r>
            <a:r>
              <a:rPr lang="en-US" sz="1600" dirty="0" err="1">
                <a:latin typeface="+mn-lt"/>
              </a:rPr>
              <a:t>Rhodotron</a:t>
            </a:r>
            <a:r>
              <a:rPr lang="en-US" sz="1600" dirty="0">
                <a:latin typeface="+mn-lt"/>
              </a:rPr>
              <a:t> </a:t>
            </a:r>
            <a:r>
              <a:rPr lang="en-US" sz="1600" dirty="0">
                <a:solidFill>
                  <a:srgbClr val="C00000"/>
                </a:solidFill>
                <a:latin typeface="+mn-lt"/>
              </a:rPr>
              <a:t>(1)</a:t>
            </a:r>
          </a:p>
          <a:p>
            <a:pPr marL="1290638" lvl="2" indent="-285750">
              <a:buFont typeface="Courier New" panose="02070309020205020404" pitchFamily="49" charset="0"/>
              <a:buChar char="o"/>
            </a:pPr>
            <a:r>
              <a:rPr lang="en-US" sz="1600" dirty="0">
                <a:latin typeface="+mn-lt"/>
              </a:rPr>
              <a:t>2</a:t>
            </a:r>
            <a:r>
              <a:rPr lang="en-US" sz="1600" baseline="30000" dirty="0">
                <a:latin typeface="+mn-lt"/>
              </a:rPr>
              <a:t>nd</a:t>
            </a:r>
            <a:r>
              <a:rPr lang="en-US" sz="1600" dirty="0">
                <a:latin typeface="+mn-lt"/>
              </a:rPr>
              <a:t> option: build a photofission facility (e- beam 50 MeV 100uA).</a:t>
            </a:r>
          </a:p>
          <a:p>
            <a:pPr marL="787400" lvl="1" indent="-285750">
              <a:buFont typeface="Courier New" panose="02070309020205020404" pitchFamily="49" charset="0"/>
              <a:buChar char="o"/>
            </a:pPr>
            <a:r>
              <a:rPr lang="en-US" sz="1600" dirty="0">
                <a:latin typeface="+mn-lt"/>
              </a:rPr>
              <a:t>a Radioactive target preparation device </a:t>
            </a:r>
            <a:r>
              <a:rPr lang="en-US" sz="1600" dirty="0">
                <a:solidFill>
                  <a:srgbClr val="C00000"/>
                </a:solidFill>
                <a:latin typeface="+mn-lt"/>
              </a:rPr>
              <a:t>(2)</a:t>
            </a:r>
            <a:r>
              <a:rPr lang="en-US" sz="1600" dirty="0">
                <a:latin typeface="+mn-lt"/>
              </a:rPr>
              <a:t>:  to be developed.</a:t>
            </a:r>
          </a:p>
          <a:p>
            <a:pPr marL="787400" lvl="1" indent="-285750">
              <a:buFont typeface="Courier New" panose="02070309020205020404" pitchFamily="49" charset="0"/>
              <a:buChar char="o"/>
            </a:pPr>
            <a:r>
              <a:rPr lang="en-US" sz="1600" dirty="0">
                <a:latin typeface="+mn-lt"/>
              </a:rPr>
              <a:t>an electron spectrometer </a:t>
            </a:r>
            <a:r>
              <a:rPr lang="en-US" sz="1600" dirty="0">
                <a:solidFill>
                  <a:srgbClr val="C00000"/>
                </a:solidFill>
                <a:latin typeface="+mn-lt"/>
              </a:rPr>
              <a:t>(3)</a:t>
            </a:r>
          </a:p>
          <a:p>
            <a:pPr marL="787400" lvl="1" indent="-285750">
              <a:buFont typeface="Courier New" panose="02070309020205020404" pitchFamily="49" charset="0"/>
              <a:buChar char="o"/>
            </a:pPr>
            <a:endParaRPr lang="en-US" sz="1600" b="1" baseline="30000" dirty="0"/>
          </a:p>
          <a:p>
            <a:pPr marL="787400" lvl="1" indent="-285750">
              <a:buFont typeface="Courier New" panose="02070309020205020404" pitchFamily="49" charset="0"/>
              <a:buChar char="o"/>
            </a:pPr>
            <a:endParaRPr lang="en-US" sz="1600" dirty="0"/>
          </a:p>
          <a:p>
            <a:endParaRPr lang="en-US" sz="1600" dirty="0"/>
          </a:p>
        </p:txBody>
      </p:sp>
      <p:grpSp>
        <p:nvGrpSpPr>
          <p:cNvPr id="23" name="Groupe 22">
            <a:extLst>
              <a:ext uri="{FF2B5EF4-FFF2-40B4-BE49-F238E27FC236}">
                <a16:creationId xmlns:a16="http://schemas.microsoft.com/office/drawing/2014/main" id="{466DA5AF-9A65-4968-7436-D77C20C86DB6}"/>
              </a:ext>
            </a:extLst>
          </p:cNvPr>
          <p:cNvGrpSpPr/>
          <p:nvPr/>
        </p:nvGrpSpPr>
        <p:grpSpPr>
          <a:xfrm>
            <a:off x="5530403" y="3101752"/>
            <a:ext cx="4032448" cy="2520280"/>
            <a:chOff x="5664265" y="3084612"/>
            <a:chExt cx="4042602" cy="2465412"/>
          </a:xfrm>
        </p:grpSpPr>
        <p:pic>
          <p:nvPicPr>
            <p:cNvPr id="16" name="Picture 2">
              <a:extLst>
                <a:ext uri="{FF2B5EF4-FFF2-40B4-BE49-F238E27FC236}">
                  <a16:creationId xmlns:a16="http://schemas.microsoft.com/office/drawing/2014/main" id="{86EF684B-1FD4-16CE-9DBB-E7A9D00CE7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4265" y="3084612"/>
              <a:ext cx="3970594" cy="24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31BF11BE-66EA-D21A-E90F-28CAD9E27F7C}"/>
                </a:ext>
              </a:extLst>
            </p:cNvPr>
            <p:cNvSpPr/>
            <p:nvPr/>
          </p:nvSpPr>
          <p:spPr>
            <a:xfrm>
              <a:off x="6931373" y="5288414"/>
              <a:ext cx="2775494" cy="261610"/>
            </a:xfrm>
            <a:prstGeom prst="rect">
              <a:avLst/>
            </a:prstGeom>
          </p:spPr>
          <p:txBody>
            <a:bodyPr wrap="square">
              <a:spAutoFit/>
            </a:bodyPr>
            <a:lstStyle/>
            <a:p>
              <a:r>
                <a:rPr lang="fr-FR" sz="1100" dirty="0">
                  <a:solidFill>
                    <a:schemeClr val="bg1"/>
                  </a:solidFill>
                  <a:latin typeface="+mn-lt"/>
                </a:rPr>
                <a:t>T </a:t>
              </a:r>
              <a:r>
                <a:rPr lang="fr-FR" sz="1100" dirty="0" err="1">
                  <a:solidFill>
                    <a:schemeClr val="bg1"/>
                  </a:solidFill>
                  <a:latin typeface="+mn-lt"/>
                </a:rPr>
                <a:t>Ohnishi</a:t>
              </a:r>
              <a:r>
                <a:rPr lang="fr-FR" sz="1100" dirty="0">
                  <a:solidFill>
                    <a:schemeClr val="bg1"/>
                  </a:solidFill>
                  <a:latin typeface="+mn-lt"/>
                </a:rPr>
                <a:t> et al Phys. Scr. T166 (2015) 014071</a:t>
              </a:r>
            </a:p>
          </p:txBody>
        </p:sp>
      </p:grpSp>
      <p:grpSp>
        <p:nvGrpSpPr>
          <p:cNvPr id="24" name="Groupe 23">
            <a:extLst>
              <a:ext uri="{FF2B5EF4-FFF2-40B4-BE49-F238E27FC236}">
                <a16:creationId xmlns:a16="http://schemas.microsoft.com/office/drawing/2014/main" id="{AC715EDA-88DA-23BA-FF27-A7197A3F813A}"/>
              </a:ext>
            </a:extLst>
          </p:cNvPr>
          <p:cNvGrpSpPr/>
          <p:nvPr/>
        </p:nvGrpSpPr>
        <p:grpSpPr>
          <a:xfrm>
            <a:off x="7546627" y="1157536"/>
            <a:ext cx="3226148" cy="2232248"/>
            <a:chOff x="1785987" y="3179701"/>
            <a:chExt cx="3776954" cy="2370323"/>
          </a:xfrm>
        </p:grpSpPr>
        <p:pic>
          <p:nvPicPr>
            <p:cNvPr id="17" name="Picture 3">
              <a:extLst>
                <a:ext uri="{FF2B5EF4-FFF2-40B4-BE49-F238E27FC236}">
                  <a16:creationId xmlns:a16="http://schemas.microsoft.com/office/drawing/2014/main" id="{1D7419AA-A53D-5D51-828C-35D12C4CB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316" y="3179701"/>
              <a:ext cx="2570039" cy="2370323"/>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ZoneTexte 18">
              <a:extLst>
                <a:ext uri="{FF2B5EF4-FFF2-40B4-BE49-F238E27FC236}">
                  <a16:creationId xmlns:a16="http://schemas.microsoft.com/office/drawing/2014/main" id="{DD56D4FD-1DBC-4CBD-1264-8A9BF54A860D}"/>
                </a:ext>
              </a:extLst>
            </p:cNvPr>
            <p:cNvSpPr txBox="1"/>
            <p:nvPr/>
          </p:nvSpPr>
          <p:spPr>
            <a:xfrm>
              <a:off x="1785987" y="4419068"/>
              <a:ext cx="2062162" cy="261610"/>
            </a:xfrm>
            <a:prstGeom prst="rect">
              <a:avLst/>
            </a:prstGeom>
            <a:noFill/>
          </p:spPr>
          <p:txBody>
            <a:bodyPr wrap="square" rtlCol="0">
              <a:spAutoFit/>
            </a:bodyPr>
            <a:lstStyle/>
            <a:p>
              <a:r>
                <a:rPr lang="en-US" sz="1100" dirty="0">
                  <a:latin typeface="+mn-lt"/>
                </a:rPr>
                <a:t>Front drift chamber</a:t>
              </a:r>
            </a:p>
          </p:txBody>
        </p:sp>
        <p:sp>
          <p:nvSpPr>
            <p:cNvPr id="20" name="ZoneTexte 19">
              <a:extLst>
                <a:ext uri="{FF2B5EF4-FFF2-40B4-BE49-F238E27FC236}">
                  <a16:creationId xmlns:a16="http://schemas.microsoft.com/office/drawing/2014/main" id="{8877B2FB-7198-29FF-1102-F2003D5318FE}"/>
                </a:ext>
              </a:extLst>
            </p:cNvPr>
            <p:cNvSpPr txBox="1"/>
            <p:nvPr/>
          </p:nvSpPr>
          <p:spPr>
            <a:xfrm>
              <a:off x="3933371" y="3240518"/>
              <a:ext cx="1629570" cy="277792"/>
            </a:xfrm>
            <a:prstGeom prst="rect">
              <a:avLst/>
            </a:prstGeom>
            <a:noFill/>
          </p:spPr>
          <p:txBody>
            <a:bodyPr wrap="square" rtlCol="0">
              <a:spAutoFit/>
            </a:bodyPr>
            <a:lstStyle/>
            <a:p>
              <a:r>
                <a:rPr lang="en-US" sz="1100" dirty="0">
                  <a:latin typeface="+mn-lt"/>
                </a:rPr>
                <a:t>Rear drift chamber</a:t>
              </a:r>
            </a:p>
          </p:txBody>
        </p:sp>
        <p:sp>
          <p:nvSpPr>
            <p:cNvPr id="21" name="ZoneTexte 20">
              <a:extLst>
                <a:ext uri="{FF2B5EF4-FFF2-40B4-BE49-F238E27FC236}">
                  <a16:creationId xmlns:a16="http://schemas.microsoft.com/office/drawing/2014/main" id="{2D7C9C8A-D508-8867-559E-52BF038441EE}"/>
                </a:ext>
              </a:extLst>
            </p:cNvPr>
            <p:cNvSpPr txBox="1"/>
            <p:nvPr/>
          </p:nvSpPr>
          <p:spPr>
            <a:xfrm>
              <a:off x="3199079" y="4176622"/>
              <a:ext cx="1395220" cy="261610"/>
            </a:xfrm>
            <a:prstGeom prst="rect">
              <a:avLst/>
            </a:prstGeom>
            <a:noFill/>
          </p:spPr>
          <p:txBody>
            <a:bodyPr wrap="square" rtlCol="0">
              <a:spAutoFit/>
            </a:bodyPr>
            <a:lstStyle/>
            <a:p>
              <a:r>
                <a:rPr lang="en-US" sz="1100" dirty="0">
                  <a:latin typeface="+mn-lt"/>
                </a:rPr>
                <a:t>0.4 T for 150 MeV</a:t>
              </a:r>
            </a:p>
          </p:txBody>
        </p:sp>
      </p:grpSp>
      <p:pic>
        <p:nvPicPr>
          <p:cNvPr id="22" name="Picture 2">
            <a:extLst>
              <a:ext uri="{FF2B5EF4-FFF2-40B4-BE49-F238E27FC236}">
                <a16:creationId xmlns:a16="http://schemas.microsoft.com/office/drawing/2014/main" id="{03DE57C9-86AC-529A-1AA8-9B71C7CE0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2011" y="3305163"/>
            <a:ext cx="1728192" cy="240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ZoneTexte 24">
            <a:extLst>
              <a:ext uri="{FF2B5EF4-FFF2-40B4-BE49-F238E27FC236}">
                <a16:creationId xmlns:a16="http://schemas.microsoft.com/office/drawing/2014/main" id="{9A1E8106-5B54-0EFA-93F6-A522D16186F7}"/>
              </a:ext>
            </a:extLst>
          </p:cNvPr>
          <p:cNvSpPr txBox="1"/>
          <p:nvPr/>
        </p:nvSpPr>
        <p:spPr>
          <a:xfrm>
            <a:off x="5530403" y="3175832"/>
            <a:ext cx="432048" cy="307777"/>
          </a:xfrm>
          <a:prstGeom prst="rect">
            <a:avLst/>
          </a:prstGeom>
          <a:noFill/>
        </p:spPr>
        <p:txBody>
          <a:bodyPr wrap="square" rtlCol="0">
            <a:spAutoFit/>
          </a:bodyPr>
          <a:lstStyle/>
          <a:p>
            <a:r>
              <a:rPr lang="en-US" sz="1400" b="1" dirty="0">
                <a:solidFill>
                  <a:srgbClr val="C00000"/>
                </a:solidFill>
                <a:latin typeface="+mn-lt"/>
              </a:rPr>
              <a:t>(3)</a:t>
            </a:r>
            <a:endParaRPr lang="en-GB" sz="1400" b="1" dirty="0">
              <a:solidFill>
                <a:srgbClr val="C00000"/>
              </a:solidFill>
            </a:endParaRPr>
          </a:p>
        </p:txBody>
      </p:sp>
      <p:sp>
        <p:nvSpPr>
          <p:cNvPr id="27" name="ZoneTexte 26">
            <a:extLst>
              <a:ext uri="{FF2B5EF4-FFF2-40B4-BE49-F238E27FC236}">
                <a16:creationId xmlns:a16="http://schemas.microsoft.com/office/drawing/2014/main" id="{E4FDD513-DEA8-B5C9-BD12-C5746614620D}"/>
              </a:ext>
            </a:extLst>
          </p:cNvPr>
          <p:cNvSpPr txBox="1"/>
          <p:nvPr/>
        </p:nvSpPr>
        <p:spPr>
          <a:xfrm>
            <a:off x="2074019" y="4985993"/>
            <a:ext cx="504056" cy="307777"/>
          </a:xfrm>
          <a:prstGeom prst="rect">
            <a:avLst/>
          </a:prstGeom>
          <a:noFill/>
        </p:spPr>
        <p:txBody>
          <a:bodyPr wrap="square" rtlCol="0">
            <a:spAutoFit/>
          </a:bodyPr>
          <a:lstStyle/>
          <a:p>
            <a:r>
              <a:rPr lang="en-US" sz="1400" b="1" dirty="0">
                <a:solidFill>
                  <a:srgbClr val="C00000"/>
                </a:solidFill>
                <a:latin typeface="+mn-lt"/>
              </a:rPr>
              <a:t>(1)</a:t>
            </a:r>
            <a:endParaRPr lang="en-GB" sz="1400" b="1" dirty="0">
              <a:solidFill>
                <a:srgbClr val="C00000"/>
              </a:solidFill>
            </a:endParaRPr>
          </a:p>
        </p:txBody>
      </p:sp>
      <p:sp>
        <p:nvSpPr>
          <p:cNvPr id="28" name="ZoneTexte 27">
            <a:extLst>
              <a:ext uri="{FF2B5EF4-FFF2-40B4-BE49-F238E27FC236}">
                <a16:creationId xmlns:a16="http://schemas.microsoft.com/office/drawing/2014/main" id="{42A17B19-1E2A-9D19-7E15-657079E85FF0}"/>
              </a:ext>
            </a:extLst>
          </p:cNvPr>
          <p:cNvSpPr txBox="1"/>
          <p:nvPr/>
        </p:nvSpPr>
        <p:spPr>
          <a:xfrm>
            <a:off x="8170963" y="655691"/>
            <a:ext cx="3168351" cy="369332"/>
          </a:xfrm>
          <a:prstGeom prst="rect">
            <a:avLst/>
          </a:prstGeom>
          <a:noFill/>
        </p:spPr>
        <p:txBody>
          <a:bodyPr wrap="square" rtlCol="0">
            <a:spAutoFit/>
          </a:bodyPr>
          <a:lstStyle/>
          <a:p>
            <a:r>
              <a:rPr lang="en-GB" sz="1800" i="1" u="sng" dirty="0">
                <a:solidFill>
                  <a:srgbClr val="CC0066"/>
                </a:solidFill>
                <a:latin typeface="+mn-lt"/>
              </a:rPr>
              <a:t>Courtesy to David Verney</a:t>
            </a:r>
          </a:p>
        </p:txBody>
      </p:sp>
    </p:spTree>
    <p:extLst>
      <p:ext uri="{BB962C8B-B14F-4D97-AF65-F5344CB8AC3E}">
        <p14:creationId xmlns:p14="http://schemas.microsoft.com/office/powerpoint/2010/main" val="4058017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13</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p:grpSp>
        <p:nvGrpSpPr>
          <p:cNvPr id="12" name="Groupe 11">
            <a:extLst>
              <a:ext uri="{FF2B5EF4-FFF2-40B4-BE49-F238E27FC236}">
                <a16:creationId xmlns:a16="http://schemas.microsoft.com/office/drawing/2014/main" id="{9CAC7350-B6A1-F6CE-ABB3-8707A1147DC4}"/>
              </a:ext>
            </a:extLst>
          </p:cNvPr>
          <p:cNvGrpSpPr/>
          <p:nvPr/>
        </p:nvGrpSpPr>
        <p:grpSpPr>
          <a:xfrm>
            <a:off x="1" y="1171448"/>
            <a:ext cx="6830334" cy="4306568"/>
            <a:chOff x="208918" y="1928606"/>
            <a:chExt cx="5458395" cy="3452277"/>
          </a:xfrm>
        </p:grpSpPr>
        <p:pic>
          <p:nvPicPr>
            <p:cNvPr id="13" name="Picture 3">
              <a:extLst>
                <a:ext uri="{FF2B5EF4-FFF2-40B4-BE49-F238E27FC236}">
                  <a16:creationId xmlns:a16="http://schemas.microsoft.com/office/drawing/2014/main" id="{9D8BCD98-F674-0825-E8CE-8A3D688C7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18" y="1928606"/>
              <a:ext cx="5458395" cy="345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9F6CA212-A058-89DB-88E3-88D6B753753A}"/>
                </a:ext>
              </a:extLst>
            </p:cNvPr>
            <p:cNvSpPr/>
            <p:nvPr/>
          </p:nvSpPr>
          <p:spPr>
            <a:xfrm>
              <a:off x="2506068" y="1998074"/>
              <a:ext cx="2160240" cy="103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Picture 3">
            <a:extLst>
              <a:ext uri="{FF2B5EF4-FFF2-40B4-BE49-F238E27FC236}">
                <a16:creationId xmlns:a16="http://schemas.microsoft.com/office/drawing/2014/main" id="{03A044D2-7D02-83EE-A515-9FC12ABBD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35" y="3224799"/>
            <a:ext cx="4823589" cy="1809936"/>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Connecteur : en arc 36">
            <a:extLst>
              <a:ext uri="{FF2B5EF4-FFF2-40B4-BE49-F238E27FC236}">
                <a16:creationId xmlns:a16="http://schemas.microsoft.com/office/drawing/2014/main" id="{153A3F60-8269-FCD3-4667-A712683740F4}"/>
              </a:ext>
            </a:extLst>
          </p:cNvPr>
          <p:cNvCxnSpPr>
            <a:cxnSpLocks/>
            <a:stCxn id="19" idx="0"/>
            <a:endCxn id="15" idx="0"/>
          </p:cNvCxnSpPr>
          <p:nvPr/>
        </p:nvCxnSpPr>
        <p:spPr>
          <a:xfrm rot="16200000" flipH="1">
            <a:off x="5750010" y="744579"/>
            <a:ext cx="891117" cy="4069322"/>
          </a:xfrm>
          <a:prstGeom prst="curvedConnector3">
            <a:avLst>
              <a:gd name="adj1" fmla="val -2565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7" name="Groupe 16">
            <a:extLst>
              <a:ext uri="{FF2B5EF4-FFF2-40B4-BE49-F238E27FC236}">
                <a16:creationId xmlns:a16="http://schemas.microsoft.com/office/drawing/2014/main" id="{59232466-15C3-D288-2919-9B1D6196F5B1}"/>
              </a:ext>
            </a:extLst>
          </p:cNvPr>
          <p:cNvGrpSpPr/>
          <p:nvPr/>
        </p:nvGrpSpPr>
        <p:grpSpPr>
          <a:xfrm>
            <a:off x="3201294" y="2333682"/>
            <a:ext cx="1908923" cy="261091"/>
            <a:chOff x="2626573" y="2731528"/>
            <a:chExt cx="1908923" cy="261091"/>
          </a:xfrm>
        </p:grpSpPr>
        <p:sp>
          <p:nvSpPr>
            <p:cNvPr id="18" name="Parenthèse fermante 17">
              <a:extLst>
                <a:ext uri="{FF2B5EF4-FFF2-40B4-BE49-F238E27FC236}">
                  <a16:creationId xmlns:a16="http://schemas.microsoft.com/office/drawing/2014/main" id="{0FAADAB9-9A67-7184-5C5F-D85B0A7E9E9C}"/>
                </a:ext>
              </a:extLst>
            </p:cNvPr>
            <p:cNvSpPr/>
            <p:nvPr/>
          </p:nvSpPr>
          <p:spPr>
            <a:xfrm rot="16200000">
              <a:off x="3487496" y="1944618"/>
              <a:ext cx="187078" cy="1908923"/>
            </a:xfrm>
            <a:prstGeom prst="rightBracket">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Ellipse 18">
              <a:extLst>
                <a:ext uri="{FF2B5EF4-FFF2-40B4-BE49-F238E27FC236}">
                  <a16:creationId xmlns:a16="http://schemas.microsoft.com/office/drawing/2014/main" id="{E84FB515-AED0-18D1-A191-A30C124714FD}"/>
                </a:ext>
              </a:extLst>
            </p:cNvPr>
            <p:cNvSpPr/>
            <p:nvPr/>
          </p:nvSpPr>
          <p:spPr>
            <a:xfrm>
              <a:off x="3514179" y="2731528"/>
              <a:ext cx="144016" cy="15744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ZoneTexte 19">
            <a:extLst>
              <a:ext uri="{FF2B5EF4-FFF2-40B4-BE49-F238E27FC236}">
                <a16:creationId xmlns:a16="http://schemas.microsoft.com/office/drawing/2014/main" id="{5F9AAFAD-F524-4E36-023F-F19D1C662B81}"/>
              </a:ext>
            </a:extLst>
          </p:cNvPr>
          <p:cNvSpPr txBox="1"/>
          <p:nvPr/>
        </p:nvSpPr>
        <p:spPr>
          <a:xfrm>
            <a:off x="7019168" y="2363577"/>
            <a:ext cx="3395651" cy="600164"/>
          </a:xfrm>
          <a:prstGeom prst="rect">
            <a:avLst/>
          </a:prstGeom>
          <a:solidFill>
            <a:srgbClr val="FFC000"/>
          </a:solidFill>
        </p:spPr>
        <p:txBody>
          <a:bodyPr wrap="square" rtlCol="0">
            <a:spAutoFit/>
          </a:bodyPr>
          <a:lstStyle/>
          <a:p>
            <a:pPr algn="ctr"/>
            <a:r>
              <a:rPr lang="en-US" sz="1100" dirty="0"/>
              <a:t>the radioactive target is a cloud of radioactive ions captured by the electrostatic potential created by the electron beam + auxiliary electrodes</a:t>
            </a:r>
          </a:p>
        </p:txBody>
      </p:sp>
      <p:sp>
        <p:nvSpPr>
          <p:cNvPr id="23" name="Titre 1">
            <a:extLst>
              <a:ext uri="{FF2B5EF4-FFF2-40B4-BE49-F238E27FC236}">
                <a16:creationId xmlns:a16="http://schemas.microsoft.com/office/drawing/2014/main" id="{7734C36B-37A6-C512-49B4-02BD8FE6CEA7}"/>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Elastic Scattering off radioactive Nuclei:</a:t>
            </a:r>
            <a:endParaRPr lang="en-GB" dirty="0">
              <a:solidFill>
                <a:schemeClr val="accent5">
                  <a:lumMod val="75000"/>
                </a:schemeClr>
              </a:solidFill>
              <a:latin typeface="+mn-lt"/>
            </a:endParaRPr>
          </a:p>
        </p:txBody>
      </p:sp>
      <p:sp>
        <p:nvSpPr>
          <p:cNvPr id="24" name="ZoneTexte 23">
            <a:extLst>
              <a:ext uri="{FF2B5EF4-FFF2-40B4-BE49-F238E27FC236}">
                <a16:creationId xmlns:a16="http://schemas.microsoft.com/office/drawing/2014/main" id="{CC31300F-8DA4-858A-97C8-49779DE85D20}"/>
              </a:ext>
            </a:extLst>
          </p:cNvPr>
          <p:cNvSpPr txBox="1"/>
          <p:nvPr/>
        </p:nvSpPr>
        <p:spPr>
          <a:xfrm>
            <a:off x="489843" y="1353815"/>
            <a:ext cx="504056" cy="307777"/>
          </a:xfrm>
          <a:prstGeom prst="rect">
            <a:avLst/>
          </a:prstGeom>
          <a:noFill/>
        </p:spPr>
        <p:txBody>
          <a:bodyPr wrap="square" rtlCol="0">
            <a:spAutoFit/>
          </a:bodyPr>
          <a:lstStyle/>
          <a:p>
            <a:r>
              <a:rPr lang="en-US" sz="1400" b="1" dirty="0">
                <a:solidFill>
                  <a:srgbClr val="C00000"/>
                </a:solidFill>
                <a:latin typeface="+mn-lt"/>
              </a:rPr>
              <a:t>(2)</a:t>
            </a:r>
            <a:endParaRPr lang="en-GB" sz="1400" b="1" dirty="0">
              <a:solidFill>
                <a:srgbClr val="C00000"/>
              </a:solidFill>
            </a:endParaRPr>
          </a:p>
        </p:txBody>
      </p:sp>
      <p:sp>
        <p:nvSpPr>
          <p:cNvPr id="25" name="ZoneTexte 24">
            <a:extLst>
              <a:ext uri="{FF2B5EF4-FFF2-40B4-BE49-F238E27FC236}">
                <a16:creationId xmlns:a16="http://schemas.microsoft.com/office/drawing/2014/main" id="{DE26F10B-0909-6C31-D932-E455FCBF3B1E}"/>
              </a:ext>
            </a:extLst>
          </p:cNvPr>
          <p:cNvSpPr txBox="1"/>
          <p:nvPr/>
        </p:nvSpPr>
        <p:spPr>
          <a:xfrm>
            <a:off x="3420546" y="1210380"/>
            <a:ext cx="6368004" cy="523220"/>
          </a:xfrm>
          <a:prstGeom prst="rect">
            <a:avLst/>
          </a:prstGeom>
          <a:noFill/>
        </p:spPr>
        <p:txBody>
          <a:bodyPr wrap="square" rtlCol="0">
            <a:spAutoFit/>
          </a:bodyPr>
          <a:lstStyle/>
          <a:p>
            <a:r>
              <a:rPr lang="en-US" sz="1400" dirty="0"/>
              <a:t>all the complexity is concentrated in the target formation,</a:t>
            </a:r>
          </a:p>
          <a:p>
            <a:r>
              <a:rPr lang="en-US" sz="1400" b="1" dirty="0"/>
              <a:t>target characteristics will define the achievable luminosities</a:t>
            </a:r>
          </a:p>
        </p:txBody>
      </p:sp>
      <p:sp>
        <p:nvSpPr>
          <p:cNvPr id="26" name="ZoneTexte 25">
            <a:extLst>
              <a:ext uri="{FF2B5EF4-FFF2-40B4-BE49-F238E27FC236}">
                <a16:creationId xmlns:a16="http://schemas.microsoft.com/office/drawing/2014/main" id="{24345185-C13B-037F-EE8E-27771FBBC05E}"/>
              </a:ext>
            </a:extLst>
          </p:cNvPr>
          <p:cNvSpPr txBox="1"/>
          <p:nvPr/>
        </p:nvSpPr>
        <p:spPr>
          <a:xfrm>
            <a:off x="201811" y="685418"/>
            <a:ext cx="5184576" cy="400110"/>
          </a:xfrm>
          <a:prstGeom prst="rect">
            <a:avLst/>
          </a:prstGeom>
          <a:noFill/>
        </p:spPr>
        <p:txBody>
          <a:bodyPr wrap="square" rtlCol="0">
            <a:spAutoFit/>
          </a:bodyPr>
          <a:lstStyle/>
          <a:p>
            <a:r>
              <a:rPr lang="en-US" sz="2000" dirty="0">
                <a:solidFill>
                  <a:srgbClr val="F39200"/>
                </a:solidFill>
                <a:latin typeface="+mn-lt"/>
              </a:rPr>
              <a:t>The radioactive target preparation device</a:t>
            </a:r>
            <a:endParaRPr lang="en-GB" dirty="0">
              <a:solidFill>
                <a:srgbClr val="F39200"/>
              </a:solidFill>
            </a:endParaRPr>
          </a:p>
        </p:txBody>
      </p:sp>
    </p:spTree>
    <p:extLst>
      <p:ext uri="{BB962C8B-B14F-4D97-AF65-F5344CB8AC3E}">
        <p14:creationId xmlns:p14="http://schemas.microsoft.com/office/powerpoint/2010/main" val="407927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p:sp>
        <p:nvSpPr>
          <p:cNvPr id="16" name="Titre 1">
            <a:extLst>
              <a:ext uri="{FF2B5EF4-FFF2-40B4-BE49-F238E27FC236}">
                <a16:creationId xmlns:a16="http://schemas.microsoft.com/office/drawing/2014/main" id="{2B5E2840-6282-4DA8-56C5-1415D41C9C30}"/>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Implementation of DESTIN @ PERLE:</a:t>
            </a:r>
            <a:endParaRPr lang="en-GB" dirty="0">
              <a:solidFill>
                <a:schemeClr val="accent5">
                  <a:lumMod val="75000"/>
                </a:schemeClr>
              </a:solidFill>
              <a:latin typeface="+mn-lt"/>
            </a:endParaRPr>
          </a:p>
        </p:txBody>
      </p:sp>
      <p:pic>
        <p:nvPicPr>
          <p:cNvPr id="8" name="Image 7">
            <a:extLst>
              <a:ext uri="{FF2B5EF4-FFF2-40B4-BE49-F238E27FC236}">
                <a16:creationId xmlns:a16="http://schemas.microsoft.com/office/drawing/2014/main" id="{345C7300-3EFD-A1AC-8634-91D07189708A}"/>
              </a:ext>
            </a:extLst>
          </p:cNvPr>
          <p:cNvPicPr>
            <a:picLocks noChangeAspect="1"/>
          </p:cNvPicPr>
          <p:nvPr/>
        </p:nvPicPr>
        <p:blipFill>
          <a:blip r:embed="rId2"/>
          <a:stretch>
            <a:fillRect/>
          </a:stretch>
        </p:blipFill>
        <p:spPr>
          <a:xfrm>
            <a:off x="345827" y="1013520"/>
            <a:ext cx="10006849" cy="4536504"/>
          </a:xfrm>
          <a:prstGeom prst="rect">
            <a:avLst/>
          </a:prstGeom>
        </p:spPr>
      </p:pic>
      <p:sp>
        <p:nvSpPr>
          <p:cNvPr id="19" name="ZoneTexte 18">
            <a:extLst>
              <a:ext uri="{FF2B5EF4-FFF2-40B4-BE49-F238E27FC236}">
                <a16:creationId xmlns:a16="http://schemas.microsoft.com/office/drawing/2014/main" id="{37E0932E-DDD9-5E41-536B-FD10681C7C03}"/>
              </a:ext>
            </a:extLst>
          </p:cNvPr>
          <p:cNvSpPr txBox="1"/>
          <p:nvPr/>
        </p:nvSpPr>
        <p:spPr>
          <a:xfrm>
            <a:off x="5349671" y="3051230"/>
            <a:ext cx="1476876" cy="338554"/>
          </a:xfrm>
          <a:prstGeom prst="rect">
            <a:avLst/>
          </a:prstGeom>
          <a:noFill/>
        </p:spPr>
        <p:txBody>
          <a:bodyPr wrap="square" rtlCol="0">
            <a:spAutoFit/>
          </a:bodyPr>
          <a:lstStyle/>
          <a:p>
            <a:r>
              <a:rPr lang="en-GB" sz="1600" dirty="0">
                <a:solidFill>
                  <a:schemeClr val="bg1"/>
                </a:solidFill>
                <a:latin typeface="+mn-lt"/>
              </a:rPr>
              <a:t>RIB factory </a:t>
            </a:r>
          </a:p>
        </p:txBody>
      </p:sp>
      <p:sp>
        <p:nvSpPr>
          <p:cNvPr id="20" name="Rectangle : coins arrondis 19">
            <a:extLst>
              <a:ext uri="{FF2B5EF4-FFF2-40B4-BE49-F238E27FC236}">
                <a16:creationId xmlns:a16="http://schemas.microsoft.com/office/drawing/2014/main" id="{A0CE6F71-E619-7B2C-2940-C8843F1DFE8C}"/>
              </a:ext>
            </a:extLst>
          </p:cNvPr>
          <p:cNvSpPr/>
          <p:nvPr/>
        </p:nvSpPr>
        <p:spPr>
          <a:xfrm rot="19816265">
            <a:off x="4245454" y="2481679"/>
            <a:ext cx="432000" cy="1080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2">
                  <a:lumMod val="75000"/>
                </a:schemeClr>
              </a:solidFill>
              <a:highlight>
                <a:srgbClr val="800000"/>
              </a:highlight>
            </a:endParaRPr>
          </a:p>
        </p:txBody>
      </p:sp>
      <p:cxnSp>
        <p:nvCxnSpPr>
          <p:cNvPr id="12" name="Connecteur droit 11">
            <a:extLst>
              <a:ext uri="{FF2B5EF4-FFF2-40B4-BE49-F238E27FC236}">
                <a16:creationId xmlns:a16="http://schemas.microsoft.com/office/drawing/2014/main" id="{4B4757B6-C64F-637E-2493-A18ADFE75320}"/>
              </a:ext>
            </a:extLst>
          </p:cNvPr>
          <p:cNvCxnSpPr>
            <a:cxnSpLocks/>
          </p:cNvCxnSpPr>
          <p:nvPr/>
        </p:nvCxnSpPr>
        <p:spPr>
          <a:xfrm>
            <a:off x="4594299" y="1949624"/>
            <a:ext cx="1728192" cy="50405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216D238C-E323-8A25-4F30-1C069702E1F3}"/>
              </a:ext>
            </a:extLst>
          </p:cNvPr>
          <p:cNvCxnSpPr>
            <a:cxnSpLocks/>
          </p:cNvCxnSpPr>
          <p:nvPr/>
        </p:nvCxnSpPr>
        <p:spPr>
          <a:xfrm>
            <a:off x="4594299" y="1949624"/>
            <a:ext cx="0" cy="504056"/>
          </a:xfrm>
          <a:prstGeom prst="straightConnector1">
            <a:avLst/>
          </a:prstGeom>
          <a:ln w="57150">
            <a:solidFill>
              <a:schemeClr val="accent5">
                <a:lumMod val="75000"/>
              </a:schemeClr>
            </a:solidFill>
            <a:headEnd w="sm" len="med"/>
            <a:tailEnd type="stealth" w="med" len="med"/>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CA11C82-F8C0-8C84-6E0B-BA4F956E5DBD}"/>
              </a:ext>
            </a:extLst>
          </p:cNvPr>
          <p:cNvCxnSpPr>
            <a:cxnSpLocks/>
          </p:cNvCxnSpPr>
          <p:nvPr/>
        </p:nvCxnSpPr>
        <p:spPr>
          <a:xfrm flipV="1">
            <a:off x="5893793" y="2453680"/>
            <a:ext cx="428698" cy="432048"/>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788DD105-62CC-3D69-9F1F-B77C7314F68A}"/>
              </a:ext>
            </a:extLst>
          </p:cNvPr>
          <p:cNvCxnSpPr>
            <a:cxnSpLocks/>
          </p:cNvCxnSpPr>
          <p:nvPr/>
        </p:nvCxnSpPr>
        <p:spPr>
          <a:xfrm flipV="1">
            <a:off x="5893793" y="2885728"/>
            <a:ext cx="0" cy="144017"/>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F9AEE28-E772-1A5C-D572-109F6D667DEB}"/>
              </a:ext>
            </a:extLst>
          </p:cNvPr>
          <p:cNvCxnSpPr>
            <a:cxnSpLocks/>
            <a:endCxn id="20" idx="1"/>
          </p:cNvCxnSpPr>
          <p:nvPr/>
        </p:nvCxnSpPr>
        <p:spPr>
          <a:xfrm>
            <a:off x="2672425" y="2240222"/>
            <a:ext cx="1601459" cy="402571"/>
          </a:xfrm>
          <a:prstGeom prst="straightConnector1">
            <a:avLst/>
          </a:prstGeom>
          <a:ln w="19050">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3" name="ZoneTexte 32">
            <a:extLst>
              <a:ext uri="{FF2B5EF4-FFF2-40B4-BE49-F238E27FC236}">
                <a16:creationId xmlns:a16="http://schemas.microsoft.com/office/drawing/2014/main" id="{18D8ABDD-4C37-9762-3D14-265EB95A0CCE}"/>
              </a:ext>
            </a:extLst>
          </p:cNvPr>
          <p:cNvSpPr txBox="1"/>
          <p:nvPr/>
        </p:nvSpPr>
        <p:spPr>
          <a:xfrm rot="965429">
            <a:off x="4306267" y="4491390"/>
            <a:ext cx="1728192" cy="338554"/>
          </a:xfrm>
          <a:prstGeom prst="rect">
            <a:avLst/>
          </a:prstGeom>
          <a:noFill/>
        </p:spPr>
        <p:txBody>
          <a:bodyPr wrap="square" rtlCol="0">
            <a:spAutoFit/>
          </a:bodyPr>
          <a:lstStyle/>
          <a:p>
            <a:pPr algn="r"/>
            <a:r>
              <a:rPr lang="en-GB" sz="1600" dirty="0">
                <a:latin typeface="+mn-lt"/>
              </a:rPr>
              <a:t>50 MeV e- Linac </a:t>
            </a:r>
          </a:p>
        </p:txBody>
      </p:sp>
      <p:grpSp>
        <p:nvGrpSpPr>
          <p:cNvPr id="7" name="Groupe 6">
            <a:extLst>
              <a:ext uri="{FF2B5EF4-FFF2-40B4-BE49-F238E27FC236}">
                <a16:creationId xmlns:a16="http://schemas.microsoft.com/office/drawing/2014/main" id="{5717E212-D223-9340-2B68-DBE0211A84E1}"/>
              </a:ext>
            </a:extLst>
          </p:cNvPr>
          <p:cNvGrpSpPr/>
          <p:nvPr/>
        </p:nvGrpSpPr>
        <p:grpSpPr>
          <a:xfrm>
            <a:off x="3082131" y="650110"/>
            <a:ext cx="2016223" cy="1371522"/>
            <a:chOff x="1785987" y="529155"/>
            <a:chExt cx="2376264" cy="1532120"/>
          </a:xfrm>
        </p:grpSpPr>
        <p:pic>
          <p:nvPicPr>
            <p:cNvPr id="6" name="Picture 2">
              <a:extLst>
                <a:ext uri="{FF2B5EF4-FFF2-40B4-BE49-F238E27FC236}">
                  <a16:creationId xmlns:a16="http://schemas.microsoft.com/office/drawing/2014/main" id="{10F7834E-6381-B660-D91A-2E2A25381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5987" y="529155"/>
              <a:ext cx="2345428" cy="149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ZoneTexte 31">
              <a:extLst>
                <a:ext uri="{FF2B5EF4-FFF2-40B4-BE49-F238E27FC236}">
                  <a16:creationId xmlns:a16="http://schemas.microsoft.com/office/drawing/2014/main" id="{5F972985-FB69-D659-093F-5FF369FE49FB}"/>
                </a:ext>
              </a:extLst>
            </p:cNvPr>
            <p:cNvSpPr txBox="1"/>
            <p:nvPr/>
          </p:nvSpPr>
          <p:spPr>
            <a:xfrm>
              <a:off x="2434059" y="1683078"/>
              <a:ext cx="1728192" cy="378197"/>
            </a:xfrm>
            <a:prstGeom prst="rect">
              <a:avLst/>
            </a:prstGeom>
            <a:noFill/>
          </p:spPr>
          <p:txBody>
            <a:bodyPr wrap="square" rtlCol="0">
              <a:spAutoFit/>
            </a:bodyPr>
            <a:lstStyle/>
            <a:p>
              <a:pPr algn="r"/>
              <a:r>
                <a:rPr lang="en-GB" sz="1400" dirty="0">
                  <a:solidFill>
                    <a:schemeClr val="bg1"/>
                  </a:solidFill>
                  <a:latin typeface="+mn-lt"/>
                </a:rPr>
                <a:t>Spectrometer</a:t>
              </a:r>
              <a:r>
                <a:rPr lang="en-GB" sz="1600" dirty="0">
                  <a:solidFill>
                    <a:schemeClr val="bg1"/>
                  </a:solidFill>
                  <a:latin typeface="+mn-lt"/>
                </a:rPr>
                <a:t> </a:t>
              </a:r>
            </a:p>
          </p:txBody>
        </p:sp>
      </p:grpSp>
      <p:grpSp>
        <p:nvGrpSpPr>
          <p:cNvPr id="10" name="Groupe 9">
            <a:extLst>
              <a:ext uri="{FF2B5EF4-FFF2-40B4-BE49-F238E27FC236}">
                <a16:creationId xmlns:a16="http://schemas.microsoft.com/office/drawing/2014/main" id="{4457D211-03E0-8532-C56D-FB0607C718A0}"/>
              </a:ext>
            </a:extLst>
          </p:cNvPr>
          <p:cNvGrpSpPr/>
          <p:nvPr/>
        </p:nvGrpSpPr>
        <p:grpSpPr>
          <a:xfrm>
            <a:off x="126075" y="1568667"/>
            <a:ext cx="2546349" cy="1389069"/>
            <a:chOff x="129803" y="1352643"/>
            <a:chExt cx="2546349" cy="1389069"/>
          </a:xfrm>
        </p:grpSpPr>
        <p:pic>
          <p:nvPicPr>
            <p:cNvPr id="2" name="Image 1">
              <a:extLst>
                <a:ext uri="{FF2B5EF4-FFF2-40B4-BE49-F238E27FC236}">
                  <a16:creationId xmlns:a16="http://schemas.microsoft.com/office/drawing/2014/main" id="{0D98A075-2F9F-C202-F5B0-F780D1671D7F}"/>
                </a:ext>
              </a:extLst>
            </p:cNvPr>
            <p:cNvPicPr>
              <a:picLocks noChangeAspect="1"/>
            </p:cNvPicPr>
            <p:nvPr/>
          </p:nvPicPr>
          <p:blipFill>
            <a:blip r:embed="rId4"/>
            <a:stretch>
              <a:fillRect/>
            </a:stretch>
          </p:blipFill>
          <p:spPr>
            <a:xfrm>
              <a:off x="129803" y="1352643"/>
              <a:ext cx="2546349" cy="1369324"/>
            </a:xfrm>
            <a:prstGeom prst="rect">
              <a:avLst/>
            </a:prstGeom>
          </p:spPr>
        </p:pic>
        <p:sp>
          <p:nvSpPr>
            <p:cNvPr id="18" name="ZoneTexte 17">
              <a:extLst>
                <a:ext uri="{FF2B5EF4-FFF2-40B4-BE49-F238E27FC236}">
                  <a16:creationId xmlns:a16="http://schemas.microsoft.com/office/drawing/2014/main" id="{8B04D9CB-F30D-E1DD-A0C2-0ED53E58CC5B}"/>
                </a:ext>
              </a:extLst>
            </p:cNvPr>
            <p:cNvSpPr txBox="1"/>
            <p:nvPr/>
          </p:nvSpPr>
          <p:spPr>
            <a:xfrm>
              <a:off x="921891" y="2433935"/>
              <a:ext cx="1728192" cy="307777"/>
            </a:xfrm>
            <a:prstGeom prst="rect">
              <a:avLst/>
            </a:prstGeom>
            <a:noFill/>
          </p:spPr>
          <p:txBody>
            <a:bodyPr wrap="square" rtlCol="0">
              <a:spAutoFit/>
            </a:bodyPr>
            <a:lstStyle/>
            <a:p>
              <a:pPr algn="r"/>
              <a:r>
                <a:rPr lang="en-GB" sz="1400" dirty="0">
                  <a:solidFill>
                    <a:schemeClr val="bg1"/>
                  </a:solidFill>
                  <a:latin typeface="+mn-lt"/>
                </a:rPr>
                <a:t>Ion target location </a:t>
              </a:r>
            </a:p>
          </p:txBody>
        </p:sp>
      </p:grpSp>
      <p:cxnSp>
        <p:nvCxnSpPr>
          <p:cNvPr id="13" name="Connecteur droit avec flèche 12">
            <a:extLst>
              <a:ext uri="{FF2B5EF4-FFF2-40B4-BE49-F238E27FC236}">
                <a16:creationId xmlns:a16="http://schemas.microsoft.com/office/drawing/2014/main" id="{D7FB2782-470F-C4C4-F2AA-D4D5304FB542}"/>
              </a:ext>
            </a:extLst>
          </p:cNvPr>
          <p:cNvCxnSpPr>
            <a:cxnSpLocks/>
          </p:cNvCxnSpPr>
          <p:nvPr/>
        </p:nvCxnSpPr>
        <p:spPr>
          <a:xfrm>
            <a:off x="4009594" y="1986144"/>
            <a:ext cx="99499" cy="287516"/>
          </a:xfrm>
          <a:prstGeom prst="straightConnector1">
            <a:avLst/>
          </a:prstGeom>
          <a:ln w="19050">
            <a:solidFill>
              <a:schemeClr val="tx1"/>
            </a:solidFill>
            <a:prstDash val="dash"/>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60941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mc:AlternateContent xmlns:mc="http://schemas.openxmlformats.org/markup-compatibility/2006" xmlns:a14="http://schemas.microsoft.com/office/drawing/2010/main">
        <mc:Choice Requires="a14">
          <p:sp>
            <p:nvSpPr>
              <p:cNvPr id="2" name="ZoneTexte 1">
                <a:extLst>
                  <a:ext uri="{FF2B5EF4-FFF2-40B4-BE49-F238E27FC236}">
                    <a16:creationId xmlns:a16="http://schemas.microsoft.com/office/drawing/2014/main" id="{B0AD0386-10F9-9484-3104-8BA79CC84D85}"/>
                  </a:ext>
                </a:extLst>
              </p:cNvPr>
              <p:cNvSpPr txBox="1"/>
              <p:nvPr/>
            </p:nvSpPr>
            <p:spPr>
              <a:xfrm>
                <a:off x="417835" y="1157536"/>
                <a:ext cx="3934570" cy="2478051"/>
              </a:xfrm>
              <a:prstGeom prst="rect">
                <a:avLst/>
              </a:prstGeom>
              <a:noFill/>
              <a:ln w="57150">
                <a:noFill/>
              </a:ln>
            </p:spPr>
            <p:txBody>
              <a:bodyPr wrap="square" rtlCol="0">
                <a:spAutoFit/>
              </a:bodyPr>
              <a:lstStyle/>
              <a:p>
                <a:r>
                  <a:rPr lang="en-US" sz="1600" b="1" dirty="0">
                    <a:latin typeface="+mn-lt"/>
                  </a:rPr>
                  <a:t>past experiments on stable nuclei</a:t>
                </a:r>
              </a:p>
              <a:p>
                <a:pPr marL="171450" indent="-171450">
                  <a:buFont typeface="Arial" panose="020B0604020202020204" pitchFamily="34" charset="0"/>
                  <a:buChar char="•"/>
                </a:pPr>
                <a:r>
                  <a:rPr lang="en-US" sz="1600" dirty="0">
                    <a:latin typeface="+mn-lt"/>
                  </a:rPr>
                  <a:t>beam :</a:t>
                </a:r>
              </a:p>
              <a:p>
                <a:r>
                  <a:rPr lang="en-US" sz="1600" b="1" dirty="0" err="1">
                    <a:solidFill>
                      <a:schemeClr val="accent5">
                        <a:lumMod val="50000"/>
                      </a:schemeClr>
                    </a:solidFill>
                    <a:latin typeface="+mn-lt"/>
                  </a:rPr>
                  <a:t>I</a:t>
                </a:r>
                <a:r>
                  <a:rPr lang="en-US" sz="1600" b="1" baseline="-25000" dirty="0" err="1">
                    <a:solidFill>
                      <a:schemeClr val="accent5">
                        <a:lumMod val="50000"/>
                      </a:schemeClr>
                    </a:solidFill>
                    <a:latin typeface="+mn-lt"/>
                  </a:rPr>
                  <a:t>e</a:t>
                </a:r>
                <a:r>
                  <a:rPr lang="en-US" sz="1600" b="1" dirty="0">
                    <a:latin typeface="+mn-lt"/>
                  </a:rPr>
                  <a:t>=</a:t>
                </a:r>
                <a:r>
                  <a:rPr lang="en-US" sz="1600" b="1" dirty="0">
                    <a:solidFill>
                      <a:schemeClr val="accent5">
                        <a:lumMod val="50000"/>
                      </a:schemeClr>
                    </a:solidFill>
                    <a:latin typeface="+mn-lt"/>
                  </a:rPr>
                  <a:t>25 µA</a:t>
                </a:r>
              </a:p>
              <a:p>
                <a:r>
                  <a:rPr lang="en-US" sz="1600" dirty="0" err="1">
                    <a:latin typeface="+mn-lt"/>
                  </a:rPr>
                  <a:t>E</a:t>
                </a:r>
                <a:r>
                  <a:rPr lang="en-US" sz="1600" baseline="-25000" dirty="0" err="1">
                    <a:latin typeface="+mn-lt"/>
                  </a:rPr>
                  <a:t>e</a:t>
                </a:r>
                <a:r>
                  <a:rPr lang="en-US" sz="1600" dirty="0">
                    <a:latin typeface="+mn-lt"/>
                  </a:rPr>
                  <a:t>= 449.5 MeV; “energy spread” ΔE=0.5 MeV</a:t>
                </a:r>
              </a:p>
              <a:p>
                <a:endParaRPr lang="en-US" sz="1600" dirty="0">
                  <a:latin typeface="+mn-lt"/>
                </a:endParaRPr>
              </a:p>
              <a:p>
                <a:pPr marL="171450" indent="-171450">
                  <a:buFont typeface="Arial" panose="020B0604020202020204" pitchFamily="34" charset="0"/>
                  <a:buChar char="•"/>
                </a:pPr>
                <a:r>
                  <a:rPr lang="en-US" sz="1600" dirty="0">
                    <a:latin typeface="+mn-lt"/>
                  </a:rPr>
                  <a:t>target : </a:t>
                </a:r>
              </a:p>
              <a:p>
                <a:r>
                  <a:rPr lang="en-US" sz="1600" dirty="0">
                    <a:latin typeface="+mn-lt"/>
                  </a:rPr>
                  <a:t>0.5 mm thick ! </a:t>
                </a:r>
              </a:p>
              <a:p>
                <a:r>
                  <a:rPr lang="en-US" sz="1600" dirty="0">
                    <a:latin typeface="+mn-lt"/>
                  </a:rPr>
                  <a:t>400 mg/cm</a:t>
                </a:r>
                <a:r>
                  <a:rPr lang="en-US" sz="1600" baseline="30000" dirty="0">
                    <a:latin typeface="+mn-lt"/>
                  </a:rPr>
                  <a:t>2</a:t>
                </a:r>
                <a:r>
                  <a:rPr lang="en-US" sz="1600" dirty="0">
                    <a:latin typeface="+mn-lt"/>
                  </a:rPr>
                  <a:t> equiv. </a:t>
                </a:r>
                <a:r>
                  <a:rPr lang="en-US" sz="1600" b="1" dirty="0">
                    <a:solidFill>
                      <a:srgbClr val="E05314"/>
                    </a:solidFill>
                    <a:latin typeface="+mn-lt"/>
                  </a:rPr>
                  <a:t>4.1×10</a:t>
                </a:r>
                <a:r>
                  <a:rPr lang="en-US" sz="1600" b="1" baseline="30000" dirty="0">
                    <a:solidFill>
                      <a:srgbClr val="E05314"/>
                    </a:solidFill>
                    <a:latin typeface="+mn-lt"/>
                  </a:rPr>
                  <a:t>21</a:t>
                </a:r>
                <a:r>
                  <a:rPr lang="en-US" sz="1600" b="1" dirty="0">
                    <a:solidFill>
                      <a:srgbClr val="E05314"/>
                    </a:solidFill>
                    <a:latin typeface="+mn-lt"/>
                  </a:rPr>
                  <a:t> atoms/cm</a:t>
                </a:r>
                <a:r>
                  <a:rPr lang="en-US" sz="1600" b="1" baseline="30000" dirty="0">
                    <a:solidFill>
                      <a:srgbClr val="E05314"/>
                    </a:solidFill>
                    <a:latin typeface="+mn-lt"/>
                  </a:rPr>
                  <a:t>2</a:t>
                </a:r>
              </a:p>
              <a:p>
                <a:endParaRPr lang="en-US" sz="1600" baseline="30000" dirty="0">
                  <a:latin typeface="+mn-lt"/>
                </a:endParaRPr>
              </a:p>
              <a:p>
                <a:pPr marL="171450" indent="-171450">
                  <a:buFont typeface="Arial" panose="020B0604020202020204" pitchFamily="34" charset="0"/>
                  <a:buChar char="•"/>
                </a:pPr>
                <a:r>
                  <a:rPr lang="en-US" sz="1600" dirty="0">
                    <a:latin typeface="+mn-lt"/>
                  </a:rPr>
                  <a:t>luminosities </a:t>
                </a:r>
                <a:r>
                  <a:rPr lang="en-US" sz="1600" dirty="0" err="1">
                    <a:latin typeface="+mn-lt"/>
                  </a:rPr>
                  <a:t>upto</a:t>
                </a:r>
                <a:r>
                  <a:rPr lang="en-US" sz="1600" dirty="0">
                    <a:latin typeface="+mn-lt"/>
                  </a:rPr>
                  <a:t> : </a:t>
                </a:r>
                <a14:m>
                  <m:oMath xmlns:m="http://schemas.openxmlformats.org/officeDocument/2006/math">
                    <m:r>
                      <a:rPr lang="en-US" sz="1600" i="1">
                        <a:latin typeface="Cambria Math" panose="02040503050406030204" pitchFamily="18" charset="0"/>
                        <a:ea typeface="Cambria Math"/>
                        <a:sym typeface="Symbol"/>
                      </a:rPr>
                      <m:t>ℒ</m:t>
                    </m:r>
                    <m:r>
                      <a:rPr lang="en-US" sz="1600" i="1">
                        <a:latin typeface="Cambria Math" panose="02040503050406030204" pitchFamily="18" charset="0"/>
                        <a:ea typeface="Cambria Math"/>
                        <a:sym typeface="Symbol"/>
                      </a:rPr>
                      <m:t>≃</m:t>
                    </m:r>
                    <m:sSup>
                      <m:sSupPr>
                        <m:ctrlPr>
                          <a:rPr lang="en-US" sz="1600" i="1">
                            <a:latin typeface="Cambria Math" panose="02040503050406030204" pitchFamily="18" charset="0"/>
                            <a:ea typeface="Cambria Math"/>
                            <a:sym typeface="Symbol"/>
                          </a:rPr>
                        </m:ctrlPr>
                      </m:sSupPr>
                      <m:e>
                        <m:r>
                          <a:rPr lang="en-US" sz="1600" i="1" smtClean="0">
                            <a:latin typeface="Cambria Math" panose="02040503050406030204" pitchFamily="18" charset="0"/>
                            <a:ea typeface="Cambria Math"/>
                            <a:sym typeface="Symbol"/>
                          </a:rPr>
                          <m:t>10</m:t>
                        </m:r>
                      </m:e>
                      <m:sup>
                        <m:r>
                          <a:rPr lang="en-US" sz="1600" b="0" i="1" smtClean="0">
                            <a:latin typeface="Cambria Math" panose="02040503050406030204" pitchFamily="18" charset="0"/>
                            <a:ea typeface="Cambria Math"/>
                            <a:sym typeface="Symbol"/>
                          </a:rPr>
                          <m:t>32</m:t>
                        </m:r>
                        <m:r>
                          <a:rPr lang="en-US" sz="1600" i="1" smtClean="0">
                            <a:latin typeface="Cambria Math" panose="02040503050406030204" pitchFamily="18" charset="0"/>
                            <a:ea typeface="Cambria Math"/>
                            <a:sym typeface="Symbol"/>
                          </a:rPr>
                          <m:t> </m:t>
                        </m:r>
                      </m:sup>
                    </m:sSup>
                  </m:oMath>
                </a14:m>
                <a:r>
                  <a:rPr lang="en-US" sz="1600" dirty="0">
                    <a:latin typeface="+mn-lt"/>
                  </a:rPr>
                  <a:t>cm</a:t>
                </a:r>
                <a:r>
                  <a:rPr lang="en-US" sz="1600" baseline="30000" dirty="0">
                    <a:latin typeface="+mn-lt"/>
                  </a:rPr>
                  <a:t>-2</a:t>
                </a:r>
                <a:r>
                  <a:rPr lang="en-US" sz="1600" dirty="0">
                    <a:latin typeface="+mn-lt"/>
                  </a:rPr>
                  <a:t>s</a:t>
                </a:r>
                <a:r>
                  <a:rPr lang="en-US" sz="1600" baseline="30000" dirty="0">
                    <a:latin typeface="+mn-lt"/>
                  </a:rPr>
                  <a:t>-1</a:t>
                </a:r>
              </a:p>
            </p:txBody>
          </p:sp>
        </mc:Choice>
        <mc:Fallback xmlns="">
          <p:sp>
            <p:nvSpPr>
              <p:cNvPr id="2" name="ZoneTexte 1">
                <a:extLst>
                  <a:ext uri="{FF2B5EF4-FFF2-40B4-BE49-F238E27FC236}">
                    <a16:creationId xmlns:a16="http://schemas.microsoft.com/office/drawing/2014/main" id="{B0AD0386-10F9-9484-3104-8BA79CC84D85}"/>
                  </a:ext>
                </a:extLst>
              </p:cNvPr>
              <p:cNvSpPr txBox="1">
                <a:spLocks noRot="1" noChangeAspect="1" noMove="1" noResize="1" noEditPoints="1" noAdjustHandles="1" noChangeArrowheads="1" noChangeShapeType="1" noTextEdit="1"/>
              </p:cNvSpPr>
              <p:nvPr/>
            </p:nvSpPr>
            <p:spPr>
              <a:xfrm>
                <a:off x="417835" y="1157536"/>
                <a:ext cx="3934570" cy="2478051"/>
              </a:xfrm>
              <a:prstGeom prst="rect">
                <a:avLst/>
              </a:prstGeom>
              <a:blipFill>
                <a:blip r:embed="rId2"/>
                <a:stretch>
                  <a:fillRect l="-968" t="-1020" b="-2041"/>
                </a:stretch>
              </a:blipFill>
              <a:ln w="57150">
                <a:noFill/>
              </a:ln>
            </p:spPr>
            <p:txBody>
              <a:bodyPr/>
              <a:lstStyle/>
              <a:p>
                <a:r>
                  <a:rPr lang="en-GB">
                    <a:noFill/>
                  </a:rPr>
                  <a:t> </a:t>
                </a:r>
              </a:p>
            </p:txBody>
          </p:sp>
        </mc:Fallback>
      </mc:AlternateContent>
      <p:sp>
        <p:nvSpPr>
          <p:cNvPr id="6" name="ZoneTexte 5">
            <a:extLst>
              <a:ext uri="{FF2B5EF4-FFF2-40B4-BE49-F238E27FC236}">
                <a16:creationId xmlns:a16="http://schemas.microsoft.com/office/drawing/2014/main" id="{3C11F8D2-3BC2-DACB-BD72-1DD21B1E1C9F}"/>
              </a:ext>
            </a:extLst>
          </p:cNvPr>
          <p:cNvSpPr txBox="1"/>
          <p:nvPr/>
        </p:nvSpPr>
        <p:spPr>
          <a:xfrm>
            <a:off x="6811471" y="1141854"/>
            <a:ext cx="3770462" cy="1815882"/>
          </a:xfrm>
          <a:prstGeom prst="rect">
            <a:avLst/>
          </a:prstGeom>
          <a:noFill/>
          <a:ln w="57150">
            <a:noFill/>
          </a:ln>
        </p:spPr>
        <p:txBody>
          <a:bodyPr wrap="square" rtlCol="0">
            <a:spAutoFit/>
          </a:bodyPr>
          <a:lstStyle/>
          <a:p>
            <a:r>
              <a:rPr lang="en-US" sz="1600" b="1" dirty="0">
                <a:latin typeface="+mn-lt"/>
              </a:rPr>
              <a:t>future fixed-target RI experiments</a:t>
            </a:r>
            <a:r>
              <a:rPr lang="en-US" sz="1600" dirty="0">
                <a:latin typeface="+mn-lt"/>
              </a:rPr>
              <a:t> </a:t>
            </a:r>
          </a:p>
          <a:p>
            <a:pPr marL="171450" indent="-171450">
              <a:buFont typeface="Arial" panose="020B0604020202020204" pitchFamily="34" charset="0"/>
              <a:buChar char="•"/>
            </a:pPr>
            <a:r>
              <a:rPr lang="fr-FR" sz="1600" dirty="0">
                <a:latin typeface="+mn-lt"/>
              </a:rPr>
              <a:t>b</a:t>
            </a:r>
            <a:r>
              <a:rPr lang="en-US" sz="1600" dirty="0" err="1">
                <a:latin typeface="+mn-lt"/>
              </a:rPr>
              <a:t>eam</a:t>
            </a:r>
            <a:r>
              <a:rPr lang="en-US" sz="1600" dirty="0">
                <a:latin typeface="+mn-lt"/>
              </a:rPr>
              <a:t> :</a:t>
            </a:r>
          </a:p>
          <a:p>
            <a:r>
              <a:rPr lang="en-US" sz="1600" dirty="0" err="1">
                <a:solidFill>
                  <a:schemeClr val="accent5">
                    <a:lumMod val="50000"/>
                  </a:schemeClr>
                </a:solidFill>
                <a:latin typeface="+mn-lt"/>
              </a:rPr>
              <a:t>I</a:t>
            </a:r>
            <a:r>
              <a:rPr lang="en-US" sz="1600" baseline="-25000" dirty="0" err="1">
                <a:solidFill>
                  <a:schemeClr val="accent5">
                    <a:lumMod val="50000"/>
                  </a:schemeClr>
                </a:solidFill>
                <a:latin typeface="+mn-lt"/>
              </a:rPr>
              <a:t>e</a:t>
            </a:r>
            <a:r>
              <a:rPr lang="en-US" sz="1600" dirty="0">
                <a:solidFill>
                  <a:schemeClr val="accent5">
                    <a:lumMod val="50000"/>
                  </a:schemeClr>
                </a:solidFill>
                <a:latin typeface="+mn-lt"/>
              </a:rPr>
              <a:t>=</a:t>
            </a:r>
            <a:r>
              <a:rPr lang="en-US" sz="1600" b="1" dirty="0">
                <a:solidFill>
                  <a:schemeClr val="accent5">
                    <a:lumMod val="50000"/>
                  </a:schemeClr>
                </a:solidFill>
                <a:latin typeface="+mn-lt"/>
              </a:rPr>
              <a:t>20 mA </a:t>
            </a:r>
            <a:r>
              <a:rPr lang="en-US" sz="1600" dirty="0">
                <a:latin typeface="+mn-lt"/>
              </a:rPr>
              <a:t>(PERLE nominal)</a:t>
            </a:r>
          </a:p>
          <a:p>
            <a:endParaRPr lang="en-US" sz="1600" dirty="0">
              <a:latin typeface="+mn-lt"/>
            </a:endParaRPr>
          </a:p>
          <a:p>
            <a:pPr marL="171450" indent="-171450">
              <a:buFont typeface="Arial" panose="020B0604020202020204" pitchFamily="34" charset="0"/>
              <a:buChar char="•"/>
            </a:pPr>
            <a:r>
              <a:rPr lang="en-US" sz="1600" dirty="0">
                <a:latin typeface="+mn-lt"/>
              </a:rPr>
              <a:t>target : </a:t>
            </a:r>
          </a:p>
          <a:p>
            <a:r>
              <a:rPr lang="en-US" sz="1600" dirty="0">
                <a:latin typeface="+mn-lt"/>
              </a:rPr>
              <a:t>a cloud of ions !</a:t>
            </a:r>
          </a:p>
          <a:p>
            <a:r>
              <a:rPr lang="en-US" sz="1600" dirty="0">
                <a:latin typeface="+mn-lt"/>
              </a:rPr>
              <a:t>exact amount ? </a:t>
            </a:r>
            <a:r>
              <a:rPr lang="en-US" sz="1600" b="1" dirty="0">
                <a:solidFill>
                  <a:srgbClr val="E05314"/>
                </a:solidFill>
                <a:latin typeface="+mn-lt"/>
              </a:rPr>
              <a:t>10</a:t>
            </a:r>
            <a:r>
              <a:rPr lang="en-US" sz="1600" b="1" baseline="30000" dirty="0">
                <a:solidFill>
                  <a:srgbClr val="E05314"/>
                </a:solidFill>
                <a:latin typeface="+mn-lt"/>
              </a:rPr>
              <a:t>10-11</a:t>
            </a:r>
            <a:r>
              <a:rPr lang="en-US" sz="1600" b="1" dirty="0">
                <a:solidFill>
                  <a:srgbClr val="E05314"/>
                </a:solidFill>
                <a:latin typeface="+mn-lt"/>
              </a:rPr>
              <a:t> atoms/cm</a:t>
            </a:r>
            <a:r>
              <a:rPr lang="en-US" sz="1600" b="1" baseline="30000" dirty="0">
                <a:solidFill>
                  <a:srgbClr val="E05314"/>
                </a:solidFill>
                <a:latin typeface="+mn-lt"/>
              </a:rPr>
              <a:t>2</a:t>
            </a:r>
          </a:p>
        </p:txBody>
      </p:sp>
      <p:sp>
        <p:nvSpPr>
          <p:cNvPr id="7" name="Rectangle 6">
            <a:extLst>
              <a:ext uri="{FF2B5EF4-FFF2-40B4-BE49-F238E27FC236}">
                <a16:creationId xmlns:a16="http://schemas.microsoft.com/office/drawing/2014/main" id="{DE0E6015-DB3A-DA5B-4D8D-70DA999DAEC5}"/>
              </a:ext>
            </a:extLst>
          </p:cNvPr>
          <p:cNvSpPr/>
          <p:nvPr/>
        </p:nvSpPr>
        <p:spPr>
          <a:xfrm>
            <a:off x="417835" y="4154577"/>
            <a:ext cx="9958932" cy="1323439"/>
          </a:xfrm>
          <a:prstGeom prst="rect">
            <a:avLst/>
          </a:prstGeom>
        </p:spPr>
        <p:txBody>
          <a:bodyPr wrap="square">
            <a:spAutoFit/>
          </a:bodyPr>
          <a:lstStyle/>
          <a:p>
            <a:pPr marL="285750" indent="-285750">
              <a:buFont typeface="Wingdings" pitchFamily="2" charset="2"/>
              <a:buChar char="§"/>
            </a:pPr>
            <a:r>
              <a:rPr lang="en-US" sz="1600" dirty="0">
                <a:latin typeface="+mn-lt"/>
              </a:rPr>
              <a:t>The ball is also in the court of nuclear physics : design and optimization of the “target”, need to invent new trapping strategies.</a:t>
            </a:r>
          </a:p>
          <a:p>
            <a:pPr marL="285750" indent="-285750">
              <a:buFont typeface="Wingdings" pitchFamily="2" charset="2"/>
              <a:buChar char="§"/>
            </a:pPr>
            <a:r>
              <a:rPr lang="en-US" sz="1600" dirty="0">
                <a:latin typeface="+mn-lt"/>
              </a:rPr>
              <a:t>A serious evaluation of the achievable luminosities can only be obtained thanks to more elaborate simulations: </a:t>
            </a:r>
          </a:p>
          <a:p>
            <a:r>
              <a:rPr lang="en-US" sz="1600" dirty="0">
                <a:latin typeface="+mn-lt"/>
              </a:rPr>
              <a:t>(</a:t>
            </a:r>
            <a:r>
              <a:rPr lang="en-US" sz="1600" dirty="0" err="1">
                <a:latin typeface="+mn-lt"/>
              </a:rPr>
              <a:t>eg</a:t>
            </a:r>
            <a:r>
              <a:rPr lang="en-US" sz="1600" dirty="0">
                <a:latin typeface="+mn-lt"/>
              </a:rPr>
              <a:t> charge state evolutions). </a:t>
            </a:r>
          </a:p>
          <a:p>
            <a:pPr marL="285750" indent="-285750">
              <a:buFont typeface="Wingdings" pitchFamily="2" charset="2"/>
              <a:buChar char="§"/>
            </a:pPr>
            <a:r>
              <a:rPr lang="en-US" sz="1600" dirty="0">
                <a:latin typeface="+mn-lt"/>
              </a:rPr>
              <a:t>A demonstrator is mandatory </a:t>
            </a:r>
          </a:p>
        </p:txBody>
      </p:sp>
      <p:sp>
        <p:nvSpPr>
          <p:cNvPr id="9" name="Rectangle 8">
            <a:extLst>
              <a:ext uri="{FF2B5EF4-FFF2-40B4-BE49-F238E27FC236}">
                <a16:creationId xmlns:a16="http://schemas.microsoft.com/office/drawing/2014/main" id="{335B0414-E8DC-ADA5-FC17-6FD82F67CA21}"/>
              </a:ext>
            </a:extLst>
          </p:cNvPr>
          <p:cNvSpPr/>
          <p:nvPr/>
        </p:nvSpPr>
        <p:spPr>
          <a:xfrm>
            <a:off x="4340427" y="1526013"/>
            <a:ext cx="2251172" cy="584775"/>
          </a:xfrm>
          <a:prstGeom prst="rect">
            <a:avLst/>
          </a:prstGeom>
          <a:noFill/>
          <a:ln w="57150">
            <a:solidFill>
              <a:schemeClr val="accent1">
                <a:lumMod val="50000"/>
              </a:schemeClr>
            </a:solidFill>
          </a:ln>
        </p:spPr>
        <p:txBody>
          <a:bodyPr wrap="square" rtlCol="0">
            <a:spAutoFit/>
          </a:bodyPr>
          <a:lstStyle/>
          <a:p>
            <a:pPr algn="ctr"/>
            <a:r>
              <a:rPr lang="en-US" sz="1600" b="1" dirty="0">
                <a:latin typeface="+mn-lt"/>
              </a:rPr>
              <a:t>3 orders of magnitude </a:t>
            </a:r>
          </a:p>
          <a:p>
            <a:pPr algn="ctr"/>
            <a:r>
              <a:rPr lang="en-US" sz="1600" b="1" u="sng" dirty="0">
                <a:latin typeface="+mn-lt"/>
              </a:rPr>
              <a:t>more</a:t>
            </a:r>
          </a:p>
        </p:txBody>
      </p:sp>
      <p:sp>
        <p:nvSpPr>
          <p:cNvPr id="10" name="Rectangle 9">
            <a:extLst>
              <a:ext uri="{FF2B5EF4-FFF2-40B4-BE49-F238E27FC236}">
                <a16:creationId xmlns:a16="http://schemas.microsoft.com/office/drawing/2014/main" id="{B95B35B5-B202-1216-36D3-15139E4D44D2}"/>
              </a:ext>
            </a:extLst>
          </p:cNvPr>
          <p:cNvSpPr/>
          <p:nvPr/>
        </p:nvSpPr>
        <p:spPr>
          <a:xfrm>
            <a:off x="4359351" y="2344677"/>
            <a:ext cx="2251172" cy="584775"/>
          </a:xfrm>
          <a:prstGeom prst="rect">
            <a:avLst/>
          </a:prstGeom>
          <a:noFill/>
          <a:ln w="57150">
            <a:solidFill>
              <a:srgbClr val="F4640C"/>
            </a:solidFill>
          </a:ln>
        </p:spPr>
        <p:txBody>
          <a:bodyPr wrap="square" rtlCol="0">
            <a:spAutoFit/>
          </a:bodyPr>
          <a:lstStyle/>
          <a:p>
            <a:pPr algn="ctr"/>
            <a:r>
              <a:rPr lang="en-US" sz="1600" b="1" dirty="0">
                <a:latin typeface="+mn-lt"/>
              </a:rPr>
              <a:t>10 to 11 orders of magnitude </a:t>
            </a:r>
            <a:r>
              <a:rPr lang="en-US" sz="1600" b="1" u="sng" dirty="0">
                <a:latin typeface="+mn-lt"/>
              </a:rPr>
              <a:t>less</a:t>
            </a:r>
          </a:p>
        </p:txBody>
      </p:sp>
      <p:sp>
        <p:nvSpPr>
          <p:cNvPr id="15" name="Rectangle 14">
            <a:extLst>
              <a:ext uri="{FF2B5EF4-FFF2-40B4-BE49-F238E27FC236}">
                <a16:creationId xmlns:a16="http://schemas.microsoft.com/office/drawing/2014/main" id="{B35405FE-66D4-99A7-B5BA-671097B950A0}"/>
              </a:ext>
            </a:extLst>
          </p:cNvPr>
          <p:cNvSpPr/>
          <p:nvPr/>
        </p:nvSpPr>
        <p:spPr>
          <a:xfrm>
            <a:off x="6785424" y="3062843"/>
            <a:ext cx="3857547" cy="830997"/>
          </a:xfrm>
          <a:prstGeom prst="rect">
            <a:avLst/>
          </a:prstGeom>
        </p:spPr>
        <p:txBody>
          <a:bodyPr wrap="square">
            <a:spAutoFit/>
          </a:bodyPr>
          <a:lstStyle/>
          <a:p>
            <a:pPr marL="171450" indent="-171450">
              <a:buFont typeface="Arial" panose="020B0604020202020204" pitchFamily="34" charset="0"/>
              <a:buChar char="•"/>
            </a:pPr>
            <a:r>
              <a:rPr lang="en-US" sz="1600" dirty="0">
                <a:latin typeface="+mn-lt"/>
              </a:rPr>
              <a:t>luminosity difficult to evaluate exactly</a:t>
            </a:r>
          </a:p>
          <a:p>
            <a:r>
              <a:rPr lang="en-US" sz="1600" dirty="0">
                <a:latin typeface="+mn-lt"/>
              </a:rPr>
              <a:t>(the size of the e beam is far from being the only driving parameter ! )</a:t>
            </a:r>
          </a:p>
        </p:txBody>
      </p:sp>
      <p:sp>
        <p:nvSpPr>
          <p:cNvPr id="16" name="Titre 1">
            <a:extLst>
              <a:ext uri="{FF2B5EF4-FFF2-40B4-BE49-F238E27FC236}">
                <a16:creationId xmlns:a16="http://schemas.microsoft.com/office/drawing/2014/main" id="{2B5E2840-6282-4DA8-56C5-1415D41C9C30}"/>
              </a:ext>
            </a:extLst>
          </p:cNvPr>
          <p:cNvSpPr>
            <a:spLocks noGrp="1"/>
          </p:cNvSpPr>
          <p:nvPr>
            <p:ph type="title"/>
          </p:nvPr>
        </p:nvSpPr>
        <p:spPr>
          <a:xfrm>
            <a:off x="1007129" y="140811"/>
            <a:ext cx="7163834" cy="447518"/>
          </a:xfrm>
        </p:spPr>
        <p:txBody>
          <a:bodyPr/>
          <a:lstStyle/>
          <a:p>
            <a:r>
              <a:rPr lang="en-GB" dirty="0">
                <a:solidFill>
                  <a:schemeClr val="accent5">
                    <a:lumMod val="75000"/>
                  </a:schemeClr>
                </a:solidFill>
                <a:latin typeface="+mn-lt"/>
                <a:ea typeface="Arial" charset="0"/>
                <a:cs typeface="Arial" panose="020B0604020202020204" pitchFamily="34" charset="0"/>
              </a:rPr>
              <a:t>Potentiality of an DESTIN @ PERLE:</a:t>
            </a:r>
            <a:endParaRPr lang="en-GB" dirty="0">
              <a:solidFill>
                <a:schemeClr val="accent5">
                  <a:lumMod val="75000"/>
                </a:schemeClr>
              </a:solidFill>
              <a:latin typeface="+mn-lt"/>
            </a:endParaRPr>
          </a:p>
        </p:txBody>
      </p:sp>
    </p:spTree>
    <p:extLst>
      <p:ext uri="{BB962C8B-B14F-4D97-AF65-F5344CB8AC3E}">
        <p14:creationId xmlns:p14="http://schemas.microsoft.com/office/powerpoint/2010/main" val="333445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231ADEF2-1641-7895-9797-888A0D687E34}"/>
              </a:ext>
            </a:extLst>
          </p:cNvPr>
          <p:cNvSpPr txBox="1"/>
          <p:nvPr/>
        </p:nvSpPr>
        <p:spPr>
          <a:xfrm>
            <a:off x="1641971" y="2393866"/>
            <a:ext cx="8208912" cy="707886"/>
          </a:xfrm>
          <a:prstGeom prst="rect">
            <a:avLst/>
          </a:prstGeom>
          <a:noFill/>
        </p:spPr>
        <p:txBody>
          <a:bodyPr wrap="square" rtlCol="0">
            <a:spAutoFit/>
          </a:bodyPr>
          <a:lstStyle/>
          <a:p>
            <a:pPr algn="ctr"/>
            <a:r>
              <a:rPr lang="en-GB" sz="4000" dirty="0"/>
              <a:t>Thank you for your attention</a:t>
            </a:r>
          </a:p>
        </p:txBody>
      </p:sp>
    </p:spTree>
    <p:extLst>
      <p:ext uri="{BB962C8B-B14F-4D97-AF65-F5344CB8AC3E}">
        <p14:creationId xmlns:p14="http://schemas.microsoft.com/office/powerpoint/2010/main" val="756121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24/09/2024</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17</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PERLE Potential Applications - ERL 24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3" name="ZoneTexte 2">
            <a:extLst>
              <a:ext uri="{FF2B5EF4-FFF2-40B4-BE49-F238E27FC236}">
                <a16:creationId xmlns:a16="http://schemas.microsoft.com/office/drawing/2014/main" id="{B77E04B8-EB32-063D-1014-5EF1DDEFCB0C}"/>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Summary slide for applications on PERLE </a:t>
            </a:r>
          </a:p>
        </p:txBody>
      </p:sp>
      <p:sp>
        <p:nvSpPr>
          <p:cNvPr id="4" name="ZoneTexte 3">
            <a:extLst>
              <a:ext uri="{FF2B5EF4-FFF2-40B4-BE49-F238E27FC236}">
                <a16:creationId xmlns:a16="http://schemas.microsoft.com/office/drawing/2014/main" id="{C16B7155-31A1-07A5-EC93-8195B53BCE5E}"/>
              </a:ext>
            </a:extLst>
          </p:cNvPr>
          <p:cNvSpPr txBox="1"/>
          <p:nvPr/>
        </p:nvSpPr>
        <p:spPr>
          <a:xfrm>
            <a:off x="57795" y="797496"/>
            <a:ext cx="5616626" cy="2800767"/>
          </a:xfrm>
          <a:prstGeom prst="rect">
            <a:avLst/>
          </a:prstGeom>
          <a:noFill/>
        </p:spPr>
        <p:txBody>
          <a:bodyPr wrap="square" rtlCol="0">
            <a:spAutoFit/>
          </a:bodyPr>
          <a:lstStyle/>
          <a:p>
            <a:r>
              <a:rPr lang="en-GB" sz="1500" dirty="0">
                <a:latin typeface="+mn-lt"/>
                <a:sym typeface="Wingdings" pitchFamily="2" charset="2"/>
              </a:rPr>
              <a:t>We are considering hosting 2 R&amp;D set-up at PERLE:</a:t>
            </a:r>
          </a:p>
          <a:p>
            <a:endParaRPr lang="en-GB" sz="1600" dirty="0">
              <a:latin typeface="+mn-lt"/>
              <a:sym typeface="Wingdings" pitchFamily="2" charset="2"/>
            </a:endParaRPr>
          </a:p>
          <a:p>
            <a:pPr marL="285750" indent="-285750">
              <a:buFont typeface="Courier New" panose="02070309020205020404" pitchFamily="49" charset="0"/>
              <a:buChar char="o"/>
            </a:pPr>
            <a:r>
              <a:rPr lang="en-GB" sz="1500" b="1" dirty="0">
                <a:solidFill>
                  <a:srgbClr val="CC0066"/>
                </a:solidFill>
                <a:latin typeface="+mn-lt"/>
                <a:sym typeface="Wingdings" pitchFamily="2" charset="2"/>
              </a:rPr>
              <a:t>An inverse Campton scattering source (ICS) at IP1</a:t>
            </a: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endParaRPr lang="en-GB" sz="1600" dirty="0">
              <a:latin typeface="+mn-lt"/>
              <a:sym typeface="Wingdings" pitchFamily="2" charset="2"/>
            </a:endParaRPr>
          </a:p>
          <a:p>
            <a:pPr marL="285750" indent="-285750">
              <a:buFont typeface="Courier New" panose="02070309020205020404" pitchFamily="49" charset="0"/>
              <a:buChar char="o"/>
            </a:pPr>
            <a:endParaRPr lang="en-GB" sz="1600" dirty="0">
              <a:latin typeface="+mn-lt"/>
              <a:sym typeface="Wingdings" pitchFamily="2" charset="2"/>
            </a:endParaRPr>
          </a:p>
          <a:p>
            <a:pPr marL="285750" indent="-285750">
              <a:buFont typeface="Courier New" panose="02070309020205020404" pitchFamily="49" charset="0"/>
              <a:buChar char="o"/>
            </a:pPr>
            <a:r>
              <a:rPr lang="en-GB" sz="1500" b="1" dirty="0">
                <a:solidFill>
                  <a:srgbClr val="CC0066"/>
                </a:solidFill>
                <a:latin typeface="+mn-lt"/>
                <a:sym typeface="Wingdings" pitchFamily="2" charset="2"/>
              </a:rPr>
              <a:t>An electron scattering on online produced radioactive ion experiment at IP2.</a:t>
            </a:r>
            <a:r>
              <a:rPr lang="en-GB" sz="1500" b="1" dirty="0">
                <a:solidFill>
                  <a:srgbClr val="CC0066"/>
                </a:solidFill>
                <a:latin typeface="+mn-lt"/>
              </a:rPr>
              <a:t>  </a:t>
            </a:r>
            <a:endParaRPr lang="en-GB" sz="1500" b="1" dirty="0">
              <a:solidFill>
                <a:srgbClr val="CC0066"/>
              </a:solidFill>
              <a:latin typeface="+mn-lt"/>
              <a:sym typeface="Wingdings" pitchFamily="2" charset="2"/>
            </a:endParaRPr>
          </a:p>
        </p:txBody>
      </p:sp>
      <p:pic>
        <p:nvPicPr>
          <p:cNvPr id="2" name="PERLE_turn3_with_FP.pdf" descr="PERLE_turn3_with_FP.pdf">
            <a:extLst>
              <a:ext uri="{FF2B5EF4-FFF2-40B4-BE49-F238E27FC236}">
                <a16:creationId xmlns:a16="http://schemas.microsoft.com/office/drawing/2014/main" id="{DDC9D080-43F2-D06D-1253-16A7DAB0003B}"/>
              </a:ext>
            </a:extLst>
          </p:cNvPr>
          <p:cNvPicPr>
            <a:picLocks noChangeAspect="1"/>
          </p:cNvPicPr>
          <p:nvPr/>
        </p:nvPicPr>
        <p:blipFill>
          <a:blip r:embed="rId3"/>
          <a:stretch>
            <a:fillRect/>
          </a:stretch>
        </p:blipFill>
        <p:spPr>
          <a:xfrm>
            <a:off x="11475307" y="8949849"/>
            <a:ext cx="12691873" cy="4224529"/>
          </a:xfrm>
          <a:prstGeom prst="rect">
            <a:avLst/>
          </a:prstGeom>
          <a:ln w="12700">
            <a:miter lim="400000"/>
          </a:ln>
        </p:spPr>
      </p:pic>
      <p:grpSp>
        <p:nvGrpSpPr>
          <p:cNvPr id="10" name="Groupe 9">
            <a:extLst>
              <a:ext uri="{FF2B5EF4-FFF2-40B4-BE49-F238E27FC236}">
                <a16:creationId xmlns:a16="http://schemas.microsoft.com/office/drawing/2014/main" id="{D6E08B22-05A6-E740-34A6-CF543F090B70}"/>
              </a:ext>
            </a:extLst>
          </p:cNvPr>
          <p:cNvGrpSpPr/>
          <p:nvPr/>
        </p:nvGrpSpPr>
        <p:grpSpPr>
          <a:xfrm>
            <a:off x="5242371" y="3101752"/>
            <a:ext cx="5328592" cy="2304906"/>
            <a:chOff x="1500187" y="2892016"/>
            <a:chExt cx="7772400" cy="2586000"/>
          </a:xfrm>
        </p:grpSpPr>
        <p:pic>
          <p:nvPicPr>
            <p:cNvPr id="5" name="Image 4">
              <a:extLst>
                <a:ext uri="{FF2B5EF4-FFF2-40B4-BE49-F238E27FC236}">
                  <a16:creationId xmlns:a16="http://schemas.microsoft.com/office/drawing/2014/main" id="{F18C7EF5-57BA-91EB-A1FE-0BB995CFB7BC}"/>
                </a:ext>
              </a:extLst>
            </p:cNvPr>
            <p:cNvPicPr>
              <a:picLocks noChangeAspect="1"/>
            </p:cNvPicPr>
            <p:nvPr/>
          </p:nvPicPr>
          <p:blipFill>
            <a:blip r:embed="rId4"/>
            <a:stretch>
              <a:fillRect/>
            </a:stretch>
          </p:blipFill>
          <p:spPr>
            <a:xfrm>
              <a:off x="1500187" y="2892016"/>
              <a:ext cx="7772400" cy="2586000"/>
            </a:xfrm>
            <a:prstGeom prst="rect">
              <a:avLst/>
            </a:prstGeom>
          </p:spPr>
        </p:pic>
        <p:sp>
          <p:nvSpPr>
            <p:cNvPr id="6" name="Étoile à 5 branches 5">
              <a:extLst>
                <a:ext uri="{FF2B5EF4-FFF2-40B4-BE49-F238E27FC236}">
                  <a16:creationId xmlns:a16="http://schemas.microsoft.com/office/drawing/2014/main" id="{610FA91C-6BAE-E22A-7972-28596F2B2A30}"/>
                </a:ext>
              </a:extLst>
            </p:cNvPr>
            <p:cNvSpPr>
              <a:spLocks noChangeAspect="1"/>
            </p:cNvSpPr>
            <p:nvPr/>
          </p:nvSpPr>
          <p:spPr>
            <a:xfrm>
              <a:off x="2722091" y="4325888"/>
              <a:ext cx="144016" cy="144016"/>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Étoile à 5 branches 6">
              <a:extLst>
                <a:ext uri="{FF2B5EF4-FFF2-40B4-BE49-F238E27FC236}">
                  <a16:creationId xmlns:a16="http://schemas.microsoft.com/office/drawing/2014/main" id="{57B30A3F-E05C-6E93-06E9-1602F8FE5728}"/>
                </a:ext>
              </a:extLst>
            </p:cNvPr>
            <p:cNvSpPr>
              <a:spLocks noChangeAspect="1"/>
            </p:cNvSpPr>
            <p:nvPr/>
          </p:nvSpPr>
          <p:spPr>
            <a:xfrm>
              <a:off x="5386387" y="4325888"/>
              <a:ext cx="144016" cy="144016"/>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Image 7">
            <a:extLst>
              <a:ext uri="{FF2B5EF4-FFF2-40B4-BE49-F238E27FC236}">
                <a16:creationId xmlns:a16="http://schemas.microsoft.com/office/drawing/2014/main" id="{69A1D336-1678-8E1F-767C-BD3EBD198C3C}"/>
              </a:ext>
            </a:extLst>
          </p:cNvPr>
          <p:cNvPicPr>
            <a:picLocks noChangeAspect="1"/>
          </p:cNvPicPr>
          <p:nvPr/>
        </p:nvPicPr>
        <p:blipFill>
          <a:blip r:embed="rId5"/>
          <a:stretch>
            <a:fillRect/>
          </a:stretch>
        </p:blipFill>
        <p:spPr>
          <a:xfrm>
            <a:off x="5159394" y="835694"/>
            <a:ext cx="5483577" cy="2194050"/>
          </a:xfrm>
          <a:prstGeom prst="rect">
            <a:avLst/>
          </a:prstGeom>
        </p:spPr>
      </p:pic>
      <p:grpSp>
        <p:nvGrpSpPr>
          <p:cNvPr id="12" name="Groupe 11">
            <a:extLst>
              <a:ext uri="{FF2B5EF4-FFF2-40B4-BE49-F238E27FC236}">
                <a16:creationId xmlns:a16="http://schemas.microsoft.com/office/drawing/2014/main" id="{BB39998B-E872-B087-23B2-6B8A9E573B9D}"/>
              </a:ext>
            </a:extLst>
          </p:cNvPr>
          <p:cNvGrpSpPr/>
          <p:nvPr/>
        </p:nvGrpSpPr>
        <p:grpSpPr>
          <a:xfrm>
            <a:off x="144016" y="3677816"/>
            <a:ext cx="3514179" cy="1944216"/>
            <a:chOff x="208918" y="1928606"/>
            <a:chExt cx="5458395" cy="3452277"/>
          </a:xfrm>
        </p:grpSpPr>
        <p:pic>
          <p:nvPicPr>
            <p:cNvPr id="13" name="Picture 3">
              <a:extLst>
                <a:ext uri="{FF2B5EF4-FFF2-40B4-BE49-F238E27FC236}">
                  <a16:creationId xmlns:a16="http://schemas.microsoft.com/office/drawing/2014/main" id="{A036E87B-80FA-D87B-7777-3997A459C1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918" y="1928606"/>
              <a:ext cx="5458395" cy="3452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AB70D5FB-7C5D-E24C-FB6D-CCFC869AF313}"/>
                </a:ext>
              </a:extLst>
            </p:cNvPr>
            <p:cNvSpPr/>
            <p:nvPr/>
          </p:nvSpPr>
          <p:spPr>
            <a:xfrm>
              <a:off x="2506068" y="1998074"/>
              <a:ext cx="2160240" cy="1031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3DD97B6B-7FFB-F732-93C2-92EC25F9659E}"/>
              </a:ext>
            </a:extLst>
          </p:cNvPr>
          <p:cNvPicPr>
            <a:picLocks noChangeAspect="1"/>
          </p:cNvPicPr>
          <p:nvPr/>
        </p:nvPicPr>
        <p:blipFill>
          <a:blip r:embed="rId7"/>
          <a:stretch>
            <a:fillRect/>
          </a:stretch>
        </p:blipFill>
        <p:spPr>
          <a:xfrm>
            <a:off x="3298155" y="3533800"/>
            <a:ext cx="1800200" cy="844992"/>
          </a:xfrm>
          <a:prstGeom prst="rect">
            <a:avLst/>
          </a:prstGeom>
        </p:spPr>
      </p:pic>
      <p:cxnSp>
        <p:nvCxnSpPr>
          <p:cNvPr id="22" name="Connecteur droit avec flèche 21">
            <a:extLst>
              <a:ext uri="{FF2B5EF4-FFF2-40B4-BE49-F238E27FC236}">
                <a16:creationId xmlns:a16="http://schemas.microsoft.com/office/drawing/2014/main" id="{A9AF4896-3508-ED4B-1FA9-7D29D0603C74}"/>
              </a:ext>
            </a:extLst>
          </p:cNvPr>
          <p:cNvCxnSpPr>
            <a:endCxn id="11" idx="1"/>
          </p:cNvCxnSpPr>
          <p:nvPr/>
        </p:nvCxnSpPr>
        <p:spPr>
          <a:xfrm flipV="1">
            <a:off x="2362051" y="3956296"/>
            <a:ext cx="936104" cy="422496"/>
          </a:xfrm>
          <a:prstGeom prst="straightConnector1">
            <a:avLst/>
          </a:prstGeom>
          <a:ln w="19050">
            <a:tailEnd type="stealth"/>
          </a:ln>
        </p:spPr>
        <p:style>
          <a:lnRef idx="1">
            <a:schemeClr val="dk1"/>
          </a:lnRef>
          <a:fillRef idx="0">
            <a:schemeClr val="dk1"/>
          </a:fillRef>
          <a:effectRef idx="0">
            <a:schemeClr val="dk1"/>
          </a:effectRef>
          <a:fontRef idx="minor">
            <a:schemeClr val="tx1"/>
          </a:fontRef>
        </p:style>
      </p:cxnSp>
      <p:grpSp>
        <p:nvGrpSpPr>
          <p:cNvPr id="49" name="Groupe 48">
            <a:extLst>
              <a:ext uri="{FF2B5EF4-FFF2-40B4-BE49-F238E27FC236}">
                <a16:creationId xmlns:a16="http://schemas.microsoft.com/office/drawing/2014/main" id="{D129D1FC-6F8D-F903-8C5B-BF9F9528DB84}"/>
              </a:ext>
            </a:extLst>
          </p:cNvPr>
          <p:cNvGrpSpPr/>
          <p:nvPr/>
        </p:nvGrpSpPr>
        <p:grpSpPr>
          <a:xfrm>
            <a:off x="273819" y="1695242"/>
            <a:ext cx="4948412" cy="1262494"/>
            <a:chOff x="578482" y="973919"/>
            <a:chExt cx="8826404" cy="2037118"/>
          </a:xfrm>
        </p:grpSpPr>
        <p:sp>
          <p:nvSpPr>
            <p:cNvPr id="23" name="Line 20">
              <a:extLst>
                <a:ext uri="{FF2B5EF4-FFF2-40B4-BE49-F238E27FC236}">
                  <a16:creationId xmlns:a16="http://schemas.microsoft.com/office/drawing/2014/main" id="{E3ACA48F-6108-53A1-8868-23DDFF150516}"/>
                </a:ext>
              </a:extLst>
            </p:cNvPr>
            <p:cNvSpPr>
              <a:spLocks noChangeShapeType="1"/>
            </p:cNvSpPr>
            <p:nvPr/>
          </p:nvSpPr>
          <p:spPr bwMode="auto">
            <a:xfrm rot="21240000" flipV="1">
              <a:off x="6479311" y="1971180"/>
              <a:ext cx="800811" cy="0"/>
            </a:xfrm>
            <a:prstGeom prst="line">
              <a:avLst/>
            </a:prstGeom>
            <a:noFill/>
            <a:ln w="19050">
              <a:solidFill>
                <a:srgbClr val="FF6600"/>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000000"/>
                </a:solidFill>
                <a:effectLst/>
                <a:uLnTx/>
                <a:uFillTx/>
                <a:latin typeface="+mn-lt"/>
                <a:ea typeface="+mn-ea"/>
                <a:cs typeface="+mn-cs"/>
              </a:endParaRPr>
            </a:p>
          </p:txBody>
        </p:sp>
        <p:sp>
          <p:nvSpPr>
            <p:cNvPr id="24" name="AutoShape 12">
              <a:extLst>
                <a:ext uri="{FF2B5EF4-FFF2-40B4-BE49-F238E27FC236}">
                  <a16:creationId xmlns:a16="http://schemas.microsoft.com/office/drawing/2014/main" id="{61EEC0E4-F813-185F-0634-4105D5F2831A}"/>
                </a:ext>
              </a:extLst>
            </p:cNvPr>
            <p:cNvSpPr>
              <a:spLocks noChangeArrowheads="1"/>
            </p:cNvSpPr>
            <p:nvPr/>
          </p:nvSpPr>
          <p:spPr bwMode="auto">
            <a:xfrm rot="16200000">
              <a:off x="4776850" y="726511"/>
              <a:ext cx="520167" cy="3050419"/>
            </a:xfrm>
            <a:prstGeom prst="triangle">
              <a:avLst>
                <a:gd name="adj" fmla="val 50000"/>
              </a:avLst>
            </a:prstGeom>
            <a:solidFill>
              <a:srgbClr val="FF6600"/>
            </a:solidFill>
            <a:ln>
              <a:noFill/>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5" name="AutoShape 12">
              <a:extLst>
                <a:ext uri="{FF2B5EF4-FFF2-40B4-BE49-F238E27FC236}">
                  <a16:creationId xmlns:a16="http://schemas.microsoft.com/office/drawing/2014/main" id="{7C21B78A-DFD3-18A8-A069-0544B9880A01}"/>
                </a:ext>
              </a:extLst>
            </p:cNvPr>
            <p:cNvSpPr>
              <a:spLocks noChangeArrowheads="1"/>
            </p:cNvSpPr>
            <p:nvPr/>
          </p:nvSpPr>
          <p:spPr bwMode="auto">
            <a:xfrm rot="16200000">
              <a:off x="4857848" y="722635"/>
              <a:ext cx="321176" cy="3050419"/>
            </a:xfrm>
            <a:prstGeom prst="triangle">
              <a:avLst>
                <a:gd name="adj" fmla="val 50000"/>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6" name="AutoShape 28">
              <a:extLst>
                <a:ext uri="{FF2B5EF4-FFF2-40B4-BE49-F238E27FC236}">
                  <a16:creationId xmlns:a16="http://schemas.microsoft.com/office/drawing/2014/main" id="{49040897-CCE0-C25E-00CB-2D5B00FD1700}"/>
                </a:ext>
              </a:extLst>
            </p:cNvPr>
            <p:cNvSpPr>
              <a:spLocks noChangeArrowheads="1"/>
            </p:cNvSpPr>
            <p:nvPr/>
          </p:nvSpPr>
          <p:spPr bwMode="auto">
            <a:xfrm rot="16200000">
              <a:off x="4993130" y="728798"/>
              <a:ext cx="131329" cy="3050419"/>
            </a:xfrm>
            <a:prstGeom prst="triangle">
              <a:avLst>
                <a:gd name="adj" fmla="val 50000"/>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7" name="Oval 31">
              <a:extLst>
                <a:ext uri="{FF2B5EF4-FFF2-40B4-BE49-F238E27FC236}">
                  <a16:creationId xmlns:a16="http://schemas.microsoft.com/office/drawing/2014/main" id="{5A7780BB-38A6-A39F-BE32-8887988C4DE0}"/>
                </a:ext>
              </a:extLst>
            </p:cNvPr>
            <p:cNvSpPr>
              <a:spLocks noChangeAspect="1" noChangeArrowheads="1"/>
            </p:cNvSpPr>
            <p:nvPr/>
          </p:nvSpPr>
          <p:spPr bwMode="auto">
            <a:xfrm>
              <a:off x="6392301" y="1988063"/>
              <a:ext cx="289817" cy="520820"/>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8" name="Oval 31">
              <a:extLst>
                <a:ext uri="{FF2B5EF4-FFF2-40B4-BE49-F238E27FC236}">
                  <a16:creationId xmlns:a16="http://schemas.microsoft.com/office/drawing/2014/main" id="{DD041A33-C3A0-6832-3AA0-4596F478CEC2}"/>
                </a:ext>
              </a:extLst>
            </p:cNvPr>
            <p:cNvSpPr>
              <a:spLocks noChangeAspect="1" noChangeArrowheads="1"/>
            </p:cNvSpPr>
            <p:nvPr/>
          </p:nvSpPr>
          <p:spPr bwMode="auto">
            <a:xfrm>
              <a:off x="6434242" y="2072768"/>
              <a:ext cx="194194" cy="350373"/>
            </a:xfrm>
            <a:prstGeom prst="ellipse">
              <a:avLst/>
            </a:prstGeom>
            <a:solidFill>
              <a:srgbClr val="00FF99"/>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29" name="Oval 32">
              <a:extLst>
                <a:ext uri="{FF2B5EF4-FFF2-40B4-BE49-F238E27FC236}">
                  <a16:creationId xmlns:a16="http://schemas.microsoft.com/office/drawing/2014/main" id="{F45C5FD6-8AC1-86D7-AE5D-CFCD2E1ACEF0}"/>
                </a:ext>
              </a:extLst>
            </p:cNvPr>
            <p:cNvSpPr>
              <a:spLocks noChangeArrowheads="1"/>
            </p:cNvSpPr>
            <p:nvPr/>
          </p:nvSpPr>
          <p:spPr bwMode="auto">
            <a:xfrm>
              <a:off x="6483816" y="2176755"/>
              <a:ext cx="97533" cy="148068"/>
            </a:xfrm>
            <a:prstGeom prst="ellipse">
              <a:avLst/>
            </a:prstGeom>
            <a:solidFill>
              <a:srgbClr val="99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0" name="Line 51">
              <a:extLst>
                <a:ext uri="{FF2B5EF4-FFF2-40B4-BE49-F238E27FC236}">
                  <a16:creationId xmlns:a16="http://schemas.microsoft.com/office/drawing/2014/main" id="{E18D3230-38F9-9B7B-5FDF-71A7617CF2F5}"/>
                </a:ext>
              </a:extLst>
            </p:cNvPr>
            <p:cNvSpPr>
              <a:spLocks noChangeShapeType="1"/>
            </p:cNvSpPr>
            <p:nvPr/>
          </p:nvSpPr>
          <p:spPr bwMode="auto">
            <a:xfrm flipV="1">
              <a:off x="578482" y="2272169"/>
              <a:ext cx="2860041" cy="0"/>
            </a:xfrm>
            <a:prstGeom prst="line">
              <a:avLst/>
            </a:prstGeom>
            <a:noFill/>
            <a:ln w="28575">
              <a:solidFill>
                <a:schemeClr val="tx1">
                  <a:lumMod val="85000"/>
                  <a:lumOff val="15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31" name="AutoShape 52">
              <a:extLst>
                <a:ext uri="{FF2B5EF4-FFF2-40B4-BE49-F238E27FC236}">
                  <a16:creationId xmlns:a16="http://schemas.microsoft.com/office/drawing/2014/main" id="{099434C8-FE6F-A637-9872-8FBF7F672C04}"/>
                </a:ext>
              </a:extLst>
            </p:cNvPr>
            <p:cNvSpPr>
              <a:spLocks noChangeAspect="1" noChangeArrowheads="1"/>
            </p:cNvSpPr>
            <p:nvPr/>
          </p:nvSpPr>
          <p:spPr bwMode="auto">
            <a:xfrm>
              <a:off x="3271784" y="2114956"/>
              <a:ext cx="422289" cy="323332"/>
            </a:xfrm>
            <a:prstGeom prst="irregularSeal1">
              <a:avLst/>
            </a:prstGeom>
            <a:solidFill>
              <a:srgbClr val="FF99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2" name="Oval 69">
              <a:extLst>
                <a:ext uri="{FF2B5EF4-FFF2-40B4-BE49-F238E27FC236}">
                  <a16:creationId xmlns:a16="http://schemas.microsoft.com/office/drawing/2014/main" id="{B2CBA7C9-F8F5-D2B0-D50B-7D2AF12973E5}"/>
                </a:ext>
              </a:extLst>
            </p:cNvPr>
            <p:cNvSpPr>
              <a:spLocks noChangeAspect="1" noChangeArrowheads="1"/>
            </p:cNvSpPr>
            <p:nvPr/>
          </p:nvSpPr>
          <p:spPr bwMode="auto">
            <a:xfrm>
              <a:off x="71690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3" name="Oval 69">
              <a:extLst>
                <a:ext uri="{FF2B5EF4-FFF2-40B4-BE49-F238E27FC236}">
                  <a16:creationId xmlns:a16="http://schemas.microsoft.com/office/drawing/2014/main" id="{E1EE65F4-26FC-B2EE-5856-B05D4DDD1133}"/>
                </a:ext>
              </a:extLst>
            </p:cNvPr>
            <p:cNvSpPr>
              <a:spLocks noChangeAspect="1" noChangeArrowheads="1"/>
            </p:cNvSpPr>
            <p:nvPr/>
          </p:nvSpPr>
          <p:spPr bwMode="auto">
            <a:xfrm>
              <a:off x="132732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4" name="Oval 69">
              <a:extLst>
                <a:ext uri="{FF2B5EF4-FFF2-40B4-BE49-F238E27FC236}">
                  <a16:creationId xmlns:a16="http://schemas.microsoft.com/office/drawing/2014/main" id="{9660B295-5784-6390-310B-C15E8823259C}"/>
                </a:ext>
              </a:extLst>
            </p:cNvPr>
            <p:cNvSpPr>
              <a:spLocks noChangeAspect="1" noChangeArrowheads="1"/>
            </p:cNvSpPr>
            <p:nvPr/>
          </p:nvSpPr>
          <p:spPr bwMode="auto">
            <a:xfrm>
              <a:off x="193774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5" name="Oval 69">
              <a:extLst>
                <a:ext uri="{FF2B5EF4-FFF2-40B4-BE49-F238E27FC236}">
                  <a16:creationId xmlns:a16="http://schemas.microsoft.com/office/drawing/2014/main" id="{08D726CF-B244-65CD-58C1-AECE74AF536C}"/>
                </a:ext>
              </a:extLst>
            </p:cNvPr>
            <p:cNvSpPr>
              <a:spLocks noChangeAspect="1" noChangeArrowheads="1"/>
            </p:cNvSpPr>
            <p:nvPr/>
          </p:nvSpPr>
          <p:spPr bwMode="auto">
            <a:xfrm>
              <a:off x="254816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pic>
          <p:nvPicPr>
            <p:cNvPr id="36" name="Picture 39" descr="photon-rouge">
              <a:extLst>
                <a:ext uri="{FF2B5EF4-FFF2-40B4-BE49-F238E27FC236}">
                  <a16:creationId xmlns:a16="http://schemas.microsoft.com/office/drawing/2014/main" id="{E064F2BD-FEB8-DC91-DF97-DC27C8621C7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764054">
              <a:off x="3919725" y="1854855"/>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ine 42">
              <a:extLst>
                <a:ext uri="{FF2B5EF4-FFF2-40B4-BE49-F238E27FC236}">
                  <a16:creationId xmlns:a16="http://schemas.microsoft.com/office/drawing/2014/main" id="{AA8B4E07-BB09-1D83-E21B-665B55CC0830}"/>
                </a:ext>
              </a:extLst>
            </p:cNvPr>
            <p:cNvSpPr>
              <a:spLocks noChangeShapeType="1"/>
            </p:cNvSpPr>
            <p:nvPr/>
          </p:nvSpPr>
          <p:spPr bwMode="auto">
            <a:xfrm rot="18300000" flipH="1" flipV="1">
              <a:off x="3685200" y="2072244"/>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pic>
          <p:nvPicPr>
            <p:cNvPr id="38" name="Picture 39" descr="photon-rouge">
              <a:extLst>
                <a:ext uri="{FF2B5EF4-FFF2-40B4-BE49-F238E27FC236}">
                  <a16:creationId xmlns:a16="http://schemas.microsoft.com/office/drawing/2014/main" id="{41992474-2B38-658B-A807-89395F487C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764054">
              <a:off x="4937832" y="1421984"/>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ine 42">
              <a:extLst>
                <a:ext uri="{FF2B5EF4-FFF2-40B4-BE49-F238E27FC236}">
                  <a16:creationId xmlns:a16="http://schemas.microsoft.com/office/drawing/2014/main" id="{8D70A8DA-7209-E183-FC29-4CD417A2A36D}"/>
                </a:ext>
              </a:extLst>
            </p:cNvPr>
            <p:cNvSpPr>
              <a:spLocks noChangeShapeType="1"/>
            </p:cNvSpPr>
            <p:nvPr/>
          </p:nvSpPr>
          <p:spPr bwMode="auto">
            <a:xfrm rot="18300000" flipH="1" flipV="1">
              <a:off x="4696848" y="1644317"/>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40" name="Text Box 40">
              <a:extLst>
                <a:ext uri="{FF2B5EF4-FFF2-40B4-BE49-F238E27FC236}">
                  <a16:creationId xmlns:a16="http://schemas.microsoft.com/office/drawing/2014/main" id="{70EEE55C-07B6-1C72-379D-1FDB470D3711}"/>
                </a:ext>
              </a:extLst>
            </p:cNvPr>
            <p:cNvSpPr txBox="1">
              <a:spLocks noChangeArrowheads="1"/>
            </p:cNvSpPr>
            <p:nvPr/>
          </p:nvSpPr>
          <p:spPr bwMode="auto">
            <a:xfrm>
              <a:off x="7258595" y="2073895"/>
              <a:ext cx="2146291" cy="64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000" b="1" dirty="0">
                  <a:solidFill>
                    <a:srgbClr val="6699FF"/>
                  </a:solidFill>
                  <a:latin typeface="+mn-lt"/>
                </a:rPr>
                <a:t>on-axis photons: most energetic</a:t>
              </a:r>
              <a:endParaRPr lang="fr-FR" altLang="fr-FR" sz="1000" b="1" dirty="0">
                <a:solidFill>
                  <a:srgbClr val="6699FF"/>
                </a:solidFill>
                <a:latin typeface="+mn-lt"/>
              </a:endParaRPr>
            </a:p>
          </p:txBody>
        </p:sp>
        <p:sp>
          <p:nvSpPr>
            <p:cNvPr id="41" name="Text Box 40">
              <a:extLst>
                <a:ext uri="{FF2B5EF4-FFF2-40B4-BE49-F238E27FC236}">
                  <a16:creationId xmlns:a16="http://schemas.microsoft.com/office/drawing/2014/main" id="{55EDA006-BFB3-1CD0-DCDB-68E422AE89E0}"/>
                </a:ext>
              </a:extLst>
            </p:cNvPr>
            <p:cNvSpPr txBox="1">
              <a:spLocks noChangeArrowheads="1"/>
            </p:cNvSpPr>
            <p:nvPr/>
          </p:nvSpPr>
          <p:spPr bwMode="auto">
            <a:xfrm rot="21300000">
              <a:off x="7603322" y="1643791"/>
              <a:ext cx="1510256" cy="3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l-GR" altLang="fr-FR" sz="1000" b="1" dirty="0">
                  <a:solidFill>
                    <a:srgbClr val="FF6600"/>
                  </a:solidFill>
                  <a:latin typeface="+mn-lt"/>
                </a:rPr>
                <a:t>θ </a:t>
              </a:r>
              <a:r>
                <a:rPr lang="en-US" altLang="fr-FR" sz="1000" b="1" dirty="0">
                  <a:solidFill>
                    <a:srgbClr val="FF6600"/>
                  </a:solidFill>
                  <a:latin typeface="+mn-lt"/>
                </a:rPr>
                <a:t>~ 10 </a:t>
              </a:r>
              <a:r>
                <a:rPr lang="en-US" altLang="fr-FR" sz="1000" b="1" dirty="0" err="1">
                  <a:solidFill>
                    <a:srgbClr val="FF6600"/>
                  </a:solidFill>
                  <a:latin typeface="+mn-lt"/>
                </a:rPr>
                <a:t>mrad</a:t>
              </a:r>
              <a:r>
                <a:rPr lang="en-US" altLang="fr-FR" sz="1000" b="1" dirty="0">
                  <a:solidFill>
                    <a:srgbClr val="FF6600"/>
                  </a:solidFill>
                  <a:latin typeface="+mn-lt"/>
                </a:rPr>
                <a:t> </a:t>
              </a:r>
              <a:endParaRPr lang="fr-FR" altLang="fr-FR" sz="1000" b="1" dirty="0">
                <a:solidFill>
                  <a:srgbClr val="FF6600"/>
                </a:solidFill>
                <a:latin typeface="+mn-lt"/>
              </a:endParaRPr>
            </a:p>
          </p:txBody>
        </p:sp>
        <p:sp>
          <p:nvSpPr>
            <p:cNvPr id="42" name="Line 20">
              <a:extLst>
                <a:ext uri="{FF2B5EF4-FFF2-40B4-BE49-F238E27FC236}">
                  <a16:creationId xmlns:a16="http://schemas.microsoft.com/office/drawing/2014/main" id="{4603E313-91C7-1092-1075-3F64E8E03FC6}"/>
                </a:ext>
              </a:extLst>
            </p:cNvPr>
            <p:cNvSpPr>
              <a:spLocks noChangeShapeType="1"/>
            </p:cNvSpPr>
            <p:nvPr/>
          </p:nvSpPr>
          <p:spPr bwMode="auto">
            <a:xfrm>
              <a:off x="6539371" y="2249122"/>
              <a:ext cx="762678" cy="0"/>
            </a:xfrm>
            <a:prstGeom prst="line">
              <a:avLst/>
            </a:prstGeom>
            <a:noFill/>
            <a:ln w="19050">
              <a:solidFill>
                <a:srgbClr val="6699FF"/>
              </a:solidFill>
              <a:prstDash val="sys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43" name="Arc 42">
              <a:extLst>
                <a:ext uri="{FF2B5EF4-FFF2-40B4-BE49-F238E27FC236}">
                  <a16:creationId xmlns:a16="http://schemas.microsoft.com/office/drawing/2014/main" id="{3EF26B9A-A083-3725-F816-57CF316BE1A2}"/>
                </a:ext>
              </a:extLst>
            </p:cNvPr>
            <p:cNvSpPr/>
            <p:nvPr/>
          </p:nvSpPr>
          <p:spPr>
            <a:xfrm rot="2820000">
              <a:off x="6560541" y="1910240"/>
              <a:ext cx="408769" cy="34320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4" name="Text Box 23">
              <a:extLst>
                <a:ext uri="{FF2B5EF4-FFF2-40B4-BE49-F238E27FC236}">
                  <a16:creationId xmlns:a16="http://schemas.microsoft.com/office/drawing/2014/main" id="{702237CB-4975-E057-81EF-F189545F528F}"/>
                </a:ext>
              </a:extLst>
            </p:cNvPr>
            <p:cNvSpPr txBox="1">
              <a:spLocks noChangeArrowheads="1"/>
            </p:cNvSpPr>
            <p:nvPr/>
          </p:nvSpPr>
          <p:spPr bwMode="auto">
            <a:xfrm>
              <a:off x="6927666" y="1903437"/>
              <a:ext cx="455193" cy="39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l-GR" altLang="fr-FR" sz="1000" b="1" dirty="0">
                  <a:latin typeface="+mn-lt"/>
                  <a:cs typeface="Times New Roman" pitchFamily="18" charset="0"/>
                  <a:sym typeface="Symbol" pitchFamily="18" charset="2"/>
                </a:rPr>
                <a:t>θ</a:t>
              </a:r>
              <a:endParaRPr lang="el-GR" altLang="fr-FR" sz="1000" b="1" baseline="30000" dirty="0">
                <a:latin typeface="+mn-lt"/>
                <a:cs typeface="Times New Roman" pitchFamily="18" charset="0"/>
                <a:sym typeface="Symbol" pitchFamily="18" charset="2"/>
              </a:endParaRPr>
            </a:p>
          </p:txBody>
        </p:sp>
        <p:sp>
          <p:nvSpPr>
            <p:cNvPr id="45" name="Text Box 76">
              <a:extLst>
                <a:ext uri="{FF2B5EF4-FFF2-40B4-BE49-F238E27FC236}">
                  <a16:creationId xmlns:a16="http://schemas.microsoft.com/office/drawing/2014/main" id="{DD25F959-7550-E90A-B54F-A352A9040927}"/>
                </a:ext>
              </a:extLst>
            </p:cNvPr>
            <p:cNvSpPr txBox="1">
              <a:spLocks noChangeArrowheads="1"/>
            </p:cNvSpPr>
            <p:nvPr/>
          </p:nvSpPr>
          <p:spPr bwMode="auto">
            <a:xfrm>
              <a:off x="1013308" y="1445569"/>
              <a:ext cx="1784568" cy="576500"/>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100" b="1" dirty="0">
                  <a:solidFill>
                    <a:schemeClr val="accent1">
                      <a:lumMod val="50000"/>
                    </a:schemeClr>
                  </a:solidFill>
                  <a:latin typeface="+mn-lt"/>
                </a:rPr>
                <a:t>ELECTRON bunches </a:t>
              </a:r>
            </a:p>
            <a:p>
              <a:pPr algn="ctr" eaLnBrk="1" fontAlgn="base" hangingPunct="1">
                <a:spcBef>
                  <a:spcPct val="0"/>
                </a:spcBef>
                <a:spcAft>
                  <a:spcPct val="0"/>
                </a:spcAft>
                <a:buFontTx/>
                <a:buNone/>
              </a:pPr>
              <a:r>
                <a:rPr lang="en-US" altLang="fr-FR" sz="1100" b="1" dirty="0">
                  <a:solidFill>
                    <a:schemeClr val="accent1">
                      <a:lumMod val="50000"/>
                    </a:schemeClr>
                  </a:solidFill>
                  <a:latin typeface="+mn-lt"/>
                </a:rPr>
                <a:t>(few tens of MeV)</a:t>
              </a:r>
              <a:endParaRPr lang="fr-FR" altLang="fr-FR" sz="1100" b="1" dirty="0">
                <a:solidFill>
                  <a:schemeClr val="accent1">
                    <a:lumMod val="50000"/>
                  </a:schemeClr>
                </a:solidFill>
                <a:latin typeface="+mn-lt"/>
              </a:endParaRPr>
            </a:p>
          </p:txBody>
        </p:sp>
        <p:sp>
          <p:nvSpPr>
            <p:cNvPr id="46" name="Text Box 76">
              <a:extLst>
                <a:ext uri="{FF2B5EF4-FFF2-40B4-BE49-F238E27FC236}">
                  <a16:creationId xmlns:a16="http://schemas.microsoft.com/office/drawing/2014/main" id="{37DE9E7C-BE29-1268-2AA1-7CC36B2303B9}"/>
                </a:ext>
              </a:extLst>
            </p:cNvPr>
            <p:cNvSpPr txBox="1">
              <a:spLocks noChangeArrowheads="1"/>
            </p:cNvSpPr>
            <p:nvPr/>
          </p:nvSpPr>
          <p:spPr bwMode="auto">
            <a:xfrm rot="360000">
              <a:off x="4416245" y="2426262"/>
              <a:ext cx="1589987" cy="584775"/>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100" b="1" dirty="0">
                  <a:solidFill>
                    <a:srgbClr val="CC0066"/>
                  </a:solidFill>
                  <a:latin typeface="+mn-lt"/>
                </a:rPr>
                <a:t>X-RAYS</a:t>
              </a:r>
            </a:p>
            <a:p>
              <a:pPr algn="ctr" eaLnBrk="1" fontAlgn="base" hangingPunct="1">
                <a:spcBef>
                  <a:spcPct val="0"/>
                </a:spcBef>
                <a:spcAft>
                  <a:spcPct val="0"/>
                </a:spcAft>
                <a:buFontTx/>
                <a:buNone/>
              </a:pPr>
              <a:r>
                <a:rPr lang="en-US" altLang="fr-FR" sz="1100" b="1" dirty="0">
                  <a:solidFill>
                    <a:srgbClr val="CC0066"/>
                  </a:solidFill>
                  <a:latin typeface="+mn-lt"/>
                </a:rPr>
                <a:t>(few tens of keV)</a:t>
              </a:r>
              <a:endParaRPr lang="fr-FR" altLang="fr-FR" sz="1100" b="1" dirty="0">
                <a:solidFill>
                  <a:srgbClr val="CC0066"/>
                </a:solidFill>
                <a:latin typeface="+mn-lt"/>
              </a:endParaRPr>
            </a:p>
          </p:txBody>
        </p:sp>
        <p:pic>
          <p:nvPicPr>
            <p:cNvPr id="47" name="Picture 39" descr="photon-rouge">
              <a:extLst>
                <a:ext uri="{FF2B5EF4-FFF2-40B4-BE49-F238E27FC236}">
                  <a16:creationId xmlns:a16="http://schemas.microsoft.com/office/drawing/2014/main" id="{6F301E7F-5292-A92C-907B-912D4151C7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764054">
              <a:off x="5996835" y="973919"/>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Line 42">
              <a:extLst>
                <a:ext uri="{FF2B5EF4-FFF2-40B4-BE49-F238E27FC236}">
                  <a16:creationId xmlns:a16="http://schemas.microsoft.com/office/drawing/2014/main" id="{63A63A5B-2580-4C7B-C3C6-13AEAF44F02F}"/>
                </a:ext>
              </a:extLst>
            </p:cNvPr>
            <p:cNvSpPr>
              <a:spLocks noChangeShapeType="1"/>
            </p:cNvSpPr>
            <p:nvPr/>
          </p:nvSpPr>
          <p:spPr bwMode="auto">
            <a:xfrm rot="18300000" flipH="1" flipV="1">
              <a:off x="5736479" y="1204286"/>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grpSp>
      <p:sp>
        <p:nvSpPr>
          <p:cNvPr id="50" name="ZoneTexte 49">
            <a:extLst>
              <a:ext uri="{FF2B5EF4-FFF2-40B4-BE49-F238E27FC236}">
                <a16:creationId xmlns:a16="http://schemas.microsoft.com/office/drawing/2014/main" id="{77BBBF43-4945-1223-B661-6074181F1233}"/>
              </a:ext>
            </a:extLst>
          </p:cNvPr>
          <p:cNvSpPr txBox="1"/>
          <p:nvPr/>
        </p:nvSpPr>
        <p:spPr>
          <a:xfrm>
            <a:off x="5602411" y="5314255"/>
            <a:ext cx="4968552" cy="307777"/>
          </a:xfrm>
          <a:prstGeom prst="rect">
            <a:avLst/>
          </a:prstGeom>
          <a:noFill/>
        </p:spPr>
        <p:txBody>
          <a:bodyPr wrap="square" rtlCol="0">
            <a:spAutoFit/>
          </a:bodyPr>
          <a:lstStyle/>
          <a:p>
            <a:pPr algn="ctr"/>
            <a:r>
              <a:rPr lang="fr-FR" sz="1400" dirty="0">
                <a:latin typeface="+mn-lt"/>
              </a:rPr>
              <a:t>Low beta (</a:t>
            </a:r>
            <a:r>
              <a:rPr lang="el-GR" sz="1400" dirty="0">
                <a:latin typeface="+mn-lt"/>
              </a:rPr>
              <a:t>β=30</a:t>
            </a:r>
            <a:r>
              <a:rPr lang="fr-FR" sz="1400" dirty="0">
                <a:latin typeface="+mn-lt"/>
              </a:rPr>
              <a:t>cm) at </a:t>
            </a:r>
            <a:r>
              <a:rPr lang="fr-FR" sz="1400" dirty="0" err="1">
                <a:latin typeface="+mn-lt"/>
              </a:rPr>
              <a:t>regions</a:t>
            </a:r>
            <a:r>
              <a:rPr lang="fr-FR" sz="1400" dirty="0">
                <a:latin typeface="+mn-lt"/>
              </a:rPr>
              <a:t> for </a:t>
            </a:r>
            <a:r>
              <a:rPr lang="fr-FR" sz="1400" dirty="0" err="1">
                <a:latin typeface="+mn-lt"/>
              </a:rPr>
              <a:t>experiments</a:t>
            </a:r>
            <a:endParaRPr lang="fr-FR" sz="1400" dirty="0">
              <a:latin typeface="+mn-lt"/>
            </a:endParaRPr>
          </a:p>
        </p:txBody>
      </p:sp>
    </p:spTree>
    <p:extLst>
      <p:ext uri="{BB962C8B-B14F-4D97-AF65-F5344CB8AC3E}">
        <p14:creationId xmlns:p14="http://schemas.microsoft.com/office/powerpoint/2010/main" val="3557769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24/09/2024</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18</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Potential Applications - ERL 24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pic>
        <p:nvPicPr>
          <p:cNvPr id="15" name="Image 14">
            <a:extLst>
              <a:ext uri="{FF2B5EF4-FFF2-40B4-BE49-F238E27FC236}">
                <a16:creationId xmlns:a16="http://schemas.microsoft.com/office/drawing/2014/main" id="{9EEBDE0A-F6C9-D8CF-6260-911525B37FC3}"/>
              </a:ext>
            </a:extLst>
          </p:cNvPr>
          <p:cNvPicPr>
            <a:picLocks noChangeAspect="1"/>
          </p:cNvPicPr>
          <p:nvPr/>
        </p:nvPicPr>
        <p:blipFill>
          <a:blip r:embed="rId3"/>
          <a:stretch>
            <a:fillRect/>
          </a:stretch>
        </p:blipFill>
        <p:spPr>
          <a:xfrm>
            <a:off x="57795" y="1045502"/>
            <a:ext cx="10693440" cy="5008578"/>
          </a:xfrm>
          <a:prstGeom prst="rect">
            <a:avLst/>
          </a:prstGeom>
        </p:spPr>
      </p:pic>
      <p:pic>
        <p:nvPicPr>
          <p:cNvPr id="2" name="Image 1">
            <a:extLst>
              <a:ext uri="{FF2B5EF4-FFF2-40B4-BE49-F238E27FC236}">
                <a16:creationId xmlns:a16="http://schemas.microsoft.com/office/drawing/2014/main" id="{C0A42246-C2B9-E633-00A1-C39AB30540F3}"/>
              </a:ext>
            </a:extLst>
          </p:cNvPr>
          <p:cNvPicPr/>
          <p:nvPr/>
        </p:nvPicPr>
        <p:blipFill rotWithShape="1">
          <a:blip r:embed="rId4" cstate="print">
            <a:extLst>
              <a:ext uri="{28A0092B-C50C-407E-A947-70E740481C1C}">
                <a14:useLocalDpi xmlns:a14="http://schemas.microsoft.com/office/drawing/2010/main" val="0"/>
              </a:ext>
            </a:extLst>
          </a:blip>
          <a:srcRect r="11338"/>
          <a:stretch/>
        </p:blipFill>
        <p:spPr>
          <a:xfrm>
            <a:off x="6020800" y="4181872"/>
            <a:ext cx="2138607" cy="1152128"/>
          </a:xfrm>
          <a:prstGeom prst="rect">
            <a:avLst/>
          </a:prstGeom>
          <a:ln w="19050">
            <a:solidFill>
              <a:schemeClr val="tx1"/>
            </a:solidFill>
          </a:ln>
          <a:effectLst/>
        </p:spPr>
      </p:pic>
      <p:pic>
        <p:nvPicPr>
          <p:cNvPr id="3" name="Image 2">
            <a:extLst>
              <a:ext uri="{FF2B5EF4-FFF2-40B4-BE49-F238E27FC236}">
                <a16:creationId xmlns:a16="http://schemas.microsoft.com/office/drawing/2014/main" id="{1B299D01-905C-4680-D3CA-ACA8052AED9D}"/>
              </a:ext>
            </a:extLst>
          </p:cNvPr>
          <p:cNvPicPr>
            <a:picLocks noChangeAspect="1"/>
          </p:cNvPicPr>
          <p:nvPr/>
        </p:nvPicPr>
        <p:blipFill rotWithShape="1">
          <a:blip r:embed="rId5">
            <a:extLst>
              <a:ext uri="{28A0092B-C50C-407E-A947-70E740481C1C}">
                <a14:useLocalDpi xmlns:a14="http://schemas.microsoft.com/office/drawing/2010/main" val="0"/>
              </a:ext>
            </a:extLst>
          </a:blip>
          <a:srcRect l="12193" t="18900" r="5134" b="11730"/>
          <a:stretch/>
        </p:blipFill>
        <p:spPr>
          <a:xfrm>
            <a:off x="3504045" y="4264766"/>
            <a:ext cx="2271123" cy="1429273"/>
          </a:xfrm>
          <a:prstGeom prst="rect">
            <a:avLst/>
          </a:prstGeom>
          <a:ln w="19050">
            <a:solidFill>
              <a:schemeClr val="tx1"/>
            </a:solidFill>
          </a:ln>
        </p:spPr>
      </p:pic>
      <p:pic>
        <p:nvPicPr>
          <p:cNvPr id="5" name="Image 4">
            <a:extLst>
              <a:ext uri="{FF2B5EF4-FFF2-40B4-BE49-F238E27FC236}">
                <a16:creationId xmlns:a16="http://schemas.microsoft.com/office/drawing/2014/main" id="{FF125E02-221D-960F-1EC2-3FE149D46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803" y="1496897"/>
            <a:ext cx="2083247" cy="1388831"/>
          </a:xfrm>
          <a:prstGeom prst="rect">
            <a:avLst/>
          </a:prstGeom>
          <a:ln w="19050">
            <a:solidFill>
              <a:schemeClr val="tx1"/>
            </a:solidFill>
          </a:ln>
        </p:spPr>
      </p:pic>
      <p:cxnSp>
        <p:nvCxnSpPr>
          <p:cNvPr id="7" name="Connecteur droit avec flèche 6">
            <a:extLst>
              <a:ext uri="{FF2B5EF4-FFF2-40B4-BE49-F238E27FC236}">
                <a16:creationId xmlns:a16="http://schemas.microsoft.com/office/drawing/2014/main" id="{101E9085-0CC6-0843-B9D1-3AEC446FBCD6}"/>
              </a:ext>
            </a:extLst>
          </p:cNvPr>
          <p:cNvCxnSpPr>
            <a:cxnSpLocks/>
            <a:endCxn id="3" idx="0"/>
          </p:cNvCxnSpPr>
          <p:nvPr/>
        </p:nvCxnSpPr>
        <p:spPr>
          <a:xfrm>
            <a:off x="3586187" y="3821833"/>
            <a:ext cx="1053420" cy="4429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58AD7D71-509C-B030-C0C0-8F50C832908C}"/>
              </a:ext>
            </a:extLst>
          </p:cNvPr>
          <p:cNvCxnSpPr>
            <a:cxnSpLocks/>
            <a:endCxn id="2" idx="0"/>
          </p:cNvCxnSpPr>
          <p:nvPr/>
        </p:nvCxnSpPr>
        <p:spPr>
          <a:xfrm>
            <a:off x="5021169" y="3245768"/>
            <a:ext cx="2068935" cy="9361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6FA4FDC-6CBC-02AA-C2BF-DF4A869ADFD2}"/>
              </a:ext>
            </a:extLst>
          </p:cNvPr>
          <p:cNvCxnSpPr>
            <a:cxnSpLocks/>
            <a:endCxn id="5" idx="2"/>
          </p:cNvCxnSpPr>
          <p:nvPr/>
        </p:nvCxnSpPr>
        <p:spPr>
          <a:xfrm flipH="1" flipV="1">
            <a:off x="1171427" y="2885728"/>
            <a:ext cx="470544" cy="5128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1C718E0-209B-7429-3566-13D1FC1780B1}"/>
              </a:ext>
            </a:extLst>
          </p:cNvPr>
          <p:cNvSpPr txBox="1"/>
          <p:nvPr/>
        </p:nvSpPr>
        <p:spPr>
          <a:xfrm>
            <a:off x="6610523" y="5098231"/>
            <a:ext cx="1548373" cy="307777"/>
          </a:xfrm>
          <a:prstGeom prst="rect">
            <a:avLst/>
          </a:prstGeom>
          <a:noFill/>
        </p:spPr>
        <p:txBody>
          <a:bodyPr wrap="none" rtlCol="0">
            <a:spAutoFit/>
          </a:bodyPr>
          <a:lstStyle/>
          <a:p>
            <a:r>
              <a:rPr lang="fr-FR" sz="1400" b="1" dirty="0">
                <a:solidFill>
                  <a:schemeClr val="bg1"/>
                </a:solidFill>
                <a:latin typeface="+mn-lt"/>
              </a:rPr>
              <a:t>Fabry-</a:t>
            </a:r>
            <a:r>
              <a:rPr lang="fr-FR" sz="1400" b="1" dirty="0" err="1">
                <a:solidFill>
                  <a:schemeClr val="bg1"/>
                </a:solidFill>
                <a:latin typeface="+mn-lt"/>
              </a:rPr>
              <a:t>Perot</a:t>
            </a:r>
            <a:r>
              <a:rPr lang="fr-FR" sz="1400" b="1" dirty="0">
                <a:solidFill>
                  <a:schemeClr val="bg1"/>
                </a:solidFill>
                <a:latin typeface="+mn-lt"/>
              </a:rPr>
              <a:t> </a:t>
            </a:r>
            <a:r>
              <a:rPr lang="fr-FR" sz="1400" b="1" dirty="0" err="1">
                <a:solidFill>
                  <a:schemeClr val="bg1"/>
                </a:solidFill>
                <a:latin typeface="+mn-lt"/>
              </a:rPr>
              <a:t>Cavity</a:t>
            </a:r>
            <a:endParaRPr lang="fr-FR" sz="1400" b="1" dirty="0">
              <a:solidFill>
                <a:schemeClr val="bg1"/>
              </a:solidFill>
              <a:latin typeface="+mn-lt"/>
            </a:endParaRPr>
          </a:p>
        </p:txBody>
      </p:sp>
      <p:sp>
        <p:nvSpPr>
          <p:cNvPr id="25" name="ZoneTexte 24">
            <a:extLst>
              <a:ext uri="{FF2B5EF4-FFF2-40B4-BE49-F238E27FC236}">
                <a16:creationId xmlns:a16="http://schemas.microsoft.com/office/drawing/2014/main" id="{04B56F74-A4AE-A6D9-6BFF-05F810709054}"/>
              </a:ext>
            </a:extLst>
          </p:cNvPr>
          <p:cNvSpPr txBox="1"/>
          <p:nvPr/>
        </p:nvSpPr>
        <p:spPr>
          <a:xfrm>
            <a:off x="3413430" y="5386263"/>
            <a:ext cx="2477013" cy="307777"/>
          </a:xfrm>
          <a:prstGeom prst="rect">
            <a:avLst/>
          </a:prstGeom>
          <a:noFill/>
        </p:spPr>
        <p:txBody>
          <a:bodyPr wrap="square" rtlCol="0">
            <a:spAutoFit/>
          </a:bodyPr>
          <a:lstStyle/>
          <a:p>
            <a:pPr algn="ctr"/>
            <a:r>
              <a:rPr lang="en-GB" sz="1400" b="1" dirty="0">
                <a:solidFill>
                  <a:schemeClr val="bg1"/>
                </a:solidFill>
                <a:latin typeface="+mn-lt"/>
              </a:rPr>
              <a:t>X-LINE elements inside bunker</a:t>
            </a:r>
          </a:p>
        </p:txBody>
      </p:sp>
      <p:sp>
        <p:nvSpPr>
          <p:cNvPr id="26" name="ZoneTexte 25">
            <a:extLst>
              <a:ext uri="{FF2B5EF4-FFF2-40B4-BE49-F238E27FC236}">
                <a16:creationId xmlns:a16="http://schemas.microsoft.com/office/drawing/2014/main" id="{8636EB7C-B7B7-C6B6-A373-F3EEF8410154}"/>
              </a:ext>
            </a:extLst>
          </p:cNvPr>
          <p:cNvSpPr txBox="1"/>
          <p:nvPr/>
        </p:nvSpPr>
        <p:spPr>
          <a:xfrm>
            <a:off x="705867" y="2577951"/>
            <a:ext cx="1555875" cy="307777"/>
          </a:xfrm>
          <a:prstGeom prst="rect">
            <a:avLst/>
          </a:prstGeom>
          <a:noFill/>
        </p:spPr>
        <p:txBody>
          <a:bodyPr wrap="none" rtlCol="0">
            <a:spAutoFit/>
          </a:bodyPr>
          <a:lstStyle/>
          <a:p>
            <a:r>
              <a:rPr lang="fr-FR" sz="1400" b="1" dirty="0">
                <a:solidFill>
                  <a:schemeClr val="bg1"/>
                </a:solidFill>
                <a:latin typeface="+mn-lt"/>
              </a:rPr>
              <a:t>X-LINE in X-HUTCH</a:t>
            </a:r>
          </a:p>
        </p:txBody>
      </p:sp>
      <p:pic>
        <p:nvPicPr>
          <p:cNvPr id="27" name="Image 26">
            <a:extLst>
              <a:ext uri="{FF2B5EF4-FFF2-40B4-BE49-F238E27FC236}">
                <a16:creationId xmlns:a16="http://schemas.microsoft.com/office/drawing/2014/main" id="{059CF320-EC2B-F7A6-0E5D-B03FDFEA4520}"/>
              </a:ext>
            </a:extLst>
          </p:cNvPr>
          <p:cNvPicPr>
            <a:picLocks noChangeAspect="1"/>
          </p:cNvPicPr>
          <p:nvPr/>
        </p:nvPicPr>
        <p:blipFill>
          <a:blip r:embed="rId7"/>
          <a:stretch>
            <a:fillRect/>
          </a:stretch>
        </p:blipFill>
        <p:spPr>
          <a:xfrm>
            <a:off x="5818435" y="76244"/>
            <a:ext cx="2546349" cy="1369324"/>
          </a:xfrm>
          <a:prstGeom prst="rect">
            <a:avLst/>
          </a:prstGeom>
        </p:spPr>
      </p:pic>
      <p:pic>
        <p:nvPicPr>
          <p:cNvPr id="29" name="Picture 2">
            <a:extLst>
              <a:ext uri="{FF2B5EF4-FFF2-40B4-BE49-F238E27FC236}">
                <a16:creationId xmlns:a16="http://schemas.microsoft.com/office/drawing/2014/main" id="{C61F849F-FD99-5479-814E-0A9DD9F8F4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7545" y="77416"/>
            <a:ext cx="2345428" cy="149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1" name="Connecteur droit avec flèche 30">
            <a:extLst>
              <a:ext uri="{FF2B5EF4-FFF2-40B4-BE49-F238E27FC236}">
                <a16:creationId xmlns:a16="http://schemas.microsoft.com/office/drawing/2014/main" id="{E3A39A72-F9C8-C39D-3FC8-405432F55F09}"/>
              </a:ext>
            </a:extLst>
          </p:cNvPr>
          <p:cNvCxnSpPr>
            <a:cxnSpLocks/>
            <a:endCxn id="29" idx="2"/>
          </p:cNvCxnSpPr>
          <p:nvPr/>
        </p:nvCxnSpPr>
        <p:spPr>
          <a:xfrm flipH="1" flipV="1">
            <a:off x="3700259" y="1569893"/>
            <a:ext cx="678016" cy="3808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1DFBC90C-736A-847E-C5CA-DABDF38521A2}"/>
              </a:ext>
            </a:extLst>
          </p:cNvPr>
          <p:cNvCxnSpPr>
            <a:cxnSpLocks/>
            <a:endCxn id="27" idx="1"/>
          </p:cNvCxnSpPr>
          <p:nvPr/>
        </p:nvCxnSpPr>
        <p:spPr>
          <a:xfrm flipV="1">
            <a:off x="5021169" y="760906"/>
            <a:ext cx="797266" cy="163274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C75F438D-1C46-7582-96B1-AEB8F5FB0913}"/>
              </a:ext>
            </a:extLst>
          </p:cNvPr>
          <p:cNvSpPr txBox="1"/>
          <p:nvPr/>
        </p:nvSpPr>
        <p:spPr>
          <a:xfrm>
            <a:off x="7566389" y="1130979"/>
            <a:ext cx="844334" cy="307777"/>
          </a:xfrm>
          <a:prstGeom prst="rect">
            <a:avLst/>
          </a:prstGeom>
          <a:noFill/>
        </p:spPr>
        <p:txBody>
          <a:bodyPr wrap="none" rtlCol="0">
            <a:spAutoFit/>
          </a:bodyPr>
          <a:lstStyle/>
          <a:p>
            <a:r>
              <a:rPr lang="fr-FR" sz="1400" b="1" dirty="0">
                <a:solidFill>
                  <a:schemeClr val="bg1"/>
                </a:solidFill>
                <a:latin typeface="+mn-lt"/>
              </a:rPr>
              <a:t>Ions trap</a:t>
            </a:r>
          </a:p>
        </p:txBody>
      </p:sp>
      <p:sp>
        <p:nvSpPr>
          <p:cNvPr id="39" name="ZoneTexte 38">
            <a:extLst>
              <a:ext uri="{FF2B5EF4-FFF2-40B4-BE49-F238E27FC236}">
                <a16:creationId xmlns:a16="http://schemas.microsoft.com/office/drawing/2014/main" id="{71210135-3EE6-7A5F-627A-A812A2A42DB6}"/>
              </a:ext>
            </a:extLst>
          </p:cNvPr>
          <p:cNvSpPr txBox="1"/>
          <p:nvPr/>
        </p:nvSpPr>
        <p:spPr>
          <a:xfrm>
            <a:off x="2551950" y="1283379"/>
            <a:ext cx="2402389" cy="307777"/>
          </a:xfrm>
          <a:prstGeom prst="rect">
            <a:avLst/>
          </a:prstGeom>
          <a:noFill/>
        </p:spPr>
        <p:txBody>
          <a:bodyPr wrap="none" rtlCol="0">
            <a:spAutoFit/>
          </a:bodyPr>
          <a:lstStyle/>
          <a:p>
            <a:r>
              <a:rPr lang="fr-FR" sz="1400" b="1" dirty="0" err="1">
                <a:solidFill>
                  <a:schemeClr val="bg1"/>
                </a:solidFill>
                <a:latin typeface="+mn-lt"/>
              </a:rPr>
              <a:t>Spectrometer</a:t>
            </a:r>
            <a:r>
              <a:rPr lang="fr-FR" sz="1400" b="1" dirty="0">
                <a:solidFill>
                  <a:schemeClr val="bg1"/>
                </a:solidFill>
                <a:latin typeface="+mn-lt"/>
              </a:rPr>
              <a:t> for e- </a:t>
            </a:r>
            <a:r>
              <a:rPr lang="fr-FR" sz="1400" b="1" dirty="0" err="1">
                <a:solidFill>
                  <a:schemeClr val="bg1"/>
                </a:solidFill>
                <a:latin typeface="+mn-lt"/>
              </a:rPr>
              <a:t>scattering</a:t>
            </a:r>
            <a:endParaRPr lang="fr-FR" sz="1400" b="1" dirty="0">
              <a:solidFill>
                <a:schemeClr val="bg1"/>
              </a:solidFill>
              <a:latin typeface="+mn-lt"/>
            </a:endParaRPr>
          </a:p>
        </p:txBody>
      </p:sp>
    </p:spTree>
    <p:extLst>
      <p:ext uri="{BB962C8B-B14F-4D97-AF65-F5344CB8AC3E}">
        <p14:creationId xmlns:p14="http://schemas.microsoft.com/office/powerpoint/2010/main" val="403700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3F5452-C906-B6B1-F968-2F9F0BBD55D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Introduction: </a:t>
            </a:r>
          </a:p>
        </p:txBody>
      </p:sp>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24/09/2024</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2</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dirty="0">
                <a:latin typeface="+mn-lt"/>
              </a:rPr>
              <a:t>PERLE Potential Applications - ERL 24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1" name="ZoneTexte 20">
            <a:extLst>
              <a:ext uri="{FF2B5EF4-FFF2-40B4-BE49-F238E27FC236}">
                <a16:creationId xmlns:a16="http://schemas.microsoft.com/office/drawing/2014/main" id="{78D09AD7-400C-CBD1-F290-268FC5F5653A}"/>
              </a:ext>
            </a:extLst>
          </p:cNvPr>
          <p:cNvSpPr txBox="1"/>
          <p:nvPr/>
        </p:nvSpPr>
        <p:spPr>
          <a:xfrm>
            <a:off x="345827" y="860212"/>
            <a:ext cx="10081119" cy="461665"/>
          </a:xfrm>
          <a:prstGeom prst="rect">
            <a:avLst/>
          </a:prstGeom>
          <a:noFill/>
        </p:spPr>
        <p:txBody>
          <a:bodyPr wrap="square" rtlCol="0">
            <a:spAutoFit/>
          </a:bodyPr>
          <a:lstStyle/>
          <a:p>
            <a:pPr algn="ctr"/>
            <a:r>
              <a:rPr lang="en-GB" sz="2400" b="1" dirty="0">
                <a:latin typeface="+mn-lt"/>
              </a:rPr>
              <a:t>PERLE: Powerful Energy Recovery Linac for Experiments</a:t>
            </a:r>
          </a:p>
        </p:txBody>
      </p:sp>
      <p:sp>
        <p:nvSpPr>
          <p:cNvPr id="3" name="ZoneTexte 2">
            <a:extLst>
              <a:ext uri="{FF2B5EF4-FFF2-40B4-BE49-F238E27FC236}">
                <a16:creationId xmlns:a16="http://schemas.microsoft.com/office/drawing/2014/main" id="{8FD42D37-BE8B-05D6-FB4E-C44D812E4F74}"/>
              </a:ext>
            </a:extLst>
          </p:cNvPr>
          <p:cNvSpPr txBox="1"/>
          <p:nvPr/>
        </p:nvSpPr>
        <p:spPr>
          <a:xfrm>
            <a:off x="129803" y="1661592"/>
            <a:ext cx="5400600" cy="3908762"/>
          </a:xfrm>
          <a:prstGeom prst="rect">
            <a:avLst/>
          </a:prstGeom>
          <a:noFill/>
        </p:spPr>
        <p:txBody>
          <a:bodyPr wrap="square" rtlCol="0">
            <a:spAutoFit/>
          </a:bodyPr>
          <a:lstStyle/>
          <a:p>
            <a:pPr marL="285750" indent="-285750">
              <a:buFont typeface="Wingdings" pitchFamily="2" charset="2"/>
              <a:buChar char="Ø"/>
            </a:pPr>
            <a:r>
              <a:rPr lang="en-GB" sz="1800" b="1" dirty="0">
                <a:solidFill>
                  <a:schemeClr val="accent1">
                    <a:lumMod val="75000"/>
                  </a:schemeClr>
                </a:solidFill>
                <a:latin typeface="+mn-lt"/>
              </a:rPr>
              <a:t>Demonstration of multi-turn and high current operation:</a:t>
            </a:r>
          </a:p>
          <a:p>
            <a:pPr marL="787400" lvl="1" indent="-285750">
              <a:buFont typeface="Courier New" panose="02070309020205020404" pitchFamily="49" charset="0"/>
              <a:buChar char="o"/>
            </a:pPr>
            <a:r>
              <a:rPr lang="en-GB" sz="1600" dirty="0">
                <a:solidFill>
                  <a:schemeClr val="accent1">
                    <a:lumMod val="75000"/>
                  </a:schemeClr>
                </a:solidFill>
                <a:latin typeface="+mn-lt"/>
              </a:rPr>
              <a:t>Careful attention to machine design (Lattice, beam dynamics and collective effects, filling pattern, BBU…) </a:t>
            </a:r>
          </a:p>
          <a:p>
            <a:pPr marL="787400" lvl="1" indent="-285750">
              <a:buFont typeface="Courier New" panose="02070309020205020404" pitchFamily="49" charset="0"/>
              <a:buChar char="o"/>
            </a:pPr>
            <a:r>
              <a:rPr lang="en-GB" sz="1600" dirty="0">
                <a:solidFill>
                  <a:schemeClr val="accent1">
                    <a:lumMod val="75000"/>
                  </a:schemeClr>
                </a:solidFill>
                <a:latin typeface="+mn-lt"/>
              </a:rPr>
              <a:t>Good control of the beams (shape, position, synchronisation, losses…)  </a:t>
            </a:r>
          </a:p>
          <a:p>
            <a:endParaRPr lang="en-GB" sz="1800" dirty="0">
              <a:solidFill>
                <a:schemeClr val="accent1">
                  <a:lumMod val="75000"/>
                </a:schemeClr>
              </a:solidFill>
              <a:latin typeface="+mn-lt"/>
            </a:endParaRPr>
          </a:p>
          <a:p>
            <a:pPr marL="285750" indent="-285750">
              <a:buFont typeface="Wingdings" pitchFamily="2" charset="2"/>
              <a:buChar char="Ø"/>
            </a:pPr>
            <a:r>
              <a:rPr lang="en-GB" sz="1800" b="1" dirty="0">
                <a:solidFill>
                  <a:schemeClr val="accent1">
                    <a:lumMod val="75000"/>
                  </a:schemeClr>
                </a:solidFill>
                <a:latin typeface="+mn-lt"/>
              </a:rPr>
              <a:t>Validation of ambitious technical choices:</a:t>
            </a:r>
          </a:p>
          <a:p>
            <a:pPr marL="844550" lvl="1" indent="-342900">
              <a:buFont typeface="Courier New" panose="02070309020205020404" pitchFamily="49" charset="0"/>
              <a:buChar char="o"/>
            </a:pPr>
            <a:r>
              <a:rPr lang="en-GB" sz="1600" dirty="0">
                <a:solidFill>
                  <a:schemeClr val="accent1">
                    <a:lumMod val="75000"/>
                  </a:schemeClr>
                </a:solidFill>
                <a:latin typeface="+mn-lt"/>
              </a:rPr>
              <a:t>High-charge electron gun: 500 </a:t>
            </a:r>
            <a:r>
              <a:rPr lang="en-GB" sz="1600" dirty="0" err="1">
                <a:solidFill>
                  <a:schemeClr val="accent1">
                    <a:lumMod val="75000"/>
                  </a:schemeClr>
                </a:solidFill>
                <a:latin typeface="+mn-lt"/>
              </a:rPr>
              <a:t>pC</a:t>
            </a:r>
            <a:r>
              <a:rPr lang="en-GB" sz="1600" dirty="0">
                <a:solidFill>
                  <a:schemeClr val="accent1">
                    <a:lumMod val="75000"/>
                  </a:schemeClr>
                </a:solidFill>
                <a:latin typeface="+mn-lt"/>
              </a:rPr>
              <a:t> at 40 MHz</a:t>
            </a:r>
          </a:p>
          <a:p>
            <a:pPr marL="844550" lvl="1" indent="-342900">
              <a:buFont typeface="Courier New" panose="02070309020205020404" pitchFamily="49" charset="0"/>
              <a:buChar char="o"/>
            </a:pPr>
            <a:r>
              <a:rPr lang="en-GB" sz="1600" dirty="0">
                <a:solidFill>
                  <a:schemeClr val="accent1">
                    <a:lumMod val="75000"/>
                  </a:schemeClr>
                </a:solidFill>
                <a:latin typeface="+mn-lt"/>
              </a:rPr>
              <a:t>Optimized 800 MHz SRF system designed to maximize efficiency  </a:t>
            </a:r>
          </a:p>
          <a:p>
            <a:pPr marL="844550" lvl="1" indent="-342900">
              <a:buFont typeface="Courier New" panose="02070309020205020404" pitchFamily="49" charset="0"/>
              <a:buChar char="o"/>
            </a:pPr>
            <a:r>
              <a:rPr lang="en-GB" sz="1600" dirty="0">
                <a:solidFill>
                  <a:schemeClr val="accent1">
                    <a:lumMod val="75000"/>
                  </a:schemeClr>
                </a:solidFill>
                <a:latin typeface="+mn-lt"/>
              </a:rPr>
              <a:t>Switchyards and common circulation arcs for accelerated and decelerated beams</a:t>
            </a:r>
          </a:p>
          <a:p>
            <a:pPr marL="844550" lvl="1" indent="-342900">
              <a:buFont typeface="Courier New" panose="02070309020205020404" pitchFamily="49" charset="0"/>
              <a:buChar char="o"/>
            </a:pPr>
            <a:r>
              <a:rPr lang="en-GB" sz="1600" dirty="0">
                <a:solidFill>
                  <a:schemeClr val="accent1">
                    <a:lumMod val="75000"/>
                  </a:schemeClr>
                </a:solidFill>
                <a:latin typeface="+mn-lt"/>
              </a:rPr>
              <a:t>Non-invasive diagnostics </a:t>
            </a:r>
          </a:p>
          <a:p>
            <a:pPr marL="844550" lvl="1" indent="-342900">
              <a:buFont typeface="Courier New" panose="02070309020205020404" pitchFamily="49" charset="0"/>
              <a:buChar char="o"/>
            </a:pPr>
            <a:r>
              <a:rPr lang="en-GB" sz="1600" dirty="0">
                <a:solidFill>
                  <a:schemeClr val="accent1">
                    <a:lumMod val="75000"/>
                  </a:schemeClr>
                </a:solidFill>
                <a:latin typeface="+mn-lt"/>
              </a:rPr>
              <a:t>…</a:t>
            </a:r>
          </a:p>
        </p:txBody>
      </p:sp>
      <p:sp>
        <p:nvSpPr>
          <p:cNvPr id="4" name="ZoneTexte 3">
            <a:extLst>
              <a:ext uri="{FF2B5EF4-FFF2-40B4-BE49-F238E27FC236}">
                <a16:creationId xmlns:a16="http://schemas.microsoft.com/office/drawing/2014/main" id="{E5EF2053-89DA-A769-AA5A-2AB48B1D17AF}"/>
              </a:ext>
            </a:extLst>
          </p:cNvPr>
          <p:cNvSpPr txBox="1"/>
          <p:nvPr/>
        </p:nvSpPr>
        <p:spPr>
          <a:xfrm>
            <a:off x="1497954" y="869504"/>
            <a:ext cx="7776865" cy="461665"/>
          </a:xfrm>
          <a:prstGeom prst="rect">
            <a:avLst/>
          </a:prstGeom>
          <a:noFill/>
        </p:spPr>
        <p:txBody>
          <a:bodyPr wrap="square" rtlCol="0">
            <a:spAutoFit/>
          </a:bodyPr>
          <a:lstStyle/>
          <a:p>
            <a:pPr algn="ctr"/>
            <a:r>
              <a:rPr lang="en-GB" sz="2400" b="1" dirty="0">
                <a:solidFill>
                  <a:srgbClr val="0070C0"/>
                </a:solidFill>
                <a:latin typeface="+mn-lt"/>
              </a:rPr>
              <a:t>PERLE: Powerful Energy Recovery Linac </a:t>
            </a:r>
            <a:r>
              <a:rPr lang="en-GB" sz="2400" b="1" dirty="0">
                <a:solidFill>
                  <a:schemeClr val="bg1">
                    <a:lumMod val="85000"/>
                  </a:schemeClr>
                </a:solidFill>
                <a:latin typeface="+mn-lt"/>
              </a:rPr>
              <a:t>for Experiments</a:t>
            </a:r>
          </a:p>
        </p:txBody>
      </p:sp>
      <p:sp>
        <p:nvSpPr>
          <p:cNvPr id="5" name="ZoneTexte 4">
            <a:extLst>
              <a:ext uri="{FF2B5EF4-FFF2-40B4-BE49-F238E27FC236}">
                <a16:creationId xmlns:a16="http://schemas.microsoft.com/office/drawing/2014/main" id="{04FD1932-60E1-A6A0-4371-F2433B3B03D8}"/>
              </a:ext>
            </a:extLst>
          </p:cNvPr>
          <p:cNvSpPr txBox="1"/>
          <p:nvPr/>
        </p:nvSpPr>
        <p:spPr>
          <a:xfrm>
            <a:off x="5386387" y="1661592"/>
            <a:ext cx="5400600" cy="3416320"/>
          </a:xfrm>
          <a:prstGeom prst="rect">
            <a:avLst/>
          </a:prstGeom>
          <a:noFill/>
        </p:spPr>
        <p:txBody>
          <a:bodyPr wrap="square" rtlCol="0">
            <a:spAutoFit/>
          </a:bodyPr>
          <a:lstStyle/>
          <a:p>
            <a:pPr marL="285750" indent="-285750">
              <a:buFont typeface="Wingdings" pitchFamily="2" charset="2"/>
              <a:buChar char="Ø"/>
            </a:pPr>
            <a:r>
              <a:rPr lang="en-GB" sz="1800" b="1" dirty="0">
                <a:solidFill>
                  <a:srgbClr val="CC0066"/>
                </a:solidFill>
                <a:latin typeface="+mn-lt"/>
              </a:rPr>
              <a:t>Experiments compatible with ERL functioning</a:t>
            </a:r>
          </a:p>
          <a:p>
            <a:pPr marL="787400" lvl="1" indent="-285750">
              <a:buFont typeface="Courier New" panose="02070309020205020404" pitchFamily="49" charset="0"/>
              <a:buChar char="o"/>
            </a:pPr>
            <a:r>
              <a:rPr lang="en-GB" sz="1600" dirty="0">
                <a:solidFill>
                  <a:srgbClr val="CC0066"/>
                </a:solidFill>
                <a:latin typeface="+mn-lt"/>
              </a:rPr>
              <a:t>No/small impact on beam after interaction</a:t>
            </a:r>
          </a:p>
          <a:p>
            <a:pPr marL="787400" lvl="1" indent="-285750">
              <a:buFont typeface="Courier New" panose="02070309020205020404" pitchFamily="49" charset="0"/>
              <a:buChar char="o"/>
            </a:pPr>
            <a:r>
              <a:rPr lang="en-GB" sz="1600" dirty="0">
                <a:solidFill>
                  <a:srgbClr val="CC0066"/>
                </a:solidFill>
                <a:latin typeface="+mn-lt"/>
              </a:rPr>
              <a:t>No important changes in beam path length during implementation </a:t>
            </a:r>
          </a:p>
          <a:p>
            <a:pPr marL="787400" lvl="1" indent="-285750">
              <a:buFont typeface="Courier New" panose="02070309020205020404" pitchFamily="49" charset="0"/>
              <a:buChar char="o"/>
            </a:pPr>
            <a:r>
              <a:rPr lang="en-GB" sz="1600" dirty="0">
                <a:solidFill>
                  <a:srgbClr val="CC0066"/>
                </a:solidFill>
                <a:latin typeface="+mn-lt"/>
              </a:rPr>
              <a:t>Of interest for the lab/institute team/community.  </a:t>
            </a:r>
          </a:p>
          <a:p>
            <a:pPr marL="285750" indent="-285750">
              <a:buFont typeface="Wingdings" pitchFamily="2" charset="2"/>
              <a:buChar char="Ø"/>
            </a:pPr>
            <a:r>
              <a:rPr lang="en-GB" sz="1800" b="1" dirty="0">
                <a:solidFill>
                  <a:srgbClr val="CC0066"/>
                </a:solidFill>
                <a:latin typeface="+mn-lt"/>
              </a:rPr>
              <a:t>Special beam requirements:</a:t>
            </a:r>
          </a:p>
          <a:p>
            <a:pPr marL="787400" lvl="1" indent="-285750">
              <a:buFont typeface="Courier New" panose="02070309020205020404" pitchFamily="49" charset="0"/>
              <a:buChar char="o"/>
            </a:pPr>
            <a:r>
              <a:rPr lang="en-GB" sz="1600" dirty="0">
                <a:solidFill>
                  <a:srgbClr val="CC0066"/>
                </a:solidFill>
                <a:latin typeface="+mn-lt"/>
              </a:rPr>
              <a:t>Injector and lattice flexibility: charge, emittance, bunch length, dispersion…</a:t>
            </a:r>
          </a:p>
          <a:p>
            <a:pPr marL="787400" lvl="1" indent="-285750">
              <a:buFont typeface="Courier New" panose="02070309020205020404" pitchFamily="49" charset="0"/>
              <a:buChar char="o"/>
            </a:pPr>
            <a:r>
              <a:rPr lang="en-GB" sz="1600" dirty="0">
                <a:solidFill>
                  <a:srgbClr val="CC0066"/>
                </a:solidFill>
                <a:latin typeface="+mn-lt"/>
              </a:rPr>
              <a:t>Need of dedicated optics/diagnostics in IP region </a:t>
            </a:r>
          </a:p>
          <a:p>
            <a:pPr marL="285750" indent="-285750">
              <a:buFont typeface="Wingdings" pitchFamily="2" charset="2"/>
              <a:buChar char="Ø"/>
            </a:pPr>
            <a:r>
              <a:rPr lang="en-GB" sz="1800" b="1" dirty="0">
                <a:solidFill>
                  <a:srgbClr val="CC0066"/>
                </a:solidFill>
                <a:latin typeface="+mn-lt"/>
              </a:rPr>
              <a:t>Impact on machine footprint</a:t>
            </a:r>
          </a:p>
          <a:p>
            <a:pPr marL="787400" lvl="1" indent="-285750">
              <a:buFont typeface="Courier New" panose="02070309020205020404" pitchFamily="49" charset="0"/>
              <a:buChar char="o"/>
            </a:pPr>
            <a:r>
              <a:rPr lang="en-GB" sz="1600" dirty="0">
                <a:solidFill>
                  <a:srgbClr val="CC0066"/>
                </a:solidFill>
                <a:latin typeface="+mn-lt"/>
              </a:rPr>
              <a:t>Equipment/spectrometer/detector in IP region or elsewhere, additional shielding/cooling… </a:t>
            </a:r>
            <a:endParaRPr lang="en-GB" sz="1800" b="1" dirty="0">
              <a:solidFill>
                <a:srgbClr val="CC0066"/>
              </a:solidFill>
              <a:latin typeface="+mn-lt"/>
            </a:endParaRPr>
          </a:p>
          <a:p>
            <a:r>
              <a:rPr lang="en-GB" sz="1800" b="1" dirty="0">
                <a:solidFill>
                  <a:srgbClr val="CC0066"/>
                </a:solidFill>
                <a:latin typeface="+mn-lt"/>
              </a:rPr>
              <a:t>  </a:t>
            </a:r>
            <a:endParaRPr lang="en-GB" dirty="0">
              <a:solidFill>
                <a:srgbClr val="CC0066"/>
              </a:solidFill>
            </a:endParaRPr>
          </a:p>
        </p:txBody>
      </p:sp>
      <p:sp>
        <p:nvSpPr>
          <p:cNvPr id="6" name="ZoneTexte 5">
            <a:extLst>
              <a:ext uri="{FF2B5EF4-FFF2-40B4-BE49-F238E27FC236}">
                <a16:creationId xmlns:a16="http://schemas.microsoft.com/office/drawing/2014/main" id="{6A6457A1-B258-599E-76A9-6562802333D8}"/>
              </a:ext>
            </a:extLst>
          </p:cNvPr>
          <p:cNvSpPr txBox="1"/>
          <p:nvPr/>
        </p:nvSpPr>
        <p:spPr>
          <a:xfrm>
            <a:off x="1785985" y="869504"/>
            <a:ext cx="7272810" cy="461665"/>
          </a:xfrm>
          <a:prstGeom prst="rect">
            <a:avLst/>
          </a:prstGeom>
          <a:noFill/>
        </p:spPr>
        <p:txBody>
          <a:bodyPr wrap="square" rtlCol="0">
            <a:spAutoFit/>
          </a:bodyPr>
          <a:lstStyle/>
          <a:p>
            <a:pPr algn="ctr"/>
            <a:r>
              <a:rPr lang="en-GB" sz="2400" b="1" dirty="0">
                <a:solidFill>
                  <a:srgbClr val="0070C0"/>
                </a:solidFill>
                <a:latin typeface="+mn-lt"/>
              </a:rPr>
              <a:t>PERLE: Powerful Energy Recovery Linac </a:t>
            </a:r>
            <a:r>
              <a:rPr lang="en-GB" sz="2400" b="1" dirty="0">
                <a:solidFill>
                  <a:srgbClr val="CC0066"/>
                </a:solidFill>
                <a:latin typeface="+mn-lt"/>
              </a:rPr>
              <a:t>for Experiments</a:t>
            </a:r>
          </a:p>
        </p:txBody>
      </p:sp>
    </p:spTree>
    <p:extLst>
      <p:ext uri="{BB962C8B-B14F-4D97-AF65-F5344CB8AC3E}">
        <p14:creationId xmlns:p14="http://schemas.microsoft.com/office/powerpoint/2010/main" val="39335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P spid="4" grpId="0"/>
      <p:bldP spid="4" grpId="1"/>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24/09/2024</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3</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PERLE Potential Applications - ERL 24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3" name="ZoneTexte 2">
            <a:extLst>
              <a:ext uri="{FF2B5EF4-FFF2-40B4-BE49-F238E27FC236}">
                <a16:creationId xmlns:a16="http://schemas.microsoft.com/office/drawing/2014/main" id="{B77E04B8-EB32-063D-1014-5EF1DDEFCB0C}"/>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Introduction: </a:t>
            </a:r>
          </a:p>
        </p:txBody>
      </p:sp>
      <p:sp>
        <p:nvSpPr>
          <p:cNvPr id="4" name="ZoneTexte 3">
            <a:extLst>
              <a:ext uri="{FF2B5EF4-FFF2-40B4-BE49-F238E27FC236}">
                <a16:creationId xmlns:a16="http://schemas.microsoft.com/office/drawing/2014/main" id="{C16B7155-31A1-07A5-EC93-8195B53BCE5E}"/>
              </a:ext>
            </a:extLst>
          </p:cNvPr>
          <p:cNvSpPr txBox="1"/>
          <p:nvPr/>
        </p:nvSpPr>
        <p:spPr>
          <a:xfrm>
            <a:off x="345827" y="687735"/>
            <a:ext cx="10153128" cy="5078313"/>
          </a:xfrm>
          <a:prstGeom prst="rect">
            <a:avLst/>
          </a:prstGeom>
          <a:noFill/>
        </p:spPr>
        <p:txBody>
          <a:bodyPr wrap="square" rtlCol="0">
            <a:spAutoFit/>
          </a:bodyPr>
          <a:lstStyle/>
          <a:p>
            <a:r>
              <a:rPr lang="en-GB" sz="1800" dirty="0">
                <a:latin typeface="+mn-lt"/>
              </a:rPr>
              <a:t>Foremost, PERLE is an ERL demonstrator: </a:t>
            </a:r>
          </a:p>
          <a:p>
            <a:endParaRPr lang="en-GB" sz="1800" dirty="0">
              <a:latin typeface="+mn-lt"/>
            </a:endParaRPr>
          </a:p>
          <a:p>
            <a:pPr marL="285750" indent="-285750">
              <a:buFont typeface="Wingdings" pitchFamily="2" charset="2"/>
              <a:buChar char="Ø"/>
            </a:pPr>
            <a:r>
              <a:rPr lang="en-GB" sz="1800" dirty="0">
                <a:latin typeface="+mn-lt"/>
              </a:rPr>
              <a:t>Its construction, commissioning, debugging and tuning up to the optimal parameters will require time.</a:t>
            </a:r>
          </a:p>
          <a:p>
            <a:pPr marL="285750" indent="-285750">
              <a:buFont typeface="Wingdings" pitchFamily="2" charset="2"/>
              <a:buChar char="Ø"/>
            </a:pPr>
            <a:r>
              <a:rPr lang="en-GB" sz="1800" dirty="0">
                <a:latin typeface="+mn-lt"/>
              </a:rPr>
              <a:t>Further accelerator developments should still possible and time should be allocate for it (implementation of new technology enhancing PERLE efficiency, new diagnostics…).</a:t>
            </a:r>
          </a:p>
          <a:p>
            <a:endParaRPr lang="en-GB" sz="1800" dirty="0">
              <a:latin typeface="+mn-lt"/>
            </a:endParaRPr>
          </a:p>
          <a:p>
            <a:r>
              <a:rPr lang="en-GB" sz="1800" dirty="0">
                <a:latin typeface="+mn-lt"/>
              </a:rPr>
              <a:t>But, to fund the machine construction, cover its running cost and then ensure its longevity, we could not relay only on the demonstrator argument. Applications are always required by funding agencies, mostly on R&amp;D fields or societal applications.</a:t>
            </a:r>
          </a:p>
          <a:p>
            <a:endParaRPr lang="en-GB" sz="1800" dirty="0">
              <a:latin typeface="+mn-lt"/>
            </a:endParaRPr>
          </a:p>
          <a:p>
            <a:r>
              <a:rPr lang="en-GB" sz="1800" dirty="0">
                <a:latin typeface="+mn-lt"/>
              </a:rPr>
              <a:t>A trade off between a demonstration machine and a users facility was found </a:t>
            </a:r>
          </a:p>
          <a:p>
            <a:pPr marL="285750" indent="-285750">
              <a:buFont typeface="Wingdings" pitchFamily="2" charset="2"/>
              <a:buChar char="à"/>
            </a:pPr>
            <a:r>
              <a:rPr lang="en-GB" sz="1800" dirty="0">
                <a:latin typeface="+mn-lt"/>
                <a:sym typeface="Wingdings" pitchFamily="2" charset="2"/>
              </a:rPr>
              <a:t>It is foreseen that PERLE will host 2 R&amp;D set-up for :</a:t>
            </a:r>
          </a:p>
          <a:p>
            <a:pPr marL="1290638" lvl="2" indent="-285750">
              <a:buFont typeface="Courier New" panose="02070309020205020404" pitchFamily="49" charset="0"/>
              <a:buChar char="o"/>
            </a:pPr>
            <a:r>
              <a:rPr lang="en-GB" sz="1800" dirty="0">
                <a:latin typeface="+mn-lt"/>
                <a:sym typeface="Wingdings" pitchFamily="2" charset="2"/>
              </a:rPr>
              <a:t>Inverse Campton scattering source (ICS)</a:t>
            </a:r>
          </a:p>
          <a:p>
            <a:pPr marL="1290638" lvl="2" indent="-285750">
              <a:buFont typeface="Courier New" panose="02070309020205020404" pitchFamily="49" charset="0"/>
              <a:buChar char="o"/>
            </a:pPr>
            <a:r>
              <a:rPr lang="en-GB" sz="1800" dirty="0">
                <a:latin typeface="+mn-lt"/>
                <a:sym typeface="Wingdings" pitchFamily="2" charset="2"/>
              </a:rPr>
              <a:t>Electron scattering on online produced Radioactive ion experiment.</a:t>
            </a:r>
            <a:r>
              <a:rPr lang="en-GB" sz="1800" dirty="0">
                <a:latin typeface="+mn-lt"/>
              </a:rPr>
              <a:t>  </a:t>
            </a:r>
            <a:endParaRPr lang="en-GB" sz="1800" dirty="0">
              <a:latin typeface="+mn-lt"/>
              <a:sym typeface="Wingdings" pitchFamily="2" charset="2"/>
            </a:endParaRPr>
          </a:p>
          <a:p>
            <a:endParaRPr lang="en-GB" sz="1800" dirty="0">
              <a:latin typeface="+mn-lt"/>
              <a:sym typeface="Wingdings" pitchFamily="2" charset="2"/>
            </a:endParaRPr>
          </a:p>
          <a:p>
            <a:r>
              <a:rPr lang="en-GB" sz="1800" dirty="0">
                <a:latin typeface="+mn-lt"/>
                <a:sym typeface="Wingdings" pitchFamily="2" charset="2"/>
              </a:rPr>
              <a:t>The emplacement of the two experiments have to be anticipated in the design phase to avoid unwanted modification of the path length during implementation, the cross talk between magnetic elements at crowded regions…   </a:t>
            </a:r>
            <a:r>
              <a:rPr lang="en-GB" sz="1800" dirty="0">
                <a:latin typeface="+mn-lt"/>
              </a:rPr>
              <a:t> </a:t>
            </a:r>
          </a:p>
        </p:txBody>
      </p:sp>
    </p:spTree>
    <p:extLst>
      <p:ext uri="{BB962C8B-B14F-4D97-AF65-F5344CB8AC3E}">
        <p14:creationId xmlns:p14="http://schemas.microsoft.com/office/powerpoint/2010/main" val="236906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A3F5452-C906-B6B1-F968-2F9F0BBD55D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Interaction Points locations and constrains</a:t>
            </a:r>
          </a:p>
        </p:txBody>
      </p:sp>
      <p:sp>
        <p:nvSpPr>
          <p:cNvPr id="113" name="Espace réservé de la date 112">
            <a:extLst>
              <a:ext uri="{FF2B5EF4-FFF2-40B4-BE49-F238E27FC236}">
                <a16:creationId xmlns:a16="http://schemas.microsoft.com/office/drawing/2014/main" id="{4D7B4DA7-D3F4-9724-F27C-8334746B90EB}"/>
              </a:ext>
            </a:extLst>
          </p:cNvPr>
          <p:cNvSpPr>
            <a:spLocks noGrp="1"/>
          </p:cNvSpPr>
          <p:nvPr>
            <p:ph type="dt" sz="half" idx="10"/>
          </p:nvPr>
        </p:nvSpPr>
        <p:spPr/>
        <p:txBody>
          <a:bodyPr/>
          <a:lstStyle/>
          <a:p>
            <a:r>
              <a:rPr lang="fr-FR">
                <a:latin typeface="+mn-lt"/>
              </a:rPr>
              <a:t>24/09/2024</a:t>
            </a:r>
            <a:endParaRPr lang="fr-FR" dirty="0">
              <a:latin typeface="+mn-lt"/>
            </a:endParaRPr>
          </a:p>
        </p:txBody>
      </p:sp>
      <p:sp>
        <p:nvSpPr>
          <p:cNvPr id="115" name="Espace réservé du numéro de diapositive 114">
            <a:extLst>
              <a:ext uri="{FF2B5EF4-FFF2-40B4-BE49-F238E27FC236}">
                <a16:creationId xmlns:a16="http://schemas.microsoft.com/office/drawing/2014/main" id="{A8D58526-EEA9-F842-1989-AE78E2C36D44}"/>
              </a:ext>
            </a:extLst>
          </p:cNvPr>
          <p:cNvSpPr>
            <a:spLocks noGrp="1"/>
          </p:cNvSpPr>
          <p:nvPr>
            <p:ph type="sldNum" sz="quarter" idx="12"/>
          </p:nvPr>
        </p:nvSpPr>
        <p:spPr/>
        <p:txBody>
          <a:bodyPr/>
          <a:lstStyle/>
          <a:p>
            <a:fld id="{77E71596-5F9D-49C5-9701-16B3CA54319D}" type="slidenum">
              <a:rPr lang="fr-FR" smtClean="0">
                <a:latin typeface="+mn-lt"/>
              </a:rPr>
              <a:pPr/>
              <a:t>4</a:t>
            </a:fld>
            <a:endParaRPr lang="fr-FR" dirty="0">
              <a:latin typeface="+mn-lt"/>
            </a:endParaRPr>
          </a:p>
        </p:txBody>
      </p:sp>
      <p:sp>
        <p:nvSpPr>
          <p:cNvPr id="9" name="Espace réservé du pied de page 8">
            <a:extLst>
              <a:ext uri="{FF2B5EF4-FFF2-40B4-BE49-F238E27FC236}">
                <a16:creationId xmlns:a16="http://schemas.microsoft.com/office/drawing/2014/main" id="{AD18E59B-3C0E-4A4B-97BA-4942860A6DC1}"/>
              </a:ext>
            </a:extLst>
          </p:cNvPr>
          <p:cNvSpPr>
            <a:spLocks noGrp="1"/>
          </p:cNvSpPr>
          <p:nvPr>
            <p:ph type="ftr" sz="quarter" idx="11"/>
          </p:nvPr>
        </p:nvSpPr>
        <p:spPr/>
        <p:txBody>
          <a:bodyPr/>
          <a:lstStyle/>
          <a:p>
            <a:r>
              <a:rPr lang="en-US">
                <a:latin typeface="+mn-lt"/>
              </a:rPr>
              <a:t>PERLE Potential Applications - ERL 24 Workshop</a:t>
            </a:r>
            <a:endParaRPr lang="fr-FR" dirty="0">
              <a:latin typeface="+mn-lt"/>
            </a:endParaRPr>
          </a:p>
        </p:txBody>
      </p:sp>
      <p:pic>
        <p:nvPicPr>
          <p:cNvPr id="64" name="Image 63">
            <a:extLst>
              <a:ext uri="{FF2B5EF4-FFF2-40B4-BE49-F238E27FC236}">
                <a16:creationId xmlns:a16="http://schemas.microsoft.com/office/drawing/2014/main" id="{478C9C4B-1170-4471-A096-23E5CFE441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pic>
        <p:nvPicPr>
          <p:cNvPr id="3" name="Image 2">
            <a:extLst>
              <a:ext uri="{FF2B5EF4-FFF2-40B4-BE49-F238E27FC236}">
                <a16:creationId xmlns:a16="http://schemas.microsoft.com/office/drawing/2014/main" id="{B770CA4B-ED1B-892C-643E-A7F864568A98}"/>
              </a:ext>
            </a:extLst>
          </p:cNvPr>
          <p:cNvPicPr>
            <a:picLocks noChangeAspect="1"/>
          </p:cNvPicPr>
          <p:nvPr/>
        </p:nvPicPr>
        <p:blipFill>
          <a:blip r:embed="rId3"/>
          <a:stretch>
            <a:fillRect/>
          </a:stretch>
        </p:blipFill>
        <p:spPr>
          <a:xfrm>
            <a:off x="692518" y="1229545"/>
            <a:ext cx="9561585" cy="3960439"/>
          </a:xfrm>
          <a:prstGeom prst="rect">
            <a:avLst/>
          </a:prstGeom>
        </p:spPr>
      </p:pic>
      <p:sp>
        <p:nvSpPr>
          <p:cNvPr id="42" name="ZoneTexte 41">
            <a:extLst>
              <a:ext uri="{FF2B5EF4-FFF2-40B4-BE49-F238E27FC236}">
                <a16:creationId xmlns:a16="http://schemas.microsoft.com/office/drawing/2014/main" id="{CB33501D-545D-D235-0883-A94B1AB7591E}"/>
              </a:ext>
            </a:extLst>
          </p:cNvPr>
          <p:cNvSpPr txBox="1"/>
          <p:nvPr/>
        </p:nvSpPr>
        <p:spPr>
          <a:xfrm>
            <a:off x="7978675" y="4757937"/>
            <a:ext cx="2315225" cy="338554"/>
          </a:xfrm>
          <a:prstGeom prst="rect">
            <a:avLst/>
          </a:prstGeom>
          <a:noFill/>
        </p:spPr>
        <p:txBody>
          <a:bodyPr wrap="square" rtlCol="0">
            <a:spAutoFit/>
          </a:bodyPr>
          <a:lstStyle/>
          <a:p>
            <a:r>
              <a:rPr lang="en-GB" sz="1600" b="1" i="1" u="sng" dirty="0">
                <a:solidFill>
                  <a:srgbClr val="0070C0"/>
                </a:solidFill>
                <a:latin typeface="+mn-lt"/>
              </a:rPr>
              <a:t>PERLE 250 MeV version</a:t>
            </a:r>
          </a:p>
        </p:txBody>
      </p:sp>
      <p:cxnSp>
        <p:nvCxnSpPr>
          <p:cNvPr id="5" name="Connecteur droit avec flèche 4">
            <a:extLst>
              <a:ext uri="{FF2B5EF4-FFF2-40B4-BE49-F238E27FC236}">
                <a16:creationId xmlns:a16="http://schemas.microsoft.com/office/drawing/2014/main" id="{4D202B62-856E-1A29-DE5C-BE7DCBAC80C3}"/>
              </a:ext>
            </a:extLst>
          </p:cNvPr>
          <p:cNvCxnSpPr>
            <a:cxnSpLocks/>
          </p:cNvCxnSpPr>
          <p:nvPr/>
        </p:nvCxnSpPr>
        <p:spPr>
          <a:xfrm flipH="1">
            <a:off x="8266707" y="1568099"/>
            <a:ext cx="216024" cy="258289"/>
          </a:xfrm>
          <a:prstGeom prst="straightConnector1">
            <a:avLst/>
          </a:prstGeom>
          <a:ln w="25400">
            <a:solidFill>
              <a:srgbClr val="CC0066"/>
            </a:solidFill>
            <a:tailEnd type="stealth"/>
          </a:ln>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3769C506-4805-EB7E-4883-3429B363CDAC}"/>
              </a:ext>
            </a:extLst>
          </p:cNvPr>
          <p:cNvSpPr txBox="1"/>
          <p:nvPr/>
        </p:nvSpPr>
        <p:spPr>
          <a:xfrm>
            <a:off x="7474619" y="1251030"/>
            <a:ext cx="2605638" cy="338554"/>
          </a:xfrm>
          <a:prstGeom prst="rect">
            <a:avLst/>
          </a:prstGeom>
          <a:noFill/>
        </p:spPr>
        <p:txBody>
          <a:bodyPr wrap="square" rtlCol="0">
            <a:spAutoFit/>
          </a:bodyPr>
          <a:lstStyle/>
          <a:p>
            <a:r>
              <a:rPr lang="en-GB" sz="1600" dirty="0">
                <a:solidFill>
                  <a:srgbClr val="CC0066"/>
                </a:solidFill>
                <a:latin typeface="+mn-lt"/>
              </a:rPr>
              <a:t>Fixed location of the DC Gun</a:t>
            </a:r>
          </a:p>
        </p:txBody>
      </p:sp>
      <p:sp>
        <p:nvSpPr>
          <p:cNvPr id="11" name="ZoneTexte 10">
            <a:extLst>
              <a:ext uri="{FF2B5EF4-FFF2-40B4-BE49-F238E27FC236}">
                <a16:creationId xmlns:a16="http://schemas.microsoft.com/office/drawing/2014/main" id="{40A60E1F-978B-6E6F-0DC4-C245BA126275}"/>
              </a:ext>
            </a:extLst>
          </p:cNvPr>
          <p:cNvSpPr txBox="1"/>
          <p:nvPr/>
        </p:nvSpPr>
        <p:spPr>
          <a:xfrm rot="20882473">
            <a:off x="1805542" y="1839223"/>
            <a:ext cx="3771752" cy="338554"/>
          </a:xfrm>
          <a:prstGeom prst="rect">
            <a:avLst/>
          </a:prstGeom>
          <a:noFill/>
        </p:spPr>
        <p:txBody>
          <a:bodyPr wrap="square" rtlCol="0">
            <a:spAutoFit/>
          </a:bodyPr>
          <a:lstStyle/>
          <a:p>
            <a:pPr algn="ctr"/>
            <a:r>
              <a:rPr lang="en-GB" sz="1600" dirty="0">
                <a:latin typeface="+mn-lt"/>
              </a:rPr>
              <a:t>Available straight line to host 2 IP</a:t>
            </a:r>
          </a:p>
        </p:txBody>
      </p:sp>
      <p:sp>
        <p:nvSpPr>
          <p:cNvPr id="12" name="ZoneTexte 11">
            <a:extLst>
              <a:ext uri="{FF2B5EF4-FFF2-40B4-BE49-F238E27FC236}">
                <a16:creationId xmlns:a16="http://schemas.microsoft.com/office/drawing/2014/main" id="{1F42B478-1DEB-8C91-CF95-3D76A9477233}"/>
              </a:ext>
            </a:extLst>
          </p:cNvPr>
          <p:cNvSpPr txBox="1"/>
          <p:nvPr/>
        </p:nvSpPr>
        <p:spPr>
          <a:xfrm rot="20388809">
            <a:off x="57794" y="4380409"/>
            <a:ext cx="2880321" cy="338554"/>
          </a:xfrm>
          <a:prstGeom prst="rect">
            <a:avLst/>
          </a:prstGeom>
          <a:noFill/>
        </p:spPr>
        <p:txBody>
          <a:bodyPr wrap="square" rtlCol="0">
            <a:spAutoFit/>
          </a:bodyPr>
          <a:lstStyle/>
          <a:p>
            <a:r>
              <a:rPr lang="en-GB" sz="1600" dirty="0">
                <a:solidFill>
                  <a:srgbClr val="CC0066"/>
                </a:solidFill>
                <a:latin typeface="+mn-lt"/>
              </a:rPr>
              <a:t>location of an existing X-hutch</a:t>
            </a:r>
          </a:p>
        </p:txBody>
      </p:sp>
      <p:cxnSp>
        <p:nvCxnSpPr>
          <p:cNvPr id="13" name="Connecteur droit avec flèche 12">
            <a:extLst>
              <a:ext uri="{FF2B5EF4-FFF2-40B4-BE49-F238E27FC236}">
                <a16:creationId xmlns:a16="http://schemas.microsoft.com/office/drawing/2014/main" id="{D593E076-F2C8-11EA-0870-417C2B8E8695}"/>
              </a:ext>
            </a:extLst>
          </p:cNvPr>
          <p:cNvCxnSpPr>
            <a:cxnSpLocks/>
          </p:cNvCxnSpPr>
          <p:nvPr/>
        </p:nvCxnSpPr>
        <p:spPr>
          <a:xfrm flipH="1">
            <a:off x="201811" y="4397896"/>
            <a:ext cx="620139" cy="216024"/>
          </a:xfrm>
          <a:prstGeom prst="straightConnector1">
            <a:avLst/>
          </a:prstGeom>
          <a:ln w="25400">
            <a:solidFill>
              <a:srgbClr val="CC0066"/>
            </a:solidFill>
            <a:tailEnd type="stealth"/>
          </a:ln>
        </p:spPr>
        <p:style>
          <a:lnRef idx="1">
            <a:schemeClr val="dk1"/>
          </a:lnRef>
          <a:fillRef idx="0">
            <a:schemeClr val="dk1"/>
          </a:fillRef>
          <a:effectRef idx="0">
            <a:schemeClr val="dk1"/>
          </a:effectRef>
          <a:fontRef idx="minor">
            <a:schemeClr val="tx1"/>
          </a:fontRef>
        </p:style>
      </p:cxnSp>
      <p:sp>
        <p:nvSpPr>
          <p:cNvPr id="23" name="ZoneTexte 22">
            <a:extLst>
              <a:ext uri="{FF2B5EF4-FFF2-40B4-BE49-F238E27FC236}">
                <a16:creationId xmlns:a16="http://schemas.microsoft.com/office/drawing/2014/main" id="{69950875-2108-DB04-79D0-ADEBB13C956E}"/>
              </a:ext>
            </a:extLst>
          </p:cNvPr>
          <p:cNvSpPr txBox="1"/>
          <p:nvPr/>
        </p:nvSpPr>
        <p:spPr>
          <a:xfrm rot="20882473">
            <a:off x="2156929" y="1840942"/>
            <a:ext cx="3156628" cy="338554"/>
          </a:xfrm>
          <a:prstGeom prst="rect">
            <a:avLst/>
          </a:prstGeom>
          <a:noFill/>
        </p:spPr>
        <p:txBody>
          <a:bodyPr wrap="square" rtlCol="0">
            <a:spAutoFit/>
          </a:bodyPr>
          <a:lstStyle/>
          <a:p>
            <a:pPr algn="ctr"/>
            <a:r>
              <a:rPr lang="en-GB" sz="1600" dirty="0">
                <a:latin typeface="+mn-lt"/>
              </a:rPr>
              <a:t>Available straight line to host 1 IP</a:t>
            </a:r>
          </a:p>
        </p:txBody>
      </p:sp>
      <p:grpSp>
        <p:nvGrpSpPr>
          <p:cNvPr id="26" name="Groupe 25">
            <a:extLst>
              <a:ext uri="{FF2B5EF4-FFF2-40B4-BE49-F238E27FC236}">
                <a16:creationId xmlns:a16="http://schemas.microsoft.com/office/drawing/2014/main" id="{527A5546-38CB-69B7-8917-6A39458898DA}"/>
              </a:ext>
            </a:extLst>
          </p:cNvPr>
          <p:cNvGrpSpPr/>
          <p:nvPr/>
        </p:nvGrpSpPr>
        <p:grpSpPr>
          <a:xfrm>
            <a:off x="2722091" y="3389784"/>
            <a:ext cx="389617" cy="288032"/>
            <a:chOff x="2650083" y="3317776"/>
            <a:chExt cx="461625" cy="366139"/>
          </a:xfrm>
        </p:grpSpPr>
        <p:sp>
          <p:nvSpPr>
            <p:cNvPr id="24" name="Rounded Rectangle">
              <a:extLst>
                <a:ext uri="{FF2B5EF4-FFF2-40B4-BE49-F238E27FC236}">
                  <a16:creationId xmlns:a16="http://schemas.microsoft.com/office/drawing/2014/main" id="{D056924A-F98E-6A36-30CC-84BE8782F7A7}"/>
                </a:ext>
              </a:extLst>
            </p:cNvPr>
            <p:cNvSpPr/>
            <p:nvPr/>
          </p:nvSpPr>
          <p:spPr>
            <a:xfrm rot="20586242">
              <a:off x="2650083" y="3317776"/>
              <a:ext cx="461625" cy="3661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5" name="Star">
              <a:extLst>
                <a:ext uri="{FF2B5EF4-FFF2-40B4-BE49-F238E27FC236}">
                  <a16:creationId xmlns:a16="http://schemas.microsoft.com/office/drawing/2014/main" id="{5810EAF2-3BE3-83DC-E1FD-8BF89424E637}"/>
                </a:ext>
              </a:extLst>
            </p:cNvPr>
            <p:cNvSpPr>
              <a:spLocks noChangeAspect="1"/>
            </p:cNvSpPr>
            <p:nvPr/>
          </p:nvSpPr>
          <p:spPr>
            <a:xfrm rot="20502194">
              <a:off x="2826836" y="3409306"/>
              <a:ext cx="149740" cy="158574"/>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grpSp>
      <p:sp>
        <p:nvSpPr>
          <p:cNvPr id="29" name="ZoneTexte 28">
            <a:extLst>
              <a:ext uri="{FF2B5EF4-FFF2-40B4-BE49-F238E27FC236}">
                <a16:creationId xmlns:a16="http://schemas.microsoft.com/office/drawing/2014/main" id="{97EAB73D-CDE3-C6C5-C2AE-A275BD40D761}"/>
              </a:ext>
            </a:extLst>
          </p:cNvPr>
          <p:cNvSpPr txBox="1"/>
          <p:nvPr/>
        </p:nvSpPr>
        <p:spPr>
          <a:xfrm rot="20388809">
            <a:off x="2086955" y="4135516"/>
            <a:ext cx="2334119" cy="584775"/>
          </a:xfrm>
          <a:prstGeom prst="rect">
            <a:avLst/>
          </a:prstGeom>
          <a:noFill/>
        </p:spPr>
        <p:txBody>
          <a:bodyPr wrap="square" rtlCol="0">
            <a:spAutoFit/>
          </a:bodyPr>
          <a:lstStyle/>
          <a:p>
            <a:pPr algn="ctr"/>
            <a:r>
              <a:rPr lang="en-GB" sz="1600" dirty="0">
                <a:latin typeface="+mn-lt"/>
              </a:rPr>
              <a:t>The only possible location for FP cavity</a:t>
            </a:r>
          </a:p>
        </p:txBody>
      </p:sp>
      <p:cxnSp>
        <p:nvCxnSpPr>
          <p:cNvPr id="31" name="Connecteur droit avec flèche 30">
            <a:extLst>
              <a:ext uri="{FF2B5EF4-FFF2-40B4-BE49-F238E27FC236}">
                <a16:creationId xmlns:a16="http://schemas.microsoft.com/office/drawing/2014/main" id="{95819026-D655-C7A9-576A-082E54801BDF}"/>
              </a:ext>
            </a:extLst>
          </p:cNvPr>
          <p:cNvCxnSpPr>
            <a:cxnSpLocks/>
          </p:cNvCxnSpPr>
          <p:nvPr/>
        </p:nvCxnSpPr>
        <p:spPr>
          <a:xfrm flipV="1">
            <a:off x="2938115" y="3743607"/>
            <a:ext cx="0" cy="510273"/>
          </a:xfrm>
          <a:prstGeom prst="straightConnector1">
            <a:avLst/>
          </a:prstGeom>
          <a:ln w="25400">
            <a:tailEnd type="stealt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71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23"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472DEC56-DB76-AB3E-7CF8-074A21BAF2FD}"/>
              </a:ext>
            </a:extLst>
          </p:cNvPr>
          <p:cNvGrpSpPr/>
          <p:nvPr/>
        </p:nvGrpSpPr>
        <p:grpSpPr>
          <a:xfrm>
            <a:off x="965966" y="941513"/>
            <a:ext cx="8668890" cy="4464498"/>
            <a:chOff x="965966" y="941513"/>
            <a:chExt cx="8668890" cy="4464498"/>
          </a:xfrm>
        </p:grpSpPr>
        <p:sp>
          <p:nvSpPr>
            <p:cNvPr id="36" name="253 MeV">
              <a:extLst>
                <a:ext uri="{FF2B5EF4-FFF2-40B4-BE49-F238E27FC236}">
                  <a16:creationId xmlns:a16="http://schemas.microsoft.com/office/drawing/2014/main" id="{4291846A-CAA7-7ABB-55FD-8846EFED536C}"/>
                </a:ext>
              </a:extLst>
            </p:cNvPr>
            <p:cNvSpPr txBox="1"/>
            <p:nvPr/>
          </p:nvSpPr>
          <p:spPr>
            <a:xfrm>
              <a:off x="8388686" y="1646128"/>
              <a:ext cx="1246170" cy="417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253 MeV</a:t>
              </a:r>
            </a:p>
          </p:txBody>
        </p:sp>
        <p:grpSp>
          <p:nvGrpSpPr>
            <p:cNvPr id="4" name="Groupe 3">
              <a:extLst>
                <a:ext uri="{FF2B5EF4-FFF2-40B4-BE49-F238E27FC236}">
                  <a16:creationId xmlns:a16="http://schemas.microsoft.com/office/drawing/2014/main" id="{7B5A6524-3E69-3089-70A3-46EF1F98BD84}"/>
                </a:ext>
              </a:extLst>
            </p:cNvPr>
            <p:cNvGrpSpPr/>
            <p:nvPr/>
          </p:nvGrpSpPr>
          <p:grpSpPr>
            <a:xfrm>
              <a:off x="965966" y="941513"/>
              <a:ext cx="8600930" cy="4464498"/>
              <a:chOff x="965966" y="941513"/>
              <a:chExt cx="8600930" cy="4464498"/>
            </a:xfrm>
          </p:grpSpPr>
          <p:sp>
            <p:nvSpPr>
              <p:cNvPr id="3" name="ZoneTexte 2">
                <a:extLst>
                  <a:ext uri="{FF2B5EF4-FFF2-40B4-BE49-F238E27FC236}">
                    <a16:creationId xmlns:a16="http://schemas.microsoft.com/office/drawing/2014/main" id="{88196FFA-9B69-850B-62C8-C9CA4793ACF1}"/>
                  </a:ext>
                </a:extLst>
              </p:cNvPr>
              <p:cNvSpPr txBox="1"/>
              <p:nvPr/>
            </p:nvSpPr>
            <p:spPr>
              <a:xfrm>
                <a:off x="1790713" y="941513"/>
                <a:ext cx="6008869" cy="586148"/>
              </a:xfrm>
              <a:prstGeom prst="rect">
                <a:avLst/>
              </a:prstGeom>
              <a:noFill/>
            </p:spPr>
            <p:txBody>
              <a:bodyPr wrap="square" rtlCol="0">
                <a:spAutoFit/>
              </a:bodyPr>
              <a:lstStyle/>
              <a:p>
                <a:pPr algn="ctr"/>
                <a:r>
                  <a:rPr lang="en-GB" sz="1600" b="1" dirty="0">
                    <a:solidFill>
                      <a:schemeClr val="accent5">
                        <a:lumMod val="75000"/>
                      </a:schemeClr>
                    </a:solidFill>
                    <a:latin typeface="Calibri" panose="020F0502020204030204" pitchFamily="34" charset="0"/>
                    <a:cs typeface="Calibri" panose="020F0502020204030204" pitchFamily="34" charset="0"/>
                  </a:rPr>
                  <a:t>PERLE 250 MeV version</a:t>
                </a:r>
              </a:p>
            </p:txBody>
          </p:sp>
          <p:pic>
            <p:nvPicPr>
              <p:cNvPr id="5" name="survey_full.pdf" descr="survey_full.pdf">
                <a:extLst>
                  <a:ext uri="{FF2B5EF4-FFF2-40B4-BE49-F238E27FC236}">
                    <a16:creationId xmlns:a16="http://schemas.microsoft.com/office/drawing/2014/main" id="{A75CF2E4-7BD5-F61F-6EB7-8AFBDBEB314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65966" y="1440191"/>
                <a:ext cx="7743470" cy="3965820"/>
              </a:xfrm>
              <a:prstGeom prst="rect">
                <a:avLst/>
              </a:prstGeom>
              <a:ln w="12700">
                <a:miter lim="400000"/>
              </a:ln>
            </p:spPr>
          </p:pic>
          <p:sp>
            <p:nvSpPr>
              <p:cNvPr id="7" name="Booster">
                <a:extLst>
                  <a:ext uri="{FF2B5EF4-FFF2-40B4-BE49-F238E27FC236}">
                    <a16:creationId xmlns:a16="http://schemas.microsoft.com/office/drawing/2014/main" id="{50C98250-807C-BBBB-83D8-F676CEA99D33}"/>
                  </a:ext>
                </a:extLst>
              </p:cNvPr>
              <p:cNvSpPr txBox="1"/>
              <p:nvPr/>
            </p:nvSpPr>
            <p:spPr>
              <a:xfrm rot="1800000">
                <a:off x="1549941" y="2577115"/>
                <a:ext cx="1124828" cy="49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200" b="0" dirty="0">
                    <a:solidFill>
                      <a:srgbClr val="C00000"/>
                    </a:solidFill>
                  </a:rPr>
                  <a:t>Booster</a:t>
                </a:r>
              </a:p>
            </p:txBody>
          </p:sp>
          <p:sp>
            <p:nvSpPr>
              <p:cNvPr id="10" name="Merger">
                <a:extLst>
                  <a:ext uri="{FF2B5EF4-FFF2-40B4-BE49-F238E27FC236}">
                    <a16:creationId xmlns:a16="http://schemas.microsoft.com/office/drawing/2014/main" id="{2478029A-196C-57A6-CBCB-7B85B9E2D7B5}"/>
                  </a:ext>
                </a:extLst>
              </p:cNvPr>
              <p:cNvSpPr txBox="1"/>
              <p:nvPr/>
            </p:nvSpPr>
            <p:spPr>
              <a:xfrm rot="1800000">
                <a:off x="2931412" y="2570847"/>
                <a:ext cx="1050782"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Merger</a:t>
                </a:r>
              </a:p>
            </p:txBody>
          </p:sp>
          <p:sp>
            <p:nvSpPr>
              <p:cNvPr id="11" name="Cryo-Module">
                <a:extLst>
                  <a:ext uri="{FF2B5EF4-FFF2-40B4-BE49-F238E27FC236}">
                    <a16:creationId xmlns:a16="http://schemas.microsoft.com/office/drawing/2014/main" id="{E2E3533E-BC37-CCAE-2CEF-EEF496B1DE9B}"/>
                  </a:ext>
                </a:extLst>
              </p:cNvPr>
              <p:cNvSpPr txBox="1"/>
              <p:nvPr/>
            </p:nvSpPr>
            <p:spPr>
              <a:xfrm>
                <a:off x="3949174" y="2575536"/>
                <a:ext cx="1337664"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100" dirty="0" err="1">
                    <a:solidFill>
                      <a:srgbClr val="C00000"/>
                    </a:solidFill>
                  </a:rPr>
                  <a:t>Cryo</a:t>
                </a:r>
                <a:r>
                  <a:rPr lang="fr-FR" sz="1100" dirty="0">
                    <a:solidFill>
                      <a:srgbClr val="C00000"/>
                    </a:solidFill>
                  </a:rPr>
                  <a:t>m</a:t>
                </a:r>
                <a:r>
                  <a:rPr sz="1100" dirty="0" err="1">
                    <a:solidFill>
                      <a:srgbClr val="C00000"/>
                    </a:solidFill>
                  </a:rPr>
                  <a:t>odule</a:t>
                </a:r>
                <a:endParaRPr sz="1100" dirty="0">
                  <a:solidFill>
                    <a:srgbClr val="C00000"/>
                  </a:solidFill>
                </a:endParaRPr>
              </a:p>
            </p:txBody>
          </p:sp>
          <p:sp>
            <p:nvSpPr>
              <p:cNvPr id="17" name="7 MeV">
                <a:extLst>
                  <a:ext uri="{FF2B5EF4-FFF2-40B4-BE49-F238E27FC236}">
                    <a16:creationId xmlns:a16="http://schemas.microsoft.com/office/drawing/2014/main" id="{432D2788-F4DF-5666-1AB3-AB9756A0631A}"/>
                  </a:ext>
                </a:extLst>
              </p:cNvPr>
              <p:cNvSpPr txBox="1"/>
              <p:nvPr/>
            </p:nvSpPr>
            <p:spPr>
              <a:xfrm>
                <a:off x="4618414" y="3572891"/>
                <a:ext cx="1060390"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18" name="Diag. Line">
                <a:extLst>
                  <a:ext uri="{FF2B5EF4-FFF2-40B4-BE49-F238E27FC236}">
                    <a16:creationId xmlns:a16="http://schemas.microsoft.com/office/drawing/2014/main" id="{A667CD05-98B9-7648-1902-DFF608B900CD}"/>
                  </a:ext>
                </a:extLst>
              </p:cNvPr>
              <p:cNvSpPr txBox="1"/>
              <p:nvPr/>
            </p:nvSpPr>
            <p:spPr>
              <a:xfrm>
                <a:off x="2413012" y="3572891"/>
                <a:ext cx="1262837"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Diag. Line</a:t>
                </a:r>
              </a:p>
            </p:txBody>
          </p:sp>
          <p:sp>
            <p:nvSpPr>
              <p:cNvPr id="21" name="7 MeV">
                <a:extLst>
                  <a:ext uri="{FF2B5EF4-FFF2-40B4-BE49-F238E27FC236}">
                    <a16:creationId xmlns:a16="http://schemas.microsoft.com/office/drawing/2014/main" id="{02372C00-60AA-D833-8F81-F5E4C3EDEEEF}"/>
                  </a:ext>
                </a:extLst>
              </p:cNvPr>
              <p:cNvSpPr txBox="1"/>
              <p:nvPr/>
            </p:nvSpPr>
            <p:spPr>
              <a:xfrm>
                <a:off x="6032266" y="3449561"/>
                <a:ext cx="1060390"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22" name="IP1 (FP)">
                <a:extLst>
                  <a:ext uri="{FF2B5EF4-FFF2-40B4-BE49-F238E27FC236}">
                    <a16:creationId xmlns:a16="http://schemas.microsoft.com/office/drawing/2014/main" id="{5D41910F-9859-D98F-CD5E-92AA5CC7CE2E}"/>
                  </a:ext>
                </a:extLst>
              </p:cNvPr>
              <p:cNvSpPr txBox="1"/>
              <p:nvPr/>
            </p:nvSpPr>
            <p:spPr>
              <a:xfrm>
                <a:off x="6784978" y="2669704"/>
                <a:ext cx="1132425"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IP1 (FP)</a:t>
                </a:r>
              </a:p>
            </p:txBody>
          </p:sp>
          <p:sp>
            <p:nvSpPr>
              <p:cNvPr id="23" name="Rounded Rectangle">
                <a:extLst>
                  <a:ext uri="{FF2B5EF4-FFF2-40B4-BE49-F238E27FC236}">
                    <a16:creationId xmlns:a16="http://schemas.microsoft.com/office/drawing/2014/main" id="{0E2D2C51-8288-FAF5-D332-A42E6B389B20}"/>
                  </a:ext>
                </a:extLst>
              </p:cNvPr>
              <p:cNvSpPr/>
              <p:nvPr/>
            </p:nvSpPr>
            <p:spPr>
              <a:xfrm>
                <a:off x="7092656" y="3031562"/>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4" name="Star">
                <a:extLst>
                  <a:ext uri="{FF2B5EF4-FFF2-40B4-BE49-F238E27FC236}">
                    <a16:creationId xmlns:a16="http://schemas.microsoft.com/office/drawing/2014/main" id="{2AD58A00-F104-64DC-4614-AD52058B539B}"/>
                  </a:ext>
                </a:extLst>
              </p:cNvPr>
              <p:cNvSpPr>
                <a:spLocks noChangeAspect="1"/>
              </p:cNvSpPr>
              <p:nvPr/>
            </p:nvSpPr>
            <p:spPr>
              <a:xfrm>
                <a:off x="7269407" y="3123094"/>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5" name="Rounded Rectangle">
                <a:extLst>
                  <a:ext uri="{FF2B5EF4-FFF2-40B4-BE49-F238E27FC236}">
                    <a16:creationId xmlns:a16="http://schemas.microsoft.com/office/drawing/2014/main" id="{82AD8634-035E-06DE-D438-D29F2234FA74}"/>
                  </a:ext>
                </a:extLst>
              </p:cNvPr>
              <p:cNvSpPr/>
              <p:nvPr/>
            </p:nvSpPr>
            <p:spPr>
              <a:xfrm>
                <a:off x="3949995" y="4432256"/>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 name="Star">
                <a:extLst>
                  <a:ext uri="{FF2B5EF4-FFF2-40B4-BE49-F238E27FC236}">
                    <a16:creationId xmlns:a16="http://schemas.microsoft.com/office/drawing/2014/main" id="{610895DE-45C8-2033-9EE1-29AC895FA3DB}"/>
                  </a:ext>
                </a:extLst>
              </p:cNvPr>
              <p:cNvSpPr>
                <a:spLocks noChangeAspect="1"/>
              </p:cNvSpPr>
              <p:nvPr/>
            </p:nvSpPr>
            <p:spPr>
              <a:xfrm>
                <a:off x="4126746" y="4523787"/>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7" name="IP1 (FP)">
                <a:extLst>
                  <a:ext uri="{FF2B5EF4-FFF2-40B4-BE49-F238E27FC236}">
                    <a16:creationId xmlns:a16="http://schemas.microsoft.com/office/drawing/2014/main" id="{04FFB00A-6F12-49F7-9541-0504670AF422}"/>
                  </a:ext>
                </a:extLst>
              </p:cNvPr>
              <p:cNvSpPr txBox="1"/>
              <p:nvPr/>
            </p:nvSpPr>
            <p:spPr>
              <a:xfrm>
                <a:off x="3793669" y="4086231"/>
                <a:ext cx="778962" cy="470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a:t>
                </a:r>
                <a:r>
                  <a:rPr lang="fr-FR" sz="1100" dirty="0">
                    <a:solidFill>
                      <a:srgbClr val="C00000"/>
                    </a:solidFill>
                  </a:rPr>
                  <a:t>2</a:t>
                </a:r>
                <a:r>
                  <a:rPr sz="1100" dirty="0">
                    <a:solidFill>
                      <a:srgbClr val="C00000"/>
                    </a:solidFill>
                  </a:rPr>
                  <a:t> </a:t>
                </a:r>
              </a:p>
            </p:txBody>
          </p:sp>
          <p:sp>
            <p:nvSpPr>
              <p:cNvPr id="31" name="Rounded Rectangle">
                <a:extLst>
                  <a:ext uri="{FF2B5EF4-FFF2-40B4-BE49-F238E27FC236}">
                    <a16:creationId xmlns:a16="http://schemas.microsoft.com/office/drawing/2014/main" id="{841FE537-F493-A589-046B-9346C0CA7845}"/>
                  </a:ext>
                </a:extLst>
              </p:cNvPr>
              <p:cNvSpPr/>
              <p:nvPr/>
            </p:nvSpPr>
            <p:spPr>
              <a:xfrm>
                <a:off x="3949995" y="4930933"/>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 name="Star">
                <a:extLst>
                  <a:ext uri="{FF2B5EF4-FFF2-40B4-BE49-F238E27FC236}">
                    <a16:creationId xmlns:a16="http://schemas.microsoft.com/office/drawing/2014/main" id="{7D3E631A-8B89-7586-8CF5-3748230666A3}"/>
                  </a:ext>
                </a:extLst>
              </p:cNvPr>
              <p:cNvSpPr>
                <a:spLocks noChangeAspect="1"/>
              </p:cNvSpPr>
              <p:nvPr/>
            </p:nvSpPr>
            <p:spPr>
              <a:xfrm>
                <a:off x="4147132" y="5055603"/>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34" name="89 MeV">
                <a:extLst>
                  <a:ext uri="{FF2B5EF4-FFF2-40B4-BE49-F238E27FC236}">
                    <a16:creationId xmlns:a16="http://schemas.microsoft.com/office/drawing/2014/main" id="{EDF5AA04-4BFE-192A-4294-736313D63150}"/>
                  </a:ext>
                </a:extLst>
              </p:cNvPr>
              <p:cNvSpPr txBox="1"/>
              <p:nvPr/>
            </p:nvSpPr>
            <p:spPr>
              <a:xfrm>
                <a:off x="8411741" y="1258799"/>
                <a:ext cx="1155155" cy="417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89 MeV</a:t>
                </a:r>
              </a:p>
            </p:txBody>
          </p:sp>
          <p:sp>
            <p:nvSpPr>
              <p:cNvPr id="35" name="171 MeV">
                <a:extLst>
                  <a:ext uri="{FF2B5EF4-FFF2-40B4-BE49-F238E27FC236}">
                    <a16:creationId xmlns:a16="http://schemas.microsoft.com/office/drawing/2014/main" id="{6D33BABC-D6D2-E849-9EB6-6EB2469BBC22}"/>
                  </a:ext>
                </a:extLst>
              </p:cNvPr>
              <p:cNvSpPr txBox="1"/>
              <p:nvPr/>
            </p:nvSpPr>
            <p:spPr>
              <a:xfrm>
                <a:off x="8411741" y="1453511"/>
                <a:ext cx="1155155" cy="417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171 MeV</a:t>
                </a:r>
              </a:p>
            </p:txBody>
          </p:sp>
          <p:sp>
            <p:nvSpPr>
              <p:cNvPr id="37" name="Rounded Rectangle">
                <a:extLst>
                  <a:ext uri="{FF2B5EF4-FFF2-40B4-BE49-F238E27FC236}">
                    <a16:creationId xmlns:a16="http://schemas.microsoft.com/office/drawing/2014/main" id="{D5189BE9-505F-4F4F-DF38-DE5B8CD082B4}"/>
                  </a:ext>
                </a:extLst>
              </p:cNvPr>
              <p:cNvSpPr/>
              <p:nvPr/>
            </p:nvSpPr>
            <p:spPr>
              <a:xfrm>
                <a:off x="7092656" y="1655493"/>
                <a:ext cx="461625" cy="3661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 name="Star">
                <a:extLst>
                  <a:ext uri="{FF2B5EF4-FFF2-40B4-BE49-F238E27FC236}">
                    <a16:creationId xmlns:a16="http://schemas.microsoft.com/office/drawing/2014/main" id="{934AC77E-D1FD-5CFC-BA2D-51C820E1492D}"/>
                  </a:ext>
                </a:extLst>
              </p:cNvPr>
              <p:cNvSpPr>
                <a:spLocks noChangeAspect="1"/>
              </p:cNvSpPr>
              <p:nvPr/>
            </p:nvSpPr>
            <p:spPr>
              <a:xfrm>
                <a:off x="7269409" y="1751731"/>
                <a:ext cx="149740" cy="158574"/>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grpSp>
      </p:grpSp>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24/09/2024</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Potential Applications - ERL 24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15" name="ZoneTexte 14">
            <a:extLst>
              <a:ext uri="{FF2B5EF4-FFF2-40B4-BE49-F238E27FC236}">
                <a16:creationId xmlns:a16="http://schemas.microsoft.com/office/drawing/2014/main" id="{8EFE38BE-E684-276A-F813-9C0B72DE2A2E}"/>
              </a:ext>
            </a:extLst>
          </p:cNvPr>
          <p:cNvSpPr txBox="1"/>
          <p:nvPr/>
        </p:nvSpPr>
        <p:spPr>
          <a:xfrm>
            <a:off x="5890443" y="2320697"/>
            <a:ext cx="3381377" cy="276999"/>
          </a:xfrm>
          <a:prstGeom prst="rect">
            <a:avLst/>
          </a:prstGeom>
          <a:noFill/>
        </p:spPr>
        <p:txBody>
          <a:bodyPr wrap="square" rtlCol="0">
            <a:spAutoFit/>
          </a:bodyPr>
          <a:lstStyle/>
          <a:p>
            <a:pPr algn="ctr"/>
            <a:r>
              <a:rPr lang="en-GB" sz="1200" b="1" dirty="0">
                <a:solidFill>
                  <a:srgbClr val="C00000"/>
                </a:solidFill>
                <a:latin typeface="+mn-lt"/>
              </a:rPr>
              <a:t>Not enough for focusing &amp; FP cavity: 0.9m + 2m</a:t>
            </a:r>
          </a:p>
        </p:txBody>
      </p:sp>
      <p:sp>
        <p:nvSpPr>
          <p:cNvPr id="16" name="ZoneTexte 15">
            <a:extLst>
              <a:ext uri="{FF2B5EF4-FFF2-40B4-BE49-F238E27FC236}">
                <a16:creationId xmlns:a16="http://schemas.microsoft.com/office/drawing/2014/main" id="{715D141D-9EA5-D483-069C-A60F9E8BFA5A}"/>
              </a:ext>
            </a:extLst>
          </p:cNvPr>
          <p:cNvSpPr txBox="1"/>
          <p:nvPr/>
        </p:nvSpPr>
        <p:spPr>
          <a:xfrm>
            <a:off x="7114576" y="2093640"/>
            <a:ext cx="504059" cy="276999"/>
          </a:xfrm>
          <a:prstGeom prst="rect">
            <a:avLst/>
          </a:prstGeom>
          <a:noFill/>
        </p:spPr>
        <p:txBody>
          <a:bodyPr wrap="square" rtlCol="0">
            <a:spAutoFit/>
          </a:bodyPr>
          <a:lstStyle/>
          <a:p>
            <a:r>
              <a:rPr lang="en-GB" sz="1200" b="1" dirty="0">
                <a:solidFill>
                  <a:schemeClr val="accent5">
                    <a:lumMod val="75000"/>
                  </a:schemeClr>
                </a:solidFill>
                <a:latin typeface="+mn-lt"/>
              </a:rPr>
              <a:t>2.3m</a:t>
            </a:r>
          </a:p>
        </p:txBody>
      </p:sp>
      <p:cxnSp>
        <p:nvCxnSpPr>
          <p:cNvPr id="28" name="Connecteur droit avec flèche 27">
            <a:extLst>
              <a:ext uri="{FF2B5EF4-FFF2-40B4-BE49-F238E27FC236}">
                <a16:creationId xmlns:a16="http://schemas.microsoft.com/office/drawing/2014/main" id="{318BA5BE-5DDF-1660-9B1F-09409D136EDA}"/>
              </a:ext>
            </a:extLst>
          </p:cNvPr>
          <p:cNvCxnSpPr/>
          <p:nvPr/>
        </p:nvCxnSpPr>
        <p:spPr>
          <a:xfrm flipV="1">
            <a:off x="7042571" y="2082607"/>
            <a:ext cx="600685" cy="11033"/>
          </a:xfrm>
          <a:prstGeom prst="straightConnector1">
            <a:avLst/>
          </a:prstGeom>
          <a:ln w="25400">
            <a:solidFill>
              <a:schemeClr val="accent5">
                <a:lumMod val="75000"/>
              </a:schemeClr>
            </a:solidFill>
            <a:headEnd type="stealth"/>
            <a:tailEnd type="stealth"/>
          </a:ln>
        </p:spPr>
        <p:style>
          <a:lnRef idx="1">
            <a:schemeClr val="dk1"/>
          </a:lnRef>
          <a:fillRef idx="0">
            <a:schemeClr val="dk1"/>
          </a:fillRef>
          <a:effectRef idx="0">
            <a:schemeClr val="dk1"/>
          </a:effectRef>
          <a:fontRef idx="minor">
            <a:schemeClr val="tx1"/>
          </a:fontRef>
        </p:style>
      </p:cxnSp>
      <p:sp>
        <p:nvSpPr>
          <p:cNvPr id="29" name="ZoneTexte 28">
            <a:extLst>
              <a:ext uri="{FF2B5EF4-FFF2-40B4-BE49-F238E27FC236}">
                <a16:creationId xmlns:a16="http://schemas.microsoft.com/office/drawing/2014/main" id="{88230C66-4C13-50AE-4263-0FB9984C168C}"/>
              </a:ext>
            </a:extLst>
          </p:cNvPr>
          <p:cNvSpPr txBox="1"/>
          <p:nvPr/>
        </p:nvSpPr>
        <p:spPr>
          <a:xfrm>
            <a:off x="2121403" y="1888649"/>
            <a:ext cx="504059" cy="276999"/>
          </a:xfrm>
          <a:prstGeom prst="rect">
            <a:avLst/>
          </a:prstGeom>
          <a:noFill/>
        </p:spPr>
        <p:txBody>
          <a:bodyPr wrap="square" rtlCol="0">
            <a:spAutoFit/>
          </a:bodyPr>
          <a:lstStyle/>
          <a:p>
            <a:r>
              <a:rPr lang="en-GB" sz="1200" b="1" dirty="0">
                <a:solidFill>
                  <a:schemeClr val="accent5">
                    <a:lumMod val="75000"/>
                  </a:schemeClr>
                </a:solidFill>
                <a:latin typeface="+mn-lt"/>
              </a:rPr>
              <a:t>2.3m</a:t>
            </a:r>
          </a:p>
        </p:txBody>
      </p:sp>
      <p:cxnSp>
        <p:nvCxnSpPr>
          <p:cNvPr id="30" name="Connecteur droit avec flèche 29">
            <a:extLst>
              <a:ext uri="{FF2B5EF4-FFF2-40B4-BE49-F238E27FC236}">
                <a16:creationId xmlns:a16="http://schemas.microsoft.com/office/drawing/2014/main" id="{16367F29-1CE8-5177-FC25-C5B3D8BE3E97}"/>
              </a:ext>
            </a:extLst>
          </p:cNvPr>
          <p:cNvCxnSpPr/>
          <p:nvPr/>
        </p:nvCxnSpPr>
        <p:spPr>
          <a:xfrm flipV="1">
            <a:off x="2049398" y="1877616"/>
            <a:ext cx="600685" cy="11033"/>
          </a:xfrm>
          <a:prstGeom prst="straightConnector1">
            <a:avLst/>
          </a:prstGeom>
          <a:ln w="25400">
            <a:solidFill>
              <a:schemeClr val="accent5">
                <a:lumMod val="75000"/>
              </a:schemeClr>
            </a:solidFill>
            <a:headEnd type="stealth"/>
            <a:tailEnd type="stealth"/>
          </a:ln>
        </p:spPr>
        <p:style>
          <a:lnRef idx="1">
            <a:schemeClr val="dk1"/>
          </a:lnRef>
          <a:fillRef idx="0">
            <a:schemeClr val="dk1"/>
          </a:fillRef>
          <a:effectRef idx="0">
            <a:schemeClr val="dk1"/>
          </a:effectRef>
          <a:fontRef idx="minor">
            <a:schemeClr val="tx1"/>
          </a:fontRef>
        </p:style>
      </p:cxnSp>
      <p:sp>
        <p:nvSpPr>
          <p:cNvPr id="32" name="ZoneTexte 31">
            <a:extLst>
              <a:ext uri="{FF2B5EF4-FFF2-40B4-BE49-F238E27FC236}">
                <a16:creationId xmlns:a16="http://schemas.microsoft.com/office/drawing/2014/main" id="{3A4A0D00-D58A-4D73-4E64-3F98F2DF3C8B}"/>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Interaction Points locations and constrains</a:t>
            </a:r>
          </a:p>
        </p:txBody>
      </p:sp>
    </p:spTree>
    <p:extLst>
      <p:ext uri="{BB962C8B-B14F-4D97-AF65-F5344CB8AC3E}">
        <p14:creationId xmlns:p14="http://schemas.microsoft.com/office/powerpoint/2010/main" val="1843600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472DEC56-DB76-AB3E-7CF8-074A21BAF2FD}"/>
              </a:ext>
            </a:extLst>
          </p:cNvPr>
          <p:cNvGrpSpPr/>
          <p:nvPr/>
        </p:nvGrpSpPr>
        <p:grpSpPr>
          <a:xfrm>
            <a:off x="965966" y="941513"/>
            <a:ext cx="8668890" cy="4464498"/>
            <a:chOff x="965966" y="941513"/>
            <a:chExt cx="8668890" cy="4464498"/>
          </a:xfrm>
        </p:grpSpPr>
        <p:sp>
          <p:nvSpPr>
            <p:cNvPr id="36" name="253 MeV">
              <a:extLst>
                <a:ext uri="{FF2B5EF4-FFF2-40B4-BE49-F238E27FC236}">
                  <a16:creationId xmlns:a16="http://schemas.microsoft.com/office/drawing/2014/main" id="{4291846A-CAA7-7ABB-55FD-8846EFED536C}"/>
                </a:ext>
              </a:extLst>
            </p:cNvPr>
            <p:cNvSpPr txBox="1"/>
            <p:nvPr/>
          </p:nvSpPr>
          <p:spPr>
            <a:xfrm>
              <a:off x="8388686" y="1646128"/>
              <a:ext cx="1246170" cy="417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253 MeV</a:t>
              </a:r>
            </a:p>
          </p:txBody>
        </p:sp>
        <p:grpSp>
          <p:nvGrpSpPr>
            <p:cNvPr id="4" name="Groupe 3">
              <a:extLst>
                <a:ext uri="{FF2B5EF4-FFF2-40B4-BE49-F238E27FC236}">
                  <a16:creationId xmlns:a16="http://schemas.microsoft.com/office/drawing/2014/main" id="{7B5A6524-3E69-3089-70A3-46EF1F98BD84}"/>
                </a:ext>
              </a:extLst>
            </p:cNvPr>
            <p:cNvGrpSpPr/>
            <p:nvPr/>
          </p:nvGrpSpPr>
          <p:grpSpPr>
            <a:xfrm>
              <a:off x="965966" y="941513"/>
              <a:ext cx="8600930" cy="4464498"/>
              <a:chOff x="965966" y="941513"/>
              <a:chExt cx="8600930" cy="4464498"/>
            </a:xfrm>
          </p:grpSpPr>
          <p:sp>
            <p:nvSpPr>
              <p:cNvPr id="3" name="ZoneTexte 2">
                <a:extLst>
                  <a:ext uri="{FF2B5EF4-FFF2-40B4-BE49-F238E27FC236}">
                    <a16:creationId xmlns:a16="http://schemas.microsoft.com/office/drawing/2014/main" id="{88196FFA-9B69-850B-62C8-C9CA4793ACF1}"/>
                  </a:ext>
                </a:extLst>
              </p:cNvPr>
              <p:cNvSpPr txBox="1"/>
              <p:nvPr/>
            </p:nvSpPr>
            <p:spPr>
              <a:xfrm>
                <a:off x="1790713" y="941513"/>
                <a:ext cx="6008869" cy="586148"/>
              </a:xfrm>
              <a:prstGeom prst="rect">
                <a:avLst/>
              </a:prstGeom>
              <a:noFill/>
            </p:spPr>
            <p:txBody>
              <a:bodyPr wrap="square" rtlCol="0">
                <a:spAutoFit/>
              </a:bodyPr>
              <a:lstStyle/>
              <a:p>
                <a:pPr algn="ctr"/>
                <a:r>
                  <a:rPr lang="en-GB" sz="1600" b="1" dirty="0">
                    <a:solidFill>
                      <a:schemeClr val="accent5">
                        <a:lumMod val="75000"/>
                      </a:schemeClr>
                    </a:solidFill>
                    <a:latin typeface="Calibri" panose="020F0502020204030204" pitchFamily="34" charset="0"/>
                    <a:cs typeface="Calibri" panose="020F0502020204030204" pitchFamily="34" charset="0"/>
                  </a:rPr>
                  <a:t>PERLE 250 MeV version</a:t>
                </a:r>
              </a:p>
            </p:txBody>
          </p:sp>
          <p:pic>
            <p:nvPicPr>
              <p:cNvPr id="5" name="survey_full.pdf" descr="survey_full.pdf">
                <a:extLst>
                  <a:ext uri="{FF2B5EF4-FFF2-40B4-BE49-F238E27FC236}">
                    <a16:creationId xmlns:a16="http://schemas.microsoft.com/office/drawing/2014/main" id="{A75CF2E4-7BD5-F61F-6EB7-8AFBDBEB314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65966" y="1440191"/>
                <a:ext cx="7743470" cy="3965820"/>
              </a:xfrm>
              <a:prstGeom prst="rect">
                <a:avLst/>
              </a:prstGeom>
              <a:ln w="12700">
                <a:miter lim="400000"/>
              </a:ln>
            </p:spPr>
          </p:pic>
          <p:sp>
            <p:nvSpPr>
              <p:cNvPr id="7" name="Booster">
                <a:extLst>
                  <a:ext uri="{FF2B5EF4-FFF2-40B4-BE49-F238E27FC236}">
                    <a16:creationId xmlns:a16="http://schemas.microsoft.com/office/drawing/2014/main" id="{50C98250-807C-BBBB-83D8-F676CEA99D33}"/>
                  </a:ext>
                </a:extLst>
              </p:cNvPr>
              <p:cNvSpPr txBox="1"/>
              <p:nvPr/>
            </p:nvSpPr>
            <p:spPr>
              <a:xfrm rot="1800000">
                <a:off x="1549941" y="2577115"/>
                <a:ext cx="1124828" cy="497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200" b="0" dirty="0">
                    <a:solidFill>
                      <a:srgbClr val="C00000"/>
                    </a:solidFill>
                  </a:rPr>
                  <a:t>Booster</a:t>
                </a:r>
              </a:p>
            </p:txBody>
          </p:sp>
          <p:sp>
            <p:nvSpPr>
              <p:cNvPr id="10" name="Merger">
                <a:extLst>
                  <a:ext uri="{FF2B5EF4-FFF2-40B4-BE49-F238E27FC236}">
                    <a16:creationId xmlns:a16="http://schemas.microsoft.com/office/drawing/2014/main" id="{2478029A-196C-57A6-CBCB-7B85B9E2D7B5}"/>
                  </a:ext>
                </a:extLst>
              </p:cNvPr>
              <p:cNvSpPr txBox="1"/>
              <p:nvPr/>
            </p:nvSpPr>
            <p:spPr>
              <a:xfrm rot="1800000">
                <a:off x="2931412" y="2570847"/>
                <a:ext cx="1050782"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Merger</a:t>
                </a:r>
              </a:p>
            </p:txBody>
          </p:sp>
          <p:sp>
            <p:nvSpPr>
              <p:cNvPr id="11" name="Cryo-Module">
                <a:extLst>
                  <a:ext uri="{FF2B5EF4-FFF2-40B4-BE49-F238E27FC236}">
                    <a16:creationId xmlns:a16="http://schemas.microsoft.com/office/drawing/2014/main" id="{E2E3533E-BC37-CCAE-2CEF-EEF496B1DE9B}"/>
                  </a:ext>
                </a:extLst>
              </p:cNvPr>
              <p:cNvSpPr txBox="1"/>
              <p:nvPr/>
            </p:nvSpPr>
            <p:spPr>
              <a:xfrm>
                <a:off x="3949174" y="2575536"/>
                <a:ext cx="1337664"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spcBef>
                    <a:spcPts val="0"/>
                  </a:spcBef>
                  <a:defRPr sz="3000" b="1">
                    <a:solidFill>
                      <a:schemeClr val="accent6">
                        <a:hueOff val="-146070"/>
                        <a:satOff val="-10048"/>
                        <a:lumOff val="-30626"/>
                      </a:schemeClr>
                    </a:solidFill>
                    <a:latin typeface="Calibri"/>
                    <a:ea typeface="Calibri"/>
                    <a:cs typeface="Calibri"/>
                    <a:sym typeface="Calibri"/>
                  </a:defRPr>
                </a:lvl1pPr>
              </a:lstStyle>
              <a:p>
                <a:r>
                  <a:rPr sz="1100" dirty="0" err="1">
                    <a:solidFill>
                      <a:srgbClr val="C00000"/>
                    </a:solidFill>
                  </a:rPr>
                  <a:t>Cryo</a:t>
                </a:r>
                <a:r>
                  <a:rPr lang="fr-FR" sz="1100" dirty="0">
                    <a:solidFill>
                      <a:srgbClr val="C00000"/>
                    </a:solidFill>
                  </a:rPr>
                  <a:t>m</a:t>
                </a:r>
                <a:r>
                  <a:rPr sz="1100" dirty="0" err="1">
                    <a:solidFill>
                      <a:srgbClr val="C00000"/>
                    </a:solidFill>
                  </a:rPr>
                  <a:t>odule</a:t>
                </a:r>
                <a:endParaRPr sz="1100" dirty="0">
                  <a:solidFill>
                    <a:srgbClr val="C00000"/>
                  </a:solidFill>
                </a:endParaRPr>
              </a:p>
            </p:txBody>
          </p:sp>
          <p:sp>
            <p:nvSpPr>
              <p:cNvPr id="17" name="7 MeV">
                <a:extLst>
                  <a:ext uri="{FF2B5EF4-FFF2-40B4-BE49-F238E27FC236}">
                    <a16:creationId xmlns:a16="http://schemas.microsoft.com/office/drawing/2014/main" id="{432D2788-F4DF-5666-1AB3-AB9756A0631A}"/>
                  </a:ext>
                </a:extLst>
              </p:cNvPr>
              <p:cNvSpPr txBox="1"/>
              <p:nvPr/>
            </p:nvSpPr>
            <p:spPr>
              <a:xfrm>
                <a:off x="4618414" y="3572891"/>
                <a:ext cx="1060390"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18" name="Diag. Line">
                <a:extLst>
                  <a:ext uri="{FF2B5EF4-FFF2-40B4-BE49-F238E27FC236}">
                    <a16:creationId xmlns:a16="http://schemas.microsoft.com/office/drawing/2014/main" id="{A667CD05-98B9-7648-1902-DFF608B900CD}"/>
                  </a:ext>
                </a:extLst>
              </p:cNvPr>
              <p:cNvSpPr txBox="1"/>
              <p:nvPr/>
            </p:nvSpPr>
            <p:spPr>
              <a:xfrm>
                <a:off x="2413012" y="3572891"/>
                <a:ext cx="1262837"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30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Diag. Line</a:t>
                </a:r>
              </a:p>
            </p:txBody>
          </p:sp>
          <p:sp>
            <p:nvSpPr>
              <p:cNvPr id="21" name="7 MeV">
                <a:extLst>
                  <a:ext uri="{FF2B5EF4-FFF2-40B4-BE49-F238E27FC236}">
                    <a16:creationId xmlns:a16="http://schemas.microsoft.com/office/drawing/2014/main" id="{02372C00-60AA-D833-8F81-F5E4C3EDEEEF}"/>
                  </a:ext>
                </a:extLst>
              </p:cNvPr>
              <p:cNvSpPr txBox="1"/>
              <p:nvPr/>
            </p:nvSpPr>
            <p:spPr>
              <a:xfrm>
                <a:off x="6032266" y="3449561"/>
                <a:ext cx="1060390"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2400" b="1">
                    <a:solidFill>
                      <a:schemeClr val="accent3">
                        <a:hueOff val="914337"/>
                        <a:satOff val="31515"/>
                        <a:lumOff val="-30790"/>
                      </a:schemeClr>
                    </a:solidFill>
                    <a:latin typeface="Calibri"/>
                    <a:ea typeface="Calibri"/>
                    <a:cs typeface="Calibri"/>
                    <a:sym typeface="Calibri"/>
                  </a:defRPr>
                </a:lvl1pPr>
              </a:lstStyle>
              <a:p>
                <a:r>
                  <a:rPr sz="1100" dirty="0">
                    <a:solidFill>
                      <a:schemeClr val="accent6">
                        <a:lumMod val="75000"/>
                      </a:schemeClr>
                    </a:solidFill>
                  </a:rPr>
                  <a:t>7 MeV</a:t>
                </a:r>
              </a:p>
            </p:txBody>
          </p:sp>
          <p:sp>
            <p:nvSpPr>
              <p:cNvPr id="22" name="IP1 (FP)">
                <a:extLst>
                  <a:ext uri="{FF2B5EF4-FFF2-40B4-BE49-F238E27FC236}">
                    <a16:creationId xmlns:a16="http://schemas.microsoft.com/office/drawing/2014/main" id="{5D41910F-9859-D98F-CD5E-92AA5CC7CE2E}"/>
                  </a:ext>
                </a:extLst>
              </p:cNvPr>
              <p:cNvSpPr txBox="1"/>
              <p:nvPr/>
            </p:nvSpPr>
            <p:spPr>
              <a:xfrm>
                <a:off x="6784978" y="2669704"/>
                <a:ext cx="1132425"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IP1 (FP)</a:t>
                </a:r>
              </a:p>
            </p:txBody>
          </p:sp>
          <p:sp>
            <p:nvSpPr>
              <p:cNvPr id="23" name="Rounded Rectangle">
                <a:extLst>
                  <a:ext uri="{FF2B5EF4-FFF2-40B4-BE49-F238E27FC236}">
                    <a16:creationId xmlns:a16="http://schemas.microsoft.com/office/drawing/2014/main" id="{0E2D2C51-8288-FAF5-D332-A42E6B389B20}"/>
                  </a:ext>
                </a:extLst>
              </p:cNvPr>
              <p:cNvSpPr/>
              <p:nvPr/>
            </p:nvSpPr>
            <p:spPr>
              <a:xfrm>
                <a:off x="7092656" y="3031562"/>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4" name="Star">
                <a:extLst>
                  <a:ext uri="{FF2B5EF4-FFF2-40B4-BE49-F238E27FC236}">
                    <a16:creationId xmlns:a16="http://schemas.microsoft.com/office/drawing/2014/main" id="{2AD58A00-F104-64DC-4614-AD52058B539B}"/>
                  </a:ext>
                </a:extLst>
              </p:cNvPr>
              <p:cNvSpPr>
                <a:spLocks noChangeAspect="1"/>
              </p:cNvSpPr>
              <p:nvPr/>
            </p:nvSpPr>
            <p:spPr>
              <a:xfrm>
                <a:off x="7269407" y="3123094"/>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5" name="Rounded Rectangle">
                <a:extLst>
                  <a:ext uri="{FF2B5EF4-FFF2-40B4-BE49-F238E27FC236}">
                    <a16:creationId xmlns:a16="http://schemas.microsoft.com/office/drawing/2014/main" id="{82AD8634-035E-06DE-D438-D29F2234FA74}"/>
                  </a:ext>
                </a:extLst>
              </p:cNvPr>
              <p:cNvSpPr/>
              <p:nvPr/>
            </p:nvSpPr>
            <p:spPr>
              <a:xfrm>
                <a:off x="3949995" y="4432256"/>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26" name="Star">
                <a:extLst>
                  <a:ext uri="{FF2B5EF4-FFF2-40B4-BE49-F238E27FC236}">
                    <a16:creationId xmlns:a16="http://schemas.microsoft.com/office/drawing/2014/main" id="{610895DE-45C8-2033-9EE1-29AC895FA3DB}"/>
                  </a:ext>
                </a:extLst>
              </p:cNvPr>
              <p:cNvSpPr>
                <a:spLocks noChangeAspect="1"/>
              </p:cNvSpPr>
              <p:nvPr/>
            </p:nvSpPr>
            <p:spPr>
              <a:xfrm>
                <a:off x="4126746" y="4523787"/>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27" name="IP1 (FP)">
                <a:extLst>
                  <a:ext uri="{FF2B5EF4-FFF2-40B4-BE49-F238E27FC236}">
                    <a16:creationId xmlns:a16="http://schemas.microsoft.com/office/drawing/2014/main" id="{04FFB00A-6F12-49F7-9541-0504670AF422}"/>
                  </a:ext>
                </a:extLst>
              </p:cNvPr>
              <p:cNvSpPr txBox="1"/>
              <p:nvPr/>
            </p:nvSpPr>
            <p:spPr>
              <a:xfrm>
                <a:off x="3793669" y="4086231"/>
                <a:ext cx="778962" cy="4706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3200" b="1">
                    <a:solidFill>
                      <a:schemeClr val="accent5">
                        <a:lumOff val="-29866"/>
                      </a:schemeClr>
                    </a:solidFill>
                    <a:latin typeface="Calibri"/>
                    <a:ea typeface="Calibri"/>
                    <a:cs typeface="Calibri"/>
                    <a:sym typeface="Calibri"/>
                  </a:defRPr>
                </a:lvl1pPr>
              </a:lstStyle>
              <a:p>
                <a:r>
                  <a:rPr sz="1100" dirty="0">
                    <a:solidFill>
                      <a:srgbClr val="C00000"/>
                    </a:solidFill>
                  </a:rPr>
                  <a:t>IP</a:t>
                </a:r>
                <a:r>
                  <a:rPr lang="fr-FR" sz="1100" dirty="0">
                    <a:solidFill>
                      <a:srgbClr val="C00000"/>
                    </a:solidFill>
                  </a:rPr>
                  <a:t>2</a:t>
                </a:r>
                <a:r>
                  <a:rPr sz="1100" dirty="0">
                    <a:solidFill>
                      <a:srgbClr val="C00000"/>
                    </a:solidFill>
                  </a:rPr>
                  <a:t> </a:t>
                </a:r>
              </a:p>
            </p:txBody>
          </p:sp>
          <p:sp>
            <p:nvSpPr>
              <p:cNvPr id="31" name="Rounded Rectangle">
                <a:extLst>
                  <a:ext uri="{FF2B5EF4-FFF2-40B4-BE49-F238E27FC236}">
                    <a16:creationId xmlns:a16="http://schemas.microsoft.com/office/drawing/2014/main" id="{841FE537-F493-A589-046B-9346C0CA7845}"/>
                  </a:ext>
                </a:extLst>
              </p:cNvPr>
              <p:cNvSpPr/>
              <p:nvPr/>
            </p:nvSpPr>
            <p:spPr>
              <a:xfrm>
                <a:off x="3949995" y="4930933"/>
                <a:ext cx="550600" cy="4033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3" name="Star">
                <a:extLst>
                  <a:ext uri="{FF2B5EF4-FFF2-40B4-BE49-F238E27FC236}">
                    <a16:creationId xmlns:a16="http://schemas.microsoft.com/office/drawing/2014/main" id="{7D3E631A-8B89-7586-8CF5-3748230666A3}"/>
                  </a:ext>
                </a:extLst>
              </p:cNvPr>
              <p:cNvSpPr>
                <a:spLocks noChangeAspect="1"/>
              </p:cNvSpPr>
              <p:nvPr/>
            </p:nvSpPr>
            <p:spPr>
              <a:xfrm>
                <a:off x="4147132" y="5055603"/>
                <a:ext cx="176712" cy="187137"/>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sp>
            <p:nvSpPr>
              <p:cNvPr id="34" name="89 MeV">
                <a:extLst>
                  <a:ext uri="{FF2B5EF4-FFF2-40B4-BE49-F238E27FC236}">
                    <a16:creationId xmlns:a16="http://schemas.microsoft.com/office/drawing/2014/main" id="{EDF5AA04-4BFE-192A-4294-736313D63150}"/>
                  </a:ext>
                </a:extLst>
              </p:cNvPr>
              <p:cNvSpPr txBox="1"/>
              <p:nvPr/>
            </p:nvSpPr>
            <p:spPr>
              <a:xfrm>
                <a:off x="8411741" y="1258799"/>
                <a:ext cx="1155155" cy="417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89 MeV</a:t>
                </a:r>
              </a:p>
            </p:txBody>
          </p:sp>
          <p:sp>
            <p:nvSpPr>
              <p:cNvPr id="35" name="171 MeV">
                <a:extLst>
                  <a:ext uri="{FF2B5EF4-FFF2-40B4-BE49-F238E27FC236}">
                    <a16:creationId xmlns:a16="http://schemas.microsoft.com/office/drawing/2014/main" id="{6D33BABC-D6D2-E849-9EB6-6EB2469BBC22}"/>
                  </a:ext>
                </a:extLst>
              </p:cNvPr>
              <p:cNvSpPr txBox="1"/>
              <p:nvPr/>
            </p:nvSpPr>
            <p:spPr>
              <a:xfrm>
                <a:off x="8411741" y="1453511"/>
                <a:ext cx="1155155" cy="417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a:spcBef>
                    <a:spcPts val="0"/>
                  </a:spcBef>
                  <a:defRPr sz="2000" b="1">
                    <a:solidFill>
                      <a:schemeClr val="accent3">
                        <a:hueOff val="914337"/>
                        <a:satOff val="31515"/>
                        <a:lumOff val="-30790"/>
                      </a:schemeClr>
                    </a:solidFill>
                    <a:latin typeface="Calibri"/>
                    <a:ea typeface="Calibri"/>
                    <a:cs typeface="Calibri"/>
                    <a:sym typeface="Calibri"/>
                  </a:defRPr>
                </a:lvl1pPr>
              </a:lstStyle>
              <a:p>
                <a:r>
                  <a:rPr sz="900" b="0" dirty="0">
                    <a:solidFill>
                      <a:schemeClr val="accent6">
                        <a:lumMod val="75000"/>
                      </a:schemeClr>
                    </a:solidFill>
                  </a:rPr>
                  <a:t>171 MeV</a:t>
                </a:r>
              </a:p>
            </p:txBody>
          </p:sp>
          <p:sp>
            <p:nvSpPr>
              <p:cNvPr id="37" name="Rounded Rectangle">
                <a:extLst>
                  <a:ext uri="{FF2B5EF4-FFF2-40B4-BE49-F238E27FC236}">
                    <a16:creationId xmlns:a16="http://schemas.microsoft.com/office/drawing/2014/main" id="{D5189BE9-505F-4F4F-DF38-DE5B8CD082B4}"/>
                  </a:ext>
                </a:extLst>
              </p:cNvPr>
              <p:cNvSpPr/>
              <p:nvPr/>
            </p:nvSpPr>
            <p:spPr>
              <a:xfrm>
                <a:off x="7092656" y="1655493"/>
                <a:ext cx="461625" cy="366139"/>
              </a:xfrm>
              <a:prstGeom prst="roundRect">
                <a:avLst>
                  <a:gd name="adj" fmla="val 7552"/>
                </a:avLst>
              </a:prstGeom>
              <a:solidFill>
                <a:schemeClr val="accent5">
                  <a:lumOff val="-29866"/>
                  <a:alpha val="10180"/>
                </a:schemeClr>
              </a:solidFill>
              <a:ln w="12700">
                <a:solidFill>
                  <a:srgbClr val="C00000"/>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a:p>
            </p:txBody>
          </p:sp>
          <p:sp>
            <p:nvSpPr>
              <p:cNvPr id="38" name="Star">
                <a:extLst>
                  <a:ext uri="{FF2B5EF4-FFF2-40B4-BE49-F238E27FC236}">
                    <a16:creationId xmlns:a16="http://schemas.microsoft.com/office/drawing/2014/main" id="{934AC77E-D1FD-5CFC-BA2D-51C820E1492D}"/>
                  </a:ext>
                </a:extLst>
              </p:cNvPr>
              <p:cNvSpPr>
                <a:spLocks noChangeAspect="1"/>
              </p:cNvSpPr>
              <p:nvPr/>
            </p:nvSpPr>
            <p:spPr>
              <a:xfrm>
                <a:off x="7269409" y="1751731"/>
                <a:ext cx="149740" cy="158574"/>
              </a:xfrm>
              <a:prstGeom prst="star5">
                <a:avLst>
                  <a:gd name="adj" fmla="val 19100"/>
                  <a:gd name="hf" fmla="val 105146"/>
                  <a:gd name="vf" fmla="val 110557"/>
                </a:avLst>
              </a:prstGeom>
              <a:solidFill>
                <a:srgbClr val="FFFF00"/>
              </a:solidFill>
              <a:ln w="3175">
                <a:solidFill>
                  <a:schemeClr val="accent5">
                    <a:lumMod val="75000"/>
                  </a:schemeClr>
                </a:solidFill>
                <a:miter lim="400000"/>
              </a:ln>
            </p:spPr>
            <p:txBody>
              <a:bodyPr lIns="0" tIns="0" rIns="0" bIns="0" anchor="ctr"/>
              <a:lstStyle/>
              <a:p>
                <a:pPr algn="ctr">
                  <a:spcBef>
                    <a:spcPts val="0"/>
                  </a:spcBef>
                  <a:defRPr sz="3200">
                    <a:solidFill>
                      <a:srgbClr val="FFFFFF"/>
                    </a:solidFill>
                    <a:latin typeface="+mn-lt"/>
                    <a:ea typeface="+mn-ea"/>
                    <a:cs typeface="+mn-cs"/>
                    <a:sym typeface="Helvetica Neue Medium"/>
                  </a:defRPr>
                </a:pPr>
                <a:endParaRPr dirty="0"/>
              </a:p>
            </p:txBody>
          </p:sp>
        </p:grpSp>
      </p:grpSp>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24/09/2024</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6</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Potential Applications - ERL 24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9" name="ZoneTexte 28">
            <a:extLst>
              <a:ext uri="{FF2B5EF4-FFF2-40B4-BE49-F238E27FC236}">
                <a16:creationId xmlns:a16="http://schemas.microsoft.com/office/drawing/2014/main" id="{88230C66-4C13-50AE-4263-0FB9984C168C}"/>
              </a:ext>
            </a:extLst>
          </p:cNvPr>
          <p:cNvSpPr txBox="1"/>
          <p:nvPr/>
        </p:nvSpPr>
        <p:spPr>
          <a:xfrm>
            <a:off x="2218035" y="1877616"/>
            <a:ext cx="504059" cy="276999"/>
          </a:xfrm>
          <a:prstGeom prst="rect">
            <a:avLst/>
          </a:prstGeom>
          <a:noFill/>
        </p:spPr>
        <p:txBody>
          <a:bodyPr wrap="square" rtlCol="0">
            <a:spAutoFit/>
          </a:bodyPr>
          <a:lstStyle/>
          <a:p>
            <a:r>
              <a:rPr lang="en-GB" sz="1200" b="1" dirty="0">
                <a:solidFill>
                  <a:schemeClr val="accent5">
                    <a:lumMod val="75000"/>
                  </a:schemeClr>
                </a:solidFill>
                <a:latin typeface="+mn-lt"/>
              </a:rPr>
              <a:t>1.3m</a:t>
            </a:r>
          </a:p>
        </p:txBody>
      </p:sp>
      <p:cxnSp>
        <p:nvCxnSpPr>
          <p:cNvPr id="30" name="Connecteur droit avec flèche 29">
            <a:extLst>
              <a:ext uri="{FF2B5EF4-FFF2-40B4-BE49-F238E27FC236}">
                <a16:creationId xmlns:a16="http://schemas.microsoft.com/office/drawing/2014/main" id="{16367F29-1CE8-5177-FC25-C5B3D8BE3E97}"/>
              </a:ext>
            </a:extLst>
          </p:cNvPr>
          <p:cNvCxnSpPr>
            <a:cxnSpLocks/>
          </p:cNvCxnSpPr>
          <p:nvPr/>
        </p:nvCxnSpPr>
        <p:spPr>
          <a:xfrm>
            <a:off x="2290043" y="1877616"/>
            <a:ext cx="360040" cy="0"/>
          </a:xfrm>
          <a:prstGeom prst="straightConnector1">
            <a:avLst/>
          </a:prstGeom>
          <a:ln w="25400">
            <a:solidFill>
              <a:schemeClr val="accent5">
                <a:lumMod val="75000"/>
              </a:schemeClr>
            </a:solidFill>
            <a:headEnd type="stealth"/>
            <a:tailEnd type="stealth"/>
          </a:ln>
        </p:spPr>
        <p:style>
          <a:lnRef idx="1">
            <a:schemeClr val="dk1"/>
          </a:lnRef>
          <a:fillRef idx="0">
            <a:schemeClr val="dk1"/>
          </a:fillRef>
          <a:effectRef idx="0">
            <a:schemeClr val="dk1"/>
          </a:effectRef>
          <a:fontRef idx="minor">
            <a:schemeClr val="tx1"/>
          </a:fontRef>
        </p:style>
      </p:cxnSp>
      <p:cxnSp>
        <p:nvCxnSpPr>
          <p:cNvPr id="14" name="Connecteur droit avec flèche 13">
            <a:extLst>
              <a:ext uri="{FF2B5EF4-FFF2-40B4-BE49-F238E27FC236}">
                <a16:creationId xmlns:a16="http://schemas.microsoft.com/office/drawing/2014/main" id="{2F52612F-A0E7-C3C0-1515-068FC401DCAE}"/>
              </a:ext>
            </a:extLst>
          </p:cNvPr>
          <p:cNvCxnSpPr/>
          <p:nvPr/>
        </p:nvCxnSpPr>
        <p:spPr>
          <a:xfrm>
            <a:off x="1353939" y="1589584"/>
            <a:ext cx="260099"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C5B9D105-2737-E9CC-3D2B-BCD0B56DD5A0}"/>
              </a:ext>
            </a:extLst>
          </p:cNvPr>
          <p:cNvCxnSpPr/>
          <p:nvPr/>
        </p:nvCxnSpPr>
        <p:spPr>
          <a:xfrm>
            <a:off x="1281931" y="1683645"/>
            <a:ext cx="260099"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A014C9ED-3941-C0FF-15C1-53B82C138066}"/>
              </a:ext>
            </a:extLst>
          </p:cNvPr>
          <p:cNvCxnSpPr>
            <a:cxnSpLocks/>
          </p:cNvCxnSpPr>
          <p:nvPr/>
        </p:nvCxnSpPr>
        <p:spPr>
          <a:xfrm>
            <a:off x="1281931" y="1836045"/>
            <a:ext cx="508782"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42" name="ZoneTexte 41">
            <a:extLst>
              <a:ext uri="{FF2B5EF4-FFF2-40B4-BE49-F238E27FC236}">
                <a16:creationId xmlns:a16="http://schemas.microsoft.com/office/drawing/2014/main" id="{5EA1C591-07C4-918C-8C34-785EA11A75C1}"/>
              </a:ext>
            </a:extLst>
          </p:cNvPr>
          <p:cNvSpPr txBox="1"/>
          <p:nvPr/>
        </p:nvSpPr>
        <p:spPr>
          <a:xfrm>
            <a:off x="1281931" y="1877616"/>
            <a:ext cx="504059" cy="276999"/>
          </a:xfrm>
          <a:prstGeom prst="rect">
            <a:avLst/>
          </a:prstGeom>
          <a:noFill/>
        </p:spPr>
        <p:txBody>
          <a:bodyPr wrap="square" rtlCol="0">
            <a:spAutoFit/>
          </a:bodyPr>
          <a:lstStyle/>
          <a:p>
            <a:r>
              <a:rPr lang="en-GB" sz="1200" b="1" dirty="0">
                <a:solidFill>
                  <a:srgbClr val="C00000"/>
                </a:solidFill>
                <a:latin typeface="+mn-lt"/>
              </a:rPr>
              <a:t>1m</a:t>
            </a:r>
          </a:p>
        </p:txBody>
      </p:sp>
      <p:sp>
        <p:nvSpPr>
          <p:cNvPr id="43" name="ZoneTexte 42">
            <a:extLst>
              <a:ext uri="{FF2B5EF4-FFF2-40B4-BE49-F238E27FC236}">
                <a16:creationId xmlns:a16="http://schemas.microsoft.com/office/drawing/2014/main" id="{D61EE468-37F5-0B40-88EB-3C6227B65D21}"/>
              </a:ext>
            </a:extLst>
          </p:cNvPr>
          <p:cNvSpPr txBox="1"/>
          <p:nvPr/>
        </p:nvSpPr>
        <p:spPr>
          <a:xfrm>
            <a:off x="1281931" y="1301552"/>
            <a:ext cx="504059" cy="276999"/>
          </a:xfrm>
          <a:prstGeom prst="rect">
            <a:avLst/>
          </a:prstGeom>
          <a:noFill/>
        </p:spPr>
        <p:txBody>
          <a:bodyPr wrap="square" rtlCol="0">
            <a:spAutoFit/>
          </a:bodyPr>
          <a:lstStyle/>
          <a:p>
            <a:r>
              <a:rPr lang="en-GB" sz="1200" b="1" dirty="0">
                <a:solidFill>
                  <a:srgbClr val="C00000"/>
                </a:solidFill>
                <a:latin typeface="+mn-lt"/>
              </a:rPr>
              <a:t>0.5m</a:t>
            </a:r>
          </a:p>
        </p:txBody>
      </p:sp>
      <p:cxnSp>
        <p:nvCxnSpPr>
          <p:cNvPr id="46" name="Connecteur droit avec flèche 45">
            <a:extLst>
              <a:ext uri="{FF2B5EF4-FFF2-40B4-BE49-F238E27FC236}">
                <a16:creationId xmlns:a16="http://schemas.microsoft.com/office/drawing/2014/main" id="{B70E9E7A-1DA4-FE18-7511-04A550DB03B3}"/>
              </a:ext>
            </a:extLst>
          </p:cNvPr>
          <p:cNvCxnSpPr/>
          <p:nvPr/>
        </p:nvCxnSpPr>
        <p:spPr>
          <a:xfrm>
            <a:off x="3658195" y="1661592"/>
            <a:ext cx="260099" cy="0"/>
          </a:xfrm>
          <a:prstGeom prst="straightConnector1">
            <a:avLst/>
          </a:prstGeom>
          <a:ln w="254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C32E97CB-1F7F-DB7F-5E0A-8753D541678B}"/>
              </a:ext>
            </a:extLst>
          </p:cNvPr>
          <p:cNvSpPr txBox="1"/>
          <p:nvPr/>
        </p:nvSpPr>
        <p:spPr>
          <a:xfrm>
            <a:off x="3502932" y="1301552"/>
            <a:ext cx="587311" cy="276999"/>
          </a:xfrm>
          <a:prstGeom prst="rect">
            <a:avLst/>
          </a:prstGeom>
          <a:noFill/>
        </p:spPr>
        <p:txBody>
          <a:bodyPr wrap="square" rtlCol="0">
            <a:spAutoFit/>
          </a:bodyPr>
          <a:lstStyle/>
          <a:p>
            <a:r>
              <a:rPr lang="en-GB" sz="1200" b="1" dirty="0">
                <a:solidFill>
                  <a:srgbClr val="C00000"/>
                </a:solidFill>
                <a:latin typeface="+mn-lt"/>
              </a:rPr>
              <a:t>-0.1m</a:t>
            </a:r>
          </a:p>
        </p:txBody>
      </p:sp>
      <p:sp>
        <p:nvSpPr>
          <p:cNvPr id="48" name="ZoneTexte 47">
            <a:extLst>
              <a:ext uri="{FF2B5EF4-FFF2-40B4-BE49-F238E27FC236}">
                <a16:creationId xmlns:a16="http://schemas.microsoft.com/office/drawing/2014/main" id="{76AAB66E-58F9-ABFC-3C8B-C9661D716BC7}"/>
              </a:ext>
            </a:extLst>
          </p:cNvPr>
          <p:cNvSpPr txBox="1"/>
          <p:nvPr/>
        </p:nvSpPr>
        <p:spPr>
          <a:xfrm>
            <a:off x="5375140" y="1301552"/>
            <a:ext cx="587311" cy="276999"/>
          </a:xfrm>
          <a:prstGeom prst="rect">
            <a:avLst/>
          </a:prstGeom>
          <a:noFill/>
        </p:spPr>
        <p:txBody>
          <a:bodyPr wrap="square" rtlCol="0">
            <a:spAutoFit/>
          </a:bodyPr>
          <a:lstStyle/>
          <a:p>
            <a:r>
              <a:rPr lang="en-GB" sz="1200" b="1" dirty="0">
                <a:solidFill>
                  <a:srgbClr val="C00000"/>
                </a:solidFill>
                <a:latin typeface="+mn-lt"/>
              </a:rPr>
              <a:t>-0.4m</a:t>
            </a:r>
          </a:p>
        </p:txBody>
      </p:sp>
      <p:cxnSp>
        <p:nvCxnSpPr>
          <p:cNvPr id="49" name="Connecteur droit avec flèche 48">
            <a:extLst>
              <a:ext uri="{FF2B5EF4-FFF2-40B4-BE49-F238E27FC236}">
                <a16:creationId xmlns:a16="http://schemas.microsoft.com/office/drawing/2014/main" id="{3D6C1EF8-76DD-26BA-0F73-445D19F9E581}"/>
              </a:ext>
            </a:extLst>
          </p:cNvPr>
          <p:cNvCxnSpPr/>
          <p:nvPr/>
        </p:nvCxnSpPr>
        <p:spPr>
          <a:xfrm>
            <a:off x="5414320" y="1661592"/>
            <a:ext cx="260099" cy="0"/>
          </a:xfrm>
          <a:prstGeom prst="straightConnector1">
            <a:avLst/>
          </a:prstGeom>
          <a:ln w="254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522C3A53-81CF-E5B1-2A32-CAF7BC449973}"/>
              </a:ext>
            </a:extLst>
          </p:cNvPr>
          <p:cNvCxnSpPr>
            <a:cxnSpLocks/>
          </p:cNvCxnSpPr>
          <p:nvPr/>
        </p:nvCxnSpPr>
        <p:spPr>
          <a:xfrm>
            <a:off x="7474619" y="1805608"/>
            <a:ext cx="255827"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32AEFE18-6E00-A3F0-1A83-02FA4CB2A9CD}"/>
              </a:ext>
            </a:extLst>
          </p:cNvPr>
          <p:cNvCxnSpPr>
            <a:cxnSpLocks/>
          </p:cNvCxnSpPr>
          <p:nvPr/>
        </p:nvCxnSpPr>
        <p:spPr>
          <a:xfrm>
            <a:off x="8574634" y="1805608"/>
            <a:ext cx="412153"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97552A8A-0DFD-6EB4-5F2F-CE591C7D008B}"/>
              </a:ext>
            </a:extLst>
          </p:cNvPr>
          <p:cNvCxnSpPr>
            <a:cxnSpLocks/>
          </p:cNvCxnSpPr>
          <p:nvPr/>
        </p:nvCxnSpPr>
        <p:spPr>
          <a:xfrm>
            <a:off x="8338715" y="1589584"/>
            <a:ext cx="412153"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162750FA-5F22-6F41-3B67-37C23C04BA5F}"/>
              </a:ext>
            </a:extLst>
          </p:cNvPr>
          <p:cNvCxnSpPr>
            <a:cxnSpLocks/>
          </p:cNvCxnSpPr>
          <p:nvPr/>
        </p:nvCxnSpPr>
        <p:spPr>
          <a:xfrm>
            <a:off x="8338715" y="1661592"/>
            <a:ext cx="412153"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04C43257-D168-8BC5-8017-09EFC290B18E}"/>
              </a:ext>
            </a:extLst>
          </p:cNvPr>
          <p:cNvCxnSpPr>
            <a:cxnSpLocks/>
          </p:cNvCxnSpPr>
          <p:nvPr/>
        </p:nvCxnSpPr>
        <p:spPr>
          <a:xfrm>
            <a:off x="7474619" y="1589584"/>
            <a:ext cx="255827"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D18BBF16-1172-9D93-0B92-20E2FC4C1FDB}"/>
              </a:ext>
            </a:extLst>
          </p:cNvPr>
          <p:cNvCxnSpPr>
            <a:cxnSpLocks/>
          </p:cNvCxnSpPr>
          <p:nvPr/>
        </p:nvCxnSpPr>
        <p:spPr>
          <a:xfrm>
            <a:off x="7546627" y="1661592"/>
            <a:ext cx="255827" cy="0"/>
          </a:xfrm>
          <a:prstGeom prst="straightConnector1">
            <a:avLst/>
          </a:prstGeom>
          <a:ln w="25400">
            <a:solidFill>
              <a:srgbClr val="C00000"/>
            </a:solidFill>
            <a:tailEnd type="stealth"/>
          </a:ln>
        </p:spPr>
        <p:style>
          <a:lnRef idx="1">
            <a:schemeClr val="accent1"/>
          </a:lnRef>
          <a:fillRef idx="0">
            <a:schemeClr val="accent1"/>
          </a:fillRef>
          <a:effectRef idx="0">
            <a:schemeClr val="accent1"/>
          </a:effectRef>
          <a:fontRef idx="minor">
            <a:schemeClr val="tx1"/>
          </a:fontRef>
        </p:style>
      </p:cxnSp>
      <p:sp>
        <p:nvSpPr>
          <p:cNvPr id="58" name="ZoneTexte 57">
            <a:extLst>
              <a:ext uri="{FF2B5EF4-FFF2-40B4-BE49-F238E27FC236}">
                <a16:creationId xmlns:a16="http://schemas.microsoft.com/office/drawing/2014/main" id="{D335B3CF-95CA-3D47-3341-F8A5C58BD2BB}"/>
              </a:ext>
            </a:extLst>
          </p:cNvPr>
          <p:cNvSpPr txBox="1"/>
          <p:nvPr/>
        </p:nvSpPr>
        <p:spPr>
          <a:xfrm>
            <a:off x="8776773" y="1854832"/>
            <a:ext cx="504059" cy="276999"/>
          </a:xfrm>
          <a:prstGeom prst="rect">
            <a:avLst/>
          </a:prstGeom>
          <a:noFill/>
        </p:spPr>
        <p:txBody>
          <a:bodyPr wrap="square" rtlCol="0">
            <a:spAutoFit/>
          </a:bodyPr>
          <a:lstStyle/>
          <a:p>
            <a:r>
              <a:rPr lang="en-GB" sz="1200" b="1" dirty="0">
                <a:solidFill>
                  <a:srgbClr val="C00000"/>
                </a:solidFill>
                <a:latin typeface="+mn-lt"/>
              </a:rPr>
              <a:t>1m</a:t>
            </a:r>
          </a:p>
        </p:txBody>
      </p:sp>
      <p:sp>
        <p:nvSpPr>
          <p:cNvPr id="59" name="ZoneTexte 58">
            <a:extLst>
              <a:ext uri="{FF2B5EF4-FFF2-40B4-BE49-F238E27FC236}">
                <a16:creationId xmlns:a16="http://schemas.microsoft.com/office/drawing/2014/main" id="{C2EBB2F0-D8EE-EC61-D6D5-E5A3767AA782}"/>
              </a:ext>
            </a:extLst>
          </p:cNvPr>
          <p:cNvSpPr txBox="1"/>
          <p:nvPr/>
        </p:nvSpPr>
        <p:spPr>
          <a:xfrm>
            <a:off x="7186584" y="2093640"/>
            <a:ext cx="504059" cy="276999"/>
          </a:xfrm>
          <a:prstGeom prst="rect">
            <a:avLst/>
          </a:prstGeom>
          <a:noFill/>
        </p:spPr>
        <p:txBody>
          <a:bodyPr wrap="square" rtlCol="0">
            <a:spAutoFit/>
          </a:bodyPr>
          <a:lstStyle/>
          <a:p>
            <a:r>
              <a:rPr lang="en-GB" sz="1200" b="1" dirty="0">
                <a:solidFill>
                  <a:schemeClr val="accent5">
                    <a:lumMod val="75000"/>
                  </a:schemeClr>
                </a:solidFill>
                <a:latin typeface="+mn-lt"/>
              </a:rPr>
              <a:t>3.3m</a:t>
            </a:r>
          </a:p>
        </p:txBody>
      </p:sp>
      <p:cxnSp>
        <p:nvCxnSpPr>
          <p:cNvPr id="60" name="Connecteur droit avec flèche 59">
            <a:extLst>
              <a:ext uri="{FF2B5EF4-FFF2-40B4-BE49-F238E27FC236}">
                <a16:creationId xmlns:a16="http://schemas.microsoft.com/office/drawing/2014/main" id="{D8481AEA-6384-4C13-9224-3953C920AA04}"/>
              </a:ext>
            </a:extLst>
          </p:cNvPr>
          <p:cNvCxnSpPr>
            <a:cxnSpLocks/>
          </p:cNvCxnSpPr>
          <p:nvPr/>
        </p:nvCxnSpPr>
        <p:spPr>
          <a:xfrm>
            <a:off x="7042571" y="2093640"/>
            <a:ext cx="792089" cy="0"/>
          </a:xfrm>
          <a:prstGeom prst="straightConnector1">
            <a:avLst/>
          </a:prstGeom>
          <a:ln w="25400">
            <a:solidFill>
              <a:schemeClr val="accent5">
                <a:lumMod val="75000"/>
              </a:schemeClr>
            </a:solidFill>
            <a:headEnd type="stealth"/>
            <a:tailEnd type="stealth"/>
          </a:ln>
        </p:spPr>
        <p:style>
          <a:lnRef idx="1">
            <a:schemeClr val="dk1"/>
          </a:lnRef>
          <a:fillRef idx="0">
            <a:schemeClr val="dk1"/>
          </a:fillRef>
          <a:effectRef idx="0">
            <a:schemeClr val="dk1"/>
          </a:effectRef>
          <a:fontRef idx="minor">
            <a:schemeClr val="tx1"/>
          </a:fontRef>
        </p:style>
      </p:cxnSp>
      <p:sp>
        <p:nvSpPr>
          <p:cNvPr id="62" name="ZoneTexte 61">
            <a:extLst>
              <a:ext uri="{FF2B5EF4-FFF2-40B4-BE49-F238E27FC236}">
                <a16:creationId xmlns:a16="http://schemas.microsoft.com/office/drawing/2014/main" id="{8EA60FBB-C365-6045-2E76-83C06A460851}"/>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Interaction Points locations and constrains</a:t>
            </a:r>
          </a:p>
        </p:txBody>
      </p:sp>
    </p:spTree>
    <p:extLst>
      <p:ext uri="{BB962C8B-B14F-4D97-AF65-F5344CB8AC3E}">
        <p14:creationId xmlns:p14="http://schemas.microsoft.com/office/powerpoint/2010/main" val="195358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C4606FE6-2340-244B-788F-FED9FAAADD64}"/>
              </a:ext>
            </a:extLst>
          </p:cNvPr>
          <p:cNvSpPr>
            <a:spLocks noGrp="1"/>
          </p:cNvSpPr>
          <p:nvPr>
            <p:ph type="ftr" sz="quarter" idx="11"/>
          </p:nvPr>
        </p:nvSpPr>
        <p:spPr/>
        <p:txBody>
          <a:bodyPr/>
          <a:lstStyle/>
          <a:p>
            <a:r>
              <a:rPr lang="fr-FR"/>
              <a:t>PERLE Potential Applications - ERL 24 Workshop</a:t>
            </a:r>
            <a:endParaRPr lang="fr-FR" dirty="0"/>
          </a:p>
        </p:txBody>
      </p:sp>
      <p:sp>
        <p:nvSpPr>
          <p:cNvPr id="5" name="Espace réservé du numéro de diapositive 4">
            <a:extLst>
              <a:ext uri="{FF2B5EF4-FFF2-40B4-BE49-F238E27FC236}">
                <a16:creationId xmlns:a16="http://schemas.microsoft.com/office/drawing/2014/main" id="{3E8524A5-EB76-DACD-24B3-D405A879A7C7}"/>
              </a:ext>
            </a:extLst>
          </p:cNvPr>
          <p:cNvSpPr>
            <a:spLocks noGrp="1"/>
          </p:cNvSpPr>
          <p:nvPr>
            <p:ph type="sldNum" sz="quarter" idx="12"/>
          </p:nvPr>
        </p:nvSpPr>
        <p:spPr/>
        <p:txBody>
          <a:bodyPr/>
          <a:lstStyle/>
          <a:p>
            <a:fld id="{77E71596-5F9D-49C5-9701-16B3CA54319D}" type="slidenum">
              <a:rPr lang="fr-FR" smtClean="0"/>
              <a:pPr/>
              <a:t>7</a:t>
            </a:fld>
            <a:endParaRPr lang="fr-FR" dirty="0"/>
          </a:p>
        </p:txBody>
      </p:sp>
      <p:sp>
        <p:nvSpPr>
          <p:cNvPr id="3" name="Espace réservé de la date 2">
            <a:extLst>
              <a:ext uri="{FF2B5EF4-FFF2-40B4-BE49-F238E27FC236}">
                <a16:creationId xmlns:a16="http://schemas.microsoft.com/office/drawing/2014/main" id="{96758A17-3A78-4618-ADB6-022082D2655D}"/>
              </a:ext>
            </a:extLst>
          </p:cNvPr>
          <p:cNvSpPr>
            <a:spLocks noGrp="1"/>
          </p:cNvSpPr>
          <p:nvPr>
            <p:ph type="dt" sz="half" idx="10"/>
          </p:nvPr>
        </p:nvSpPr>
        <p:spPr/>
        <p:txBody>
          <a:bodyPr/>
          <a:lstStyle/>
          <a:p>
            <a:r>
              <a:rPr lang="fr-FR"/>
              <a:t>24/09/2024</a:t>
            </a:r>
            <a:endParaRPr lang="fr-FR" dirty="0"/>
          </a:p>
        </p:txBody>
      </p:sp>
      <p:pic>
        <p:nvPicPr>
          <p:cNvPr id="2" name="turn3M_M56.pdf" descr="turn3M_M56.pdf">
            <a:extLst>
              <a:ext uri="{FF2B5EF4-FFF2-40B4-BE49-F238E27FC236}">
                <a16:creationId xmlns:a16="http://schemas.microsoft.com/office/drawing/2014/main" id="{780F147A-CBD5-A205-795B-E897C402E7F8}"/>
              </a:ext>
            </a:extLst>
          </p:cNvPr>
          <p:cNvPicPr>
            <a:picLocks noChangeAspect="1"/>
          </p:cNvPicPr>
          <p:nvPr/>
        </p:nvPicPr>
        <p:blipFill>
          <a:blip r:embed="rId2"/>
          <a:stretch>
            <a:fillRect/>
          </a:stretch>
        </p:blipFill>
        <p:spPr>
          <a:xfrm>
            <a:off x="4954338" y="872368"/>
            <a:ext cx="5760641" cy="4389624"/>
          </a:xfrm>
          <a:prstGeom prst="rect">
            <a:avLst/>
          </a:prstGeom>
          <a:ln w="12700">
            <a:miter lim="400000"/>
          </a:ln>
        </p:spPr>
      </p:pic>
      <p:sp>
        <p:nvSpPr>
          <p:cNvPr id="9" name="ZoneTexte 8">
            <a:extLst>
              <a:ext uri="{FF2B5EF4-FFF2-40B4-BE49-F238E27FC236}">
                <a16:creationId xmlns:a16="http://schemas.microsoft.com/office/drawing/2014/main" id="{4687365B-94E8-A1AE-D0CA-F79D5EC1D5CA}"/>
              </a:ext>
            </a:extLst>
          </p:cNvPr>
          <p:cNvSpPr txBox="1"/>
          <p:nvPr/>
        </p:nvSpPr>
        <p:spPr>
          <a:xfrm>
            <a:off x="129803" y="653480"/>
            <a:ext cx="4680519" cy="4935710"/>
          </a:xfrm>
          <a:prstGeom prst="rect">
            <a:avLst/>
          </a:prstGeom>
          <a:noFill/>
        </p:spPr>
        <p:txBody>
          <a:bodyPr wrap="square" rtlCol="0">
            <a:spAutoFit/>
          </a:bodyPr>
          <a:lstStyle/>
          <a:p>
            <a:pPr>
              <a:lnSpc>
                <a:spcPct val="110000"/>
              </a:lnSpc>
              <a:spcBef>
                <a:spcPts val="2400"/>
              </a:spcBef>
              <a:defRPr sz="4000" b="1">
                <a:solidFill>
                  <a:schemeClr val="accent1">
                    <a:hueOff val="114395"/>
                    <a:lumOff val="-24975"/>
                  </a:schemeClr>
                </a:solidFill>
                <a:latin typeface="Calibri"/>
                <a:ea typeface="Calibri"/>
                <a:cs typeface="Calibri"/>
                <a:sym typeface="Calibri"/>
              </a:defRPr>
            </a:pPr>
            <a:r>
              <a:rPr lang="fr-FR" sz="1400" dirty="0" err="1">
                <a:latin typeface="+mn-lt"/>
              </a:rPr>
              <a:t>Optics</a:t>
            </a:r>
            <a:r>
              <a:rPr lang="fr-FR" sz="1400" dirty="0">
                <a:latin typeface="+mn-lt"/>
              </a:rPr>
              <a:t> of the 3rd </a:t>
            </a:r>
            <a:r>
              <a:rPr lang="fr-FR" sz="1400" dirty="0" err="1">
                <a:latin typeface="+mn-lt"/>
              </a:rPr>
              <a:t>Turn</a:t>
            </a:r>
            <a:r>
              <a:rPr lang="fr-FR" sz="1400" dirty="0">
                <a:latin typeface="+mn-lt"/>
              </a:rPr>
              <a:t> (</a:t>
            </a:r>
            <a:r>
              <a:rPr lang="fr-FR" sz="1400" dirty="0" err="1">
                <a:latin typeface="+mn-lt"/>
              </a:rPr>
              <a:t>updated</a:t>
            </a:r>
            <a:r>
              <a:rPr lang="fr-FR" sz="1400" dirty="0">
                <a:latin typeface="+mn-lt"/>
              </a:rPr>
              <a:t>) </a:t>
            </a: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err="1">
                <a:latin typeface="+mn-lt"/>
              </a:rPr>
              <a:t>Spreader</a:t>
            </a:r>
            <a:r>
              <a:rPr lang="fr-FR" sz="1400" dirty="0">
                <a:latin typeface="+mn-lt"/>
              </a:rPr>
              <a:t> and Recombiner are not </a:t>
            </a:r>
            <a:r>
              <a:rPr lang="fr-FR" sz="1400" dirty="0" err="1">
                <a:latin typeface="+mn-lt"/>
              </a:rPr>
              <a:t>symmetric</a:t>
            </a:r>
            <a:endParaRPr lang="fr-FR" sz="1400" dirty="0">
              <a:latin typeface="+mn-lt"/>
            </a:endParaRP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Quadruples </a:t>
            </a:r>
            <a:r>
              <a:rPr lang="fr-FR" sz="1400" dirty="0" err="1">
                <a:latin typeface="+mn-lt"/>
              </a:rPr>
              <a:t>is</a:t>
            </a:r>
            <a:r>
              <a:rPr lang="fr-FR" sz="1400" dirty="0">
                <a:latin typeface="+mn-lt"/>
              </a:rPr>
              <a:t> Arcs close the dispersion and </a:t>
            </a:r>
            <a:r>
              <a:rPr lang="fr-FR" sz="1400" dirty="0" err="1">
                <a:latin typeface="+mn-lt"/>
              </a:rPr>
              <a:t>compensate</a:t>
            </a:r>
            <a:r>
              <a:rPr lang="fr-FR" sz="1400" dirty="0">
                <a:latin typeface="+mn-lt"/>
              </a:rPr>
              <a:t> M56 of </a:t>
            </a:r>
            <a:r>
              <a:rPr lang="fr-FR" sz="1400" dirty="0" err="1">
                <a:latin typeface="+mn-lt"/>
              </a:rPr>
              <a:t>Spreader</a:t>
            </a:r>
            <a:r>
              <a:rPr lang="fr-FR" sz="1400" dirty="0">
                <a:latin typeface="+mn-lt"/>
              </a:rPr>
              <a:t> and Recombiner</a:t>
            </a: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Low beta (</a:t>
            </a:r>
            <a:r>
              <a:rPr lang="el-GR" sz="1400" dirty="0">
                <a:latin typeface="+mn-lt"/>
              </a:rPr>
              <a:t>β=30</a:t>
            </a:r>
            <a:r>
              <a:rPr lang="fr-FR" sz="1400" dirty="0">
                <a:latin typeface="+mn-lt"/>
              </a:rPr>
              <a:t>cm) </a:t>
            </a:r>
            <a:r>
              <a:rPr lang="fr-FR" sz="1400" dirty="0" err="1">
                <a:latin typeface="+mn-lt"/>
              </a:rPr>
              <a:t>regions</a:t>
            </a:r>
            <a:r>
              <a:rPr lang="fr-FR" sz="1400" dirty="0">
                <a:latin typeface="+mn-lt"/>
              </a:rPr>
              <a:t> for </a:t>
            </a:r>
            <a:r>
              <a:rPr lang="fr-FR" sz="1400" dirty="0" err="1">
                <a:latin typeface="+mn-lt"/>
              </a:rPr>
              <a:t>experiments</a:t>
            </a:r>
            <a:endParaRPr lang="fr-FR" sz="1400" dirty="0">
              <a:latin typeface="+mn-lt"/>
            </a:endParaRPr>
          </a:p>
          <a:p>
            <a:pPr marL="1143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IR1:  Fabry </a:t>
            </a:r>
            <a:r>
              <a:rPr lang="fr-FR" sz="1400" dirty="0" err="1">
                <a:latin typeface="+mn-lt"/>
              </a:rPr>
              <a:t>Perot</a:t>
            </a:r>
            <a:r>
              <a:rPr lang="fr-FR" sz="1400" dirty="0">
                <a:latin typeface="+mn-lt"/>
              </a:rPr>
              <a:t> (2m) in the </a:t>
            </a:r>
            <a:r>
              <a:rPr lang="fr-FR" sz="1400" dirty="0" err="1">
                <a:latin typeface="+mn-lt"/>
              </a:rPr>
              <a:t>Spreader</a:t>
            </a:r>
            <a:r>
              <a:rPr lang="fr-FR" sz="1400" dirty="0">
                <a:latin typeface="+mn-lt"/>
              </a:rPr>
              <a:t> section</a:t>
            </a:r>
          </a:p>
          <a:p>
            <a:pPr marL="1143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IR2:  </a:t>
            </a:r>
            <a:r>
              <a:rPr lang="fr-FR" sz="1400" dirty="0" err="1">
                <a:latin typeface="+mn-lt"/>
              </a:rPr>
              <a:t>scattering</a:t>
            </a:r>
            <a:r>
              <a:rPr lang="fr-FR" sz="1400" dirty="0">
                <a:latin typeface="+mn-lt"/>
              </a:rPr>
              <a:t> on </a:t>
            </a:r>
            <a:r>
              <a:rPr lang="fr-FR" sz="1400" dirty="0" err="1">
                <a:latin typeface="+mn-lt"/>
              </a:rPr>
              <a:t>unstable</a:t>
            </a:r>
            <a:r>
              <a:rPr lang="fr-FR" sz="1400" dirty="0">
                <a:latin typeface="+mn-lt"/>
              </a:rPr>
              <a:t> ions</a:t>
            </a:r>
            <a:br>
              <a:rPr lang="fr-FR" sz="1400" dirty="0">
                <a:latin typeface="+mn-lt"/>
              </a:rPr>
            </a:br>
            <a:r>
              <a:rPr lang="fr-FR" sz="1400" dirty="0">
                <a:latin typeface="+mn-lt"/>
              </a:rPr>
              <a:t>(in the straight section)</a:t>
            </a: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Beam size (5</a:t>
            </a:r>
            <a:r>
              <a:rPr lang="el-GR" sz="1400" dirty="0">
                <a:latin typeface="+mn-lt"/>
              </a:rPr>
              <a:t>σ) </a:t>
            </a:r>
            <a:r>
              <a:rPr lang="fr-FR" sz="1400" dirty="0" err="1">
                <a:latin typeface="+mn-lt"/>
              </a:rPr>
              <a:t>under</a:t>
            </a:r>
            <a:r>
              <a:rPr lang="fr-FR" sz="1400" dirty="0">
                <a:latin typeface="+mn-lt"/>
              </a:rPr>
              <a:t> 4 mm</a:t>
            </a: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Maximal gradient of quadruple magnets &lt; 24 </a:t>
            </a:r>
            <a:r>
              <a:rPr lang="fr-FR" sz="1400" dirty="0" err="1">
                <a:latin typeface="+mn-lt"/>
              </a:rPr>
              <a:t>T</a:t>
            </a:r>
            <a:r>
              <a:rPr lang="fr-FR" sz="1400" dirty="0">
                <a:latin typeface="+mn-lt"/>
              </a:rPr>
              <a:t>/M</a:t>
            </a:r>
          </a:p>
          <a:p>
            <a:pPr>
              <a:lnSpc>
                <a:spcPct val="110000"/>
              </a:lnSpc>
              <a:spcBef>
                <a:spcPts val="2400"/>
              </a:spcBef>
              <a:defRPr sz="4000" b="1">
                <a:solidFill>
                  <a:schemeClr val="accent1">
                    <a:hueOff val="114395"/>
                    <a:lumOff val="-24975"/>
                  </a:schemeClr>
                </a:solidFill>
                <a:latin typeface="Calibri"/>
                <a:ea typeface="Calibri"/>
                <a:cs typeface="Calibri"/>
                <a:sym typeface="Calibri"/>
              </a:defRPr>
            </a:pPr>
            <a:r>
              <a:rPr lang="fr-FR" sz="1400" dirty="0">
                <a:latin typeface="+mn-lt"/>
              </a:rPr>
              <a:t>Tuning M56 in the Arcs</a:t>
            </a:r>
          </a:p>
          <a:p>
            <a:pPr marL="762000" indent="-381000">
              <a:lnSpc>
                <a:spcPct val="110000"/>
              </a:lnSpc>
              <a:spcBef>
                <a:spcPts val="1200"/>
              </a:spcBef>
              <a:buSzPct val="100000"/>
              <a:buChar char="•"/>
              <a:defRPr sz="2400">
                <a:latin typeface="+mn-lt"/>
                <a:ea typeface="+mn-ea"/>
                <a:cs typeface="+mn-cs"/>
                <a:sym typeface="Helvetica Neue Medium"/>
              </a:defRPr>
            </a:pPr>
            <a:r>
              <a:rPr lang="fr-FR" sz="1400" dirty="0">
                <a:latin typeface="+mn-lt"/>
              </a:rPr>
              <a:t>Possible to gain M56 = ±80 cm </a:t>
            </a:r>
            <a:r>
              <a:rPr lang="fr-FR" sz="1400" dirty="0" err="1">
                <a:latin typeface="+mn-lt"/>
              </a:rPr>
              <a:t>with</a:t>
            </a:r>
            <a:r>
              <a:rPr lang="fr-FR" sz="1400" dirty="0">
                <a:latin typeface="+mn-lt"/>
              </a:rPr>
              <a:t> minor change of </a:t>
            </a:r>
            <a:r>
              <a:rPr lang="fr-FR" sz="1400" dirty="0" err="1">
                <a:latin typeface="+mn-lt"/>
              </a:rPr>
              <a:t>beam</a:t>
            </a:r>
            <a:r>
              <a:rPr lang="fr-FR" sz="1400" dirty="0">
                <a:latin typeface="+mn-lt"/>
              </a:rPr>
              <a:t> </a:t>
            </a:r>
            <a:r>
              <a:rPr lang="fr-FR" sz="1400" dirty="0" err="1">
                <a:latin typeface="+mn-lt"/>
              </a:rPr>
              <a:t>properties</a:t>
            </a:r>
            <a:r>
              <a:rPr lang="fr-FR" sz="1400" dirty="0">
                <a:latin typeface="+mn-lt"/>
              </a:rPr>
              <a:t> or </a:t>
            </a:r>
            <a:r>
              <a:rPr lang="fr-FR" sz="1400" dirty="0" err="1">
                <a:latin typeface="+mn-lt"/>
              </a:rPr>
              <a:t>introduce</a:t>
            </a:r>
            <a:r>
              <a:rPr lang="fr-FR" sz="1400" dirty="0">
                <a:latin typeface="+mn-lt"/>
              </a:rPr>
              <a:t> a local </a:t>
            </a:r>
            <a:r>
              <a:rPr lang="fr-FR" sz="1400" dirty="0" err="1">
                <a:latin typeface="+mn-lt"/>
              </a:rPr>
              <a:t>bump</a:t>
            </a:r>
            <a:r>
              <a:rPr lang="fr-FR" sz="1400" dirty="0">
                <a:latin typeface="+mn-lt"/>
              </a:rPr>
              <a:t> of M56 = ±40 cm (</a:t>
            </a:r>
            <a:r>
              <a:rPr lang="fr-FR" sz="1400" dirty="0" err="1">
                <a:latin typeface="+mn-lt"/>
              </a:rPr>
              <a:t>probably</a:t>
            </a:r>
            <a:r>
              <a:rPr lang="fr-FR" sz="1400" dirty="0">
                <a:latin typeface="+mn-lt"/>
              </a:rPr>
              <a:t> more — </a:t>
            </a:r>
            <a:r>
              <a:rPr lang="fr-FR" sz="1400" dirty="0" err="1">
                <a:latin typeface="+mn-lt"/>
              </a:rPr>
              <a:t>ongoing</a:t>
            </a:r>
            <a:r>
              <a:rPr lang="fr-FR" sz="1400" dirty="0">
                <a:latin typeface="+mn-lt"/>
              </a:rPr>
              <a:t> </a:t>
            </a:r>
            <a:r>
              <a:rPr lang="fr-FR" sz="1400" dirty="0" err="1">
                <a:latin typeface="+mn-lt"/>
              </a:rPr>
              <a:t>studies</a:t>
            </a:r>
            <a:r>
              <a:rPr lang="fr-FR" sz="1400" dirty="0">
                <a:latin typeface="+mn-lt"/>
              </a:rPr>
              <a:t>)</a:t>
            </a:r>
          </a:p>
        </p:txBody>
      </p:sp>
      <p:sp>
        <p:nvSpPr>
          <p:cNvPr id="12" name="IR1">
            <a:extLst>
              <a:ext uri="{FF2B5EF4-FFF2-40B4-BE49-F238E27FC236}">
                <a16:creationId xmlns:a16="http://schemas.microsoft.com/office/drawing/2014/main" id="{76A1B8FC-EEB5-2365-D3C1-DDFBC03C402A}"/>
              </a:ext>
            </a:extLst>
          </p:cNvPr>
          <p:cNvSpPr txBox="1"/>
          <p:nvPr/>
        </p:nvSpPr>
        <p:spPr>
          <a:xfrm>
            <a:off x="5731867" y="1287121"/>
            <a:ext cx="362818"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2438338">
              <a:spcBef>
                <a:spcPts val="0"/>
              </a:spcBef>
              <a:defRPr sz="2800" b="1">
                <a:solidFill>
                  <a:schemeClr val="accent5">
                    <a:lumOff val="-29866"/>
                  </a:schemeClr>
                </a:solidFill>
                <a:latin typeface="Calibri"/>
                <a:ea typeface="Calibri"/>
                <a:cs typeface="Calibri"/>
                <a:sym typeface="Calibri"/>
              </a:defRPr>
            </a:lvl1pPr>
          </a:lstStyle>
          <a:p>
            <a:r>
              <a:rPr sz="1200" dirty="0">
                <a:latin typeface="+mn-lt"/>
              </a:rPr>
              <a:t>IR1</a:t>
            </a:r>
          </a:p>
        </p:txBody>
      </p:sp>
      <p:sp>
        <p:nvSpPr>
          <p:cNvPr id="13" name="IR2">
            <a:extLst>
              <a:ext uri="{FF2B5EF4-FFF2-40B4-BE49-F238E27FC236}">
                <a16:creationId xmlns:a16="http://schemas.microsoft.com/office/drawing/2014/main" id="{087F63B8-37F7-A8D3-F3EB-88AB31CC9421}"/>
              </a:ext>
            </a:extLst>
          </p:cNvPr>
          <p:cNvSpPr txBox="1"/>
          <p:nvPr/>
        </p:nvSpPr>
        <p:spPr>
          <a:xfrm>
            <a:off x="7508473" y="1270765"/>
            <a:ext cx="386456" cy="287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ctr" defTabSz="2438338">
              <a:spcBef>
                <a:spcPts val="0"/>
              </a:spcBef>
              <a:defRPr sz="2800" b="1">
                <a:solidFill>
                  <a:schemeClr val="accent5">
                    <a:lumOff val="-29866"/>
                  </a:schemeClr>
                </a:solidFill>
                <a:latin typeface="Calibri"/>
                <a:ea typeface="Calibri"/>
                <a:cs typeface="Calibri"/>
                <a:sym typeface="Calibri"/>
              </a:defRPr>
            </a:lvl1pPr>
          </a:lstStyle>
          <a:p>
            <a:r>
              <a:rPr sz="1200" dirty="0">
                <a:latin typeface="+mn-lt"/>
              </a:rPr>
              <a:t>IR2</a:t>
            </a:r>
          </a:p>
        </p:txBody>
      </p:sp>
      <p:sp>
        <p:nvSpPr>
          <p:cNvPr id="14" name="Étoile à 5 branches 13">
            <a:extLst>
              <a:ext uri="{FF2B5EF4-FFF2-40B4-BE49-F238E27FC236}">
                <a16:creationId xmlns:a16="http://schemas.microsoft.com/office/drawing/2014/main" id="{0766F755-CD05-15E5-F475-19610400EEF2}"/>
              </a:ext>
            </a:extLst>
          </p:cNvPr>
          <p:cNvSpPr>
            <a:spLocks noChangeAspect="1"/>
          </p:cNvSpPr>
          <p:nvPr/>
        </p:nvSpPr>
        <p:spPr>
          <a:xfrm>
            <a:off x="7618635" y="1733600"/>
            <a:ext cx="144000" cy="144000"/>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Étoile à 5 branches 14">
            <a:extLst>
              <a:ext uri="{FF2B5EF4-FFF2-40B4-BE49-F238E27FC236}">
                <a16:creationId xmlns:a16="http://schemas.microsoft.com/office/drawing/2014/main" id="{411CFB80-A1AC-B3C6-F251-4B7FEA35F017}"/>
              </a:ext>
            </a:extLst>
          </p:cNvPr>
          <p:cNvSpPr>
            <a:spLocks noChangeAspect="1"/>
          </p:cNvSpPr>
          <p:nvPr/>
        </p:nvSpPr>
        <p:spPr>
          <a:xfrm>
            <a:off x="5818435" y="1733616"/>
            <a:ext cx="144000" cy="144000"/>
          </a:xfrm>
          <a:prstGeom prst="star5">
            <a:avLst/>
          </a:prstGeom>
          <a:solidFill>
            <a:srgbClr val="F392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ZoneTexte 17">
            <a:extLst>
              <a:ext uri="{FF2B5EF4-FFF2-40B4-BE49-F238E27FC236}">
                <a16:creationId xmlns:a16="http://schemas.microsoft.com/office/drawing/2014/main" id="{4164FB8A-208C-E046-14F2-70FA37301032}"/>
              </a:ext>
            </a:extLst>
          </p:cNvPr>
          <p:cNvSpPr txBox="1"/>
          <p:nvPr/>
        </p:nvSpPr>
        <p:spPr>
          <a:xfrm>
            <a:off x="954236" y="149424"/>
            <a:ext cx="6705129" cy="424732"/>
          </a:xfrm>
          <a:prstGeom prst="rect">
            <a:avLst/>
          </a:prstGeom>
          <a:noFill/>
        </p:spPr>
        <p:txBody>
          <a:bodyPr wrap="square" rtlCol="0">
            <a:spAutoFit/>
          </a:bodyPr>
          <a:lstStyle/>
          <a:p>
            <a:pPr defTabSz="914400">
              <a:lnSpc>
                <a:spcPct val="90000"/>
              </a:lnSpc>
            </a:pPr>
            <a:r>
              <a:rPr lang="en-GB" sz="2400" b="1" dirty="0">
                <a:solidFill>
                  <a:schemeClr val="accent5">
                    <a:lumMod val="75000"/>
                  </a:schemeClr>
                </a:solidFill>
                <a:latin typeface="+mn-lt"/>
                <a:cs typeface="Arial" panose="020B0604020202020204" pitchFamily="34" charset="0"/>
              </a:rPr>
              <a:t>Interaction Points locations and constrains</a:t>
            </a:r>
          </a:p>
        </p:txBody>
      </p:sp>
    </p:spTree>
    <p:extLst>
      <p:ext uri="{BB962C8B-B14F-4D97-AF65-F5344CB8AC3E}">
        <p14:creationId xmlns:p14="http://schemas.microsoft.com/office/powerpoint/2010/main" val="617506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24/09/2024</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Potential Applications - ERL 24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0" name="Titre 1">
            <a:extLst>
              <a:ext uri="{FF2B5EF4-FFF2-40B4-BE49-F238E27FC236}">
                <a16:creationId xmlns:a16="http://schemas.microsoft.com/office/drawing/2014/main" id="{6122D1CE-26A6-486D-9201-AEE4A876CB20}"/>
              </a:ext>
            </a:extLst>
          </p:cNvPr>
          <p:cNvSpPr txBox="1">
            <a:spLocks/>
          </p:cNvSpPr>
          <p:nvPr/>
        </p:nvSpPr>
        <p:spPr>
          <a:xfrm>
            <a:off x="993899" y="126821"/>
            <a:ext cx="8136904" cy="43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00294B"/>
                </a:solidFill>
                <a:latin typeface="+mj-lt"/>
                <a:ea typeface="+mj-ea"/>
                <a:cs typeface="+mj-cs"/>
              </a:defRPr>
            </a:lvl1pPr>
          </a:lstStyle>
          <a:p>
            <a:pPr fontAlgn="auto">
              <a:spcAft>
                <a:spcPts val="0"/>
              </a:spcAft>
            </a:pPr>
            <a:r>
              <a:rPr lang="en-GB" dirty="0">
                <a:solidFill>
                  <a:schemeClr val="accent5">
                    <a:lumMod val="75000"/>
                  </a:schemeClr>
                </a:solidFill>
                <a:latin typeface="+mn-lt"/>
                <a:sym typeface="Wingdings" pitchFamily="2" charset="2"/>
              </a:rPr>
              <a:t>Inverse Campton scattering source @ PERLE</a:t>
            </a:r>
          </a:p>
        </p:txBody>
      </p:sp>
      <p:pic>
        <p:nvPicPr>
          <p:cNvPr id="15" name="Image 14">
            <a:extLst>
              <a:ext uri="{FF2B5EF4-FFF2-40B4-BE49-F238E27FC236}">
                <a16:creationId xmlns:a16="http://schemas.microsoft.com/office/drawing/2014/main" id="{9EEBDE0A-F6C9-D8CF-6260-911525B37FC3}"/>
              </a:ext>
            </a:extLst>
          </p:cNvPr>
          <p:cNvPicPr>
            <a:picLocks noChangeAspect="1"/>
          </p:cNvPicPr>
          <p:nvPr/>
        </p:nvPicPr>
        <p:blipFill>
          <a:blip r:embed="rId3"/>
          <a:stretch>
            <a:fillRect/>
          </a:stretch>
        </p:blipFill>
        <p:spPr>
          <a:xfrm>
            <a:off x="57795" y="653480"/>
            <a:ext cx="10693440" cy="5008578"/>
          </a:xfrm>
          <a:prstGeom prst="rect">
            <a:avLst/>
          </a:prstGeom>
        </p:spPr>
      </p:pic>
      <p:pic>
        <p:nvPicPr>
          <p:cNvPr id="2" name="Image 1">
            <a:extLst>
              <a:ext uri="{FF2B5EF4-FFF2-40B4-BE49-F238E27FC236}">
                <a16:creationId xmlns:a16="http://schemas.microsoft.com/office/drawing/2014/main" id="{C0A42246-C2B9-E633-00A1-C39AB30540F3}"/>
              </a:ext>
            </a:extLst>
          </p:cNvPr>
          <p:cNvPicPr/>
          <p:nvPr/>
        </p:nvPicPr>
        <p:blipFill rotWithShape="1">
          <a:blip r:embed="rId4" cstate="print">
            <a:extLst>
              <a:ext uri="{28A0092B-C50C-407E-A947-70E740481C1C}">
                <a14:useLocalDpi xmlns:a14="http://schemas.microsoft.com/office/drawing/2010/main" val="0"/>
              </a:ext>
            </a:extLst>
          </a:blip>
          <a:srcRect r="11338"/>
          <a:stretch/>
        </p:blipFill>
        <p:spPr>
          <a:xfrm>
            <a:off x="6020800" y="3605808"/>
            <a:ext cx="2821971" cy="1728192"/>
          </a:xfrm>
          <a:prstGeom prst="rect">
            <a:avLst/>
          </a:prstGeom>
          <a:ln w="19050">
            <a:solidFill>
              <a:schemeClr val="tx1"/>
            </a:solidFill>
          </a:ln>
          <a:effectLst/>
        </p:spPr>
      </p:pic>
      <p:pic>
        <p:nvPicPr>
          <p:cNvPr id="3" name="Image 2">
            <a:extLst>
              <a:ext uri="{FF2B5EF4-FFF2-40B4-BE49-F238E27FC236}">
                <a16:creationId xmlns:a16="http://schemas.microsoft.com/office/drawing/2014/main" id="{1B299D01-905C-4680-D3CA-ACA8052AED9D}"/>
              </a:ext>
            </a:extLst>
          </p:cNvPr>
          <p:cNvPicPr>
            <a:picLocks noChangeAspect="1"/>
          </p:cNvPicPr>
          <p:nvPr/>
        </p:nvPicPr>
        <p:blipFill rotWithShape="1">
          <a:blip r:embed="rId5">
            <a:extLst>
              <a:ext uri="{28A0092B-C50C-407E-A947-70E740481C1C}">
                <a14:useLocalDpi xmlns:a14="http://schemas.microsoft.com/office/drawing/2010/main" val="0"/>
              </a:ext>
            </a:extLst>
          </a:blip>
          <a:srcRect l="12193" t="18900" r="5134" b="11730"/>
          <a:stretch/>
        </p:blipFill>
        <p:spPr>
          <a:xfrm>
            <a:off x="3029061" y="3965848"/>
            <a:ext cx="2746107" cy="1728192"/>
          </a:xfrm>
          <a:prstGeom prst="rect">
            <a:avLst/>
          </a:prstGeom>
          <a:ln w="19050">
            <a:solidFill>
              <a:schemeClr val="tx1"/>
            </a:solidFill>
          </a:ln>
        </p:spPr>
      </p:pic>
      <p:pic>
        <p:nvPicPr>
          <p:cNvPr id="5" name="Image 4">
            <a:extLst>
              <a:ext uri="{FF2B5EF4-FFF2-40B4-BE49-F238E27FC236}">
                <a16:creationId xmlns:a16="http://schemas.microsoft.com/office/drawing/2014/main" id="{FF125E02-221D-960F-1EC2-3FE149D46C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54" y="725488"/>
            <a:ext cx="2602645" cy="1735096"/>
          </a:xfrm>
          <a:prstGeom prst="rect">
            <a:avLst/>
          </a:prstGeom>
          <a:ln w="19050">
            <a:solidFill>
              <a:schemeClr val="tx1"/>
            </a:solidFill>
          </a:ln>
        </p:spPr>
      </p:pic>
      <p:cxnSp>
        <p:nvCxnSpPr>
          <p:cNvPr id="7" name="Connecteur droit avec flèche 6">
            <a:extLst>
              <a:ext uri="{FF2B5EF4-FFF2-40B4-BE49-F238E27FC236}">
                <a16:creationId xmlns:a16="http://schemas.microsoft.com/office/drawing/2014/main" id="{101E9085-0CC6-0843-B9D1-3AEC446FBCD6}"/>
              </a:ext>
            </a:extLst>
          </p:cNvPr>
          <p:cNvCxnSpPr>
            <a:endCxn id="3" idx="0"/>
          </p:cNvCxnSpPr>
          <p:nvPr/>
        </p:nvCxnSpPr>
        <p:spPr>
          <a:xfrm>
            <a:off x="3586187" y="3533800"/>
            <a:ext cx="815928" cy="43204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58AD7D71-509C-B030-C0C0-8F50C832908C}"/>
              </a:ext>
            </a:extLst>
          </p:cNvPr>
          <p:cNvCxnSpPr>
            <a:cxnSpLocks/>
            <a:endCxn id="2" idx="0"/>
          </p:cNvCxnSpPr>
          <p:nvPr/>
        </p:nvCxnSpPr>
        <p:spPr>
          <a:xfrm>
            <a:off x="4522291" y="3029744"/>
            <a:ext cx="2909495" cy="5760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6FA4FDC-6CBC-02AA-C2BF-DF4A869ADFD2}"/>
              </a:ext>
            </a:extLst>
          </p:cNvPr>
          <p:cNvCxnSpPr>
            <a:cxnSpLocks/>
            <a:endCxn id="5" idx="2"/>
          </p:cNvCxnSpPr>
          <p:nvPr/>
        </p:nvCxnSpPr>
        <p:spPr>
          <a:xfrm flipV="1">
            <a:off x="1202842" y="2460584"/>
            <a:ext cx="289935" cy="6971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1C718E0-209B-7429-3566-13D1FC1780B1}"/>
              </a:ext>
            </a:extLst>
          </p:cNvPr>
          <p:cNvSpPr txBox="1"/>
          <p:nvPr/>
        </p:nvSpPr>
        <p:spPr>
          <a:xfrm>
            <a:off x="7294398" y="5026223"/>
            <a:ext cx="1548373" cy="307777"/>
          </a:xfrm>
          <a:prstGeom prst="rect">
            <a:avLst/>
          </a:prstGeom>
          <a:noFill/>
        </p:spPr>
        <p:txBody>
          <a:bodyPr wrap="none" rtlCol="0">
            <a:spAutoFit/>
          </a:bodyPr>
          <a:lstStyle/>
          <a:p>
            <a:r>
              <a:rPr lang="fr-FR" sz="1400" b="1" dirty="0">
                <a:solidFill>
                  <a:schemeClr val="bg1"/>
                </a:solidFill>
                <a:latin typeface="+mn-lt"/>
              </a:rPr>
              <a:t>Fabry-</a:t>
            </a:r>
            <a:r>
              <a:rPr lang="fr-FR" sz="1400" b="1" dirty="0" err="1">
                <a:solidFill>
                  <a:schemeClr val="bg1"/>
                </a:solidFill>
                <a:latin typeface="+mn-lt"/>
              </a:rPr>
              <a:t>Perot</a:t>
            </a:r>
            <a:r>
              <a:rPr lang="fr-FR" sz="1400" b="1" dirty="0">
                <a:solidFill>
                  <a:schemeClr val="bg1"/>
                </a:solidFill>
                <a:latin typeface="+mn-lt"/>
              </a:rPr>
              <a:t> </a:t>
            </a:r>
            <a:r>
              <a:rPr lang="fr-FR" sz="1400" b="1" dirty="0" err="1">
                <a:solidFill>
                  <a:schemeClr val="bg1"/>
                </a:solidFill>
                <a:latin typeface="+mn-lt"/>
              </a:rPr>
              <a:t>Cavity</a:t>
            </a:r>
            <a:endParaRPr lang="fr-FR" sz="1400" b="1" dirty="0">
              <a:solidFill>
                <a:schemeClr val="bg1"/>
              </a:solidFill>
              <a:latin typeface="+mn-lt"/>
            </a:endParaRPr>
          </a:p>
        </p:txBody>
      </p:sp>
      <p:sp>
        <p:nvSpPr>
          <p:cNvPr id="25" name="ZoneTexte 24">
            <a:extLst>
              <a:ext uri="{FF2B5EF4-FFF2-40B4-BE49-F238E27FC236}">
                <a16:creationId xmlns:a16="http://schemas.microsoft.com/office/drawing/2014/main" id="{04B56F74-A4AE-A6D9-6BFF-05F810709054}"/>
              </a:ext>
            </a:extLst>
          </p:cNvPr>
          <p:cNvSpPr txBox="1"/>
          <p:nvPr/>
        </p:nvSpPr>
        <p:spPr>
          <a:xfrm>
            <a:off x="3341422" y="5386263"/>
            <a:ext cx="2477013" cy="307777"/>
          </a:xfrm>
          <a:prstGeom prst="rect">
            <a:avLst/>
          </a:prstGeom>
          <a:noFill/>
        </p:spPr>
        <p:txBody>
          <a:bodyPr wrap="square" rtlCol="0">
            <a:spAutoFit/>
          </a:bodyPr>
          <a:lstStyle/>
          <a:p>
            <a:pPr algn="ctr"/>
            <a:r>
              <a:rPr lang="en-GB" sz="1400" b="1" dirty="0">
                <a:solidFill>
                  <a:schemeClr val="bg1"/>
                </a:solidFill>
                <a:latin typeface="+mn-lt"/>
              </a:rPr>
              <a:t>X-LINE elements inside bunker</a:t>
            </a:r>
          </a:p>
        </p:txBody>
      </p:sp>
      <p:sp>
        <p:nvSpPr>
          <p:cNvPr id="26" name="ZoneTexte 25">
            <a:extLst>
              <a:ext uri="{FF2B5EF4-FFF2-40B4-BE49-F238E27FC236}">
                <a16:creationId xmlns:a16="http://schemas.microsoft.com/office/drawing/2014/main" id="{8636EB7C-B7B7-C6B6-A373-F3EEF8410154}"/>
              </a:ext>
            </a:extLst>
          </p:cNvPr>
          <p:cNvSpPr txBox="1"/>
          <p:nvPr/>
        </p:nvSpPr>
        <p:spPr>
          <a:xfrm>
            <a:off x="1310232" y="2187134"/>
            <a:ext cx="1555875" cy="307777"/>
          </a:xfrm>
          <a:prstGeom prst="rect">
            <a:avLst/>
          </a:prstGeom>
          <a:noFill/>
        </p:spPr>
        <p:txBody>
          <a:bodyPr wrap="none" rtlCol="0">
            <a:spAutoFit/>
          </a:bodyPr>
          <a:lstStyle/>
          <a:p>
            <a:r>
              <a:rPr lang="fr-FR" sz="1400" b="1" dirty="0">
                <a:solidFill>
                  <a:schemeClr val="bg1"/>
                </a:solidFill>
                <a:latin typeface="+mn-lt"/>
              </a:rPr>
              <a:t>X-LINE in X-HUTCH</a:t>
            </a:r>
          </a:p>
        </p:txBody>
      </p:sp>
    </p:spTree>
    <p:extLst>
      <p:ext uri="{BB962C8B-B14F-4D97-AF65-F5344CB8AC3E}">
        <p14:creationId xmlns:p14="http://schemas.microsoft.com/office/powerpoint/2010/main" val="350095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Image 85">
            <a:extLst>
              <a:ext uri="{FF2B5EF4-FFF2-40B4-BE49-F238E27FC236}">
                <a16:creationId xmlns:a16="http://schemas.microsoft.com/office/drawing/2014/main" id="{D3380586-7F9F-9C92-4CEB-680AA36BD233}"/>
              </a:ext>
            </a:extLst>
          </p:cNvPr>
          <p:cNvPicPr>
            <a:picLocks noChangeAspect="1"/>
          </p:cNvPicPr>
          <p:nvPr/>
        </p:nvPicPr>
        <p:blipFill>
          <a:blip r:embed="rId2"/>
          <a:stretch>
            <a:fillRect/>
          </a:stretch>
        </p:blipFill>
        <p:spPr>
          <a:xfrm>
            <a:off x="6055522" y="3658382"/>
            <a:ext cx="4659457" cy="2027758"/>
          </a:xfrm>
          <a:prstGeom prst="rect">
            <a:avLst/>
          </a:prstGeom>
        </p:spPr>
      </p:pic>
      <mc:AlternateContent xmlns:mc="http://schemas.openxmlformats.org/markup-compatibility/2006" xmlns:a14="http://schemas.microsoft.com/office/drawing/2010/main">
        <mc:Choice Requires="a14">
          <p:sp>
            <p:nvSpPr>
              <p:cNvPr id="75" name="ZoneTexte 74">
                <a:extLst>
                  <a:ext uri="{FF2B5EF4-FFF2-40B4-BE49-F238E27FC236}">
                    <a16:creationId xmlns:a16="http://schemas.microsoft.com/office/drawing/2014/main" id="{052D8144-B7A1-EEC1-1E21-533B7369C4C1}"/>
                  </a:ext>
                </a:extLst>
              </p:cNvPr>
              <p:cNvSpPr txBox="1"/>
              <p:nvPr/>
            </p:nvSpPr>
            <p:spPr>
              <a:xfrm>
                <a:off x="3628824" y="4161802"/>
                <a:ext cx="2925602" cy="850233"/>
              </a:xfrm>
              <a:prstGeom prst="rect">
                <a:avLst/>
              </a:prstGeom>
              <a:noFill/>
              <a:ln w="38100">
                <a:noFill/>
              </a:ln>
            </p:spPr>
            <p:txBody>
              <a:bodyPr wrap="square" rtlCol="0">
                <a:spAutoFit/>
              </a:bodyPr>
              <a:lstStyle/>
              <a:p>
                <a:r>
                  <a:rPr lang="fr-FR" sz="1500" dirty="0">
                    <a:solidFill>
                      <a:schemeClr val="accent5">
                        <a:lumMod val="75000"/>
                      </a:schemeClr>
                    </a:solidFill>
                    <a:latin typeface="+mn-lt"/>
                  </a:rPr>
                  <a:t>Compton photon:</a:t>
                </a:r>
              </a:p>
              <a:p>
                <a:r>
                  <a:rPr lang="fr-FR" sz="1500" dirty="0">
                    <a:solidFill>
                      <a:schemeClr val="accent5">
                        <a:lumMod val="75000"/>
                      </a:schemeClr>
                    </a:solidFill>
                    <a:latin typeface="+mn-lt"/>
                  </a:rPr>
                  <a:t> </a:t>
                </a:r>
                <a14:m>
                  <m:oMath xmlns:m="http://schemas.openxmlformats.org/officeDocument/2006/math">
                    <m:sSub>
                      <m:sSubPr>
                        <m:ctrlPr>
                          <a:rPr lang="fr-FR" sz="1500" i="1" smtClean="0">
                            <a:solidFill>
                              <a:schemeClr val="accent5">
                                <a:lumMod val="75000"/>
                              </a:schemeClr>
                            </a:solidFill>
                            <a:latin typeface="Cambria Math" panose="02040503050406030204" pitchFamily="18" charset="0"/>
                          </a:rPr>
                        </m:ctrlPr>
                      </m:sSubPr>
                      <m:e>
                        <m:r>
                          <a:rPr lang="fr-FR" sz="1500" i="1">
                            <a:solidFill>
                              <a:schemeClr val="accent5">
                                <a:lumMod val="75000"/>
                              </a:schemeClr>
                            </a:solidFill>
                            <a:latin typeface="Cambria Math" panose="02040503050406030204" pitchFamily="18" charset="0"/>
                          </a:rPr>
                          <m:t>𝐸</m:t>
                        </m:r>
                      </m:e>
                      <m:sub>
                        <m:r>
                          <a:rPr lang="fr-FR" sz="1500" b="0" i="1" smtClean="0">
                            <a:solidFill>
                              <a:schemeClr val="accent5">
                                <a:lumMod val="75000"/>
                              </a:schemeClr>
                            </a:solidFill>
                            <a:latin typeface="Cambria Math" panose="02040503050406030204" pitchFamily="18" charset="0"/>
                          </a:rPr>
                          <m:t>𝑋</m:t>
                        </m:r>
                        <m:r>
                          <a:rPr lang="fr-FR" sz="1500" b="0" i="1" smtClean="0">
                            <a:solidFill>
                              <a:schemeClr val="accent5">
                                <a:lumMod val="75000"/>
                              </a:schemeClr>
                            </a:solidFill>
                            <a:latin typeface="Cambria Math" panose="02040503050406030204" pitchFamily="18" charset="0"/>
                          </a:rPr>
                          <m:t>/</m:t>
                        </m:r>
                        <m:r>
                          <a:rPr lang="fr-FR" sz="1500" i="1">
                            <a:solidFill>
                              <a:schemeClr val="accent5">
                                <a:lumMod val="75000"/>
                              </a:schemeClr>
                            </a:solidFill>
                            <a:latin typeface="Cambria Math" panose="02040503050406030204" pitchFamily="18" charset="0"/>
                            <a:ea typeface="Cambria Math"/>
                          </a:rPr>
                          <m:t>𝛾</m:t>
                        </m:r>
                      </m:sub>
                    </m:sSub>
                    <m:r>
                      <a:rPr lang="fr-FR" sz="1500" i="1">
                        <a:solidFill>
                          <a:schemeClr val="accent5">
                            <a:lumMod val="75000"/>
                          </a:schemeClr>
                        </a:solidFill>
                        <a:latin typeface="Cambria Math" panose="02040503050406030204" pitchFamily="18" charset="0"/>
                        <a:ea typeface="Cambria Math"/>
                      </a:rPr>
                      <m:t>≃</m:t>
                    </m:r>
                    <m:sSub>
                      <m:sSubPr>
                        <m:ctrlPr>
                          <a:rPr lang="fr-FR" sz="1500" i="1">
                            <a:solidFill>
                              <a:schemeClr val="accent5">
                                <a:lumMod val="75000"/>
                              </a:schemeClr>
                            </a:solidFill>
                            <a:latin typeface="Cambria Math" panose="02040503050406030204" pitchFamily="18" charset="0"/>
                          </a:rPr>
                        </m:ctrlPr>
                      </m:sSubPr>
                      <m:e>
                        <m:f>
                          <m:fPr>
                            <m:ctrlPr>
                              <a:rPr lang="fr-FR" sz="1500" i="1" smtClean="0">
                                <a:solidFill>
                                  <a:schemeClr val="accent5">
                                    <a:lumMod val="75000"/>
                                  </a:schemeClr>
                                </a:solidFill>
                                <a:latin typeface="Cambria Math" panose="02040503050406030204" pitchFamily="18" charset="0"/>
                              </a:rPr>
                            </m:ctrlPr>
                          </m:fPr>
                          <m:num>
                            <m:r>
                              <a:rPr lang="fr-FR" sz="1500" i="1">
                                <a:solidFill>
                                  <a:schemeClr val="accent5">
                                    <a:lumMod val="75000"/>
                                  </a:schemeClr>
                                </a:solidFill>
                                <a:latin typeface="Cambria Math" panose="02040503050406030204" pitchFamily="18" charset="0"/>
                                <a:ea typeface="Cambria Math"/>
                              </a:rPr>
                              <m:t>4</m:t>
                            </m:r>
                            <m:sSup>
                              <m:sSupPr>
                                <m:ctrlPr>
                                  <a:rPr lang="fr-FR" sz="1500" i="1">
                                    <a:solidFill>
                                      <a:schemeClr val="accent5">
                                        <a:lumMod val="75000"/>
                                      </a:schemeClr>
                                    </a:solidFill>
                                    <a:latin typeface="Cambria Math" panose="02040503050406030204" pitchFamily="18" charset="0"/>
                                    <a:ea typeface="Cambria Math"/>
                                  </a:rPr>
                                </m:ctrlPr>
                              </m:sSupPr>
                              <m:e>
                                <m:r>
                                  <a:rPr lang="fr-FR" sz="1500" i="1">
                                    <a:solidFill>
                                      <a:schemeClr val="accent5">
                                        <a:lumMod val="75000"/>
                                      </a:schemeClr>
                                    </a:solidFill>
                                    <a:latin typeface="Cambria Math" panose="02040503050406030204" pitchFamily="18" charset="0"/>
                                    <a:ea typeface="Cambria Math"/>
                                  </a:rPr>
                                  <m:t>𝛾</m:t>
                                </m:r>
                              </m:e>
                              <m:sup>
                                <m:r>
                                  <a:rPr lang="fr-FR" sz="1500" i="1">
                                    <a:solidFill>
                                      <a:schemeClr val="accent5">
                                        <a:lumMod val="75000"/>
                                      </a:schemeClr>
                                    </a:solidFill>
                                    <a:latin typeface="Cambria Math" panose="02040503050406030204" pitchFamily="18" charset="0"/>
                                    <a:ea typeface="Cambria Math"/>
                                  </a:rPr>
                                  <m:t>2</m:t>
                                </m:r>
                              </m:sup>
                            </m:sSup>
                            <m:d>
                              <m:dPr>
                                <m:ctrlPr>
                                  <a:rPr lang="fr-FR" sz="1500" b="0" i="1" smtClean="0">
                                    <a:solidFill>
                                      <a:schemeClr val="accent5">
                                        <a:lumMod val="75000"/>
                                      </a:schemeClr>
                                    </a:solidFill>
                                    <a:latin typeface="Cambria Math" panose="02040503050406030204" pitchFamily="18" charset="0"/>
                                    <a:ea typeface="Cambria Math"/>
                                  </a:rPr>
                                </m:ctrlPr>
                              </m:dPr>
                              <m:e>
                                <m:r>
                                  <a:rPr lang="fr-FR" sz="1500" b="0" i="1" smtClean="0">
                                    <a:solidFill>
                                      <a:schemeClr val="accent5">
                                        <a:lumMod val="75000"/>
                                      </a:schemeClr>
                                    </a:solidFill>
                                    <a:latin typeface="Cambria Math" panose="02040503050406030204" pitchFamily="18" charset="0"/>
                                    <a:ea typeface="Cambria Math"/>
                                  </a:rPr>
                                  <m:t>1−</m:t>
                                </m:r>
                                <m:f>
                                  <m:fPr>
                                    <m:ctrlPr>
                                      <a:rPr lang="fr-FR" sz="1500" b="0" i="1" smtClean="0">
                                        <a:solidFill>
                                          <a:schemeClr val="accent5">
                                            <a:lumMod val="75000"/>
                                          </a:schemeClr>
                                        </a:solidFill>
                                        <a:latin typeface="Cambria Math" panose="02040503050406030204" pitchFamily="18" charset="0"/>
                                        <a:ea typeface="Cambria Math"/>
                                      </a:rPr>
                                    </m:ctrlPr>
                                  </m:fPr>
                                  <m:num>
                                    <m:sSup>
                                      <m:sSupPr>
                                        <m:ctrlPr>
                                          <a:rPr lang="fr-FR" sz="1500" b="0" i="1" smtClean="0">
                                            <a:solidFill>
                                              <a:schemeClr val="accent5">
                                                <a:lumMod val="75000"/>
                                              </a:schemeClr>
                                            </a:solidFill>
                                            <a:latin typeface="Cambria Math" panose="02040503050406030204" pitchFamily="18" charset="0"/>
                                            <a:ea typeface="Cambria Math"/>
                                          </a:rPr>
                                        </m:ctrlPr>
                                      </m:sSupPr>
                                      <m:e>
                                        <m:r>
                                          <a:rPr lang="fr-FR" sz="1500" b="0" i="1" smtClean="0">
                                            <a:solidFill>
                                              <a:schemeClr val="accent5">
                                                <a:lumMod val="75000"/>
                                              </a:schemeClr>
                                            </a:solidFill>
                                            <a:latin typeface="Cambria Math" panose="02040503050406030204" pitchFamily="18" charset="0"/>
                                            <a:ea typeface="Cambria Math" panose="02040503050406030204" pitchFamily="18" charset="0"/>
                                          </a:rPr>
                                          <m:t>𝛼</m:t>
                                        </m:r>
                                      </m:e>
                                      <m:sup>
                                        <m:r>
                                          <a:rPr lang="fr-FR" sz="1500" b="0" i="1" smtClean="0">
                                            <a:solidFill>
                                              <a:schemeClr val="accent5">
                                                <a:lumMod val="75000"/>
                                              </a:schemeClr>
                                            </a:solidFill>
                                            <a:latin typeface="Cambria Math" panose="02040503050406030204" pitchFamily="18" charset="0"/>
                                            <a:ea typeface="Cambria Math"/>
                                          </a:rPr>
                                          <m:t>2</m:t>
                                        </m:r>
                                      </m:sup>
                                    </m:sSup>
                                  </m:num>
                                  <m:den>
                                    <m:r>
                                      <a:rPr lang="fr-FR" sz="1500" b="0" i="1" smtClean="0">
                                        <a:solidFill>
                                          <a:schemeClr val="accent5">
                                            <a:lumMod val="75000"/>
                                          </a:schemeClr>
                                        </a:solidFill>
                                        <a:latin typeface="Cambria Math" panose="02040503050406030204" pitchFamily="18" charset="0"/>
                                        <a:ea typeface="Cambria Math"/>
                                      </a:rPr>
                                      <m:t>4</m:t>
                                    </m:r>
                                  </m:den>
                                </m:f>
                              </m:e>
                            </m:d>
                          </m:num>
                          <m:den>
                            <m:r>
                              <a:rPr lang="fr-FR" sz="1500" b="0" i="1" smtClean="0">
                                <a:solidFill>
                                  <a:schemeClr val="accent5">
                                    <a:lumMod val="75000"/>
                                  </a:schemeClr>
                                </a:solidFill>
                                <a:latin typeface="Cambria Math" panose="02040503050406030204" pitchFamily="18" charset="0"/>
                              </a:rPr>
                              <m:t>1+</m:t>
                            </m:r>
                            <m:sSup>
                              <m:sSupPr>
                                <m:ctrlPr>
                                  <a:rPr lang="fr-FR" sz="1500" i="1">
                                    <a:solidFill>
                                      <a:schemeClr val="accent5">
                                        <a:lumMod val="75000"/>
                                      </a:schemeClr>
                                    </a:solidFill>
                                    <a:latin typeface="Cambria Math" panose="02040503050406030204" pitchFamily="18" charset="0"/>
                                    <a:ea typeface="Cambria Math"/>
                                  </a:rPr>
                                </m:ctrlPr>
                              </m:sSupPr>
                              <m:e>
                                <m:r>
                                  <a:rPr lang="fr-FR" sz="1500" i="1">
                                    <a:solidFill>
                                      <a:schemeClr val="accent5">
                                        <a:lumMod val="75000"/>
                                      </a:schemeClr>
                                    </a:solidFill>
                                    <a:latin typeface="Cambria Math" panose="02040503050406030204" pitchFamily="18" charset="0"/>
                                    <a:ea typeface="Cambria Math"/>
                                  </a:rPr>
                                  <m:t>𝛾</m:t>
                                </m:r>
                              </m:e>
                              <m:sup>
                                <m:r>
                                  <a:rPr lang="fr-FR" sz="1500" i="1">
                                    <a:solidFill>
                                      <a:schemeClr val="accent5">
                                        <a:lumMod val="75000"/>
                                      </a:schemeClr>
                                    </a:solidFill>
                                    <a:latin typeface="Cambria Math" panose="02040503050406030204" pitchFamily="18" charset="0"/>
                                    <a:ea typeface="Cambria Math"/>
                                  </a:rPr>
                                  <m:t>2</m:t>
                                </m:r>
                              </m:sup>
                            </m:sSup>
                            <m:sSup>
                              <m:sSupPr>
                                <m:ctrlPr>
                                  <a:rPr lang="fr-FR" sz="1500" b="0" i="1" smtClean="0">
                                    <a:solidFill>
                                      <a:schemeClr val="accent5">
                                        <a:lumMod val="75000"/>
                                      </a:schemeClr>
                                    </a:solidFill>
                                    <a:latin typeface="Cambria Math" panose="02040503050406030204" pitchFamily="18" charset="0"/>
                                    <a:ea typeface="Cambria Math"/>
                                  </a:rPr>
                                </m:ctrlPr>
                              </m:sSupPr>
                              <m:e>
                                <m:r>
                                  <a:rPr lang="fr-FR" sz="1500" i="1" smtClean="0">
                                    <a:solidFill>
                                      <a:schemeClr val="accent5">
                                        <a:lumMod val="75000"/>
                                      </a:schemeClr>
                                    </a:solidFill>
                                    <a:latin typeface="Cambria Math" panose="02040503050406030204" pitchFamily="18" charset="0"/>
                                    <a:ea typeface="Cambria Math"/>
                                  </a:rPr>
                                  <m:t>𝜃</m:t>
                                </m:r>
                              </m:e>
                              <m:sup>
                                <m:r>
                                  <a:rPr lang="fr-FR" sz="1500" b="0" i="1" smtClean="0">
                                    <a:solidFill>
                                      <a:schemeClr val="accent5">
                                        <a:lumMod val="75000"/>
                                      </a:schemeClr>
                                    </a:solidFill>
                                    <a:latin typeface="Cambria Math" panose="02040503050406030204" pitchFamily="18" charset="0"/>
                                    <a:ea typeface="Cambria Math"/>
                                  </a:rPr>
                                  <m:t>2</m:t>
                                </m:r>
                              </m:sup>
                            </m:sSup>
                          </m:den>
                        </m:f>
                        <m:r>
                          <a:rPr lang="fr-FR" sz="1500" i="1">
                            <a:solidFill>
                              <a:schemeClr val="accent5">
                                <a:lumMod val="75000"/>
                              </a:schemeClr>
                            </a:solidFill>
                            <a:latin typeface="Cambria Math" panose="02040503050406030204" pitchFamily="18" charset="0"/>
                          </a:rPr>
                          <m:t>𝐸</m:t>
                        </m:r>
                      </m:e>
                      <m:sub>
                        <m:r>
                          <a:rPr lang="fr-FR" sz="1500" i="1">
                            <a:solidFill>
                              <a:schemeClr val="accent5">
                                <a:lumMod val="75000"/>
                              </a:schemeClr>
                            </a:solidFill>
                            <a:latin typeface="Cambria Math" panose="02040503050406030204" pitchFamily="18" charset="0"/>
                            <a:ea typeface="Cambria Math"/>
                          </a:rPr>
                          <m:t>𝜆</m:t>
                        </m:r>
                      </m:sub>
                    </m:sSub>
                    <m:r>
                      <a:rPr lang="fr-FR" sz="1500" i="1">
                        <a:solidFill>
                          <a:schemeClr val="accent5">
                            <a:lumMod val="75000"/>
                          </a:schemeClr>
                        </a:solidFill>
                        <a:latin typeface="Cambria Math" panose="02040503050406030204" pitchFamily="18" charset="0"/>
                        <a:ea typeface="Cambria Math"/>
                      </a:rPr>
                      <m:t>≈</m:t>
                    </m:r>
                    <m:r>
                      <a:rPr lang="fr-FR" sz="1500" b="0" i="1" smtClean="0">
                        <a:solidFill>
                          <a:schemeClr val="accent5">
                            <a:lumMod val="75000"/>
                          </a:schemeClr>
                        </a:solidFill>
                        <a:latin typeface="Cambria Math" panose="02040503050406030204" pitchFamily="18" charset="0"/>
                        <a:ea typeface="Cambria Math"/>
                      </a:rPr>
                      <m:t>1.4 </m:t>
                    </m:r>
                    <m:r>
                      <a:rPr lang="fr-FR" sz="1500" b="0" i="1" smtClean="0">
                        <a:solidFill>
                          <a:schemeClr val="accent5">
                            <a:lumMod val="75000"/>
                          </a:schemeClr>
                        </a:solidFill>
                        <a:latin typeface="Cambria Math" panose="02040503050406030204" pitchFamily="18" charset="0"/>
                        <a:ea typeface="Cambria Math"/>
                      </a:rPr>
                      <m:t>𝑀𝑒𝑉</m:t>
                    </m:r>
                  </m:oMath>
                </a14:m>
                <a:endParaRPr lang="fr-FR" sz="1500" dirty="0">
                  <a:solidFill>
                    <a:schemeClr val="accent5">
                      <a:lumMod val="75000"/>
                    </a:schemeClr>
                  </a:solidFill>
                  <a:latin typeface="+mn-lt"/>
                </a:endParaRPr>
              </a:p>
            </p:txBody>
          </p:sp>
        </mc:Choice>
        <mc:Fallback xmlns="">
          <p:sp>
            <p:nvSpPr>
              <p:cNvPr id="75" name="ZoneTexte 74">
                <a:extLst>
                  <a:ext uri="{FF2B5EF4-FFF2-40B4-BE49-F238E27FC236}">
                    <a16:creationId xmlns:a16="http://schemas.microsoft.com/office/drawing/2014/main" id="{052D8144-B7A1-EEC1-1E21-533B7369C4C1}"/>
                  </a:ext>
                </a:extLst>
              </p:cNvPr>
              <p:cNvSpPr txBox="1">
                <a:spLocks noRot="1" noChangeAspect="1" noMove="1" noResize="1" noEditPoints="1" noAdjustHandles="1" noChangeArrowheads="1" noChangeShapeType="1" noTextEdit="1"/>
              </p:cNvSpPr>
              <p:nvPr/>
            </p:nvSpPr>
            <p:spPr>
              <a:xfrm>
                <a:off x="3628824" y="4161802"/>
                <a:ext cx="2925602" cy="850233"/>
              </a:xfrm>
              <a:prstGeom prst="rect">
                <a:avLst/>
              </a:prstGeom>
              <a:blipFill>
                <a:blip r:embed="rId3"/>
                <a:stretch>
                  <a:fillRect l="-866" t="-1471" b="-1471"/>
                </a:stretch>
              </a:blipFill>
              <a:ln w="38100">
                <a:noFill/>
              </a:ln>
            </p:spPr>
            <p:txBody>
              <a:bodyPr/>
              <a:lstStyle/>
              <a:p>
                <a:r>
                  <a:rPr lang="en-GB">
                    <a:noFill/>
                  </a:rPr>
                  <a:t> </a:t>
                </a:r>
              </a:p>
            </p:txBody>
          </p:sp>
        </mc:Fallback>
      </mc:AlternateContent>
      <p:sp>
        <p:nvSpPr>
          <p:cNvPr id="8" name="Espace réservé de la date 7">
            <a:extLst>
              <a:ext uri="{FF2B5EF4-FFF2-40B4-BE49-F238E27FC236}">
                <a16:creationId xmlns:a16="http://schemas.microsoft.com/office/drawing/2014/main" id="{381FE04E-349E-A70D-4AD4-97F7A947DAE2}"/>
              </a:ext>
            </a:extLst>
          </p:cNvPr>
          <p:cNvSpPr>
            <a:spLocks noGrp="1"/>
          </p:cNvSpPr>
          <p:nvPr>
            <p:ph type="dt" sz="half" idx="10"/>
          </p:nvPr>
        </p:nvSpPr>
        <p:spPr/>
        <p:txBody>
          <a:bodyPr/>
          <a:lstStyle/>
          <a:p>
            <a:r>
              <a:rPr lang="fr-FR"/>
              <a:t>24/09/2024</a:t>
            </a:r>
            <a:endParaRPr lang="fr-FR" dirty="0"/>
          </a:p>
        </p:txBody>
      </p:sp>
      <p:sp>
        <p:nvSpPr>
          <p:cNvPr id="12" name="Espace réservé du numéro de diapositive 11">
            <a:extLst>
              <a:ext uri="{FF2B5EF4-FFF2-40B4-BE49-F238E27FC236}">
                <a16:creationId xmlns:a16="http://schemas.microsoft.com/office/drawing/2014/main" id="{16EC4ACD-A418-627A-1826-1525C23E85A3}"/>
              </a:ext>
            </a:extLst>
          </p:cNvPr>
          <p:cNvSpPr>
            <a:spLocks noGrp="1"/>
          </p:cNvSpPr>
          <p:nvPr>
            <p:ph type="sldNum" sz="quarter" idx="12"/>
          </p:nvPr>
        </p:nvSpPr>
        <p:spPr/>
        <p:txBody>
          <a:bodyPr/>
          <a:lstStyle/>
          <a:p>
            <a:fld id="{77E71596-5F9D-49C5-9701-16B3CA54319D}" type="slidenum">
              <a:rPr lang="fr-FR" smtClean="0"/>
              <a:pPr/>
              <a:t>9</a:t>
            </a:fld>
            <a:endParaRPr lang="fr-FR" dirty="0"/>
          </a:p>
        </p:txBody>
      </p:sp>
      <p:sp>
        <p:nvSpPr>
          <p:cNvPr id="9" name="Espace réservé du pied de page 8">
            <a:extLst>
              <a:ext uri="{FF2B5EF4-FFF2-40B4-BE49-F238E27FC236}">
                <a16:creationId xmlns:a16="http://schemas.microsoft.com/office/drawing/2014/main" id="{8C44D92E-422E-42A2-A523-FB9CFE616637}"/>
              </a:ext>
            </a:extLst>
          </p:cNvPr>
          <p:cNvSpPr>
            <a:spLocks noGrp="1"/>
          </p:cNvSpPr>
          <p:nvPr>
            <p:ph type="ftr" sz="quarter" idx="11"/>
          </p:nvPr>
        </p:nvSpPr>
        <p:spPr/>
        <p:txBody>
          <a:bodyPr/>
          <a:lstStyle/>
          <a:p>
            <a:r>
              <a:rPr lang="en-US"/>
              <a:t>PERLE Potential Applications - ERL 24 Workshop</a:t>
            </a:r>
            <a:endParaRPr lang="fr-FR" dirty="0"/>
          </a:p>
        </p:txBody>
      </p:sp>
      <p:pic>
        <p:nvPicPr>
          <p:cNvPr id="13" name="Image 12">
            <a:extLst>
              <a:ext uri="{FF2B5EF4-FFF2-40B4-BE49-F238E27FC236}">
                <a16:creationId xmlns:a16="http://schemas.microsoft.com/office/drawing/2014/main" id="{F82C44C8-5E06-432D-8B74-BB27D97B30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82" y="77416"/>
            <a:ext cx="723268" cy="455202"/>
          </a:xfrm>
          <a:prstGeom prst="rect">
            <a:avLst/>
          </a:prstGeom>
        </p:spPr>
      </p:pic>
      <p:sp>
        <p:nvSpPr>
          <p:cNvPr id="28" name="Line 20">
            <a:extLst>
              <a:ext uri="{FF2B5EF4-FFF2-40B4-BE49-F238E27FC236}">
                <a16:creationId xmlns:a16="http://schemas.microsoft.com/office/drawing/2014/main" id="{56A814B2-077B-89E9-49FA-163F7D616000}"/>
              </a:ext>
            </a:extLst>
          </p:cNvPr>
          <p:cNvSpPr>
            <a:spLocks noChangeShapeType="1"/>
          </p:cNvSpPr>
          <p:nvPr/>
        </p:nvSpPr>
        <p:spPr bwMode="auto">
          <a:xfrm rot="21240000" flipV="1">
            <a:off x="6479311" y="1971180"/>
            <a:ext cx="800811" cy="0"/>
          </a:xfrm>
          <a:prstGeom prst="line">
            <a:avLst/>
          </a:prstGeom>
          <a:noFill/>
          <a:ln w="19050">
            <a:solidFill>
              <a:srgbClr val="FF6600"/>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000" b="1" i="0" u="none" strike="noStrike" kern="1200" cap="none" spc="0" normalizeH="0" baseline="0" noProof="0">
              <a:ln>
                <a:noFill/>
              </a:ln>
              <a:solidFill>
                <a:srgbClr val="000000"/>
              </a:solidFill>
              <a:effectLst/>
              <a:uLnTx/>
              <a:uFillTx/>
              <a:latin typeface="+mn-lt"/>
              <a:ea typeface="+mn-ea"/>
              <a:cs typeface="+mn-cs"/>
            </a:endParaRPr>
          </a:p>
        </p:txBody>
      </p:sp>
      <p:sp>
        <p:nvSpPr>
          <p:cNvPr id="29" name="AutoShape 12">
            <a:extLst>
              <a:ext uri="{FF2B5EF4-FFF2-40B4-BE49-F238E27FC236}">
                <a16:creationId xmlns:a16="http://schemas.microsoft.com/office/drawing/2014/main" id="{21D141BC-8F22-3711-F173-F1FEBD5AD1B2}"/>
              </a:ext>
            </a:extLst>
          </p:cNvPr>
          <p:cNvSpPr>
            <a:spLocks noChangeArrowheads="1"/>
          </p:cNvSpPr>
          <p:nvPr/>
        </p:nvSpPr>
        <p:spPr bwMode="auto">
          <a:xfrm rot="16200000">
            <a:off x="4776850" y="726511"/>
            <a:ext cx="520167" cy="3050419"/>
          </a:xfrm>
          <a:prstGeom prst="triangle">
            <a:avLst>
              <a:gd name="adj" fmla="val 50000"/>
            </a:avLst>
          </a:prstGeom>
          <a:solidFill>
            <a:srgbClr val="FF6600"/>
          </a:solidFill>
          <a:ln>
            <a:noFill/>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0" name="AutoShape 12">
            <a:extLst>
              <a:ext uri="{FF2B5EF4-FFF2-40B4-BE49-F238E27FC236}">
                <a16:creationId xmlns:a16="http://schemas.microsoft.com/office/drawing/2014/main" id="{8048D265-C6CD-0A89-F88E-DB13CF7A1768}"/>
              </a:ext>
            </a:extLst>
          </p:cNvPr>
          <p:cNvSpPr>
            <a:spLocks noChangeArrowheads="1"/>
          </p:cNvSpPr>
          <p:nvPr/>
        </p:nvSpPr>
        <p:spPr bwMode="auto">
          <a:xfrm rot="16200000">
            <a:off x="4857848" y="722635"/>
            <a:ext cx="321176" cy="3050419"/>
          </a:xfrm>
          <a:prstGeom prst="triangle">
            <a:avLst>
              <a:gd name="adj" fmla="val 50000"/>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32" name="AutoShape 28">
            <a:extLst>
              <a:ext uri="{FF2B5EF4-FFF2-40B4-BE49-F238E27FC236}">
                <a16:creationId xmlns:a16="http://schemas.microsoft.com/office/drawing/2014/main" id="{00BA7821-0772-3298-8258-823DA1C97C30}"/>
              </a:ext>
            </a:extLst>
          </p:cNvPr>
          <p:cNvSpPr>
            <a:spLocks noChangeArrowheads="1"/>
          </p:cNvSpPr>
          <p:nvPr/>
        </p:nvSpPr>
        <p:spPr bwMode="auto">
          <a:xfrm rot="16200000">
            <a:off x="4993130" y="728798"/>
            <a:ext cx="131329" cy="3050419"/>
          </a:xfrm>
          <a:prstGeom prst="triangle">
            <a:avLst>
              <a:gd name="adj" fmla="val 50000"/>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1" name="Oval 31">
            <a:extLst>
              <a:ext uri="{FF2B5EF4-FFF2-40B4-BE49-F238E27FC236}">
                <a16:creationId xmlns:a16="http://schemas.microsoft.com/office/drawing/2014/main" id="{4BF962C9-AAF9-1173-7A46-408B609038B2}"/>
              </a:ext>
            </a:extLst>
          </p:cNvPr>
          <p:cNvSpPr>
            <a:spLocks noChangeAspect="1" noChangeArrowheads="1"/>
          </p:cNvSpPr>
          <p:nvPr/>
        </p:nvSpPr>
        <p:spPr bwMode="auto">
          <a:xfrm>
            <a:off x="6392301" y="1988063"/>
            <a:ext cx="289817" cy="520820"/>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2" name="Oval 31">
            <a:extLst>
              <a:ext uri="{FF2B5EF4-FFF2-40B4-BE49-F238E27FC236}">
                <a16:creationId xmlns:a16="http://schemas.microsoft.com/office/drawing/2014/main" id="{B89E5B45-3413-4D99-9B96-0B7959D51C87}"/>
              </a:ext>
            </a:extLst>
          </p:cNvPr>
          <p:cNvSpPr>
            <a:spLocks noChangeAspect="1" noChangeArrowheads="1"/>
          </p:cNvSpPr>
          <p:nvPr/>
        </p:nvSpPr>
        <p:spPr bwMode="auto">
          <a:xfrm>
            <a:off x="6434242" y="2072768"/>
            <a:ext cx="194194" cy="350373"/>
          </a:xfrm>
          <a:prstGeom prst="ellipse">
            <a:avLst/>
          </a:prstGeom>
          <a:solidFill>
            <a:srgbClr val="00FF99"/>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3" name="Oval 32">
            <a:extLst>
              <a:ext uri="{FF2B5EF4-FFF2-40B4-BE49-F238E27FC236}">
                <a16:creationId xmlns:a16="http://schemas.microsoft.com/office/drawing/2014/main" id="{FD884294-D460-780F-F37F-E986C297D1FB}"/>
              </a:ext>
            </a:extLst>
          </p:cNvPr>
          <p:cNvSpPr>
            <a:spLocks noChangeArrowheads="1"/>
          </p:cNvSpPr>
          <p:nvPr/>
        </p:nvSpPr>
        <p:spPr bwMode="auto">
          <a:xfrm>
            <a:off x="6483816" y="2176755"/>
            <a:ext cx="97533" cy="148068"/>
          </a:xfrm>
          <a:prstGeom prst="ellipse">
            <a:avLst/>
          </a:prstGeom>
          <a:solidFill>
            <a:srgbClr val="9999FF"/>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4" name="Line 51">
            <a:extLst>
              <a:ext uri="{FF2B5EF4-FFF2-40B4-BE49-F238E27FC236}">
                <a16:creationId xmlns:a16="http://schemas.microsoft.com/office/drawing/2014/main" id="{207FBEFC-D311-1777-CE94-B9DB5F13CFF6}"/>
              </a:ext>
            </a:extLst>
          </p:cNvPr>
          <p:cNvSpPr>
            <a:spLocks noChangeShapeType="1"/>
          </p:cNvSpPr>
          <p:nvPr/>
        </p:nvSpPr>
        <p:spPr bwMode="auto">
          <a:xfrm flipV="1">
            <a:off x="578482" y="2272169"/>
            <a:ext cx="2860041" cy="0"/>
          </a:xfrm>
          <a:prstGeom prst="line">
            <a:avLst/>
          </a:prstGeom>
          <a:noFill/>
          <a:ln w="28575">
            <a:solidFill>
              <a:schemeClr val="tx1">
                <a:lumMod val="85000"/>
                <a:lumOff val="15000"/>
              </a:schemeClr>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45" name="AutoShape 52">
            <a:extLst>
              <a:ext uri="{FF2B5EF4-FFF2-40B4-BE49-F238E27FC236}">
                <a16:creationId xmlns:a16="http://schemas.microsoft.com/office/drawing/2014/main" id="{7C52037E-BB12-0D1E-2086-7158992982AE}"/>
              </a:ext>
            </a:extLst>
          </p:cNvPr>
          <p:cNvSpPr>
            <a:spLocks noChangeAspect="1" noChangeArrowheads="1"/>
          </p:cNvSpPr>
          <p:nvPr/>
        </p:nvSpPr>
        <p:spPr bwMode="auto">
          <a:xfrm>
            <a:off x="3271784" y="2114956"/>
            <a:ext cx="422289" cy="323332"/>
          </a:xfrm>
          <a:prstGeom prst="irregularSeal1">
            <a:avLst/>
          </a:prstGeom>
          <a:solidFill>
            <a:srgbClr val="FF9900"/>
          </a:solidFill>
          <a:ln w="9525">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6" name="Oval 69">
            <a:extLst>
              <a:ext uri="{FF2B5EF4-FFF2-40B4-BE49-F238E27FC236}">
                <a16:creationId xmlns:a16="http://schemas.microsoft.com/office/drawing/2014/main" id="{3BD6581D-6C72-5F84-E694-15956641122F}"/>
              </a:ext>
            </a:extLst>
          </p:cNvPr>
          <p:cNvSpPr>
            <a:spLocks noChangeAspect="1" noChangeArrowheads="1"/>
          </p:cNvSpPr>
          <p:nvPr/>
        </p:nvSpPr>
        <p:spPr bwMode="auto">
          <a:xfrm>
            <a:off x="71690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7" name="Oval 69">
            <a:extLst>
              <a:ext uri="{FF2B5EF4-FFF2-40B4-BE49-F238E27FC236}">
                <a16:creationId xmlns:a16="http://schemas.microsoft.com/office/drawing/2014/main" id="{24593EDB-B04A-1D64-AE2A-3EF7B8C61611}"/>
              </a:ext>
            </a:extLst>
          </p:cNvPr>
          <p:cNvSpPr>
            <a:spLocks noChangeAspect="1" noChangeArrowheads="1"/>
          </p:cNvSpPr>
          <p:nvPr/>
        </p:nvSpPr>
        <p:spPr bwMode="auto">
          <a:xfrm>
            <a:off x="132732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8" name="Oval 69">
            <a:extLst>
              <a:ext uri="{FF2B5EF4-FFF2-40B4-BE49-F238E27FC236}">
                <a16:creationId xmlns:a16="http://schemas.microsoft.com/office/drawing/2014/main" id="{0079F965-9E1D-6416-7C2C-47E2CAD74448}"/>
              </a:ext>
            </a:extLst>
          </p:cNvPr>
          <p:cNvSpPr>
            <a:spLocks noChangeAspect="1" noChangeArrowheads="1"/>
          </p:cNvSpPr>
          <p:nvPr/>
        </p:nvSpPr>
        <p:spPr bwMode="auto">
          <a:xfrm>
            <a:off x="1937748" y="2230831"/>
            <a:ext cx="220290"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sp>
        <p:nvSpPr>
          <p:cNvPr id="49" name="Oval 69">
            <a:extLst>
              <a:ext uri="{FF2B5EF4-FFF2-40B4-BE49-F238E27FC236}">
                <a16:creationId xmlns:a16="http://schemas.microsoft.com/office/drawing/2014/main" id="{6EFBED27-F489-BB4A-8F6A-347771F4C2F6}"/>
              </a:ext>
            </a:extLst>
          </p:cNvPr>
          <p:cNvSpPr>
            <a:spLocks noChangeAspect="1" noChangeArrowheads="1"/>
          </p:cNvSpPr>
          <p:nvPr/>
        </p:nvSpPr>
        <p:spPr bwMode="auto">
          <a:xfrm>
            <a:off x="2548169" y="2230831"/>
            <a:ext cx="220289" cy="84978"/>
          </a:xfrm>
          <a:prstGeom prst="ellipse">
            <a:avLst/>
          </a:prstGeom>
          <a:solidFill>
            <a:srgbClr val="B2B2B2"/>
          </a:solidFill>
          <a:ln w="9525">
            <a:solidFill>
              <a:srgbClr val="FF3300"/>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fr-FR" altLang="fr-FR" sz="1800">
              <a:solidFill>
                <a:srgbClr val="000000"/>
              </a:solidFill>
              <a:latin typeface="+mn-lt"/>
            </a:endParaRPr>
          </a:p>
        </p:txBody>
      </p:sp>
      <p:pic>
        <p:nvPicPr>
          <p:cNvPr id="50" name="Picture 39" descr="photon-rouge">
            <a:extLst>
              <a:ext uri="{FF2B5EF4-FFF2-40B4-BE49-F238E27FC236}">
                <a16:creationId xmlns:a16="http://schemas.microsoft.com/office/drawing/2014/main" id="{D3E2119E-FF08-7CB4-0948-51E78AC874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764054">
            <a:off x="3919725" y="1854855"/>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42">
            <a:extLst>
              <a:ext uri="{FF2B5EF4-FFF2-40B4-BE49-F238E27FC236}">
                <a16:creationId xmlns:a16="http://schemas.microsoft.com/office/drawing/2014/main" id="{9E026CD8-5D19-8905-0AAD-1B69B91E085B}"/>
              </a:ext>
            </a:extLst>
          </p:cNvPr>
          <p:cNvSpPr>
            <a:spLocks noChangeShapeType="1"/>
          </p:cNvSpPr>
          <p:nvPr/>
        </p:nvSpPr>
        <p:spPr bwMode="auto">
          <a:xfrm rot="18300000" flipH="1" flipV="1">
            <a:off x="3685200" y="2072244"/>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pic>
        <p:nvPicPr>
          <p:cNvPr id="52" name="Picture 39" descr="photon-rouge">
            <a:extLst>
              <a:ext uri="{FF2B5EF4-FFF2-40B4-BE49-F238E27FC236}">
                <a16:creationId xmlns:a16="http://schemas.microsoft.com/office/drawing/2014/main" id="{AD00597B-6814-6AC6-40BD-66E1B864B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764054">
            <a:off x="4937832" y="1421984"/>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ine 42">
            <a:extLst>
              <a:ext uri="{FF2B5EF4-FFF2-40B4-BE49-F238E27FC236}">
                <a16:creationId xmlns:a16="http://schemas.microsoft.com/office/drawing/2014/main" id="{278C173A-13CF-FB7C-257C-647748342407}"/>
              </a:ext>
            </a:extLst>
          </p:cNvPr>
          <p:cNvSpPr>
            <a:spLocks noChangeShapeType="1"/>
          </p:cNvSpPr>
          <p:nvPr/>
        </p:nvSpPr>
        <p:spPr bwMode="auto">
          <a:xfrm rot="18300000" flipH="1" flipV="1">
            <a:off x="4696848" y="1644317"/>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54" name="Text Box 40">
            <a:extLst>
              <a:ext uri="{FF2B5EF4-FFF2-40B4-BE49-F238E27FC236}">
                <a16:creationId xmlns:a16="http://schemas.microsoft.com/office/drawing/2014/main" id="{B18E00D6-CA38-4A4A-A79F-8288890ECEE1}"/>
              </a:ext>
            </a:extLst>
          </p:cNvPr>
          <p:cNvSpPr txBox="1">
            <a:spLocks noChangeArrowheads="1"/>
          </p:cNvSpPr>
          <p:nvPr/>
        </p:nvSpPr>
        <p:spPr bwMode="auto">
          <a:xfrm>
            <a:off x="7468166" y="2095404"/>
            <a:ext cx="21303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400" b="1" dirty="0">
                <a:solidFill>
                  <a:srgbClr val="6699FF"/>
                </a:solidFill>
                <a:latin typeface="+mn-lt"/>
              </a:rPr>
              <a:t>on-axis photons </a:t>
            </a:r>
            <a:r>
              <a:rPr lang="en-US" altLang="fr-FR" sz="1400" b="1" dirty="0">
                <a:solidFill>
                  <a:srgbClr val="6699FF"/>
                </a:solidFill>
                <a:latin typeface="+mn-lt"/>
                <a:sym typeface="Wingdings" panose="05000000000000000000" pitchFamily="2" charset="2"/>
              </a:rPr>
              <a:t> </a:t>
            </a:r>
            <a:r>
              <a:rPr lang="en-US" altLang="fr-FR" sz="1400" b="1" dirty="0">
                <a:solidFill>
                  <a:srgbClr val="6699FF"/>
                </a:solidFill>
                <a:latin typeface="+mn-lt"/>
              </a:rPr>
              <a:t>45 keV</a:t>
            </a:r>
            <a:endParaRPr lang="fr-FR" altLang="fr-FR" sz="1400" b="1" dirty="0">
              <a:solidFill>
                <a:srgbClr val="6699FF"/>
              </a:solidFill>
              <a:latin typeface="+mn-lt"/>
            </a:endParaRPr>
          </a:p>
        </p:txBody>
      </p:sp>
      <p:sp>
        <p:nvSpPr>
          <p:cNvPr id="55" name="Text Box 40">
            <a:extLst>
              <a:ext uri="{FF2B5EF4-FFF2-40B4-BE49-F238E27FC236}">
                <a16:creationId xmlns:a16="http://schemas.microsoft.com/office/drawing/2014/main" id="{78831F9F-A292-2822-1F97-E9A80A5BB462}"/>
              </a:ext>
            </a:extLst>
          </p:cNvPr>
          <p:cNvSpPr txBox="1">
            <a:spLocks noChangeArrowheads="1"/>
          </p:cNvSpPr>
          <p:nvPr/>
        </p:nvSpPr>
        <p:spPr bwMode="auto">
          <a:xfrm rot="21300000">
            <a:off x="7389386" y="1702828"/>
            <a:ext cx="18252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l-GR" altLang="fr-FR" sz="1400" b="1" dirty="0">
                <a:solidFill>
                  <a:srgbClr val="FF6600"/>
                </a:solidFill>
                <a:latin typeface="+mn-lt"/>
              </a:rPr>
              <a:t>θ </a:t>
            </a:r>
            <a:r>
              <a:rPr lang="en-US" altLang="fr-FR" sz="1400" b="1" dirty="0">
                <a:solidFill>
                  <a:srgbClr val="FF6600"/>
                </a:solidFill>
                <a:latin typeface="+mn-lt"/>
              </a:rPr>
              <a:t>~ 10 </a:t>
            </a:r>
            <a:r>
              <a:rPr lang="en-US" altLang="fr-FR" sz="1400" b="1" dirty="0" err="1">
                <a:solidFill>
                  <a:srgbClr val="FF6600"/>
                </a:solidFill>
                <a:latin typeface="+mn-lt"/>
              </a:rPr>
              <a:t>mrad</a:t>
            </a:r>
            <a:r>
              <a:rPr lang="en-US" altLang="fr-FR" sz="1400" b="1" dirty="0">
                <a:solidFill>
                  <a:srgbClr val="FF6600"/>
                </a:solidFill>
                <a:latin typeface="+mn-lt"/>
              </a:rPr>
              <a:t> </a:t>
            </a:r>
            <a:r>
              <a:rPr lang="en-US" altLang="fr-FR" sz="1400" b="1" dirty="0">
                <a:solidFill>
                  <a:srgbClr val="FF6600"/>
                </a:solidFill>
                <a:latin typeface="+mn-lt"/>
                <a:sym typeface="Wingdings" panose="05000000000000000000" pitchFamily="2" charset="2"/>
              </a:rPr>
              <a:t> 22</a:t>
            </a:r>
            <a:r>
              <a:rPr lang="en-US" altLang="fr-FR" sz="1400" b="1" dirty="0">
                <a:solidFill>
                  <a:srgbClr val="FF6600"/>
                </a:solidFill>
                <a:latin typeface="+mn-lt"/>
              </a:rPr>
              <a:t> keV</a:t>
            </a:r>
            <a:endParaRPr lang="fr-FR" altLang="fr-FR" sz="1400" b="1" dirty="0">
              <a:solidFill>
                <a:srgbClr val="FF6600"/>
              </a:solidFill>
              <a:latin typeface="+mn-lt"/>
            </a:endParaRPr>
          </a:p>
        </p:txBody>
      </p:sp>
      <p:sp>
        <p:nvSpPr>
          <p:cNvPr id="56" name="Line 20">
            <a:extLst>
              <a:ext uri="{FF2B5EF4-FFF2-40B4-BE49-F238E27FC236}">
                <a16:creationId xmlns:a16="http://schemas.microsoft.com/office/drawing/2014/main" id="{B30FC55C-77C0-394C-DEE4-CCC2275A124F}"/>
              </a:ext>
            </a:extLst>
          </p:cNvPr>
          <p:cNvSpPr>
            <a:spLocks noChangeShapeType="1"/>
          </p:cNvSpPr>
          <p:nvPr/>
        </p:nvSpPr>
        <p:spPr bwMode="auto">
          <a:xfrm>
            <a:off x="6539371" y="2249122"/>
            <a:ext cx="762678" cy="0"/>
          </a:xfrm>
          <a:prstGeom prst="line">
            <a:avLst/>
          </a:prstGeom>
          <a:noFill/>
          <a:ln w="19050">
            <a:solidFill>
              <a:srgbClr val="6699FF"/>
            </a:solidFill>
            <a:prstDash val="sys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57" name="Arc 56">
            <a:extLst>
              <a:ext uri="{FF2B5EF4-FFF2-40B4-BE49-F238E27FC236}">
                <a16:creationId xmlns:a16="http://schemas.microsoft.com/office/drawing/2014/main" id="{9FD8FD5F-FAEB-A095-0513-46F7DE7CB325}"/>
              </a:ext>
            </a:extLst>
          </p:cNvPr>
          <p:cNvSpPr/>
          <p:nvPr/>
        </p:nvSpPr>
        <p:spPr>
          <a:xfrm rot="2820000">
            <a:off x="6560541" y="1910240"/>
            <a:ext cx="408769" cy="34320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8" name="Text Box 23">
            <a:extLst>
              <a:ext uri="{FF2B5EF4-FFF2-40B4-BE49-F238E27FC236}">
                <a16:creationId xmlns:a16="http://schemas.microsoft.com/office/drawing/2014/main" id="{6BC7EDAB-C7A4-ABAD-81EE-CB3C91BA21D8}"/>
              </a:ext>
            </a:extLst>
          </p:cNvPr>
          <p:cNvSpPr txBox="1">
            <a:spLocks noChangeArrowheads="1"/>
          </p:cNvSpPr>
          <p:nvPr/>
        </p:nvSpPr>
        <p:spPr bwMode="auto">
          <a:xfrm>
            <a:off x="6927667" y="1983113"/>
            <a:ext cx="282450" cy="28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l-GR" altLang="fr-FR" sz="1400" b="1" dirty="0">
                <a:latin typeface="+mn-lt"/>
                <a:cs typeface="Times New Roman" pitchFamily="18" charset="0"/>
                <a:sym typeface="Symbol" pitchFamily="18" charset="2"/>
              </a:rPr>
              <a:t>θ</a:t>
            </a:r>
            <a:endParaRPr lang="el-GR" altLang="fr-FR" sz="1400" b="1" baseline="30000" dirty="0">
              <a:latin typeface="+mn-lt"/>
              <a:cs typeface="Times New Roman" pitchFamily="18" charset="0"/>
              <a:sym typeface="Symbol" pitchFamily="18" charset="2"/>
            </a:endParaRPr>
          </a:p>
        </p:txBody>
      </p:sp>
      <p:sp>
        <p:nvSpPr>
          <p:cNvPr id="59" name="Text Box 76">
            <a:extLst>
              <a:ext uri="{FF2B5EF4-FFF2-40B4-BE49-F238E27FC236}">
                <a16:creationId xmlns:a16="http://schemas.microsoft.com/office/drawing/2014/main" id="{37B68A0B-1D4C-0165-09A3-2AB80DA0831C}"/>
              </a:ext>
            </a:extLst>
          </p:cNvPr>
          <p:cNvSpPr txBox="1">
            <a:spLocks noChangeArrowheads="1"/>
          </p:cNvSpPr>
          <p:nvPr/>
        </p:nvSpPr>
        <p:spPr bwMode="auto">
          <a:xfrm>
            <a:off x="6932981" y="1076817"/>
            <a:ext cx="3205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fr-FR" sz="1600" u="sng" dirty="0">
                <a:latin typeface="+mn-lt"/>
              </a:rPr>
              <a:t>For </a:t>
            </a:r>
            <a:r>
              <a:rPr lang="en-US" altLang="fr-FR" sz="1600" u="sng" dirty="0" err="1">
                <a:latin typeface="+mn-lt"/>
              </a:rPr>
              <a:t>ThomX</a:t>
            </a:r>
            <a:r>
              <a:rPr lang="en-US" altLang="fr-FR" sz="1600" dirty="0">
                <a:latin typeface="+mn-lt"/>
              </a:rPr>
              <a:t>:	  50 MeV e</a:t>
            </a:r>
            <a:r>
              <a:rPr lang="en-US" altLang="fr-FR" sz="1600" baseline="30000" dirty="0">
                <a:latin typeface="+mn-lt"/>
              </a:rPr>
              <a:t>-  </a:t>
            </a:r>
            <a:r>
              <a:rPr lang="en-US" altLang="fr-FR" sz="1600" dirty="0">
                <a:latin typeface="+mn-lt"/>
              </a:rPr>
              <a:t>beam</a:t>
            </a:r>
          </a:p>
          <a:p>
            <a:pPr eaLnBrk="1" fontAlgn="base" hangingPunct="1">
              <a:spcBef>
                <a:spcPct val="0"/>
              </a:spcBef>
              <a:spcAft>
                <a:spcPct val="0"/>
              </a:spcAft>
              <a:buFontTx/>
              <a:buNone/>
            </a:pPr>
            <a:r>
              <a:rPr lang="en-US" altLang="fr-FR" sz="1600" dirty="0">
                <a:latin typeface="+mn-lt"/>
              </a:rPr>
              <a:t> 	  1030 nm laser</a:t>
            </a:r>
            <a:endParaRPr lang="fr-FR" altLang="fr-FR" sz="1600" dirty="0">
              <a:latin typeface="+mn-lt"/>
            </a:endParaRPr>
          </a:p>
        </p:txBody>
      </p:sp>
      <p:sp>
        <p:nvSpPr>
          <p:cNvPr id="61" name="Text Box 76">
            <a:extLst>
              <a:ext uri="{FF2B5EF4-FFF2-40B4-BE49-F238E27FC236}">
                <a16:creationId xmlns:a16="http://schemas.microsoft.com/office/drawing/2014/main" id="{337B620D-046A-0043-F545-25F2EA59E5B1}"/>
              </a:ext>
            </a:extLst>
          </p:cNvPr>
          <p:cNvSpPr txBox="1">
            <a:spLocks noChangeArrowheads="1"/>
          </p:cNvSpPr>
          <p:nvPr/>
        </p:nvSpPr>
        <p:spPr bwMode="auto">
          <a:xfrm rot="19860000">
            <a:off x="4209687" y="1069081"/>
            <a:ext cx="1881733" cy="338554"/>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600" dirty="0">
                <a:solidFill>
                  <a:srgbClr val="008000"/>
                </a:solidFill>
                <a:latin typeface="+mn-lt"/>
              </a:rPr>
              <a:t>Power LASER pulses</a:t>
            </a:r>
          </a:p>
        </p:txBody>
      </p:sp>
      <p:sp>
        <p:nvSpPr>
          <p:cNvPr id="62" name="Text Box 37">
            <a:extLst>
              <a:ext uri="{FF2B5EF4-FFF2-40B4-BE49-F238E27FC236}">
                <a16:creationId xmlns:a16="http://schemas.microsoft.com/office/drawing/2014/main" id="{CA5B0BE1-F095-92E8-FC20-66FBD1EAC8CA}"/>
              </a:ext>
            </a:extLst>
          </p:cNvPr>
          <p:cNvSpPr txBox="1">
            <a:spLocks noChangeArrowheads="1"/>
          </p:cNvSpPr>
          <p:nvPr/>
        </p:nvSpPr>
        <p:spPr bwMode="auto">
          <a:xfrm>
            <a:off x="273819" y="2741712"/>
            <a:ext cx="7425031" cy="784830"/>
          </a:xfrm>
          <a:prstGeom prst="rect">
            <a:avLst/>
          </a:prstGeom>
          <a:noFill/>
          <a:ln w="19050">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457200" rtl="0" eaLnBrk="1" fontAlgn="auto" latinLnBrk="0" hangingPunct="1">
              <a:lnSpc>
                <a:spcPct val="100000"/>
              </a:lnSpc>
              <a:spcBef>
                <a:spcPct val="0"/>
              </a:spcBef>
              <a:spcAft>
                <a:spcPts val="0"/>
              </a:spcAft>
              <a:buClrTx/>
              <a:buSzTx/>
              <a:buFont typeface="Wingdings" pitchFamily="2" charset="2"/>
              <a:buChar char="§"/>
              <a:tabLst/>
              <a:defRPr/>
            </a:pPr>
            <a:r>
              <a:rPr kumimoji="0" lang="en-GB" altLang="fr-FR" sz="1500" i="0" u="none" strike="noStrike" kern="1200" cap="none" spc="0" normalizeH="0" baseline="0" noProof="0">
                <a:ln>
                  <a:noFill/>
                </a:ln>
                <a:effectLst/>
                <a:uLnTx/>
                <a:uFillTx/>
                <a:latin typeface="+mn-lt"/>
                <a:ea typeface="Cambria Math" panose="02040503050406030204" pitchFamily="18" charset="0"/>
                <a:cs typeface="Cambria Math" panose="02040503050406030204" pitchFamily="18" charset="0"/>
                <a:sym typeface="Symbol" panose="05050102010706020507" pitchFamily="18" charset="2"/>
              </a:rPr>
              <a:t>Conical X beam,</a:t>
            </a:r>
            <a:r>
              <a:rPr kumimoji="0" lang="en-GB" altLang="fr-FR" sz="1500" i="0" u="none" strike="noStrike" kern="1200" cap="none" spc="0" normalizeH="0" noProof="0">
                <a:ln>
                  <a:noFill/>
                </a:ln>
                <a:effectLst/>
                <a:uLnTx/>
                <a:uFillTx/>
                <a:latin typeface="+mn-lt"/>
                <a:ea typeface="Cambria Math" panose="02040503050406030204" pitchFamily="18" charset="0"/>
                <a:cs typeface="Cambria Math" panose="02040503050406030204" pitchFamily="18" charset="0"/>
                <a:sym typeface="Symbol" panose="05050102010706020507" pitchFamily="18" charset="2"/>
              </a:rPr>
              <a:t> </a:t>
            </a:r>
            <a:r>
              <a:rPr kumimoji="0" lang="en-GB" altLang="fr-FR" sz="1500" i="0" u="none" strike="noStrike" kern="1200" cap="none" spc="0" normalizeH="0" baseline="0" noProof="0">
                <a:ln>
                  <a:noFill/>
                </a:ln>
                <a:effectLst/>
                <a:uLnTx/>
                <a:uFillTx/>
                <a:latin typeface="+mn-lt"/>
                <a:ea typeface="Cambria Math" panose="02040503050406030204" pitchFamily="18" charset="0"/>
                <a:cs typeface="Cambria Math" panose="02040503050406030204" pitchFamily="18" charset="0"/>
                <a:sym typeface="Symbol" panose="05050102010706020507" pitchFamily="18" charset="2"/>
              </a:rPr>
              <a:t>Naturally divergent</a:t>
            </a:r>
          </a:p>
          <a:p>
            <a:pPr marL="285750" indent="-285750" fontAlgn="base">
              <a:spcBef>
                <a:spcPct val="0"/>
              </a:spcBef>
              <a:spcAft>
                <a:spcPct val="0"/>
              </a:spcAft>
              <a:buFont typeface="Wingdings" pitchFamily="2" charset="2"/>
              <a:buChar char="§"/>
            </a:pPr>
            <a:r>
              <a:rPr lang="en-GB" altLang="fr-FR" sz="1500">
                <a:latin typeface="+mn-lt"/>
              </a:rPr>
              <a:t>Univocal relation between  the energy E</a:t>
            </a:r>
            <a:r>
              <a:rPr lang="en-GB" altLang="fr-FR" sz="1500" baseline="-25000">
                <a:latin typeface="+mn-lt"/>
              </a:rPr>
              <a:t>X  </a:t>
            </a:r>
            <a:r>
              <a:rPr lang="en-GB" altLang="fr-FR" sz="1500">
                <a:latin typeface="+mn-lt"/>
              </a:rPr>
              <a:t>and the diffusion angle </a:t>
            </a:r>
            <a:r>
              <a:rPr lang="en-GB" altLang="fr-FR" sz="1500">
                <a:latin typeface="+mn-lt"/>
                <a:cs typeface="Times New Roman" panose="02020603050405020304" pitchFamily="18" charset="0"/>
                <a:sym typeface="Symbol" panose="05050102010706020507" pitchFamily="18" charset="2"/>
              </a:rPr>
              <a:t>θ</a:t>
            </a:r>
            <a:endParaRPr lang="en-GB" altLang="fr-FR" sz="1500">
              <a:latin typeface="+mn-lt"/>
              <a:cs typeface="Times New Roman" panose="02020603050405020304" pitchFamily="18" charset="0"/>
              <a:sym typeface="Wingdings" panose="05000000000000000000" pitchFamily="2" charset="2"/>
            </a:endParaRPr>
          </a:p>
          <a:p>
            <a:pPr>
              <a:spcBef>
                <a:spcPct val="0"/>
              </a:spcBef>
              <a:buNone/>
            </a:pPr>
            <a:r>
              <a:rPr lang="en-GB" altLang="fr-FR" sz="1500">
                <a:latin typeface="+mn-lt"/>
                <a:cs typeface="Times New Roman" panose="02020603050405020304" pitchFamily="18" charset="0"/>
                <a:sym typeface="Wingdings" panose="05000000000000000000" pitchFamily="2" charset="2"/>
              </a:rPr>
              <a:t>      --&gt; Quasi-Monochromatic beam with a simple diaphragm. </a:t>
            </a:r>
            <a:r>
              <a:rPr lang="en-GB" sz="1500">
                <a:latin typeface="+mn-lt"/>
              </a:rPr>
              <a:t>Price to pay </a:t>
            </a:r>
            <a:r>
              <a:rPr lang="en-GB" sz="1500">
                <a:latin typeface="+mn-lt"/>
                <a:sym typeface="Wingdings" pitchFamily="2" charset="2"/>
              </a:rPr>
              <a:t> </a:t>
            </a:r>
            <a:r>
              <a:rPr lang="en-GB" sz="1500">
                <a:latin typeface="+mn-lt"/>
              </a:rPr>
              <a:t>Flux reduction</a:t>
            </a:r>
            <a:endParaRPr lang="en-GB" sz="1500" baseline="30000" dirty="0">
              <a:latin typeface="+mn-lt"/>
            </a:endParaRPr>
          </a:p>
        </p:txBody>
      </p:sp>
      <p:sp>
        <p:nvSpPr>
          <p:cNvPr id="63" name="Text Box 76">
            <a:extLst>
              <a:ext uri="{FF2B5EF4-FFF2-40B4-BE49-F238E27FC236}">
                <a16:creationId xmlns:a16="http://schemas.microsoft.com/office/drawing/2014/main" id="{A07242D4-5321-76C0-BA52-838A6894F505}"/>
              </a:ext>
            </a:extLst>
          </p:cNvPr>
          <p:cNvSpPr txBox="1">
            <a:spLocks noChangeArrowheads="1"/>
          </p:cNvSpPr>
          <p:nvPr/>
        </p:nvSpPr>
        <p:spPr bwMode="auto">
          <a:xfrm>
            <a:off x="969661" y="1445568"/>
            <a:ext cx="1871859" cy="584775"/>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600" dirty="0">
                <a:solidFill>
                  <a:schemeClr val="accent1">
                    <a:lumMod val="50000"/>
                  </a:schemeClr>
                </a:solidFill>
                <a:latin typeface="+mn-lt"/>
              </a:rPr>
              <a:t>ELECTRON bunches </a:t>
            </a:r>
          </a:p>
          <a:p>
            <a:pPr algn="ctr" eaLnBrk="1" fontAlgn="base" hangingPunct="1">
              <a:spcBef>
                <a:spcPct val="0"/>
              </a:spcBef>
              <a:spcAft>
                <a:spcPct val="0"/>
              </a:spcAft>
              <a:buFontTx/>
              <a:buNone/>
            </a:pPr>
            <a:r>
              <a:rPr lang="en-US" altLang="fr-FR" sz="1600" dirty="0">
                <a:solidFill>
                  <a:schemeClr val="accent1">
                    <a:lumMod val="50000"/>
                  </a:schemeClr>
                </a:solidFill>
                <a:latin typeface="+mn-lt"/>
              </a:rPr>
              <a:t>(few tens of MeV)</a:t>
            </a:r>
            <a:endParaRPr lang="fr-FR" altLang="fr-FR" sz="1600" dirty="0">
              <a:solidFill>
                <a:schemeClr val="accent1">
                  <a:lumMod val="50000"/>
                </a:schemeClr>
              </a:solidFill>
              <a:latin typeface="+mn-lt"/>
            </a:endParaRPr>
          </a:p>
        </p:txBody>
      </p:sp>
      <p:sp>
        <p:nvSpPr>
          <p:cNvPr id="64" name="Text Box 76">
            <a:extLst>
              <a:ext uri="{FF2B5EF4-FFF2-40B4-BE49-F238E27FC236}">
                <a16:creationId xmlns:a16="http://schemas.microsoft.com/office/drawing/2014/main" id="{AD15FE29-2FC4-81BA-7130-061B60D6E648}"/>
              </a:ext>
            </a:extLst>
          </p:cNvPr>
          <p:cNvSpPr txBox="1">
            <a:spLocks noChangeArrowheads="1"/>
          </p:cNvSpPr>
          <p:nvPr/>
        </p:nvSpPr>
        <p:spPr bwMode="auto">
          <a:xfrm rot="360000">
            <a:off x="4548499" y="2363471"/>
            <a:ext cx="1589987" cy="584775"/>
          </a:xfrm>
          <a:prstGeom prst="rect">
            <a:avLst/>
          </a:prstGeom>
          <a:noFill/>
          <a:ln>
            <a:noFill/>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fr-FR" sz="1600" dirty="0">
                <a:solidFill>
                  <a:srgbClr val="CC0066"/>
                </a:solidFill>
                <a:latin typeface="+mn-lt"/>
              </a:rPr>
              <a:t>X-RAYS</a:t>
            </a:r>
          </a:p>
          <a:p>
            <a:pPr algn="ctr" eaLnBrk="1" fontAlgn="base" hangingPunct="1">
              <a:spcBef>
                <a:spcPct val="0"/>
              </a:spcBef>
              <a:spcAft>
                <a:spcPct val="0"/>
              </a:spcAft>
              <a:buFontTx/>
              <a:buNone/>
            </a:pPr>
            <a:r>
              <a:rPr lang="en-US" altLang="fr-FR" sz="1600" dirty="0">
                <a:solidFill>
                  <a:srgbClr val="CC0066"/>
                </a:solidFill>
                <a:latin typeface="+mn-lt"/>
              </a:rPr>
              <a:t>(few tens of keV)</a:t>
            </a:r>
            <a:endParaRPr lang="fr-FR" altLang="fr-FR" sz="1600" dirty="0">
              <a:solidFill>
                <a:srgbClr val="CC0066"/>
              </a:solidFill>
              <a:latin typeface="+mn-lt"/>
            </a:endParaRPr>
          </a:p>
        </p:txBody>
      </p:sp>
      <p:sp>
        <p:nvSpPr>
          <p:cNvPr id="65" name="ZoneTexte 64">
            <a:extLst>
              <a:ext uri="{FF2B5EF4-FFF2-40B4-BE49-F238E27FC236}">
                <a16:creationId xmlns:a16="http://schemas.microsoft.com/office/drawing/2014/main" id="{755CCCC9-E635-272B-0EC7-B4D79C243F92}"/>
              </a:ext>
            </a:extLst>
          </p:cNvPr>
          <p:cNvSpPr txBox="1"/>
          <p:nvPr/>
        </p:nvSpPr>
        <p:spPr>
          <a:xfrm>
            <a:off x="1065907" y="151614"/>
            <a:ext cx="5230713" cy="429858"/>
          </a:xfrm>
          <a:prstGeom prst="rect">
            <a:avLst/>
          </a:prstGeom>
          <a:noFill/>
        </p:spPr>
        <p:txBody>
          <a:bodyPr wrap="square" rtlCol="0">
            <a:spAutoFit/>
          </a:bodyPr>
          <a:lstStyle/>
          <a:p>
            <a:pPr>
              <a:spcAft>
                <a:spcPts val="600"/>
              </a:spcAft>
            </a:pPr>
            <a:r>
              <a:rPr lang="fr-FR" sz="2400" b="1" dirty="0">
                <a:solidFill>
                  <a:schemeClr val="accent5">
                    <a:lumMod val="75000"/>
                  </a:schemeClr>
                </a:solidFill>
                <a:latin typeface="+mn-lt"/>
                <a:ea typeface="+mj-ea"/>
                <a:cs typeface="+mj-cs"/>
              </a:rPr>
              <a:t>X-ray Compton sources: HOW ?</a:t>
            </a:r>
          </a:p>
        </p:txBody>
      </p:sp>
      <p:pic>
        <p:nvPicPr>
          <p:cNvPr id="66" name="Image 65">
            <a:extLst>
              <a:ext uri="{FF2B5EF4-FFF2-40B4-BE49-F238E27FC236}">
                <a16:creationId xmlns:a16="http://schemas.microsoft.com/office/drawing/2014/main" id="{404340DF-06FA-8471-EB90-9DD0C18548E4}"/>
              </a:ext>
            </a:extLst>
          </p:cNvPr>
          <p:cNvPicPr>
            <a:picLocks noChangeAspect="1"/>
          </p:cNvPicPr>
          <p:nvPr/>
        </p:nvPicPr>
        <p:blipFill>
          <a:blip r:embed="rId6"/>
          <a:stretch>
            <a:fillRect/>
          </a:stretch>
        </p:blipFill>
        <p:spPr>
          <a:xfrm>
            <a:off x="7507617" y="2309664"/>
            <a:ext cx="2703305" cy="1291882"/>
          </a:xfrm>
          <a:prstGeom prst="rect">
            <a:avLst/>
          </a:prstGeom>
        </p:spPr>
      </p:pic>
      <p:sp>
        <p:nvSpPr>
          <p:cNvPr id="67" name="Text Box 28">
            <a:extLst>
              <a:ext uri="{FF2B5EF4-FFF2-40B4-BE49-F238E27FC236}">
                <a16:creationId xmlns:a16="http://schemas.microsoft.com/office/drawing/2014/main" id="{E4F3698E-7363-9DEB-5259-F7F511F58813}"/>
              </a:ext>
            </a:extLst>
          </p:cNvPr>
          <p:cNvSpPr txBox="1">
            <a:spLocks noChangeArrowheads="1"/>
          </p:cNvSpPr>
          <p:nvPr/>
        </p:nvSpPr>
        <p:spPr bwMode="auto">
          <a:xfrm>
            <a:off x="8612523" y="3533800"/>
            <a:ext cx="7343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l-GR" altLang="fr-FR" sz="1200" dirty="0">
                <a:solidFill>
                  <a:srgbClr val="000000"/>
                </a:solidFill>
                <a:latin typeface="+mn-lt"/>
              </a:rPr>
              <a:t>θ</a:t>
            </a:r>
            <a:r>
              <a:rPr lang="en-US" altLang="fr-FR" sz="1200" dirty="0">
                <a:solidFill>
                  <a:srgbClr val="000000"/>
                </a:solidFill>
                <a:latin typeface="+mn-lt"/>
              </a:rPr>
              <a:t> (</a:t>
            </a:r>
            <a:r>
              <a:rPr lang="en-US" altLang="fr-FR" sz="1200" dirty="0" err="1">
                <a:solidFill>
                  <a:srgbClr val="000000"/>
                </a:solidFill>
                <a:latin typeface="+mn-lt"/>
              </a:rPr>
              <a:t>mrad</a:t>
            </a:r>
            <a:r>
              <a:rPr lang="en-US" altLang="fr-FR" sz="1200" dirty="0">
                <a:solidFill>
                  <a:srgbClr val="000000"/>
                </a:solidFill>
                <a:latin typeface="+mn-lt"/>
              </a:rPr>
              <a:t>)</a:t>
            </a:r>
            <a:endParaRPr lang="el-GR" altLang="fr-FR" sz="1200" baseline="-25000" dirty="0">
              <a:solidFill>
                <a:srgbClr val="000000"/>
              </a:solidFill>
              <a:latin typeface="+mn-lt"/>
            </a:endParaRPr>
          </a:p>
        </p:txBody>
      </p:sp>
      <p:sp>
        <p:nvSpPr>
          <p:cNvPr id="68" name="Text Box 31">
            <a:extLst>
              <a:ext uri="{FF2B5EF4-FFF2-40B4-BE49-F238E27FC236}">
                <a16:creationId xmlns:a16="http://schemas.microsoft.com/office/drawing/2014/main" id="{6BEED4BF-EC13-46E0-9BF3-B67A1FA52A4E}"/>
              </a:ext>
            </a:extLst>
          </p:cNvPr>
          <p:cNvSpPr txBox="1">
            <a:spLocks noChangeArrowheads="1"/>
          </p:cNvSpPr>
          <p:nvPr/>
        </p:nvSpPr>
        <p:spPr bwMode="auto">
          <a:xfrm rot="16200000">
            <a:off x="7137509" y="2873831"/>
            <a:ext cx="6852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fr-FR" sz="1200" dirty="0">
                <a:solidFill>
                  <a:srgbClr val="000000"/>
                </a:solidFill>
                <a:latin typeface="+mn-lt"/>
              </a:rPr>
              <a:t>E</a:t>
            </a:r>
            <a:r>
              <a:rPr lang="en-US" altLang="fr-FR" sz="1200" baseline="-25000" dirty="0">
                <a:solidFill>
                  <a:srgbClr val="000000"/>
                </a:solidFill>
                <a:latin typeface="+mn-lt"/>
              </a:rPr>
              <a:t>X </a:t>
            </a:r>
            <a:r>
              <a:rPr lang="en-US" altLang="fr-FR" sz="1200" dirty="0">
                <a:solidFill>
                  <a:srgbClr val="000000"/>
                </a:solidFill>
                <a:latin typeface="+mn-lt"/>
              </a:rPr>
              <a:t>(KeV)</a:t>
            </a:r>
            <a:endParaRPr lang="fr-FR" altLang="fr-FR" sz="1200" dirty="0">
              <a:solidFill>
                <a:srgbClr val="000000"/>
              </a:solidFill>
              <a:latin typeface="+mn-lt"/>
            </a:endParaRPr>
          </a:p>
        </p:txBody>
      </p:sp>
      <p:pic>
        <p:nvPicPr>
          <p:cNvPr id="69" name="Picture 39" descr="photon-rouge">
            <a:extLst>
              <a:ext uri="{FF2B5EF4-FFF2-40B4-BE49-F238E27FC236}">
                <a16:creationId xmlns:a16="http://schemas.microsoft.com/office/drawing/2014/main" id="{117223B6-9EBF-FF21-7B32-FD426F7813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764054">
            <a:off x="5996835" y="973919"/>
            <a:ext cx="739071" cy="1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Line 42">
            <a:extLst>
              <a:ext uri="{FF2B5EF4-FFF2-40B4-BE49-F238E27FC236}">
                <a16:creationId xmlns:a16="http://schemas.microsoft.com/office/drawing/2014/main" id="{2A76D60F-E986-114E-E25A-7066E58D0AF7}"/>
              </a:ext>
            </a:extLst>
          </p:cNvPr>
          <p:cNvSpPr>
            <a:spLocks noChangeShapeType="1"/>
          </p:cNvSpPr>
          <p:nvPr/>
        </p:nvSpPr>
        <p:spPr bwMode="auto">
          <a:xfrm rot="18300000" flipH="1" flipV="1">
            <a:off x="5736479" y="1204286"/>
            <a:ext cx="199569" cy="12275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b="1">
              <a:solidFill>
                <a:srgbClr val="000000"/>
              </a:solidFill>
              <a:latin typeface="+mn-lt"/>
            </a:endParaRPr>
          </a:p>
        </p:txBody>
      </p:sp>
      <p:sp>
        <p:nvSpPr>
          <p:cNvPr id="73" name="Triangle 72">
            <a:extLst>
              <a:ext uri="{FF2B5EF4-FFF2-40B4-BE49-F238E27FC236}">
                <a16:creationId xmlns:a16="http://schemas.microsoft.com/office/drawing/2014/main" id="{734BA650-C61F-17E1-7B41-7D1727480790}"/>
              </a:ext>
            </a:extLst>
          </p:cNvPr>
          <p:cNvSpPr/>
          <p:nvPr/>
        </p:nvSpPr>
        <p:spPr>
          <a:xfrm rot="16200000">
            <a:off x="1978752" y="3862977"/>
            <a:ext cx="668797" cy="1563911"/>
          </a:xfrm>
          <a:prstGeom prst="triangle">
            <a:avLst/>
          </a:prstGeom>
          <a:gradFill flip="none" rotWithShape="1">
            <a:gsLst>
              <a:gs pos="0">
                <a:schemeClr val="accent5">
                  <a:lumMod val="77000"/>
                </a:schemeClr>
              </a:gs>
              <a:gs pos="48000">
                <a:schemeClr val="accent3">
                  <a:alpha val="5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74" name="Connecteur droit avec flèche 73">
            <a:extLst>
              <a:ext uri="{FF2B5EF4-FFF2-40B4-BE49-F238E27FC236}">
                <a16:creationId xmlns:a16="http://schemas.microsoft.com/office/drawing/2014/main" id="{171F6FA2-5972-B9C6-91A7-2627833B4325}"/>
              </a:ext>
            </a:extLst>
          </p:cNvPr>
          <p:cNvCxnSpPr>
            <a:cxnSpLocks/>
          </p:cNvCxnSpPr>
          <p:nvPr/>
        </p:nvCxnSpPr>
        <p:spPr>
          <a:xfrm>
            <a:off x="496848" y="4655484"/>
            <a:ext cx="3060000" cy="0"/>
          </a:xfrm>
          <a:prstGeom prst="straightConnector1">
            <a:avLst/>
          </a:prstGeom>
          <a:ln w="3175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id="{0CE181D2-1FA6-B307-96DC-8103B232AB58}"/>
              </a:ext>
            </a:extLst>
          </p:cNvPr>
          <p:cNvCxnSpPr>
            <a:cxnSpLocks/>
          </p:cNvCxnSpPr>
          <p:nvPr/>
        </p:nvCxnSpPr>
        <p:spPr>
          <a:xfrm>
            <a:off x="543521" y="4655484"/>
            <a:ext cx="987674" cy="0"/>
          </a:xfrm>
          <a:prstGeom prst="straightConnector1">
            <a:avLst/>
          </a:prstGeom>
          <a:ln w="317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7" name="Connecteur droit avec flèche 76">
            <a:extLst>
              <a:ext uri="{FF2B5EF4-FFF2-40B4-BE49-F238E27FC236}">
                <a16:creationId xmlns:a16="http://schemas.microsoft.com/office/drawing/2014/main" id="{BC0EE8FD-3FF5-4156-66F0-43D3E90F8FF5}"/>
              </a:ext>
            </a:extLst>
          </p:cNvPr>
          <p:cNvCxnSpPr/>
          <p:nvPr/>
        </p:nvCxnSpPr>
        <p:spPr>
          <a:xfrm flipH="1">
            <a:off x="1531198" y="3675911"/>
            <a:ext cx="826298" cy="979573"/>
          </a:xfrm>
          <a:prstGeom prst="straightConnector1">
            <a:avLst/>
          </a:prstGeom>
          <a:ln w="317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3E2A302B-3D9E-A1AC-E000-BD88D2349B16}"/>
              </a:ext>
            </a:extLst>
          </p:cNvPr>
          <p:cNvCxnSpPr/>
          <p:nvPr/>
        </p:nvCxnSpPr>
        <p:spPr>
          <a:xfrm>
            <a:off x="1531198" y="4655484"/>
            <a:ext cx="968705" cy="543525"/>
          </a:xfrm>
          <a:prstGeom prst="straightConnector1">
            <a:avLst/>
          </a:prstGeom>
          <a:ln w="31750">
            <a:solidFill>
              <a:schemeClr val="accent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4F19D435-9169-44CA-ED21-B4B83475E4E2}"/>
              </a:ext>
            </a:extLst>
          </p:cNvPr>
          <p:cNvCxnSpPr>
            <a:cxnSpLocks/>
          </p:cNvCxnSpPr>
          <p:nvPr/>
        </p:nvCxnSpPr>
        <p:spPr>
          <a:xfrm flipV="1">
            <a:off x="1533742" y="4165698"/>
            <a:ext cx="2045424" cy="489788"/>
          </a:xfrm>
          <a:prstGeom prst="straightConnector1">
            <a:avLst/>
          </a:prstGeom>
          <a:ln w="31750">
            <a:solidFill>
              <a:schemeClr val="accent5">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ZoneTexte 79">
            <a:extLst>
              <a:ext uri="{FF2B5EF4-FFF2-40B4-BE49-F238E27FC236}">
                <a16:creationId xmlns:a16="http://schemas.microsoft.com/office/drawing/2014/main" id="{D2C0648A-318D-8209-FAE0-125C47E85E2D}"/>
              </a:ext>
            </a:extLst>
          </p:cNvPr>
          <p:cNvSpPr txBox="1"/>
          <p:nvPr/>
        </p:nvSpPr>
        <p:spPr>
          <a:xfrm>
            <a:off x="2357496" y="3533800"/>
            <a:ext cx="1867773" cy="298376"/>
          </a:xfrm>
          <a:prstGeom prst="rect">
            <a:avLst/>
          </a:prstGeom>
          <a:noFill/>
          <a:ln>
            <a:noFill/>
          </a:ln>
        </p:spPr>
        <p:txBody>
          <a:bodyPr wrap="none" rtlCol="0">
            <a:spAutoFit/>
          </a:bodyPr>
          <a:lstStyle/>
          <a:p>
            <a:r>
              <a:rPr lang="fr-FR" sz="1600" dirty="0">
                <a:solidFill>
                  <a:schemeClr val="accent6">
                    <a:lumMod val="75000"/>
                  </a:schemeClr>
                </a:solidFill>
                <a:latin typeface="+mn-lt"/>
              </a:rPr>
              <a:t>laser (E</a:t>
            </a:r>
            <a:r>
              <a:rPr lang="el-GR" sz="1600" baseline="-25000" dirty="0">
                <a:solidFill>
                  <a:schemeClr val="accent6">
                    <a:lumMod val="75000"/>
                  </a:schemeClr>
                </a:solidFill>
                <a:latin typeface="+mn-lt"/>
              </a:rPr>
              <a:t>λ</a:t>
            </a:r>
            <a:r>
              <a:rPr lang="fr-FR" sz="1600" dirty="0">
                <a:solidFill>
                  <a:schemeClr val="accent6">
                    <a:lumMod val="75000"/>
                  </a:schemeClr>
                </a:solidFill>
                <a:latin typeface="+mn-lt"/>
              </a:rPr>
              <a:t>=</a:t>
            </a:r>
            <a:r>
              <a:rPr lang="fr-FR" sz="1600" dirty="0" err="1">
                <a:solidFill>
                  <a:schemeClr val="accent6">
                    <a:lumMod val="75000"/>
                  </a:schemeClr>
                </a:solidFill>
                <a:latin typeface="+mn-lt"/>
              </a:rPr>
              <a:t>hc</a:t>
            </a:r>
            <a:r>
              <a:rPr lang="fr-FR" sz="1600" dirty="0">
                <a:solidFill>
                  <a:schemeClr val="accent6">
                    <a:lumMod val="75000"/>
                  </a:schemeClr>
                </a:solidFill>
                <a:latin typeface="+mn-lt"/>
              </a:rPr>
              <a:t>/𝜆=1.2eV)</a:t>
            </a:r>
          </a:p>
        </p:txBody>
      </p:sp>
      <p:sp>
        <p:nvSpPr>
          <p:cNvPr id="81" name="Arc 80">
            <a:extLst>
              <a:ext uri="{FF2B5EF4-FFF2-40B4-BE49-F238E27FC236}">
                <a16:creationId xmlns:a16="http://schemas.microsoft.com/office/drawing/2014/main" id="{563E1902-B98F-706A-26CC-78AD2290718D}"/>
              </a:ext>
            </a:extLst>
          </p:cNvPr>
          <p:cNvSpPr/>
          <p:nvPr/>
        </p:nvSpPr>
        <p:spPr>
          <a:xfrm>
            <a:off x="1678791" y="4310536"/>
            <a:ext cx="265557" cy="344949"/>
          </a:xfrm>
          <a:prstGeom prst="arc">
            <a:avLst>
              <a:gd name="adj1" fmla="val 16200000"/>
              <a:gd name="adj2" fmla="val 4010144"/>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p>
        </p:txBody>
      </p:sp>
      <p:sp>
        <p:nvSpPr>
          <p:cNvPr id="82" name="ZoneTexte 81">
            <a:extLst>
              <a:ext uri="{FF2B5EF4-FFF2-40B4-BE49-F238E27FC236}">
                <a16:creationId xmlns:a16="http://schemas.microsoft.com/office/drawing/2014/main" id="{AAC8B15B-7E14-4BF3-9FA3-B8AE802BF5C1}"/>
              </a:ext>
            </a:extLst>
          </p:cNvPr>
          <p:cNvSpPr txBox="1"/>
          <p:nvPr/>
        </p:nvSpPr>
        <p:spPr>
          <a:xfrm>
            <a:off x="2015550" y="4152131"/>
            <a:ext cx="284352" cy="298376"/>
          </a:xfrm>
          <a:prstGeom prst="rect">
            <a:avLst/>
          </a:prstGeom>
          <a:noFill/>
        </p:spPr>
        <p:txBody>
          <a:bodyPr wrap="none" rtlCol="0">
            <a:spAutoFit/>
          </a:bodyPr>
          <a:lstStyle/>
          <a:p>
            <a:r>
              <a:rPr lang="el-GR" sz="1600" dirty="0">
                <a:solidFill>
                  <a:schemeClr val="accent6">
                    <a:lumMod val="75000"/>
                  </a:schemeClr>
                </a:solidFill>
                <a:latin typeface="+mn-lt"/>
              </a:rPr>
              <a:t>α</a:t>
            </a:r>
            <a:endParaRPr lang="fr-FR" sz="1600" dirty="0">
              <a:solidFill>
                <a:schemeClr val="accent6">
                  <a:lumMod val="75000"/>
                </a:schemeClr>
              </a:solidFill>
              <a:latin typeface="+mn-lt"/>
            </a:endParaRPr>
          </a:p>
        </p:txBody>
      </p:sp>
      <p:sp>
        <p:nvSpPr>
          <p:cNvPr id="83" name="Arc 82">
            <a:extLst>
              <a:ext uri="{FF2B5EF4-FFF2-40B4-BE49-F238E27FC236}">
                <a16:creationId xmlns:a16="http://schemas.microsoft.com/office/drawing/2014/main" id="{AC98C94B-B475-7BB2-F12F-BD2B416C4130}"/>
              </a:ext>
            </a:extLst>
          </p:cNvPr>
          <p:cNvSpPr/>
          <p:nvPr/>
        </p:nvSpPr>
        <p:spPr>
          <a:xfrm>
            <a:off x="2951826" y="4304670"/>
            <a:ext cx="214484" cy="375090"/>
          </a:xfrm>
          <a:prstGeom prst="arc">
            <a:avLst>
              <a:gd name="adj1" fmla="val 16200000"/>
              <a:gd name="adj2" fmla="val 4010144"/>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600">
              <a:solidFill>
                <a:schemeClr val="accent5">
                  <a:lumMod val="75000"/>
                </a:schemeClr>
              </a:solidFill>
            </a:endParaRPr>
          </a:p>
        </p:txBody>
      </p:sp>
      <p:sp>
        <p:nvSpPr>
          <p:cNvPr id="84" name="ZoneTexte 83">
            <a:extLst>
              <a:ext uri="{FF2B5EF4-FFF2-40B4-BE49-F238E27FC236}">
                <a16:creationId xmlns:a16="http://schemas.microsoft.com/office/drawing/2014/main" id="{761518C0-A959-0798-20A0-DF4ACEEF8A74}"/>
              </a:ext>
            </a:extLst>
          </p:cNvPr>
          <p:cNvSpPr txBox="1"/>
          <p:nvPr/>
        </p:nvSpPr>
        <p:spPr>
          <a:xfrm>
            <a:off x="3172004" y="4308168"/>
            <a:ext cx="276796" cy="298376"/>
          </a:xfrm>
          <a:prstGeom prst="rect">
            <a:avLst/>
          </a:prstGeom>
          <a:noFill/>
        </p:spPr>
        <p:txBody>
          <a:bodyPr wrap="none" rtlCol="0">
            <a:spAutoFit/>
          </a:bodyPr>
          <a:lstStyle/>
          <a:p>
            <a:r>
              <a:rPr lang="el-GR" sz="1600" dirty="0">
                <a:solidFill>
                  <a:schemeClr val="accent5">
                    <a:lumMod val="75000"/>
                  </a:schemeClr>
                </a:solidFill>
                <a:latin typeface="+mn-lt"/>
              </a:rPr>
              <a:t>θ</a:t>
            </a:r>
            <a:endParaRPr lang="fr-FR" sz="1600" dirty="0">
              <a:solidFill>
                <a:schemeClr val="accent5">
                  <a:lumMod val="75000"/>
                </a:schemeClr>
              </a:solidFill>
              <a:latin typeface="+mn-lt"/>
            </a:endParaRPr>
          </a:p>
        </p:txBody>
      </p:sp>
      <mc:AlternateContent xmlns:mc="http://schemas.openxmlformats.org/markup-compatibility/2006" xmlns:a14="http://schemas.microsoft.com/office/drawing/2010/main">
        <mc:Choice Requires="a14">
          <p:sp>
            <p:nvSpPr>
              <p:cNvPr id="85" name="ZoneTexte 84">
                <a:extLst>
                  <a:ext uri="{FF2B5EF4-FFF2-40B4-BE49-F238E27FC236}">
                    <a16:creationId xmlns:a16="http://schemas.microsoft.com/office/drawing/2014/main" id="{911E0FA0-30C3-CAD9-46D9-A5AA3F4061D5}"/>
                  </a:ext>
                </a:extLst>
              </p:cNvPr>
              <p:cNvSpPr txBox="1"/>
              <p:nvPr/>
            </p:nvSpPr>
            <p:spPr>
              <a:xfrm>
                <a:off x="129803" y="5098231"/>
                <a:ext cx="2248969" cy="523220"/>
              </a:xfrm>
              <a:prstGeom prst="rect">
                <a:avLst/>
              </a:prstGeom>
              <a:noFill/>
              <a:ln w="38100">
                <a:noFill/>
              </a:ln>
            </p:spPr>
            <p:txBody>
              <a:bodyPr wrap="square" rtlCol="0">
                <a:spAutoFit/>
              </a:bodyPr>
              <a:lstStyle/>
              <a:p>
                <a:r>
                  <a:rPr lang="fr-FR" sz="1400" dirty="0">
                    <a:solidFill>
                      <a:schemeClr val="accent1"/>
                    </a:solidFill>
                    <a:latin typeface="+mn-lt"/>
                  </a:rPr>
                  <a:t>e</a:t>
                </a:r>
                <a:r>
                  <a:rPr lang="fr-FR" sz="1400" b="0" baseline="30000" dirty="0">
                    <a:solidFill>
                      <a:schemeClr val="accent1"/>
                    </a:solidFill>
                    <a:latin typeface="+mn-lt"/>
                  </a:rPr>
                  <a:t>-</a:t>
                </a:r>
                <a:r>
                  <a:rPr lang="fr-FR" sz="1400" b="0" dirty="0">
                    <a:solidFill>
                      <a:schemeClr val="accent1"/>
                    </a:solidFill>
                    <a:latin typeface="+mn-lt"/>
                  </a:rPr>
                  <a:t> </a:t>
                </a:r>
                <a:r>
                  <a:rPr lang="fr-FR" sz="1400" b="0" dirty="0" err="1">
                    <a:solidFill>
                      <a:schemeClr val="accent1"/>
                    </a:solidFill>
                    <a:latin typeface="+mn-lt"/>
                  </a:rPr>
                  <a:t>beam</a:t>
                </a:r>
                <a:r>
                  <a:rPr lang="fr-FR" sz="1400" dirty="0">
                    <a:solidFill>
                      <a:schemeClr val="accent1"/>
                    </a:solidFill>
                    <a:latin typeface="+mn-lt"/>
                  </a:rPr>
                  <a:t>: </a:t>
                </a:r>
                <a14:m>
                  <m:oMath xmlns:m="http://schemas.openxmlformats.org/officeDocument/2006/math">
                    <m:r>
                      <a:rPr lang="fr-FR" sz="1400" b="0" i="1" smtClean="0">
                        <a:solidFill>
                          <a:schemeClr val="accent1"/>
                        </a:solidFill>
                        <a:latin typeface="Cambria Math" panose="02040503050406030204" pitchFamily="18" charset="0"/>
                      </a:rPr>
                      <m:t>𝐸</m:t>
                    </m:r>
                    <m:r>
                      <a:rPr lang="fr-FR" sz="1400" b="0" i="1" baseline="-25000" smtClean="0">
                        <a:solidFill>
                          <a:schemeClr val="accent1"/>
                        </a:solidFill>
                        <a:latin typeface="Cambria Math" panose="02040503050406030204" pitchFamily="18" charset="0"/>
                      </a:rPr>
                      <m:t>𝑒</m:t>
                    </m:r>
                    <m:r>
                      <a:rPr lang="fr-FR" sz="1400" b="0" i="0" smtClean="0">
                        <a:solidFill>
                          <a:schemeClr val="accent1"/>
                        </a:solidFill>
                        <a:latin typeface="Cambria Math" panose="02040503050406030204" pitchFamily="18" charset="0"/>
                        <a:ea typeface="Cambria Math"/>
                      </a:rPr>
                      <m:t>=</m:t>
                    </m:r>
                    <m:r>
                      <a:rPr lang="fr-FR" sz="1400" b="0" i="1" smtClean="0">
                        <a:solidFill>
                          <a:schemeClr val="accent1"/>
                        </a:solidFill>
                        <a:latin typeface="Cambria Math" panose="02040503050406030204" pitchFamily="18" charset="0"/>
                        <a:ea typeface="Cambria Math"/>
                      </a:rPr>
                      <m:t>250 </m:t>
                    </m:r>
                    <m:r>
                      <a:rPr lang="fr-FR" sz="1400" b="0" i="1" smtClean="0">
                        <a:solidFill>
                          <a:schemeClr val="accent1"/>
                        </a:solidFill>
                        <a:latin typeface="Cambria Math" panose="02040503050406030204" pitchFamily="18" charset="0"/>
                        <a:ea typeface="Cambria Math"/>
                      </a:rPr>
                      <m:t>𝑀𝑒𝑉</m:t>
                    </m:r>
                  </m:oMath>
                </a14:m>
                <a:endParaRPr lang="fr-FR" sz="1400" b="0" dirty="0">
                  <a:solidFill>
                    <a:schemeClr val="accent1"/>
                  </a:solidFill>
                  <a:latin typeface="+mn-lt"/>
                  <a:ea typeface="Cambria Math"/>
                </a:endParaRPr>
              </a:p>
              <a:p>
                <a:r>
                  <a:rPr lang="fr-FR" sz="1400" dirty="0">
                    <a:solidFill>
                      <a:schemeClr val="accent6">
                        <a:lumMod val="75000"/>
                      </a:schemeClr>
                    </a:solidFill>
                    <a:latin typeface="+mn-lt"/>
                  </a:rPr>
                  <a:t>𝜆 Laser = 1030 nm</a:t>
                </a:r>
              </a:p>
            </p:txBody>
          </p:sp>
        </mc:Choice>
        <mc:Fallback xmlns="">
          <p:sp>
            <p:nvSpPr>
              <p:cNvPr id="85" name="ZoneTexte 84">
                <a:extLst>
                  <a:ext uri="{FF2B5EF4-FFF2-40B4-BE49-F238E27FC236}">
                    <a16:creationId xmlns:a16="http://schemas.microsoft.com/office/drawing/2014/main" id="{911E0FA0-30C3-CAD9-46D9-A5AA3F4061D5}"/>
                  </a:ext>
                </a:extLst>
              </p:cNvPr>
              <p:cNvSpPr txBox="1">
                <a:spLocks noRot="1" noChangeAspect="1" noMove="1" noResize="1" noEditPoints="1" noAdjustHandles="1" noChangeArrowheads="1" noChangeShapeType="1" noTextEdit="1"/>
              </p:cNvSpPr>
              <p:nvPr/>
            </p:nvSpPr>
            <p:spPr>
              <a:xfrm>
                <a:off x="129803" y="5098231"/>
                <a:ext cx="2248969" cy="523220"/>
              </a:xfrm>
              <a:prstGeom prst="rect">
                <a:avLst/>
              </a:prstGeom>
              <a:blipFill>
                <a:blip r:embed="rId7"/>
                <a:stretch>
                  <a:fillRect l="-1124" t="-2381" b="-11905"/>
                </a:stretch>
              </a:blipFill>
              <a:ln w="38100">
                <a:noFill/>
              </a:ln>
            </p:spPr>
            <p:txBody>
              <a:bodyPr/>
              <a:lstStyle/>
              <a:p>
                <a:r>
                  <a:rPr lang="en-GB">
                    <a:noFill/>
                  </a:rPr>
                  <a:t> </a:t>
                </a:r>
              </a:p>
            </p:txBody>
          </p:sp>
        </mc:Fallback>
      </mc:AlternateContent>
      <p:sp>
        <p:nvSpPr>
          <p:cNvPr id="90" name="ZoneTexte 89">
            <a:extLst>
              <a:ext uri="{FF2B5EF4-FFF2-40B4-BE49-F238E27FC236}">
                <a16:creationId xmlns:a16="http://schemas.microsoft.com/office/drawing/2014/main" id="{A3E66199-BB51-42ED-6C6F-EF2EDB2B15BD}"/>
              </a:ext>
            </a:extLst>
          </p:cNvPr>
          <p:cNvSpPr txBox="1"/>
          <p:nvPr/>
        </p:nvSpPr>
        <p:spPr>
          <a:xfrm>
            <a:off x="7402612" y="581472"/>
            <a:ext cx="3168351" cy="369332"/>
          </a:xfrm>
          <a:prstGeom prst="rect">
            <a:avLst/>
          </a:prstGeom>
          <a:noFill/>
        </p:spPr>
        <p:txBody>
          <a:bodyPr wrap="square" rtlCol="0">
            <a:spAutoFit/>
          </a:bodyPr>
          <a:lstStyle/>
          <a:p>
            <a:pPr algn="r"/>
            <a:r>
              <a:rPr lang="en-GB" sz="1800" i="1" u="sng" dirty="0">
                <a:solidFill>
                  <a:srgbClr val="CC0066"/>
                </a:solidFill>
                <a:latin typeface="+mn-lt"/>
              </a:rPr>
              <a:t>Courtesy to Marie </a:t>
            </a:r>
            <a:r>
              <a:rPr lang="en-GB" sz="1800" i="1" u="sng" dirty="0" err="1">
                <a:solidFill>
                  <a:srgbClr val="CC0066"/>
                </a:solidFill>
                <a:latin typeface="+mn-lt"/>
              </a:rPr>
              <a:t>Jacquet</a:t>
            </a:r>
            <a:endParaRPr lang="en-GB" sz="1800" i="1" u="sng" dirty="0">
              <a:solidFill>
                <a:srgbClr val="CC0066"/>
              </a:solidFill>
              <a:latin typeface="+mn-lt"/>
            </a:endParaRPr>
          </a:p>
        </p:txBody>
      </p:sp>
    </p:spTree>
    <p:extLst>
      <p:ext uri="{BB962C8B-B14F-4D97-AF65-F5344CB8AC3E}">
        <p14:creationId xmlns:p14="http://schemas.microsoft.com/office/powerpoint/2010/main" val="318685729"/>
      </p:ext>
    </p:extLst>
  </p:cSld>
  <p:clrMapOvr>
    <a:masterClrMapping/>
  </p:clrMapOvr>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108263</TotalTime>
  <Words>1743</Words>
  <Application>Microsoft Macintosh PowerPoint</Application>
  <PresentationFormat>Personnalisé</PresentationFormat>
  <Paragraphs>298</Paragraphs>
  <Slides>18</Slides>
  <Notes>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18</vt:i4>
      </vt:variant>
    </vt:vector>
  </HeadingPairs>
  <TitlesOfParts>
    <vt:vector size="27" baseType="lpstr">
      <vt:lpstr>Arial</vt:lpstr>
      <vt:lpstr>Calibri</vt:lpstr>
      <vt:lpstr>Calibri Light</vt:lpstr>
      <vt:lpstr>Cambria Math</vt:lpstr>
      <vt:lpstr>Courier New</vt:lpstr>
      <vt:lpstr>Times New Roman</vt:lpstr>
      <vt:lpstr>Wingdings</vt:lpstr>
      <vt:lpstr>1_modele-IJCLAb-powerpoint</vt:lpstr>
      <vt:lpstr>Masque IJCLab standard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High flux, high brightness: How?</vt:lpstr>
      <vt:lpstr>Potentiality of an ICS on PERLE:</vt:lpstr>
      <vt:lpstr>Elastic Scattering off radioactive Nuclei:</vt:lpstr>
      <vt:lpstr>Elastic Scattering off radioactive Nuclei:</vt:lpstr>
      <vt:lpstr>Implementation of DESTIN @ PERLE:</vt:lpstr>
      <vt:lpstr>Potentiality of an DESTIN @ PERLE:</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Walid Kaabi</cp:lastModifiedBy>
  <cp:revision>2226</cp:revision>
  <cp:lastPrinted>2022-06-10T08:50:38Z</cp:lastPrinted>
  <dcterms:created xsi:type="dcterms:W3CDTF">2011-03-09T16:37:49Z</dcterms:created>
  <dcterms:modified xsi:type="dcterms:W3CDTF">2024-10-02T13:18:38Z</dcterms:modified>
</cp:coreProperties>
</file>