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  <p:sldMasterId id="2147483713" r:id="rId2"/>
  </p:sldMasterIdLst>
  <p:notesMasterIdLst>
    <p:notesMasterId r:id="rId34"/>
  </p:notesMasterIdLst>
  <p:sldIdLst>
    <p:sldId id="1806" r:id="rId3"/>
    <p:sldId id="1735" r:id="rId4"/>
    <p:sldId id="1820" r:id="rId5"/>
    <p:sldId id="1822" r:id="rId6"/>
    <p:sldId id="1823" r:id="rId7"/>
    <p:sldId id="1824" r:id="rId8"/>
    <p:sldId id="1825" r:id="rId9"/>
    <p:sldId id="1826" r:id="rId10"/>
    <p:sldId id="1827" r:id="rId11"/>
    <p:sldId id="1828" r:id="rId12"/>
    <p:sldId id="1829" r:id="rId13"/>
    <p:sldId id="1767" r:id="rId14"/>
    <p:sldId id="1807" r:id="rId15"/>
    <p:sldId id="1782" r:id="rId16"/>
    <p:sldId id="1771" r:id="rId17"/>
    <p:sldId id="1813" r:id="rId18"/>
    <p:sldId id="1817" r:id="rId19"/>
    <p:sldId id="1681" r:id="rId20"/>
    <p:sldId id="1795" r:id="rId21"/>
    <p:sldId id="1805" r:id="rId22"/>
    <p:sldId id="1781" r:id="rId23"/>
    <p:sldId id="1808" r:id="rId24"/>
    <p:sldId id="1821" r:id="rId25"/>
    <p:sldId id="1773" r:id="rId26"/>
    <p:sldId id="271" r:id="rId27"/>
    <p:sldId id="1783" r:id="rId28"/>
    <p:sldId id="1777" r:id="rId29"/>
    <p:sldId id="1810" r:id="rId30"/>
    <p:sldId id="1818" r:id="rId31"/>
    <p:sldId id="1819" r:id="rId32"/>
    <p:sldId id="1784" r:id="rId33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0"/>
    <a:srgbClr val="CC0066"/>
    <a:srgbClr val="FF6700"/>
    <a:srgbClr val="229023"/>
    <a:srgbClr val="E05314"/>
    <a:srgbClr val="6600CC"/>
    <a:srgbClr val="7A286A"/>
    <a:srgbClr val="511F74"/>
    <a:srgbClr val="00294B"/>
    <a:srgbClr val="45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42" autoAdjust="0"/>
    <p:restoredTop sz="96291" autoAdjust="0"/>
  </p:normalViewPr>
  <p:slideViewPr>
    <p:cSldViewPr>
      <p:cViewPr>
        <p:scale>
          <a:sx n="120" d="100"/>
          <a:sy n="120" d="100"/>
        </p:scale>
        <p:origin x="592" y="624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16/07/2024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54127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10308112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901638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9610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2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10308112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03060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1445569"/>
            <a:ext cx="5040559" cy="402337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7959903" y="481445"/>
            <a:ext cx="43204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8089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87427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2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73820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5535752" y="797496"/>
            <a:ext cx="5040559" cy="467144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6700"/>
                </a:solidFill>
              </a:defRPr>
            </a:lvl1pPr>
            <a:lvl2pPr>
              <a:defRPr sz="1800">
                <a:solidFill>
                  <a:srgbClr val="00294B"/>
                </a:solidFill>
              </a:defRPr>
            </a:lvl2pPr>
            <a:lvl3pPr>
              <a:defRPr sz="1600">
                <a:solidFill>
                  <a:srgbClr val="456487"/>
                </a:solidFill>
              </a:defRPr>
            </a:lvl3pPr>
            <a:lvl4pPr>
              <a:defRPr sz="1400">
                <a:solidFill>
                  <a:srgbClr val="456487"/>
                </a:solidFill>
              </a:defRPr>
            </a:lvl4pPr>
            <a:lvl5pPr>
              <a:defRPr sz="1400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11971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606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81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461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1363" y="403225"/>
            <a:ext cx="3475037" cy="141446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9938" y="873125"/>
            <a:ext cx="5453062" cy="430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1363" y="1817688"/>
            <a:ext cx="3475037" cy="3368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469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79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08900" y="322263"/>
            <a:ext cx="2322513" cy="5135562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41363" y="322263"/>
            <a:ext cx="6815137" cy="5135562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61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18/07/2024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2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18/07/2024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ICHEP 24- Prague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17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wmf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hyperlink" Target="http://link.aps.org/doi/10.1103/PhysRevSTAB.13.082001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ab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39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11" Type="http://schemas.openxmlformats.org/officeDocument/2006/relationships/image" Target="../media/image39.png"/><Relationship Id="rId5" Type="http://schemas.openxmlformats.org/officeDocument/2006/relationships/image" Target="../media/image620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2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hyperlink" Target="https://indico.ijclab.in2p3.fr/event/9521/" TargetMode="Externa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39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tiff"/><Relationship Id="rId13" Type="http://schemas.openxmlformats.org/officeDocument/2006/relationships/image" Target="../media/image39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12" Type="http://schemas.openxmlformats.org/officeDocument/2006/relationships/image" Target="../media/image103.jpeg"/><Relationship Id="rId2" Type="http://schemas.openxmlformats.org/officeDocument/2006/relationships/image" Target="../media/image94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8.jpeg"/><Relationship Id="rId11" Type="http://schemas.openxmlformats.org/officeDocument/2006/relationships/image" Target="../media/image102.jpeg"/><Relationship Id="rId5" Type="http://schemas.openxmlformats.org/officeDocument/2006/relationships/image" Target="../media/image97.png"/><Relationship Id="rId15" Type="http://schemas.openxmlformats.org/officeDocument/2006/relationships/image" Target="../media/image105.png"/><Relationship Id="rId10" Type="http://schemas.openxmlformats.org/officeDocument/2006/relationships/image" Target="../media/image38.png"/><Relationship Id="rId4" Type="http://schemas.openxmlformats.org/officeDocument/2006/relationships/image" Target="../media/image96.jpeg"/><Relationship Id="rId9" Type="http://schemas.openxmlformats.org/officeDocument/2006/relationships/image" Target="../media/image101.png"/><Relationship Id="rId1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publique Tchèque Prague">
            <a:extLst>
              <a:ext uri="{FF2B5EF4-FFF2-40B4-BE49-F238E27FC236}">
                <a16:creationId xmlns:a16="http://schemas.microsoft.com/office/drawing/2014/main" id="{9E0C9AFA-FE21-6BB2-9C20-26B2ED159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347" y="2042710"/>
            <a:ext cx="5328592" cy="321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F720D8-7175-1EC6-B357-92458089C259}"/>
              </a:ext>
            </a:extLst>
          </p:cNvPr>
          <p:cNvSpPr/>
          <p:nvPr/>
        </p:nvSpPr>
        <p:spPr>
          <a:xfrm>
            <a:off x="216024" y="2261463"/>
            <a:ext cx="4666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6700"/>
                </a:solidFill>
                <a:latin typeface="+mn-lt"/>
              </a:rPr>
              <a:t>PERLE &amp; bERLinPro: Two key accelerator projects as pathfinders for future ERL based HEP colliders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F4315B-FF48-66E0-74A5-5ABCFB9F5F11}"/>
              </a:ext>
            </a:extLst>
          </p:cNvPr>
          <p:cNvSpPr/>
          <p:nvPr/>
        </p:nvSpPr>
        <p:spPr>
          <a:xfrm>
            <a:off x="476748" y="3893840"/>
            <a:ext cx="41175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latin typeface="+mn-lt"/>
              </a:rPr>
              <a:t>Walid Kaabi (IJCLab-CNRS)</a:t>
            </a:r>
          </a:p>
          <a:p>
            <a:pPr algn="ctr"/>
            <a:r>
              <a:rPr lang="en-US" sz="1600" i="1" dirty="0">
                <a:latin typeface="+mn-lt"/>
              </a:rPr>
              <a:t>On behalf of PERLE Collaboration</a:t>
            </a:r>
          </a:p>
          <a:p>
            <a:pPr algn="ctr"/>
            <a:r>
              <a:rPr lang="en-US" sz="1600" b="1" i="1" dirty="0">
                <a:latin typeface="+mn-lt"/>
              </a:rPr>
              <a:t>Axel Neumann (HZB)</a:t>
            </a:r>
          </a:p>
          <a:p>
            <a:pPr algn="ctr"/>
            <a:r>
              <a:rPr lang="en-US" sz="1600" i="1" dirty="0">
                <a:latin typeface="+mn-lt"/>
              </a:rPr>
              <a:t>For the bERLinPro team @ SEALAB                           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92B8538-EE38-4574-E6D0-50DD5050B462}"/>
              </a:ext>
            </a:extLst>
          </p:cNvPr>
          <p:cNvSpPr txBox="1"/>
          <p:nvPr/>
        </p:nvSpPr>
        <p:spPr>
          <a:xfrm>
            <a:off x="633860" y="1292841"/>
            <a:ext cx="957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42</a:t>
            </a:r>
            <a:r>
              <a:rPr lang="en-GB" sz="3200" b="1" baseline="30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nd</a:t>
            </a:r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 International Conference on High Energy Physics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0C2553B4-653B-36D7-1E78-BB35F7E9EDC2}"/>
              </a:ext>
            </a:extLst>
          </p:cNvPr>
          <p:cNvGrpSpPr/>
          <p:nvPr/>
        </p:nvGrpSpPr>
        <p:grpSpPr>
          <a:xfrm>
            <a:off x="7978675" y="-2604"/>
            <a:ext cx="2794100" cy="944116"/>
            <a:chOff x="7978675" y="-2604"/>
            <a:chExt cx="2794100" cy="94411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2C8FDAF-B283-F7DB-BA55-B43549BEE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1216" y="-2604"/>
              <a:ext cx="2143527" cy="94411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3E8FE90-01C8-A343-4CA8-4E39D4D3AA5A}"/>
                </a:ext>
              </a:extLst>
            </p:cNvPr>
            <p:cNvSpPr/>
            <p:nvPr/>
          </p:nvSpPr>
          <p:spPr>
            <a:xfrm>
              <a:off x="7978675" y="-2604"/>
              <a:ext cx="362541" cy="903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62FAFC-9FA2-26ED-9127-E5C45F0FF877}"/>
                </a:ext>
              </a:extLst>
            </p:cNvPr>
            <p:cNvSpPr/>
            <p:nvPr/>
          </p:nvSpPr>
          <p:spPr>
            <a:xfrm>
              <a:off x="10484743" y="5408"/>
              <a:ext cx="288032" cy="903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A327B4B5-6115-FA12-CC90-3BD41D1B8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5E32305-FA73-320D-B3DF-52DBEC44D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B054B5F5-967E-963C-DCEB-8D83B2E3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3877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10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29" y="77416"/>
            <a:ext cx="7163834" cy="447518"/>
          </a:xfrm>
        </p:spPr>
        <p:txBody>
          <a:bodyPr>
            <a:normAutofit/>
          </a:bodyPr>
          <a:lstStyle/>
          <a:p>
            <a:r>
              <a:rPr lang="en-US" sz="2400" b="1" strike="noStrike" spc="-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"/>
              </a:rPr>
              <a:t>Status of bERLinPro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0F3516-8310-ABFD-2BB0-3A0503EA6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25947" cy="653480"/>
          </a:xfrm>
          <a:prstGeom prst="rect">
            <a:avLst/>
          </a:prstGeom>
        </p:spPr>
      </p:pic>
      <p:sp>
        <p:nvSpPr>
          <p:cNvPr id="21" name="Textfeld 10">
            <a:extLst>
              <a:ext uri="{FF2B5EF4-FFF2-40B4-BE49-F238E27FC236}">
                <a16:creationId xmlns:a16="http://schemas.microsoft.com/office/drawing/2014/main" id="{E0F72DA9-E68F-107E-66A0-D12E98A4D54D}"/>
              </a:ext>
            </a:extLst>
          </p:cNvPr>
          <p:cNvSpPr/>
          <p:nvPr/>
        </p:nvSpPr>
        <p:spPr>
          <a:xfrm>
            <a:off x="280403" y="2508558"/>
            <a:ext cx="79635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</a:rPr>
              <a:t>Cathode</a:t>
            </a:r>
            <a:endParaRPr lang="fr-FR" sz="1400" b="0" strike="noStrike" spc="-1" dirty="0">
              <a:solidFill>
                <a:srgbClr val="000000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</a:rPr>
              <a:t>transfer</a:t>
            </a:r>
            <a:endParaRPr lang="fr-FR" sz="1400" b="0" strike="noStrike" spc="-1" dirty="0">
              <a:solidFill>
                <a:srgbClr val="000000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</a:rPr>
              <a:t>system</a:t>
            </a:r>
            <a:endParaRPr lang="fr-FR" sz="14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23" name="Textfeld 12">
            <a:extLst>
              <a:ext uri="{FF2B5EF4-FFF2-40B4-BE49-F238E27FC236}">
                <a16:creationId xmlns:a16="http://schemas.microsoft.com/office/drawing/2014/main" id="{5A7D06E0-1D2F-9302-2C05-17A541C704AA}"/>
              </a:ext>
            </a:extLst>
          </p:cNvPr>
          <p:cNvSpPr/>
          <p:nvPr/>
        </p:nvSpPr>
        <p:spPr>
          <a:xfrm>
            <a:off x="2793240" y="2543760"/>
            <a:ext cx="12524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  <a:latin typeface="Calibri Light"/>
              </a:rPr>
              <a:t>SRF booster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Textfeld 17">
            <a:extLst>
              <a:ext uri="{FF2B5EF4-FFF2-40B4-BE49-F238E27FC236}">
                <a16:creationId xmlns:a16="http://schemas.microsoft.com/office/drawing/2014/main" id="{6F90A592-0D82-C73A-AAD9-BE567B7B64F3}"/>
              </a:ext>
            </a:extLst>
          </p:cNvPr>
          <p:cNvSpPr/>
          <p:nvPr/>
        </p:nvSpPr>
        <p:spPr>
          <a:xfrm>
            <a:off x="201811" y="3533800"/>
            <a:ext cx="9456487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</a:rPr>
              <a:t>SRF photo-injector and diagnostics ready for commissioning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</a:rPr>
              <a:t>Final preparation of cathode-laser beam transport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</a:rPr>
              <a:t>1.3 GHz laser demonstrated 23 W CW  sufficient for 100 mA @ 2.5% QE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 dirty="0">
                <a:solidFill>
                  <a:schemeClr val="dk1"/>
                </a:solidFill>
              </a:rPr>
              <a:t>Cool-down in Jan. 2023 </a:t>
            </a:r>
            <a:r>
              <a:rPr lang="en-US" sz="1600" b="0" strike="noStrike" spc="-1" dirty="0">
                <a:solidFill>
                  <a:schemeClr val="dk1"/>
                </a:solidFill>
              </a:rPr>
              <a:t> prerequisite for rad. permit application for RF operation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 dirty="0">
                <a:solidFill>
                  <a:schemeClr val="dk1"/>
                </a:solidFill>
              </a:rPr>
              <a:t>RF test of photoinjector Q2 2024 </a:t>
            </a:r>
            <a:r>
              <a:rPr lang="en-US" sz="1600" b="0" strike="noStrike" spc="-1" dirty="0">
                <a:solidFill>
                  <a:schemeClr val="dk1"/>
                </a:solidFill>
              </a:rPr>
              <a:t> prerequisite for rad. permit application for beam operation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en-US" sz="1600" b="0" strike="noStrike" spc="-1" dirty="0"/>
              <a:t>Cathode-transfer unit ready for installation following RF test </a:t>
            </a:r>
            <a:endParaRPr lang="fr-FR" sz="1600" b="0" strike="noStrike" spc="-1" dirty="0"/>
          </a:p>
          <a:p>
            <a:pPr marL="285840" indent="-285840" defTabSz="91440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en-US" sz="1600" b="1" strike="noStrike" spc="-1" dirty="0"/>
              <a:t>Beam operating permit expected Q3 2024   First beam from SRF Gun around 10-11/2024</a:t>
            </a:r>
            <a:endParaRPr lang="fr-FR" sz="1600" b="0" strike="noStrike" spc="-1" dirty="0"/>
          </a:p>
          <a:p>
            <a:pPr marL="285840" indent="-285840" defTabSz="91440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en-US" sz="1600" b="0" strike="noStrike" spc="-1" dirty="0"/>
              <a:t>Start of Booster assembly H1/2024 (all parts in house)</a:t>
            </a:r>
            <a:endParaRPr lang="fr-FR" sz="1600" b="0" strike="noStrike" spc="-1" dirty="0"/>
          </a:p>
        </p:txBody>
      </p:sp>
      <p:sp>
        <p:nvSpPr>
          <p:cNvPr id="31" name="Textfeld 20">
            <a:extLst>
              <a:ext uri="{FF2B5EF4-FFF2-40B4-BE49-F238E27FC236}">
                <a16:creationId xmlns:a16="http://schemas.microsoft.com/office/drawing/2014/main" id="{8B8F6600-2243-5070-2CA8-CAF3F97BDCD4}"/>
              </a:ext>
            </a:extLst>
          </p:cNvPr>
          <p:cNvSpPr/>
          <p:nvPr/>
        </p:nvSpPr>
        <p:spPr>
          <a:xfrm>
            <a:off x="401400" y="861666"/>
            <a:ext cx="3059918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u="sng" strike="noStrike" spc="-1" dirty="0">
                <a:solidFill>
                  <a:srgbClr val="FF6700"/>
                </a:solidFill>
                <a:uFillTx/>
                <a:latin typeface="Calibri"/>
              </a:rPr>
              <a:t>Injector installation at present</a:t>
            </a:r>
            <a:endParaRPr lang="fr-FR" sz="1800" b="0" strike="noStrike" spc="-1" dirty="0">
              <a:solidFill>
                <a:srgbClr val="FF6700"/>
              </a:solidFill>
              <a:latin typeface="Calibri"/>
            </a:endParaRPr>
          </a:p>
        </p:txBody>
      </p:sp>
      <p:cxnSp>
        <p:nvCxnSpPr>
          <p:cNvPr id="33" name="Gerade Verbindung mit Pfeil 19">
            <a:extLst>
              <a:ext uri="{FF2B5EF4-FFF2-40B4-BE49-F238E27FC236}">
                <a16:creationId xmlns:a16="http://schemas.microsoft.com/office/drawing/2014/main" id="{2370EF2E-2928-1AAF-3A2C-06ACB0F4B36C}"/>
              </a:ext>
            </a:extLst>
          </p:cNvPr>
          <p:cNvCxnSpPr/>
          <p:nvPr/>
        </p:nvCxnSpPr>
        <p:spPr>
          <a:xfrm>
            <a:off x="6970563" y="2516008"/>
            <a:ext cx="968400" cy="369720"/>
          </a:xfrm>
          <a:prstGeom prst="straightConnector1">
            <a:avLst/>
          </a:prstGeom>
          <a:ln w="28575">
            <a:solidFill>
              <a:srgbClr val="004F84"/>
            </a:solidFill>
            <a:tailEnd type="arrow" w="med" len="med"/>
          </a:ln>
        </p:spPr>
      </p:cxnSp>
      <p:cxnSp>
        <p:nvCxnSpPr>
          <p:cNvPr id="35" name="Gekrümmte Verbindung 31">
            <a:extLst>
              <a:ext uri="{FF2B5EF4-FFF2-40B4-BE49-F238E27FC236}">
                <a16:creationId xmlns:a16="http://schemas.microsoft.com/office/drawing/2014/main" id="{546309E9-C92E-3524-45BB-2AC9366968C9}"/>
              </a:ext>
            </a:extLst>
          </p:cNvPr>
          <p:cNvCxnSpPr/>
          <p:nvPr/>
        </p:nvCxnSpPr>
        <p:spPr>
          <a:xfrm flipV="1">
            <a:off x="698400" y="2093640"/>
            <a:ext cx="211320" cy="469800"/>
          </a:xfrm>
          <a:prstGeom prst="curvedConnector2">
            <a:avLst/>
          </a:prstGeom>
          <a:ln w="19050">
            <a:solidFill>
              <a:srgbClr val="000000">
                <a:lumMod val="50000"/>
                <a:lumOff val="50000"/>
              </a:srgbClr>
            </a:solidFill>
            <a:tailEnd type="arrow" w="med" len="med"/>
          </a:ln>
        </p:spPr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EE0F662D-FA78-C9B5-7604-B12895CCD15B}"/>
              </a:ext>
            </a:extLst>
          </p:cNvPr>
          <p:cNvGrpSpPr/>
          <p:nvPr/>
        </p:nvGrpSpPr>
        <p:grpSpPr>
          <a:xfrm>
            <a:off x="437228" y="1142640"/>
            <a:ext cx="8045503" cy="2106656"/>
            <a:chOff x="331560" y="1142640"/>
            <a:chExt cx="8609040" cy="2326086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B582B11-09D8-DAFE-FA3B-4EA042781ABB}"/>
                </a:ext>
              </a:extLst>
            </p:cNvPr>
            <p:cNvGrpSpPr/>
            <p:nvPr/>
          </p:nvGrpSpPr>
          <p:grpSpPr>
            <a:xfrm>
              <a:off x="331560" y="1312200"/>
              <a:ext cx="8609040" cy="1415880"/>
              <a:chOff x="331560" y="1312200"/>
              <a:chExt cx="8609040" cy="1415880"/>
            </a:xfrm>
          </p:grpSpPr>
          <p:pic>
            <p:nvPicPr>
              <p:cNvPr id="17" name="Grafik 6">
                <a:extLst>
                  <a:ext uri="{FF2B5EF4-FFF2-40B4-BE49-F238E27FC236}">
                    <a16:creationId xmlns:a16="http://schemas.microsoft.com/office/drawing/2014/main" id="{04B74C7B-26B4-56C1-D6CD-C218FFAAE655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331560" y="1312200"/>
                <a:ext cx="8609040" cy="14158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8" name="Rechteck 7">
                <a:extLst>
                  <a:ext uri="{FF2B5EF4-FFF2-40B4-BE49-F238E27FC236}">
                    <a16:creationId xmlns:a16="http://schemas.microsoft.com/office/drawing/2014/main" id="{874A4BAE-230E-85D4-C311-ED8173D2E777}"/>
                  </a:ext>
                </a:extLst>
              </p:cNvPr>
              <p:cNvSpPr/>
              <p:nvPr/>
            </p:nvSpPr>
            <p:spPr>
              <a:xfrm>
                <a:off x="331560" y="2428200"/>
                <a:ext cx="790560" cy="2995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1800" b="0" strike="noStrike" spc="-1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9" name="Rechteck 8">
                <a:extLst>
                  <a:ext uri="{FF2B5EF4-FFF2-40B4-BE49-F238E27FC236}">
                    <a16:creationId xmlns:a16="http://schemas.microsoft.com/office/drawing/2014/main" id="{EE1FEE55-CF3E-13C6-B74A-0D0F0468232C}"/>
                  </a:ext>
                </a:extLst>
              </p:cNvPr>
              <p:cNvSpPr/>
              <p:nvPr/>
            </p:nvSpPr>
            <p:spPr>
              <a:xfrm>
                <a:off x="331560" y="1312200"/>
                <a:ext cx="87120" cy="133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1800" b="0" strike="noStrike" spc="-1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0" name="Rechteck 9">
                <a:extLst>
                  <a:ext uri="{FF2B5EF4-FFF2-40B4-BE49-F238E27FC236}">
                    <a16:creationId xmlns:a16="http://schemas.microsoft.com/office/drawing/2014/main" id="{E5033AB5-1D00-0D2B-B2D0-E5CBD570CC30}"/>
                  </a:ext>
                </a:extLst>
              </p:cNvPr>
              <p:cNvSpPr/>
              <p:nvPr/>
            </p:nvSpPr>
            <p:spPr>
              <a:xfrm>
                <a:off x="8618400" y="1312200"/>
                <a:ext cx="321840" cy="133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1800" b="0" strike="noStrike" spc="-1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22" name="Textfeld 11">
              <a:extLst>
                <a:ext uri="{FF2B5EF4-FFF2-40B4-BE49-F238E27FC236}">
                  <a16:creationId xmlns:a16="http://schemas.microsoft.com/office/drawing/2014/main" id="{2FC51A48-809B-D90B-5551-3A98175AE02C}"/>
                </a:ext>
              </a:extLst>
            </p:cNvPr>
            <p:cNvSpPr/>
            <p:nvPr/>
          </p:nvSpPr>
          <p:spPr>
            <a:xfrm>
              <a:off x="1087560" y="2530080"/>
              <a:ext cx="9126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>
                  <a:solidFill>
                    <a:schemeClr val="dk1"/>
                  </a:solidFill>
                  <a:latin typeface="Calibri Light"/>
                </a:rPr>
                <a:t>SRF gun</a:t>
              </a:r>
              <a:endParaRPr lang="fr-FR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Textfeld 13">
              <a:extLst>
                <a:ext uri="{FF2B5EF4-FFF2-40B4-BE49-F238E27FC236}">
                  <a16:creationId xmlns:a16="http://schemas.microsoft.com/office/drawing/2014/main" id="{FBD7F89B-DC23-E290-AF23-D03FE9D96EE0}"/>
                </a:ext>
              </a:extLst>
            </p:cNvPr>
            <p:cNvSpPr/>
            <p:nvPr/>
          </p:nvSpPr>
          <p:spPr>
            <a:xfrm>
              <a:off x="1297800" y="2946960"/>
              <a:ext cx="3008942" cy="52176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</a:rPr>
                <a:t>“1</a:t>
              </a:r>
              <a:r>
                <a:rPr lang="en-US" sz="1400" b="0" strike="noStrike" spc="-1" baseline="30000" dirty="0">
                  <a:solidFill>
                    <a:schemeClr val="dk1"/>
                  </a:solidFill>
                </a:rPr>
                <a:t>st</a:t>
              </a:r>
              <a:r>
                <a:rPr lang="en-US" sz="1400" b="0" strike="noStrike" spc="-1" dirty="0">
                  <a:solidFill>
                    <a:schemeClr val="dk1"/>
                  </a:solidFill>
                </a:rPr>
                <a:t> meter” diagnostics +</a:t>
              </a:r>
              <a:endParaRPr lang="fr-FR" sz="1400" b="0" strike="noStrike" spc="-1" dirty="0">
                <a:solidFill>
                  <a:srgbClr val="000000"/>
                </a:solidFill>
              </a:endParaRPr>
            </a:p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</a:rPr>
                <a:t>Laser window for laser-beam transport</a:t>
              </a:r>
              <a:endParaRPr lang="fr-FR" sz="1400" b="0" strike="noStrike" spc="-1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feld 14">
              <a:extLst>
                <a:ext uri="{FF2B5EF4-FFF2-40B4-BE49-F238E27FC236}">
                  <a16:creationId xmlns:a16="http://schemas.microsoft.com/office/drawing/2014/main" id="{8267E428-AE28-0D67-5629-078C288C79F2}"/>
                </a:ext>
              </a:extLst>
            </p:cNvPr>
            <p:cNvSpPr/>
            <p:nvPr/>
          </p:nvSpPr>
          <p:spPr>
            <a:xfrm rot="1253400">
              <a:off x="7262640" y="2840040"/>
              <a:ext cx="124632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 err="1">
                  <a:solidFill>
                    <a:schemeClr val="dk1"/>
                  </a:solidFill>
                  <a:latin typeface="Calibri Light"/>
                </a:rPr>
                <a:t>Recirculator</a:t>
              </a:r>
              <a:endParaRPr lang="fr-FR" sz="1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" name="Textfeld 15">
              <a:extLst>
                <a:ext uri="{FF2B5EF4-FFF2-40B4-BE49-F238E27FC236}">
                  <a16:creationId xmlns:a16="http://schemas.microsoft.com/office/drawing/2014/main" id="{5FB884E5-ACFD-D4EE-23F3-F9343044BA52}"/>
                </a:ext>
              </a:extLst>
            </p:cNvPr>
            <p:cNvSpPr/>
            <p:nvPr/>
          </p:nvSpPr>
          <p:spPr>
            <a:xfrm>
              <a:off x="5312520" y="2494440"/>
              <a:ext cx="15084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  <a:latin typeface="Calibri Light"/>
                </a:rPr>
                <a:t>Merger section</a:t>
              </a:r>
              <a:endParaRPr lang="fr-FR" sz="1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9" name="Textfeld 16">
              <a:extLst>
                <a:ext uri="{FF2B5EF4-FFF2-40B4-BE49-F238E27FC236}">
                  <a16:creationId xmlns:a16="http://schemas.microsoft.com/office/drawing/2014/main" id="{AC3E92EE-0991-535D-9031-E8B2C32C0FB7}"/>
                </a:ext>
              </a:extLst>
            </p:cNvPr>
            <p:cNvSpPr/>
            <p:nvPr/>
          </p:nvSpPr>
          <p:spPr>
            <a:xfrm>
              <a:off x="6873840" y="1142640"/>
              <a:ext cx="176292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  <a:latin typeface="Calibri Light"/>
                </a:rPr>
                <a:t>Beam diagnostics</a:t>
              </a:r>
              <a:endParaRPr lang="fr-FR" sz="1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34" name="Gekrümmte Verbindung 25">
              <a:extLst>
                <a:ext uri="{FF2B5EF4-FFF2-40B4-BE49-F238E27FC236}">
                  <a16:creationId xmlns:a16="http://schemas.microsoft.com/office/drawing/2014/main" id="{E794DC05-A30F-AF2B-A9BC-127E06065802}"/>
                </a:ext>
              </a:extLst>
            </p:cNvPr>
            <p:cNvCxnSpPr/>
            <p:nvPr/>
          </p:nvCxnSpPr>
          <p:spPr>
            <a:xfrm flipV="1">
              <a:off x="2258280" y="2143800"/>
              <a:ext cx="140760" cy="862920"/>
            </a:xfrm>
            <a:prstGeom prst="curvedConnector2">
              <a:avLst/>
            </a:prstGeom>
            <a:ln w="19050">
              <a:solidFill>
                <a:srgbClr val="000000">
                  <a:lumMod val="50000"/>
                  <a:lumOff val="50000"/>
                </a:srgbClr>
              </a:solidFill>
              <a:tailEnd type="arrow" w="med" len="med"/>
            </a:ln>
          </p:spPr>
        </p:cxnSp>
      </p:grpSp>
      <p:sp>
        <p:nvSpPr>
          <p:cNvPr id="32" name="Grafik 4">
            <a:extLst>
              <a:ext uri="{FF2B5EF4-FFF2-40B4-BE49-F238E27FC236}">
                <a16:creationId xmlns:a16="http://schemas.microsoft.com/office/drawing/2014/main" id="{49FBAEEB-14FF-054C-E687-7724F302861E}"/>
              </a:ext>
            </a:extLst>
          </p:cNvPr>
          <p:cNvSpPr/>
          <p:nvPr/>
        </p:nvSpPr>
        <p:spPr>
          <a:xfrm>
            <a:off x="8265399" y="1373116"/>
            <a:ext cx="2308449" cy="1746629"/>
          </a:xfrm>
          <a:prstGeom prst="roundRect">
            <a:avLst>
              <a:gd name="adj" fmla="val 4676"/>
            </a:avLst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5886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11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29" y="133954"/>
            <a:ext cx="7163834" cy="447518"/>
          </a:xfrm>
        </p:spPr>
        <p:txBody>
          <a:bodyPr>
            <a:normAutofit/>
          </a:bodyPr>
          <a:lstStyle/>
          <a:p>
            <a:r>
              <a:rPr lang="en-US" spc="-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"/>
              </a:rPr>
              <a:t>Further R&amp;D</a:t>
            </a:r>
            <a:r>
              <a:rPr lang="en-US" sz="2400" b="1" strike="noStrike" spc="-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"/>
              </a:rPr>
              <a:t> to improve accelerator efficiency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0F3516-8310-ABFD-2BB0-3A0503EA6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25947" cy="653480"/>
          </a:xfrm>
          <a:prstGeom prst="rect">
            <a:avLst/>
          </a:prstGeom>
        </p:spPr>
      </p:pic>
      <p:pic>
        <p:nvPicPr>
          <p:cNvPr id="2" name="Grafik 38">
            <a:extLst>
              <a:ext uri="{FF2B5EF4-FFF2-40B4-BE49-F238E27FC236}">
                <a16:creationId xmlns:a16="http://schemas.microsoft.com/office/drawing/2014/main" id="{3C1D087C-D457-7296-4AE8-F2CBAF4B89B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68107" y="3101752"/>
            <a:ext cx="3954184" cy="1490784"/>
          </a:xfrm>
          <a:prstGeom prst="rect">
            <a:avLst/>
          </a:prstGeom>
          <a:ln w="0">
            <a:noFill/>
          </a:ln>
        </p:spPr>
      </p:pic>
      <p:sp>
        <p:nvSpPr>
          <p:cNvPr id="3" name="Textfeld 31">
            <a:extLst>
              <a:ext uri="{FF2B5EF4-FFF2-40B4-BE49-F238E27FC236}">
                <a16:creationId xmlns:a16="http://schemas.microsoft.com/office/drawing/2014/main" id="{E54D2C7C-3AF6-6862-F8DB-6604B2BEC491}"/>
              </a:ext>
            </a:extLst>
          </p:cNvPr>
          <p:cNvSpPr/>
          <p:nvPr/>
        </p:nvSpPr>
        <p:spPr>
          <a:xfrm>
            <a:off x="289275" y="4901952"/>
            <a:ext cx="5457152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strike="noStrike" spc="-1" dirty="0">
                <a:solidFill>
                  <a:schemeClr val="dk1"/>
                </a:solidFill>
                <a:latin typeface="Calibri Light"/>
              </a:rPr>
              <a:t>Compensation of  disturbances in the acoustic frequency regime</a:t>
            </a:r>
            <a:endParaRPr lang="fr-FR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796AD4AD-2EC3-742E-C4E3-D0F09EF63E8C}"/>
              </a:ext>
            </a:extLst>
          </p:cNvPr>
          <p:cNvSpPr/>
          <p:nvPr/>
        </p:nvSpPr>
        <p:spPr>
          <a:xfrm>
            <a:off x="531171" y="4557656"/>
            <a:ext cx="2550960" cy="39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strike="noStrike" spc="-1" dirty="0">
                <a:solidFill>
                  <a:schemeClr val="dk1"/>
                </a:solidFill>
                <a:latin typeface="Calibri"/>
              </a:rPr>
              <a:t>From A. Neumann et al., </a:t>
            </a:r>
            <a:br>
              <a:rPr sz="1000" dirty="0"/>
            </a:br>
            <a:r>
              <a:rPr lang="en-US" sz="1000" b="0" u="sng" strike="noStrike" spc="-1" dirty="0">
                <a:solidFill>
                  <a:schemeClr val="dk1"/>
                </a:solidFill>
                <a:uFillTx/>
                <a:latin typeface="Calibri"/>
                <a:hlinkClick r:id="rId4"/>
              </a:rPr>
              <a:t>Phys. Rev. ST Accel. Beams </a:t>
            </a:r>
            <a:r>
              <a:rPr lang="en-US" sz="1000" b="1" u="sng" strike="noStrike" spc="-1" dirty="0">
                <a:solidFill>
                  <a:schemeClr val="dk1"/>
                </a:solidFill>
                <a:uFillTx/>
                <a:latin typeface="Calibri"/>
                <a:hlinkClick r:id="rId4"/>
              </a:rPr>
              <a:t>13</a:t>
            </a:r>
            <a:r>
              <a:rPr lang="en-US" sz="1000" b="0" u="sng" strike="noStrike" spc="-1" dirty="0">
                <a:solidFill>
                  <a:schemeClr val="dk1"/>
                </a:solidFill>
                <a:uFillTx/>
                <a:latin typeface="Calibri"/>
                <a:hlinkClick r:id="rId4"/>
              </a:rPr>
              <a:t>, 082001 (2010)</a:t>
            </a:r>
            <a:endParaRPr lang="fr-FR" sz="1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4F787AFA-E82D-B583-D5E6-7E0C4ADEED4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777432" y="1373560"/>
            <a:ext cx="5741344" cy="4213624"/>
          </a:xfrm>
          <a:prstGeom prst="rect">
            <a:avLst/>
          </a:prstGeom>
          <a:ln w="0">
            <a:noFill/>
          </a:ln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5A28490A-997B-FC97-727B-DFA4C9337357}"/>
              </a:ext>
            </a:extLst>
          </p:cNvPr>
          <p:cNvSpPr/>
          <p:nvPr/>
        </p:nvSpPr>
        <p:spPr>
          <a:xfrm>
            <a:off x="201811" y="5297360"/>
            <a:ext cx="9577064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i="1" strike="noStrike" spc="-1" dirty="0">
                <a:solidFill>
                  <a:srgbClr val="0070C0"/>
                </a:solidFill>
                <a:latin typeface="Satoshi"/>
              </a:rPr>
              <a:t>This project has received funding from the European Union’s Horizon Europe research and innovation program under grant agreement No</a:t>
            </a:r>
            <a:r>
              <a:rPr lang="fr-FR" sz="1200" b="0" i="1" strike="noStrike" spc="-1" dirty="0">
                <a:solidFill>
                  <a:srgbClr val="0070C0"/>
                </a:solidFill>
                <a:latin typeface="Satoshi"/>
              </a:rPr>
              <a:t> 101131435</a:t>
            </a:r>
            <a:endParaRPr lang="fr-FR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" name="Grafik 5">
            <a:extLst>
              <a:ext uri="{FF2B5EF4-FFF2-40B4-BE49-F238E27FC236}">
                <a16:creationId xmlns:a16="http://schemas.microsoft.com/office/drawing/2014/main" id="{41EAE0DF-929F-1594-44FF-F6FA7F00C51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958963" y="5189984"/>
            <a:ext cx="612000" cy="40824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2" descr="Innovate for Sustainable Accelerating Systems: Kick-Off Meeting">
            <a:extLst>
              <a:ext uri="{FF2B5EF4-FFF2-40B4-BE49-F238E27FC236}">
                <a16:creationId xmlns:a16="http://schemas.microsoft.com/office/drawing/2014/main" id="{3F6C3F3D-4E2F-0868-6520-7A2F64408932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8521819" y="725552"/>
            <a:ext cx="1833120" cy="576000"/>
          </a:xfrm>
          <a:prstGeom prst="rect">
            <a:avLst/>
          </a:prstGeom>
          <a:ln w="0"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8BE380-12F5-B26F-C0FE-80B60DC4BE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851" y="754013"/>
            <a:ext cx="3804172" cy="23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738A29D-ADAF-83AD-AB8A-D55360755E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221" y="1445569"/>
            <a:ext cx="5781283" cy="3642468"/>
          </a:xfrm>
          <a:prstGeom prst="rect">
            <a:avLst/>
          </a:prstGeom>
        </p:spPr>
      </p:pic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12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PERLE @ IJCLab-Orsay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424278D-A490-1070-AE60-8D74A1939D71}"/>
              </a:ext>
            </a:extLst>
          </p:cNvPr>
          <p:cNvGrpSpPr/>
          <p:nvPr/>
        </p:nvGrpSpPr>
        <p:grpSpPr>
          <a:xfrm>
            <a:off x="4244833" y="3533800"/>
            <a:ext cx="1800201" cy="1844610"/>
            <a:chOff x="3768581" y="3777421"/>
            <a:chExt cx="2265878" cy="1844610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CB17A771-7C35-51E8-C0EA-8EB783F3BAD6}"/>
                </a:ext>
              </a:extLst>
            </p:cNvPr>
            <p:cNvCxnSpPr/>
            <p:nvPr/>
          </p:nvCxnSpPr>
          <p:spPr>
            <a:xfrm flipH="1">
              <a:off x="3768581" y="3777421"/>
              <a:ext cx="2265878" cy="10525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40083331-1881-5F60-83BF-98EE354840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68581" y="4829944"/>
              <a:ext cx="2265878" cy="7920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755B2F7-F0B3-8F21-649F-1D3D2E926D88}"/>
              </a:ext>
            </a:extLst>
          </p:cNvPr>
          <p:cNvCxnSpPr>
            <a:cxnSpLocks/>
          </p:cNvCxnSpPr>
          <p:nvPr/>
        </p:nvCxnSpPr>
        <p:spPr>
          <a:xfrm>
            <a:off x="3043163" y="2669704"/>
            <a:ext cx="759048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2BE5BB2-3D31-E2F2-3FB2-D229C3A25000}"/>
              </a:ext>
            </a:extLst>
          </p:cNvPr>
          <p:cNvCxnSpPr>
            <a:cxnSpLocks/>
          </p:cNvCxnSpPr>
          <p:nvPr/>
        </p:nvCxnSpPr>
        <p:spPr>
          <a:xfrm flipH="1" flipV="1">
            <a:off x="3029967" y="1085528"/>
            <a:ext cx="798384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4F78F7C0-9E65-8E3B-1425-99B72D659DD0}"/>
              </a:ext>
            </a:extLst>
          </p:cNvPr>
          <p:cNvGrpSpPr/>
          <p:nvPr/>
        </p:nvGrpSpPr>
        <p:grpSpPr>
          <a:xfrm>
            <a:off x="5533488" y="3533800"/>
            <a:ext cx="4677435" cy="1853903"/>
            <a:chOff x="5522912" y="3777421"/>
            <a:chExt cx="4677435" cy="185390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5B34791-3D25-F470-4029-D6A7D4D0B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459" y="3777421"/>
              <a:ext cx="3816424" cy="184461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A5DAAEA-816D-6362-7AC6-35BB3FBFAB8E}"/>
                </a:ext>
              </a:extLst>
            </p:cNvPr>
            <p:cNvSpPr txBox="1"/>
            <p:nvPr/>
          </p:nvSpPr>
          <p:spPr>
            <a:xfrm>
              <a:off x="5522912" y="4820652"/>
              <a:ext cx="7995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+mn-lt"/>
                </a:rPr>
                <a:t>350-500 kV </a:t>
              </a:r>
            </a:p>
            <a:p>
              <a:pPr algn="ctr"/>
              <a:r>
                <a:rPr lang="en-GB" sz="900" dirty="0">
                  <a:latin typeface="+mn-lt"/>
                </a:rPr>
                <a:t>DC gun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10B81FD-3693-BB77-E5F4-2D96918A6243}"/>
                </a:ext>
              </a:extLst>
            </p:cNvPr>
            <p:cNvSpPr txBox="1"/>
            <p:nvPr/>
          </p:nvSpPr>
          <p:spPr>
            <a:xfrm>
              <a:off x="6250483" y="3821832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bg1"/>
                  </a:solidFill>
                  <a:latin typeface="+mn-lt"/>
                </a:rPr>
                <a:t>HV tank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BD4F890-863A-D2EF-0B59-DF7584B15977}"/>
                </a:ext>
              </a:extLst>
            </p:cNvPr>
            <p:cNvSpPr txBox="1"/>
            <p:nvPr/>
          </p:nvSpPr>
          <p:spPr>
            <a:xfrm>
              <a:off x="7114579" y="5261992"/>
              <a:ext cx="1800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+mn-lt"/>
                </a:rPr>
                <a:t>Booster: </a:t>
              </a:r>
              <a:r>
                <a:rPr lang="en-GB" sz="900" dirty="0">
                  <a:latin typeface="+mn-lt"/>
                  <a:cs typeface="Arial" panose="020B0604020202020204" pitchFamily="34" charset="0"/>
                </a:rPr>
                <a:t>5 single-cell cavities (802MHz) individually powered</a:t>
              </a:r>
              <a:endParaRPr lang="en-GB" sz="900" dirty="0">
                <a:latin typeface="+mn-lt"/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CD5A40B-E817-749F-4B4E-6A9954C35DB4}"/>
                </a:ext>
              </a:extLst>
            </p:cNvPr>
            <p:cNvSpPr txBox="1"/>
            <p:nvPr/>
          </p:nvSpPr>
          <p:spPr>
            <a:xfrm>
              <a:off x="7114579" y="4109864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+mn-lt"/>
                </a:rPr>
                <a:t>Buncher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DE85403-BD21-3039-1C00-107CD1AA2FB4}"/>
                </a:ext>
              </a:extLst>
            </p:cNvPr>
            <p:cNvSpPr txBox="1"/>
            <p:nvPr/>
          </p:nvSpPr>
          <p:spPr>
            <a:xfrm>
              <a:off x="8914779" y="4757936"/>
              <a:ext cx="6480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+mn-lt"/>
                </a:rPr>
                <a:t>Merger</a:t>
              </a: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795E88F5-94B1-90FD-0476-35E2093AE1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6587" y="4340696"/>
              <a:ext cx="144016" cy="417240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FF4F4116-10C0-9625-3273-64001B06A2AD}"/>
                </a:ext>
              </a:extLst>
            </p:cNvPr>
            <p:cNvSpPr txBox="1"/>
            <p:nvPr/>
          </p:nvSpPr>
          <p:spPr>
            <a:xfrm>
              <a:off x="5962451" y="5189984"/>
              <a:ext cx="1401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>
                  <a:latin typeface="+mn-lt"/>
                </a:rPr>
                <a:t>Light box</a:t>
              </a:r>
            </a:p>
            <a:p>
              <a:pPr algn="ctr"/>
              <a:r>
                <a:rPr lang="en-GB" sz="900" dirty="0">
                  <a:latin typeface="+mn-lt"/>
                </a:rPr>
                <a:t>Green laser 40 MHz</a:t>
              </a:r>
            </a:p>
          </p:txBody>
        </p: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34CCC1E1-F273-4D5D-8D56-9C74D1CA87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4931" y="4685928"/>
              <a:ext cx="169263" cy="56125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08438E1-53B7-47DB-29CB-93C7EA08C170}"/>
                </a:ext>
              </a:extLst>
            </p:cNvPr>
            <p:cNvSpPr txBox="1"/>
            <p:nvPr/>
          </p:nvSpPr>
          <p:spPr>
            <a:xfrm>
              <a:off x="6826546" y="3893840"/>
              <a:ext cx="337380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+mn-lt"/>
                </a:rPr>
                <a:t>Photocathodes loading chamber (Sb-based photocathodes)</a:t>
              </a: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A2854477-0683-887F-685C-861B250EF6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8555" y="4109864"/>
              <a:ext cx="144016" cy="417240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A7C7613C-0E69-4AFE-149A-6A4D17051BAB}"/>
              </a:ext>
            </a:extLst>
          </p:cNvPr>
          <p:cNvSpPr txBox="1"/>
          <p:nvPr/>
        </p:nvSpPr>
        <p:spPr>
          <a:xfrm>
            <a:off x="3010123" y="1280604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</a:rPr>
              <a:t>Cryomodule with 4 five-Cell cavities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</a:rPr>
              <a:t>Total gradient 82 MeV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+mn-lt"/>
              </a:rPr>
              <a:t>3 </a:t>
            </a:r>
            <a:r>
              <a:rPr lang="en-GB" sz="1200" dirty="0" err="1">
                <a:latin typeface="+mn-lt"/>
              </a:rPr>
              <a:t>acc</a:t>
            </a:r>
            <a:r>
              <a:rPr lang="en-GB" sz="1200" dirty="0">
                <a:latin typeface="+mn-lt"/>
              </a:rPr>
              <a:t> &amp; 3 </a:t>
            </a:r>
            <a:r>
              <a:rPr lang="en-GB" sz="1200" dirty="0" err="1">
                <a:latin typeface="+mn-lt"/>
              </a:rPr>
              <a:t>decc</a:t>
            </a:r>
            <a:r>
              <a:rPr lang="en-GB" sz="1200" dirty="0">
                <a:latin typeface="+mn-lt"/>
              </a:rPr>
              <a:t> beams at different energies travelling in the CM.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F1CC710-9258-F09A-A430-9477B68B0463}"/>
              </a:ext>
            </a:extLst>
          </p:cNvPr>
          <p:cNvSpPr txBox="1"/>
          <p:nvPr/>
        </p:nvSpPr>
        <p:spPr>
          <a:xfrm>
            <a:off x="3874219" y="5261992"/>
            <a:ext cx="2411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Injection line delivering 500pC bunches at 7 MeV.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0A98F9E-BDBB-ED1B-3149-3137BC092450}"/>
              </a:ext>
            </a:extLst>
          </p:cNvPr>
          <p:cNvSpPr txBox="1"/>
          <p:nvPr/>
        </p:nvSpPr>
        <p:spPr>
          <a:xfrm>
            <a:off x="7330602" y="2784103"/>
            <a:ext cx="2869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3 staked isochronous recirculation arcs for beams at different energies (Arcs 1, 3, 5).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400E73C-4D45-EBFF-1283-7AF2769747F3}"/>
              </a:ext>
            </a:extLst>
          </p:cNvPr>
          <p:cNvSpPr txBox="1"/>
          <p:nvPr/>
        </p:nvSpPr>
        <p:spPr>
          <a:xfrm>
            <a:off x="633859" y="3317776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Interaction Points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FF471E98-F02E-14A7-BDB2-21E7372F15D9}"/>
              </a:ext>
            </a:extLst>
          </p:cNvPr>
          <p:cNvCxnSpPr>
            <a:cxnSpLocks/>
          </p:cNvCxnSpPr>
          <p:nvPr/>
        </p:nvCxnSpPr>
        <p:spPr>
          <a:xfrm>
            <a:off x="1857994" y="3489389"/>
            <a:ext cx="504057" cy="376854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79FD592-EE3F-90ED-27EA-65E671315A1E}"/>
              </a:ext>
            </a:extLst>
          </p:cNvPr>
          <p:cNvCxnSpPr>
            <a:cxnSpLocks/>
          </p:cNvCxnSpPr>
          <p:nvPr/>
        </p:nvCxnSpPr>
        <p:spPr>
          <a:xfrm>
            <a:off x="1857995" y="3461792"/>
            <a:ext cx="1512168" cy="710788"/>
          </a:xfrm>
          <a:prstGeom prst="line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B7C6BC2C-F9DD-06D9-4894-57F87C5CAA98}"/>
              </a:ext>
            </a:extLst>
          </p:cNvPr>
          <p:cNvSpPr txBox="1"/>
          <p:nvPr/>
        </p:nvSpPr>
        <p:spPr>
          <a:xfrm>
            <a:off x="7330604" y="2136031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Switchyard: vertical separation/recombination of beams at different energies </a:t>
            </a:r>
          </a:p>
        </p:txBody>
      </p: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30CDB55C-F990-3FA0-7CDD-4426E3AFEB8A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6826546" y="2293115"/>
            <a:ext cx="504056" cy="721821"/>
          </a:xfrm>
          <a:prstGeom prst="straightConnector1">
            <a:avLst/>
          </a:prstGeom>
          <a:ln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F7FBCB38-7D2C-6609-480D-62143030A061}"/>
              </a:ext>
            </a:extLst>
          </p:cNvPr>
          <p:cNvCxnSpPr>
            <a:cxnSpLocks/>
          </p:cNvCxnSpPr>
          <p:nvPr/>
        </p:nvCxnSpPr>
        <p:spPr>
          <a:xfrm flipH="1">
            <a:off x="5124447" y="1039691"/>
            <a:ext cx="2167731" cy="11176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6F5237C5-F988-6864-1BD3-32B0952B9B8D}"/>
              </a:ext>
            </a:extLst>
          </p:cNvPr>
          <p:cNvCxnSpPr>
            <a:cxnSpLocks/>
          </p:cNvCxnSpPr>
          <p:nvPr/>
        </p:nvCxnSpPr>
        <p:spPr>
          <a:xfrm flipH="1">
            <a:off x="6333067" y="1280604"/>
            <a:ext cx="671127" cy="111373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3AD26D44-050A-4556-18E7-1F8BA884CA15}"/>
              </a:ext>
            </a:extLst>
          </p:cNvPr>
          <p:cNvSpPr txBox="1"/>
          <p:nvPr/>
        </p:nvSpPr>
        <p:spPr>
          <a:xfrm>
            <a:off x="57795" y="4901952"/>
            <a:ext cx="3250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3 staked (&amp; inversed) isochronous recirculation arcs for beams at different energies (Arcs 2, 4, 6) </a:t>
            </a:r>
          </a:p>
        </p:txBody>
      </p:sp>
      <p:graphicFrame>
        <p:nvGraphicFramePr>
          <p:cNvPr id="64" name="Tableau 63">
            <a:extLst>
              <a:ext uri="{FF2B5EF4-FFF2-40B4-BE49-F238E27FC236}">
                <a16:creationId xmlns:a16="http://schemas.microsoft.com/office/drawing/2014/main" id="{BC3D58D7-CDF0-16A4-E42D-AF61A8177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987562"/>
              </p:ext>
            </p:extLst>
          </p:nvPr>
        </p:nvGraphicFramePr>
        <p:xfrm>
          <a:off x="6970563" y="2669704"/>
          <a:ext cx="3600402" cy="2298864"/>
        </p:xfrm>
        <a:graphic>
          <a:graphicData uri="http://schemas.openxmlformats.org/drawingml/2006/table">
            <a:tbl>
              <a:tblPr firstRow="1" firstCol="1" bandRow="1"/>
              <a:tblGrid>
                <a:gridCol w="19472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6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Target Parameter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Unit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Value</a:t>
                      </a:r>
                      <a:endParaRPr lang="fr-FR" sz="1200" b="1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Injection energy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7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1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Electron beam energy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MeV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9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Normalised Emittance </a:t>
                      </a:r>
                      <a:r>
                        <a:rPr lang="en-GB" sz="12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γε</a:t>
                      </a:r>
                      <a:r>
                        <a:rPr lang="en-GB" sz="1200" b="0" baseline="-2500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x,y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 mrad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6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9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Average beam current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mA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3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charge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 err="1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pC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500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9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length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mm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1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Bunch spacing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ns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25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9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RF frequency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MHz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801.58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4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200" b="0" dirty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Duty factor</a:t>
                      </a:r>
                      <a:endParaRPr lang="fr-FR" sz="1200" b="0" dirty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 </a:t>
                      </a:r>
                      <a:endParaRPr lang="fr-FR" sz="1200" b="0"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CW</a:t>
                      </a:r>
                      <a:endParaRPr lang="fr-F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" charset="0"/>
                        <a:cs typeface="Arial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0" name="ZoneTexte 39">
            <a:extLst>
              <a:ext uri="{FF2B5EF4-FFF2-40B4-BE49-F238E27FC236}">
                <a16:creationId xmlns:a16="http://schemas.microsoft.com/office/drawing/2014/main" id="{F4DBBE09-7292-87F2-AF99-8DA6A81F71A1}"/>
              </a:ext>
            </a:extLst>
          </p:cNvPr>
          <p:cNvSpPr txBox="1"/>
          <p:nvPr/>
        </p:nvSpPr>
        <p:spPr>
          <a:xfrm>
            <a:off x="1323437" y="2885728"/>
            <a:ext cx="1038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Beam dump</a:t>
            </a:r>
          </a:p>
        </p:txBody>
      </p:sp>
      <p:pic>
        <p:nvPicPr>
          <p:cNvPr id="4" name="Picture 43">
            <a:extLst>
              <a:ext uri="{FF2B5EF4-FFF2-40B4-BE49-F238E27FC236}">
                <a16:creationId xmlns:a16="http://schemas.microsoft.com/office/drawing/2014/main" id="{6CBD7C3E-7AC7-4BF1-69C3-2A2BD2112E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555" y="730186"/>
            <a:ext cx="3695317" cy="1291446"/>
          </a:xfrm>
          <a:prstGeom prst="rect">
            <a:avLst/>
          </a:prstGeom>
          <a:noFill/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82A2EEA-2074-13DA-C0F9-66F1818D07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" y="1085528"/>
            <a:ext cx="2878844" cy="158901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C0A4D6-2788-A41A-CE45-E4F8A68F7631}"/>
              </a:ext>
            </a:extLst>
          </p:cNvPr>
          <p:cNvSpPr txBox="1"/>
          <p:nvPr/>
        </p:nvSpPr>
        <p:spPr>
          <a:xfrm>
            <a:off x="201812" y="725488"/>
            <a:ext cx="10441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6700"/>
                </a:solidFill>
                <a:latin typeface="+mn-lt"/>
              </a:rPr>
              <a:t>PERLE: first multi-turn ERL, based on SRF technology, designed to operate at 10MW (20 mA, 500 MeV) power regime </a:t>
            </a:r>
          </a:p>
          <a:p>
            <a:r>
              <a:rPr lang="en-GB" sz="1600" dirty="0">
                <a:latin typeface="+mn-lt"/>
                <a:sym typeface="Wingdings" pitchFamily="2" charset="2"/>
              </a:rPr>
              <a:t> </a:t>
            </a:r>
            <a:r>
              <a:rPr lang="en-GB" sz="1600" dirty="0">
                <a:latin typeface="+mn-lt"/>
              </a:rPr>
              <a:t>A hub to </a:t>
            </a:r>
            <a:r>
              <a:rPr lang="en-GB" sz="1600" b="1" dirty="0">
                <a:latin typeface="+mn-lt"/>
              </a:rPr>
              <a:t>explore a broad range of accelerator phenomena </a:t>
            </a:r>
            <a:r>
              <a:rPr lang="en-GB" sz="1600" dirty="0">
                <a:latin typeface="+mn-lt"/>
              </a:rPr>
              <a:t>and to </a:t>
            </a:r>
            <a:r>
              <a:rPr lang="en-GB" sz="1600" b="1" dirty="0">
                <a:latin typeface="+mn-lt"/>
              </a:rPr>
              <a:t>validate technical choices improving accelerators efficiency </a:t>
            </a:r>
            <a:r>
              <a:rPr lang="en-US" sz="1600" b="1" dirty="0">
                <a:latin typeface="+mn-lt"/>
              </a:rPr>
              <a:t>in an unexplored operational power regime</a:t>
            </a:r>
            <a:r>
              <a:rPr lang="en-US" sz="1600" dirty="0">
                <a:latin typeface="+mn-lt"/>
              </a:rPr>
              <a:t> </a:t>
            </a:r>
            <a:r>
              <a:rPr lang="en-GB" sz="1600" dirty="0">
                <a:latin typeface="+mn-lt"/>
              </a:rPr>
              <a:t>on the pathway of </a:t>
            </a:r>
            <a:r>
              <a:rPr lang="en-US" sz="1600" dirty="0">
                <a:latin typeface="+mn-lt"/>
              </a:rPr>
              <a:t>the </a:t>
            </a:r>
            <a:r>
              <a:rPr lang="en-US" sz="1600" b="1" dirty="0">
                <a:latin typeface="+mn-lt"/>
              </a:rPr>
              <a:t>ERL technology development for future energy and intensity frontier machines</a:t>
            </a:r>
            <a:r>
              <a:rPr lang="en-US" sz="1600" dirty="0">
                <a:latin typeface="+mn-lt"/>
              </a:rPr>
              <a:t>.</a:t>
            </a:r>
            <a:endParaRPr lang="fr-FR" sz="1600" dirty="0">
              <a:latin typeface="+mn-lt"/>
            </a:endParaRPr>
          </a:p>
          <a:p>
            <a:endParaRPr lang="en-GB" sz="1600" dirty="0">
              <a:solidFill>
                <a:srgbClr val="FF6700"/>
              </a:solidFill>
              <a:latin typeface="+mn-lt"/>
            </a:endParaRP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3E5C9B5D-371C-B0E8-2A4F-B2D1F5007C49}"/>
              </a:ext>
            </a:extLst>
          </p:cNvPr>
          <p:cNvGrpSpPr/>
          <p:nvPr/>
        </p:nvGrpSpPr>
        <p:grpSpPr>
          <a:xfrm>
            <a:off x="345827" y="5002225"/>
            <a:ext cx="10060723" cy="619807"/>
            <a:chOff x="345827" y="5049972"/>
            <a:chExt cx="10060723" cy="619807"/>
          </a:xfrm>
        </p:grpSpPr>
        <p:pic>
          <p:nvPicPr>
            <p:cNvPr id="46" name="image16.png">
              <a:extLst>
                <a:ext uri="{FF2B5EF4-FFF2-40B4-BE49-F238E27FC236}">
                  <a16:creationId xmlns:a16="http://schemas.microsoft.com/office/drawing/2014/main" id="{B2BB60B8-2375-93DC-FA27-B5D712F4F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6186" y="5133689"/>
              <a:ext cx="1618777" cy="4692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image19.png">
              <a:extLst>
                <a:ext uri="{FF2B5EF4-FFF2-40B4-BE49-F238E27FC236}">
                  <a16:creationId xmlns:a16="http://schemas.microsoft.com/office/drawing/2014/main" id="{3D58F75B-A378-F9C7-129B-A8A34743E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4936" y="5121980"/>
              <a:ext cx="1512168" cy="43836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Picture 2" descr="Fichier:Logo CERN.jpg">
              <a:extLst>
                <a:ext uri="{FF2B5EF4-FFF2-40B4-BE49-F238E27FC236}">
                  <a16:creationId xmlns:a16="http://schemas.microsoft.com/office/drawing/2014/main" id="{FE92311A-D92F-7246-3E17-483B022DB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971" y="5074234"/>
              <a:ext cx="578350" cy="577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6" descr="Résultat de recherche d'images pour &quot;Liverpool university logo&quot;">
              <a:extLst>
                <a:ext uri="{FF2B5EF4-FFF2-40B4-BE49-F238E27FC236}">
                  <a16:creationId xmlns:a16="http://schemas.microsoft.com/office/drawing/2014/main" id="{9C6E04DF-F939-0539-0ABA-9972104E7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051" y="5089948"/>
              <a:ext cx="1233899" cy="50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8" descr="Résultat de recherche d'images pour &quot;Budker institute novosibirsk logo&quot;">
              <a:extLst>
                <a:ext uri="{FF2B5EF4-FFF2-40B4-BE49-F238E27FC236}">
                  <a16:creationId xmlns:a16="http://schemas.microsoft.com/office/drawing/2014/main" id="{064E360B-52BA-6946-0675-356A6BC39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0270" y="5121980"/>
              <a:ext cx="936280" cy="5075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0" descr="Résultat de recherche d'images pour &quot;logo in2p3&quot;">
              <a:extLst>
                <a:ext uri="{FF2B5EF4-FFF2-40B4-BE49-F238E27FC236}">
                  <a16:creationId xmlns:a16="http://schemas.microsoft.com/office/drawing/2014/main" id="{AB5500FD-6ABE-2333-CE79-11B28951D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827" y="5072051"/>
              <a:ext cx="1045087" cy="580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47CC95CE-4B05-DEC5-37E5-16B753D1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4856" y="5049972"/>
              <a:ext cx="658545" cy="619807"/>
            </a:xfrm>
            <a:prstGeom prst="rect">
              <a:avLst/>
            </a:prstGeom>
          </p:spPr>
        </p:pic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683D907D-6BD4-2476-76C9-E195F2EE0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256" y="5078739"/>
              <a:ext cx="547297" cy="547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logo_web">
              <a:extLst>
                <a:ext uri="{FF2B5EF4-FFF2-40B4-BE49-F238E27FC236}">
                  <a16:creationId xmlns:a16="http://schemas.microsoft.com/office/drawing/2014/main" id="{7C736E42-B6C0-060C-DBDF-2CB0B410F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112" y="5121980"/>
              <a:ext cx="1170422" cy="480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857AD4-716B-4D8F-872D-B43B4E042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9E90D724-F6CE-49A5-94ED-6851B4C3F81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1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45" grpId="0"/>
      <p:bldP spid="53" grpId="0"/>
      <p:bldP spid="62" grpId="0"/>
      <p:bldP spid="4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3F5452-C906-B6B1-F968-2F9F0BBD55DB}"/>
              </a:ext>
            </a:extLst>
          </p:cNvPr>
          <p:cNvSpPr txBox="1"/>
          <p:nvPr/>
        </p:nvSpPr>
        <p:spPr>
          <a:xfrm>
            <a:off x="954236" y="149424"/>
            <a:ext cx="67051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PERLE Timeline (macroscopic view)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4A79CD7-F506-4A18-55ED-7FC7188FC1C8}"/>
              </a:ext>
            </a:extLst>
          </p:cNvPr>
          <p:cNvCxnSpPr>
            <a:cxnSpLocks/>
          </p:cNvCxnSpPr>
          <p:nvPr/>
        </p:nvCxnSpPr>
        <p:spPr>
          <a:xfrm>
            <a:off x="8698755" y="3644860"/>
            <a:ext cx="100" cy="154839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2FB39F4-5FA4-A2D8-6D77-EB2CB867AFFC}"/>
              </a:ext>
            </a:extLst>
          </p:cNvPr>
          <p:cNvSpPr/>
          <p:nvPr/>
        </p:nvSpPr>
        <p:spPr>
          <a:xfrm>
            <a:off x="7909601" y="4110310"/>
            <a:ext cx="2237712" cy="529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Phase 3: PERLE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500 MeV version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2D0ABD6-8DD0-C5E8-95C2-A9717615D9F9}"/>
              </a:ext>
            </a:extLst>
          </p:cNvPr>
          <p:cNvCxnSpPr>
            <a:cxnSpLocks/>
          </p:cNvCxnSpPr>
          <p:nvPr/>
        </p:nvCxnSpPr>
        <p:spPr>
          <a:xfrm flipH="1">
            <a:off x="4810160" y="1298719"/>
            <a:ext cx="4676" cy="360949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C311CB9-2572-5298-C883-B610944E6334}"/>
              </a:ext>
            </a:extLst>
          </p:cNvPr>
          <p:cNvSpPr/>
          <p:nvPr/>
        </p:nvSpPr>
        <p:spPr>
          <a:xfrm>
            <a:off x="3315418" y="1879273"/>
            <a:ext cx="6926716" cy="5703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bg1"/>
                </a:solidFill>
              </a:rPr>
              <a:t>Installation phases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244012E-860E-5E2A-7045-C97161B9BE3E}"/>
              </a:ext>
            </a:extLst>
          </p:cNvPr>
          <p:cNvSpPr/>
          <p:nvPr/>
        </p:nvSpPr>
        <p:spPr>
          <a:xfrm>
            <a:off x="3302668" y="2561915"/>
            <a:ext cx="3103997" cy="529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Phase 1: </a:t>
            </a:r>
            <a:r>
              <a:rPr lang="fr-FR" sz="1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Injection line Installation</a:t>
            </a:r>
            <a:endParaRPr lang="en-GB" sz="1600" b="1" dirty="0">
              <a:solidFill>
                <a:schemeClr val="tx1"/>
              </a:solidFill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ABD82A08-4C05-3B85-DDA5-C36773395956}"/>
              </a:ext>
            </a:extLst>
          </p:cNvPr>
          <p:cNvGrpSpPr/>
          <p:nvPr/>
        </p:nvGrpSpPr>
        <p:grpSpPr>
          <a:xfrm>
            <a:off x="129803" y="4867275"/>
            <a:ext cx="790182" cy="364719"/>
            <a:chOff x="345828" y="4867275"/>
            <a:chExt cx="790182" cy="364719"/>
          </a:xfrm>
        </p:grpSpPr>
        <p:sp>
          <p:nvSpPr>
            <p:cNvPr id="19" name="Rectangle : avec coins arrondis en haut 18">
              <a:extLst>
                <a:ext uri="{FF2B5EF4-FFF2-40B4-BE49-F238E27FC236}">
                  <a16:creationId xmlns:a16="http://schemas.microsoft.com/office/drawing/2014/main" id="{B5CE55A9-5DBA-0067-9EB3-25E5CFB89349}"/>
                </a:ext>
              </a:extLst>
            </p:cNvPr>
            <p:cNvSpPr/>
            <p:nvPr/>
          </p:nvSpPr>
          <p:spPr>
            <a:xfrm rot="16200000">
              <a:off x="558559" y="4654544"/>
              <a:ext cx="364719" cy="790182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21FAD7D-11F4-B2D7-50D1-BEBB293C8876}"/>
                </a:ext>
              </a:extLst>
            </p:cNvPr>
            <p:cNvSpPr txBox="1"/>
            <p:nvPr/>
          </p:nvSpPr>
          <p:spPr>
            <a:xfrm>
              <a:off x="41783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2020</a:t>
              </a: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53143C64-5EE9-95BD-0705-B6C7CD9B7BDD}"/>
              </a:ext>
            </a:extLst>
          </p:cNvPr>
          <p:cNvGrpSpPr/>
          <p:nvPr/>
        </p:nvGrpSpPr>
        <p:grpSpPr>
          <a:xfrm>
            <a:off x="921891" y="4867277"/>
            <a:ext cx="790182" cy="364720"/>
            <a:chOff x="1211829" y="4867277"/>
            <a:chExt cx="790182" cy="3647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BAE3EB-9906-C82B-F6C3-96F7ED596115}"/>
                </a:ext>
              </a:extLst>
            </p:cNvPr>
            <p:cNvSpPr/>
            <p:nvPr/>
          </p:nvSpPr>
          <p:spPr>
            <a:xfrm>
              <a:off x="1211829" y="4867278"/>
              <a:ext cx="790182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14F3D4C-361D-5B46-B44F-6B8F04480B87}"/>
                </a:ext>
              </a:extLst>
            </p:cNvPr>
            <p:cNvSpPr txBox="1"/>
            <p:nvPr/>
          </p:nvSpPr>
          <p:spPr>
            <a:xfrm>
              <a:off x="1244174" y="4867277"/>
              <a:ext cx="692589" cy="336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84" dirty="0">
                  <a:solidFill>
                    <a:schemeClr val="bg1"/>
                  </a:solidFill>
                  <a:latin typeface="+mn-lt"/>
                </a:rPr>
                <a:t>2021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46F4C21-7920-DB22-7C2F-C55C78B5A9EA}"/>
              </a:ext>
            </a:extLst>
          </p:cNvPr>
          <p:cNvGrpSpPr/>
          <p:nvPr/>
        </p:nvGrpSpPr>
        <p:grpSpPr>
          <a:xfrm>
            <a:off x="1712073" y="4867278"/>
            <a:ext cx="790208" cy="364719"/>
            <a:chOff x="2002011" y="4867278"/>
            <a:chExt cx="790208" cy="3647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C99929-BAA1-9FD8-662A-DB1BA03D8DEE}"/>
                </a:ext>
              </a:extLst>
            </p:cNvPr>
            <p:cNvSpPr/>
            <p:nvPr/>
          </p:nvSpPr>
          <p:spPr>
            <a:xfrm>
              <a:off x="2002011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F146C24-C9F5-A206-E557-CD6411C07175}"/>
                </a:ext>
              </a:extLst>
            </p:cNvPr>
            <p:cNvSpPr txBox="1"/>
            <p:nvPr/>
          </p:nvSpPr>
          <p:spPr>
            <a:xfrm>
              <a:off x="202950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2022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65EBC4E1-B5C3-FD12-416B-FDD889889AF8}"/>
              </a:ext>
            </a:extLst>
          </p:cNvPr>
          <p:cNvGrpSpPr/>
          <p:nvPr/>
        </p:nvGrpSpPr>
        <p:grpSpPr>
          <a:xfrm>
            <a:off x="2493884" y="4867278"/>
            <a:ext cx="796208" cy="364719"/>
            <a:chOff x="2841187" y="4867278"/>
            <a:chExt cx="796208" cy="3647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FC22C8-8713-103F-B0FA-A046F4926E86}"/>
                </a:ext>
              </a:extLst>
            </p:cNvPr>
            <p:cNvSpPr/>
            <p:nvPr/>
          </p:nvSpPr>
          <p:spPr>
            <a:xfrm>
              <a:off x="2841187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45FF997-026C-A064-2DEA-6E23988D683B}"/>
                </a:ext>
              </a:extLst>
            </p:cNvPr>
            <p:cNvSpPr txBox="1"/>
            <p:nvPr/>
          </p:nvSpPr>
          <p:spPr>
            <a:xfrm>
              <a:off x="2882049" y="4882207"/>
              <a:ext cx="6925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2023</a:t>
              </a:r>
            </a:p>
          </p:txBody>
        </p: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35AFD5C4-A0F4-B23E-CEEE-9BC4F81CB6C6}"/>
              </a:ext>
            </a:extLst>
          </p:cNvPr>
          <p:cNvGrpSpPr/>
          <p:nvPr/>
        </p:nvGrpSpPr>
        <p:grpSpPr>
          <a:xfrm>
            <a:off x="3296249" y="4867278"/>
            <a:ext cx="790208" cy="364719"/>
            <a:chOff x="3643552" y="4867278"/>
            <a:chExt cx="790208" cy="36471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472FCC-5AB1-BDBA-8C3A-7F970AE1E2B0}"/>
                </a:ext>
              </a:extLst>
            </p:cNvPr>
            <p:cNvSpPr/>
            <p:nvPr/>
          </p:nvSpPr>
          <p:spPr>
            <a:xfrm>
              <a:off x="3643552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C443F9F-2030-CE2F-7104-83737C957370}"/>
                </a:ext>
              </a:extLst>
            </p:cNvPr>
            <p:cNvSpPr txBox="1"/>
            <p:nvPr/>
          </p:nvSpPr>
          <p:spPr>
            <a:xfrm>
              <a:off x="373020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2024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A0FE87BC-DDDB-244E-31AE-A049F69497F2}"/>
              </a:ext>
            </a:extLst>
          </p:cNvPr>
          <p:cNvGrpSpPr/>
          <p:nvPr/>
        </p:nvGrpSpPr>
        <p:grpSpPr>
          <a:xfrm>
            <a:off x="4032149" y="4867278"/>
            <a:ext cx="796208" cy="364719"/>
            <a:chOff x="4539991" y="4867278"/>
            <a:chExt cx="796208" cy="36471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F9235E-458D-59D9-5B69-3CF3149BC091}"/>
                </a:ext>
              </a:extLst>
            </p:cNvPr>
            <p:cNvSpPr/>
            <p:nvPr/>
          </p:nvSpPr>
          <p:spPr>
            <a:xfrm>
              <a:off x="4539991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771582E8-1119-19CA-A4DE-EF2FFD5354E6}"/>
                </a:ext>
              </a:extLst>
            </p:cNvPr>
            <p:cNvSpPr txBox="1"/>
            <p:nvPr/>
          </p:nvSpPr>
          <p:spPr>
            <a:xfrm>
              <a:off x="45942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2025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97D2D55C-5C5C-7DD4-97EE-DE8546162D3A}"/>
              </a:ext>
            </a:extLst>
          </p:cNvPr>
          <p:cNvGrpSpPr/>
          <p:nvPr/>
        </p:nvGrpSpPr>
        <p:grpSpPr>
          <a:xfrm>
            <a:off x="4806392" y="4867278"/>
            <a:ext cx="796310" cy="364719"/>
            <a:chOff x="5436430" y="4867278"/>
            <a:chExt cx="796310" cy="36471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5D2DB9-929A-A181-BD0F-FBC9CFAB30D2}"/>
                </a:ext>
              </a:extLst>
            </p:cNvPr>
            <p:cNvSpPr/>
            <p:nvPr/>
          </p:nvSpPr>
          <p:spPr>
            <a:xfrm>
              <a:off x="543643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8EAFA08-9B76-45AF-2736-B87A3D292DB9}"/>
                </a:ext>
              </a:extLst>
            </p:cNvPr>
            <p:cNvSpPr txBox="1"/>
            <p:nvPr/>
          </p:nvSpPr>
          <p:spPr>
            <a:xfrm>
              <a:off x="54583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2026</a:t>
              </a:r>
            </a:p>
          </p:txBody>
        </p: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9EBBE378-3F58-658C-52E7-C3F0F82E8AD0}"/>
              </a:ext>
            </a:extLst>
          </p:cNvPr>
          <p:cNvGrpSpPr/>
          <p:nvPr/>
        </p:nvGrpSpPr>
        <p:grpSpPr>
          <a:xfrm>
            <a:off x="5602702" y="4867278"/>
            <a:ext cx="796310" cy="364719"/>
            <a:chOff x="6332870" y="4867278"/>
            <a:chExt cx="796310" cy="36471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AA1A3C-4A50-D1A2-9AFD-CC71311D1C2D}"/>
                </a:ext>
              </a:extLst>
            </p:cNvPr>
            <p:cNvSpPr/>
            <p:nvPr/>
          </p:nvSpPr>
          <p:spPr>
            <a:xfrm>
              <a:off x="633287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FC2EDDE-44DE-8438-A321-E3FEE77FB4F5}"/>
                </a:ext>
              </a:extLst>
            </p:cNvPr>
            <p:cNvSpPr txBox="1"/>
            <p:nvPr/>
          </p:nvSpPr>
          <p:spPr>
            <a:xfrm>
              <a:off x="63944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2027</a:t>
              </a:r>
            </a:p>
          </p:txBody>
        </p:sp>
      </p:grp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F92937FD-8058-3C63-EACC-A29717646DD9}"/>
              </a:ext>
            </a:extLst>
          </p:cNvPr>
          <p:cNvGrpSpPr/>
          <p:nvPr/>
        </p:nvGrpSpPr>
        <p:grpSpPr>
          <a:xfrm>
            <a:off x="7119092" y="4867278"/>
            <a:ext cx="790509" cy="364719"/>
            <a:chOff x="7119092" y="4867278"/>
            <a:chExt cx="790509" cy="36471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FF3FA7-3FD4-D107-E0F0-5879047F8B45}"/>
                </a:ext>
              </a:extLst>
            </p:cNvPr>
            <p:cNvSpPr/>
            <p:nvPr/>
          </p:nvSpPr>
          <p:spPr>
            <a:xfrm>
              <a:off x="7119092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18FCB5D-CB85-D59E-0827-E432A5136ECA}"/>
                </a:ext>
              </a:extLst>
            </p:cNvPr>
            <p:cNvSpPr txBox="1"/>
            <p:nvPr/>
          </p:nvSpPr>
          <p:spPr>
            <a:xfrm>
              <a:off x="718804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2029</a:t>
              </a:r>
            </a:p>
          </p:txBody>
        </p:sp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FBFB41D1-FAA9-0E9A-6E38-0432A76C8483}"/>
              </a:ext>
            </a:extLst>
          </p:cNvPr>
          <p:cNvGrpSpPr/>
          <p:nvPr/>
        </p:nvGrpSpPr>
        <p:grpSpPr>
          <a:xfrm>
            <a:off x="8703268" y="4867279"/>
            <a:ext cx="790509" cy="364719"/>
            <a:chOff x="9918628" y="4867279"/>
            <a:chExt cx="790509" cy="364719"/>
          </a:xfrm>
        </p:grpSpPr>
        <p:sp>
          <p:nvSpPr>
            <p:cNvPr id="18" name="Rectangle : avec coins arrondis en haut 17">
              <a:extLst>
                <a:ext uri="{FF2B5EF4-FFF2-40B4-BE49-F238E27FC236}">
                  <a16:creationId xmlns:a16="http://schemas.microsoft.com/office/drawing/2014/main" id="{23FC6AC5-09CD-3933-CCC2-0395EC05670B}"/>
                </a:ext>
              </a:extLst>
            </p:cNvPr>
            <p:cNvSpPr/>
            <p:nvPr/>
          </p:nvSpPr>
          <p:spPr>
            <a:xfrm rot="5400000">
              <a:off x="10131523" y="4654384"/>
              <a:ext cx="364719" cy="790509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A46ED1B-4454-E333-C02A-E9EC7943CF50}"/>
                </a:ext>
              </a:extLst>
            </p:cNvPr>
            <p:cNvSpPr txBox="1"/>
            <p:nvPr/>
          </p:nvSpPr>
          <p:spPr>
            <a:xfrm>
              <a:off x="995038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2031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7A7D8FB2-55B9-AA84-30CF-31FEEF144250}"/>
              </a:ext>
            </a:extLst>
          </p:cNvPr>
          <p:cNvGrpSpPr/>
          <p:nvPr/>
        </p:nvGrpSpPr>
        <p:grpSpPr>
          <a:xfrm>
            <a:off x="7911180" y="4867278"/>
            <a:ext cx="790509" cy="364719"/>
            <a:chOff x="9022287" y="4867278"/>
            <a:chExt cx="790509" cy="36471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EC5137F-986C-F68B-568C-FF0F459423F0}"/>
                </a:ext>
              </a:extLst>
            </p:cNvPr>
            <p:cNvSpPr/>
            <p:nvPr/>
          </p:nvSpPr>
          <p:spPr>
            <a:xfrm>
              <a:off x="9022287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B7EB8AA-5248-B3C6-0267-E1F8C44A39C5}"/>
                </a:ext>
              </a:extLst>
            </p:cNvPr>
            <p:cNvSpPr txBox="1"/>
            <p:nvPr/>
          </p:nvSpPr>
          <p:spPr>
            <a:xfrm>
              <a:off x="90587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2030</a:t>
              </a:r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8CDCE9B2-6E0F-9AE9-1B7C-43FE2CA3A57C}"/>
              </a:ext>
            </a:extLst>
          </p:cNvPr>
          <p:cNvSpPr/>
          <p:nvPr/>
        </p:nvSpPr>
        <p:spPr>
          <a:xfrm>
            <a:off x="151767" y="1013520"/>
            <a:ext cx="4676590" cy="5703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bg1"/>
                </a:solidFill>
              </a:rPr>
              <a:t>Prepare to Build phase (P2B): TDR and prototyping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2479A06F-A324-A294-53B6-D918D7DE9682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6406665" y="2826743"/>
            <a:ext cx="6419" cy="20631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4B904979-3348-3294-4BB9-85A94DF7E5F0}"/>
              </a:ext>
            </a:extLst>
          </p:cNvPr>
          <p:cNvCxnSpPr>
            <a:cxnSpLocks/>
            <a:stCxn id="33" idx="1"/>
          </p:cNvCxnSpPr>
          <p:nvPr/>
        </p:nvCxnSpPr>
        <p:spPr>
          <a:xfrm>
            <a:off x="151767" y="1298719"/>
            <a:ext cx="2" cy="356855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49D39BB2-CE24-01A9-560F-02A09336347C}"/>
              </a:ext>
            </a:extLst>
          </p:cNvPr>
          <p:cNvCxnSpPr>
            <a:cxnSpLocks/>
          </p:cNvCxnSpPr>
          <p:nvPr/>
        </p:nvCxnSpPr>
        <p:spPr>
          <a:xfrm>
            <a:off x="11429457" y="2237656"/>
            <a:ext cx="0" cy="260782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 36">
            <a:extLst>
              <a:ext uri="{FF2B5EF4-FFF2-40B4-BE49-F238E27FC236}">
                <a16:creationId xmlns:a16="http://schemas.microsoft.com/office/drawing/2014/main" id="{18C4B190-E43D-AD13-7D86-F359EA8358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902" y="1865303"/>
            <a:ext cx="2255901" cy="13804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grpSp>
        <p:nvGrpSpPr>
          <p:cNvPr id="98" name="Groupe 97">
            <a:extLst>
              <a:ext uri="{FF2B5EF4-FFF2-40B4-BE49-F238E27FC236}">
                <a16:creationId xmlns:a16="http://schemas.microsoft.com/office/drawing/2014/main" id="{E43A48BE-7785-DA67-1EE3-29A8CB3F39FD}"/>
              </a:ext>
            </a:extLst>
          </p:cNvPr>
          <p:cNvGrpSpPr/>
          <p:nvPr/>
        </p:nvGrpSpPr>
        <p:grpSpPr>
          <a:xfrm>
            <a:off x="9495356" y="4867275"/>
            <a:ext cx="651956" cy="348176"/>
            <a:chOff x="10858995" y="4834449"/>
            <a:chExt cx="651956" cy="348176"/>
          </a:xfrm>
        </p:grpSpPr>
        <p:sp>
          <p:nvSpPr>
            <p:cNvPr id="39" name="Chevron 38">
              <a:extLst>
                <a:ext uri="{FF2B5EF4-FFF2-40B4-BE49-F238E27FC236}">
                  <a16:creationId xmlns:a16="http://schemas.microsoft.com/office/drawing/2014/main" id="{624FCCC5-84F2-98AC-D8B6-E943B0123C55}"/>
                </a:ext>
              </a:extLst>
            </p:cNvPr>
            <p:cNvSpPr/>
            <p:nvPr/>
          </p:nvSpPr>
          <p:spPr>
            <a:xfrm>
              <a:off x="10858995" y="4839295"/>
              <a:ext cx="301614" cy="343330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40" name="Chevron 39">
              <a:extLst>
                <a:ext uri="{FF2B5EF4-FFF2-40B4-BE49-F238E27FC236}">
                  <a16:creationId xmlns:a16="http://schemas.microsoft.com/office/drawing/2014/main" id="{51464142-9DD4-17EC-0F62-9D637BBFE691}"/>
                </a:ext>
              </a:extLst>
            </p:cNvPr>
            <p:cNvSpPr/>
            <p:nvPr/>
          </p:nvSpPr>
          <p:spPr>
            <a:xfrm>
              <a:off x="11037650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41" name="Chevron 40">
              <a:extLst>
                <a:ext uri="{FF2B5EF4-FFF2-40B4-BE49-F238E27FC236}">
                  <a16:creationId xmlns:a16="http://schemas.microsoft.com/office/drawing/2014/main" id="{4C2A6004-EF27-96F6-8D4F-2CA2325A5103}"/>
                </a:ext>
              </a:extLst>
            </p:cNvPr>
            <p:cNvSpPr/>
            <p:nvPr/>
          </p:nvSpPr>
          <p:spPr>
            <a:xfrm>
              <a:off x="11200639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3676B5F-41C2-4A20-E7CC-A9A5F71EF690}"/>
              </a:ext>
            </a:extLst>
          </p:cNvPr>
          <p:cNvCxnSpPr>
            <a:cxnSpLocks/>
          </p:cNvCxnSpPr>
          <p:nvPr/>
        </p:nvCxnSpPr>
        <p:spPr>
          <a:xfrm flipH="1">
            <a:off x="3302668" y="2162943"/>
            <a:ext cx="4578" cy="296383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>
            <a:extLst>
              <a:ext uri="{FF2B5EF4-FFF2-40B4-BE49-F238E27FC236}">
                <a16:creationId xmlns:a16="http://schemas.microsoft.com/office/drawing/2014/main" id="{5CC407B4-F2ED-5DD2-C851-1AF6CF3EAA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857" y="3251677"/>
            <a:ext cx="2957657" cy="148005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157B623A-970F-4EBE-AA3F-E9CD4277BDAB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906767" y="4375138"/>
            <a:ext cx="2834" cy="52681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566E5D9-D626-C452-5C46-EC654AA085CC}"/>
              </a:ext>
            </a:extLst>
          </p:cNvPr>
          <p:cNvSpPr/>
          <p:nvPr/>
        </p:nvSpPr>
        <p:spPr>
          <a:xfrm>
            <a:off x="4814837" y="3400377"/>
            <a:ext cx="3874830" cy="529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b="1" dirty="0">
                <a:solidFill>
                  <a:schemeClr val="tx1"/>
                </a:solidFill>
              </a:rPr>
              <a:t>Phase 2: PERLE </a:t>
            </a:r>
            <a:r>
              <a:rPr lang="en-GB" sz="16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250 MeV version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110" name="Connecteur en angle 109">
            <a:extLst>
              <a:ext uri="{FF2B5EF4-FFF2-40B4-BE49-F238E27FC236}">
                <a16:creationId xmlns:a16="http://schemas.microsoft.com/office/drawing/2014/main" id="{2438AD30-595B-DEBD-81B3-8B3F11E94499}"/>
              </a:ext>
            </a:extLst>
          </p:cNvPr>
          <p:cNvCxnSpPr>
            <a:stCxn id="7" idx="3"/>
          </p:cNvCxnSpPr>
          <p:nvPr/>
        </p:nvCxnSpPr>
        <p:spPr>
          <a:xfrm flipV="1">
            <a:off x="6406665" y="1445568"/>
            <a:ext cx="203858" cy="1381175"/>
          </a:xfrm>
          <a:prstGeom prst="bentConnector2">
            <a:avLst/>
          </a:prstGeom>
          <a:ln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>
            <a:extLst>
              <a:ext uri="{FF2B5EF4-FFF2-40B4-BE49-F238E27FC236}">
                <a16:creationId xmlns:a16="http://schemas.microsoft.com/office/drawing/2014/main" id="{52C4323F-27B9-4A5A-4948-625152544166}"/>
              </a:ext>
            </a:extLst>
          </p:cNvPr>
          <p:cNvSpPr txBox="1"/>
          <p:nvPr/>
        </p:nvSpPr>
        <p:spPr>
          <a:xfrm>
            <a:off x="6250483" y="869504"/>
            <a:ext cx="416225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+mn-lt"/>
              </a:rPr>
              <a:t>Single turn ERL phase </a:t>
            </a:r>
          </a:p>
          <a:p>
            <a:pPr algn="just"/>
            <a:r>
              <a:rPr lang="en-GB" sz="1600" b="1" dirty="0">
                <a:latin typeface="+mn-lt"/>
                <a:sym typeface="Wingdings" pitchFamily="2" charset="2"/>
              </a:rPr>
              <a:t> Phase 1 to be extended to 2028</a:t>
            </a:r>
            <a:r>
              <a:rPr lang="en-GB" sz="1600" b="1" dirty="0">
                <a:latin typeface="+mn-lt"/>
              </a:rPr>
              <a:t>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C13DD431-F3D6-E128-8A36-B6D79F1283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615" y="2826742"/>
            <a:ext cx="1922265" cy="121111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13" name="Espace réservé de la date 112">
            <a:extLst>
              <a:ext uri="{FF2B5EF4-FFF2-40B4-BE49-F238E27FC236}">
                <a16:creationId xmlns:a16="http://schemas.microsoft.com/office/drawing/2014/main" id="{4D7B4DA7-D3F4-9724-F27C-8334746B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  <a:endParaRPr lang="fr-FR" dirty="0">
              <a:latin typeface="+mn-lt"/>
            </a:endParaRPr>
          </a:p>
        </p:txBody>
      </p:sp>
      <p:sp>
        <p:nvSpPr>
          <p:cNvPr id="115" name="Espace réservé du numéro de diapositive 114">
            <a:extLst>
              <a:ext uri="{FF2B5EF4-FFF2-40B4-BE49-F238E27FC236}">
                <a16:creationId xmlns:a16="http://schemas.microsoft.com/office/drawing/2014/main" id="{A8D58526-EEA9-F842-1989-AE78E2C3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13</a:t>
            </a:fld>
            <a:endParaRPr lang="fr-FR" dirty="0">
              <a:latin typeface="+mn-lt"/>
            </a:endParaRPr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ADF9B2F8-6A5D-7EB8-5FCB-41EB294162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074" y="1476926"/>
            <a:ext cx="2847327" cy="13973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118" name="Groupe 117">
            <a:extLst>
              <a:ext uri="{FF2B5EF4-FFF2-40B4-BE49-F238E27FC236}">
                <a16:creationId xmlns:a16="http://schemas.microsoft.com/office/drawing/2014/main" id="{C145EAB6-DC7B-C905-6401-FDA5AC6B6369}"/>
              </a:ext>
            </a:extLst>
          </p:cNvPr>
          <p:cNvGrpSpPr/>
          <p:nvPr/>
        </p:nvGrpSpPr>
        <p:grpSpPr>
          <a:xfrm>
            <a:off x="6395019" y="4867276"/>
            <a:ext cx="719529" cy="364719"/>
            <a:chOff x="6395019" y="4867276"/>
            <a:chExt cx="719529" cy="364719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9B70228-4979-90CF-23E9-D4BB1715013B}"/>
                </a:ext>
              </a:extLst>
            </p:cNvPr>
            <p:cNvSpPr/>
            <p:nvPr/>
          </p:nvSpPr>
          <p:spPr>
            <a:xfrm>
              <a:off x="6395019" y="4867276"/>
              <a:ext cx="71952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45D780B-0BC8-DD73-1F92-C1D98F1964C5}"/>
                </a:ext>
              </a:extLst>
            </p:cNvPr>
            <p:cNvSpPr txBox="1"/>
            <p:nvPr/>
          </p:nvSpPr>
          <p:spPr>
            <a:xfrm>
              <a:off x="6421260" y="4901952"/>
              <a:ext cx="621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2028</a:t>
              </a:r>
            </a:p>
          </p:txBody>
        </p:sp>
      </p:grp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AD18E59B-3C0E-4A4B-97BA-4942860A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478C9C4B-1170-4471-A096-23E5CFE441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77416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3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8" grpId="0" animBg="1"/>
      <p:bldP spid="1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4F39467-5866-6109-3403-485E155E6D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13" y="723411"/>
            <a:ext cx="5087837" cy="489862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097A452-3ACE-E9DF-F1E4-C0D9B5B865C6}"/>
              </a:ext>
            </a:extLst>
          </p:cNvPr>
          <p:cNvSpPr txBox="1"/>
          <p:nvPr/>
        </p:nvSpPr>
        <p:spPr>
          <a:xfrm>
            <a:off x="4882331" y="1157536"/>
            <a:ext cx="56166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The first paper on Beam Dynamics and PERLE Design has been published in Physical Review Accelerators and Beams (PRAB) and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w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as also 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select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ed as a « PRAB Editors Suggestion »</a:t>
            </a:r>
            <a:r>
              <a:rPr lang="en-GB" sz="1600" dirty="0">
                <a:latin typeface="+mn-lt"/>
              </a:rPr>
              <a:t> on the journal homepage alongside other highlighted articles: </a:t>
            </a:r>
            <a:r>
              <a:rPr lang="en-GB" sz="1600" dirty="0">
                <a:latin typeface="+mn-lt"/>
                <a:hlinkClick r:id="rId3"/>
              </a:rPr>
              <a:t>https://journals.aps.org/prab</a:t>
            </a:r>
            <a:endParaRPr lang="en-GB" sz="1600" dirty="0">
              <a:latin typeface="+mn-lt"/>
            </a:endParaRPr>
          </a:p>
          <a:p>
            <a:endParaRPr lang="en-GB" sz="1600" dirty="0">
              <a:latin typeface="+mn-lt"/>
            </a:endParaRPr>
          </a:p>
          <a:p>
            <a:r>
              <a:rPr lang="en-GB" sz="1600" dirty="0">
                <a:latin typeface="+mn-lt"/>
              </a:rPr>
              <a:t>The following studies was reported in this paper for the 500 MeV version of PERLE:</a:t>
            </a:r>
          </a:p>
          <a:p>
            <a:endParaRPr lang="en-GB" sz="1600" dirty="0">
              <a:latin typeface="+mn-lt"/>
            </a:endParaRP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Lattice architecture and optics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Staging construction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Injector and merger, space charge study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Longitudinal matching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Filling pattern and bunch timing options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Start to end simulations with CSR and Wakefield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600" dirty="0">
                <a:latin typeface="+mn-lt"/>
              </a:rPr>
              <a:t>BBU study 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5AE18300-D0E1-2F72-0BE7-346683AF0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9001000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Recent paper of PERLE collaboration (centered on beam dynamics)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65B930-3354-EA99-21A3-FD15A3A5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  <a:endParaRPr lang="fr-FR" dirty="0">
              <a:latin typeface="+mn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90814C-C57C-0F36-D9A4-74179A7F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14</a:t>
            </a:fld>
            <a:endParaRPr lang="fr-FR" dirty="0">
              <a:latin typeface="+mn-lt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A92398-ECB1-44D6-B250-E25EA582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965C70-DA88-41D0-A542-5FC929CACF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86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  <a:endParaRPr lang="en-US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>
                <a:latin typeface="+mn-lt"/>
              </a:rPr>
              <a:pPr/>
              <a:t>15</a:t>
            </a:fld>
            <a:endParaRPr lang="en-US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A1C0EE-DB7D-F16E-88F0-568FA1196A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226" y="2093640"/>
            <a:ext cx="3378401" cy="29026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D778171-F141-BB97-B041-20ACD55018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51" y="2309664"/>
            <a:ext cx="3102319" cy="231076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5882708-2085-A22F-0FDD-B8017042EB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887" y="2453680"/>
            <a:ext cx="2783068" cy="20553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F9C82C-2E08-305B-2E50-5A18A8402115}"/>
              </a:ext>
            </a:extLst>
          </p:cNvPr>
          <p:cNvSpPr txBox="1"/>
          <p:nvPr/>
        </p:nvSpPr>
        <p:spPr>
          <a:xfrm>
            <a:off x="168321" y="4763868"/>
            <a:ext cx="370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A DC Gun, Cornell design (400 </a:t>
            </a:r>
            <a:r>
              <a:rPr lang="en-GB" sz="1600" dirty="0" err="1">
                <a:latin typeface="+mn-lt"/>
              </a:rPr>
              <a:t>pC</a:t>
            </a:r>
            <a:r>
              <a:rPr lang="en-GB" sz="1600" dirty="0">
                <a:latin typeface="+mn-lt"/>
              </a:rPr>
              <a:t>, 50 MHz demonstrated), fully equipped (all pumps) in load-lock version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36D4D0-419F-9E46-985C-C457B31D4736}"/>
              </a:ext>
            </a:extLst>
          </p:cNvPr>
          <p:cNvSpPr txBox="1"/>
          <p:nvPr/>
        </p:nvSpPr>
        <p:spPr>
          <a:xfrm>
            <a:off x="3946227" y="5045968"/>
            <a:ext cx="3705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HV power supply suited for high bunch charge (designed for 40 mA, 450 kV) 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A2E1DD-BF18-9D4C-62AF-808D80D6B4BD}"/>
              </a:ext>
            </a:extLst>
          </p:cNvPr>
          <p:cNvSpPr txBox="1"/>
          <p:nvPr/>
        </p:nvSpPr>
        <p:spPr>
          <a:xfrm>
            <a:off x="7834659" y="475358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A Photocathode Preparation Facility (PPF)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7F07DD1-35E2-8A75-E1A5-176D88A99264}"/>
              </a:ext>
            </a:extLst>
          </p:cNvPr>
          <p:cNvSpPr txBox="1"/>
          <p:nvPr/>
        </p:nvSpPr>
        <p:spPr>
          <a:xfrm>
            <a:off x="489843" y="1098302"/>
            <a:ext cx="10009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latin typeface="+mn-lt"/>
              </a:rPr>
              <a:t>Within a Collaboration Agreement for photoinjector R&amp;D between IJCLab (IN2P3) and Research Instruments GmbH (RI), Hardware of lighthouse project (terminated) transferred to IJCLab for PERLE. The gun was commissioned and tested at high rep rate, at a limited bunch charge. </a:t>
            </a:r>
            <a:r>
              <a:rPr lang="en-GB" sz="1800" dirty="0">
                <a:latin typeface="+mn-lt"/>
                <a:sym typeface="Wingdings" pitchFamily="2" charset="2"/>
              </a:rPr>
              <a:t>It includes:</a:t>
            </a:r>
            <a:endParaRPr lang="en-GB" sz="1800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0064D04-8C29-4979-A831-2B91B5D83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2E25757-675B-432D-96CC-9485FAC4E7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EA59B6C-95AE-4149-AAA7-39C35B35EB1C}"/>
              </a:ext>
            </a:extLst>
          </p:cNvPr>
          <p:cNvSpPr txBox="1"/>
          <p:nvPr/>
        </p:nvSpPr>
        <p:spPr>
          <a:xfrm>
            <a:off x="6826547" y="713387"/>
            <a:ext cx="433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CC0066"/>
                </a:solidFill>
                <a:latin typeface="+mn-lt"/>
              </a:rPr>
              <a:t>Collaboration IJCLab-LPSC &amp; RI GmbH</a:t>
            </a:r>
          </a:p>
        </p:txBody>
      </p:sp>
    </p:spTree>
    <p:extLst>
      <p:ext uri="{BB962C8B-B14F-4D97-AF65-F5344CB8AC3E}">
        <p14:creationId xmlns:p14="http://schemas.microsoft.com/office/powerpoint/2010/main" val="4140541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16</a:t>
            </a:fld>
            <a:endParaRPr lang="fr-FR"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C1F04F-F353-CBF3-40BE-2574B303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ED533C1-57B8-E1C5-7294-ED24FC0A2A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235" y="1172906"/>
            <a:ext cx="2470387" cy="128901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E9166C6-37CA-532D-8A2F-4440CCA8B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932" y="1035048"/>
            <a:ext cx="2133970" cy="1507632"/>
          </a:xfrm>
          <a:prstGeom prst="rect">
            <a:avLst/>
          </a:prstGeom>
          <a:ln w="38100"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A3FBD12-90DF-3349-E68B-5BF1904F2F3B}"/>
              </a:ext>
            </a:extLst>
          </p:cNvPr>
          <p:cNvSpPr txBox="1"/>
          <p:nvPr/>
        </p:nvSpPr>
        <p:spPr>
          <a:xfrm>
            <a:off x="993899" y="668079"/>
            <a:ext cx="373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  <a:latin typeface="+mn-lt"/>
              </a:rPr>
              <a:t>Dismantling of the PPF (September 2023) </a:t>
            </a: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8B76CDE7-EEFA-B943-2910-978B0CF3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40AF33-8E87-4CC3-87CA-C4342ACE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B322637-D0E1-41C7-BCD0-C82E66F8598E}"/>
              </a:ext>
            </a:extLst>
          </p:cNvPr>
          <p:cNvSpPr txBox="1"/>
          <p:nvPr/>
        </p:nvSpPr>
        <p:spPr>
          <a:xfrm>
            <a:off x="6940377" y="686579"/>
            <a:ext cx="3342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Dismantling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of the HV </a:t>
            </a:r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Columns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tanks</a:t>
            </a:r>
          </a:p>
          <a:p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Dismantling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of the platform </a:t>
            </a:r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done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by Baumann (</a:t>
            </a:r>
            <a:r>
              <a:rPr lang="fr-FR" sz="1600" b="1" dirty="0" err="1">
                <a:solidFill>
                  <a:srgbClr val="C00000"/>
                </a:solidFill>
                <a:latin typeface="+mn-lt"/>
              </a:rPr>
              <a:t>November</a:t>
            </a:r>
            <a:r>
              <a:rPr lang="fr-FR" sz="1600" b="1" dirty="0">
                <a:solidFill>
                  <a:srgbClr val="C00000"/>
                </a:solidFill>
                <a:latin typeface="+mn-lt"/>
              </a:rPr>
              <a:t> 2023)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29509BF-B792-445A-B134-57753D1D84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192" y="558869"/>
            <a:ext cx="1502038" cy="31536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AE6611-7184-4738-AFBB-4603274FE7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101" y="1581995"/>
            <a:ext cx="3414450" cy="162232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A3B5078-9FC8-4E5A-A8D2-E9B783C1ED05}"/>
              </a:ext>
            </a:extLst>
          </p:cNvPr>
          <p:cNvSpPr txBox="1"/>
          <p:nvPr/>
        </p:nvSpPr>
        <p:spPr>
          <a:xfrm>
            <a:off x="2069708" y="2585760"/>
            <a:ext cx="3137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n-lt"/>
              </a:rPr>
              <a:t>Gun status : dismantling of the gun in clean room (</a:t>
            </a:r>
            <a:r>
              <a:rPr lang="en-GB" sz="1600" b="1" dirty="0">
                <a:solidFill>
                  <a:srgbClr val="FF0000"/>
                </a:solidFill>
                <a:latin typeface="+mn-lt"/>
              </a:rPr>
              <a:t>January 2024</a:t>
            </a:r>
            <a:r>
              <a:rPr lang="en-GB" sz="1600" b="1" dirty="0">
                <a:latin typeface="+mn-lt"/>
              </a:rPr>
              <a:t>)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121AAC9-6720-4F72-903E-11E0A42E08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876" y="3163476"/>
            <a:ext cx="1377081" cy="24886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9B0A1212-D38F-43CC-9CB2-D8EBD43919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724" y="3136753"/>
            <a:ext cx="1192620" cy="249313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5479299A-3BDE-4AC9-974F-D29358C1444B}"/>
              </a:ext>
            </a:extLst>
          </p:cNvPr>
          <p:cNvSpPr txBox="1"/>
          <p:nvPr/>
        </p:nvSpPr>
        <p:spPr>
          <a:xfrm>
            <a:off x="993899" y="668707"/>
            <a:ext cx="3730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n-lt"/>
              </a:rPr>
              <a:t>Dismantling of the PPF (</a:t>
            </a:r>
            <a:r>
              <a:rPr lang="en-GB" sz="1600" b="1" dirty="0">
                <a:solidFill>
                  <a:srgbClr val="FF0000"/>
                </a:solidFill>
                <a:latin typeface="+mn-lt"/>
              </a:rPr>
              <a:t>September 2023</a:t>
            </a:r>
            <a:r>
              <a:rPr lang="en-GB" sz="1600" b="1" dirty="0">
                <a:latin typeface="+mn-lt"/>
              </a:rPr>
              <a:t>)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D454AA6-36D7-4F26-9436-3FBBEC00AC95}"/>
              </a:ext>
            </a:extLst>
          </p:cNvPr>
          <p:cNvSpPr txBox="1"/>
          <p:nvPr/>
        </p:nvSpPr>
        <p:spPr>
          <a:xfrm>
            <a:off x="6940377" y="687207"/>
            <a:ext cx="3342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+mn-lt"/>
              </a:rPr>
              <a:t>Dismantling</a:t>
            </a:r>
            <a:r>
              <a:rPr lang="fr-FR" sz="1600" b="1" dirty="0">
                <a:latin typeface="+mn-lt"/>
              </a:rPr>
              <a:t> of the HV </a:t>
            </a:r>
            <a:r>
              <a:rPr lang="fr-FR" sz="1600" b="1" dirty="0" err="1">
                <a:latin typeface="+mn-lt"/>
              </a:rPr>
              <a:t>Columns</a:t>
            </a:r>
            <a:r>
              <a:rPr lang="fr-FR" sz="1600" b="1" dirty="0">
                <a:latin typeface="+mn-lt"/>
              </a:rPr>
              <a:t> tanks</a:t>
            </a:r>
          </a:p>
          <a:p>
            <a:r>
              <a:rPr lang="fr-FR" sz="1600" b="1" dirty="0" err="1">
                <a:latin typeface="+mn-lt"/>
              </a:rPr>
              <a:t>Dismantling</a:t>
            </a:r>
            <a:r>
              <a:rPr lang="fr-FR" sz="1600" b="1" dirty="0">
                <a:latin typeface="+mn-lt"/>
              </a:rPr>
              <a:t> of the platform </a:t>
            </a:r>
            <a:r>
              <a:rPr lang="fr-FR" sz="1600" b="1" dirty="0" err="1">
                <a:latin typeface="+mn-lt"/>
              </a:rPr>
              <a:t>done</a:t>
            </a:r>
            <a:r>
              <a:rPr lang="fr-FR" sz="1600" b="1" dirty="0">
                <a:latin typeface="+mn-lt"/>
              </a:rPr>
              <a:t> by Baumann (</a:t>
            </a:r>
            <a:r>
              <a:rPr lang="fr-FR" sz="1600" b="1" dirty="0" err="1">
                <a:solidFill>
                  <a:srgbClr val="FF0000"/>
                </a:solidFill>
                <a:latin typeface="+mn-lt"/>
              </a:rPr>
              <a:t>November</a:t>
            </a:r>
            <a:r>
              <a:rPr lang="fr-FR" sz="1600" b="1" dirty="0">
                <a:solidFill>
                  <a:srgbClr val="FF0000"/>
                </a:solidFill>
                <a:latin typeface="+mn-lt"/>
              </a:rPr>
              <a:t> 2023</a:t>
            </a:r>
            <a:r>
              <a:rPr lang="fr-FR" sz="1600" b="1" dirty="0">
                <a:latin typeface="+mn-lt"/>
              </a:rPr>
              <a:t>)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617DCD93-B8EC-4CCC-8969-D1EE8B917E8C}"/>
              </a:ext>
            </a:extLst>
          </p:cNvPr>
          <p:cNvSpPr/>
          <p:nvPr/>
        </p:nvSpPr>
        <p:spPr>
          <a:xfrm>
            <a:off x="6144211" y="4613920"/>
            <a:ext cx="190647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B1C25B3E-530A-4596-AC60-1B13220E784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33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  <a:endParaRPr lang="en-US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>
                <a:latin typeface="+mn-lt"/>
              </a:rPr>
              <a:pPr/>
              <a:t>17</a:t>
            </a:fld>
            <a:endParaRPr lang="en-US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e- Source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968759-E4D6-ABE7-68AE-E975E82889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019" y="708416"/>
            <a:ext cx="3043476" cy="21053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530208-C75C-3BC6-FF9D-326A770F5D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363" y="708416"/>
            <a:ext cx="3312368" cy="20785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76604C-B57F-22F8-CF57-0FE4E1C16512}"/>
              </a:ext>
            </a:extLst>
          </p:cNvPr>
          <p:cNvSpPr txBox="1"/>
          <p:nvPr/>
        </p:nvSpPr>
        <p:spPr>
          <a:xfrm>
            <a:off x="2146451" y="2366339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The equipment were received at Orsay end of January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4CCFFA-6224-0E51-54C9-FF44B0767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059" y="2943382"/>
            <a:ext cx="1776666" cy="2709377"/>
          </a:xfrm>
          <a:prstGeom prst="rect">
            <a:avLst/>
          </a:prstGeom>
        </p:spPr>
      </p:pic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973DC0E8-5D0A-4CF4-A6FF-B3CA9BC9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55D5AA2-600F-4DF7-984F-AC74D10352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9533"/>
            <a:ext cx="723268" cy="4552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9AB54B0-E793-9B70-6A4F-7A41C5223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267" y="2953318"/>
            <a:ext cx="3623934" cy="270937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DAB248F-E61F-327D-2867-4509EB8B9E39}"/>
              </a:ext>
            </a:extLst>
          </p:cNvPr>
          <p:cNvSpPr txBox="1"/>
          <p:nvPr/>
        </p:nvSpPr>
        <p:spPr>
          <a:xfrm>
            <a:off x="3010123" y="525270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  <a:latin typeface="+mn-lt"/>
              </a:rPr>
              <a:t>The re-installation at IJCLab is well advanced </a:t>
            </a:r>
          </a:p>
        </p:txBody>
      </p:sp>
    </p:spTree>
    <p:extLst>
      <p:ext uri="{BB962C8B-B14F-4D97-AF65-F5344CB8AC3E}">
        <p14:creationId xmlns:p14="http://schemas.microsoft.com/office/powerpoint/2010/main" val="1913602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18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PERLE SRF cavity : reminder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99B88665-DA97-F47B-7E7A-AD3919767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044315"/>
              </p:ext>
            </p:extLst>
          </p:nvPr>
        </p:nvGraphicFramePr>
        <p:xfrm>
          <a:off x="345827" y="941512"/>
          <a:ext cx="10081120" cy="21132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3281643412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1088474138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3135848889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457124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500" dirty="0"/>
                        <a:t>PERLE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Impacts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Challenges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Possible Solutions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477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CW operation (RF)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High dynamic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The highest cavity Q</a:t>
                      </a:r>
                      <a:r>
                        <a:rPr lang="en-GB" sz="1300" baseline="-25000" dirty="0"/>
                        <a:t>0</a:t>
                      </a:r>
                      <a:r>
                        <a:rPr lang="en-GB" sz="13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Cavity post-treatment (Doping, infusion…)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070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High current operation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High HOMs excitation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Efficient HOMs extraction &amp; damping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Act on cavity design: low frequency cavity choice (&lt; 1GHz), larger cavity aperture, fewer cells for the a given gradient, optimisation of end-cell design.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976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300" dirty="0"/>
                        <a:t>Muti-bunches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Increase beam instabilities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dirty="0"/>
                        <a:t>The highest BBU 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/>
                        <a:t>Regular spacing of bunches: optimisation of the bunch filling pattern during Lattice design + BBU study after HOM optimisation (including collective effects).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769473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9E43E200-541D-84B1-B09E-64F023B228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11" y="3336123"/>
            <a:ext cx="3455068" cy="192528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95C1AB7-4431-8302-FE0D-4E463317D42A}"/>
              </a:ext>
            </a:extLst>
          </p:cNvPr>
          <p:cNvSpPr txBox="1"/>
          <p:nvPr/>
        </p:nvSpPr>
        <p:spPr>
          <a:xfrm>
            <a:off x="921891" y="4969606"/>
            <a:ext cx="3614996" cy="2923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First Nb </a:t>
            </a:r>
            <a:r>
              <a:rPr kumimoji="0" lang="en-GB" sz="13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802 MHz </a:t>
            </a:r>
            <a:r>
              <a:rPr lang="en-GB" sz="13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5</a:t>
            </a:r>
            <a:r>
              <a:rPr kumimoji="0" lang="en-GB" sz="1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-Cell</a:t>
            </a:r>
            <a:r>
              <a:rPr kumimoji="0" lang="en-GB" sz="13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 cavity fabricated </a:t>
            </a:r>
            <a:r>
              <a:rPr lang="en-GB" sz="13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  <a:sym typeface="News Gothic MT"/>
              </a:rPr>
              <a:t>@</a:t>
            </a:r>
            <a:r>
              <a:rPr kumimoji="0" lang="en-GB" sz="1300" b="1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 JLAB </a:t>
            </a:r>
            <a:r>
              <a:rPr kumimoji="0" lang="en-GB" sz="13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cs typeface="Arial" panose="020B0604020202020204" pitchFamily="34" charset="0"/>
                <a:sym typeface="News Gothic MT"/>
              </a:rPr>
              <a:t>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3BF8E5B-A45B-5771-20C2-5D6437A9DF5E}"/>
              </a:ext>
            </a:extLst>
          </p:cNvPr>
          <p:cNvGrpSpPr/>
          <p:nvPr/>
        </p:nvGrpSpPr>
        <p:grpSpPr>
          <a:xfrm>
            <a:off x="5098354" y="3200245"/>
            <a:ext cx="4680520" cy="2205763"/>
            <a:chOff x="5170363" y="3677816"/>
            <a:chExt cx="4392488" cy="192649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2B4AC3A-555A-228A-9FE2-1A2CA1074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0363" y="3677816"/>
              <a:ext cx="3528392" cy="1926493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9BD9679-E263-0DB2-18C3-EE3625752145}"/>
                </a:ext>
              </a:extLst>
            </p:cNvPr>
            <p:cNvSpPr/>
            <p:nvPr/>
          </p:nvSpPr>
          <p:spPr>
            <a:xfrm>
              <a:off x="7122920" y="4355434"/>
              <a:ext cx="288000" cy="1008000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AE4F29B-37A9-C4EE-D4D0-D40CAE14DE08}"/>
                </a:ext>
              </a:extLst>
            </p:cNvPr>
            <p:cNvSpPr/>
            <p:nvPr/>
          </p:nvSpPr>
          <p:spPr>
            <a:xfrm rot="16200000">
              <a:off x="6643640" y="4720133"/>
              <a:ext cx="1237163" cy="278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dirty="0">
                  <a:solidFill>
                    <a:schemeClr val="accent6">
                      <a:lumMod val="50000"/>
                    </a:schemeClr>
                  </a:solidFill>
                  <a:latin typeface="+mn-lt"/>
                  <a:cs typeface="Arial" panose="020B0604020202020204" pitchFamily="34" charset="0"/>
                </a:rPr>
                <a:t>PERLE requirements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66F875A3-DFEB-493D-4AFC-9F0656A4328F}"/>
                </a:ext>
              </a:extLst>
            </p:cNvPr>
            <p:cNvSpPr txBox="1"/>
            <p:nvPr/>
          </p:nvSpPr>
          <p:spPr>
            <a:xfrm>
              <a:off x="7690643" y="3821832"/>
              <a:ext cx="1872208" cy="299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000" u="sng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Q</a:t>
              </a:r>
              <a:r>
                <a:rPr lang="en-GB" sz="1000" u="sng" baseline="-25000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0</a:t>
              </a:r>
              <a:r>
                <a:rPr lang="en-GB" sz="1000" u="sng" dirty="0">
                  <a:solidFill>
                    <a:schemeClr val="accent1">
                      <a:lumMod val="75000"/>
                    </a:schemeClr>
                  </a:solidFill>
                  <a:latin typeface="+mn-lt"/>
                  <a:ea typeface="Arial" charset="0"/>
                  <a:cs typeface="Arial" panose="020B0604020202020204" pitchFamily="34" charset="0"/>
                </a:rPr>
                <a:t> (2k)</a:t>
              </a:r>
              <a:r>
                <a:rPr lang="en-US" sz="1000" u="sng" dirty="0">
                  <a:solidFill>
                    <a:schemeClr val="accent1">
                      <a:lumMod val="75000"/>
                    </a:schemeClr>
                  </a:solidFill>
                  <a:latin typeface="+mn-lt"/>
                  <a:cs typeface="Arial" panose="020B0604020202020204" pitchFamily="34" charset="0"/>
                </a:rPr>
                <a:t> = 3 e10 @ ~27 MV/m</a:t>
              </a:r>
            </a:p>
          </p:txBody>
        </p: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93955471-7C62-CC19-32AE-4F213F3F7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6667" y="4109864"/>
              <a:ext cx="72009" cy="1309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7F5A9029-A363-1DBB-0EA3-8F9A96768740}"/>
                </a:ext>
              </a:extLst>
            </p:cNvPr>
            <p:cNvSpPr txBox="1"/>
            <p:nvPr/>
          </p:nvSpPr>
          <p:spPr>
            <a:xfrm>
              <a:off x="7546627" y="4469904"/>
              <a:ext cx="1708027" cy="299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000" u="sng" dirty="0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</a:rPr>
                <a:t>Quench @ </a:t>
              </a:r>
              <a:r>
                <a:rPr lang="en-GB" sz="1000" u="sng" dirty="0" err="1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</a:rPr>
                <a:t>E</a:t>
              </a:r>
              <a:r>
                <a:rPr lang="en-GB" sz="1000" u="sng" baseline="-25000" dirty="0" err="1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</a:rPr>
                <a:t>acc</a:t>
              </a:r>
              <a:r>
                <a:rPr lang="en-GB" sz="1000" u="sng" dirty="0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</a:rPr>
                <a:t> </a:t>
              </a:r>
              <a:r>
                <a:rPr lang="en-US" sz="1000" u="sng" dirty="0">
                  <a:solidFill>
                    <a:srgbClr val="C00000"/>
                  </a:solidFill>
                  <a:latin typeface="+mn-lt"/>
                </a:rPr>
                <a:t>~</a:t>
              </a:r>
              <a:r>
                <a:rPr lang="en-GB" sz="1000" u="sng" dirty="0">
                  <a:solidFill>
                    <a:srgbClr val="C00000"/>
                  </a:solidFill>
                  <a:latin typeface="+mn-lt"/>
                  <a:ea typeface="Arial" charset="0"/>
                  <a:cs typeface="Arial" charset="0"/>
                </a:rPr>
                <a:t> 30 MV/m</a:t>
              </a:r>
              <a:endParaRPr lang="en-US" sz="1000" u="sng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endParaRPr>
            </a:p>
          </p:txBody>
        </p: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3C3B7857-AB56-05F6-917B-AB524D5FD6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2200" y="4397896"/>
              <a:ext cx="126170" cy="14401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39FA92DF-FAA4-7872-8246-6015C12A4273}"/>
              </a:ext>
            </a:extLst>
          </p:cNvPr>
          <p:cNvSpPr txBox="1"/>
          <p:nvPr/>
        </p:nvSpPr>
        <p:spPr>
          <a:xfrm>
            <a:off x="57795" y="5406008"/>
            <a:ext cx="10714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F. </a:t>
            </a:r>
            <a:r>
              <a:rPr lang="en-GB" sz="1400" i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Marhauser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et al. “802 MHz ERL cavity design and development”- IPAC2018 (Vancouver, BC, Canada)- </a:t>
            </a:r>
            <a:r>
              <a:rPr lang="fr-FR" sz="1400" i="1" dirty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doi:10.18429/JACoW-IPAC2018-THPAL146</a:t>
            </a:r>
            <a:endParaRPr lang="en-GB" sz="1400" i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FC780C-E475-8DDF-5C4F-4846B8AF3E98}"/>
              </a:ext>
            </a:extLst>
          </p:cNvPr>
          <p:cNvSpPr txBox="1"/>
          <p:nvPr/>
        </p:nvSpPr>
        <p:spPr>
          <a:xfrm>
            <a:off x="6970562" y="572180"/>
            <a:ext cx="37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CC0066"/>
                </a:solidFill>
                <a:latin typeface="+mn-lt"/>
              </a:rPr>
              <a:t>Collaboration IJCLab-CERN and </a:t>
            </a:r>
            <a:r>
              <a:rPr lang="en-GB" sz="1800" u="sng" dirty="0" err="1">
                <a:solidFill>
                  <a:srgbClr val="CC0066"/>
                </a:solidFill>
                <a:latin typeface="+mn-lt"/>
              </a:rPr>
              <a:t>JLab</a:t>
            </a:r>
            <a:endParaRPr lang="en-GB" sz="1800" u="sng" dirty="0">
              <a:solidFill>
                <a:srgbClr val="CC0066"/>
              </a:solidFill>
              <a:latin typeface="+mn-lt"/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90400E8-AD43-467A-9DCF-5A1DDD7C7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95D3C49-AFBD-4568-A685-976C668183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4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19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HOM studies : news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C1F04F-F353-CBF3-40BE-2574B303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  <a:endParaRPr lang="fr-FR" dirty="0"/>
          </a:p>
        </p:txBody>
      </p:sp>
      <p:grpSp>
        <p:nvGrpSpPr>
          <p:cNvPr id="5" name="Group 125">
            <a:extLst>
              <a:ext uri="{FF2B5EF4-FFF2-40B4-BE49-F238E27FC236}">
                <a16:creationId xmlns:a16="http://schemas.microsoft.com/office/drawing/2014/main" id="{4A7430DB-BEF1-92F3-8DCF-FA97B3732E09}"/>
              </a:ext>
            </a:extLst>
          </p:cNvPr>
          <p:cNvGrpSpPr>
            <a:grpSpLocks noChangeAspect="1"/>
          </p:cNvGrpSpPr>
          <p:nvPr/>
        </p:nvGrpSpPr>
        <p:grpSpPr>
          <a:xfrm>
            <a:off x="705868" y="1038721"/>
            <a:ext cx="2234178" cy="1380823"/>
            <a:chOff x="2090055" y="641796"/>
            <a:chExt cx="8064448" cy="5127756"/>
          </a:xfrm>
          <a:solidFill>
            <a:schemeClr val="bg1"/>
          </a:solidFill>
        </p:grpSpPr>
        <p:pic>
          <p:nvPicPr>
            <p:cNvPr id="15" name="Picture 126">
              <a:extLst>
                <a:ext uri="{FF2B5EF4-FFF2-40B4-BE49-F238E27FC236}">
                  <a16:creationId xmlns:a16="http://schemas.microsoft.com/office/drawing/2014/main" id="{42591DAF-6481-F0B5-A01C-D70D888D6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7477" y="641796"/>
              <a:ext cx="2202024" cy="5099763"/>
            </a:xfrm>
            <a:prstGeom prst="rect">
              <a:avLst/>
            </a:prstGeom>
            <a:grpFill/>
          </p:spPr>
        </p:pic>
        <p:pic>
          <p:nvPicPr>
            <p:cNvPr id="18" name="Picture 127">
              <a:extLst>
                <a:ext uri="{FF2B5EF4-FFF2-40B4-BE49-F238E27FC236}">
                  <a16:creationId xmlns:a16="http://schemas.microsoft.com/office/drawing/2014/main" id="{0F99C45F-F542-8719-E359-981CAECB3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90055" y="693699"/>
              <a:ext cx="1548882" cy="5075853"/>
            </a:xfrm>
            <a:prstGeom prst="rect">
              <a:avLst/>
            </a:prstGeom>
            <a:grpFill/>
          </p:spPr>
        </p:pic>
        <p:pic>
          <p:nvPicPr>
            <p:cNvPr id="19" name="Picture 128">
              <a:extLst>
                <a:ext uri="{FF2B5EF4-FFF2-40B4-BE49-F238E27FC236}">
                  <a16:creationId xmlns:a16="http://schemas.microsoft.com/office/drawing/2014/main" id="{CAF25E8F-DE6C-3246-CEF8-988A19B42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30169" y="693699"/>
              <a:ext cx="3424334" cy="5075853"/>
            </a:xfrm>
            <a:prstGeom prst="rect">
              <a:avLst/>
            </a:prstGeom>
            <a:grpFill/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FA85B7E-F6D0-4414-A224-1C7063A9B57C}"/>
              </a:ext>
            </a:extLst>
          </p:cNvPr>
          <p:cNvSpPr/>
          <p:nvPr/>
        </p:nvSpPr>
        <p:spPr>
          <a:xfrm>
            <a:off x="201812" y="674966"/>
            <a:ext cx="4392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srgbClr val="FF6700"/>
                </a:solidFill>
                <a:latin typeface="+mn-lt"/>
              </a:rPr>
              <a:t>HOM coupler optimization of 3 different designs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812B2A1-4344-7FA2-3103-87B1745D1B54}"/>
                  </a:ext>
                </a:extLst>
              </p:cNvPr>
              <p:cNvSpPr/>
              <p:nvPr/>
            </p:nvSpPr>
            <p:spPr>
              <a:xfrm>
                <a:off x="129803" y="2654838"/>
                <a:ext cx="10369153" cy="662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+mn-lt"/>
                  </a:rPr>
                  <a:t>Couplers were geometrically optimized according to HOM spectrum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||</m:t>
                        </m:r>
                      </m:sub>
                    </m:sSub>
                    <m:r>
                      <a:rPr lang="fr-FR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200" dirty="0">
                    <a:latin typeface="+mn-lt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200" dirty="0">
                    <a:latin typeface="+mn-lt"/>
                  </a:rPr>
                  <a:t>) &amp; S-parameters btw port 1 (beam pipe) &amp; port 2 (coupler output) were studied.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+mn-lt"/>
                  </a:rPr>
                  <a:t>The hook coupler provides higher damping of the first two dipole passbands (TE111 and TM110)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200" dirty="0">
                    <a:latin typeface="+mn-lt"/>
                  </a:rPr>
                  <a:t>The DQW coupler exhibits a better monopole coupling for TM010 mode than the probe design.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812B2A1-4344-7FA2-3103-87B1745D1B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03" y="2654838"/>
                <a:ext cx="10369153" cy="662938"/>
              </a:xfrm>
              <a:prstGeom prst="rect">
                <a:avLst/>
              </a:prstGeom>
              <a:blipFill>
                <a:blip r:embed="rId5"/>
                <a:stretch>
                  <a:fillRect t="-1887" b="-3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9B79BAD0-91BD-84E5-A644-B35549154C5E}"/>
              </a:ext>
            </a:extLst>
          </p:cNvPr>
          <p:cNvSpPr/>
          <p:nvPr/>
        </p:nvSpPr>
        <p:spPr>
          <a:xfrm>
            <a:off x="201812" y="3245768"/>
            <a:ext cx="8424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srgbClr val="FF6700"/>
                </a:solidFill>
                <a:latin typeface="+mn-lt"/>
              </a:rPr>
              <a:t>Study of 2 damping schemes </a:t>
            </a:r>
            <a:r>
              <a:rPr lang="en-GB" sz="1600" b="1" u="sng" dirty="0">
                <a:solidFill>
                  <a:srgbClr val="FF6700"/>
                </a:solidFill>
                <a:latin typeface="+mn-lt"/>
              </a:rPr>
              <a:t>with 4 HOM couplers </a:t>
            </a:r>
            <a:r>
              <a:rPr lang="en-GB" sz="1600" b="1" dirty="0">
                <a:solidFill>
                  <a:srgbClr val="FF6700"/>
                </a:solidFill>
                <a:latin typeface="+mn-lt"/>
              </a:rPr>
              <a:t>(Especially for dipole HOM extraction)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AFFCE47-0835-D411-7974-CC641F7BB95B}"/>
              </a:ext>
            </a:extLst>
          </p:cNvPr>
          <p:cNvSpPr txBox="1"/>
          <p:nvPr/>
        </p:nvSpPr>
        <p:spPr>
          <a:xfrm>
            <a:off x="201812" y="5345033"/>
            <a:ext cx="9577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  <a:sym typeface="Wingdings" pitchFamily="2" charset="2"/>
              </a:rPr>
              <a:t> </a:t>
            </a:r>
            <a:r>
              <a:rPr lang="en-GB" sz="1200" dirty="0">
                <a:latin typeface="+mn-lt"/>
              </a:rPr>
              <a:t>Promising </a:t>
            </a:r>
            <a:r>
              <a:rPr lang="en-US" sz="1200" dirty="0">
                <a:latin typeface="+mn-lt"/>
                <a:cs typeface="Arial" panose="020B0604020202020204" pitchFamily="34" charset="0"/>
              </a:rPr>
              <a:t>results of the 4 DQW scheme: It allows damping both monopole and dipole HOMs below the analytically-computed beam-stability limits</a:t>
            </a:r>
            <a:endParaRPr lang="en-GB" sz="1200" dirty="0">
              <a:latin typeface="+mn-lt"/>
            </a:endParaRPr>
          </a:p>
        </p:txBody>
      </p:sp>
      <p:grpSp>
        <p:nvGrpSpPr>
          <p:cNvPr id="25" name="Group 22">
            <a:extLst>
              <a:ext uri="{FF2B5EF4-FFF2-40B4-BE49-F238E27FC236}">
                <a16:creationId xmlns:a16="http://schemas.microsoft.com/office/drawing/2014/main" id="{265B981F-A355-38D6-4679-E1105D7A1AD6}"/>
              </a:ext>
            </a:extLst>
          </p:cNvPr>
          <p:cNvGrpSpPr/>
          <p:nvPr/>
        </p:nvGrpSpPr>
        <p:grpSpPr>
          <a:xfrm>
            <a:off x="3442172" y="797496"/>
            <a:ext cx="3130425" cy="1872208"/>
            <a:chOff x="7126046" y="537969"/>
            <a:chExt cx="4502405" cy="3043123"/>
          </a:xfrm>
        </p:grpSpPr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94252D3B-1C97-06E2-EAC3-A480B5C48B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26046" y="537969"/>
              <a:ext cx="4502405" cy="3043123"/>
              <a:chOff x="1083955" y="523514"/>
              <a:chExt cx="4840096" cy="3271365"/>
            </a:xfrm>
          </p:grpSpPr>
          <p:grpSp>
            <p:nvGrpSpPr>
              <p:cNvPr id="30" name="Group 8">
                <a:extLst>
                  <a:ext uri="{FF2B5EF4-FFF2-40B4-BE49-F238E27FC236}">
                    <a16:creationId xmlns:a16="http://schemas.microsoft.com/office/drawing/2014/main" id="{EFDA83F2-75A0-1828-37EF-93C8DD2F239C}"/>
                  </a:ext>
                </a:extLst>
              </p:cNvPr>
              <p:cNvGrpSpPr/>
              <p:nvPr/>
            </p:nvGrpSpPr>
            <p:grpSpPr>
              <a:xfrm>
                <a:off x="1083955" y="523514"/>
                <a:ext cx="4840096" cy="3271365"/>
                <a:chOff x="1083955" y="523514"/>
                <a:chExt cx="4840096" cy="3271365"/>
              </a:xfrm>
            </p:grpSpPr>
            <p:pic>
              <p:nvPicPr>
                <p:cNvPr id="37" name="Picture 2">
                  <a:extLst>
                    <a:ext uri="{FF2B5EF4-FFF2-40B4-BE49-F238E27FC236}">
                      <a16:creationId xmlns:a16="http://schemas.microsoft.com/office/drawing/2014/main" id="{074AA38F-EEA8-DCE9-8EF1-883DEBA42E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83955" y="839932"/>
                  <a:ext cx="4840096" cy="2954947"/>
                </a:xfrm>
                <a:prstGeom prst="rect">
                  <a:avLst/>
                </a:prstGeom>
              </p:spPr>
            </p:pic>
            <p:sp>
              <p:nvSpPr>
                <p:cNvPr id="41" name="TextBox 28">
                  <a:extLst>
                    <a:ext uri="{FF2B5EF4-FFF2-40B4-BE49-F238E27FC236}">
                      <a16:creationId xmlns:a16="http://schemas.microsoft.com/office/drawing/2014/main" id="{84534BAA-4BBF-E838-D2A1-E044737427C0}"/>
                    </a:ext>
                  </a:extLst>
                </p:cNvPr>
                <p:cNvSpPr txBox="1"/>
                <p:nvPr/>
              </p:nvSpPr>
              <p:spPr>
                <a:xfrm>
                  <a:off x="1615440" y="523514"/>
                  <a:ext cx="4208350" cy="4302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solidFill>
                        <a:schemeClr val="tx2"/>
                      </a:solidFill>
                      <a:latin typeface="+mn-lt"/>
                    </a:rPr>
                    <a:t>Monopole transmission</a:t>
                  </a:r>
                </a:p>
              </p:txBody>
            </p:sp>
          </p:grpSp>
          <p:sp>
            <p:nvSpPr>
              <p:cNvPr id="31" name="TextBox 191">
                <a:extLst>
                  <a:ext uri="{FF2B5EF4-FFF2-40B4-BE49-F238E27FC236}">
                    <a16:creationId xmlns:a16="http://schemas.microsoft.com/office/drawing/2014/main" id="{A2B2CFB2-ADD4-FC0A-7C82-FE931E185DB1}"/>
                  </a:ext>
                </a:extLst>
              </p:cNvPr>
              <p:cNvSpPr txBox="1"/>
              <p:nvPr/>
            </p:nvSpPr>
            <p:spPr>
              <a:xfrm>
                <a:off x="1686270" y="1026801"/>
                <a:ext cx="819909" cy="375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95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TM010</a:t>
                </a:r>
              </a:p>
            </p:txBody>
          </p:sp>
          <p:sp>
            <p:nvSpPr>
              <p:cNvPr id="32" name="TextBox 192">
                <a:extLst>
                  <a:ext uri="{FF2B5EF4-FFF2-40B4-BE49-F238E27FC236}">
                    <a16:creationId xmlns:a16="http://schemas.microsoft.com/office/drawing/2014/main" id="{082C3784-B4D4-1BEE-843C-0DC129ED47E3}"/>
                  </a:ext>
                </a:extLst>
              </p:cNvPr>
              <p:cNvSpPr txBox="1"/>
              <p:nvPr/>
            </p:nvSpPr>
            <p:spPr>
              <a:xfrm>
                <a:off x="3244959" y="2536662"/>
                <a:ext cx="818057" cy="375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95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TM011</a:t>
                </a:r>
              </a:p>
            </p:txBody>
          </p:sp>
          <p:sp>
            <p:nvSpPr>
              <p:cNvPr id="35" name="TextBox 193">
                <a:extLst>
                  <a:ext uri="{FF2B5EF4-FFF2-40B4-BE49-F238E27FC236}">
                    <a16:creationId xmlns:a16="http://schemas.microsoft.com/office/drawing/2014/main" id="{593F8765-AB0A-1358-BD72-F927F3CBE1C0}"/>
                  </a:ext>
                </a:extLst>
              </p:cNvPr>
              <p:cNvSpPr txBox="1"/>
              <p:nvPr/>
            </p:nvSpPr>
            <p:spPr>
              <a:xfrm>
                <a:off x="4941538" y="2914127"/>
                <a:ext cx="882253" cy="375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95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cs typeface="Times New Roman" panose="02020603050405020304" pitchFamily="18" charset="0"/>
                  </a:rPr>
                  <a:t>TM012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AF00AE0-9946-E900-B277-346570DF4179}"/>
                </a:ext>
              </a:extLst>
            </p:cNvPr>
            <p:cNvSpPr/>
            <p:nvPr/>
          </p:nvSpPr>
          <p:spPr>
            <a:xfrm>
              <a:off x="9227489" y="922351"/>
              <a:ext cx="388696" cy="229697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7" dirty="0"/>
            </a:p>
          </p:txBody>
        </p:sp>
        <p:sp>
          <p:nvSpPr>
            <p:cNvPr id="28" name="TextBox 35">
              <a:extLst>
                <a:ext uri="{FF2B5EF4-FFF2-40B4-BE49-F238E27FC236}">
                  <a16:creationId xmlns:a16="http://schemas.microsoft.com/office/drawing/2014/main" id="{BF8572E4-B536-73FE-782A-D9468A7994E8}"/>
                </a:ext>
              </a:extLst>
            </p:cNvPr>
            <p:cNvSpPr txBox="1"/>
            <p:nvPr/>
          </p:nvSpPr>
          <p:spPr>
            <a:xfrm>
              <a:off x="8307741" y="2419270"/>
              <a:ext cx="1079953" cy="550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+mn-lt"/>
                </a:rPr>
                <a:t>Optimized region</a:t>
              </a:r>
            </a:p>
          </p:txBody>
        </p:sp>
        <p:cxnSp>
          <p:nvCxnSpPr>
            <p:cNvPr id="29" name="Straight Arrow Connector 20">
              <a:extLst>
                <a:ext uri="{FF2B5EF4-FFF2-40B4-BE49-F238E27FC236}">
                  <a16:creationId xmlns:a16="http://schemas.microsoft.com/office/drawing/2014/main" id="{4C706EE4-155A-A4D0-EE95-24DFBDB120E6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8847717" y="2244242"/>
              <a:ext cx="322930" cy="175028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200">
            <a:extLst>
              <a:ext uri="{FF2B5EF4-FFF2-40B4-BE49-F238E27FC236}">
                <a16:creationId xmlns:a16="http://schemas.microsoft.com/office/drawing/2014/main" id="{B0ADEDD6-0BF7-EFCE-2936-CD4C0AC9C5F4}"/>
              </a:ext>
            </a:extLst>
          </p:cNvPr>
          <p:cNvSpPr txBox="1"/>
          <p:nvPr/>
        </p:nvSpPr>
        <p:spPr>
          <a:xfrm>
            <a:off x="7683058" y="2093640"/>
            <a:ext cx="511642" cy="21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TE111</a:t>
            </a:r>
          </a:p>
        </p:txBody>
      </p:sp>
      <p:sp>
        <p:nvSpPr>
          <p:cNvPr id="43" name="TextBox 201">
            <a:extLst>
              <a:ext uri="{FF2B5EF4-FFF2-40B4-BE49-F238E27FC236}">
                <a16:creationId xmlns:a16="http://schemas.microsoft.com/office/drawing/2014/main" id="{AF91E863-C9C3-300A-28A3-B75D3A7F1814}"/>
              </a:ext>
            </a:extLst>
          </p:cNvPr>
          <p:cNvSpPr txBox="1"/>
          <p:nvPr/>
        </p:nvSpPr>
        <p:spPr>
          <a:xfrm>
            <a:off x="7978676" y="1949624"/>
            <a:ext cx="511642" cy="21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TM110</a:t>
            </a:r>
          </a:p>
        </p:txBody>
      </p:sp>
      <p:sp>
        <p:nvSpPr>
          <p:cNvPr id="44" name="TextBox 202">
            <a:extLst>
              <a:ext uri="{FF2B5EF4-FFF2-40B4-BE49-F238E27FC236}">
                <a16:creationId xmlns:a16="http://schemas.microsoft.com/office/drawing/2014/main" id="{00C9BEE2-FD4D-6BCD-F818-6C1525C9524A}"/>
              </a:ext>
            </a:extLst>
          </p:cNvPr>
          <p:cNvSpPr txBox="1"/>
          <p:nvPr/>
        </p:nvSpPr>
        <p:spPr>
          <a:xfrm>
            <a:off x="8626748" y="2237656"/>
            <a:ext cx="511642" cy="21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9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TM111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A8C7F1A-84B1-7D8F-EEE7-CAF350410F8A}"/>
              </a:ext>
            </a:extLst>
          </p:cNvPr>
          <p:cNvGrpSpPr/>
          <p:nvPr/>
        </p:nvGrpSpPr>
        <p:grpSpPr>
          <a:xfrm>
            <a:off x="6610524" y="797496"/>
            <a:ext cx="3593902" cy="1872207"/>
            <a:chOff x="6610523" y="869504"/>
            <a:chExt cx="3593902" cy="1872207"/>
          </a:xfrm>
        </p:grpSpPr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7412A373-912F-3C1B-3040-E37224EEE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7554" y="1036570"/>
              <a:ext cx="3436871" cy="1705141"/>
            </a:xfrm>
            <a:prstGeom prst="rect">
              <a:avLst/>
            </a:prstGeom>
          </p:spPr>
        </p:pic>
        <p:sp>
          <p:nvSpPr>
            <p:cNvPr id="47" name="TextBox 29">
              <a:extLst>
                <a:ext uri="{FF2B5EF4-FFF2-40B4-BE49-F238E27FC236}">
                  <a16:creationId xmlns:a16="http://schemas.microsoft.com/office/drawing/2014/main" id="{5E7A9E27-C975-9B7E-E5F4-47F899F7D63F}"/>
                </a:ext>
              </a:extLst>
            </p:cNvPr>
            <p:cNvSpPr txBox="1"/>
            <p:nvPr/>
          </p:nvSpPr>
          <p:spPr>
            <a:xfrm>
              <a:off x="6610523" y="869504"/>
              <a:ext cx="33308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Dipole transmission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FAF6DE68-804C-D83F-9195-FC9EC0F8625A}"/>
              </a:ext>
            </a:extLst>
          </p:cNvPr>
          <p:cNvSpPr/>
          <p:nvPr/>
        </p:nvSpPr>
        <p:spPr>
          <a:xfrm>
            <a:off x="7762653" y="1025003"/>
            <a:ext cx="382866" cy="1428677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7" dirty="0"/>
          </a:p>
        </p:txBody>
      </p:sp>
      <p:sp>
        <p:nvSpPr>
          <p:cNvPr id="49" name="TextBox 41">
            <a:extLst>
              <a:ext uri="{FF2B5EF4-FFF2-40B4-BE49-F238E27FC236}">
                <a16:creationId xmlns:a16="http://schemas.microsoft.com/office/drawing/2014/main" id="{A2DEE3B1-25CA-15F1-82D7-607B949376F0}"/>
              </a:ext>
            </a:extLst>
          </p:cNvPr>
          <p:cNvSpPr txBox="1"/>
          <p:nvPr/>
        </p:nvSpPr>
        <p:spPr>
          <a:xfrm>
            <a:off x="8145519" y="1783413"/>
            <a:ext cx="10572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+mn-lt"/>
              </a:rPr>
              <a:t>Optimized region</a:t>
            </a:r>
          </a:p>
        </p:txBody>
      </p:sp>
      <p:cxnSp>
        <p:nvCxnSpPr>
          <p:cNvPr id="50" name="Straight Arrow Connector 42">
            <a:extLst>
              <a:ext uri="{FF2B5EF4-FFF2-40B4-BE49-F238E27FC236}">
                <a16:creationId xmlns:a16="http://schemas.microsoft.com/office/drawing/2014/main" id="{6965B096-77EA-BF2E-B97D-AA35B606EC96}"/>
              </a:ext>
            </a:extLst>
          </p:cNvPr>
          <p:cNvCxnSpPr>
            <a:cxnSpLocks/>
          </p:cNvCxnSpPr>
          <p:nvPr/>
        </p:nvCxnSpPr>
        <p:spPr>
          <a:xfrm flipH="1" flipV="1">
            <a:off x="8176239" y="1714149"/>
            <a:ext cx="147422" cy="12362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Group 44">
            <a:extLst>
              <a:ext uri="{FF2B5EF4-FFF2-40B4-BE49-F238E27FC236}">
                <a16:creationId xmlns:a16="http://schemas.microsoft.com/office/drawing/2014/main" id="{CB11CF6B-B636-1E1C-68F8-3B73FEF3CE16}"/>
              </a:ext>
            </a:extLst>
          </p:cNvPr>
          <p:cNvGrpSpPr>
            <a:grpSpLocks noChangeAspect="1"/>
          </p:cNvGrpSpPr>
          <p:nvPr/>
        </p:nvGrpSpPr>
        <p:grpSpPr>
          <a:xfrm>
            <a:off x="4162252" y="3512314"/>
            <a:ext cx="3173006" cy="1826063"/>
            <a:chOff x="755137" y="778199"/>
            <a:chExt cx="5548407" cy="3193104"/>
          </a:xfrm>
        </p:grpSpPr>
        <p:pic>
          <p:nvPicPr>
            <p:cNvPr id="52" name="Picture 34">
              <a:extLst>
                <a:ext uri="{FF2B5EF4-FFF2-40B4-BE49-F238E27FC236}">
                  <a16:creationId xmlns:a16="http://schemas.microsoft.com/office/drawing/2014/main" id="{293DAD78-0367-1C95-4856-A3421D519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137" y="1086551"/>
              <a:ext cx="5396019" cy="2884752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BDBF74F-B392-91FE-F942-1D38E14D02DF}"/>
                </a:ext>
              </a:extLst>
            </p:cNvPr>
            <p:cNvSpPr/>
            <p:nvPr/>
          </p:nvSpPr>
          <p:spPr>
            <a:xfrm>
              <a:off x="972913" y="778199"/>
              <a:ext cx="5330631" cy="430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Longitudinal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impedance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spectra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of the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cavity</a:t>
              </a:r>
            </a:p>
          </p:txBody>
        </p:sp>
      </p:grpSp>
      <p:grpSp>
        <p:nvGrpSpPr>
          <p:cNvPr id="54" name="Group 70">
            <a:extLst>
              <a:ext uri="{FF2B5EF4-FFF2-40B4-BE49-F238E27FC236}">
                <a16:creationId xmlns:a16="http://schemas.microsoft.com/office/drawing/2014/main" id="{07353ABE-5F94-EAE4-3655-CB100D3B71AB}"/>
              </a:ext>
            </a:extLst>
          </p:cNvPr>
          <p:cNvGrpSpPr>
            <a:grpSpLocks noChangeAspect="1"/>
          </p:cNvGrpSpPr>
          <p:nvPr/>
        </p:nvGrpSpPr>
        <p:grpSpPr>
          <a:xfrm>
            <a:off x="7354248" y="3512314"/>
            <a:ext cx="3216716" cy="1806506"/>
            <a:chOff x="838200" y="4605041"/>
            <a:chExt cx="5667591" cy="3182916"/>
          </a:xfrm>
        </p:grpSpPr>
        <p:pic>
          <p:nvPicPr>
            <p:cNvPr id="55" name="Picture 43">
              <a:extLst>
                <a:ext uri="{FF2B5EF4-FFF2-40B4-BE49-F238E27FC236}">
                  <a16:creationId xmlns:a16="http://schemas.microsoft.com/office/drawing/2014/main" id="{123937A5-E288-C422-1884-04F548E5C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200" y="4898453"/>
              <a:ext cx="5366222" cy="2889504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F3CA912-3C0A-9D75-93E4-F12D4665536C}"/>
                </a:ext>
              </a:extLst>
            </p:cNvPr>
            <p:cNvSpPr/>
            <p:nvPr/>
          </p:nvSpPr>
          <p:spPr>
            <a:xfrm>
              <a:off x="1045948" y="4605041"/>
              <a:ext cx="5459843" cy="433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Transverse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impedance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spectra</a:t>
              </a:r>
              <a:r>
                <a:rPr lang="fr-FR" sz="1000" dirty="0">
                  <a:solidFill>
                    <a:schemeClr val="tx2"/>
                  </a:solidFill>
                  <a:latin typeface="+mn-lt"/>
                </a:rPr>
                <a:t> of the </a:t>
              </a:r>
              <a:r>
                <a:rPr lang="en-US" sz="1000" dirty="0">
                  <a:solidFill>
                    <a:schemeClr val="tx2"/>
                  </a:solidFill>
                  <a:latin typeface="+mn-lt"/>
                </a:rPr>
                <a:t>cavity</a:t>
              </a:r>
            </a:p>
          </p:txBody>
        </p:sp>
      </p:grpSp>
      <p:grpSp>
        <p:nvGrpSpPr>
          <p:cNvPr id="57" name="Group 7">
            <a:extLst>
              <a:ext uri="{FF2B5EF4-FFF2-40B4-BE49-F238E27FC236}">
                <a16:creationId xmlns:a16="http://schemas.microsoft.com/office/drawing/2014/main" id="{AC267679-3848-0D4A-3708-FAEEDDD01B54}"/>
              </a:ext>
            </a:extLst>
          </p:cNvPr>
          <p:cNvGrpSpPr>
            <a:grpSpLocks noChangeAspect="1"/>
          </p:cNvGrpSpPr>
          <p:nvPr/>
        </p:nvGrpSpPr>
        <p:grpSpPr>
          <a:xfrm>
            <a:off x="222547" y="3922486"/>
            <a:ext cx="3768659" cy="1297558"/>
            <a:chOff x="5680133" y="1297437"/>
            <a:chExt cx="6127797" cy="2109814"/>
          </a:xfrm>
        </p:grpSpPr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54C46343-920A-57CC-55F7-1E639E654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5560" y="1297437"/>
              <a:ext cx="5932370" cy="2109814"/>
            </a:xfrm>
            <a:prstGeom prst="rect">
              <a:avLst/>
            </a:prstGeom>
          </p:spPr>
        </p:pic>
        <p:grpSp>
          <p:nvGrpSpPr>
            <p:cNvPr id="59" name="Group 19">
              <a:extLst>
                <a:ext uri="{FF2B5EF4-FFF2-40B4-BE49-F238E27FC236}">
                  <a16:creationId xmlns:a16="http://schemas.microsoft.com/office/drawing/2014/main" id="{1B745020-5F29-4F12-8710-FD6821F44759}"/>
                </a:ext>
              </a:extLst>
            </p:cNvPr>
            <p:cNvGrpSpPr/>
            <p:nvPr/>
          </p:nvGrpSpPr>
          <p:grpSpPr>
            <a:xfrm>
              <a:off x="5680133" y="2604786"/>
              <a:ext cx="586296" cy="336484"/>
              <a:chOff x="9548452" y="4991906"/>
              <a:chExt cx="586296" cy="336484"/>
            </a:xfrm>
          </p:grpSpPr>
          <p:cxnSp>
            <p:nvCxnSpPr>
              <p:cNvPr id="67" name="Straight Arrow Connector 20">
                <a:extLst>
                  <a:ext uri="{FF2B5EF4-FFF2-40B4-BE49-F238E27FC236}">
                    <a16:creationId xmlns:a16="http://schemas.microsoft.com/office/drawing/2014/main" id="{7A105FD4-CBFF-AA36-8A81-7DC98D4F3B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96726" y="4991906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21">
                <a:extLst>
                  <a:ext uri="{FF2B5EF4-FFF2-40B4-BE49-F238E27FC236}">
                    <a16:creationId xmlns:a16="http://schemas.microsoft.com/office/drawing/2014/main" id="{48418B5C-0EE8-61EB-DDD1-B0DA260289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48452" y="5075977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61">
              <a:extLst>
                <a:ext uri="{FF2B5EF4-FFF2-40B4-BE49-F238E27FC236}">
                  <a16:creationId xmlns:a16="http://schemas.microsoft.com/office/drawing/2014/main" id="{B287A286-3AA6-B3DD-DFAF-DC942B777ECC}"/>
                </a:ext>
              </a:extLst>
            </p:cNvPr>
            <p:cNvGrpSpPr/>
            <p:nvPr/>
          </p:nvGrpSpPr>
          <p:grpSpPr>
            <a:xfrm>
              <a:off x="7433139" y="2619685"/>
              <a:ext cx="586296" cy="336484"/>
              <a:chOff x="9548452" y="4991906"/>
              <a:chExt cx="586296" cy="336484"/>
            </a:xfrm>
          </p:grpSpPr>
          <p:cxnSp>
            <p:nvCxnSpPr>
              <p:cNvPr id="65" name="Straight Arrow Connector 62">
                <a:extLst>
                  <a:ext uri="{FF2B5EF4-FFF2-40B4-BE49-F238E27FC236}">
                    <a16:creationId xmlns:a16="http://schemas.microsoft.com/office/drawing/2014/main" id="{8642692C-4F69-9CED-0709-DC6EC69523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96726" y="4991906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3">
                <a:extLst>
                  <a:ext uri="{FF2B5EF4-FFF2-40B4-BE49-F238E27FC236}">
                    <a16:creationId xmlns:a16="http://schemas.microsoft.com/office/drawing/2014/main" id="{91F669B2-800C-A4AD-8ED6-3EC2E518AD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48452" y="5075977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5">
              <a:extLst>
                <a:ext uri="{FF2B5EF4-FFF2-40B4-BE49-F238E27FC236}">
                  <a16:creationId xmlns:a16="http://schemas.microsoft.com/office/drawing/2014/main" id="{5787AEAE-6D56-90F8-2DA9-4497B3608A64}"/>
                </a:ext>
              </a:extLst>
            </p:cNvPr>
            <p:cNvGrpSpPr/>
            <p:nvPr/>
          </p:nvGrpSpPr>
          <p:grpSpPr>
            <a:xfrm>
              <a:off x="9230101" y="2616360"/>
              <a:ext cx="779107" cy="555996"/>
              <a:chOff x="9421861" y="4991906"/>
              <a:chExt cx="779107" cy="555996"/>
            </a:xfrm>
          </p:grpSpPr>
          <p:cxnSp>
            <p:nvCxnSpPr>
              <p:cNvPr id="62" name="Straight Arrow Connector 66">
                <a:extLst>
                  <a:ext uri="{FF2B5EF4-FFF2-40B4-BE49-F238E27FC236}">
                    <a16:creationId xmlns:a16="http://schemas.microsoft.com/office/drawing/2014/main" id="{320982D1-8791-EBAA-66B6-BFC3B6E7FB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96726" y="4991906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7">
                <a:extLst>
                  <a:ext uri="{FF2B5EF4-FFF2-40B4-BE49-F238E27FC236}">
                    <a16:creationId xmlns:a16="http://schemas.microsoft.com/office/drawing/2014/main" id="{79E8D6DE-1189-C4F8-77DD-9BA33F8259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48452" y="5075977"/>
                <a:ext cx="438022" cy="25241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DA74104-82E2-170C-6073-073AF681F46B}"/>
                  </a:ext>
                </a:extLst>
              </p:cNvPr>
              <p:cNvSpPr/>
              <p:nvPr/>
            </p:nvSpPr>
            <p:spPr>
              <a:xfrm rot="19910935">
                <a:off x="9421861" y="5197593"/>
                <a:ext cx="779107" cy="350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807964">
                  <a:spcBef>
                    <a:spcPts val="530"/>
                  </a:spcBef>
                  <a:spcAft>
                    <a:spcPts val="0"/>
                  </a:spcAft>
                </a:pPr>
                <a:r>
                  <a:rPr lang="en-US" sz="800" dirty="0">
                    <a:solidFill>
                      <a:srgbClr val="C00000"/>
                    </a:solidFill>
                    <a:latin typeface="+mn-lt"/>
                  </a:rPr>
                  <a:t>beam</a:t>
                </a:r>
              </a:p>
            </p:txBody>
          </p:sp>
        </p:grp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EF527BF2-CEB1-6302-8633-CB13A5D8E728}"/>
              </a:ext>
            </a:extLst>
          </p:cNvPr>
          <p:cNvSpPr/>
          <p:nvPr/>
        </p:nvSpPr>
        <p:spPr>
          <a:xfrm rot="19910935">
            <a:off x="1164029" y="5009027"/>
            <a:ext cx="47915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07964">
              <a:spcBef>
                <a:spcPts val="530"/>
              </a:spcBef>
              <a:spcAft>
                <a:spcPts val="0"/>
              </a:spcAft>
            </a:pPr>
            <a:r>
              <a:rPr lang="en-US" sz="800" dirty="0">
                <a:solidFill>
                  <a:srgbClr val="C00000"/>
                </a:solidFill>
                <a:latin typeface="+mn-lt"/>
              </a:rPr>
              <a:t>beam</a:t>
            </a:r>
          </a:p>
        </p:txBody>
      </p:sp>
      <p:sp>
        <p:nvSpPr>
          <p:cNvPr id="70" name="Text Box 385">
            <a:extLst>
              <a:ext uri="{FF2B5EF4-FFF2-40B4-BE49-F238E27FC236}">
                <a16:creationId xmlns:a16="http://schemas.microsoft.com/office/drawing/2014/main" id="{B69EBBC0-E311-CC29-1E6F-DF6DE345B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58" y="2021632"/>
            <a:ext cx="8310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ts val="0"/>
              </a:spcBef>
              <a:defRPr sz="2000">
                <a:solidFill>
                  <a:srgbClr val="253E64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z="1100" dirty="0">
                <a:latin typeface="+mn-lt"/>
              </a:rPr>
              <a:t>Probe Coupler</a:t>
            </a:r>
          </a:p>
        </p:txBody>
      </p:sp>
      <p:sp>
        <p:nvSpPr>
          <p:cNvPr id="71" name="Text Box 385">
            <a:extLst>
              <a:ext uri="{FF2B5EF4-FFF2-40B4-BE49-F238E27FC236}">
                <a16:creationId xmlns:a16="http://schemas.microsoft.com/office/drawing/2014/main" id="{68204C99-79CE-1384-008D-3493E5618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052" y="2022793"/>
            <a:ext cx="77022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100" dirty="0">
                <a:solidFill>
                  <a:srgbClr val="253E64"/>
                </a:solidFill>
                <a:latin typeface="+mn-lt"/>
              </a:rPr>
              <a:t>DQW Coupler</a:t>
            </a:r>
          </a:p>
        </p:txBody>
      </p:sp>
      <p:sp>
        <p:nvSpPr>
          <p:cNvPr id="72" name="Text Box 385">
            <a:extLst>
              <a:ext uri="{FF2B5EF4-FFF2-40B4-BE49-F238E27FC236}">
                <a16:creationId xmlns:a16="http://schemas.microsoft.com/office/drawing/2014/main" id="{58B3EC1F-3A21-BD40-7FE6-21996141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716" y="2021632"/>
            <a:ext cx="92529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just">
              <a:spcBef>
                <a:spcPts val="0"/>
              </a:spcBef>
              <a:defRPr sz="2000">
                <a:solidFill>
                  <a:srgbClr val="253E64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z="1100" dirty="0">
                <a:latin typeface="+mn-lt"/>
              </a:rPr>
              <a:t>Hook Coupler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344A0F-D604-645E-DF64-B80AAF56405A}"/>
              </a:ext>
            </a:extLst>
          </p:cNvPr>
          <p:cNvSpPr txBox="1"/>
          <p:nvPr/>
        </p:nvSpPr>
        <p:spPr>
          <a:xfrm>
            <a:off x="6851500" y="572180"/>
            <a:ext cx="357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CC0066"/>
                </a:solidFill>
                <a:latin typeface="+mn-lt"/>
              </a:rPr>
              <a:t>Collaboration IJCLab-</a:t>
            </a:r>
            <a:r>
              <a:rPr lang="en-GB" sz="1800" u="sng" dirty="0" err="1">
                <a:solidFill>
                  <a:srgbClr val="CC0066"/>
                </a:solidFill>
                <a:latin typeface="+mn-lt"/>
              </a:rPr>
              <a:t>Jlab</a:t>
            </a:r>
            <a:r>
              <a:rPr lang="en-GB" sz="1800" u="sng" dirty="0">
                <a:solidFill>
                  <a:srgbClr val="CC0066"/>
                </a:solidFill>
                <a:latin typeface="+mn-lt"/>
              </a:rPr>
              <a:t> and CERN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352E51-C312-4AC1-9A09-CCE561A3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id="{AEFA0EE5-C40A-46AB-BB21-597B5C83EC7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37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ERL - The global landscape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1B41D81-B4DE-5D33-3B2D-48800DE3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963" y="653480"/>
            <a:ext cx="7455941" cy="4985386"/>
          </a:xfrm>
          <a:prstGeom prst="rect">
            <a:avLst/>
          </a:prstGeom>
        </p:spPr>
      </p:pic>
      <p:grpSp>
        <p:nvGrpSpPr>
          <p:cNvPr id="30" name="Group 25">
            <a:extLst>
              <a:ext uri="{FF2B5EF4-FFF2-40B4-BE49-F238E27FC236}">
                <a16:creationId xmlns:a16="http://schemas.microsoft.com/office/drawing/2014/main" id="{9D8AFD7E-98E5-0589-E26B-D0E4A90B76AC}"/>
              </a:ext>
            </a:extLst>
          </p:cNvPr>
          <p:cNvGrpSpPr/>
          <p:nvPr/>
        </p:nvGrpSpPr>
        <p:grpSpPr>
          <a:xfrm>
            <a:off x="6754539" y="5261992"/>
            <a:ext cx="2736304" cy="369332"/>
            <a:chOff x="8290613" y="6407285"/>
            <a:chExt cx="2736304" cy="369332"/>
          </a:xfrm>
        </p:grpSpPr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CD3B7B90-96E1-0BB4-D84C-A41564F31190}"/>
                </a:ext>
              </a:extLst>
            </p:cNvPr>
            <p:cNvSpPr txBox="1"/>
            <p:nvPr/>
          </p:nvSpPr>
          <p:spPr>
            <a:xfrm>
              <a:off x="8290613" y="6407285"/>
              <a:ext cx="1995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+mn-lt"/>
                </a:rPr>
                <a:t>Technology Limited</a:t>
              </a:r>
              <a:endParaRPr lang="en-US" sz="1800" baseline="-100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32" name="Straight Arrow Connector 24">
              <a:extLst>
                <a:ext uri="{FF2B5EF4-FFF2-40B4-BE49-F238E27FC236}">
                  <a16:creationId xmlns:a16="http://schemas.microsoft.com/office/drawing/2014/main" id="{11F82F7E-BEB6-74FD-BFB4-A00791265D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34829" y="6593088"/>
              <a:ext cx="792088" cy="87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26">
            <a:extLst>
              <a:ext uri="{FF2B5EF4-FFF2-40B4-BE49-F238E27FC236}">
                <a16:creationId xmlns:a16="http://schemas.microsoft.com/office/drawing/2014/main" id="{FEA38229-1DFB-5DD1-03C1-AF1E82946DC1}"/>
              </a:ext>
            </a:extLst>
          </p:cNvPr>
          <p:cNvGrpSpPr/>
          <p:nvPr/>
        </p:nvGrpSpPr>
        <p:grpSpPr>
          <a:xfrm rot="16200000">
            <a:off x="8013379" y="2499710"/>
            <a:ext cx="2778983" cy="369332"/>
            <a:chOff x="8420800" y="6439723"/>
            <a:chExt cx="2778983" cy="369332"/>
          </a:xfrm>
        </p:grpSpPr>
        <p:sp>
          <p:nvSpPr>
            <p:cNvPr id="34" name="TextBox 27">
              <a:extLst>
                <a:ext uri="{FF2B5EF4-FFF2-40B4-BE49-F238E27FC236}">
                  <a16:creationId xmlns:a16="http://schemas.microsoft.com/office/drawing/2014/main" id="{C3C7B051-592B-0C54-F316-098AC8531D5D}"/>
                </a:ext>
              </a:extLst>
            </p:cNvPr>
            <p:cNvSpPr txBox="1"/>
            <p:nvPr/>
          </p:nvSpPr>
          <p:spPr>
            <a:xfrm rot="10800000">
              <a:off x="8420800" y="6439723"/>
              <a:ext cx="1692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+mn-lt"/>
                </a:rPr>
                <a:t>Funding Limited</a:t>
              </a:r>
              <a:endParaRPr lang="en-US" sz="1800" baseline="-10000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35" name="Straight Arrow Connector 28">
              <a:extLst>
                <a:ext uri="{FF2B5EF4-FFF2-40B4-BE49-F238E27FC236}">
                  <a16:creationId xmlns:a16="http://schemas.microsoft.com/office/drawing/2014/main" id="{329E067B-32B4-5211-061F-619FCFA090D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0659758" y="6061815"/>
              <a:ext cx="2" cy="108004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Arc 36">
            <a:extLst>
              <a:ext uri="{FF2B5EF4-FFF2-40B4-BE49-F238E27FC236}">
                <a16:creationId xmlns:a16="http://schemas.microsoft.com/office/drawing/2014/main" id="{CBDA9607-5CDE-4125-48AB-EBAD39A91822}"/>
              </a:ext>
            </a:extLst>
          </p:cNvPr>
          <p:cNvSpPr/>
          <p:nvPr/>
        </p:nvSpPr>
        <p:spPr>
          <a:xfrm>
            <a:off x="489843" y="1226723"/>
            <a:ext cx="8290015" cy="4365849"/>
          </a:xfrm>
          <a:prstGeom prst="arc">
            <a:avLst>
              <a:gd name="adj1" fmla="val 16840556"/>
              <a:gd name="adj2" fmla="val 21084677"/>
            </a:avLst>
          </a:prstGeom>
          <a:ln w="3175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D113442C-C6DB-51BC-EC5F-A5C9279D1D3E}"/>
              </a:ext>
            </a:extLst>
          </p:cNvPr>
          <p:cNvSpPr/>
          <p:nvPr/>
        </p:nvSpPr>
        <p:spPr>
          <a:xfrm>
            <a:off x="285076" y="2813720"/>
            <a:ext cx="6973519" cy="3210139"/>
          </a:xfrm>
          <a:prstGeom prst="arc">
            <a:avLst>
              <a:gd name="adj1" fmla="val 16199999"/>
              <a:gd name="adj2" fmla="val 10202"/>
            </a:avLst>
          </a:prstGeom>
          <a:ln w="3175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E0B46E0-11A0-1CE0-A060-057583A9CD8D}"/>
              </a:ext>
            </a:extLst>
          </p:cNvPr>
          <p:cNvSpPr/>
          <p:nvPr/>
        </p:nvSpPr>
        <p:spPr>
          <a:xfrm rot="18322921">
            <a:off x="6927836" y="2419828"/>
            <a:ext cx="914400" cy="1759673"/>
          </a:xfrm>
          <a:prstGeom prst="ellipse">
            <a:avLst/>
          </a:prstGeom>
          <a:noFill/>
          <a:ln w="25400">
            <a:solidFill>
              <a:schemeClr val="accent5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85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20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Status of HOM studies :  news more details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2C0937F9-D69F-6B08-63F6-F795F1567B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45" y="1158002"/>
            <a:ext cx="1233628" cy="1698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24">
            <a:extLst>
              <a:ext uri="{FF2B5EF4-FFF2-40B4-BE49-F238E27FC236}">
                <a16:creationId xmlns:a16="http://schemas.microsoft.com/office/drawing/2014/main" id="{DB4E51A7-E36B-8730-A0FD-9E343CEC8F93}"/>
              </a:ext>
            </a:extLst>
          </p:cNvPr>
          <p:cNvSpPr txBox="1"/>
          <p:nvPr/>
        </p:nvSpPr>
        <p:spPr>
          <a:xfrm>
            <a:off x="451591" y="2856111"/>
            <a:ext cx="4214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n-lt"/>
              </a:rPr>
              <a:t>3D-printed</a:t>
            </a:r>
            <a:r>
              <a:rPr lang="fr-FR" sz="1200" dirty="0">
                <a:latin typeface="+mn-lt"/>
              </a:rPr>
              <a:t> prototype (Epoxy </a:t>
            </a:r>
            <a:r>
              <a:rPr lang="fr-FR" sz="1200" dirty="0" err="1">
                <a:latin typeface="+mn-lt"/>
              </a:rPr>
              <a:t>Accura</a:t>
            </a:r>
            <a:r>
              <a:rPr lang="fr-FR" sz="1200" dirty="0">
                <a:latin typeface="+mn-lt"/>
              </a:rPr>
              <a:t> 48) </a:t>
            </a:r>
            <a:r>
              <a:rPr lang="fr-FR" sz="1200" dirty="0" err="1">
                <a:latin typeface="+mn-lt"/>
              </a:rPr>
              <a:t>copper-coated</a:t>
            </a:r>
            <a:r>
              <a:rPr lang="fr-FR" sz="1200" dirty="0">
                <a:latin typeface="+mn-lt"/>
              </a:rPr>
              <a:t> @CERN</a:t>
            </a:r>
            <a:endParaRPr lang="en-US" sz="1200" dirty="0">
              <a:latin typeface="+mn-lt"/>
            </a:endParaRPr>
          </a:p>
        </p:txBody>
      </p:sp>
      <p:sp>
        <p:nvSpPr>
          <p:cNvPr id="21" name="Title 15">
            <a:extLst>
              <a:ext uri="{FF2B5EF4-FFF2-40B4-BE49-F238E27FC236}">
                <a16:creationId xmlns:a16="http://schemas.microsoft.com/office/drawing/2014/main" id="{C72D8DBA-B7B6-C737-9ED5-F48A0F765746}"/>
              </a:ext>
            </a:extLst>
          </p:cNvPr>
          <p:cNvSpPr txBox="1">
            <a:spLocks/>
          </p:cNvSpPr>
          <p:nvPr/>
        </p:nvSpPr>
        <p:spPr>
          <a:xfrm>
            <a:off x="201813" y="623863"/>
            <a:ext cx="10308112" cy="477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1600" b="0" dirty="0">
                <a:solidFill>
                  <a:schemeClr val="tx1"/>
                </a:solidFill>
                <a:latin typeface="+mn-lt"/>
              </a:rPr>
              <a:t>From RF design to performance measurements</a:t>
            </a:r>
            <a:r>
              <a:rPr lang="en-US" sz="1600" b="0" dirty="0">
                <a:solidFill>
                  <a:srgbClr val="C00000"/>
                </a:solidFill>
                <a:latin typeface="+mn-lt"/>
              </a:rPr>
              <a:t>: 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Successful</a:t>
            </a:r>
            <a:r>
              <a:rPr lang="en-US" sz="1600" b="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collaborative effort between IJCLab, Jefferson Lab &amp; CERN 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F6E064D-316D-310A-E132-5B8A28171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366" y="1391351"/>
            <a:ext cx="1861997" cy="1269070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BC5DFA2-A2AB-C605-FA6A-C3B4413980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054" y="1158002"/>
            <a:ext cx="1292085" cy="1698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94A23B21-B317-2829-2E17-9B87AA407878}"/>
              </a:ext>
            </a:extLst>
          </p:cNvPr>
          <p:cNvSpPr txBox="1"/>
          <p:nvPr/>
        </p:nvSpPr>
        <p:spPr>
          <a:xfrm>
            <a:off x="489843" y="2568079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Hook coupler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5D671F0-485A-F7F9-1C81-3E987F91749F}"/>
              </a:ext>
            </a:extLst>
          </p:cNvPr>
          <p:cNvSpPr txBox="1"/>
          <p:nvPr/>
        </p:nvSpPr>
        <p:spPr>
          <a:xfrm>
            <a:off x="1800293" y="1127919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Probe coupler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8D65628E-FC6A-BACA-95D8-CEA2A4803DA2}"/>
              </a:ext>
            </a:extLst>
          </p:cNvPr>
          <p:cNvSpPr txBox="1"/>
          <p:nvPr/>
        </p:nvSpPr>
        <p:spPr>
          <a:xfrm>
            <a:off x="3672501" y="2424063"/>
            <a:ext cx="1137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n-lt"/>
              </a:rPr>
              <a:t>DQW coupler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BC1F04F-F353-CBF3-40BE-2574B303B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17AA21-474D-5E5D-A5F2-22A59E8B6E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9381" y="1371862"/>
            <a:ext cx="4833551" cy="2609198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8238A1FD-4680-92A8-AADA-AB3D3A2DA74E}"/>
              </a:ext>
            </a:extLst>
          </p:cNvPr>
          <p:cNvGrpSpPr/>
          <p:nvPr/>
        </p:nvGrpSpPr>
        <p:grpSpPr>
          <a:xfrm>
            <a:off x="5170363" y="1217205"/>
            <a:ext cx="5400600" cy="3024336"/>
            <a:chOff x="5170363" y="1229544"/>
            <a:chExt cx="5400600" cy="302433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DBAEB29-E21C-ED16-6319-BCABE6BF6765}"/>
                </a:ext>
              </a:extLst>
            </p:cNvPr>
            <p:cNvSpPr/>
            <p:nvPr/>
          </p:nvSpPr>
          <p:spPr>
            <a:xfrm>
              <a:off x="5314379" y="1229544"/>
              <a:ext cx="5256584" cy="3024336"/>
            </a:xfrm>
            <a:prstGeom prst="roundRect">
              <a:avLst>
                <a:gd name="adj" fmla="val 2664"/>
              </a:avLst>
            </a:prstGeom>
            <a:noFill/>
            <a:ln w="222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0FE3D4E9-32B6-05A0-D597-BE4E19B9F06A}"/>
                </a:ext>
              </a:extLst>
            </p:cNvPr>
            <p:cNvCxnSpPr>
              <a:cxnSpLocks/>
            </p:cNvCxnSpPr>
            <p:nvPr/>
          </p:nvCxnSpPr>
          <p:spPr>
            <a:xfrm>
              <a:off x="5170363" y="2660421"/>
              <a:ext cx="144016" cy="152145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8A73D193-7EDF-E3A7-F4C5-D26754A5D8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0363" y="1229544"/>
              <a:ext cx="216024" cy="1440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6FA52DF4-CB6D-D709-8A9D-00D048282F4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27" y="3281332"/>
            <a:ext cx="2736304" cy="17646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98F5310-E6E3-07DA-590B-5B79E33AF8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576" y="3255052"/>
            <a:ext cx="1911778" cy="17045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023EE65-49AB-7983-3DA8-E8474D91EDC8}"/>
              </a:ext>
            </a:extLst>
          </p:cNvPr>
          <p:cNvSpPr txBox="1"/>
          <p:nvPr/>
        </p:nvSpPr>
        <p:spPr>
          <a:xfrm>
            <a:off x="5314379" y="4397896"/>
            <a:ext cx="5267553" cy="95410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+mn-lt"/>
              </a:rPr>
              <a:t>Ultimately, we aim to produce Nb HOM couplers with optimised design and to install them on a new Nb 5-cell PERLE cavity with optimised end groups.</a:t>
            </a:r>
            <a:r>
              <a:rPr lang="en-GB" sz="1400" dirty="0">
                <a:latin typeface="+mn-lt"/>
                <a:sym typeface="Wingdings" pitchFamily="2" charset="2"/>
              </a:rPr>
              <a:t> </a:t>
            </a:r>
            <a:r>
              <a:rPr lang="en-GB" sz="1400" b="1" dirty="0">
                <a:latin typeface="+mn-lt"/>
                <a:sym typeface="Wingdings" pitchFamily="2" charset="2"/>
              </a:rPr>
              <a:t>The Production of 4 cavity scheduled within the ISAS program (Starting from 2024).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8C51A1-86D5-1C8C-FDA0-3F3DAE631536}"/>
              </a:ext>
            </a:extLst>
          </p:cNvPr>
          <p:cNvSpPr txBox="1"/>
          <p:nvPr/>
        </p:nvSpPr>
        <p:spPr>
          <a:xfrm>
            <a:off x="262851" y="5386263"/>
            <a:ext cx="103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C. </a:t>
            </a:r>
            <a:r>
              <a:rPr lang="en-GB" sz="1400" i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Barbagallo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et al. “First RF measurements of coaxial HOM coupler prototypes in a copper cavity for the PERLE project”- IPAC’23- MOPA025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468760-BA84-446D-947E-A0736B424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2432F54-A82D-42FD-93F1-6779B8768E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8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ED37A6-3910-1E04-FFF1-1E44DB46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SRF cavity : latest news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51D7A5-F6BE-89F1-4313-C43006F2989B}"/>
              </a:ext>
            </a:extLst>
          </p:cNvPr>
          <p:cNvSpPr txBox="1"/>
          <p:nvPr/>
        </p:nvSpPr>
        <p:spPr>
          <a:xfrm>
            <a:off x="273819" y="869504"/>
            <a:ext cx="60486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C00000"/>
                </a:solidFill>
                <a:latin typeface="+mn-lt"/>
              </a:rPr>
              <a:t>Current work:</a:t>
            </a:r>
          </a:p>
          <a:p>
            <a:pPr algn="just"/>
            <a:endParaRPr lang="en-GB" b="1" dirty="0">
              <a:solidFill>
                <a:srgbClr val="C00000"/>
              </a:solidFill>
              <a:latin typeface="+mn-lt"/>
            </a:endParaRPr>
          </a:p>
          <a:p>
            <a:pPr marL="342900" indent="-342900" algn="just"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Specifications of the 5-Cell 800 MHz cavity is under finalisation.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A review meeting on the cavity post-production processes </a:t>
            </a:r>
            <a:r>
              <a:rPr lang="fr-FR" dirty="0" err="1">
                <a:latin typeface="+mn-lt"/>
              </a:rPr>
              <a:t>recipes</a:t>
            </a:r>
            <a:r>
              <a:rPr lang="en-GB" dirty="0">
                <a:latin typeface="+mn-lt"/>
              </a:rPr>
              <a:t> (EP, BCP, Mid-T baking…) was  organised end of March with international experts.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19A3F34-E199-94A8-EECC-D8A501E3EB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483" y="881642"/>
            <a:ext cx="4307696" cy="24509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F7CEC2-73DD-1441-05EE-540ECCEFE55F}"/>
              </a:ext>
            </a:extLst>
          </p:cNvPr>
          <p:cNvSpPr txBox="1"/>
          <p:nvPr/>
        </p:nvSpPr>
        <p:spPr>
          <a:xfrm>
            <a:off x="345827" y="3533800"/>
            <a:ext cx="10297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C00000"/>
                </a:solidFill>
                <a:latin typeface="+mn-lt"/>
              </a:rPr>
              <a:t>Within </a:t>
            </a:r>
            <a:r>
              <a:rPr lang="en-GB" b="1" dirty="0" err="1">
                <a:solidFill>
                  <a:srgbClr val="C00000"/>
                </a:solidFill>
                <a:latin typeface="+mn-lt"/>
              </a:rPr>
              <a:t>iSAS</a:t>
            </a:r>
            <a:r>
              <a:rPr lang="en-GB" b="1" dirty="0">
                <a:solidFill>
                  <a:srgbClr val="C00000"/>
                </a:solidFill>
                <a:latin typeface="+mn-lt"/>
              </a:rPr>
              <a:t> program: 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The Nb procurement procedure will be lunched end of July (for single and multi-cell cavities).  </a:t>
            </a:r>
          </a:p>
          <a:p>
            <a:pPr marL="342900" indent="-342900" algn="just"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It is foreseen to lunch the procurement procedure of four 5-cell cavities in fall 2024.</a:t>
            </a:r>
          </a:p>
          <a:p>
            <a:endParaRPr lang="en-GB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FB7C42C-2DB5-30F7-64D9-7FA6FE6BA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4CCCB73-7FD4-9BDC-3C3A-34E1DB2B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EB911E5C-441C-4B35-9FB5-1098AE386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F176662-064B-42C3-940E-92B707909B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A073593-8013-4578-9625-24F699DCBF67}"/>
              </a:ext>
            </a:extLst>
          </p:cNvPr>
          <p:cNvSpPr txBox="1"/>
          <p:nvPr/>
        </p:nvSpPr>
        <p:spPr>
          <a:xfrm>
            <a:off x="2218035" y="4789874"/>
            <a:ext cx="6336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+mn-lt"/>
              </a:rPr>
              <a:t>IJCLab,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JLab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, CERN and including now LASA-Milano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8552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22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Cryomodule design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71BFC-FFCD-19BA-0773-AFEEFA8C42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099" y="2222819"/>
            <a:ext cx="4495556" cy="248137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E88F73F-4D58-1A77-C504-319F7D343C9E}"/>
              </a:ext>
            </a:extLst>
          </p:cNvPr>
          <p:cNvSpPr txBox="1"/>
          <p:nvPr/>
        </p:nvSpPr>
        <p:spPr>
          <a:xfrm>
            <a:off x="273819" y="1646755"/>
            <a:ext cx="10164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>
                <a:solidFill>
                  <a:srgbClr val="CC0066"/>
                </a:solidFill>
                <a:latin typeface="+mn-lt"/>
              </a:rPr>
              <a:t>WP6: Integration of RF systems (SRF Cavities, HOM couplers &amp; absorbers, Fundamental Power Couplers) optimized and developed within ISAS project into the 1</a:t>
            </a:r>
            <a:r>
              <a:rPr lang="en-GB" sz="1600" b="1" baseline="30000" dirty="0">
                <a:solidFill>
                  <a:srgbClr val="CC0066"/>
                </a:solidFill>
                <a:latin typeface="+mn-lt"/>
              </a:rPr>
              <a:t>st</a:t>
            </a:r>
            <a:r>
              <a:rPr lang="en-GB" sz="1600" b="1" dirty="0">
                <a:solidFill>
                  <a:srgbClr val="CC0066"/>
                </a:solidFill>
                <a:latin typeface="+mn-lt"/>
              </a:rPr>
              <a:t> Cryomodule for PERLE- Foreseen for 2027</a:t>
            </a:r>
          </a:p>
          <a:p>
            <a:pPr algn="just"/>
            <a:r>
              <a:rPr lang="en-GB" sz="1600" dirty="0">
                <a:latin typeface="+mn-lt"/>
              </a:rPr>
              <a:t>The cryomodule adapted from ESS design, will be optimised for efficient high current ERL operation. </a:t>
            </a:r>
            <a:endParaRPr lang="en-GB" sz="1600" b="1" dirty="0">
              <a:solidFill>
                <a:srgbClr val="456487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F7215F-3C70-C3DD-298B-C920869E3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963" y="2530283"/>
            <a:ext cx="2232248" cy="20632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73A2E1-2690-0A7C-7C6B-7D8183499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43" y="653480"/>
            <a:ext cx="3211325" cy="104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CAE984-FEF0-A29E-3A97-3B3B8496C13E}"/>
              </a:ext>
            </a:extLst>
          </p:cNvPr>
          <p:cNvSpPr txBox="1"/>
          <p:nvPr/>
        </p:nvSpPr>
        <p:spPr>
          <a:xfrm>
            <a:off x="3845184" y="723425"/>
            <a:ext cx="6592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92D050"/>
                </a:solidFill>
                <a:latin typeface="+mn-lt"/>
              </a:rPr>
              <a:t>April 15-16, 2024: Kick-off of the European project ISAS (Innovate for Sustainable Accelerating Systems)</a:t>
            </a:r>
          </a:p>
          <a:p>
            <a:r>
              <a:rPr lang="fr-FR" sz="1400" b="1" i="1" dirty="0">
                <a:effectLst/>
                <a:latin typeface="+mn-lt"/>
                <a:hlinkClick r:id="rId5"/>
              </a:rPr>
              <a:t>https://indico.ijclab.in2p3.fr/event/9521/</a:t>
            </a:r>
            <a:endParaRPr lang="en-GB" sz="1400" dirty="0">
              <a:latin typeface="+mn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C5E2F2F-FE32-E59D-6D65-E06BACF5F0CD}"/>
              </a:ext>
            </a:extLst>
          </p:cNvPr>
          <p:cNvSpPr txBox="1"/>
          <p:nvPr/>
        </p:nvSpPr>
        <p:spPr>
          <a:xfrm>
            <a:off x="201811" y="4575011"/>
            <a:ext cx="10236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sz="1600" b="1" dirty="0">
                <a:solidFill>
                  <a:srgbClr val="CC0066"/>
                </a:solidFill>
                <a:latin typeface="+mn-lt"/>
              </a:rPr>
              <a:t>The 2</a:t>
            </a:r>
            <a:r>
              <a:rPr lang="en-GB" sz="1600" b="1" baseline="30000" dirty="0">
                <a:solidFill>
                  <a:srgbClr val="CC0066"/>
                </a:solidFill>
                <a:latin typeface="+mn-lt"/>
              </a:rPr>
              <a:t>nd</a:t>
            </a:r>
            <a:r>
              <a:rPr lang="en-GB" sz="1600" b="1" dirty="0">
                <a:solidFill>
                  <a:srgbClr val="CC0066"/>
                </a:solidFill>
                <a:latin typeface="+mn-lt"/>
              </a:rPr>
              <a:t> Cryomodule of PERLE: Foreseen after 2030</a:t>
            </a:r>
          </a:p>
          <a:p>
            <a:pPr algn="just"/>
            <a:r>
              <a:rPr lang="en-GB" sz="1600" dirty="0">
                <a:latin typeface="+mn-lt"/>
              </a:rPr>
              <a:t>May include some/all the technologies studied within </a:t>
            </a:r>
            <a:r>
              <a:rPr lang="en-GB" sz="1600" dirty="0" err="1">
                <a:latin typeface="+mn-lt"/>
              </a:rPr>
              <a:t>iSAS</a:t>
            </a:r>
            <a:r>
              <a:rPr lang="en-GB" sz="1600" dirty="0">
                <a:latin typeface="+mn-lt"/>
              </a:rPr>
              <a:t> program to improve the efficiency of Cryomodules: Ferro-electric Fast Reactive Tuner (FE-FRT) for microphonics mitigation, LLRF managed by AI and 4.2 K Cavities operating.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E804B18-733F-4B12-91DB-2E92D061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362001-A38E-47E9-A206-DA79A55B8360}"/>
              </a:ext>
            </a:extLst>
          </p:cNvPr>
          <p:cNvSpPr txBox="1"/>
          <p:nvPr/>
        </p:nvSpPr>
        <p:spPr>
          <a:xfrm>
            <a:off x="7258595" y="4253880"/>
            <a:ext cx="334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latin typeface="+mn-lt"/>
              </a:rPr>
              <a:t>ESS, CEA 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and </a:t>
            </a:r>
            <a:r>
              <a:rPr lang="fr-FR" sz="1600" b="1" dirty="0">
                <a:solidFill>
                  <a:srgbClr val="FF0000"/>
                </a:solidFill>
                <a:latin typeface="+mn-lt"/>
              </a:rPr>
              <a:t>INFN-LASA </a:t>
            </a:r>
          </a:p>
          <a:p>
            <a:pPr algn="ctr"/>
            <a:r>
              <a:rPr lang="fr-FR" sz="1600" dirty="0" err="1">
                <a:solidFill>
                  <a:srgbClr val="FF0000"/>
                </a:solidFill>
                <a:latin typeface="+mn-lt"/>
              </a:rPr>
              <a:t>involved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 in </a:t>
            </a:r>
            <a:r>
              <a:rPr lang="fr-FR" sz="1600" dirty="0" err="1">
                <a:solidFill>
                  <a:srgbClr val="FF0000"/>
                </a:solidFill>
                <a:latin typeface="+mn-lt"/>
              </a:rPr>
              <a:t>this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+mn-lt"/>
              </a:rPr>
              <a:t>work</a:t>
            </a:r>
            <a:r>
              <a:rPr lang="fr-FR" sz="1600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DFD2C8-9F76-439C-BD7F-48CC3D957B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8" name="Textfeld 3">
            <a:extLst>
              <a:ext uri="{FF2B5EF4-FFF2-40B4-BE49-F238E27FC236}">
                <a16:creationId xmlns:a16="http://schemas.microsoft.com/office/drawing/2014/main" id="{D55C0DF8-2495-22C7-B7E5-EF257653CA1D}"/>
              </a:ext>
            </a:extLst>
          </p:cNvPr>
          <p:cNvSpPr/>
          <p:nvPr/>
        </p:nvSpPr>
        <p:spPr>
          <a:xfrm>
            <a:off x="201811" y="5369368"/>
            <a:ext cx="9577064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200" b="0" i="1" strike="noStrike" spc="-1" dirty="0">
                <a:solidFill>
                  <a:srgbClr val="0070C0"/>
                </a:solidFill>
                <a:latin typeface="Satoshi"/>
              </a:rPr>
              <a:t>This project has received funding from the European Union’s Horizon Europe research and innovation program under grant agreement No</a:t>
            </a:r>
            <a:r>
              <a:rPr lang="fr-FR" sz="1200" b="0" i="1" strike="noStrike" spc="-1" dirty="0">
                <a:solidFill>
                  <a:srgbClr val="0070C0"/>
                </a:solidFill>
                <a:latin typeface="Satoshi"/>
              </a:rPr>
              <a:t> 101131435</a:t>
            </a:r>
            <a:endParaRPr lang="fr-FR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Grafik 5">
            <a:extLst>
              <a:ext uri="{FF2B5EF4-FFF2-40B4-BE49-F238E27FC236}">
                <a16:creationId xmlns:a16="http://schemas.microsoft.com/office/drawing/2014/main" id="{44B48B84-27B8-8241-B24A-29B32611606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958963" y="5261992"/>
            <a:ext cx="612000" cy="40824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99475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289578E-FE5A-E34D-B13D-EB1D9148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9F2367-E8DA-5147-BD1C-73521E0BAE8D}"/>
              </a:ext>
            </a:extLst>
          </p:cNvPr>
          <p:cNvSpPr txBox="1"/>
          <p:nvPr/>
        </p:nvSpPr>
        <p:spPr>
          <a:xfrm>
            <a:off x="489843" y="2137192"/>
            <a:ext cx="97210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dirty="0"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en-GB" sz="3600" b="1" dirty="0">
                <a:solidFill>
                  <a:srgbClr val="FF6700"/>
                </a:solidFill>
                <a:latin typeface="+mn-lt"/>
                <a:cs typeface="Arial" panose="020B0604020202020204" pitchFamily="34" charset="0"/>
              </a:rPr>
              <a:t>Thank you for your attention!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194785F-0809-5B98-3744-9A3125F8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BD7EDB-6417-B623-6275-E681FCBB6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ICHEP 24- Prague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1346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24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Buncher cavity design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9598D4-1EB4-C7DE-0937-C7140EDB93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67" y="714929"/>
            <a:ext cx="7772400" cy="49071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241DF1-43FA-17F4-5271-6B984B93C5DA}"/>
              </a:ext>
            </a:extLst>
          </p:cNvPr>
          <p:cNvSpPr txBox="1"/>
          <p:nvPr/>
        </p:nvSpPr>
        <p:spPr>
          <a:xfrm>
            <a:off x="8050683" y="2438579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n-lt"/>
              </a:rPr>
              <a:t>Important progress in the RF design, thermal and beam dynamics simulations of a buncher cavity for PERLE by colleagues from ESS-Bilbao.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2C2C5E2-7EB1-69F9-A6E6-F6EE30D098DC}"/>
              </a:ext>
            </a:extLst>
          </p:cNvPr>
          <p:cNvSpPr txBox="1"/>
          <p:nvPr/>
        </p:nvSpPr>
        <p:spPr>
          <a:xfrm>
            <a:off x="7186587" y="120401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u="sng" dirty="0">
                <a:solidFill>
                  <a:srgbClr val="CC0066"/>
                </a:solidFill>
                <a:latin typeface="+mn-lt"/>
              </a:rPr>
              <a:t>Collaboration IJCLab-ESS Bilbao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8439B2-4B77-4E24-AAF8-2D926812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72980F-366F-4AB2-8488-AB609DD9A5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73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EC0C3284-BBEA-4C90-ABA5-8EEFE947F075}"/>
              </a:ext>
            </a:extLst>
          </p:cNvPr>
          <p:cNvGrpSpPr/>
          <p:nvPr/>
        </p:nvGrpSpPr>
        <p:grpSpPr>
          <a:xfrm>
            <a:off x="115400" y="1304050"/>
            <a:ext cx="2367641" cy="2292298"/>
            <a:chOff x="4101156" y="1018804"/>
            <a:chExt cx="3472113" cy="31196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881F7A-5F6C-4F0E-94E2-08B772302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1156" y="1018804"/>
              <a:ext cx="3451625" cy="269242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735F0FD-8523-4995-A690-585B4F44120A}"/>
                </a:ext>
              </a:extLst>
            </p:cNvPr>
            <p:cNvGrpSpPr/>
            <p:nvPr/>
          </p:nvGrpSpPr>
          <p:grpSpPr>
            <a:xfrm>
              <a:off x="5188494" y="2002658"/>
              <a:ext cx="1258340" cy="458652"/>
              <a:chOff x="5188494" y="2002658"/>
              <a:chExt cx="1258340" cy="458652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A28166A-DADF-4A96-86EE-CEE5A608A8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29881" y="2332893"/>
                <a:ext cx="955589" cy="32125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EA0B6B-D740-4C90-BBA0-C3ACDE9E0713}"/>
                  </a:ext>
                </a:extLst>
              </p:cNvPr>
              <p:cNvSpPr txBox="1"/>
              <p:nvPr/>
            </p:nvSpPr>
            <p:spPr>
              <a:xfrm>
                <a:off x="5188494" y="2002658"/>
                <a:ext cx="1258340" cy="458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0796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9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163 mm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6313900-BCBE-4556-80D3-8DAA2A5F4104}"/>
                </a:ext>
              </a:extLst>
            </p:cNvPr>
            <p:cNvGrpSpPr/>
            <p:nvPr/>
          </p:nvGrpSpPr>
          <p:grpSpPr>
            <a:xfrm>
              <a:off x="4448432" y="3679797"/>
              <a:ext cx="2619989" cy="458652"/>
              <a:chOff x="4448432" y="3679797"/>
              <a:chExt cx="2619989" cy="458652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5B9F35E-DBA3-4987-B277-46EF92BCB1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48432" y="3711232"/>
                <a:ext cx="2619989" cy="39286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C3028E-C8E0-4F77-AFA2-BDA3A89578A2}"/>
                  </a:ext>
                </a:extLst>
              </p:cNvPr>
              <p:cNvSpPr txBox="1"/>
              <p:nvPr/>
            </p:nvSpPr>
            <p:spPr>
              <a:xfrm>
                <a:off x="5246703" y="3679797"/>
                <a:ext cx="1346689" cy="458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0796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9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500 mm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4C75D22-B3C3-40E9-9F6C-7E49C3D7927C}"/>
                </a:ext>
              </a:extLst>
            </p:cNvPr>
            <p:cNvGrpSpPr/>
            <p:nvPr/>
          </p:nvGrpSpPr>
          <p:grpSpPr>
            <a:xfrm>
              <a:off x="7079041" y="1919419"/>
              <a:ext cx="494228" cy="1730541"/>
              <a:chOff x="7079041" y="1919419"/>
              <a:chExt cx="494228" cy="1730541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2A3F55C-064B-4AE8-98D0-D2E4E6966E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58764" y="1919419"/>
                <a:ext cx="70536" cy="1730541"/>
              </a:xfrm>
              <a:prstGeom prst="straightConnector1">
                <a:avLst/>
              </a:prstGeom>
              <a:ln w="1270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8FEFBD1-E3B6-428D-9639-611A1311F334}"/>
                  </a:ext>
                </a:extLst>
              </p:cNvPr>
              <p:cNvSpPr txBox="1"/>
              <p:nvPr/>
            </p:nvSpPr>
            <p:spPr>
              <a:xfrm rot="5400000">
                <a:off x="6552310" y="2620107"/>
                <a:ext cx="1547689" cy="494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0796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90" dirty="0">
                    <a:solidFill>
                      <a:prstClr val="black"/>
                    </a:solidFill>
                    <a:latin typeface="Calibri" panose="020F0502020204030204"/>
                    <a:cs typeface="+mn-cs"/>
                  </a:rPr>
                  <a:t>333 mm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D27E5F-F51F-4859-9693-E5E763623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587" y="144314"/>
            <a:ext cx="2216659" cy="432048"/>
          </a:xfrm>
        </p:spPr>
        <p:txBody>
          <a:bodyPr/>
          <a:lstStyle/>
          <a:p>
            <a:r>
              <a:rPr lang="en-US" sz="2474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Magnet Design</a:t>
            </a:r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CB17B7B-2DBE-4D44-A25D-F2DF340CE7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3" y="3690672"/>
            <a:ext cx="2209440" cy="16366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0D746B5-E2A0-4623-BFBA-0707FBE741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83" y="1686462"/>
            <a:ext cx="2751934" cy="155930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2189084-2189-4265-B305-D2937FD12C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531" y="3493734"/>
            <a:ext cx="2412348" cy="18116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7F1148-CBA7-4056-9644-3CB67BD20496}"/>
              </a:ext>
            </a:extLst>
          </p:cNvPr>
          <p:cNvCxnSpPr>
            <a:cxnSpLocks/>
          </p:cNvCxnSpPr>
          <p:nvPr/>
        </p:nvCxnSpPr>
        <p:spPr>
          <a:xfrm>
            <a:off x="5315649" y="702576"/>
            <a:ext cx="5229" cy="4874506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FC292E32-41FD-4BCB-BD6F-E0A5B73CCD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426" y="714084"/>
            <a:ext cx="5067517" cy="208097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43C8F11-0846-4214-B341-4591C5EF58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184" y="2927670"/>
            <a:ext cx="2431719" cy="134590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DDB3DC6-998E-4A72-BAEB-607E18D39C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425" y="2927669"/>
            <a:ext cx="2431719" cy="135432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75957FE-888A-4717-891D-352041C2889C}"/>
              </a:ext>
            </a:extLst>
          </p:cNvPr>
          <p:cNvGrpSpPr/>
          <p:nvPr/>
        </p:nvGrpSpPr>
        <p:grpSpPr>
          <a:xfrm>
            <a:off x="5817190" y="4440509"/>
            <a:ext cx="4609987" cy="1136573"/>
            <a:chOff x="428" y="2317316"/>
            <a:chExt cx="4484122" cy="1115332"/>
          </a:xfrm>
        </p:grpSpPr>
        <p:pic>
          <p:nvPicPr>
            <p:cNvPr id="46" name="object 13">
              <a:extLst>
                <a:ext uri="{FF2B5EF4-FFF2-40B4-BE49-F238E27FC236}">
                  <a16:creationId xmlns:a16="http://schemas.microsoft.com/office/drawing/2014/main" id="{325475EB-D005-4359-A9F0-A77A4992CB06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" y="2317316"/>
              <a:ext cx="4484122" cy="1115332"/>
            </a:xfrm>
            <a:prstGeom prst="rect">
              <a:avLst/>
            </a:prstGeom>
          </p:spPr>
        </p:pic>
        <p:sp>
          <p:nvSpPr>
            <p:cNvPr id="47" name="object 36">
              <a:extLst>
                <a:ext uri="{FF2B5EF4-FFF2-40B4-BE49-F238E27FC236}">
                  <a16:creationId xmlns:a16="http://schemas.microsoft.com/office/drawing/2014/main" id="{8537DC65-2AB1-4126-9E9B-B6669C54A3D6}"/>
                </a:ext>
              </a:extLst>
            </p:cNvPr>
            <p:cNvSpPr txBox="1"/>
            <p:nvPr/>
          </p:nvSpPr>
          <p:spPr>
            <a:xfrm>
              <a:off x="3693583" y="2971807"/>
              <a:ext cx="354644" cy="13724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0074" rIns="0" bIns="0" rtlCol="0">
              <a:spAutoFit/>
            </a:bodyPr>
            <a:lstStyle/>
            <a:p>
              <a:pPr marL="31643" defTabSz="489949" fontAlgn="auto">
                <a:spcBef>
                  <a:spcPts val="158"/>
                </a:spcBef>
                <a:spcAft>
                  <a:spcPts val="0"/>
                </a:spcAft>
                <a:defRPr/>
              </a:pPr>
              <a:r>
                <a:rPr sz="777" b="1" kern="0" spc="-11" dirty="0">
                  <a:solidFill>
                    <a:srgbClr val="1DB100"/>
                  </a:solidFill>
                  <a:latin typeface="Calibri"/>
                  <a:cs typeface="Calibri"/>
                </a:rPr>
                <a:t>BMP1</a:t>
              </a:r>
              <a:endParaRPr sz="777" kern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48" name="object 37">
              <a:extLst>
                <a:ext uri="{FF2B5EF4-FFF2-40B4-BE49-F238E27FC236}">
                  <a16:creationId xmlns:a16="http://schemas.microsoft.com/office/drawing/2014/main" id="{20266259-032E-4019-A2CD-655992A4B195}"/>
                </a:ext>
              </a:extLst>
            </p:cNvPr>
            <p:cNvSpPr txBox="1"/>
            <p:nvPr/>
          </p:nvSpPr>
          <p:spPr>
            <a:xfrm>
              <a:off x="2415847" y="3111907"/>
              <a:ext cx="354644" cy="13724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0074" rIns="0" bIns="0" rtlCol="0">
              <a:spAutoFit/>
            </a:bodyPr>
            <a:lstStyle/>
            <a:p>
              <a:pPr marL="31643" defTabSz="489949" fontAlgn="auto">
                <a:spcBef>
                  <a:spcPts val="158"/>
                </a:spcBef>
                <a:spcAft>
                  <a:spcPts val="0"/>
                </a:spcAft>
                <a:defRPr/>
              </a:pPr>
              <a:r>
                <a:rPr sz="777" b="1" kern="0" spc="-11" dirty="0">
                  <a:solidFill>
                    <a:srgbClr val="1DB100"/>
                  </a:solidFill>
                  <a:latin typeface="Calibri"/>
                  <a:cs typeface="Calibri"/>
                </a:rPr>
                <a:t>BMP2</a:t>
              </a:r>
              <a:endParaRPr sz="777" kern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49" name="object 38">
              <a:extLst>
                <a:ext uri="{FF2B5EF4-FFF2-40B4-BE49-F238E27FC236}">
                  <a16:creationId xmlns:a16="http://schemas.microsoft.com/office/drawing/2014/main" id="{95CA98D4-089D-4A6A-8282-FFD46011451C}"/>
                </a:ext>
              </a:extLst>
            </p:cNvPr>
            <p:cNvSpPr txBox="1"/>
            <p:nvPr/>
          </p:nvSpPr>
          <p:spPr>
            <a:xfrm>
              <a:off x="1085330" y="3183492"/>
              <a:ext cx="354644" cy="13724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20074" rIns="0" bIns="0" rtlCol="0">
              <a:spAutoFit/>
            </a:bodyPr>
            <a:lstStyle/>
            <a:p>
              <a:pPr marL="31643" defTabSz="489949" fontAlgn="auto">
                <a:spcBef>
                  <a:spcPts val="158"/>
                </a:spcBef>
                <a:spcAft>
                  <a:spcPts val="0"/>
                </a:spcAft>
                <a:defRPr/>
              </a:pPr>
              <a:r>
                <a:rPr sz="777" b="1" kern="0" spc="-11" dirty="0">
                  <a:solidFill>
                    <a:srgbClr val="1DB100"/>
                  </a:solidFill>
                  <a:latin typeface="Calibri"/>
                  <a:cs typeface="Calibri"/>
                </a:rPr>
                <a:t>BMP3</a:t>
              </a:r>
              <a:endParaRPr sz="777" kern="0">
                <a:solidFill>
                  <a:sysClr val="windowText" lastClr="00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DA1841B-52BA-459F-89DF-8AE75D45B00D}"/>
              </a:ext>
            </a:extLst>
          </p:cNvPr>
          <p:cNvSpPr txBox="1"/>
          <p:nvPr/>
        </p:nvSpPr>
        <p:spPr>
          <a:xfrm>
            <a:off x="515394" y="856394"/>
            <a:ext cx="1460207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9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S-bend in Arcs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352AD1E-641F-4043-A2BF-D82A9BC3B992}"/>
              </a:ext>
            </a:extLst>
          </p:cNvPr>
          <p:cNvSpPr txBox="1"/>
          <p:nvPr/>
        </p:nvSpPr>
        <p:spPr>
          <a:xfrm>
            <a:off x="3285273" y="856394"/>
            <a:ext cx="1762828" cy="33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9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9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B-com in Spreader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82DFC86B-8A35-4AE5-8295-47F601397704}"/>
              </a:ext>
            </a:extLst>
          </p:cNvPr>
          <p:cNvSpPr txBox="1">
            <a:spLocks/>
          </p:cNvSpPr>
          <p:nvPr/>
        </p:nvSpPr>
        <p:spPr>
          <a:xfrm>
            <a:off x="6208513" y="94550"/>
            <a:ext cx="3858393" cy="572114"/>
          </a:xfrm>
          <a:prstGeom prst="rect">
            <a:avLst/>
          </a:prstGeom>
        </p:spPr>
        <p:txBody>
          <a:bodyPr vert="horz" lIns="80793" tIns="40397" rIns="80793" bIns="40397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9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07964" fontAlgn="auto">
              <a:spcAft>
                <a:spcPts val="0"/>
              </a:spcAft>
              <a:defRPr/>
            </a:pPr>
            <a:r>
              <a:rPr lang="en-US" sz="2474" dirty="0">
                <a:solidFill>
                  <a:prstClr val="white"/>
                </a:solidFill>
                <a:latin typeface="Calibri" panose="020F0502020204030204"/>
              </a:rPr>
              <a:t>Misalignments and Corrections</a:t>
            </a:r>
            <a:endParaRPr lang="en-US" sz="22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29EB57CE-E7DD-4EB2-8D3E-75859947CF0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9533"/>
            <a:ext cx="723268" cy="455202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2DF1BD-1459-4C1C-AEA1-87F5548D7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1FA2E22-316D-4432-9816-948D56B87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9406EE-DC96-4400-8549-1197C68BC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6DFD86-1489-4D56-AA35-8D538B058500}"/>
              </a:ext>
            </a:extLst>
          </p:cNvPr>
          <p:cNvSpPr txBox="1"/>
          <p:nvPr/>
        </p:nvSpPr>
        <p:spPr>
          <a:xfrm>
            <a:off x="5461605" y="2824753"/>
            <a:ext cx="28051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Effect of quads misalignments on x-orbit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55C0178-C66D-417B-B047-7B5195BDEAA7}"/>
              </a:ext>
            </a:extLst>
          </p:cNvPr>
          <p:cNvSpPr txBox="1"/>
          <p:nvPr/>
        </p:nvSpPr>
        <p:spPr>
          <a:xfrm>
            <a:off x="8122691" y="2813720"/>
            <a:ext cx="252279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Before/after correction (with kickers)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0CF79605-77D3-4A1B-8B5F-A0212AE1E7C7}"/>
              </a:ext>
            </a:extLst>
          </p:cNvPr>
          <p:cNvSpPr txBox="1"/>
          <p:nvPr/>
        </p:nvSpPr>
        <p:spPr>
          <a:xfrm>
            <a:off x="5497350" y="4393566"/>
            <a:ext cx="252279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Positions of the diagnostic elements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C143E5-6033-4DA5-B93B-ECE7702CE8EF}"/>
              </a:ext>
            </a:extLst>
          </p:cNvPr>
          <p:cNvSpPr txBox="1"/>
          <p:nvPr/>
        </p:nvSpPr>
        <p:spPr>
          <a:xfrm>
            <a:off x="5602411" y="5189984"/>
            <a:ext cx="4129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00B050"/>
                </a:solidFill>
                <a:latin typeface="+mj-lt"/>
              </a:rPr>
              <a:t>BPM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05F8ED6-089F-4814-9DDD-4D013BFB6400}"/>
              </a:ext>
            </a:extLst>
          </p:cNvPr>
          <p:cNvSpPr txBox="1"/>
          <p:nvPr/>
        </p:nvSpPr>
        <p:spPr>
          <a:xfrm>
            <a:off x="6917624" y="4887144"/>
            <a:ext cx="41297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rgbClr val="00B050"/>
                </a:solidFill>
                <a:latin typeface="+mj-lt"/>
              </a:rPr>
              <a:t>BPM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07F7226-E07A-405E-8F40-5E5507044C47}"/>
              </a:ext>
            </a:extLst>
          </p:cNvPr>
          <p:cNvSpPr txBox="1"/>
          <p:nvPr/>
        </p:nvSpPr>
        <p:spPr>
          <a:xfrm>
            <a:off x="6250483" y="4973960"/>
            <a:ext cx="41297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700" b="1" dirty="0">
                <a:solidFill>
                  <a:srgbClr val="00B050"/>
                </a:solidFill>
                <a:latin typeface="+mj-lt"/>
              </a:rPr>
              <a:t>BPM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AB16A1-00EF-4E80-AD47-FEB37D30431F}"/>
              </a:ext>
            </a:extLst>
          </p:cNvPr>
          <p:cNvSpPr/>
          <p:nvPr/>
        </p:nvSpPr>
        <p:spPr>
          <a:xfrm>
            <a:off x="9490843" y="5305400"/>
            <a:ext cx="364599" cy="271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98B128A-5DD9-4209-AF11-9B9E37480656}"/>
              </a:ext>
            </a:extLst>
          </p:cNvPr>
          <p:cNvSpPr txBox="1"/>
          <p:nvPr/>
        </p:nvSpPr>
        <p:spPr>
          <a:xfrm>
            <a:off x="1529760" y="5259123"/>
            <a:ext cx="30693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+mn-lt"/>
              </a:rPr>
              <a:t>IJCLab, LPSC, </a:t>
            </a:r>
            <a:r>
              <a:rPr lang="en-US" sz="2000" dirty="0" err="1">
                <a:solidFill>
                  <a:srgbClr val="C00000"/>
                </a:solidFill>
                <a:latin typeface="+mn-lt"/>
              </a:rPr>
              <a:t>Jlab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, An-Najah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523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6" grpId="0" animBg="1"/>
      <p:bldP spid="34" grpId="0" animBg="1"/>
      <p:bldP spid="37" grpId="0" animBg="1"/>
      <p:bldP spid="7" grpId="0" animBg="1"/>
      <p:bldP spid="38" grpId="0" animBg="1"/>
      <p:bldP spid="39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ED37A6-3910-1E04-FFF1-1E44DB46E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899" y="126821"/>
            <a:ext cx="8136904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SRF cavity : latest news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E51D7A5-F6BE-89F1-4313-C43006F2989B}"/>
              </a:ext>
            </a:extLst>
          </p:cNvPr>
          <p:cNvSpPr txBox="1"/>
          <p:nvPr/>
        </p:nvSpPr>
        <p:spPr>
          <a:xfrm>
            <a:off x="417835" y="725488"/>
            <a:ext cx="1008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dirty="0">
                <a:latin typeface="+mn-lt"/>
              </a:rPr>
              <a:t>Discussions/work with </a:t>
            </a:r>
            <a:r>
              <a:rPr lang="en-GB" sz="1800" b="1" dirty="0" err="1">
                <a:latin typeface="+mn-lt"/>
              </a:rPr>
              <a:t>Jlab</a:t>
            </a:r>
            <a:r>
              <a:rPr lang="en-GB" sz="1800" b="1" dirty="0">
                <a:latin typeface="+mn-lt"/>
              </a:rPr>
              <a:t> &amp; CERN</a:t>
            </a:r>
            <a:r>
              <a:rPr lang="en-GB" sz="1800" dirty="0">
                <a:latin typeface="+mn-lt"/>
              </a:rPr>
              <a:t> to pursue the R&amp;D on 802 MHz cavities (Synergy with </a:t>
            </a:r>
            <a:r>
              <a:rPr lang="en-GB" sz="1800" dirty="0" err="1">
                <a:latin typeface="+mn-lt"/>
              </a:rPr>
              <a:t>FCCee</a:t>
            </a:r>
            <a:r>
              <a:rPr lang="en-GB" sz="1800" dirty="0">
                <a:latin typeface="+mn-lt"/>
              </a:rPr>
              <a:t>): </a:t>
            </a:r>
          </a:p>
          <a:p>
            <a:pPr algn="just"/>
            <a:r>
              <a:rPr lang="en-GB" sz="1800" dirty="0">
                <a:latin typeface="+mn-lt"/>
                <a:sym typeface="Wingdings" pitchFamily="2" charset="2"/>
              </a:rPr>
              <a:t>        </a:t>
            </a:r>
            <a:r>
              <a:rPr lang="en-GB" sz="1800" dirty="0">
                <a:latin typeface="+mn-lt"/>
              </a:rPr>
              <a:t>Optimisation surface treatment recipe (Mid-T baking, EP/PCB) and cold tests. </a:t>
            </a:r>
          </a:p>
          <a:p>
            <a:pPr algn="just"/>
            <a:r>
              <a:rPr lang="en-GB" sz="1800" dirty="0">
                <a:latin typeface="+mn-lt"/>
                <a:sym typeface="Wingdings" pitchFamily="2" charset="2"/>
              </a:rPr>
              <a:t>        </a:t>
            </a:r>
            <a:r>
              <a:rPr lang="en-GB" sz="1800" b="1" dirty="0">
                <a:latin typeface="+mn-lt"/>
              </a:rPr>
              <a:t>A CERN </a:t>
            </a:r>
            <a:r>
              <a:rPr lang="en-US" altLang="ja-SE" sz="1800" b="1" dirty="0">
                <a:latin typeface="+mn-lt"/>
              </a:rPr>
              <a:t>single-cell cavity fabricated by </a:t>
            </a:r>
            <a:r>
              <a:rPr lang="en-US" altLang="ja-SE" sz="1800" b="1" dirty="0" err="1">
                <a:latin typeface="+mn-lt"/>
              </a:rPr>
              <a:t>Jlab</a:t>
            </a:r>
            <a:r>
              <a:rPr lang="en-US" altLang="ja-SE" sz="1800" b="1" dirty="0">
                <a:latin typeface="+mn-lt"/>
              </a:rPr>
              <a:t> was received at </a:t>
            </a:r>
            <a:r>
              <a:rPr lang="en-US" altLang="ja-SE" sz="1800" b="1" dirty="0" err="1">
                <a:latin typeface="+mn-lt"/>
              </a:rPr>
              <a:t>IJLab</a:t>
            </a:r>
            <a:r>
              <a:rPr lang="en-US" altLang="ja-SE" sz="1800" b="1" dirty="0">
                <a:latin typeface="+mn-lt"/>
              </a:rPr>
              <a:t> end of May.</a:t>
            </a:r>
            <a:endParaRPr lang="en-US" altLang="ja-SE" sz="1800" dirty="0">
              <a:latin typeface="+mn-lt"/>
            </a:endParaRPr>
          </a:p>
          <a:p>
            <a:pPr algn="just"/>
            <a:r>
              <a:rPr lang="en-US" sz="1800" dirty="0">
                <a:latin typeface="+mn-lt"/>
              </a:rPr>
              <a:t>       </a:t>
            </a:r>
            <a:r>
              <a:rPr lang="en-US" sz="1800" dirty="0">
                <a:latin typeface="+mn-lt"/>
                <a:sym typeface="Wingdings" pitchFamily="2" charset="2"/>
              </a:rPr>
              <a:t> A common single-cell shape will be adopted for </a:t>
            </a:r>
            <a:r>
              <a:rPr lang="en-US" sz="1800" dirty="0" err="1">
                <a:latin typeface="+mn-lt"/>
                <a:sym typeface="Wingdings" pitchFamily="2" charset="2"/>
              </a:rPr>
              <a:t>FCCee</a:t>
            </a:r>
            <a:r>
              <a:rPr lang="en-US" sz="1800" dirty="0">
                <a:latin typeface="+mn-lt"/>
                <a:sym typeface="Wingdings" pitchFamily="2" charset="2"/>
              </a:rPr>
              <a:t> R&amp;D and PERLE booster. </a:t>
            </a:r>
            <a:endParaRPr lang="en-GB" sz="1800" dirty="0">
              <a:latin typeface="+mn-lt"/>
            </a:endParaRPr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F83D71CC-5F8D-D9EB-3DC7-0B6693E3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73A10806-00FC-F463-DDA4-F372DF91E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ED18C95-9C31-2BBC-3F94-EA6C9A5015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933" y="2434766"/>
            <a:ext cx="3962918" cy="29712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9DEFC3-7764-CBB8-2AE9-EF8FFE3DD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445" y="2434765"/>
            <a:ext cx="3961656" cy="29712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A80129-4CFE-424A-80C1-C70DB989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F8AB48E-2990-44ED-AB0F-39660055D9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5" name="Virage 4">
            <a:extLst>
              <a:ext uri="{FF2B5EF4-FFF2-40B4-BE49-F238E27FC236}">
                <a16:creationId xmlns:a16="http://schemas.microsoft.com/office/drawing/2014/main" id="{7C42B6A9-84B1-56A7-F1A2-77CCCCA42F9C}"/>
              </a:ext>
            </a:extLst>
          </p:cNvPr>
          <p:cNvSpPr/>
          <p:nvPr/>
        </p:nvSpPr>
        <p:spPr>
          <a:xfrm rot="5400000">
            <a:off x="8374719" y="1481572"/>
            <a:ext cx="936104" cy="720080"/>
          </a:xfrm>
          <a:prstGeom prst="bentArrow">
            <a:avLst>
              <a:gd name="adj1" fmla="val 16451"/>
              <a:gd name="adj2" fmla="val 17672"/>
              <a:gd name="adj3" fmla="val 25000"/>
              <a:gd name="adj4" fmla="val 4375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6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12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FF114B1-2D0E-B6B2-1C39-3B7077A321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13" y="1516972"/>
            <a:ext cx="5181297" cy="3456988"/>
          </a:xfrm>
          <a:prstGeom prst="rect">
            <a:avLst/>
          </a:prstGeom>
        </p:spPr>
      </p:pic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7447C45-3E6E-4B48-AC50-CB2F8DE1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  <a:endParaRPr lang="en-US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353ECE-A572-4ECA-BEAD-641C224B8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en-US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>
                <a:latin typeface="+mn-lt"/>
              </a:rPr>
              <a:pPr/>
              <a:t>27</a:t>
            </a:fld>
            <a:endParaRPr lang="en-US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C5EDD7-AFFD-6A14-8BF2-FF769AB56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28" y="166982"/>
            <a:ext cx="3960440" cy="43204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Site implementation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BDF123-3046-41AE-C33E-23C1B941409C}"/>
              </a:ext>
            </a:extLst>
          </p:cNvPr>
          <p:cNvSpPr/>
          <p:nvPr/>
        </p:nvSpPr>
        <p:spPr>
          <a:xfrm>
            <a:off x="561851" y="5293930"/>
            <a:ext cx="32383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+mn-lt"/>
              </a:rPr>
              <a:t>Implantation in igloo being finalized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3EF5172-E1BE-B5B6-62B3-89B8B9EA354E}"/>
              </a:ext>
            </a:extLst>
          </p:cNvPr>
          <p:cNvGrpSpPr/>
          <p:nvPr/>
        </p:nvGrpSpPr>
        <p:grpSpPr>
          <a:xfrm>
            <a:off x="3154139" y="3173761"/>
            <a:ext cx="4824536" cy="1827648"/>
            <a:chOff x="3658195" y="3173760"/>
            <a:chExt cx="5421320" cy="228001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1E1F7C0-D514-EE2E-AB82-D90874FCF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5522" y="3173760"/>
              <a:ext cx="3141756" cy="2271985"/>
            </a:xfrm>
            <a:prstGeom prst="rect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435D8DE2-8233-1EE6-DBD7-B2F565DEE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8195" y="3173760"/>
              <a:ext cx="2267326" cy="97847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F93ECA5C-8742-8E20-E1BB-4A454C8863D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58195" y="4152235"/>
              <a:ext cx="2267326" cy="12935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EB39C319-795A-8629-7663-AA5D36C9C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2731" y="4973960"/>
              <a:ext cx="596784" cy="479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76A673F-5FDA-E6A2-F50A-BFFF76EA31A9}"/>
              </a:ext>
            </a:extLst>
          </p:cNvPr>
          <p:cNvSpPr/>
          <p:nvPr/>
        </p:nvSpPr>
        <p:spPr>
          <a:xfrm>
            <a:off x="417835" y="653480"/>
            <a:ext cx="10009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latin typeface="+mn-lt"/>
              </a:rPr>
              <a:t>After site studies of the the two possible locations to host PERLE (Super ACO hall and Igloo): </a:t>
            </a:r>
          </a:p>
          <a:p>
            <a:pPr algn="ctr"/>
            <a:r>
              <a:rPr lang="en-GB" sz="1800" b="1" dirty="0">
                <a:solidFill>
                  <a:srgbClr val="FF0000"/>
                </a:solidFill>
                <a:latin typeface="+mn-lt"/>
              </a:rPr>
              <a:t>The IGLOO was the preferred solution</a:t>
            </a:r>
            <a:r>
              <a:rPr lang="en-GB" sz="1800" b="1" dirty="0">
                <a:latin typeface="+mn-lt"/>
              </a:rPr>
              <a:t>. Progress on Infrastructure and safety issues 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7CBF4CDC-EDEA-C95D-3415-3EC1C45A2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34" y="1733600"/>
            <a:ext cx="2778119" cy="13449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9713FE63-2BDF-EE6B-0F4C-176ECCC3C96B}"/>
              </a:ext>
            </a:extLst>
          </p:cNvPr>
          <p:cNvCxnSpPr>
            <a:cxnSpLocks/>
          </p:cNvCxnSpPr>
          <p:nvPr/>
        </p:nvCxnSpPr>
        <p:spPr>
          <a:xfrm flipH="1">
            <a:off x="3370164" y="1733600"/>
            <a:ext cx="1921870" cy="163226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2DD9719-649E-9AC3-9C09-4B977935B5E4}"/>
              </a:ext>
            </a:extLst>
          </p:cNvPr>
          <p:cNvCxnSpPr>
            <a:cxnSpLocks/>
          </p:cNvCxnSpPr>
          <p:nvPr/>
        </p:nvCxnSpPr>
        <p:spPr>
          <a:xfrm flipH="1">
            <a:off x="3370163" y="3087237"/>
            <a:ext cx="1921871" cy="278627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48681799-C31E-4EC7-91A7-A6F8C86425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F6D42C5-9E29-49D8-8390-8E760B4923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268" t="2525" r="18584" b="7950"/>
          <a:stretch/>
        </p:blipFill>
        <p:spPr>
          <a:xfrm>
            <a:off x="8056090" y="3317776"/>
            <a:ext cx="2946921" cy="231543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F8128942-D520-4C70-A0AC-93B3C8DDFFF6}"/>
              </a:ext>
            </a:extLst>
          </p:cNvPr>
          <p:cNvSpPr txBox="1"/>
          <p:nvPr/>
        </p:nvSpPr>
        <p:spPr>
          <a:xfrm>
            <a:off x="3514179" y="4995446"/>
            <a:ext cx="3600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+mn-lt"/>
              </a:rPr>
              <a:t>Laser clean room: delivered in July 2024 </a:t>
            </a:r>
          </a:p>
        </p:txBody>
      </p:sp>
    </p:spTree>
    <p:extLst>
      <p:ext uri="{BB962C8B-B14F-4D97-AF65-F5344CB8AC3E}">
        <p14:creationId xmlns:p14="http://schemas.microsoft.com/office/powerpoint/2010/main" val="1861869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2B4B2F2C-2EE9-4A9E-818B-CE1D00484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8" y="653480"/>
            <a:ext cx="6953825" cy="4492752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CA6BA551-4A42-4D3C-8D7B-7796AEA328C4}"/>
              </a:ext>
            </a:extLst>
          </p:cNvPr>
          <p:cNvSpPr/>
          <p:nvPr/>
        </p:nvSpPr>
        <p:spPr>
          <a:xfrm>
            <a:off x="5867446" y="2970606"/>
            <a:ext cx="145417" cy="133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2F372F4-F704-47D6-9B15-6555BBE3F7B7}"/>
              </a:ext>
            </a:extLst>
          </p:cNvPr>
          <p:cNvSpPr/>
          <p:nvPr/>
        </p:nvSpPr>
        <p:spPr>
          <a:xfrm>
            <a:off x="5868656" y="3259547"/>
            <a:ext cx="145417" cy="1334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5495C68-1AF2-48C9-8A27-D699232E3E83}"/>
              </a:ext>
            </a:extLst>
          </p:cNvPr>
          <p:cNvSpPr txBox="1"/>
          <p:nvPr/>
        </p:nvSpPr>
        <p:spPr>
          <a:xfrm>
            <a:off x="7619722" y="2675235"/>
            <a:ext cx="28569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    </a:t>
            </a:r>
            <a:r>
              <a:rPr lang="fr-FR" sz="1400" b="1" dirty="0">
                <a:solidFill>
                  <a:srgbClr val="00B0F0"/>
                </a:solidFill>
              </a:rPr>
              <a:t>PERLE </a:t>
            </a:r>
            <a:r>
              <a:rPr lang="fr-FR" sz="1400" b="1" dirty="0" err="1">
                <a:solidFill>
                  <a:srgbClr val="00B0F0"/>
                </a:solidFill>
              </a:rPr>
              <a:t>signle</a:t>
            </a:r>
            <a:r>
              <a:rPr lang="fr-FR" sz="1400" b="1" dirty="0">
                <a:solidFill>
                  <a:srgbClr val="00B0F0"/>
                </a:solidFill>
              </a:rPr>
              <a:t> tour</a:t>
            </a:r>
          </a:p>
          <a:p>
            <a:r>
              <a:rPr lang="fr-FR" sz="1400" b="1" dirty="0">
                <a:solidFill>
                  <a:schemeClr val="accent1"/>
                </a:solidFill>
              </a:rPr>
              <a:t>    PERLE 3 tours 250 MeV</a:t>
            </a:r>
          </a:p>
          <a:p>
            <a:r>
              <a:rPr lang="fr-FR" sz="1400" dirty="0"/>
              <a:t>    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</a:rPr>
              <a:t>PERLE 3 tours 500MeV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9366927-D268-4E63-953D-8B9C23F3E338}"/>
              </a:ext>
            </a:extLst>
          </p:cNvPr>
          <p:cNvSpPr/>
          <p:nvPr/>
        </p:nvSpPr>
        <p:spPr>
          <a:xfrm>
            <a:off x="7698381" y="3178573"/>
            <a:ext cx="162126" cy="17835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AFCADCB-8143-460B-808B-F14E5DC170D4}"/>
              </a:ext>
            </a:extLst>
          </p:cNvPr>
          <p:cNvSpPr/>
          <p:nvPr/>
        </p:nvSpPr>
        <p:spPr>
          <a:xfrm>
            <a:off x="7690497" y="2952746"/>
            <a:ext cx="162127" cy="19222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B84A4E6-3B0F-4370-8840-2F0DE5AAD8BE}"/>
              </a:ext>
            </a:extLst>
          </p:cNvPr>
          <p:cNvSpPr/>
          <p:nvPr/>
        </p:nvSpPr>
        <p:spPr>
          <a:xfrm>
            <a:off x="7690497" y="2710270"/>
            <a:ext cx="170010" cy="1965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375ECC-9054-4A36-AB05-0EE6278F9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58F8C4-D1AB-4963-AF57-DB6A2991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913563E-6CA2-42A2-A9F9-96ADE0A8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28</a:t>
            </a:fld>
            <a:endParaRPr lang="fr-FR" dirty="0"/>
          </a:p>
        </p:txBody>
      </p: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B233D873-C974-4647-B6F6-0DDA8647D910}"/>
              </a:ext>
            </a:extLst>
          </p:cNvPr>
          <p:cNvGrpSpPr/>
          <p:nvPr/>
        </p:nvGrpSpPr>
        <p:grpSpPr>
          <a:xfrm>
            <a:off x="129803" y="5261992"/>
            <a:ext cx="790182" cy="364719"/>
            <a:chOff x="345828" y="4867275"/>
            <a:chExt cx="790182" cy="364719"/>
          </a:xfrm>
        </p:grpSpPr>
        <p:sp>
          <p:nvSpPr>
            <p:cNvPr id="59" name="Rectangle : avec coins arrondis en haut 58">
              <a:extLst>
                <a:ext uri="{FF2B5EF4-FFF2-40B4-BE49-F238E27FC236}">
                  <a16:creationId xmlns:a16="http://schemas.microsoft.com/office/drawing/2014/main" id="{C49A50D0-4CDE-4804-8170-C2ABB53CA81D}"/>
                </a:ext>
              </a:extLst>
            </p:cNvPr>
            <p:cNvSpPr/>
            <p:nvPr/>
          </p:nvSpPr>
          <p:spPr>
            <a:xfrm rot="16200000">
              <a:off x="558559" y="4654544"/>
              <a:ext cx="364719" cy="790182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760BB32D-35E7-4A70-82B4-889131AFEF2F}"/>
                </a:ext>
              </a:extLst>
            </p:cNvPr>
            <p:cNvSpPr txBox="1"/>
            <p:nvPr/>
          </p:nvSpPr>
          <p:spPr>
            <a:xfrm>
              <a:off x="41783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A147925F-3B0F-42B6-AA55-DB69CA039427}"/>
              </a:ext>
            </a:extLst>
          </p:cNvPr>
          <p:cNvGrpSpPr/>
          <p:nvPr/>
        </p:nvGrpSpPr>
        <p:grpSpPr>
          <a:xfrm>
            <a:off x="921891" y="5261994"/>
            <a:ext cx="790182" cy="364720"/>
            <a:chOff x="1211829" y="4867277"/>
            <a:chExt cx="790182" cy="3647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475BB72-3297-4868-9089-150DDB7FD8FF}"/>
                </a:ext>
              </a:extLst>
            </p:cNvPr>
            <p:cNvSpPr/>
            <p:nvPr/>
          </p:nvSpPr>
          <p:spPr>
            <a:xfrm>
              <a:off x="1211829" y="4867278"/>
              <a:ext cx="790182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E5B7674A-E1CB-4A64-B5BD-FECBDE0812AF}"/>
                </a:ext>
              </a:extLst>
            </p:cNvPr>
            <p:cNvSpPr txBox="1"/>
            <p:nvPr/>
          </p:nvSpPr>
          <p:spPr>
            <a:xfrm>
              <a:off x="1244174" y="4867277"/>
              <a:ext cx="692589" cy="336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584" dirty="0">
                  <a:solidFill>
                    <a:schemeClr val="bg1"/>
                  </a:solidFill>
                </a:rPr>
                <a:t>2021</a:t>
              </a:r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772FD475-1426-4F8B-8C71-8E0D575F8471}"/>
              </a:ext>
            </a:extLst>
          </p:cNvPr>
          <p:cNvGrpSpPr/>
          <p:nvPr/>
        </p:nvGrpSpPr>
        <p:grpSpPr>
          <a:xfrm>
            <a:off x="1712073" y="5261995"/>
            <a:ext cx="790208" cy="364719"/>
            <a:chOff x="2002011" y="4867278"/>
            <a:chExt cx="790208" cy="36471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D2A86A6-EA20-4EBF-8342-6E0E008C4B08}"/>
                </a:ext>
              </a:extLst>
            </p:cNvPr>
            <p:cNvSpPr/>
            <p:nvPr/>
          </p:nvSpPr>
          <p:spPr>
            <a:xfrm>
              <a:off x="2002011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EEC39242-3F68-4BDD-807D-A26DD8786B55}"/>
                </a:ext>
              </a:extLst>
            </p:cNvPr>
            <p:cNvSpPr txBox="1"/>
            <p:nvPr/>
          </p:nvSpPr>
          <p:spPr>
            <a:xfrm>
              <a:off x="202950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2022</a:t>
              </a: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70036653-30A4-4E9B-80E5-D93638A0708B}"/>
              </a:ext>
            </a:extLst>
          </p:cNvPr>
          <p:cNvGrpSpPr/>
          <p:nvPr/>
        </p:nvGrpSpPr>
        <p:grpSpPr>
          <a:xfrm>
            <a:off x="2493884" y="5261995"/>
            <a:ext cx="796208" cy="364719"/>
            <a:chOff x="2841187" y="4867278"/>
            <a:chExt cx="796208" cy="36471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400C98F-F7DD-4548-93E7-3B33F0A2B130}"/>
                </a:ext>
              </a:extLst>
            </p:cNvPr>
            <p:cNvSpPr/>
            <p:nvPr/>
          </p:nvSpPr>
          <p:spPr>
            <a:xfrm>
              <a:off x="2841187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E54D7557-B688-4891-8D86-02E8BAB3DB11}"/>
                </a:ext>
              </a:extLst>
            </p:cNvPr>
            <p:cNvSpPr txBox="1"/>
            <p:nvPr/>
          </p:nvSpPr>
          <p:spPr>
            <a:xfrm>
              <a:off x="2882049" y="4882207"/>
              <a:ext cx="6925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2023</a:t>
              </a:r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8FB0A712-3CC0-4334-A1BC-987E2959D1B6}"/>
              </a:ext>
            </a:extLst>
          </p:cNvPr>
          <p:cNvGrpSpPr/>
          <p:nvPr/>
        </p:nvGrpSpPr>
        <p:grpSpPr>
          <a:xfrm>
            <a:off x="3296249" y="5261995"/>
            <a:ext cx="790208" cy="364719"/>
            <a:chOff x="3643552" y="4867278"/>
            <a:chExt cx="790208" cy="364719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30B5624-B97C-407C-925A-6E03219B9A3A}"/>
                </a:ext>
              </a:extLst>
            </p:cNvPr>
            <p:cNvSpPr/>
            <p:nvPr/>
          </p:nvSpPr>
          <p:spPr>
            <a:xfrm>
              <a:off x="3643552" y="4867278"/>
              <a:ext cx="790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BAE5C3B6-4D7E-4BD8-A030-A54ED5EA1038}"/>
                </a:ext>
              </a:extLst>
            </p:cNvPr>
            <p:cNvSpPr txBox="1"/>
            <p:nvPr/>
          </p:nvSpPr>
          <p:spPr>
            <a:xfrm>
              <a:off x="373020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2024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83127F3A-B107-499E-8052-D38070C693CE}"/>
              </a:ext>
            </a:extLst>
          </p:cNvPr>
          <p:cNvGrpSpPr/>
          <p:nvPr/>
        </p:nvGrpSpPr>
        <p:grpSpPr>
          <a:xfrm>
            <a:off x="4032149" y="5261995"/>
            <a:ext cx="796208" cy="364719"/>
            <a:chOff x="4539991" y="4867278"/>
            <a:chExt cx="796208" cy="364719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144B241-08DE-44F8-B9EE-49B7A18858A8}"/>
                </a:ext>
              </a:extLst>
            </p:cNvPr>
            <p:cNvSpPr/>
            <p:nvPr/>
          </p:nvSpPr>
          <p:spPr>
            <a:xfrm>
              <a:off x="4539991" y="4867278"/>
              <a:ext cx="796208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314D6B9A-20BC-43A0-A602-B1B00BCCC629}"/>
                </a:ext>
              </a:extLst>
            </p:cNvPr>
            <p:cNvSpPr txBox="1"/>
            <p:nvPr/>
          </p:nvSpPr>
          <p:spPr>
            <a:xfrm>
              <a:off x="45942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2025</a:t>
              </a: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B44FBB8-75B6-49DF-82C4-46ED849427B1}"/>
              </a:ext>
            </a:extLst>
          </p:cNvPr>
          <p:cNvGrpSpPr/>
          <p:nvPr/>
        </p:nvGrpSpPr>
        <p:grpSpPr>
          <a:xfrm>
            <a:off x="4806392" y="5261995"/>
            <a:ext cx="796310" cy="364719"/>
            <a:chOff x="5436430" y="4867278"/>
            <a:chExt cx="796310" cy="364719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FF454D1-C65E-40C5-BB61-8D25344D4428}"/>
                </a:ext>
              </a:extLst>
            </p:cNvPr>
            <p:cNvSpPr/>
            <p:nvPr/>
          </p:nvSpPr>
          <p:spPr>
            <a:xfrm>
              <a:off x="543643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777AFB04-B1E4-44F9-88F6-226E707C3819}"/>
                </a:ext>
              </a:extLst>
            </p:cNvPr>
            <p:cNvSpPr txBox="1"/>
            <p:nvPr/>
          </p:nvSpPr>
          <p:spPr>
            <a:xfrm>
              <a:off x="54583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2026</a:t>
              </a: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84474951-28DF-42AA-B5C1-27B2D4783C78}"/>
              </a:ext>
            </a:extLst>
          </p:cNvPr>
          <p:cNvGrpSpPr/>
          <p:nvPr/>
        </p:nvGrpSpPr>
        <p:grpSpPr>
          <a:xfrm>
            <a:off x="5602702" y="5261995"/>
            <a:ext cx="796310" cy="364719"/>
            <a:chOff x="6332870" y="4867278"/>
            <a:chExt cx="796310" cy="364719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3AA5A21-B1ED-4957-A5A3-2B7E226AA278}"/>
                </a:ext>
              </a:extLst>
            </p:cNvPr>
            <p:cNvSpPr/>
            <p:nvPr/>
          </p:nvSpPr>
          <p:spPr>
            <a:xfrm>
              <a:off x="6332870" y="4867278"/>
              <a:ext cx="796310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2A80B7B6-B547-427E-BDD7-FAD64449C09A}"/>
                </a:ext>
              </a:extLst>
            </p:cNvPr>
            <p:cNvSpPr txBox="1"/>
            <p:nvPr/>
          </p:nvSpPr>
          <p:spPr>
            <a:xfrm>
              <a:off x="6394499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2027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23F82BA9-BA72-4A00-A4E5-276B24B01D45}"/>
              </a:ext>
            </a:extLst>
          </p:cNvPr>
          <p:cNvGrpSpPr/>
          <p:nvPr/>
        </p:nvGrpSpPr>
        <p:grpSpPr>
          <a:xfrm>
            <a:off x="7119092" y="5261995"/>
            <a:ext cx="790509" cy="364719"/>
            <a:chOff x="7119092" y="4867278"/>
            <a:chExt cx="790509" cy="36471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AA82543-AA7E-4CB3-B914-80716137FD76}"/>
                </a:ext>
              </a:extLst>
            </p:cNvPr>
            <p:cNvSpPr/>
            <p:nvPr/>
          </p:nvSpPr>
          <p:spPr>
            <a:xfrm>
              <a:off x="7119092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9105FB17-59C7-4274-B554-AA4A20BA1095}"/>
                </a:ext>
              </a:extLst>
            </p:cNvPr>
            <p:cNvSpPr txBox="1"/>
            <p:nvPr/>
          </p:nvSpPr>
          <p:spPr>
            <a:xfrm>
              <a:off x="7188043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2029</a:t>
              </a: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3FD9CEDF-DC5D-44D7-ABB1-2BE0F8ED56BE}"/>
              </a:ext>
            </a:extLst>
          </p:cNvPr>
          <p:cNvGrpSpPr/>
          <p:nvPr/>
        </p:nvGrpSpPr>
        <p:grpSpPr>
          <a:xfrm>
            <a:off x="8703268" y="5261996"/>
            <a:ext cx="790509" cy="364719"/>
            <a:chOff x="9918628" y="4867279"/>
            <a:chExt cx="790509" cy="364719"/>
          </a:xfrm>
        </p:grpSpPr>
        <p:sp>
          <p:nvSpPr>
            <p:cNvPr id="86" name="Rectangle : avec coins arrondis en haut 85">
              <a:extLst>
                <a:ext uri="{FF2B5EF4-FFF2-40B4-BE49-F238E27FC236}">
                  <a16:creationId xmlns:a16="http://schemas.microsoft.com/office/drawing/2014/main" id="{65CA9808-72D5-404B-978A-BDE199D05449}"/>
                </a:ext>
              </a:extLst>
            </p:cNvPr>
            <p:cNvSpPr/>
            <p:nvPr/>
          </p:nvSpPr>
          <p:spPr>
            <a:xfrm rot="5400000">
              <a:off x="10131523" y="4654384"/>
              <a:ext cx="364719" cy="790509"/>
            </a:xfrm>
            <a:prstGeom prst="round2Same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9CC083BC-A9E7-47CD-9366-33BAD4541117}"/>
                </a:ext>
              </a:extLst>
            </p:cNvPr>
            <p:cNvSpPr txBox="1"/>
            <p:nvPr/>
          </p:nvSpPr>
          <p:spPr>
            <a:xfrm>
              <a:off x="9950382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2031</a:t>
              </a: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43999649-21D6-49C4-95E2-5F816D23941B}"/>
              </a:ext>
            </a:extLst>
          </p:cNvPr>
          <p:cNvGrpSpPr/>
          <p:nvPr/>
        </p:nvGrpSpPr>
        <p:grpSpPr>
          <a:xfrm>
            <a:off x="7911180" y="5261995"/>
            <a:ext cx="790509" cy="364719"/>
            <a:chOff x="9022287" y="4867278"/>
            <a:chExt cx="790509" cy="364719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A086AA0-EAA6-44AC-9006-3520EB34421A}"/>
                </a:ext>
              </a:extLst>
            </p:cNvPr>
            <p:cNvSpPr/>
            <p:nvPr/>
          </p:nvSpPr>
          <p:spPr>
            <a:xfrm>
              <a:off x="9022287" y="4867278"/>
              <a:ext cx="79050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59A0634A-BC5F-456F-A414-A5BB736EAE2F}"/>
                </a:ext>
              </a:extLst>
            </p:cNvPr>
            <p:cNvSpPr txBox="1"/>
            <p:nvPr/>
          </p:nvSpPr>
          <p:spPr>
            <a:xfrm>
              <a:off x="9058795" y="4882207"/>
              <a:ext cx="6925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2030</a:t>
              </a:r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4A4B8C64-83ED-4485-80D7-32D3ADF2E3EA}"/>
              </a:ext>
            </a:extLst>
          </p:cNvPr>
          <p:cNvGrpSpPr/>
          <p:nvPr/>
        </p:nvGrpSpPr>
        <p:grpSpPr>
          <a:xfrm>
            <a:off x="9495356" y="5261992"/>
            <a:ext cx="651956" cy="348176"/>
            <a:chOff x="10858995" y="4834449"/>
            <a:chExt cx="651956" cy="348176"/>
          </a:xfrm>
        </p:grpSpPr>
        <p:sp>
          <p:nvSpPr>
            <p:cNvPr id="92" name="Chevron 38">
              <a:extLst>
                <a:ext uri="{FF2B5EF4-FFF2-40B4-BE49-F238E27FC236}">
                  <a16:creationId xmlns:a16="http://schemas.microsoft.com/office/drawing/2014/main" id="{F4B43EFD-1CEB-44AF-AE21-D43E563D8CF3}"/>
                </a:ext>
              </a:extLst>
            </p:cNvPr>
            <p:cNvSpPr/>
            <p:nvPr/>
          </p:nvSpPr>
          <p:spPr>
            <a:xfrm>
              <a:off x="10858995" y="4839295"/>
              <a:ext cx="301614" cy="343330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>
                <a:solidFill>
                  <a:schemeClr val="tx1"/>
                </a:solidFill>
              </a:endParaRPr>
            </a:p>
          </p:txBody>
        </p:sp>
        <p:sp>
          <p:nvSpPr>
            <p:cNvPr id="93" name="Chevron 39">
              <a:extLst>
                <a:ext uri="{FF2B5EF4-FFF2-40B4-BE49-F238E27FC236}">
                  <a16:creationId xmlns:a16="http://schemas.microsoft.com/office/drawing/2014/main" id="{C548A885-D62E-431E-B96E-0078D739A8D5}"/>
                </a:ext>
              </a:extLst>
            </p:cNvPr>
            <p:cNvSpPr/>
            <p:nvPr/>
          </p:nvSpPr>
          <p:spPr>
            <a:xfrm>
              <a:off x="11037650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94" name="Chevron 40">
              <a:extLst>
                <a:ext uri="{FF2B5EF4-FFF2-40B4-BE49-F238E27FC236}">
                  <a16:creationId xmlns:a16="http://schemas.microsoft.com/office/drawing/2014/main" id="{67839020-05A8-4004-9E45-C43927ED2772}"/>
                </a:ext>
              </a:extLst>
            </p:cNvPr>
            <p:cNvSpPr/>
            <p:nvPr/>
          </p:nvSpPr>
          <p:spPr>
            <a:xfrm>
              <a:off x="11200639" y="4834449"/>
              <a:ext cx="310312" cy="343329"/>
            </a:xfrm>
            <a:prstGeom prst="chevron">
              <a:avLst>
                <a:gd name="adj" fmla="val 6462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074FA75C-A82C-44B0-96C8-57A7DC5BBA45}"/>
              </a:ext>
            </a:extLst>
          </p:cNvPr>
          <p:cNvGrpSpPr/>
          <p:nvPr/>
        </p:nvGrpSpPr>
        <p:grpSpPr>
          <a:xfrm>
            <a:off x="6395019" y="5261993"/>
            <a:ext cx="719529" cy="364719"/>
            <a:chOff x="6395019" y="4867276"/>
            <a:chExt cx="719529" cy="364719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C92AE71-753B-482E-818C-D28AD1EB8CC5}"/>
                </a:ext>
              </a:extLst>
            </p:cNvPr>
            <p:cNvSpPr/>
            <p:nvPr/>
          </p:nvSpPr>
          <p:spPr>
            <a:xfrm>
              <a:off x="6395019" y="4867276"/>
              <a:ext cx="719529" cy="364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37" dirty="0">
                <a:solidFill>
                  <a:schemeClr val="tx1"/>
                </a:solidFill>
              </a:endParaRP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ACFB34E2-9AC0-4C02-992F-DE859CC5A804}"/>
                </a:ext>
              </a:extLst>
            </p:cNvPr>
            <p:cNvSpPr txBox="1"/>
            <p:nvPr/>
          </p:nvSpPr>
          <p:spPr>
            <a:xfrm>
              <a:off x="6421260" y="4901952"/>
              <a:ext cx="6213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2028</a:t>
              </a:r>
            </a:p>
          </p:txBody>
        </p:sp>
      </p:grp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D51864C-9B3E-44CF-8425-6BF8904F855E}"/>
              </a:ext>
            </a:extLst>
          </p:cNvPr>
          <p:cNvCxnSpPr>
            <a:cxnSpLocks/>
          </p:cNvCxnSpPr>
          <p:nvPr/>
        </p:nvCxnSpPr>
        <p:spPr>
          <a:xfrm>
            <a:off x="5928588" y="3248493"/>
            <a:ext cx="826195" cy="1932415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8A699770-F54E-496F-B990-6793FE6350C3}"/>
              </a:ext>
            </a:extLst>
          </p:cNvPr>
          <p:cNvCxnSpPr>
            <a:cxnSpLocks/>
          </p:cNvCxnSpPr>
          <p:nvPr/>
        </p:nvCxnSpPr>
        <p:spPr>
          <a:xfrm>
            <a:off x="6000857" y="3031580"/>
            <a:ext cx="2360785" cy="21129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5E0F179C-A5AF-4722-A8E9-19BC733E6F57}"/>
              </a:ext>
            </a:extLst>
          </p:cNvPr>
          <p:cNvCxnSpPr>
            <a:cxnSpLocks/>
          </p:cNvCxnSpPr>
          <p:nvPr/>
        </p:nvCxnSpPr>
        <p:spPr>
          <a:xfrm>
            <a:off x="5968240" y="2879999"/>
            <a:ext cx="3828730" cy="230090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ZoneTexte 103">
            <a:extLst>
              <a:ext uri="{FF2B5EF4-FFF2-40B4-BE49-F238E27FC236}">
                <a16:creationId xmlns:a16="http://schemas.microsoft.com/office/drawing/2014/main" id="{F2D1F86B-DA1E-4868-B373-B2773DF1FE2C}"/>
              </a:ext>
            </a:extLst>
          </p:cNvPr>
          <p:cNvSpPr txBox="1"/>
          <p:nvPr/>
        </p:nvSpPr>
        <p:spPr>
          <a:xfrm>
            <a:off x="5433021" y="2402251"/>
            <a:ext cx="889470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tx2"/>
                </a:solidFill>
              </a:rPr>
              <a:t>PERLE</a:t>
            </a:r>
          </a:p>
        </p:txBody>
      </p:sp>
      <p:pic>
        <p:nvPicPr>
          <p:cNvPr id="105" name="Image 104">
            <a:extLst>
              <a:ext uri="{FF2B5EF4-FFF2-40B4-BE49-F238E27FC236}">
                <a16:creationId xmlns:a16="http://schemas.microsoft.com/office/drawing/2014/main" id="{B52F81A4-33F9-48D3-803D-0B5CF148E7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7FC0ADF-7780-74EB-3601-7107362279F1}"/>
              </a:ext>
            </a:extLst>
          </p:cNvPr>
          <p:cNvSpPr txBox="1"/>
          <p:nvPr/>
        </p:nvSpPr>
        <p:spPr>
          <a:xfrm>
            <a:off x="954236" y="149424"/>
            <a:ext cx="670512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en-GB" sz="2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PERLE Timeline (macroscopic view)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F59F2A6-7D8E-4B82-A4F9-B3E71A0BE842}"/>
              </a:ext>
            </a:extLst>
          </p:cNvPr>
          <p:cNvCxnSpPr/>
          <p:nvPr/>
        </p:nvCxnSpPr>
        <p:spPr>
          <a:xfrm>
            <a:off x="5940155" y="1445928"/>
            <a:ext cx="0" cy="324000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306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B72FDF6-CCCF-42F3-82E8-A151D3937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F8641F-9DFC-43F3-9465-B480861B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D100B2-2238-4E84-A0D3-E271393A6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950D25-33A6-4E8F-B72A-C37C30D6095C}"/>
              </a:ext>
            </a:extLst>
          </p:cNvPr>
          <p:cNvSpPr/>
          <p:nvPr/>
        </p:nvSpPr>
        <p:spPr>
          <a:xfrm>
            <a:off x="142442" y="400864"/>
            <a:ext cx="104878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1600" dirty="0">
              <a:cs typeface="Arial" panose="020B0604020202020204" pitchFamily="34" charset="0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r>
              <a:rPr lang="en-GB" sz="1600" b="1" dirty="0" err="1">
                <a:latin typeface="+mn-lt"/>
                <a:cs typeface="Arial" panose="020B0604020202020204" pitchFamily="34" charset="0"/>
              </a:rPr>
              <a:t>PERLE@Orsay</a:t>
            </a:r>
            <a:r>
              <a:rPr lang="en-GB" sz="1600" b="1" dirty="0">
                <a:latin typeface="+mn-lt"/>
                <a:cs typeface="Arial" panose="020B0604020202020204" pitchFamily="34" charset="0"/>
              </a:rPr>
              <a:t> : International collaboration formed</a:t>
            </a:r>
          </a:p>
          <a:p>
            <a:pPr algn="just"/>
            <a:r>
              <a:rPr lang="en-GB" sz="1600" b="1" dirty="0">
                <a:latin typeface="+mn-lt"/>
                <a:cs typeface="Arial" panose="020B0604020202020204" pitchFamily="34" charset="0"/>
              </a:rPr>
              <a:t>        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Recently extended within </a:t>
            </a:r>
            <a:r>
              <a:rPr lang="en-GB" sz="1600" dirty="0" err="1">
                <a:latin typeface="+mn-lt"/>
                <a:cs typeface="Arial" panose="020B0604020202020204" pitchFamily="34" charset="0"/>
              </a:rPr>
              <a:t>iSAS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for cryomodule work</a:t>
            </a:r>
          </a:p>
          <a:p>
            <a:pPr algn="just"/>
            <a:endParaRPr lang="en-GB" sz="1600" dirty="0">
              <a:latin typeface="+mn-lt"/>
              <a:cs typeface="Arial" panose="020B0604020202020204" pitchFamily="34" charset="0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r>
              <a:rPr lang="en-GB" sz="1600" b="1" dirty="0" err="1">
                <a:latin typeface="+mn-lt"/>
                <a:cs typeface="Arial" panose="020B0604020202020204" pitchFamily="34" charset="0"/>
              </a:rPr>
              <a:t>PERLE@Orsay</a:t>
            </a:r>
            <a:r>
              <a:rPr lang="en-GB" sz="1600" b="1" dirty="0">
                <a:latin typeface="+mn-lt"/>
                <a:cs typeface="Arial" panose="020B0604020202020204" pitchFamily="34" charset="0"/>
              </a:rPr>
              <a:t> proceed by phases : 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+mn-lt"/>
              </a:rPr>
              <a:t>Phase 1:</a:t>
            </a:r>
            <a:r>
              <a:rPr lang="en-GB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Injection line Installation</a:t>
            </a:r>
            <a:r>
              <a:rPr lang="en-GB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Single turn </a:t>
            </a:r>
            <a:r>
              <a:rPr lang="en-GB" sz="1600" dirty="0">
                <a:latin typeface="+mn-lt"/>
              </a:rPr>
              <a:t> (2028)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+mn-lt"/>
              </a:rPr>
              <a:t>Phase 2: PERLE </a:t>
            </a:r>
            <a:r>
              <a:rPr lang="en-GB" sz="16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250 MeV </a:t>
            </a:r>
            <a:r>
              <a:rPr lang="en-GB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version (2030)</a:t>
            </a:r>
            <a:endParaRPr lang="en-GB" sz="16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+mn-lt"/>
              </a:rPr>
              <a:t>Phase 3: PERLE </a:t>
            </a:r>
            <a:r>
              <a:rPr lang="en-GB" sz="160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500 MeV </a:t>
            </a:r>
            <a:r>
              <a:rPr lang="en-GB" sz="16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version (</a:t>
            </a:r>
            <a:r>
              <a:rPr lang="en-GB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&gt; 2030)</a:t>
            </a:r>
            <a:endParaRPr lang="en-GB" sz="1600" dirty="0">
              <a:latin typeface="+mn-lt"/>
              <a:cs typeface="Arial" panose="020B0604020202020204" pitchFamily="34" charset="0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endParaRPr lang="en-GB" sz="1600" dirty="0">
              <a:latin typeface="+mn-lt"/>
              <a:cs typeface="Arial" panose="020B0604020202020204" pitchFamily="34" charset="0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r>
              <a:rPr lang="en-GB" sz="1600" b="1" dirty="0" err="1">
                <a:latin typeface="+mn-lt"/>
                <a:cs typeface="Arial" panose="020B0604020202020204" pitchFamily="34" charset="0"/>
              </a:rPr>
              <a:t>PERLE@Orsay</a:t>
            </a:r>
            <a:r>
              <a:rPr lang="en-GB" sz="1600" b="1" dirty="0">
                <a:latin typeface="+mn-lt"/>
                <a:cs typeface="Arial" panose="020B0604020202020204" pitchFamily="34" charset="0"/>
              </a:rPr>
              <a:t>  : Recent achievements  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The site is chosen 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: IGLOO. Progresses on Infrastructure and Safety issues 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Installation of the DC gun started 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– will be finalised by end 2024, commissioning in 2025.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latin typeface="+mn-lt"/>
                <a:cs typeface="Arial" panose="020B0604020202020204" pitchFamily="34" charset="0"/>
              </a:rPr>
              <a:t>Significant </a:t>
            </a:r>
            <a:r>
              <a:rPr lang="en-GB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progresses in buncher design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.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  <a:sym typeface="Wingdings" pitchFamily="2" charset="2"/>
              </a:rPr>
              <a:t>A common single-cell shape cavity will be adopted for </a:t>
            </a:r>
            <a:r>
              <a:rPr lang="en-US" sz="1600" dirty="0" err="1">
                <a:solidFill>
                  <a:srgbClr val="FF0000"/>
                </a:solidFill>
                <a:latin typeface="+mn-lt"/>
                <a:sym typeface="Wingdings" pitchFamily="2" charset="2"/>
              </a:rPr>
              <a:t>FCCee</a:t>
            </a:r>
            <a:r>
              <a:rPr lang="en-US" sz="1600" dirty="0">
                <a:solidFill>
                  <a:srgbClr val="FF0000"/>
                </a:solidFill>
                <a:latin typeface="+mn-lt"/>
                <a:sym typeface="Wingdings" pitchFamily="2" charset="2"/>
              </a:rPr>
              <a:t> R&amp;D and PERLE booster</a:t>
            </a:r>
            <a:r>
              <a:rPr lang="en-US" sz="1600" dirty="0">
                <a:latin typeface="+mn-lt"/>
                <a:sym typeface="Wingdings" pitchFamily="2" charset="2"/>
              </a:rPr>
              <a:t>.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US" sz="1600" dirty="0">
                <a:latin typeface="+mn-lt"/>
                <a:cs typeface="Arial" panose="020B0604020202020204" pitchFamily="34" charset="0"/>
                <a:sym typeface="Wingdings" pitchFamily="2" charset="2"/>
              </a:rPr>
              <a:t>Progresses on </a:t>
            </a:r>
            <a:r>
              <a:rPr lang="en-US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  <a:sym typeface="Wingdings" pitchFamily="2" charset="2"/>
              </a:rPr>
              <a:t>magnet design </a:t>
            </a:r>
            <a:r>
              <a:rPr lang="en-US" sz="1600" dirty="0">
                <a:latin typeface="+mn-lt"/>
                <a:cs typeface="Arial" panose="020B0604020202020204" pitchFamily="34" charset="0"/>
                <a:sym typeface="Wingdings" pitchFamily="2" charset="2"/>
              </a:rPr>
              <a:t>and orbit corrections / diagnostic</a:t>
            </a:r>
            <a:endParaRPr lang="en-GB" sz="1600" dirty="0">
              <a:latin typeface="+mn-lt"/>
              <a:cs typeface="Arial" panose="020B0604020202020204" pitchFamily="34" charset="0"/>
            </a:endParaRP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latin typeface="+mn-lt"/>
              </a:rPr>
              <a:t>Specifications of the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5-Cell 800 MHz cavity is under finalisation</a:t>
            </a:r>
            <a:r>
              <a:rPr lang="en-GB" sz="1600" dirty="0">
                <a:latin typeface="+mn-lt"/>
              </a:rPr>
              <a:t>. Procurement of 4 cavities before summer 2024</a:t>
            </a:r>
          </a:p>
          <a:p>
            <a:pPr marL="889710" lvl="1" indent="-388060" algn="just">
              <a:buFont typeface="Wingdings" panose="05000000000000000000" pitchFamily="2" charset="2"/>
              <a:buChar char="Ø"/>
            </a:pPr>
            <a:r>
              <a:rPr lang="en-GB" sz="1600" dirty="0">
                <a:latin typeface="+mn-lt"/>
              </a:rPr>
              <a:t>The 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cryomodule adapted from ESS design</a:t>
            </a:r>
            <a:r>
              <a:rPr lang="en-GB" sz="1600" dirty="0">
                <a:latin typeface="+mn-lt"/>
              </a:rPr>
              <a:t>. Significant progress </a:t>
            </a:r>
            <a:r>
              <a:rPr lang="en-GB" sz="1600" dirty="0">
                <a:latin typeface="+mn-lt"/>
                <a:sym typeface="Wingdings" panose="05000000000000000000" pitchFamily="2" charset="2"/>
              </a:rPr>
              <a:t> in phase with the 2027 delivery (</a:t>
            </a:r>
            <a:r>
              <a:rPr lang="en-GB" sz="1600" dirty="0" err="1">
                <a:latin typeface="+mn-lt"/>
                <a:sym typeface="Wingdings" panose="05000000000000000000" pitchFamily="2" charset="2"/>
              </a:rPr>
              <a:t>iSAS</a:t>
            </a:r>
            <a:r>
              <a:rPr lang="en-GB" sz="1600" dirty="0">
                <a:latin typeface="+mn-lt"/>
                <a:sym typeface="Wingdings" panose="05000000000000000000" pitchFamily="2" charset="2"/>
              </a:rPr>
              <a:t>)</a:t>
            </a:r>
          </a:p>
          <a:p>
            <a:pPr marL="787400" lvl="1" indent="-285750" algn="just">
              <a:buFont typeface="Wingdings" panose="05000000000000000000" pitchFamily="2" charset="2"/>
              <a:buChar char="Ø"/>
            </a:pPr>
            <a:endParaRPr lang="en-GB" sz="16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r>
              <a:rPr lang="en-GB" sz="1600" b="1" dirty="0" err="1">
                <a:latin typeface="+mn-lt"/>
                <a:cs typeface="Arial" panose="020B0604020202020204" pitchFamily="34" charset="0"/>
              </a:rPr>
              <a:t>PERLE@Orsay</a:t>
            </a:r>
            <a:r>
              <a:rPr lang="en-GB" sz="1600" b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marL="889710" lvl="1" indent="-388060" algn="just"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Human resources significantly increased 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(permanent researchers, technical staff, Post-Doc &amp; PhD)  </a:t>
            </a:r>
          </a:p>
          <a:p>
            <a:pPr marL="889710" lvl="1" indent="-388060" algn="just"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Financial support for Phase 1 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(single tour) </a:t>
            </a:r>
            <a:r>
              <a:rPr lang="fr-FR" sz="1600" dirty="0" err="1">
                <a:latin typeface="+mn-lt"/>
                <a:cs typeface="Arial" panose="020B0604020202020204" pitchFamily="34" charset="0"/>
              </a:rPr>
              <a:t>strongly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+mn-lt"/>
                <a:cs typeface="Arial" panose="020B0604020202020204" pitchFamily="34" charset="0"/>
              </a:rPr>
              <a:t>depends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 on the </a:t>
            </a:r>
            <a:r>
              <a:rPr lang="fr-FR" sz="1600" dirty="0" err="1">
                <a:latin typeface="+mn-lt"/>
                <a:cs typeface="Arial" panose="020B0604020202020204" pitchFamily="34" charset="0"/>
              </a:rPr>
              <a:t>succes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 of ERL4ALL</a:t>
            </a:r>
            <a:endParaRPr lang="en-GB" sz="1600" dirty="0">
              <a:latin typeface="+mn-lt"/>
              <a:cs typeface="Arial" panose="020B0604020202020204" pitchFamily="34" charset="0"/>
            </a:endParaRPr>
          </a:p>
          <a:p>
            <a:pPr marL="388060" indent="-388060" algn="just">
              <a:buFont typeface="Wingdings" panose="05000000000000000000" pitchFamily="2" charset="2"/>
              <a:buChar char="v"/>
            </a:pPr>
            <a:endParaRPr lang="en-GB" sz="1600" b="1" u="sng" dirty="0">
              <a:solidFill>
                <a:srgbClr val="FF0000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584BA88A-2FA2-455A-8FC1-EA03556B998A}"/>
              </a:ext>
            </a:extLst>
          </p:cNvPr>
          <p:cNvGrpSpPr/>
          <p:nvPr/>
        </p:nvGrpSpPr>
        <p:grpSpPr>
          <a:xfrm>
            <a:off x="5026345" y="725488"/>
            <a:ext cx="5400602" cy="663790"/>
            <a:chOff x="33706" y="646457"/>
            <a:chExt cx="10264767" cy="1231159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16D392A-96E0-4172-9707-278A095D758B}"/>
                </a:ext>
              </a:extLst>
            </p:cNvPr>
            <p:cNvGrpSpPr/>
            <p:nvPr/>
          </p:nvGrpSpPr>
          <p:grpSpPr>
            <a:xfrm>
              <a:off x="237750" y="646457"/>
              <a:ext cx="10060723" cy="619807"/>
              <a:chOff x="345827" y="5049972"/>
              <a:chExt cx="10060723" cy="619807"/>
            </a:xfrm>
          </p:grpSpPr>
          <p:pic>
            <p:nvPicPr>
              <p:cNvPr id="12" name="image16.png">
                <a:extLst>
                  <a:ext uri="{FF2B5EF4-FFF2-40B4-BE49-F238E27FC236}">
                    <a16:creationId xmlns:a16="http://schemas.microsoft.com/office/drawing/2014/main" id="{E88D5B97-5C4C-4F1D-854C-79AC6F712D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6186" y="5133689"/>
                <a:ext cx="1618777" cy="46926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3" name="image19.png">
                <a:extLst>
                  <a:ext uri="{FF2B5EF4-FFF2-40B4-BE49-F238E27FC236}">
                    <a16:creationId xmlns:a16="http://schemas.microsoft.com/office/drawing/2014/main" id="{6EE7110A-6AF2-4818-ADC9-76F447BF4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44936" y="5121980"/>
                <a:ext cx="1512168" cy="43836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4" name="Picture 2" descr="Fichier:Logo CERN.jpg">
                <a:extLst>
                  <a:ext uri="{FF2B5EF4-FFF2-40B4-BE49-F238E27FC236}">
                    <a16:creationId xmlns:a16="http://schemas.microsoft.com/office/drawing/2014/main" id="{4E0A8048-B2E7-43B7-A03E-FA497F38AC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1971" y="5074234"/>
                <a:ext cx="578350" cy="5774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Résultat de recherche d'images pour &quot;Liverpool university logo&quot;">
                <a:extLst>
                  <a:ext uri="{FF2B5EF4-FFF2-40B4-BE49-F238E27FC236}">
                    <a16:creationId xmlns:a16="http://schemas.microsoft.com/office/drawing/2014/main" id="{CD8FD6B9-6712-4EE3-8A6E-8706614893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051" y="5089948"/>
                <a:ext cx="1233899" cy="504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8" descr="Résultat de recherche d'images pour &quot;Budker institute novosibirsk logo&quot;">
                <a:extLst>
                  <a:ext uri="{FF2B5EF4-FFF2-40B4-BE49-F238E27FC236}">
                    <a16:creationId xmlns:a16="http://schemas.microsoft.com/office/drawing/2014/main" id="{3E038816-8173-4838-B9D2-698E7DDB9A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70270" y="5121980"/>
                <a:ext cx="936280" cy="50753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0" descr="Résultat de recherche d'images pour &quot;logo in2p3&quot;">
                <a:extLst>
                  <a:ext uri="{FF2B5EF4-FFF2-40B4-BE49-F238E27FC236}">
                    <a16:creationId xmlns:a16="http://schemas.microsoft.com/office/drawing/2014/main" id="{91F8EFD6-95C8-4DD4-AFC8-635660048D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5827" y="5072051"/>
                <a:ext cx="1045087" cy="580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F400E389-A52B-426E-92E6-D91777075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4856" y="5049972"/>
                <a:ext cx="658545" cy="619807"/>
              </a:xfrm>
              <a:prstGeom prst="rect">
                <a:avLst/>
              </a:prstGeom>
            </p:spPr>
          </p:pic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5208E9A6-6129-4C8D-AFD0-BE1158A664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25256" y="5078739"/>
                <a:ext cx="547297" cy="547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logo_web">
                <a:extLst>
                  <a:ext uri="{FF2B5EF4-FFF2-40B4-BE49-F238E27FC236}">
                    <a16:creationId xmlns:a16="http://schemas.microsoft.com/office/drawing/2014/main" id="{F78949A6-D187-418E-9707-303FA9655C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9112" y="5121980"/>
                <a:ext cx="1170422" cy="4809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C7CBE4F-A206-40F9-95A4-2178EFED6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8759" y="1370372"/>
              <a:ext cx="743593" cy="489623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721F8B0-DD32-453C-92C2-46D9FA824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706" y="1300201"/>
              <a:ext cx="845053" cy="577415"/>
            </a:xfrm>
            <a:prstGeom prst="rect">
              <a:avLst/>
            </a:prstGeom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E44A2844-2C00-4A22-ABFE-D10979C3F6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2" y="61820"/>
            <a:ext cx="723268" cy="455202"/>
          </a:xfrm>
          <a:prstGeom prst="rect">
            <a:avLst/>
          </a:prstGeom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B0334571-6B23-4F40-B8BC-BE0DBDD49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129" y="140811"/>
            <a:ext cx="7163834" cy="447518"/>
          </a:xfrm>
        </p:spPr>
        <p:txBody>
          <a:bodyPr/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Conclusions and remarks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0C83B4-0AFB-4568-82C3-251806949EB2}"/>
              </a:ext>
            </a:extLst>
          </p:cNvPr>
          <p:cNvSpPr txBox="1"/>
          <p:nvPr/>
        </p:nvSpPr>
        <p:spPr>
          <a:xfrm>
            <a:off x="6820845" y="1587386"/>
            <a:ext cx="2412199" cy="338554"/>
          </a:xfrm>
          <a:prstGeom prst="rect">
            <a:avLst/>
          </a:prstGeom>
          <a:noFill/>
          <a:ln w="19050">
            <a:solidFill>
              <a:srgbClr val="CC0066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i="1" dirty="0">
                <a:latin typeface="+mn-lt"/>
              </a:rPr>
              <a:t>Still opened to new comers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8CDA50-7027-4CA5-B2C3-19DEF51FB023}"/>
              </a:ext>
            </a:extLst>
          </p:cNvPr>
          <p:cNvSpPr txBox="1"/>
          <p:nvPr/>
        </p:nvSpPr>
        <p:spPr>
          <a:xfrm>
            <a:off x="5890443" y="1141663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+ Contributions through </a:t>
            </a:r>
            <a:r>
              <a:rPr lang="en-GB" sz="1400" dirty="0" err="1"/>
              <a:t>iSAS</a:t>
            </a:r>
            <a:r>
              <a:rPr lang="en-GB" sz="1400" dirty="0"/>
              <a:t> of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EDE24B-A544-4964-9A3D-632B638CD76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460" y="1156867"/>
            <a:ext cx="448164" cy="36567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E338D71-F233-4A08-AA02-6BC1F9712D6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384" y="1101163"/>
            <a:ext cx="440744" cy="44074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AC75166-B88F-42B9-87FF-A468FA0BF57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8856" y="1141663"/>
            <a:ext cx="874810" cy="39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0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7163834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bERLinPro and PERLE layout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" name="Gruppieren 10">
            <a:extLst>
              <a:ext uri="{FF2B5EF4-FFF2-40B4-BE49-F238E27FC236}">
                <a16:creationId xmlns:a16="http://schemas.microsoft.com/office/drawing/2014/main" id="{8699F6F7-5AF7-B4C4-1F6F-4657D84CC0CF}"/>
              </a:ext>
            </a:extLst>
          </p:cNvPr>
          <p:cNvGrpSpPr/>
          <p:nvPr/>
        </p:nvGrpSpPr>
        <p:grpSpPr>
          <a:xfrm>
            <a:off x="273819" y="725488"/>
            <a:ext cx="7344816" cy="3384376"/>
            <a:chOff x="56160" y="1711583"/>
            <a:chExt cx="9233854" cy="416335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135036C-770E-224D-2AD3-F2CCAEEC2674}"/>
                </a:ext>
              </a:extLst>
            </p:cNvPr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969" r="1473" b="3077"/>
            <a:stretch/>
          </p:blipFill>
          <p:spPr>
            <a:xfrm>
              <a:off x="56160" y="1711583"/>
              <a:ext cx="8823240" cy="3688201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6" name="Gruppieren 12">
              <a:extLst>
                <a:ext uri="{FF2B5EF4-FFF2-40B4-BE49-F238E27FC236}">
                  <a16:creationId xmlns:a16="http://schemas.microsoft.com/office/drawing/2014/main" id="{F2470826-1D6F-C97A-2FED-F1479B0366DA}"/>
                </a:ext>
              </a:extLst>
            </p:cNvPr>
            <p:cNvGrpSpPr/>
            <p:nvPr/>
          </p:nvGrpSpPr>
          <p:grpSpPr>
            <a:xfrm>
              <a:off x="237216" y="2624343"/>
              <a:ext cx="9052798" cy="3250594"/>
              <a:chOff x="237216" y="2624343"/>
              <a:chExt cx="9052798" cy="3250594"/>
            </a:xfrm>
          </p:grpSpPr>
          <p:sp>
            <p:nvSpPr>
              <p:cNvPr id="7" name="Textfeld 13">
                <a:extLst>
                  <a:ext uri="{FF2B5EF4-FFF2-40B4-BE49-F238E27FC236}">
                    <a16:creationId xmlns:a16="http://schemas.microsoft.com/office/drawing/2014/main" id="{D0FCC7E4-0967-004E-678E-D55592263F5C}"/>
                  </a:ext>
                </a:extLst>
              </p:cNvPr>
              <p:cNvSpPr/>
              <p:nvPr/>
            </p:nvSpPr>
            <p:spPr>
              <a:xfrm>
                <a:off x="7435654" y="2624343"/>
                <a:ext cx="1854360" cy="868303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n-GB" sz="1400" b="1" strike="noStrike" spc="-1" dirty="0">
                    <a:solidFill>
                      <a:srgbClr val="00589C"/>
                    </a:solidFill>
                    <a:latin typeface="Calibri"/>
                  </a:rPr>
                  <a:t>beam dump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lang="en-GB" sz="1400" b="0" strike="noStrike" spc="-1" dirty="0">
                    <a:solidFill>
                      <a:srgbClr val="000000"/>
                    </a:solidFill>
                    <a:latin typeface="Calibri"/>
                  </a:rPr>
                  <a:t>6.5 MeV, 100 mA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lang="en-GB" sz="1400" b="0" strike="noStrike" spc="-1" dirty="0">
                    <a:solidFill>
                      <a:srgbClr val="000000"/>
                    </a:solidFill>
                    <a:latin typeface="Calibri"/>
                  </a:rPr>
                  <a:t>= 650 kW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8" name="Textfeld 14">
                <a:extLst>
                  <a:ext uri="{FF2B5EF4-FFF2-40B4-BE49-F238E27FC236}">
                    <a16:creationId xmlns:a16="http://schemas.microsoft.com/office/drawing/2014/main" id="{F1F3AF5D-47EC-1BE9-0B60-0839BF790B00}"/>
                  </a:ext>
                </a:extLst>
              </p:cNvPr>
              <p:cNvSpPr/>
              <p:nvPr/>
            </p:nvSpPr>
            <p:spPr>
              <a:xfrm>
                <a:off x="5077079" y="3111840"/>
                <a:ext cx="3210359" cy="906893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n-GB" sz="1400" b="1" strike="noStrike" spc="-1" dirty="0">
                    <a:solidFill>
                      <a:srgbClr val="00589C"/>
                    </a:solidFill>
                    <a:latin typeface="Calibri"/>
                  </a:rPr>
                  <a:t>linac module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lang="en-GB" sz="1400" b="0" strike="noStrike" spc="-1" dirty="0">
                    <a:solidFill>
                      <a:srgbClr val="000000"/>
                    </a:solidFill>
                    <a:latin typeface="Calibri"/>
                  </a:rPr>
                  <a:t>3 x 7 cell SRF cavities @1.3 GHz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lang="en-GB" sz="1400" b="0" strike="noStrike" spc="-1" dirty="0">
                    <a:solidFill>
                      <a:srgbClr val="000000"/>
                    </a:solidFill>
                    <a:latin typeface="Calibri"/>
                  </a:rPr>
                  <a:t>44 MeV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1" name="Textfeld 16">
                <a:extLst>
                  <a:ext uri="{FF2B5EF4-FFF2-40B4-BE49-F238E27FC236}">
                    <a16:creationId xmlns:a16="http://schemas.microsoft.com/office/drawing/2014/main" id="{B32BB96A-EE27-4AFF-E942-33B7617FE465}"/>
                  </a:ext>
                </a:extLst>
              </p:cNvPr>
              <p:cNvSpPr/>
              <p:nvPr/>
            </p:nvSpPr>
            <p:spPr>
              <a:xfrm>
                <a:off x="237216" y="4703013"/>
                <a:ext cx="2938679" cy="1171924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n-GB" sz="1400" b="1" spc="-1" dirty="0">
                    <a:solidFill>
                      <a:srgbClr val="00589C"/>
                    </a:solidFill>
                    <a:latin typeface="Calibri"/>
                  </a:rPr>
                  <a:t>SRF</a:t>
                </a:r>
                <a:r>
                  <a:rPr lang="en-GB" sz="1400" b="1" strike="noStrike" spc="-1" dirty="0">
                    <a:solidFill>
                      <a:srgbClr val="00589C"/>
                    </a:solidFill>
                    <a:latin typeface="Calibri"/>
                  </a:rPr>
                  <a:t>-gun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lang="en-GB" sz="1400" b="0" strike="noStrike" spc="-1" dirty="0">
                    <a:solidFill>
                      <a:srgbClr val="000000"/>
                    </a:solidFill>
                    <a:latin typeface="Calibri"/>
                  </a:rPr>
                  <a:t>1.4 cell SRF cavities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lang="en-GB" sz="1400" b="0" strike="noStrike" spc="-1" dirty="0">
                    <a:solidFill>
                      <a:srgbClr val="000000"/>
                    </a:solidFill>
                    <a:latin typeface="Calibri"/>
                  </a:rPr>
                  <a:t>1.5-2.3 MeV, single SC solenoid, 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2" name="Textfeld 17">
                <a:extLst>
                  <a:ext uri="{FF2B5EF4-FFF2-40B4-BE49-F238E27FC236}">
                    <a16:creationId xmlns:a16="http://schemas.microsoft.com/office/drawing/2014/main" id="{32BA720C-B7EC-D098-5F23-DEFFC5B0F438}"/>
                  </a:ext>
                </a:extLst>
              </p:cNvPr>
              <p:cNvSpPr/>
              <p:nvPr/>
            </p:nvSpPr>
            <p:spPr>
              <a:xfrm>
                <a:off x="3765601" y="3442320"/>
                <a:ext cx="1202400" cy="614547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n-GB" sz="1400" b="1" strike="noStrike" spc="-1" dirty="0">
                    <a:solidFill>
                      <a:srgbClr val="00589C"/>
                    </a:solidFill>
                    <a:latin typeface="Calibri"/>
                  </a:rPr>
                  <a:t>merger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algn="ctr" defTabSz="914400">
                  <a:lnSpc>
                    <a:spcPct val="100000"/>
                  </a:lnSpc>
                </a:pPr>
                <a:r>
                  <a:rPr lang="en-GB" sz="1400" b="0" strike="noStrike" spc="-1" dirty="0">
                    <a:solidFill>
                      <a:srgbClr val="000000"/>
                    </a:solidFill>
                    <a:latin typeface="Calibri"/>
                  </a:rPr>
                  <a:t>dogleg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10" name="Textfeld 15">
                <a:extLst>
                  <a:ext uri="{FF2B5EF4-FFF2-40B4-BE49-F238E27FC236}">
                    <a16:creationId xmlns:a16="http://schemas.microsoft.com/office/drawing/2014/main" id="{4926164E-2A93-B43A-7BE3-3F0CA44E79DF}"/>
                  </a:ext>
                </a:extLst>
              </p:cNvPr>
              <p:cNvSpPr/>
              <p:nvPr/>
            </p:nvSpPr>
            <p:spPr>
              <a:xfrm>
                <a:off x="1915368" y="3905061"/>
                <a:ext cx="3210359" cy="906893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algn="ctr" defTabSz="914400">
                  <a:lnSpc>
                    <a:spcPct val="100000"/>
                  </a:lnSpc>
                </a:pPr>
                <a:r>
                  <a:rPr lang="en-GB" sz="1400" b="1" spc="-1" dirty="0">
                    <a:solidFill>
                      <a:srgbClr val="00589C"/>
                    </a:solidFill>
                    <a:latin typeface="Calibri"/>
                  </a:rPr>
                  <a:t>B</a:t>
                </a:r>
                <a:r>
                  <a:rPr lang="en-GB" sz="1400" b="1" strike="noStrike" spc="-1" dirty="0">
                    <a:solidFill>
                      <a:srgbClr val="00589C"/>
                    </a:solidFill>
                    <a:latin typeface="Calibri"/>
                  </a:rPr>
                  <a:t>ooster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lang="en-GB" sz="1400" b="0" strike="noStrike" spc="-1" dirty="0">
                    <a:solidFill>
                      <a:srgbClr val="000000"/>
                    </a:solidFill>
                    <a:latin typeface="Calibri"/>
                  </a:rPr>
                  <a:t>3 x 2-cell SRF cavities @1.3 GHz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lang="en-GB" sz="1400" b="0" strike="noStrike" spc="-1" dirty="0">
                    <a:solidFill>
                      <a:srgbClr val="000000"/>
                    </a:solidFill>
                    <a:latin typeface="Calibri"/>
                  </a:rPr>
                  <a:t>4.5 MeV</a:t>
                </a:r>
                <a:endParaRPr lang="fr-FR" sz="1400" b="0" strike="noStrike" spc="-1" dirty="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E6D32611-748F-5089-5F48-F65653D62C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57" t="24218" r="3210" b="22997"/>
          <a:stretch/>
        </p:blipFill>
        <p:spPr>
          <a:xfrm>
            <a:off x="2714264" y="3029744"/>
            <a:ext cx="7928707" cy="2616451"/>
          </a:xfrm>
          <a:prstGeom prst="rect">
            <a:avLst/>
          </a:prstGeom>
        </p:spPr>
      </p:pic>
      <p:sp>
        <p:nvSpPr>
          <p:cNvPr id="18" name="Textfeld 16">
            <a:extLst>
              <a:ext uri="{FF2B5EF4-FFF2-40B4-BE49-F238E27FC236}">
                <a16:creationId xmlns:a16="http://schemas.microsoft.com/office/drawing/2014/main" id="{DB11F68E-EFD6-3BED-654C-50D3242E3A29}"/>
              </a:ext>
            </a:extLst>
          </p:cNvPr>
          <p:cNvSpPr/>
          <p:nvPr/>
        </p:nvSpPr>
        <p:spPr>
          <a:xfrm>
            <a:off x="7330603" y="2579986"/>
            <a:ext cx="233749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1400" b="1" spc="-1" dirty="0">
                <a:solidFill>
                  <a:srgbClr val="CC0066"/>
                </a:solidFill>
                <a:latin typeface="Calibri"/>
              </a:rPr>
              <a:t>DC</a:t>
            </a:r>
            <a:r>
              <a:rPr lang="en-GB" sz="1400" b="1" strike="noStrike" spc="-1" dirty="0">
                <a:solidFill>
                  <a:srgbClr val="CC0066"/>
                </a:solidFill>
                <a:latin typeface="Calibri"/>
              </a:rPr>
              <a:t>-gun</a:t>
            </a:r>
            <a:endParaRPr lang="fr-FR" sz="1400" b="0" strike="noStrike" spc="-1" dirty="0">
              <a:solidFill>
                <a:srgbClr val="CC0066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r>
              <a:rPr lang="en-GB" sz="1400" spc="-1" dirty="0">
                <a:solidFill>
                  <a:srgbClr val="000000"/>
                </a:solidFill>
                <a:latin typeface="Calibri"/>
              </a:rPr>
              <a:t>350 keV, 500 pc @ 40MHz 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Textfeld 16">
            <a:extLst>
              <a:ext uri="{FF2B5EF4-FFF2-40B4-BE49-F238E27FC236}">
                <a16:creationId xmlns:a16="http://schemas.microsoft.com/office/drawing/2014/main" id="{0551CE07-3BEC-E3BE-5055-6750CAB3248A}"/>
              </a:ext>
            </a:extLst>
          </p:cNvPr>
          <p:cNvSpPr/>
          <p:nvPr/>
        </p:nvSpPr>
        <p:spPr>
          <a:xfrm>
            <a:off x="9553420" y="3749824"/>
            <a:ext cx="1161559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1400" b="1" strike="noStrike" spc="-1" dirty="0">
                <a:solidFill>
                  <a:srgbClr val="CC0066"/>
                </a:solidFill>
                <a:latin typeface="Calibri"/>
              </a:rPr>
              <a:t>Laser room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Textfeld 16">
            <a:extLst>
              <a:ext uri="{FF2B5EF4-FFF2-40B4-BE49-F238E27FC236}">
                <a16:creationId xmlns:a16="http://schemas.microsoft.com/office/drawing/2014/main" id="{CE36003A-5282-D484-2C5D-856823EA59E9}"/>
              </a:ext>
            </a:extLst>
          </p:cNvPr>
          <p:cNvSpPr/>
          <p:nvPr/>
        </p:nvSpPr>
        <p:spPr>
          <a:xfrm>
            <a:off x="7219823" y="4164742"/>
            <a:ext cx="15509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1400" b="1" spc="-1" dirty="0">
                <a:solidFill>
                  <a:srgbClr val="CC0066"/>
                </a:solidFill>
                <a:latin typeface="Calibri"/>
              </a:rPr>
              <a:t>Booster</a:t>
            </a:r>
          </a:p>
          <a:p>
            <a:pPr algn="ctr" defTabSz="914400">
              <a:lnSpc>
                <a:spcPct val="100000"/>
              </a:lnSpc>
            </a:pPr>
            <a:r>
              <a:rPr lang="en-GB" sz="1400" spc="-1" dirty="0">
                <a:latin typeface="Calibri"/>
              </a:rPr>
              <a:t>4 single cell SRF cavity @800 MHz, 7 MeV</a:t>
            </a:r>
            <a:endParaRPr lang="fr-FR" sz="1400" strike="noStrike" spc="-1" dirty="0">
              <a:latin typeface="Calibri"/>
            </a:endParaRPr>
          </a:p>
        </p:txBody>
      </p:sp>
      <p:sp>
        <p:nvSpPr>
          <p:cNvPr id="21" name="Textfeld 16">
            <a:extLst>
              <a:ext uri="{FF2B5EF4-FFF2-40B4-BE49-F238E27FC236}">
                <a16:creationId xmlns:a16="http://schemas.microsoft.com/office/drawing/2014/main" id="{26961136-C812-8DA8-5FF2-EE4CFA873F33}"/>
              </a:ext>
            </a:extLst>
          </p:cNvPr>
          <p:cNvSpPr/>
          <p:nvPr/>
        </p:nvSpPr>
        <p:spPr>
          <a:xfrm>
            <a:off x="6865319" y="4163581"/>
            <a:ext cx="753316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1400" b="1" spc="-1" dirty="0">
                <a:solidFill>
                  <a:srgbClr val="CC0066"/>
                </a:solidFill>
                <a:latin typeface="Calibri"/>
              </a:rPr>
              <a:t>Merger</a:t>
            </a:r>
          </a:p>
        </p:txBody>
      </p:sp>
      <p:sp>
        <p:nvSpPr>
          <p:cNvPr id="22" name="Textfeld 16">
            <a:extLst>
              <a:ext uri="{FF2B5EF4-FFF2-40B4-BE49-F238E27FC236}">
                <a16:creationId xmlns:a16="http://schemas.microsoft.com/office/drawing/2014/main" id="{FE066423-33BA-9EC0-21F0-71E9021C93DE}"/>
              </a:ext>
            </a:extLst>
          </p:cNvPr>
          <p:cNvSpPr/>
          <p:nvPr/>
        </p:nvSpPr>
        <p:spPr>
          <a:xfrm>
            <a:off x="5635647" y="4668798"/>
            <a:ext cx="1838972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1400" b="1" spc="-1" dirty="0">
                <a:solidFill>
                  <a:srgbClr val="CC0066"/>
                </a:solidFill>
                <a:latin typeface="Calibri"/>
              </a:rPr>
              <a:t>Linac module</a:t>
            </a:r>
          </a:p>
          <a:p>
            <a:pPr algn="ctr" defTabSz="914400">
              <a:lnSpc>
                <a:spcPct val="100000"/>
              </a:lnSpc>
            </a:pPr>
            <a:r>
              <a:rPr lang="en-GB" sz="1400" spc="-1" dirty="0">
                <a:latin typeface="Calibri"/>
              </a:rPr>
              <a:t>4 x 5-cell SRF cavity @800 MHz, 82 MeV</a:t>
            </a:r>
            <a:endParaRPr lang="fr-FR" sz="1400" strike="noStrike" spc="-1" dirty="0">
              <a:latin typeface="Calibri"/>
            </a:endParaRPr>
          </a:p>
        </p:txBody>
      </p:sp>
      <p:sp>
        <p:nvSpPr>
          <p:cNvPr id="23" name="Textfeld 16">
            <a:extLst>
              <a:ext uri="{FF2B5EF4-FFF2-40B4-BE49-F238E27FC236}">
                <a16:creationId xmlns:a16="http://schemas.microsoft.com/office/drawing/2014/main" id="{6B4D9C3B-BD47-2990-365C-14D1A92059BF}"/>
              </a:ext>
            </a:extLst>
          </p:cNvPr>
          <p:cNvSpPr/>
          <p:nvPr/>
        </p:nvSpPr>
        <p:spPr>
          <a:xfrm>
            <a:off x="423371" y="4884822"/>
            <a:ext cx="2337492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1400" b="1" spc="-1" dirty="0">
                <a:solidFill>
                  <a:srgbClr val="CC0066"/>
                </a:solidFill>
                <a:latin typeface="Calibri"/>
              </a:rPr>
              <a:t>3 stacked isochronous circulation arcs </a:t>
            </a:r>
          </a:p>
          <a:p>
            <a:pPr algn="ctr" defTabSz="914400">
              <a:lnSpc>
                <a:spcPct val="100000"/>
              </a:lnSpc>
            </a:pPr>
            <a:r>
              <a:rPr lang="en-GB" sz="1400" spc="-1" dirty="0">
                <a:latin typeface="Calibri"/>
              </a:rPr>
              <a:t>for 3 different energy beams</a:t>
            </a:r>
          </a:p>
        </p:txBody>
      </p:sp>
      <p:sp>
        <p:nvSpPr>
          <p:cNvPr id="24" name="Textfeld 16">
            <a:extLst>
              <a:ext uri="{FF2B5EF4-FFF2-40B4-BE49-F238E27FC236}">
                <a16:creationId xmlns:a16="http://schemas.microsoft.com/office/drawing/2014/main" id="{F6988743-37F4-1B36-44C8-9B3F93E03283}"/>
              </a:ext>
            </a:extLst>
          </p:cNvPr>
          <p:cNvSpPr/>
          <p:nvPr/>
        </p:nvSpPr>
        <p:spPr>
          <a:xfrm>
            <a:off x="3514179" y="3317776"/>
            <a:ext cx="1498803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GB" sz="1400" b="1" spc="-1" dirty="0">
                <a:solidFill>
                  <a:srgbClr val="CC0066"/>
                </a:solidFill>
                <a:latin typeface="Calibri"/>
              </a:rPr>
              <a:t>Beam dump</a:t>
            </a:r>
          </a:p>
          <a:p>
            <a:pPr algn="ctr" defTabSz="914400">
              <a:lnSpc>
                <a:spcPct val="100000"/>
              </a:lnSpc>
            </a:pPr>
            <a:r>
              <a:rPr lang="en-GB" sz="1400" spc="-1" dirty="0">
                <a:latin typeface="Calibri"/>
              </a:rPr>
              <a:t>7 MeV, 20 mA </a:t>
            </a:r>
          </a:p>
          <a:p>
            <a:pPr algn="ctr" defTabSz="914400">
              <a:lnSpc>
                <a:spcPct val="100000"/>
              </a:lnSpc>
            </a:pPr>
            <a:r>
              <a:rPr lang="en-GB" sz="1400" spc="-1" dirty="0">
                <a:latin typeface="Calibri"/>
              </a:rPr>
              <a:t>= 140 kW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ECAC3F4-EA1C-B05B-4371-46B8FC6C787A}"/>
              </a:ext>
            </a:extLst>
          </p:cNvPr>
          <p:cNvSpPr txBox="1"/>
          <p:nvPr/>
        </p:nvSpPr>
        <p:spPr>
          <a:xfrm>
            <a:off x="8410723" y="533400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+mn-lt"/>
              </a:rPr>
              <a:t>PERLE 250 MeV version</a:t>
            </a:r>
          </a:p>
        </p:txBody>
      </p:sp>
    </p:spTree>
    <p:extLst>
      <p:ext uri="{BB962C8B-B14F-4D97-AF65-F5344CB8AC3E}">
        <p14:creationId xmlns:p14="http://schemas.microsoft.com/office/powerpoint/2010/main" val="3767546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929DC6-D338-4D7C-BC26-65B499FC2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Important discussions / actions on </a:t>
            </a:r>
            <a:r>
              <a:rPr lang="fr-FR" dirty="0" err="1"/>
              <a:t>going</a:t>
            </a:r>
            <a:r>
              <a:rPr lang="fr-FR" dirty="0"/>
              <a:t> 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4C4C3A-1B4E-4F95-82C9-A8F8A42B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18/07/2024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B5F91CC-1962-485A-B35B-3648E5E2A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87151DB-8DAD-4202-A036-49A6F698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ECB4E3-86BD-4B86-9FB6-39237F2B8062}"/>
              </a:ext>
            </a:extLst>
          </p:cNvPr>
          <p:cNvSpPr txBox="1"/>
          <p:nvPr/>
        </p:nvSpPr>
        <p:spPr>
          <a:xfrm>
            <a:off x="57795" y="941512"/>
            <a:ext cx="105851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1600" dirty="0">
                <a:latin typeface="+mn-lt"/>
                <a:ea typeface="Times New Roman" panose="02020603050405020304" pitchFamily="18" charset="0"/>
              </a:rPr>
              <a:t>We have proposed a project (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ERL4ALL) to CNRS 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which should allow to finance </a:t>
            </a:r>
            <a:r>
              <a:rPr lang="en-CA" sz="16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the full injection line and a part of a first tour equipment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. Money required 3M€.  Led by Maud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Baylac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, Walid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Kaabi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Eliane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CA" sz="1600" dirty="0" err="1">
                <a:latin typeface="+mn-lt"/>
                <a:ea typeface="Times New Roman" panose="02020603050405020304" pitchFamily="18" charset="0"/>
              </a:rPr>
              <a:t>Bouquelrel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   We received a first green light and the project will be presented the 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27 June for final decision/approval.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CA" sz="1600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CA" sz="1600" dirty="0">
                <a:latin typeface="+mn-lt"/>
                <a:ea typeface="Times New Roman" panose="02020603050405020304" pitchFamily="18" charset="0"/>
              </a:rPr>
              <a:t>Discussions well advanced with </a:t>
            </a:r>
            <a:r>
              <a:rPr lang="en-CA" sz="1600" b="1" dirty="0">
                <a:latin typeface="+mn-lt"/>
                <a:ea typeface="Times New Roman" panose="02020603050405020304" pitchFamily="18" charset="0"/>
              </a:rPr>
              <a:t>HZB </a:t>
            </a:r>
            <a:r>
              <a:rPr lang="en-CA" sz="1600" dirty="0">
                <a:latin typeface="+mn-lt"/>
                <a:ea typeface="Times New Roman" panose="02020603050405020304" pitchFamily="18" charset="0"/>
              </a:rPr>
              <a:t>to recuperate part of the equipment of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BESSY VSR -  Cryogenic plant, valve box and transfer lines</a:t>
            </a:r>
            <a:r>
              <a:rPr lang="en-US" sz="1600" b="1" dirty="0">
                <a:latin typeface="+mn-lt"/>
              </a:rPr>
              <a:t>.  </a:t>
            </a:r>
            <a:r>
              <a:rPr lang="en-US" sz="1600" dirty="0">
                <a:latin typeface="+mn-lt"/>
              </a:rPr>
              <a:t>Recuperation of all materiel by Summer 2026.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  <a:ea typeface="Times New Roman" panose="02020603050405020304" pitchFamily="18" charset="0"/>
              </a:rPr>
              <a:t>Discussion on going for receiving in-kind some material from </a:t>
            </a:r>
            <a:r>
              <a:rPr lang="en-US" sz="1600" b="1" dirty="0">
                <a:latin typeface="+mn-lt"/>
                <a:ea typeface="Times New Roman" panose="02020603050405020304" pitchFamily="18" charset="0"/>
              </a:rPr>
              <a:t>CBETA (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quadrupoles essentially to equip the first tour of PERLE)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0000"/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Increasing collaborations with </a:t>
            </a:r>
          </a:p>
          <a:p>
            <a:pPr marL="78740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CERN 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(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R&amp;D on 800MHz SRF Cavities (FCC) 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: production and post-production processes.  Discussion well advanced</a:t>
            </a:r>
          </a:p>
          <a:p>
            <a:pPr marL="78740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LASA-Milano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(cavities LINAC Cryomodule, booster, DC-gun/photocathode). Discussion started</a:t>
            </a:r>
          </a:p>
          <a:p>
            <a:pPr marL="787400" lvl="1" indent="-285750" algn="just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Jlab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(</a:t>
            </a:r>
            <a:r>
              <a:rPr lang="fr-FR" sz="1600" dirty="0">
                <a:latin typeface="+mn-lt"/>
              </a:rPr>
              <a:t>Hom/</a:t>
            </a:r>
            <a:r>
              <a:rPr lang="fr-FR" sz="1600" dirty="0" err="1">
                <a:latin typeface="+mn-lt"/>
              </a:rPr>
              <a:t>Absorbers</a:t>
            </a:r>
            <a:r>
              <a:rPr lang="fr-FR" sz="1600" dirty="0">
                <a:latin typeface="+mn-lt"/>
              </a:rPr>
              <a:t>/</a:t>
            </a:r>
            <a:r>
              <a:rPr lang="fr-FR" sz="1600" dirty="0" err="1">
                <a:latin typeface="+mn-lt"/>
              </a:rPr>
              <a:t>cavities</a:t>
            </a:r>
            <a:r>
              <a:rPr lang="fr-FR" sz="1600" dirty="0">
                <a:latin typeface="+mn-lt"/>
              </a:rPr>
              <a:t>).  Discussion on </a:t>
            </a:r>
            <a:r>
              <a:rPr lang="fr-FR" sz="1600" dirty="0" err="1">
                <a:latin typeface="+mn-lt"/>
              </a:rPr>
              <a:t>going</a:t>
            </a:r>
            <a:r>
              <a:rPr lang="fr-FR" sz="1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6884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31</a:t>
            </a:fld>
            <a:endParaRPr lang="fr-FR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907" y="149425"/>
            <a:ext cx="8928992" cy="44751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Challenges toward PERLE realisation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EA1025-F58C-7ED0-B3E6-0BB2CC04C192}"/>
              </a:ext>
            </a:extLst>
          </p:cNvPr>
          <p:cNvSpPr txBox="1"/>
          <p:nvPr/>
        </p:nvSpPr>
        <p:spPr>
          <a:xfrm>
            <a:off x="417834" y="653480"/>
            <a:ext cx="9937105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  <a:latin typeface="+mn-lt"/>
              </a:rPr>
              <a:t>Development of high current electron sources: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b="1" dirty="0">
                <a:latin typeface="+mn-lt"/>
              </a:rPr>
              <a:t>DC gun</a:t>
            </a:r>
            <a:r>
              <a:rPr lang="en-GB" sz="1400" dirty="0">
                <a:latin typeface="+mn-lt"/>
              </a:rPr>
              <a:t>: high charge production at high repetition rate, high cathode field &amp; high vacuum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b="1" dirty="0">
                <a:latin typeface="+mn-lt"/>
              </a:rPr>
              <a:t>New photocathode materials </a:t>
            </a:r>
            <a:r>
              <a:rPr lang="en-GB" sz="1400" dirty="0">
                <a:latin typeface="+mn-lt"/>
              </a:rPr>
              <a:t>with high quantum efficiency and long life time (</a:t>
            </a:r>
            <a:r>
              <a:rPr lang="en-GB" sz="1400" dirty="0" err="1">
                <a:latin typeface="+mn-lt"/>
              </a:rPr>
              <a:t>CsKSb</a:t>
            </a:r>
            <a:r>
              <a:rPr lang="en-GB" sz="1400" dirty="0">
                <a:latin typeface="+mn-lt"/>
              </a:rPr>
              <a:t>, </a:t>
            </a:r>
            <a:r>
              <a:rPr lang="en-GB" sz="1400" dirty="0" err="1">
                <a:latin typeface="+mn-lt"/>
              </a:rPr>
              <a:t>GaAS</a:t>
            </a:r>
            <a:r>
              <a:rPr lang="en-GB" sz="1400" dirty="0">
                <a:latin typeface="+mn-lt"/>
              </a:rPr>
              <a:t>…)</a:t>
            </a:r>
          </a:p>
          <a:p>
            <a:endParaRPr lang="en-GB" sz="1600" dirty="0">
              <a:latin typeface="+mn-lt"/>
            </a:endParaRPr>
          </a:p>
          <a:p>
            <a:r>
              <a:rPr lang="en-GB" sz="1600" b="1" dirty="0">
                <a:solidFill>
                  <a:srgbClr val="C00000"/>
                </a:solidFill>
                <a:latin typeface="+mn-lt"/>
              </a:rPr>
              <a:t>Beam dynamics &amp; instrumentation: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Specific simulation tools for ERL adapted to high-power beams at different energies and currents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Development of </a:t>
            </a:r>
            <a:r>
              <a:rPr lang="en-GB" sz="1400" b="1" dirty="0">
                <a:latin typeface="+mn-lt"/>
              </a:rPr>
              <a:t>high dynamic range instrumentation </a:t>
            </a:r>
            <a:r>
              <a:rPr lang="en-GB" sz="1400" dirty="0">
                <a:latin typeface="+mn-lt"/>
              </a:rPr>
              <a:t>allowing high beam control at different functioning phases (commissioning, ramping-up and operation), and also to decern beams from “undesired” one (halo):   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Non-invasive</a:t>
            </a:r>
            <a:r>
              <a:rPr lang="en-GB" sz="1400" dirty="0">
                <a:latin typeface="+mn-lt"/>
              </a:rPr>
              <a:t> diagnostics: optical system for beam imaging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BPMs and BAMs </a:t>
            </a:r>
            <a:r>
              <a:rPr lang="en-GB" sz="1400" b="1" dirty="0">
                <a:latin typeface="+mn-lt"/>
              </a:rPr>
              <a:t>adapted to multi-turn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Sensitive BLMs for the </a:t>
            </a:r>
            <a:r>
              <a:rPr lang="en-GB" sz="1400" b="1" dirty="0">
                <a:latin typeface="+mn-lt"/>
              </a:rPr>
              <a:t>monitoring of beam loss and beam halo</a:t>
            </a:r>
          </a:p>
          <a:p>
            <a:pPr lvl="1" indent="0"/>
            <a:r>
              <a:rPr lang="en-GB" sz="1500" dirty="0">
                <a:latin typeface="+mn-lt"/>
              </a:rPr>
              <a:t>   </a:t>
            </a:r>
            <a:endParaRPr lang="en-GB" sz="1600" dirty="0">
              <a:latin typeface="+mn-lt"/>
            </a:endParaRPr>
          </a:p>
          <a:p>
            <a:r>
              <a:rPr lang="en-GB" sz="1600" b="1" dirty="0">
                <a:solidFill>
                  <a:srgbClr val="C00000"/>
                </a:solidFill>
                <a:latin typeface="+mn-lt"/>
              </a:rPr>
              <a:t>SRF Cavity and High Order Mode (HOM) damping: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For operation in CW mode with the </a:t>
            </a:r>
            <a:r>
              <a:rPr lang="en-GB" sz="1400" b="1" dirty="0">
                <a:latin typeface="+mn-lt"/>
              </a:rPr>
              <a:t>minimum dynamic loss</a:t>
            </a:r>
            <a:r>
              <a:rPr lang="en-GB" sz="1400" dirty="0">
                <a:latin typeface="+mn-lt"/>
              </a:rPr>
              <a:t>, cavity should have the </a:t>
            </a:r>
            <a:r>
              <a:rPr lang="en-GB" sz="1400" b="1" dirty="0">
                <a:latin typeface="+mn-lt"/>
              </a:rPr>
              <a:t>highest Q</a:t>
            </a:r>
            <a:r>
              <a:rPr lang="en-GB" sz="1400" b="1" baseline="-25000" dirty="0">
                <a:latin typeface="+mn-lt"/>
              </a:rPr>
              <a:t>0</a:t>
            </a:r>
            <a:r>
              <a:rPr lang="en-GB" sz="1400" dirty="0">
                <a:latin typeface="+mn-lt"/>
              </a:rPr>
              <a:t>: </a:t>
            </a:r>
            <a:r>
              <a:rPr lang="en-GB" sz="1400" b="1" dirty="0">
                <a:latin typeface="+mn-lt"/>
              </a:rPr>
              <a:t>Thermal treatment </a:t>
            </a:r>
            <a:r>
              <a:rPr lang="en-GB" sz="1400" dirty="0">
                <a:latin typeface="+mn-lt"/>
              </a:rPr>
              <a:t>(Doping, infusion, medium temperature annealing) or R&amp;D on SRF material for 4,2K operation (Nb3Sn or others…)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Development of </a:t>
            </a:r>
            <a:r>
              <a:rPr lang="en-GB" sz="1400" b="1" dirty="0">
                <a:latin typeface="+mn-lt"/>
              </a:rPr>
              <a:t>Fast Reactive Tuners (FRTs) </a:t>
            </a:r>
            <a:r>
              <a:rPr lang="en-GB" sz="1400" dirty="0">
                <a:latin typeface="+mn-lt"/>
              </a:rPr>
              <a:t>adapted to cavity and cryomodule to mitigate cavity detuning by microphonics.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400" dirty="0">
                <a:latin typeface="+mn-lt"/>
              </a:rPr>
              <a:t>Efficient HOM extraction w/o increasing cryoload, to preserve beam quality &amp; avoid its disruption by </a:t>
            </a:r>
            <a:r>
              <a:rPr lang="en-GB" sz="1400" dirty="0" err="1">
                <a:latin typeface="+mn-lt"/>
              </a:rPr>
              <a:t>wakefields</a:t>
            </a:r>
            <a:endParaRPr lang="en-GB" sz="1400" dirty="0">
              <a:latin typeface="+mn-lt"/>
            </a:endParaRP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b="1" dirty="0">
                <a:latin typeface="+mn-lt"/>
              </a:rPr>
              <a:t>Cavity design choices </a:t>
            </a:r>
            <a:r>
              <a:rPr lang="en-GB" sz="1400" dirty="0">
                <a:latin typeface="+mn-lt"/>
              </a:rPr>
              <a:t>should integrate the HOM extraction issue: frequency optimisation, large aperture, few cells, optimised end group) 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Design of </a:t>
            </a:r>
            <a:r>
              <a:rPr lang="en-GB" sz="1400" b="1" dirty="0">
                <a:latin typeface="+mn-lt"/>
              </a:rPr>
              <a:t>specific HOM couplers </a:t>
            </a:r>
            <a:r>
              <a:rPr lang="en-GB" sz="1400" dirty="0">
                <a:latin typeface="+mn-lt"/>
              </a:rPr>
              <a:t>&amp; optimisation of the damping scheme</a:t>
            </a:r>
          </a:p>
          <a:p>
            <a:pPr marL="787400" lvl="1" indent="-285750"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Study the need of </a:t>
            </a:r>
            <a:r>
              <a:rPr lang="en-GB" sz="1400" b="1" dirty="0">
                <a:latin typeface="+mn-lt"/>
              </a:rPr>
              <a:t>additional absorber </a:t>
            </a:r>
            <a:r>
              <a:rPr lang="en-GB" sz="1400" dirty="0">
                <a:latin typeface="+mn-lt"/>
              </a:rPr>
              <a:t>in the beam line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0CED61-3977-4A79-B7E3-689948F6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ICHEP 24- Prague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2405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4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29" y="77416"/>
            <a:ext cx="7163834" cy="447518"/>
          </a:xfrm>
        </p:spPr>
        <p:txBody>
          <a:bodyPr>
            <a:normAutofit/>
          </a:bodyPr>
          <a:lstStyle/>
          <a:p>
            <a:r>
              <a:rPr lang="en-US" sz="2400" b="1" strike="noStrike" spc="-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"/>
              </a:rPr>
              <a:t>Stages at bERLinPro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feld 24">
            <a:extLst>
              <a:ext uri="{FF2B5EF4-FFF2-40B4-BE49-F238E27FC236}">
                <a16:creationId xmlns:a16="http://schemas.microsoft.com/office/drawing/2014/main" id="{5F9C7E65-ABDA-904A-A925-C115F794A0FD}"/>
              </a:ext>
            </a:extLst>
          </p:cNvPr>
          <p:cNvSpPr/>
          <p:nvPr/>
        </p:nvSpPr>
        <p:spPr>
          <a:xfrm>
            <a:off x="314150" y="717650"/>
            <a:ext cx="262396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Presently</a:t>
            </a:r>
            <a:r>
              <a:rPr lang="de-DE" sz="1800" b="1" u="sng" strike="noStrike" spc="-1" dirty="0">
                <a:solidFill>
                  <a:srgbClr val="FF6700"/>
                </a:solidFill>
                <a:uFillTx/>
                <a:latin typeface="Calibri"/>
              </a:rPr>
              <a:t> </a:t>
            </a: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installed</a:t>
            </a:r>
            <a:r>
              <a:rPr lang="de-DE" sz="1800" b="1" u="sng" strike="noStrike" spc="-1" dirty="0">
                <a:solidFill>
                  <a:srgbClr val="FF6700"/>
                </a:solidFill>
                <a:uFillTx/>
                <a:latin typeface="Calibri"/>
              </a:rPr>
              <a:t> </a:t>
            </a: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facility</a:t>
            </a:r>
            <a:endParaRPr lang="fr-FR" sz="1800" b="0" strike="noStrike" spc="-1" dirty="0">
              <a:solidFill>
                <a:srgbClr val="FF6700"/>
              </a:solidFill>
              <a:latin typeface="Calibri"/>
            </a:endParaRPr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BF9F504D-B959-6520-AA9E-D7E725E878C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79040" y="1114920"/>
            <a:ext cx="9503891" cy="2778920"/>
          </a:xfrm>
          <a:prstGeom prst="rect">
            <a:avLst/>
          </a:prstGeom>
          <a:ln w="0">
            <a:noFill/>
          </a:ln>
        </p:spPr>
      </p:pic>
      <p:sp>
        <p:nvSpPr>
          <p:cNvPr id="7" name="Textfeld 19">
            <a:extLst>
              <a:ext uri="{FF2B5EF4-FFF2-40B4-BE49-F238E27FC236}">
                <a16:creationId xmlns:a16="http://schemas.microsoft.com/office/drawing/2014/main" id="{CFCE3396-A2E5-4652-FF62-159A356759E5}"/>
              </a:ext>
            </a:extLst>
          </p:cNvPr>
          <p:cNvSpPr/>
          <p:nvPr/>
        </p:nvSpPr>
        <p:spPr>
          <a:xfrm>
            <a:off x="360000" y="4012015"/>
            <a:ext cx="11342160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Installed: 10-mA SRF gun + merger + recirculation + dump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Installed: Proof-of-principle UED experiment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Funded: Booster module. Produced but assembly required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Not funded: LINAC module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Not funded: 100-mA class photoinjector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Geschweifte Klammer rechts 29">
            <a:extLst>
              <a:ext uri="{FF2B5EF4-FFF2-40B4-BE49-F238E27FC236}">
                <a16:creationId xmlns:a16="http://schemas.microsoft.com/office/drawing/2014/main" id="{D0607CF9-24BB-5D8A-1913-8A3EFF4674E8}"/>
              </a:ext>
            </a:extLst>
          </p:cNvPr>
          <p:cNvSpPr/>
          <p:nvPr/>
        </p:nvSpPr>
        <p:spPr>
          <a:xfrm>
            <a:off x="6455019" y="4037856"/>
            <a:ext cx="139320" cy="47304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FFFFFF">
                <a:lumMod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0" name="Textfeld 30">
            <a:extLst>
              <a:ext uri="{FF2B5EF4-FFF2-40B4-BE49-F238E27FC236}">
                <a16:creationId xmlns:a16="http://schemas.microsoft.com/office/drawing/2014/main" id="{40C6E898-EDF4-E8EE-E8DC-C8523C6036A0}"/>
              </a:ext>
            </a:extLst>
          </p:cNvPr>
          <p:cNvSpPr/>
          <p:nvPr/>
        </p:nvSpPr>
        <p:spPr>
          <a:xfrm>
            <a:off x="6641236" y="3991048"/>
            <a:ext cx="3633215" cy="6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ts val="2001"/>
              </a:lnSpc>
            </a:pPr>
            <a:r>
              <a:rPr lang="de-DE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CW </a:t>
            </a:r>
            <a:r>
              <a:rPr lang="de-DE" sz="18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photoinjector</a:t>
            </a:r>
            <a:r>
              <a:rPr lang="de-DE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lang="de-DE" sz="18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studies</a:t>
            </a:r>
            <a:r>
              <a:rPr lang="de-DE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 &lt; 10 mA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2001"/>
              </a:lnSpc>
            </a:pPr>
            <a:r>
              <a:rPr lang="de-DE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Long-pulse </a:t>
            </a:r>
            <a:r>
              <a:rPr lang="de-DE" sz="18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injector</a:t>
            </a:r>
            <a:r>
              <a:rPr lang="de-DE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lang="de-DE" sz="18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studies</a:t>
            </a:r>
            <a:r>
              <a:rPr lang="de-DE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 &lt; 100 mA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11" name="Gerade Verbindung 32">
            <a:extLst>
              <a:ext uri="{FF2B5EF4-FFF2-40B4-BE49-F238E27FC236}">
                <a16:creationId xmlns:a16="http://schemas.microsoft.com/office/drawing/2014/main" id="{1035A399-22FF-2FBE-FC73-A6FEDCBF8593}"/>
              </a:ext>
            </a:extLst>
          </p:cNvPr>
          <p:cNvCxnSpPr/>
          <p:nvPr/>
        </p:nvCxnSpPr>
        <p:spPr>
          <a:xfrm>
            <a:off x="6311003" y="4733736"/>
            <a:ext cx="299520" cy="360"/>
          </a:xfrm>
          <a:prstGeom prst="straightConnector1">
            <a:avLst/>
          </a:prstGeom>
          <a:ln w="19050">
            <a:solidFill>
              <a:srgbClr val="FFFFFF">
                <a:lumMod val="65000"/>
              </a:srgbClr>
            </a:solidFill>
          </a:ln>
        </p:spPr>
      </p:cxnSp>
      <p:sp>
        <p:nvSpPr>
          <p:cNvPr id="12" name="Textfeld 34">
            <a:extLst>
              <a:ext uri="{FF2B5EF4-FFF2-40B4-BE49-F238E27FC236}">
                <a16:creationId xmlns:a16="http://schemas.microsoft.com/office/drawing/2014/main" id="{1189B48A-67DC-9573-BB6F-A2151FC30B15}"/>
              </a:ext>
            </a:extLst>
          </p:cNvPr>
          <p:cNvSpPr/>
          <p:nvPr/>
        </p:nvSpPr>
        <p:spPr>
          <a:xfrm>
            <a:off x="6643756" y="4565248"/>
            <a:ext cx="3927207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0" strike="noStrike" spc="-1">
                <a:solidFill>
                  <a:schemeClr val="lt1">
                    <a:lumMod val="65000"/>
                  </a:schemeClr>
                </a:solidFill>
                <a:latin typeface="Calibri"/>
              </a:rPr>
              <a:t>High-power beam studies (“long pulse”)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feld 35">
            <a:extLst>
              <a:ext uri="{FF2B5EF4-FFF2-40B4-BE49-F238E27FC236}">
                <a16:creationId xmlns:a16="http://schemas.microsoft.com/office/drawing/2014/main" id="{9A13AD75-30BF-7EF8-CD1C-54ECBB2C3DD9}"/>
              </a:ext>
            </a:extLst>
          </p:cNvPr>
          <p:cNvSpPr/>
          <p:nvPr/>
        </p:nvSpPr>
        <p:spPr>
          <a:xfrm>
            <a:off x="6634036" y="4901952"/>
            <a:ext cx="2904106" cy="6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ts val="2001"/>
              </a:lnSpc>
            </a:pPr>
            <a:r>
              <a:rPr lang="de-DE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High-power </a:t>
            </a:r>
            <a:r>
              <a:rPr lang="de-DE" sz="18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energy</a:t>
            </a:r>
            <a:r>
              <a:rPr lang="de-DE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lang="de-DE" sz="18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recovery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2001"/>
              </a:lnSpc>
            </a:pPr>
            <a:r>
              <a:rPr lang="de-DE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Energy-</a:t>
            </a:r>
            <a:r>
              <a:rPr lang="de-DE" sz="18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efficient</a:t>
            </a:r>
            <a:r>
              <a:rPr lang="de-DE" sz="18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 RF </a:t>
            </a:r>
            <a:r>
              <a:rPr lang="de-DE" sz="18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operation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Geschweifte Klammer rechts 36">
            <a:extLst>
              <a:ext uri="{FF2B5EF4-FFF2-40B4-BE49-F238E27FC236}">
                <a16:creationId xmlns:a16="http://schemas.microsoft.com/office/drawing/2014/main" id="{500DDF65-5AD6-7D3F-2EE5-863A21DED29D}"/>
              </a:ext>
            </a:extLst>
          </p:cNvPr>
          <p:cNvSpPr/>
          <p:nvPr/>
        </p:nvSpPr>
        <p:spPr>
          <a:xfrm>
            <a:off x="6459715" y="4932816"/>
            <a:ext cx="139320" cy="47304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FFFFFF">
                <a:lumMod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6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0F3516-8310-ABFD-2BB0-3A0503EA6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425947" cy="6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21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5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29" y="77416"/>
            <a:ext cx="7163834" cy="447518"/>
          </a:xfrm>
        </p:spPr>
        <p:txBody>
          <a:bodyPr>
            <a:normAutofit/>
          </a:bodyPr>
          <a:lstStyle/>
          <a:p>
            <a:r>
              <a:rPr lang="en-US" sz="2400" b="1" strike="noStrike" spc="-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"/>
              </a:rPr>
              <a:t>Stages at bERLinPro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feld 24">
            <a:extLst>
              <a:ext uri="{FF2B5EF4-FFF2-40B4-BE49-F238E27FC236}">
                <a16:creationId xmlns:a16="http://schemas.microsoft.com/office/drawing/2014/main" id="{5F9C7E65-ABDA-904A-A925-C115F794A0FD}"/>
              </a:ext>
            </a:extLst>
          </p:cNvPr>
          <p:cNvSpPr/>
          <p:nvPr/>
        </p:nvSpPr>
        <p:spPr>
          <a:xfrm>
            <a:off x="314150" y="717650"/>
            <a:ext cx="262396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Presently</a:t>
            </a:r>
            <a:r>
              <a:rPr lang="de-DE" sz="1800" b="1" u="sng" strike="noStrike" spc="-1" dirty="0">
                <a:solidFill>
                  <a:srgbClr val="FF6700"/>
                </a:solidFill>
                <a:uFillTx/>
                <a:latin typeface="Calibri"/>
              </a:rPr>
              <a:t> </a:t>
            </a: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installed</a:t>
            </a:r>
            <a:r>
              <a:rPr lang="de-DE" sz="1800" b="1" u="sng" strike="noStrike" spc="-1" dirty="0">
                <a:solidFill>
                  <a:srgbClr val="FF6700"/>
                </a:solidFill>
                <a:uFillTx/>
                <a:latin typeface="Calibri"/>
              </a:rPr>
              <a:t> </a:t>
            </a: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facility</a:t>
            </a:r>
            <a:endParaRPr lang="fr-FR" sz="1800" b="0" strike="noStrike" spc="-1" dirty="0">
              <a:solidFill>
                <a:srgbClr val="FF6700"/>
              </a:solidFill>
              <a:latin typeface="Calibri"/>
            </a:endParaRPr>
          </a:p>
        </p:txBody>
      </p:sp>
      <p:sp>
        <p:nvSpPr>
          <p:cNvPr id="7" name="Textfeld 19">
            <a:extLst>
              <a:ext uri="{FF2B5EF4-FFF2-40B4-BE49-F238E27FC236}">
                <a16:creationId xmlns:a16="http://schemas.microsoft.com/office/drawing/2014/main" id="{CFCE3396-A2E5-4652-FF62-159A356759E5}"/>
              </a:ext>
            </a:extLst>
          </p:cNvPr>
          <p:cNvSpPr/>
          <p:nvPr/>
        </p:nvSpPr>
        <p:spPr>
          <a:xfrm>
            <a:off x="360000" y="4105509"/>
            <a:ext cx="11342160" cy="16605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accent6"/>
                </a:solidFill>
                <a:latin typeface="Calibri"/>
              </a:rPr>
              <a:t>Installed: </a:t>
            </a:r>
            <a:r>
              <a:rPr lang="en-US" sz="1700" b="0" strike="noStrike" spc="-1" dirty="0">
                <a:latin typeface="Calibri"/>
              </a:rPr>
              <a:t>10-mA SRF gun + merger + recirculation + dump </a:t>
            </a:r>
            <a:endParaRPr lang="fr-FR" sz="1700" b="0" strike="noStrike" spc="-1" dirty="0"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accent6"/>
                </a:solidFill>
                <a:latin typeface="Calibri"/>
              </a:rPr>
              <a:t>Installed: </a:t>
            </a:r>
            <a:r>
              <a:rPr lang="en-US" sz="1700" b="0" strike="noStrike" spc="-1" dirty="0">
                <a:latin typeface="Calibri"/>
              </a:rPr>
              <a:t>Proof-of-principle UED experiment</a:t>
            </a:r>
          </a:p>
          <a:p>
            <a:pPr marL="285840" indent="-285840" defTabSz="914400"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rgbClr val="C00000"/>
                </a:solidFill>
                <a:latin typeface="Calibri"/>
              </a:rPr>
              <a:t>Planned</a:t>
            </a:r>
            <a:r>
              <a:rPr lang="en-US" sz="1700" b="0" strike="noStrike" spc="-1" dirty="0">
                <a:solidFill>
                  <a:schemeClr val="dk1"/>
                </a:solidFill>
                <a:latin typeface="Calibri"/>
              </a:rPr>
              <a:t>: Waste water treatment demonstrator</a:t>
            </a:r>
            <a:endParaRPr lang="fr-FR" sz="1700" b="0" strike="noStrike" spc="-1" dirty="0"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Funded: Booster module. Produced but assembly required</a:t>
            </a:r>
            <a:endParaRPr lang="fr-FR" sz="17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Not funded: LINAC module</a:t>
            </a:r>
            <a:endParaRPr lang="fr-FR" sz="17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Not funded: 100-mA class photoinjector</a:t>
            </a:r>
            <a:endParaRPr lang="fr-FR" sz="17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Geschweifte Klammer rechts 29">
            <a:extLst>
              <a:ext uri="{FF2B5EF4-FFF2-40B4-BE49-F238E27FC236}">
                <a16:creationId xmlns:a16="http://schemas.microsoft.com/office/drawing/2014/main" id="{D0607CF9-24BB-5D8A-1913-8A3EFF4674E8}"/>
              </a:ext>
            </a:extLst>
          </p:cNvPr>
          <p:cNvSpPr/>
          <p:nvPr/>
        </p:nvSpPr>
        <p:spPr>
          <a:xfrm>
            <a:off x="6455019" y="4184448"/>
            <a:ext cx="139320" cy="47304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600" b="0" strike="noStrike" spc="-1">
              <a:latin typeface="Calibri"/>
            </a:endParaRPr>
          </a:p>
        </p:txBody>
      </p:sp>
      <p:sp>
        <p:nvSpPr>
          <p:cNvPr id="10" name="Textfeld 30">
            <a:extLst>
              <a:ext uri="{FF2B5EF4-FFF2-40B4-BE49-F238E27FC236}">
                <a16:creationId xmlns:a16="http://schemas.microsoft.com/office/drawing/2014/main" id="{40C6E898-EDF4-E8EE-E8DC-C8523C6036A0}"/>
              </a:ext>
            </a:extLst>
          </p:cNvPr>
          <p:cNvSpPr/>
          <p:nvPr/>
        </p:nvSpPr>
        <p:spPr>
          <a:xfrm>
            <a:off x="6641236" y="4109864"/>
            <a:ext cx="3437906" cy="6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CW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photoinjector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studies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&lt; 10 mA</a:t>
            </a:r>
            <a:endParaRPr lang="fr-FR" sz="1700" b="0" strike="noStrike" spc="-1" dirty="0">
              <a:solidFill>
                <a:schemeClr val="accent5"/>
              </a:solidFill>
              <a:latin typeface="Calibri"/>
            </a:endParaRPr>
          </a:p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Long-pulse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injector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studies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&lt; 100 mA</a:t>
            </a:r>
            <a:endParaRPr lang="fr-FR" sz="1700" b="0" strike="noStrike" spc="-1" dirty="0">
              <a:solidFill>
                <a:schemeClr val="accent5"/>
              </a:solidFill>
              <a:latin typeface="Calibri"/>
            </a:endParaRPr>
          </a:p>
        </p:txBody>
      </p:sp>
      <p:cxnSp>
        <p:nvCxnSpPr>
          <p:cNvPr id="11" name="Gerade Verbindung 32">
            <a:extLst>
              <a:ext uri="{FF2B5EF4-FFF2-40B4-BE49-F238E27FC236}">
                <a16:creationId xmlns:a16="http://schemas.microsoft.com/office/drawing/2014/main" id="{1035A399-22FF-2FBE-FC73-A6FEDCBF8593}"/>
              </a:ext>
            </a:extLst>
          </p:cNvPr>
          <p:cNvCxnSpPr/>
          <p:nvPr/>
        </p:nvCxnSpPr>
        <p:spPr>
          <a:xfrm>
            <a:off x="6311003" y="4834024"/>
            <a:ext cx="299520" cy="360"/>
          </a:xfrm>
          <a:prstGeom prst="straightConnector1">
            <a:avLst/>
          </a:prstGeom>
          <a:ln w="19050">
            <a:solidFill>
              <a:srgbClr val="FFFFFF">
                <a:lumMod val="65000"/>
              </a:srgbClr>
            </a:solidFill>
          </a:ln>
        </p:spPr>
      </p:cxnSp>
      <p:sp>
        <p:nvSpPr>
          <p:cNvPr id="12" name="Textfeld 34">
            <a:extLst>
              <a:ext uri="{FF2B5EF4-FFF2-40B4-BE49-F238E27FC236}">
                <a16:creationId xmlns:a16="http://schemas.microsoft.com/office/drawing/2014/main" id="{1189B48A-67DC-9573-BB6F-A2151FC30B15}"/>
              </a:ext>
            </a:extLst>
          </p:cNvPr>
          <p:cNvSpPr/>
          <p:nvPr/>
        </p:nvSpPr>
        <p:spPr>
          <a:xfrm>
            <a:off x="6643756" y="4613920"/>
            <a:ext cx="3707916" cy="3524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High-power beam studies (“long pulse”)</a:t>
            </a:r>
            <a:endParaRPr lang="fr-FR" sz="17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xtfeld 35">
            <a:extLst>
              <a:ext uri="{FF2B5EF4-FFF2-40B4-BE49-F238E27FC236}">
                <a16:creationId xmlns:a16="http://schemas.microsoft.com/office/drawing/2014/main" id="{9A13AD75-30BF-7EF8-CD1C-54ECBB2C3DD9}"/>
              </a:ext>
            </a:extLst>
          </p:cNvPr>
          <p:cNvSpPr/>
          <p:nvPr/>
        </p:nvSpPr>
        <p:spPr>
          <a:xfrm>
            <a:off x="6667528" y="5018192"/>
            <a:ext cx="2751307" cy="6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High-power </a:t>
            </a:r>
            <a:r>
              <a:rPr lang="de-DE" sz="17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energy</a:t>
            </a:r>
            <a:r>
              <a:rPr lang="de-DE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recovery</a:t>
            </a:r>
            <a:endParaRPr lang="fr-FR" sz="17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Energy-</a:t>
            </a:r>
            <a:r>
              <a:rPr lang="de-DE" sz="17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efficient</a:t>
            </a:r>
            <a:r>
              <a:rPr lang="de-DE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 RF </a:t>
            </a:r>
            <a:r>
              <a:rPr lang="de-DE" sz="17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operation</a:t>
            </a:r>
            <a:endParaRPr lang="fr-FR" sz="17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Geschweifte Klammer rechts 36">
            <a:extLst>
              <a:ext uri="{FF2B5EF4-FFF2-40B4-BE49-F238E27FC236}">
                <a16:creationId xmlns:a16="http://schemas.microsoft.com/office/drawing/2014/main" id="{500DDF65-5AD6-7D3F-2EE5-863A21DED29D}"/>
              </a:ext>
            </a:extLst>
          </p:cNvPr>
          <p:cNvSpPr/>
          <p:nvPr/>
        </p:nvSpPr>
        <p:spPr>
          <a:xfrm>
            <a:off x="6455019" y="5010920"/>
            <a:ext cx="144016" cy="61096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FFFFFF">
                <a:lumMod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6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0F3516-8310-ABFD-2BB0-3A0503EA6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25947" cy="653480"/>
          </a:xfrm>
          <a:prstGeom prst="rect">
            <a:avLst/>
          </a:prstGeom>
        </p:spPr>
      </p:pic>
      <p:pic>
        <p:nvPicPr>
          <p:cNvPr id="2" name="Grafik 9">
            <a:extLst>
              <a:ext uri="{FF2B5EF4-FFF2-40B4-BE49-F238E27FC236}">
                <a16:creationId xmlns:a16="http://schemas.microsoft.com/office/drawing/2014/main" id="{9033B2D4-0837-29A3-0F4A-AFBE3CBE6A3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48872" y="1157536"/>
            <a:ext cx="9041971" cy="3020241"/>
          </a:xfrm>
          <a:prstGeom prst="rect">
            <a:avLst/>
          </a:prstGeom>
          <a:ln w="0">
            <a:noFill/>
          </a:ln>
        </p:spPr>
      </p:pic>
      <p:sp>
        <p:nvSpPr>
          <p:cNvPr id="3" name="Rechteck 4">
            <a:extLst>
              <a:ext uri="{FF2B5EF4-FFF2-40B4-BE49-F238E27FC236}">
                <a16:creationId xmlns:a16="http://schemas.microsoft.com/office/drawing/2014/main" id="{B0C9322E-F373-571D-ECC7-B5E7CAAEEF1F}"/>
              </a:ext>
            </a:extLst>
          </p:cNvPr>
          <p:cNvSpPr/>
          <p:nvPr/>
        </p:nvSpPr>
        <p:spPr>
          <a:xfrm>
            <a:off x="9471475" y="2685960"/>
            <a:ext cx="805536" cy="457484"/>
          </a:xfrm>
          <a:prstGeom prst="rect">
            <a:avLst/>
          </a:prstGeom>
          <a:solidFill>
            <a:srgbClr val="C00000"/>
          </a:solidFill>
          <a:ln>
            <a:solidFill>
              <a:srgbClr val="002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600" b="0" strike="noStrike" spc="-1">
                <a:solidFill>
                  <a:schemeClr val="lt1"/>
                </a:solidFill>
              </a:rPr>
              <a:t>Waste Water</a:t>
            </a:r>
            <a:endParaRPr lang="fr-FR" sz="1600" b="0" strike="noStrike" spc="-1">
              <a:solidFill>
                <a:srgbClr val="000000"/>
              </a:solidFill>
            </a:endParaRPr>
          </a:p>
        </p:txBody>
      </p:sp>
      <p:sp>
        <p:nvSpPr>
          <p:cNvPr id="4" name="Rechteck 5">
            <a:extLst>
              <a:ext uri="{FF2B5EF4-FFF2-40B4-BE49-F238E27FC236}">
                <a16:creationId xmlns:a16="http://schemas.microsoft.com/office/drawing/2014/main" id="{CAFCF0FA-F514-B23B-F506-A37125113C58}"/>
              </a:ext>
            </a:extLst>
          </p:cNvPr>
          <p:cNvSpPr/>
          <p:nvPr/>
        </p:nvSpPr>
        <p:spPr>
          <a:xfrm>
            <a:off x="9202811" y="685800"/>
            <a:ext cx="1312211" cy="457484"/>
          </a:xfrm>
          <a:prstGeom prst="rect">
            <a:avLst/>
          </a:prstGeom>
          <a:solidFill>
            <a:srgbClr val="C00000"/>
          </a:solidFill>
          <a:ln>
            <a:solidFill>
              <a:srgbClr val="002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600" b="0" strike="noStrike" spc="-1">
                <a:solidFill>
                  <a:schemeClr val="lt1"/>
                </a:solidFill>
              </a:rPr>
              <a:t>Applications</a:t>
            </a:r>
            <a:endParaRPr lang="fr-FR" sz="1600" b="0" strike="noStrike" spc="-1">
              <a:solidFill>
                <a:srgbClr val="000000"/>
              </a:solidFill>
            </a:endParaRPr>
          </a:p>
        </p:txBody>
      </p:sp>
      <p:sp>
        <p:nvSpPr>
          <p:cNvPr id="17" name="Textfeld 6">
            <a:extLst>
              <a:ext uri="{FF2B5EF4-FFF2-40B4-BE49-F238E27FC236}">
                <a16:creationId xmlns:a16="http://schemas.microsoft.com/office/drawing/2014/main" id="{495380F6-CF8A-26F6-CA61-8C4585E7C6CC}"/>
              </a:ext>
            </a:extLst>
          </p:cNvPr>
          <p:cNvSpPr/>
          <p:nvPr/>
        </p:nvSpPr>
        <p:spPr>
          <a:xfrm>
            <a:off x="9130803" y="2253240"/>
            <a:ext cx="1720394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C00000"/>
                </a:solidFill>
              </a:rPr>
              <a:t>High power beam</a:t>
            </a:r>
            <a:endParaRPr lang="fr-FR" sz="16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18" name="Textfeld 7">
            <a:extLst>
              <a:ext uri="{FF2B5EF4-FFF2-40B4-BE49-F238E27FC236}">
                <a16:creationId xmlns:a16="http://schemas.microsoft.com/office/drawing/2014/main" id="{8EA4CE84-63A8-FE7F-52EF-D582DFB82269}"/>
              </a:ext>
            </a:extLst>
          </p:cNvPr>
          <p:cNvSpPr/>
          <p:nvPr/>
        </p:nvSpPr>
        <p:spPr>
          <a:xfrm>
            <a:off x="6034459" y="1949624"/>
            <a:ext cx="2498515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0" strike="noStrike" spc="-1" dirty="0">
                <a:solidFill>
                  <a:schemeClr val="accent6">
                    <a:lumMod val="75000"/>
                  </a:schemeClr>
                </a:solidFill>
              </a:rPr>
              <a:t>Short pulse, low emittance</a:t>
            </a:r>
            <a:endParaRPr lang="fr-FR" sz="1600" b="0" strike="noStrike" spc="-1" dirty="0">
              <a:solidFill>
                <a:schemeClr val="accent6">
                  <a:lumMod val="75000"/>
                </a:schemeClr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en-US" sz="1600" b="0" strike="noStrike" spc="-1" dirty="0">
                <a:solidFill>
                  <a:schemeClr val="accent6">
                    <a:lumMod val="75000"/>
                  </a:schemeClr>
                </a:solidFill>
              </a:rPr>
              <a:t>Low charge</a:t>
            </a:r>
            <a:endParaRPr lang="fr-FR" sz="1600" b="0" strike="noStrike" spc="-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feld 11">
            <a:extLst>
              <a:ext uri="{FF2B5EF4-FFF2-40B4-BE49-F238E27FC236}">
                <a16:creationId xmlns:a16="http://schemas.microsoft.com/office/drawing/2014/main" id="{C2D876A8-A21B-424E-B3C1-4238AB3C2259}"/>
              </a:ext>
            </a:extLst>
          </p:cNvPr>
          <p:cNvSpPr/>
          <p:nvPr/>
        </p:nvSpPr>
        <p:spPr>
          <a:xfrm>
            <a:off x="3082131" y="3389784"/>
            <a:ext cx="5400137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600" b="1" strike="noStrike" spc="-1" dirty="0">
                <a:solidFill>
                  <a:schemeClr val="dk1"/>
                </a:solidFill>
              </a:rPr>
              <a:t>Make use of injector’s flexibility for beam parameter range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en-US" sz="1600" b="1" spc="-1" dirty="0">
                <a:solidFill>
                  <a:schemeClr val="dk1"/>
                </a:solidFill>
                <a:sym typeface="Wingdings" pitchFamily="2" charset="2"/>
              </a:rPr>
              <a:t></a:t>
            </a:r>
            <a:r>
              <a:rPr lang="en-US" sz="1600" b="1" strike="noStrike" spc="-1" dirty="0">
                <a:solidFill>
                  <a:schemeClr val="dk1"/>
                </a:solidFill>
              </a:rPr>
              <a:t> Cover in parallel ERL relevant beam studies</a:t>
            </a:r>
            <a:endParaRPr lang="fr-FR" sz="16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27" name="Rechteck 23">
            <a:extLst>
              <a:ext uri="{FF2B5EF4-FFF2-40B4-BE49-F238E27FC236}">
                <a16:creationId xmlns:a16="http://schemas.microsoft.com/office/drawing/2014/main" id="{5027CCEB-C4CB-DFBF-C628-1AEB14DA0E95}"/>
              </a:ext>
            </a:extLst>
          </p:cNvPr>
          <p:cNvSpPr/>
          <p:nvPr/>
        </p:nvSpPr>
        <p:spPr>
          <a:xfrm rot="20465400">
            <a:off x="4761635" y="2233710"/>
            <a:ext cx="1135440" cy="333000"/>
          </a:xfrm>
          <a:prstGeom prst="rect">
            <a:avLst/>
          </a:prstGeom>
          <a:solidFill>
            <a:schemeClr val="accent6"/>
          </a:solidFill>
          <a:ln>
            <a:solidFill>
              <a:srgbClr val="002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800" b="0" strike="noStrike" spc="-1" dirty="0">
                <a:solidFill>
                  <a:schemeClr val="lt1"/>
                </a:solidFill>
                <a:latin typeface="Calibri"/>
              </a:rPr>
              <a:t>UED </a:t>
            </a:r>
            <a:r>
              <a:rPr lang="de-DE" sz="1800" b="0" strike="noStrike" spc="-1" dirty="0" err="1">
                <a:solidFill>
                  <a:schemeClr val="lt1"/>
                </a:solidFill>
                <a:latin typeface="Calibri"/>
              </a:rPr>
              <a:t>Exp</a:t>
            </a:r>
            <a:r>
              <a:rPr lang="de-DE" sz="1800" b="0" strike="noStrike" spc="-1" dirty="0">
                <a:solidFill>
                  <a:schemeClr val="lt1"/>
                </a:solidFill>
                <a:latin typeface="Calibri"/>
              </a:rPr>
              <a:t>.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Rechteck 20">
            <a:extLst>
              <a:ext uri="{FF2B5EF4-FFF2-40B4-BE49-F238E27FC236}">
                <a16:creationId xmlns:a16="http://schemas.microsoft.com/office/drawing/2014/main" id="{D1C2EC24-E6E6-2C47-20F6-996DB307E960}"/>
              </a:ext>
            </a:extLst>
          </p:cNvPr>
          <p:cNvSpPr/>
          <p:nvPr/>
        </p:nvSpPr>
        <p:spPr>
          <a:xfrm>
            <a:off x="4681301" y="2741712"/>
            <a:ext cx="1484280" cy="57606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400" b="0" strike="noStrike" spc="-1">
              <a:solidFill>
                <a:schemeClr val="lt1"/>
              </a:solidFill>
              <a:latin typeface="Calibri Light"/>
            </a:endParaRPr>
          </a:p>
        </p:txBody>
      </p:sp>
      <p:sp>
        <p:nvSpPr>
          <p:cNvPr id="30" name="Rechteck 28">
            <a:extLst>
              <a:ext uri="{FF2B5EF4-FFF2-40B4-BE49-F238E27FC236}">
                <a16:creationId xmlns:a16="http://schemas.microsoft.com/office/drawing/2014/main" id="{9DC45CD2-3BF8-1D5E-127E-4C80733E15EE}"/>
              </a:ext>
            </a:extLst>
          </p:cNvPr>
          <p:cNvSpPr/>
          <p:nvPr/>
        </p:nvSpPr>
        <p:spPr>
          <a:xfrm rot="20374200">
            <a:off x="1678556" y="3266537"/>
            <a:ext cx="1047960" cy="57606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400" b="0" strike="noStrike" spc="-1">
              <a:solidFill>
                <a:schemeClr val="lt1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6431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>
            <a:extLst>
              <a:ext uri="{FF2B5EF4-FFF2-40B4-BE49-F238E27FC236}">
                <a16:creationId xmlns:a16="http://schemas.microsoft.com/office/drawing/2014/main" id="{9033B2D4-0837-29A3-0F4A-AFBE3CBE6A3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48872" y="1157536"/>
            <a:ext cx="9041971" cy="3020241"/>
          </a:xfrm>
          <a:prstGeom prst="rect">
            <a:avLst/>
          </a:prstGeom>
          <a:ln w="0">
            <a:noFill/>
          </a:ln>
        </p:spPr>
      </p:pic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6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29" y="77416"/>
            <a:ext cx="7163834" cy="447518"/>
          </a:xfrm>
        </p:spPr>
        <p:txBody>
          <a:bodyPr>
            <a:normAutofit/>
          </a:bodyPr>
          <a:lstStyle/>
          <a:p>
            <a:r>
              <a:rPr lang="en-US" sz="2400" b="1" strike="noStrike" spc="-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"/>
              </a:rPr>
              <a:t>Stages at bERLinPro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feld 24">
            <a:extLst>
              <a:ext uri="{FF2B5EF4-FFF2-40B4-BE49-F238E27FC236}">
                <a16:creationId xmlns:a16="http://schemas.microsoft.com/office/drawing/2014/main" id="{5F9C7E65-ABDA-904A-A925-C115F794A0FD}"/>
              </a:ext>
            </a:extLst>
          </p:cNvPr>
          <p:cNvSpPr/>
          <p:nvPr/>
        </p:nvSpPr>
        <p:spPr>
          <a:xfrm>
            <a:off x="314150" y="717650"/>
            <a:ext cx="262396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Presently</a:t>
            </a:r>
            <a:r>
              <a:rPr lang="de-DE" sz="1800" b="1" u="sng" strike="noStrike" spc="-1" dirty="0">
                <a:solidFill>
                  <a:srgbClr val="FF6700"/>
                </a:solidFill>
                <a:uFillTx/>
                <a:latin typeface="Calibri"/>
              </a:rPr>
              <a:t> </a:t>
            </a: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installed</a:t>
            </a:r>
            <a:r>
              <a:rPr lang="de-DE" sz="1800" b="1" u="sng" strike="noStrike" spc="-1" dirty="0">
                <a:solidFill>
                  <a:srgbClr val="FF6700"/>
                </a:solidFill>
                <a:uFillTx/>
                <a:latin typeface="Calibri"/>
              </a:rPr>
              <a:t> </a:t>
            </a: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facility</a:t>
            </a:r>
            <a:endParaRPr lang="fr-FR" sz="1800" b="0" strike="noStrike" spc="-1" dirty="0">
              <a:solidFill>
                <a:srgbClr val="FF6700"/>
              </a:solidFill>
              <a:latin typeface="Calibri"/>
            </a:endParaRPr>
          </a:p>
        </p:txBody>
      </p:sp>
      <p:sp>
        <p:nvSpPr>
          <p:cNvPr id="7" name="Textfeld 19">
            <a:extLst>
              <a:ext uri="{FF2B5EF4-FFF2-40B4-BE49-F238E27FC236}">
                <a16:creationId xmlns:a16="http://schemas.microsoft.com/office/drawing/2014/main" id="{CFCE3396-A2E5-4652-FF62-159A356759E5}"/>
              </a:ext>
            </a:extLst>
          </p:cNvPr>
          <p:cNvSpPr/>
          <p:nvPr/>
        </p:nvSpPr>
        <p:spPr>
          <a:xfrm>
            <a:off x="360000" y="4037856"/>
            <a:ext cx="11342160" cy="16605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accent6"/>
                </a:solidFill>
                <a:latin typeface="Calibri"/>
              </a:rPr>
              <a:t>Installed: </a:t>
            </a:r>
            <a:r>
              <a:rPr lang="en-US" sz="1700" b="0" strike="noStrike" spc="-1" dirty="0">
                <a:latin typeface="Calibri"/>
              </a:rPr>
              <a:t>10-mA SRF gun + merger + recirculation + dump </a:t>
            </a:r>
            <a:endParaRPr lang="fr-FR" sz="1700" b="0" strike="noStrike" spc="-1" dirty="0"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accent6"/>
                </a:solidFill>
                <a:latin typeface="Calibri"/>
              </a:rPr>
              <a:t>Installed: </a:t>
            </a:r>
            <a:r>
              <a:rPr lang="en-US" sz="1700" b="0" strike="noStrike" spc="-1" dirty="0">
                <a:latin typeface="Calibri"/>
              </a:rPr>
              <a:t>Proof-of-principle UED experiment</a:t>
            </a:r>
          </a:p>
          <a:p>
            <a:pPr marL="285840" indent="-285840" defTabSz="914400"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rgbClr val="C00000"/>
                </a:solidFill>
                <a:latin typeface="Calibri"/>
              </a:rPr>
              <a:t>Planned</a:t>
            </a:r>
            <a:r>
              <a:rPr lang="en-US" sz="1700" b="0" strike="noStrike" spc="-1" dirty="0">
                <a:solidFill>
                  <a:schemeClr val="dk1"/>
                </a:solidFill>
                <a:latin typeface="Calibri"/>
              </a:rPr>
              <a:t>: Waste water treatment demonstrator</a:t>
            </a:r>
            <a:endParaRPr lang="fr-FR" sz="1700" b="0" strike="noStrike" spc="-1" dirty="0"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accent4"/>
                </a:solidFill>
                <a:latin typeface="Calibri"/>
              </a:rPr>
              <a:t>Funded: </a:t>
            </a:r>
            <a:r>
              <a:rPr lang="en-US" sz="1700" b="0" strike="noStrike" spc="-1" dirty="0">
                <a:latin typeface="Calibri"/>
              </a:rPr>
              <a:t>Booster module. Produced but assembly required</a:t>
            </a:r>
            <a:endParaRPr lang="fr-FR" sz="1700" b="0" strike="noStrike" spc="-1" dirty="0"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Not funded: LINAC module</a:t>
            </a:r>
            <a:endParaRPr lang="fr-FR" sz="1700" b="0" strike="noStrike" spc="-1" dirty="0">
              <a:solidFill>
                <a:srgbClr val="000000"/>
              </a:solidFill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Not funded: 100-mA class photoinjector</a:t>
            </a:r>
            <a:endParaRPr lang="fr-FR" sz="17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Geschweifte Klammer rechts 29">
            <a:extLst>
              <a:ext uri="{FF2B5EF4-FFF2-40B4-BE49-F238E27FC236}">
                <a16:creationId xmlns:a16="http://schemas.microsoft.com/office/drawing/2014/main" id="{D0607CF9-24BB-5D8A-1913-8A3EFF4674E8}"/>
              </a:ext>
            </a:extLst>
          </p:cNvPr>
          <p:cNvSpPr/>
          <p:nvPr/>
        </p:nvSpPr>
        <p:spPr>
          <a:xfrm>
            <a:off x="6455019" y="4184448"/>
            <a:ext cx="139320" cy="47304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600" b="0" strike="noStrike" spc="-1">
              <a:latin typeface="Calibri"/>
            </a:endParaRPr>
          </a:p>
        </p:txBody>
      </p:sp>
      <p:sp>
        <p:nvSpPr>
          <p:cNvPr id="10" name="Textfeld 30">
            <a:extLst>
              <a:ext uri="{FF2B5EF4-FFF2-40B4-BE49-F238E27FC236}">
                <a16:creationId xmlns:a16="http://schemas.microsoft.com/office/drawing/2014/main" id="{40C6E898-EDF4-E8EE-E8DC-C8523C6036A0}"/>
              </a:ext>
            </a:extLst>
          </p:cNvPr>
          <p:cNvSpPr/>
          <p:nvPr/>
        </p:nvSpPr>
        <p:spPr>
          <a:xfrm>
            <a:off x="6641236" y="4082088"/>
            <a:ext cx="3437906" cy="6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CW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photoinjector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studies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&lt; 10 mA</a:t>
            </a:r>
            <a:endParaRPr lang="fr-FR" sz="1700" b="0" strike="noStrike" spc="-1" dirty="0">
              <a:solidFill>
                <a:schemeClr val="accent5"/>
              </a:solidFill>
              <a:latin typeface="Calibri"/>
            </a:endParaRPr>
          </a:p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Long-pulse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injector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studies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&lt; 100 mA</a:t>
            </a:r>
            <a:endParaRPr lang="fr-FR" sz="1700" b="0" strike="noStrike" spc="-1" dirty="0">
              <a:solidFill>
                <a:schemeClr val="accent5"/>
              </a:solidFill>
              <a:latin typeface="Calibri"/>
            </a:endParaRPr>
          </a:p>
        </p:txBody>
      </p:sp>
      <p:cxnSp>
        <p:nvCxnSpPr>
          <p:cNvPr id="11" name="Gerade Verbindung 32">
            <a:extLst>
              <a:ext uri="{FF2B5EF4-FFF2-40B4-BE49-F238E27FC236}">
                <a16:creationId xmlns:a16="http://schemas.microsoft.com/office/drawing/2014/main" id="{1035A399-22FF-2FBE-FC73-A6FEDCBF8593}"/>
              </a:ext>
            </a:extLst>
          </p:cNvPr>
          <p:cNvCxnSpPr/>
          <p:nvPr/>
        </p:nvCxnSpPr>
        <p:spPr>
          <a:xfrm>
            <a:off x="6311003" y="4834024"/>
            <a:ext cx="299520" cy="360"/>
          </a:xfrm>
          <a:prstGeom prst="straightConnector1">
            <a:avLst/>
          </a:prstGeom>
          <a:ln w="19050">
            <a:solidFill>
              <a:schemeClr val="tx1"/>
            </a:solidFill>
          </a:ln>
        </p:spPr>
      </p:cxnSp>
      <p:sp>
        <p:nvSpPr>
          <p:cNvPr id="12" name="Textfeld 34">
            <a:extLst>
              <a:ext uri="{FF2B5EF4-FFF2-40B4-BE49-F238E27FC236}">
                <a16:creationId xmlns:a16="http://schemas.microsoft.com/office/drawing/2014/main" id="{1189B48A-67DC-9573-BB6F-A2151FC30B15}"/>
              </a:ext>
            </a:extLst>
          </p:cNvPr>
          <p:cNvSpPr/>
          <p:nvPr/>
        </p:nvSpPr>
        <p:spPr>
          <a:xfrm>
            <a:off x="6643756" y="4613920"/>
            <a:ext cx="3707916" cy="3524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700" b="0" strike="noStrike" spc="-1" dirty="0">
                <a:solidFill>
                  <a:schemeClr val="accent5"/>
                </a:solidFill>
                <a:latin typeface="Calibri"/>
              </a:rPr>
              <a:t>High-power beam studies (“long pulse”)</a:t>
            </a:r>
            <a:endParaRPr lang="fr-FR" sz="1700" b="0" strike="noStrike" spc="-1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3" name="Textfeld 35">
            <a:extLst>
              <a:ext uri="{FF2B5EF4-FFF2-40B4-BE49-F238E27FC236}">
                <a16:creationId xmlns:a16="http://schemas.microsoft.com/office/drawing/2014/main" id="{9A13AD75-30BF-7EF8-CD1C-54ECBB2C3DD9}"/>
              </a:ext>
            </a:extLst>
          </p:cNvPr>
          <p:cNvSpPr/>
          <p:nvPr/>
        </p:nvSpPr>
        <p:spPr>
          <a:xfrm>
            <a:off x="6634036" y="4973960"/>
            <a:ext cx="2751307" cy="6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High-power </a:t>
            </a:r>
            <a:r>
              <a:rPr lang="de-DE" sz="17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energy</a:t>
            </a:r>
            <a:r>
              <a:rPr lang="de-DE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recovery</a:t>
            </a:r>
            <a:endParaRPr lang="fr-FR" sz="17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Energy-</a:t>
            </a:r>
            <a:r>
              <a:rPr lang="de-DE" sz="17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efficient</a:t>
            </a:r>
            <a:r>
              <a:rPr lang="de-DE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 RF </a:t>
            </a:r>
            <a:r>
              <a:rPr lang="de-DE" sz="1700" b="0" strike="noStrike" spc="-1" dirty="0" err="1">
                <a:solidFill>
                  <a:schemeClr val="lt1">
                    <a:lumMod val="65000"/>
                  </a:schemeClr>
                </a:solidFill>
                <a:latin typeface="Calibri"/>
              </a:rPr>
              <a:t>operation</a:t>
            </a:r>
            <a:endParaRPr lang="fr-FR" sz="17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Geschweifte Klammer rechts 36">
            <a:extLst>
              <a:ext uri="{FF2B5EF4-FFF2-40B4-BE49-F238E27FC236}">
                <a16:creationId xmlns:a16="http://schemas.microsoft.com/office/drawing/2014/main" id="{500DDF65-5AD6-7D3F-2EE5-863A21DED29D}"/>
              </a:ext>
            </a:extLst>
          </p:cNvPr>
          <p:cNvSpPr/>
          <p:nvPr/>
        </p:nvSpPr>
        <p:spPr>
          <a:xfrm>
            <a:off x="6455019" y="5010920"/>
            <a:ext cx="144016" cy="61096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rgbClr val="FFFFFF">
                <a:lumMod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6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0F3516-8310-ABFD-2BB0-3A0503EA6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425947" cy="653480"/>
          </a:xfrm>
          <a:prstGeom prst="rect">
            <a:avLst/>
          </a:prstGeom>
        </p:spPr>
      </p:pic>
      <p:sp>
        <p:nvSpPr>
          <p:cNvPr id="3" name="Rechteck 4">
            <a:extLst>
              <a:ext uri="{FF2B5EF4-FFF2-40B4-BE49-F238E27FC236}">
                <a16:creationId xmlns:a16="http://schemas.microsoft.com/office/drawing/2014/main" id="{B0C9322E-F373-571D-ECC7-B5E7CAAEEF1F}"/>
              </a:ext>
            </a:extLst>
          </p:cNvPr>
          <p:cNvSpPr/>
          <p:nvPr/>
        </p:nvSpPr>
        <p:spPr>
          <a:xfrm>
            <a:off x="9471475" y="2685960"/>
            <a:ext cx="805536" cy="457484"/>
          </a:xfrm>
          <a:prstGeom prst="rect">
            <a:avLst/>
          </a:prstGeom>
          <a:solidFill>
            <a:srgbClr val="C00000"/>
          </a:solidFill>
          <a:ln>
            <a:solidFill>
              <a:srgbClr val="002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600" b="0" strike="noStrike" spc="-1">
                <a:solidFill>
                  <a:schemeClr val="lt1"/>
                </a:solidFill>
              </a:rPr>
              <a:t>Waste Water</a:t>
            </a:r>
            <a:endParaRPr lang="fr-FR" sz="1600" b="0" strike="noStrike" spc="-1">
              <a:solidFill>
                <a:srgbClr val="000000"/>
              </a:solidFill>
            </a:endParaRPr>
          </a:p>
        </p:txBody>
      </p:sp>
      <p:sp>
        <p:nvSpPr>
          <p:cNvPr id="4" name="Rechteck 5">
            <a:extLst>
              <a:ext uri="{FF2B5EF4-FFF2-40B4-BE49-F238E27FC236}">
                <a16:creationId xmlns:a16="http://schemas.microsoft.com/office/drawing/2014/main" id="{CAFCF0FA-F514-B23B-F506-A37125113C58}"/>
              </a:ext>
            </a:extLst>
          </p:cNvPr>
          <p:cNvSpPr/>
          <p:nvPr/>
        </p:nvSpPr>
        <p:spPr>
          <a:xfrm>
            <a:off x="9202811" y="685800"/>
            <a:ext cx="1312211" cy="457484"/>
          </a:xfrm>
          <a:prstGeom prst="rect">
            <a:avLst/>
          </a:prstGeom>
          <a:solidFill>
            <a:srgbClr val="C00000"/>
          </a:solidFill>
          <a:ln>
            <a:solidFill>
              <a:srgbClr val="002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600" b="0" strike="noStrike" spc="-1">
                <a:solidFill>
                  <a:schemeClr val="lt1"/>
                </a:solidFill>
              </a:rPr>
              <a:t>Applications</a:t>
            </a:r>
            <a:endParaRPr lang="fr-FR" sz="1600" b="0" strike="noStrike" spc="-1">
              <a:solidFill>
                <a:srgbClr val="000000"/>
              </a:solidFill>
            </a:endParaRPr>
          </a:p>
        </p:txBody>
      </p:sp>
      <p:sp>
        <p:nvSpPr>
          <p:cNvPr id="27" name="Rechteck 23">
            <a:extLst>
              <a:ext uri="{FF2B5EF4-FFF2-40B4-BE49-F238E27FC236}">
                <a16:creationId xmlns:a16="http://schemas.microsoft.com/office/drawing/2014/main" id="{5027CCEB-C4CB-DFBF-C628-1AEB14DA0E95}"/>
              </a:ext>
            </a:extLst>
          </p:cNvPr>
          <p:cNvSpPr/>
          <p:nvPr/>
        </p:nvSpPr>
        <p:spPr>
          <a:xfrm rot="20465400">
            <a:off x="4761635" y="2233710"/>
            <a:ext cx="1135440" cy="333000"/>
          </a:xfrm>
          <a:prstGeom prst="rect">
            <a:avLst/>
          </a:prstGeom>
          <a:solidFill>
            <a:schemeClr val="accent6"/>
          </a:solidFill>
          <a:ln>
            <a:solidFill>
              <a:srgbClr val="002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800" b="0" strike="noStrike" spc="-1" dirty="0">
                <a:solidFill>
                  <a:schemeClr val="lt1"/>
                </a:solidFill>
                <a:latin typeface="Calibri"/>
              </a:rPr>
              <a:t>UED </a:t>
            </a:r>
            <a:r>
              <a:rPr lang="de-DE" sz="1800" b="0" strike="noStrike" spc="-1" dirty="0" err="1">
                <a:solidFill>
                  <a:schemeClr val="lt1"/>
                </a:solidFill>
                <a:latin typeface="Calibri"/>
              </a:rPr>
              <a:t>Exp</a:t>
            </a:r>
            <a:r>
              <a:rPr lang="de-DE" sz="1800" b="0" strike="noStrike" spc="-1" dirty="0">
                <a:solidFill>
                  <a:schemeClr val="lt1"/>
                </a:solidFill>
                <a:latin typeface="Calibri"/>
              </a:rPr>
              <a:t>.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Rechteck 20">
            <a:extLst>
              <a:ext uri="{FF2B5EF4-FFF2-40B4-BE49-F238E27FC236}">
                <a16:creationId xmlns:a16="http://schemas.microsoft.com/office/drawing/2014/main" id="{F8469CAF-A552-821F-37CE-42C213A85FBB}"/>
              </a:ext>
            </a:extLst>
          </p:cNvPr>
          <p:cNvSpPr/>
          <p:nvPr/>
        </p:nvSpPr>
        <p:spPr>
          <a:xfrm>
            <a:off x="4738315" y="2741712"/>
            <a:ext cx="1427266" cy="57606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400" b="0" strike="noStrike" spc="-1">
              <a:solidFill>
                <a:schemeClr val="lt1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57799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>
            <a:extLst>
              <a:ext uri="{FF2B5EF4-FFF2-40B4-BE49-F238E27FC236}">
                <a16:creationId xmlns:a16="http://schemas.microsoft.com/office/drawing/2014/main" id="{9033B2D4-0837-29A3-0F4A-AFBE3CBE6A3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48872" y="1157536"/>
            <a:ext cx="9041971" cy="3020241"/>
          </a:xfrm>
          <a:prstGeom prst="rect">
            <a:avLst/>
          </a:prstGeom>
          <a:ln w="0">
            <a:noFill/>
          </a:ln>
        </p:spPr>
      </p:pic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7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29" y="77416"/>
            <a:ext cx="7163834" cy="447518"/>
          </a:xfrm>
        </p:spPr>
        <p:txBody>
          <a:bodyPr>
            <a:normAutofit/>
          </a:bodyPr>
          <a:lstStyle/>
          <a:p>
            <a:r>
              <a:rPr lang="en-US" sz="2400" b="1" strike="noStrike" spc="-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"/>
              </a:rPr>
              <a:t>Stages at bERLinPro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feld 24">
            <a:extLst>
              <a:ext uri="{FF2B5EF4-FFF2-40B4-BE49-F238E27FC236}">
                <a16:creationId xmlns:a16="http://schemas.microsoft.com/office/drawing/2014/main" id="{5F9C7E65-ABDA-904A-A925-C115F794A0FD}"/>
              </a:ext>
            </a:extLst>
          </p:cNvPr>
          <p:cNvSpPr/>
          <p:nvPr/>
        </p:nvSpPr>
        <p:spPr>
          <a:xfrm>
            <a:off x="314150" y="717650"/>
            <a:ext cx="262396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Presently</a:t>
            </a:r>
            <a:r>
              <a:rPr lang="de-DE" sz="1800" b="1" u="sng" strike="noStrike" spc="-1" dirty="0">
                <a:solidFill>
                  <a:srgbClr val="FF6700"/>
                </a:solidFill>
                <a:uFillTx/>
                <a:latin typeface="Calibri"/>
              </a:rPr>
              <a:t> </a:t>
            </a: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installed</a:t>
            </a:r>
            <a:r>
              <a:rPr lang="de-DE" sz="1800" b="1" u="sng" strike="noStrike" spc="-1" dirty="0">
                <a:solidFill>
                  <a:srgbClr val="FF6700"/>
                </a:solidFill>
                <a:uFillTx/>
                <a:latin typeface="Calibri"/>
              </a:rPr>
              <a:t> </a:t>
            </a:r>
            <a:r>
              <a:rPr lang="de-DE" sz="1800" b="1" u="sng" strike="noStrike" spc="-1" dirty="0" err="1">
                <a:solidFill>
                  <a:srgbClr val="FF6700"/>
                </a:solidFill>
                <a:uFillTx/>
                <a:latin typeface="Calibri"/>
              </a:rPr>
              <a:t>facility</a:t>
            </a:r>
            <a:endParaRPr lang="fr-FR" sz="1800" b="0" strike="noStrike" spc="-1" dirty="0">
              <a:solidFill>
                <a:srgbClr val="FF6700"/>
              </a:solidFill>
              <a:latin typeface="Calibri"/>
            </a:endParaRPr>
          </a:p>
        </p:txBody>
      </p:sp>
      <p:sp>
        <p:nvSpPr>
          <p:cNvPr id="7" name="Textfeld 19">
            <a:extLst>
              <a:ext uri="{FF2B5EF4-FFF2-40B4-BE49-F238E27FC236}">
                <a16:creationId xmlns:a16="http://schemas.microsoft.com/office/drawing/2014/main" id="{CFCE3396-A2E5-4652-FF62-159A356759E5}"/>
              </a:ext>
            </a:extLst>
          </p:cNvPr>
          <p:cNvSpPr/>
          <p:nvPr/>
        </p:nvSpPr>
        <p:spPr>
          <a:xfrm>
            <a:off x="360000" y="4037856"/>
            <a:ext cx="11342160" cy="16605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accent6"/>
                </a:solidFill>
                <a:latin typeface="Calibri"/>
              </a:rPr>
              <a:t>Installed: </a:t>
            </a:r>
            <a:r>
              <a:rPr lang="en-US" sz="1700" b="0" strike="noStrike" spc="-1" dirty="0">
                <a:latin typeface="Calibri"/>
              </a:rPr>
              <a:t>10-mA SRF gun + merger + recirculation + dump </a:t>
            </a:r>
            <a:endParaRPr lang="fr-FR" sz="1700" b="0" strike="noStrike" spc="-1" dirty="0"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accent6"/>
                </a:solidFill>
                <a:latin typeface="Calibri"/>
              </a:rPr>
              <a:t>Installed: </a:t>
            </a:r>
            <a:r>
              <a:rPr lang="en-US" sz="1700" b="0" strike="noStrike" spc="-1" dirty="0">
                <a:latin typeface="Calibri"/>
              </a:rPr>
              <a:t>Proof-of-principle UED experiment</a:t>
            </a:r>
          </a:p>
          <a:p>
            <a:pPr marL="285840" indent="-285840" defTabSz="914400"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rgbClr val="C00000"/>
                </a:solidFill>
                <a:latin typeface="Calibri"/>
              </a:rPr>
              <a:t>Planned</a:t>
            </a:r>
            <a:r>
              <a:rPr lang="en-US" sz="1700" b="0" strike="noStrike" spc="-1" dirty="0">
                <a:solidFill>
                  <a:schemeClr val="dk1"/>
                </a:solidFill>
                <a:latin typeface="Calibri"/>
              </a:rPr>
              <a:t>: Waste water treatment demonstrator</a:t>
            </a:r>
            <a:endParaRPr lang="fr-FR" sz="1700" b="0" strike="noStrike" spc="-1" dirty="0"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chemeClr val="accent4"/>
                </a:solidFill>
                <a:latin typeface="Calibri"/>
              </a:rPr>
              <a:t>Funded: </a:t>
            </a:r>
            <a:r>
              <a:rPr lang="en-US" sz="1700" b="0" strike="noStrike" spc="-1" dirty="0">
                <a:latin typeface="Calibri"/>
              </a:rPr>
              <a:t>Booster module. Produced but assembly required</a:t>
            </a:r>
            <a:endParaRPr lang="fr-FR" sz="1700" b="0" strike="noStrike" spc="-1" dirty="0"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rgbClr val="C00000"/>
                </a:solidFill>
                <a:latin typeface="Calibri"/>
              </a:rPr>
              <a:t>Not funded</a:t>
            </a:r>
            <a:r>
              <a:rPr lang="en-US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: </a:t>
            </a:r>
            <a:r>
              <a:rPr lang="en-US" sz="1700" b="0" strike="noStrike" spc="-1" dirty="0">
                <a:latin typeface="Calibri"/>
              </a:rPr>
              <a:t>LINAC module</a:t>
            </a:r>
            <a:endParaRPr lang="fr-FR" sz="1700" b="0" strike="noStrike" spc="-1" dirty="0">
              <a:latin typeface="Calibri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A6A6A6"/>
              </a:buClr>
              <a:buFont typeface="Arial"/>
              <a:buChar char="•"/>
            </a:pPr>
            <a:r>
              <a:rPr lang="en-US" sz="1700" b="0" strike="noStrike" spc="-1" dirty="0">
                <a:solidFill>
                  <a:srgbClr val="C00000"/>
                </a:solidFill>
                <a:latin typeface="Calibri"/>
              </a:rPr>
              <a:t>Not funded</a:t>
            </a:r>
            <a:r>
              <a:rPr lang="en-US" sz="1700" b="0" strike="noStrike" spc="-1" dirty="0">
                <a:solidFill>
                  <a:schemeClr val="lt1">
                    <a:lumMod val="65000"/>
                  </a:schemeClr>
                </a:solidFill>
                <a:latin typeface="Calibri"/>
              </a:rPr>
              <a:t>: </a:t>
            </a:r>
            <a:r>
              <a:rPr lang="en-US" sz="1700" b="0" strike="noStrike" spc="-1" dirty="0">
                <a:latin typeface="Calibri"/>
              </a:rPr>
              <a:t>100-mA class photoinjector</a:t>
            </a:r>
            <a:endParaRPr lang="fr-FR" sz="1700" b="0" strike="noStrike" spc="-1" dirty="0">
              <a:latin typeface="Calibri"/>
            </a:endParaRPr>
          </a:p>
        </p:txBody>
      </p:sp>
      <p:sp>
        <p:nvSpPr>
          <p:cNvPr id="8" name="Geschweifte Klammer rechts 29">
            <a:extLst>
              <a:ext uri="{FF2B5EF4-FFF2-40B4-BE49-F238E27FC236}">
                <a16:creationId xmlns:a16="http://schemas.microsoft.com/office/drawing/2014/main" id="{D0607CF9-24BB-5D8A-1913-8A3EFF4674E8}"/>
              </a:ext>
            </a:extLst>
          </p:cNvPr>
          <p:cNvSpPr/>
          <p:nvPr/>
        </p:nvSpPr>
        <p:spPr>
          <a:xfrm>
            <a:off x="6455019" y="4184448"/>
            <a:ext cx="139320" cy="47304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600" b="0" strike="noStrike" spc="-1">
              <a:latin typeface="Calibri"/>
            </a:endParaRPr>
          </a:p>
        </p:txBody>
      </p:sp>
      <p:sp>
        <p:nvSpPr>
          <p:cNvPr id="10" name="Textfeld 30">
            <a:extLst>
              <a:ext uri="{FF2B5EF4-FFF2-40B4-BE49-F238E27FC236}">
                <a16:creationId xmlns:a16="http://schemas.microsoft.com/office/drawing/2014/main" id="{40C6E898-EDF4-E8EE-E8DC-C8523C6036A0}"/>
              </a:ext>
            </a:extLst>
          </p:cNvPr>
          <p:cNvSpPr/>
          <p:nvPr/>
        </p:nvSpPr>
        <p:spPr>
          <a:xfrm>
            <a:off x="6641236" y="4082088"/>
            <a:ext cx="3437906" cy="6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CW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photoinjector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studies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&lt; 10 mA</a:t>
            </a:r>
            <a:endParaRPr lang="fr-FR" sz="1700" b="0" strike="noStrike" spc="-1" dirty="0">
              <a:solidFill>
                <a:schemeClr val="accent5"/>
              </a:solidFill>
              <a:latin typeface="Calibri"/>
            </a:endParaRPr>
          </a:p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Long-pulse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injector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studies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&lt; 100 mA</a:t>
            </a:r>
            <a:endParaRPr lang="fr-FR" sz="1700" b="0" strike="noStrike" spc="-1" dirty="0">
              <a:solidFill>
                <a:schemeClr val="accent5"/>
              </a:solidFill>
              <a:latin typeface="Calibri"/>
            </a:endParaRPr>
          </a:p>
        </p:txBody>
      </p:sp>
      <p:cxnSp>
        <p:nvCxnSpPr>
          <p:cNvPr id="11" name="Gerade Verbindung 32">
            <a:extLst>
              <a:ext uri="{FF2B5EF4-FFF2-40B4-BE49-F238E27FC236}">
                <a16:creationId xmlns:a16="http://schemas.microsoft.com/office/drawing/2014/main" id="{1035A399-22FF-2FBE-FC73-A6FEDCBF8593}"/>
              </a:ext>
            </a:extLst>
          </p:cNvPr>
          <p:cNvCxnSpPr/>
          <p:nvPr/>
        </p:nvCxnSpPr>
        <p:spPr>
          <a:xfrm>
            <a:off x="6311003" y="4834024"/>
            <a:ext cx="299520" cy="360"/>
          </a:xfrm>
          <a:prstGeom prst="straightConnector1">
            <a:avLst/>
          </a:prstGeom>
          <a:ln w="19050">
            <a:solidFill>
              <a:schemeClr val="tx1"/>
            </a:solidFill>
          </a:ln>
        </p:spPr>
      </p:cxnSp>
      <p:sp>
        <p:nvSpPr>
          <p:cNvPr id="12" name="Textfeld 34">
            <a:extLst>
              <a:ext uri="{FF2B5EF4-FFF2-40B4-BE49-F238E27FC236}">
                <a16:creationId xmlns:a16="http://schemas.microsoft.com/office/drawing/2014/main" id="{1189B48A-67DC-9573-BB6F-A2151FC30B15}"/>
              </a:ext>
            </a:extLst>
          </p:cNvPr>
          <p:cNvSpPr/>
          <p:nvPr/>
        </p:nvSpPr>
        <p:spPr>
          <a:xfrm>
            <a:off x="6643756" y="4613920"/>
            <a:ext cx="3707916" cy="3524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700" b="0" strike="noStrike" spc="-1" dirty="0">
                <a:solidFill>
                  <a:schemeClr val="accent5"/>
                </a:solidFill>
                <a:latin typeface="Calibri"/>
              </a:rPr>
              <a:t>High-power beam studies (“long pulse”)</a:t>
            </a:r>
            <a:endParaRPr lang="fr-FR" sz="1700" b="0" strike="noStrike" spc="-1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3" name="Textfeld 35">
            <a:extLst>
              <a:ext uri="{FF2B5EF4-FFF2-40B4-BE49-F238E27FC236}">
                <a16:creationId xmlns:a16="http://schemas.microsoft.com/office/drawing/2014/main" id="{9A13AD75-30BF-7EF8-CD1C-54ECBB2C3DD9}"/>
              </a:ext>
            </a:extLst>
          </p:cNvPr>
          <p:cNvSpPr/>
          <p:nvPr/>
        </p:nvSpPr>
        <p:spPr>
          <a:xfrm>
            <a:off x="6634036" y="4973960"/>
            <a:ext cx="2751307" cy="603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High-power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energy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recovery</a:t>
            </a:r>
            <a:endParaRPr lang="fr-FR" sz="1700" b="0" strike="noStrike" spc="-1" dirty="0">
              <a:solidFill>
                <a:schemeClr val="accent5"/>
              </a:solidFill>
              <a:latin typeface="Calibri"/>
            </a:endParaRPr>
          </a:p>
          <a:p>
            <a:pPr defTabSz="914400">
              <a:lnSpc>
                <a:spcPts val="2001"/>
              </a:lnSpc>
            </a:pP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Energy-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efficient</a:t>
            </a:r>
            <a:r>
              <a:rPr lang="de-DE" sz="1700" b="0" strike="noStrike" spc="-1" dirty="0">
                <a:solidFill>
                  <a:schemeClr val="accent5"/>
                </a:solidFill>
                <a:latin typeface="Calibri"/>
              </a:rPr>
              <a:t> RF </a:t>
            </a:r>
            <a:r>
              <a:rPr lang="de-DE" sz="1700" b="0" strike="noStrike" spc="-1" dirty="0" err="1">
                <a:solidFill>
                  <a:schemeClr val="accent5"/>
                </a:solidFill>
                <a:latin typeface="Calibri"/>
              </a:rPr>
              <a:t>operation</a:t>
            </a:r>
            <a:endParaRPr lang="fr-FR" sz="1700" b="0" strike="noStrike" spc="-1" dirty="0">
              <a:solidFill>
                <a:schemeClr val="accent5"/>
              </a:solidFill>
              <a:latin typeface="Calibri"/>
            </a:endParaRPr>
          </a:p>
        </p:txBody>
      </p:sp>
      <p:sp>
        <p:nvSpPr>
          <p:cNvPr id="14" name="Geschweifte Klammer rechts 36">
            <a:extLst>
              <a:ext uri="{FF2B5EF4-FFF2-40B4-BE49-F238E27FC236}">
                <a16:creationId xmlns:a16="http://schemas.microsoft.com/office/drawing/2014/main" id="{500DDF65-5AD6-7D3F-2EE5-863A21DED29D}"/>
              </a:ext>
            </a:extLst>
          </p:cNvPr>
          <p:cNvSpPr/>
          <p:nvPr/>
        </p:nvSpPr>
        <p:spPr>
          <a:xfrm>
            <a:off x="6455019" y="5010920"/>
            <a:ext cx="144016" cy="61096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600" b="0" strike="noStrike" spc="-1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0F3516-8310-ABFD-2BB0-3A0503EA6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425947" cy="653480"/>
          </a:xfrm>
          <a:prstGeom prst="rect">
            <a:avLst/>
          </a:prstGeom>
        </p:spPr>
      </p:pic>
      <p:sp>
        <p:nvSpPr>
          <p:cNvPr id="3" name="Rechteck 4">
            <a:extLst>
              <a:ext uri="{FF2B5EF4-FFF2-40B4-BE49-F238E27FC236}">
                <a16:creationId xmlns:a16="http://schemas.microsoft.com/office/drawing/2014/main" id="{B0C9322E-F373-571D-ECC7-B5E7CAAEEF1F}"/>
              </a:ext>
            </a:extLst>
          </p:cNvPr>
          <p:cNvSpPr/>
          <p:nvPr/>
        </p:nvSpPr>
        <p:spPr>
          <a:xfrm>
            <a:off x="9471475" y="2685960"/>
            <a:ext cx="805536" cy="457484"/>
          </a:xfrm>
          <a:prstGeom prst="rect">
            <a:avLst/>
          </a:prstGeom>
          <a:solidFill>
            <a:srgbClr val="C00000"/>
          </a:solidFill>
          <a:ln>
            <a:solidFill>
              <a:srgbClr val="002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600" b="0" strike="noStrike" spc="-1">
                <a:solidFill>
                  <a:schemeClr val="lt1"/>
                </a:solidFill>
              </a:rPr>
              <a:t>Waste Water</a:t>
            </a:r>
            <a:endParaRPr lang="fr-FR" sz="1600" b="0" strike="noStrike" spc="-1">
              <a:solidFill>
                <a:srgbClr val="000000"/>
              </a:solidFill>
            </a:endParaRPr>
          </a:p>
        </p:txBody>
      </p:sp>
      <p:sp>
        <p:nvSpPr>
          <p:cNvPr id="4" name="Rechteck 5">
            <a:extLst>
              <a:ext uri="{FF2B5EF4-FFF2-40B4-BE49-F238E27FC236}">
                <a16:creationId xmlns:a16="http://schemas.microsoft.com/office/drawing/2014/main" id="{CAFCF0FA-F514-B23B-F506-A37125113C58}"/>
              </a:ext>
            </a:extLst>
          </p:cNvPr>
          <p:cNvSpPr/>
          <p:nvPr/>
        </p:nvSpPr>
        <p:spPr>
          <a:xfrm>
            <a:off x="9202811" y="685800"/>
            <a:ext cx="1312211" cy="457484"/>
          </a:xfrm>
          <a:prstGeom prst="rect">
            <a:avLst/>
          </a:prstGeom>
          <a:solidFill>
            <a:srgbClr val="C00000"/>
          </a:solidFill>
          <a:ln>
            <a:solidFill>
              <a:srgbClr val="002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600" b="0" strike="noStrike" spc="-1">
                <a:solidFill>
                  <a:schemeClr val="lt1"/>
                </a:solidFill>
              </a:rPr>
              <a:t>Applications</a:t>
            </a:r>
            <a:endParaRPr lang="fr-FR" sz="1600" b="0" strike="noStrike" spc="-1">
              <a:solidFill>
                <a:srgbClr val="000000"/>
              </a:solidFill>
            </a:endParaRPr>
          </a:p>
        </p:txBody>
      </p:sp>
      <p:sp>
        <p:nvSpPr>
          <p:cNvPr id="27" name="Rechteck 23">
            <a:extLst>
              <a:ext uri="{FF2B5EF4-FFF2-40B4-BE49-F238E27FC236}">
                <a16:creationId xmlns:a16="http://schemas.microsoft.com/office/drawing/2014/main" id="{5027CCEB-C4CB-DFBF-C628-1AEB14DA0E95}"/>
              </a:ext>
            </a:extLst>
          </p:cNvPr>
          <p:cNvSpPr/>
          <p:nvPr/>
        </p:nvSpPr>
        <p:spPr>
          <a:xfrm rot="20465400">
            <a:off x="4761635" y="2233710"/>
            <a:ext cx="1135440" cy="333000"/>
          </a:xfrm>
          <a:prstGeom prst="rect">
            <a:avLst/>
          </a:prstGeom>
          <a:solidFill>
            <a:schemeClr val="accent6"/>
          </a:solidFill>
          <a:ln>
            <a:solidFill>
              <a:srgbClr val="002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800" b="0" strike="noStrike" spc="-1" dirty="0">
                <a:solidFill>
                  <a:schemeClr val="lt1"/>
                </a:solidFill>
                <a:latin typeface="Calibri"/>
              </a:rPr>
              <a:t>UED </a:t>
            </a:r>
            <a:r>
              <a:rPr lang="de-DE" sz="1800" b="0" strike="noStrike" spc="-1" dirty="0" err="1">
                <a:solidFill>
                  <a:schemeClr val="lt1"/>
                </a:solidFill>
                <a:latin typeface="Calibri"/>
              </a:rPr>
              <a:t>Exp</a:t>
            </a:r>
            <a:r>
              <a:rPr lang="de-DE" sz="1800" b="0" strike="noStrike" spc="-1" dirty="0">
                <a:solidFill>
                  <a:schemeClr val="lt1"/>
                </a:solidFill>
                <a:latin typeface="Calibri"/>
              </a:rPr>
              <a:t>.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062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8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29" y="77416"/>
            <a:ext cx="7163834" cy="447518"/>
          </a:xfrm>
        </p:spPr>
        <p:txBody>
          <a:bodyPr>
            <a:normAutofit/>
          </a:bodyPr>
          <a:lstStyle/>
          <a:p>
            <a:r>
              <a:rPr lang="en-US" sz="2400" b="1" strike="noStrike" spc="-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"/>
              </a:rPr>
              <a:t>Status of bERLinPro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0F3516-8310-ABFD-2BB0-3A0503EA6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25947" cy="653480"/>
          </a:xfrm>
          <a:prstGeom prst="rect">
            <a:avLst/>
          </a:prstGeom>
        </p:spPr>
      </p:pic>
      <p:sp>
        <p:nvSpPr>
          <p:cNvPr id="21" name="Textfeld 10">
            <a:extLst>
              <a:ext uri="{FF2B5EF4-FFF2-40B4-BE49-F238E27FC236}">
                <a16:creationId xmlns:a16="http://schemas.microsoft.com/office/drawing/2014/main" id="{E0F72DA9-E68F-107E-66A0-D12E98A4D54D}"/>
              </a:ext>
            </a:extLst>
          </p:cNvPr>
          <p:cNvSpPr/>
          <p:nvPr/>
        </p:nvSpPr>
        <p:spPr>
          <a:xfrm>
            <a:off x="280403" y="2508558"/>
            <a:ext cx="79635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</a:rPr>
              <a:t>Cathode</a:t>
            </a:r>
            <a:endParaRPr lang="fr-FR" sz="1400" b="0" strike="noStrike" spc="-1" dirty="0">
              <a:solidFill>
                <a:srgbClr val="000000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</a:rPr>
              <a:t>transfer</a:t>
            </a:r>
            <a:endParaRPr lang="fr-FR" sz="1400" b="0" strike="noStrike" spc="-1" dirty="0">
              <a:solidFill>
                <a:srgbClr val="000000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</a:rPr>
              <a:t>system</a:t>
            </a:r>
            <a:endParaRPr lang="fr-FR" sz="14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23" name="Textfeld 12">
            <a:extLst>
              <a:ext uri="{FF2B5EF4-FFF2-40B4-BE49-F238E27FC236}">
                <a16:creationId xmlns:a16="http://schemas.microsoft.com/office/drawing/2014/main" id="{5A7D06E0-1D2F-9302-2C05-17A541C704AA}"/>
              </a:ext>
            </a:extLst>
          </p:cNvPr>
          <p:cNvSpPr/>
          <p:nvPr/>
        </p:nvSpPr>
        <p:spPr>
          <a:xfrm>
            <a:off x="2793240" y="2543760"/>
            <a:ext cx="12524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  <a:latin typeface="Calibri Light"/>
              </a:rPr>
              <a:t>SRF booster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Textfeld 17">
            <a:extLst>
              <a:ext uri="{FF2B5EF4-FFF2-40B4-BE49-F238E27FC236}">
                <a16:creationId xmlns:a16="http://schemas.microsoft.com/office/drawing/2014/main" id="{6F90A592-0D82-C73A-AAD9-BE567B7B64F3}"/>
              </a:ext>
            </a:extLst>
          </p:cNvPr>
          <p:cNvSpPr/>
          <p:nvPr/>
        </p:nvSpPr>
        <p:spPr>
          <a:xfrm>
            <a:off x="201811" y="3533800"/>
            <a:ext cx="9456487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</a:rPr>
              <a:t>SRF photo-injector and diagnostics ready for commissioning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</a:rPr>
              <a:t>Final preparation of cathode-laser beam transport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</a:rPr>
              <a:t>1.3 GHz laser demonstrated 23 W CW  sufficient for 100 mA @ 2.5% QE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 dirty="0">
                <a:solidFill>
                  <a:schemeClr val="dk1"/>
                </a:solidFill>
              </a:rPr>
              <a:t>Cool-down in Jan. 2023 </a:t>
            </a:r>
            <a:r>
              <a:rPr lang="en-US" sz="1600" b="0" strike="noStrike" spc="-1" dirty="0">
                <a:solidFill>
                  <a:schemeClr val="dk1"/>
                </a:solidFill>
              </a:rPr>
              <a:t> prerequisite for rad. permit application for RF operation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 dirty="0">
                <a:solidFill>
                  <a:schemeClr val="dk1"/>
                </a:solidFill>
              </a:rPr>
              <a:t>RF test of photoinjector Q2 2024 </a:t>
            </a:r>
            <a:r>
              <a:rPr lang="en-US" sz="1600" b="0" strike="noStrike" spc="-1" dirty="0">
                <a:solidFill>
                  <a:schemeClr val="dk1"/>
                </a:solidFill>
              </a:rPr>
              <a:t> prerequisite for rad. permit application for beam operation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lt1">
                    <a:lumMod val="75000"/>
                  </a:schemeClr>
                </a:solidFill>
              </a:rPr>
              <a:t>Cathode-transfer unit ready for installation following RF test 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en-US" sz="1600" b="1" strike="noStrike" spc="-1" dirty="0">
                <a:solidFill>
                  <a:schemeClr val="lt1">
                    <a:lumMod val="75000"/>
                  </a:schemeClr>
                </a:solidFill>
              </a:rPr>
              <a:t>Beam operating permit expected Q3 2024   First beam from SRF Gun around 10-11/2024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lt1">
                    <a:lumMod val="75000"/>
                  </a:schemeClr>
                </a:solidFill>
              </a:rPr>
              <a:t>Start of Booster assembly H1/2024 (all parts in house)</a:t>
            </a:r>
            <a:endParaRPr lang="fr-FR" sz="16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31" name="Textfeld 20">
            <a:extLst>
              <a:ext uri="{FF2B5EF4-FFF2-40B4-BE49-F238E27FC236}">
                <a16:creationId xmlns:a16="http://schemas.microsoft.com/office/drawing/2014/main" id="{8B8F6600-2243-5070-2CA8-CAF3F97BDCD4}"/>
              </a:ext>
            </a:extLst>
          </p:cNvPr>
          <p:cNvSpPr/>
          <p:nvPr/>
        </p:nvSpPr>
        <p:spPr>
          <a:xfrm>
            <a:off x="401400" y="861666"/>
            <a:ext cx="3059918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u="sng" strike="noStrike" spc="-1" dirty="0">
                <a:solidFill>
                  <a:srgbClr val="FF6700"/>
                </a:solidFill>
                <a:uFillTx/>
                <a:latin typeface="Calibri"/>
              </a:rPr>
              <a:t>Injector installation at present</a:t>
            </a:r>
            <a:endParaRPr lang="fr-FR" sz="1800" b="0" strike="noStrike" spc="-1" dirty="0">
              <a:solidFill>
                <a:srgbClr val="FF6700"/>
              </a:solidFill>
              <a:latin typeface="Calibri"/>
            </a:endParaRPr>
          </a:p>
        </p:txBody>
      </p:sp>
      <p:cxnSp>
        <p:nvCxnSpPr>
          <p:cNvPr id="33" name="Gerade Verbindung mit Pfeil 19">
            <a:extLst>
              <a:ext uri="{FF2B5EF4-FFF2-40B4-BE49-F238E27FC236}">
                <a16:creationId xmlns:a16="http://schemas.microsoft.com/office/drawing/2014/main" id="{2370EF2E-2928-1AAF-3A2C-06ACB0F4B36C}"/>
              </a:ext>
            </a:extLst>
          </p:cNvPr>
          <p:cNvCxnSpPr/>
          <p:nvPr/>
        </p:nvCxnSpPr>
        <p:spPr>
          <a:xfrm>
            <a:off x="6970563" y="2516008"/>
            <a:ext cx="968400" cy="369720"/>
          </a:xfrm>
          <a:prstGeom prst="straightConnector1">
            <a:avLst/>
          </a:prstGeom>
          <a:ln w="28575">
            <a:solidFill>
              <a:srgbClr val="004F84"/>
            </a:solidFill>
            <a:tailEnd type="arrow" w="med" len="med"/>
          </a:ln>
        </p:spPr>
      </p:cxnSp>
      <p:cxnSp>
        <p:nvCxnSpPr>
          <p:cNvPr id="35" name="Gekrümmte Verbindung 31">
            <a:extLst>
              <a:ext uri="{FF2B5EF4-FFF2-40B4-BE49-F238E27FC236}">
                <a16:creationId xmlns:a16="http://schemas.microsoft.com/office/drawing/2014/main" id="{546309E9-C92E-3524-45BB-2AC9366968C9}"/>
              </a:ext>
            </a:extLst>
          </p:cNvPr>
          <p:cNvCxnSpPr/>
          <p:nvPr/>
        </p:nvCxnSpPr>
        <p:spPr>
          <a:xfrm flipV="1">
            <a:off x="698400" y="2093640"/>
            <a:ext cx="211320" cy="469800"/>
          </a:xfrm>
          <a:prstGeom prst="curvedConnector2">
            <a:avLst/>
          </a:prstGeom>
          <a:ln w="19050">
            <a:solidFill>
              <a:srgbClr val="000000">
                <a:lumMod val="50000"/>
                <a:lumOff val="50000"/>
              </a:srgbClr>
            </a:solidFill>
            <a:tailEnd type="arrow" w="med" len="med"/>
          </a:ln>
        </p:spPr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EE0F662D-FA78-C9B5-7604-B12895CCD15B}"/>
              </a:ext>
            </a:extLst>
          </p:cNvPr>
          <p:cNvGrpSpPr/>
          <p:nvPr/>
        </p:nvGrpSpPr>
        <p:grpSpPr>
          <a:xfrm>
            <a:off x="331251" y="1142640"/>
            <a:ext cx="8151480" cy="2106656"/>
            <a:chOff x="218160" y="1142640"/>
            <a:chExt cx="8722440" cy="2326086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B582B11-09D8-DAFE-FA3B-4EA042781ABB}"/>
                </a:ext>
              </a:extLst>
            </p:cNvPr>
            <p:cNvGrpSpPr/>
            <p:nvPr/>
          </p:nvGrpSpPr>
          <p:grpSpPr>
            <a:xfrm>
              <a:off x="331560" y="1312200"/>
              <a:ext cx="8609040" cy="1415880"/>
              <a:chOff x="331560" y="1312200"/>
              <a:chExt cx="8609040" cy="1415880"/>
            </a:xfrm>
          </p:grpSpPr>
          <p:pic>
            <p:nvPicPr>
              <p:cNvPr id="17" name="Grafik 6">
                <a:extLst>
                  <a:ext uri="{FF2B5EF4-FFF2-40B4-BE49-F238E27FC236}">
                    <a16:creationId xmlns:a16="http://schemas.microsoft.com/office/drawing/2014/main" id="{04B74C7B-26B4-56C1-D6CD-C218FFAAE655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331560" y="1312200"/>
                <a:ext cx="8609040" cy="14158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8" name="Rechteck 7">
                <a:extLst>
                  <a:ext uri="{FF2B5EF4-FFF2-40B4-BE49-F238E27FC236}">
                    <a16:creationId xmlns:a16="http://schemas.microsoft.com/office/drawing/2014/main" id="{874A4BAE-230E-85D4-C311-ED8173D2E777}"/>
                  </a:ext>
                </a:extLst>
              </p:cNvPr>
              <p:cNvSpPr/>
              <p:nvPr/>
            </p:nvSpPr>
            <p:spPr>
              <a:xfrm>
                <a:off x="331560" y="2428200"/>
                <a:ext cx="790560" cy="2995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1800" b="0" strike="noStrike" spc="-1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9" name="Rechteck 8">
                <a:extLst>
                  <a:ext uri="{FF2B5EF4-FFF2-40B4-BE49-F238E27FC236}">
                    <a16:creationId xmlns:a16="http://schemas.microsoft.com/office/drawing/2014/main" id="{EE1FEE55-CF3E-13C6-B74A-0D0F0468232C}"/>
                  </a:ext>
                </a:extLst>
              </p:cNvPr>
              <p:cNvSpPr/>
              <p:nvPr/>
            </p:nvSpPr>
            <p:spPr>
              <a:xfrm>
                <a:off x="331560" y="1312200"/>
                <a:ext cx="87120" cy="133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1800" b="0" strike="noStrike" spc="-1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0" name="Rechteck 9">
                <a:extLst>
                  <a:ext uri="{FF2B5EF4-FFF2-40B4-BE49-F238E27FC236}">
                    <a16:creationId xmlns:a16="http://schemas.microsoft.com/office/drawing/2014/main" id="{E5033AB5-1D00-0D2B-B2D0-E5CBD570CC30}"/>
                  </a:ext>
                </a:extLst>
              </p:cNvPr>
              <p:cNvSpPr/>
              <p:nvPr/>
            </p:nvSpPr>
            <p:spPr>
              <a:xfrm>
                <a:off x="8618400" y="1312200"/>
                <a:ext cx="321840" cy="133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1800" b="0" strike="noStrike" spc="-1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22" name="Textfeld 11">
              <a:extLst>
                <a:ext uri="{FF2B5EF4-FFF2-40B4-BE49-F238E27FC236}">
                  <a16:creationId xmlns:a16="http://schemas.microsoft.com/office/drawing/2014/main" id="{2FC51A48-809B-D90B-5551-3A98175AE02C}"/>
                </a:ext>
              </a:extLst>
            </p:cNvPr>
            <p:cNvSpPr/>
            <p:nvPr/>
          </p:nvSpPr>
          <p:spPr>
            <a:xfrm>
              <a:off x="1087560" y="2530080"/>
              <a:ext cx="9126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>
                  <a:solidFill>
                    <a:schemeClr val="dk1"/>
                  </a:solidFill>
                  <a:latin typeface="Calibri Light"/>
                </a:rPr>
                <a:t>SRF gun</a:t>
              </a:r>
              <a:endParaRPr lang="fr-FR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Textfeld 13">
              <a:extLst>
                <a:ext uri="{FF2B5EF4-FFF2-40B4-BE49-F238E27FC236}">
                  <a16:creationId xmlns:a16="http://schemas.microsoft.com/office/drawing/2014/main" id="{FBD7F89B-DC23-E290-AF23-D03FE9D96EE0}"/>
                </a:ext>
              </a:extLst>
            </p:cNvPr>
            <p:cNvSpPr/>
            <p:nvPr/>
          </p:nvSpPr>
          <p:spPr>
            <a:xfrm>
              <a:off x="1297800" y="2946960"/>
              <a:ext cx="3008942" cy="52176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</a:rPr>
                <a:t>“1</a:t>
              </a:r>
              <a:r>
                <a:rPr lang="en-US" sz="1400" b="0" strike="noStrike" spc="-1" baseline="30000" dirty="0">
                  <a:solidFill>
                    <a:schemeClr val="dk1"/>
                  </a:solidFill>
                </a:rPr>
                <a:t>st</a:t>
              </a:r>
              <a:r>
                <a:rPr lang="en-US" sz="1400" b="0" strike="noStrike" spc="-1" dirty="0">
                  <a:solidFill>
                    <a:schemeClr val="dk1"/>
                  </a:solidFill>
                </a:rPr>
                <a:t> meter” diagnostics +</a:t>
              </a:r>
              <a:endParaRPr lang="fr-FR" sz="1400" b="0" strike="noStrike" spc="-1" dirty="0">
                <a:solidFill>
                  <a:srgbClr val="000000"/>
                </a:solidFill>
              </a:endParaRPr>
            </a:p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</a:rPr>
                <a:t>Laser window for laser-beam transport</a:t>
              </a:r>
              <a:endParaRPr lang="fr-FR" sz="1400" b="0" strike="noStrike" spc="-1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feld 14">
              <a:extLst>
                <a:ext uri="{FF2B5EF4-FFF2-40B4-BE49-F238E27FC236}">
                  <a16:creationId xmlns:a16="http://schemas.microsoft.com/office/drawing/2014/main" id="{8267E428-AE28-0D67-5629-078C288C79F2}"/>
                </a:ext>
              </a:extLst>
            </p:cNvPr>
            <p:cNvSpPr/>
            <p:nvPr/>
          </p:nvSpPr>
          <p:spPr>
            <a:xfrm rot="1253400">
              <a:off x="7262640" y="2840040"/>
              <a:ext cx="124632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 err="1">
                  <a:solidFill>
                    <a:schemeClr val="dk1"/>
                  </a:solidFill>
                  <a:latin typeface="Calibri Light"/>
                </a:rPr>
                <a:t>Recirculator</a:t>
              </a:r>
              <a:endParaRPr lang="fr-FR" sz="1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" name="Textfeld 15">
              <a:extLst>
                <a:ext uri="{FF2B5EF4-FFF2-40B4-BE49-F238E27FC236}">
                  <a16:creationId xmlns:a16="http://schemas.microsoft.com/office/drawing/2014/main" id="{5FB884E5-ACFD-D4EE-23F3-F9343044BA52}"/>
                </a:ext>
              </a:extLst>
            </p:cNvPr>
            <p:cNvSpPr/>
            <p:nvPr/>
          </p:nvSpPr>
          <p:spPr>
            <a:xfrm>
              <a:off x="5312520" y="2494440"/>
              <a:ext cx="15084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  <a:latin typeface="Calibri Light"/>
                </a:rPr>
                <a:t>Merger section</a:t>
              </a:r>
              <a:endParaRPr lang="fr-FR" sz="1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9" name="Textfeld 16">
              <a:extLst>
                <a:ext uri="{FF2B5EF4-FFF2-40B4-BE49-F238E27FC236}">
                  <a16:creationId xmlns:a16="http://schemas.microsoft.com/office/drawing/2014/main" id="{AC3E92EE-0991-535D-9031-E8B2C32C0FB7}"/>
                </a:ext>
              </a:extLst>
            </p:cNvPr>
            <p:cNvSpPr/>
            <p:nvPr/>
          </p:nvSpPr>
          <p:spPr>
            <a:xfrm>
              <a:off x="6873840" y="1142640"/>
              <a:ext cx="176292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  <a:latin typeface="Calibri Light"/>
                </a:rPr>
                <a:t>Beam diagnostics</a:t>
              </a:r>
              <a:endParaRPr lang="fr-FR" sz="1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34" name="Gekrümmte Verbindung 25">
              <a:extLst>
                <a:ext uri="{FF2B5EF4-FFF2-40B4-BE49-F238E27FC236}">
                  <a16:creationId xmlns:a16="http://schemas.microsoft.com/office/drawing/2014/main" id="{E794DC05-A30F-AF2B-A9BC-127E06065802}"/>
                </a:ext>
              </a:extLst>
            </p:cNvPr>
            <p:cNvCxnSpPr/>
            <p:nvPr/>
          </p:nvCxnSpPr>
          <p:spPr>
            <a:xfrm flipV="1">
              <a:off x="2258280" y="2143800"/>
              <a:ext cx="140760" cy="862920"/>
            </a:xfrm>
            <a:prstGeom prst="curvedConnector2">
              <a:avLst/>
            </a:prstGeom>
            <a:ln w="19050">
              <a:solidFill>
                <a:srgbClr val="000000">
                  <a:lumMod val="50000"/>
                  <a:lumOff val="50000"/>
                </a:srgbClr>
              </a:solidFill>
              <a:tailEnd type="arrow" w="med" len="med"/>
            </a:ln>
          </p:spPr>
        </p:cxnSp>
        <p:sp>
          <p:nvSpPr>
            <p:cNvPr id="37" name="Rechteck 34">
              <a:extLst>
                <a:ext uri="{FF2B5EF4-FFF2-40B4-BE49-F238E27FC236}">
                  <a16:creationId xmlns:a16="http://schemas.microsoft.com/office/drawing/2014/main" id="{FA2E5080-DBE7-EE87-EEEE-2D3F4FA87D78}"/>
                </a:ext>
              </a:extLst>
            </p:cNvPr>
            <p:cNvSpPr/>
            <p:nvPr/>
          </p:nvSpPr>
          <p:spPr>
            <a:xfrm>
              <a:off x="218160" y="1519921"/>
              <a:ext cx="988920" cy="191783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400" b="0" strike="noStrike" spc="-1">
                <a:solidFill>
                  <a:schemeClr val="lt1"/>
                </a:solidFill>
                <a:latin typeface="Calibri Light"/>
              </a:endParaRPr>
            </a:p>
          </p:txBody>
        </p:sp>
        <p:sp>
          <p:nvSpPr>
            <p:cNvPr id="39" name="Rechteck 18">
              <a:extLst>
                <a:ext uri="{FF2B5EF4-FFF2-40B4-BE49-F238E27FC236}">
                  <a16:creationId xmlns:a16="http://schemas.microsoft.com/office/drawing/2014/main" id="{95624F6F-380E-86F9-B400-CF758407B2C9}"/>
                </a:ext>
              </a:extLst>
            </p:cNvPr>
            <p:cNvSpPr/>
            <p:nvPr/>
          </p:nvSpPr>
          <p:spPr>
            <a:xfrm>
              <a:off x="2646000" y="1624320"/>
              <a:ext cx="1701619" cy="13824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400" b="0" strike="noStrike" spc="-1">
                <a:solidFill>
                  <a:schemeClr val="lt1"/>
                </a:solidFill>
                <a:latin typeface="Calibri Light"/>
              </a:endParaRPr>
            </a:p>
          </p:txBody>
        </p:sp>
      </p:grpSp>
      <p:sp>
        <p:nvSpPr>
          <p:cNvPr id="32" name="Grafik 4">
            <a:extLst>
              <a:ext uri="{FF2B5EF4-FFF2-40B4-BE49-F238E27FC236}">
                <a16:creationId xmlns:a16="http://schemas.microsoft.com/office/drawing/2014/main" id="{49FBAEEB-14FF-054C-E687-7724F302861E}"/>
              </a:ext>
            </a:extLst>
          </p:cNvPr>
          <p:cNvSpPr/>
          <p:nvPr/>
        </p:nvSpPr>
        <p:spPr>
          <a:xfrm>
            <a:off x="8265399" y="1373116"/>
            <a:ext cx="2308449" cy="1746629"/>
          </a:xfrm>
          <a:prstGeom prst="roundRect">
            <a:avLst>
              <a:gd name="adj" fmla="val 4676"/>
            </a:avLst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06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5">
            <a:extLst>
              <a:ext uri="{FF2B5EF4-FFF2-40B4-BE49-F238E27FC236}">
                <a16:creationId xmlns:a16="http://schemas.microsoft.com/office/drawing/2014/main" id="{0E29EF49-06FD-A846-99CD-A73224F26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18/07/2024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9</a:t>
            </a:fld>
            <a:endParaRPr lang="fr-FR">
              <a:latin typeface="+mn-lt"/>
            </a:endParaRPr>
          </a:p>
        </p:txBody>
      </p:sp>
      <p:sp>
        <p:nvSpPr>
          <p:cNvPr id="26" name="Espace réservé du pied de page 25">
            <a:extLst>
              <a:ext uri="{FF2B5EF4-FFF2-40B4-BE49-F238E27FC236}">
                <a16:creationId xmlns:a16="http://schemas.microsoft.com/office/drawing/2014/main" id="{D3C7BBAB-C8BF-4186-9315-9B68CB90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ICHEP 24- Prague</a:t>
            </a:r>
            <a:endParaRPr lang="fr-FR" dirty="0">
              <a:latin typeface="+mn-lt"/>
            </a:endParaRP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29" y="77416"/>
            <a:ext cx="7163834" cy="447518"/>
          </a:xfrm>
        </p:spPr>
        <p:txBody>
          <a:bodyPr>
            <a:normAutofit/>
          </a:bodyPr>
          <a:lstStyle/>
          <a:p>
            <a:r>
              <a:rPr lang="en-US" sz="2400" b="1" strike="noStrike" spc="-1" dirty="0">
                <a:solidFill>
                  <a:schemeClr val="accent5">
                    <a:lumMod val="75000"/>
                  </a:schemeClr>
                </a:solidFill>
                <a:latin typeface="+mn-lt"/>
                <a:ea typeface="Roboto"/>
              </a:rPr>
              <a:t>Status of bERLinPro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 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0F3516-8310-ABFD-2BB0-3A0503EA6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25947" cy="653480"/>
          </a:xfrm>
          <a:prstGeom prst="rect">
            <a:avLst/>
          </a:prstGeom>
        </p:spPr>
      </p:pic>
      <p:sp>
        <p:nvSpPr>
          <p:cNvPr id="21" name="Textfeld 10">
            <a:extLst>
              <a:ext uri="{FF2B5EF4-FFF2-40B4-BE49-F238E27FC236}">
                <a16:creationId xmlns:a16="http://schemas.microsoft.com/office/drawing/2014/main" id="{E0F72DA9-E68F-107E-66A0-D12E98A4D54D}"/>
              </a:ext>
            </a:extLst>
          </p:cNvPr>
          <p:cNvSpPr/>
          <p:nvPr/>
        </p:nvSpPr>
        <p:spPr>
          <a:xfrm>
            <a:off x="280403" y="2508558"/>
            <a:ext cx="79635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</a:rPr>
              <a:t>Cathode</a:t>
            </a:r>
            <a:endParaRPr lang="fr-FR" sz="1400" b="0" strike="noStrike" spc="-1" dirty="0">
              <a:solidFill>
                <a:srgbClr val="000000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</a:rPr>
              <a:t>transfer</a:t>
            </a:r>
            <a:endParaRPr lang="fr-FR" sz="1400" b="0" strike="noStrike" spc="-1" dirty="0">
              <a:solidFill>
                <a:srgbClr val="000000"/>
              </a:solidFill>
            </a:endParaRPr>
          </a:p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</a:rPr>
              <a:t>system</a:t>
            </a:r>
            <a:endParaRPr lang="fr-FR" sz="14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23" name="Textfeld 12">
            <a:extLst>
              <a:ext uri="{FF2B5EF4-FFF2-40B4-BE49-F238E27FC236}">
                <a16:creationId xmlns:a16="http://schemas.microsoft.com/office/drawing/2014/main" id="{5A7D06E0-1D2F-9302-2C05-17A541C704AA}"/>
              </a:ext>
            </a:extLst>
          </p:cNvPr>
          <p:cNvSpPr/>
          <p:nvPr/>
        </p:nvSpPr>
        <p:spPr>
          <a:xfrm>
            <a:off x="2793240" y="2543760"/>
            <a:ext cx="125244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0" strike="noStrike" spc="-1" dirty="0">
                <a:solidFill>
                  <a:schemeClr val="dk1"/>
                </a:solidFill>
                <a:latin typeface="Calibri Light"/>
              </a:rPr>
              <a:t>SRF booster</a:t>
            </a:r>
            <a:endParaRPr lang="fr-FR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Textfeld 17">
            <a:extLst>
              <a:ext uri="{FF2B5EF4-FFF2-40B4-BE49-F238E27FC236}">
                <a16:creationId xmlns:a16="http://schemas.microsoft.com/office/drawing/2014/main" id="{6F90A592-0D82-C73A-AAD9-BE567B7B64F3}"/>
              </a:ext>
            </a:extLst>
          </p:cNvPr>
          <p:cNvSpPr/>
          <p:nvPr/>
        </p:nvSpPr>
        <p:spPr>
          <a:xfrm>
            <a:off x="201811" y="3533800"/>
            <a:ext cx="9456487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</a:rPr>
              <a:t>SRF photo-injector and diagnostics ready for commissioning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</a:rPr>
              <a:t>Final preparation of cathode-laser beam transport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dk1"/>
                </a:solidFill>
              </a:rPr>
              <a:t>1.3 GHz laser demonstrated 23 W CW  sufficient for 100 mA @ 2.5% QE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 dirty="0">
                <a:solidFill>
                  <a:schemeClr val="dk1"/>
                </a:solidFill>
              </a:rPr>
              <a:t>Cool-down in Jan. 2023 </a:t>
            </a:r>
            <a:r>
              <a:rPr lang="en-US" sz="1600" b="0" strike="noStrike" spc="-1" dirty="0">
                <a:solidFill>
                  <a:schemeClr val="dk1"/>
                </a:solidFill>
              </a:rPr>
              <a:t> prerequisite for rad. permit application for RF operation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600" b="1" strike="noStrike" spc="-1" dirty="0">
                <a:solidFill>
                  <a:schemeClr val="dk1"/>
                </a:solidFill>
              </a:rPr>
              <a:t>RF test of photoinjector Q2 2024 </a:t>
            </a:r>
            <a:r>
              <a:rPr lang="en-US" sz="1600" b="0" strike="noStrike" spc="-1" dirty="0">
                <a:solidFill>
                  <a:schemeClr val="dk1"/>
                </a:solidFill>
              </a:rPr>
              <a:t> prerequisite for rad. permit application for beam operation</a:t>
            </a:r>
            <a:endParaRPr lang="fr-FR" sz="1600" b="0" strike="noStrike" spc="-1" dirty="0">
              <a:solidFill>
                <a:srgbClr val="000000"/>
              </a:solidFill>
            </a:endParaRPr>
          </a:p>
          <a:p>
            <a:pPr marL="285840" indent="-285840" defTabSz="91440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en-US" sz="1600" b="0" strike="noStrike" spc="-1" dirty="0"/>
              <a:t>Cathode-transfer unit ready for installation following RF test </a:t>
            </a:r>
            <a:endParaRPr lang="fr-FR" sz="1600" b="0" strike="noStrike" spc="-1" dirty="0"/>
          </a:p>
          <a:p>
            <a:pPr marL="285840" indent="-285840" defTabSz="91440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en-US" sz="1600" b="1" strike="noStrike" spc="-1" dirty="0"/>
              <a:t>Beam operating permit expected Q3 2024   First beam from SRF Gun around 10-11/2024</a:t>
            </a:r>
            <a:endParaRPr lang="fr-FR" sz="1600" b="0" strike="noStrike" spc="-1" dirty="0"/>
          </a:p>
          <a:p>
            <a:pPr marL="285840" indent="-285840" defTabSz="914400">
              <a:lnSpc>
                <a:spcPct val="100000"/>
              </a:lnSpc>
              <a:buClr>
                <a:srgbClr val="BFBFBF"/>
              </a:buClr>
              <a:buFont typeface="Arial"/>
              <a:buChar char="•"/>
            </a:pPr>
            <a:r>
              <a:rPr lang="en-US" sz="1600" b="0" strike="noStrike" spc="-1" dirty="0">
                <a:solidFill>
                  <a:schemeClr val="lt1">
                    <a:lumMod val="75000"/>
                  </a:schemeClr>
                </a:solidFill>
              </a:rPr>
              <a:t>Start of Booster assembly H1/2024 (all parts in house)</a:t>
            </a:r>
            <a:endParaRPr lang="fr-FR" sz="1600" b="0" strike="noStrike" spc="-1" dirty="0">
              <a:solidFill>
                <a:srgbClr val="000000"/>
              </a:solidFill>
            </a:endParaRPr>
          </a:p>
        </p:txBody>
      </p:sp>
      <p:sp>
        <p:nvSpPr>
          <p:cNvPr id="31" name="Textfeld 20">
            <a:extLst>
              <a:ext uri="{FF2B5EF4-FFF2-40B4-BE49-F238E27FC236}">
                <a16:creationId xmlns:a16="http://schemas.microsoft.com/office/drawing/2014/main" id="{8B8F6600-2243-5070-2CA8-CAF3F97BDCD4}"/>
              </a:ext>
            </a:extLst>
          </p:cNvPr>
          <p:cNvSpPr/>
          <p:nvPr/>
        </p:nvSpPr>
        <p:spPr>
          <a:xfrm>
            <a:off x="401400" y="861666"/>
            <a:ext cx="3059918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800" b="1" u="sng" strike="noStrike" spc="-1" dirty="0">
                <a:solidFill>
                  <a:srgbClr val="FF6700"/>
                </a:solidFill>
                <a:uFillTx/>
                <a:latin typeface="Calibri"/>
              </a:rPr>
              <a:t>Injector installation at present</a:t>
            </a:r>
            <a:endParaRPr lang="fr-FR" sz="1800" b="0" strike="noStrike" spc="-1" dirty="0">
              <a:solidFill>
                <a:srgbClr val="FF6700"/>
              </a:solidFill>
              <a:latin typeface="Calibri"/>
            </a:endParaRPr>
          </a:p>
        </p:txBody>
      </p:sp>
      <p:cxnSp>
        <p:nvCxnSpPr>
          <p:cNvPr id="33" name="Gerade Verbindung mit Pfeil 19">
            <a:extLst>
              <a:ext uri="{FF2B5EF4-FFF2-40B4-BE49-F238E27FC236}">
                <a16:creationId xmlns:a16="http://schemas.microsoft.com/office/drawing/2014/main" id="{2370EF2E-2928-1AAF-3A2C-06ACB0F4B36C}"/>
              </a:ext>
            </a:extLst>
          </p:cNvPr>
          <p:cNvCxnSpPr/>
          <p:nvPr/>
        </p:nvCxnSpPr>
        <p:spPr>
          <a:xfrm>
            <a:off x="6970563" y="2516008"/>
            <a:ext cx="968400" cy="369720"/>
          </a:xfrm>
          <a:prstGeom prst="straightConnector1">
            <a:avLst/>
          </a:prstGeom>
          <a:ln w="28575">
            <a:solidFill>
              <a:srgbClr val="004F84"/>
            </a:solidFill>
            <a:tailEnd type="arrow" w="med" len="med"/>
          </a:ln>
        </p:spPr>
      </p:cxnSp>
      <p:cxnSp>
        <p:nvCxnSpPr>
          <p:cNvPr id="35" name="Gekrümmte Verbindung 31">
            <a:extLst>
              <a:ext uri="{FF2B5EF4-FFF2-40B4-BE49-F238E27FC236}">
                <a16:creationId xmlns:a16="http://schemas.microsoft.com/office/drawing/2014/main" id="{546309E9-C92E-3524-45BB-2AC9366968C9}"/>
              </a:ext>
            </a:extLst>
          </p:cNvPr>
          <p:cNvCxnSpPr/>
          <p:nvPr/>
        </p:nvCxnSpPr>
        <p:spPr>
          <a:xfrm flipV="1">
            <a:off x="698400" y="2093640"/>
            <a:ext cx="211320" cy="469800"/>
          </a:xfrm>
          <a:prstGeom prst="curvedConnector2">
            <a:avLst/>
          </a:prstGeom>
          <a:ln w="19050">
            <a:solidFill>
              <a:srgbClr val="000000">
                <a:lumMod val="50000"/>
                <a:lumOff val="50000"/>
              </a:srgbClr>
            </a:solidFill>
            <a:tailEnd type="arrow" w="med" len="med"/>
          </a:ln>
        </p:spPr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EE0F662D-FA78-C9B5-7604-B12895CCD15B}"/>
              </a:ext>
            </a:extLst>
          </p:cNvPr>
          <p:cNvGrpSpPr/>
          <p:nvPr/>
        </p:nvGrpSpPr>
        <p:grpSpPr>
          <a:xfrm>
            <a:off x="437228" y="1142640"/>
            <a:ext cx="8045503" cy="2106656"/>
            <a:chOff x="331560" y="1142640"/>
            <a:chExt cx="8609040" cy="2326086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DB582B11-09D8-DAFE-FA3B-4EA042781ABB}"/>
                </a:ext>
              </a:extLst>
            </p:cNvPr>
            <p:cNvGrpSpPr/>
            <p:nvPr/>
          </p:nvGrpSpPr>
          <p:grpSpPr>
            <a:xfrm>
              <a:off x="331560" y="1312200"/>
              <a:ext cx="8609040" cy="1415880"/>
              <a:chOff x="331560" y="1312200"/>
              <a:chExt cx="8609040" cy="1415880"/>
            </a:xfrm>
          </p:grpSpPr>
          <p:pic>
            <p:nvPicPr>
              <p:cNvPr id="17" name="Grafik 6">
                <a:extLst>
                  <a:ext uri="{FF2B5EF4-FFF2-40B4-BE49-F238E27FC236}">
                    <a16:creationId xmlns:a16="http://schemas.microsoft.com/office/drawing/2014/main" id="{04B74C7B-26B4-56C1-D6CD-C218FFAAE655}"/>
                  </a:ext>
                </a:extLst>
              </p:cNvPr>
              <p:cNvPicPr/>
              <p:nvPr/>
            </p:nvPicPr>
            <p:blipFill>
              <a:blip r:embed="rId3"/>
              <a:stretch/>
            </p:blipFill>
            <p:spPr>
              <a:xfrm>
                <a:off x="331560" y="1312200"/>
                <a:ext cx="8609040" cy="14158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18" name="Rechteck 7">
                <a:extLst>
                  <a:ext uri="{FF2B5EF4-FFF2-40B4-BE49-F238E27FC236}">
                    <a16:creationId xmlns:a16="http://schemas.microsoft.com/office/drawing/2014/main" id="{874A4BAE-230E-85D4-C311-ED8173D2E777}"/>
                  </a:ext>
                </a:extLst>
              </p:cNvPr>
              <p:cNvSpPr/>
              <p:nvPr/>
            </p:nvSpPr>
            <p:spPr>
              <a:xfrm>
                <a:off x="331560" y="2428200"/>
                <a:ext cx="790560" cy="2995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1800" b="0" strike="noStrike" spc="-1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9" name="Rechteck 8">
                <a:extLst>
                  <a:ext uri="{FF2B5EF4-FFF2-40B4-BE49-F238E27FC236}">
                    <a16:creationId xmlns:a16="http://schemas.microsoft.com/office/drawing/2014/main" id="{EE1FEE55-CF3E-13C6-B74A-0D0F0468232C}"/>
                  </a:ext>
                </a:extLst>
              </p:cNvPr>
              <p:cNvSpPr/>
              <p:nvPr/>
            </p:nvSpPr>
            <p:spPr>
              <a:xfrm>
                <a:off x="331560" y="1312200"/>
                <a:ext cx="87120" cy="133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1800" b="0" strike="noStrike" spc="-1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20" name="Rechteck 9">
                <a:extLst>
                  <a:ext uri="{FF2B5EF4-FFF2-40B4-BE49-F238E27FC236}">
                    <a16:creationId xmlns:a16="http://schemas.microsoft.com/office/drawing/2014/main" id="{E5033AB5-1D00-0D2B-B2D0-E5CBD570CC30}"/>
                  </a:ext>
                </a:extLst>
              </p:cNvPr>
              <p:cNvSpPr/>
              <p:nvPr/>
            </p:nvSpPr>
            <p:spPr>
              <a:xfrm>
                <a:off x="8618400" y="1312200"/>
                <a:ext cx="321840" cy="1335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tabLst>
                    <a:tab pos="0" algn="l"/>
                  </a:tabLst>
                </a:pPr>
                <a:endParaRPr lang="de-DE" sz="1800" b="0" strike="noStrike" spc="-1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22" name="Textfeld 11">
              <a:extLst>
                <a:ext uri="{FF2B5EF4-FFF2-40B4-BE49-F238E27FC236}">
                  <a16:creationId xmlns:a16="http://schemas.microsoft.com/office/drawing/2014/main" id="{2FC51A48-809B-D90B-5551-3A98175AE02C}"/>
                </a:ext>
              </a:extLst>
            </p:cNvPr>
            <p:cNvSpPr/>
            <p:nvPr/>
          </p:nvSpPr>
          <p:spPr>
            <a:xfrm>
              <a:off x="1087560" y="2530080"/>
              <a:ext cx="9126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>
                  <a:solidFill>
                    <a:schemeClr val="dk1"/>
                  </a:solidFill>
                  <a:latin typeface="Calibri Light"/>
                </a:rPr>
                <a:t>SRF gun</a:t>
              </a:r>
              <a:endParaRPr lang="fr-FR" sz="1400" b="0" strike="noStrike" spc="-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4" name="Textfeld 13">
              <a:extLst>
                <a:ext uri="{FF2B5EF4-FFF2-40B4-BE49-F238E27FC236}">
                  <a16:creationId xmlns:a16="http://schemas.microsoft.com/office/drawing/2014/main" id="{FBD7F89B-DC23-E290-AF23-D03FE9D96EE0}"/>
                </a:ext>
              </a:extLst>
            </p:cNvPr>
            <p:cNvSpPr/>
            <p:nvPr/>
          </p:nvSpPr>
          <p:spPr>
            <a:xfrm>
              <a:off x="1297800" y="2946960"/>
              <a:ext cx="3008942" cy="52176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</a:rPr>
                <a:t>“1</a:t>
              </a:r>
              <a:r>
                <a:rPr lang="en-US" sz="1400" b="0" strike="noStrike" spc="-1" baseline="30000" dirty="0">
                  <a:solidFill>
                    <a:schemeClr val="dk1"/>
                  </a:solidFill>
                </a:rPr>
                <a:t>st</a:t>
              </a:r>
              <a:r>
                <a:rPr lang="en-US" sz="1400" b="0" strike="noStrike" spc="-1" dirty="0">
                  <a:solidFill>
                    <a:schemeClr val="dk1"/>
                  </a:solidFill>
                </a:rPr>
                <a:t> meter” diagnostics +</a:t>
              </a:r>
              <a:endParaRPr lang="fr-FR" sz="1400" b="0" strike="noStrike" spc="-1" dirty="0">
                <a:solidFill>
                  <a:srgbClr val="000000"/>
                </a:solidFill>
              </a:endParaRPr>
            </a:p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</a:rPr>
                <a:t>Laser window for laser-beam transport</a:t>
              </a:r>
              <a:endParaRPr lang="fr-FR" sz="1400" b="0" strike="noStrike" spc="-1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feld 14">
              <a:extLst>
                <a:ext uri="{FF2B5EF4-FFF2-40B4-BE49-F238E27FC236}">
                  <a16:creationId xmlns:a16="http://schemas.microsoft.com/office/drawing/2014/main" id="{8267E428-AE28-0D67-5629-078C288C79F2}"/>
                </a:ext>
              </a:extLst>
            </p:cNvPr>
            <p:cNvSpPr/>
            <p:nvPr/>
          </p:nvSpPr>
          <p:spPr>
            <a:xfrm rot="1253400">
              <a:off x="7262640" y="2840040"/>
              <a:ext cx="124632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 err="1">
                  <a:solidFill>
                    <a:schemeClr val="dk1"/>
                  </a:solidFill>
                  <a:latin typeface="Calibri Light"/>
                </a:rPr>
                <a:t>Recirculator</a:t>
              </a:r>
              <a:endParaRPr lang="fr-FR" sz="1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8" name="Textfeld 15">
              <a:extLst>
                <a:ext uri="{FF2B5EF4-FFF2-40B4-BE49-F238E27FC236}">
                  <a16:creationId xmlns:a16="http://schemas.microsoft.com/office/drawing/2014/main" id="{5FB884E5-ACFD-D4EE-23F3-F9343044BA52}"/>
                </a:ext>
              </a:extLst>
            </p:cNvPr>
            <p:cNvSpPr/>
            <p:nvPr/>
          </p:nvSpPr>
          <p:spPr>
            <a:xfrm>
              <a:off x="5312520" y="2494440"/>
              <a:ext cx="150840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  <a:latin typeface="Calibri Light"/>
                </a:rPr>
                <a:t>Merger section</a:t>
              </a:r>
              <a:endParaRPr lang="fr-FR" sz="1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9" name="Textfeld 16">
              <a:extLst>
                <a:ext uri="{FF2B5EF4-FFF2-40B4-BE49-F238E27FC236}">
                  <a16:creationId xmlns:a16="http://schemas.microsoft.com/office/drawing/2014/main" id="{AC3E92EE-0991-535D-9031-E8B2C32C0FB7}"/>
                </a:ext>
              </a:extLst>
            </p:cNvPr>
            <p:cNvSpPr/>
            <p:nvPr/>
          </p:nvSpPr>
          <p:spPr>
            <a:xfrm>
              <a:off x="6873840" y="1142640"/>
              <a:ext cx="1762920" cy="303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defTabSz="914400">
                <a:lnSpc>
                  <a:spcPct val="100000"/>
                </a:lnSpc>
              </a:pPr>
              <a:r>
                <a:rPr lang="en-US" sz="1400" b="0" strike="noStrike" spc="-1" dirty="0">
                  <a:solidFill>
                    <a:schemeClr val="dk1"/>
                  </a:solidFill>
                  <a:latin typeface="Calibri Light"/>
                </a:rPr>
                <a:t>Beam diagnostics</a:t>
              </a:r>
              <a:endParaRPr lang="fr-FR" sz="14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  <p:cxnSp>
          <p:nvCxnSpPr>
            <p:cNvPr id="34" name="Gekrümmte Verbindung 25">
              <a:extLst>
                <a:ext uri="{FF2B5EF4-FFF2-40B4-BE49-F238E27FC236}">
                  <a16:creationId xmlns:a16="http://schemas.microsoft.com/office/drawing/2014/main" id="{E794DC05-A30F-AF2B-A9BC-127E06065802}"/>
                </a:ext>
              </a:extLst>
            </p:cNvPr>
            <p:cNvCxnSpPr/>
            <p:nvPr/>
          </p:nvCxnSpPr>
          <p:spPr>
            <a:xfrm flipV="1">
              <a:off x="2258280" y="2143800"/>
              <a:ext cx="140760" cy="862920"/>
            </a:xfrm>
            <a:prstGeom prst="curvedConnector2">
              <a:avLst/>
            </a:prstGeom>
            <a:ln w="19050">
              <a:solidFill>
                <a:srgbClr val="000000">
                  <a:lumMod val="50000"/>
                  <a:lumOff val="50000"/>
                </a:srgbClr>
              </a:solidFill>
              <a:tailEnd type="arrow" w="med" len="med"/>
            </a:ln>
          </p:spPr>
        </p:cxnSp>
        <p:sp>
          <p:nvSpPr>
            <p:cNvPr id="39" name="Rechteck 18">
              <a:extLst>
                <a:ext uri="{FF2B5EF4-FFF2-40B4-BE49-F238E27FC236}">
                  <a16:creationId xmlns:a16="http://schemas.microsoft.com/office/drawing/2014/main" id="{95624F6F-380E-86F9-B400-CF758407B2C9}"/>
                </a:ext>
              </a:extLst>
            </p:cNvPr>
            <p:cNvSpPr/>
            <p:nvPr/>
          </p:nvSpPr>
          <p:spPr>
            <a:xfrm>
              <a:off x="2646000" y="1624320"/>
              <a:ext cx="1701619" cy="13824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de-DE" sz="1400" b="0" strike="noStrike" spc="-1">
                <a:solidFill>
                  <a:schemeClr val="lt1"/>
                </a:solidFill>
                <a:latin typeface="Calibri Light"/>
              </a:endParaRPr>
            </a:p>
          </p:txBody>
        </p:sp>
      </p:grpSp>
      <p:sp>
        <p:nvSpPr>
          <p:cNvPr id="32" name="Grafik 4">
            <a:extLst>
              <a:ext uri="{FF2B5EF4-FFF2-40B4-BE49-F238E27FC236}">
                <a16:creationId xmlns:a16="http://schemas.microsoft.com/office/drawing/2014/main" id="{49FBAEEB-14FF-054C-E687-7724F302861E}"/>
              </a:ext>
            </a:extLst>
          </p:cNvPr>
          <p:cNvSpPr/>
          <p:nvPr/>
        </p:nvSpPr>
        <p:spPr>
          <a:xfrm>
            <a:off x="8265399" y="1373116"/>
            <a:ext cx="2308449" cy="1746629"/>
          </a:xfrm>
          <a:prstGeom prst="roundRect">
            <a:avLst>
              <a:gd name="adj" fmla="val 4676"/>
            </a:avLst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2" name="Gekrümmte Verbindung 25">
            <a:extLst>
              <a:ext uri="{FF2B5EF4-FFF2-40B4-BE49-F238E27FC236}">
                <a16:creationId xmlns:a16="http://schemas.microsoft.com/office/drawing/2014/main" id="{DD92AF5D-9B6C-5F64-3F8C-A570F75D4D1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4317" y="2175716"/>
            <a:ext cx="459649" cy="151482"/>
          </a:xfrm>
          <a:prstGeom prst="curvedConnector3">
            <a:avLst>
              <a:gd name="adj1" fmla="val 50000"/>
            </a:avLst>
          </a:prstGeom>
          <a:ln w="19050">
            <a:solidFill>
              <a:srgbClr val="000000">
                <a:lumMod val="50000"/>
                <a:lumOff val="50000"/>
              </a:srgbClr>
            </a:solidFill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27362581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90437</TotalTime>
  <Words>3236</Words>
  <Application>Microsoft Macintosh PowerPoint</Application>
  <PresentationFormat>Personnalisé</PresentationFormat>
  <Paragraphs>538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Courier New</vt:lpstr>
      <vt:lpstr>Satoshi</vt:lpstr>
      <vt:lpstr>Wingdings</vt:lpstr>
      <vt:lpstr>1_modele-IJCLAb-powerpoint</vt:lpstr>
      <vt:lpstr>Masque IJCLab standard</vt:lpstr>
      <vt:lpstr>Présentation PowerPoint</vt:lpstr>
      <vt:lpstr>ERL - The global landscape  </vt:lpstr>
      <vt:lpstr>bERLinPro and PERLE layout  </vt:lpstr>
      <vt:lpstr>Stages at bERLinPro  </vt:lpstr>
      <vt:lpstr>Stages at bERLinPro  </vt:lpstr>
      <vt:lpstr>Stages at bERLinPro  </vt:lpstr>
      <vt:lpstr>Stages at bERLinPro  </vt:lpstr>
      <vt:lpstr>Status of bERLinPro  </vt:lpstr>
      <vt:lpstr>Status of bERLinPro  </vt:lpstr>
      <vt:lpstr>Status of bERLinPro  </vt:lpstr>
      <vt:lpstr>Further R&amp;D to improve accelerator efficiency  </vt:lpstr>
      <vt:lpstr>PERLE @ IJCLab-Orsay</vt:lpstr>
      <vt:lpstr>Présentation PowerPoint</vt:lpstr>
      <vt:lpstr>Recent paper of PERLE collaboration (centered on beam dynamics)</vt:lpstr>
      <vt:lpstr>PERLE e- Source</vt:lpstr>
      <vt:lpstr>PERLE e- Source</vt:lpstr>
      <vt:lpstr>PERLE e- Source</vt:lpstr>
      <vt:lpstr>PERLE SRF cavity : reminder </vt:lpstr>
      <vt:lpstr>Status of HOM studies : news </vt:lpstr>
      <vt:lpstr>Status of HOM studies :  news more details </vt:lpstr>
      <vt:lpstr>SRF cavity : latest news</vt:lpstr>
      <vt:lpstr>Cryomodule design</vt:lpstr>
      <vt:lpstr>Présentation PowerPoint</vt:lpstr>
      <vt:lpstr>Buncher cavity design </vt:lpstr>
      <vt:lpstr>Magnet Design</vt:lpstr>
      <vt:lpstr>SRF cavity : latest news</vt:lpstr>
      <vt:lpstr>Site implementation</vt:lpstr>
      <vt:lpstr>Présentation PowerPoint</vt:lpstr>
      <vt:lpstr>Conclusions and remarks</vt:lpstr>
      <vt:lpstr>Important discussions / actions on going </vt:lpstr>
      <vt:lpstr>Challenges toward PERLE realisation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Walid Kaabi</cp:lastModifiedBy>
  <cp:revision>2179</cp:revision>
  <cp:lastPrinted>2022-06-10T08:50:38Z</cp:lastPrinted>
  <dcterms:created xsi:type="dcterms:W3CDTF">2011-03-09T16:37:49Z</dcterms:created>
  <dcterms:modified xsi:type="dcterms:W3CDTF">2024-07-18T05:22:42Z</dcterms:modified>
</cp:coreProperties>
</file>