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1"/>
  </p:notesMasterIdLst>
  <p:sldIdLst>
    <p:sldId id="533" r:id="rId3"/>
    <p:sldId id="257" r:id="rId4"/>
    <p:sldId id="285" r:id="rId5"/>
    <p:sldId id="303" r:id="rId6"/>
    <p:sldId id="304" r:id="rId7"/>
    <p:sldId id="302" r:id="rId8"/>
    <p:sldId id="315" r:id="rId9"/>
    <p:sldId id="323" r:id="rId10"/>
    <p:sldId id="416" r:id="rId11"/>
    <p:sldId id="260" r:id="rId12"/>
    <p:sldId id="534" r:id="rId13"/>
    <p:sldId id="508" r:id="rId14"/>
    <p:sldId id="509" r:id="rId15"/>
    <p:sldId id="510" r:id="rId16"/>
    <p:sldId id="324" r:id="rId17"/>
    <p:sldId id="423" r:id="rId18"/>
    <p:sldId id="394" r:id="rId19"/>
    <p:sldId id="467" r:id="rId20"/>
    <p:sldId id="258" r:id="rId21"/>
    <p:sldId id="259" r:id="rId22"/>
    <p:sldId id="326" r:id="rId23"/>
    <p:sldId id="414" r:id="rId24"/>
    <p:sldId id="417" r:id="rId25"/>
    <p:sldId id="489" r:id="rId26"/>
    <p:sldId id="490" r:id="rId27"/>
    <p:sldId id="420" r:id="rId28"/>
    <p:sldId id="327" r:id="rId29"/>
    <p:sldId id="369" r:id="rId30"/>
    <p:sldId id="519" r:id="rId31"/>
    <p:sldId id="437" r:id="rId32"/>
    <p:sldId id="439" r:id="rId33"/>
    <p:sldId id="441" r:id="rId34"/>
    <p:sldId id="442" r:id="rId35"/>
    <p:sldId id="525" r:id="rId36"/>
    <p:sldId id="265" r:id="rId37"/>
    <p:sldId id="518" r:id="rId38"/>
    <p:sldId id="328" r:id="rId39"/>
    <p:sldId id="526" r:id="rId40"/>
    <p:sldId id="527" r:id="rId41"/>
    <p:sldId id="528" r:id="rId42"/>
    <p:sldId id="529" r:id="rId43"/>
    <p:sldId id="530" r:id="rId44"/>
    <p:sldId id="531" r:id="rId45"/>
    <p:sldId id="532" r:id="rId46"/>
    <p:sldId id="453" r:id="rId47"/>
    <p:sldId id="448" r:id="rId48"/>
    <p:sldId id="449" r:id="rId49"/>
    <p:sldId id="450" r:id="rId50"/>
    <p:sldId id="486" r:id="rId51"/>
    <p:sldId id="521" r:id="rId52"/>
    <p:sldId id="522" r:id="rId53"/>
    <p:sldId id="487" r:id="rId54"/>
    <p:sldId id="523" r:id="rId55"/>
    <p:sldId id="455" r:id="rId56"/>
    <p:sldId id="331" r:id="rId57"/>
    <p:sldId id="332" r:id="rId58"/>
    <p:sldId id="365" r:id="rId59"/>
    <p:sldId id="359" r:id="rId6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7" autoAdjust="0"/>
  </p:normalViewPr>
  <p:slideViewPr>
    <p:cSldViewPr>
      <p:cViewPr varScale="1">
        <p:scale>
          <a:sx n="91" d="100"/>
          <a:sy n="91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0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AFCB-0D54-4BAD-9FEF-15218C51A05F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E51E-189B-4515-AFD8-86743CBCCF2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9FF0D-7116-4507-9943-CBCBE56E57C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95812" cy="34480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4" y="4362450"/>
            <a:ext cx="5006975" cy="4078288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F8BE0-3634-410A-A6F1-9D42E65BEFF5}" type="slidenum">
              <a:rPr lang="en-US"/>
              <a:pPr/>
              <a:t>31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last part of my talk, I would like to draw the attention to a problem common to any segmented detector : namely cross talk.</a:t>
            </a:r>
          </a:p>
          <a:p>
            <a:r>
              <a:rPr lang="en-US" dirty="0"/>
              <a:t>This creates strong energy shifts in the segment sum energy, and this proportional to the hit multiplicity:</a:t>
            </a:r>
          </a:p>
          <a:p>
            <a:r>
              <a:rPr lang="en-US" dirty="0"/>
              <a:t>Doubles are shifted compared to singles. Three folds even more, and so on. &gt;&gt;</a:t>
            </a:r>
          </a:p>
          <a:p>
            <a:r>
              <a:rPr lang="en-US" dirty="0"/>
              <a:t>If one analyzes the doubles, one observes that it does not simply consists of a single peak, but:</a:t>
            </a:r>
          </a:p>
          <a:p>
            <a:r>
              <a:rPr lang="en-US" dirty="0"/>
              <a:t>By sorting the two folds into all possible twofold combinations, one observes that the </a:t>
            </a:r>
            <a:r>
              <a:rPr lang="en-US" dirty="0" err="1"/>
              <a:t>centroids</a:t>
            </a:r>
            <a:r>
              <a:rPr lang="en-US" dirty="0"/>
              <a:t> of these peaks are individually shifting according to a regular </a:t>
            </a:r>
            <a:r>
              <a:rPr lang="en-US" dirty="0" err="1"/>
              <a:t>patten</a:t>
            </a:r>
            <a:r>
              <a:rPr lang="en-US" dirty="0"/>
              <a:t>.</a:t>
            </a:r>
          </a:p>
          <a:p>
            <a:r>
              <a:rPr lang="en-US" dirty="0"/>
              <a:t>The same happens in the </a:t>
            </a:r>
            <a:r>
              <a:rPr lang="en-US" dirty="0" err="1"/>
              <a:t>core,however</a:t>
            </a:r>
            <a:r>
              <a:rPr lang="en-US" dirty="0"/>
              <a:t> there is no such offset observed as is in the segments.</a:t>
            </a:r>
          </a:p>
          <a:p>
            <a:r>
              <a:rPr lang="en-US" dirty="0"/>
              <a:t>There is thus real physics behind this phenomenon.</a:t>
            </a:r>
          </a:p>
          <a:p>
            <a:r>
              <a:rPr lang="en-US" dirty="0"/>
              <a:t>&gt;&gt;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15/01/2018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7759"/>
            <a:ext cx="77724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0875" y="6561348"/>
            <a:ext cx="8731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1E30-55B2-4797-BF5C-AB9A5B4493A4}" type="datetimeFigureOut">
              <a:rPr lang="it-IT" smtClean="0"/>
              <a:pPr/>
              <a:t>15/01/2018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23E3-4B68-4A64-A4F0-0CB7F32A375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3923928" y="39688"/>
            <a:ext cx="5220072" cy="1013048"/>
            <a:chOff x="4826000" y="39688"/>
            <a:chExt cx="4318000" cy="574675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4826000" y="53340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826000" y="57785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10" name="Image 12" descr="logo 30cm.jp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86600" y="39688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"/>
          <p:cNvGrpSpPr/>
          <p:nvPr/>
        </p:nvGrpSpPr>
        <p:grpSpPr>
          <a:xfrm>
            <a:off x="0" y="6509556"/>
            <a:ext cx="9144000" cy="696888"/>
            <a:chOff x="0" y="6592888"/>
            <a:chExt cx="8839200" cy="341312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92125" y="6616700"/>
              <a:ext cx="834707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rgbClr val="5E5E5E"/>
                  </a:solidFill>
                </a:rPr>
                <a:t>E.Clément</a:t>
              </a:r>
              <a:r>
                <a:rPr lang="en-US" sz="1400" dirty="0" smtClean="0">
                  <a:solidFill>
                    <a:srgbClr val="5E5E5E"/>
                  </a:solidFill>
                </a:rPr>
                <a:t>  </a:t>
              </a:r>
              <a:r>
                <a:rPr lang="en-US" sz="1400" dirty="0" err="1" smtClean="0">
                  <a:solidFill>
                    <a:srgbClr val="5E5E5E"/>
                  </a:solidFill>
                </a:rPr>
                <a:t>Novembre</a:t>
              </a:r>
              <a:r>
                <a:rPr lang="en-US" sz="1400" dirty="0" smtClean="0">
                  <a:solidFill>
                    <a:srgbClr val="5E5E5E"/>
                  </a:solidFill>
                </a:rPr>
                <a:t> 2011                                          </a:t>
              </a:r>
              <a:endParaRPr lang="fr-FR" sz="1400" noProof="1">
                <a:solidFill>
                  <a:prstClr val="black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6592888"/>
              <a:ext cx="4318000" cy="36512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6512" y="1988840"/>
            <a:ext cx="9215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AGATA Data </a:t>
            </a:r>
            <a:r>
              <a:rPr lang="fr-FR" sz="3200" dirty="0" err="1" smtClean="0"/>
              <a:t>Processing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err="1" smtClean="0"/>
              <a:t>Adapted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D. </a:t>
            </a:r>
            <a:r>
              <a:rPr lang="fr-FR" sz="3200" dirty="0" err="1" smtClean="0"/>
              <a:t>Bazzacco</a:t>
            </a:r>
            <a:r>
              <a:rPr lang="fr-FR" sz="3200" dirty="0" smtClean="0"/>
              <a:t> 2012 EGAN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lecture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Emulator(s)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femul</a:t>
            </a:r>
            <a:endParaRPr lang="en-US" dirty="0" smtClean="0"/>
          </a:p>
          <a:p>
            <a:pPr lvl="1"/>
            <a:r>
              <a:rPr lang="en-US" dirty="0" smtClean="0"/>
              <a:t>Originally intended to help developing and debugging the user libraries which is very hard to do in a distributed processing environment like </a:t>
            </a:r>
            <a:r>
              <a:rPr lang="en-US" dirty="0" err="1" smtClean="0"/>
              <a:t>Narval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Gradually developed as a full emulation of the </a:t>
            </a:r>
            <a:r>
              <a:rPr lang="en-US" dirty="0" err="1" smtClean="0"/>
              <a:t>Narval</a:t>
            </a:r>
            <a:r>
              <a:rPr lang="en-US" dirty="0" smtClean="0"/>
              <a:t> framework with the limitation of being a single process running a specific machine (threads used to distribute the work on the available cores). </a:t>
            </a:r>
          </a:p>
          <a:p>
            <a:pPr lvl="1"/>
            <a:r>
              <a:rPr lang="en-US" dirty="0" smtClean="0"/>
              <a:t>Configuration (detectors, actors, ..) specified by a “topology” file</a:t>
            </a:r>
          </a:p>
          <a:p>
            <a:pPr lvl="1"/>
            <a:r>
              <a:rPr lang="en-US" dirty="0" smtClean="0"/>
              <a:t>Generation of configuration parameters </a:t>
            </a:r>
            <a:r>
              <a:rPr lang="en-US" dirty="0" smtClean="0"/>
              <a:t>via </a:t>
            </a:r>
            <a:r>
              <a:rPr lang="en-US" dirty="0" smtClean="0"/>
              <a:t>gen_conf.py </a:t>
            </a:r>
          </a:p>
          <a:p>
            <a:r>
              <a:rPr lang="en-US" dirty="0" err="1" smtClean="0"/>
              <a:t>GammaWare</a:t>
            </a:r>
            <a:r>
              <a:rPr lang="en-US" dirty="0" smtClean="0"/>
              <a:t> and Watchers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Spy directly the on-line data in the on-line </a:t>
            </a:r>
            <a:r>
              <a:rPr lang="en-US" dirty="0" err="1" smtClean="0"/>
              <a:t>Narval</a:t>
            </a:r>
            <a:r>
              <a:rPr lang="en-US" dirty="0" smtClean="0"/>
              <a:t> actors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Converting the psa.adf, builder.adf or tracking.adf files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9872" y="4478902"/>
            <a:ext cx="2232248" cy="93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848766" y="2029390"/>
            <a:ext cx="1374461" cy="5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3848766" y="3253352"/>
            <a:ext cx="1374461" cy="5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721705" y="1990496"/>
            <a:ext cx="17746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CrystalProducer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(Save original data)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2296" name="TextBox 20"/>
          <p:cNvSpPr txBox="1">
            <a:spLocks noChangeArrowheads="1"/>
          </p:cNvSpPr>
          <p:nvPr/>
        </p:nvSpPr>
        <p:spPr bwMode="auto">
          <a:xfrm>
            <a:off x="621606" y="3100257"/>
            <a:ext cx="197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PreprocessingFilter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297" name="TextBox 21"/>
          <p:cNvSpPr txBox="1">
            <a:spLocks noChangeArrowheads="1"/>
          </p:cNvSpPr>
          <p:nvPr/>
        </p:nvSpPr>
        <p:spPr bwMode="auto">
          <a:xfrm>
            <a:off x="898003" y="4910305"/>
            <a:ext cx="1422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PostPSAFilter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00" name="TextBox 24"/>
          <p:cNvSpPr txBox="1">
            <a:spLocks noChangeArrowheads="1"/>
          </p:cNvSpPr>
          <p:nvPr/>
        </p:nvSpPr>
        <p:spPr bwMode="auto">
          <a:xfrm>
            <a:off x="3527884" y="4622273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global actions and</a:t>
            </a:r>
            <a:endParaRPr lang="it-IT" dirty="0" smtClean="0">
              <a:latin typeface="Calibri" pitchFamily="34" charset="0"/>
            </a:endParaRPr>
          </a:p>
          <a:p>
            <a:pPr algn="ctr"/>
            <a:r>
              <a:rPr lang="en-US" dirty="0" err="1" smtClean="0">
                <a:latin typeface="Calibri" pitchFamily="34" charset="0"/>
              </a:rPr>
              <a:t>TrackingFilter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3889" y="5918318"/>
            <a:ext cx="1944216" cy="5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456582" y="2029390"/>
            <a:ext cx="2302462" cy="5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" name="Rectangle 27"/>
          <p:cNvSpPr/>
          <p:nvPr/>
        </p:nvSpPr>
        <p:spPr>
          <a:xfrm>
            <a:off x="456582" y="2965898"/>
            <a:ext cx="2315218" cy="5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456582" y="3902408"/>
            <a:ext cx="2315218" cy="5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305" name="TextBox 29"/>
          <p:cNvSpPr txBox="1">
            <a:spLocks noChangeArrowheads="1"/>
          </p:cNvSpPr>
          <p:nvPr/>
        </p:nvSpPr>
        <p:spPr bwMode="auto">
          <a:xfrm>
            <a:off x="3847815" y="2164154"/>
            <a:ext cx="1376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EventBuilder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06" name="TextBox 30"/>
          <p:cNvSpPr txBox="1">
            <a:spLocks noChangeArrowheads="1"/>
          </p:cNvSpPr>
          <p:nvPr/>
        </p:nvSpPr>
        <p:spPr bwMode="auto">
          <a:xfrm>
            <a:off x="3836703" y="3398137"/>
            <a:ext cx="1398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EventMerger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07" name="TextBox 31"/>
          <p:cNvSpPr txBox="1">
            <a:spLocks noChangeArrowheads="1"/>
          </p:cNvSpPr>
          <p:nvPr/>
        </p:nvSpPr>
        <p:spPr bwMode="auto">
          <a:xfrm>
            <a:off x="3964365" y="5909791"/>
            <a:ext cx="1143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Consumer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Tracked.adf</a:t>
            </a:r>
            <a:endParaRPr lang="it-IT" sz="1600" dirty="0">
              <a:latin typeface="Calibri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535996" y="2606545"/>
            <a:ext cx="0" cy="6468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535996" y="3830508"/>
            <a:ext cx="1" cy="6483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4" name="TextBox 53"/>
          <p:cNvSpPr txBox="1">
            <a:spLocks noChangeArrowheads="1"/>
          </p:cNvSpPr>
          <p:nvPr/>
        </p:nvSpPr>
        <p:spPr bwMode="auto">
          <a:xfrm>
            <a:off x="179512" y="580533"/>
            <a:ext cx="2845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00A 00B 00C 01A 01B 01C….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17" name="TextBox 66"/>
          <p:cNvSpPr txBox="1">
            <a:spLocks noChangeArrowheads="1"/>
          </p:cNvSpPr>
          <p:nvPr/>
        </p:nvSpPr>
        <p:spPr bwMode="auto">
          <a:xfrm>
            <a:off x="611560" y="1021873"/>
            <a:ext cx="2002238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Digitizer+PreProc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 or raw data file</a:t>
            </a:r>
            <a:endParaRPr lang="it-IT" dirty="0">
              <a:latin typeface="Calibri" pitchFamily="34" charset="0"/>
            </a:endParaRPr>
          </a:p>
        </p:txBody>
      </p:sp>
      <p:cxnSp>
        <p:nvCxnSpPr>
          <p:cNvPr id="75" name="Straight Arrow Connector 74"/>
          <p:cNvCxnSpPr>
            <a:stCxn id="12317" idx="2"/>
            <a:endCxn id="27" idx="0"/>
          </p:cNvCxnSpPr>
          <p:nvPr/>
        </p:nvCxnSpPr>
        <p:spPr>
          <a:xfrm flipH="1">
            <a:off x="1607813" y="1668204"/>
            <a:ext cx="4866" cy="36118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475681" y="1742052"/>
            <a:ext cx="287337" cy="1444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6582" y="5917325"/>
            <a:ext cx="2315218" cy="57715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1037400" y="5878928"/>
            <a:ext cx="1143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Consumer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Psa.adf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6582" y="4837859"/>
            <a:ext cx="2315218" cy="5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1097856" y="4036362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PSAFilter</a:t>
            </a:r>
            <a:endParaRPr lang="it-IT" dirty="0">
              <a:latin typeface="Calibri" pitchFamily="34" charset="0"/>
            </a:endParaRPr>
          </a:p>
        </p:txBody>
      </p:sp>
      <p:cxnSp>
        <p:nvCxnSpPr>
          <p:cNvPr id="64" name="Straight Arrow Connector 63"/>
          <p:cNvCxnSpPr>
            <a:stCxn id="27" idx="2"/>
            <a:endCxn id="28" idx="0"/>
          </p:cNvCxnSpPr>
          <p:nvPr/>
        </p:nvCxnSpPr>
        <p:spPr>
          <a:xfrm>
            <a:off x="1607813" y="2606545"/>
            <a:ext cx="6378" cy="3593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2"/>
            <a:endCxn id="29" idx="0"/>
          </p:cNvCxnSpPr>
          <p:nvPr/>
        </p:nvCxnSpPr>
        <p:spPr>
          <a:xfrm>
            <a:off x="1614191" y="3543054"/>
            <a:ext cx="0" cy="359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2"/>
            <a:endCxn id="55" idx="0"/>
          </p:cNvCxnSpPr>
          <p:nvPr/>
        </p:nvCxnSpPr>
        <p:spPr>
          <a:xfrm>
            <a:off x="1614191" y="4478505"/>
            <a:ext cx="0" cy="359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5" idx="2"/>
            <a:endCxn id="39" idx="0"/>
          </p:cNvCxnSpPr>
          <p:nvPr/>
        </p:nvCxnSpPr>
        <p:spPr>
          <a:xfrm>
            <a:off x="1614191" y="5413956"/>
            <a:ext cx="0" cy="5033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18" idx="3"/>
          </p:cNvCxnSpPr>
          <p:nvPr/>
        </p:nvCxnSpPr>
        <p:spPr>
          <a:xfrm flipH="1">
            <a:off x="5223227" y="3541930"/>
            <a:ext cx="5006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395773" y="1796262"/>
            <a:ext cx="287337" cy="1444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91680" y="1660653"/>
            <a:ext cx="6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dets</a:t>
            </a:r>
            <a:endParaRPr lang="it-IT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644008" y="1660653"/>
            <a:ext cx="6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dets</a:t>
            </a:r>
            <a:endParaRPr lang="it-IT" baseline="-25000" dirty="0"/>
          </a:p>
        </p:txBody>
      </p:sp>
      <p:cxnSp>
        <p:nvCxnSpPr>
          <p:cNvPr id="100" name="Straight Arrow Connector 99"/>
          <p:cNvCxnSpPr>
            <a:stCxn id="6" idx="2"/>
            <a:endCxn id="26" idx="0"/>
          </p:cNvCxnSpPr>
          <p:nvPr/>
        </p:nvCxnSpPr>
        <p:spPr>
          <a:xfrm>
            <a:off x="4535996" y="5414361"/>
            <a:ext cx="1" cy="5039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" idx="0"/>
          </p:cNvCxnSpPr>
          <p:nvPr/>
        </p:nvCxnSpPr>
        <p:spPr>
          <a:xfrm>
            <a:off x="4535996" y="1637426"/>
            <a:ext cx="1" cy="3919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stCxn id="7" idx="0"/>
            <a:endCxn id="55" idx="2"/>
          </p:cNvCxnSpPr>
          <p:nvPr/>
        </p:nvCxnSpPr>
        <p:spPr>
          <a:xfrm rot="16200000" flipH="1" flipV="1">
            <a:off x="1382811" y="2260770"/>
            <a:ext cx="3384566" cy="2921806"/>
          </a:xfrm>
          <a:prstGeom prst="bentConnector5">
            <a:avLst>
              <a:gd name="adj1" fmla="val -6754"/>
              <a:gd name="adj2" fmla="val 48471"/>
              <a:gd name="adj3" fmla="val 106754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07504" y="1484784"/>
            <a:ext cx="13965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1691680" y="5661248"/>
            <a:ext cx="14221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output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763688" y="6381328"/>
            <a:ext cx="20192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GammaWare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3347864" y="1844824"/>
            <a:ext cx="2096215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GammaWare</a:t>
            </a:r>
            <a:r>
              <a:rPr lang="fr-FR" dirty="0" smtClean="0"/>
              <a:t> Output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0" y="4293096"/>
            <a:ext cx="13965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0" y="5733256"/>
            <a:ext cx="13965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3491880" y="2420888"/>
            <a:ext cx="13965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5940152" y="5301208"/>
            <a:ext cx="13965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730181" y="2275781"/>
            <a:ext cx="2302462" cy="5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5" name="Rectangle 64"/>
          <p:cNvSpPr/>
          <p:nvPr/>
        </p:nvSpPr>
        <p:spPr>
          <a:xfrm>
            <a:off x="5723831" y="3253352"/>
            <a:ext cx="2315218" cy="5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6" name="TextBox 22"/>
          <p:cNvSpPr txBox="1">
            <a:spLocks noChangeArrowheads="1"/>
          </p:cNvSpPr>
          <p:nvPr/>
        </p:nvSpPr>
        <p:spPr bwMode="auto">
          <a:xfrm>
            <a:off x="5954018" y="2339033"/>
            <a:ext cx="1766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Ancillary Catcher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6139756" y="3326129"/>
            <a:ext cx="1555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Mfm2adf 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70" name="TextBox 71"/>
          <p:cNvSpPr txBox="1">
            <a:spLocks noChangeArrowheads="1"/>
          </p:cNvSpPr>
          <p:nvPr/>
        </p:nvSpPr>
        <p:spPr bwMode="auto">
          <a:xfrm>
            <a:off x="6074668" y="1198493"/>
            <a:ext cx="159367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VME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1" name="Straight Arrow Connector 76"/>
          <p:cNvCxnSpPr>
            <a:stCxn id="70" idx="2"/>
            <a:endCxn id="63" idx="0"/>
          </p:cNvCxnSpPr>
          <p:nvPr/>
        </p:nvCxnSpPr>
        <p:spPr>
          <a:xfrm>
            <a:off x="6871506" y="1567825"/>
            <a:ext cx="9906" cy="7079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7"/>
          <p:cNvSpPr txBox="1">
            <a:spLocks noChangeArrowheads="1"/>
          </p:cNvSpPr>
          <p:nvPr/>
        </p:nvSpPr>
        <p:spPr bwMode="auto">
          <a:xfrm>
            <a:off x="7740352" y="1340768"/>
            <a:ext cx="893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VAMOS</a:t>
            </a:r>
            <a:endParaRPr lang="it-IT" dirty="0">
              <a:latin typeface="Calibri" pitchFamily="34" charset="0"/>
            </a:endParaRPr>
          </a:p>
        </p:txBody>
      </p:sp>
      <p:cxnSp>
        <p:nvCxnSpPr>
          <p:cNvPr id="74" name="Straight Arrow Connector 86"/>
          <p:cNvCxnSpPr>
            <a:stCxn id="63" idx="2"/>
          </p:cNvCxnSpPr>
          <p:nvPr/>
        </p:nvCxnSpPr>
        <p:spPr>
          <a:xfrm>
            <a:off x="6881412" y="2852936"/>
            <a:ext cx="2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88"/>
          <p:cNvCxnSpPr/>
          <p:nvPr/>
        </p:nvCxnSpPr>
        <p:spPr>
          <a:xfrm>
            <a:off x="6876256" y="3861048"/>
            <a:ext cx="3452" cy="864096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31"/>
          <p:cNvSpPr txBox="1">
            <a:spLocks noChangeArrowheads="1"/>
          </p:cNvSpPr>
          <p:nvPr/>
        </p:nvSpPr>
        <p:spPr bwMode="auto">
          <a:xfrm>
            <a:off x="6363923" y="4725144"/>
            <a:ext cx="1143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Consumer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Vamos.adf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067944" y="2708920"/>
            <a:ext cx="14221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output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4788024" y="6381328"/>
            <a:ext cx="14221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Femul</a:t>
            </a:r>
            <a:r>
              <a:rPr lang="fr-FR" dirty="0" smtClean="0"/>
              <a:t> output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3347864" y="1340768"/>
            <a:ext cx="20192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GammaWare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4932040" y="5805264"/>
            <a:ext cx="20192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GammaWare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6292209" y="6372036"/>
            <a:ext cx="2096215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GammaWare</a:t>
            </a:r>
            <a:r>
              <a:rPr lang="fr-FR" dirty="0" smtClean="0"/>
              <a:t> Output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 l="13978" t="9453" r="13352" b="4507"/>
          <a:stretch>
            <a:fillRect/>
          </a:stretch>
        </p:blipFill>
        <p:spPr bwMode="auto">
          <a:xfrm>
            <a:off x="0" y="0"/>
            <a:ext cx="9143999" cy="686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6296" y="6453336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Olivier </a:t>
            </a:r>
            <a:r>
              <a:rPr lang="en-US" b="1" dirty="0" err="1" smtClean="0"/>
              <a:t>Stezowski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 l="14065" t="9590" r="13352" b="4644"/>
          <a:stretch>
            <a:fillRect/>
          </a:stretch>
        </p:blipFill>
        <p:spPr bwMode="auto">
          <a:xfrm>
            <a:off x="1" y="1"/>
            <a:ext cx="91586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6296" y="6453336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Olivier </a:t>
            </a:r>
            <a:r>
              <a:rPr lang="en-US" b="1" dirty="0" err="1" smtClean="0"/>
              <a:t>Stezowski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6296" y="6453336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Olivier </a:t>
            </a:r>
            <a:r>
              <a:rPr lang="en-US" b="1" dirty="0" err="1" smtClean="0"/>
              <a:t>Stezowski</a:t>
            </a:r>
            <a:endParaRPr lang="it-IT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7384"/>
            <a:ext cx="9158605" cy="6857999"/>
            <a:chOff x="0" y="-27384"/>
            <a:chExt cx="9158605" cy="6857999"/>
          </a:xfrm>
        </p:grpSpPr>
        <p:pic>
          <p:nvPicPr>
            <p:cNvPr id="2140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065" t="9590" r="13352" b="4644"/>
            <a:stretch>
              <a:fillRect/>
            </a:stretch>
          </p:blipFill>
          <p:spPr bwMode="auto">
            <a:xfrm>
              <a:off x="0" y="-27384"/>
              <a:ext cx="9158605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8288" t="26358" r="16602" b="61035"/>
            <a:stretch>
              <a:fillRect/>
            </a:stretch>
          </p:blipFill>
          <p:spPr bwMode="auto">
            <a:xfrm>
              <a:off x="5940152" y="1484784"/>
              <a:ext cx="316835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8096" t="29397" r="24984" b="6189"/>
            <a:stretch>
              <a:fillRect/>
            </a:stretch>
          </p:blipFill>
          <p:spPr bwMode="auto">
            <a:xfrm>
              <a:off x="5076056" y="2132856"/>
              <a:ext cx="4055774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7236296" y="6525344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Olivier </a:t>
            </a:r>
            <a:r>
              <a:rPr lang="en-US" b="1" dirty="0" err="1" smtClean="0"/>
              <a:t>Stezowski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Structure of analysis directories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688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The directory where you produce your data</a:t>
            </a:r>
            <a:br>
              <a:rPr lang="it-IT" sz="2400" dirty="0" smtClean="0"/>
            </a:br>
            <a:r>
              <a:rPr lang="it-IT" sz="2200" dirty="0" smtClean="0"/>
              <a:t>( e.g. /</a:t>
            </a:r>
            <a:r>
              <a:rPr lang="it-IT" sz="2200" dirty="0" smtClean="0"/>
              <a:t>agatadisks/exptname (EXXX) /(Config EXXX)/run_XXX_date)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2400" dirty="0" smtClean="0"/>
              <a:t>contain some standard sub-directories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b="1" dirty="0" smtClean="0"/>
              <a:t>Conf</a:t>
            </a:r>
            <a:r>
              <a:rPr lang="it-IT" sz="2000" dirty="0" smtClean="0"/>
              <a:t>  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configuration of </a:t>
            </a:r>
            <a:r>
              <a:rPr lang="it-IT" sz="2000" dirty="0" smtClean="0">
                <a:sym typeface="Wingdings" pitchFamily="2" charset="2"/>
              </a:rPr>
              <a:t>actors, calibrations, ...</a:t>
            </a:r>
            <a:br>
              <a:rPr lang="it-IT" sz="2000" dirty="0" smtClean="0">
                <a:sym typeface="Wingdings" pitchFamily="2" charset="2"/>
              </a:rPr>
            </a:br>
            <a:r>
              <a:rPr lang="it-IT" sz="2000" dirty="0" smtClean="0">
                <a:sym typeface="Wingdings" pitchFamily="2" charset="2"/>
              </a:rPr>
              <a:t>for each detector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800" dirty="0" smtClean="0"/>
              <a:t>	</a:t>
            </a:r>
            <a:r>
              <a:rPr lang="it-IT" sz="1800" b="1" dirty="0" smtClean="0"/>
              <a:t>00A, 00B, 00C ... 14B, 14C Ancillary(ies)  </a:t>
            </a:r>
            <a:r>
              <a:rPr lang="it-IT" sz="1800" b="1" dirty="0" smtClean="0"/>
              <a:t>Global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>
                <a:sym typeface="Wingdings" pitchFamily="2" charset="2"/>
              </a:rPr>
              <a:t>	</a:t>
            </a:r>
            <a:r>
              <a:rPr lang="it-IT" sz="2000" u="sng" dirty="0" smtClean="0">
                <a:sym typeface="Wingdings" pitchFamily="2" charset="2"/>
              </a:rPr>
              <a:t>with minimal differences between online and offline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b="1" dirty="0" smtClean="0"/>
              <a:t>Data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itchFamily="2" charset="2"/>
              </a:rPr>
              <a:t> data and spectra produced during the experiment</a:t>
            </a:r>
          </a:p>
          <a:p>
            <a:pPr marL="1165225" lvl="2">
              <a:buNone/>
              <a:defRPr/>
            </a:pPr>
            <a:r>
              <a:rPr lang="it-IT" sz="1800" dirty="0" smtClean="0"/>
              <a:t>	</a:t>
            </a:r>
            <a:r>
              <a:rPr lang="it-IT" sz="1800" b="1" dirty="0" smtClean="0"/>
              <a:t> 00A, 00B, 00C ... 14B, 14C Ancillary(ies)  Global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>
                <a:sym typeface="Wingdings" pitchFamily="2" charset="2"/>
              </a:rPr>
              <a:t>Online writes data here</a:t>
            </a:r>
            <a:br>
              <a:rPr lang="it-IT" sz="1800" dirty="0" smtClean="0">
                <a:sym typeface="Wingdings" pitchFamily="2" charset="2"/>
              </a:rPr>
            </a:br>
            <a:r>
              <a:rPr lang="it-IT" sz="1800" dirty="0" smtClean="0">
                <a:sym typeface="Wingdings" pitchFamily="2" charset="2"/>
              </a:rPr>
              <a:t>Offline replay takes data from here</a:t>
            </a:r>
            <a:endParaRPr lang="it-IT" sz="18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b="1" dirty="0" smtClean="0"/>
              <a:t>Out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itchFamily="2" charset="2"/>
              </a:rPr>
              <a:t> data and spectra produced during data replay</a:t>
            </a:r>
            <a:endParaRPr lang="it-IT" sz="2000" dirty="0" smtClean="0"/>
          </a:p>
          <a:p>
            <a:pPr lvl="2">
              <a:buNone/>
              <a:defRPr/>
            </a:pPr>
            <a:r>
              <a:rPr lang="it-IT" sz="1800" dirty="0" smtClean="0"/>
              <a:t>	</a:t>
            </a:r>
            <a:r>
              <a:rPr lang="it-IT" sz="1800" b="1" dirty="0" smtClean="0"/>
              <a:t>00A</a:t>
            </a:r>
            <a:r>
              <a:rPr lang="it-IT" sz="1800" b="1" dirty="0" smtClean="0"/>
              <a:t>, 00B, 00C ... 14B, 14C Ancillary(ies)  Global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Offline writes data here</a:t>
            </a:r>
            <a:br>
              <a:rPr lang="it-IT" sz="1800" dirty="0" smtClean="0"/>
            </a:br>
            <a:endParaRPr lang="it-IT" sz="1800" dirty="0" smtClean="0"/>
          </a:p>
          <a:p>
            <a:pPr marL="446088" lvl="1" indent="11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/>
              <a:t>Conf</a:t>
            </a:r>
            <a:r>
              <a:rPr lang="it-IT" sz="2000" dirty="0" smtClean="0"/>
              <a:t>, Data and Out are often symbolic links to actual directories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configuration directories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8904" y="1340768"/>
            <a:ext cx="4040188" cy="639762"/>
          </a:xfrm>
        </p:spPr>
        <p:txBody>
          <a:bodyPr/>
          <a:lstStyle/>
          <a:p>
            <a:r>
              <a:rPr lang="en-US" dirty="0" smtClean="0"/>
              <a:t>Conf/12A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CrystalProducer.conf</a:t>
            </a:r>
          </a:p>
          <a:p>
            <a:r>
              <a:rPr lang="it-IT" dirty="0" smtClean="0"/>
              <a:t>CrystalProducerATCA.conf</a:t>
            </a:r>
          </a:p>
          <a:p>
            <a:r>
              <a:rPr lang="it-IT" dirty="0" smtClean="0"/>
              <a:t>PreprocessingFilter.conf</a:t>
            </a:r>
          </a:p>
          <a:p>
            <a:r>
              <a:rPr lang="it-IT" dirty="0" smtClean="0"/>
              <a:t>PreprocessingFilterPSA.conf</a:t>
            </a:r>
          </a:p>
          <a:p>
            <a:r>
              <a:rPr lang="it-IT" dirty="0" smtClean="0"/>
              <a:t>PSAFilter.conf</a:t>
            </a:r>
          </a:p>
          <a:p>
            <a:r>
              <a:rPr lang="it-IT" dirty="0" smtClean="0"/>
              <a:t>PostPSAFilter.conf</a:t>
            </a:r>
          </a:p>
          <a:p>
            <a:r>
              <a:rPr lang="it-IT" dirty="0" smtClean="0"/>
              <a:t>xdir_1325-1340.cal</a:t>
            </a:r>
          </a:p>
          <a:p>
            <a:r>
              <a:rPr lang="it-IT" dirty="0" smtClean="0"/>
              <a:t>xinv_1325-1340.cal</a:t>
            </a:r>
          </a:p>
          <a:p>
            <a:r>
              <a:rPr lang="it-IT" dirty="0" smtClean="0"/>
              <a:t>BasicAFC.conf</a:t>
            </a:r>
          </a:p>
          <a:p>
            <a:r>
              <a:rPr lang="it-IT" dirty="0" smtClean="0"/>
              <a:t>BasicAFP.conf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66729" y="1340768"/>
            <a:ext cx="4041775" cy="639762"/>
          </a:xfrm>
        </p:spPr>
        <p:txBody>
          <a:bodyPr/>
          <a:lstStyle/>
          <a:p>
            <a:r>
              <a:rPr lang="en-US" dirty="0" smtClean="0"/>
              <a:t>Conf/Global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75818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dirty="0" smtClean="0"/>
              <a:t>EventBuilder.conf</a:t>
            </a:r>
          </a:p>
          <a:p>
            <a:pPr lvl="0"/>
            <a:r>
              <a:rPr lang="it-IT" dirty="0" smtClean="0"/>
              <a:t>EventMerger.conf</a:t>
            </a:r>
          </a:p>
          <a:p>
            <a:pPr lvl="0"/>
            <a:r>
              <a:rPr lang="it-IT" dirty="0" smtClean="0"/>
              <a:t>TrackingFilter.conf</a:t>
            </a:r>
          </a:p>
          <a:p>
            <a:pPr lvl="0"/>
            <a:r>
              <a:rPr lang="it-IT" dirty="0" smtClean="0"/>
              <a:t>CrystalPositionLookUpTable</a:t>
            </a:r>
          </a:p>
          <a:p>
            <a:pPr lvl="0"/>
            <a:r>
              <a:rPr lang="it-IT" dirty="0" smtClean="0"/>
              <a:t>BasicAFC.conf</a:t>
            </a:r>
          </a:p>
          <a:p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Binary spectra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Simple C-style multidimensional (max 6) arrays written mostly in binary format</a:t>
            </a:r>
          </a:p>
          <a:p>
            <a:r>
              <a:rPr lang="en-US" dirty="0" smtClean="0"/>
              <a:t>For historical reasons the format is not recorded in the file.</a:t>
            </a:r>
          </a:p>
          <a:p>
            <a:r>
              <a:rPr lang="en-US" dirty="0" smtClean="0">
                <a:sym typeface="Wingdings" pitchFamily="2" charset="2"/>
              </a:rPr>
              <a:t>Often written as part of the file name: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it-IT" dirty="0" smtClean="0"/>
              <a:t>Prod__4-38-32768-UI__Ampli.spec</a:t>
            </a:r>
            <a:br>
              <a:rPr lang="it-IT" dirty="0" smtClean="0"/>
            </a:br>
            <a:r>
              <a:rPr lang="en-US" dirty="0" smtClean="0">
                <a:sym typeface="Wingdings" pitchFamily="2" charset="2"/>
              </a:rPr>
              <a:t>Is a file dump of an array defined as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unsigned integer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Ampli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[4][38][32768]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containing 4*38 = 152 spectra of 32768 channels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difference between spectra and matrices; the type is only an hint to how to interpret them</a:t>
            </a:r>
          </a:p>
          <a:p>
            <a:r>
              <a:rPr lang="en-US" dirty="0" smtClean="0">
                <a:sym typeface="Wingdings" pitchFamily="2" charset="2"/>
              </a:rPr>
              <a:t>The viewers </a:t>
            </a:r>
            <a:r>
              <a:rPr lang="en-US" dirty="0" err="1" smtClean="0">
                <a:sym typeface="Wingdings" pitchFamily="2" charset="2"/>
              </a:rPr>
              <a:t>TkT</a:t>
            </a:r>
            <a:r>
              <a:rPr lang="en-US" dirty="0" smtClean="0">
                <a:sym typeface="Wingdings" pitchFamily="2" charset="2"/>
              </a:rPr>
              <a:t>  and Mat can decode and interpret the format. The user can always override the program.</a:t>
            </a:r>
          </a:p>
          <a:p>
            <a:r>
              <a:rPr lang="en-US" dirty="0" smtClean="0">
                <a:sym typeface="Wingdings" pitchFamily="2" charset="2"/>
              </a:rPr>
              <a:t>Other programs (e.g. </a:t>
            </a:r>
            <a:r>
              <a:rPr lang="en-US" dirty="0" err="1" smtClean="0">
                <a:sym typeface="Wingdings" pitchFamily="2" charset="2"/>
              </a:rPr>
              <a:t>RecalEnergy</a:t>
            </a:r>
            <a:r>
              <a:rPr lang="en-US" dirty="0" smtClean="0">
                <a:sym typeface="Wingdings" pitchFamily="2" charset="2"/>
              </a:rPr>
              <a:t>) can interpret the spectrum length and type but the user has to specify the number of spectra to act upon.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Some Useful programs	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TkT</a:t>
            </a:r>
            <a:r>
              <a:rPr lang="en-US" dirty="0" smtClean="0"/>
              <a:t> spectrum viewer (&amp; al) tailored to composite detectors</a:t>
            </a:r>
          </a:p>
          <a:p>
            <a:pPr lvl="1"/>
            <a:r>
              <a:rPr lang="en-US" dirty="0" smtClean="0"/>
              <a:t>A nightmare concerning  programming-style, but contains ~all I need(</a:t>
            </a:r>
            <a:r>
              <a:rPr lang="en-US" dirty="0" err="1" smtClean="0"/>
              <a:t>ed</a:t>
            </a:r>
            <a:r>
              <a:rPr lang="en-US" dirty="0" smtClean="0"/>
              <a:t>) to analyze AGATA data. Virtually no documentation.</a:t>
            </a:r>
          </a:p>
          <a:p>
            <a:r>
              <a:rPr lang="it-IT" dirty="0" smtClean="0"/>
              <a:t>RecalEnergy</a:t>
            </a:r>
          </a:p>
          <a:p>
            <a:pPr lvl="1"/>
            <a:r>
              <a:rPr lang="en-US" dirty="0" smtClean="0"/>
              <a:t>Analysis of spectra looking for peaks </a:t>
            </a:r>
            <a:endParaRPr lang="it-IT" dirty="0" smtClean="0"/>
          </a:p>
          <a:p>
            <a:r>
              <a:rPr lang="it-IT" dirty="0" smtClean="0"/>
              <a:t>SortPsaHits</a:t>
            </a:r>
            <a:endParaRPr lang="it-IT" dirty="0" smtClean="0"/>
          </a:p>
          <a:p>
            <a:pPr lvl="1"/>
            <a:r>
              <a:rPr lang="en-US" dirty="0" smtClean="0"/>
              <a:t>Sort of PSA hits (special format) to determine neutron damage correction parameters</a:t>
            </a:r>
          </a:p>
          <a:p>
            <a:r>
              <a:rPr lang="en-US" dirty="0" smtClean="0"/>
              <a:t>gen_conf.py</a:t>
            </a:r>
          </a:p>
          <a:p>
            <a:pPr lvl="1"/>
            <a:r>
              <a:rPr lang="en-US" dirty="0" smtClean="0"/>
              <a:t>Unified procedure to produce configuration files for all actors</a:t>
            </a:r>
          </a:p>
          <a:p>
            <a:r>
              <a:rPr lang="en-US" dirty="0" smtClean="0"/>
              <a:t>solveTT.py </a:t>
            </a:r>
          </a:p>
          <a:p>
            <a:pPr lvl="1"/>
            <a:r>
              <a:rPr lang="en-US" dirty="0" smtClean="0"/>
              <a:t>Optimize time alignment of “equal” detectors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Local Actors	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772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Producers</a:t>
            </a:r>
          </a:p>
          <a:p>
            <a:pPr lvl="1"/>
            <a:r>
              <a:rPr lang="en-US" dirty="0" err="1" smtClean="0"/>
              <a:t>CrystalProducer</a:t>
            </a:r>
            <a:endParaRPr lang="en-US" dirty="0" smtClean="0"/>
          </a:p>
          <a:p>
            <a:pPr lvl="2"/>
            <a:r>
              <a:rPr lang="en-US" dirty="0" smtClean="0"/>
              <a:t>Readout of electronics, or get raw data from file</a:t>
            </a:r>
          </a:p>
          <a:p>
            <a:pPr lvl="2"/>
            <a:r>
              <a:rPr lang="en-US" dirty="0" smtClean="0"/>
              <a:t>Local event builder</a:t>
            </a:r>
          </a:p>
          <a:p>
            <a:pPr lvl="2"/>
            <a:r>
              <a:rPr lang="en-US" dirty="0" smtClean="0"/>
              <a:t>Save original data to be able to replay experiment</a:t>
            </a:r>
          </a:p>
          <a:p>
            <a:pPr lvl="2"/>
            <a:r>
              <a:rPr lang="en-US" dirty="0" smtClean="0"/>
              <a:t>Raw projections</a:t>
            </a:r>
          </a:p>
          <a:p>
            <a:r>
              <a:rPr lang="en-US" dirty="0" smtClean="0"/>
              <a:t>Filters</a:t>
            </a:r>
          </a:p>
          <a:p>
            <a:pPr lvl="1"/>
            <a:r>
              <a:rPr lang="en-US" dirty="0" err="1" smtClean="0"/>
              <a:t>PreprocessingFilter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PreprocessingFilter</a:t>
            </a:r>
            <a:r>
              <a:rPr lang="en-US" dirty="0" err="1" smtClean="0"/>
              <a:t>PSA</a:t>
            </a:r>
            <a:endParaRPr lang="en-US" dirty="0" smtClean="0"/>
          </a:p>
          <a:p>
            <a:pPr lvl="2"/>
            <a:r>
              <a:rPr lang="en-US" dirty="0" smtClean="0"/>
              <a:t>Energy calibrations</a:t>
            </a:r>
          </a:p>
          <a:p>
            <a:pPr lvl="2"/>
            <a:r>
              <a:rPr lang="en-US" dirty="0" smtClean="0"/>
              <a:t>Retrigger and Time calibration</a:t>
            </a:r>
          </a:p>
          <a:p>
            <a:pPr lvl="2"/>
            <a:r>
              <a:rPr lang="en-US" dirty="0" smtClean="0"/>
              <a:t>Cross talk correction</a:t>
            </a:r>
          </a:p>
          <a:p>
            <a:pPr lvl="2"/>
            <a:r>
              <a:rPr lang="en-US" dirty="0" smtClean="0"/>
              <a:t>Amplitude calibration and time alignment of traces</a:t>
            </a:r>
          </a:p>
          <a:p>
            <a:pPr lvl="2"/>
            <a:r>
              <a:rPr lang="en-US" dirty="0" smtClean="0"/>
              <a:t>Improved pile-up rejection</a:t>
            </a:r>
          </a:p>
          <a:p>
            <a:pPr lvl="1"/>
            <a:r>
              <a:rPr lang="en-US" dirty="0" err="1" smtClean="0"/>
              <a:t>PSAFilter</a:t>
            </a: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PSAFilterGridSearch</a:t>
            </a:r>
            <a:endParaRPr lang="en-US" dirty="0" smtClean="0"/>
          </a:p>
          <a:p>
            <a:pPr lvl="2"/>
            <a:r>
              <a:rPr lang="en-US" dirty="0" smtClean="0"/>
              <a:t>Decomposition of calibrated experimental traces by comparison with a calculated signal basis</a:t>
            </a:r>
          </a:p>
          <a:p>
            <a:pPr lvl="2"/>
            <a:r>
              <a:rPr lang="en-US" dirty="0" smtClean="0"/>
              <a:t>In principle more than one algorithm available but only one used in practice.</a:t>
            </a:r>
          </a:p>
          <a:p>
            <a:pPr lvl="1"/>
            <a:r>
              <a:rPr lang="en-US" dirty="0" err="1" smtClean="0"/>
              <a:t>PostPSAFilter</a:t>
            </a:r>
            <a:endParaRPr lang="en-US" dirty="0" smtClean="0"/>
          </a:p>
          <a:p>
            <a:pPr lvl="2"/>
            <a:r>
              <a:rPr lang="en-US" dirty="0" smtClean="0"/>
              <a:t>Neutron deficit corrections</a:t>
            </a:r>
          </a:p>
          <a:p>
            <a:pPr lvl="2"/>
            <a:r>
              <a:rPr lang="en-US" dirty="0" smtClean="0"/>
              <a:t>Recalibrations of energy and time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Smearing of </a:t>
            </a:r>
            <a:r>
              <a:rPr lang="en-US" i="1" dirty="0" smtClean="0">
                <a:solidFill>
                  <a:srgbClr val="FF0000"/>
                </a:solidFill>
              </a:rPr>
              <a:t>positions (not recommended)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Consumer</a:t>
            </a:r>
          </a:p>
          <a:p>
            <a:pPr lvl="1"/>
            <a:r>
              <a:rPr lang="en-US" dirty="0" smtClean="0"/>
              <a:t>Save PSA hits for “Global Level”-only  processing</a:t>
            </a:r>
          </a:p>
          <a:p>
            <a:pPr lvl="1"/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rayée 4"/>
          <p:cNvSpPr/>
          <p:nvPr/>
        </p:nvSpPr>
        <p:spPr>
          <a:xfrm>
            <a:off x="251520" y="4869160"/>
            <a:ext cx="611560" cy="57606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US" dirty="0" smtClean="0"/>
              <a:t>General structure of data acquisition</a:t>
            </a:r>
          </a:p>
          <a:p>
            <a:r>
              <a:rPr lang="en-US" dirty="0" smtClean="0"/>
              <a:t>Data processing model</a:t>
            </a:r>
            <a:r>
              <a:rPr lang="en-US" dirty="0" smtClean="0">
                <a:sym typeface="Wingdings" pitchFamily="2" charset="2"/>
              </a:rPr>
              <a:t> == data analysis model</a:t>
            </a:r>
          </a:p>
          <a:p>
            <a:r>
              <a:rPr lang="en-US" dirty="0" err="1" smtClean="0">
                <a:sym typeface="Wingdings" pitchFamily="2" charset="2"/>
              </a:rPr>
              <a:t>Narval</a:t>
            </a:r>
            <a:r>
              <a:rPr lang="en-US" dirty="0" smtClean="0">
                <a:sym typeface="Wingdings" pitchFamily="2" charset="2"/>
              </a:rPr>
              <a:t> (ADA/C/C++) and actors  emulators</a:t>
            </a:r>
          </a:p>
          <a:p>
            <a:r>
              <a:rPr lang="en-US" dirty="0" smtClean="0">
                <a:sym typeface="Wingdings" pitchFamily="2" charset="2"/>
              </a:rPr>
              <a:t>Data flow   </a:t>
            </a:r>
            <a:r>
              <a:rPr lang="en-US" dirty="0" err="1" smtClean="0">
                <a:sym typeface="Wingdings" pitchFamily="2" charset="2"/>
              </a:rPr>
              <a:t>adf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Survey of </a:t>
            </a:r>
            <a:r>
              <a:rPr lang="en-US" dirty="0" smtClean="0">
                <a:sym typeface="Wingdings" pitchFamily="2" charset="2"/>
              </a:rPr>
              <a:t>actors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Actors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Event Builder</a:t>
            </a:r>
          </a:p>
          <a:p>
            <a:pPr lvl="1"/>
            <a:r>
              <a:rPr lang="en-US" dirty="0" smtClean="0"/>
              <a:t>Essentially a producer with multiple inputs</a:t>
            </a:r>
          </a:p>
          <a:p>
            <a:pPr lvl="1"/>
            <a:r>
              <a:rPr lang="en-US" dirty="0" smtClean="0"/>
              <a:t>Assemble event fragments from </a:t>
            </a:r>
            <a:r>
              <a:rPr lang="en-US" dirty="0" err="1" smtClean="0"/>
              <a:t>Ge</a:t>
            </a:r>
            <a:r>
              <a:rPr lang="en-US" dirty="0" smtClean="0"/>
              <a:t> detectors (Builder) and Auxiliary detectors (Merger)</a:t>
            </a:r>
          </a:p>
          <a:p>
            <a:r>
              <a:rPr lang="en-US" dirty="0" smtClean="0"/>
              <a:t>Filters</a:t>
            </a:r>
          </a:p>
          <a:p>
            <a:pPr lvl="1"/>
            <a:r>
              <a:rPr lang="en-US" dirty="0" err="1" smtClean="0"/>
              <a:t>TrackingFilter</a:t>
            </a:r>
            <a:endParaRPr lang="en-US" dirty="0" smtClean="0"/>
          </a:p>
          <a:p>
            <a:pPr lvl="2"/>
            <a:r>
              <a:rPr lang="en-US" dirty="0" smtClean="0"/>
              <a:t>Global histograms (time, energy …)</a:t>
            </a:r>
          </a:p>
          <a:p>
            <a:pPr lvl="2"/>
            <a:r>
              <a:rPr lang="en-US" dirty="0" smtClean="0"/>
              <a:t>Grouping and  further filtering</a:t>
            </a:r>
          </a:p>
          <a:p>
            <a:pPr lvl="2"/>
            <a:r>
              <a:rPr lang="en-US" dirty="0" smtClean="0"/>
              <a:t>Format data as needed by the specific Tracking Filter </a:t>
            </a:r>
          </a:p>
          <a:p>
            <a:pPr lvl="2"/>
            <a:r>
              <a:rPr lang="en-US" dirty="0" smtClean="0"/>
              <a:t>Histograms of tracked gammas</a:t>
            </a:r>
          </a:p>
          <a:p>
            <a:r>
              <a:rPr lang="en-US" dirty="0" smtClean="0"/>
              <a:t>Consumer</a:t>
            </a:r>
          </a:p>
          <a:p>
            <a:pPr lvl="1"/>
            <a:r>
              <a:rPr lang="en-US" dirty="0" smtClean="0"/>
              <a:t>Write tracked data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CrystalProducer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Reads the data from: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PCI express driver connected to the </a:t>
            </a:r>
            <a:r>
              <a:rPr lang="en-US" dirty="0" smtClean="0"/>
              <a:t>ATCA/GGP </a:t>
            </a:r>
            <a:r>
              <a:rPr lang="en-US" dirty="0" smtClean="0"/>
              <a:t>electronics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Raw data files (</a:t>
            </a:r>
            <a:r>
              <a:rPr lang="en-US" dirty="0" err="1" smtClean="0"/>
              <a:t>event_mezzdata.cdat</a:t>
            </a:r>
            <a:r>
              <a:rPr lang="en-US" dirty="0" smtClean="0"/>
              <a:t>) for the </a:t>
            </a:r>
            <a:r>
              <a:rPr lang="en-US" dirty="0" smtClean="0"/>
              <a:t>offline (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Acts as a local event builder to check and merge the sub-events coming from the </a:t>
            </a:r>
            <a:r>
              <a:rPr lang="en-US" dirty="0" smtClean="0"/>
              <a:t>ATCA/GGP </a:t>
            </a:r>
            <a:r>
              <a:rPr lang="en-US" dirty="0" smtClean="0"/>
              <a:t>readout (or from the raw data file)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 the online has to work in nonblocking-mode to avoid blocking the ACQ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This feature was implemented with boost::threads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Damiano has now implemented the “select” and threads have been removed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local event builder and the management of the mezzanine data should be completely rewritten 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write the original data with the format of the </a:t>
            </a:r>
            <a:r>
              <a:rPr lang="en-US" dirty="0" smtClean="0"/>
              <a:t>ATCA/GGP </a:t>
            </a:r>
            <a:r>
              <a:rPr lang="en-US" dirty="0" smtClean="0"/>
              <a:t>electronics, and various other formats (e.g. only the energies for calibrations)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Prepares data:crystal frames, without using adf (version using adf exists, maybe slower)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much to do for the users both for Data Acquisition and Data Replay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read and write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Raw event: data from 7 mezzanines hosted in two ATCA Carrier </a:t>
            </a:r>
            <a:r>
              <a:rPr lang="en-US" dirty="0" smtClean="0"/>
              <a:t>Boards or data from the single GGP per anode</a:t>
            </a:r>
            <a:endParaRPr lang="en-US" dirty="0" smtClean="0"/>
          </a:p>
          <a:p>
            <a:r>
              <a:rPr lang="en-US" dirty="0" smtClean="0"/>
              <a:t>length </a:t>
            </a:r>
            <a:r>
              <a:rPr lang="en-US" dirty="0" smtClean="0"/>
              <a:t>(for 100 samples traces): 16+(8+100)*6 = 664 short (2 bytes) words</a:t>
            </a:r>
            <a:endParaRPr lang="it-IT" dirty="0" smtClean="0"/>
          </a:p>
          <a:p>
            <a:r>
              <a:rPr lang="en-US" b="1" dirty="0" smtClean="0"/>
              <a:t>Event length: 7*664 = 9296 bytes</a:t>
            </a:r>
          </a:p>
          <a:p>
            <a:r>
              <a:rPr lang="en-US" b="1" dirty="0" smtClean="0"/>
              <a:t>Local event builder</a:t>
            </a:r>
            <a:r>
              <a:rPr lang="en-US" dirty="0" smtClean="0"/>
              <a:t> to assemble data from 2 readout ports, according to mapping specified in </a:t>
            </a:r>
            <a:r>
              <a:rPr lang="en-US" dirty="0" err="1" smtClean="0"/>
              <a:t>CrystalProducerATCA.conf</a:t>
            </a:r>
            <a:r>
              <a:rPr lang="en-US" dirty="0" smtClean="0"/>
              <a:t> contains the mapping</a:t>
            </a:r>
          </a:p>
          <a:p>
            <a:r>
              <a:rPr lang="en-US" dirty="0" smtClean="0"/>
              <a:t>Write original data (event built, compressed</a:t>
            </a:r>
            <a:r>
              <a:rPr lang="en-US" dirty="0" smtClean="0">
                <a:sym typeface="Wingdings" pitchFamily="2" charset="2"/>
              </a:rPr>
              <a:t> 3.6 </a:t>
            </a:r>
            <a:r>
              <a:rPr lang="en-US" dirty="0" err="1" smtClean="0">
                <a:sym typeface="Wingdings" pitchFamily="2" charset="2"/>
              </a:rPr>
              <a:t>kB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files typically split after </a:t>
            </a:r>
            <a:r>
              <a:rPr lang="en-US" b="1" dirty="0" smtClean="0"/>
              <a:t>1 M events ~ 3.6 GB</a:t>
            </a:r>
          </a:p>
          <a:p>
            <a:pPr lvl="1"/>
            <a:r>
              <a:rPr lang="en-US" dirty="0" smtClean="0"/>
              <a:t>event_mezzdata.cdat.0000 event_mezzdata.cdat.0001 …</a:t>
            </a:r>
          </a:p>
          <a:p>
            <a:r>
              <a:rPr lang="en-US" dirty="0" smtClean="0"/>
              <a:t>Generate raw spectra for amplitudes and baselines</a:t>
            </a:r>
          </a:p>
          <a:p>
            <a:r>
              <a:rPr lang="en-US" dirty="0" smtClean="0"/>
              <a:t>Format data into an </a:t>
            </a:r>
            <a:r>
              <a:rPr lang="en-US" b="1" dirty="0" err="1" smtClean="0"/>
              <a:t>data:crystal</a:t>
            </a:r>
            <a:r>
              <a:rPr lang="en-US" b="1" dirty="0" smtClean="0"/>
              <a:t> </a:t>
            </a:r>
            <a:r>
              <a:rPr lang="en-US" dirty="0" err="1" smtClean="0"/>
              <a:t>adf</a:t>
            </a:r>
            <a:r>
              <a:rPr lang="en-US" dirty="0" smtClean="0"/>
              <a:t> frame</a:t>
            </a:r>
            <a:r>
              <a:rPr lang="en-US" b="1" dirty="0" smtClean="0"/>
              <a:t> </a:t>
            </a:r>
            <a:r>
              <a:rPr lang="en-US" dirty="0" smtClean="0"/>
              <a:t>and send it to the data flow.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Raw data from EDAQ</a:t>
            </a:r>
            <a:endParaRPr lang="it-IT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7504" y="1222970"/>
            <a:ext cx="8888695" cy="5518398"/>
            <a:chOff x="107504" y="1268760"/>
            <a:chExt cx="8888695" cy="5518398"/>
          </a:xfrm>
        </p:grpSpPr>
        <p:pic>
          <p:nvPicPr>
            <p:cNvPr id="1986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268760"/>
              <a:ext cx="8888695" cy="551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075319" y="5518973"/>
              <a:ext cx="1096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 </a:t>
              </a:r>
            </a:p>
            <a:p>
              <a:r>
                <a:rPr lang="en-US" dirty="0" smtClean="0"/>
                <a:t>High Gain</a:t>
              </a:r>
              <a:endParaRPr lang="it-IT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1886" y="5517232"/>
              <a:ext cx="1052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 </a:t>
              </a:r>
            </a:p>
            <a:p>
              <a:r>
                <a:rPr lang="en-US" dirty="0" smtClean="0"/>
                <a:t>Low Gain</a:t>
              </a:r>
              <a:endParaRPr lang="it-I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4641" y="5013176"/>
              <a:ext cx="734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A6                      A5                     A4                    A3                   A2                     A1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4641" y="4365104"/>
              <a:ext cx="734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B6                      B5                     B4                    B3                   B2                     B1</a:t>
              </a:r>
              <a:endParaRPr lang="it-IT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4641" y="3789040"/>
              <a:ext cx="734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C6                      C5                     C4                    C3                   C2                     C1</a:t>
              </a:r>
              <a:endParaRPr lang="it-I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4641" y="3140968"/>
              <a:ext cx="734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D6                      D5                     D4                    D3                   D2                  D1</a:t>
              </a:r>
              <a:endParaRPr lang="it-IT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4641" y="2492896"/>
              <a:ext cx="734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E6                      E5                     E4                    E3                   E2                     E1</a:t>
              </a:r>
              <a:endParaRPr lang="it-IT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4641" y="1844824"/>
              <a:ext cx="734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F6                      F5                     F4                    F3                   F2                     F1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Digitizers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35280" cy="518457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100 MS/s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max frequency correctly handled is 50 MHz (Nyquist)</a:t>
            </a:r>
          </a:p>
          <a:p>
            <a:r>
              <a:rPr lang="it-IT" dirty="0" smtClean="0">
                <a:sym typeface="Wingdings" pitchFamily="2" charset="2"/>
              </a:rPr>
              <a:t>14 bits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Effective number of bits is ~12.5  (SNR ~75 db)</a:t>
            </a:r>
            <a:endParaRPr lang="it-IT" dirty="0" smtClean="0"/>
          </a:p>
          <a:p>
            <a:r>
              <a:rPr lang="it-IT" dirty="0" smtClean="0"/>
              <a:t>2 cores (one board) and 36 segments (in </a:t>
            </a:r>
            <a:r>
              <a:rPr lang="it-IT" dirty="0" smtClean="0"/>
              <a:t>6/3 </a:t>
            </a:r>
            <a:r>
              <a:rPr lang="it-IT" dirty="0" smtClean="0"/>
              <a:t>boards)</a:t>
            </a:r>
          </a:p>
          <a:p>
            <a:r>
              <a:rPr lang="it-IT" dirty="0" smtClean="0"/>
              <a:t>Core 2 ranges 5, 20 MeV nominal</a:t>
            </a:r>
          </a:p>
          <a:p>
            <a:r>
              <a:rPr lang="it-IT" dirty="0" smtClean="0"/>
              <a:t>Segments taken either at high gain (5 MeV) </a:t>
            </a:r>
            <a:r>
              <a:rPr lang="it-IT" dirty="0" smtClean="0">
                <a:solidFill>
                  <a:srgbClr val="FF0000"/>
                </a:solidFill>
              </a:rPr>
              <a:t>or</a:t>
            </a:r>
            <a:r>
              <a:rPr lang="it-IT" dirty="0" smtClean="0"/>
              <a:t> at low gain (20 MeV)</a:t>
            </a:r>
          </a:p>
          <a:p>
            <a:endParaRPr lang="it-IT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Range of digitizers 1</a:t>
            </a:r>
            <a:endParaRPr lang="it-I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3774" t="11630" r="943" b="8157"/>
          <a:stretch>
            <a:fillRect/>
          </a:stretch>
        </p:blipFill>
        <p:spPr bwMode="auto">
          <a:xfrm>
            <a:off x="609600" y="990600"/>
            <a:ext cx="8077200" cy="47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5496" y="570607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Some cores and segments saturate below 3 MeV on the high-gain range</a:t>
            </a:r>
          </a:p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Gain in the digitizers should be reduced by ~30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 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Low gain for segment to be set in the digitizers</a:t>
            </a:r>
            <a:endParaRPr lang="it-IT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Prod__4-38-32768-UI__Ampli.spec</a:t>
            </a:r>
            <a:br>
              <a:rPr lang="it-IT" dirty="0" smtClean="0"/>
            </a:br>
            <a:r>
              <a:rPr lang="it-IT" sz="3600" dirty="0" smtClean="0"/>
              <a:t>[1]-38-32768 used for energy calibrations</a:t>
            </a:r>
            <a:endParaRPr lang="it-IT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8347" y="1340768"/>
            <a:ext cx="8826141" cy="5472608"/>
            <a:chOff x="179512" y="1340768"/>
            <a:chExt cx="8826141" cy="5472608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340768"/>
              <a:ext cx="8814939" cy="547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83628" y="5795972"/>
              <a:ext cx="6612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A1                   B1              C1                 D1                 E1                   F1      </a:t>
              </a:r>
              <a:endParaRPr lang="it-I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3628" y="5157192"/>
              <a:ext cx="6612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                   B2              C2                 D2                 E2                   F2      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3628" y="4365104"/>
              <a:ext cx="6612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A3                   B3              C3                 D3                 E3                   F3      </a:t>
              </a:r>
              <a:endParaRPr lang="it-IT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628" y="3645024"/>
              <a:ext cx="6612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A4                   B4              C4                D4                 E4                   F4      </a:t>
              </a:r>
              <a:endParaRPr lang="it-I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3628" y="2924944"/>
              <a:ext cx="6612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A5                   B5              C5                D5                 E5                   F5      </a:t>
              </a:r>
              <a:endParaRPr lang="it-IT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3628" y="2204864"/>
              <a:ext cx="6336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A6                  B6              C6                D6                 E6                   F6      </a:t>
              </a:r>
              <a:endParaRPr lang="it-IT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08878" y="5661248"/>
              <a:ext cx="1096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CC0</a:t>
              </a:r>
              <a:br>
                <a:rPr lang="en-US" dirty="0" smtClean="0"/>
              </a:br>
              <a:r>
                <a:rPr lang="en-US" dirty="0" smtClean="0"/>
                <a:t>High Gain</a:t>
              </a:r>
              <a:endParaRPr lang="it-IT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11892" y="5014917"/>
              <a:ext cx="1052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CC1</a:t>
              </a:r>
              <a:br>
                <a:rPr lang="en-US" dirty="0" smtClean="0"/>
              </a:br>
              <a:r>
                <a:rPr lang="en-US" dirty="0" smtClean="0"/>
                <a:t>Low Gain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PreprocessingFilter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Performs</a:t>
            </a:r>
            <a:endParaRPr lang="it-IT" sz="2400" dirty="0" smtClean="0"/>
          </a:p>
          <a:p>
            <a:pPr lvl="1"/>
            <a:r>
              <a:rPr lang="it-IT" sz="2000" dirty="0" smtClean="0"/>
              <a:t>Energy calibrations and cross talk corrections</a:t>
            </a:r>
          </a:p>
          <a:p>
            <a:pPr lvl="1"/>
            <a:r>
              <a:rPr lang="en-US" sz="2000" dirty="0" smtClean="0"/>
              <a:t>Analysis of traces</a:t>
            </a:r>
            <a:endParaRPr lang="it-IT" sz="2000" dirty="0" smtClean="0"/>
          </a:p>
          <a:p>
            <a:pPr lvl="2"/>
            <a:r>
              <a:rPr lang="it-IT" sz="1800" dirty="0" smtClean="0"/>
              <a:t>Calculation of T0 from core (Digital CFD or linear fit of the first samples)</a:t>
            </a:r>
          </a:p>
          <a:p>
            <a:pPr lvl="2"/>
            <a:r>
              <a:rPr lang="it-IT" sz="1800" dirty="0" smtClean="0"/>
              <a:t>Time calibrations and shifts</a:t>
            </a:r>
          </a:p>
          <a:p>
            <a:pPr lvl="2"/>
            <a:r>
              <a:rPr lang="en-US" sz="1800" dirty="0" smtClean="0"/>
              <a:t>Vertical normalization of traces</a:t>
            </a:r>
          </a:p>
          <a:p>
            <a:pPr lvl="2"/>
            <a:r>
              <a:rPr lang="en-US" sz="1800" dirty="0" smtClean="0"/>
              <a:t>Define the net-charge segments</a:t>
            </a:r>
          </a:p>
          <a:p>
            <a:pPr lvl="1"/>
            <a:r>
              <a:rPr lang="en-US" sz="2000" dirty="0" smtClean="0"/>
              <a:t>Reformats the data as </a:t>
            </a:r>
            <a:r>
              <a:rPr lang="en-US" sz="2000" dirty="0" err="1" smtClean="0"/>
              <a:t>data:ccrystal</a:t>
            </a:r>
            <a:r>
              <a:rPr lang="en-US" sz="2000" dirty="0" smtClean="0"/>
              <a:t> frames</a:t>
            </a:r>
          </a:p>
          <a:p>
            <a:pPr lvl="1"/>
            <a:r>
              <a:rPr lang="en-US" sz="2000" dirty="0" smtClean="0"/>
              <a:t>After Preprocessing:</a:t>
            </a:r>
          </a:p>
          <a:p>
            <a:pPr lvl="2"/>
            <a:r>
              <a:rPr lang="en-US" sz="1600" dirty="0" smtClean="0"/>
              <a:t>energies are stored in units of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pPr lvl="2"/>
            <a:r>
              <a:rPr lang="en-US" sz="1600" dirty="0" smtClean="0"/>
              <a:t>times are  in  units of samples (10 ns)  (but time calibration parameters are in ns)</a:t>
            </a:r>
          </a:p>
          <a:p>
            <a:pPr lvl="2"/>
            <a:r>
              <a:rPr lang="en-US" sz="1600" dirty="0" smtClean="0"/>
              <a:t>positions are given in mm, when they show up after the PSA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Gain-only, no offset coefficient needed because of the way the amplitude is generated in the preprocessing electronics.</a:t>
            </a:r>
          </a:p>
          <a:p>
            <a:pPr lvl="1"/>
            <a:r>
              <a:rPr lang="en-US" dirty="0" smtClean="0"/>
              <a:t>Challenged by the Differential Non Linearity (DNL) of the ADC</a:t>
            </a:r>
          </a:p>
          <a:p>
            <a:r>
              <a:rPr lang="en-US" dirty="0" smtClean="0"/>
              <a:t>Cross-talk</a:t>
            </a:r>
          </a:p>
          <a:p>
            <a:pPr lvl="1"/>
            <a:r>
              <a:rPr lang="en-US" dirty="0" smtClean="0"/>
              <a:t>36*36=1296 coefficients to correct capacitive coupling correlations between segments and core</a:t>
            </a:r>
          </a:p>
          <a:p>
            <a:pPr lvl="1"/>
            <a:r>
              <a:rPr lang="en-US" dirty="0" smtClean="0"/>
              <a:t>Used also to recover up to one broken or missing segment per crystal</a:t>
            </a:r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Local  </a:t>
            </a:r>
            <a:r>
              <a:rPr lang="en-US" dirty="0" smtClean="0">
                <a:sym typeface="Wingdings" pitchFamily="2" charset="2"/>
              </a:rPr>
              <a:t> 36 coefficients to alignment of segment to the core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              great influence on the performance of PSA </a:t>
            </a:r>
            <a:endParaRPr lang="en-US" dirty="0" smtClean="0"/>
          </a:p>
          <a:p>
            <a:pPr lvl="1"/>
            <a:r>
              <a:rPr lang="en-US" dirty="0" smtClean="0"/>
              <a:t>Global </a:t>
            </a:r>
            <a:r>
              <a:rPr lang="en-US" dirty="0" smtClean="0">
                <a:sym typeface="Wingdings" pitchFamily="2" charset="2"/>
              </a:rPr>
              <a:t> alignment of  crystals and other  detectors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             important to reduce random coincidences</a:t>
            </a:r>
            <a:endParaRPr lang="en-US" dirty="0" smtClean="0"/>
          </a:p>
          <a:p>
            <a:r>
              <a:rPr lang="en-US" dirty="0" smtClean="0"/>
              <a:t>Response function of the system</a:t>
            </a:r>
          </a:p>
          <a:p>
            <a:pPr lvl="1"/>
            <a:r>
              <a:rPr lang="en-US" dirty="0" smtClean="0"/>
              <a:t>To match the PSA calculated signals to the real data</a:t>
            </a:r>
          </a:p>
          <a:p>
            <a:r>
              <a:rPr lang="en-US" dirty="0" smtClean="0"/>
              <a:t>Neutron damage</a:t>
            </a:r>
          </a:p>
          <a:p>
            <a:pPr lvl="1"/>
            <a:r>
              <a:rPr lang="en-US" dirty="0" smtClean="0"/>
              <a:t>Recover energy resolution of the segments using info from PSA.</a:t>
            </a:r>
          </a:p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US" dirty="0" err="1" smtClean="0"/>
              <a:t>PreprocessingFilterPSA.conf</a:t>
            </a:r>
            <a:endParaRPr lang="it-IT" dirty="0"/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2" cstate="print"/>
          <a:srcRect l="4035" t="13122" r="52163" b="8188"/>
          <a:stretch>
            <a:fillRect/>
          </a:stretch>
        </p:blipFill>
        <p:spPr bwMode="auto">
          <a:xfrm>
            <a:off x="1838446" y="980728"/>
            <a:ext cx="518182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56" name="Rectangle 56"/>
          <p:cNvSpPr>
            <a:spLocks noGrp="1" noChangeArrowheads="1"/>
          </p:cNvSpPr>
          <p:nvPr>
            <p:ph type="title"/>
          </p:nvPr>
        </p:nvSpPr>
        <p:spPr>
          <a:xfrm>
            <a:off x="457200" y="-18300"/>
            <a:ext cx="8229600" cy="87416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Arial" pitchFamily="34" charset="0"/>
              </a:rPr>
              <a:t>AGATA detectors</a:t>
            </a:r>
            <a:endParaRPr lang="en-US" sz="4000" b="1" dirty="0"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 l="4538" b="2800"/>
          <a:stretch>
            <a:fillRect/>
          </a:stretch>
        </p:blipFill>
        <p:spPr bwMode="auto">
          <a:xfrm>
            <a:off x="173806" y="2670508"/>
            <a:ext cx="2938804" cy="12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2307" y="3988747"/>
            <a:ext cx="296189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Volume ~370 cc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 Weight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~2 kg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(shapes are volume-equalized to  1%)</a:t>
            </a:r>
          </a:p>
        </p:txBody>
      </p:sp>
      <p:pic>
        <p:nvPicPr>
          <p:cNvPr id="11" name="Picture 5" descr="agata_crysta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241" y="4620375"/>
            <a:ext cx="1574605" cy="15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rystal2"/>
          <p:cNvPicPr>
            <a:picLocks noChangeAspect="1" noChangeArrowheads="1"/>
          </p:cNvPicPr>
          <p:nvPr/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 bwMode="auto">
          <a:xfrm>
            <a:off x="1691625" y="4619555"/>
            <a:ext cx="1505168" cy="15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screen"/>
          <a:srcRect l="4600" r="5710" b="2490"/>
          <a:stretch>
            <a:fillRect/>
          </a:stretch>
        </p:blipFill>
        <p:spPr bwMode="auto">
          <a:xfrm>
            <a:off x="122189" y="740650"/>
            <a:ext cx="1569436" cy="19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screen"/>
          <a:srcRect l="3452" b="5272"/>
          <a:stretch>
            <a:fillRect/>
          </a:stretch>
        </p:blipFill>
        <p:spPr bwMode="auto">
          <a:xfrm rot="10800000">
            <a:off x="1630547" y="918857"/>
            <a:ext cx="1552951" cy="1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Triple cluster transparent end-cap 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4224" y="1813000"/>
            <a:ext cx="5324735" cy="343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92867" y="6170473"/>
            <a:ext cx="30460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AGATA Triple/Double Cryostat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Manufactured by CTT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80045" y="764704"/>
            <a:ext cx="922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80 mm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5400000">
            <a:off x="4830634" y="2275986"/>
            <a:ext cx="1064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90 mm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151015" y="3445427"/>
            <a:ext cx="253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6x6 segmented cathode</a:t>
            </a:r>
          </a:p>
        </p:txBody>
      </p:sp>
      <p:pic>
        <p:nvPicPr>
          <p:cNvPr id="21" name="Picture 33"/>
          <p:cNvPicPr>
            <a:picLocks noChangeAspect="1" noChangeArrowheads="1"/>
          </p:cNvPicPr>
          <p:nvPr/>
        </p:nvPicPr>
        <p:blipFill>
          <a:blip r:embed="rId9" cstate="screen"/>
          <a:srcRect r="1221"/>
          <a:stretch>
            <a:fillRect/>
          </a:stretch>
        </p:blipFill>
        <p:spPr bwMode="auto">
          <a:xfrm>
            <a:off x="3427607" y="1249010"/>
            <a:ext cx="1701121" cy="222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5215865" y="1477093"/>
            <a:ext cx="0" cy="18945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3459357" y="1160336"/>
            <a:ext cx="15427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6230" y="4005064"/>
            <a:ext cx="2302764" cy="13467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resolution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Core:	    2.35 keV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Segments:   2.10 keV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(FWHM @  1332 keV)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srgbClr val="000000"/>
                </a:solidFill>
                <a:latin typeface="Calibri"/>
              </a:rPr>
              <a:t>A. Wiens et al. NIM A 618 </a:t>
            </a:r>
            <a:r>
              <a:rPr lang="fr-FR" sz="1100" dirty="0" smtClean="0">
                <a:solidFill>
                  <a:srgbClr val="000000"/>
                </a:solidFill>
                <a:latin typeface="Calibri"/>
              </a:rPr>
              <a:t>(2010) 223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srgbClr val="000000"/>
                </a:solidFill>
                <a:latin typeface="Calibri"/>
              </a:rPr>
              <a:t>D. Lersch et al. NIM A 640(2011) 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133</a:t>
            </a:r>
            <a:endParaRPr lang="it-IT" sz="1100" dirty="0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4709" y="3717032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Cold FET for all signals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3948" y="5469500"/>
            <a:ext cx="2232248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38 high-resolution signals / detector</a:t>
            </a:r>
            <a:endParaRPr lang="it-IT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Cross-Talk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</a:t>
            </a:r>
          </a:p>
          <a:p>
            <a:pPr lvl="1"/>
            <a:r>
              <a:rPr lang="en-US" dirty="0" smtClean="0"/>
              <a:t>Affects energy spectra of multi-segment events</a:t>
            </a:r>
          </a:p>
          <a:p>
            <a:pPr lvl="1"/>
            <a:r>
              <a:rPr lang="en-US" dirty="0" err="1" smtClean="0"/>
              <a:t>xTalkSort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Differential</a:t>
            </a:r>
          </a:p>
          <a:p>
            <a:pPr lvl="1"/>
            <a:r>
              <a:rPr lang="en-US" dirty="0" smtClean="0"/>
              <a:t>Affects rise-time of signals and therefore PSA</a:t>
            </a:r>
          </a:p>
          <a:p>
            <a:pPr lvl="1"/>
            <a:r>
              <a:rPr lang="en-US" dirty="0" smtClean="0"/>
              <a:t>Not yet fully characterized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95936" y="1484280"/>
            <a:ext cx="4918595" cy="3528896"/>
            <a:chOff x="1765" y="792"/>
            <a:chExt cx="3785" cy="2514"/>
          </a:xfrm>
        </p:grpSpPr>
        <p:pic>
          <p:nvPicPr>
            <p:cNvPr id="111632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5" y="792"/>
              <a:ext cx="3785" cy="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3135" y="962"/>
              <a:ext cx="20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Book Antiqua" pitchFamily="18" charset="0"/>
                </a:rPr>
                <a:t>Sum of segment Energies </a:t>
              </a:r>
              <a:r>
                <a:rPr lang="en-US" sz="1600" dirty="0" err="1">
                  <a:solidFill>
                    <a:schemeClr val="tx1"/>
                  </a:solidFill>
                  <a:latin typeface="Book Antiqua" pitchFamily="18" charset="0"/>
                </a:rPr>
                <a:t>vs</a:t>
              </a:r>
              <a:r>
                <a:rPr lang="en-US" sz="1600" dirty="0">
                  <a:solidFill>
                    <a:schemeClr val="tx1"/>
                  </a:solidFill>
                  <a:latin typeface="Book Antiqua" pitchFamily="18" charset="0"/>
                </a:rPr>
                <a:t> fold</a:t>
              </a:r>
            </a:p>
          </p:txBody>
        </p:sp>
      </p:grp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03188" y="868635"/>
            <a:ext cx="483393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Crosstalk is present in </a:t>
            </a:r>
            <a:r>
              <a:rPr lang="de-DE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de-DE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segmented detector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Creates strong energy shifts proportional to fold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Tracking needs </a:t>
            </a:r>
            <a:r>
              <a:rPr lang="de-DE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 energies</a:t>
            </a:r>
            <a:r>
              <a:rPr lang="de-DE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45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6921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Crosstalk correction: </a:t>
            </a:r>
            <a:r>
              <a:rPr lang="en-US" sz="3600" dirty="0"/>
              <a:t>Motivation</a:t>
            </a:r>
            <a:endParaRPr lang="en-US" sz="4000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1600" y="2511425"/>
            <a:ext cx="5761038" cy="4346575"/>
            <a:chOff x="64" y="1582"/>
            <a:chExt cx="3629" cy="2738"/>
          </a:xfrm>
        </p:grpSpPr>
        <p:sp>
          <p:nvSpPr>
            <p:cNvPr id="111621" name="Text Box 5"/>
            <p:cNvSpPr txBox="1">
              <a:spLocks noChangeArrowheads="1"/>
            </p:cNvSpPr>
            <p:nvPr/>
          </p:nvSpPr>
          <p:spPr bwMode="auto">
            <a:xfrm>
              <a:off x="228" y="1984"/>
              <a:ext cx="26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1800">
                  <a:solidFill>
                    <a:schemeClr val="bg1"/>
                  </a:solidFill>
                  <a:latin typeface="Times New Roman" pitchFamily="18" charset="0"/>
                </a:rPr>
                <a:t>Segment sum energies projected on fold</a:t>
              </a:r>
              <a:endParaRPr lang="en-US" sz="18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1163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" y="1749"/>
              <a:ext cx="3396" cy="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520" y="2144"/>
              <a:ext cx="2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chemeClr val="tx1"/>
                  </a:solidFill>
                  <a:latin typeface="Book Antiqua" pitchFamily="18" charset="0"/>
                </a:rPr>
                <a:t>2folds : </a:t>
              </a:r>
              <a:r>
                <a:rPr lang="en-US" sz="1400" b="1" dirty="0">
                  <a:solidFill>
                    <a:srgbClr val="FF0000"/>
                  </a:solidFill>
                  <a:latin typeface="Book Antiqua" pitchFamily="18" charset="0"/>
                </a:rPr>
                <a:t>Core</a:t>
              </a:r>
              <a:r>
                <a:rPr lang="en-US" sz="1400" dirty="0">
                  <a:solidFill>
                    <a:schemeClr val="tx1"/>
                  </a:solidFill>
                  <a:latin typeface="Book Antiqua" pitchFamily="18" charset="0"/>
                </a:rPr>
                <a:t> and </a:t>
              </a:r>
              <a:r>
                <a:rPr lang="en-US" sz="1400" b="1" dirty="0">
                  <a:solidFill>
                    <a:srgbClr val="00CC00"/>
                  </a:solidFill>
                  <a:latin typeface="Book Antiqua" pitchFamily="18" charset="0"/>
                </a:rPr>
                <a:t>Segment sum</a:t>
              </a:r>
              <a:r>
                <a:rPr lang="en-US" sz="1400" dirty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Book Antiqua" pitchFamily="18" charset="0"/>
                </a:rPr>
                <a:t>centroids</a:t>
              </a:r>
              <a:r>
                <a:rPr lang="en-US" sz="1400" dirty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Book Antiqua" pitchFamily="18" charset="0"/>
                </a:rPr>
                <a:t>vs</a:t>
              </a:r>
              <a:r>
                <a:rPr lang="en-US" sz="1400" dirty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Book Antiqua" pitchFamily="18" charset="0"/>
                </a:rPr>
                <a:t>hitpattern</a:t>
              </a:r>
              <a:r>
                <a:rPr lang="en-US" sz="1400" dirty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</a:p>
          </p:txBody>
        </p:sp>
        <p:sp>
          <p:nvSpPr>
            <p:cNvPr id="111636" name="Text Box 20"/>
            <p:cNvSpPr txBox="1">
              <a:spLocks noChangeArrowheads="1"/>
            </p:cNvSpPr>
            <p:nvPr/>
          </p:nvSpPr>
          <p:spPr bwMode="auto">
            <a:xfrm>
              <a:off x="1452" y="4108"/>
              <a:ext cx="2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Book Antiqua" pitchFamily="18" charset="0"/>
                </a:rPr>
                <a:t>…All possible 2fold combinations</a:t>
              </a:r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 rot="-5400000">
              <a:off x="-309" y="1955"/>
              <a:ext cx="9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  <a:latin typeface="Book Antiqua" pitchFamily="18" charset="0"/>
                </a:rPr>
                <a:t>Energy [keV]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it-IT" dirty="0" smtClean="0"/>
              <a:t>Cross talk correction: Results</a:t>
            </a:r>
            <a:endParaRPr lang="it-IT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 l="14579" t="18985" r="12655" b="1647"/>
          <a:stretch>
            <a:fillRect/>
          </a:stretch>
        </p:blipFill>
        <p:spPr bwMode="auto">
          <a:xfrm>
            <a:off x="174812" y="863607"/>
            <a:ext cx="8767482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talk</a:t>
            </a:r>
            <a:endParaRPr lang="it-IT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4286" t="10449" r="12381" b="1823"/>
          <a:stretch>
            <a:fillRect/>
          </a:stretch>
        </p:blipFill>
        <p:spPr bwMode="auto">
          <a:xfrm>
            <a:off x="1" y="2"/>
            <a:ext cx="9172360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/>
          <a:lstStyle/>
          <a:p>
            <a:r>
              <a:rPr lang="en-US" dirty="0" smtClean="0"/>
              <a:t>Missing/Broken segments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861048"/>
            <a:ext cx="3600400" cy="273630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Exploiting the redundancy</a:t>
            </a:r>
            <a:br>
              <a:rPr lang="en-US" sz="1600" dirty="0" smtClean="0"/>
            </a:br>
            <a:r>
              <a:rPr lang="en-US" sz="1600" dirty="0" smtClean="0"/>
              <a:t>	          </a:t>
            </a:r>
            <a:r>
              <a:rPr lang="en-US" sz="1600" dirty="0" smtClean="0">
                <a:sym typeface="Symbol"/>
              </a:rPr>
              <a:t></a:t>
            </a:r>
            <a:r>
              <a:rPr lang="en-US" sz="1600" dirty="0" err="1" smtClean="0"/>
              <a:t>Segs</a:t>
            </a:r>
            <a:r>
              <a:rPr lang="en-US" sz="1600" dirty="0" smtClean="0"/>
              <a:t>==Core</a:t>
            </a:r>
          </a:p>
          <a:p>
            <a:pPr lvl="1"/>
            <a:r>
              <a:rPr lang="en-US" sz="1400" dirty="0" smtClean="0"/>
              <a:t>Compensate loss of energy in core</a:t>
            </a:r>
          </a:p>
          <a:p>
            <a:pPr lvl="1"/>
            <a:r>
              <a:rPr lang="en-US" sz="1400" dirty="0" smtClean="0"/>
              <a:t>Assign energy to missing segment </a:t>
            </a:r>
            <a:br>
              <a:rPr lang="en-US" sz="1400" dirty="0" smtClean="0"/>
            </a:br>
            <a:r>
              <a:rPr lang="en-US" sz="1400" dirty="0" smtClean="0"/>
              <a:t>        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missing</a:t>
            </a:r>
            <a:r>
              <a:rPr lang="en-US" sz="1400" dirty="0" smtClean="0"/>
              <a:t> =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-</a:t>
            </a:r>
            <a:r>
              <a:rPr lang="en-US" sz="1400" dirty="0" err="1" smtClean="0"/>
              <a:t>Sum</a:t>
            </a:r>
            <a:r>
              <a:rPr lang="en-US" sz="1400" baseline="-25000" dirty="0" err="1" smtClean="0"/>
              <a:t>Othe</a:t>
            </a:r>
            <a:r>
              <a:rPr lang="en-US" sz="1400" dirty="0" err="1" smtClean="0"/>
              <a:t>r</a:t>
            </a:r>
            <a:endParaRPr lang="en-US" sz="1400" dirty="0" smtClean="0"/>
          </a:p>
          <a:p>
            <a:pPr lvl="1"/>
            <a:r>
              <a:rPr lang="en-US" sz="1400" dirty="0" smtClean="0"/>
              <a:t>Remove ghost peaks in </a:t>
            </a:r>
            <a:r>
              <a:rPr lang="en-US" sz="1400" dirty="0" err="1" smtClean="0"/>
              <a:t>neighbours</a:t>
            </a:r>
            <a:r>
              <a:rPr lang="en-US" sz="1400" dirty="0" smtClean="0"/>
              <a:t> and determine energy of missing segment as an extreme case of cross-talk</a:t>
            </a:r>
          </a:p>
          <a:p>
            <a:pPr lvl="1"/>
            <a:r>
              <a:rPr lang="en-US" sz="1400" dirty="0" smtClean="0"/>
              <a:t>Final energy of missing segment using again </a:t>
            </a:r>
            <a:r>
              <a:rPr lang="en-US" sz="1400" dirty="0" err="1" smtClean="0"/>
              <a:t>SumSegs</a:t>
            </a:r>
            <a:r>
              <a:rPr lang="en-US" sz="1400" dirty="0" smtClean="0"/>
              <a:t>==Core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69916"/>
            <a:ext cx="4176464" cy="249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61608" y="6337406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Recovery of broken </a:t>
            </a:r>
            <a:r>
              <a:rPr lang="en-US" sz="1400" dirty="0" smtClean="0"/>
              <a:t>segment</a:t>
            </a:r>
            <a:endParaRPr lang="it-IT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940152" y="836712"/>
            <a:ext cx="2952328" cy="2664296"/>
            <a:chOff x="5940152" y="980728"/>
            <a:chExt cx="3024336" cy="2595270"/>
          </a:xfrm>
        </p:grpSpPr>
        <p:pic>
          <p:nvPicPr>
            <p:cNvPr id="15" name="Picture 14"/>
            <p:cNvPicPr/>
            <p:nvPr/>
          </p:nvPicPr>
          <p:blipFill>
            <a:blip r:embed="rId3" cstate="print"/>
            <a:srcRect l="3390" t="13086" r="711" b="17383"/>
            <a:stretch>
              <a:fillRect/>
            </a:stretch>
          </p:blipFill>
          <p:spPr bwMode="auto">
            <a:xfrm>
              <a:off x="5970697" y="980728"/>
              <a:ext cx="2993791" cy="2592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8563586" y="1299921"/>
              <a:ext cx="105832" cy="16262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17" name="Oval 16"/>
            <p:cNvSpPr/>
            <p:nvPr/>
          </p:nvSpPr>
          <p:spPr>
            <a:xfrm>
              <a:off x="8523761" y="2830782"/>
              <a:ext cx="105832" cy="16262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28593" y="1259693"/>
              <a:ext cx="632816" cy="24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chemeClr val="bg1"/>
                  </a:solidFill>
                </a:rPr>
                <a:t>[</a:t>
              </a:r>
              <a:r>
                <a:rPr lang="en-US" sz="800" dirty="0" smtClean="0">
                  <a:solidFill>
                    <a:schemeClr val="bg1"/>
                  </a:solidFill>
                </a:rPr>
                <a:t>1332.5, 1267.5</a:t>
              </a:r>
              <a:r>
                <a:rPr lang="en-US" sz="800" dirty="0">
                  <a:solidFill>
                    <a:schemeClr val="bg1"/>
                  </a:solidFill>
                </a:rPr>
                <a:t>]</a:t>
              </a:r>
              <a:endParaRPr lang="it-IT" sz="8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0152" y="1055989"/>
              <a:ext cx="343030" cy="24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>
                  <a:solidFill>
                    <a:schemeClr val="bg1"/>
                  </a:solidFill>
                </a:rPr>
                <a:t>1332.5</a:t>
              </a:r>
              <a:endParaRPr lang="it-IT" sz="8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72314" y="3332718"/>
              <a:ext cx="343030" cy="24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>
                  <a:solidFill>
                    <a:schemeClr val="bg1"/>
                  </a:solidFill>
                </a:rPr>
                <a:t>1332.5</a:t>
              </a:r>
              <a:endParaRPr lang="it-IT" sz="8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47516" y="2979801"/>
              <a:ext cx="595120" cy="24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chemeClr val="bg1"/>
                  </a:solidFill>
                </a:rPr>
                <a:t>[</a:t>
              </a:r>
              <a:r>
                <a:rPr lang="en-US" sz="800" dirty="0" smtClean="0">
                  <a:solidFill>
                    <a:schemeClr val="bg1"/>
                  </a:solidFill>
                </a:rPr>
                <a:t>1312.9, 366.2]</a:t>
              </a:r>
              <a:endParaRPr lang="it-IT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4" cstate="print"/>
          <a:srcRect l="5935" t="12858" r="1804" b="17860"/>
          <a:stretch>
            <a:fillRect/>
          </a:stretch>
        </p:blipFill>
        <p:spPr bwMode="auto">
          <a:xfrm>
            <a:off x="3329395" y="836711"/>
            <a:ext cx="2610757" cy="26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5" cstate="print"/>
          <a:srcRect l="6458" t="13402" r="2379" b="17679"/>
          <a:stretch>
            <a:fillRect/>
          </a:stretch>
        </p:blipFill>
        <p:spPr bwMode="auto">
          <a:xfrm>
            <a:off x="539552" y="836712"/>
            <a:ext cx="2592288" cy="26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619672" y="3140968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5976" y="306896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304" y="306896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43898" y="170080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SumSegs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47664" y="76470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OK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1960" y="76470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Missing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240" y="785252"/>
            <a:ext cx="12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Broken FET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79512" y="350100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Read the Cook Book by Rosa Perez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calibrations at Local Level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align the traces because the hardware does not compensate all time lags</a:t>
            </a:r>
          </a:p>
          <a:p>
            <a:r>
              <a:rPr lang="en-US" dirty="0" smtClean="0"/>
              <a:t>Need to re-trigger the event of a whole inside the capture time. Important is the absolute time of the first sample (timestamp)</a:t>
            </a:r>
          </a:p>
          <a:p>
            <a:pPr lvl="1"/>
            <a:r>
              <a:rPr lang="en-US" dirty="0" smtClean="0"/>
              <a:t>Straight line fit or Digital CFD of the signal rise-time using info from core and segments.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alignment of segments re Core</a:t>
            </a:r>
            <a:endParaRPr lang="it-IT" dirty="0"/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92631"/>
            <a:ext cx="8892480" cy="56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PSAFilter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Signal decomposition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Implemented algorithm is the Grid Search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dirty="0" smtClean="0"/>
              <a:t>As a full grid search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dirty="0" smtClean="0"/>
              <a:t>As a coarse/fine search (AGS)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Reduces size of data by factor 20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Provides the parameters for the correction of neutron damage (can also perform it)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Must be expanded to improve timing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Takes ~95 % of total CPU 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Is the critical point for the processing speed of online and offline analyses</a:t>
            </a:r>
            <a:endParaRPr lang="it-IT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wav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5238"/>
            <a:ext cx="618966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57367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7368" name="Line 52"/>
          <p:cNvSpPr>
            <a:spLocks noChangeShapeType="1"/>
          </p:cNvSpPr>
          <p:nvPr/>
        </p:nvSpPr>
        <p:spPr bwMode="auto">
          <a:xfrm>
            <a:off x="29210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9" name="Text Box 53"/>
          <p:cNvSpPr txBox="1">
            <a:spLocks noChangeArrowheads="1"/>
          </p:cNvSpPr>
          <p:nvPr/>
        </p:nvSpPr>
        <p:spPr bwMode="auto">
          <a:xfrm>
            <a:off x="34242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endParaRPr 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7370" name="Picture 33"/>
          <p:cNvPicPr>
            <a:picLocks noChangeAspect="1" noChangeArrowheads="1"/>
          </p:cNvPicPr>
          <p:nvPr/>
        </p:nvPicPr>
        <p:blipFill>
          <a:blip r:embed="rId3" cstate="screen"/>
          <a:srcRect r="1221"/>
          <a:stretch>
            <a:fillRect/>
          </a:stretch>
        </p:blipFill>
        <p:spPr bwMode="auto">
          <a:xfrm rot="5400000">
            <a:off x="6126163" y="3871912"/>
            <a:ext cx="23447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339541" y="6525344"/>
            <a:ext cx="2480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Francesco </a:t>
            </a:r>
            <a:r>
              <a:rPr lang="en-US" sz="1600" dirty="0" err="1" smtClean="0"/>
              <a:t>Recchia</a:t>
            </a:r>
            <a:endParaRPr lang="it-IT" sz="1600" dirty="0"/>
          </a:p>
        </p:txBody>
      </p:sp>
      <p:sp>
        <p:nvSpPr>
          <p:cNvPr id="28" name="Rectangle 27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10p10p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6191250" cy="441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6300225" y="5813425"/>
            <a:ext cx="2851150" cy="78105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92" name="Text Box 24"/>
          <p:cNvSpPr txBox="1">
            <a:spLocks noChangeAspect="1" noChangeArrowheads="1"/>
          </p:cNvSpPr>
          <p:nvPr/>
        </p:nvSpPr>
        <p:spPr bwMode="auto">
          <a:xfrm>
            <a:off x="7069138" y="4449763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C4</a:t>
            </a:r>
          </a:p>
        </p:txBody>
      </p:sp>
      <p:sp>
        <p:nvSpPr>
          <p:cNvPr id="58393" name="Text Box 25"/>
          <p:cNvSpPr txBox="1">
            <a:spLocks noChangeAspect="1" noChangeArrowheads="1"/>
          </p:cNvSpPr>
          <p:nvPr/>
        </p:nvSpPr>
        <p:spPr bwMode="auto">
          <a:xfrm>
            <a:off x="6816725" y="5129213"/>
            <a:ext cx="420688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394" name="Text Box 26"/>
          <p:cNvSpPr txBox="1">
            <a:spLocks noChangeAspect="1" noChangeArrowheads="1"/>
          </p:cNvSpPr>
          <p:nvPr/>
        </p:nvSpPr>
        <p:spPr bwMode="auto">
          <a:xfrm>
            <a:off x="7094538" y="5832475"/>
            <a:ext cx="411162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395" name="Text Box 27"/>
          <p:cNvSpPr txBox="1">
            <a:spLocks noChangeAspect="1" noChangeArrowheads="1"/>
          </p:cNvSpPr>
          <p:nvPr/>
        </p:nvSpPr>
        <p:spPr bwMode="auto">
          <a:xfrm>
            <a:off x="7961313" y="5813425"/>
            <a:ext cx="400050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396" name="Text Box 28"/>
          <p:cNvSpPr txBox="1">
            <a:spLocks noChangeAspect="1" noChangeArrowheads="1"/>
          </p:cNvSpPr>
          <p:nvPr/>
        </p:nvSpPr>
        <p:spPr bwMode="auto">
          <a:xfrm>
            <a:off x="8294688" y="52451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397" name="Text Box 29"/>
          <p:cNvSpPr txBox="1">
            <a:spLocks noChangeAspect="1" noChangeArrowheads="1"/>
          </p:cNvSpPr>
          <p:nvPr/>
        </p:nvSpPr>
        <p:spPr bwMode="auto">
          <a:xfrm>
            <a:off x="8027988" y="44450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B4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398" name="Line 30"/>
          <p:cNvSpPr>
            <a:spLocks noChangeAspect="1" noChangeShapeType="1"/>
          </p:cNvSpPr>
          <p:nvPr/>
        </p:nvSpPr>
        <p:spPr bwMode="auto">
          <a:xfrm rot="5400000">
            <a:off x="7695407" y="3704431"/>
            <a:ext cx="0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9" name="Line 31"/>
          <p:cNvSpPr>
            <a:spLocks noChangeAspect="1" noChangeShapeType="1"/>
          </p:cNvSpPr>
          <p:nvPr/>
        </p:nvSpPr>
        <p:spPr bwMode="auto">
          <a:xfrm rot="5400000" flipH="1" flipV="1">
            <a:off x="8064500" y="5435600"/>
            <a:ext cx="9779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0" name="Line 32"/>
          <p:cNvSpPr>
            <a:spLocks noChangeAspect="1" noChangeShapeType="1"/>
          </p:cNvSpPr>
          <p:nvPr/>
        </p:nvSpPr>
        <p:spPr bwMode="auto">
          <a:xfrm rot="5400000" flipV="1">
            <a:off x="6376194" y="5441156"/>
            <a:ext cx="95885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1" name="Line 33"/>
          <p:cNvSpPr>
            <a:spLocks noChangeAspect="1" noChangeShapeType="1"/>
          </p:cNvSpPr>
          <p:nvPr/>
        </p:nvSpPr>
        <p:spPr bwMode="auto">
          <a:xfrm rot="5400000" flipV="1">
            <a:off x="8080376" y="4473575"/>
            <a:ext cx="93821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2" name="Line 34"/>
          <p:cNvSpPr>
            <a:spLocks noChangeAspect="1" noChangeShapeType="1"/>
          </p:cNvSpPr>
          <p:nvPr/>
        </p:nvSpPr>
        <p:spPr bwMode="auto">
          <a:xfrm rot="5400000" flipH="1" flipV="1">
            <a:off x="6369844" y="4490244"/>
            <a:ext cx="9572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3" name="Line 35"/>
          <p:cNvSpPr>
            <a:spLocks noChangeAspect="1" noChangeShapeType="1"/>
          </p:cNvSpPr>
          <p:nvPr/>
        </p:nvSpPr>
        <p:spPr bwMode="auto">
          <a:xfrm rot="5400000">
            <a:off x="7706519" y="5623719"/>
            <a:ext cx="0" cy="1147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4" name="Line 36"/>
          <p:cNvSpPr>
            <a:spLocks noChangeAspect="1" noChangeShapeType="1"/>
          </p:cNvSpPr>
          <p:nvPr/>
        </p:nvSpPr>
        <p:spPr bwMode="auto">
          <a:xfrm rot="5400000" flipV="1">
            <a:off x="7235825" y="4357688"/>
            <a:ext cx="966788" cy="171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5" name="Line 37"/>
          <p:cNvSpPr>
            <a:spLocks noChangeAspect="1" noChangeShapeType="1"/>
          </p:cNvSpPr>
          <p:nvPr/>
        </p:nvSpPr>
        <p:spPr bwMode="auto">
          <a:xfrm rot="5400000">
            <a:off x="7211218" y="4364832"/>
            <a:ext cx="957263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6" name="Line 38"/>
          <p:cNvSpPr>
            <a:spLocks noChangeAspect="1" noChangeShapeType="1"/>
          </p:cNvSpPr>
          <p:nvPr/>
        </p:nvSpPr>
        <p:spPr bwMode="auto">
          <a:xfrm rot="5400000">
            <a:off x="6747669" y="5239544"/>
            <a:ext cx="1916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7" name="Line 39"/>
          <p:cNvSpPr>
            <a:spLocks noChangeAspect="1" noChangeShapeType="1"/>
          </p:cNvSpPr>
          <p:nvPr/>
        </p:nvSpPr>
        <p:spPr bwMode="auto">
          <a:xfrm rot="5400000" flipV="1">
            <a:off x="8420894" y="4504531"/>
            <a:ext cx="0" cy="143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8408" name="Line 40"/>
          <p:cNvSpPr>
            <a:spLocks noChangeAspect="1" noChangeShapeType="1"/>
          </p:cNvSpPr>
          <p:nvPr/>
        </p:nvSpPr>
        <p:spPr bwMode="auto">
          <a:xfrm rot="16200000" flipV="1">
            <a:off x="7000081" y="4495007"/>
            <a:ext cx="1411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8409" name="Line 41"/>
          <p:cNvSpPr>
            <a:spLocks noChangeAspect="1" noChangeShapeType="1"/>
          </p:cNvSpPr>
          <p:nvPr/>
        </p:nvSpPr>
        <p:spPr bwMode="auto">
          <a:xfrm flipV="1">
            <a:off x="7934325" y="4318000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10" name="Text Box 42"/>
          <p:cNvSpPr txBox="1">
            <a:spLocks noChangeAspect="1" noChangeArrowheads="1"/>
          </p:cNvSpPr>
          <p:nvPr/>
        </p:nvSpPr>
        <p:spPr bwMode="auto">
          <a:xfrm>
            <a:off x="8785225" y="517525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x</a:t>
            </a:r>
          </a:p>
        </p:txBody>
      </p:sp>
      <p:sp>
        <p:nvSpPr>
          <p:cNvPr id="58411" name="Text Box 43"/>
          <p:cNvSpPr txBox="1">
            <a:spLocks noChangeAspect="1" noChangeArrowheads="1"/>
          </p:cNvSpPr>
          <p:nvPr/>
        </p:nvSpPr>
        <p:spPr bwMode="auto">
          <a:xfrm>
            <a:off x="7724775" y="38131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y</a:t>
            </a:r>
          </a:p>
        </p:txBody>
      </p:sp>
      <p:sp>
        <p:nvSpPr>
          <p:cNvPr id="58412" name="Oval 44"/>
          <p:cNvSpPr>
            <a:spLocks noChangeAspect="1" noChangeArrowheads="1"/>
          </p:cNvSpPr>
          <p:nvPr/>
        </p:nvSpPr>
        <p:spPr bwMode="auto">
          <a:xfrm>
            <a:off x="7889875" y="48736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8413" name="Oval 45"/>
          <p:cNvSpPr>
            <a:spLocks noChangeAspect="1" noChangeArrowheads="1"/>
          </p:cNvSpPr>
          <p:nvPr/>
        </p:nvSpPr>
        <p:spPr bwMode="auto">
          <a:xfrm>
            <a:off x="7889875" y="45815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8414" name="Oval 46"/>
          <p:cNvSpPr>
            <a:spLocks noChangeAspect="1" noChangeArrowheads="1"/>
          </p:cNvSpPr>
          <p:nvPr/>
        </p:nvSpPr>
        <p:spPr bwMode="auto">
          <a:xfrm>
            <a:off x="7889875" y="44450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8415" name="Oval 47"/>
          <p:cNvSpPr>
            <a:spLocks noChangeAspect="1" noChangeArrowheads="1"/>
          </p:cNvSpPr>
          <p:nvPr/>
        </p:nvSpPr>
        <p:spPr bwMode="auto">
          <a:xfrm>
            <a:off x="7889875" y="43053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8416" name="Oval 48"/>
          <p:cNvSpPr>
            <a:spLocks noChangeAspect="1" noChangeArrowheads="1"/>
          </p:cNvSpPr>
          <p:nvPr/>
        </p:nvSpPr>
        <p:spPr bwMode="auto">
          <a:xfrm>
            <a:off x="7889875" y="47339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8417" name="Text Box 49"/>
          <p:cNvSpPr txBox="1">
            <a:spLocks noChangeAspect="1" noChangeArrowheads="1"/>
          </p:cNvSpPr>
          <p:nvPr/>
        </p:nvSpPr>
        <p:spPr bwMode="auto">
          <a:xfrm>
            <a:off x="6954838" y="6197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z = 46 mm</a:t>
            </a:r>
          </a:p>
        </p:txBody>
      </p:sp>
      <p:sp>
        <p:nvSpPr>
          <p:cNvPr id="58418" name="Oval 50"/>
          <p:cNvSpPr>
            <a:spLocks noChangeAspect="1" noChangeArrowheads="1"/>
          </p:cNvSpPr>
          <p:nvPr/>
        </p:nvSpPr>
        <p:spPr bwMode="auto">
          <a:xfrm>
            <a:off x="7891463" y="4875213"/>
            <a:ext cx="87312" cy="88900"/>
          </a:xfrm>
          <a:prstGeom prst="ellipse">
            <a:avLst/>
          </a:prstGeom>
          <a:solidFill>
            <a:srgbClr val="F2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8419" name="AutoShape 51"/>
          <p:cNvSpPr>
            <a:spLocks noChangeArrowheads="1"/>
          </p:cNvSpPr>
          <p:nvPr/>
        </p:nvSpPr>
        <p:spPr bwMode="auto">
          <a:xfrm>
            <a:off x="8027988" y="4778375"/>
            <a:ext cx="1108075" cy="306388"/>
          </a:xfrm>
          <a:prstGeom prst="leftArrow">
            <a:avLst>
              <a:gd name="adj1" fmla="val 50000"/>
              <a:gd name="adj2" fmla="val 90414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420" name="Text Box 53"/>
          <p:cNvSpPr txBox="1">
            <a:spLocks noChangeArrowheads="1"/>
          </p:cNvSpPr>
          <p:nvPr/>
        </p:nvSpPr>
        <p:spPr bwMode="auto">
          <a:xfrm>
            <a:off x="6948488" y="3065463"/>
            <a:ext cx="2032000" cy="579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(10,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,46)</a:t>
            </a:r>
          </a:p>
        </p:txBody>
      </p:sp>
      <p:sp>
        <p:nvSpPr>
          <p:cNvPr id="58421" name="Line 54"/>
          <p:cNvSpPr>
            <a:spLocks noChangeShapeType="1"/>
          </p:cNvSpPr>
          <p:nvPr/>
        </p:nvSpPr>
        <p:spPr bwMode="auto">
          <a:xfrm>
            <a:off x="29210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2" name="Line 55"/>
          <p:cNvSpPr>
            <a:spLocks noChangeShapeType="1"/>
          </p:cNvSpPr>
          <p:nvPr/>
        </p:nvSpPr>
        <p:spPr bwMode="auto">
          <a:xfrm>
            <a:off x="2921000" y="53086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3" name="Text Box 56"/>
          <p:cNvSpPr txBox="1">
            <a:spLocks noChangeArrowheads="1"/>
          </p:cNvSpPr>
          <p:nvPr/>
        </p:nvSpPr>
        <p:spPr bwMode="auto">
          <a:xfrm>
            <a:off x="34242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calculated</a:t>
            </a:r>
          </a:p>
        </p:txBody>
      </p:sp>
      <p:sp>
        <p:nvSpPr>
          <p:cNvPr id="58424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54113" y="2498725"/>
            <a:ext cx="6967537" cy="2854325"/>
          </a:xfrm>
          <a:prstGeom prst="rect">
            <a:avLst/>
          </a:prstGeom>
          <a:solidFill>
            <a:srgbClr val="CFFF4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006850" y="1408113"/>
            <a:ext cx="4114800" cy="2603500"/>
          </a:xfrm>
          <a:prstGeom prst="rect">
            <a:avLst/>
          </a:prstGeom>
          <a:solidFill>
            <a:srgbClr val="FFA1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58875" y="1408113"/>
            <a:ext cx="3794125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373813" y="3581400"/>
            <a:ext cx="159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Arial" charset="0"/>
              </a:rPr>
              <a:t>Synchronous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4975" y="4953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Arial" charset="0"/>
              </a:rPr>
              <a:t>Buffered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38463" y="2133600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Arial" charset="0"/>
              </a:rPr>
              <a:t>Analogue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625475" y="471488"/>
            <a:ext cx="7854950" cy="442912"/>
          </a:xfrm>
        </p:spPr>
        <p:txBody>
          <a:bodyPr>
            <a:no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Structure of Electronics and DAQ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3975" y="1565275"/>
            <a:ext cx="1646238" cy="790575"/>
            <a:chOff x="834" y="977"/>
            <a:chExt cx="1037" cy="498"/>
          </a:xfrm>
        </p:grpSpPr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834" y="977"/>
              <a:ext cx="1037" cy="498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1032" y="998"/>
              <a:ext cx="66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Times New Roman" pitchFamily="18" charset="0"/>
                  <a:cs typeface="Arial" charset="0"/>
                </a:rPr>
                <a:t>Detector</a:t>
              </a:r>
            </a:p>
            <a:p>
              <a:pPr algn="ctr"/>
              <a:r>
                <a:rPr lang="en-GB" sz="2000" dirty="0">
                  <a:latin typeface="Times New Roman" pitchFamily="18" charset="0"/>
                  <a:cs typeface="Arial" charset="0"/>
                </a:rPr>
                <a:t>preamp.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84500" y="1566863"/>
            <a:ext cx="2806700" cy="790575"/>
            <a:chOff x="1880" y="987"/>
            <a:chExt cx="1768" cy="498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611" y="987"/>
              <a:ext cx="1037" cy="498"/>
              <a:chOff x="2611" y="987"/>
              <a:chExt cx="1037" cy="498"/>
            </a:xfrm>
          </p:grpSpPr>
          <p:sp>
            <p:nvSpPr>
              <p:cNvPr id="7182" name="Oval 14"/>
              <p:cNvSpPr>
                <a:spLocks noChangeArrowheads="1"/>
              </p:cNvSpPr>
              <p:nvPr/>
            </p:nvSpPr>
            <p:spPr bwMode="auto">
              <a:xfrm>
                <a:off x="2611" y="987"/>
                <a:ext cx="1037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83" name="Text Box 15"/>
              <p:cNvSpPr txBox="1">
                <a:spLocks noChangeArrowheads="1"/>
              </p:cNvSpPr>
              <p:nvPr/>
            </p:nvSpPr>
            <p:spPr bwMode="auto">
              <a:xfrm>
                <a:off x="2762" y="1094"/>
                <a:ext cx="7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Times New Roman" pitchFamily="18" charset="0"/>
                    <a:cs typeface="Arial" charset="0"/>
                  </a:rPr>
                  <a:t>Digitisers</a:t>
                </a:r>
              </a:p>
            </p:txBody>
          </p:sp>
        </p:grpSp>
        <p:cxnSp>
          <p:nvCxnSpPr>
            <p:cNvPr id="7184" name="AutoShape 16"/>
            <p:cNvCxnSpPr>
              <a:cxnSpLocks noChangeShapeType="1"/>
              <a:stCxn id="7178" idx="6"/>
              <a:endCxn id="7182" idx="2"/>
            </p:cNvCxnSpPr>
            <p:nvPr/>
          </p:nvCxnSpPr>
          <p:spPr bwMode="auto">
            <a:xfrm>
              <a:off x="1880" y="1235"/>
              <a:ext cx="722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984500" y="4251325"/>
            <a:ext cx="2806700" cy="790575"/>
            <a:chOff x="1880" y="2678"/>
            <a:chExt cx="1768" cy="49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611" y="2678"/>
              <a:ext cx="1037" cy="498"/>
              <a:chOff x="2611" y="2678"/>
              <a:chExt cx="1037" cy="498"/>
            </a:xfrm>
          </p:grpSpPr>
          <p:sp>
            <p:nvSpPr>
              <p:cNvPr id="7187" name="Oval 19"/>
              <p:cNvSpPr>
                <a:spLocks noChangeArrowheads="1"/>
              </p:cNvSpPr>
              <p:nvPr/>
            </p:nvSpPr>
            <p:spPr bwMode="auto">
              <a:xfrm>
                <a:off x="2611" y="2678"/>
                <a:ext cx="1037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88" name="Text Box 20"/>
              <p:cNvSpPr txBox="1">
                <a:spLocks noChangeArrowheads="1"/>
              </p:cNvSpPr>
              <p:nvPr/>
            </p:nvSpPr>
            <p:spPr bwMode="auto">
              <a:xfrm>
                <a:off x="2784" y="2802"/>
                <a:ext cx="69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Times New Roman" pitchFamily="18" charset="0"/>
                    <a:cs typeface="Arial" charset="0"/>
                  </a:rPr>
                  <a:t>Tracking</a:t>
                </a:r>
              </a:p>
            </p:txBody>
          </p:sp>
        </p:grpSp>
        <p:cxnSp>
          <p:nvCxnSpPr>
            <p:cNvPr id="7189" name="AutoShape 21"/>
            <p:cNvCxnSpPr>
              <a:cxnSpLocks noChangeShapeType="1"/>
              <a:stCxn id="7198" idx="6"/>
              <a:endCxn id="7187" idx="2"/>
            </p:cNvCxnSpPr>
            <p:nvPr/>
          </p:nvCxnSpPr>
          <p:spPr bwMode="auto">
            <a:xfrm>
              <a:off x="1880" y="2927"/>
              <a:ext cx="72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805488" y="4251325"/>
            <a:ext cx="2190750" cy="790575"/>
            <a:chOff x="3657" y="2678"/>
            <a:chExt cx="1380" cy="498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4000" y="2678"/>
              <a:ext cx="1037" cy="498"/>
              <a:chOff x="4000" y="2678"/>
              <a:chExt cx="1037" cy="498"/>
            </a:xfrm>
          </p:grpSpPr>
          <p:sp>
            <p:nvSpPr>
              <p:cNvPr id="7192" name="Oval 24"/>
              <p:cNvSpPr>
                <a:spLocks noChangeArrowheads="1"/>
              </p:cNvSpPr>
              <p:nvPr/>
            </p:nvSpPr>
            <p:spPr bwMode="auto">
              <a:xfrm>
                <a:off x="4000" y="2678"/>
                <a:ext cx="1037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93" name="Text Box 25"/>
              <p:cNvSpPr txBox="1">
                <a:spLocks noChangeArrowheads="1"/>
              </p:cNvSpPr>
              <p:nvPr/>
            </p:nvSpPr>
            <p:spPr bwMode="auto">
              <a:xfrm>
                <a:off x="4197" y="2707"/>
                <a:ext cx="7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Times New Roman" pitchFamily="18" charset="0"/>
                    <a:cs typeface="Arial" charset="0"/>
                  </a:rPr>
                  <a:t>Control,</a:t>
                </a:r>
              </a:p>
              <a:p>
                <a:r>
                  <a:rPr lang="en-GB" sz="2000" dirty="0">
                    <a:latin typeface="Times New Roman" pitchFamily="18" charset="0"/>
                    <a:cs typeface="Arial" charset="0"/>
                  </a:rPr>
                  <a:t>Storage…</a:t>
                </a:r>
              </a:p>
            </p:txBody>
          </p:sp>
        </p:grpSp>
        <p:cxnSp>
          <p:nvCxnSpPr>
            <p:cNvPr id="7194" name="AutoShape 26"/>
            <p:cNvCxnSpPr>
              <a:cxnSpLocks noChangeShapeType="1"/>
              <a:stCxn id="7187" idx="6"/>
              <a:endCxn id="7192" idx="2"/>
            </p:cNvCxnSpPr>
            <p:nvPr/>
          </p:nvCxnSpPr>
          <p:spPr bwMode="auto">
            <a:xfrm>
              <a:off x="3657" y="2927"/>
              <a:ext cx="33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552575" y="43767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>
              <a:cs typeface="Arial" charset="0"/>
            </a:endParaRP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323975" y="3709988"/>
            <a:ext cx="1646238" cy="1331912"/>
            <a:chOff x="834" y="2337"/>
            <a:chExt cx="1037" cy="839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834" y="2678"/>
              <a:ext cx="1037" cy="498"/>
              <a:chOff x="834" y="2678"/>
              <a:chExt cx="1037" cy="498"/>
            </a:xfrm>
          </p:grpSpPr>
          <p:sp>
            <p:nvSpPr>
              <p:cNvPr id="7198" name="Oval 30"/>
              <p:cNvSpPr>
                <a:spLocks noChangeArrowheads="1"/>
              </p:cNvSpPr>
              <p:nvPr/>
            </p:nvSpPr>
            <p:spPr bwMode="auto">
              <a:xfrm>
                <a:off x="834" y="2678"/>
                <a:ext cx="1037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99" name="Text Box 31"/>
              <p:cNvSpPr txBox="1">
                <a:spLocks noChangeArrowheads="1"/>
              </p:cNvSpPr>
              <p:nvPr/>
            </p:nvSpPr>
            <p:spPr bwMode="auto">
              <a:xfrm>
                <a:off x="1056" y="2688"/>
                <a:ext cx="59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itchFamily="18" charset="0"/>
                    <a:cs typeface="Arial" charset="0"/>
                  </a:rPr>
                  <a:t>Event</a:t>
                </a:r>
                <a:br>
                  <a:rPr lang="en-GB" sz="2000" dirty="0">
                    <a:latin typeface="Times New Roman" pitchFamily="18" charset="0"/>
                    <a:cs typeface="Arial" charset="0"/>
                  </a:rPr>
                </a:br>
                <a:r>
                  <a:rPr lang="en-GB" sz="2000" dirty="0" smtClean="0">
                    <a:latin typeface="Times New Roman" pitchFamily="18" charset="0"/>
                    <a:cs typeface="Arial" charset="0"/>
                  </a:rPr>
                  <a:t>Builder</a:t>
                </a:r>
                <a:endParaRPr lang="en-GB" sz="2000" dirty="0">
                  <a:latin typeface="Times New Roman" pitchFamily="18" charset="0"/>
                  <a:cs typeface="Arial" charset="0"/>
                </a:endParaRPr>
              </a:p>
            </p:txBody>
          </p:sp>
        </p:grpSp>
        <p:cxnSp>
          <p:nvCxnSpPr>
            <p:cNvPr id="7200" name="AutoShape 32"/>
            <p:cNvCxnSpPr>
              <a:cxnSpLocks noChangeShapeType="1"/>
              <a:stCxn id="7220" idx="4"/>
              <a:endCxn id="7198" idx="0"/>
            </p:cNvCxnSpPr>
            <p:nvPr/>
          </p:nvCxnSpPr>
          <p:spPr bwMode="auto">
            <a:xfrm>
              <a:off x="1352" y="2337"/>
              <a:ext cx="1" cy="3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V="1">
              <a:off x="1302" y="2494"/>
              <a:ext cx="96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7816850" y="3051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>
              <a:cs typeface="Arial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5805488" y="2136775"/>
            <a:ext cx="2195512" cy="1163638"/>
            <a:chOff x="3657" y="1346"/>
            <a:chExt cx="1383" cy="733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998" y="1346"/>
              <a:ext cx="1042" cy="498"/>
              <a:chOff x="3998" y="1346"/>
              <a:chExt cx="1042" cy="498"/>
            </a:xfrm>
          </p:grpSpPr>
          <p:sp>
            <p:nvSpPr>
              <p:cNvPr id="7205" name="Oval 37"/>
              <p:cNvSpPr>
                <a:spLocks noChangeArrowheads="1"/>
              </p:cNvSpPr>
              <p:nvPr/>
            </p:nvSpPr>
            <p:spPr bwMode="auto">
              <a:xfrm>
                <a:off x="4000" y="1346"/>
                <a:ext cx="1037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06" name="Text Box 38"/>
              <p:cNvSpPr txBox="1">
                <a:spLocks noChangeArrowheads="1"/>
              </p:cNvSpPr>
              <p:nvPr/>
            </p:nvSpPr>
            <p:spPr bwMode="auto">
              <a:xfrm>
                <a:off x="3998" y="1353"/>
                <a:ext cx="10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1800" b="1" dirty="0">
                    <a:cs typeface="Arial" charset="0"/>
                  </a:rPr>
                  <a:t>Clock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B" sz="1800" b="1" dirty="0">
                    <a:cs typeface="Arial" charset="0"/>
                  </a:rPr>
                  <a:t>100 MHz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B" sz="1800" b="1" dirty="0">
                    <a:cs typeface="Arial" charset="0"/>
                  </a:rPr>
                  <a:t>T-Stamp </a:t>
                </a: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3657" y="1853"/>
              <a:ext cx="895" cy="226"/>
              <a:chOff x="3657" y="1853"/>
              <a:chExt cx="895" cy="226"/>
            </a:xfrm>
          </p:grpSpPr>
          <p:cxnSp>
            <p:nvCxnSpPr>
              <p:cNvPr id="7208" name="AutoShape 40"/>
              <p:cNvCxnSpPr>
                <a:cxnSpLocks noChangeShapeType="1"/>
                <a:stCxn id="7213" idx="6"/>
                <a:endCxn id="7205" idx="4"/>
              </p:cNvCxnSpPr>
              <p:nvPr/>
            </p:nvCxnSpPr>
            <p:spPr bwMode="auto">
              <a:xfrm flipV="1">
                <a:off x="3657" y="1853"/>
                <a:ext cx="862" cy="226"/>
              </a:xfrm>
              <a:prstGeom prst="bentConnector2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7209" name="Oval 41"/>
              <p:cNvSpPr>
                <a:spLocks noChangeArrowheads="1"/>
              </p:cNvSpPr>
              <p:nvPr/>
            </p:nvSpPr>
            <p:spPr bwMode="auto">
              <a:xfrm>
                <a:off x="4055" y="2013"/>
                <a:ext cx="60" cy="5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 flipV="1">
                <a:off x="4487" y="1920"/>
                <a:ext cx="65" cy="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4144963" y="2355850"/>
            <a:ext cx="1646237" cy="1339850"/>
            <a:chOff x="2611" y="1484"/>
            <a:chExt cx="1037" cy="844"/>
          </a:xfrm>
        </p:grpSpPr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611" y="1830"/>
              <a:ext cx="1037" cy="498"/>
              <a:chOff x="2611" y="1830"/>
              <a:chExt cx="1037" cy="498"/>
            </a:xfrm>
          </p:grpSpPr>
          <p:sp>
            <p:nvSpPr>
              <p:cNvPr id="7213" name="Oval 45"/>
              <p:cNvSpPr>
                <a:spLocks noChangeArrowheads="1"/>
              </p:cNvSpPr>
              <p:nvPr/>
            </p:nvSpPr>
            <p:spPr bwMode="auto">
              <a:xfrm>
                <a:off x="2611" y="1830"/>
                <a:ext cx="1037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14" name="Text Box 46"/>
              <p:cNvSpPr txBox="1">
                <a:spLocks noChangeArrowheads="1"/>
              </p:cNvSpPr>
              <p:nvPr/>
            </p:nvSpPr>
            <p:spPr bwMode="auto">
              <a:xfrm>
                <a:off x="2622" y="1873"/>
                <a:ext cx="102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dirty="0" err="1" smtClean="0">
                    <a:latin typeface="Times New Roman" pitchFamily="18" charset="0"/>
                    <a:cs typeface="Arial" charset="0"/>
                  </a:rPr>
                  <a:t>Preprocessing</a:t>
                </a:r>
                <a:endParaRPr lang="en-GB" sz="2000" dirty="0" smtClean="0">
                  <a:latin typeface="Times New Roman" pitchFamily="18" charset="0"/>
                  <a:cs typeface="Arial" charset="0"/>
                </a:endParaRPr>
              </a:p>
              <a:p>
                <a:pPr algn="ctr"/>
                <a:r>
                  <a:rPr lang="en-GB" sz="2000" dirty="0" smtClean="0">
                    <a:latin typeface="Times New Roman" pitchFamily="18" charset="0"/>
                    <a:cs typeface="Arial" charset="0"/>
                  </a:rPr>
                  <a:t>Electronics</a:t>
                </a:r>
                <a:endParaRPr lang="en-GB" sz="2000" dirty="0"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130" y="1484"/>
              <a:ext cx="67" cy="337"/>
              <a:chOff x="3130" y="1484"/>
              <a:chExt cx="67" cy="337"/>
            </a:xfrm>
          </p:grpSpPr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3134" y="1622"/>
                <a:ext cx="63" cy="5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7217" name="AutoShape 49"/>
              <p:cNvCxnSpPr>
                <a:cxnSpLocks noChangeShapeType="1"/>
                <a:stCxn id="7182" idx="4"/>
                <a:endCxn id="7213" idx="0"/>
              </p:cNvCxnSpPr>
              <p:nvPr/>
            </p:nvCxnSpPr>
            <p:spPr bwMode="auto">
              <a:xfrm>
                <a:off x="3130" y="1484"/>
                <a:ext cx="0" cy="337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1323975" y="2905125"/>
            <a:ext cx="2806700" cy="800100"/>
            <a:chOff x="834" y="1830"/>
            <a:chExt cx="1768" cy="504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834" y="1830"/>
              <a:ext cx="1049" cy="504"/>
              <a:chOff x="834" y="1830"/>
              <a:chExt cx="1049" cy="504"/>
            </a:xfrm>
          </p:grpSpPr>
          <p:sp>
            <p:nvSpPr>
              <p:cNvPr id="7220" name="Oval 52"/>
              <p:cNvSpPr>
                <a:spLocks noChangeArrowheads="1"/>
              </p:cNvSpPr>
              <p:nvPr/>
            </p:nvSpPr>
            <p:spPr bwMode="auto">
              <a:xfrm>
                <a:off x="834" y="1830"/>
                <a:ext cx="1036" cy="498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853" y="1888"/>
                <a:ext cx="103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dirty="0" err="1" smtClean="0">
                    <a:latin typeface="Times New Roman" pitchFamily="18" charset="0"/>
                    <a:cs typeface="Arial" charset="0"/>
                  </a:rPr>
                  <a:t>PreProcessing</a:t>
                </a:r>
                <a:endParaRPr lang="en-GB" sz="2000" dirty="0" smtClean="0">
                  <a:latin typeface="Times New Roman" pitchFamily="18" charset="0"/>
                  <a:cs typeface="Arial" charset="0"/>
                </a:endParaRPr>
              </a:p>
              <a:p>
                <a:pPr algn="ctr"/>
                <a:r>
                  <a:rPr lang="en-GB" sz="2000" dirty="0" smtClean="0">
                    <a:latin typeface="Times New Roman" pitchFamily="18" charset="0"/>
                    <a:cs typeface="Arial" charset="0"/>
                  </a:rPr>
                  <a:t>&amp; PSA</a:t>
                </a:r>
                <a:endParaRPr lang="en-GB" sz="2000" dirty="0">
                  <a:latin typeface="Times New Roman" pitchFamily="18" charset="0"/>
                  <a:cs typeface="Arial" charset="0"/>
                </a:endParaRPr>
              </a:p>
            </p:txBody>
          </p:sp>
        </p:grpSp>
        <p:cxnSp>
          <p:nvCxnSpPr>
            <p:cNvPr id="7222" name="AutoShape 54"/>
            <p:cNvCxnSpPr>
              <a:cxnSpLocks noChangeShapeType="1"/>
              <a:stCxn id="7213" idx="2"/>
              <a:endCxn id="7220" idx="6"/>
            </p:cNvCxnSpPr>
            <p:nvPr/>
          </p:nvCxnSpPr>
          <p:spPr bwMode="auto">
            <a:xfrm flipH="1">
              <a:off x="1879" y="2079"/>
              <a:ext cx="72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2016" y="1885"/>
              <a:ext cx="5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Core +</a:t>
              </a:r>
            </a:p>
            <a:p>
              <a:r>
                <a:rPr lang="en-US">
                  <a:cs typeface="Arial" charset="0"/>
                </a:rPr>
                <a:t>36 seg.</a:t>
              </a:r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V="1">
              <a:off x="1940" y="2026"/>
              <a:ext cx="96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7173915" y="2941638"/>
            <a:ext cx="1543050" cy="384175"/>
            <a:chOff x="4519" y="1853"/>
            <a:chExt cx="972" cy="242"/>
          </a:xfrm>
        </p:grpSpPr>
        <p:cxnSp>
          <p:nvCxnSpPr>
            <p:cNvPr id="7226" name="AutoShape 58"/>
            <p:cNvCxnSpPr>
              <a:cxnSpLocks noChangeShapeType="1"/>
              <a:endCxn id="7205" idx="4"/>
            </p:cNvCxnSpPr>
            <p:nvPr/>
          </p:nvCxnSpPr>
          <p:spPr bwMode="auto">
            <a:xfrm rot="10800000">
              <a:off x="4519" y="1853"/>
              <a:ext cx="972" cy="226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7227" name="Text Box 59"/>
            <p:cNvSpPr txBox="1">
              <a:spLocks noChangeArrowheads="1"/>
            </p:cNvSpPr>
            <p:nvPr/>
          </p:nvSpPr>
          <p:spPr bwMode="auto">
            <a:xfrm>
              <a:off x="4794" y="1862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cs typeface="Arial" charset="0"/>
                </a:rPr>
                <a:t>Ancillary</a:t>
              </a:r>
              <a:endParaRPr lang="en-US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271463" y="4646608"/>
            <a:ext cx="1022350" cy="400049"/>
            <a:chOff x="171" y="2927"/>
            <a:chExt cx="644" cy="252"/>
          </a:xfrm>
        </p:grpSpPr>
        <p:sp>
          <p:nvSpPr>
            <p:cNvPr id="7229" name="Text Box 61"/>
            <p:cNvSpPr txBox="1">
              <a:spLocks noChangeArrowheads="1"/>
            </p:cNvSpPr>
            <p:nvPr/>
          </p:nvSpPr>
          <p:spPr bwMode="auto">
            <a:xfrm>
              <a:off x="171" y="2946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cs typeface="Arial" charset="0"/>
                </a:rPr>
                <a:t>Ancillary</a:t>
              </a:r>
              <a:endParaRPr lang="en-US" b="1" dirty="0">
                <a:solidFill>
                  <a:srgbClr val="0000FF"/>
                </a:solidFill>
                <a:cs typeface="Arial" charset="0"/>
              </a:endParaRPr>
            </a:p>
          </p:txBody>
        </p:sp>
        <p:cxnSp>
          <p:nvCxnSpPr>
            <p:cNvPr id="7230" name="AutoShape 62"/>
            <p:cNvCxnSpPr>
              <a:cxnSpLocks noChangeShapeType="1"/>
            </p:cNvCxnSpPr>
            <p:nvPr/>
          </p:nvCxnSpPr>
          <p:spPr bwMode="auto">
            <a:xfrm flipH="1">
              <a:off x="182" y="2927"/>
              <a:ext cx="6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</p:cxn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100013" y="1408113"/>
            <a:ext cx="5843587" cy="2395537"/>
            <a:chOff x="63" y="887"/>
            <a:chExt cx="3681" cy="1509"/>
          </a:xfrm>
        </p:grpSpPr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63" y="1458"/>
              <a:ext cx="67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cs typeface="Arial" charset="0"/>
                </a:rPr>
                <a:t>Up to 180</a:t>
              </a:r>
              <a:br>
                <a:rPr lang="en-US">
                  <a:cs typeface="Arial" charset="0"/>
                </a:rPr>
              </a:br>
              <a:r>
                <a:rPr lang="en-US">
                  <a:cs typeface="Arial" charset="0"/>
                </a:rPr>
                <a:t>detectors</a:t>
              </a:r>
            </a:p>
          </p:txBody>
        </p:sp>
        <p:sp>
          <p:nvSpPr>
            <p:cNvPr id="7233" name="Rectangle 65"/>
            <p:cNvSpPr>
              <a:spLocks noChangeArrowheads="1"/>
            </p:cNvSpPr>
            <p:nvPr/>
          </p:nvSpPr>
          <p:spPr bwMode="auto">
            <a:xfrm>
              <a:off x="730" y="887"/>
              <a:ext cx="3014" cy="15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2667000" y="5661248"/>
            <a:ext cx="6136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000" dirty="0">
                <a:solidFill>
                  <a:srgbClr val="0000FF"/>
                </a:solidFill>
                <a:cs typeface="Arial" charset="0"/>
              </a:rPr>
              <a:t>interface to GTS via mezzanine </a:t>
            </a:r>
          </a:p>
          <a:p>
            <a:pPr marL="342900" indent="-342900">
              <a:buFontTx/>
              <a:buAutoNum type="arabicPeriod"/>
            </a:pPr>
            <a:r>
              <a:rPr lang="en-GB" sz="2000" dirty="0">
                <a:solidFill>
                  <a:srgbClr val="0000FF"/>
                </a:solidFill>
                <a:cs typeface="Arial" charset="0"/>
              </a:rPr>
              <a:t>merge time-stamped data into event </a:t>
            </a:r>
            <a:r>
              <a:rPr lang="en-GB" sz="2000" dirty="0" smtClean="0">
                <a:solidFill>
                  <a:srgbClr val="0000FF"/>
                </a:solidFill>
                <a:cs typeface="Arial" charset="0"/>
              </a:rPr>
              <a:t>builder (merger)</a:t>
            </a:r>
            <a:endParaRPr lang="en-GB" sz="2000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5805489" y="1905003"/>
            <a:ext cx="2881313" cy="369888"/>
            <a:chOff x="3657" y="1200"/>
            <a:chExt cx="1815" cy="233"/>
          </a:xfrm>
        </p:grpSpPr>
        <p:cxnSp>
          <p:nvCxnSpPr>
            <p:cNvPr id="7236" name="AutoShape 68"/>
            <p:cNvCxnSpPr>
              <a:cxnSpLocks noChangeShapeType="1"/>
            </p:cNvCxnSpPr>
            <p:nvPr/>
          </p:nvCxnSpPr>
          <p:spPr bwMode="auto">
            <a:xfrm>
              <a:off x="3657" y="1236"/>
              <a:ext cx="18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37" name="Text Box 69"/>
            <p:cNvSpPr txBox="1">
              <a:spLocks noChangeArrowheads="1"/>
            </p:cNvSpPr>
            <p:nvPr/>
          </p:nvSpPr>
          <p:spPr bwMode="auto">
            <a:xfrm>
              <a:off x="4787" y="1200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cs typeface="Arial" charset="0"/>
                </a:rPr>
                <a:t>Ancillary</a:t>
              </a:r>
              <a:endParaRPr lang="en-US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1076325" y="5589240"/>
            <a:ext cx="1438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cs typeface="Arial" charset="0"/>
              </a:rPr>
              <a:t>Other</a:t>
            </a:r>
          </a:p>
          <a:p>
            <a:r>
              <a:rPr lang="en-US" sz="2400" dirty="0">
                <a:solidFill>
                  <a:srgbClr val="0000FF"/>
                </a:solidFill>
                <a:cs typeface="Arial" charset="0"/>
              </a:rPr>
              <a:t>detectors</a:t>
            </a:r>
          </a:p>
        </p:txBody>
      </p: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6481763" y="1462088"/>
            <a:ext cx="1381125" cy="661987"/>
            <a:chOff x="4083" y="921"/>
            <a:chExt cx="870" cy="417"/>
          </a:xfrm>
        </p:grpSpPr>
        <p:sp>
          <p:nvSpPr>
            <p:cNvPr id="7240" name="Text Box 72"/>
            <p:cNvSpPr txBox="1">
              <a:spLocks noChangeArrowheads="1"/>
            </p:cNvSpPr>
            <p:nvPr/>
          </p:nvSpPr>
          <p:spPr bwMode="auto">
            <a:xfrm>
              <a:off x="4083" y="921"/>
              <a:ext cx="870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chemeClr val="accent2"/>
                  </a:solidFill>
                  <a:cs typeface="Arial" charset="0"/>
                </a:rPr>
                <a:t>GL Trigger</a:t>
              </a:r>
              <a:endParaRPr lang="en-US" sz="1800" b="1">
                <a:solidFill>
                  <a:schemeClr val="accent2"/>
                </a:solidFill>
                <a:cs typeface="Arial" charset="0"/>
              </a:endParaRPr>
            </a:p>
          </p:txBody>
        </p:sp>
        <p:cxnSp>
          <p:nvCxnSpPr>
            <p:cNvPr id="7241" name="AutoShape 73"/>
            <p:cNvCxnSpPr>
              <a:cxnSpLocks noChangeShapeType="1"/>
              <a:stCxn id="7206" idx="0"/>
              <a:endCxn id="7240" idx="2"/>
            </p:cNvCxnSpPr>
            <p:nvPr/>
          </p:nvCxnSpPr>
          <p:spPr bwMode="auto">
            <a:xfrm flipH="1" flipV="1">
              <a:off x="4518" y="1179"/>
              <a:ext cx="1" cy="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4" name="Rectangle 7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/>
      <p:bldP spid="7174" grpId="0"/>
      <p:bldP spid="7175" grpId="0"/>
      <p:bldP spid="72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pic>
        <p:nvPicPr>
          <p:cNvPr id="59395" name="Picture 3" descr="p10p15p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6191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6300225" y="5949950"/>
            <a:ext cx="2851150" cy="64452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16" name="Text Box 24"/>
          <p:cNvSpPr txBox="1">
            <a:spLocks noChangeAspect="1" noChangeArrowheads="1"/>
          </p:cNvSpPr>
          <p:nvPr/>
        </p:nvSpPr>
        <p:spPr bwMode="auto">
          <a:xfrm>
            <a:off x="7069138" y="4449763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C4</a:t>
            </a:r>
          </a:p>
        </p:txBody>
      </p:sp>
      <p:sp>
        <p:nvSpPr>
          <p:cNvPr id="59417" name="Text Box 25"/>
          <p:cNvSpPr txBox="1">
            <a:spLocks noChangeAspect="1" noChangeArrowheads="1"/>
          </p:cNvSpPr>
          <p:nvPr/>
        </p:nvSpPr>
        <p:spPr bwMode="auto">
          <a:xfrm>
            <a:off x="6816725" y="5129213"/>
            <a:ext cx="420688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9418" name="Text Box 26"/>
          <p:cNvSpPr txBox="1">
            <a:spLocks noChangeAspect="1" noChangeArrowheads="1"/>
          </p:cNvSpPr>
          <p:nvPr/>
        </p:nvSpPr>
        <p:spPr bwMode="auto">
          <a:xfrm>
            <a:off x="7094538" y="5832475"/>
            <a:ext cx="411162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9419" name="Text Box 27"/>
          <p:cNvSpPr txBox="1">
            <a:spLocks noChangeAspect="1" noChangeArrowheads="1"/>
          </p:cNvSpPr>
          <p:nvPr/>
        </p:nvSpPr>
        <p:spPr bwMode="auto">
          <a:xfrm>
            <a:off x="7961313" y="5813425"/>
            <a:ext cx="400050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9420" name="Text Box 28"/>
          <p:cNvSpPr txBox="1">
            <a:spLocks noChangeAspect="1" noChangeArrowheads="1"/>
          </p:cNvSpPr>
          <p:nvPr/>
        </p:nvSpPr>
        <p:spPr bwMode="auto">
          <a:xfrm>
            <a:off x="8294688" y="52451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9421" name="Text Box 29"/>
          <p:cNvSpPr txBox="1">
            <a:spLocks noChangeAspect="1" noChangeArrowheads="1"/>
          </p:cNvSpPr>
          <p:nvPr/>
        </p:nvSpPr>
        <p:spPr bwMode="auto">
          <a:xfrm>
            <a:off x="8027988" y="44450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B4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9422" name="Line 30"/>
          <p:cNvSpPr>
            <a:spLocks noChangeAspect="1" noChangeShapeType="1"/>
          </p:cNvSpPr>
          <p:nvPr/>
        </p:nvSpPr>
        <p:spPr bwMode="auto">
          <a:xfrm rot="5400000">
            <a:off x="7695407" y="3704431"/>
            <a:ext cx="0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3" name="Line 31"/>
          <p:cNvSpPr>
            <a:spLocks noChangeAspect="1" noChangeShapeType="1"/>
          </p:cNvSpPr>
          <p:nvPr/>
        </p:nvSpPr>
        <p:spPr bwMode="auto">
          <a:xfrm rot="5400000" flipH="1" flipV="1">
            <a:off x="8064500" y="5435600"/>
            <a:ext cx="9779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4" name="Line 32"/>
          <p:cNvSpPr>
            <a:spLocks noChangeAspect="1" noChangeShapeType="1"/>
          </p:cNvSpPr>
          <p:nvPr/>
        </p:nvSpPr>
        <p:spPr bwMode="auto">
          <a:xfrm rot="5400000" flipV="1">
            <a:off x="6376194" y="5441156"/>
            <a:ext cx="95885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5" name="Line 33"/>
          <p:cNvSpPr>
            <a:spLocks noChangeAspect="1" noChangeShapeType="1"/>
          </p:cNvSpPr>
          <p:nvPr/>
        </p:nvSpPr>
        <p:spPr bwMode="auto">
          <a:xfrm rot="5400000" flipV="1">
            <a:off x="8080376" y="4473575"/>
            <a:ext cx="93821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6" name="Line 34"/>
          <p:cNvSpPr>
            <a:spLocks noChangeAspect="1" noChangeShapeType="1"/>
          </p:cNvSpPr>
          <p:nvPr/>
        </p:nvSpPr>
        <p:spPr bwMode="auto">
          <a:xfrm rot="5400000" flipH="1" flipV="1">
            <a:off x="6369844" y="4490244"/>
            <a:ext cx="9572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7" name="Line 35"/>
          <p:cNvSpPr>
            <a:spLocks noChangeAspect="1" noChangeShapeType="1"/>
          </p:cNvSpPr>
          <p:nvPr/>
        </p:nvSpPr>
        <p:spPr bwMode="auto">
          <a:xfrm rot="5400000">
            <a:off x="7706519" y="5623719"/>
            <a:ext cx="0" cy="1147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8" name="Line 36"/>
          <p:cNvSpPr>
            <a:spLocks noChangeAspect="1" noChangeShapeType="1"/>
          </p:cNvSpPr>
          <p:nvPr/>
        </p:nvSpPr>
        <p:spPr bwMode="auto">
          <a:xfrm rot="5400000" flipV="1">
            <a:off x="7235825" y="4357688"/>
            <a:ext cx="966788" cy="171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29" name="Line 37"/>
          <p:cNvSpPr>
            <a:spLocks noChangeAspect="1" noChangeShapeType="1"/>
          </p:cNvSpPr>
          <p:nvPr/>
        </p:nvSpPr>
        <p:spPr bwMode="auto">
          <a:xfrm rot="5400000">
            <a:off x="7211218" y="4364832"/>
            <a:ext cx="957263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30" name="Line 38"/>
          <p:cNvSpPr>
            <a:spLocks noChangeAspect="1" noChangeShapeType="1"/>
          </p:cNvSpPr>
          <p:nvPr/>
        </p:nvSpPr>
        <p:spPr bwMode="auto">
          <a:xfrm rot="5400000">
            <a:off x="6747669" y="5239544"/>
            <a:ext cx="1916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31" name="Line 39"/>
          <p:cNvSpPr>
            <a:spLocks noChangeAspect="1" noChangeShapeType="1"/>
          </p:cNvSpPr>
          <p:nvPr/>
        </p:nvSpPr>
        <p:spPr bwMode="auto">
          <a:xfrm rot="5400000" flipV="1">
            <a:off x="8420894" y="4504531"/>
            <a:ext cx="0" cy="143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9432" name="Line 40"/>
          <p:cNvSpPr>
            <a:spLocks noChangeAspect="1" noChangeShapeType="1"/>
          </p:cNvSpPr>
          <p:nvPr/>
        </p:nvSpPr>
        <p:spPr bwMode="auto">
          <a:xfrm rot="16200000" flipV="1">
            <a:off x="7000081" y="4495007"/>
            <a:ext cx="1411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9433" name="Line 41"/>
          <p:cNvSpPr>
            <a:spLocks noChangeAspect="1" noChangeShapeType="1"/>
          </p:cNvSpPr>
          <p:nvPr/>
        </p:nvSpPr>
        <p:spPr bwMode="auto">
          <a:xfrm flipV="1">
            <a:off x="7934325" y="4318000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34" name="Text Box 42"/>
          <p:cNvSpPr txBox="1">
            <a:spLocks noChangeAspect="1" noChangeArrowheads="1"/>
          </p:cNvSpPr>
          <p:nvPr/>
        </p:nvSpPr>
        <p:spPr bwMode="auto">
          <a:xfrm>
            <a:off x="8785225" y="517525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x</a:t>
            </a:r>
          </a:p>
        </p:txBody>
      </p:sp>
      <p:sp>
        <p:nvSpPr>
          <p:cNvPr id="59435" name="Text Box 43"/>
          <p:cNvSpPr txBox="1">
            <a:spLocks noChangeAspect="1" noChangeArrowheads="1"/>
          </p:cNvSpPr>
          <p:nvPr/>
        </p:nvSpPr>
        <p:spPr bwMode="auto">
          <a:xfrm>
            <a:off x="7724775" y="38131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y</a:t>
            </a:r>
          </a:p>
        </p:txBody>
      </p:sp>
      <p:sp>
        <p:nvSpPr>
          <p:cNvPr id="59436" name="Oval 44"/>
          <p:cNvSpPr>
            <a:spLocks noChangeAspect="1" noChangeArrowheads="1"/>
          </p:cNvSpPr>
          <p:nvPr/>
        </p:nvSpPr>
        <p:spPr bwMode="auto">
          <a:xfrm>
            <a:off x="7889875" y="48736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9437" name="Oval 45"/>
          <p:cNvSpPr>
            <a:spLocks noChangeAspect="1" noChangeArrowheads="1"/>
          </p:cNvSpPr>
          <p:nvPr/>
        </p:nvSpPr>
        <p:spPr bwMode="auto">
          <a:xfrm>
            <a:off x="7889875" y="45815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9438" name="Oval 46"/>
          <p:cNvSpPr>
            <a:spLocks noChangeAspect="1" noChangeArrowheads="1"/>
          </p:cNvSpPr>
          <p:nvPr/>
        </p:nvSpPr>
        <p:spPr bwMode="auto">
          <a:xfrm>
            <a:off x="7889875" y="44450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9439" name="Oval 47"/>
          <p:cNvSpPr>
            <a:spLocks noChangeAspect="1" noChangeArrowheads="1"/>
          </p:cNvSpPr>
          <p:nvPr/>
        </p:nvSpPr>
        <p:spPr bwMode="auto">
          <a:xfrm>
            <a:off x="7889875" y="43053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9440" name="Oval 48"/>
          <p:cNvSpPr>
            <a:spLocks noChangeAspect="1" noChangeArrowheads="1"/>
          </p:cNvSpPr>
          <p:nvPr/>
        </p:nvSpPr>
        <p:spPr bwMode="auto">
          <a:xfrm>
            <a:off x="7889875" y="47339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9441" name="Text Box 49"/>
          <p:cNvSpPr txBox="1">
            <a:spLocks noChangeAspect="1" noChangeArrowheads="1"/>
          </p:cNvSpPr>
          <p:nvPr/>
        </p:nvSpPr>
        <p:spPr bwMode="auto">
          <a:xfrm>
            <a:off x="6954838" y="6197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z = 46 mm</a:t>
            </a:r>
          </a:p>
        </p:txBody>
      </p:sp>
      <p:sp>
        <p:nvSpPr>
          <p:cNvPr id="59442" name="Oval 50"/>
          <p:cNvSpPr>
            <a:spLocks noChangeAspect="1" noChangeArrowheads="1"/>
          </p:cNvSpPr>
          <p:nvPr/>
        </p:nvSpPr>
        <p:spPr bwMode="auto">
          <a:xfrm>
            <a:off x="7888288" y="4733925"/>
            <a:ext cx="87312" cy="88900"/>
          </a:xfrm>
          <a:prstGeom prst="ellipse">
            <a:avLst/>
          </a:prstGeom>
          <a:solidFill>
            <a:srgbClr val="F2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59443" name="AutoShape 51"/>
          <p:cNvSpPr>
            <a:spLocks noChangeArrowheads="1"/>
          </p:cNvSpPr>
          <p:nvPr/>
        </p:nvSpPr>
        <p:spPr bwMode="auto">
          <a:xfrm>
            <a:off x="8027988" y="4619625"/>
            <a:ext cx="1108075" cy="306388"/>
          </a:xfrm>
          <a:prstGeom prst="leftArrow">
            <a:avLst>
              <a:gd name="adj1" fmla="val 50000"/>
              <a:gd name="adj2" fmla="val 90414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444" name="Text Box 53"/>
          <p:cNvSpPr txBox="1">
            <a:spLocks noChangeArrowheads="1"/>
          </p:cNvSpPr>
          <p:nvPr/>
        </p:nvSpPr>
        <p:spPr bwMode="auto">
          <a:xfrm>
            <a:off x="6948488" y="3065463"/>
            <a:ext cx="2032000" cy="579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(10,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,46)</a:t>
            </a:r>
          </a:p>
        </p:txBody>
      </p:sp>
      <p:sp>
        <p:nvSpPr>
          <p:cNvPr id="59445" name="Line 54"/>
          <p:cNvSpPr>
            <a:spLocks noChangeShapeType="1"/>
          </p:cNvSpPr>
          <p:nvPr/>
        </p:nvSpPr>
        <p:spPr bwMode="auto">
          <a:xfrm>
            <a:off x="34925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46" name="Line 55"/>
          <p:cNvSpPr>
            <a:spLocks noChangeShapeType="1"/>
          </p:cNvSpPr>
          <p:nvPr/>
        </p:nvSpPr>
        <p:spPr bwMode="auto">
          <a:xfrm>
            <a:off x="3492500" y="53086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47" name="Text Box 56"/>
          <p:cNvSpPr txBox="1">
            <a:spLocks noChangeArrowheads="1"/>
          </p:cNvSpPr>
          <p:nvPr/>
        </p:nvSpPr>
        <p:spPr bwMode="auto">
          <a:xfrm>
            <a:off x="39957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calculated</a:t>
            </a:r>
          </a:p>
        </p:txBody>
      </p:sp>
      <p:sp>
        <p:nvSpPr>
          <p:cNvPr id="59448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pic>
        <p:nvPicPr>
          <p:cNvPr id="60419" name="Picture 3" descr="p10p20p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6191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6300225" y="5832475"/>
            <a:ext cx="2851150" cy="7620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440" name="Text Box 24"/>
          <p:cNvSpPr txBox="1">
            <a:spLocks noChangeAspect="1" noChangeArrowheads="1"/>
          </p:cNvSpPr>
          <p:nvPr/>
        </p:nvSpPr>
        <p:spPr bwMode="auto">
          <a:xfrm>
            <a:off x="7069138" y="4449763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C4</a:t>
            </a:r>
          </a:p>
        </p:txBody>
      </p:sp>
      <p:sp>
        <p:nvSpPr>
          <p:cNvPr id="60441" name="Text Box 25"/>
          <p:cNvSpPr txBox="1">
            <a:spLocks noChangeAspect="1" noChangeArrowheads="1"/>
          </p:cNvSpPr>
          <p:nvPr/>
        </p:nvSpPr>
        <p:spPr bwMode="auto">
          <a:xfrm>
            <a:off x="6816725" y="5129213"/>
            <a:ext cx="420688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442" name="Text Box 26"/>
          <p:cNvSpPr txBox="1">
            <a:spLocks noChangeAspect="1" noChangeArrowheads="1"/>
          </p:cNvSpPr>
          <p:nvPr/>
        </p:nvSpPr>
        <p:spPr bwMode="auto">
          <a:xfrm>
            <a:off x="7094538" y="5832475"/>
            <a:ext cx="411162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443" name="Text Box 27"/>
          <p:cNvSpPr txBox="1">
            <a:spLocks noChangeAspect="1" noChangeArrowheads="1"/>
          </p:cNvSpPr>
          <p:nvPr/>
        </p:nvSpPr>
        <p:spPr bwMode="auto">
          <a:xfrm>
            <a:off x="7961313" y="5813425"/>
            <a:ext cx="400050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444" name="Text Box 28"/>
          <p:cNvSpPr txBox="1">
            <a:spLocks noChangeAspect="1" noChangeArrowheads="1"/>
          </p:cNvSpPr>
          <p:nvPr/>
        </p:nvSpPr>
        <p:spPr bwMode="auto">
          <a:xfrm>
            <a:off x="8294688" y="52451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445" name="Text Box 29"/>
          <p:cNvSpPr txBox="1">
            <a:spLocks noChangeAspect="1" noChangeArrowheads="1"/>
          </p:cNvSpPr>
          <p:nvPr/>
        </p:nvSpPr>
        <p:spPr bwMode="auto">
          <a:xfrm>
            <a:off x="8027988" y="44450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B4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446" name="Line 30"/>
          <p:cNvSpPr>
            <a:spLocks noChangeAspect="1" noChangeShapeType="1"/>
          </p:cNvSpPr>
          <p:nvPr/>
        </p:nvSpPr>
        <p:spPr bwMode="auto">
          <a:xfrm rot="5400000">
            <a:off x="7695407" y="3704431"/>
            <a:ext cx="0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47" name="Line 31"/>
          <p:cNvSpPr>
            <a:spLocks noChangeAspect="1" noChangeShapeType="1"/>
          </p:cNvSpPr>
          <p:nvPr/>
        </p:nvSpPr>
        <p:spPr bwMode="auto">
          <a:xfrm rot="5400000" flipH="1" flipV="1">
            <a:off x="8064500" y="5435600"/>
            <a:ext cx="9779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48" name="Line 32"/>
          <p:cNvSpPr>
            <a:spLocks noChangeAspect="1" noChangeShapeType="1"/>
          </p:cNvSpPr>
          <p:nvPr/>
        </p:nvSpPr>
        <p:spPr bwMode="auto">
          <a:xfrm rot="5400000" flipV="1">
            <a:off x="6376194" y="5441156"/>
            <a:ext cx="95885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49" name="Line 33"/>
          <p:cNvSpPr>
            <a:spLocks noChangeAspect="1" noChangeShapeType="1"/>
          </p:cNvSpPr>
          <p:nvPr/>
        </p:nvSpPr>
        <p:spPr bwMode="auto">
          <a:xfrm rot="5400000" flipV="1">
            <a:off x="8080376" y="4473575"/>
            <a:ext cx="93821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0" name="Line 34"/>
          <p:cNvSpPr>
            <a:spLocks noChangeAspect="1" noChangeShapeType="1"/>
          </p:cNvSpPr>
          <p:nvPr/>
        </p:nvSpPr>
        <p:spPr bwMode="auto">
          <a:xfrm rot="5400000" flipH="1" flipV="1">
            <a:off x="6369844" y="4490244"/>
            <a:ext cx="9572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1" name="Line 35"/>
          <p:cNvSpPr>
            <a:spLocks noChangeAspect="1" noChangeShapeType="1"/>
          </p:cNvSpPr>
          <p:nvPr/>
        </p:nvSpPr>
        <p:spPr bwMode="auto">
          <a:xfrm rot="5400000">
            <a:off x="7706519" y="5623719"/>
            <a:ext cx="0" cy="1147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2" name="Line 36"/>
          <p:cNvSpPr>
            <a:spLocks noChangeAspect="1" noChangeShapeType="1"/>
          </p:cNvSpPr>
          <p:nvPr/>
        </p:nvSpPr>
        <p:spPr bwMode="auto">
          <a:xfrm rot="5400000" flipV="1">
            <a:off x="7235825" y="4357688"/>
            <a:ext cx="966788" cy="171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3" name="Line 37"/>
          <p:cNvSpPr>
            <a:spLocks noChangeAspect="1" noChangeShapeType="1"/>
          </p:cNvSpPr>
          <p:nvPr/>
        </p:nvSpPr>
        <p:spPr bwMode="auto">
          <a:xfrm rot="5400000">
            <a:off x="7211218" y="4364832"/>
            <a:ext cx="957263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4" name="Line 38"/>
          <p:cNvSpPr>
            <a:spLocks noChangeAspect="1" noChangeShapeType="1"/>
          </p:cNvSpPr>
          <p:nvPr/>
        </p:nvSpPr>
        <p:spPr bwMode="auto">
          <a:xfrm rot="5400000">
            <a:off x="6747669" y="5239544"/>
            <a:ext cx="1916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5" name="Line 39"/>
          <p:cNvSpPr>
            <a:spLocks noChangeAspect="1" noChangeShapeType="1"/>
          </p:cNvSpPr>
          <p:nvPr/>
        </p:nvSpPr>
        <p:spPr bwMode="auto">
          <a:xfrm rot="5400000" flipV="1">
            <a:off x="8420894" y="4504531"/>
            <a:ext cx="0" cy="143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0456" name="Line 40"/>
          <p:cNvSpPr>
            <a:spLocks noChangeAspect="1" noChangeShapeType="1"/>
          </p:cNvSpPr>
          <p:nvPr/>
        </p:nvSpPr>
        <p:spPr bwMode="auto">
          <a:xfrm rot="16200000" flipV="1">
            <a:off x="7000081" y="4495007"/>
            <a:ext cx="1411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0457" name="Line 41"/>
          <p:cNvSpPr>
            <a:spLocks noChangeAspect="1" noChangeShapeType="1"/>
          </p:cNvSpPr>
          <p:nvPr/>
        </p:nvSpPr>
        <p:spPr bwMode="auto">
          <a:xfrm flipV="1">
            <a:off x="7934325" y="4318000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58" name="Text Box 42"/>
          <p:cNvSpPr txBox="1">
            <a:spLocks noChangeAspect="1" noChangeArrowheads="1"/>
          </p:cNvSpPr>
          <p:nvPr/>
        </p:nvSpPr>
        <p:spPr bwMode="auto">
          <a:xfrm>
            <a:off x="8785225" y="517525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x</a:t>
            </a:r>
          </a:p>
        </p:txBody>
      </p:sp>
      <p:sp>
        <p:nvSpPr>
          <p:cNvPr id="60459" name="Text Box 43"/>
          <p:cNvSpPr txBox="1">
            <a:spLocks noChangeAspect="1" noChangeArrowheads="1"/>
          </p:cNvSpPr>
          <p:nvPr/>
        </p:nvSpPr>
        <p:spPr bwMode="auto">
          <a:xfrm>
            <a:off x="7724775" y="38131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y</a:t>
            </a:r>
          </a:p>
        </p:txBody>
      </p:sp>
      <p:sp>
        <p:nvSpPr>
          <p:cNvPr id="60460" name="Oval 44"/>
          <p:cNvSpPr>
            <a:spLocks noChangeAspect="1" noChangeArrowheads="1"/>
          </p:cNvSpPr>
          <p:nvPr/>
        </p:nvSpPr>
        <p:spPr bwMode="auto">
          <a:xfrm>
            <a:off x="7889875" y="48736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0461" name="Oval 45"/>
          <p:cNvSpPr>
            <a:spLocks noChangeAspect="1" noChangeArrowheads="1"/>
          </p:cNvSpPr>
          <p:nvPr/>
        </p:nvSpPr>
        <p:spPr bwMode="auto">
          <a:xfrm>
            <a:off x="7889875" y="45815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0462" name="Oval 46"/>
          <p:cNvSpPr>
            <a:spLocks noChangeAspect="1" noChangeArrowheads="1"/>
          </p:cNvSpPr>
          <p:nvPr/>
        </p:nvSpPr>
        <p:spPr bwMode="auto">
          <a:xfrm>
            <a:off x="7889875" y="44450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0463" name="Oval 47"/>
          <p:cNvSpPr>
            <a:spLocks noChangeAspect="1" noChangeArrowheads="1"/>
          </p:cNvSpPr>
          <p:nvPr/>
        </p:nvSpPr>
        <p:spPr bwMode="auto">
          <a:xfrm>
            <a:off x="7889875" y="43053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0464" name="Oval 48"/>
          <p:cNvSpPr>
            <a:spLocks noChangeAspect="1" noChangeArrowheads="1"/>
          </p:cNvSpPr>
          <p:nvPr/>
        </p:nvSpPr>
        <p:spPr bwMode="auto">
          <a:xfrm>
            <a:off x="7889875" y="47339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0465" name="Text Box 49"/>
          <p:cNvSpPr txBox="1">
            <a:spLocks noChangeAspect="1" noChangeArrowheads="1"/>
          </p:cNvSpPr>
          <p:nvPr/>
        </p:nvSpPr>
        <p:spPr bwMode="auto">
          <a:xfrm>
            <a:off x="6954838" y="6197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z = 46 mm</a:t>
            </a:r>
          </a:p>
        </p:txBody>
      </p:sp>
      <p:sp>
        <p:nvSpPr>
          <p:cNvPr id="60466" name="Oval 50"/>
          <p:cNvSpPr>
            <a:spLocks noChangeAspect="1" noChangeArrowheads="1"/>
          </p:cNvSpPr>
          <p:nvPr/>
        </p:nvSpPr>
        <p:spPr bwMode="auto">
          <a:xfrm>
            <a:off x="7888288" y="4581525"/>
            <a:ext cx="87312" cy="88900"/>
          </a:xfrm>
          <a:prstGeom prst="ellipse">
            <a:avLst/>
          </a:prstGeom>
          <a:solidFill>
            <a:srgbClr val="F2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0467" name="AutoShape 51"/>
          <p:cNvSpPr>
            <a:spLocks noChangeArrowheads="1"/>
          </p:cNvSpPr>
          <p:nvPr/>
        </p:nvSpPr>
        <p:spPr bwMode="auto">
          <a:xfrm>
            <a:off x="8027988" y="4465638"/>
            <a:ext cx="1108075" cy="306387"/>
          </a:xfrm>
          <a:prstGeom prst="leftArrow">
            <a:avLst>
              <a:gd name="adj1" fmla="val 50000"/>
              <a:gd name="adj2" fmla="val 90415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468" name="Text Box 53"/>
          <p:cNvSpPr txBox="1">
            <a:spLocks noChangeArrowheads="1"/>
          </p:cNvSpPr>
          <p:nvPr/>
        </p:nvSpPr>
        <p:spPr bwMode="auto">
          <a:xfrm>
            <a:off x="6948488" y="3065463"/>
            <a:ext cx="2032000" cy="579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(10,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,46)</a:t>
            </a:r>
          </a:p>
        </p:txBody>
      </p:sp>
      <p:sp>
        <p:nvSpPr>
          <p:cNvPr id="60469" name="Line 54"/>
          <p:cNvSpPr>
            <a:spLocks noChangeShapeType="1"/>
          </p:cNvSpPr>
          <p:nvPr/>
        </p:nvSpPr>
        <p:spPr bwMode="auto">
          <a:xfrm>
            <a:off x="34925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70" name="Line 55"/>
          <p:cNvSpPr>
            <a:spLocks noChangeShapeType="1"/>
          </p:cNvSpPr>
          <p:nvPr/>
        </p:nvSpPr>
        <p:spPr bwMode="auto">
          <a:xfrm>
            <a:off x="3492500" y="53086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71" name="Text Box 56"/>
          <p:cNvSpPr txBox="1">
            <a:spLocks noChangeArrowheads="1"/>
          </p:cNvSpPr>
          <p:nvPr/>
        </p:nvSpPr>
        <p:spPr bwMode="auto">
          <a:xfrm>
            <a:off x="39957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calculated</a:t>
            </a:r>
          </a:p>
        </p:txBody>
      </p:sp>
      <p:sp>
        <p:nvSpPr>
          <p:cNvPr id="60472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pic>
        <p:nvPicPr>
          <p:cNvPr id="61443" name="Picture 3" descr="p10p25p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6191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300225" y="5832475"/>
            <a:ext cx="2851150" cy="7620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64" name="Text Box 24"/>
          <p:cNvSpPr txBox="1">
            <a:spLocks noChangeAspect="1" noChangeArrowheads="1"/>
          </p:cNvSpPr>
          <p:nvPr/>
        </p:nvSpPr>
        <p:spPr bwMode="auto">
          <a:xfrm>
            <a:off x="7069138" y="4449763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C4</a:t>
            </a:r>
          </a:p>
        </p:txBody>
      </p:sp>
      <p:sp>
        <p:nvSpPr>
          <p:cNvPr id="61465" name="Text Box 25"/>
          <p:cNvSpPr txBox="1">
            <a:spLocks noChangeAspect="1" noChangeArrowheads="1"/>
          </p:cNvSpPr>
          <p:nvPr/>
        </p:nvSpPr>
        <p:spPr bwMode="auto">
          <a:xfrm>
            <a:off x="6816725" y="5129213"/>
            <a:ext cx="420688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66" name="Text Box 26"/>
          <p:cNvSpPr txBox="1">
            <a:spLocks noChangeAspect="1" noChangeArrowheads="1"/>
          </p:cNvSpPr>
          <p:nvPr/>
        </p:nvSpPr>
        <p:spPr bwMode="auto">
          <a:xfrm>
            <a:off x="7094538" y="5832475"/>
            <a:ext cx="411162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67" name="Text Box 27"/>
          <p:cNvSpPr txBox="1">
            <a:spLocks noChangeAspect="1" noChangeArrowheads="1"/>
          </p:cNvSpPr>
          <p:nvPr/>
        </p:nvSpPr>
        <p:spPr bwMode="auto">
          <a:xfrm>
            <a:off x="7961313" y="5813425"/>
            <a:ext cx="400050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68" name="Text Box 28"/>
          <p:cNvSpPr txBox="1">
            <a:spLocks noChangeAspect="1" noChangeArrowheads="1"/>
          </p:cNvSpPr>
          <p:nvPr/>
        </p:nvSpPr>
        <p:spPr bwMode="auto">
          <a:xfrm>
            <a:off x="8294688" y="52451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69" name="Text Box 29"/>
          <p:cNvSpPr txBox="1">
            <a:spLocks noChangeAspect="1" noChangeArrowheads="1"/>
          </p:cNvSpPr>
          <p:nvPr/>
        </p:nvSpPr>
        <p:spPr bwMode="auto">
          <a:xfrm>
            <a:off x="8027988" y="44450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B4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70" name="Line 30"/>
          <p:cNvSpPr>
            <a:spLocks noChangeAspect="1" noChangeShapeType="1"/>
          </p:cNvSpPr>
          <p:nvPr/>
        </p:nvSpPr>
        <p:spPr bwMode="auto">
          <a:xfrm rot="5400000">
            <a:off x="7695407" y="3704431"/>
            <a:ext cx="0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1" name="Line 31"/>
          <p:cNvSpPr>
            <a:spLocks noChangeAspect="1" noChangeShapeType="1"/>
          </p:cNvSpPr>
          <p:nvPr/>
        </p:nvSpPr>
        <p:spPr bwMode="auto">
          <a:xfrm rot="5400000" flipH="1" flipV="1">
            <a:off x="8064500" y="5435600"/>
            <a:ext cx="9779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2" name="Line 32"/>
          <p:cNvSpPr>
            <a:spLocks noChangeAspect="1" noChangeShapeType="1"/>
          </p:cNvSpPr>
          <p:nvPr/>
        </p:nvSpPr>
        <p:spPr bwMode="auto">
          <a:xfrm rot="5400000" flipV="1">
            <a:off x="6376194" y="5441156"/>
            <a:ext cx="95885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3" name="Line 33"/>
          <p:cNvSpPr>
            <a:spLocks noChangeAspect="1" noChangeShapeType="1"/>
          </p:cNvSpPr>
          <p:nvPr/>
        </p:nvSpPr>
        <p:spPr bwMode="auto">
          <a:xfrm rot="5400000" flipV="1">
            <a:off x="8080376" y="4473575"/>
            <a:ext cx="93821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4" name="Line 34"/>
          <p:cNvSpPr>
            <a:spLocks noChangeAspect="1" noChangeShapeType="1"/>
          </p:cNvSpPr>
          <p:nvPr/>
        </p:nvSpPr>
        <p:spPr bwMode="auto">
          <a:xfrm rot="5400000" flipH="1" flipV="1">
            <a:off x="6369844" y="4490244"/>
            <a:ext cx="9572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5" name="Line 35"/>
          <p:cNvSpPr>
            <a:spLocks noChangeAspect="1" noChangeShapeType="1"/>
          </p:cNvSpPr>
          <p:nvPr/>
        </p:nvSpPr>
        <p:spPr bwMode="auto">
          <a:xfrm rot="5400000">
            <a:off x="7706519" y="5623719"/>
            <a:ext cx="0" cy="1147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6" name="Line 36"/>
          <p:cNvSpPr>
            <a:spLocks noChangeAspect="1" noChangeShapeType="1"/>
          </p:cNvSpPr>
          <p:nvPr/>
        </p:nvSpPr>
        <p:spPr bwMode="auto">
          <a:xfrm rot="5400000" flipV="1">
            <a:off x="7235825" y="4357688"/>
            <a:ext cx="966788" cy="171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7" name="Line 37"/>
          <p:cNvSpPr>
            <a:spLocks noChangeAspect="1" noChangeShapeType="1"/>
          </p:cNvSpPr>
          <p:nvPr/>
        </p:nvSpPr>
        <p:spPr bwMode="auto">
          <a:xfrm rot="5400000">
            <a:off x="7211218" y="4364832"/>
            <a:ext cx="957263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8" name="Line 38"/>
          <p:cNvSpPr>
            <a:spLocks noChangeAspect="1" noChangeShapeType="1"/>
          </p:cNvSpPr>
          <p:nvPr/>
        </p:nvSpPr>
        <p:spPr bwMode="auto">
          <a:xfrm rot="5400000">
            <a:off x="6747669" y="5239544"/>
            <a:ext cx="1916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9" name="Line 39"/>
          <p:cNvSpPr>
            <a:spLocks noChangeAspect="1" noChangeShapeType="1"/>
          </p:cNvSpPr>
          <p:nvPr/>
        </p:nvSpPr>
        <p:spPr bwMode="auto">
          <a:xfrm rot="5400000" flipV="1">
            <a:off x="8420894" y="4504531"/>
            <a:ext cx="0" cy="143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80" name="Line 40"/>
          <p:cNvSpPr>
            <a:spLocks noChangeAspect="1" noChangeShapeType="1"/>
          </p:cNvSpPr>
          <p:nvPr/>
        </p:nvSpPr>
        <p:spPr bwMode="auto">
          <a:xfrm rot="16200000" flipV="1">
            <a:off x="7000081" y="4495007"/>
            <a:ext cx="1411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81" name="Line 41"/>
          <p:cNvSpPr>
            <a:spLocks noChangeAspect="1" noChangeShapeType="1"/>
          </p:cNvSpPr>
          <p:nvPr/>
        </p:nvSpPr>
        <p:spPr bwMode="auto">
          <a:xfrm flipV="1">
            <a:off x="7934325" y="4318000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2" name="Text Box 42"/>
          <p:cNvSpPr txBox="1">
            <a:spLocks noChangeAspect="1" noChangeArrowheads="1"/>
          </p:cNvSpPr>
          <p:nvPr/>
        </p:nvSpPr>
        <p:spPr bwMode="auto">
          <a:xfrm>
            <a:off x="8785225" y="517525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x</a:t>
            </a:r>
          </a:p>
        </p:txBody>
      </p:sp>
      <p:sp>
        <p:nvSpPr>
          <p:cNvPr id="61483" name="Text Box 43"/>
          <p:cNvSpPr txBox="1">
            <a:spLocks noChangeAspect="1" noChangeArrowheads="1"/>
          </p:cNvSpPr>
          <p:nvPr/>
        </p:nvSpPr>
        <p:spPr bwMode="auto">
          <a:xfrm>
            <a:off x="7724775" y="38131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y</a:t>
            </a:r>
          </a:p>
        </p:txBody>
      </p:sp>
      <p:sp>
        <p:nvSpPr>
          <p:cNvPr id="61484" name="Oval 44"/>
          <p:cNvSpPr>
            <a:spLocks noChangeAspect="1" noChangeArrowheads="1"/>
          </p:cNvSpPr>
          <p:nvPr/>
        </p:nvSpPr>
        <p:spPr bwMode="auto">
          <a:xfrm>
            <a:off x="7889875" y="48736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1485" name="Oval 45"/>
          <p:cNvSpPr>
            <a:spLocks noChangeAspect="1" noChangeArrowheads="1"/>
          </p:cNvSpPr>
          <p:nvPr/>
        </p:nvSpPr>
        <p:spPr bwMode="auto">
          <a:xfrm>
            <a:off x="7889875" y="45815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1486" name="Oval 46"/>
          <p:cNvSpPr>
            <a:spLocks noChangeAspect="1" noChangeArrowheads="1"/>
          </p:cNvSpPr>
          <p:nvPr/>
        </p:nvSpPr>
        <p:spPr bwMode="auto">
          <a:xfrm>
            <a:off x="7889875" y="44450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1487" name="Oval 47"/>
          <p:cNvSpPr>
            <a:spLocks noChangeAspect="1" noChangeArrowheads="1"/>
          </p:cNvSpPr>
          <p:nvPr/>
        </p:nvSpPr>
        <p:spPr bwMode="auto">
          <a:xfrm>
            <a:off x="7889875" y="43053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1488" name="Oval 48"/>
          <p:cNvSpPr>
            <a:spLocks noChangeAspect="1" noChangeArrowheads="1"/>
          </p:cNvSpPr>
          <p:nvPr/>
        </p:nvSpPr>
        <p:spPr bwMode="auto">
          <a:xfrm>
            <a:off x="7889875" y="47339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1489" name="Text Box 49"/>
          <p:cNvSpPr txBox="1">
            <a:spLocks noChangeAspect="1" noChangeArrowheads="1"/>
          </p:cNvSpPr>
          <p:nvPr/>
        </p:nvSpPr>
        <p:spPr bwMode="auto">
          <a:xfrm>
            <a:off x="6954838" y="6197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z = 46 mm</a:t>
            </a:r>
          </a:p>
        </p:txBody>
      </p:sp>
      <p:sp>
        <p:nvSpPr>
          <p:cNvPr id="61490" name="Oval 50"/>
          <p:cNvSpPr>
            <a:spLocks noChangeAspect="1" noChangeArrowheads="1"/>
          </p:cNvSpPr>
          <p:nvPr/>
        </p:nvSpPr>
        <p:spPr bwMode="auto">
          <a:xfrm>
            <a:off x="7888288" y="4443413"/>
            <a:ext cx="87312" cy="88900"/>
          </a:xfrm>
          <a:prstGeom prst="ellipse">
            <a:avLst/>
          </a:prstGeom>
          <a:solidFill>
            <a:srgbClr val="F2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1491" name="AutoShape 51"/>
          <p:cNvSpPr>
            <a:spLocks noChangeArrowheads="1"/>
          </p:cNvSpPr>
          <p:nvPr/>
        </p:nvSpPr>
        <p:spPr bwMode="auto">
          <a:xfrm>
            <a:off x="8027988" y="4330700"/>
            <a:ext cx="1108075" cy="306388"/>
          </a:xfrm>
          <a:prstGeom prst="leftArrow">
            <a:avLst>
              <a:gd name="adj1" fmla="val 50000"/>
              <a:gd name="adj2" fmla="val 90414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92" name="Text Box 53"/>
          <p:cNvSpPr txBox="1">
            <a:spLocks noChangeArrowheads="1"/>
          </p:cNvSpPr>
          <p:nvPr/>
        </p:nvSpPr>
        <p:spPr bwMode="auto">
          <a:xfrm>
            <a:off x="6948488" y="3065463"/>
            <a:ext cx="2032000" cy="579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(10,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,46)</a:t>
            </a:r>
          </a:p>
        </p:txBody>
      </p:sp>
      <p:sp>
        <p:nvSpPr>
          <p:cNvPr id="61493" name="Line 54"/>
          <p:cNvSpPr>
            <a:spLocks noChangeShapeType="1"/>
          </p:cNvSpPr>
          <p:nvPr/>
        </p:nvSpPr>
        <p:spPr bwMode="auto">
          <a:xfrm>
            <a:off x="34925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94" name="Line 55"/>
          <p:cNvSpPr>
            <a:spLocks noChangeShapeType="1"/>
          </p:cNvSpPr>
          <p:nvPr/>
        </p:nvSpPr>
        <p:spPr bwMode="auto">
          <a:xfrm>
            <a:off x="3492500" y="53086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95" name="Text Box 56"/>
          <p:cNvSpPr txBox="1">
            <a:spLocks noChangeArrowheads="1"/>
          </p:cNvSpPr>
          <p:nvPr/>
        </p:nvSpPr>
        <p:spPr bwMode="auto">
          <a:xfrm>
            <a:off x="39957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calculated</a:t>
            </a:r>
          </a:p>
        </p:txBody>
      </p:sp>
      <p:sp>
        <p:nvSpPr>
          <p:cNvPr id="61496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pic>
        <p:nvPicPr>
          <p:cNvPr id="62467" name="Picture 3" descr="p10p30p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6191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6300225" y="5832475"/>
            <a:ext cx="2851150" cy="7620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8" name="Text Box 24"/>
          <p:cNvSpPr txBox="1">
            <a:spLocks noChangeAspect="1" noChangeArrowheads="1"/>
          </p:cNvSpPr>
          <p:nvPr/>
        </p:nvSpPr>
        <p:spPr bwMode="auto">
          <a:xfrm>
            <a:off x="7069138" y="4449763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C4</a:t>
            </a:r>
          </a:p>
        </p:txBody>
      </p:sp>
      <p:sp>
        <p:nvSpPr>
          <p:cNvPr id="62489" name="Text Box 25"/>
          <p:cNvSpPr txBox="1">
            <a:spLocks noChangeAspect="1" noChangeArrowheads="1"/>
          </p:cNvSpPr>
          <p:nvPr/>
        </p:nvSpPr>
        <p:spPr bwMode="auto">
          <a:xfrm>
            <a:off x="6816725" y="5129213"/>
            <a:ext cx="420688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490" name="Text Box 26"/>
          <p:cNvSpPr txBox="1">
            <a:spLocks noChangeAspect="1" noChangeArrowheads="1"/>
          </p:cNvSpPr>
          <p:nvPr/>
        </p:nvSpPr>
        <p:spPr bwMode="auto">
          <a:xfrm>
            <a:off x="7094538" y="5832475"/>
            <a:ext cx="411162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491" name="Text Box 27"/>
          <p:cNvSpPr txBox="1">
            <a:spLocks noChangeAspect="1" noChangeArrowheads="1"/>
          </p:cNvSpPr>
          <p:nvPr/>
        </p:nvSpPr>
        <p:spPr bwMode="auto">
          <a:xfrm>
            <a:off x="7961313" y="5813425"/>
            <a:ext cx="400050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492" name="Text Box 28"/>
          <p:cNvSpPr txBox="1">
            <a:spLocks noChangeAspect="1" noChangeArrowheads="1"/>
          </p:cNvSpPr>
          <p:nvPr/>
        </p:nvSpPr>
        <p:spPr bwMode="auto">
          <a:xfrm>
            <a:off x="8294688" y="52451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493" name="Text Box 29"/>
          <p:cNvSpPr txBox="1">
            <a:spLocks noChangeAspect="1" noChangeArrowheads="1"/>
          </p:cNvSpPr>
          <p:nvPr/>
        </p:nvSpPr>
        <p:spPr bwMode="auto">
          <a:xfrm>
            <a:off x="8027988" y="44450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B4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494" name="Line 30"/>
          <p:cNvSpPr>
            <a:spLocks noChangeAspect="1" noChangeShapeType="1"/>
          </p:cNvSpPr>
          <p:nvPr/>
        </p:nvSpPr>
        <p:spPr bwMode="auto">
          <a:xfrm rot="5400000">
            <a:off x="7695407" y="3704431"/>
            <a:ext cx="0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5" name="Line 31"/>
          <p:cNvSpPr>
            <a:spLocks noChangeAspect="1" noChangeShapeType="1"/>
          </p:cNvSpPr>
          <p:nvPr/>
        </p:nvSpPr>
        <p:spPr bwMode="auto">
          <a:xfrm rot="5400000" flipH="1" flipV="1">
            <a:off x="8064500" y="5435600"/>
            <a:ext cx="9779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6" name="Line 32"/>
          <p:cNvSpPr>
            <a:spLocks noChangeAspect="1" noChangeShapeType="1"/>
          </p:cNvSpPr>
          <p:nvPr/>
        </p:nvSpPr>
        <p:spPr bwMode="auto">
          <a:xfrm rot="5400000" flipV="1">
            <a:off x="6376194" y="5441156"/>
            <a:ext cx="95885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7" name="Line 33"/>
          <p:cNvSpPr>
            <a:spLocks noChangeAspect="1" noChangeShapeType="1"/>
          </p:cNvSpPr>
          <p:nvPr/>
        </p:nvSpPr>
        <p:spPr bwMode="auto">
          <a:xfrm rot="5400000" flipV="1">
            <a:off x="8080376" y="4473575"/>
            <a:ext cx="93821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8" name="Line 34"/>
          <p:cNvSpPr>
            <a:spLocks noChangeAspect="1" noChangeShapeType="1"/>
          </p:cNvSpPr>
          <p:nvPr/>
        </p:nvSpPr>
        <p:spPr bwMode="auto">
          <a:xfrm rot="5400000" flipH="1" flipV="1">
            <a:off x="6369844" y="4490244"/>
            <a:ext cx="9572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9" name="Line 35"/>
          <p:cNvSpPr>
            <a:spLocks noChangeAspect="1" noChangeShapeType="1"/>
          </p:cNvSpPr>
          <p:nvPr/>
        </p:nvSpPr>
        <p:spPr bwMode="auto">
          <a:xfrm rot="5400000">
            <a:off x="7706519" y="5623719"/>
            <a:ext cx="0" cy="1147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0" name="Line 36"/>
          <p:cNvSpPr>
            <a:spLocks noChangeAspect="1" noChangeShapeType="1"/>
          </p:cNvSpPr>
          <p:nvPr/>
        </p:nvSpPr>
        <p:spPr bwMode="auto">
          <a:xfrm rot="5400000" flipV="1">
            <a:off x="7235825" y="4357688"/>
            <a:ext cx="966788" cy="171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1" name="Line 37"/>
          <p:cNvSpPr>
            <a:spLocks noChangeAspect="1" noChangeShapeType="1"/>
          </p:cNvSpPr>
          <p:nvPr/>
        </p:nvSpPr>
        <p:spPr bwMode="auto">
          <a:xfrm rot="5400000">
            <a:off x="7211218" y="4364832"/>
            <a:ext cx="957263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2" name="Line 38"/>
          <p:cNvSpPr>
            <a:spLocks noChangeAspect="1" noChangeShapeType="1"/>
          </p:cNvSpPr>
          <p:nvPr/>
        </p:nvSpPr>
        <p:spPr bwMode="auto">
          <a:xfrm rot="5400000">
            <a:off x="6747669" y="5239544"/>
            <a:ext cx="1916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3" name="Line 39"/>
          <p:cNvSpPr>
            <a:spLocks noChangeAspect="1" noChangeShapeType="1"/>
          </p:cNvSpPr>
          <p:nvPr/>
        </p:nvSpPr>
        <p:spPr bwMode="auto">
          <a:xfrm rot="5400000" flipV="1">
            <a:off x="8420894" y="4504531"/>
            <a:ext cx="0" cy="143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504" name="Line 40"/>
          <p:cNvSpPr>
            <a:spLocks noChangeAspect="1" noChangeShapeType="1"/>
          </p:cNvSpPr>
          <p:nvPr/>
        </p:nvSpPr>
        <p:spPr bwMode="auto">
          <a:xfrm rot="16200000" flipV="1">
            <a:off x="7000081" y="4495007"/>
            <a:ext cx="1411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505" name="Line 41"/>
          <p:cNvSpPr>
            <a:spLocks noChangeAspect="1" noChangeShapeType="1"/>
          </p:cNvSpPr>
          <p:nvPr/>
        </p:nvSpPr>
        <p:spPr bwMode="auto">
          <a:xfrm flipV="1">
            <a:off x="7934325" y="4318000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6" name="Text Box 42"/>
          <p:cNvSpPr txBox="1">
            <a:spLocks noChangeAspect="1" noChangeArrowheads="1"/>
          </p:cNvSpPr>
          <p:nvPr/>
        </p:nvSpPr>
        <p:spPr bwMode="auto">
          <a:xfrm>
            <a:off x="8785225" y="517525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x</a:t>
            </a:r>
          </a:p>
        </p:txBody>
      </p:sp>
      <p:sp>
        <p:nvSpPr>
          <p:cNvPr id="62507" name="Text Box 43"/>
          <p:cNvSpPr txBox="1">
            <a:spLocks noChangeAspect="1" noChangeArrowheads="1"/>
          </p:cNvSpPr>
          <p:nvPr/>
        </p:nvSpPr>
        <p:spPr bwMode="auto">
          <a:xfrm>
            <a:off x="7724775" y="38131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y</a:t>
            </a:r>
          </a:p>
        </p:txBody>
      </p:sp>
      <p:sp>
        <p:nvSpPr>
          <p:cNvPr id="62508" name="Oval 44"/>
          <p:cNvSpPr>
            <a:spLocks noChangeAspect="1" noChangeArrowheads="1"/>
          </p:cNvSpPr>
          <p:nvPr/>
        </p:nvSpPr>
        <p:spPr bwMode="auto">
          <a:xfrm>
            <a:off x="7889875" y="48736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2509" name="Oval 45"/>
          <p:cNvSpPr>
            <a:spLocks noChangeAspect="1" noChangeArrowheads="1"/>
          </p:cNvSpPr>
          <p:nvPr/>
        </p:nvSpPr>
        <p:spPr bwMode="auto">
          <a:xfrm>
            <a:off x="7889875" y="45815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2510" name="Oval 46"/>
          <p:cNvSpPr>
            <a:spLocks noChangeAspect="1" noChangeArrowheads="1"/>
          </p:cNvSpPr>
          <p:nvPr/>
        </p:nvSpPr>
        <p:spPr bwMode="auto">
          <a:xfrm>
            <a:off x="7889875" y="44450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2511" name="Oval 47"/>
          <p:cNvSpPr>
            <a:spLocks noChangeAspect="1" noChangeArrowheads="1"/>
          </p:cNvSpPr>
          <p:nvPr/>
        </p:nvSpPr>
        <p:spPr bwMode="auto">
          <a:xfrm>
            <a:off x="7889875" y="43053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2512" name="Oval 48"/>
          <p:cNvSpPr>
            <a:spLocks noChangeAspect="1" noChangeArrowheads="1"/>
          </p:cNvSpPr>
          <p:nvPr/>
        </p:nvSpPr>
        <p:spPr bwMode="auto">
          <a:xfrm>
            <a:off x="7889875" y="47339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2513" name="Text Box 49"/>
          <p:cNvSpPr txBox="1">
            <a:spLocks noChangeAspect="1" noChangeArrowheads="1"/>
          </p:cNvSpPr>
          <p:nvPr/>
        </p:nvSpPr>
        <p:spPr bwMode="auto">
          <a:xfrm>
            <a:off x="6954838" y="6197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z = 46 mm</a:t>
            </a:r>
          </a:p>
        </p:txBody>
      </p:sp>
      <p:sp>
        <p:nvSpPr>
          <p:cNvPr id="62514" name="Oval 50"/>
          <p:cNvSpPr>
            <a:spLocks noChangeAspect="1" noChangeArrowheads="1"/>
          </p:cNvSpPr>
          <p:nvPr/>
        </p:nvSpPr>
        <p:spPr bwMode="auto">
          <a:xfrm>
            <a:off x="7888288" y="4305300"/>
            <a:ext cx="87312" cy="88900"/>
          </a:xfrm>
          <a:prstGeom prst="ellipse">
            <a:avLst/>
          </a:prstGeom>
          <a:solidFill>
            <a:srgbClr val="F2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2515" name="AutoShape 51"/>
          <p:cNvSpPr>
            <a:spLocks noChangeArrowheads="1"/>
          </p:cNvSpPr>
          <p:nvPr/>
        </p:nvSpPr>
        <p:spPr bwMode="auto">
          <a:xfrm>
            <a:off x="8027988" y="4202113"/>
            <a:ext cx="1108075" cy="306387"/>
          </a:xfrm>
          <a:prstGeom prst="leftArrow">
            <a:avLst>
              <a:gd name="adj1" fmla="val 50000"/>
              <a:gd name="adj2" fmla="val 90415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16" name="Text Box 53"/>
          <p:cNvSpPr txBox="1">
            <a:spLocks noChangeArrowheads="1"/>
          </p:cNvSpPr>
          <p:nvPr/>
        </p:nvSpPr>
        <p:spPr bwMode="auto">
          <a:xfrm>
            <a:off x="6948488" y="3065463"/>
            <a:ext cx="2032000" cy="579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(10,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,46)</a:t>
            </a:r>
          </a:p>
        </p:txBody>
      </p:sp>
      <p:sp>
        <p:nvSpPr>
          <p:cNvPr id="62517" name="Line 54"/>
          <p:cNvSpPr>
            <a:spLocks noChangeShapeType="1"/>
          </p:cNvSpPr>
          <p:nvPr/>
        </p:nvSpPr>
        <p:spPr bwMode="auto">
          <a:xfrm>
            <a:off x="34925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8" name="Line 55"/>
          <p:cNvSpPr>
            <a:spLocks noChangeShapeType="1"/>
          </p:cNvSpPr>
          <p:nvPr/>
        </p:nvSpPr>
        <p:spPr bwMode="auto">
          <a:xfrm>
            <a:off x="3492500" y="53086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9" name="Text Box 56"/>
          <p:cNvSpPr txBox="1">
            <a:spLocks noChangeArrowheads="1"/>
          </p:cNvSpPr>
          <p:nvPr/>
        </p:nvSpPr>
        <p:spPr bwMode="auto">
          <a:xfrm>
            <a:off x="39957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calculated</a:t>
            </a:r>
          </a:p>
        </p:txBody>
      </p:sp>
      <p:sp>
        <p:nvSpPr>
          <p:cNvPr id="62520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77050" y="1557338"/>
            <a:ext cx="2189163" cy="2232025"/>
          </a:xfrm>
          <a:prstGeom prst="rect">
            <a:avLst/>
          </a:prstGeom>
          <a:solidFill>
            <a:srgbClr val="F20000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Result of </a:t>
            </a:r>
            <a:br>
              <a:rPr lang="en-US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Arial" charset="0"/>
              </a:rPr>
              <a:t>Grid Search</a:t>
            </a:r>
            <a:br>
              <a:rPr lang="en-US" sz="2800" b="1" i="1" dirty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Algorithm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49213"/>
            <a:ext cx="7772400" cy="892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Pulse Shape Analysis concept</a:t>
            </a:r>
          </a:p>
        </p:txBody>
      </p:sp>
      <p:pic>
        <p:nvPicPr>
          <p:cNvPr id="63492" name="Picture 4" descr="p10p25p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6191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11188" y="23495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611188" y="3429000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611188" y="4510088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611188" y="5661025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611188" y="1268413"/>
            <a:ext cx="6191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2698750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7577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6802438" y="1268413"/>
            <a:ext cx="0" cy="3241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11188" y="1268413"/>
            <a:ext cx="0" cy="43926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21163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B4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254750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B5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2173288" y="24209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21163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C4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254750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C5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2173288" y="349408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C3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1762125" y="4581525"/>
            <a:ext cx="84455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CORE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421163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A4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6254750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A5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2173288" y="1341438"/>
            <a:ext cx="47625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A3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6291045" y="5832475"/>
            <a:ext cx="2851150" cy="7620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513" name="Text Box 25"/>
          <p:cNvSpPr txBox="1">
            <a:spLocks noChangeAspect="1" noChangeArrowheads="1"/>
          </p:cNvSpPr>
          <p:nvPr/>
        </p:nvSpPr>
        <p:spPr bwMode="auto">
          <a:xfrm>
            <a:off x="7069138" y="4449763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C4</a:t>
            </a:r>
          </a:p>
        </p:txBody>
      </p:sp>
      <p:sp>
        <p:nvSpPr>
          <p:cNvPr id="63514" name="Text Box 26"/>
          <p:cNvSpPr txBox="1">
            <a:spLocks noChangeAspect="1" noChangeArrowheads="1"/>
          </p:cNvSpPr>
          <p:nvPr/>
        </p:nvSpPr>
        <p:spPr bwMode="auto">
          <a:xfrm>
            <a:off x="6816725" y="5129213"/>
            <a:ext cx="420688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3515" name="Text Box 27"/>
          <p:cNvSpPr txBox="1">
            <a:spLocks noChangeAspect="1" noChangeArrowheads="1"/>
          </p:cNvSpPr>
          <p:nvPr/>
        </p:nvSpPr>
        <p:spPr bwMode="auto">
          <a:xfrm>
            <a:off x="7094538" y="5832475"/>
            <a:ext cx="411162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E4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3516" name="Text Box 28"/>
          <p:cNvSpPr txBox="1">
            <a:spLocks noChangeAspect="1" noChangeArrowheads="1"/>
          </p:cNvSpPr>
          <p:nvPr/>
        </p:nvSpPr>
        <p:spPr bwMode="auto">
          <a:xfrm>
            <a:off x="7961313" y="5813425"/>
            <a:ext cx="400050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3517" name="Text Box 29"/>
          <p:cNvSpPr txBox="1">
            <a:spLocks noChangeAspect="1" noChangeArrowheads="1"/>
          </p:cNvSpPr>
          <p:nvPr/>
        </p:nvSpPr>
        <p:spPr bwMode="auto">
          <a:xfrm>
            <a:off x="8294688" y="52451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3518" name="Text Box 30"/>
          <p:cNvSpPr txBox="1">
            <a:spLocks noChangeAspect="1" noChangeArrowheads="1"/>
          </p:cNvSpPr>
          <p:nvPr/>
        </p:nvSpPr>
        <p:spPr bwMode="auto">
          <a:xfrm>
            <a:off x="8027988" y="4445000"/>
            <a:ext cx="420687" cy="31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B4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3519" name="Line 31"/>
          <p:cNvSpPr>
            <a:spLocks noChangeAspect="1" noChangeShapeType="1"/>
          </p:cNvSpPr>
          <p:nvPr/>
        </p:nvSpPr>
        <p:spPr bwMode="auto">
          <a:xfrm rot="5400000">
            <a:off x="7695407" y="3704431"/>
            <a:ext cx="0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0" name="Line 32"/>
          <p:cNvSpPr>
            <a:spLocks noChangeAspect="1" noChangeShapeType="1"/>
          </p:cNvSpPr>
          <p:nvPr/>
        </p:nvSpPr>
        <p:spPr bwMode="auto">
          <a:xfrm rot="5400000" flipH="1" flipV="1">
            <a:off x="8064500" y="5435600"/>
            <a:ext cx="9779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1" name="Line 33"/>
          <p:cNvSpPr>
            <a:spLocks noChangeAspect="1" noChangeShapeType="1"/>
          </p:cNvSpPr>
          <p:nvPr/>
        </p:nvSpPr>
        <p:spPr bwMode="auto">
          <a:xfrm rot="5400000" flipV="1">
            <a:off x="6376194" y="5441156"/>
            <a:ext cx="95885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2" name="Line 34"/>
          <p:cNvSpPr>
            <a:spLocks noChangeAspect="1" noChangeShapeType="1"/>
          </p:cNvSpPr>
          <p:nvPr/>
        </p:nvSpPr>
        <p:spPr bwMode="auto">
          <a:xfrm rot="5400000" flipV="1">
            <a:off x="8080376" y="4473575"/>
            <a:ext cx="93821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3" name="Line 35"/>
          <p:cNvSpPr>
            <a:spLocks noChangeAspect="1" noChangeShapeType="1"/>
          </p:cNvSpPr>
          <p:nvPr/>
        </p:nvSpPr>
        <p:spPr bwMode="auto">
          <a:xfrm rot="5400000" flipH="1" flipV="1">
            <a:off x="6369844" y="4490244"/>
            <a:ext cx="9572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4" name="Line 36"/>
          <p:cNvSpPr>
            <a:spLocks noChangeAspect="1" noChangeShapeType="1"/>
          </p:cNvSpPr>
          <p:nvPr/>
        </p:nvSpPr>
        <p:spPr bwMode="auto">
          <a:xfrm rot="5400000">
            <a:off x="7706519" y="5623719"/>
            <a:ext cx="0" cy="1147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5" name="Line 37"/>
          <p:cNvSpPr>
            <a:spLocks noChangeAspect="1" noChangeShapeType="1"/>
          </p:cNvSpPr>
          <p:nvPr/>
        </p:nvSpPr>
        <p:spPr bwMode="auto">
          <a:xfrm rot="5400000" flipV="1">
            <a:off x="7235825" y="4357688"/>
            <a:ext cx="966788" cy="171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6" name="Line 38"/>
          <p:cNvSpPr>
            <a:spLocks noChangeAspect="1" noChangeShapeType="1"/>
          </p:cNvSpPr>
          <p:nvPr/>
        </p:nvSpPr>
        <p:spPr bwMode="auto">
          <a:xfrm rot="5400000">
            <a:off x="7211218" y="4364832"/>
            <a:ext cx="957263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7" name="Line 39"/>
          <p:cNvSpPr>
            <a:spLocks noChangeAspect="1" noChangeShapeType="1"/>
          </p:cNvSpPr>
          <p:nvPr/>
        </p:nvSpPr>
        <p:spPr bwMode="auto">
          <a:xfrm rot="5400000">
            <a:off x="6747669" y="5239544"/>
            <a:ext cx="1916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28" name="Line 40"/>
          <p:cNvSpPr>
            <a:spLocks noChangeAspect="1" noChangeShapeType="1"/>
          </p:cNvSpPr>
          <p:nvPr/>
        </p:nvSpPr>
        <p:spPr bwMode="auto">
          <a:xfrm rot="5400000" flipV="1">
            <a:off x="8420894" y="4504531"/>
            <a:ext cx="0" cy="143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3529" name="Line 41"/>
          <p:cNvSpPr>
            <a:spLocks noChangeAspect="1" noChangeShapeType="1"/>
          </p:cNvSpPr>
          <p:nvPr/>
        </p:nvSpPr>
        <p:spPr bwMode="auto">
          <a:xfrm rot="16200000" flipV="1">
            <a:off x="7000081" y="4495007"/>
            <a:ext cx="1411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3530" name="Line 42"/>
          <p:cNvSpPr>
            <a:spLocks noChangeAspect="1" noChangeShapeType="1"/>
          </p:cNvSpPr>
          <p:nvPr/>
        </p:nvSpPr>
        <p:spPr bwMode="auto">
          <a:xfrm flipV="1">
            <a:off x="7934325" y="4318000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31" name="Text Box 43"/>
          <p:cNvSpPr txBox="1">
            <a:spLocks noChangeAspect="1" noChangeArrowheads="1"/>
          </p:cNvSpPr>
          <p:nvPr/>
        </p:nvSpPr>
        <p:spPr bwMode="auto">
          <a:xfrm>
            <a:off x="8785225" y="517525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x</a:t>
            </a:r>
          </a:p>
        </p:txBody>
      </p:sp>
      <p:sp>
        <p:nvSpPr>
          <p:cNvPr id="63532" name="Text Box 44"/>
          <p:cNvSpPr txBox="1">
            <a:spLocks noChangeAspect="1" noChangeArrowheads="1"/>
          </p:cNvSpPr>
          <p:nvPr/>
        </p:nvSpPr>
        <p:spPr bwMode="auto">
          <a:xfrm>
            <a:off x="7724775" y="38131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y</a:t>
            </a:r>
          </a:p>
        </p:txBody>
      </p:sp>
      <p:sp>
        <p:nvSpPr>
          <p:cNvPr id="63533" name="Oval 45"/>
          <p:cNvSpPr>
            <a:spLocks noChangeAspect="1" noChangeArrowheads="1"/>
          </p:cNvSpPr>
          <p:nvPr/>
        </p:nvSpPr>
        <p:spPr bwMode="auto">
          <a:xfrm>
            <a:off x="7889875" y="48736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3534" name="Oval 46"/>
          <p:cNvSpPr>
            <a:spLocks noChangeAspect="1" noChangeArrowheads="1"/>
          </p:cNvSpPr>
          <p:nvPr/>
        </p:nvSpPr>
        <p:spPr bwMode="auto">
          <a:xfrm>
            <a:off x="7889875" y="45815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3535" name="Oval 47"/>
          <p:cNvSpPr>
            <a:spLocks noChangeAspect="1" noChangeArrowheads="1"/>
          </p:cNvSpPr>
          <p:nvPr/>
        </p:nvSpPr>
        <p:spPr bwMode="auto">
          <a:xfrm>
            <a:off x="7889875" y="44450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3536" name="Oval 48"/>
          <p:cNvSpPr>
            <a:spLocks noChangeAspect="1" noChangeArrowheads="1"/>
          </p:cNvSpPr>
          <p:nvPr/>
        </p:nvSpPr>
        <p:spPr bwMode="auto">
          <a:xfrm>
            <a:off x="7889875" y="4305300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3537" name="Oval 49"/>
          <p:cNvSpPr>
            <a:spLocks noChangeAspect="1" noChangeArrowheads="1"/>
          </p:cNvSpPr>
          <p:nvPr/>
        </p:nvSpPr>
        <p:spPr bwMode="auto">
          <a:xfrm>
            <a:off x="7889875" y="4733925"/>
            <a:ext cx="87313" cy="889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3538" name="Text Box 50"/>
          <p:cNvSpPr txBox="1">
            <a:spLocks noChangeAspect="1" noChangeArrowheads="1"/>
          </p:cNvSpPr>
          <p:nvPr/>
        </p:nvSpPr>
        <p:spPr bwMode="auto">
          <a:xfrm>
            <a:off x="6954838" y="6197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z = 46 mm</a:t>
            </a:r>
          </a:p>
        </p:txBody>
      </p:sp>
      <p:sp>
        <p:nvSpPr>
          <p:cNvPr id="63539" name="Oval 51"/>
          <p:cNvSpPr>
            <a:spLocks noChangeAspect="1" noChangeArrowheads="1"/>
          </p:cNvSpPr>
          <p:nvPr/>
        </p:nvSpPr>
        <p:spPr bwMode="auto">
          <a:xfrm>
            <a:off x="7888288" y="4443413"/>
            <a:ext cx="87312" cy="88900"/>
          </a:xfrm>
          <a:prstGeom prst="ellipse">
            <a:avLst/>
          </a:prstGeom>
          <a:solidFill>
            <a:srgbClr val="F2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latin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8027988" y="4330700"/>
            <a:ext cx="1108075" cy="306388"/>
          </a:xfrm>
          <a:prstGeom prst="leftArrow">
            <a:avLst>
              <a:gd name="adj1" fmla="val 50000"/>
              <a:gd name="adj2" fmla="val 90414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541" name="Text Box 54"/>
          <p:cNvSpPr txBox="1">
            <a:spLocks noChangeArrowheads="1"/>
          </p:cNvSpPr>
          <p:nvPr/>
        </p:nvSpPr>
        <p:spPr bwMode="auto">
          <a:xfrm>
            <a:off x="6948488" y="3065463"/>
            <a:ext cx="2032000" cy="579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(10,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,46)</a:t>
            </a:r>
          </a:p>
        </p:txBody>
      </p:sp>
      <p:sp>
        <p:nvSpPr>
          <p:cNvPr id="63542" name="Line 55"/>
          <p:cNvSpPr>
            <a:spLocks noChangeShapeType="1"/>
          </p:cNvSpPr>
          <p:nvPr/>
        </p:nvSpPr>
        <p:spPr bwMode="auto">
          <a:xfrm>
            <a:off x="3492500" y="5002213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43" name="Line 56"/>
          <p:cNvSpPr>
            <a:spLocks noChangeShapeType="1"/>
          </p:cNvSpPr>
          <p:nvPr/>
        </p:nvSpPr>
        <p:spPr bwMode="auto">
          <a:xfrm>
            <a:off x="3492500" y="53086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44" name="Text Box 57"/>
          <p:cNvSpPr txBox="1">
            <a:spLocks noChangeArrowheads="1"/>
          </p:cNvSpPr>
          <p:nvPr/>
        </p:nvSpPr>
        <p:spPr bwMode="auto">
          <a:xfrm>
            <a:off x="3995738" y="48037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measured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calculated</a:t>
            </a:r>
          </a:p>
        </p:txBody>
      </p:sp>
      <p:sp>
        <p:nvSpPr>
          <p:cNvPr id="63545" name="Text Box 50"/>
          <p:cNvSpPr txBox="1">
            <a:spLocks noChangeArrowheads="1"/>
          </p:cNvSpPr>
          <p:nvPr/>
        </p:nvSpPr>
        <p:spPr bwMode="auto">
          <a:xfrm>
            <a:off x="539750" y="59499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791 keV deposited in segment B4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Grid Search algorithm</a:t>
            </a:r>
            <a:br>
              <a:rPr lang="it-IT" dirty="0" smtClean="0"/>
            </a:br>
            <a:r>
              <a:rPr lang="it-IT" sz="3600" dirty="0" smtClean="0"/>
              <a:t> </a:t>
            </a:r>
            <a:r>
              <a:rPr lang="it-IT" sz="3100" dirty="0" smtClean="0"/>
              <a:t>implemented in Narval as </a:t>
            </a:r>
            <a:r>
              <a:rPr lang="it-IT" sz="3100" b="1" dirty="0" smtClean="0"/>
              <a:t>PSAFilterGridSearch</a:t>
            </a:r>
            <a:r>
              <a:rPr lang="it-IT" sz="3100" dirty="0" smtClean="0"/>
              <a:t> </a:t>
            </a:r>
            <a:endParaRPr lang="it-IT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424863" cy="5068888"/>
          </a:xfrm>
        </p:spPr>
        <p:txBody>
          <a:bodyPr>
            <a:normAutofit/>
          </a:bodyPr>
          <a:lstStyle/>
          <a:p>
            <a:r>
              <a:rPr lang="it-IT" sz="1600" dirty="0" smtClean="0">
                <a:sym typeface="Wingdings" pitchFamily="2" charset="2"/>
              </a:rPr>
              <a:t>Signal decomposition </a:t>
            </a:r>
            <a:r>
              <a:rPr lang="it-IT" sz="1600" b="1" dirty="0" smtClean="0">
                <a:sym typeface="Wingdings" pitchFamily="2" charset="2"/>
              </a:rPr>
              <a:t>assumes one interaction per segment</a:t>
            </a:r>
          </a:p>
          <a:p>
            <a:r>
              <a:rPr lang="it-IT" sz="1600" dirty="0" smtClean="0">
                <a:sym typeface="Wingdings" pitchFamily="2" charset="2"/>
              </a:rPr>
              <a:t>The decomposition uses the transients and a differentiated version of the net charge pulse</a:t>
            </a:r>
          </a:p>
          <a:p>
            <a:r>
              <a:rPr lang="it-IT" sz="1600" dirty="0" smtClean="0">
                <a:sym typeface="Wingdings" pitchFamily="2" charset="2"/>
              </a:rPr>
              <a:t>Proportional and differential cross-talk are included using the xTalk coefficients of the preprocessing.</a:t>
            </a:r>
          </a:p>
          <a:p>
            <a:r>
              <a:rPr lang="it-IT" sz="1600" dirty="0" smtClean="0">
                <a:sym typeface="Wingdings" pitchFamily="2" charset="2"/>
              </a:rPr>
              <a:t>The minimum energy of the “hit” segments is a parameter in the PreprocessingFilter  10 keV</a:t>
            </a:r>
          </a:p>
          <a:p>
            <a:r>
              <a:rPr lang="it-IT" sz="1600" dirty="0" smtClean="0">
                <a:sym typeface="Wingdings" pitchFamily="2" charset="2"/>
              </a:rPr>
              <a:t>No limit to the number of fired segments (i.e. up to 36)</a:t>
            </a:r>
          </a:p>
          <a:p>
            <a:r>
              <a:rPr lang="it-IT" sz="1600" dirty="0" smtClean="0">
                <a:sym typeface="Wingdings" pitchFamily="2" charset="2"/>
              </a:rPr>
              <a:t>The number of used neighbours is a compile time parameter (usually 2 as Manhattan distance)</a:t>
            </a:r>
          </a:p>
          <a:p>
            <a:r>
              <a:rPr lang="it-IT" sz="1600" dirty="0" smtClean="0">
                <a:sym typeface="Wingdings" pitchFamily="2" charset="2"/>
              </a:rPr>
              <a:t>The algorithm cycles through the segments in order of decreasing energy;</a:t>
            </a:r>
            <a:br>
              <a:rPr lang="it-IT" sz="16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the result of the decomposition is removed from the remaining signal </a:t>
            </a:r>
            <a:br>
              <a:rPr lang="it-IT" sz="16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 subtraction method at detector level</a:t>
            </a:r>
          </a:p>
          <a:p>
            <a:endParaRPr lang="it-IT" sz="800" dirty="0" smtClean="0">
              <a:sym typeface="Wingdings" pitchFamily="2" charset="2"/>
            </a:endParaRPr>
          </a:p>
          <a:p>
            <a:r>
              <a:rPr lang="it-IT" sz="1600" dirty="0" smtClean="0">
                <a:sym typeface="Wingdings" pitchFamily="2" charset="2"/>
              </a:rPr>
              <a:t>Using ADL bases (Bart Bruyneel) with the neutron-damage correction model</a:t>
            </a:r>
            <a:br>
              <a:rPr lang="it-IT" sz="16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(the n-damage correction is actually performed in the PostPSAFilter)</a:t>
            </a:r>
          </a:p>
          <a:p>
            <a:endParaRPr lang="it-IT" sz="800" dirty="0" smtClean="0">
              <a:sym typeface="Wingdings" pitchFamily="2" charset="2"/>
            </a:endParaRPr>
          </a:p>
          <a:p>
            <a:r>
              <a:rPr lang="it-IT" sz="1600" dirty="0" smtClean="0"/>
              <a:t>Using 2 mm grids </a:t>
            </a:r>
            <a:r>
              <a:rPr lang="it-IT" sz="1600" dirty="0" smtClean="0">
                <a:sym typeface="Wingdings" pitchFamily="2" charset="2"/>
              </a:rPr>
              <a:t> ~48000 grid points in a crystal; 700-2000 points/segments</a:t>
            </a:r>
          </a:p>
          <a:p>
            <a:pPr defTabSz="698500"/>
            <a:r>
              <a:rPr lang="en-US" sz="1600" dirty="0" smtClean="0">
                <a:sym typeface="Wingdings" pitchFamily="2" charset="2"/>
              </a:rPr>
              <a:t>Speed is	</a:t>
            </a:r>
            <a:r>
              <a:rPr lang="en-US" sz="1600" b="1" dirty="0" smtClean="0">
                <a:sym typeface="Wingdings" pitchFamily="2" charset="2"/>
              </a:rPr>
              <a:t>~</a:t>
            </a:r>
            <a:r>
              <a:rPr lang="en-US" sz="1600" dirty="0" smtClean="0">
                <a:sym typeface="Wingdings" pitchFamily="2" charset="2"/>
              </a:rPr>
              <a:t>    </a:t>
            </a:r>
            <a:r>
              <a:rPr lang="en-US" sz="1600" b="1" dirty="0" smtClean="0">
                <a:sym typeface="Wingdings" pitchFamily="2" charset="2"/>
              </a:rPr>
              <a:t>150	 events/s/core for the  Full Grid Search</a:t>
            </a: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		</a:t>
            </a:r>
            <a:r>
              <a:rPr lang="en-US" sz="1600" b="1" dirty="0" smtClean="0">
                <a:sym typeface="Wingdings" pitchFamily="2" charset="2"/>
              </a:rPr>
              <a:t>~ 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ym typeface="Wingdings" pitchFamily="2" charset="2"/>
              </a:rPr>
              <a:t>1000	 events/s/core for the  Adaptive Grid Search</a:t>
            </a:r>
            <a:endParaRPr lang="it-IT" sz="1600" b="1" dirty="0" smtClean="0">
              <a:sym typeface="Wingdings" pitchFamily="2" charset="2"/>
            </a:endParaRPr>
          </a:p>
          <a:p>
            <a:r>
              <a:rPr lang="it-IT" sz="1600" dirty="0" smtClean="0">
                <a:solidFill>
                  <a:srgbClr val="3333FF"/>
                </a:solidFill>
                <a:sym typeface="Wingdings" pitchFamily="2" charset="2"/>
              </a:rPr>
              <a:t>To speedup execution, parallelism has been implemented (using boost:threads) with</a:t>
            </a:r>
            <a:br>
              <a:rPr lang="it-IT" sz="1600" dirty="0" smtClean="0">
                <a:solidFill>
                  <a:srgbClr val="3333FF"/>
                </a:solidFill>
                <a:sym typeface="Wingdings" pitchFamily="2" charset="2"/>
              </a:rPr>
            </a:br>
            <a:r>
              <a:rPr lang="it-IT" sz="1600" dirty="0" smtClean="0">
                <a:solidFill>
                  <a:srgbClr val="3333FF"/>
                </a:solidFill>
                <a:sym typeface="Wingdings" pitchFamily="2" charset="2"/>
              </a:rPr>
              <a:t>blocks of ~100 events passed to N parallel threads of execution</a:t>
            </a:r>
          </a:p>
          <a:p>
            <a:endParaRPr lang="it-IT" sz="1600" dirty="0" smtClean="0">
              <a:sym typeface="Wingdings" pitchFamily="2" charset="2"/>
            </a:endParaRPr>
          </a:p>
          <a:p>
            <a:endParaRPr lang="it-IT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 cstate="print"/>
          <a:srcRect l="6735" t="11811" r="2027" b="4465"/>
          <a:stretch>
            <a:fillRect/>
          </a:stretch>
        </p:blipFill>
        <p:spPr bwMode="auto">
          <a:xfrm>
            <a:off x="3120823" y="1160353"/>
            <a:ext cx="5051577" cy="51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/>
          <a:lstStyle/>
          <a:p>
            <a:r>
              <a:rPr lang="en-US" dirty="0" smtClean="0"/>
              <a:t>Adaptive Grid Search in action</a:t>
            </a:r>
            <a:endParaRPr lang="it-IT" dirty="0"/>
          </a:p>
        </p:txBody>
      </p:sp>
      <p:pic>
        <p:nvPicPr>
          <p:cNvPr id="3" name="Picture 33"/>
          <p:cNvPicPr>
            <a:picLocks noChangeAspect="1" noChangeArrowheads="1"/>
          </p:cNvPicPr>
          <p:nvPr/>
        </p:nvPicPr>
        <p:blipFill>
          <a:blip r:embed="rId3" cstate="print"/>
          <a:srcRect r="1221"/>
          <a:stretch>
            <a:fillRect/>
          </a:stretch>
        </p:blipFill>
        <p:spPr bwMode="auto">
          <a:xfrm>
            <a:off x="467544" y="1443011"/>
            <a:ext cx="2232248" cy="292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87131" y="1340768"/>
            <a:ext cx="43412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A        B          C         D        E        F          CC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87447" y="3287837"/>
            <a:ext cx="469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1              2             3            4              5               6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74573" y="1179828"/>
            <a:ext cx="8626208" cy="5498824"/>
            <a:chOff x="374573" y="1179828"/>
            <a:chExt cx="8626208" cy="5498824"/>
          </a:xfrm>
        </p:grpSpPr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3856" t="15875" r="1313" b="5545"/>
            <a:stretch>
              <a:fillRect/>
            </a:stretch>
          </p:blipFill>
          <p:spPr bwMode="auto">
            <a:xfrm>
              <a:off x="374573" y="1179828"/>
              <a:ext cx="8626208" cy="49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95536" y="6309320"/>
              <a:ext cx="74888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	Event with 3 net-charge segments (D1, D2, E3)</a:t>
              </a:r>
              <a:endParaRPr lang="it-IT" dirty="0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395536" y="1168811"/>
            <a:ext cx="8594228" cy="5509841"/>
            <a:chOff x="395536" y="1168811"/>
            <a:chExt cx="8594228" cy="5509841"/>
          </a:xfrm>
        </p:grpSpPr>
        <p:pic>
          <p:nvPicPr>
            <p:cNvPr id="5018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4219" t="15699" r="1434" b="5898"/>
            <a:stretch>
              <a:fillRect/>
            </a:stretch>
          </p:blipFill>
          <p:spPr bwMode="auto">
            <a:xfrm>
              <a:off x="407624" y="1168811"/>
              <a:ext cx="8582140" cy="489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95536" y="6309320"/>
              <a:ext cx="83529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	Initial residuals, after removing a hit at the center of the net charge segments</a:t>
              </a:r>
              <a:endParaRPr lang="it-IT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395536" y="1223896"/>
            <a:ext cx="8583211" cy="5454756"/>
            <a:chOff x="395536" y="1223896"/>
            <a:chExt cx="8583211" cy="5454756"/>
          </a:xfrm>
        </p:grpSpPr>
        <p:pic>
          <p:nvPicPr>
            <p:cNvPr id="5018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4704" t="16581" r="1555" b="6251"/>
            <a:stretch>
              <a:fillRect/>
            </a:stretch>
          </p:blipFill>
          <p:spPr bwMode="auto">
            <a:xfrm>
              <a:off x="451692" y="1223896"/>
              <a:ext cx="8527055" cy="481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95536" y="6309320"/>
              <a:ext cx="83529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	Largest net-charge segment passed to the search </a:t>
              </a:r>
              <a:endParaRPr lang="it-IT" dirty="0"/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395536" y="1168811"/>
            <a:ext cx="8616262" cy="5509841"/>
            <a:chOff x="395536" y="1168811"/>
            <a:chExt cx="8616262" cy="5509841"/>
          </a:xfrm>
        </p:grpSpPr>
        <p:pic>
          <p:nvPicPr>
            <p:cNvPr id="5018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l="4462" t="15699" r="1192" b="5545"/>
            <a:stretch>
              <a:fillRect/>
            </a:stretch>
          </p:blipFill>
          <p:spPr bwMode="auto">
            <a:xfrm>
              <a:off x="429658" y="1168811"/>
              <a:ext cx="8582140" cy="491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95536" y="6309320"/>
              <a:ext cx="84249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	Second net-charge segment searched after removing result of largest one </a:t>
              </a:r>
              <a:endParaRPr lang="it-IT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74573" y="1201862"/>
            <a:ext cx="8615191" cy="5476790"/>
            <a:chOff x="374573" y="1201862"/>
            <a:chExt cx="8615191" cy="5476790"/>
          </a:xfrm>
        </p:grpSpPr>
        <p:pic>
          <p:nvPicPr>
            <p:cNvPr id="50189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 l="3856" t="16228" r="1434" b="5722"/>
            <a:stretch>
              <a:fillRect/>
            </a:stretch>
          </p:blipFill>
          <p:spPr bwMode="auto">
            <a:xfrm>
              <a:off x="374573" y="1201862"/>
              <a:ext cx="8615191" cy="486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95536" y="6309320"/>
              <a:ext cx="84249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	Smallest net-charge segment searched after removing result of the other two</a:t>
              </a:r>
              <a:endParaRPr lang="it-IT" dirty="0"/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363557" y="1245930"/>
            <a:ext cx="8659257" cy="5432722"/>
            <a:chOff x="363557" y="1245930"/>
            <a:chExt cx="8659257" cy="5432722"/>
          </a:xfrm>
        </p:grpSpPr>
        <p:pic>
          <p:nvPicPr>
            <p:cNvPr id="50190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3735" t="16935" r="1070" b="5368"/>
            <a:stretch>
              <a:fillRect/>
            </a:stretch>
          </p:blipFill>
          <p:spPr bwMode="auto">
            <a:xfrm>
              <a:off x="363557" y="1245930"/>
              <a:ext cx="8659257" cy="484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95536" y="6309320"/>
              <a:ext cx="83529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	Final residuals</a:t>
              </a:r>
              <a:endParaRPr lang="it-IT" dirty="0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330506" y="1124744"/>
            <a:ext cx="8692308" cy="5553908"/>
            <a:chOff x="330506" y="1124744"/>
            <a:chExt cx="8692308" cy="5553908"/>
          </a:xfrm>
        </p:grpSpPr>
        <p:pic>
          <p:nvPicPr>
            <p:cNvPr id="50191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 l="3372" t="14992" r="1070" b="4839"/>
            <a:stretch>
              <a:fillRect/>
            </a:stretch>
          </p:blipFill>
          <p:spPr bwMode="auto">
            <a:xfrm>
              <a:off x="330506" y="1124744"/>
              <a:ext cx="8692308" cy="500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95536" y="6309320"/>
              <a:ext cx="83529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	Final Result</a:t>
              </a:r>
              <a:endParaRPr lang="it-IT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008112"/>
          </a:xfrm>
        </p:spPr>
        <p:txBody>
          <a:bodyPr/>
          <a:lstStyle/>
          <a:p>
            <a:r>
              <a:rPr lang="en-US" dirty="0" smtClean="0"/>
              <a:t>Adaptive Grid Search in action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1403648" y="1215924"/>
            <a:ext cx="768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                    B                      C                       D                      E                    F               CC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Decomposition with 2 hits/segment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Clearly an improvement for some events</a:t>
            </a:r>
          </a:p>
          <a:p>
            <a:r>
              <a:rPr lang="en-US" dirty="0" smtClean="0"/>
              <a:t>Overall effect on tracking seems rather </a:t>
            </a:r>
            <a:r>
              <a:rPr lang="en-US" dirty="0" smtClean="0"/>
              <a:t>small</a:t>
            </a:r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4797152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H. Lee </a:t>
            </a:r>
            <a:r>
              <a:rPr lang="fr-FR" dirty="0" err="1" smtClean="0">
                <a:sym typeface="Wingdings" pitchFamily="2" charset="2"/>
              </a:rPr>
              <a:t>recent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works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function and PSA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Fast and slow signals belong to specific parts of segments</a:t>
            </a:r>
          </a:p>
          <a:p>
            <a:r>
              <a:rPr lang="en-US" dirty="0" smtClean="0"/>
              <a:t>If response function not correct signals appear as too fast or too slow, ending up in the corresponding (possibly wrong) regions</a:t>
            </a:r>
          </a:p>
          <a:p>
            <a:r>
              <a:rPr lang="en-US" dirty="0" smtClean="0"/>
              <a:t>Same effect if time alignment not correct (but time is a “free parameter” in PSA)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dirty="0" err="1" smtClean="0"/>
              <a:t>Bandwith</a:t>
            </a:r>
            <a:r>
              <a:rPr lang="en-US" dirty="0" smtClean="0"/>
              <a:t> of the preamplifier</a:t>
            </a:r>
          </a:p>
          <a:p>
            <a:pPr lvl="1"/>
            <a:r>
              <a:rPr lang="en-US" dirty="0" smtClean="0"/>
              <a:t>Fall time of preamplifier (~1% on amplitude)</a:t>
            </a:r>
          </a:p>
          <a:p>
            <a:r>
              <a:rPr lang="en-US" dirty="0" smtClean="0"/>
              <a:t>Fourier transform of “empty” traces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Autofit/>
          </a:bodyPr>
          <a:lstStyle/>
          <a:p>
            <a:r>
              <a:rPr lang="it-IT" sz="4000" dirty="0" smtClean="0"/>
              <a:t>GTS : the system coordinator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en-US" sz="2800" dirty="0" smtClean="0">
                <a:solidFill>
                  <a:srgbClr val="3333FF"/>
                </a:solidFill>
              </a:rPr>
              <a:t>All detectors operated on the same 100 MHz clock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229600" cy="4401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098315"/>
            <a:ext cx="8399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Downwards 	100 MHz clock + 48 bit Timestamp (updated every 16 clock cycles)</a:t>
            </a:r>
          </a:p>
          <a:p>
            <a:r>
              <a:rPr lang="it-IT" dirty="0" smtClean="0"/>
              <a:t>Upwards		trigger requests, consisting of address (8 bit) and timestamp (16 bit)</a:t>
            </a:r>
            <a:br>
              <a:rPr lang="it-IT" dirty="0" smtClean="0"/>
            </a:br>
            <a:r>
              <a:rPr lang="it-IT" dirty="0" smtClean="0"/>
              <a:t>		max request rate 10 MHz total, 1 MHz/detector</a:t>
            </a:r>
          </a:p>
          <a:p>
            <a:r>
              <a:rPr lang="it-IT" dirty="0" smtClean="0"/>
              <a:t>Downwards	validations/rejections, consisting of request + event number (24 bit)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2995935"/>
            <a:ext cx="15121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Up to 256 requesters. Present implementation limited to 40</a:t>
            </a:r>
            <a:endParaRPr lang="it-IT" sz="1050" dirty="0"/>
          </a:p>
        </p:txBody>
      </p:sp>
      <p:sp>
        <p:nvSpPr>
          <p:cNvPr id="8" name="Rectangle 7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5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Effect of time alignment</a:t>
            </a: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816" r="3381"/>
          <a:stretch>
            <a:fillRect/>
          </a:stretch>
        </p:blipFill>
        <p:spPr bwMode="auto">
          <a:xfrm>
            <a:off x="971600" y="1124744"/>
            <a:ext cx="6903588" cy="450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708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2708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7971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47971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5653" y="479715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22+Tfit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47971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5685055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time position of the experimental trace</a:t>
            </a:r>
          </a:p>
          <a:p>
            <a:r>
              <a:rPr lang="en-US" dirty="0" smtClean="0"/>
              <a:t>Similar </a:t>
            </a:r>
            <a:r>
              <a:rPr lang="en-US" dirty="0" err="1" smtClean="0"/>
              <a:t>behaviour</a:t>
            </a:r>
            <a:r>
              <a:rPr lang="en-US" dirty="0" smtClean="0"/>
              <a:t> when scanning over the </a:t>
            </a:r>
            <a:r>
              <a:rPr lang="en-US" dirty="0" err="1" smtClean="0"/>
              <a:t>risetime</a:t>
            </a:r>
            <a:r>
              <a:rPr lang="en-US" dirty="0" smtClean="0"/>
              <a:t> of the preamplifier, because a too-fast/too-slow  response sees the experimental traces  as slow/fast or late/early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Best time alignment and fit of T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of signal</a:t>
            </a:r>
            <a:endParaRPr lang="it-IT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32040" y="1124744"/>
            <a:ext cx="4032448" cy="5001419"/>
          </a:xfrm>
        </p:spPr>
        <p:txBody>
          <a:bodyPr>
            <a:noAutofit/>
          </a:bodyPr>
          <a:lstStyle/>
          <a:p>
            <a:r>
              <a:rPr lang="en-US" sz="2400" dirty="0" smtClean="0"/>
              <a:t>Still a lot of clustering</a:t>
            </a:r>
          </a:p>
          <a:p>
            <a:r>
              <a:rPr lang="en-US" sz="2400" dirty="0" smtClean="0"/>
              <a:t>Difficult to get better results</a:t>
            </a:r>
          </a:p>
          <a:p>
            <a:r>
              <a:rPr lang="en-US" sz="2400" dirty="0" smtClean="0"/>
              <a:t>Is it Problem of:</a:t>
            </a:r>
          </a:p>
          <a:p>
            <a:pPr lvl="1"/>
            <a:r>
              <a:rPr lang="en-US" sz="2000" dirty="0" smtClean="0"/>
              <a:t>Algorithm ?</a:t>
            </a:r>
          </a:p>
          <a:p>
            <a:pPr lvl="1"/>
            <a:r>
              <a:rPr lang="en-US" sz="2000" dirty="0" smtClean="0"/>
              <a:t>Calculated basis ?</a:t>
            </a:r>
          </a:p>
          <a:p>
            <a:pPr lvl="1"/>
            <a:r>
              <a:rPr lang="en-US" sz="2000" dirty="0" smtClean="0"/>
              <a:t>Preparation of data ?</a:t>
            </a:r>
          </a:p>
          <a:p>
            <a:pPr lvl="1"/>
            <a:r>
              <a:rPr lang="en-US" sz="2000" dirty="0" smtClean="0"/>
              <a:t>with a different  algorithm and a completely different way of preparing the data GRETINA has similar effects</a:t>
            </a:r>
          </a:p>
          <a:p>
            <a:pPr lvl="1"/>
            <a:r>
              <a:rPr lang="en-US" sz="2000" dirty="0" smtClean="0"/>
              <a:t>Could be an intrinsic limit of the method</a:t>
            </a:r>
            <a:endParaRPr lang="it-IT" sz="2000" dirty="0" smtClean="0"/>
          </a:p>
          <a:p>
            <a:endParaRPr lang="it-IT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6312" r="7102" b="23360"/>
          <a:stretch>
            <a:fillRect/>
          </a:stretch>
        </p:blipFill>
        <p:spPr bwMode="auto">
          <a:xfrm>
            <a:off x="543363" y="836712"/>
            <a:ext cx="4224818" cy="199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t="6537" r="6872" b="23810"/>
          <a:stretch>
            <a:fillRect/>
          </a:stretch>
        </p:blipFill>
        <p:spPr bwMode="auto">
          <a:xfrm>
            <a:off x="539553" y="2811040"/>
            <a:ext cx="4230473" cy="197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t="6757" r="6903" b="23423"/>
          <a:stretch>
            <a:fillRect/>
          </a:stretch>
        </p:blipFill>
        <p:spPr bwMode="auto">
          <a:xfrm>
            <a:off x="539552" y="4809956"/>
            <a:ext cx="4230475" cy="198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talk and PSA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Logically, cross talk is part of response function of the system</a:t>
            </a:r>
          </a:p>
          <a:p>
            <a:pPr lvl="1"/>
            <a:r>
              <a:rPr lang="en-US" dirty="0" smtClean="0"/>
              <a:t>Proportional cross-talk applied to signal basis</a:t>
            </a:r>
          </a:p>
          <a:p>
            <a:pPr lvl="1"/>
            <a:r>
              <a:rPr lang="en-US" dirty="0" smtClean="0"/>
              <a:t>Differential cross-talk applied in the same way but clearly not done well. Question of proportionality between the two.</a:t>
            </a:r>
          </a:p>
          <a:p>
            <a:pPr lvl="1"/>
            <a:r>
              <a:rPr lang="en-US" dirty="0" smtClean="0"/>
              <a:t>Example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 function and cross-talk applied to the signal basis</a:t>
            </a:r>
            <a:endParaRPr lang="it-IT" dirty="0"/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66106"/>
            <a:ext cx="8340373" cy="53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2780928"/>
            <a:ext cx="41083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over segment C2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     experimental signal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  raw basis signals</a:t>
            </a:r>
          </a:p>
          <a:p>
            <a:r>
              <a:rPr lang="en-US" dirty="0" smtClean="0"/>
              <a:t>Black    adapted basis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Nearest </a:t>
            </a:r>
            <a:r>
              <a:rPr lang="en-US" dirty="0" err="1" smtClean="0"/>
              <a:t>neighbours</a:t>
            </a:r>
            <a:r>
              <a:rPr lang="en-US" dirty="0" smtClean="0"/>
              <a:t> particularly bad</a:t>
            </a:r>
          </a:p>
          <a:p>
            <a:r>
              <a:rPr lang="en-US" dirty="0" smtClean="0"/>
              <a:t>Maybe a problem of differential cross-talk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PostPSAFilter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energy and time calibrations</a:t>
            </a:r>
          </a:p>
          <a:p>
            <a:r>
              <a:rPr lang="en-US" dirty="0" smtClean="0"/>
              <a:t>Recovery (partial) of neutron damage using info from PSA</a:t>
            </a:r>
          </a:p>
          <a:p>
            <a:pPr lvl="1"/>
            <a:r>
              <a:rPr lang="en-US" dirty="0" smtClean="0"/>
              <a:t>Impact of neutron damage on:</a:t>
            </a:r>
          </a:p>
          <a:p>
            <a:pPr lvl="2"/>
            <a:r>
              <a:rPr lang="en-US" dirty="0" smtClean="0"/>
              <a:t>energy resolution</a:t>
            </a:r>
          </a:p>
          <a:p>
            <a:pPr lvl="2"/>
            <a:r>
              <a:rPr lang="en-US" dirty="0" smtClean="0"/>
              <a:t>Signal shape and PSA</a:t>
            </a:r>
            <a:endParaRPr lang="it-IT" dirty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5085184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Damian’s</a:t>
            </a:r>
            <a:r>
              <a:rPr lang="fr-FR" dirty="0" smtClean="0"/>
              <a:t> talk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70C0"/>
                </a:solidFill>
              </a:rPr>
              <a:t>EventBuilder/EventMerger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244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Work on data filtered by the real-time digital trigger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software builders use the timestamp of the data coming from the detectors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Could also reconstruct using the eventnumber but this is given with only 24 bits and rolls over every 16M events </a:t>
            </a:r>
            <a:r>
              <a:rPr lang="it-IT" dirty="0" smtClean="0">
                <a:sym typeface="Wingdings" pitchFamily="2" charset="2"/>
              </a:rPr>
              <a:t> modulo electronics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ym typeface="Wingdings" pitchFamily="2" charset="2"/>
              </a:rPr>
              <a:t>The online Narval builders had a hard life in keeping up with the variability of data flow and sometimes lost synchronization.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>
                <a:sym typeface="Wingdings" pitchFamily="2" charset="2"/>
              </a:rPr>
              <a:t>A solution was to have very large timeouts in the reconstruction algorithms but this slowed too much down the stop procedures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>
                <a:sym typeface="Wingdings" pitchFamily="2" charset="2"/>
              </a:rPr>
              <a:t>The latest improvements </a:t>
            </a:r>
            <a:r>
              <a:rPr lang="it-IT" dirty="0" smtClean="0">
                <a:sym typeface="Wingdings" pitchFamily="2" charset="2"/>
              </a:rPr>
              <a:t>do not help so much</a:t>
            </a:r>
            <a:endParaRPr lang="it-IT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ym typeface="Wingdings" pitchFamily="2" charset="2"/>
              </a:rPr>
              <a:t>The offline builders have a simpler life because data flow from files is (?) more smooth (and the timeouts in the reconstruction algorithms can be very large)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smtClean="0">
                <a:solidFill>
                  <a:srgbClr val="0070C0"/>
                </a:solidFill>
              </a:rPr>
              <a:t>TrackingFilter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147050" cy="5327650"/>
          </a:xfrm>
        </p:spPr>
        <p:txBody>
          <a:bodyPr>
            <a:noAutofit/>
          </a:bodyPr>
          <a:lstStyle/>
          <a:p>
            <a:pPr marL="271463" indent="-271463"/>
            <a:r>
              <a:rPr lang="it-IT" sz="1600" dirty="0" smtClean="0"/>
              <a:t>This is the first point where we can check integrity of global events and analyse them</a:t>
            </a:r>
          </a:p>
          <a:p>
            <a:pPr marL="631825" lvl="1" indent="-174625"/>
            <a:r>
              <a:rPr lang="it-IT" sz="1600" dirty="0" smtClean="0"/>
              <a:t>As AGATA only</a:t>
            </a:r>
          </a:p>
          <a:p>
            <a:pPr marL="892175" lvl="2" indent="-87313"/>
            <a:r>
              <a:rPr lang="en-US" sz="1400" dirty="0" smtClean="0"/>
              <a:t>Build global spectra: energy, time and </a:t>
            </a:r>
            <a:r>
              <a:rPr lang="en-US" sz="1400" dirty="0" err="1" smtClean="0"/>
              <a:t>T</a:t>
            </a:r>
            <a:r>
              <a:rPr lang="en-US" sz="1400" baseline="-25000" dirty="0" err="1" smtClean="0">
                <a:latin typeface="Symbol" pitchFamily="18" charset="2"/>
              </a:rPr>
              <a:t>gg</a:t>
            </a:r>
            <a:endParaRPr lang="en-US" sz="1400" baseline="-25000" dirty="0" smtClean="0">
              <a:latin typeface="Symbol" pitchFamily="18" charset="2"/>
            </a:endParaRPr>
          </a:p>
          <a:p>
            <a:pPr marL="892175" lvl="2" indent="-87313"/>
            <a:r>
              <a:rPr lang="en-US" sz="1400" dirty="0" smtClean="0"/>
              <a:t>Adjust gain of CC (and SG, not implemented)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smtClean="0"/>
              <a:t>should be moved to </a:t>
            </a:r>
            <a:r>
              <a:rPr lang="en-US" sz="1400" dirty="0" err="1" smtClean="0"/>
              <a:t>postPSA</a:t>
            </a:r>
            <a:endParaRPr lang="en-US" sz="1400" dirty="0" smtClean="0"/>
          </a:p>
          <a:p>
            <a:pPr marL="892175" lvl="2" indent="-87313"/>
            <a:r>
              <a:rPr lang="en-US" sz="1400" dirty="0" smtClean="0"/>
              <a:t>Force sum energy of segments to energy of CC </a:t>
            </a:r>
            <a:r>
              <a:rPr lang="en-US" sz="1400" dirty="0" smtClean="0">
                <a:sym typeface="Wingdings" pitchFamily="2" charset="2"/>
              </a:rPr>
              <a:t> small loss of resolution but removes extra left tail </a:t>
            </a:r>
            <a:endParaRPr lang="it-IT" sz="1400" dirty="0" smtClean="0"/>
          </a:p>
          <a:p>
            <a:pPr marL="631825" lvl="1" indent="-174625"/>
            <a:r>
              <a:rPr lang="it-IT" sz="1600" dirty="0" smtClean="0"/>
              <a:t>As AGATA + Ancillary</a:t>
            </a:r>
          </a:p>
          <a:p>
            <a:pPr marL="892175" lvl="2" indent="-87313"/>
            <a:r>
              <a:rPr lang="en-US" sz="1400" dirty="0" smtClean="0"/>
              <a:t>Spectra of </a:t>
            </a:r>
            <a:r>
              <a:rPr lang="en-US" sz="1400" dirty="0" err="1" smtClean="0"/>
              <a:t>Ge</a:t>
            </a:r>
            <a:r>
              <a:rPr lang="en-US" sz="1400" dirty="0" smtClean="0"/>
              <a:t> in coincidence with ancillary</a:t>
            </a:r>
          </a:p>
          <a:p>
            <a:pPr marL="892175" lvl="2" indent="-87313"/>
            <a:r>
              <a:rPr lang="en-US" sz="1400" dirty="0" smtClean="0"/>
              <a:t>Gate on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Ge</a:t>
            </a:r>
            <a:r>
              <a:rPr lang="en-US" sz="1400" dirty="0" err="1" smtClean="0"/>
              <a:t>-T</a:t>
            </a:r>
            <a:r>
              <a:rPr lang="en-US" sz="1400" baseline="-25000" dirty="0" err="1" smtClean="0"/>
              <a:t>anc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(still timestamp only) to select the data for tracking</a:t>
            </a:r>
            <a:endParaRPr lang="it-IT" sz="1400" dirty="0" smtClean="0"/>
          </a:p>
          <a:p>
            <a:pPr marL="271463" indent="-271463"/>
            <a:r>
              <a:rPr lang="it-IT" sz="1600" dirty="0" smtClean="0"/>
              <a:t>Input of tracking can be written in mgt-style for offline tracking with  OFT or MGT</a:t>
            </a:r>
          </a:p>
          <a:p>
            <a:pPr marL="271463" indent="-271463"/>
            <a:r>
              <a:rPr lang="it-IT" sz="1600" b="1" dirty="0" smtClean="0"/>
              <a:t>Tacking algorihm</a:t>
            </a:r>
          </a:p>
          <a:p>
            <a:pPr marL="631825" lvl="1" indent="-174625"/>
            <a:r>
              <a:rPr lang="it-IT" sz="1400" dirty="0" smtClean="0"/>
              <a:t>TrackingFilterOFT</a:t>
            </a:r>
          </a:p>
          <a:p>
            <a:pPr marL="631825" lvl="1" indent="-174625"/>
            <a:r>
              <a:rPr lang="it-IT" sz="1400" dirty="0" smtClean="0"/>
              <a:t>Waely’s, parameter-free cluster tracking algo</a:t>
            </a:r>
          </a:p>
          <a:p>
            <a:pPr marL="271463" indent="-271463"/>
            <a:r>
              <a:rPr lang="it-IT" sz="1600" dirty="0" smtClean="0"/>
              <a:t>Output </a:t>
            </a:r>
            <a:r>
              <a:rPr lang="it-IT" sz="1600" dirty="0" smtClean="0"/>
              <a:t>of Tracking written as adf or root tree</a:t>
            </a:r>
          </a:p>
          <a:p>
            <a:pPr marL="631825" lvl="1" indent="-174625"/>
            <a:r>
              <a:rPr lang="en-US" sz="1400" dirty="0" smtClean="0"/>
              <a:t>Both outputs keep the input hits (and the Ancillary data if present), adding the tracked gammas and the Ancillary filter</a:t>
            </a:r>
          </a:p>
          <a:p>
            <a:pPr marL="631825" lvl="1" indent="-174625"/>
            <a:r>
              <a:rPr lang="en-US" sz="1400" dirty="0" smtClean="0"/>
              <a:t>Timing is not yet reported properly</a:t>
            </a:r>
            <a:endParaRPr lang="it-IT" sz="1400" dirty="0" smtClean="0"/>
          </a:p>
          <a:p>
            <a:pPr marL="271463" indent="-271463"/>
            <a:endParaRPr lang="it-IT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Actions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that all detectors ok</a:t>
            </a:r>
          </a:p>
          <a:p>
            <a:pPr lvl="1"/>
            <a:r>
              <a:rPr lang="en-US" dirty="0" smtClean="0"/>
              <a:t>Inspect spectra of cores and segments</a:t>
            </a:r>
          </a:p>
          <a:p>
            <a:pPr lvl="1"/>
            <a:r>
              <a:rPr lang="en-US" dirty="0" smtClean="0"/>
              <a:t>Inspect g-g patterns of segments</a:t>
            </a:r>
          </a:p>
          <a:p>
            <a:pPr lvl="1"/>
            <a:r>
              <a:rPr lang="en-US" dirty="0" smtClean="0"/>
              <a:t>Global time alignment</a:t>
            </a:r>
          </a:p>
          <a:p>
            <a:r>
              <a:rPr lang="en-US" dirty="0" smtClean="0"/>
              <a:t>Better time windows</a:t>
            </a:r>
          </a:p>
          <a:p>
            <a:r>
              <a:rPr lang="en-US" dirty="0" smtClean="0"/>
              <a:t>In special cases use groups and conditions on groups</a:t>
            </a:r>
          </a:p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32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time alignment</a:t>
            </a:r>
            <a:br>
              <a:rPr lang="en-US" dirty="0" smtClean="0"/>
            </a:br>
            <a:endParaRPr lang="it-IT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 l="6563" t="13246" r="900" b="4317"/>
          <a:stretch>
            <a:fillRect/>
          </a:stretch>
        </p:blipFill>
        <p:spPr bwMode="auto">
          <a:xfrm>
            <a:off x="676591" y="1340768"/>
            <a:ext cx="778384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5168" y="5602888"/>
            <a:ext cx="8796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FTHM of common time spectrum 	before alignment	</a:t>
            </a:r>
            <a:r>
              <a:rPr lang="en-US" sz="2000" dirty="0" smtClean="0">
                <a:solidFill>
                  <a:srgbClr val="FF0000"/>
                </a:solidFill>
              </a:rPr>
              <a:t>44</a:t>
            </a:r>
            <a:r>
              <a:rPr lang="en-US" sz="2000" dirty="0" smtClean="0"/>
              <a:t>  ns</a:t>
            </a:r>
          </a:p>
          <a:p>
            <a:r>
              <a:rPr lang="en-US" sz="2000" dirty="0" smtClean="0">
                <a:sym typeface="Wingdings" pitchFamily="2" charset="2"/>
              </a:rPr>
              <a:t>				after alignment	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34 </a:t>
            </a:r>
            <a:r>
              <a:rPr lang="en-US" sz="2000" dirty="0" smtClean="0">
                <a:sym typeface="Wingdings" pitchFamily="2" charset="2"/>
              </a:rPr>
              <a:t> ns</a:t>
            </a:r>
          </a:p>
          <a:p>
            <a:r>
              <a:rPr lang="en-US" sz="2000" dirty="0" smtClean="0">
                <a:sym typeface="Wingdings" pitchFamily="2" charset="2"/>
              </a:rPr>
              <a:t>(26 ns when gating on EB detector at 1332 </a:t>
            </a:r>
            <a:r>
              <a:rPr lang="en-US" sz="2000" dirty="0" err="1" smtClean="0">
                <a:sym typeface="Wingdings" pitchFamily="2" charset="2"/>
              </a:rPr>
              <a:t>keV</a:t>
            </a:r>
            <a:r>
              <a:rPr lang="en-US" sz="2000" dirty="0" smtClean="0">
                <a:sym typeface="Wingdings" pitchFamily="2" charset="2"/>
              </a:rPr>
              <a:t> and full range in the AGATA crystal) </a:t>
            </a:r>
            <a:endParaRPr lang="it-IT" sz="2000" dirty="0"/>
          </a:p>
        </p:txBody>
      </p:sp>
      <p:sp>
        <p:nvSpPr>
          <p:cNvPr id="6" name="Rectangle 5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it-IT" dirty="0" smtClean="0"/>
              <a:t>Architecture of the system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80120"/>
            <a:ext cx="8589640" cy="558924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Local Level : </a:t>
            </a:r>
            <a:r>
              <a:rPr lang="it-IT" b="1" dirty="0" smtClean="0">
                <a:solidFill>
                  <a:srgbClr val="0070C0"/>
                </a:solidFill>
              </a:rPr>
              <a:t>where the individual detectors </a:t>
            </a:r>
            <a:r>
              <a:rPr lang="it-IT" b="1" u="sng" dirty="0" smtClean="0">
                <a:solidFill>
                  <a:srgbClr val="0070C0"/>
                </a:solidFill>
              </a:rPr>
              <a:t>don’t</a:t>
            </a:r>
            <a:r>
              <a:rPr lang="it-IT" b="1" dirty="0" smtClean="0">
                <a:solidFill>
                  <a:srgbClr val="0070C0"/>
                </a:solidFill>
              </a:rPr>
              <a:t> know of each other.</a:t>
            </a:r>
          </a:p>
          <a:p>
            <a:pPr lvl="1"/>
            <a:r>
              <a:rPr lang="it-IT" dirty="0" smtClean="0"/>
              <a:t>Electronics and computing follow a model with minimum coupling among the individual detectors, which are operated independently as long as possible</a:t>
            </a:r>
          </a:p>
          <a:p>
            <a:pPr lvl="1"/>
            <a:r>
              <a:rPr lang="it-IT" dirty="0" smtClean="0"/>
              <a:t>Electronics is almost completely digital, operated on the same 100 MHz clock</a:t>
            </a:r>
          </a:p>
          <a:p>
            <a:pPr lvl="1"/>
            <a:r>
              <a:rPr lang="it-IT" dirty="0" smtClean="0"/>
              <a:t>Data processing (in the electronics and in the front-end computers) is the same for all detectors and proceeds in parallel</a:t>
            </a:r>
          </a:p>
          <a:p>
            <a:pPr lvl="1"/>
            <a:r>
              <a:rPr lang="it-IT" b="1" dirty="0" smtClean="0"/>
              <a:t>Every chunk of produced data is tagged with a 48 bit number (time stamp) giving the absolute time (with a precision of 10 ns) since the last hard-reset of the system  </a:t>
            </a:r>
            <a:r>
              <a:rPr lang="it-IT" b="1" dirty="0" smtClean="0">
                <a:sym typeface="Wingdings" pitchFamily="2" charset="2"/>
              </a:rPr>
              <a:t> </a:t>
            </a:r>
            <a:r>
              <a:rPr lang="it-IT" b="1" dirty="0" smtClean="0"/>
              <a:t>roll around takes place every 32.5 days.</a:t>
            </a:r>
          </a:p>
          <a:p>
            <a:r>
              <a:rPr lang="it-IT" b="1" dirty="0" smtClean="0"/>
              <a:t>Global Level : </a:t>
            </a:r>
            <a:r>
              <a:rPr lang="it-IT" b="1" dirty="0" smtClean="0">
                <a:solidFill>
                  <a:srgbClr val="0070C0"/>
                </a:solidFill>
              </a:rPr>
              <a:t>where the detectors </a:t>
            </a:r>
            <a:r>
              <a:rPr lang="it-IT" b="1" u="sng" dirty="0" smtClean="0">
                <a:solidFill>
                  <a:srgbClr val="0070C0"/>
                </a:solidFill>
              </a:rPr>
              <a:t>do</a:t>
            </a:r>
            <a:r>
              <a:rPr lang="it-IT" b="1" dirty="0" smtClean="0">
                <a:solidFill>
                  <a:srgbClr val="0070C0"/>
                </a:solidFill>
              </a:rPr>
              <a:t> know of each other</a:t>
            </a:r>
          </a:p>
          <a:p>
            <a:pPr lvl="1"/>
            <a:r>
              <a:rPr lang="it-IT" dirty="0" smtClean="0"/>
              <a:t>By  means of the real time trigger, which reduces the data rate by selecting the class of interesting events</a:t>
            </a:r>
          </a:p>
          <a:p>
            <a:pPr lvl="1"/>
            <a:r>
              <a:rPr lang="it-IT" dirty="0" smtClean="0"/>
              <a:t>Via the event builder and merger that assemble the event fragments (including the ancillaries)  into complete events that are further processed </a:t>
            </a:r>
          </a:p>
          <a:p>
            <a:pPr lvl="1"/>
            <a:r>
              <a:rPr lang="it-IT" dirty="0" smtClean="0"/>
              <a:t>In the Tracking  and in the Physical analysis stages</a:t>
            </a:r>
            <a:br>
              <a:rPr lang="it-IT" dirty="0" smtClean="0"/>
            </a:br>
            <a:endParaRPr lang="it-IT" sz="13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0181" y="2275781"/>
            <a:ext cx="2302462" cy="5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5723831" y="3253352"/>
            <a:ext cx="2315218" cy="5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419872" y="4478902"/>
            <a:ext cx="2232248" cy="93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848766" y="2029390"/>
            <a:ext cx="1374461" cy="5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3848766" y="3253352"/>
            <a:ext cx="1374461" cy="5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721705" y="1990496"/>
            <a:ext cx="17746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CrystalProducer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(Save original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data)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2296" name="TextBox 20"/>
          <p:cNvSpPr txBox="1">
            <a:spLocks noChangeArrowheads="1"/>
          </p:cNvSpPr>
          <p:nvPr/>
        </p:nvSpPr>
        <p:spPr bwMode="auto">
          <a:xfrm>
            <a:off x="621606" y="3100257"/>
            <a:ext cx="197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PreprocessingFilter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297" name="TextBox 21"/>
          <p:cNvSpPr txBox="1">
            <a:spLocks noChangeArrowheads="1"/>
          </p:cNvSpPr>
          <p:nvPr/>
        </p:nvSpPr>
        <p:spPr bwMode="auto">
          <a:xfrm>
            <a:off x="898003" y="4910305"/>
            <a:ext cx="1422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PostPSAFilter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298" name="TextBox 22"/>
          <p:cNvSpPr txBox="1">
            <a:spLocks noChangeArrowheads="1"/>
          </p:cNvSpPr>
          <p:nvPr/>
        </p:nvSpPr>
        <p:spPr bwMode="auto">
          <a:xfrm>
            <a:off x="5954018" y="2339033"/>
            <a:ext cx="1766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Ancillary Catcher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299" name="TextBox 23"/>
          <p:cNvSpPr txBox="1">
            <a:spLocks noChangeArrowheads="1"/>
          </p:cNvSpPr>
          <p:nvPr/>
        </p:nvSpPr>
        <p:spPr bwMode="auto">
          <a:xfrm>
            <a:off x="6139756" y="3326129"/>
            <a:ext cx="1555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Mfm2adf 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00" name="TextBox 24"/>
          <p:cNvSpPr txBox="1">
            <a:spLocks noChangeArrowheads="1"/>
          </p:cNvSpPr>
          <p:nvPr/>
        </p:nvSpPr>
        <p:spPr bwMode="auto">
          <a:xfrm>
            <a:off x="3527884" y="4622273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global actions and</a:t>
            </a:r>
            <a:endParaRPr lang="it-IT" dirty="0" smtClean="0">
              <a:latin typeface="Calibri" pitchFamily="34" charset="0"/>
            </a:endParaRPr>
          </a:p>
          <a:p>
            <a:pPr algn="ctr"/>
            <a:r>
              <a:rPr lang="en-US" dirty="0" err="1" smtClean="0">
                <a:latin typeface="Calibri" pitchFamily="34" charset="0"/>
              </a:rPr>
              <a:t>TrackingFilter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3889" y="5918318"/>
            <a:ext cx="1944216" cy="5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456582" y="2029390"/>
            <a:ext cx="2302462" cy="5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" name="Rectangle 27"/>
          <p:cNvSpPr/>
          <p:nvPr/>
        </p:nvSpPr>
        <p:spPr>
          <a:xfrm>
            <a:off x="456582" y="2965898"/>
            <a:ext cx="2315218" cy="5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456582" y="3902408"/>
            <a:ext cx="2315218" cy="5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305" name="TextBox 29"/>
          <p:cNvSpPr txBox="1">
            <a:spLocks noChangeArrowheads="1"/>
          </p:cNvSpPr>
          <p:nvPr/>
        </p:nvSpPr>
        <p:spPr bwMode="auto">
          <a:xfrm>
            <a:off x="3847815" y="1988840"/>
            <a:ext cx="1375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EventBuilder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Builder.adf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06" name="TextBox 30"/>
          <p:cNvSpPr txBox="1">
            <a:spLocks noChangeArrowheads="1"/>
          </p:cNvSpPr>
          <p:nvPr/>
        </p:nvSpPr>
        <p:spPr bwMode="auto">
          <a:xfrm>
            <a:off x="3836703" y="3398137"/>
            <a:ext cx="1398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EventMerger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07" name="TextBox 31"/>
          <p:cNvSpPr txBox="1">
            <a:spLocks noChangeArrowheads="1"/>
          </p:cNvSpPr>
          <p:nvPr/>
        </p:nvSpPr>
        <p:spPr bwMode="auto">
          <a:xfrm>
            <a:off x="3964365" y="5909791"/>
            <a:ext cx="1143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Consumer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Tracked.adf</a:t>
            </a:r>
            <a:endParaRPr lang="it-IT" sz="1600" dirty="0">
              <a:latin typeface="Calibri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535996" y="2606545"/>
            <a:ext cx="0" cy="646807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535996" y="3830508"/>
            <a:ext cx="1" cy="648394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4" name="TextBox 53"/>
          <p:cNvSpPr txBox="1">
            <a:spLocks noChangeArrowheads="1"/>
          </p:cNvSpPr>
          <p:nvPr/>
        </p:nvSpPr>
        <p:spPr bwMode="auto">
          <a:xfrm>
            <a:off x="179512" y="580533"/>
            <a:ext cx="2845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00A 00B 00C 01A 01B 01C….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17" name="TextBox 66"/>
          <p:cNvSpPr txBox="1">
            <a:spLocks noChangeArrowheads="1"/>
          </p:cNvSpPr>
          <p:nvPr/>
        </p:nvSpPr>
        <p:spPr bwMode="auto">
          <a:xfrm>
            <a:off x="251520" y="1021873"/>
            <a:ext cx="2362278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Digitizer+PreProc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 or raw data </a:t>
            </a:r>
            <a:r>
              <a:rPr lang="en-US" dirty="0" smtClean="0">
                <a:latin typeface="Calibri" pitchFamily="34" charset="0"/>
              </a:rPr>
              <a:t>file (</a:t>
            </a:r>
            <a:r>
              <a:rPr lang="en-US" dirty="0" err="1" smtClean="0">
                <a:latin typeface="Calibri" pitchFamily="34" charset="0"/>
              </a:rPr>
              <a:t>cdat</a:t>
            </a:r>
            <a:r>
              <a:rPr lang="en-US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2318" name="TextBox 71"/>
          <p:cNvSpPr txBox="1">
            <a:spLocks noChangeArrowheads="1"/>
          </p:cNvSpPr>
          <p:nvPr/>
        </p:nvSpPr>
        <p:spPr bwMode="auto">
          <a:xfrm>
            <a:off x="6074668" y="1198493"/>
            <a:ext cx="159367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VME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5" name="Straight Arrow Connector 74"/>
          <p:cNvCxnSpPr>
            <a:stCxn id="12317" idx="2"/>
            <a:endCxn id="27" idx="0"/>
          </p:cNvCxnSpPr>
          <p:nvPr/>
        </p:nvCxnSpPr>
        <p:spPr>
          <a:xfrm>
            <a:off x="1432659" y="1668204"/>
            <a:ext cx="175154" cy="36118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2318" idx="2"/>
            <a:endCxn id="4" idx="0"/>
          </p:cNvCxnSpPr>
          <p:nvPr/>
        </p:nvCxnSpPr>
        <p:spPr>
          <a:xfrm>
            <a:off x="6871506" y="1567825"/>
            <a:ext cx="9906" cy="7079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1" name="TextBox 77"/>
          <p:cNvSpPr txBox="1">
            <a:spLocks noChangeArrowheads="1"/>
          </p:cNvSpPr>
          <p:nvPr/>
        </p:nvSpPr>
        <p:spPr bwMode="auto">
          <a:xfrm>
            <a:off x="7740352" y="1340768"/>
            <a:ext cx="893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VAMOS</a:t>
            </a:r>
            <a:endParaRPr lang="it-IT" dirty="0">
              <a:latin typeface="Calibri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475681" y="1742052"/>
            <a:ext cx="287337" cy="1444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6582" y="5917325"/>
            <a:ext cx="2315218" cy="57715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446727" y="5878928"/>
            <a:ext cx="23246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Consumer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Save PSA </a:t>
            </a:r>
            <a:r>
              <a:rPr lang="en-US" sz="1600" dirty="0" smtClean="0">
                <a:latin typeface="Calibri" pitchFamily="34" charset="0"/>
              </a:rPr>
              <a:t>output (psa.adf)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6582" y="4837859"/>
            <a:ext cx="2315218" cy="5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1097856" y="4036362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PSAFilter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79912" y="58053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PSA Hits</a:t>
            </a:r>
          </a:p>
        </p:txBody>
      </p:sp>
      <p:cxnSp>
        <p:nvCxnSpPr>
          <p:cNvPr id="64" name="Straight Arrow Connector 63"/>
          <p:cNvCxnSpPr>
            <a:stCxn id="27" idx="2"/>
            <a:endCxn id="28" idx="0"/>
          </p:cNvCxnSpPr>
          <p:nvPr/>
        </p:nvCxnSpPr>
        <p:spPr>
          <a:xfrm>
            <a:off x="1607813" y="2606545"/>
            <a:ext cx="6378" cy="3593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2"/>
            <a:endCxn id="29" idx="0"/>
          </p:cNvCxnSpPr>
          <p:nvPr/>
        </p:nvCxnSpPr>
        <p:spPr>
          <a:xfrm>
            <a:off x="1614191" y="3543054"/>
            <a:ext cx="0" cy="359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2"/>
            <a:endCxn id="55" idx="0"/>
          </p:cNvCxnSpPr>
          <p:nvPr/>
        </p:nvCxnSpPr>
        <p:spPr>
          <a:xfrm>
            <a:off x="1614191" y="4478505"/>
            <a:ext cx="0" cy="359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5" idx="2"/>
            <a:endCxn id="39" idx="0"/>
          </p:cNvCxnSpPr>
          <p:nvPr/>
        </p:nvCxnSpPr>
        <p:spPr>
          <a:xfrm>
            <a:off x="1614191" y="5413956"/>
            <a:ext cx="0" cy="5033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4" idx="2"/>
          </p:cNvCxnSpPr>
          <p:nvPr/>
        </p:nvCxnSpPr>
        <p:spPr>
          <a:xfrm>
            <a:off x="6881412" y="2852936"/>
            <a:ext cx="2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" idx="1"/>
            <a:endCxn id="18" idx="3"/>
          </p:cNvCxnSpPr>
          <p:nvPr/>
        </p:nvCxnSpPr>
        <p:spPr>
          <a:xfrm flipH="1">
            <a:off x="5223227" y="3541930"/>
            <a:ext cx="500604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395773" y="1796262"/>
            <a:ext cx="287337" cy="1444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91680" y="1660653"/>
            <a:ext cx="6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dets</a:t>
            </a:r>
            <a:endParaRPr lang="it-IT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644008" y="1660653"/>
            <a:ext cx="6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dets</a:t>
            </a:r>
            <a:endParaRPr lang="it-IT" baseline="-25000" dirty="0"/>
          </a:p>
        </p:txBody>
      </p:sp>
      <p:cxnSp>
        <p:nvCxnSpPr>
          <p:cNvPr id="100" name="Straight Arrow Connector 99"/>
          <p:cNvCxnSpPr>
            <a:stCxn id="6" idx="2"/>
            <a:endCxn id="26" idx="0"/>
          </p:cNvCxnSpPr>
          <p:nvPr/>
        </p:nvCxnSpPr>
        <p:spPr>
          <a:xfrm>
            <a:off x="4535996" y="5414361"/>
            <a:ext cx="1" cy="503957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" idx="0"/>
          </p:cNvCxnSpPr>
          <p:nvPr/>
        </p:nvCxnSpPr>
        <p:spPr>
          <a:xfrm>
            <a:off x="4535996" y="1637426"/>
            <a:ext cx="1" cy="3919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stCxn id="7" idx="0"/>
            <a:endCxn id="55" idx="2"/>
          </p:cNvCxnSpPr>
          <p:nvPr/>
        </p:nvCxnSpPr>
        <p:spPr>
          <a:xfrm rot="16200000" flipH="1" flipV="1">
            <a:off x="1382811" y="2260770"/>
            <a:ext cx="3384566" cy="2921806"/>
          </a:xfrm>
          <a:prstGeom prst="bentConnector5">
            <a:avLst>
              <a:gd name="adj1" fmla="val -6754"/>
              <a:gd name="adj2" fmla="val 48471"/>
              <a:gd name="adj3" fmla="val 106754"/>
            </a:avLst>
          </a:prstGeom>
          <a:ln w="381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Straight Arrow Connector 88"/>
          <p:cNvCxnSpPr/>
          <p:nvPr/>
        </p:nvCxnSpPr>
        <p:spPr>
          <a:xfrm>
            <a:off x="6876256" y="3861048"/>
            <a:ext cx="3452" cy="864096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6363923" y="4725144"/>
            <a:ext cx="1143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Consumer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Vamos.adf</a:t>
            </a:r>
            <a:endParaRPr lang="it-IT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65312" y="-99392"/>
            <a:ext cx="8229600" cy="1143000"/>
          </a:xfrm>
        </p:spPr>
        <p:txBody>
          <a:bodyPr/>
          <a:lstStyle/>
          <a:p>
            <a:r>
              <a:rPr lang="it-IT" dirty="0" smtClean="0">
                <a:cs typeface="Arial" pitchFamily="34" charset="0"/>
              </a:rPr>
              <a:t>Data processing and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0728"/>
            <a:ext cx="8229600" cy="587727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it-IT" sz="3800" dirty="0" smtClean="0">
                <a:solidFill>
                  <a:srgbClr val="0070C0"/>
                </a:solidFill>
              </a:rPr>
              <a:t>Offline = Online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A series of programs organized in the style of Narval actors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Director of the actors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 smtClean="0"/>
              <a:t>Online</a:t>
            </a:r>
            <a:r>
              <a:rPr lang="it-IT" dirty="0" smtClean="0">
                <a:solidFill>
                  <a:srgbClr val="0070C0"/>
                </a:solidFill>
              </a:rPr>
              <a:t> : </a:t>
            </a:r>
            <a:r>
              <a:rPr lang="it-IT" b="1" dirty="0" smtClean="0">
                <a:solidFill>
                  <a:srgbClr val="0070C0"/>
                </a:solidFill>
              </a:rPr>
              <a:t>Narval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 smtClean="0"/>
              <a:t>Offline</a:t>
            </a:r>
            <a:r>
              <a:rPr lang="it-IT" dirty="0" smtClean="0">
                <a:solidFill>
                  <a:srgbClr val="0070C0"/>
                </a:solidFill>
              </a:rPr>
              <a:t> : </a:t>
            </a:r>
            <a:r>
              <a:rPr lang="it-IT" b="1" dirty="0" smtClean="0">
                <a:solidFill>
                  <a:srgbClr val="0070C0"/>
                </a:solidFill>
              </a:rPr>
              <a:t>Narval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 or  narval emulator(s)</a:t>
            </a:r>
            <a:endParaRPr lang="it-IT" dirty="0" smtClean="0">
              <a:solidFill>
                <a:srgbClr val="0070C0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Depending on the available computing resources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Single computer or Farm with distributed processing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system is complex and “difficult” to manage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Very large number of channels NumberOfCrystals*38</a:t>
            </a:r>
            <a:br>
              <a:rPr lang="it-IT" dirty="0" smtClean="0"/>
            </a:br>
            <a:r>
              <a:rPr lang="it-IT" dirty="0" smtClean="0"/>
              <a:t>   </a:t>
            </a:r>
            <a:r>
              <a:rPr lang="it-IT" dirty="0" smtClean="0"/>
              <a:t>1330 Channels</a:t>
            </a:r>
            <a:r>
              <a:rPr lang="it-IT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endParaRPr lang="it-IT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>
                <a:sym typeface="Wingdings" pitchFamily="2" charset="2"/>
              </a:rPr>
              <a:t>No chance to take care of them individually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>
                <a:sym typeface="Wingdings" pitchFamily="2" charset="2"/>
              </a:rPr>
              <a:t>Rely on automatic procedures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>
                <a:sym typeface="Wingdings" pitchFamily="2" charset="2"/>
              </a:rPr>
              <a:t>Hope that the system is stable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>
                <a:sym typeface="Wingdings" pitchFamily="2" charset="2"/>
              </a:rPr>
              <a:t>Result depends on average </a:t>
            </a:r>
            <a:r>
              <a:rPr lang="it-IT" dirty="0" smtClean="0">
                <a:sym typeface="Wingdings" pitchFamily="2" charset="2"/>
              </a:rPr>
              <a:t>performance</a:t>
            </a:r>
            <a:endParaRPr lang="it-IT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actors, managed by the framework (</a:t>
            </a:r>
            <a:r>
              <a:rPr lang="en-US" dirty="0" err="1" smtClean="0"/>
              <a:t>Narval</a:t>
            </a:r>
            <a:r>
              <a:rPr lang="en-US" dirty="0" smtClean="0"/>
              <a:t> or </a:t>
            </a:r>
            <a:r>
              <a:rPr lang="en-US" dirty="0" err="1" smtClean="0"/>
              <a:t>femul</a:t>
            </a:r>
            <a:r>
              <a:rPr lang="en-US" dirty="0" smtClean="0"/>
              <a:t>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Creation </a:t>
            </a:r>
          </a:p>
          <a:p>
            <a:pPr lvl="1"/>
            <a:r>
              <a:rPr lang="en-US" dirty="0" err="1" smtClean="0"/>
              <a:t>process_config</a:t>
            </a:r>
            <a:r>
              <a:rPr lang="en-US" dirty="0" smtClean="0"/>
              <a:t> and  object creation …</a:t>
            </a:r>
          </a:p>
          <a:p>
            <a:r>
              <a:rPr lang="it-IT" b="1" dirty="0" smtClean="0"/>
              <a:t>process_initialise</a:t>
            </a:r>
          </a:p>
          <a:p>
            <a:pPr lvl="1"/>
            <a:r>
              <a:rPr lang="en-US" dirty="0" smtClean="0"/>
              <a:t>Read parameters from </a:t>
            </a:r>
            <a:r>
              <a:rPr lang="en-US" dirty="0" err="1" smtClean="0"/>
              <a:t>confPath</a:t>
            </a:r>
            <a:r>
              <a:rPr lang="en-US" dirty="0" smtClean="0"/>
              <a:t>/</a:t>
            </a:r>
            <a:r>
              <a:rPr lang="en-US" dirty="0" err="1" smtClean="0"/>
              <a:t>Actor.conf</a:t>
            </a:r>
            <a:r>
              <a:rPr lang="en-US" dirty="0" smtClean="0"/>
              <a:t>    (e.g. </a:t>
            </a:r>
            <a:r>
              <a:rPr lang="en-US" dirty="0" smtClean="0"/>
              <a:t>Conf/00A/</a:t>
            </a:r>
            <a:r>
              <a:rPr lang="en-US" dirty="0" err="1" smtClean="0"/>
              <a:t>PSAFilter.conf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Generate configuration-dependent internal objects, open data files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process_start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(Important for Producers/Consumers)</a:t>
            </a:r>
          </a:p>
          <a:p>
            <a:endParaRPr lang="en-US" sz="1500" dirty="0" smtClean="0"/>
          </a:p>
          <a:p>
            <a:r>
              <a:rPr lang="en-US" b="1" dirty="0" err="1" smtClean="0"/>
              <a:t>process_block</a:t>
            </a:r>
            <a:r>
              <a:rPr lang="en-US" b="1" dirty="0" smtClean="0"/>
              <a:t>  (or </a:t>
            </a:r>
            <a:r>
              <a:rPr lang="en-US" b="1" dirty="0" err="1" smtClean="0"/>
              <a:t>adf</a:t>
            </a:r>
            <a:r>
              <a:rPr lang="en-US" b="1" dirty="0" smtClean="0"/>
              <a:t>::</a:t>
            </a:r>
            <a:r>
              <a:rPr lang="en-US" b="1" dirty="0" err="1" smtClean="0"/>
              <a:t>ProcessBlock</a:t>
            </a:r>
            <a:r>
              <a:rPr lang="en-US" b="1" dirty="0" smtClean="0"/>
              <a:t>)	 </a:t>
            </a:r>
            <a:r>
              <a:rPr lang="en-US" b="1" dirty="0" smtClean="0">
                <a:sym typeface="Wingdings" pitchFamily="2" charset="2"/>
              </a:rPr>
              <a:t>   </a:t>
            </a:r>
            <a:r>
              <a:rPr lang="en-US" b="1" dirty="0" smtClean="0"/>
              <a:t>the event loop</a:t>
            </a:r>
          </a:p>
          <a:p>
            <a:pPr lvl="1"/>
            <a:r>
              <a:rPr lang="en-US" b="1" dirty="0" smtClean="0"/>
              <a:t>where the actual work is done</a:t>
            </a:r>
          </a:p>
          <a:p>
            <a:endParaRPr lang="en-US" sz="1300" dirty="0" smtClean="0"/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process_stop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 for Producers/Consumers)</a:t>
            </a:r>
          </a:p>
          <a:p>
            <a:r>
              <a:rPr lang="en-US" dirty="0" smtClean="0"/>
              <a:t>Destruction</a:t>
            </a:r>
          </a:p>
          <a:p>
            <a:pPr lvl="1"/>
            <a:r>
              <a:rPr lang="en-US" dirty="0" smtClean="0"/>
              <a:t>Save spectra and close files</a:t>
            </a:r>
          </a:p>
          <a:p>
            <a:endParaRPr lang="en-US" dirty="0" smtClean="0"/>
          </a:p>
          <a:p>
            <a:r>
              <a:rPr lang="en-US" dirty="0" smtClean="0"/>
              <a:t>A fair amount of repeated code (boilerplate) saved by inheriting from proper base classes (</a:t>
            </a:r>
            <a:r>
              <a:rPr lang="en-US" dirty="0" err="1" smtClean="0"/>
              <a:t>NarvalInterface</a:t>
            </a:r>
            <a:r>
              <a:rPr lang="en-US" dirty="0" smtClean="0"/>
              <a:t>, </a:t>
            </a:r>
            <a:r>
              <a:rPr lang="en-US" dirty="0" err="1" smtClean="0"/>
              <a:t>NarvalProducer</a:t>
            </a:r>
            <a:r>
              <a:rPr lang="en-US" dirty="0" smtClean="0"/>
              <a:t>, </a:t>
            </a:r>
            <a:r>
              <a:rPr lang="en-US" dirty="0" err="1" smtClean="0"/>
              <a:t>NarvalFilter</a:t>
            </a:r>
            <a:r>
              <a:rPr lang="en-US" dirty="0" smtClean="0"/>
              <a:t>, </a:t>
            </a:r>
            <a:r>
              <a:rPr lang="en-US" dirty="0" err="1" smtClean="0"/>
              <a:t>NarvalConsumer</a:t>
            </a:r>
            <a:r>
              <a:rPr lang="en-US" dirty="0" smtClean="0"/>
              <a:t> provided by the </a:t>
            </a:r>
            <a:r>
              <a:rPr lang="en-US" dirty="0" err="1" smtClean="0"/>
              <a:t>adf</a:t>
            </a:r>
            <a:r>
              <a:rPr lang="en-US" dirty="0" smtClean="0"/>
              <a:t> library.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GANIL</Template>
  <TotalTime>14324</TotalTime>
  <Words>2978</Words>
  <Application>Microsoft Office PowerPoint</Application>
  <PresentationFormat>Affichage à l'écran (4:3)</PresentationFormat>
  <Paragraphs>674</Paragraphs>
  <Slides>58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58</vt:i4>
      </vt:variant>
    </vt:vector>
  </HeadingPairs>
  <TitlesOfParts>
    <vt:vector size="60" baseType="lpstr">
      <vt:lpstr>GANIL</vt:lpstr>
      <vt:lpstr>1_GANIL</vt:lpstr>
      <vt:lpstr>Diapositive 1</vt:lpstr>
      <vt:lpstr>Topics</vt:lpstr>
      <vt:lpstr>AGATA detectors</vt:lpstr>
      <vt:lpstr>Structure of Electronics and DAQ</vt:lpstr>
      <vt:lpstr>GTS : the system coordinator All detectors operated on the same 100 MHz clock</vt:lpstr>
      <vt:lpstr>Architecture of the system</vt:lpstr>
      <vt:lpstr>Diapositive 7</vt:lpstr>
      <vt:lpstr>Data processing and replay</vt:lpstr>
      <vt:lpstr>Use of actors, managed by the framework (Narval or femul)</vt:lpstr>
      <vt:lpstr>Emulator(s)</vt:lpstr>
      <vt:lpstr>Diapositive 11</vt:lpstr>
      <vt:lpstr>Diapositive 12</vt:lpstr>
      <vt:lpstr>Diapositive 13</vt:lpstr>
      <vt:lpstr>Diapositive 14</vt:lpstr>
      <vt:lpstr>Structure of analysis directories</vt:lpstr>
      <vt:lpstr>Typical configuration directories</vt:lpstr>
      <vt:lpstr>Binary spectra</vt:lpstr>
      <vt:lpstr>Some Useful programs </vt:lpstr>
      <vt:lpstr>Local Actors </vt:lpstr>
      <vt:lpstr>Global Actors</vt:lpstr>
      <vt:lpstr>CrystalProducer</vt:lpstr>
      <vt:lpstr>What does it read and write</vt:lpstr>
      <vt:lpstr>Raw data from EDAQ</vt:lpstr>
      <vt:lpstr>Digitizers</vt:lpstr>
      <vt:lpstr>Range of digitizers 1</vt:lpstr>
      <vt:lpstr>Prod__4-38-32768-UI__Ampli.spec [1]-38-32768 used for energy calibrations</vt:lpstr>
      <vt:lpstr>PreprocessingFilter</vt:lpstr>
      <vt:lpstr>Calibrations</vt:lpstr>
      <vt:lpstr>PreprocessingFilterPSA.conf</vt:lpstr>
      <vt:lpstr>Cross-Talk</vt:lpstr>
      <vt:lpstr>Crosstalk correction: Motivation</vt:lpstr>
      <vt:lpstr>Cross talk correction: Results</vt:lpstr>
      <vt:lpstr>Cross talk</vt:lpstr>
      <vt:lpstr>Missing/Broken segments</vt:lpstr>
      <vt:lpstr>Time calibrations at Local Level</vt:lpstr>
      <vt:lpstr>Time alignment of segments re Core</vt:lpstr>
      <vt:lpstr>PSAFilter</vt:lpstr>
      <vt:lpstr>Pulse Shape Analysis concept</vt:lpstr>
      <vt:lpstr>Pulse Shape Analysis concept</vt:lpstr>
      <vt:lpstr>Pulse Shape Analysis concept</vt:lpstr>
      <vt:lpstr>Pulse Shape Analysis concept</vt:lpstr>
      <vt:lpstr>Pulse Shape Analysis concept</vt:lpstr>
      <vt:lpstr>Pulse Shape Analysis concept</vt:lpstr>
      <vt:lpstr>Pulse Shape Analysis concept</vt:lpstr>
      <vt:lpstr>The Grid Search algorithm  implemented in Narval as PSAFilterGridSearch </vt:lpstr>
      <vt:lpstr>Adaptive Grid Search in action</vt:lpstr>
      <vt:lpstr>Adaptive Grid Search in action</vt:lpstr>
      <vt:lpstr>Decomposition with 2 hits/segment </vt:lpstr>
      <vt:lpstr>Response function and PSA</vt:lpstr>
      <vt:lpstr>Effect of time alignment</vt:lpstr>
      <vt:lpstr>Best time alignment and fit of T0 of signal</vt:lpstr>
      <vt:lpstr>Cross talk and PSA</vt:lpstr>
      <vt:lpstr>Response function and cross-talk applied to the signal basis</vt:lpstr>
      <vt:lpstr>PostPSAFilter</vt:lpstr>
      <vt:lpstr>EventBuilder/EventMerger</vt:lpstr>
      <vt:lpstr>TrackingFilter</vt:lpstr>
      <vt:lpstr>Global Actions</vt:lpstr>
      <vt:lpstr>Global time alignment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bazzacco</dc:creator>
  <cp:lastModifiedBy>clement</cp:lastModifiedBy>
  <cp:revision>52</cp:revision>
  <dcterms:created xsi:type="dcterms:W3CDTF">2014-09-23T05:44:26Z</dcterms:created>
  <dcterms:modified xsi:type="dcterms:W3CDTF">2018-01-18T11:04:04Z</dcterms:modified>
</cp:coreProperties>
</file>