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lvl1pPr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1pPr>
    <a:lvl2pPr indent="3429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2pPr>
    <a:lvl3pPr indent="6858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3pPr>
    <a:lvl4pPr indent="10287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4pPr>
    <a:lvl5pPr indent="13716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5pPr>
    <a:lvl6pPr indent="17145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6pPr>
    <a:lvl7pPr indent="20574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7pPr>
    <a:lvl8pPr indent="24003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8pPr>
    <a:lvl9pPr indent="27432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rgbClr val="0097EB">
              <a:alpha val="62000"/>
            </a:srgbClr>
          </a:solidFill>
        </a:fill>
      </a:tcStyle>
    </a:firstCol>
    <a:lastRow>
      <a:tcTxStyle b="def" i="de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rgbClr val="0097EB">
              <a:alpha val="62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97EB">
              <a:alpha val="10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533FF">
              <a:alpha val="62000"/>
            </a:srgb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A1C9C">
              <a:alpha val="80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A1C9C">
              <a:alpha val="80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def" i="de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6FBC00">
              <a:alpha val="62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def" i="de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def" i="de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rgbClr val="E3266D">
                  <a:alpha val="6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def" i="de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def" i="de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868686"/>
        </a:fontRef>
        <a:srgbClr val="868686"/>
      </a:tcTxStyle>
      <a:tcStyle>
        <a:tcBdr>
          <a:left>
            <a:ln w="25400" cap="flat">
              <a:solidFill>
                <a:srgbClr val="5091C0"/>
              </a:solidFill>
              <a:prstDash val="solid"/>
              <a:miter lim="400000"/>
            </a:ln>
          </a:left>
          <a:right>
            <a:ln w="25400" cap="flat">
              <a:solidFill>
                <a:srgbClr val="5091C0"/>
              </a:solidFill>
              <a:prstDash val="solid"/>
              <a:miter lim="400000"/>
            </a:ln>
          </a:right>
          <a:top>
            <a:ln w="25400" cap="flat">
              <a:solidFill>
                <a:srgbClr val="5091C0"/>
              </a:solidFill>
              <a:prstDash val="solid"/>
              <a:miter lim="400000"/>
            </a:ln>
          </a:top>
          <a:bottom>
            <a:ln w="25400" cap="flat">
              <a:solidFill>
                <a:srgbClr val="5091C0"/>
              </a:solidFill>
              <a:prstDash val="solid"/>
              <a:miter lim="400000"/>
            </a:ln>
          </a:bottom>
          <a:insideH>
            <a:ln w="25400" cap="flat">
              <a:solidFill>
                <a:srgbClr val="5091C0"/>
              </a:solidFill>
              <a:prstDash val="solid"/>
              <a:miter lim="400000"/>
            </a:ln>
          </a:insideH>
          <a:insideV>
            <a:ln w="25400" cap="flat">
              <a:solidFill>
                <a:srgbClr val="5091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091C0"/>
              </a:solidFill>
              <a:prstDash val="solid"/>
              <a:miter lim="400000"/>
            </a:ln>
          </a:left>
          <a:right>
            <a:ln w="25400" cap="flat">
              <a:solidFill>
                <a:srgbClr val="5091C0"/>
              </a:solidFill>
              <a:prstDash val="solid"/>
              <a:miter lim="400000"/>
            </a:ln>
          </a:right>
          <a:top>
            <a:ln w="25400" cap="flat">
              <a:solidFill>
                <a:srgbClr val="5091C0"/>
              </a:solidFill>
              <a:prstDash val="solid"/>
              <a:miter lim="400000"/>
            </a:ln>
          </a:top>
          <a:bottom>
            <a:ln w="25400" cap="flat">
              <a:solidFill>
                <a:srgbClr val="5091C0"/>
              </a:solidFill>
              <a:prstDash val="solid"/>
              <a:miter lim="400000"/>
            </a:ln>
          </a:bottom>
          <a:insideH>
            <a:ln w="25400" cap="flat">
              <a:solidFill>
                <a:srgbClr val="5091C0"/>
              </a:solidFill>
              <a:prstDash val="solid"/>
              <a:miter lim="400000"/>
            </a:ln>
          </a:insideH>
          <a:insideV>
            <a:ln w="25400" cap="flat">
              <a:solidFill>
                <a:srgbClr val="5091C0"/>
              </a:solidFill>
              <a:prstDash val="solid"/>
              <a:miter lim="400000"/>
            </a:ln>
          </a:insideV>
        </a:tcBdr>
        <a:fill>
          <a:solidFill>
            <a:srgbClr val="0097EB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091C0"/>
              </a:solidFill>
              <a:prstDash val="solid"/>
              <a:miter lim="400000"/>
            </a:ln>
          </a:left>
          <a:right>
            <a:ln w="25400" cap="flat">
              <a:solidFill>
                <a:srgbClr val="5091C0"/>
              </a:solidFill>
              <a:prstDash val="solid"/>
              <a:miter lim="400000"/>
            </a:ln>
          </a:right>
          <a:top>
            <a:ln w="25400" cap="flat">
              <a:solidFill>
                <a:srgbClr val="5091C0"/>
              </a:solidFill>
              <a:prstDash val="solid"/>
              <a:miter lim="400000"/>
            </a:ln>
          </a:top>
          <a:bottom>
            <a:ln w="25400" cap="flat">
              <a:solidFill>
                <a:srgbClr val="5091C0"/>
              </a:solidFill>
              <a:prstDash val="solid"/>
              <a:miter lim="400000"/>
            </a:ln>
          </a:bottom>
          <a:insideH>
            <a:ln w="25400" cap="flat">
              <a:solidFill>
                <a:srgbClr val="5091C0"/>
              </a:solidFill>
              <a:prstDash val="solid"/>
              <a:miter lim="400000"/>
            </a:ln>
          </a:insideH>
          <a:insideV>
            <a:ln w="25400" cap="flat">
              <a:solidFill>
                <a:srgbClr val="5091C0"/>
              </a:solidFill>
              <a:prstDash val="solid"/>
              <a:miter lim="400000"/>
            </a:ln>
          </a:insideV>
        </a:tcBdr>
        <a:fill>
          <a:solidFill>
            <a:srgbClr val="0097EB">
              <a:alpha val="62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091C0"/>
              </a:solidFill>
              <a:prstDash val="solid"/>
              <a:miter lim="400000"/>
            </a:ln>
          </a:left>
          <a:right>
            <a:ln w="25400" cap="flat">
              <a:solidFill>
                <a:srgbClr val="5091C0"/>
              </a:solidFill>
              <a:prstDash val="solid"/>
              <a:miter lim="400000"/>
            </a:ln>
          </a:right>
          <a:top>
            <a:ln w="25400" cap="flat">
              <a:solidFill>
                <a:srgbClr val="5091C0"/>
              </a:solidFill>
              <a:prstDash val="solid"/>
              <a:miter lim="400000"/>
            </a:ln>
          </a:top>
          <a:bottom>
            <a:ln w="25400" cap="flat">
              <a:solidFill>
                <a:srgbClr val="5091C0"/>
              </a:solidFill>
              <a:prstDash val="solid"/>
              <a:miter lim="400000"/>
            </a:ln>
          </a:bottom>
          <a:insideH>
            <a:ln w="25400" cap="flat">
              <a:solidFill>
                <a:srgbClr val="5091C0"/>
              </a:solidFill>
              <a:prstDash val="solid"/>
              <a:miter lim="400000"/>
            </a:ln>
          </a:insideH>
          <a:insideV>
            <a:ln w="25400" cap="flat">
              <a:solidFill>
                <a:srgbClr val="5091C0"/>
              </a:solidFill>
              <a:prstDash val="solid"/>
              <a:miter lim="400000"/>
            </a:ln>
          </a:insideV>
        </a:tcBdr>
        <a:fill>
          <a:solidFill>
            <a:srgbClr val="0097EB">
              <a:alpha val="62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/>
        </p:nvSpPr>
        <p:spPr>
          <a:xfrm>
            <a:off x="1003300" y="4881033"/>
            <a:ext cx="11010904" cy="128"/>
          </a:xfrm>
          <a:prstGeom prst="line">
            <a:avLst/>
          </a:prstGeom>
          <a:ln w="12700">
            <a:solidFill>
              <a:srgbClr val="868686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" name="Shape 6"/>
          <p:cNvSpPr/>
          <p:nvPr>
            <p:ph type="title"/>
          </p:nvPr>
        </p:nvSpPr>
        <p:spPr>
          <a:xfrm>
            <a:off x="1016000" y="1917700"/>
            <a:ext cx="10972800" cy="2794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016000" y="5016500"/>
            <a:ext cx="10972800" cy="1270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400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400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400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400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One</a:t>
            </a:r>
            <a:endParaRPr sz="4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Two</a:t>
            </a:r>
            <a:endParaRPr sz="4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Three</a:t>
            </a:r>
            <a:endParaRPr sz="4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Four</a:t>
            </a:r>
            <a:endParaRPr sz="4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xfrm>
            <a:off x="381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381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400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400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400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400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One</a:t>
            </a:r>
            <a:endParaRPr sz="4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Two</a:t>
            </a:r>
            <a:endParaRPr sz="4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Three</a:t>
            </a:r>
            <a:endParaRPr sz="4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Four</a:t>
            </a:r>
            <a:endParaRPr sz="4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45A7DE"/>
                </a:solidFill>
              </a:rP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768600"/>
            <a:ext cx="5046134" cy="5715000"/>
          </a:xfrm>
          <a:prstGeom prst="rect">
            <a:avLst/>
          </a:prstGeom>
        </p:spPr>
        <p:txBody>
          <a:bodyPr/>
          <a:lstStyle>
            <a:lvl1pPr marL="832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1pPr>
            <a:lvl2pPr marL="12766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2pPr>
            <a:lvl3pPr marL="1721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3pPr>
            <a:lvl4pPr marL="21656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4pPr>
            <a:lvl5pPr marL="2610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One</a:t>
            </a:r>
            <a:endParaRPr sz="36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Two</a:t>
            </a:r>
            <a:endParaRPr sz="36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Three</a:t>
            </a:r>
            <a:endParaRPr sz="36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Four</a:t>
            </a:r>
            <a:endParaRPr sz="36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45A7DE"/>
                </a:solidFill>
              </a:rPr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270000" y="2768600"/>
            <a:ext cx="5046134" cy="5715000"/>
          </a:xfrm>
          <a:prstGeom prst="rect">
            <a:avLst/>
          </a:prstGeom>
        </p:spPr>
        <p:txBody>
          <a:bodyPr/>
          <a:lstStyle>
            <a:lvl1pPr marL="832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1pPr>
            <a:lvl2pPr marL="12766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2pPr>
            <a:lvl3pPr marL="1721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3pPr>
            <a:lvl4pPr marL="21656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4pPr>
            <a:lvl5pPr marL="2610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One</a:t>
            </a:r>
            <a:endParaRPr sz="36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Two</a:t>
            </a:r>
            <a:endParaRPr sz="36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Three</a:t>
            </a:r>
            <a:endParaRPr sz="36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Four</a:t>
            </a:r>
            <a:endParaRPr sz="36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45A7DE"/>
                </a:solidFill>
              </a:rPr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7772400" y="2768600"/>
            <a:ext cx="3966634" cy="5715000"/>
          </a:xfrm>
          <a:prstGeom prst="rect">
            <a:avLst/>
          </a:prstGeom>
        </p:spPr>
        <p:txBody>
          <a:bodyPr/>
          <a:lstStyle>
            <a:lvl1pPr marL="832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1pPr>
            <a:lvl2pPr marL="12766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2pPr>
            <a:lvl3pPr marL="1721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3pPr>
            <a:lvl4pPr marL="21656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4pPr>
            <a:lvl5pPr marL="2610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One</a:t>
            </a:r>
            <a:endParaRPr sz="36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Two</a:t>
            </a:r>
            <a:endParaRPr sz="36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Three</a:t>
            </a:r>
            <a:endParaRPr sz="36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Four</a:t>
            </a:r>
            <a:endParaRPr sz="36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45A7DE"/>
                </a:solidFill>
              </a:rPr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One</a:t>
            </a:r>
            <a:endParaRPr sz="46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Two</a:t>
            </a:r>
            <a:endParaRPr sz="46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Three</a:t>
            </a:r>
            <a:endParaRPr sz="46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Four</a:t>
            </a:r>
            <a:endParaRPr sz="46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45A7DE"/>
                </a:solidFill>
              </a:rPr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32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1pPr>
            <a:lvl2pPr marL="12766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2pPr>
            <a:lvl3pPr marL="1721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3pPr>
            <a:lvl4pPr marL="21656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4pPr>
            <a:lvl5pPr marL="2610100" indent="-514600">
              <a:spcBef>
                <a:spcPts val="3800"/>
              </a:spcBef>
              <a:buFont typeface="Gill Sans"/>
              <a:buBlip>
                <a:blip r:embed="rId2"/>
              </a:buBlip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One</a:t>
            </a:r>
            <a:endParaRPr sz="36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Two</a:t>
            </a:r>
            <a:endParaRPr sz="36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Three</a:t>
            </a:r>
            <a:endParaRPr sz="36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Four</a:t>
            </a:r>
            <a:endParaRPr sz="36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5000"/>
              </a:spcBef>
              <a:buBlip>
                <a:blip r:embed="rId2"/>
              </a:buBlip>
            </a:lvl1pPr>
            <a:lvl2pPr>
              <a:spcBef>
                <a:spcPts val="5000"/>
              </a:spcBef>
              <a:buBlip>
                <a:blip r:embed="rId2"/>
              </a:buBlip>
            </a:lvl2pPr>
            <a:lvl3pPr>
              <a:spcBef>
                <a:spcPts val="5000"/>
              </a:spcBef>
              <a:buBlip>
                <a:blip r:embed="rId2"/>
              </a:buBlip>
            </a:lvl3pPr>
            <a:lvl4pPr>
              <a:spcBef>
                <a:spcPts val="5000"/>
              </a:spcBef>
              <a:buBlip>
                <a:blip r:embed="rId2"/>
              </a:buBlip>
            </a:lvl4pPr>
            <a:lvl5pPr>
              <a:spcBef>
                <a:spcPts val="50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One</a:t>
            </a:r>
            <a:endParaRPr sz="46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Two</a:t>
            </a:r>
            <a:endParaRPr sz="46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Three</a:t>
            </a:r>
            <a:endParaRPr sz="46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Four</a:t>
            </a:r>
            <a:endParaRPr sz="46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45A7DE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1270000" y="2844800"/>
            <a:ext cx="10464800" cy="4064000"/>
          </a:xfrm>
          <a:prstGeom prst="rect">
            <a:avLst/>
          </a:prstGeom>
        </p:spPr>
        <p:txBody>
          <a:bodyPr/>
          <a:lstStyle>
            <a:lvl1pPr>
              <a:defRPr sz="9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1270000" y="64897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 sz="9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Panoram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1270000" y="6489700"/>
            <a:ext cx="10464800" cy="2794000"/>
          </a:xfrm>
          <a:prstGeom prst="rect">
            <a:avLst/>
          </a:prstGeom>
        </p:spPr>
        <p:txBody>
          <a:bodyPr/>
          <a:lstStyle>
            <a:lvl1pPr>
              <a:defRPr sz="9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45A7DE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One</a:t>
            </a:r>
            <a:endParaRPr sz="46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Two</a:t>
            </a:r>
            <a:endParaRPr sz="46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Three</a:t>
            </a:r>
            <a:endParaRPr sz="46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Four</a:t>
            </a:r>
            <a:endParaRPr sz="46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spd="med" advClick="1"/>
  <p:txStyles>
    <p:titleStyle>
      <a:lvl1pPr algn="ctr" defTabSz="584200">
        <a:defRPr sz="8400">
          <a:solidFill>
            <a:srgbClr val="45A7DE"/>
          </a:solidFill>
          <a:latin typeface="+mn-lt"/>
          <a:ea typeface="+mn-ea"/>
          <a:cs typeface="+mn-cs"/>
          <a:sym typeface="Marker Felt"/>
        </a:defRPr>
      </a:lvl1pPr>
      <a:lvl2pPr indent="228600" algn="ctr" defTabSz="584200">
        <a:defRPr sz="8400">
          <a:solidFill>
            <a:srgbClr val="45A7DE"/>
          </a:solidFill>
          <a:latin typeface="+mn-lt"/>
          <a:ea typeface="+mn-ea"/>
          <a:cs typeface="+mn-cs"/>
          <a:sym typeface="Marker Felt"/>
        </a:defRPr>
      </a:lvl2pPr>
      <a:lvl3pPr indent="457200" algn="ctr" defTabSz="584200">
        <a:defRPr sz="8400">
          <a:solidFill>
            <a:srgbClr val="45A7DE"/>
          </a:solidFill>
          <a:latin typeface="+mn-lt"/>
          <a:ea typeface="+mn-ea"/>
          <a:cs typeface="+mn-cs"/>
          <a:sym typeface="Marker Felt"/>
        </a:defRPr>
      </a:lvl3pPr>
      <a:lvl4pPr indent="685800" algn="ctr" defTabSz="584200">
        <a:defRPr sz="8400">
          <a:solidFill>
            <a:srgbClr val="45A7DE"/>
          </a:solidFill>
          <a:latin typeface="+mn-lt"/>
          <a:ea typeface="+mn-ea"/>
          <a:cs typeface="+mn-cs"/>
          <a:sym typeface="Marker Felt"/>
        </a:defRPr>
      </a:lvl4pPr>
      <a:lvl5pPr indent="914400" algn="ctr" defTabSz="584200">
        <a:defRPr sz="8400">
          <a:solidFill>
            <a:srgbClr val="45A7DE"/>
          </a:solidFill>
          <a:latin typeface="+mn-lt"/>
          <a:ea typeface="+mn-ea"/>
          <a:cs typeface="+mn-cs"/>
          <a:sym typeface="Marker Felt"/>
        </a:defRPr>
      </a:lvl5pPr>
      <a:lvl6pPr indent="1143000" algn="ctr" defTabSz="584200">
        <a:defRPr sz="8400">
          <a:solidFill>
            <a:srgbClr val="45A7DE"/>
          </a:solidFill>
          <a:latin typeface="+mn-lt"/>
          <a:ea typeface="+mn-ea"/>
          <a:cs typeface="+mn-cs"/>
          <a:sym typeface="Marker Felt"/>
        </a:defRPr>
      </a:lvl6pPr>
      <a:lvl7pPr indent="1371600" algn="ctr" defTabSz="584200">
        <a:defRPr sz="8400">
          <a:solidFill>
            <a:srgbClr val="45A7DE"/>
          </a:solidFill>
          <a:latin typeface="+mn-lt"/>
          <a:ea typeface="+mn-ea"/>
          <a:cs typeface="+mn-cs"/>
          <a:sym typeface="Marker Felt"/>
        </a:defRPr>
      </a:lvl7pPr>
      <a:lvl8pPr indent="1600200" algn="ctr" defTabSz="584200">
        <a:defRPr sz="8400">
          <a:solidFill>
            <a:srgbClr val="45A7DE"/>
          </a:solidFill>
          <a:latin typeface="+mn-lt"/>
          <a:ea typeface="+mn-ea"/>
          <a:cs typeface="+mn-cs"/>
          <a:sym typeface="Marker Felt"/>
        </a:defRPr>
      </a:lvl8pPr>
      <a:lvl9pPr indent="1828800" algn="ctr" defTabSz="584200">
        <a:defRPr sz="8400">
          <a:solidFill>
            <a:srgbClr val="45A7DE"/>
          </a:solidFill>
          <a:latin typeface="+mn-lt"/>
          <a:ea typeface="+mn-ea"/>
          <a:cs typeface="+mn-cs"/>
          <a:sym typeface="Marker Felt"/>
        </a:defRPr>
      </a:lvl9pPr>
    </p:titleStyle>
    <p:bodyStyle>
      <a:lvl1pPr marL="905986" indent="-588486" defTabSz="584200">
        <a:spcBef>
          <a:spcPts val="2800"/>
        </a:spcBef>
        <a:buSzPct val="50000"/>
        <a:buFont typeface="Marker Felt"/>
        <a:buBlip>
          <a:blip r:embed="rId3"/>
        </a:buBlip>
        <a:defRPr sz="4600">
          <a:solidFill>
            <a:srgbClr val="868686"/>
          </a:solidFill>
          <a:latin typeface="+mn-lt"/>
          <a:ea typeface="+mn-ea"/>
          <a:cs typeface="+mn-cs"/>
          <a:sym typeface="Marker Felt"/>
        </a:defRPr>
      </a:lvl1pPr>
      <a:lvl2pPr marL="1350486" indent="-588486" defTabSz="584200">
        <a:spcBef>
          <a:spcPts val="2800"/>
        </a:spcBef>
        <a:buSzPct val="50000"/>
        <a:buFont typeface="Marker Felt"/>
        <a:buBlip>
          <a:blip r:embed="rId3"/>
        </a:buBlip>
        <a:defRPr sz="4600">
          <a:solidFill>
            <a:srgbClr val="868686"/>
          </a:solidFill>
          <a:latin typeface="+mn-lt"/>
          <a:ea typeface="+mn-ea"/>
          <a:cs typeface="+mn-cs"/>
          <a:sym typeface="Marker Felt"/>
        </a:defRPr>
      </a:lvl2pPr>
      <a:lvl3pPr marL="1794986" indent="-588486" defTabSz="584200">
        <a:spcBef>
          <a:spcPts val="2800"/>
        </a:spcBef>
        <a:buSzPct val="50000"/>
        <a:buFont typeface="Marker Felt"/>
        <a:buBlip>
          <a:blip r:embed="rId3"/>
        </a:buBlip>
        <a:defRPr sz="4600">
          <a:solidFill>
            <a:srgbClr val="868686"/>
          </a:solidFill>
          <a:latin typeface="+mn-lt"/>
          <a:ea typeface="+mn-ea"/>
          <a:cs typeface="+mn-cs"/>
          <a:sym typeface="Marker Felt"/>
        </a:defRPr>
      </a:lvl3pPr>
      <a:lvl4pPr marL="2239486" indent="-588486" defTabSz="584200">
        <a:spcBef>
          <a:spcPts val="2800"/>
        </a:spcBef>
        <a:buSzPct val="50000"/>
        <a:buFont typeface="Marker Felt"/>
        <a:buBlip>
          <a:blip r:embed="rId3"/>
        </a:buBlip>
        <a:defRPr sz="4600">
          <a:solidFill>
            <a:srgbClr val="868686"/>
          </a:solidFill>
          <a:latin typeface="+mn-lt"/>
          <a:ea typeface="+mn-ea"/>
          <a:cs typeface="+mn-cs"/>
          <a:sym typeface="Marker Felt"/>
        </a:defRPr>
      </a:lvl4pPr>
      <a:lvl5pPr marL="2683986" indent="-588486" defTabSz="584200">
        <a:spcBef>
          <a:spcPts val="2800"/>
        </a:spcBef>
        <a:buSzPct val="50000"/>
        <a:buFont typeface="Marker Felt"/>
        <a:buBlip>
          <a:blip r:embed="rId3"/>
        </a:buBlip>
        <a:defRPr sz="4600">
          <a:solidFill>
            <a:srgbClr val="868686"/>
          </a:solidFill>
          <a:latin typeface="+mn-lt"/>
          <a:ea typeface="+mn-ea"/>
          <a:cs typeface="+mn-cs"/>
          <a:sym typeface="Marker Felt"/>
        </a:defRPr>
      </a:lvl5pPr>
      <a:lvl6pPr marL="3039586" indent="-588486" defTabSz="584200">
        <a:spcBef>
          <a:spcPts val="2800"/>
        </a:spcBef>
        <a:buSzPct val="50000"/>
        <a:buFont typeface="Marker Felt"/>
        <a:buBlip>
          <a:blip r:embed="rId3"/>
        </a:buBlip>
        <a:defRPr sz="4600">
          <a:solidFill>
            <a:srgbClr val="868686"/>
          </a:solidFill>
          <a:latin typeface="+mn-lt"/>
          <a:ea typeface="+mn-ea"/>
          <a:cs typeface="+mn-cs"/>
          <a:sym typeface="Marker Felt"/>
        </a:defRPr>
      </a:lvl6pPr>
      <a:lvl7pPr marL="3395186" indent="-588486" defTabSz="584200">
        <a:spcBef>
          <a:spcPts val="2800"/>
        </a:spcBef>
        <a:buSzPct val="50000"/>
        <a:buFont typeface="Marker Felt"/>
        <a:buBlip>
          <a:blip r:embed="rId3"/>
        </a:buBlip>
        <a:defRPr sz="4600">
          <a:solidFill>
            <a:srgbClr val="868686"/>
          </a:solidFill>
          <a:latin typeface="+mn-lt"/>
          <a:ea typeface="+mn-ea"/>
          <a:cs typeface="+mn-cs"/>
          <a:sym typeface="Marker Felt"/>
        </a:defRPr>
      </a:lvl7pPr>
      <a:lvl8pPr marL="3750786" indent="-588486" defTabSz="584200">
        <a:spcBef>
          <a:spcPts val="2800"/>
        </a:spcBef>
        <a:buSzPct val="50000"/>
        <a:buFont typeface="Marker Felt"/>
        <a:buBlip>
          <a:blip r:embed="rId3"/>
        </a:buBlip>
        <a:defRPr sz="4600">
          <a:solidFill>
            <a:srgbClr val="868686"/>
          </a:solidFill>
          <a:latin typeface="+mn-lt"/>
          <a:ea typeface="+mn-ea"/>
          <a:cs typeface="+mn-cs"/>
          <a:sym typeface="Marker Felt"/>
        </a:defRPr>
      </a:lvl8pPr>
      <a:lvl9pPr marL="4106386" indent="-588486" defTabSz="584200">
        <a:spcBef>
          <a:spcPts val="2800"/>
        </a:spcBef>
        <a:buSzPct val="50000"/>
        <a:buFont typeface="Marker Felt"/>
        <a:buBlip>
          <a:blip r:embed="rId3"/>
        </a:buBlip>
        <a:defRPr sz="4600">
          <a:solidFill>
            <a:srgbClr val="868686"/>
          </a:solidFill>
          <a:latin typeface="+mn-lt"/>
          <a:ea typeface="+mn-ea"/>
          <a:cs typeface="+mn-cs"/>
          <a:sym typeface="Marker Fel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hyperlink" Target="http://agata.in2p3.fr/DB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hyperlink" Target="http://agata.in2p3.fr/VT/DB/BrokenAndRepair%20-%20Ordinateur.m4v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"/><Relationship Id="rId3" Type="http://schemas.openxmlformats.org/officeDocument/2006/relationships/image" Target="../media/image19.png"/><Relationship Id="rId4" Type="http://schemas.openxmlformats.org/officeDocument/2006/relationships/hyperlink" Target="http://agata.in2p3.fr/VT/DB/BrokenAndRepair%20-%20Ordinateur.m4v" TargetMode="Externa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links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1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2.tif"/><Relationship Id="rId4" Type="http://schemas.openxmlformats.org/officeDocument/2006/relationships/hyperlink" Target="http://agata.in2p3.fr/VT/DB/index.html#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3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4.tif"/><Relationship Id="rId4" Type="http://schemas.openxmlformats.org/officeDocument/2006/relationships/hyperlink" Target="http://agata.in2p3.fr/VT/DB/ChangeObjectComposition%20-%20Ordinateur.m4v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hyperlink" Target="http://agata.in2p3.fr/VT/DB/index.html#" TargetMode="External"/><Relationship Id="rId5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"/>
          <p:cNvPicPr/>
          <p:nvPr/>
        </p:nvPicPr>
        <p:blipFill>
          <a:blip r:embed="rId2">
            <a:alphaModFix amt="34000"/>
            <a:extLst/>
          </a:blip>
          <a:stretch>
            <a:fillRect/>
          </a:stretch>
        </p:blipFill>
        <p:spPr>
          <a:xfrm>
            <a:off x="12700" y="-63500"/>
            <a:ext cx="12966700" cy="9867900"/>
          </a:xfrm>
          <a:prstGeom prst="rect">
            <a:avLst/>
          </a:prstGeom>
        </p:spPr>
      </p:pic>
      <p:sp>
        <p:nvSpPr>
          <p:cNvPr id="41" name="Shape 41"/>
          <p:cNvSpPr/>
          <p:nvPr>
            <p:ph type="title"/>
          </p:nvPr>
        </p:nvSpPr>
        <p:spPr>
          <a:xfrm>
            <a:off x="1143000" y="1892300"/>
            <a:ext cx="10464800" cy="2794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IPNL DataBase</a:t>
            </a:r>
            <a:endParaRPr sz="9500">
              <a:solidFill>
                <a:srgbClr val="45A7DE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Cookbook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481835" y="4425950"/>
            <a:ext cx="10037065" cy="2152651"/>
            <a:chOff x="0" y="-273049"/>
            <a:chExt cx="10037064" cy="2152650"/>
          </a:xfrm>
        </p:grpSpPr>
        <p:pic>
          <p:nvPicPr>
            <p:cNvPr id="43" name="barcodesoft.ashx_2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037065" cy="18796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273050"/>
              <a:ext cx="10037065" cy="2152651"/>
            </a:xfrm>
            <a:prstGeom prst="rect">
              <a:avLst/>
            </a:prstGeom>
            <a:effectLst/>
          </p:spPr>
        </p:pic>
      </p:grpSp>
      <p:sp>
        <p:nvSpPr>
          <p:cNvPr id="45" name="Shape 45"/>
          <p:cNvSpPr/>
          <p:nvPr/>
        </p:nvSpPr>
        <p:spPr>
          <a:xfrm rot="20160251">
            <a:off x="415292" y="8318493"/>
            <a:ext cx="198526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Version 1</a:t>
            </a:r>
          </a:p>
        </p:txBody>
      </p:sp>
      <p:pic>
        <p:nvPicPr>
          <p:cNvPr id="46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89235" y="7670800"/>
            <a:ext cx="3190166" cy="194310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3695700" y="8699500"/>
            <a:ext cx="5161788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6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000" u="sng">
                <a:solidFill>
                  <a:srgbClr val="858585"/>
                </a:solidFill>
                <a:hlinkClick r:id="rId6" invalidUrl="" action="" tgtFrame="" tooltip="" history="1" highlightClick="0" endSnd="0"/>
              </a:rPr>
              <a:t>http://agata.in2p3.fr/DB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pecial.png"/>
          <p:cNvPicPr/>
          <p:nvPr/>
        </p:nvPicPr>
        <p:blipFill>
          <a:blip r:embed="rId2">
            <a:extLst/>
          </a:blip>
          <a:srcRect l="512" t="349" r="0" b="10921"/>
          <a:stretch>
            <a:fillRect/>
          </a:stretch>
        </p:blipFill>
        <p:spPr>
          <a:xfrm>
            <a:off x="2844800" y="2832100"/>
            <a:ext cx="9577302" cy="626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d.png"/>
          <p:cNvPicPr/>
          <p:nvPr/>
        </p:nvPicPr>
        <p:blipFill>
          <a:blip r:embed="rId3">
            <a:extLst/>
          </a:blip>
          <a:srcRect l="17064" t="20082" r="32619" b="61228"/>
          <a:stretch>
            <a:fillRect/>
          </a:stretch>
        </p:blipFill>
        <p:spPr>
          <a:xfrm>
            <a:off x="157861" y="917026"/>
            <a:ext cx="69977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4796807" y="114300"/>
            <a:ext cx="3153665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Special actions</a:t>
            </a:r>
          </a:p>
        </p:txBody>
      </p:sp>
      <p:sp>
        <p:nvSpPr>
          <p:cNvPr id="170" name="Shape 170"/>
          <p:cNvSpPr/>
          <p:nvPr/>
        </p:nvSpPr>
        <p:spPr>
          <a:xfrm>
            <a:off x="-865393" y="9226550"/>
            <a:ext cx="115697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600"/>
              </a:spcBef>
              <a:defRPr sz="2500" u="sng">
                <a:solidFill>
                  <a:srgbClr val="808080"/>
                </a:solidFill>
                <a:hlinkClick r:id="rId4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500" u="sng">
                <a:solidFill>
                  <a:srgbClr val="808080"/>
                </a:solidFill>
                <a:hlinkClick r:id="rId4" invalidUrl="" action="" tgtFrame="" tooltip="" history="1" highlightClick="0" endSnd="0"/>
              </a:rPr>
              <a:t>http://agata.in2p3.fr/VT/DB/BrokenAndRepair%20-%20Ordinateur.m4v</a:t>
            </a:r>
          </a:p>
        </p:txBody>
      </p:sp>
      <p:sp>
        <p:nvSpPr>
          <p:cNvPr id="171" name="Shape 171"/>
          <p:cNvSpPr/>
          <p:nvPr/>
        </p:nvSpPr>
        <p:spPr>
          <a:xfrm>
            <a:off x="4616053" y="927100"/>
            <a:ext cx="5645547" cy="109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611" y="0"/>
                </a:moveTo>
                <a:cubicBezTo>
                  <a:pt x="12074" y="0"/>
                  <a:pt x="11639" y="2239"/>
                  <a:pt x="11639" y="5001"/>
                </a:cubicBezTo>
                <a:lnTo>
                  <a:pt x="11639" y="12058"/>
                </a:lnTo>
                <a:lnTo>
                  <a:pt x="0" y="21600"/>
                </a:lnTo>
                <a:lnTo>
                  <a:pt x="11838" y="17013"/>
                </a:lnTo>
                <a:cubicBezTo>
                  <a:pt x="12015" y="18218"/>
                  <a:pt x="12294" y="19005"/>
                  <a:pt x="12611" y="19005"/>
                </a:cubicBezTo>
                <a:lnTo>
                  <a:pt x="20628" y="19005"/>
                </a:lnTo>
                <a:cubicBezTo>
                  <a:pt x="21165" y="19005"/>
                  <a:pt x="21600" y="16766"/>
                  <a:pt x="21600" y="14004"/>
                </a:cubicBezTo>
                <a:lnTo>
                  <a:pt x="21600" y="5001"/>
                </a:lnTo>
                <a:cubicBezTo>
                  <a:pt x="21600" y="2239"/>
                  <a:pt x="21165" y="0"/>
                  <a:pt x="20628" y="0"/>
                </a:cubicBezTo>
                <a:lnTo>
                  <a:pt x="12611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Special action panel</a:t>
            </a:r>
          </a:p>
        </p:txBody>
      </p:sp>
      <p:sp>
        <p:nvSpPr>
          <p:cNvPr id="172" name="Shape 172"/>
          <p:cNvSpPr/>
          <p:nvPr/>
        </p:nvSpPr>
        <p:spPr>
          <a:xfrm>
            <a:off x="2336800" y="5432425"/>
            <a:ext cx="3619500" cy="1095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39" y="0"/>
                </a:moveTo>
                <a:lnTo>
                  <a:pt x="14883" y="7826"/>
                </a:lnTo>
                <a:lnTo>
                  <a:pt x="1516" y="7826"/>
                </a:lnTo>
                <a:cubicBezTo>
                  <a:pt x="679" y="7826"/>
                  <a:pt x="0" y="10069"/>
                  <a:pt x="0" y="12835"/>
                </a:cubicBezTo>
                <a:lnTo>
                  <a:pt x="0" y="16591"/>
                </a:lnTo>
                <a:cubicBezTo>
                  <a:pt x="0" y="19358"/>
                  <a:pt x="679" y="21600"/>
                  <a:pt x="1516" y="21600"/>
                </a:cubicBezTo>
                <a:lnTo>
                  <a:pt x="20084" y="21600"/>
                </a:lnTo>
                <a:cubicBezTo>
                  <a:pt x="20921" y="21600"/>
                  <a:pt x="21600" y="19358"/>
                  <a:pt x="21600" y="16591"/>
                </a:cubicBezTo>
                <a:lnTo>
                  <a:pt x="21600" y="12835"/>
                </a:lnTo>
                <a:cubicBezTo>
                  <a:pt x="21600" y="10069"/>
                  <a:pt x="20921" y="7826"/>
                  <a:pt x="20084" y="7826"/>
                </a:cubicBezTo>
                <a:lnTo>
                  <a:pt x="16397" y="7826"/>
                </a:lnTo>
                <a:lnTo>
                  <a:pt x="1563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3. change if broken object</a:t>
            </a:r>
          </a:p>
        </p:txBody>
      </p:sp>
      <p:sp>
        <p:nvSpPr>
          <p:cNvPr id="173" name="Shape 173"/>
          <p:cNvSpPr/>
          <p:nvPr/>
        </p:nvSpPr>
        <p:spPr>
          <a:xfrm>
            <a:off x="1181100" y="3403600"/>
            <a:ext cx="3373041" cy="887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7" y="0"/>
                </a:moveTo>
                <a:cubicBezTo>
                  <a:pt x="728" y="0"/>
                  <a:pt x="0" y="2767"/>
                  <a:pt x="0" y="6180"/>
                </a:cubicBezTo>
                <a:lnTo>
                  <a:pt x="0" y="9579"/>
                </a:lnTo>
                <a:cubicBezTo>
                  <a:pt x="0" y="12991"/>
                  <a:pt x="728" y="15758"/>
                  <a:pt x="1627" y="15758"/>
                </a:cubicBezTo>
                <a:lnTo>
                  <a:pt x="19488" y="15758"/>
                </a:lnTo>
                <a:lnTo>
                  <a:pt x="21600" y="21600"/>
                </a:lnTo>
                <a:lnTo>
                  <a:pt x="21026" y="11896"/>
                </a:lnTo>
                <a:cubicBezTo>
                  <a:pt x="21102" y="11179"/>
                  <a:pt x="21145" y="10400"/>
                  <a:pt x="21145" y="9579"/>
                </a:cubicBezTo>
                <a:lnTo>
                  <a:pt x="21145" y="6180"/>
                </a:lnTo>
                <a:cubicBezTo>
                  <a:pt x="21145" y="2767"/>
                  <a:pt x="20417" y="0"/>
                  <a:pt x="19519" y="0"/>
                </a:cubicBezTo>
                <a:lnTo>
                  <a:pt x="1627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 set the object’s barcode</a:t>
            </a:r>
          </a:p>
        </p:txBody>
      </p:sp>
      <p:sp>
        <p:nvSpPr>
          <p:cNvPr id="174" name="Shape 174"/>
          <p:cNvSpPr/>
          <p:nvPr/>
        </p:nvSpPr>
        <p:spPr>
          <a:xfrm>
            <a:off x="8166100" y="3098800"/>
            <a:ext cx="3619500" cy="1666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6" y="0"/>
                </a:moveTo>
                <a:cubicBezTo>
                  <a:pt x="679" y="0"/>
                  <a:pt x="0" y="1474"/>
                  <a:pt x="0" y="3292"/>
                </a:cubicBezTo>
                <a:lnTo>
                  <a:pt x="0" y="5761"/>
                </a:lnTo>
                <a:cubicBezTo>
                  <a:pt x="0" y="6971"/>
                  <a:pt x="303" y="8018"/>
                  <a:pt x="751" y="8591"/>
                </a:cubicBezTo>
                <a:lnTo>
                  <a:pt x="1537" y="21600"/>
                </a:lnTo>
                <a:lnTo>
                  <a:pt x="2295" y="9054"/>
                </a:lnTo>
                <a:lnTo>
                  <a:pt x="20084" y="9054"/>
                </a:lnTo>
                <a:cubicBezTo>
                  <a:pt x="20921" y="9054"/>
                  <a:pt x="21600" y="7580"/>
                  <a:pt x="21600" y="5761"/>
                </a:cubicBezTo>
                <a:lnTo>
                  <a:pt x="21600" y="3292"/>
                </a:lnTo>
                <a:cubicBezTo>
                  <a:pt x="21600" y="1474"/>
                  <a:pt x="20921" y="0"/>
                  <a:pt x="20084" y="0"/>
                </a:cubicBezTo>
                <a:lnTo>
                  <a:pt x="1516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give your name</a:t>
            </a:r>
          </a:p>
        </p:txBody>
      </p:sp>
      <p:sp>
        <p:nvSpPr>
          <p:cNvPr id="175" name="Shape 175"/>
          <p:cNvSpPr/>
          <p:nvPr/>
        </p:nvSpPr>
        <p:spPr>
          <a:xfrm>
            <a:off x="5306218" y="2184400"/>
            <a:ext cx="2148682" cy="981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43" y="0"/>
                </a:moveTo>
                <a:cubicBezTo>
                  <a:pt x="1933" y="0"/>
                  <a:pt x="790" y="2504"/>
                  <a:pt x="790" y="5592"/>
                </a:cubicBezTo>
                <a:lnTo>
                  <a:pt x="790" y="8109"/>
                </a:lnTo>
                <a:cubicBezTo>
                  <a:pt x="790" y="9065"/>
                  <a:pt x="908" y="9952"/>
                  <a:pt x="1101" y="10739"/>
                </a:cubicBezTo>
                <a:lnTo>
                  <a:pt x="0" y="21600"/>
                </a:lnTo>
                <a:lnTo>
                  <a:pt x="3539" y="13701"/>
                </a:lnTo>
                <a:lnTo>
                  <a:pt x="19047" y="13701"/>
                </a:lnTo>
                <a:cubicBezTo>
                  <a:pt x="20457" y="13701"/>
                  <a:pt x="21600" y="11197"/>
                  <a:pt x="21600" y="8109"/>
                </a:cubicBezTo>
                <a:lnTo>
                  <a:pt x="21600" y="5592"/>
                </a:lnTo>
                <a:cubicBezTo>
                  <a:pt x="21600" y="2504"/>
                  <a:pt x="20457" y="0"/>
                  <a:pt x="19047" y="0"/>
                </a:cubicBezTo>
                <a:lnTo>
                  <a:pt x="3343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5. Update !</a:t>
            </a:r>
          </a:p>
        </p:txBody>
      </p:sp>
      <p:sp>
        <p:nvSpPr>
          <p:cNvPr id="176" name="Shape 176"/>
          <p:cNvSpPr/>
          <p:nvPr/>
        </p:nvSpPr>
        <p:spPr>
          <a:xfrm>
            <a:off x="6743700" y="5228828"/>
            <a:ext cx="4285060" cy="1527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801" y="4226"/>
                </a:lnTo>
                <a:cubicBezTo>
                  <a:pt x="17626" y="3974"/>
                  <a:pt x="17431" y="3822"/>
                  <a:pt x="17221" y="3822"/>
                </a:cubicBezTo>
                <a:lnTo>
                  <a:pt x="1280" y="3822"/>
                </a:lnTo>
                <a:cubicBezTo>
                  <a:pt x="573" y="3822"/>
                  <a:pt x="0" y="5430"/>
                  <a:pt x="0" y="7413"/>
                </a:cubicBezTo>
                <a:lnTo>
                  <a:pt x="0" y="18008"/>
                </a:lnTo>
                <a:cubicBezTo>
                  <a:pt x="0" y="19992"/>
                  <a:pt x="573" y="21600"/>
                  <a:pt x="1280" y="21600"/>
                </a:cubicBezTo>
                <a:lnTo>
                  <a:pt x="17221" y="21600"/>
                </a:lnTo>
                <a:cubicBezTo>
                  <a:pt x="17928" y="21600"/>
                  <a:pt x="18501" y="19992"/>
                  <a:pt x="18501" y="18008"/>
                </a:cubicBezTo>
                <a:lnTo>
                  <a:pt x="18501" y="7447"/>
                </a:lnTo>
                <a:lnTo>
                  <a:pt x="21600" y="0"/>
                </a:lnTo>
                <a:close/>
              </a:path>
            </a:pathLst>
          </a:custGeom>
          <a:ln w="25400">
            <a:solidFill>
              <a:srgbClr val="75B1D4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185" name="Shape 185"/>
          <p:cNvSpPr/>
          <p:nvPr/>
        </p:nvSpPr>
        <p:spPr>
          <a:xfrm>
            <a:off x="11450521" y="5321367"/>
            <a:ext cx="283062" cy="647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46" h="21600" fill="norm" stroke="1" extrusionOk="0">
                <a:moveTo>
                  <a:pt x="0" y="0"/>
                </a:moveTo>
                <a:cubicBezTo>
                  <a:pt x="15279" y="7139"/>
                  <a:pt x="21600" y="14339"/>
                  <a:pt x="18964" y="21600"/>
                </a:cubicBezTo>
              </a:path>
            </a:pathLst>
          </a:custGeom>
          <a:ln w="38100">
            <a:solidFill>
              <a:srgbClr val="75B1D4"/>
            </a:solidFill>
            <a:miter lim="400000"/>
            <a:tailEnd type="stealth"/>
          </a:ln>
        </p:spPr>
        <p:txBody>
          <a:bodyPr/>
          <a:lstStyle/>
          <a:p>
            <a:pPr lvl="0"/>
          </a:p>
        </p:txBody>
      </p:sp>
      <p:pic>
        <p:nvPicPr>
          <p:cNvPr id="178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45799" y="4749800"/>
            <a:ext cx="673102" cy="711201"/>
          </a:xfrm>
          <a:prstGeom prst="rect">
            <a:avLst/>
          </a:prstGeom>
        </p:spPr>
      </p:pic>
      <p:pic>
        <p:nvPicPr>
          <p:cNvPr id="180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51600" y="5969000"/>
            <a:ext cx="5727700" cy="3124200"/>
          </a:xfrm>
          <a:prstGeom prst="rect">
            <a:avLst/>
          </a:prstGeom>
        </p:spPr>
      </p:pic>
      <p:sp>
        <p:nvSpPr>
          <p:cNvPr id="182" name="Shape 182"/>
          <p:cNvSpPr/>
          <p:nvPr/>
        </p:nvSpPr>
        <p:spPr>
          <a:xfrm>
            <a:off x="6743700" y="5047456"/>
            <a:ext cx="3670300" cy="1721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29" y="0"/>
                </a:moveTo>
                <a:lnTo>
                  <a:pt x="8084" y="5666"/>
                </a:lnTo>
                <a:lnTo>
                  <a:pt x="1495" y="5666"/>
                </a:lnTo>
                <a:cubicBezTo>
                  <a:pt x="669" y="5666"/>
                  <a:pt x="0" y="7093"/>
                  <a:pt x="0" y="8853"/>
                </a:cubicBezTo>
                <a:lnTo>
                  <a:pt x="0" y="18413"/>
                </a:lnTo>
                <a:cubicBezTo>
                  <a:pt x="0" y="20173"/>
                  <a:pt x="669" y="21600"/>
                  <a:pt x="1495" y="21600"/>
                </a:cubicBezTo>
                <a:lnTo>
                  <a:pt x="20105" y="21600"/>
                </a:lnTo>
                <a:cubicBezTo>
                  <a:pt x="20931" y="21600"/>
                  <a:pt x="21600" y="20173"/>
                  <a:pt x="21600" y="18413"/>
                </a:cubicBezTo>
                <a:lnTo>
                  <a:pt x="21600" y="8853"/>
                </a:lnTo>
                <a:cubicBezTo>
                  <a:pt x="21600" y="7093"/>
                  <a:pt x="20931" y="5666"/>
                  <a:pt x="20105" y="5666"/>
                </a:cubicBezTo>
                <a:lnTo>
                  <a:pt x="9576" y="5666"/>
                </a:lnTo>
                <a:lnTo>
                  <a:pt x="882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4.  add an explanation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on one line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or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click on the loop for multi-lines</a:t>
            </a:r>
          </a:p>
        </p:txBody>
      </p:sp>
      <p:sp>
        <p:nvSpPr>
          <p:cNvPr id="183" name="Shape 183"/>
          <p:cNvSpPr/>
          <p:nvPr/>
        </p:nvSpPr>
        <p:spPr>
          <a:xfrm>
            <a:off x="6793081" y="6908800"/>
            <a:ext cx="45960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>
                <a:latin typeface="Times"/>
                <a:ea typeface="Times"/>
                <a:cs typeface="Times"/>
                <a:sym typeface="Times"/>
              </a:rPr>
              <a:t>In this window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>
                <a:latin typeface="Times"/>
                <a:ea typeface="Times"/>
                <a:cs typeface="Times"/>
                <a:sym typeface="Times"/>
              </a:rPr>
              <a:t>I can write more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>
                <a:latin typeface="Times"/>
                <a:ea typeface="Times"/>
                <a:cs typeface="Times"/>
                <a:sym typeface="Times"/>
              </a:rPr>
              <a:t>that one line with a maximum of 4000 characters</a:t>
            </a:r>
          </a:p>
        </p:txBody>
      </p:sp>
      <p:sp>
        <p:nvSpPr>
          <p:cNvPr id="184" name="Shape 184"/>
          <p:cNvSpPr/>
          <p:nvPr/>
        </p:nvSpPr>
        <p:spPr>
          <a:xfrm>
            <a:off x="1638300" y="4908550"/>
            <a:ext cx="13004800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solidFill>
                  <a:srgbClr val="00364A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364A"/>
                </a:solidFill>
              </a:rPr>
              <a:t>In this window\nI can write more \nthat one line with a maximum of 4000 cha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d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7200" y="2082800"/>
            <a:ext cx="9613900" cy="7210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d.png"/>
          <p:cNvPicPr/>
          <p:nvPr/>
        </p:nvPicPr>
        <p:blipFill>
          <a:blip r:embed="rId3">
            <a:extLst/>
          </a:blip>
          <a:srcRect l="16938" t="20182" r="35830" b="62369"/>
          <a:stretch>
            <a:fillRect/>
          </a:stretch>
        </p:blipFill>
        <p:spPr>
          <a:xfrm>
            <a:off x="152400" y="914400"/>
            <a:ext cx="6985000" cy="161377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4836684" y="114300"/>
            <a:ext cx="3073909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Repair actions</a:t>
            </a:r>
          </a:p>
        </p:txBody>
      </p:sp>
      <p:sp>
        <p:nvSpPr>
          <p:cNvPr id="190" name="Shape 190"/>
          <p:cNvSpPr/>
          <p:nvPr/>
        </p:nvSpPr>
        <p:spPr>
          <a:xfrm>
            <a:off x="-865393" y="9226550"/>
            <a:ext cx="115697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600"/>
              </a:spcBef>
              <a:defRPr sz="2500" u="sng">
                <a:solidFill>
                  <a:srgbClr val="808080"/>
                </a:solidFill>
                <a:hlinkClick r:id="rId4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500" u="sng">
                <a:solidFill>
                  <a:srgbClr val="808080"/>
                </a:solidFill>
                <a:hlinkClick r:id="rId4" invalidUrl="" action="" tgtFrame="" tooltip="" history="1" highlightClick="0" endSnd="0"/>
              </a:rPr>
              <a:t>http://agata.in2p3.fr/VT/DB/BrokenAndRepair%20-%20Ordinateur.m4v</a:t>
            </a:r>
          </a:p>
        </p:txBody>
      </p:sp>
      <p:sp>
        <p:nvSpPr>
          <p:cNvPr id="191" name="Shape 191"/>
          <p:cNvSpPr/>
          <p:nvPr/>
        </p:nvSpPr>
        <p:spPr>
          <a:xfrm>
            <a:off x="4918075" y="927100"/>
            <a:ext cx="5343525" cy="1300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103" y="0"/>
                </a:moveTo>
                <a:cubicBezTo>
                  <a:pt x="11536" y="0"/>
                  <a:pt x="11076" y="1889"/>
                  <a:pt x="11076" y="4218"/>
                </a:cubicBezTo>
                <a:lnTo>
                  <a:pt x="11076" y="10480"/>
                </a:lnTo>
                <a:lnTo>
                  <a:pt x="0" y="21600"/>
                </a:lnTo>
                <a:lnTo>
                  <a:pt x="11339" y="14607"/>
                </a:lnTo>
                <a:cubicBezTo>
                  <a:pt x="11527" y="15473"/>
                  <a:pt x="11798" y="16030"/>
                  <a:pt x="12103" y="16030"/>
                </a:cubicBezTo>
                <a:lnTo>
                  <a:pt x="20573" y="16030"/>
                </a:lnTo>
                <a:cubicBezTo>
                  <a:pt x="21140" y="16030"/>
                  <a:pt x="21600" y="14142"/>
                  <a:pt x="21600" y="11812"/>
                </a:cubicBezTo>
                <a:lnTo>
                  <a:pt x="21600" y="4218"/>
                </a:lnTo>
                <a:cubicBezTo>
                  <a:pt x="21600" y="1889"/>
                  <a:pt x="21140" y="0"/>
                  <a:pt x="20573" y="0"/>
                </a:cubicBezTo>
                <a:lnTo>
                  <a:pt x="12103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Repair Object panel</a:t>
            </a:r>
          </a:p>
        </p:txBody>
      </p:sp>
      <p:sp>
        <p:nvSpPr>
          <p:cNvPr id="192" name="Shape 192"/>
          <p:cNvSpPr/>
          <p:nvPr/>
        </p:nvSpPr>
        <p:spPr>
          <a:xfrm>
            <a:off x="723900" y="3899693"/>
            <a:ext cx="3763963" cy="773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8204" y="4464"/>
                </a:lnTo>
                <a:cubicBezTo>
                  <a:pt x="17993" y="3882"/>
                  <a:pt x="17752" y="3522"/>
                  <a:pt x="17491" y="3522"/>
                </a:cubicBezTo>
                <a:lnTo>
                  <a:pt x="1458" y="3522"/>
                </a:lnTo>
                <a:cubicBezTo>
                  <a:pt x="653" y="3522"/>
                  <a:pt x="0" y="6696"/>
                  <a:pt x="0" y="10612"/>
                </a:cubicBezTo>
                <a:lnTo>
                  <a:pt x="0" y="14511"/>
                </a:lnTo>
                <a:cubicBezTo>
                  <a:pt x="0" y="18426"/>
                  <a:pt x="653" y="21600"/>
                  <a:pt x="1458" y="21600"/>
                </a:cubicBezTo>
                <a:lnTo>
                  <a:pt x="17491" y="21600"/>
                </a:lnTo>
                <a:cubicBezTo>
                  <a:pt x="18296" y="21600"/>
                  <a:pt x="18949" y="18426"/>
                  <a:pt x="18949" y="14511"/>
                </a:cubicBezTo>
                <a:lnTo>
                  <a:pt x="18949" y="11143"/>
                </a:lnTo>
                <a:lnTo>
                  <a:pt x="2160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 set the object’s barcode</a:t>
            </a:r>
          </a:p>
        </p:txBody>
      </p:sp>
      <p:sp>
        <p:nvSpPr>
          <p:cNvPr id="193" name="Shape 193"/>
          <p:cNvSpPr/>
          <p:nvPr/>
        </p:nvSpPr>
        <p:spPr>
          <a:xfrm>
            <a:off x="8343900" y="4259262"/>
            <a:ext cx="3619500" cy="1849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417" y="0"/>
                </a:moveTo>
                <a:lnTo>
                  <a:pt x="7662" y="13442"/>
                </a:lnTo>
                <a:lnTo>
                  <a:pt x="1516" y="13442"/>
                </a:lnTo>
                <a:cubicBezTo>
                  <a:pt x="679" y="13442"/>
                  <a:pt x="0" y="14770"/>
                  <a:pt x="0" y="16409"/>
                </a:cubicBezTo>
                <a:lnTo>
                  <a:pt x="0" y="18633"/>
                </a:lnTo>
                <a:cubicBezTo>
                  <a:pt x="0" y="20272"/>
                  <a:pt x="679" y="21600"/>
                  <a:pt x="1516" y="21600"/>
                </a:cubicBezTo>
                <a:lnTo>
                  <a:pt x="20084" y="21600"/>
                </a:lnTo>
                <a:cubicBezTo>
                  <a:pt x="20921" y="21600"/>
                  <a:pt x="21600" y="20272"/>
                  <a:pt x="21600" y="18633"/>
                </a:cubicBezTo>
                <a:lnTo>
                  <a:pt x="21600" y="16409"/>
                </a:lnTo>
                <a:cubicBezTo>
                  <a:pt x="21600" y="14770"/>
                  <a:pt x="20921" y="13442"/>
                  <a:pt x="20084" y="13442"/>
                </a:cubicBezTo>
                <a:lnTo>
                  <a:pt x="9175" y="13442"/>
                </a:lnTo>
                <a:lnTo>
                  <a:pt x="8417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give your name</a:t>
            </a:r>
          </a:p>
        </p:txBody>
      </p:sp>
      <p:sp>
        <p:nvSpPr>
          <p:cNvPr id="194" name="Shape 194"/>
          <p:cNvSpPr/>
          <p:nvPr/>
        </p:nvSpPr>
        <p:spPr>
          <a:xfrm>
            <a:off x="8712200" y="2730500"/>
            <a:ext cx="3670300" cy="183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5" y="0"/>
                </a:moveTo>
                <a:cubicBezTo>
                  <a:pt x="669" y="0"/>
                  <a:pt x="0" y="1341"/>
                  <a:pt x="0" y="2995"/>
                </a:cubicBezTo>
                <a:lnTo>
                  <a:pt x="0" y="5241"/>
                </a:lnTo>
                <a:cubicBezTo>
                  <a:pt x="0" y="6272"/>
                  <a:pt x="260" y="7182"/>
                  <a:pt x="656" y="7721"/>
                </a:cubicBezTo>
                <a:lnTo>
                  <a:pt x="1051" y="21600"/>
                </a:lnTo>
                <a:lnTo>
                  <a:pt x="2167" y="8236"/>
                </a:lnTo>
                <a:lnTo>
                  <a:pt x="20105" y="8236"/>
                </a:lnTo>
                <a:cubicBezTo>
                  <a:pt x="20931" y="8236"/>
                  <a:pt x="21600" y="6895"/>
                  <a:pt x="21600" y="5241"/>
                </a:cubicBezTo>
                <a:lnTo>
                  <a:pt x="21600" y="2995"/>
                </a:lnTo>
                <a:cubicBezTo>
                  <a:pt x="21600" y="1341"/>
                  <a:pt x="20931" y="0"/>
                  <a:pt x="20105" y="0"/>
                </a:cubicBezTo>
                <a:lnTo>
                  <a:pt x="1495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3.  add an explanation  </a:t>
            </a:r>
          </a:p>
        </p:txBody>
      </p:sp>
      <p:sp>
        <p:nvSpPr>
          <p:cNvPr id="195" name="Shape 195"/>
          <p:cNvSpPr/>
          <p:nvPr/>
        </p:nvSpPr>
        <p:spPr>
          <a:xfrm>
            <a:off x="5105400" y="2971800"/>
            <a:ext cx="2209800" cy="876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46" y="0"/>
                </a:moveTo>
                <a:lnTo>
                  <a:pt x="1187" y="6261"/>
                </a:lnTo>
                <a:cubicBezTo>
                  <a:pt x="477" y="7363"/>
                  <a:pt x="0" y="9326"/>
                  <a:pt x="0" y="11583"/>
                </a:cubicBezTo>
                <a:lnTo>
                  <a:pt x="0" y="15339"/>
                </a:lnTo>
                <a:cubicBezTo>
                  <a:pt x="0" y="18797"/>
                  <a:pt x="1112" y="21600"/>
                  <a:pt x="2483" y="21600"/>
                </a:cubicBezTo>
                <a:lnTo>
                  <a:pt x="19117" y="21600"/>
                </a:lnTo>
                <a:cubicBezTo>
                  <a:pt x="20488" y="21600"/>
                  <a:pt x="21600" y="18797"/>
                  <a:pt x="21600" y="15339"/>
                </a:cubicBezTo>
                <a:lnTo>
                  <a:pt x="21600" y="11583"/>
                </a:lnTo>
                <a:cubicBezTo>
                  <a:pt x="21600" y="8125"/>
                  <a:pt x="20488" y="5322"/>
                  <a:pt x="19117" y="5322"/>
                </a:cubicBezTo>
                <a:lnTo>
                  <a:pt x="3887" y="5322"/>
                </a:lnTo>
                <a:lnTo>
                  <a:pt x="2646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4. Update !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d.png"/>
          <p:cNvPicPr/>
          <p:nvPr/>
        </p:nvPicPr>
        <p:blipFill>
          <a:blip r:embed="rId2">
            <a:extLst/>
          </a:blip>
          <a:srcRect l="19869" t="13411" r="33876" b="67317"/>
          <a:stretch>
            <a:fillRect/>
          </a:stretch>
        </p:blipFill>
        <p:spPr>
          <a:xfrm>
            <a:off x="317500" y="1206500"/>
            <a:ext cx="6823676" cy="177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a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7600" y="2171700"/>
            <a:ext cx="10160001" cy="744267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1990586" y="114300"/>
            <a:ext cx="8766049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To add informations for a particular object</a:t>
            </a:r>
          </a:p>
        </p:txBody>
      </p:sp>
      <p:sp>
        <p:nvSpPr>
          <p:cNvPr id="200" name="Shape 200"/>
          <p:cNvSpPr/>
          <p:nvPr/>
        </p:nvSpPr>
        <p:spPr>
          <a:xfrm>
            <a:off x="1600200" y="977900"/>
            <a:ext cx="4055666" cy="807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53" y="0"/>
                </a:moveTo>
                <a:cubicBezTo>
                  <a:pt x="606" y="0"/>
                  <a:pt x="0" y="3043"/>
                  <a:pt x="0" y="6796"/>
                </a:cubicBezTo>
                <a:lnTo>
                  <a:pt x="0" y="14273"/>
                </a:lnTo>
                <a:cubicBezTo>
                  <a:pt x="0" y="18026"/>
                  <a:pt x="606" y="21069"/>
                  <a:pt x="1353" y="21069"/>
                </a:cubicBezTo>
                <a:lnTo>
                  <a:pt x="16842" y="21069"/>
                </a:lnTo>
                <a:cubicBezTo>
                  <a:pt x="17318" y="21069"/>
                  <a:pt x="17736" y="19827"/>
                  <a:pt x="17977" y="17958"/>
                </a:cubicBezTo>
                <a:lnTo>
                  <a:pt x="21600" y="21600"/>
                </a:lnTo>
                <a:lnTo>
                  <a:pt x="18193" y="14411"/>
                </a:lnTo>
                <a:cubicBezTo>
                  <a:pt x="18193" y="14364"/>
                  <a:pt x="18195" y="14320"/>
                  <a:pt x="18195" y="14273"/>
                </a:cubicBezTo>
                <a:lnTo>
                  <a:pt x="18195" y="6796"/>
                </a:lnTo>
                <a:cubicBezTo>
                  <a:pt x="18195" y="3043"/>
                  <a:pt x="17589" y="0"/>
                  <a:pt x="16842" y="0"/>
                </a:cubicBezTo>
                <a:lnTo>
                  <a:pt x="1353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UpdateAction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panel</a:t>
            </a:r>
          </a:p>
        </p:txBody>
      </p:sp>
      <p:sp>
        <p:nvSpPr>
          <p:cNvPr id="201" name="Shape 201"/>
          <p:cNvSpPr/>
          <p:nvPr/>
        </p:nvSpPr>
        <p:spPr>
          <a:xfrm>
            <a:off x="1172959" y="7442200"/>
            <a:ext cx="1638301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202" name="Shape 202"/>
          <p:cNvSpPr/>
          <p:nvPr/>
        </p:nvSpPr>
        <p:spPr>
          <a:xfrm>
            <a:off x="279400" y="5422900"/>
            <a:ext cx="1346200" cy="1181100"/>
          </a:xfrm>
          <a:prstGeom prst="roundRect">
            <a:avLst>
              <a:gd name="adj" fmla="val 31195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fill the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fields</a:t>
            </a:r>
          </a:p>
        </p:txBody>
      </p:sp>
      <p:sp>
        <p:nvSpPr>
          <p:cNvPr id="203" name="Shape 203"/>
          <p:cNvSpPr/>
          <p:nvPr/>
        </p:nvSpPr>
        <p:spPr>
          <a:xfrm>
            <a:off x="5454253" y="1066800"/>
            <a:ext cx="6725047" cy="2901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404" y="0"/>
                </a:moveTo>
                <a:cubicBezTo>
                  <a:pt x="8953" y="0"/>
                  <a:pt x="8588" y="847"/>
                  <a:pt x="8588" y="1891"/>
                </a:cubicBezTo>
                <a:lnTo>
                  <a:pt x="8588" y="4727"/>
                </a:lnTo>
                <a:cubicBezTo>
                  <a:pt x="8588" y="4808"/>
                  <a:pt x="8594" y="4885"/>
                  <a:pt x="8598" y="4963"/>
                </a:cubicBezTo>
                <a:lnTo>
                  <a:pt x="0" y="21600"/>
                </a:lnTo>
                <a:lnTo>
                  <a:pt x="9100" y="6479"/>
                </a:lnTo>
                <a:cubicBezTo>
                  <a:pt x="9194" y="6567"/>
                  <a:pt x="9296" y="6618"/>
                  <a:pt x="9404" y="6618"/>
                </a:cubicBezTo>
                <a:lnTo>
                  <a:pt x="20784" y="6618"/>
                </a:lnTo>
                <a:cubicBezTo>
                  <a:pt x="21235" y="6618"/>
                  <a:pt x="21600" y="5771"/>
                  <a:pt x="21600" y="4727"/>
                </a:cubicBezTo>
                <a:lnTo>
                  <a:pt x="21600" y="1891"/>
                </a:lnTo>
                <a:cubicBezTo>
                  <a:pt x="21600" y="847"/>
                  <a:pt x="21235" y="0"/>
                  <a:pt x="20784" y="0"/>
                </a:cubicBezTo>
                <a:lnTo>
                  <a:pt x="9404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 Enter a barcode</a:t>
            </a:r>
          </a:p>
        </p:txBody>
      </p:sp>
      <p:sp>
        <p:nvSpPr>
          <p:cNvPr id="204" name="Shape 204"/>
          <p:cNvSpPr/>
          <p:nvPr/>
        </p:nvSpPr>
        <p:spPr>
          <a:xfrm>
            <a:off x="7175500" y="3848100"/>
            <a:ext cx="4137025" cy="127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6" y="0"/>
                </a:moveTo>
                <a:cubicBezTo>
                  <a:pt x="594" y="0"/>
                  <a:pt x="0" y="1932"/>
                  <a:pt x="0" y="4316"/>
                </a:cubicBezTo>
                <a:lnTo>
                  <a:pt x="0" y="5179"/>
                </a:lnTo>
                <a:cubicBezTo>
                  <a:pt x="0" y="7563"/>
                  <a:pt x="594" y="9495"/>
                  <a:pt x="1326" y="9495"/>
                </a:cubicBezTo>
                <a:lnTo>
                  <a:pt x="15052" y="9495"/>
                </a:lnTo>
                <a:cubicBezTo>
                  <a:pt x="15223" y="9495"/>
                  <a:pt x="15385" y="9383"/>
                  <a:pt x="15535" y="9192"/>
                </a:cubicBezTo>
                <a:lnTo>
                  <a:pt x="21600" y="21600"/>
                </a:lnTo>
                <a:lnTo>
                  <a:pt x="16364" y="5665"/>
                </a:lnTo>
                <a:cubicBezTo>
                  <a:pt x="16369" y="5503"/>
                  <a:pt x="16378" y="5345"/>
                  <a:pt x="16378" y="5179"/>
                </a:cubicBezTo>
                <a:lnTo>
                  <a:pt x="16378" y="4316"/>
                </a:lnTo>
                <a:cubicBezTo>
                  <a:pt x="16378" y="1932"/>
                  <a:pt x="15784" y="0"/>
                  <a:pt x="15052" y="0"/>
                </a:cubicBezTo>
                <a:lnTo>
                  <a:pt x="1326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down in history</a:t>
            </a:r>
          </a:p>
        </p:txBody>
      </p:sp>
      <p:sp>
        <p:nvSpPr>
          <p:cNvPr id="205" name="Shape 205"/>
          <p:cNvSpPr/>
          <p:nvPr/>
        </p:nvSpPr>
        <p:spPr>
          <a:xfrm>
            <a:off x="254000" y="3975100"/>
            <a:ext cx="4192985" cy="787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08" y="0"/>
                </a:moveTo>
                <a:cubicBezTo>
                  <a:pt x="586" y="0"/>
                  <a:pt x="0" y="3120"/>
                  <a:pt x="0" y="6968"/>
                </a:cubicBezTo>
                <a:lnTo>
                  <a:pt x="0" y="14632"/>
                </a:lnTo>
                <a:cubicBezTo>
                  <a:pt x="0" y="18480"/>
                  <a:pt x="586" y="21600"/>
                  <a:pt x="1308" y="21600"/>
                </a:cubicBezTo>
                <a:lnTo>
                  <a:pt x="10991" y="21600"/>
                </a:lnTo>
                <a:cubicBezTo>
                  <a:pt x="11652" y="21600"/>
                  <a:pt x="12193" y="18981"/>
                  <a:pt x="12281" y="15590"/>
                </a:cubicBezTo>
                <a:lnTo>
                  <a:pt x="21600" y="12096"/>
                </a:lnTo>
                <a:lnTo>
                  <a:pt x="12300" y="8612"/>
                </a:lnTo>
                <a:lnTo>
                  <a:pt x="12300" y="6968"/>
                </a:lnTo>
                <a:cubicBezTo>
                  <a:pt x="12300" y="3120"/>
                  <a:pt x="11714" y="0"/>
                  <a:pt x="10991" y="0"/>
                </a:cubicBezTo>
                <a:lnTo>
                  <a:pt x="1308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3. Select an action</a:t>
            </a:r>
          </a:p>
        </p:txBody>
      </p:sp>
      <p:sp>
        <p:nvSpPr>
          <p:cNvPr id="206" name="Shape 206"/>
          <p:cNvSpPr/>
          <p:nvPr/>
        </p:nvSpPr>
        <p:spPr>
          <a:xfrm>
            <a:off x="1168400" y="5181600"/>
            <a:ext cx="16383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207" name="Shape 207"/>
          <p:cNvSpPr/>
          <p:nvPr/>
        </p:nvSpPr>
        <p:spPr>
          <a:xfrm>
            <a:off x="279400" y="7556500"/>
            <a:ext cx="1346200" cy="1181100"/>
          </a:xfrm>
          <a:prstGeom prst="roundRect">
            <a:avLst>
              <a:gd name="adj" fmla="val 31195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fill the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fields</a:t>
            </a:r>
          </a:p>
        </p:txBody>
      </p:sp>
      <p:sp>
        <p:nvSpPr>
          <p:cNvPr id="208" name="Shape 208"/>
          <p:cNvSpPr/>
          <p:nvPr/>
        </p:nvSpPr>
        <p:spPr>
          <a:xfrm>
            <a:off x="8750300" y="3073400"/>
            <a:ext cx="2809479" cy="1991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53" y="0"/>
                </a:moveTo>
                <a:cubicBezTo>
                  <a:pt x="874" y="0"/>
                  <a:pt x="0" y="1233"/>
                  <a:pt x="0" y="2754"/>
                </a:cubicBezTo>
                <a:lnTo>
                  <a:pt x="0" y="3305"/>
                </a:lnTo>
                <a:cubicBezTo>
                  <a:pt x="0" y="4826"/>
                  <a:pt x="874" y="6060"/>
                  <a:pt x="1953" y="6060"/>
                </a:cubicBezTo>
                <a:lnTo>
                  <a:pt x="16800" y="6060"/>
                </a:lnTo>
                <a:lnTo>
                  <a:pt x="21600" y="21600"/>
                </a:lnTo>
                <a:lnTo>
                  <a:pt x="18671" y="5078"/>
                </a:lnTo>
                <a:cubicBezTo>
                  <a:pt x="18959" y="4598"/>
                  <a:pt x="19138" y="3983"/>
                  <a:pt x="19138" y="3305"/>
                </a:cubicBezTo>
                <a:lnTo>
                  <a:pt x="19138" y="2754"/>
                </a:lnTo>
                <a:cubicBezTo>
                  <a:pt x="19138" y="1233"/>
                  <a:pt x="18263" y="0"/>
                  <a:pt x="17185" y="0"/>
                </a:cubicBezTo>
                <a:lnTo>
                  <a:pt x="1953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up in history</a:t>
            </a:r>
          </a:p>
        </p:txBody>
      </p:sp>
      <p:sp>
        <p:nvSpPr>
          <p:cNvPr id="209" name="Shape 209"/>
          <p:cNvSpPr/>
          <p:nvPr/>
        </p:nvSpPr>
        <p:spPr>
          <a:xfrm>
            <a:off x="10312400" y="2184400"/>
            <a:ext cx="2489200" cy="2931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04" y="0"/>
                </a:moveTo>
                <a:cubicBezTo>
                  <a:pt x="987" y="0"/>
                  <a:pt x="0" y="838"/>
                  <a:pt x="0" y="1871"/>
                </a:cubicBezTo>
                <a:lnTo>
                  <a:pt x="0" y="4024"/>
                </a:lnTo>
                <a:cubicBezTo>
                  <a:pt x="0" y="5057"/>
                  <a:pt x="987" y="5895"/>
                  <a:pt x="2204" y="5895"/>
                </a:cubicBezTo>
                <a:lnTo>
                  <a:pt x="12250" y="5895"/>
                </a:lnTo>
                <a:lnTo>
                  <a:pt x="13352" y="21600"/>
                </a:lnTo>
                <a:lnTo>
                  <a:pt x="14454" y="5895"/>
                </a:lnTo>
                <a:lnTo>
                  <a:pt x="19396" y="5895"/>
                </a:lnTo>
                <a:cubicBezTo>
                  <a:pt x="20613" y="5895"/>
                  <a:pt x="21600" y="5057"/>
                  <a:pt x="21600" y="4024"/>
                </a:cubicBezTo>
                <a:lnTo>
                  <a:pt x="21600" y="1871"/>
                </a:lnTo>
                <a:cubicBezTo>
                  <a:pt x="21600" y="838"/>
                  <a:pt x="20613" y="0"/>
                  <a:pt x="19396" y="0"/>
                </a:cubicBezTo>
                <a:lnTo>
                  <a:pt x="2204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set default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(current date for date)</a:t>
            </a:r>
          </a:p>
        </p:txBody>
      </p:sp>
      <p:sp>
        <p:nvSpPr>
          <p:cNvPr id="210" name="Shape 210"/>
          <p:cNvSpPr/>
          <p:nvPr/>
        </p:nvSpPr>
        <p:spPr>
          <a:xfrm>
            <a:off x="7708900" y="4927600"/>
            <a:ext cx="4331097" cy="1673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67" y="0"/>
                </a:moveTo>
                <a:cubicBezTo>
                  <a:pt x="567" y="0"/>
                  <a:pt x="0" y="1468"/>
                  <a:pt x="0" y="3279"/>
                </a:cubicBezTo>
                <a:lnTo>
                  <a:pt x="0" y="3935"/>
                </a:lnTo>
                <a:cubicBezTo>
                  <a:pt x="0" y="5746"/>
                  <a:pt x="567" y="7214"/>
                  <a:pt x="1267" y="7214"/>
                </a:cubicBezTo>
                <a:lnTo>
                  <a:pt x="14378" y="7214"/>
                </a:lnTo>
                <a:cubicBezTo>
                  <a:pt x="14497" y="7214"/>
                  <a:pt x="14610" y="7156"/>
                  <a:pt x="14720" y="7075"/>
                </a:cubicBezTo>
                <a:lnTo>
                  <a:pt x="21600" y="21600"/>
                </a:lnTo>
                <a:lnTo>
                  <a:pt x="15613" y="4652"/>
                </a:lnTo>
                <a:cubicBezTo>
                  <a:pt x="15633" y="4421"/>
                  <a:pt x="15644" y="4182"/>
                  <a:pt x="15644" y="3935"/>
                </a:cubicBezTo>
                <a:lnTo>
                  <a:pt x="15644" y="3279"/>
                </a:lnTo>
                <a:cubicBezTo>
                  <a:pt x="15644" y="1468"/>
                  <a:pt x="15077" y="0"/>
                  <a:pt x="14378" y="0"/>
                </a:cubicBezTo>
                <a:lnTo>
                  <a:pt x="1267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open box for big inputs</a:t>
            </a:r>
          </a:p>
        </p:txBody>
      </p:sp>
      <p:sp>
        <p:nvSpPr>
          <p:cNvPr id="211" name="Shape 211"/>
          <p:cNvSpPr/>
          <p:nvPr/>
        </p:nvSpPr>
        <p:spPr>
          <a:xfrm>
            <a:off x="7747000" y="6032500"/>
            <a:ext cx="2578100" cy="184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28" y="0"/>
                </a:moveTo>
                <a:cubicBezTo>
                  <a:pt x="953" y="0"/>
                  <a:pt x="0" y="1334"/>
                  <a:pt x="0" y="2979"/>
                </a:cubicBezTo>
                <a:lnTo>
                  <a:pt x="0" y="3575"/>
                </a:lnTo>
                <a:cubicBezTo>
                  <a:pt x="0" y="5221"/>
                  <a:pt x="953" y="6554"/>
                  <a:pt x="2128" y="6554"/>
                </a:cubicBezTo>
                <a:lnTo>
                  <a:pt x="18441" y="6554"/>
                </a:lnTo>
                <a:lnTo>
                  <a:pt x="19685" y="21600"/>
                </a:lnTo>
                <a:lnTo>
                  <a:pt x="20599" y="6098"/>
                </a:lnTo>
                <a:cubicBezTo>
                  <a:pt x="21199" y="5571"/>
                  <a:pt x="21600" y="4640"/>
                  <a:pt x="21600" y="3575"/>
                </a:cubicBezTo>
                <a:lnTo>
                  <a:pt x="21600" y="2979"/>
                </a:lnTo>
                <a:cubicBezTo>
                  <a:pt x="21600" y="1334"/>
                  <a:pt x="20647" y="0"/>
                  <a:pt x="19472" y="0"/>
                </a:cubicBezTo>
                <a:lnTo>
                  <a:pt x="2128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Show # of columns</a:t>
            </a:r>
          </a:p>
        </p:txBody>
      </p:sp>
      <p:sp>
        <p:nvSpPr>
          <p:cNvPr id="212" name="Shape 212"/>
          <p:cNvSpPr/>
          <p:nvPr/>
        </p:nvSpPr>
        <p:spPr>
          <a:xfrm>
            <a:off x="10490200" y="6870700"/>
            <a:ext cx="2159000" cy="101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41" y="0"/>
                </a:moveTo>
                <a:cubicBezTo>
                  <a:pt x="1138" y="0"/>
                  <a:pt x="0" y="2429"/>
                  <a:pt x="0" y="5425"/>
                </a:cubicBezTo>
                <a:lnTo>
                  <a:pt x="0" y="6782"/>
                </a:lnTo>
                <a:cubicBezTo>
                  <a:pt x="0" y="9778"/>
                  <a:pt x="1138" y="12207"/>
                  <a:pt x="2541" y="12207"/>
                </a:cubicBezTo>
                <a:lnTo>
                  <a:pt x="2978" y="12207"/>
                </a:lnTo>
                <a:lnTo>
                  <a:pt x="4249" y="21600"/>
                </a:lnTo>
                <a:lnTo>
                  <a:pt x="5519" y="12207"/>
                </a:lnTo>
                <a:lnTo>
                  <a:pt x="19059" y="12207"/>
                </a:lnTo>
                <a:cubicBezTo>
                  <a:pt x="20462" y="12207"/>
                  <a:pt x="21600" y="9778"/>
                  <a:pt x="21600" y="6782"/>
                </a:cubicBezTo>
                <a:lnTo>
                  <a:pt x="21600" y="5425"/>
                </a:lnTo>
                <a:cubicBezTo>
                  <a:pt x="21600" y="2429"/>
                  <a:pt x="20462" y="0"/>
                  <a:pt x="19059" y="0"/>
                </a:cubicBezTo>
                <a:lnTo>
                  <a:pt x="2541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apply changes</a:t>
            </a:r>
          </a:p>
        </p:txBody>
      </p:sp>
      <p:sp>
        <p:nvSpPr>
          <p:cNvPr id="213" name="Shape 213"/>
          <p:cNvSpPr/>
          <p:nvPr/>
        </p:nvSpPr>
        <p:spPr>
          <a:xfrm>
            <a:off x="2324100" y="9118600"/>
            <a:ext cx="3820716" cy="533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36" y="0"/>
                </a:moveTo>
                <a:cubicBezTo>
                  <a:pt x="643" y="0"/>
                  <a:pt x="0" y="4605"/>
                  <a:pt x="0" y="10286"/>
                </a:cubicBezTo>
                <a:lnTo>
                  <a:pt x="0" y="11314"/>
                </a:lnTo>
                <a:cubicBezTo>
                  <a:pt x="0" y="16995"/>
                  <a:pt x="643" y="21600"/>
                  <a:pt x="1436" y="21600"/>
                </a:cubicBezTo>
                <a:lnTo>
                  <a:pt x="17662" y="21600"/>
                </a:lnTo>
                <a:cubicBezTo>
                  <a:pt x="18339" y="21600"/>
                  <a:pt x="18904" y="18238"/>
                  <a:pt x="19056" y="13725"/>
                </a:cubicBezTo>
                <a:lnTo>
                  <a:pt x="21600" y="3970"/>
                </a:lnTo>
                <a:lnTo>
                  <a:pt x="18661" y="2909"/>
                </a:lnTo>
                <a:cubicBezTo>
                  <a:pt x="18402" y="1114"/>
                  <a:pt x="18051" y="0"/>
                  <a:pt x="17662" y="0"/>
                </a:cubicBezTo>
                <a:lnTo>
                  <a:pt x="1436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all down to first input</a:t>
            </a:r>
          </a:p>
        </p:txBody>
      </p:sp>
      <p:sp>
        <p:nvSpPr>
          <p:cNvPr id="214" name="Shape 214"/>
          <p:cNvSpPr/>
          <p:nvPr/>
        </p:nvSpPr>
        <p:spPr>
          <a:xfrm>
            <a:off x="2768600" y="8318500"/>
            <a:ext cx="3802063" cy="747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43" y="0"/>
                </a:moveTo>
                <a:cubicBezTo>
                  <a:pt x="646" y="0"/>
                  <a:pt x="0" y="3287"/>
                  <a:pt x="0" y="7341"/>
                </a:cubicBezTo>
                <a:lnTo>
                  <a:pt x="0" y="8443"/>
                </a:lnTo>
                <a:cubicBezTo>
                  <a:pt x="0" y="12497"/>
                  <a:pt x="646" y="15784"/>
                  <a:pt x="1443" y="15784"/>
                </a:cubicBezTo>
                <a:lnTo>
                  <a:pt x="15945" y="15784"/>
                </a:lnTo>
                <a:cubicBezTo>
                  <a:pt x="16242" y="15784"/>
                  <a:pt x="16518" y="15328"/>
                  <a:pt x="16748" y="14545"/>
                </a:cubicBezTo>
                <a:lnTo>
                  <a:pt x="21600" y="21600"/>
                </a:lnTo>
                <a:lnTo>
                  <a:pt x="17388" y="7571"/>
                </a:lnTo>
                <a:lnTo>
                  <a:pt x="17388" y="7341"/>
                </a:lnTo>
                <a:cubicBezTo>
                  <a:pt x="17388" y="3287"/>
                  <a:pt x="16742" y="0"/>
                  <a:pt x="15945" y="0"/>
                </a:cubicBezTo>
                <a:lnTo>
                  <a:pt x="1443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all down in history</a:t>
            </a:r>
          </a:p>
        </p:txBody>
      </p:sp>
      <p:sp>
        <p:nvSpPr>
          <p:cNvPr id="215" name="Shape 215"/>
          <p:cNvSpPr/>
          <p:nvPr/>
        </p:nvSpPr>
        <p:spPr>
          <a:xfrm>
            <a:off x="3454400" y="7632700"/>
            <a:ext cx="3632597" cy="1443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0" y="0"/>
                </a:moveTo>
                <a:cubicBezTo>
                  <a:pt x="676" y="0"/>
                  <a:pt x="0" y="1702"/>
                  <a:pt x="0" y="3801"/>
                </a:cubicBezTo>
                <a:lnTo>
                  <a:pt x="0" y="3991"/>
                </a:lnTo>
                <a:cubicBezTo>
                  <a:pt x="0" y="6090"/>
                  <a:pt x="676" y="7792"/>
                  <a:pt x="1510" y="7792"/>
                </a:cubicBezTo>
                <a:lnTo>
                  <a:pt x="15028" y="7792"/>
                </a:lnTo>
                <a:cubicBezTo>
                  <a:pt x="15136" y="7792"/>
                  <a:pt x="15242" y="7758"/>
                  <a:pt x="15344" y="7703"/>
                </a:cubicBezTo>
                <a:lnTo>
                  <a:pt x="21600" y="21600"/>
                </a:lnTo>
                <a:lnTo>
                  <a:pt x="16477" y="5001"/>
                </a:lnTo>
                <a:cubicBezTo>
                  <a:pt x="16512" y="4677"/>
                  <a:pt x="16538" y="4343"/>
                  <a:pt x="16538" y="3991"/>
                </a:cubicBezTo>
                <a:lnTo>
                  <a:pt x="16538" y="3801"/>
                </a:lnTo>
                <a:cubicBezTo>
                  <a:pt x="16538" y="1702"/>
                  <a:pt x="15862" y="0"/>
                  <a:pt x="15028" y="0"/>
                </a:cubicBezTo>
                <a:lnTo>
                  <a:pt x="151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all up in history</a:t>
            </a:r>
          </a:p>
        </p:txBody>
      </p:sp>
      <p:sp>
        <p:nvSpPr>
          <p:cNvPr id="216" name="Shape 216"/>
          <p:cNvSpPr/>
          <p:nvPr/>
        </p:nvSpPr>
        <p:spPr>
          <a:xfrm>
            <a:off x="4051300" y="6946900"/>
            <a:ext cx="3533775" cy="2089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53" y="0"/>
                </a:moveTo>
                <a:cubicBezTo>
                  <a:pt x="695" y="0"/>
                  <a:pt x="0" y="1176"/>
                  <a:pt x="0" y="2626"/>
                </a:cubicBezTo>
                <a:lnTo>
                  <a:pt x="0" y="3151"/>
                </a:lnTo>
                <a:cubicBezTo>
                  <a:pt x="0" y="4601"/>
                  <a:pt x="695" y="5776"/>
                  <a:pt x="1553" y="5776"/>
                </a:cubicBezTo>
                <a:lnTo>
                  <a:pt x="18640" y="5776"/>
                </a:lnTo>
                <a:lnTo>
                  <a:pt x="21600" y="21600"/>
                </a:lnTo>
                <a:lnTo>
                  <a:pt x="20171" y="5042"/>
                </a:lnTo>
                <a:cubicBezTo>
                  <a:pt x="20465" y="4564"/>
                  <a:pt x="20649" y="3895"/>
                  <a:pt x="20649" y="3151"/>
                </a:cubicBezTo>
                <a:lnTo>
                  <a:pt x="20649" y="2626"/>
                </a:lnTo>
                <a:cubicBezTo>
                  <a:pt x="20649" y="1176"/>
                  <a:pt x="19954" y="0"/>
                  <a:pt x="19096" y="0"/>
                </a:cubicBezTo>
                <a:lnTo>
                  <a:pt x="1553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all up to last input</a:t>
            </a:r>
          </a:p>
        </p:txBody>
      </p:sp>
      <p:sp>
        <p:nvSpPr>
          <p:cNvPr id="217" name="Shape 217"/>
          <p:cNvSpPr/>
          <p:nvPr/>
        </p:nvSpPr>
        <p:spPr>
          <a:xfrm>
            <a:off x="4501753" y="2006600"/>
            <a:ext cx="2381647" cy="694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129" y="0"/>
                </a:moveTo>
                <a:cubicBezTo>
                  <a:pt x="3857" y="0"/>
                  <a:pt x="2826" y="3537"/>
                  <a:pt x="2826" y="7899"/>
                </a:cubicBezTo>
                <a:lnTo>
                  <a:pt x="2826" y="10973"/>
                </a:lnTo>
                <a:lnTo>
                  <a:pt x="0" y="21600"/>
                </a:lnTo>
                <a:lnTo>
                  <a:pt x="4114" y="18514"/>
                </a:lnTo>
                <a:cubicBezTo>
                  <a:pt x="4422" y="19036"/>
                  <a:pt x="4763" y="19354"/>
                  <a:pt x="5129" y="19354"/>
                </a:cubicBezTo>
                <a:lnTo>
                  <a:pt x="19296" y="19354"/>
                </a:lnTo>
                <a:cubicBezTo>
                  <a:pt x="20569" y="19354"/>
                  <a:pt x="21600" y="15817"/>
                  <a:pt x="21600" y="11454"/>
                </a:cubicBezTo>
                <a:lnTo>
                  <a:pt x="21600" y="7899"/>
                </a:lnTo>
                <a:cubicBezTo>
                  <a:pt x="21600" y="3537"/>
                  <a:pt x="20569" y="0"/>
                  <a:pt x="19296" y="0"/>
                </a:cubicBezTo>
                <a:lnTo>
                  <a:pt x="512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4. Update !</a:t>
            </a:r>
          </a:p>
        </p:txBody>
      </p:sp>
      <p:sp>
        <p:nvSpPr>
          <p:cNvPr id="218" name="Shape 218"/>
          <p:cNvSpPr/>
          <p:nvPr/>
        </p:nvSpPr>
        <p:spPr>
          <a:xfrm>
            <a:off x="8343900" y="7975600"/>
            <a:ext cx="3650457" cy="1120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03" y="0"/>
                </a:moveTo>
                <a:cubicBezTo>
                  <a:pt x="673" y="0"/>
                  <a:pt x="0" y="2192"/>
                  <a:pt x="0" y="4895"/>
                </a:cubicBezTo>
                <a:lnTo>
                  <a:pt x="0" y="5874"/>
                </a:lnTo>
                <a:cubicBezTo>
                  <a:pt x="0" y="8578"/>
                  <a:pt x="673" y="10769"/>
                  <a:pt x="1503" y="10769"/>
                </a:cubicBezTo>
                <a:lnTo>
                  <a:pt x="13752" y="10769"/>
                </a:lnTo>
                <a:cubicBezTo>
                  <a:pt x="14001" y="10769"/>
                  <a:pt x="14231" y="10552"/>
                  <a:pt x="14438" y="10203"/>
                </a:cubicBezTo>
                <a:lnTo>
                  <a:pt x="21600" y="21600"/>
                </a:lnTo>
                <a:lnTo>
                  <a:pt x="15252" y="5928"/>
                </a:lnTo>
                <a:cubicBezTo>
                  <a:pt x="15253" y="5909"/>
                  <a:pt x="15255" y="5893"/>
                  <a:pt x="15255" y="5874"/>
                </a:cubicBezTo>
                <a:lnTo>
                  <a:pt x="15255" y="4895"/>
                </a:lnTo>
                <a:cubicBezTo>
                  <a:pt x="15255" y="2192"/>
                  <a:pt x="14582" y="0"/>
                  <a:pt x="13752" y="0"/>
                </a:cubicBezTo>
                <a:lnTo>
                  <a:pt x="1503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Save data in a file</a:t>
            </a:r>
          </a:p>
        </p:txBody>
      </p:sp>
      <p:sp>
        <p:nvSpPr>
          <p:cNvPr id="219" name="Shape 219"/>
          <p:cNvSpPr/>
          <p:nvPr/>
        </p:nvSpPr>
        <p:spPr>
          <a:xfrm>
            <a:off x="8242300" y="8674100"/>
            <a:ext cx="3298429" cy="608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63" y="0"/>
                </a:moveTo>
                <a:cubicBezTo>
                  <a:pt x="745" y="0"/>
                  <a:pt x="0" y="4040"/>
                  <a:pt x="0" y="9023"/>
                </a:cubicBezTo>
                <a:lnTo>
                  <a:pt x="0" y="10828"/>
                </a:lnTo>
                <a:cubicBezTo>
                  <a:pt x="0" y="15812"/>
                  <a:pt x="745" y="19852"/>
                  <a:pt x="1663" y="19852"/>
                </a:cubicBezTo>
                <a:lnTo>
                  <a:pt x="16633" y="19852"/>
                </a:lnTo>
                <a:cubicBezTo>
                  <a:pt x="16996" y="19852"/>
                  <a:pt x="17330" y="19213"/>
                  <a:pt x="17603" y="18146"/>
                </a:cubicBezTo>
                <a:lnTo>
                  <a:pt x="21600" y="21600"/>
                </a:lnTo>
                <a:lnTo>
                  <a:pt x="18297" y="9277"/>
                </a:lnTo>
                <a:lnTo>
                  <a:pt x="18297" y="9023"/>
                </a:lnTo>
                <a:cubicBezTo>
                  <a:pt x="18297" y="4040"/>
                  <a:pt x="17552" y="0"/>
                  <a:pt x="16633" y="0"/>
                </a:cubicBezTo>
                <a:lnTo>
                  <a:pt x="1663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Load data from a file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d.png"/>
          <p:cNvPicPr/>
          <p:nvPr/>
        </p:nvPicPr>
        <p:blipFill>
          <a:blip r:embed="rId2">
            <a:extLst/>
          </a:blip>
          <a:srcRect l="19869" t="13411" r="33876" b="67317"/>
          <a:stretch>
            <a:fillRect/>
          </a:stretch>
        </p:blipFill>
        <p:spPr>
          <a:xfrm>
            <a:off x="317500" y="1206500"/>
            <a:ext cx="6823676" cy="177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d.tiff"/>
          <p:cNvPicPr/>
          <p:nvPr/>
        </p:nvPicPr>
        <p:blipFill>
          <a:blip r:embed="rId3">
            <a:extLst/>
          </a:blip>
          <a:srcRect l="1378" t="2187" r="1503" b="3361"/>
          <a:stretch>
            <a:fillRect/>
          </a:stretch>
        </p:blipFill>
        <p:spPr>
          <a:xfrm>
            <a:off x="2286000" y="2082800"/>
            <a:ext cx="9842500" cy="713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1990586" y="114300"/>
            <a:ext cx="8766049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To add informations for a particular object</a:t>
            </a:r>
          </a:p>
        </p:txBody>
      </p:sp>
      <p:sp>
        <p:nvSpPr>
          <p:cNvPr id="224" name="Shape 224"/>
          <p:cNvSpPr/>
          <p:nvPr/>
        </p:nvSpPr>
        <p:spPr>
          <a:xfrm>
            <a:off x="1600200" y="977900"/>
            <a:ext cx="4055666" cy="807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53" y="0"/>
                </a:moveTo>
                <a:cubicBezTo>
                  <a:pt x="606" y="0"/>
                  <a:pt x="0" y="3043"/>
                  <a:pt x="0" y="6796"/>
                </a:cubicBezTo>
                <a:lnTo>
                  <a:pt x="0" y="14273"/>
                </a:lnTo>
                <a:cubicBezTo>
                  <a:pt x="0" y="18026"/>
                  <a:pt x="606" y="21069"/>
                  <a:pt x="1353" y="21069"/>
                </a:cubicBezTo>
                <a:lnTo>
                  <a:pt x="16842" y="21069"/>
                </a:lnTo>
                <a:cubicBezTo>
                  <a:pt x="17318" y="21069"/>
                  <a:pt x="17736" y="19827"/>
                  <a:pt x="17977" y="17958"/>
                </a:cubicBezTo>
                <a:lnTo>
                  <a:pt x="21600" y="21600"/>
                </a:lnTo>
                <a:lnTo>
                  <a:pt x="18193" y="14411"/>
                </a:lnTo>
                <a:cubicBezTo>
                  <a:pt x="18193" y="14364"/>
                  <a:pt x="18195" y="14320"/>
                  <a:pt x="18195" y="14273"/>
                </a:cubicBezTo>
                <a:lnTo>
                  <a:pt x="18195" y="6796"/>
                </a:lnTo>
                <a:cubicBezTo>
                  <a:pt x="18195" y="3043"/>
                  <a:pt x="17589" y="0"/>
                  <a:pt x="16842" y="0"/>
                </a:cubicBezTo>
                <a:lnTo>
                  <a:pt x="1353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UpdateAction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panel</a:t>
            </a:r>
          </a:p>
        </p:txBody>
      </p:sp>
      <p:sp>
        <p:nvSpPr>
          <p:cNvPr id="225" name="Shape 225"/>
          <p:cNvSpPr/>
          <p:nvPr/>
        </p:nvSpPr>
        <p:spPr>
          <a:xfrm>
            <a:off x="1172959" y="7023100"/>
            <a:ext cx="1638301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226" name="Shape 226"/>
          <p:cNvSpPr/>
          <p:nvPr/>
        </p:nvSpPr>
        <p:spPr>
          <a:xfrm>
            <a:off x="279400" y="5054600"/>
            <a:ext cx="1346200" cy="1181100"/>
          </a:xfrm>
          <a:prstGeom prst="roundRect">
            <a:avLst>
              <a:gd name="adj" fmla="val 31195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fill the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fields</a:t>
            </a:r>
          </a:p>
        </p:txBody>
      </p:sp>
      <p:sp>
        <p:nvSpPr>
          <p:cNvPr id="227" name="Shape 227"/>
          <p:cNvSpPr/>
          <p:nvPr/>
        </p:nvSpPr>
        <p:spPr>
          <a:xfrm>
            <a:off x="6171009" y="1066800"/>
            <a:ext cx="6008291" cy="2424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49" y="0"/>
                </a:moveTo>
                <a:cubicBezTo>
                  <a:pt x="7444" y="0"/>
                  <a:pt x="7035" y="1013"/>
                  <a:pt x="7035" y="2263"/>
                </a:cubicBezTo>
                <a:lnTo>
                  <a:pt x="7035" y="5657"/>
                </a:lnTo>
                <a:cubicBezTo>
                  <a:pt x="7035" y="5770"/>
                  <a:pt x="7042" y="5878"/>
                  <a:pt x="7048" y="5986"/>
                </a:cubicBezTo>
                <a:lnTo>
                  <a:pt x="0" y="21600"/>
                </a:lnTo>
                <a:lnTo>
                  <a:pt x="7630" y="7772"/>
                </a:lnTo>
                <a:cubicBezTo>
                  <a:pt x="7730" y="7864"/>
                  <a:pt x="7836" y="7920"/>
                  <a:pt x="7949" y="7920"/>
                </a:cubicBezTo>
                <a:lnTo>
                  <a:pt x="20687" y="7920"/>
                </a:lnTo>
                <a:cubicBezTo>
                  <a:pt x="21191" y="7920"/>
                  <a:pt x="21600" y="6907"/>
                  <a:pt x="21600" y="5657"/>
                </a:cubicBezTo>
                <a:lnTo>
                  <a:pt x="21600" y="2263"/>
                </a:lnTo>
                <a:cubicBezTo>
                  <a:pt x="21600" y="1013"/>
                  <a:pt x="21191" y="0"/>
                  <a:pt x="20687" y="0"/>
                </a:cubicBezTo>
                <a:lnTo>
                  <a:pt x="794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 Enter a barcode</a:t>
            </a:r>
          </a:p>
        </p:txBody>
      </p:sp>
      <p:sp>
        <p:nvSpPr>
          <p:cNvPr id="228" name="Shape 228"/>
          <p:cNvSpPr/>
          <p:nvPr/>
        </p:nvSpPr>
        <p:spPr>
          <a:xfrm>
            <a:off x="7099300" y="3949700"/>
            <a:ext cx="3948113" cy="57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0" y="0"/>
                </a:moveTo>
                <a:cubicBezTo>
                  <a:pt x="622" y="0"/>
                  <a:pt x="0" y="4286"/>
                  <a:pt x="0" y="9573"/>
                </a:cubicBezTo>
                <a:lnTo>
                  <a:pt x="0" y="11488"/>
                </a:lnTo>
                <a:cubicBezTo>
                  <a:pt x="0" y="16775"/>
                  <a:pt x="622" y="21061"/>
                  <a:pt x="1390" y="21061"/>
                </a:cubicBezTo>
                <a:lnTo>
                  <a:pt x="15772" y="21061"/>
                </a:lnTo>
                <a:cubicBezTo>
                  <a:pt x="16151" y="21061"/>
                  <a:pt x="16494" y="20017"/>
                  <a:pt x="16745" y="18324"/>
                </a:cubicBezTo>
                <a:lnTo>
                  <a:pt x="21600" y="21600"/>
                </a:lnTo>
                <a:lnTo>
                  <a:pt x="17151" y="8781"/>
                </a:lnTo>
                <a:cubicBezTo>
                  <a:pt x="17092" y="3870"/>
                  <a:pt x="16500" y="0"/>
                  <a:pt x="15772" y="0"/>
                </a:cubicBezTo>
                <a:lnTo>
                  <a:pt x="139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down in history</a:t>
            </a:r>
          </a:p>
        </p:txBody>
      </p:sp>
      <p:sp>
        <p:nvSpPr>
          <p:cNvPr id="229" name="Shape 229"/>
          <p:cNvSpPr/>
          <p:nvPr/>
        </p:nvSpPr>
        <p:spPr>
          <a:xfrm>
            <a:off x="203200" y="2590800"/>
            <a:ext cx="4248150" cy="1331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1" y="0"/>
                </a:moveTo>
                <a:cubicBezTo>
                  <a:pt x="578" y="0"/>
                  <a:pt x="0" y="1845"/>
                  <a:pt x="0" y="4120"/>
                </a:cubicBezTo>
                <a:lnTo>
                  <a:pt x="0" y="8653"/>
                </a:lnTo>
                <a:cubicBezTo>
                  <a:pt x="0" y="10929"/>
                  <a:pt x="578" y="12773"/>
                  <a:pt x="1291" y="12773"/>
                </a:cubicBezTo>
                <a:lnTo>
                  <a:pt x="13625" y="12773"/>
                </a:lnTo>
                <a:cubicBezTo>
                  <a:pt x="13878" y="12773"/>
                  <a:pt x="14112" y="12536"/>
                  <a:pt x="14311" y="12136"/>
                </a:cubicBezTo>
                <a:lnTo>
                  <a:pt x="21600" y="21600"/>
                </a:lnTo>
                <a:lnTo>
                  <a:pt x="14917" y="8382"/>
                </a:lnTo>
                <a:lnTo>
                  <a:pt x="14917" y="4120"/>
                </a:lnTo>
                <a:cubicBezTo>
                  <a:pt x="14917" y="1845"/>
                  <a:pt x="14338" y="0"/>
                  <a:pt x="13625" y="0"/>
                </a:cubicBezTo>
                <a:lnTo>
                  <a:pt x="1291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3. Select an action</a:t>
            </a:r>
          </a:p>
        </p:txBody>
      </p:sp>
      <p:sp>
        <p:nvSpPr>
          <p:cNvPr id="230" name="Shape 230"/>
          <p:cNvSpPr/>
          <p:nvPr/>
        </p:nvSpPr>
        <p:spPr>
          <a:xfrm>
            <a:off x="1168400" y="4762500"/>
            <a:ext cx="16383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231" name="Shape 231"/>
          <p:cNvSpPr/>
          <p:nvPr/>
        </p:nvSpPr>
        <p:spPr>
          <a:xfrm>
            <a:off x="279400" y="7162800"/>
            <a:ext cx="1346200" cy="1181100"/>
          </a:xfrm>
          <a:prstGeom prst="roundRect">
            <a:avLst>
              <a:gd name="adj" fmla="val 31195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fill the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fields</a:t>
            </a:r>
          </a:p>
        </p:txBody>
      </p:sp>
      <p:sp>
        <p:nvSpPr>
          <p:cNvPr id="232" name="Shape 232"/>
          <p:cNvSpPr/>
          <p:nvPr/>
        </p:nvSpPr>
        <p:spPr>
          <a:xfrm>
            <a:off x="8242300" y="3251200"/>
            <a:ext cx="2994025" cy="1214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32" y="0"/>
                </a:moveTo>
                <a:cubicBezTo>
                  <a:pt x="820" y="0"/>
                  <a:pt x="0" y="2023"/>
                  <a:pt x="0" y="4518"/>
                </a:cubicBezTo>
                <a:lnTo>
                  <a:pt x="0" y="5421"/>
                </a:lnTo>
                <a:cubicBezTo>
                  <a:pt x="0" y="7916"/>
                  <a:pt x="820" y="9939"/>
                  <a:pt x="1832" y="9939"/>
                </a:cubicBezTo>
                <a:lnTo>
                  <a:pt x="16126" y="9939"/>
                </a:lnTo>
                <a:cubicBezTo>
                  <a:pt x="16217" y="9939"/>
                  <a:pt x="16304" y="9907"/>
                  <a:pt x="16392" y="9875"/>
                </a:cubicBezTo>
                <a:lnTo>
                  <a:pt x="21600" y="21600"/>
                </a:lnTo>
                <a:lnTo>
                  <a:pt x="17855" y="6861"/>
                </a:lnTo>
                <a:cubicBezTo>
                  <a:pt x="17917" y="6406"/>
                  <a:pt x="17958" y="5928"/>
                  <a:pt x="17958" y="5421"/>
                </a:cubicBezTo>
                <a:lnTo>
                  <a:pt x="17958" y="4518"/>
                </a:lnTo>
                <a:cubicBezTo>
                  <a:pt x="17958" y="2023"/>
                  <a:pt x="17138" y="0"/>
                  <a:pt x="16126" y="0"/>
                </a:cubicBezTo>
                <a:lnTo>
                  <a:pt x="1832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up in history</a:t>
            </a:r>
          </a:p>
        </p:txBody>
      </p:sp>
      <p:sp>
        <p:nvSpPr>
          <p:cNvPr id="233" name="Shape 233"/>
          <p:cNvSpPr/>
          <p:nvPr/>
        </p:nvSpPr>
        <p:spPr>
          <a:xfrm>
            <a:off x="9944100" y="2336800"/>
            <a:ext cx="2489200" cy="2547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04" y="0"/>
                </a:moveTo>
                <a:cubicBezTo>
                  <a:pt x="987" y="0"/>
                  <a:pt x="0" y="964"/>
                  <a:pt x="0" y="2153"/>
                </a:cubicBezTo>
                <a:lnTo>
                  <a:pt x="0" y="4630"/>
                </a:lnTo>
                <a:cubicBezTo>
                  <a:pt x="0" y="5819"/>
                  <a:pt x="987" y="6783"/>
                  <a:pt x="2204" y="6783"/>
                </a:cubicBezTo>
                <a:lnTo>
                  <a:pt x="12360" y="6783"/>
                </a:lnTo>
                <a:lnTo>
                  <a:pt x="13466" y="21600"/>
                </a:lnTo>
                <a:lnTo>
                  <a:pt x="14568" y="6783"/>
                </a:lnTo>
                <a:lnTo>
                  <a:pt x="19396" y="6783"/>
                </a:lnTo>
                <a:cubicBezTo>
                  <a:pt x="20613" y="6783"/>
                  <a:pt x="21600" y="5819"/>
                  <a:pt x="21600" y="4630"/>
                </a:cubicBezTo>
                <a:lnTo>
                  <a:pt x="21600" y="2153"/>
                </a:lnTo>
                <a:cubicBezTo>
                  <a:pt x="21600" y="964"/>
                  <a:pt x="20613" y="0"/>
                  <a:pt x="19396" y="0"/>
                </a:cubicBezTo>
                <a:lnTo>
                  <a:pt x="2204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set default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(current date for date)</a:t>
            </a:r>
          </a:p>
        </p:txBody>
      </p:sp>
      <p:pic>
        <p:nvPicPr>
          <p:cNvPr id="234" name="d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400" y="4864100"/>
            <a:ext cx="4279901" cy="227731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7556500" y="4927600"/>
            <a:ext cx="4129882" cy="808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8" y="0"/>
                </a:moveTo>
                <a:cubicBezTo>
                  <a:pt x="595" y="0"/>
                  <a:pt x="0" y="3038"/>
                  <a:pt x="0" y="6786"/>
                </a:cubicBezTo>
                <a:lnTo>
                  <a:pt x="0" y="8144"/>
                </a:lnTo>
                <a:cubicBezTo>
                  <a:pt x="0" y="11892"/>
                  <a:pt x="595" y="14930"/>
                  <a:pt x="1328" y="14930"/>
                </a:cubicBezTo>
                <a:lnTo>
                  <a:pt x="15078" y="14930"/>
                </a:lnTo>
                <a:cubicBezTo>
                  <a:pt x="15377" y="14930"/>
                  <a:pt x="15649" y="14411"/>
                  <a:pt x="15871" y="13562"/>
                </a:cubicBezTo>
                <a:lnTo>
                  <a:pt x="21600" y="21600"/>
                </a:lnTo>
                <a:lnTo>
                  <a:pt x="16407" y="7115"/>
                </a:lnTo>
                <a:lnTo>
                  <a:pt x="16407" y="6786"/>
                </a:lnTo>
                <a:cubicBezTo>
                  <a:pt x="16407" y="3038"/>
                  <a:pt x="15812" y="0"/>
                  <a:pt x="15078" y="0"/>
                </a:cubicBezTo>
                <a:lnTo>
                  <a:pt x="1328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open box for big inputs</a:t>
            </a:r>
          </a:p>
        </p:txBody>
      </p:sp>
      <p:sp>
        <p:nvSpPr>
          <p:cNvPr id="236" name="Shape 236"/>
          <p:cNvSpPr/>
          <p:nvPr/>
        </p:nvSpPr>
        <p:spPr>
          <a:xfrm>
            <a:off x="7683500" y="5981700"/>
            <a:ext cx="2238375" cy="107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51" y="0"/>
                </a:moveTo>
                <a:cubicBezTo>
                  <a:pt x="1097" y="0"/>
                  <a:pt x="0" y="2294"/>
                  <a:pt x="0" y="5124"/>
                </a:cubicBezTo>
                <a:lnTo>
                  <a:pt x="0" y="6149"/>
                </a:lnTo>
                <a:cubicBezTo>
                  <a:pt x="0" y="8978"/>
                  <a:pt x="1097" y="11272"/>
                  <a:pt x="2451" y="11272"/>
                </a:cubicBezTo>
                <a:lnTo>
                  <a:pt x="18031" y="11272"/>
                </a:lnTo>
                <a:lnTo>
                  <a:pt x="21600" y="21600"/>
                </a:lnTo>
                <a:lnTo>
                  <a:pt x="20409" y="9031"/>
                </a:lnTo>
                <a:cubicBezTo>
                  <a:pt x="20677" y="8209"/>
                  <a:pt x="20834" y="7218"/>
                  <a:pt x="20834" y="6149"/>
                </a:cubicBezTo>
                <a:lnTo>
                  <a:pt x="20834" y="5124"/>
                </a:lnTo>
                <a:cubicBezTo>
                  <a:pt x="20834" y="2294"/>
                  <a:pt x="19737" y="0"/>
                  <a:pt x="18383" y="0"/>
                </a:cubicBezTo>
                <a:lnTo>
                  <a:pt x="2451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# of columns</a:t>
            </a:r>
          </a:p>
        </p:txBody>
      </p:sp>
      <p:sp>
        <p:nvSpPr>
          <p:cNvPr id="237" name="Shape 237"/>
          <p:cNvSpPr/>
          <p:nvPr/>
        </p:nvSpPr>
        <p:spPr>
          <a:xfrm>
            <a:off x="10007600" y="6032500"/>
            <a:ext cx="2159000" cy="101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41" y="0"/>
                </a:moveTo>
                <a:cubicBezTo>
                  <a:pt x="1138" y="0"/>
                  <a:pt x="0" y="2429"/>
                  <a:pt x="0" y="5425"/>
                </a:cubicBezTo>
                <a:lnTo>
                  <a:pt x="0" y="6511"/>
                </a:lnTo>
                <a:cubicBezTo>
                  <a:pt x="0" y="9507"/>
                  <a:pt x="1138" y="11936"/>
                  <a:pt x="2541" y="11936"/>
                </a:cubicBezTo>
                <a:lnTo>
                  <a:pt x="2978" y="11936"/>
                </a:lnTo>
                <a:lnTo>
                  <a:pt x="4249" y="21600"/>
                </a:lnTo>
                <a:lnTo>
                  <a:pt x="5519" y="11936"/>
                </a:lnTo>
                <a:lnTo>
                  <a:pt x="19059" y="11936"/>
                </a:lnTo>
                <a:cubicBezTo>
                  <a:pt x="20462" y="11936"/>
                  <a:pt x="21600" y="9507"/>
                  <a:pt x="21600" y="6511"/>
                </a:cubicBezTo>
                <a:lnTo>
                  <a:pt x="21600" y="5425"/>
                </a:lnTo>
                <a:cubicBezTo>
                  <a:pt x="21600" y="2429"/>
                  <a:pt x="20462" y="0"/>
                  <a:pt x="19059" y="0"/>
                </a:cubicBezTo>
                <a:lnTo>
                  <a:pt x="2541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apply changes</a:t>
            </a:r>
          </a:p>
        </p:txBody>
      </p:sp>
      <p:sp>
        <p:nvSpPr>
          <p:cNvPr id="238" name="Shape 238"/>
          <p:cNvSpPr/>
          <p:nvPr/>
        </p:nvSpPr>
        <p:spPr>
          <a:xfrm>
            <a:off x="2578100" y="8407400"/>
            <a:ext cx="3884613" cy="66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2" y="0"/>
                </a:moveTo>
                <a:cubicBezTo>
                  <a:pt x="632" y="0"/>
                  <a:pt x="0" y="3719"/>
                  <a:pt x="0" y="8308"/>
                </a:cubicBezTo>
                <a:lnTo>
                  <a:pt x="0" y="13292"/>
                </a:lnTo>
                <a:cubicBezTo>
                  <a:pt x="0" y="17881"/>
                  <a:pt x="632" y="21600"/>
                  <a:pt x="1412" y="21600"/>
                </a:cubicBezTo>
                <a:lnTo>
                  <a:pt x="17372" y="21600"/>
                </a:lnTo>
                <a:cubicBezTo>
                  <a:pt x="17726" y="21600"/>
                  <a:pt x="18046" y="20805"/>
                  <a:pt x="18294" y="19536"/>
                </a:cubicBezTo>
                <a:lnTo>
                  <a:pt x="21600" y="20458"/>
                </a:lnTo>
                <a:lnTo>
                  <a:pt x="18784" y="11112"/>
                </a:lnTo>
                <a:lnTo>
                  <a:pt x="18784" y="8308"/>
                </a:lnTo>
                <a:cubicBezTo>
                  <a:pt x="18784" y="3719"/>
                  <a:pt x="18152" y="0"/>
                  <a:pt x="17372" y="0"/>
                </a:cubicBezTo>
                <a:lnTo>
                  <a:pt x="1412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all down to first input</a:t>
            </a:r>
          </a:p>
        </p:txBody>
      </p:sp>
      <p:sp>
        <p:nvSpPr>
          <p:cNvPr id="239" name="Shape 239"/>
          <p:cNvSpPr/>
          <p:nvPr/>
        </p:nvSpPr>
        <p:spPr>
          <a:xfrm>
            <a:off x="4089400" y="7289800"/>
            <a:ext cx="3378200" cy="1627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4" y="0"/>
                </a:moveTo>
                <a:cubicBezTo>
                  <a:pt x="727" y="0"/>
                  <a:pt x="0" y="1509"/>
                  <a:pt x="0" y="3370"/>
                </a:cubicBezTo>
                <a:lnTo>
                  <a:pt x="0" y="5392"/>
                </a:lnTo>
                <a:cubicBezTo>
                  <a:pt x="0" y="7253"/>
                  <a:pt x="727" y="8762"/>
                  <a:pt x="1624" y="8762"/>
                </a:cubicBezTo>
                <a:lnTo>
                  <a:pt x="17915" y="8762"/>
                </a:lnTo>
                <a:lnTo>
                  <a:pt x="18733" y="21600"/>
                </a:lnTo>
                <a:lnTo>
                  <a:pt x="19550" y="8762"/>
                </a:lnTo>
                <a:lnTo>
                  <a:pt x="19976" y="8762"/>
                </a:lnTo>
                <a:cubicBezTo>
                  <a:pt x="20873" y="8762"/>
                  <a:pt x="21600" y="7253"/>
                  <a:pt x="21600" y="5392"/>
                </a:cubicBezTo>
                <a:lnTo>
                  <a:pt x="21600" y="3370"/>
                </a:lnTo>
                <a:cubicBezTo>
                  <a:pt x="21600" y="1509"/>
                  <a:pt x="20873" y="0"/>
                  <a:pt x="19976" y="0"/>
                </a:cubicBezTo>
                <a:lnTo>
                  <a:pt x="1624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all down in history</a:t>
            </a:r>
          </a:p>
        </p:txBody>
      </p:sp>
      <p:sp>
        <p:nvSpPr>
          <p:cNvPr id="240" name="Shape 240"/>
          <p:cNvSpPr/>
          <p:nvPr/>
        </p:nvSpPr>
        <p:spPr>
          <a:xfrm>
            <a:off x="7421165" y="7658100"/>
            <a:ext cx="3526235" cy="1231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63" y="0"/>
                </a:moveTo>
                <a:cubicBezTo>
                  <a:pt x="1603" y="0"/>
                  <a:pt x="907" y="1995"/>
                  <a:pt x="907" y="4455"/>
                </a:cubicBezTo>
                <a:lnTo>
                  <a:pt x="907" y="7128"/>
                </a:lnTo>
                <a:cubicBezTo>
                  <a:pt x="907" y="7989"/>
                  <a:pt x="995" y="8786"/>
                  <a:pt x="1143" y="9467"/>
                </a:cubicBezTo>
                <a:lnTo>
                  <a:pt x="0" y="21600"/>
                </a:lnTo>
                <a:lnTo>
                  <a:pt x="2623" y="11583"/>
                </a:lnTo>
                <a:lnTo>
                  <a:pt x="20044" y="11583"/>
                </a:lnTo>
                <a:cubicBezTo>
                  <a:pt x="20903" y="11583"/>
                  <a:pt x="21600" y="9589"/>
                  <a:pt x="21600" y="7128"/>
                </a:cubicBezTo>
                <a:lnTo>
                  <a:pt x="21600" y="4455"/>
                </a:lnTo>
                <a:cubicBezTo>
                  <a:pt x="21600" y="1995"/>
                  <a:pt x="20903" y="0"/>
                  <a:pt x="20044" y="0"/>
                </a:cubicBezTo>
                <a:lnTo>
                  <a:pt x="2463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all up in history</a:t>
            </a:r>
          </a:p>
        </p:txBody>
      </p:sp>
      <p:sp>
        <p:nvSpPr>
          <p:cNvPr id="241" name="Shape 241"/>
          <p:cNvSpPr/>
          <p:nvPr/>
        </p:nvSpPr>
        <p:spPr>
          <a:xfrm>
            <a:off x="8012112" y="8648700"/>
            <a:ext cx="3735388" cy="66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34" y="0"/>
                </a:moveTo>
                <a:cubicBezTo>
                  <a:pt x="2723" y="0"/>
                  <a:pt x="2065" y="3719"/>
                  <a:pt x="2065" y="8308"/>
                </a:cubicBezTo>
                <a:lnTo>
                  <a:pt x="2065" y="8632"/>
                </a:lnTo>
                <a:lnTo>
                  <a:pt x="0" y="12812"/>
                </a:lnTo>
                <a:lnTo>
                  <a:pt x="2263" y="17394"/>
                </a:lnTo>
                <a:cubicBezTo>
                  <a:pt x="2516" y="19896"/>
                  <a:pt x="2988" y="21600"/>
                  <a:pt x="3534" y="21600"/>
                </a:cubicBezTo>
                <a:lnTo>
                  <a:pt x="20131" y="21600"/>
                </a:lnTo>
                <a:cubicBezTo>
                  <a:pt x="20942" y="21600"/>
                  <a:pt x="21600" y="17881"/>
                  <a:pt x="21600" y="13292"/>
                </a:cubicBezTo>
                <a:lnTo>
                  <a:pt x="21600" y="8308"/>
                </a:lnTo>
                <a:cubicBezTo>
                  <a:pt x="21600" y="3719"/>
                  <a:pt x="20942" y="0"/>
                  <a:pt x="20131" y="0"/>
                </a:cubicBezTo>
                <a:lnTo>
                  <a:pt x="3534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all up to last input</a:t>
            </a:r>
          </a:p>
        </p:txBody>
      </p:sp>
      <p:sp>
        <p:nvSpPr>
          <p:cNvPr id="242" name="Shape 242"/>
          <p:cNvSpPr/>
          <p:nvPr/>
        </p:nvSpPr>
        <p:spPr>
          <a:xfrm>
            <a:off x="4501753" y="2006600"/>
            <a:ext cx="2381647" cy="694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129" y="0"/>
                </a:moveTo>
                <a:cubicBezTo>
                  <a:pt x="3857" y="0"/>
                  <a:pt x="2826" y="3537"/>
                  <a:pt x="2826" y="7899"/>
                </a:cubicBezTo>
                <a:lnTo>
                  <a:pt x="2826" y="10973"/>
                </a:lnTo>
                <a:lnTo>
                  <a:pt x="0" y="21600"/>
                </a:lnTo>
                <a:lnTo>
                  <a:pt x="4114" y="18514"/>
                </a:lnTo>
                <a:cubicBezTo>
                  <a:pt x="4422" y="19036"/>
                  <a:pt x="4763" y="19354"/>
                  <a:pt x="5129" y="19354"/>
                </a:cubicBezTo>
                <a:lnTo>
                  <a:pt x="19296" y="19354"/>
                </a:lnTo>
                <a:cubicBezTo>
                  <a:pt x="20569" y="19354"/>
                  <a:pt x="21600" y="15817"/>
                  <a:pt x="21600" y="11454"/>
                </a:cubicBezTo>
                <a:lnTo>
                  <a:pt x="21600" y="7899"/>
                </a:lnTo>
                <a:cubicBezTo>
                  <a:pt x="21600" y="3537"/>
                  <a:pt x="20569" y="0"/>
                  <a:pt x="19296" y="0"/>
                </a:cubicBezTo>
                <a:lnTo>
                  <a:pt x="512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4. Update !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99678" y="2286000"/>
            <a:ext cx="5940822" cy="1143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68" y="0"/>
                </a:moveTo>
                <a:cubicBezTo>
                  <a:pt x="2758" y="0"/>
                  <a:pt x="2345" y="2148"/>
                  <a:pt x="2345" y="4797"/>
                </a:cubicBezTo>
                <a:lnTo>
                  <a:pt x="2345" y="10073"/>
                </a:lnTo>
                <a:cubicBezTo>
                  <a:pt x="2345" y="10145"/>
                  <a:pt x="2349" y="10212"/>
                  <a:pt x="2349" y="10283"/>
                </a:cubicBezTo>
                <a:lnTo>
                  <a:pt x="0" y="21600"/>
                </a:lnTo>
                <a:lnTo>
                  <a:pt x="2890" y="14442"/>
                </a:lnTo>
                <a:cubicBezTo>
                  <a:pt x="3006" y="14713"/>
                  <a:pt x="3133" y="14870"/>
                  <a:pt x="3268" y="14870"/>
                </a:cubicBezTo>
                <a:lnTo>
                  <a:pt x="20676" y="14870"/>
                </a:lnTo>
                <a:cubicBezTo>
                  <a:pt x="21187" y="14870"/>
                  <a:pt x="21600" y="12722"/>
                  <a:pt x="21600" y="10073"/>
                </a:cubicBezTo>
                <a:lnTo>
                  <a:pt x="21600" y="4797"/>
                </a:lnTo>
                <a:cubicBezTo>
                  <a:pt x="21600" y="2148"/>
                  <a:pt x="21187" y="0"/>
                  <a:pt x="20676" y="0"/>
                </a:cubicBezTo>
                <a:lnTo>
                  <a:pt x="3268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Mandatory Actions to get results</a:t>
            </a:r>
          </a:p>
        </p:txBody>
      </p:sp>
      <p:sp>
        <p:nvSpPr>
          <p:cNvPr id="50" name="Shape 50"/>
          <p:cNvSpPr/>
          <p:nvPr/>
        </p:nvSpPr>
        <p:spPr>
          <a:xfrm>
            <a:off x="5252640" y="3838971"/>
            <a:ext cx="7333060" cy="1317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681" y="12144"/>
                </a:lnTo>
                <a:cubicBezTo>
                  <a:pt x="1669" y="12440"/>
                  <a:pt x="1661" y="12745"/>
                  <a:pt x="1661" y="13062"/>
                </a:cubicBezTo>
                <a:lnTo>
                  <a:pt x="1661" y="17435"/>
                </a:lnTo>
                <a:cubicBezTo>
                  <a:pt x="1661" y="19735"/>
                  <a:pt x="1996" y="21600"/>
                  <a:pt x="2409" y="21600"/>
                </a:cubicBezTo>
                <a:lnTo>
                  <a:pt x="20852" y="21600"/>
                </a:lnTo>
                <a:cubicBezTo>
                  <a:pt x="21265" y="21600"/>
                  <a:pt x="21600" y="19735"/>
                  <a:pt x="21600" y="17435"/>
                </a:cubicBezTo>
                <a:lnTo>
                  <a:pt x="21600" y="13062"/>
                </a:lnTo>
                <a:cubicBezTo>
                  <a:pt x="21600" y="10761"/>
                  <a:pt x="21265" y="8896"/>
                  <a:pt x="20852" y="8896"/>
                </a:cubicBezTo>
                <a:lnTo>
                  <a:pt x="2409" y="8896"/>
                </a:lnTo>
                <a:cubicBezTo>
                  <a:pt x="2346" y="8896"/>
                  <a:pt x="2285" y="8956"/>
                  <a:pt x="2226" y="904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Optional Actions to have more precise  informations</a:t>
            </a:r>
          </a:p>
        </p:txBody>
      </p:sp>
      <p:sp>
        <p:nvSpPr>
          <p:cNvPr id="51" name="Shape 51"/>
          <p:cNvSpPr/>
          <p:nvPr/>
        </p:nvSpPr>
        <p:spPr>
          <a:xfrm>
            <a:off x="5517643" y="114300"/>
            <a:ext cx="171196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Legends</a:t>
            </a:r>
          </a:p>
        </p:txBody>
      </p:sp>
      <p:sp>
        <p:nvSpPr>
          <p:cNvPr id="52" name="Shape 52"/>
          <p:cNvSpPr/>
          <p:nvPr/>
        </p:nvSpPr>
        <p:spPr>
          <a:xfrm>
            <a:off x="2360407" y="8566150"/>
            <a:ext cx="80137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u="sng">
                <a:solidFill>
                  <a:srgbClr val="858585"/>
                </a:solidFill>
                <a:hlinkClick r:id="rId2" invalidUrl="" action="" tgtFrame="" tooltip="" history="1" highlightClick="0" endSnd="0"/>
              </a:rPr>
              <a:t>http://links</a:t>
            </a:r>
            <a:r>
              <a:rPr sz="2500">
                <a:solidFill>
                  <a:srgbClr val="858585"/>
                </a:solidFill>
              </a:rPr>
              <a:t>_to_similar_documentation</a:t>
            </a:r>
          </a:p>
        </p:txBody>
      </p:sp>
      <p:sp>
        <p:nvSpPr>
          <p:cNvPr id="53" name="Shape 53"/>
          <p:cNvSpPr/>
          <p:nvPr/>
        </p:nvSpPr>
        <p:spPr>
          <a:xfrm>
            <a:off x="1612900" y="5778500"/>
            <a:ext cx="3860800" cy="774700"/>
          </a:xfrm>
          <a:prstGeom prst="roundRect">
            <a:avLst>
              <a:gd name="adj" fmla="val 47560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7A7A7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Some explanations</a:t>
            </a:r>
          </a:p>
        </p:txBody>
      </p:sp>
      <p:sp>
        <p:nvSpPr>
          <p:cNvPr id="54" name="Shape 54"/>
          <p:cNvSpPr/>
          <p:nvPr/>
        </p:nvSpPr>
        <p:spPr>
          <a:xfrm>
            <a:off x="7645400" y="6497240"/>
            <a:ext cx="3248819" cy="995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9035" y="9479"/>
                </a:lnTo>
                <a:lnTo>
                  <a:pt x="1689" y="9479"/>
                </a:lnTo>
                <a:cubicBezTo>
                  <a:pt x="756" y="9479"/>
                  <a:pt x="0" y="11945"/>
                  <a:pt x="0" y="14988"/>
                </a:cubicBezTo>
                <a:lnTo>
                  <a:pt x="0" y="16090"/>
                </a:lnTo>
                <a:cubicBezTo>
                  <a:pt x="0" y="19133"/>
                  <a:pt x="756" y="21600"/>
                  <a:pt x="1689" y="21600"/>
                </a:cubicBezTo>
                <a:lnTo>
                  <a:pt x="19167" y="21600"/>
                </a:lnTo>
                <a:cubicBezTo>
                  <a:pt x="20100" y="21600"/>
                  <a:pt x="20856" y="19133"/>
                  <a:pt x="20856" y="16090"/>
                </a:cubicBezTo>
                <a:lnTo>
                  <a:pt x="20856" y="14988"/>
                </a:lnTo>
                <a:cubicBezTo>
                  <a:pt x="20856" y="14008"/>
                  <a:pt x="20772" y="13100"/>
                  <a:pt x="20634" y="12302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942192"/>
          </a:solidFill>
          <a:ln w="25400">
            <a:solidFill>
              <a:srgbClr val="942192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Not used anymore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d.png"/>
          <p:cNvPicPr/>
          <p:nvPr/>
        </p:nvPicPr>
        <p:blipFill>
          <a:blip r:embed="rId2">
            <a:extLst/>
          </a:blip>
          <a:srcRect l="22475" t="7812" r="32328" b="70572"/>
          <a:stretch>
            <a:fillRect/>
          </a:stretch>
        </p:blipFill>
        <p:spPr>
          <a:xfrm>
            <a:off x="127000" y="1117600"/>
            <a:ext cx="7048500" cy="210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Sans titre.tiff"/>
          <p:cNvPicPr/>
          <p:nvPr/>
        </p:nvPicPr>
        <p:blipFill>
          <a:blip r:embed="rId3">
            <a:extLst/>
          </a:blip>
          <a:srcRect l="1037" t="3112" r="1817" b="2811"/>
          <a:stretch>
            <a:fillRect/>
          </a:stretch>
        </p:blipFill>
        <p:spPr>
          <a:xfrm>
            <a:off x="2882900" y="2095500"/>
            <a:ext cx="9906000" cy="7194746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6197600" y="3650456"/>
            <a:ext cx="5003800" cy="1035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67" y="0"/>
                </a:moveTo>
                <a:lnTo>
                  <a:pt x="10319" y="3592"/>
                </a:lnTo>
                <a:lnTo>
                  <a:pt x="1096" y="3592"/>
                </a:lnTo>
                <a:cubicBezTo>
                  <a:pt x="491" y="3592"/>
                  <a:pt x="0" y="5963"/>
                  <a:pt x="0" y="8888"/>
                </a:cubicBezTo>
                <a:lnTo>
                  <a:pt x="0" y="16303"/>
                </a:lnTo>
                <a:cubicBezTo>
                  <a:pt x="0" y="19229"/>
                  <a:pt x="491" y="21600"/>
                  <a:pt x="1096" y="21600"/>
                </a:cubicBezTo>
                <a:lnTo>
                  <a:pt x="20504" y="21600"/>
                </a:lnTo>
                <a:cubicBezTo>
                  <a:pt x="21109" y="21600"/>
                  <a:pt x="21600" y="19229"/>
                  <a:pt x="21600" y="16303"/>
                </a:cubicBezTo>
                <a:lnTo>
                  <a:pt x="21600" y="8888"/>
                </a:lnTo>
                <a:cubicBezTo>
                  <a:pt x="21600" y="5963"/>
                  <a:pt x="21109" y="3592"/>
                  <a:pt x="20504" y="3592"/>
                </a:cubicBezTo>
                <a:lnTo>
                  <a:pt x="11415" y="3592"/>
                </a:lnTo>
                <a:lnTo>
                  <a:pt x="10867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59" name="Shape 59"/>
          <p:cNvSpPr/>
          <p:nvPr/>
        </p:nvSpPr>
        <p:spPr>
          <a:xfrm>
            <a:off x="2997950" y="114300"/>
            <a:ext cx="675132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To Browse the Registered Objects</a:t>
            </a:r>
          </a:p>
        </p:txBody>
      </p:sp>
      <p:sp>
        <p:nvSpPr>
          <p:cNvPr id="60" name="Shape 60"/>
          <p:cNvSpPr/>
          <p:nvPr/>
        </p:nvSpPr>
        <p:spPr>
          <a:xfrm>
            <a:off x="-192293" y="9264650"/>
            <a:ext cx="80137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58585"/>
                </a:solidFill>
              </a:rPr>
              <a:t>http://agata.in2p3.fr/VT/DB/index.html#InventoryPanel</a:t>
            </a:r>
          </a:p>
        </p:txBody>
      </p:sp>
      <p:sp>
        <p:nvSpPr>
          <p:cNvPr id="61" name="Shape 61"/>
          <p:cNvSpPr/>
          <p:nvPr/>
        </p:nvSpPr>
        <p:spPr>
          <a:xfrm>
            <a:off x="2953146" y="927100"/>
            <a:ext cx="7841854" cy="934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59" y="0"/>
                </a:moveTo>
                <a:cubicBezTo>
                  <a:pt x="13273" y="0"/>
                  <a:pt x="12960" y="2628"/>
                  <a:pt x="12960" y="5870"/>
                </a:cubicBezTo>
                <a:lnTo>
                  <a:pt x="12960" y="9851"/>
                </a:lnTo>
                <a:lnTo>
                  <a:pt x="0" y="21600"/>
                </a:lnTo>
                <a:lnTo>
                  <a:pt x="13085" y="15684"/>
                </a:lnTo>
                <a:cubicBezTo>
                  <a:pt x="13212" y="17203"/>
                  <a:pt x="13422" y="18197"/>
                  <a:pt x="13659" y="18197"/>
                </a:cubicBezTo>
                <a:lnTo>
                  <a:pt x="20900" y="18197"/>
                </a:lnTo>
                <a:cubicBezTo>
                  <a:pt x="21287" y="18197"/>
                  <a:pt x="21600" y="15569"/>
                  <a:pt x="21600" y="12327"/>
                </a:cubicBezTo>
                <a:lnTo>
                  <a:pt x="21600" y="5870"/>
                </a:lnTo>
                <a:cubicBezTo>
                  <a:pt x="21600" y="2628"/>
                  <a:pt x="21287" y="0"/>
                  <a:pt x="20900" y="0"/>
                </a:cubicBezTo>
                <a:lnTo>
                  <a:pt x="1365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Inventory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panel</a:t>
            </a:r>
          </a:p>
        </p:txBody>
      </p:sp>
      <p:sp>
        <p:nvSpPr>
          <p:cNvPr id="62" name="Shape 62"/>
          <p:cNvSpPr/>
          <p:nvPr/>
        </p:nvSpPr>
        <p:spPr>
          <a:xfrm>
            <a:off x="660400" y="2904728"/>
            <a:ext cx="5946379" cy="892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1204" y="4985"/>
                </a:lnTo>
                <a:cubicBezTo>
                  <a:pt x="11036" y="3510"/>
                  <a:pt x="10772" y="2545"/>
                  <a:pt x="10472" y="2545"/>
                </a:cubicBezTo>
                <a:lnTo>
                  <a:pt x="923" y="2545"/>
                </a:lnTo>
                <a:cubicBezTo>
                  <a:pt x="413" y="2545"/>
                  <a:pt x="0" y="5297"/>
                  <a:pt x="0" y="8692"/>
                </a:cubicBezTo>
                <a:lnTo>
                  <a:pt x="0" y="15453"/>
                </a:lnTo>
                <a:cubicBezTo>
                  <a:pt x="0" y="18848"/>
                  <a:pt x="413" y="21600"/>
                  <a:pt x="923" y="21600"/>
                </a:cubicBezTo>
                <a:lnTo>
                  <a:pt x="10472" y="21600"/>
                </a:lnTo>
                <a:cubicBezTo>
                  <a:pt x="10982" y="21600"/>
                  <a:pt x="11395" y="18848"/>
                  <a:pt x="11395" y="15453"/>
                </a:cubicBezTo>
                <a:lnTo>
                  <a:pt x="11395" y="11083"/>
                </a:lnTo>
                <a:lnTo>
                  <a:pt x="2160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 Query !</a:t>
            </a:r>
          </a:p>
        </p:txBody>
      </p:sp>
      <p:sp>
        <p:nvSpPr>
          <p:cNvPr id="63" name="Shape 63"/>
          <p:cNvSpPr/>
          <p:nvPr/>
        </p:nvSpPr>
        <p:spPr>
          <a:xfrm>
            <a:off x="6197600" y="3637756"/>
            <a:ext cx="5003800" cy="104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09" y="0"/>
                </a:moveTo>
                <a:lnTo>
                  <a:pt x="4060" y="3810"/>
                </a:lnTo>
                <a:lnTo>
                  <a:pt x="1096" y="3810"/>
                </a:lnTo>
                <a:cubicBezTo>
                  <a:pt x="491" y="3810"/>
                  <a:pt x="0" y="6152"/>
                  <a:pt x="0" y="9042"/>
                </a:cubicBezTo>
                <a:lnTo>
                  <a:pt x="0" y="16368"/>
                </a:lnTo>
                <a:cubicBezTo>
                  <a:pt x="0" y="19257"/>
                  <a:pt x="491" y="21600"/>
                  <a:pt x="1096" y="21600"/>
                </a:cubicBezTo>
                <a:lnTo>
                  <a:pt x="20504" y="21600"/>
                </a:lnTo>
                <a:cubicBezTo>
                  <a:pt x="21109" y="21600"/>
                  <a:pt x="21600" y="19257"/>
                  <a:pt x="21600" y="16368"/>
                </a:cubicBezTo>
                <a:lnTo>
                  <a:pt x="21600" y="9042"/>
                </a:lnTo>
                <a:cubicBezTo>
                  <a:pt x="21600" y="6152"/>
                  <a:pt x="21109" y="3810"/>
                  <a:pt x="20504" y="3810"/>
                </a:cubicBezTo>
                <a:lnTo>
                  <a:pt x="5157" y="3810"/>
                </a:lnTo>
                <a:lnTo>
                  <a:pt x="460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64" name="Shape 64"/>
          <p:cNvSpPr/>
          <p:nvPr/>
        </p:nvSpPr>
        <p:spPr>
          <a:xfrm>
            <a:off x="5884068" y="3558778"/>
            <a:ext cx="5317332" cy="1127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291" y="9116"/>
                </a:lnTo>
                <a:cubicBezTo>
                  <a:pt x="1282" y="9380"/>
                  <a:pt x="1274" y="9646"/>
                  <a:pt x="1274" y="9922"/>
                </a:cubicBezTo>
                <a:lnTo>
                  <a:pt x="1274" y="16734"/>
                </a:lnTo>
                <a:cubicBezTo>
                  <a:pt x="1274" y="19421"/>
                  <a:pt x="1736" y="21600"/>
                  <a:pt x="2305" y="21600"/>
                </a:cubicBezTo>
                <a:lnTo>
                  <a:pt x="20568" y="21600"/>
                </a:lnTo>
                <a:cubicBezTo>
                  <a:pt x="21138" y="21600"/>
                  <a:pt x="21600" y="19421"/>
                  <a:pt x="21600" y="16734"/>
                </a:cubicBezTo>
                <a:lnTo>
                  <a:pt x="21600" y="9922"/>
                </a:lnTo>
                <a:cubicBezTo>
                  <a:pt x="21600" y="7235"/>
                  <a:pt x="21138" y="5056"/>
                  <a:pt x="20568" y="5056"/>
                </a:cubicBezTo>
                <a:lnTo>
                  <a:pt x="2305" y="5056"/>
                </a:lnTo>
                <a:cubicBezTo>
                  <a:pt x="2214" y="5056"/>
                  <a:pt x="2127" y="5126"/>
                  <a:pt x="2043" y="523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set filter on name, type, version of object(s)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you look for information</a:t>
            </a:r>
          </a:p>
        </p:txBody>
      </p:sp>
      <p:sp>
        <p:nvSpPr>
          <p:cNvPr id="65" name="Shape 65"/>
          <p:cNvSpPr/>
          <p:nvPr/>
        </p:nvSpPr>
        <p:spPr>
          <a:xfrm>
            <a:off x="9156700" y="2209800"/>
            <a:ext cx="3606800" cy="1269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21" y="0"/>
                </a:moveTo>
                <a:cubicBezTo>
                  <a:pt x="681" y="0"/>
                  <a:pt x="0" y="1935"/>
                  <a:pt x="0" y="4323"/>
                </a:cubicBezTo>
                <a:lnTo>
                  <a:pt x="0" y="10374"/>
                </a:lnTo>
                <a:cubicBezTo>
                  <a:pt x="0" y="12762"/>
                  <a:pt x="681" y="14697"/>
                  <a:pt x="1521" y="14697"/>
                </a:cubicBezTo>
                <a:lnTo>
                  <a:pt x="10313" y="14697"/>
                </a:lnTo>
                <a:lnTo>
                  <a:pt x="11071" y="21600"/>
                </a:lnTo>
                <a:lnTo>
                  <a:pt x="11832" y="14697"/>
                </a:lnTo>
                <a:lnTo>
                  <a:pt x="20079" y="14697"/>
                </a:lnTo>
                <a:cubicBezTo>
                  <a:pt x="20919" y="14697"/>
                  <a:pt x="21600" y="12762"/>
                  <a:pt x="21600" y="10374"/>
                </a:cubicBezTo>
                <a:lnTo>
                  <a:pt x="21600" y="4323"/>
                </a:lnTo>
                <a:cubicBezTo>
                  <a:pt x="21600" y="1935"/>
                  <a:pt x="20919" y="0"/>
                  <a:pt x="20079" y="0"/>
                </a:cubicBezTo>
                <a:lnTo>
                  <a:pt x="1521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or put (scan) a particular barcode</a:t>
            </a:r>
          </a:p>
        </p:txBody>
      </p:sp>
      <p:sp>
        <p:nvSpPr>
          <p:cNvPr id="66" name="Shape 66"/>
          <p:cNvSpPr/>
          <p:nvPr/>
        </p:nvSpPr>
        <p:spPr>
          <a:xfrm>
            <a:off x="1934959" y="7150100"/>
            <a:ext cx="1638301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67" name="Shape 67"/>
          <p:cNvSpPr/>
          <p:nvPr/>
        </p:nvSpPr>
        <p:spPr>
          <a:xfrm>
            <a:off x="304800" y="7454900"/>
            <a:ext cx="2032000" cy="1155700"/>
          </a:xfrm>
          <a:prstGeom prst="roundRect">
            <a:avLst>
              <a:gd name="adj" fmla="val 31881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7A7A7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Here is the result after Query </a:t>
            </a:r>
          </a:p>
        </p:txBody>
      </p:sp>
      <p:sp>
        <p:nvSpPr>
          <p:cNvPr id="68" name="Shape 68"/>
          <p:cNvSpPr/>
          <p:nvPr/>
        </p:nvSpPr>
        <p:spPr>
          <a:xfrm>
            <a:off x="9706371" y="5228034"/>
            <a:ext cx="3069829" cy="1350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4359" y="9089"/>
                </a:lnTo>
                <a:cubicBezTo>
                  <a:pt x="4359" y="9130"/>
                  <a:pt x="4354" y="9169"/>
                  <a:pt x="4354" y="9210"/>
                </a:cubicBezTo>
                <a:lnTo>
                  <a:pt x="4354" y="17538"/>
                </a:lnTo>
                <a:cubicBezTo>
                  <a:pt x="4354" y="19781"/>
                  <a:pt x="5154" y="21600"/>
                  <a:pt x="6141" y="21600"/>
                </a:cubicBezTo>
                <a:lnTo>
                  <a:pt x="19813" y="21600"/>
                </a:lnTo>
                <a:cubicBezTo>
                  <a:pt x="20800" y="21600"/>
                  <a:pt x="21600" y="19781"/>
                  <a:pt x="21600" y="17538"/>
                </a:cubicBezTo>
                <a:lnTo>
                  <a:pt x="21600" y="9210"/>
                </a:lnTo>
                <a:cubicBezTo>
                  <a:pt x="21600" y="6966"/>
                  <a:pt x="20800" y="5148"/>
                  <a:pt x="19813" y="5148"/>
                </a:cubicBezTo>
                <a:lnTo>
                  <a:pt x="6141" y="5148"/>
                </a:lnTo>
                <a:cubicBezTo>
                  <a:pt x="5871" y="5148"/>
                  <a:pt x="5619" y="5292"/>
                  <a:pt x="5390" y="553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 algn="l"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 by groups of obj.</a:t>
            </a:r>
            <a:endParaRPr>
              <a:solidFill>
                <a:srgbClr val="FFFFFF"/>
              </a:solidFill>
            </a:endParaRPr>
          </a:p>
          <a:p>
            <a:pPr lvl="0" algn="l"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 by individual obj. </a:t>
            </a:r>
            <a:endParaRPr>
              <a:solidFill>
                <a:srgbClr val="FFFFFF"/>
              </a:solidFill>
            </a:endParaRPr>
          </a:p>
          <a:p>
            <a:pPr lvl="0" algn="l"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 by individual + history</a:t>
            </a:r>
          </a:p>
        </p:txBody>
      </p:sp>
      <p:sp>
        <p:nvSpPr>
          <p:cNvPr id="69" name="Shape 69"/>
          <p:cNvSpPr/>
          <p:nvPr/>
        </p:nvSpPr>
        <p:spPr>
          <a:xfrm>
            <a:off x="1930400" y="4343400"/>
            <a:ext cx="16383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70" name="Shape 70"/>
          <p:cNvSpPr/>
          <p:nvPr/>
        </p:nvSpPr>
        <p:spPr>
          <a:xfrm>
            <a:off x="304800" y="4749800"/>
            <a:ext cx="2032000" cy="774700"/>
          </a:xfrm>
          <a:prstGeom prst="roundRect">
            <a:avLst>
              <a:gd name="adj" fmla="val 47560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7A7A7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additional filters </a:t>
            </a:r>
          </a:p>
        </p:txBody>
      </p:sp>
      <p:sp>
        <p:nvSpPr>
          <p:cNvPr id="71" name="Shape 71"/>
          <p:cNvSpPr/>
          <p:nvPr/>
        </p:nvSpPr>
        <p:spPr>
          <a:xfrm>
            <a:off x="8585200" y="6624240"/>
            <a:ext cx="2806700" cy="199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340" y="0"/>
                </a:moveTo>
                <a:lnTo>
                  <a:pt x="8363" y="3898"/>
                </a:lnTo>
                <a:lnTo>
                  <a:pt x="1955" y="3898"/>
                </a:lnTo>
                <a:cubicBezTo>
                  <a:pt x="875" y="3898"/>
                  <a:pt x="0" y="5127"/>
                  <a:pt x="0" y="6643"/>
                </a:cubicBezTo>
                <a:lnTo>
                  <a:pt x="0" y="18856"/>
                </a:lnTo>
                <a:cubicBezTo>
                  <a:pt x="0" y="20371"/>
                  <a:pt x="875" y="21600"/>
                  <a:pt x="1955" y="21600"/>
                </a:cubicBezTo>
                <a:lnTo>
                  <a:pt x="19645" y="21600"/>
                </a:lnTo>
                <a:cubicBezTo>
                  <a:pt x="20725" y="21600"/>
                  <a:pt x="21600" y="20371"/>
                  <a:pt x="21600" y="18856"/>
                </a:cubicBezTo>
                <a:lnTo>
                  <a:pt x="21600" y="6643"/>
                </a:lnTo>
                <a:cubicBezTo>
                  <a:pt x="21600" y="5127"/>
                  <a:pt x="20725" y="3898"/>
                  <a:pt x="19645" y="3898"/>
                </a:cubicBezTo>
                <a:lnTo>
                  <a:pt x="10314" y="3898"/>
                </a:lnTo>
                <a:lnTo>
                  <a:pt x="934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*** Careful ! ***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default is to show only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not assembled objects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Change here for more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d.png"/>
          <p:cNvPicPr/>
          <p:nvPr/>
        </p:nvPicPr>
        <p:blipFill>
          <a:blip r:embed="rId2">
            <a:extLst/>
          </a:blip>
          <a:srcRect l="18811" t="12890" r="36563" b="66406"/>
          <a:stretch>
            <a:fillRect/>
          </a:stretch>
        </p:blipFill>
        <p:spPr>
          <a:xfrm>
            <a:off x="177800" y="1117600"/>
            <a:ext cx="6959600" cy="201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d.tiff"/>
          <p:cNvPicPr/>
          <p:nvPr/>
        </p:nvPicPr>
        <p:blipFill>
          <a:blip r:embed="rId3">
            <a:extLst/>
          </a:blip>
          <a:srcRect l="1465" t="2772" r="1343" b="3089"/>
          <a:stretch>
            <a:fillRect/>
          </a:stretch>
        </p:blipFill>
        <p:spPr>
          <a:xfrm>
            <a:off x="2978094" y="2095500"/>
            <a:ext cx="9760006" cy="70993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8400653" y="965200"/>
            <a:ext cx="3473847" cy="2563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74" y="0"/>
                </a:moveTo>
                <a:cubicBezTo>
                  <a:pt x="2802" y="0"/>
                  <a:pt x="2095" y="958"/>
                  <a:pt x="2095" y="2140"/>
                </a:cubicBezTo>
                <a:lnTo>
                  <a:pt x="2095" y="4494"/>
                </a:lnTo>
                <a:cubicBezTo>
                  <a:pt x="2095" y="5058"/>
                  <a:pt x="2258" y="5569"/>
                  <a:pt x="2522" y="5952"/>
                </a:cubicBezTo>
                <a:lnTo>
                  <a:pt x="0" y="21600"/>
                </a:lnTo>
                <a:lnTo>
                  <a:pt x="4050" y="6634"/>
                </a:lnTo>
                <a:lnTo>
                  <a:pt x="20021" y="6634"/>
                </a:lnTo>
                <a:cubicBezTo>
                  <a:pt x="20893" y="6634"/>
                  <a:pt x="21600" y="5676"/>
                  <a:pt x="21600" y="4494"/>
                </a:cubicBezTo>
                <a:lnTo>
                  <a:pt x="21600" y="2140"/>
                </a:lnTo>
                <a:cubicBezTo>
                  <a:pt x="21600" y="958"/>
                  <a:pt x="20893" y="0"/>
                  <a:pt x="20021" y="0"/>
                </a:cubicBezTo>
                <a:lnTo>
                  <a:pt x="3674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76" name="Shape 76"/>
          <p:cNvSpPr/>
          <p:nvPr/>
        </p:nvSpPr>
        <p:spPr>
          <a:xfrm>
            <a:off x="8737600" y="965200"/>
            <a:ext cx="3136900" cy="24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49" y="0"/>
                </a:moveTo>
                <a:cubicBezTo>
                  <a:pt x="783" y="0"/>
                  <a:pt x="0" y="1023"/>
                  <a:pt x="0" y="2284"/>
                </a:cubicBezTo>
                <a:lnTo>
                  <a:pt x="0" y="4796"/>
                </a:lnTo>
                <a:cubicBezTo>
                  <a:pt x="0" y="6057"/>
                  <a:pt x="783" y="7080"/>
                  <a:pt x="1749" y="7080"/>
                </a:cubicBezTo>
                <a:lnTo>
                  <a:pt x="10904" y="7080"/>
                </a:lnTo>
                <a:lnTo>
                  <a:pt x="11778" y="21600"/>
                </a:lnTo>
                <a:lnTo>
                  <a:pt x="12650" y="7080"/>
                </a:lnTo>
                <a:lnTo>
                  <a:pt x="19851" y="7080"/>
                </a:lnTo>
                <a:cubicBezTo>
                  <a:pt x="20817" y="7080"/>
                  <a:pt x="21600" y="6057"/>
                  <a:pt x="21600" y="4796"/>
                </a:cubicBezTo>
                <a:lnTo>
                  <a:pt x="21600" y="2284"/>
                </a:lnTo>
                <a:cubicBezTo>
                  <a:pt x="21600" y="1023"/>
                  <a:pt x="20817" y="0"/>
                  <a:pt x="19851" y="0"/>
                </a:cubicBezTo>
                <a:lnTo>
                  <a:pt x="174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77" name="Shape 77"/>
          <p:cNvSpPr/>
          <p:nvPr/>
        </p:nvSpPr>
        <p:spPr>
          <a:xfrm>
            <a:off x="4352822" y="114300"/>
            <a:ext cx="4041649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To add a new Object</a:t>
            </a:r>
          </a:p>
        </p:txBody>
      </p:sp>
      <p:sp>
        <p:nvSpPr>
          <p:cNvPr id="78" name="Shape 78"/>
          <p:cNvSpPr/>
          <p:nvPr/>
        </p:nvSpPr>
        <p:spPr>
          <a:xfrm>
            <a:off x="61707" y="9264650"/>
            <a:ext cx="80137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58585"/>
                </a:solidFill>
                <a:hlinkClick r:id="rId4" invalidUrl="" action="" tgtFrame="" tooltip="" history="1" highlightClick="0" endSnd="0"/>
              </a:rPr>
              <a:t>http://agata.in2p3.fr/VT/DB/index.html#</a:t>
            </a:r>
            <a:r>
              <a:rPr sz="2500">
                <a:solidFill>
                  <a:srgbClr val="858585"/>
                </a:solidFill>
              </a:rPr>
              <a:t>RegisterNewObject</a:t>
            </a:r>
          </a:p>
        </p:txBody>
      </p:sp>
      <p:sp>
        <p:nvSpPr>
          <p:cNvPr id="79" name="Shape 79"/>
          <p:cNvSpPr/>
          <p:nvPr/>
        </p:nvSpPr>
        <p:spPr>
          <a:xfrm>
            <a:off x="114300" y="876300"/>
            <a:ext cx="3478213" cy="787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7" y="0"/>
                </a:moveTo>
                <a:cubicBezTo>
                  <a:pt x="706" y="0"/>
                  <a:pt x="0" y="3120"/>
                  <a:pt x="0" y="6968"/>
                </a:cubicBezTo>
                <a:lnTo>
                  <a:pt x="0" y="14632"/>
                </a:lnTo>
                <a:cubicBezTo>
                  <a:pt x="0" y="18480"/>
                  <a:pt x="706" y="21600"/>
                  <a:pt x="1577" y="21600"/>
                </a:cubicBezTo>
                <a:lnTo>
                  <a:pt x="17903" y="21600"/>
                </a:lnTo>
                <a:cubicBezTo>
                  <a:pt x="18229" y="21600"/>
                  <a:pt x="18532" y="21161"/>
                  <a:pt x="18783" y="20413"/>
                </a:cubicBezTo>
                <a:lnTo>
                  <a:pt x="18785" y="20413"/>
                </a:lnTo>
                <a:lnTo>
                  <a:pt x="21600" y="21360"/>
                </a:lnTo>
                <a:lnTo>
                  <a:pt x="19480" y="13369"/>
                </a:lnTo>
                <a:lnTo>
                  <a:pt x="19480" y="6968"/>
                </a:lnTo>
                <a:cubicBezTo>
                  <a:pt x="19480" y="3120"/>
                  <a:pt x="18774" y="0"/>
                  <a:pt x="17903" y="0"/>
                </a:cubicBezTo>
                <a:lnTo>
                  <a:pt x="1577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Registration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panel</a:t>
            </a:r>
          </a:p>
        </p:txBody>
      </p:sp>
      <p:sp>
        <p:nvSpPr>
          <p:cNvPr id="80" name="Shape 80"/>
          <p:cNvSpPr/>
          <p:nvPr/>
        </p:nvSpPr>
        <p:spPr>
          <a:xfrm>
            <a:off x="7018337" y="965200"/>
            <a:ext cx="4856163" cy="261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77" y="0"/>
                </a:moveTo>
                <a:cubicBezTo>
                  <a:pt x="8153" y="0"/>
                  <a:pt x="7647" y="939"/>
                  <a:pt x="7647" y="2098"/>
                </a:cubicBezTo>
                <a:lnTo>
                  <a:pt x="7647" y="4406"/>
                </a:lnTo>
                <a:cubicBezTo>
                  <a:pt x="7647" y="4606"/>
                  <a:pt x="7667" y="4796"/>
                  <a:pt x="7695" y="4980"/>
                </a:cubicBezTo>
                <a:lnTo>
                  <a:pt x="0" y="21600"/>
                </a:lnTo>
                <a:lnTo>
                  <a:pt x="8525" y="6448"/>
                </a:lnTo>
                <a:cubicBezTo>
                  <a:pt x="8606" y="6483"/>
                  <a:pt x="8690" y="6504"/>
                  <a:pt x="8777" y="6504"/>
                </a:cubicBezTo>
                <a:lnTo>
                  <a:pt x="20470" y="6504"/>
                </a:lnTo>
                <a:cubicBezTo>
                  <a:pt x="21094" y="6504"/>
                  <a:pt x="21600" y="5565"/>
                  <a:pt x="21600" y="4406"/>
                </a:cubicBezTo>
                <a:lnTo>
                  <a:pt x="21600" y="2098"/>
                </a:lnTo>
                <a:cubicBezTo>
                  <a:pt x="21600" y="939"/>
                  <a:pt x="21094" y="0"/>
                  <a:pt x="20470" y="0"/>
                </a:cubicBezTo>
                <a:lnTo>
                  <a:pt x="8777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Choose the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name - type - version</a:t>
            </a:r>
          </a:p>
        </p:txBody>
      </p:sp>
      <p:sp>
        <p:nvSpPr>
          <p:cNvPr id="81" name="Shape 81"/>
          <p:cNvSpPr/>
          <p:nvPr/>
        </p:nvSpPr>
        <p:spPr>
          <a:xfrm>
            <a:off x="1384300" y="4140200"/>
            <a:ext cx="5230416" cy="787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49" y="0"/>
                </a:moveTo>
                <a:cubicBezTo>
                  <a:pt x="470" y="0"/>
                  <a:pt x="0" y="3120"/>
                  <a:pt x="0" y="6968"/>
                </a:cubicBezTo>
                <a:lnTo>
                  <a:pt x="0" y="14632"/>
                </a:lnTo>
                <a:cubicBezTo>
                  <a:pt x="0" y="18480"/>
                  <a:pt x="470" y="21600"/>
                  <a:pt x="1049" y="21600"/>
                </a:cubicBezTo>
                <a:lnTo>
                  <a:pt x="11905" y="21600"/>
                </a:lnTo>
                <a:cubicBezTo>
                  <a:pt x="12485" y="21600"/>
                  <a:pt x="12954" y="18480"/>
                  <a:pt x="12954" y="14632"/>
                </a:cubicBezTo>
                <a:lnTo>
                  <a:pt x="12954" y="10375"/>
                </a:lnTo>
                <a:lnTo>
                  <a:pt x="21600" y="6184"/>
                </a:lnTo>
                <a:lnTo>
                  <a:pt x="12799" y="3342"/>
                </a:lnTo>
                <a:cubicBezTo>
                  <a:pt x="12614" y="1343"/>
                  <a:pt x="12284" y="0"/>
                  <a:pt x="11905" y="0"/>
                </a:cubicBezTo>
                <a:lnTo>
                  <a:pt x="104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3. Put (scan) the barcode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sticked on it (enter)</a:t>
            </a:r>
          </a:p>
        </p:txBody>
      </p:sp>
      <p:sp>
        <p:nvSpPr>
          <p:cNvPr id="82" name="Shape 82"/>
          <p:cNvSpPr/>
          <p:nvPr/>
        </p:nvSpPr>
        <p:spPr>
          <a:xfrm>
            <a:off x="9702800" y="3987403"/>
            <a:ext cx="3136900" cy="1168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6" y="0"/>
                </a:moveTo>
                <a:lnTo>
                  <a:pt x="615" y="8193"/>
                </a:lnTo>
                <a:cubicBezTo>
                  <a:pt x="241" y="9053"/>
                  <a:pt x="0" y="10317"/>
                  <a:pt x="0" y="11742"/>
                </a:cubicBezTo>
                <a:lnTo>
                  <a:pt x="0" y="16906"/>
                </a:lnTo>
                <a:cubicBezTo>
                  <a:pt x="0" y="19498"/>
                  <a:pt x="783" y="21600"/>
                  <a:pt x="1749" y="21600"/>
                </a:cubicBezTo>
                <a:lnTo>
                  <a:pt x="19851" y="21600"/>
                </a:lnTo>
                <a:cubicBezTo>
                  <a:pt x="20817" y="21600"/>
                  <a:pt x="21600" y="19498"/>
                  <a:pt x="21600" y="16906"/>
                </a:cubicBezTo>
                <a:lnTo>
                  <a:pt x="21600" y="11742"/>
                </a:lnTo>
                <a:cubicBezTo>
                  <a:pt x="21600" y="9150"/>
                  <a:pt x="20817" y="7048"/>
                  <a:pt x="19851" y="7048"/>
                </a:cubicBezTo>
                <a:lnTo>
                  <a:pt x="2460" y="7048"/>
                </a:lnTo>
                <a:lnTo>
                  <a:pt x="1246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click if object is faulty</a:t>
            </a:r>
          </a:p>
        </p:txBody>
      </p:sp>
      <p:sp>
        <p:nvSpPr>
          <p:cNvPr id="83" name="Shape 83"/>
          <p:cNvSpPr/>
          <p:nvPr/>
        </p:nvSpPr>
        <p:spPr>
          <a:xfrm>
            <a:off x="660400" y="2786459"/>
            <a:ext cx="4634310" cy="1010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4258" y="6293"/>
                </a:lnTo>
                <a:cubicBezTo>
                  <a:pt x="14045" y="5352"/>
                  <a:pt x="13756" y="4775"/>
                  <a:pt x="13437" y="4775"/>
                </a:cubicBezTo>
                <a:lnTo>
                  <a:pt x="1184" y="4775"/>
                </a:lnTo>
                <a:cubicBezTo>
                  <a:pt x="530" y="4775"/>
                  <a:pt x="0" y="7205"/>
                  <a:pt x="0" y="10202"/>
                </a:cubicBezTo>
                <a:lnTo>
                  <a:pt x="0" y="16172"/>
                </a:lnTo>
                <a:cubicBezTo>
                  <a:pt x="0" y="19170"/>
                  <a:pt x="530" y="21600"/>
                  <a:pt x="1184" y="21600"/>
                </a:cubicBezTo>
                <a:lnTo>
                  <a:pt x="13437" y="21600"/>
                </a:lnTo>
                <a:cubicBezTo>
                  <a:pt x="14091" y="21600"/>
                  <a:pt x="14621" y="19170"/>
                  <a:pt x="14621" y="16172"/>
                </a:cubicBezTo>
                <a:lnTo>
                  <a:pt x="14621" y="11584"/>
                </a:lnTo>
                <a:lnTo>
                  <a:pt x="2160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4.  Update !</a:t>
            </a:r>
          </a:p>
        </p:txBody>
      </p:sp>
      <p:sp>
        <p:nvSpPr>
          <p:cNvPr id="84" name="Shape 84"/>
          <p:cNvSpPr/>
          <p:nvPr/>
        </p:nvSpPr>
        <p:spPr>
          <a:xfrm>
            <a:off x="6063853" y="4062015"/>
            <a:ext cx="6775847" cy="2465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1600" y="17077"/>
                </a:lnTo>
                <a:lnTo>
                  <a:pt x="11600" y="19375"/>
                </a:lnTo>
                <a:cubicBezTo>
                  <a:pt x="11600" y="20604"/>
                  <a:pt x="11963" y="21600"/>
                  <a:pt x="12410" y="21600"/>
                </a:cubicBezTo>
                <a:lnTo>
                  <a:pt x="20790" y="21600"/>
                </a:lnTo>
                <a:cubicBezTo>
                  <a:pt x="21237" y="21600"/>
                  <a:pt x="21600" y="20604"/>
                  <a:pt x="21600" y="19375"/>
                </a:cubicBezTo>
                <a:lnTo>
                  <a:pt x="21600" y="16927"/>
                </a:lnTo>
                <a:cubicBezTo>
                  <a:pt x="21600" y="15699"/>
                  <a:pt x="21237" y="14702"/>
                  <a:pt x="20790" y="14702"/>
                </a:cubicBezTo>
                <a:lnTo>
                  <a:pt x="12410" y="14702"/>
                </a:lnTo>
                <a:cubicBezTo>
                  <a:pt x="12245" y="14702"/>
                  <a:pt x="12092" y="14839"/>
                  <a:pt x="11965" y="1507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check if center is ok</a:t>
            </a:r>
          </a:p>
        </p:txBody>
      </p:sp>
      <p:sp>
        <p:nvSpPr>
          <p:cNvPr id="85" name="Shape 85"/>
          <p:cNvSpPr/>
          <p:nvPr/>
        </p:nvSpPr>
        <p:spPr>
          <a:xfrm>
            <a:off x="1960359" y="5143500"/>
            <a:ext cx="1638301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86" name="Shape 86"/>
          <p:cNvSpPr/>
          <p:nvPr/>
        </p:nvSpPr>
        <p:spPr>
          <a:xfrm>
            <a:off x="292100" y="5270500"/>
            <a:ext cx="2032000" cy="1752600"/>
          </a:xfrm>
          <a:prstGeom prst="roundRect">
            <a:avLst>
              <a:gd name="adj" fmla="val 21023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list of object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to be added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next time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Update (4.)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is called 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d.png"/>
          <p:cNvPicPr/>
          <p:nvPr/>
        </p:nvPicPr>
        <p:blipFill>
          <a:blip r:embed="rId2">
            <a:extLst/>
          </a:blip>
          <a:srcRect l="19869" t="13411" r="34934" b="63541"/>
          <a:stretch>
            <a:fillRect/>
          </a:stretch>
        </p:blipFill>
        <p:spPr>
          <a:xfrm>
            <a:off x="101600" y="939800"/>
            <a:ext cx="7048500" cy="22479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2061961" y="114300"/>
            <a:ext cx="86233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To Browse an Object that contains Objects</a:t>
            </a:r>
          </a:p>
        </p:txBody>
      </p:sp>
      <p:sp>
        <p:nvSpPr>
          <p:cNvPr id="90" name="Shape 90"/>
          <p:cNvSpPr/>
          <p:nvPr/>
        </p:nvSpPr>
        <p:spPr>
          <a:xfrm>
            <a:off x="3061890" y="1193800"/>
            <a:ext cx="4913710" cy="135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78" y="0"/>
                </a:moveTo>
                <a:cubicBezTo>
                  <a:pt x="4961" y="0"/>
                  <a:pt x="4461" y="1814"/>
                  <a:pt x="4461" y="4052"/>
                </a:cubicBezTo>
                <a:lnTo>
                  <a:pt x="4461" y="8508"/>
                </a:lnTo>
                <a:cubicBezTo>
                  <a:pt x="4461" y="8552"/>
                  <a:pt x="4464" y="8592"/>
                  <a:pt x="4464" y="8635"/>
                </a:cubicBezTo>
                <a:lnTo>
                  <a:pt x="0" y="21600"/>
                </a:lnTo>
                <a:lnTo>
                  <a:pt x="5089" y="12136"/>
                </a:lnTo>
                <a:cubicBezTo>
                  <a:pt x="5237" y="12399"/>
                  <a:pt x="5401" y="12560"/>
                  <a:pt x="5578" y="12560"/>
                </a:cubicBezTo>
                <a:lnTo>
                  <a:pt x="20483" y="12560"/>
                </a:lnTo>
                <a:cubicBezTo>
                  <a:pt x="21100" y="12560"/>
                  <a:pt x="21600" y="10746"/>
                  <a:pt x="21600" y="8508"/>
                </a:cubicBezTo>
                <a:lnTo>
                  <a:pt x="21600" y="4052"/>
                </a:lnTo>
                <a:cubicBezTo>
                  <a:pt x="21600" y="1814"/>
                  <a:pt x="21100" y="0"/>
                  <a:pt x="20483" y="0"/>
                </a:cubicBezTo>
                <a:lnTo>
                  <a:pt x="5578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Assembly History Navigator </a:t>
            </a:r>
          </a:p>
        </p:txBody>
      </p:sp>
      <p:pic>
        <p:nvPicPr>
          <p:cNvPr id="91" name="d.tiff"/>
          <p:cNvPicPr/>
          <p:nvPr/>
        </p:nvPicPr>
        <p:blipFill>
          <a:blip r:embed="rId3">
            <a:extLst/>
          </a:blip>
          <a:srcRect l="0" t="3603" r="0" b="4390"/>
          <a:stretch>
            <a:fillRect/>
          </a:stretch>
        </p:blipFill>
        <p:spPr>
          <a:xfrm>
            <a:off x="1227120" y="2895600"/>
            <a:ext cx="11310142" cy="623681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3299221" y="1524000"/>
            <a:ext cx="8816579" cy="2603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670" y="0"/>
                </a:moveTo>
                <a:cubicBezTo>
                  <a:pt x="12327" y="0"/>
                  <a:pt x="12048" y="943"/>
                  <a:pt x="12048" y="2107"/>
                </a:cubicBezTo>
                <a:lnTo>
                  <a:pt x="12048" y="4125"/>
                </a:lnTo>
                <a:lnTo>
                  <a:pt x="0" y="21600"/>
                </a:lnTo>
                <a:lnTo>
                  <a:pt x="12289" y="6081"/>
                </a:lnTo>
                <a:cubicBezTo>
                  <a:pt x="12395" y="6360"/>
                  <a:pt x="12526" y="6532"/>
                  <a:pt x="12670" y="6532"/>
                </a:cubicBezTo>
                <a:lnTo>
                  <a:pt x="20978" y="6532"/>
                </a:lnTo>
                <a:cubicBezTo>
                  <a:pt x="21321" y="6532"/>
                  <a:pt x="21600" y="5588"/>
                  <a:pt x="21600" y="4425"/>
                </a:cubicBezTo>
                <a:lnTo>
                  <a:pt x="21600" y="2107"/>
                </a:lnTo>
                <a:cubicBezTo>
                  <a:pt x="21600" y="943"/>
                  <a:pt x="21321" y="0"/>
                  <a:pt x="20978" y="0"/>
                </a:cubicBezTo>
                <a:lnTo>
                  <a:pt x="1267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Put the object’s barcode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you search for the content [enter]</a:t>
            </a:r>
          </a:p>
        </p:txBody>
      </p:sp>
      <p:sp>
        <p:nvSpPr>
          <p:cNvPr id="93" name="Shape 93"/>
          <p:cNvSpPr/>
          <p:nvPr/>
        </p:nvSpPr>
        <p:spPr>
          <a:xfrm>
            <a:off x="1676400" y="6108700"/>
            <a:ext cx="3086100" cy="863600"/>
          </a:xfrm>
          <a:prstGeom prst="roundRect">
            <a:avLst>
              <a:gd name="adj" fmla="val 22059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Reference 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to be compared with right</a:t>
            </a:r>
          </a:p>
        </p:txBody>
      </p:sp>
      <p:sp>
        <p:nvSpPr>
          <p:cNvPr id="94" name="Shape 94"/>
          <p:cNvSpPr/>
          <p:nvPr/>
        </p:nvSpPr>
        <p:spPr>
          <a:xfrm>
            <a:off x="7649368" y="2476500"/>
            <a:ext cx="2675732" cy="1539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36" y="0"/>
                </a:moveTo>
                <a:cubicBezTo>
                  <a:pt x="1604" y="0"/>
                  <a:pt x="686" y="1595"/>
                  <a:pt x="686" y="3563"/>
                </a:cubicBezTo>
                <a:lnTo>
                  <a:pt x="686" y="4810"/>
                </a:lnTo>
                <a:cubicBezTo>
                  <a:pt x="686" y="5745"/>
                  <a:pt x="897" y="6590"/>
                  <a:pt x="1237" y="7226"/>
                </a:cubicBezTo>
                <a:lnTo>
                  <a:pt x="0" y="21600"/>
                </a:lnTo>
                <a:lnTo>
                  <a:pt x="3252" y="8373"/>
                </a:lnTo>
                <a:lnTo>
                  <a:pt x="19550" y="8373"/>
                </a:lnTo>
                <a:cubicBezTo>
                  <a:pt x="20682" y="8373"/>
                  <a:pt x="21600" y="6778"/>
                  <a:pt x="21600" y="4810"/>
                </a:cubicBezTo>
                <a:lnTo>
                  <a:pt x="21600" y="3563"/>
                </a:lnTo>
                <a:cubicBezTo>
                  <a:pt x="21600" y="1595"/>
                  <a:pt x="20682" y="0"/>
                  <a:pt x="19550" y="0"/>
                </a:cubicBezTo>
                <a:lnTo>
                  <a:pt x="2736" y="0"/>
                </a:lnTo>
                <a:close/>
              </a:path>
            </a:pathLst>
          </a:cu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7A7A7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date status left side</a:t>
            </a:r>
          </a:p>
        </p:txBody>
      </p:sp>
      <p:sp>
        <p:nvSpPr>
          <p:cNvPr id="95" name="Shape 95"/>
          <p:cNvSpPr/>
          <p:nvPr/>
        </p:nvSpPr>
        <p:spPr>
          <a:xfrm>
            <a:off x="9982200" y="3149600"/>
            <a:ext cx="2705100" cy="88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8" y="0"/>
                </a:moveTo>
                <a:cubicBezTo>
                  <a:pt x="908" y="0"/>
                  <a:pt x="0" y="2763"/>
                  <a:pt x="0" y="6171"/>
                </a:cubicBezTo>
                <a:lnTo>
                  <a:pt x="0" y="8949"/>
                </a:lnTo>
                <a:cubicBezTo>
                  <a:pt x="0" y="12357"/>
                  <a:pt x="908" y="15120"/>
                  <a:pt x="2028" y="15120"/>
                </a:cubicBezTo>
                <a:lnTo>
                  <a:pt x="9105" y="15120"/>
                </a:lnTo>
                <a:lnTo>
                  <a:pt x="10119" y="21600"/>
                </a:lnTo>
                <a:lnTo>
                  <a:pt x="11133" y="15120"/>
                </a:lnTo>
                <a:lnTo>
                  <a:pt x="19572" y="15120"/>
                </a:lnTo>
                <a:cubicBezTo>
                  <a:pt x="20692" y="15120"/>
                  <a:pt x="21600" y="12357"/>
                  <a:pt x="21600" y="8949"/>
                </a:cubicBezTo>
                <a:lnTo>
                  <a:pt x="21600" y="6171"/>
                </a:lnTo>
                <a:cubicBezTo>
                  <a:pt x="21600" y="2763"/>
                  <a:pt x="20692" y="0"/>
                  <a:pt x="19572" y="0"/>
                </a:cubicBezTo>
                <a:lnTo>
                  <a:pt x="2028" y="0"/>
                </a:lnTo>
                <a:close/>
              </a:path>
            </a:pathLst>
          </a:cu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7A7A7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date status right side</a:t>
            </a:r>
          </a:p>
        </p:txBody>
      </p:sp>
      <p:sp>
        <p:nvSpPr>
          <p:cNvPr id="96" name="Shape 96"/>
          <p:cNvSpPr/>
          <p:nvPr/>
        </p:nvSpPr>
        <p:spPr>
          <a:xfrm>
            <a:off x="8204200" y="3200400"/>
            <a:ext cx="1549400" cy="805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41" y="0"/>
                </a:moveTo>
                <a:cubicBezTo>
                  <a:pt x="1585" y="0"/>
                  <a:pt x="0" y="3049"/>
                  <a:pt x="0" y="6810"/>
                </a:cubicBezTo>
                <a:lnTo>
                  <a:pt x="0" y="7491"/>
                </a:lnTo>
                <a:cubicBezTo>
                  <a:pt x="0" y="9301"/>
                  <a:pt x="369" y="10942"/>
                  <a:pt x="968" y="12162"/>
                </a:cubicBezTo>
                <a:lnTo>
                  <a:pt x="2152" y="21600"/>
                </a:lnTo>
                <a:lnTo>
                  <a:pt x="4814" y="14301"/>
                </a:lnTo>
                <a:lnTo>
                  <a:pt x="18059" y="14301"/>
                </a:lnTo>
                <a:cubicBezTo>
                  <a:pt x="20015" y="14301"/>
                  <a:pt x="21600" y="11252"/>
                  <a:pt x="21600" y="7491"/>
                </a:cubicBezTo>
                <a:lnTo>
                  <a:pt x="21600" y="6810"/>
                </a:lnTo>
                <a:cubicBezTo>
                  <a:pt x="21600" y="3049"/>
                  <a:pt x="20015" y="0"/>
                  <a:pt x="18059" y="0"/>
                </a:cubicBezTo>
                <a:lnTo>
                  <a:pt x="3541" y="0"/>
                </a:lnTo>
                <a:close/>
              </a:path>
            </a:pathLst>
          </a:cu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500">
                <a:solidFill>
                  <a:srgbClr val="7A7A7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7A7A7A"/>
                </a:solidFill>
              </a:rPr>
              <a:t>compares the 2 dates</a:t>
            </a:r>
          </a:p>
        </p:txBody>
      </p:sp>
      <p:sp>
        <p:nvSpPr>
          <p:cNvPr id="97" name="Shape 97"/>
          <p:cNvSpPr/>
          <p:nvPr/>
        </p:nvSpPr>
        <p:spPr>
          <a:xfrm>
            <a:off x="6921500" y="6108700"/>
            <a:ext cx="4838700" cy="863600"/>
          </a:xfrm>
          <a:prstGeom prst="roundRect">
            <a:avLst>
              <a:gd name="adj" fmla="val 22059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7A7A7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differences with left appear in red/bold</a:t>
            </a:r>
          </a:p>
        </p:txBody>
      </p:sp>
      <p:sp>
        <p:nvSpPr>
          <p:cNvPr id="98" name="Shape 98"/>
          <p:cNvSpPr/>
          <p:nvPr/>
        </p:nvSpPr>
        <p:spPr>
          <a:xfrm>
            <a:off x="647700" y="7353300"/>
            <a:ext cx="4206875" cy="1436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04" y="0"/>
                </a:moveTo>
                <a:cubicBezTo>
                  <a:pt x="584" y="0"/>
                  <a:pt x="0" y="1710"/>
                  <a:pt x="0" y="3819"/>
                </a:cubicBezTo>
                <a:lnTo>
                  <a:pt x="0" y="8210"/>
                </a:lnTo>
                <a:cubicBezTo>
                  <a:pt x="0" y="10319"/>
                  <a:pt x="584" y="12029"/>
                  <a:pt x="1304" y="12029"/>
                </a:cubicBezTo>
                <a:lnTo>
                  <a:pt x="13694" y="12029"/>
                </a:lnTo>
                <a:cubicBezTo>
                  <a:pt x="13923" y="12029"/>
                  <a:pt x="14136" y="11839"/>
                  <a:pt x="14323" y="11534"/>
                </a:cubicBezTo>
                <a:lnTo>
                  <a:pt x="21600" y="21600"/>
                </a:lnTo>
                <a:lnTo>
                  <a:pt x="14998" y="8163"/>
                </a:lnTo>
                <a:lnTo>
                  <a:pt x="14998" y="3819"/>
                </a:lnTo>
                <a:cubicBezTo>
                  <a:pt x="14998" y="1710"/>
                  <a:pt x="14414" y="0"/>
                  <a:pt x="13694" y="0"/>
                </a:cubicBezTo>
                <a:lnTo>
                  <a:pt x="1304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to first DB input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on right side</a:t>
            </a:r>
          </a:p>
        </p:txBody>
      </p:sp>
      <p:sp>
        <p:nvSpPr>
          <p:cNvPr id="99" name="Shape 99"/>
          <p:cNvSpPr/>
          <p:nvPr/>
        </p:nvSpPr>
        <p:spPr>
          <a:xfrm>
            <a:off x="3733800" y="7124700"/>
            <a:ext cx="2921000" cy="1663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78" y="0"/>
                </a:moveTo>
                <a:cubicBezTo>
                  <a:pt x="841" y="0"/>
                  <a:pt x="0" y="1476"/>
                  <a:pt x="0" y="3298"/>
                </a:cubicBezTo>
                <a:lnTo>
                  <a:pt x="0" y="7090"/>
                </a:lnTo>
                <a:cubicBezTo>
                  <a:pt x="0" y="8911"/>
                  <a:pt x="841" y="10388"/>
                  <a:pt x="1878" y="10388"/>
                </a:cubicBezTo>
                <a:lnTo>
                  <a:pt x="11361" y="10388"/>
                </a:lnTo>
                <a:lnTo>
                  <a:pt x="12297" y="21600"/>
                </a:lnTo>
                <a:lnTo>
                  <a:pt x="13236" y="10388"/>
                </a:lnTo>
                <a:lnTo>
                  <a:pt x="19722" y="10388"/>
                </a:lnTo>
                <a:cubicBezTo>
                  <a:pt x="20759" y="10388"/>
                  <a:pt x="21600" y="8911"/>
                  <a:pt x="21600" y="7090"/>
                </a:cubicBezTo>
                <a:lnTo>
                  <a:pt x="21600" y="3298"/>
                </a:lnTo>
                <a:cubicBezTo>
                  <a:pt x="21600" y="1476"/>
                  <a:pt x="20759" y="0"/>
                  <a:pt x="19722" y="0"/>
                </a:cubicBezTo>
                <a:lnTo>
                  <a:pt x="1878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down in history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on right side</a:t>
            </a:r>
          </a:p>
        </p:txBody>
      </p:sp>
      <p:sp>
        <p:nvSpPr>
          <p:cNvPr id="100" name="Shape 100"/>
          <p:cNvSpPr/>
          <p:nvPr/>
        </p:nvSpPr>
        <p:spPr>
          <a:xfrm>
            <a:off x="241300" y="8331200"/>
            <a:ext cx="4082257" cy="800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4" y="0"/>
                </a:moveTo>
                <a:cubicBezTo>
                  <a:pt x="602" y="0"/>
                  <a:pt x="0" y="3070"/>
                  <a:pt x="0" y="6857"/>
                </a:cubicBezTo>
                <a:lnTo>
                  <a:pt x="0" y="14743"/>
                </a:lnTo>
                <a:cubicBezTo>
                  <a:pt x="0" y="18530"/>
                  <a:pt x="602" y="21600"/>
                  <a:pt x="1344" y="21600"/>
                </a:cubicBezTo>
                <a:lnTo>
                  <a:pt x="14112" y="21600"/>
                </a:lnTo>
                <a:cubicBezTo>
                  <a:pt x="14579" y="21600"/>
                  <a:pt x="14990" y="20382"/>
                  <a:pt x="15231" y="18536"/>
                </a:cubicBezTo>
                <a:lnTo>
                  <a:pt x="21600" y="16436"/>
                </a:lnTo>
                <a:lnTo>
                  <a:pt x="15456" y="11604"/>
                </a:lnTo>
                <a:lnTo>
                  <a:pt x="15456" y="6857"/>
                </a:lnTo>
                <a:cubicBezTo>
                  <a:pt x="15456" y="3070"/>
                  <a:pt x="14854" y="0"/>
                  <a:pt x="14112" y="0"/>
                </a:cubicBezTo>
                <a:lnTo>
                  <a:pt x="1344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Right panel becomes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left (i.e. reference) </a:t>
            </a:r>
          </a:p>
        </p:txBody>
      </p:sp>
      <p:sp>
        <p:nvSpPr>
          <p:cNvPr id="101" name="Shape 101"/>
          <p:cNvSpPr/>
          <p:nvPr/>
        </p:nvSpPr>
        <p:spPr>
          <a:xfrm>
            <a:off x="6478587" y="8521700"/>
            <a:ext cx="3325813" cy="800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279" y="0"/>
                </a:moveTo>
                <a:cubicBezTo>
                  <a:pt x="3368" y="0"/>
                  <a:pt x="2629" y="3070"/>
                  <a:pt x="2629" y="6857"/>
                </a:cubicBezTo>
                <a:lnTo>
                  <a:pt x="2629" y="9343"/>
                </a:lnTo>
                <a:lnTo>
                  <a:pt x="0" y="12771"/>
                </a:lnTo>
                <a:lnTo>
                  <a:pt x="2673" y="16254"/>
                </a:lnTo>
                <a:cubicBezTo>
                  <a:pt x="2839" y="19311"/>
                  <a:pt x="3493" y="21600"/>
                  <a:pt x="4279" y="21600"/>
                </a:cubicBezTo>
                <a:lnTo>
                  <a:pt x="19950" y="21600"/>
                </a:lnTo>
                <a:cubicBezTo>
                  <a:pt x="20861" y="21600"/>
                  <a:pt x="21600" y="18530"/>
                  <a:pt x="21600" y="14743"/>
                </a:cubicBezTo>
                <a:lnTo>
                  <a:pt x="21600" y="6857"/>
                </a:lnTo>
                <a:cubicBezTo>
                  <a:pt x="21600" y="3070"/>
                  <a:pt x="20861" y="0"/>
                  <a:pt x="19950" y="0"/>
                </a:cubicBezTo>
                <a:lnTo>
                  <a:pt x="4279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to last DB input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on right side </a:t>
            </a:r>
          </a:p>
        </p:txBody>
      </p:sp>
      <p:sp>
        <p:nvSpPr>
          <p:cNvPr id="102" name="Shape 102"/>
          <p:cNvSpPr/>
          <p:nvPr/>
        </p:nvSpPr>
        <p:spPr>
          <a:xfrm>
            <a:off x="5808265" y="7340600"/>
            <a:ext cx="3996135" cy="1467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84" y="0"/>
                </a:moveTo>
                <a:cubicBezTo>
                  <a:pt x="6426" y="0"/>
                  <a:pt x="5811" y="1674"/>
                  <a:pt x="5811" y="3739"/>
                </a:cubicBezTo>
                <a:lnTo>
                  <a:pt x="5811" y="8039"/>
                </a:lnTo>
                <a:cubicBezTo>
                  <a:pt x="5811" y="8119"/>
                  <a:pt x="5818" y="8194"/>
                  <a:pt x="5820" y="8273"/>
                </a:cubicBezTo>
                <a:lnTo>
                  <a:pt x="0" y="21600"/>
                </a:lnTo>
                <a:lnTo>
                  <a:pt x="6618" y="11440"/>
                </a:lnTo>
                <a:cubicBezTo>
                  <a:pt x="6791" y="11654"/>
                  <a:pt x="6982" y="11779"/>
                  <a:pt x="7184" y="11779"/>
                </a:cubicBezTo>
                <a:lnTo>
                  <a:pt x="20227" y="11779"/>
                </a:lnTo>
                <a:cubicBezTo>
                  <a:pt x="20985" y="11779"/>
                  <a:pt x="21600" y="10105"/>
                  <a:pt x="21600" y="8039"/>
                </a:cubicBezTo>
                <a:lnTo>
                  <a:pt x="21600" y="3739"/>
                </a:lnTo>
                <a:cubicBezTo>
                  <a:pt x="21600" y="1674"/>
                  <a:pt x="20985" y="0"/>
                  <a:pt x="20227" y="0"/>
                </a:cubicBezTo>
                <a:lnTo>
                  <a:pt x="7184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Move up in history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on right side</a:t>
            </a:r>
          </a:p>
        </p:txBody>
      </p:sp>
      <p:sp>
        <p:nvSpPr>
          <p:cNvPr id="103" name="Shape 103"/>
          <p:cNvSpPr/>
          <p:nvPr/>
        </p:nvSpPr>
        <p:spPr>
          <a:xfrm>
            <a:off x="10528300" y="7607300"/>
            <a:ext cx="2387600" cy="1358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98" y="0"/>
                </a:moveTo>
                <a:cubicBezTo>
                  <a:pt x="1029" y="0"/>
                  <a:pt x="0" y="1809"/>
                  <a:pt x="0" y="4040"/>
                </a:cubicBezTo>
                <a:lnTo>
                  <a:pt x="0" y="8685"/>
                </a:lnTo>
                <a:cubicBezTo>
                  <a:pt x="0" y="10917"/>
                  <a:pt x="1029" y="12725"/>
                  <a:pt x="2298" y="12725"/>
                </a:cubicBezTo>
                <a:lnTo>
                  <a:pt x="13949" y="12725"/>
                </a:lnTo>
                <a:lnTo>
                  <a:pt x="15098" y="21600"/>
                </a:lnTo>
                <a:lnTo>
                  <a:pt x="16247" y="12725"/>
                </a:lnTo>
                <a:lnTo>
                  <a:pt x="19302" y="12725"/>
                </a:lnTo>
                <a:cubicBezTo>
                  <a:pt x="20571" y="12725"/>
                  <a:pt x="21600" y="10917"/>
                  <a:pt x="21600" y="8685"/>
                </a:cubicBezTo>
                <a:lnTo>
                  <a:pt x="21600" y="4040"/>
                </a:lnTo>
                <a:cubicBezTo>
                  <a:pt x="21600" y="1809"/>
                  <a:pt x="20571" y="0"/>
                  <a:pt x="19302" y="0"/>
                </a:cubicBezTo>
                <a:lnTo>
                  <a:pt x="2298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In case there are too many</a:t>
            </a:r>
            <a:endParaRPr sz="1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objects to be displayed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d.png"/>
          <p:cNvPicPr/>
          <p:nvPr/>
        </p:nvPicPr>
        <p:blipFill>
          <a:blip r:embed="rId2">
            <a:extLst/>
          </a:blip>
          <a:srcRect l="16286" t="13541" r="35586" b="66927"/>
          <a:stretch>
            <a:fillRect/>
          </a:stretch>
        </p:blipFill>
        <p:spPr>
          <a:xfrm>
            <a:off x="114300" y="914400"/>
            <a:ext cx="7061200" cy="1792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d.tiff"/>
          <p:cNvPicPr/>
          <p:nvPr/>
        </p:nvPicPr>
        <p:blipFill>
          <a:blip r:embed="rId3">
            <a:extLst/>
          </a:blip>
          <a:srcRect l="0" t="5729" r="1660" b="7682"/>
          <a:stretch>
            <a:fillRect/>
          </a:stretch>
        </p:blipFill>
        <p:spPr>
          <a:xfrm>
            <a:off x="2260600" y="2311400"/>
            <a:ext cx="10500360" cy="6934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1479537" y="114300"/>
            <a:ext cx="9788145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To change the composition of a composite object</a:t>
            </a:r>
          </a:p>
        </p:txBody>
      </p:sp>
      <p:sp>
        <p:nvSpPr>
          <p:cNvPr id="108" name="Shape 108"/>
          <p:cNvSpPr/>
          <p:nvPr/>
        </p:nvSpPr>
        <p:spPr>
          <a:xfrm>
            <a:off x="-433593" y="9251950"/>
            <a:ext cx="115697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600"/>
              </a:spcBef>
              <a:defRPr sz="2500">
                <a:solidFill>
                  <a:srgbClr val="808080"/>
                </a:solidFill>
                <a:hlinkClick r:id="rId4" invalidUrl="" action="" tgtFrame="" tooltip="" history="1" highlightClick="0" endSnd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08080"/>
                </a:solidFill>
                <a:hlinkClick r:id="rId4" invalidUrl="" action="" tgtFrame="" tooltip="" history="1" highlightClick="0" endSnd="0"/>
              </a:rPr>
              <a:t>http://agata.in2p3.fr/VT/DB/ChangeObjectComposition%20-%20Ordinateur.m4v</a:t>
            </a:r>
          </a:p>
        </p:txBody>
      </p:sp>
      <p:sp>
        <p:nvSpPr>
          <p:cNvPr id="109" name="Shape 109"/>
          <p:cNvSpPr/>
          <p:nvPr/>
        </p:nvSpPr>
        <p:spPr>
          <a:xfrm>
            <a:off x="4763690" y="927100"/>
            <a:ext cx="5497910" cy="996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369" y="0"/>
                </a:moveTo>
                <a:cubicBezTo>
                  <a:pt x="11818" y="0"/>
                  <a:pt x="11371" y="2465"/>
                  <a:pt x="11371" y="5505"/>
                </a:cubicBezTo>
                <a:lnTo>
                  <a:pt x="11371" y="13135"/>
                </a:lnTo>
                <a:lnTo>
                  <a:pt x="0" y="21600"/>
                </a:lnTo>
                <a:lnTo>
                  <a:pt x="11560" y="18615"/>
                </a:lnTo>
                <a:cubicBezTo>
                  <a:pt x="11741" y="20006"/>
                  <a:pt x="12035" y="20920"/>
                  <a:pt x="12369" y="20920"/>
                </a:cubicBezTo>
                <a:lnTo>
                  <a:pt x="20602" y="20920"/>
                </a:lnTo>
                <a:cubicBezTo>
                  <a:pt x="21153" y="20920"/>
                  <a:pt x="21600" y="18456"/>
                  <a:pt x="21600" y="15415"/>
                </a:cubicBezTo>
                <a:lnTo>
                  <a:pt x="21600" y="5505"/>
                </a:lnTo>
                <a:cubicBezTo>
                  <a:pt x="21600" y="2465"/>
                  <a:pt x="21153" y="0"/>
                  <a:pt x="20602" y="0"/>
                </a:cubicBezTo>
                <a:lnTo>
                  <a:pt x="12369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Assembly panel</a:t>
            </a:r>
          </a:p>
        </p:txBody>
      </p:sp>
      <p:sp>
        <p:nvSpPr>
          <p:cNvPr id="110" name="Shape 110"/>
          <p:cNvSpPr/>
          <p:nvPr/>
        </p:nvSpPr>
        <p:spPr>
          <a:xfrm>
            <a:off x="1680959" y="7137400"/>
            <a:ext cx="1638301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111" name="Shape 111"/>
          <p:cNvSpPr/>
          <p:nvPr/>
        </p:nvSpPr>
        <p:spPr>
          <a:xfrm>
            <a:off x="101600" y="7289800"/>
            <a:ext cx="2032000" cy="1155700"/>
          </a:xfrm>
          <a:prstGeom prst="roundRect">
            <a:avLst>
              <a:gd name="adj" fmla="val 31881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Current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composition</a:t>
            </a:r>
          </a:p>
        </p:txBody>
      </p:sp>
      <p:sp>
        <p:nvSpPr>
          <p:cNvPr id="112" name="Shape 112"/>
          <p:cNvSpPr/>
          <p:nvPr/>
        </p:nvSpPr>
        <p:spPr>
          <a:xfrm>
            <a:off x="7340600" y="7543800"/>
            <a:ext cx="5384800" cy="1436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100" y="0"/>
                </a:moveTo>
                <a:cubicBezTo>
                  <a:pt x="7537" y="0"/>
                  <a:pt x="7081" y="1710"/>
                  <a:pt x="7081" y="3819"/>
                </a:cubicBezTo>
                <a:lnTo>
                  <a:pt x="7081" y="6396"/>
                </a:lnTo>
                <a:lnTo>
                  <a:pt x="0" y="21600"/>
                </a:lnTo>
                <a:lnTo>
                  <a:pt x="7543" y="9875"/>
                </a:lnTo>
                <a:cubicBezTo>
                  <a:pt x="7703" y="10269"/>
                  <a:pt x="7894" y="10502"/>
                  <a:pt x="8100" y="10502"/>
                </a:cubicBezTo>
                <a:lnTo>
                  <a:pt x="20581" y="10502"/>
                </a:lnTo>
                <a:cubicBezTo>
                  <a:pt x="21144" y="10502"/>
                  <a:pt x="21600" y="8792"/>
                  <a:pt x="21600" y="6683"/>
                </a:cubicBezTo>
                <a:lnTo>
                  <a:pt x="21600" y="3819"/>
                </a:lnTo>
                <a:cubicBezTo>
                  <a:pt x="21600" y="1710"/>
                  <a:pt x="21144" y="0"/>
                  <a:pt x="20581" y="0"/>
                </a:cubicBezTo>
                <a:lnTo>
                  <a:pt x="810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click to add/remove components</a:t>
            </a:r>
          </a:p>
        </p:txBody>
      </p:sp>
      <p:sp>
        <p:nvSpPr>
          <p:cNvPr id="113" name="Shape 113"/>
          <p:cNvSpPr/>
          <p:nvPr/>
        </p:nvSpPr>
        <p:spPr>
          <a:xfrm>
            <a:off x="2882900" y="5086350"/>
            <a:ext cx="3927079" cy="895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8941" y="5074"/>
                </a:lnTo>
                <a:cubicBezTo>
                  <a:pt x="18805" y="4880"/>
                  <a:pt x="18662" y="4749"/>
                  <a:pt x="18511" y="4749"/>
                </a:cubicBezTo>
                <a:lnTo>
                  <a:pt x="1397" y="4749"/>
                </a:lnTo>
                <a:cubicBezTo>
                  <a:pt x="625" y="4749"/>
                  <a:pt x="0" y="7492"/>
                  <a:pt x="0" y="10877"/>
                </a:cubicBezTo>
                <a:lnTo>
                  <a:pt x="0" y="15472"/>
                </a:lnTo>
                <a:cubicBezTo>
                  <a:pt x="0" y="18857"/>
                  <a:pt x="625" y="21600"/>
                  <a:pt x="1397" y="21600"/>
                </a:cubicBezTo>
                <a:lnTo>
                  <a:pt x="18511" y="21600"/>
                </a:lnTo>
                <a:cubicBezTo>
                  <a:pt x="19283" y="21600"/>
                  <a:pt x="19908" y="18857"/>
                  <a:pt x="19908" y="15472"/>
                </a:cubicBezTo>
                <a:lnTo>
                  <a:pt x="19908" y="10877"/>
                </a:lnTo>
                <a:cubicBezTo>
                  <a:pt x="19908" y="10677"/>
                  <a:pt x="19899" y="10488"/>
                  <a:pt x="19895" y="10293"/>
                </a:cubicBez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sub-object to add/remove</a:t>
            </a:r>
          </a:p>
        </p:txBody>
      </p:sp>
      <p:sp>
        <p:nvSpPr>
          <p:cNvPr id="114" name="Shape 114"/>
          <p:cNvSpPr/>
          <p:nvPr/>
        </p:nvSpPr>
        <p:spPr>
          <a:xfrm>
            <a:off x="342900" y="2565400"/>
            <a:ext cx="3373041" cy="887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7" y="0"/>
                </a:moveTo>
                <a:cubicBezTo>
                  <a:pt x="728" y="0"/>
                  <a:pt x="0" y="2767"/>
                  <a:pt x="0" y="6180"/>
                </a:cubicBezTo>
                <a:lnTo>
                  <a:pt x="0" y="8961"/>
                </a:lnTo>
                <a:cubicBezTo>
                  <a:pt x="0" y="12374"/>
                  <a:pt x="728" y="15140"/>
                  <a:pt x="1627" y="15140"/>
                </a:cubicBezTo>
                <a:lnTo>
                  <a:pt x="18461" y="15140"/>
                </a:lnTo>
                <a:cubicBezTo>
                  <a:pt x="18560" y="15140"/>
                  <a:pt x="18657" y="15099"/>
                  <a:pt x="18751" y="15034"/>
                </a:cubicBezTo>
                <a:lnTo>
                  <a:pt x="21600" y="21600"/>
                </a:lnTo>
                <a:lnTo>
                  <a:pt x="20040" y="10399"/>
                </a:lnTo>
                <a:cubicBezTo>
                  <a:pt x="20069" y="9936"/>
                  <a:pt x="20088" y="9458"/>
                  <a:pt x="20088" y="8961"/>
                </a:cubicBezTo>
                <a:lnTo>
                  <a:pt x="20088" y="6180"/>
                </a:lnTo>
                <a:cubicBezTo>
                  <a:pt x="20088" y="2767"/>
                  <a:pt x="19360" y="0"/>
                  <a:pt x="18461" y="0"/>
                </a:cubicBezTo>
                <a:lnTo>
                  <a:pt x="1627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 Add one card</a:t>
            </a:r>
          </a:p>
        </p:txBody>
      </p:sp>
      <p:sp>
        <p:nvSpPr>
          <p:cNvPr id="115" name="Shape 115"/>
          <p:cNvSpPr/>
          <p:nvPr/>
        </p:nvSpPr>
        <p:spPr>
          <a:xfrm>
            <a:off x="8255000" y="2438400"/>
            <a:ext cx="4076700" cy="1993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441" y="0"/>
                </a:moveTo>
                <a:cubicBezTo>
                  <a:pt x="3698" y="0"/>
                  <a:pt x="3095" y="1232"/>
                  <a:pt x="3095" y="2753"/>
                </a:cubicBezTo>
                <a:lnTo>
                  <a:pt x="3095" y="3991"/>
                </a:lnTo>
                <a:cubicBezTo>
                  <a:pt x="3095" y="4524"/>
                  <a:pt x="3171" y="5019"/>
                  <a:pt x="3299" y="5441"/>
                </a:cubicBezTo>
                <a:lnTo>
                  <a:pt x="0" y="21600"/>
                </a:lnTo>
                <a:lnTo>
                  <a:pt x="4521" y="6744"/>
                </a:lnTo>
                <a:lnTo>
                  <a:pt x="20254" y="6744"/>
                </a:lnTo>
                <a:cubicBezTo>
                  <a:pt x="20997" y="6744"/>
                  <a:pt x="21600" y="5512"/>
                  <a:pt x="21600" y="3991"/>
                </a:cubicBezTo>
                <a:lnTo>
                  <a:pt x="21600" y="2753"/>
                </a:lnTo>
                <a:cubicBezTo>
                  <a:pt x="21600" y="1232"/>
                  <a:pt x="20997" y="0"/>
                  <a:pt x="20254" y="0"/>
                </a:cubicBezTo>
                <a:lnTo>
                  <a:pt x="4441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3.  Put the object to modify</a:t>
            </a:r>
          </a:p>
        </p:txBody>
      </p:sp>
      <p:cxnSp>
        <p:nvCxnSpPr>
          <p:cNvPr id="116" name="Connector 116"/>
          <p:cNvCxnSpPr>
            <a:stCxn id="118" idx="0"/>
            <a:endCxn id="117" idx="0"/>
          </p:cNvCxnSpPr>
          <p:nvPr/>
        </p:nvCxnSpPr>
        <p:spPr>
          <a:xfrm flipH="1">
            <a:off x="6134099" y="5048249"/>
            <a:ext cx="3314701" cy="2159001"/>
          </a:xfrm>
          <a:prstGeom prst="straightConnector1">
            <a:avLst/>
          </a:prstGeom>
          <a:ln w="25400">
            <a:solidFill>
              <a:srgbClr val="75B1D4"/>
            </a:solidFill>
            <a:miter lim="400000"/>
          </a:ln>
        </p:spPr>
      </p:cxnSp>
      <p:sp>
        <p:nvSpPr>
          <p:cNvPr id="117" name="Shape 117"/>
          <p:cNvSpPr/>
          <p:nvPr/>
        </p:nvSpPr>
        <p:spPr>
          <a:xfrm>
            <a:off x="5892800" y="6997700"/>
            <a:ext cx="482600" cy="41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4800">
                <a:solidFill>
                  <a:srgbClr val="FFFFFF"/>
                </a:solidFill>
              </a:defRPr>
            </a:pPr>
          </a:p>
        </p:txBody>
      </p:sp>
      <p:sp>
        <p:nvSpPr>
          <p:cNvPr id="118" name="Shape 118"/>
          <p:cNvSpPr/>
          <p:nvPr/>
        </p:nvSpPr>
        <p:spPr>
          <a:xfrm>
            <a:off x="9207500" y="4838700"/>
            <a:ext cx="482600" cy="41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4800">
                <a:solidFill>
                  <a:srgbClr val="FFFFFF"/>
                </a:solidFill>
              </a:defRPr>
            </a:pPr>
          </a:p>
        </p:txBody>
      </p:sp>
      <p:sp>
        <p:nvSpPr>
          <p:cNvPr id="119" name="Shape 119"/>
          <p:cNvSpPr/>
          <p:nvPr/>
        </p:nvSpPr>
        <p:spPr>
          <a:xfrm>
            <a:off x="9207500" y="5020468"/>
            <a:ext cx="3619500" cy="1189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052" y="0"/>
                </a:moveTo>
                <a:lnTo>
                  <a:pt x="9294" y="8920"/>
                </a:lnTo>
                <a:lnTo>
                  <a:pt x="1516" y="8920"/>
                </a:lnTo>
                <a:cubicBezTo>
                  <a:pt x="679" y="8920"/>
                  <a:pt x="0" y="10984"/>
                  <a:pt x="0" y="13531"/>
                </a:cubicBezTo>
                <a:lnTo>
                  <a:pt x="0" y="16989"/>
                </a:lnTo>
                <a:cubicBezTo>
                  <a:pt x="0" y="19536"/>
                  <a:pt x="679" y="21600"/>
                  <a:pt x="1516" y="21600"/>
                </a:cubicBezTo>
                <a:lnTo>
                  <a:pt x="20084" y="21600"/>
                </a:lnTo>
                <a:cubicBezTo>
                  <a:pt x="20921" y="21600"/>
                  <a:pt x="21600" y="19536"/>
                  <a:pt x="21600" y="16989"/>
                </a:cubicBezTo>
                <a:lnTo>
                  <a:pt x="21600" y="13531"/>
                </a:lnTo>
                <a:cubicBezTo>
                  <a:pt x="21600" y="10984"/>
                  <a:pt x="20921" y="8920"/>
                  <a:pt x="20084" y="8920"/>
                </a:cubicBezTo>
                <a:lnTo>
                  <a:pt x="10809" y="8920"/>
                </a:lnTo>
                <a:lnTo>
                  <a:pt x="10052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click to remove otherwise added</a:t>
            </a:r>
          </a:p>
        </p:txBody>
      </p:sp>
      <p:cxnSp>
        <p:nvCxnSpPr>
          <p:cNvPr id="120" name="Connector 120"/>
          <p:cNvCxnSpPr>
            <a:stCxn id="122" idx="0"/>
            <a:endCxn id="121" idx="0"/>
          </p:cNvCxnSpPr>
          <p:nvPr/>
        </p:nvCxnSpPr>
        <p:spPr>
          <a:xfrm flipH="1">
            <a:off x="4819650" y="5048249"/>
            <a:ext cx="2527301" cy="2159001"/>
          </a:xfrm>
          <a:prstGeom prst="straightConnector1">
            <a:avLst/>
          </a:prstGeom>
          <a:ln w="25400">
            <a:solidFill>
              <a:srgbClr val="75B1D4"/>
            </a:solidFill>
            <a:miter lim="400000"/>
          </a:ln>
        </p:spPr>
      </p:cxnSp>
      <p:sp>
        <p:nvSpPr>
          <p:cNvPr id="121" name="Shape 121"/>
          <p:cNvSpPr/>
          <p:nvPr/>
        </p:nvSpPr>
        <p:spPr>
          <a:xfrm>
            <a:off x="4102099" y="6997700"/>
            <a:ext cx="1435102" cy="41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4800">
                <a:solidFill>
                  <a:srgbClr val="FFFFFF"/>
                </a:solidFill>
              </a:defRPr>
            </a:pPr>
          </a:p>
        </p:txBody>
      </p:sp>
      <p:sp>
        <p:nvSpPr>
          <p:cNvPr id="122" name="Shape 122"/>
          <p:cNvSpPr/>
          <p:nvPr/>
        </p:nvSpPr>
        <p:spPr>
          <a:xfrm>
            <a:off x="6629399" y="4838700"/>
            <a:ext cx="1435102" cy="41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4800">
                <a:solidFill>
                  <a:srgbClr val="FFFFFF"/>
                </a:solidFill>
              </a:defRPr>
            </a:pPr>
          </a:p>
        </p:txBody>
      </p:sp>
      <p:sp>
        <p:nvSpPr>
          <p:cNvPr id="123" name="Shape 123"/>
          <p:cNvSpPr/>
          <p:nvPr/>
        </p:nvSpPr>
        <p:spPr>
          <a:xfrm>
            <a:off x="4951412" y="2778918"/>
            <a:ext cx="2109788" cy="992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92" y="10714"/>
                </a:lnTo>
                <a:cubicBezTo>
                  <a:pt x="550" y="11553"/>
                  <a:pt x="406" y="12532"/>
                  <a:pt x="406" y="13588"/>
                </a:cubicBezTo>
                <a:lnTo>
                  <a:pt x="406" y="16075"/>
                </a:lnTo>
                <a:cubicBezTo>
                  <a:pt x="406" y="19126"/>
                  <a:pt x="1571" y="21600"/>
                  <a:pt x="3007" y="21600"/>
                </a:cubicBezTo>
                <a:lnTo>
                  <a:pt x="19000" y="21600"/>
                </a:lnTo>
                <a:cubicBezTo>
                  <a:pt x="20436" y="21600"/>
                  <a:pt x="21600" y="19126"/>
                  <a:pt x="21600" y="16075"/>
                </a:cubicBezTo>
                <a:lnTo>
                  <a:pt x="21600" y="13588"/>
                </a:lnTo>
                <a:cubicBezTo>
                  <a:pt x="21600" y="10537"/>
                  <a:pt x="20436" y="8063"/>
                  <a:pt x="19000" y="8063"/>
                </a:cubicBezTo>
                <a:lnTo>
                  <a:pt x="3348" y="8063"/>
                </a:lnTo>
                <a:lnTo>
                  <a:pt x="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4. Update !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d.png"/>
          <p:cNvPicPr/>
          <p:nvPr/>
        </p:nvPicPr>
        <p:blipFill>
          <a:blip r:embed="rId2">
            <a:extLst/>
          </a:blip>
          <a:srcRect l="19543" t="13932" r="35260" b="67838"/>
          <a:stretch>
            <a:fillRect/>
          </a:stretch>
        </p:blipFill>
        <p:spPr>
          <a:xfrm>
            <a:off x="203200" y="1054100"/>
            <a:ext cx="7048500" cy="177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2761730" y="114300"/>
            <a:ext cx="722376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To Browse the Registered Transfers</a:t>
            </a:r>
          </a:p>
        </p:txBody>
      </p:sp>
      <p:sp>
        <p:nvSpPr>
          <p:cNvPr id="127" name="Shape 127"/>
          <p:cNvSpPr/>
          <p:nvPr/>
        </p:nvSpPr>
        <p:spPr>
          <a:xfrm>
            <a:off x="-154193" y="9264650"/>
            <a:ext cx="80137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58585"/>
                </a:solidFill>
              </a:rPr>
              <a:t>http://agata.in2p3.fr/VT/DB/index.html#InventoryPanel</a:t>
            </a:r>
          </a:p>
        </p:txBody>
      </p:sp>
      <p:sp>
        <p:nvSpPr>
          <p:cNvPr id="128" name="Shape 128"/>
          <p:cNvSpPr/>
          <p:nvPr/>
        </p:nvSpPr>
        <p:spPr>
          <a:xfrm>
            <a:off x="2953146" y="927100"/>
            <a:ext cx="7308454" cy="965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656" y="0"/>
                </a:moveTo>
                <a:cubicBezTo>
                  <a:pt x="14241" y="0"/>
                  <a:pt x="13905" y="2545"/>
                  <a:pt x="13905" y="5684"/>
                </a:cubicBezTo>
                <a:lnTo>
                  <a:pt x="13905" y="13322"/>
                </a:lnTo>
                <a:lnTo>
                  <a:pt x="0" y="20916"/>
                </a:lnTo>
                <a:lnTo>
                  <a:pt x="14026" y="18998"/>
                </a:lnTo>
                <a:cubicBezTo>
                  <a:pt x="14160" y="20561"/>
                  <a:pt x="14392" y="21600"/>
                  <a:pt x="14656" y="21600"/>
                </a:cubicBezTo>
                <a:lnTo>
                  <a:pt x="20849" y="21600"/>
                </a:lnTo>
                <a:cubicBezTo>
                  <a:pt x="21264" y="21600"/>
                  <a:pt x="21600" y="19055"/>
                  <a:pt x="21600" y="15916"/>
                </a:cubicBezTo>
                <a:lnTo>
                  <a:pt x="21600" y="5684"/>
                </a:lnTo>
                <a:cubicBezTo>
                  <a:pt x="21600" y="2545"/>
                  <a:pt x="21264" y="0"/>
                  <a:pt x="20849" y="0"/>
                </a:cubicBezTo>
                <a:lnTo>
                  <a:pt x="14656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View Transfers panel</a:t>
            </a:r>
          </a:p>
        </p:txBody>
      </p:sp>
      <p:pic>
        <p:nvPicPr>
          <p:cNvPr id="129" name="d.png"/>
          <p:cNvPicPr/>
          <p:nvPr/>
        </p:nvPicPr>
        <p:blipFill>
          <a:blip r:embed="rId3">
            <a:extLst/>
          </a:blip>
          <a:srcRect l="16938" t="13020" r="22231" b="16015"/>
          <a:stretch>
            <a:fillRect/>
          </a:stretch>
        </p:blipFill>
        <p:spPr>
          <a:xfrm>
            <a:off x="3365500" y="2184400"/>
            <a:ext cx="9486900" cy="692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2061959" y="6565900"/>
            <a:ext cx="1638301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131" name="Shape 131"/>
          <p:cNvSpPr/>
          <p:nvPr/>
        </p:nvSpPr>
        <p:spPr>
          <a:xfrm>
            <a:off x="304800" y="6819900"/>
            <a:ext cx="2032000" cy="1155700"/>
          </a:xfrm>
          <a:prstGeom prst="roundRect">
            <a:avLst>
              <a:gd name="adj" fmla="val 31881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7A7A7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Here is the result after Query </a:t>
            </a:r>
          </a:p>
        </p:txBody>
      </p:sp>
      <p:sp>
        <p:nvSpPr>
          <p:cNvPr id="132" name="Shape 132"/>
          <p:cNvSpPr/>
          <p:nvPr/>
        </p:nvSpPr>
        <p:spPr>
          <a:xfrm>
            <a:off x="6569471" y="6282134"/>
            <a:ext cx="4238229" cy="1020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157" y="12031"/>
                </a:lnTo>
                <a:cubicBezTo>
                  <a:pt x="3157" y="12085"/>
                  <a:pt x="3153" y="12136"/>
                  <a:pt x="3153" y="12190"/>
                </a:cubicBezTo>
                <a:lnTo>
                  <a:pt x="3153" y="16223"/>
                </a:lnTo>
                <a:cubicBezTo>
                  <a:pt x="3153" y="19193"/>
                  <a:pt x="3733" y="21600"/>
                  <a:pt x="4448" y="21600"/>
                </a:cubicBezTo>
                <a:lnTo>
                  <a:pt x="20305" y="21600"/>
                </a:lnTo>
                <a:cubicBezTo>
                  <a:pt x="21020" y="21600"/>
                  <a:pt x="21600" y="19193"/>
                  <a:pt x="21600" y="16223"/>
                </a:cubicBezTo>
                <a:lnTo>
                  <a:pt x="21600" y="12190"/>
                </a:lnTo>
                <a:cubicBezTo>
                  <a:pt x="21600" y="9221"/>
                  <a:pt x="21020" y="6814"/>
                  <a:pt x="20305" y="6814"/>
                </a:cubicBezTo>
                <a:lnTo>
                  <a:pt x="4448" y="6814"/>
                </a:lnTo>
                <a:cubicBezTo>
                  <a:pt x="4253" y="6814"/>
                  <a:pt x="4070" y="7005"/>
                  <a:pt x="3904" y="732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to look at the objects in the transfer</a:t>
            </a:r>
          </a:p>
        </p:txBody>
      </p:sp>
      <p:sp>
        <p:nvSpPr>
          <p:cNvPr id="133" name="Shape 133"/>
          <p:cNvSpPr/>
          <p:nvPr/>
        </p:nvSpPr>
        <p:spPr>
          <a:xfrm>
            <a:off x="4572000" y="3378200"/>
            <a:ext cx="2032000" cy="774700"/>
          </a:xfrm>
          <a:prstGeom prst="roundRect">
            <a:avLst>
              <a:gd name="adj" fmla="val 47560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7A7A7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additional filters </a:t>
            </a:r>
          </a:p>
        </p:txBody>
      </p:sp>
      <p:sp>
        <p:nvSpPr>
          <p:cNvPr id="134" name="Shape 134"/>
          <p:cNvSpPr/>
          <p:nvPr/>
        </p:nvSpPr>
        <p:spPr>
          <a:xfrm>
            <a:off x="711200" y="4318000"/>
            <a:ext cx="4236641" cy="698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5" y="0"/>
                </a:moveTo>
                <a:cubicBezTo>
                  <a:pt x="580" y="0"/>
                  <a:pt x="0" y="3517"/>
                  <a:pt x="0" y="7855"/>
                </a:cubicBezTo>
                <a:lnTo>
                  <a:pt x="0" y="13745"/>
                </a:lnTo>
                <a:cubicBezTo>
                  <a:pt x="0" y="18083"/>
                  <a:pt x="580" y="21600"/>
                  <a:pt x="1295" y="21600"/>
                </a:cubicBezTo>
                <a:lnTo>
                  <a:pt x="17159" y="21600"/>
                </a:lnTo>
                <a:cubicBezTo>
                  <a:pt x="17719" y="21600"/>
                  <a:pt x="18192" y="19429"/>
                  <a:pt x="18373" y="16409"/>
                </a:cubicBezTo>
                <a:lnTo>
                  <a:pt x="21600" y="12383"/>
                </a:lnTo>
                <a:lnTo>
                  <a:pt x="18454" y="8456"/>
                </a:lnTo>
                <a:lnTo>
                  <a:pt x="18454" y="7855"/>
                </a:lnTo>
                <a:cubicBezTo>
                  <a:pt x="18454" y="3517"/>
                  <a:pt x="17874" y="0"/>
                  <a:pt x="17159" y="0"/>
                </a:cubicBezTo>
                <a:lnTo>
                  <a:pt x="1295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select source / destination</a:t>
            </a:r>
          </a:p>
        </p:txBody>
      </p:sp>
      <p:sp>
        <p:nvSpPr>
          <p:cNvPr id="135" name="Shape 135"/>
          <p:cNvSpPr/>
          <p:nvPr/>
        </p:nvSpPr>
        <p:spPr>
          <a:xfrm>
            <a:off x="8953500" y="2832100"/>
            <a:ext cx="3619500" cy="1783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6" y="0"/>
                </a:moveTo>
                <a:cubicBezTo>
                  <a:pt x="679" y="0"/>
                  <a:pt x="0" y="1377"/>
                  <a:pt x="0" y="3076"/>
                </a:cubicBezTo>
                <a:lnTo>
                  <a:pt x="0" y="5383"/>
                </a:lnTo>
                <a:cubicBezTo>
                  <a:pt x="0" y="7082"/>
                  <a:pt x="679" y="8459"/>
                  <a:pt x="1516" y="8459"/>
                </a:cubicBezTo>
                <a:lnTo>
                  <a:pt x="8261" y="8459"/>
                </a:lnTo>
                <a:lnTo>
                  <a:pt x="9019" y="21600"/>
                </a:lnTo>
                <a:lnTo>
                  <a:pt x="9777" y="8459"/>
                </a:lnTo>
                <a:lnTo>
                  <a:pt x="20084" y="8459"/>
                </a:lnTo>
                <a:cubicBezTo>
                  <a:pt x="20921" y="8459"/>
                  <a:pt x="21600" y="7082"/>
                  <a:pt x="21600" y="5383"/>
                </a:cubicBezTo>
                <a:lnTo>
                  <a:pt x="21600" y="3076"/>
                </a:lnTo>
                <a:cubicBezTo>
                  <a:pt x="21600" y="1377"/>
                  <a:pt x="20921" y="0"/>
                  <a:pt x="20084" y="0"/>
                </a:cubicBezTo>
                <a:lnTo>
                  <a:pt x="1516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or put (scan) a transfer barcode</a:t>
            </a:r>
          </a:p>
        </p:txBody>
      </p:sp>
      <p:sp>
        <p:nvSpPr>
          <p:cNvPr id="136" name="Shape 136"/>
          <p:cNvSpPr/>
          <p:nvPr/>
        </p:nvSpPr>
        <p:spPr>
          <a:xfrm>
            <a:off x="660400" y="2877740"/>
            <a:ext cx="6167041" cy="91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5" y="5482"/>
                </a:lnTo>
                <a:cubicBezTo>
                  <a:pt x="10642" y="4044"/>
                  <a:pt x="10387" y="3104"/>
                  <a:pt x="10097" y="3104"/>
                </a:cubicBezTo>
                <a:lnTo>
                  <a:pt x="890" y="3104"/>
                </a:lnTo>
                <a:cubicBezTo>
                  <a:pt x="398" y="3104"/>
                  <a:pt x="0" y="5776"/>
                  <a:pt x="0" y="9071"/>
                </a:cubicBezTo>
                <a:lnTo>
                  <a:pt x="0" y="15634"/>
                </a:lnTo>
                <a:cubicBezTo>
                  <a:pt x="0" y="18929"/>
                  <a:pt x="398" y="21600"/>
                  <a:pt x="890" y="21600"/>
                </a:cubicBezTo>
                <a:lnTo>
                  <a:pt x="10097" y="21600"/>
                </a:lnTo>
                <a:cubicBezTo>
                  <a:pt x="10589" y="21600"/>
                  <a:pt x="10987" y="18929"/>
                  <a:pt x="10987" y="15634"/>
                </a:cubicBezTo>
                <a:lnTo>
                  <a:pt x="10987" y="11383"/>
                </a:lnTo>
                <a:lnTo>
                  <a:pt x="2160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 Query !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d.tiff"/>
          <p:cNvPicPr/>
          <p:nvPr/>
        </p:nvPicPr>
        <p:blipFill>
          <a:blip r:embed="rId2">
            <a:extLst/>
          </a:blip>
          <a:srcRect l="0" t="5275" r="368" b="6545"/>
          <a:stretch>
            <a:fillRect/>
          </a:stretch>
        </p:blipFill>
        <p:spPr>
          <a:xfrm>
            <a:off x="1239807" y="2984500"/>
            <a:ext cx="10503766" cy="627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d.png"/>
          <p:cNvPicPr/>
          <p:nvPr/>
        </p:nvPicPr>
        <p:blipFill>
          <a:blip r:embed="rId3">
            <a:extLst/>
          </a:blip>
          <a:srcRect l="14250" t="9505" r="39658" b="71354"/>
          <a:stretch>
            <a:fillRect/>
          </a:stretch>
        </p:blipFill>
        <p:spPr>
          <a:xfrm>
            <a:off x="330200" y="1143000"/>
            <a:ext cx="6807200" cy="176794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394449" y="114300"/>
            <a:ext cx="1216152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To initiate transfer Objects from one center to another one</a:t>
            </a:r>
          </a:p>
        </p:txBody>
      </p:sp>
      <p:sp>
        <p:nvSpPr>
          <p:cNvPr id="141" name="Shape 141"/>
          <p:cNvSpPr/>
          <p:nvPr/>
        </p:nvSpPr>
        <p:spPr>
          <a:xfrm>
            <a:off x="61707" y="9264650"/>
            <a:ext cx="80137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58585"/>
                </a:solidFill>
              </a:rPr>
              <a:t>http://agata.in2p3.fr/VT/DB/index.html#SendingObjects</a:t>
            </a:r>
          </a:p>
        </p:txBody>
      </p:sp>
      <p:sp>
        <p:nvSpPr>
          <p:cNvPr id="142" name="Shape 142"/>
          <p:cNvSpPr/>
          <p:nvPr/>
        </p:nvSpPr>
        <p:spPr>
          <a:xfrm>
            <a:off x="177800" y="1041400"/>
            <a:ext cx="3280966" cy="798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2" y="0"/>
                </a:moveTo>
                <a:cubicBezTo>
                  <a:pt x="749" y="0"/>
                  <a:pt x="0" y="3076"/>
                  <a:pt x="0" y="6871"/>
                </a:cubicBezTo>
                <a:lnTo>
                  <a:pt x="0" y="14429"/>
                </a:lnTo>
                <a:cubicBezTo>
                  <a:pt x="0" y="18223"/>
                  <a:pt x="749" y="21299"/>
                  <a:pt x="1672" y="21299"/>
                </a:cubicBezTo>
                <a:lnTo>
                  <a:pt x="17642" y="21299"/>
                </a:lnTo>
                <a:cubicBezTo>
                  <a:pt x="17973" y="21299"/>
                  <a:pt x="18280" y="20889"/>
                  <a:pt x="18540" y="20204"/>
                </a:cubicBezTo>
                <a:lnTo>
                  <a:pt x="21600" y="21600"/>
                </a:lnTo>
                <a:lnTo>
                  <a:pt x="19314" y="13355"/>
                </a:lnTo>
                <a:lnTo>
                  <a:pt x="19314" y="6871"/>
                </a:lnTo>
                <a:cubicBezTo>
                  <a:pt x="19314" y="3076"/>
                  <a:pt x="18565" y="0"/>
                  <a:pt x="17642" y="0"/>
                </a:cubicBezTo>
                <a:lnTo>
                  <a:pt x="1672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Transfer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panel</a:t>
            </a:r>
          </a:p>
        </p:txBody>
      </p:sp>
      <p:sp>
        <p:nvSpPr>
          <p:cNvPr id="143" name="Shape 143"/>
          <p:cNvSpPr/>
          <p:nvPr/>
        </p:nvSpPr>
        <p:spPr>
          <a:xfrm>
            <a:off x="7164387" y="4985543"/>
            <a:ext cx="5573713" cy="1097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9443" y="12635"/>
                </a:lnTo>
                <a:lnTo>
                  <a:pt x="9443" y="16602"/>
                </a:lnTo>
                <a:cubicBezTo>
                  <a:pt x="9443" y="19362"/>
                  <a:pt x="9884" y="21600"/>
                  <a:pt x="10428" y="21600"/>
                </a:cubicBezTo>
                <a:lnTo>
                  <a:pt x="20616" y="21600"/>
                </a:lnTo>
                <a:cubicBezTo>
                  <a:pt x="21159" y="21600"/>
                  <a:pt x="21600" y="19362"/>
                  <a:pt x="21600" y="16602"/>
                </a:cubicBezTo>
                <a:lnTo>
                  <a:pt x="21600" y="11105"/>
                </a:lnTo>
                <a:cubicBezTo>
                  <a:pt x="21600" y="8344"/>
                  <a:pt x="21159" y="6107"/>
                  <a:pt x="20616" y="6107"/>
                </a:cubicBezTo>
                <a:lnTo>
                  <a:pt x="10428" y="6107"/>
                </a:lnTo>
                <a:cubicBezTo>
                  <a:pt x="10140" y="6107"/>
                  <a:pt x="9883" y="6741"/>
                  <a:pt x="9703" y="773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3. Select the destination </a:t>
            </a:r>
          </a:p>
        </p:txBody>
      </p:sp>
      <p:sp>
        <p:nvSpPr>
          <p:cNvPr id="144" name="Shape 144"/>
          <p:cNvSpPr/>
          <p:nvPr/>
        </p:nvSpPr>
        <p:spPr>
          <a:xfrm rot="10800000">
            <a:off x="8335759" y="6845300"/>
            <a:ext cx="1638301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145" name="Shape 145"/>
          <p:cNvSpPr/>
          <p:nvPr/>
        </p:nvSpPr>
        <p:spPr>
          <a:xfrm>
            <a:off x="9423400" y="6985000"/>
            <a:ext cx="2032000" cy="1752600"/>
          </a:xfrm>
          <a:prstGeom prst="roundRect">
            <a:avLst>
              <a:gd name="adj" fmla="val 21023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list of object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added to the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transfer</a:t>
            </a:r>
          </a:p>
        </p:txBody>
      </p:sp>
      <p:pic>
        <p:nvPicPr>
          <p:cNvPr id="146" name="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67600" y="848028"/>
            <a:ext cx="4940300" cy="283497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7480300" y="1041400"/>
            <a:ext cx="2979738" cy="1041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41" y="0"/>
                </a:moveTo>
                <a:cubicBezTo>
                  <a:pt x="824" y="0"/>
                  <a:pt x="0" y="2358"/>
                  <a:pt x="0" y="5266"/>
                </a:cubicBezTo>
                <a:lnTo>
                  <a:pt x="0" y="11059"/>
                </a:lnTo>
                <a:cubicBezTo>
                  <a:pt x="0" y="13968"/>
                  <a:pt x="824" y="16325"/>
                  <a:pt x="1841" y="16325"/>
                </a:cubicBezTo>
                <a:lnTo>
                  <a:pt x="19304" y="16325"/>
                </a:lnTo>
                <a:lnTo>
                  <a:pt x="21600" y="21600"/>
                </a:lnTo>
                <a:lnTo>
                  <a:pt x="21094" y="13264"/>
                </a:lnTo>
                <a:cubicBezTo>
                  <a:pt x="21203" y="12592"/>
                  <a:pt x="21266" y="11849"/>
                  <a:pt x="21266" y="11059"/>
                </a:cubicBezTo>
                <a:lnTo>
                  <a:pt x="21266" y="5266"/>
                </a:lnTo>
                <a:cubicBezTo>
                  <a:pt x="21266" y="2358"/>
                  <a:pt x="20442" y="0"/>
                  <a:pt x="19425" y="0"/>
                </a:cubicBezTo>
                <a:lnTo>
                  <a:pt x="1841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Add a new card</a:t>
            </a:r>
          </a:p>
        </p:txBody>
      </p:sp>
      <p:sp>
        <p:nvSpPr>
          <p:cNvPr id="148" name="Shape 148"/>
          <p:cNvSpPr/>
          <p:nvPr/>
        </p:nvSpPr>
        <p:spPr>
          <a:xfrm>
            <a:off x="9715896" y="2235200"/>
            <a:ext cx="3187304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41" y="0"/>
                </a:moveTo>
                <a:cubicBezTo>
                  <a:pt x="6190" y="0"/>
                  <a:pt x="5419" y="2149"/>
                  <a:pt x="5419" y="4800"/>
                </a:cubicBezTo>
                <a:lnTo>
                  <a:pt x="5419" y="9450"/>
                </a:lnTo>
                <a:lnTo>
                  <a:pt x="0" y="11850"/>
                </a:lnTo>
                <a:lnTo>
                  <a:pt x="5419" y="14250"/>
                </a:lnTo>
                <a:lnTo>
                  <a:pt x="5419" y="16800"/>
                </a:lnTo>
                <a:cubicBezTo>
                  <a:pt x="5419" y="19451"/>
                  <a:pt x="6190" y="21600"/>
                  <a:pt x="7141" y="21600"/>
                </a:cubicBezTo>
                <a:lnTo>
                  <a:pt x="19879" y="21600"/>
                </a:lnTo>
                <a:cubicBezTo>
                  <a:pt x="20829" y="21600"/>
                  <a:pt x="21600" y="19451"/>
                  <a:pt x="21600" y="16800"/>
                </a:cubicBezTo>
                <a:lnTo>
                  <a:pt x="21600" y="4800"/>
                </a:lnTo>
                <a:cubicBezTo>
                  <a:pt x="21600" y="2149"/>
                  <a:pt x="20829" y="0"/>
                  <a:pt x="19879" y="0"/>
                </a:cubicBezTo>
                <a:lnTo>
                  <a:pt x="7141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3.  Enter a barcode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for the transfer</a:t>
            </a:r>
          </a:p>
        </p:txBody>
      </p:sp>
      <p:sp>
        <p:nvSpPr>
          <p:cNvPr id="149" name="Shape 149"/>
          <p:cNvSpPr/>
          <p:nvPr/>
        </p:nvSpPr>
        <p:spPr>
          <a:xfrm>
            <a:off x="317500" y="4546600"/>
            <a:ext cx="4017169" cy="175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6" y="0"/>
                </a:moveTo>
                <a:cubicBezTo>
                  <a:pt x="611" y="0"/>
                  <a:pt x="0" y="1402"/>
                  <a:pt x="0" y="3130"/>
                </a:cubicBezTo>
                <a:lnTo>
                  <a:pt x="0" y="18470"/>
                </a:lnTo>
                <a:cubicBezTo>
                  <a:pt x="0" y="20198"/>
                  <a:pt x="611" y="21600"/>
                  <a:pt x="1366" y="21600"/>
                </a:cubicBezTo>
                <a:lnTo>
                  <a:pt x="15501" y="21600"/>
                </a:lnTo>
                <a:cubicBezTo>
                  <a:pt x="15950" y="21600"/>
                  <a:pt x="16345" y="21099"/>
                  <a:pt x="16594" y="20333"/>
                </a:cubicBezTo>
                <a:lnTo>
                  <a:pt x="21600" y="19746"/>
                </a:lnTo>
                <a:lnTo>
                  <a:pt x="16867" y="17164"/>
                </a:lnTo>
                <a:lnTo>
                  <a:pt x="16867" y="3130"/>
                </a:lnTo>
                <a:cubicBezTo>
                  <a:pt x="16867" y="1402"/>
                  <a:pt x="16255" y="0"/>
                  <a:pt x="15501" y="0"/>
                </a:cubicBezTo>
                <a:lnTo>
                  <a:pt x="1366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4. Add all the objects to be transferred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(container enough for composite objects)</a:t>
            </a:r>
          </a:p>
        </p:txBody>
      </p:sp>
      <p:sp>
        <p:nvSpPr>
          <p:cNvPr id="150" name="Shape 150"/>
          <p:cNvSpPr/>
          <p:nvPr/>
        </p:nvSpPr>
        <p:spPr>
          <a:xfrm>
            <a:off x="3949700" y="5802709"/>
            <a:ext cx="3557985" cy="1741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355" y="14668"/>
                </a:lnTo>
                <a:lnTo>
                  <a:pt x="1542" y="14668"/>
                </a:lnTo>
                <a:cubicBezTo>
                  <a:pt x="690" y="14668"/>
                  <a:pt x="0" y="16078"/>
                  <a:pt x="0" y="17819"/>
                </a:cubicBezTo>
                <a:lnTo>
                  <a:pt x="0" y="18449"/>
                </a:lnTo>
                <a:cubicBezTo>
                  <a:pt x="0" y="20189"/>
                  <a:pt x="690" y="21600"/>
                  <a:pt x="1542" y="21600"/>
                </a:cubicBezTo>
                <a:lnTo>
                  <a:pt x="17502" y="21600"/>
                </a:lnTo>
                <a:cubicBezTo>
                  <a:pt x="18353" y="21600"/>
                  <a:pt x="19044" y="20189"/>
                  <a:pt x="19044" y="18449"/>
                </a:cubicBezTo>
                <a:lnTo>
                  <a:pt x="19044" y="17819"/>
                </a:lnTo>
                <a:cubicBezTo>
                  <a:pt x="19044" y="17166"/>
                  <a:pt x="18947" y="16559"/>
                  <a:pt x="18781" y="16056"/>
                </a:cubicBez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Add a comment </a:t>
            </a:r>
          </a:p>
        </p:txBody>
      </p:sp>
      <p:sp>
        <p:nvSpPr>
          <p:cNvPr id="151" name="Shape 151"/>
          <p:cNvSpPr/>
          <p:nvPr/>
        </p:nvSpPr>
        <p:spPr>
          <a:xfrm>
            <a:off x="3422253" y="3239293"/>
            <a:ext cx="3067447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17" y="8619"/>
                </a:lnTo>
                <a:cubicBezTo>
                  <a:pt x="973" y="9096"/>
                  <a:pt x="942" y="9588"/>
                  <a:pt x="942" y="10107"/>
                </a:cubicBezTo>
                <a:lnTo>
                  <a:pt x="942" y="16127"/>
                </a:lnTo>
                <a:cubicBezTo>
                  <a:pt x="942" y="19150"/>
                  <a:pt x="1743" y="21600"/>
                  <a:pt x="2730" y="21600"/>
                </a:cubicBezTo>
                <a:lnTo>
                  <a:pt x="19811" y="21600"/>
                </a:lnTo>
                <a:cubicBezTo>
                  <a:pt x="20799" y="21600"/>
                  <a:pt x="21600" y="19150"/>
                  <a:pt x="21600" y="16127"/>
                </a:cubicBezTo>
                <a:lnTo>
                  <a:pt x="21600" y="10107"/>
                </a:lnTo>
                <a:cubicBezTo>
                  <a:pt x="21600" y="7085"/>
                  <a:pt x="20799" y="4635"/>
                  <a:pt x="19811" y="4635"/>
                </a:cubicBezTo>
                <a:lnTo>
                  <a:pt x="2730" y="4635"/>
                </a:lnTo>
                <a:cubicBezTo>
                  <a:pt x="2677" y="4635"/>
                  <a:pt x="2626" y="4672"/>
                  <a:pt x="2574" y="4686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5. Close the transfer</a:t>
            </a:r>
          </a:p>
        </p:txBody>
      </p:sp>
      <p:sp>
        <p:nvSpPr>
          <p:cNvPr id="152" name="Shape 152"/>
          <p:cNvSpPr/>
          <p:nvPr/>
        </p:nvSpPr>
        <p:spPr>
          <a:xfrm>
            <a:off x="4470400" y="6229746"/>
            <a:ext cx="3707607" cy="2342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583" y="16448"/>
                </a:lnTo>
                <a:lnTo>
                  <a:pt x="1480" y="16448"/>
                </a:lnTo>
                <a:cubicBezTo>
                  <a:pt x="663" y="16448"/>
                  <a:pt x="0" y="17496"/>
                  <a:pt x="0" y="18790"/>
                </a:cubicBezTo>
                <a:lnTo>
                  <a:pt x="0" y="19258"/>
                </a:lnTo>
                <a:cubicBezTo>
                  <a:pt x="0" y="20552"/>
                  <a:pt x="663" y="21600"/>
                  <a:pt x="1480" y="21600"/>
                </a:cubicBezTo>
                <a:lnTo>
                  <a:pt x="16795" y="21600"/>
                </a:lnTo>
                <a:cubicBezTo>
                  <a:pt x="17613" y="21600"/>
                  <a:pt x="18275" y="20552"/>
                  <a:pt x="18275" y="19258"/>
                </a:cubicBezTo>
                <a:lnTo>
                  <a:pt x="18275" y="18790"/>
                </a:lnTo>
                <a:cubicBezTo>
                  <a:pt x="18275" y="18257"/>
                  <a:pt x="18159" y="17771"/>
                  <a:pt x="17970" y="17377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942192"/>
          </a:solidFill>
          <a:ln w="25400">
            <a:solidFill>
              <a:srgbClr val="942192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Not used anymore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d.png"/>
          <p:cNvPicPr/>
          <p:nvPr/>
        </p:nvPicPr>
        <p:blipFill>
          <a:blip r:embed="rId2">
            <a:extLst/>
          </a:blip>
          <a:srcRect l="936" t="3582" r="1361" b="20000"/>
          <a:stretch>
            <a:fillRect/>
          </a:stretch>
        </p:blipFill>
        <p:spPr>
          <a:xfrm>
            <a:off x="99020" y="3238500"/>
            <a:ext cx="12788901" cy="5703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d.png"/>
          <p:cNvPicPr/>
          <p:nvPr/>
        </p:nvPicPr>
        <p:blipFill>
          <a:blip r:embed="rId3">
            <a:extLst/>
          </a:blip>
          <a:srcRect l="14250" t="9505" r="39658" b="71354"/>
          <a:stretch>
            <a:fillRect/>
          </a:stretch>
        </p:blipFill>
        <p:spPr>
          <a:xfrm>
            <a:off x="330200" y="1143000"/>
            <a:ext cx="6807200" cy="176794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3074466" y="114300"/>
            <a:ext cx="6598413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To Take Delivery of One Transfer</a:t>
            </a:r>
          </a:p>
        </p:txBody>
      </p:sp>
      <p:sp>
        <p:nvSpPr>
          <p:cNvPr id="157" name="Shape 157"/>
          <p:cNvSpPr/>
          <p:nvPr/>
        </p:nvSpPr>
        <p:spPr>
          <a:xfrm>
            <a:off x="61707" y="9264650"/>
            <a:ext cx="93472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58585"/>
                </a:solidFill>
                <a:hlinkClick r:id="rId4" invalidUrl="" action="" tgtFrame="" tooltip="" history="1" highlightClick="0" endSnd="0"/>
              </a:rPr>
              <a:t>http://agata.in2p3.fr/VT/DB/index.html#</a:t>
            </a:r>
            <a:r>
              <a:rPr sz="2500">
                <a:solidFill>
                  <a:srgbClr val="858585"/>
                </a:solidFill>
              </a:rPr>
              <a:t>TakeDeliveryOfTransfert</a:t>
            </a:r>
          </a:p>
        </p:txBody>
      </p:sp>
      <p:sp>
        <p:nvSpPr>
          <p:cNvPr id="158" name="Shape 158"/>
          <p:cNvSpPr/>
          <p:nvPr/>
        </p:nvSpPr>
        <p:spPr>
          <a:xfrm>
            <a:off x="177800" y="1041400"/>
            <a:ext cx="3280966" cy="798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2" y="0"/>
                </a:moveTo>
                <a:cubicBezTo>
                  <a:pt x="749" y="0"/>
                  <a:pt x="0" y="3076"/>
                  <a:pt x="0" y="6871"/>
                </a:cubicBezTo>
                <a:lnTo>
                  <a:pt x="0" y="14429"/>
                </a:lnTo>
                <a:cubicBezTo>
                  <a:pt x="0" y="18223"/>
                  <a:pt x="749" y="21299"/>
                  <a:pt x="1672" y="21299"/>
                </a:cubicBezTo>
                <a:lnTo>
                  <a:pt x="17642" y="21299"/>
                </a:lnTo>
                <a:cubicBezTo>
                  <a:pt x="17973" y="21299"/>
                  <a:pt x="18280" y="20889"/>
                  <a:pt x="18540" y="20204"/>
                </a:cubicBezTo>
                <a:lnTo>
                  <a:pt x="21600" y="21600"/>
                </a:lnTo>
                <a:lnTo>
                  <a:pt x="19314" y="13355"/>
                </a:lnTo>
                <a:lnTo>
                  <a:pt x="19314" y="6871"/>
                </a:lnTo>
                <a:cubicBezTo>
                  <a:pt x="19314" y="3076"/>
                  <a:pt x="18565" y="0"/>
                  <a:pt x="17642" y="0"/>
                </a:cubicBezTo>
                <a:lnTo>
                  <a:pt x="1672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1. Select the Transfer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panel</a:t>
            </a:r>
          </a:p>
        </p:txBody>
      </p:sp>
      <p:sp>
        <p:nvSpPr>
          <p:cNvPr id="159" name="Shape 159"/>
          <p:cNvSpPr/>
          <p:nvPr/>
        </p:nvSpPr>
        <p:spPr>
          <a:xfrm rot="10800000">
            <a:off x="5414759" y="6972300"/>
            <a:ext cx="1638301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>
                <a:solidFill>
                  <a:srgbClr val="858585"/>
                </a:solidFill>
              </a:rPr>
              <a:t>⎨</a:t>
            </a:r>
          </a:p>
        </p:txBody>
      </p:sp>
      <p:sp>
        <p:nvSpPr>
          <p:cNvPr id="160" name="Shape 160"/>
          <p:cNvSpPr/>
          <p:nvPr/>
        </p:nvSpPr>
        <p:spPr>
          <a:xfrm>
            <a:off x="6578600" y="7429500"/>
            <a:ext cx="2590800" cy="1181100"/>
          </a:xfrm>
          <a:prstGeom prst="roundRect">
            <a:avLst>
              <a:gd name="adj" fmla="val 31195"/>
            </a:avLst>
          </a:prstGeom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list of objects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inside the </a:t>
            </a:r>
            <a:endParaRPr sz="2000">
              <a:solidFill>
                <a:srgbClr val="7A7A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A7A7A"/>
                </a:solidFill>
              </a:rPr>
              <a:t>box</a:t>
            </a:r>
          </a:p>
        </p:txBody>
      </p:sp>
      <p:pic>
        <p:nvPicPr>
          <p:cNvPr id="161" name="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67600" y="848028"/>
            <a:ext cx="4940300" cy="283497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9544050" y="863600"/>
            <a:ext cx="3321050" cy="2050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71" y="0"/>
                </a:moveTo>
                <a:cubicBezTo>
                  <a:pt x="3259" y="0"/>
                  <a:pt x="2519" y="1198"/>
                  <a:pt x="2519" y="2675"/>
                </a:cubicBezTo>
                <a:lnTo>
                  <a:pt x="2519" y="6689"/>
                </a:lnTo>
                <a:cubicBezTo>
                  <a:pt x="2519" y="7254"/>
                  <a:pt x="2628" y="7778"/>
                  <a:pt x="2814" y="8210"/>
                </a:cubicBezTo>
                <a:lnTo>
                  <a:pt x="0" y="21600"/>
                </a:lnTo>
                <a:lnTo>
                  <a:pt x="4355" y="9364"/>
                </a:lnTo>
                <a:lnTo>
                  <a:pt x="19948" y="9364"/>
                </a:lnTo>
                <a:cubicBezTo>
                  <a:pt x="20860" y="9364"/>
                  <a:pt x="21600" y="8166"/>
                  <a:pt x="21600" y="6689"/>
                </a:cubicBezTo>
                <a:lnTo>
                  <a:pt x="21600" y="2675"/>
                </a:lnTo>
                <a:cubicBezTo>
                  <a:pt x="21600" y="1198"/>
                  <a:pt x="20860" y="0"/>
                  <a:pt x="19948" y="0"/>
                </a:cubicBezTo>
                <a:lnTo>
                  <a:pt x="4171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3.  Enter the barcode </a:t>
            </a:r>
            <a:endParaRPr sz="2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of the transfer</a:t>
            </a:r>
          </a:p>
        </p:txBody>
      </p:sp>
      <p:sp>
        <p:nvSpPr>
          <p:cNvPr id="163" name="Shape 163"/>
          <p:cNvSpPr/>
          <p:nvPr/>
        </p:nvSpPr>
        <p:spPr>
          <a:xfrm>
            <a:off x="469900" y="6184900"/>
            <a:ext cx="3996135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73" y="0"/>
                </a:moveTo>
                <a:cubicBezTo>
                  <a:pt x="615" y="0"/>
                  <a:pt x="0" y="4396"/>
                  <a:pt x="0" y="9818"/>
                </a:cubicBezTo>
                <a:lnTo>
                  <a:pt x="0" y="11782"/>
                </a:lnTo>
                <a:cubicBezTo>
                  <a:pt x="0" y="17204"/>
                  <a:pt x="615" y="21600"/>
                  <a:pt x="1373" y="21600"/>
                </a:cubicBezTo>
                <a:lnTo>
                  <a:pt x="15583" y="21600"/>
                </a:lnTo>
                <a:cubicBezTo>
                  <a:pt x="16257" y="21600"/>
                  <a:pt x="16814" y="18115"/>
                  <a:pt x="16930" y="13531"/>
                </a:cubicBezTo>
                <a:lnTo>
                  <a:pt x="21600" y="3774"/>
                </a:lnTo>
                <a:lnTo>
                  <a:pt x="16636" y="3574"/>
                </a:lnTo>
                <a:cubicBezTo>
                  <a:pt x="16384" y="1405"/>
                  <a:pt x="16008" y="0"/>
                  <a:pt x="15583" y="0"/>
                </a:cubicBezTo>
                <a:lnTo>
                  <a:pt x="1373" y="0"/>
                </a:lnTo>
                <a:close/>
              </a:path>
            </a:pathLst>
          </a:custGeom>
          <a:gradFill>
            <a:gsLst>
              <a:gs pos="0">
                <a:srgbClr val="0097EB">
                  <a:alpha val="62000"/>
                </a:srgbClr>
              </a:gs>
              <a:gs pos="100000">
                <a:srgbClr val="58596B"/>
              </a:gs>
            </a:gsLst>
            <a:lin ang="5400000"/>
          </a:gra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Add a comment </a:t>
            </a:r>
          </a:p>
        </p:txBody>
      </p:sp>
      <p:sp>
        <p:nvSpPr>
          <p:cNvPr id="164" name="Shape 164"/>
          <p:cNvSpPr/>
          <p:nvPr/>
        </p:nvSpPr>
        <p:spPr>
          <a:xfrm>
            <a:off x="177800" y="2235200"/>
            <a:ext cx="2933700" cy="1304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70" y="0"/>
                </a:moveTo>
                <a:cubicBezTo>
                  <a:pt x="837" y="0"/>
                  <a:pt x="0" y="1884"/>
                  <a:pt x="0" y="4207"/>
                </a:cubicBezTo>
                <a:lnTo>
                  <a:pt x="0" y="8835"/>
                </a:lnTo>
                <a:cubicBezTo>
                  <a:pt x="0" y="11158"/>
                  <a:pt x="837" y="13042"/>
                  <a:pt x="1870" y="13042"/>
                </a:cubicBezTo>
                <a:lnTo>
                  <a:pt x="12182" y="13042"/>
                </a:lnTo>
                <a:lnTo>
                  <a:pt x="13117" y="21600"/>
                </a:lnTo>
                <a:lnTo>
                  <a:pt x="14052" y="13042"/>
                </a:lnTo>
                <a:lnTo>
                  <a:pt x="19730" y="13042"/>
                </a:lnTo>
                <a:cubicBezTo>
                  <a:pt x="20763" y="13042"/>
                  <a:pt x="21600" y="11158"/>
                  <a:pt x="21600" y="8835"/>
                </a:cubicBezTo>
                <a:lnTo>
                  <a:pt x="21600" y="4207"/>
                </a:lnTo>
                <a:cubicBezTo>
                  <a:pt x="21600" y="1884"/>
                  <a:pt x="20763" y="0"/>
                  <a:pt x="19730" y="0"/>
                </a:cubicBezTo>
                <a:lnTo>
                  <a:pt x="187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2. Click on Get</a:t>
            </a:r>
          </a:p>
        </p:txBody>
      </p:sp>
      <p:sp>
        <p:nvSpPr>
          <p:cNvPr id="165" name="Shape 165"/>
          <p:cNvSpPr/>
          <p:nvPr/>
        </p:nvSpPr>
        <p:spPr>
          <a:xfrm>
            <a:off x="2565003" y="3098800"/>
            <a:ext cx="3835797" cy="787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510" y="0"/>
                </a:moveTo>
                <a:cubicBezTo>
                  <a:pt x="5720" y="0"/>
                  <a:pt x="5080" y="3120"/>
                  <a:pt x="5080" y="6968"/>
                </a:cubicBezTo>
                <a:lnTo>
                  <a:pt x="5080" y="12106"/>
                </a:lnTo>
                <a:lnTo>
                  <a:pt x="0" y="19499"/>
                </a:lnTo>
                <a:lnTo>
                  <a:pt x="5424" y="19118"/>
                </a:lnTo>
                <a:cubicBezTo>
                  <a:pt x="5686" y="20624"/>
                  <a:pt x="6073" y="21600"/>
                  <a:pt x="6510" y="21600"/>
                </a:cubicBezTo>
                <a:lnTo>
                  <a:pt x="20170" y="21600"/>
                </a:lnTo>
                <a:cubicBezTo>
                  <a:pt x="20960" y="21600"/>
                  <a:pt x="21600" y="18480"/>
                  <a:pt x="21600" y="14632"/>
                </a:cubicBezTo>
                <a:lnTo>
                  <a:pt x="21600" y="6968"/>
                </a:lnTo>
                <a:cubicBezTo>
                  <a:pt x="21600" y="3120"/>
                  <a:pt x="20960" y="0"/>
                  <a:pt x="20170" y="0"/>
                </a:cubicBezTo>
                <a:lnTo>
                  <a:pt x="6510" y="0"/>
                </a:lnTo>
                <a:close/>
              </a:path>
            </a:pathLst>
          </a:custGeom>
          <a:solidFill>
            <a:srgbClr val="0097EB">
              <a:alpha val="62000"/>
            </a:srgbClr>
          </a:solidFill>
          <a:ln w="25400">
            <a:solidFill>
              <a:srgbClr val="75B1D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4. Update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850048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7EB">
            <a:alpha val="62000"/>
          </a:srgbClr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7EB">
            <a:alpha val="62000"/>
          </a:srgbClr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