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69" r:id="rId1"/>
    <p:sldMasterId id="2147483677" r:id="rId2"/>
    <p:sldMasterId id="2147483695" r:id="rId3"/>
    <p:sldMasterId id="2147483749" r:id="rId4"/>
  </p:sldMasterIdLst>
  <p:notesMasterIdLst>
    <p:notesMasterId r:id="rId61"/>
  </p:notesMasterIdLst>
  <p:sldIdLst>
    <p:sldId id="256" r:id="rId5"/>
    <p:sldId id="305" r:id="rId6"/>
    <p:sldId id="418" r:id="rId7"/>
    <p:sldId id="459" r:id="rId8"/>
    <p:sldId id="420" r:id="rId9"/>
    <p:sldId id="473" r:id="rId10"/>
    <p:sldId id="419" r:id="rId11"/>
    <p:sldId id="436" r:id="rId12"/>
    <p:sldId id="474" r:id="rId13"/>
    <p:sldId id="450" r:id="rId14"/>
    <p:sldId id="408" r:id="rId15"/>
    <p:sldId id="416" r:id="rId16"/>
    <p:sldId id="441" r:id="rId17"/>
    <p:sldId id="424" r:id="rId18"/>
    <p:sldId id="470" r:id="rId19"/>
    <p:sldId id="433" r:id="rId20"/>
    <p:sldId id="423" r:id="rId21"/>
    <p:sldId id="451" r:id="rId22"/>
    <p:sldId id="456" r:id="rId23"/>
    <p:sldId id="457" r:id="rId24"/>
    <p:sldId id="472" r:id="rId25"/>
    <p:sldId id="432" r:id="rId26"/>
    <p:sldId id="398" r:id="rId27"/>
    <p:sldId id="400" r:id="rId28"/>
    <p:sldId id="449" r:id="rId29"/>
    <p:sldId id="399" r:id="rId30"/>
    <p:sldId id="401" r:id="rId31"/>
    <p:sldId id="402" r:id="rId32"/>
    <p:sldId id="403" r:id="rId33"/>
    <p:sldId id="460" r:id="rId34"/>
    <p:sldId id="425" r:id="rId35"/>
    <p:sldId id="426" r:id="rId36"/>
    <p:sldId id="435" r:id="rId37"/>
    <p:sldId id="427" r:id="rId38"/>
    <p:sldId id="440" r:id="rId39"/>
    <p:sldId id="428" r:id="rId40"/>
    <p:sldId id="429" r:id="rId41"/>
    <p:sldId id="389" r:id="rId42"/>
    <p:sldId id="437" r:id="rId43"/>
    <p:sldId id="442" r:id="rId44"/>
    <p:sldId id="438" r:id="rId45"/>
    <p:sldId id="447" r:id="rId46"/>
    <p:sldId id="443" r:id="rId47"/>
    <p:sldId id="393" r:id="rId48"/>
    <p:sldId id="448" r:id="rId49"/>
    <p:sldId id="471" r:id="rId50"/>
    <p:sldId id="390" r:id="rId51"/>
    <p:sldId id="463" r:id="rId52"/>
    <p:sldId id="464" r:id="rId53"/>
    <p:sldId id="465" r:id="rId54"/>
    <p:sldId id="391" r:id="rId55"/>
    <p:sldId id="417" r:id="rId56"/>
    <p:sldId id="468" r:id="rId57"/>
    <p:sldId id="466" r:id="rId58"/>
    <p:sldId id="469" r:id="rId59"/>
    <p:sldId id="462" r:id="rId6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nuel roy" initials="e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C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41" autoAdjust="0"/>
    <p:restoredTop sz="94660"/>
  </p:normalViewPr>
  <p:slideViewPr>
    <p:cSldViewPr snapToGrid="0">
      <p:cViewPr varScale="1">
        <p:scale>
          <a:sx n="115" d="100"/>
          <a:sy n="115" d="100"/>
        </p:scale>
        <p:origin x="120" y="4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D41A3D-EDA1-4066-9D64-6E05F8D8E3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D0275105-D04A-47B0-8209-349AA3EC0221}">
      <dgm:prSet/>
      <dgm:spPr>
        <a:xfrm>
          <a:off x="940462" y="1187895"/>
          <a:ext cx="7594797" cy="593947"/>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fr-FR" b="1" noProof="0" dirty="0" smtClean="0"/>
            <a:t>Grandes surfaces</a:t>
          </a:r>
          <a:endParaRPr lang="fr-FR" b="1" dirty="0">
            <a:solidFill>
              <a:srgbClr val="FF0000"/>
            </a:solidFill>
            <a:latin typeface="+mn-lt"/>
            <a:ea typeface="+mn-ea"/>
            <a:cs typeface="+mn-cs"/>
          </a:endParaRPr>
        </a:p>
      </dgm:t>
    </dgm:pt>
    <dgm:pt modelId="{066B6623-6B35-4F36-AC92-02E2AB3F6A9B}" type="parTrans" cxnId="{86D5574C-29E0-4447-B005-0FE58D2AD0AF}">
      <dgm:prSet/>
      <dgm:spPr/>
      <dgm:t>
        <a:bodyPr/>
        <a:lstStyle/>
        <a:p>
          <a:endParaRPr lang="fr-FR"/>
        </a:p>
      </dgm:t>
    </dgm:pt>
    <dgm:pt modelId="{D3C1C0BE-21DC-48B5-8CB7-85B09DF2A36D}" type="sibTrans" cxnId="{86D5574C-29E0-4447-B005-0FE58D2AD0AF}">
      <dgm:prSet/>
      <dgm:spPr/>
      <dgm:t>
        <a:bodyPr/>
        <a:lstStyle/>
        <a:p>
          <a:endParaRPr lang="fr-FR"/>
        </a:p>
      </dgm:t>
    </dgm:pt>
    <dgm:pt modelId="{79D2E1AE-08D9-43AF-AA41-ECB3C90C2B4E}">
      <dgm:prSet/>
      <dgm:spPr>
        <a:xfrm>
          <a:off x="1163870" y="2968949"/>
          <a:ext cx="7371389" cy="593947"/>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defTabSz="488950" rtl="0">
            <a:lnSpc>
              <a:spcPct val="90000"/>
            </a:lnSpc>
            <a:spcBef>
              <a:spcPct val="0"/>
            </a:spcBef>
            <a:spcAft>
              <a:spcPct val="35000"/>
            </a:spcAft>
          </a:pPr>
          <a:r>
            <a:rPr lang="en-GB" b="1" dirty="0" smtClean="0"/>
            <a:t> Microfabrication</a:t>
          </a:r>
          <a:endParaRPr lang="fr-FR" b="1" dirty="0"/>
        </a:p>
      </dgm:t>
    </dgm:pt>
    <dgm:pt modelId="{71FABE43-A2FD-428B-A330-F4C14ED906A2}" type="parTrans" cxnId="{5DD3F432-41B4-4A85-8902-8169FA161703}">
      <dgm:prSet/>
      <dgm:spPr/>
      <dgm:t>
        <a:bodyPr/>
        <a:lstStyle/>
        <a:p>
          <a:endParaRPr lang="fr-FR"/>
        </a:p>
      </dgm:t>
    </dgm:pt>
    <dgm:pt modelId="{BC2FC125-21D3-4216-A61A-DD5EF6EAA3CD}" type="sibTrans" cxnId="{5DD3F432-41B4-4A85-8902-8169FA161703}">
      <dgm:prSet/>
      <dgm:spPr/>
      <dgm:t>
        <a:bodyPr/>
        <a:lstStyle/>
        <a:p>
          <a:endParaRPr lang="fr-FR"/>
        </a:p>
      </dgm:t>
    </dgm:pt>
    <dgm:pt modelId="{252B739F-4C61-41DA-9918-4FC4F4CEA8CF}">
      <dgm:prSet/>
      <dgm:spPr>
        <a:xfrm>
          <a:off x="451899" y="4750567"/>
          <a:ext cx="8083359" cy="593947"/>
        </a:xfr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marL="57150" indent="0" algn="l" defTabSz="400050" rtl="0">
            <a:lnSpc>
              <a:spcPct val="90000"/>
            </a:lnSpc>
            <a:spcBef>
              <a:spcPct val="0"/>
            </a:spcBef>
            <a:spcAft>
              <a:spcPct val="15000"/>
            </a:spcAft>
            <a:buNone/>
          </a:pPr>
          <a:r>
            <a:rPr lang="fr-FR" b="1" noProof="0" dirty="0" smtClean="0">
              <a:solidFill>
                <a:sysClr val="window" lastClr="FFFFFF"/>
              </a:solidFill>
              <a:latin typeface="+mn-lt"/>
              <a:ea typeface="+mn-ea"/>
              <a:cs typeface="+mn-cs"/>
            </a:rPr>
            <a:t>  Colles – Matériaux d’assemblage</a:t>
          </a:r>
          <a:endParaRPr lang="fr-FR" b="1" noProof="0" dirty="0">
            <a:solidFill>
              <a:sysClr val="window" lastClr="FFFFFF"/>
            </a:solidFill>
            <a:latin typeface="+mn-lt"/>
            <a:ea typeface="+mn-ea"/>
            <a:cs typeface="+mn-cs"/>
          </a:endParaRPr>
        </a:p>
      </dgm:t>
    </dgm:pt>
    <dgm:pt modelId="{CAB902BB-DF49-428B-A54A-C2FB428A6243}" type="parTrans" cxnId="{881AC22A-5466-4AA8-B1DF-F67D050B5CFC}">
      <dgm:prSet/>
      <dgm:spPr/>
      <dgm:t>
        <a:bodyPr/>
        <a:lstStyle/>
        <a:p>
          <a:endParaRPr lang="fr-FR"/>
        </a:p>
      </dgm:t>
    </dgm:pt>
    <dgm:pt modelId="{10866272-66EC-410C-962A-9694ACB25286}" type="sibTrans" cxnId="{881AC22A-5466-4AA8-B1DF-F67D050B5CFC}">
      <dgm:prSet/>
      <dgm:spPr/>
      <dgm:t>
        <a:bodyPr/>
        <a:lstStyle/>
        <a:p>
          <a:endParaRPr lang="fr-FR"/>
        </a:p>
      </dgm:t>
    </dgm:pt>
    <dgm:pt modelId="{FF58C0D3-FEAD-481D-97DC-E2F6BA777F8C}">
      <dgm:prSet/>
      <dgm:spPr>
        <a:xfrm>
          <a:off x="451899" y="297086"/>
          <a:ext cx="8083359" cy="593947"/>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rtl="0"/>
          <a:r>
            <a:rPr lang="fr-FR" b="1" noProof="0" dirty="0" smtClean="0">
              <a:solidFill>
                <a:schemeClr val="bg1"/>
              </a:solidFill>
              <a:latin typeface="+mn-lt"/>
              <a:ea typeface="+mn-ea"/>
              <a:cs typeface="+mn-cs"/>
            </a:rPr>
            <a:t>Matériaux courants</a:t>
          </a:r>
          <a:endParaRPr lang="fr-FR" b="1" noProof="0" dirty="0">
            <a:solidFill>
              <a:schemeClr val="bg1"/>
            </a:solidFill>
            <a:latin typeface="+mn-lt"/>
            <a:ea typeface="+mn-ea"/>
            <a:cs typeface="+mn-cs"/>
          </a:endParaRPr>
        </a:p>
      </dgm:t>
    </dgm:pt>
    <dgm:pt modelId="{00C9D8FE-868E-4825-9B1D-2DD39404B733}" type="parTrans" cxnId="{B97766E9-4706-49EC-AC7C-F1FCE21F043F}">
      <dgm:prSet/>
      <dgm:spPr/>
      <dgm:t>
        <a:bodyPr/>
        <a:lstStyle/>
        <a:p>
          <a:endParaRPr lang="fr-FR"/>
        </a:p>
      </dgm:t>
    </dgm:pt>
    <dgm:pt modelId="{544447F7-4346-41C5-AD56-CB5FACE4A89C}" type="sibTrans" cxnId="{B97766E9-4706-49EC-AC7C-F1FCE21F043F}">
      <dgm:prSet/>
      <dgm:spPr>
        <a:xfrm>
          <a:off x="-6379205" y="-975755"/>
          <a:ext cx="7593113" cy="7593113"/>
        </a:xfrm>
        <a:prstGeom prst="blockArc">
          <a:avLst>
            <a:gd name="adj1" fmla="val 18900000"/>
            <a:gd name="adj2" fmla="val 2700000"/>
            <a:gd name="adj3" fmla="val 284"/>
          </a:avLst>
        </a:prstGeom>
        <a:noFill/>
        <a:ln w="19050" cap="flat" cmpd="sng" algn="ctr">
          <a:solidFill>
            <a:srgbClr val="00284B">
              <a:shade val="60000"/>
              <a:hueOff val="0"/>
              <a:satOff val="0"/>
              <a:lumOff val="0"/>
              <a:alphaOff val="0"/>
            </a:srgbClr>
          </a:solidFill>
          <a:prstDash val="solid"/>
        </a:ln>
        <a:effectLst/>
      </dgm:spPr>
      <dgm:t>
        <a:bodyPr/>
        <a:lstStyle/>
        <a:p>
          <a:endParaRPr lang="fr-FR"/>
        </a:p>
      </dgm:t>
    </dgm:pt>
    <dgm:pt modelId="{36D1C5C4-9585-4C6C-8089-A18DC0C65466}">
      <dgm:prSet/>
      <dgm:spPr>
        <a:xfrm>
          <a:off x="1163870" y="2078704"/>
          <a:ext cx="7371389" cy="593947"/>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pPr defTabSz="488950" rtl="0">
            <a:lnSpc>
              <a:spcPct val="90000"/>
            </a:lnSpc>
            <a:spcBef>
              <a:spcPct val="0"/>
            </a:spcBef>
            <a:spcAft>
              <a:spcPct val="35000"/>
            </a:spcAft>
          </a:pPr>
          <a:r>
            <a:rPr lang="fr-FR" b="1" noProof="0" dirty="0" smtClean="0"/>
            <a:t>Lignes de refroidissement</a:t>
          </a:r>
          <a:endParaRPr lang="fr-FR" noProof="0" dirty="0">
            <a:solidFill>
              <a:sysClr val="window" lastClr="FFFFFF"/>
            </a:solidFill>
            <a:latin typeface="Verdana"/>
            <a:ea typeface="+mn-ea"/>
            <a:cs typeface="+mn-cs"/>
          </a:endParaRPr>
        </a:p>
      </dgm:t>
    </dgm:pt>
    <dgm:pt modelId="{D40E45FF-7D5D-4C70-9E62-8DB217E90FA8}" type="parTrans" cxnId="{2C45EB5E-2502-4E8E-ADBE-685A5BB7B5CF}">
      <dgm:prSet/>
      <dgm:spPr/>
      <dgm:t>
        <a:bodyPr/>
        <a:lstStyle/>
        <a:p>
          <a:endParaRPr lang="fr-FR"/>
        </a:p>
      </dgm:t>
    </dgm:pt>
    <dgm:pt modelId="{038B6C40-BC14-45AF-94F0-7C8BB9264747}" type="sibTrans" cxnId="{2C45EB5E-2502-4E8E-ADBE-685A5BB7B5CF}">
      <dgm:prSet/>
      <dgm:spPr/>
      <dgm:t>
        <a:bodyPr/>
        <a:lstStyle/>
        <a:p>
          <a:endParaRPr lang="fr-FR"/>
        </a:p>
      </dgm:t>
    </dgm:pt>
    <dgm:pt modelId="{237D97E1-08C3-4954-A6DF-A6C6E34F8072}" type="pres">
      <dgm:prSet presAssocID="{2DD41A3D-EDA1-4066-9D64-6E05F8D8E32A}" presName="Name0" presStyleCnt="0">
        <dgm:presLayoutVars>
          <dgm:chMax val="7"/>
          <dgm:chPref val="7"/>
          <dgm:dir/>
        </dgm:presLayoutVars>
      </dgm:prSet>
      <dgm:spPr/>
      <dgm:t>
        <a:bodyPr/>
        <a:lstStyle/>
        <a:p>
          <a:endParaRPr lang="fr-FR"/>
        </a:p>
      </dgm:t>
    </dgm:pt>
    <dgm:pt modelId="{18E1D502-8CCC-4D54-B86F-E878DA896A25}" type="pres">
      <dgm:prSet presAssocID="{2DD41A3D-EDA1-4066-9D64-6E05F8D8E32A}" presName="Name1" presStyleCnt="0"/>
      <dgm:spPr/>
    </dgm:pt>
    <dgm:pt modelId="{657EFB48-86E7-4DFE-9474-36C983F4C625}" type="pres">
      <dgm:prSet presAssocID="{2DD41A3D-EDA1-4066-9D64-6E05F8D8E32A}" presName="cycle" presStyleCnt="0"/>
      <dgm:spPr/>
    </dgm:pt>
    <dgm:pt modelId="{7A3FF737-9321-4EDE-B6FC-E0B7BB8D0678}" type="pres">
      <dgm:prSet presAssocID="{2DD41A3D-EDA1-4066-9D64-6E05F8D8E32A}" presName="srcNode" presStyleLbl="node1" presStyleIdx="0" presStyleCnt="5"/>
      <dgm:spPr/>
    </dgm:pt>
    <dgm:pt modelId="{3E30ABDC-2FD3-4BCD-81CA-9CD313412A4E}" type="pres">
      <dgm:prSet presAssocID="{2DD41A3D-EDA1-4066-9D64-6E05F8D8E32A}" presName="conn" presStyleLbl="parChTrans1D2" presStyleIdx="0" presStyleCnt="1" custScaleX="99100" custScaleY="132735" custLinFactNeighborX="-3507" custLinFactNeighborY="5057"/>
      <dgm:spPr/>
      <dgm:t>
        <a:bodyPr/>
        <a:lstStyle/>
        <a:p>
          <a:endParaRPr lang="fr-FR"/>
        </a:p>
      </dgm:t>
    </dgm:pt>
    <dgm:pt modelId="{EFDCC792-F1D0-497C-AC70-426B7DBD09E3}" type="pres">
      <dgm:prSet presAssocID="{2DD41A3D-EDA1-4066-9D64-6E05F8D8E32A}" presName="extraNode" presStyleLbl="node1" presStyleIdx="0" presStyleCnt="5"/>
      <dgm:spPr/>
    </dgm:pt>
    <dgm:pt modelId="{FC27DB4E-40FB-4327-BA40-27AC580B33A3}" type="pres">
      <dgm:prSet presAssocID="{2DD41A3D-EDA1-4066-9D64-6E05F8D8E32A}" presName="dstNode" presStyleLbl="node1" presStyleIdx="0" presStyleCnt="5"/>
      <dgm:spPr/>
    </dgm:pt>
    <dgm:pt modelId="{AC77629E-1E26-4482-9AD7-54DA07FA23C8}" type="pres">
      <dgm:prSet presAssocID="{FF58C0D3-FEAD-481D-97DC-E2F6BA777F8C}" presName="text_1" presStyleLbl="node1" presStyleIdx="0" presStyleCnt="5" custScaleX="95854" custLinFactNeighborX="3083" custLinFactNeighborY="-174">
        <dgm:presLayoutVars>
          <dgm:bulletEnabled val="1"/>
        </dgm:presLayoutVars>
      </dgm:prSet>
      <dgm:spPr/>
      <dgm:t>
        <a:bodyPr/>
        <a:lstStyle/>
        <a:p>
          <a:endParaRPr lang="fr-FR"/>
        </a:p>
      </dgm:t>
    </dgm:pt>
    <dgm:pt modelId="{7DA0E35E-02F9-4C3B-91BE-19BB33A1E7F8}" type="pres">
      <dgm:prSet presAssocID="{FF58C0D3-FEAD-481D-97DC-E2F6BA777F8C}" presName="accent_1" presStyleCnt="0"/>
      <dgm:spPr/>
    </dgm:pt>
    <dgm:pt modelId="{FD6252F2-4000-474C-8EFF-F2231BA243F8}" type="pres">
      <dgm:prSet presAssocID="{FF58C0D3-FEAD-481D-97DC-E2F6BA777F8C}" presName="accentRepeatNode" presStyleLbl="solidFgAcc1" presStyleIdx="0" presStyleCnt="5" custLinFactNeighborX="25116" custLinFactNeighborY="4784"/>
      <dgm:spPr>
        <a:xfrm>
          <a:off x="80682" y="222843"/>
          <a:ext cx="742434" cy="742434"/>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gm:spPr>
      <dgm:t>
        <a:bodyPr/>
        <a:lstStyle/>
        <a:p>
          <a:endParaRPr lang="fr-FR"/>
        </a:p>
      </dgm:t>
    </dgm:pt>
    <dgm:pt modelId="{23545B4F-932E-44DA-B46E-F9A4F04E173A}" type="pres">
      <dgm:prSet presAssocID="{D0275105-D04A-47B0-8209-349AA3EC0221}" presName="text_2" presStyleLbl="node1" presStyleIdx="1" presStyleCnt="5" custLinFactNeighborX="1161" custLinFactNeighborY="-7068">
        <dgm:presLayoutVars>
          <dgm:bulletEnabled val="1"/>
        </dgm:presLayoutVars>
      </dgm:prSet>
      <dgm:spPr/>
      <dgm:t>
        <a:bodyPr/>
        <a:lstStyle/>
        <a:p>
          <a:endParaRPr lang="fr-FR"/>
        </a:p>
      </dgm:t>
    </dgm:pt>
    <dgm:pt modelId="{B4ED8647-D334-4C01-B283-A9214D39A9DC}" type="pres">
      <dgm:prSet presAssocID="{D0275105-D04A-47B0-8209-349AA3EC0221}" presName="accent_2" presStyleCnt="0"/>
      <dgm:spPr/>
    </dgm:pt>
    <dgm:pt modelId="{62FE7E97-6CD0-49A6-91B9-DB2612DF0468}" type="pres">
      <dgm:prSet presAssocID="{D0275105-D04A-47B0-8209-349AA3EC0221}" presName="accentRepeatNode" presStyleLbl="solidFgAcc1" presStyleIdx="1" presStyleCnt="5" custLinFactNeighborX="-7544" custLinFactNeighborY="-5658"/>
      <dgm:spPr>
        <a:xfrm>
          <a:off x="569245" y="1113652"/>
          <a:ext cx="742434" cy="742434"/>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gm:spPr>
      <dgm:t>
        <a:bodyPr/>
        <a:lstStyle/>
        <a:p>
          <a:endParaRPr lang="fr-FR"/>
        </a:p>
      </dgm:t>
    </dgm:pt>
    <dgm:pt modelId="{F4876364-FC3D-44E5-B8E9-481A8ACC2D0C}" type="pres">
      <dgm:prSet presAssocID="{36D1C5C4-9585-4C6C-8089-A18DC0C65466}" presName="text_3" presStyleLbl="node1" presStyleIdx="2" presStyleCnt="5" custLinFactNeighborX="1112" custLinFactNeighborY="-10602">
        <dgm:presLayoutVars>
          <dgm:bulletEnabled val="1"/>
        </dgm:presLayoutVars>
      </dgm:prSet>
      <dgm:spPr/>
      <dgm:t>
        <a:bodyPr/>
        <a:lstStyle/>
        <a:p>
          <a:endParaRPr lang="fr-FR"/>
        </a:p>
      </dgm:t>
    </dgm:pt>
    <dgm:pt modelId="{BDE014B3-26A6-4734-A6A0-4EC7C7A4CAEF}" type="pres">
      <dgm:prSet presAssocID="{36D1C5C4-9585-4C6C-8089-A18DC0C65466}" presName="accent_3" presStyleCnt="0"/>
      <dgm:spPr/>
    </dgm:pt>
    <dgm:pt modelId="{A01C9B45-308F-4403-B8D4-D88C590A2CEB}" type="pres">
      <dgm:prSet presAssocID="{36D1C5C4-9585-4C6C-8089-A18DC0C65466}" presName="accentRepeatNode" presStyleLbl="solidFgAcc1" presStyleIdx="2" presStyleCnt="5" custLinFactNeighborX="-6601" custLinFactNeighborY="-8487"/>
      <dgm:spPr>
        <a:xfrm>
          <a:off x="792652" y="2004461"/>
          <a:ext cx="742434" cy="742434"/>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gm:spPr>
      <dgm:t>
        <a:bodyPr/>
        <a:lstStyle/>
        <a:p>
          <a:endParaRPr lang="fr-FR"/>
        </a:p>
      </dgm:t>
    </dgm:pt>
    <dgm:pt modelId="{5E879A5D-B94F-4F3B-8125-14A19A3BE72E}" type="pres">
      <dgm:prSet presAssocID="{79D2E1AE-08D9-43AF-AA41-ECB3C90C2B4E}" presName="text_4" presStyleLbl="node1" presStyleIdx="3" presStyleCnt="5" custLinFactNeighborX="1051" custLinFactNeighborY="-14138">
        <dgm:presLayoutVars>
          <dgm:bulletEnabled val="1"/>
        </dgm:presLayoutVars>
      </dgm:prSet>
      <dgm:spPr/>
      <dgm:t>
        <a:bodyPr/>
        <a:lstStyle/>
        <a:p>
          <a:endParaRPr lang="fr-FR"/>
        </a:p>
      </dgm:t>
    </dgm:pt>
    <dgm:pt modelId="{A3B9531E-F8D7-45A6-B1B6-3FF84AED6E1A}" type="pres">
      <dgm:prSet presAssocID="{79D2E1AE-08D9-43AF-AA41-ECB3C90C2B4E}" presName="accent_4" presStyleCnt="0"/>
      <dgm:spPr/>
    </dgm:pt>
    <dgm:pt modelId="{3926DBC8-03AC-4980-B9C0-82F4187D8F98}" type="pres">
      <dgm:prSet presAssocID="{79D2E1AE-08D9-43AF-AA41-ECB3C90C2B4E}" presName="accentRepeatNode" presStyleLbl="solidFgAcc1" presStyleIdx="3" presStyleCnt="5" custLinFactNeighborX="14142" custLinFactNeighborY="-11314"/>
      <dgm:spPr>
        <a:xfrm>
          <a:off x="792652" y="2894705"/>
          <a:ext cx="742434" cy="742434"/>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gm:spPr>
      <dgm:t>
        <a:bodyPr/>
        <a:lstStyle/>
        <a:p>
          <a:endParaRPr lang="fr-FR"/>
        </a:p>
      </dgm:t>
    </dgm:pt>
    <dgm:pt modelId="{13A46001-0E3A-4B2E-8E7E-D8FC6A7C9C7A}" type="pres">
      <dgm:prSet presAssocID="{252B739F-4C61-41DA-9918-4FC4F4CEA8CF}" presName="text_5" presStyleLbl="node1" presStyleIdx="4" presStyleCnt="5" custScaleX="97667" custLinFactNeighborX="2108" custLinFactNeighborY="-20026">
        <dgm:presLayoutVars>
          <dgm:bulletEnabled val="1"/>
        </dgm:presLayoutVars>
      </dgm:prSet>
      <dgm:spPr>
        <a:prstGeom prst="rect">
          <a:avLst/>
        </a:prstGeom>
      </dgm:spPr>
      <dgm:t>
        <a:bodyPr/>
        <a:lstStyle/>
        <a:p>
          <a:endParaRPr lang="fr-FR"/>
        </a:p>
      </dgm:t>
    </dgm:pt>
    <dgm:pt modelId="{B3E1C80D-D66E-4964-9F4B-63937507E241}" type="pres">
      <dgm:prSet presAssocID="{252B739F-4C61-41DA-9918-4FC4F4CEA8CF}" presName="accent_5" presStyleCnt="0"/>
      <dgm:spPr/>
    </dgm:pt>
    <dgm:pt modelId="{D8C0CD04-C19E-4DCD-A54A-1A6FEE46F12F}" type="pres">
      <dgm:prSet presAssocID="{252B739F-4C61-41DA-9918-4FC4F4CEA8CF}" presName="accentRepeatNode" presStyleLbl="solidFgAcc1" presStyleIdx="4" presStyleCnt="5" custLinFactNeighborX="57512" custLinFactNeighborY="-13087"/>
      <dgm:spPr>
        <a:xfrm>
          <a:off x="80682" y="4676323"/>
          <a:ext cx="742434" cy="742434"/>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gm:spPr>
      <dgm:t>
        <a:bodyPr/>
        <a:lstStyle/>
        <a:p>
          <a:endParaRPr lang="fr-FR"/>
        </a:p>
      </dgm:t>
    </dgm:pt>
  </dgm:ptLst>
  <dgm:cxnLst>
    <dgm:cxn modelId="{8D767A2B-3174-438E-9615-D5A8638B4B44}" type="presOf" srcId="{FF58C0D3-FEAD-481D-97DC-E2F6BA777F8C}" destId="{AC77629E-1E26-4482-9AD7-54DA07FA23C8}" srcOrd="0" destOrd="0" presId="urn:microsoft.com/office/officeart/2008/layout/VerticalCurvedList"/>
    <dgm:cxn modelId="{86D5574C-29E0-4447-B005-0FE58D2AD0AF}" srcId="{2DD41A3D-EDA1-4066-9D64-6E05F8D8E32A}" destId="{D0275105-D04A-47B0-8209-349AA3EC0221}" srcOrd="1" destOrd="0" parTransId="{066B6623-6B35-4F36-AC92-02E2AB3F6A9B}" sibTransId="{D3C1C0BE-21DC-48B5-8CB7-85B09DF2A36D}"/>
    <dgm:cxn modelId="{D62F373B-21FE-4A6F-BE91-F515AA3135EE}" type="presOf" srcId="{D0275105-D04A-47B0-8209-349AA3EC0221}" destId="{23545B4F-932E-44DA-B46E-F9A4F04E173A}" srcOrd="0" destOrd="0" presId="urn:microsoft.com/office/officeart/2008/layout/VerticalCurvedList"/>
    <dgm:cxn modelId="{2C45EB5E-2502-4E8E-ADBE-685A5BB7B5CF}" srcId="{2DD41A3D-EDA1-4066-9D64-6E05F8D8E32A}" destId="{36D1C5C4-9585-4C6C-8089-A18DC0C65466}" srcOrd="2" destOrd="0" parTransId="{D40E45FF-7D5D-4C70-9E62-8DB217E90FA8}" sibTransId="{038B6C40-BC14-45AF-94F0-7C8BB9264747}"/>
    <dgm:cxn modelId="{B3E53ADE-341E-47D5-9024-3B3FB53A873E}" type="presOf" srcId="{252B739F-4C61-41DA-9918-4FC4F4CEA8CF}" destId="{13A46001-0E3A-4B2E-8E7E-D8FC6A7C9C7A}" srcOrd="0" destOrd="0" presId="urn:microsoft.com/office/officeart/2008/layout/VerticalCurvedList"/>
    <dgm:cxn modelId="{033BC3B9-E819-4F61-84CE-22CCF98398B2}" type="presOf" srcId="{2DD41A3D-EDA1-4066-9D64-6E05F8D8E32A}" destId="{237D97E1-08C3-4954-A6DF-A6C6E34F8072}" srcOrd="0" destOrd="0" presId="urn:microsoft.com/office/officeart/2008/layout/VerticalCurvedList"/>
    <dgm:cxn modelId="{B97766E9-4706-49EC-AC7C-F1FCE21F043F}" srcId="{2DD41A3D-EDA1-4066-9D64-6E05F8D8E32A}" destId="{FF58C0D3-FEAD-481D-97DC-E2F6BA777F8C}" srcOrd="0" destOrd="0" parTransId="{00C9D8FE-868E-4825-9B1D-2DD39404B733}" sibTransId="{544447F7-4346-41C5-AD56-CB5FACE4A89C}"/>
    <dgm:cxn modelId="{FC9895F3-8022-4D4B-925E-AE33C6541CF1}" type="presOf" srcId="{36D1C5C4-9585-4C6C-8089-A18DC0C65466}" destId="{F4876364-FC3D-44E5-B8E9-481A8ACC2D0C}" srcOrd="0" destOrd="0" presId="urn:microsoft.com/office/officeart/2008/layout/VerticalCurvedList"/>
    <dgm:cxn modelId="{662A931A-37A8-4BE7-A77F-B8F61C95ED6B}" type="presOf" srcId="{79D2E1AE-08D9-43AF-AA41-ECB3C90C2B4E}" destId="{5E879A5D-B94F-4F3B-8125-14A19A3BE72E}" srcOrd="0" destOrd="0" presId="urn:microsoft.com/office/officeart/2008/layout/VerticalCurvedList"/>
    <dgm:cxn modelId="{5DD3F432-41B4-4A85-8902-8169FA161703}" srcId="{2DD41A3D-EDA1-4066-9D64-6E05F8D8E32A}" destId="{79D2E1AE-08D9-43AF-AA41-ECB3C90C2B4E}" srcOrd="3" destOrd="0" parTransId="{71FABE43-A2FD-428B-A330-F4C14ED906A2}" sibTransId="{BC2FC125-21D3-4216-A61A-DD5EF6EAA3CD}"/>
    <dgm:cxn modelId="{E038B77D-B6A8-4522-AB5E-948945B6FF8A}" type="presOf" srcId="{544447F7-4346-41C5-AD56-CB5FACE4A89C}" destId="{3E30ABDC-2FD3-4BCD-81CA-9CD313412A4E}" srcOrd="0" destOrd="0" presId="urn:microsoft.com/office/officeart/2008/layout/VerticalCurvedList"/>
    <dgm:cxn modelId="{881AC22A-5466-4AA8-B1DF-F67D050B5CFC}" srcId="{2DD41A3D-EDA1-4066-9D64-6E05F8D8E32A}" destId="{252B739F-4C61-41DA-9918-4FC4F4CEA8CF}" srcOrd="4" destOrd="0" parTransId="{CAB902BB-DF49-428B-A54A-C2FB428A6243}" sibTransId="{10866272-66EC-410C-962A-9694ACB25286}"/>
    <dgm:cxn modelId="{12391A0A-8A1C-44C7-9860-900BDEC795EB}" type="presParOf" srcId="{237D97E1-08C3-4954-A6DF-A6C6E34F8072}" destId="{18E1D502-8CCC-4D54-B86F-E878DA896A25}" srcOrd="0" destOrd="0" presId="urn:microsoft.com/office/officeart/2008/layout/VerticalCurvedList"/>
    <dgm:cxn modelId="{EE9213A5-ADF5-44C3-81A8-65F82015DF8A}" type="presParOf" srcId="{18E1D502-8CCC-4D54-B86F-E878DA896A25}" destId="{657EFB48-86E7-4DFE-9474-36C983F4C625}" srcOrd="0" destOrd="0" presId="urn:microsoft.com/office/officeart/2008/layout/VerticalCurvedList"/>
    <dgm:cxn modelId="{62578B5C-99DC-46CD-8AC7-DCF02C653591}" type="presParOf" srcId="{657EFB48-86E7-4DFE-9474-36C983F4C625}" destId="{7A3FF737-9321-4EDE-B6FC-E0B7BB8D0678}" srcOrd="0" destOrd="0" presId="urn:microsoft.com/office/officeart/2008/layout/VerticalCurvedList"/>
    <dgm:cxn modelId="{69D87B31-A6E7-4E9C-856B-FA8F1FA81729}" type="presParOf" srcId="{657EFB48-86E7-4DFE-9474-36C983F4C625}" destId="{3E30ABDC-2FD3-4BCD-81CA-9CD313412A4E}" srcOrd="1" destOrd="0" presId="urn:microsoft.com/office/officeart/2008/layout/VerticalCurvedList"/>
    <dgm:cxn modelId="{C8E02DE8-113E-4F17-8E2C-EFE52F6D70B2}" type="presParOf" srcId="{657EFB48-86E7-4DFE-9474-36C983F4C625}" destId="{EFDCC792-F1D0-497C-AC70-426B7DBD09E3}" srcOrd="2" destOrd="0" presId="urn:microsoft.com/office/officeart/2008/layout/VerticalCurvedList"/>
    <dgm:cxn modelId="{FA15147D-8128-4AF2-9F1F-86B4FAC0D61C}" type="presParOf" srcId="{657EFB48-86E7-4DFE-9474-36C983F4C625}" destId="{FC27DB4E-40FB-4327-BA40-27AC580B33A3}" srcOrd="3" destOrd="0" presId="urn:microsoft.com/office/officeart/2008/layout/VerticalCurvedList"/>
    <dgm:cxn modelId="{97CA26DC-CC4E-4400-A9CE-7C1BE0022F7B}" type="presParOf" srcId="{18E1D502-8CCC-4D54-B86F-E878DA896A25}" destId="{AC77629E-1E26-4482-9AD7-54DA07FA23C8}" srcOrd="1" destOrd="0" presId="urn:microsoft.com/office/officeart/2008/layout/VerticalCurvedList"/>
    <dgm:cxn modelId="{6B46015D-9CF1-4A8A-B29A-F801684A9CAC}" type="presParOf" srcId="{18E1D502-8CCC-4D54-B86F-E878DA896A25}" destId="{7DA0E35E-02F9-4C3B-91BE-19BB33A1E7F8}" srcOrd="2" destOrd="0" presId="urn:microsoft.com/office/officeart/2008/layout/VerticalCurvedList"/>
    <dgm:cxn modelId="{9CDE088A-2A41-4B73-BA51-9E72C0B449EE}" type="presParOf" srcId="{7DA0E35E-02F9-4C3B-91BE-19BB33A1E7F8}" destId="{FD6252F2-4000-474C-8EFF-F2231BA243F8}" srcOrd="0" destOrd="0" presId="urn:microsoft.com/office/officeart/2008/layout/VerticalCurvedList"/>
    <dgm:cxn modelId="{BAABE7CB-9940-4A7F-9787-BFCE8247CEBB}" type="presParOf" srcId="{18E1D502-8CCC-4D54-B86F-E878DA896A25}" destId="{23545B4F-932E-44DA-B46E-F9A4F04E173A}" srcOrd="3" destOrd="0" presId="urn:microsoft.com/office/officeart/2008/layout/VerticalCurvedList"/>
    <dgm:cxn modelId="{7FAE3DAA-B2C3-472F-902C-80FF343E0C93}" type="presParOf" srcId="{18E1D502-8CCC-4D54-B86F-E878DA896A25}" destId="{B4ED8647-D334-4C01-B283-A9214D39A9DC}" srcOrd="4" destOrd="0" presId="urn:microsoft.com/office/officeart/2008/layout/VerticalCurvedList"/>
    <dgm:cxn modelId="{324670CB-4896-4F7A-B0FF-ED398B3E7FF8}" type="presParOf" srcId="{B4ED8647-D334-4C01-B283-A9214D39A9DC}" destId="{62FE7E97-6CD0-49A6-91B9-DB2612DF0468}" srcOrd="0" destOrd="0" presId="urn:microsoft.com/office/officeart/2008/layout/VerticalCurvedList"/>
    <dgm:cxn modelId="{FEA03F68-0C3F-44EA-9F56-A2335533CBD1}" type="presParOf" srcId="{18E1D502-8CCC-4D54-B86F-E878DA896A25}" destId="{F4876364-FC3D-44E5-B8E9-481A8ACC2D0C}" srcOrd="5" destOrd="0" presId="urn:microsoft.com/office/officeart/2008/layout/VerticalCurvedList"/>
    <dgm:cxn modelId="{E38F25AD-F385-4447-BA84-174206B3E5AB}" type="presParOf" srcId="{18E1D502-8CCC-4D54-B86F-E878DA896A25}" destId="{BDE014B3-26A6-4734-A6A0-4EC7C7A4CAEF}" srcOrd="6" destOrd="0" presId="urn:microsoft.com/office/officeart/2008/layout/VerticalCurvedList"/>
    <dgm:cxn modelId="{9480A1EF-F6D0-4327-8375-3E9078C5D498}" type="presParOf" srcId="{BDE014B3-26A6-4734-A6A0-4EC7C7A4CAEF}" destId="{A01C9B45-308F-4403-B8D4-D88C590A2CEB}" srcOrd="0" destOrd="0" presId="urn:microsoft.com/office/officeart/2008/layout/VerticalCurvedList"/>
    <dgm:cxn modelId="{A81F601E-0F8B-4CAE-9EA8-6B89ED0BC457}" type="presParOf" srcId="{18E1D502-8CCC-4D54-B86F-E878DA896A25}" destId="{5E879A5D-B94F-4F3B-8125-14A19A3BE72E}" srcOrd="7" destOrd="0" presId="urn:microsoft.com/office/officeart/2008/layout/VerticalCurvedList"/>
    <dgm:cxn modelId="{B6D94921-046C-4668-BF96-472D555BF398}" type="presParOf" srcId="{18E1D502-8CCC-4D54-B86F-E878DA896A25}" destId="{A3B9531E-F8D7-45A6-B1B6-3FF84AED6E1A}" srcOrd="8" destOrd="0" presId="urn:microsoft.com/office/officeart/2008/layout/VerticalCurvedList"/>
    <dgm:cxn modelId="{D46249ED-5F8F-4177-A745-5DED6CAB272D}" type="presParOf" srcId="{A3B9531E-F8D7-45A6-B1B6-3FF84AED6E1A}" destId="{3926DBC8-03AC-4980-B9C0-82F4187D8F98}" srcOrd="0" destOrd="0" presId="urn:microsoft.com/office/officeart/2008/layout/VerticalCurvedList"/>
    <dgm:cxn modelId="{25EC87ED-E0DD-4C46-B00A-AA9ABB5BEC2A}" type="presParOf" srcId="{18E1D502-8CCC-4D54-B86F-E878DA896A25}" destId="{13A46001-0E3A-4B2E-8E7E-D8FC6A7C9C7A}" srcOrd="9" destOrd="0" presId="urn:microsoft.com/office/officeart/2008/layout/VerticalCurvedList"/>
    <dgm:cxn modelId="{E314095C-872C-4F70-83ED-ADFE430490D4}" type="presParOf" srcId="{18E1D502-8CCC-4D54-B86F-E878DA896A25}" destId="{B3E1C80D-D66E-4964-9F4B-63937507E241}" srcOrd="10" destOrd="0" presId="urn:microsoft.com/office/officeart/2008/layout/VerticalCurvedList"/>
    <dgm:cxn modelId="{8F5C5923-93F5-4377-97F4-565C6C9D519A}" type="presParOf" srcId="{B3E1C80D-D66E-4964-9F4B-63937507E241}" destId="{D8C0CD04-C19E-4DCD-A54A-1A6FEE46F12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0ABDC-2FD3-4BCD-81CA-9CD313412A4E}">
      <dsp:nvSpPr>
        <dsp:cNvPr id="0" name=""/>
        <dsp:cNvSpPr/>
      </dsp:nvSpPr>
      <dsp:spPr>
        <a:xfrm>
          <a:off x="-6345036" y="-1834574"/>
          <a:ext cx="7524775" cy="10078718"/>
        </a:xfrm>
        <a:prstGeom prst="blockArc">
          <a:avLst>
            <a:gd name="adj1" fmla="val 18900000"/>
            <a:gd name="adj2" fmla="val 2700000"/>
            <a:gd name="adj3" fmla="val 284"/>
          </a:avLst>
        </a:prstGeom>
        <a:noFill/>
        <a:ln w="19050" cap="flat" cmpd="sng" algn="ctr">
          <a:solidFill>
            <a:srgbClr val="00284B">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AC77629E-1E26-4482-9AD7-54DA07FA23C8}">
      <dsp:nvSpPr>
        <dsp:cNvPr id="0" name=""/>
        <dsp:cNvSpPr/>
      </dsp:nvSpPr>
      <dsp:spPr>
        <a:xfrm>
          <a:off x="947251" y="351259"/>
          <a:ext cx="7787401" cy="705425"/>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32" tIns="88900" rIns="88900" bIns="88900" numCol="1" spcCol="1270" anchor="ctr" anchorCtr="0">
          <a:noAutofit/>
        </a:bodyPr>
        <a:lstStyle/>
        <a:p>
          <a:pPr lvl="0" algn="l" defTabSz="1555750" rtl="0">
            <a:lnSpc>
              <a:spcPct val="90000"/>
            </a:lnSpc>
            <a:spcBef>
              <a:spcPct val="0"/>
            </a:spcBef>
            <a:spcAft>
              <a:spcPct val="35000"/>
            </a:spcAft>
          </a:pPr>
          <a:r>
            <a:rPr lang="fr-FR" sz="3500" b="1" kern="1200" noProof="0" dirty="0" smtClean="0">
              <a:solidFill>
                <a:schemeClr val="bg1"/>
              </a:solidFill>
              <a:latin typeface="+mn-lt"/>
              <a:ea typeface="+mn-ea"/>
              <a:cs typeface="+mn-cs"/>
            </a:rPr>
            <a:t>Matériaux courants</a:t>
          </a:r>
          <a:endParaRPr lang="fr-FR" sz="3500" b="1" kern="1200" noProof="0" dirty="0">
            <a:solidFill>
              <a:schemeClr val="bg1"/>
            </a:solidFill>
            <a:latin typeface="+mn-lt"/>
            <a:ea typeface="+mn-ea"/>
            <a:cs typeface="+mn-cs"/>
          </a:endParaRPr>
        </a:p>
      </dsp:txBody>
      <dsp:txXfrm>
        <a:off x="947251" y="351259"/>
        <a:ext cx="7787401" cy="705425"/>
      </dsp:txXfrm>
    </dsp:sp>
    <dsp:sp modelId="{FD6252F2-4000-474C-8EFF-F2231BA243F8}">
      <dsp:nvSpPr>
        <dsp:cNvPr id="0" name=""/>
        <dsp:cNvSpPr/>
      </dsp:nvSpPr>
      <dsp:spPr>
        <a:xfrm>
          <a:off x="310895" y="306493"/>
          <a:ext cx="881782" cy="881782"/>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23545B4F-932E-44DA-B46E-F9A4F04E173A}">
      <dsp:nvSpPr>
        <dsp:cNvPr id="0" name=""/>
        <dsp:cNvSpPr/>
      </dsp:nvSpPr>
      <dsp:spPr>
        <a:xfrm>
          <a:off x="1115908" y="1360428"/>
          <a:ext cx="7618744" cy="705425"/>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32" tIns="88900" rIns="88900" bIns="88900" numCol="1" spcCol="1270" anchor="ctr" anchorCtr="0">
          <a:noAutofit/>
        </a:bodyPr>
        <a:lstStyle/>
        <a:p>
          <a:pPr lvl="0" algn="l" defTabSz="1555750" rtl="0">
            <a:lnSpc>
              <a:spcPct val="90000"/>
            </a:lnSpc>
            <a:spcBef>
              <a:spcPct val="0"/>
            </a:spcBef>
            <a:spcAft>
              <a:spcPct val="35000"/>
            </a:spcAft>
          </a:pPr>
          <a:r>
            <a:rPr lang="fr-FR" sz="3500" b="1" kern="1200" noProof="0" dirty="0" smtClean="0"/>
            <a:t>Grandes surfaces</a:t>
          </a:r>
          <a:endParaRPr lang="fr-FR" sz="3500" b="1" kern="1200" dirty="0">
            <a:solidFill>
              <a:srgbClr val="FF0000"/>
            </a:solidFill>
            <a:latin typeface="+mn-lt"/>
            <a:ea typeface="+mn-ea"/>
            <a:cs typeface="+mn-cs"/>
          </a:endParaRPr>
        </a:p>
      </dsp:txBody>
      <dsp:txXfrm>
        <a:off x="1115908" y="1360428"/>
        <a:ext cx="7618744" cy="705425"/>
      </dsp:txXfrm>
    </dsp:sp>
    <dsp:sp modelId="{62FE7E97-6CD0-49A6-91B9-DB2612DF0468}">
      <dsp:nvSpPr>
        <dsp:cNvPr id="0" name=""/>
        <dsp:cNvSpPr/>
      </dsp:nvSpPr>
      <dsp:spPr>
        <a:xfrm>
          <a:off x="528392" y="1272218"/>
          <a:ext cx="881782" cy="881782"/>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F4876364-FC3D-44E5-B8E9-481A8ACC2D0C}">
      <dsp:nvSpPr>
        <dsp:cNvPr id="0" name=""/>
        <dsp:cNvSpPr/>
      </dsp:nvSpPr>
      <dsp:spPr>
        <a:xfrm>
          <a:off x="1271052" y="2393298"/>
          <a:ext cx="7463600" cy="705425"/>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32" tIns="88900" rIns="88900" bIns="88900" numCol="1" spcCol="1270" anchor="ctr" anchorCtr="0">
          <a:noAutofit/>
        </a:bodyPr>
        <a:lstStyle/>
        <a:p>
          <a:pPr lvl="0" algn="l" defTabSz="488950" rtl="0">
            <a:lnSpc>
              <a:spcPct val="90000"/>
            </a:lnSpc>
            <a:spcBef>
              <a:spcPct val="0"/>
            </a:spcBef>
            <a:spcAft>
              <a:spcPct val="35000"/>
            </a:spcAft>
          </a:pPr>
          <a:r>
            <a:rPr lang="fr-FR" sz="3500" b="1" kern="1200" noProof="0" dirty="0" smtClean="0"/>
            <a:t>Lignes de refroidissement</a:t>
          </a:r>
          <a:endParaRPr lang="fr-FR" sz="3500" kern="1200" noProof="0" dirty="0">
            <a:solidFill>
              <a:sysClr val="window" lastClr="FFFFFF"/>
            </a:solidFill>
            <a:latin typeface="Verdana"/>
            <a:ea typeface="+mn-ea"/>
            <a:cs typeface="+mn-cs"/>
          </a:endParaRPr>
        </a:p>
      </dsp:txBody>
      <dsp:txXfrm>
        <a:off x="1271052" y="2393298"/>
        <a:ext cx="7463600" cy="705425"/>
      </dsp:txXfrm>
    </dsp:sp>
    <dsp:sp modelId="{A01C9B45-308F-4403-B8D4-D88C590A2CEB}">
      <dsp:nvSpPr>
        <dsp:cNvPr id="0" name=""/>
        <dsp:cNvSpPr/>
      </dsp:nvSpPr>
      <dsp:spPr>
        <a:xfrm>
          <a:off x="691852" y="2305072"/>
          <a:ext cx="881782" cy="881782"/>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5E879A5D-B94F-4F3B-8125-14A19A3BE72E}">
      <dsp:nvSpPr>
        <dsp:cNvPr id="0" name=""/>
        <dsp:cNvSpPr/>
      </dsp:nvSpPr>
      <dsp:spPr>
        <a:xfrm>
          <a:off x="1115878" y="3426155"/>
          <a:ext cx="7618744" cy="705425"/>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32" tIns="88900" rIns="88900" bIns="88900" numCol="1" spcCol="1270" anchor="ctr" anchorCtr="0">
          <a:noAutofit/>
        </a:bodyPr>
        <a:lstStyle/>
        <a:p>
          <a:pPr lvl="0" algn="l" defTabSz="488950" rtl="0">
            <a:lnSpc>
              <a:spcPct val="90000"/>
            </a:lnSpc>
            <a:spcBef>
              <a:spcPct val="0"/>
            </a:spcBef>
            <a:spcAft>
              <a:spcPct val="35000"/>
            </a:spcAft>
          </a:pPr>
          <a:r>
            <a:rPr lang="en-GB" sz="3500" b="1" kern="1200" dirty="0" smtClean="0"/>
            <a:t> Microfabrication</a:t>
          </a:r>
          <a:endParaRPr lang="fr-FR" sz="3500" b="1" kern="1200" dirty="0"/>
        </a:p>
      </dsp:txBody>
      <dsp:txXfrm>
        <a:off x="1115878" y="3426155"/>
        <a:ext cx="7618744" cy="705425"/>
      </dsp:txXfrm>
    </dsp:sp>
    <dsp:sp modelId="{3926DBC8-03AC-4980-B9C0-82F4187D8F98}">
      <dsp:nvSpPr>
        <dsp:cNvPr id="0" name=""/>
        <dsp:cNvSpPr/>
      </dsp:nvSpPr>
      <dsp:spPr>
        <a:xfrm>
          <a:off x="719616" y="3337945"/>
          <a:ext cx="881782" cy="881782"/>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3A46001-0E3A-4B2E-8E7E-D8FC6A7C9C7A}">
      <dsp:nvSpPr>
        <dsp:cNvPr id="0" name=""/>
        <dsp:cNvSpPr/>
      </dsp:nvSpPr>
      <dsp:spPr>
        <a:xfrm>
          <a:off x="796346" y="4442420"/>
          <a:ext cx="7934693" cy="705425"/>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9932" tIns="88900" rIns="88900" bIns="88900" numCol="1" spcCol="1270" anchor="ctr" anchorCtr="0">
          <a:noAutofit/>
        </a:bodyPr>
        <a:lstStyle/>
        <a:p>
          <a:pPr marL="57150" lvl="0" indent="0" algn="l" defTabSz="400050" rtl="0">
            <a:lnSpc>
              <a:spcPct val="90000"/>
            </a:lnSpc>
            <a:spcBef>
              <a:spcPct val="0"/>
            </a:spcBef>
            <a:spcAft>
              <a:spcPct val="15000"/>
            </a:spcAft>
            <a:buNone/>
          </a:pPr>
          <a:r>
            <a:rPr lang="fr-FR" sz="3500" b="1" kern="1200" noProof="0" dirty="0" smtClean="0">
              <a:solidFill>
                <a:sysClr val="window" lastClr="FFFFFF"/>
              </a:solidFill>
              <a:latin typeface="+mn-lt"/>
              <a:ea typeface="+mn-ea"/>
              <a:cs typeface="+mn-cs"/>
            </a:rPr>
            <a:t>  Colles – Matériaux d’assemblage</a:t>
          </a:r>
          <a:endParaRPr lang="fr-FR" sz="3500" b="1" kern="1200" noProof="0" dirty="0">
            <a:solidFill>
              <a:sysClr val="window" lastClr="FFFFFF"/>
            </a:solidFill>
            <a:latin typeface="+mn-lt"/>
            <a:ea typeface="+mn-ea"/>
            <a:cs typeface="+mn-cs"/>
          </a:endParaRPr>
        </a:p>
      </dsp:txBody>
      <dsp:txXfrm>
        <a:off x="796346" y="4442420"/>
        <a:ext cx="7934693" cy="705425"/>
      </dsp:txXfrm>
    </dsp:sp>
    <dsp:sp modelId="{D8C0CD04-C19E-4DCD-A54A-1A6FEE46F12F}">
      <dsp:nvSpPr>
        <dsp:cNvPr id="0" name=""/>
        <dsp:cNvSpPr/>
      </dsp:nvSpPr>
      <dsp:spPr>
        <a:xfrm>
          <a:off x="596557" y="4380111"/>
          <a:ext cx="881782" cy="881782"/>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3E60222-7327-464A-A041-244AA5512918}" type="datetimeFigureOut">
              <a:rPr lang="fr-FR" smtClean="0"/>
              <a:pPr/>
              <a:t>21/09/2020</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EE7AA9B-1E1B-4C1E-B148-AA8C3ADACAEB}" type="slidenum">
              <a:rPr lang="fr-FR" smtClean="0"/>
              <a:pPr/>
              <a:t>‹N°›</a:t>
            </a:fld>
            <a:endParaRPr lang="fr-FR"/>
          </a:p>
        </p:txBody>
      </p:sp>
    </p:spTree>
    <p:extLst>
      <p:ext uri="{BB962C8B-B14F-4D97-AF65-F5344CB8AC3E}">
        <p14:creationId xmlns:p14="http://schemas.microsoft.com/office/powerpoint/2010/main" val="118119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7B28-23B0-4498-B2CB-BD4EBF652C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61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A7B28-23B0-4498-B2CB-BD4EBF652C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12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A7B28-23B0-4498-B2CB-BD4EBF652C97}"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963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7B28-23B0-4498-B2CB-BD4EBF652C9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73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3714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ne_dow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245736" y="6492875"/>
            <a:ext cx="946264" cy="365125"/>
          </a:xfrm>
        </p:spPr>
        <p:txBody>
          <a:bodyPr/>
          <a:lstStyle>
            <a:lvl1pPr algn="r">
              <a:defRPr/>
            </a:lvl1pPr>
          </a:lstStyle>
          <a:p>
            <a:fld id="{EDBD5182-7E1B-4017-AE32-D935BD7875A1}" type="slidenum">
              <a:rPr lang="en-GB" smtClean="0"/>
              <a:pPr/>
              <a:t>‹N°›</a:t>
            </a:fld>
            <a:endParaRPr lang="en-GB"/>
          </a:p>
        </p:txBody>
      </p:sp>
      <p:sp>
        <p:nvSpPr>
          <p:cNvPr id="9" name="Text Placeholder 7"/>
          <p:cNvSpPr>
            <a:spLocks noGrp="1"/>
          </p:cNvSpPr>
          <p:nvPr>
            <p:ph type="body" sz="quarter" idx="16"/>
          </p:nvPr>
        </p:nvSpPr>
        <p:spPr>
          <a:xfrm>
            <a:off x="0" y="6488668"/>
            <a:ext cx="12192000" cy="369332"/>
          </a:xfrm>
          <a:prstGeom prst="rect">
            <a:avLst/>
          </a:prstGeom>
        </p:spPr>
        <p:txBody>
          <a:bodyPr>
            <a:spAutoFit/>
          </a:bodyPr>
          <a:lstStyle>
            <a:lvl1pPr marL="285750" indent="-285750">
              <a:lnSpc>
                <a:spcPct val="100000"/>
              </a:lnSpc>
              <a:spcBef>
                <a:spcPts val="0"/>
              </a:spcBef>
              <a:spcAft>
                <a:spcPts val="0"/>
              </a:spcAft>
              <a:buFont typeface="Wingdings" panose="05000000000000000000" pitchFamily="2" charset="2"/>
              <a:buChar char="ü"/>
              <a:defRPr lang="en-US" sz="1800" b="0" u="none" kern="1200" dirty="0" smtClean="0">
                <a:ln>
                  <a:solidFill>
                    <a:schemeClr val="bg1"/>
                  </a:solidFill>
                </a:ln>
                <a:solidFill>
                  <a:srgbClr val="03CBFF"/>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
        <p:nvSpPr>
          <p:cNvPr id="13" name="Title 3"/>
          <p:cNvSpPr>
            <a:spLocks noGrp="1"/>
          </p:cNvSpPr>
          <p:nvPr>
            <p:ph type="title"/>
          </p:nvPr>
        </p:nvSpPr>
        <p:spPr>
          <a:xfrm>
            <a:off x="838200" y="324933"/>
            <a:ext cx="11353800" cy="458587"/>
          </a:xfrm>
          <a:prstGeom prst="rect">
            <a:avLst/>
          </a:prstGeom>
        </p:spPr>
        <p:txBody>
          <a:bodyPr wrap="square">
            <a:spAutoFit/>
          </a:bodyPr>
          <a:lstStyle/>
          <a:p>
            <a:r>
              <a:rPr lang="en-US" dirty="0" smtClean="0"/>
              <a:t>Click to edit Master title style</a:t>
            </a:r>
            <a:endParaRPr lang="en-GB" dirty="0"/>
          </a:p>
        </p:txBody>
      </p:sp>
      <p:sp>
        <p:nvSpPr>
          <p:cNvPr id="14" name="Text Placeholder 7"/>
          <p:cNvSpPr>
            <a:spLocks noGrp="1"/>
          </p:cNvSpPr>
          <p:nvPr>
            <p:ph type="body" sz="quarter" idx="17"/>
          </p:nvPr>
        </p:nvSpPr>
        <p:spPr>
          <a:xfrm>
            <a:off x="0" y="0"/>
            <a:ext cx="12192000" cy="338554"/>
          </a:xfrm>
          <a:prstGeom prst="rect">
            <a:avLst/>
          </a:prstGeom>
        </p:spPr>
        <p:txBody>
          <a:bodyPr wrap="square">
            <a:spAutoFit/>
          </a:bodyPr>
          <a:lstStyle>
            <a:lvl1pPr marL="0" indent="0" algn="r">
              <a:lnSpc>
                <a:spcPct val="100000"/>
              </a:lnSpc>
              <a:spcBef>
                <a:spcPts val="0"/>
              </a:spcBef>
              <a:spcAft>
                <a:spcPts val="0"/>
              </a:spcAft>
              <a:buFontTx/>
              <a:buNone/>
              <a:defRPr lang="en-US" sz="1600" b="1" kern="1200" cap="all" baseline="0" dirty="0" smtClean="0">
                <a:ln>
                  <a:noFill/>
                </a:ln>
                <a:solidFill>
                  <a:schemeClr val="tx1"/>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Tree>
    <p:extLst>
      <p:ext uri="{BB962C8B-B14F-4D97-AF65-F5344CB8AC3E}">
        <p14:creationId xmlns:p14="http://schemas.microsoft.com/office/powerpoint/2010/main" val="12569287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11245736" y="6492875"/>
            <a:ext cx="946264" cy="365125"/>
          </a:xfrm>
        </p:spPr>
        <p:txBody>
          <a:bodyPr/>
          <a:lstStyle>
            <a:lvl1pPr algn="r">
              <a:defRPr/>
            </a:lvl1pPr>
          </a:lstStyle>
          <a:p>
            <a:fld id="{EDBD5182-7E1B-4017-AE32-D935BD7875A1}" type="slidenum">
              <a:rPr lang="en-GB" smtClean="0"/>
              <a:pPr/>
              <a:t>‹N°›</a:t>
            </a:fld>
            <a:endParaRPr lang="en-GB"/>
          </a:p>
        </p:txBody>
      </p:sp>
      <p:sp>
        <p:nvSpPr>
          <p:cNvPr id="8" name="Title 3"/>
          <p:cNvSpPr>
            <a:spLocks noGrp="1"/>
          </p:cNvSpPr>
          <p:nvPr>
            <p:ph type="title"/>
          </p:nvPr>
        </p:nvSpPr>
        <p:spPr>
          <a:xfrm>
            <a:off x="838200" y="324933"/>
            <a:ext cx="11353800" cy="458587"/>
          </a:xfrm>
          <a:prstGeom prst="rect">
            <a:avLst/>
          </a:prstGeom>
        </p:spPr>
        <p:txBody>
          <a:bodyPr wrap="square">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25990939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Top Only">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11245736" y="6492875"/>
            <a:ext cx="946264" cy="365125"/>
          </a:xfrm>
        </p:spPr>
        <p:txBody>
          <a:bodyPr/>
          <a:lstStyle>
            <a:lvl1pPr algn="r">
              <a:defRPr/>
            </a:lvl1pPr>
          </a:lstStyle>
          <a:p>
            <a:fld id="{EDBD5182-7E1B-4017-AE32-D935BD7875A1}" type="slidenum">
              <a:rPr lang="en-GB" smtClean="0"/>
              <a:pPr/>
              <a:t>‹N°›</a:t>
            </a:fld>
            <a:endParaRPr lang="en-GB"/>
          </a:p>
        </p:txBody>
      </p:sp>
      <p:sp>
        <p:nvSpPr>
          <p:cNvPr id="8" name="Title 3"/>
          <p:cNvSpPr>
            <a:spLocks noGrp="1"/>
          </p:cNvSpPr>
          <p:nvPr>
            <p:ph type="title"/>
          </p:nvPr>
        </p:nvSpPr>
        <p:spPr>
          <a:xfrm>
            <a:off x="838200" y="0"/>
            <a:ext cx="11353800" cy="458587"/>
          </a:xfrm>
          <a:prstGeom prst="rect">
            <a:avLst/>
          </a:prstGeom>
        </p:spPr>
        <p:txBody>
          <a:bodyPr wrap="square">
            <a:spAutoFit/>
          </a:bodyPr>
          <a:lstStyle/>
          <a:p>
            <a:r>
              <a:rPr lang="en-US" dirty="0" smtClean="0"/>
              <a:t>Click to edit Master title style</a:t>
            </a:r>
            <a:endParaRPr lang="en-GB" dirty="0"/>
          </a:p>
        </p:txBody>
      </p:sp>
    </p:spTree>
    <p:extLst>
      <p:ext uri="{BB962C8B-B14F-4D97-AF65-F5344CB8AC3E}">
        <p14:creationId xmlns:p14="http://schemas.microsoft.com/office/powerpoint/2010/main" val="1504913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0816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714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04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857" b="63901"/>
          <a:stretch/>
        </p:blipFill>
        <p:spPr>
          <a:xfrm>
            <a:off x="2578" y="0"/>
            <a:ext cx="12204000" cy="4873085"/>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659" b="74712"/>
          <a:stretch/>
        </p:blipFill>
        <p:spPr>
          <a:xfrm flipV="1">
            <a:off x="2578" y="2952946"/>
            <a:ext cx="12204000" cy="3905054"/>
          </a:xfrm>
          <a:prstGeom prst="rect">
            <a:avLst/>
          </a:prstGeom>
        </p:spPr>
      </p:pic>
      <p:sp>
        <p:nvSpPr>
          <p:cNvPr id="7" name="Rectangle 6"/>
          <p:cNvSpPr/>
          <p:nvPr userDrawn="1"/>
        </p:nvSpPr>
        <p:spPr>
          <a:xfrm>
            <a:off x="0" y="2120474"/>
            <a:ext cx="12206578" cy="1828800"/>
          </a:xfrm>
          <a:prstGeom prst="rect">
            <a:avLst/>
          </a:prstGeom>
          <a:solidFill>
            <a:schemeClr val="tx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60" y="2166366"/>
            <a:ext cx="11471565" cy="1739347"/>
          </a:xfrm>
          <a:prstGeom prst="rect">
            <a:avLst/>
          </a:prstGeom>
        </p:spPr>
        <p:txBody>
          <a:bodyPr tIns="45720" bIns="45720" anchor="ctr">
            <a:normAutofit/>
          </a:bodyPr>
          <a:lstStyle>
            <a:lvl1pPr algn="ctr">
              <a:lnSpc>
                <a:spcPct val="80000"/>
              </a:lnSpc>
              <a:defRPr sz="5400" spc="151" baseline="0">
                <a:solidFill>
                  <a:schemeClr val="bg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9542" y="4491552"/>
            <a:ext cx="9144000" cy="1309255"/>
          </a:xfrm>
          <a:prstGeom prst="rect">
            <a:avLst/>
          </a:prstGeom>
        </p:spPr>
        <p:txBody>
          <a:bodyPr>
            <a:normAutofit/>
          </a:bodyPr>
          <a:lstStyle>
            <a:lvl1pPr marL="0" indent="0" algn="ctr">
              <a:lnSpc>
                <a:spcPct val="100000"/>
              </a:lnSpc>
              <a:spcBef>
                <a:spcPts val="0"/>
              </a:spcBef>
              <a:spcAft>
                <a:spcPts val="0"/>
              </a:spcAft>
              <a:buNone/>
              <a:defRPr sz="2000">
                <a:solidFill>
                  <a:schemeClr val="tx1"/>
                </a:solidFill>
              </a:defRPr>
            </a:lvl1pPr>
            <a:lvl2pPr marL="457189" indent="0" algn="ctr">
              <a:buNone/>
              <a:defRPr sz="2000"/>
            </a:lvl2pPr>
            <a:lvl3pPr marL="914377" indent="0" algn="ctr">
              <a:buNone/>
              <a:defRPr sz="20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202266" y="6422856"/>
            <a:ext cx="3000895" cy="365125"/>
          </a:xfrm>
          <a:prstGeom prst="rect">
            <a:avLst/>
          </a:prstGeom>
        </p:spPr>
        <p:txBody>
          <a:bodyPr/>
          <a:lstStyle>
            <a:lvl1pPr>
              <a:defRPr>
                <a:solidFill>
                  <a:schemeClr val="tx1"/>
                </a:solidFill>
              </a:defRPr>
            </a:lvl1pPr>
          </a:lstStyle>
          <a:p>
            <a:endParaRPr lang="en-GB"/>
          </a:p>
        </p:txBody>
      </p:sp>
      <p:sp>
        <p:nvSpPr>
          <p:cNvPr id="5" name="Footer Placeholder 4"/>
          <p:cNvSpPr>
            <a:spLocks noGrp="1"/>
          </p:cNvSpPr>
          <p:nvPr>
            <p:ph type="ftr" sz="quarter" idx="11"/>
          </p:nvPr>
        </p:nvSpPr>
        <p:spPr>
          <a:xfrm>
            <a:off x="5596471" y="6422856"/>
            <a:ext cx="5044440" cy="365125"/>
          </a:xfrm>
          <a:prstGeom prst="rect">
            <a:avLst/>
          </a:prstGeom>
        </p:spPr>
        <p:txBody>
          <a:bodyPr/>
          <a:lstStyle>
            <a:lvl1pPr>
              <a:defRPr>
                <a:solidFill>
                  <a:schemeClr val="tx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DBD5182-7E1B-4017-AE32-D935BD7875A1}" type="slidenum">
              <a:rPr lang="en-GB" smtClean="0"/>
              <a:pPr/>
              <a:t>‹N°›</a:t>
            </a:fld>
            <a:endParaRPr lang="en-GB"/>
          </a:p>
        </p:txBody>
      </p:sp>
    </p:spTree>
    <p:extLst>
      <p:ext uri="{BB962C8B-B14F-4D97-AF65-F5344CB8AC3E}">
        <p14:creationId xmlns:p14="http://schemas.microsoft.com/office/powerpoint/2010/main" val="1184842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3559" b="63901"/>
          <a:stretch/>
        </p:blipFill>
        <p:spPr>
          <a:xfrm>
            <a:off x="-6845" y="-9832"/>
            <a:ext cx="12198845" cy="3887805"/>
          </a:xfrm>
          <a:prstGeom prst="rect">
            <a:avLst/>
          </a:prstGeom>
          <a:effectLst>
            <a:outerShdw blurRad="50800" dist="38100" dir="5400000" algn="t" rotWithShape="0">
              <a:prstClr val="black">
                <a:alpha val="40000"/>
              </a:prstClr>
            </a:outerShdw>
          </a:effectLst>
        </p:spPr>
      </p:pic>
      <p:sp>
        <p:nvSpPr>
          <p:cNvPr id="7" name="Rectangle 6"/>
          <p:cNvSpPr/>
          <p:nvPr userDrawn="1"/>
        </p:nvSpPr>
        <p:spPr>
          <a:xfrm>
            <a:off x="-6844" y="2049173"/>
            <a:ext cx="12195668" cy="1828800"/>
          </a:xfrm>
          <a:prstGeom prst="rect">
            <a:avLst/>
          </a:prstGeom>
          <a:solidFill>
            <a:schemeClr val="tx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a:blip r:embed="rId3"/>
          <a:stretch>
            <a:fillRect/>
          </a:stretch>
        </p:blipFill>
        <p:spPr>
          <a:xfrm>
            <a:off x="1668000" y="2465159"/>
            <a:ext cx="8856000" cy="1522696"/>
          </a:xfrm>
          <a:prstGeom prst="rect">
            <a:avLst/>
          </a:prstGeom>
        </p:spPr>
      </p:pic>
      <p:pic>
        <p:nvPicPr>
          <p:cNvPr id="16" name="Picture 15"/>
          <p:cNvPicPr>
            <a:picLocks noChangeAspect="1"/>
          </p:cNvPicPr>
          <p:nvPr userDrawn="1"/>
        </p:nvPicPr>
        <p:blipFill rotWithShape="1">
          <a:blip r:embed="rId4"/>
          <a:srcRect t="5889" b="-1"/>
          <a:stretch/>
        </p:blipFill>
        <p:spPr>
          <a:xfrm>
            <a:off x="1668000" y="3877974"/>
            <a:ext cx="8856000" cy="1399597"/>
          </a:xfrm>
          <a:prstGeom prst="rect">
            <a:avLst/>
          </a:prstGeom>
          <a:effectLst>
            <a:outerShdw blurRad="50800" dist="38100" dir="5400000" algn="t" rotWithShape="0">
              <a:prstClr val="black">
                <a:alpha val="40000"/>
              </a:prstClr>
            </a:outerShdw>
          </a:effectLst>
        </p:spPr>
      </p:pic>
      <p:sp>
        <p:nvSpPr>
          <p:cNvPr id="4" name="Date Placeholder 3"/>
          <p:cNvSpPr>
            <a:spLocks noGrp="1"/>
          </p:cNvSpPr>
          <p:nvPr>
            <p:ph type="dt" sz="half" idx="10"/>
          </p:nvPr>
        </p:nvSpPr>
        <p:spPr>
          <a:xfrm>
            <a:off x="1202266" y="6422856"/>
            <a:ext cx="3000895" cy="365125"/>
          </a:xfrm>
          <a:prstGeom prst="rect">
            <a:avLst/>
          </a:prstGeom>
        </p:spPr>
        <p:txBody>
          <a:bodyPr/>
          <a:lstStyle>
            <a:lvl1pPr>
              <a:defRPr>
                <a:solidFill>
                  <a:schemeClr val="tx2"/>
                </a:solidFill>
              </a:defRPr>
            </a:lvl1pPr>
          </a:lstStyle>
          <a:p>
            <a:endParaRPr lang="en-GB"/>
          </a:p>
        </p:txBody>
      </p:sp>
      <p:sp>
        <p:nvSpPr>
          <p:cNvPr id="5" name="Footer Placeholder 4"/>
          <p:cNvSpPr>
            <a:spLocks noGrp="1"/>
          </p:cNvSpPr>
          <p:nvPr>
            <p:ph type="ftr" sz="quarter" idx="11"/>
          </p:nvPr>
        </p:nvSpPr>
        <p:spPr>
          <a:xfrm>
            <a:off x="5596471" y="6422856"/>
            <a:ext cx="5044440" cy="365125"/>
          </a:xfrm>
          <a:prstGeom prst="rect">
            <a:avLst/>
          </a:prstGeom>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a:xfrm>
            <a:off x="11242560" y="6477094"/>
            <a:ext cx="946264" cy="365125"/>
          </a:xfrm>
        </p:spPr>
        <p:txBody>
          <a:bodyPr/>
          <a:lstStyle>
            <a:lvl1pPr algn="r">
              <a:defRPr>
                <a:solidFill>
                  <a:schemeClr val="tx2"/>
                </a:solidFill>
              </a:defRPr>
            </a:lvl1pPr>
          </a:lstStyle>
          <a:p>
            <a:fld id="{EDBD5182-7E1B-4017-AE32-D935BD7875A1}" type="slidenum">
              <a:rPr lang="en-GB" smtClean="0"/>
              <a:pPr/>
              <a:t>‹N°›</a:t>
            </a:fld>
            <a:endParaRPr lang="en-GB"/>
          </a:p>
        </p:txBody>
      </p:sp>
      <p:sp>
        <p:nvSpPr>
          <p:cNvPr id="3" name="Text Placeholder 2"/>
          <p:cNvSpPr>
            <a:spLocks noGrp="1"/>
          </p:cNvSpPr>
          <p:nvPr>
            <p:ph type="body" idx="1"/>
          </p:nvPr>
        </p:nvSpPr>
        <p:spPr>
          <a:xfrm>
            <a:off x="1696064" y="3947224"/>
            <a:ext cx="8799873" cy="1261843"/>
          </a:xfrm>
          <a:prstGeom prst="rect">
            <a:avLst/>
          </a:prstGeom>
          <a:ln w="76200">
            <a:noFill/>
            <a:miter lim="800000"/>
          </a:ln>
        </p:spPr>
        <p:txBody>
          <a:bodyPr anchor="t">
            <a:normAutofit/>
          </a:bodyPr>
          <a:lstStyle>
            <a:lvl1pPr marL="0" indent="0" algn="ctr">
              <a:lnSpc>
                <a:spcPct val="100000"/>
              </a:lnSpc>
              <a:spcBef>
                <a:spcPts val="0"/>
              </a:spcBef>
              <a:spcAft>
                <a:spcPts val="0"/>
              </a:spcAft>
              <a:buNone/>
              <a:defRPr sz="2000" u="none" kern="1200" spc="-100" baseline="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dirty="0" smtClean="0"/>
          </a:p>
          <a:p>
            <a:pPr lvl="0"/>
            <a:r>
              <a:rPr lang="en-US" dirty="0" smtClean="0"/>
              <a:t>Edit Master text styles</a:t>
            </a:r>
          </a:p>
        </p:txBody>
      </p:sp>
      <p:sp>
        <p:nvSpPr>
          <p:cNvPr id="2" name="Title 1"/>
          <p:cNvSpPr>
            <a:spLocks noGrp="1"/>
          </p:cNvSpPr>
          <p:nvPr>
            <p:ph type="title"/>
          </p:nvPr>
        </p:nvSpPr>
        <p:spPr>
          <a:xfrm>
            <a:off x="1704000" y="2507225"/>
            <a:ext cx="8784000" cy="1440000"/>
          </a:xfrm>
          <a:prstGeom prst="rect">
            <a:avLst/>
          </a:prstGeom>
          <a:noFill/>
          <a:ln w="76200" cap="flat" cmpd="sng" algn="ctr">
            <a:noFill/>
            <a:prstDash val="solid"/>
            <a:miter lim="800000"/>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noAutofit/>
          </a:bodyPr>
          <a:lstStyle>
            <a:lvl1pPr algn="ctr">
              <a:lnSpc>
                <a:spcPct val="80000"/>
              </a:lnSpc>
              <a:defRPr sz="4800" b="0" spc="151"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17237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ne_up">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11245736" y="6492875"/>
            <a:ext cx="946264" cy="365125"/>
          </a:xfrm>
        </p:spPr>
        <p:txBody>
          <a:bodyPr/>
          <a:lstStyle>
            <a:lvl1pPr algn="r">
              <a:defRPr/>
            </a:lvl1pPr>
          </a:lstStyle>
          <a:p>
            <a:fld id="{EDBD5182-7E1B-4017-AE32-D935BD7875A1}" type="slidenum">
              <a:rPr lang="en-GB" smtClean="0"/>
              <a:pPr/>
              <a:t>‹N°›</a:t>
            </a:fld>
            <a:endParaRPr lang="en-GB"/>
          </a:p>
        </p:txBody>
      </p:sp>
      <p:sp>
        <p:nvSpPr>
          <p:cNvPr id="4" name="Title 3"/>
          <p:cNvSpPr>
            <a:spLocks noGrp="1"/>
          </p:cNvSpPr>
          <p:nvPr>
            <p:ph type="title"/>
          </p:nvPr>
        </p:nvSpPr>
        <p:spPr>
          <a:xfrm>
            <a:off x="838200" y="324933"/>
            <a:ext cx="11353800" cy="458587"/>
          </a:xfrm>
          <a:prstGeom prst="rect">
            <a:avLst/>
          </a:prstGeom>
        </p:spPr>
        <p:txBody>
          <a:bodyPr wrap="square">
            <a:spAutoFit/>
          </a:bodyPr>
          <a:lstStyle/>
          <a:p>
            <a:r>
              <a:rPr lang="en-US" dirty="0" smtClean="0"/>
              <a:t>Click to edit Master title style</a:t>
            </a:r>
            <a:endParaRPr lang="en-GB" dirty="0"/>
          </a:p>
        </p:txBody>
      </p:sp>
      <p:sp>
        <p:nvSpPr>
          <p:cNvPr id="12" name="Text Placeholder 7"/>
          <p:cNvSpPr>
            <a:spLocks noGrp="1"/>
          </p:cNvSpPr>
          <p:nvPr>
            <p:ph type="body" sz="quarter" idx="15"/>
          </p:nvPr>
        </p:nvSpPr>
        <p:spPr>
          <a:xfrm>
            <a:off x="0" y="803293"/>
            <a:ext cx="12192000" cy="369332"/>
          </a:xfrm>
          <a:prstGeom prst="rect">
            <a:avLst/>
          </a:prstGeom>
        </p:spPr>
        <p:txBody>
          <a:bodyPr>
            <a:spAutoFit/>
          </a:bodyPr>
          <a:lstStyle>
            <a:lvl1pPr marL="285750" indent="-285750">
              <a:lnSpc>
                <a:spcPct val="100000"/>
              </a:lnSpc>
              <a:spcBef>
                <a:spcPts val="0"/>
              </a:spcBef>
              <a:spcAft>
                <a:spcPts val="0"/>
              </a:spcAft>
              <a:buFont typeface="Wingdings" panose="05000000000000000000" pitchFamily="2" charset="2"/>
              <a:buChar char="ü"/>
              <a:defRPr lang="en-US" sz="1800" b="0" u="none" kern="1200" dirty="0" smtClean="0">
                <a:ln>
                  <a:solidFill>
                    <a:schemeClr val="bg1"/>
                  </a:solidFill>
                </a:ln>
                <a:solidFill>
                  <a:srgbClr val="03CBFF"/>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
        <p:nvSpPr>
          <p:cNvPr id="13" name="Text Placeholder 7"/>
          <p:cNvSpPr>
            <a:spLocks noGrp="1"/>
          </p:cNvSpPr>
          <p:nvPr>
            <p:ph type="body" sz="quarter" idx="16"/>
          </p:nvPr>
        </p:nvSpPr>
        <p:spPr>
          <a:xfrm>
            <a:off x="0" y="0"/>
            <a:ext cx="12192000" cy="338554"/>
          </a:xfrm>
          <a:prstGeom prst="rect">
            <a:avLst/>
          </a:prstGeom>
        </p:spPr>
        <p:txBody>
          <a:bodyPr wrap="square">
            <a:spAutoFit/>
          </a:bodyPr>
          <a:lstStyle>
            <a:lvl1pPr marL="0" indent="0" algn="r">
              <a:lnSpc>
                <a:spcPct val="100000"/>
              </a:lnSpc>
              <a:spcBef>
                <a:spcPts val="0"/>
              </a:spcBef>
              <a:spcAft>
                <a:spcPts val="0"/>
              </a:spcAft>
              <a:buFontTx/>
              <a:buNone/>
              <a:defRPr lang="en-US" sz="1600" b="1" kern="1200" cap="all" baseline="0" dirty="0" smtClean="0">
                <a:ln>
                  <a:noFill/>
                </a:ln>
                <a:solidFill>
                  <a:schemeClr val="tx1"/>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Tree>
    <p:extLst>
      <p:ext uri="{BB962C8B-B14F-4D97-AF65-F5344CB8AC3E}">
        <p14:creationId xmlns:p14="http://schemas.microsoft.com/office/powerpoint/2010/main" val="8930990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ne_up_dow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245736" y="6492875"/>
            <a:ext cx="946264" cy="365125"/>
          </a:xfrm>
        </p:spPr>
        <p:txBody>
          <a:bodyPr/>
          <a:lstStyle>
            <a:lvl1pPr algn="r">
              <a:defRPr/>
            </a:lvl1pPr>
          </a:lstStyle>
          <a:p>
            <a:fld id="{EDBD5182-7E1B-4017-AE32-D935BD7875A1}" type="slidenum">
              <a:rPr lang="en-GB" smtClean="0"/>
              <a:pPr/>
              <a:t>‹N°›</a:t>
            </a:fld>
            <a:endParaRPr lang="en-GB"/>
          </a:p>
        </p:txBody>
      </p:sp>
      <p:sp>
        <p:nvSpPr>
          <p:cNvPr id="8" name="Text Placeholder 7"/>
          <p:cNvSpPr>
            <a:spLocks noGrp="1"/>
          </p:cNvSpPr>
          <p:nvPr>
            <p:ph type="body" sz="quarter" idx="15"/>
          </p:nvPr>
        </p:nvSpPr>
        <p:spPr>
          <a:xfrm>
            <a:off x="0" y="803293"/>
            <a:ext cx="12192000" cy="369332"/>
          </a:xfrm>
          <a:prstGeom prst="rect">
            <a:avLst/>
          </a:prstGeom>
        </p:spPr>
        <p:txBody>
          <a:bodyPr>
            <a:spAutoFit/>
          </a:bodyPr>
          <a:lstStyle>
            <a:lvl1pPr marL="285750" indent="-285750">
              <a:lnSpc>
                <a:spcPct val="100000"/>
              </a:lnSpc>
              <a:spcBef>
                <a:spcPts val="0"/>
              </a:spcBef>
              <a:spcAft>
                <a:spcPts val="0"/>
              </a:spcAft>
              <a:buFont typeface="Wingdings" panose="05000000000000000000" pitchFamily="2" charset="2"/>
              <a:buChar char="ü"/>
              <a:defRPr lang="en-US" sz="1800" b="0" u="none" kern="1200" dirty="0" smtClean="0">
                <a:ln>
                  <a:solidFill>
                    <a:schemeClr val="bg1"/>
                  </a:solidFill>
                </a:ln>
                <a:solidFill>
                  <a:srgbClr val="03CBFF"/>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
        <p:nvSpPr>
          <p:cNvPr id="12" name="Text Placeholder 7"/>
          <p:cNvSpPr>
            <a:spLocks noGrp="1"/>
          </p:cNvSpPr>
          <p:nvPr>
            <p:ph type="body" sz="quarter" idx="16"/>
          </p:nvPr>
        </p:nvSpPr>
        <p:spPr>
          <a:xfrm>
            <a:off x="0" y="6488668"/>
            <a:ext cx="12192000" cy="369332"/>
          </a:xfrm>
          <a:prstGeom prst="rect">
            <a:avLst/>
          </a:prstGeom>
        </p:spPr>
        <p:txBody>
          <a:bodyPr>
            <a:spAutoFit/>
          </a:bodyPr>
          <a:lstStyle>
            <a:lvl1pPr marL="285750" indent="-285750">
              <a:lnSpc>
                <a:spcPct val="100000"/>
              </a:lnSpc>
              <a:spcBef>
                <a:spcPts val="0"/>
              </a:spcBef>
              <a:spcAft>
                <a:spcPts val="0"/>
              </a:spcAft>
              <a:buFont typeface="Wingdings" panose="05000000000000000000" pitchFamily="2" charset="2"/>
              <a:buChar char="ü"/>
              <a:defRPr lang="en-US" sz="1800" b="0" u="none" kern="1200" dirty="0" smtClean="0">
                <a:ln>
                  <a:solidFill>
                    <a:schemeClr val="bg1"/>
                  </a:solidFill>
                </a:ln>
                <a:solidFill>
                  <a:srgbClr val="03CBFF"/>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
        <p:nvSpPr>
          <p:cNvPr id="16" name="Title 3"/>
          <p:cNvSpPr>
            <a:spLocks noGrp="1"/>
          </p:cNvSpPr>
          <p:nvPr>
            <p:ph type="title"/>
          </p:nvPr>
        </p:nvSpPr>
        <p:spPr>
          <a:xfrm>
            <a:off x="838200" y="324933"/>
            <a:ext cx="11353800" cy="458587"/>
          </a:xfrm>
          <a:prstGeom prst="rect">
            <a:avLst/>
          </a:prstGeom>
        </p:spPr>
        <p:txBody>
          <a:bodyPr wrap="square">
            <a:spAutoFit/>
          </a:bodyPr>
          <a:lstStyle/>
          <a:p>
            <a:r>
              <a:rPr lang="en-US" dirty="0" smtClean="0"/>
              <a:t>Click to edit Master title style</a:t>
            </a:r>
            <a:endParaRPr lang="en-GB" dirty="0"/>
          </a:p>
        </p:txBody>
      </p:sp>
      <p:sp>
        <p:nvSpPr>
          <p:cNvPr id="17" name="Text Placeholder 7"/>
          <p:cNvSpPr>
            <a:spLocks noGrp="1"/>
          </p:cNvSpPr>
          <p:nvPr>
            <p:ph type="body" sz="quarter" idx="17"/>
          </p:nvPr>
        </p:nvSpPr>
        <p:spPr>
          <a:xfrm>
            <a:off x="0" y="0"/>
            <a:ext cx="12192000" cy="338554"/>
          </a:xfrm>
          <a:prstGeom prst="rect">
            <a:avLst/>
          </a:prstGeom>
        </p:spPr>
        <p:txBody>
          <a:bodyPr wrap="square">
            <a:spAutoFit/>
          </a:bodyPr>
          <a:lstStyle>
            <a:lvl1pPr marL="0" indent="0" algn="r">
              <a:lnSpc>
                <a:spcPct val="100000"/>
              </a:lnSpc>
              <a:spcBef>
                <a:spcPts val="0"/>
              </a:spcBef>
              <a:spcAft>
                <a:spcPts val="0"/>
              </a:spcAft>
              <a:buFontTx/>
              <a:buNone/>
              <a:defRPr lang="en-US" sz="1600" b="1" kern="1200" cap="all" baseline="0" dirty="0" smtClean="0">
                <a:ln>
                  <a:noFill/>
                </a:ln>
                <a:solidFill>
                  <a:schemeClr val="tx1"/>
                </a:solidFill>
                <a:latin typeface="+mn-lt"/>
                <a:ea typeface="+mn-ea"/>
                <a:cs typeface="+mn-cs"/>
              </a:defRPr>
            </a:lvl1pPr>
            <a:lvl2pPr>
              <a:defRPr lang="en-US" sz="1800" kern="1200" dirty="0" smtClean="0">
                <a:ln>
                  <a:solidFill>
                    <a:schemeClr val="bg1"/>
                  </a:solidFill>
                </a:ln>
                <a:solidFill>
                  <a:srgbClr val="03CBFF"/>
                </a:solidFill>
                <a:latin typeface="+mn-lt"/>
                <a:ea typeface="+mn-ea"/>
                <a:cs typeface="+mn-cs"/>
              </a:defRPr>
            </a:lvl2pPr>
            <a:lvl3pPr>
              <a:defRPr lang="en-US" sz="1800" kern="1200" dirty="0" smtClean="0">
                <a:ln>
                  <a:solidFill>
                    <a:schemeClr val="bg1"/>
                  </a:solidFill>
                </a:ln>
                <a:solidFill>
                  <a:srgbClr val="03CBFF"/>
                </a:solidFill>
                <a:latin typeface="+mn-lt"/>
                <a:ea typeface="+mn-ea"/>
                <a:cs typeface="+mn-cs"/>
              </a:defRPr>
            </a:lvl3pPr>
            <a:lvl4pPr>
              <a:defRPr lang="en-US" sz="1800" kern="1200" dirty="0" smtClean="0">
                <a:ln>
                  <a:solidFill>
                    <a:schemeClr val="bg1"/>
                  </a:solidFill>
                </a:ln>
                <a:solidFill>
                  <a:srgbClr val="03CBFF"/>
                </a:solidFill>
                <a:latin typeface="+mn-lt"/>
                <a:ea typeface="+mn-ea"/>
                <a:cs typeface="+mn-cs"/>
              </a:defRPr>
            </a:lvl4pPr>
            <a:lvl5pPr>
              <a:defRPr lang="en-GB" sz="1800" kern="1200" dirty="0">
                <a:ln>
                  <a:solidFill>
                    <a:schemeClr val="bg1"/>
                  </a:solidFill>
                </a:ln>
                <a:solidFill>
                  <a:srgbClr val="03CBFF"/>
                </a:solidFill>
                <a:latin typeface="+mn-lt"/>
                <a:ea typeface="+mn-ea"/>
                <a:cs typeface="+mn-cs"/>
              </a:defRPr>
            </a:lvl5pPr>
          </a:lstStyle>
          <a:p>
            <a:pPr lvl="0"/>
            <a:r>
              <a:rPr lang="en-US" dirty="0" smtClean="0"/>
              <a:t>Edit Master text styles</a:t>
            </a:r>
          </a:p>
        </p:txBody>
      </p:sp>
    </p:spTree>
    <p:extLst>
      <p:ext uri="{BB962C8B-B14F-4D97-AF65-F5344CB8AC3E}">
        <p14:creationId xmlns:p14="http://schemas.microsoft.com/office/powerpoint/2010/main" val="23037619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796" y="124292"/>
            <a:ext cx="794140" cy="894930"/>
          </a:xfrm>
          <a:prstGeom prst="rect">
            <a:avLst/>
          </a:prstGeom>
        </p:spPr>
      </p:pic>
      <p:sp>
        <p:nvSpPr>
          <p:cNvPr id="3" name="Rectangle 2"/>
          <p:cNvSpPr/>
          <p:nvPr userDrawn="1"/>
        </p:nvSpPr>
        <p:spPr>
          <a:xfrm>
            <a:off x="107796" y="6596390"/>
            <a:ext cx="10043231" cy="261610"/>
          </a:xfrm>
          <a:prstGeom prst="rect">
            <a:avLst/>
          </a:prstGeom>
        </p:spPr>
        <p:txBody>
          <a:bodyPr wrap="square">
            <a:spAutoFit/>
          </a:bodyPr>
          <a:lstStyle/>
          <a:p>
            <a:r>
              <a:rPr lang="fr-FR" sz="1100" dirty="0" smtClean="0">
                <a:solidFill>
                  <a:srgbClr val="818181"/>
                </a:solidFill>
                <a:latin typeface="ArialMT"/>
              </a:rPr>
              <a:t>ANF CNRS</a:t>
            </a:r>
            <a:r>
              <a:rPr lang="fr-FR" sz="1100" baseline="0" dirty="0" smtClean="0">
                <a:solidFill>
                  <a:srgbClr val="818181"/>
                </a:solidFill>
                <a:latin typeface="ArialMT"/>
              </a:rPr>
              <a:t> </a:t>
            </a:r>
            <a:r>
              <a:rPr lang="fr-FR" sz="1100" dirty="0" smtClean="0">
                <a:solidFill>
                  <a:srgbClr val="818181"/>
                </a:solidFill>
                <a:latin typeface="ArialMT"/>
              </a:rPr>
              <a:t>2020 </a:t>
            </a:r>
            <a:r>
              <a:rPr lang="fr-FR" sz="1100" dirty="0" smtClean="0">
                <a:solidFill>
                  <a:srgbClr val="7F7F7F"/>
                </a:solidFill>
                <a:latin typeface="Arial"/>
                <a:cs typeface="Arial"/>
              </a:rPr>
              <a:t>Ecole de Mécanique IN2P3</a:t>
            </a:r>
            <a:r>
              <a:rPr lang="fr-FR" sz="1100" dirty="0" smtClean="0">
                <a:solidFill>
                  <a:srgbClr val="818181"/>
                </a:solidFill>
                <a:latin typeface="ArialMT"/>
              </a:rPr>
              <a:t>  </a:t>
            </a:r>
            <a:r>
              <a:rPr lang="fr-FR" sz="1100" dirty="0">
                <a:solidFill>
                  <a:srgbClr val="818181"/>
                </a:solidFill>
                <a:latin typeface="ArialMT"/>
              </a:rPr>
              <a:t>| </a:t>
            </a:r>
            <a:r>
              <a:rPr lang="fr-FR" sz="1100" dirty="0" smtClean="0">
                <a:solidFill>
                  <a:srgbClr val="818181"/>
                </a:solidFill>
                <a:latin typeface="ArialMT"/>
              </a:rPr>
              <a:t>Matériaux pour la thermique I</a:t>
            </a:r>
            <a:r>
              <a:rPr lang="fr-FR" sz="1100" baseline="0" dirty="0" smtClean="0">
                <a:solidFill>
                  <a:srgbClr val="818181"/>
                </a:solidFill>
                <a:latin typeface="ArialMT"/>
              </a:rPr>
              <a:t> </a:t>
            </a:r>
            <a:r>
              <a:rPr lang="fr-FR" sz="1100" dirty="0" smtClean="0">
                <a:solidFill>
                  <a:srgbClr val="818181"/>
                </a:solidFill>
                <a:latin typeface="ArialMT"/>
              </a:rPr>
              <a:t>22 Septembre 2020 </a:t>
            </a:r>
            <a:r>
              <a:rPr lang="fr-FR" sz="1100" dirty="0">
                <a:solidFill>
                  <a:srgbClr val="818181"/>
                </a:solidFill>
                <a:latin typeface="ArialMT"/>
              </a:rPr>
              <a:t>| </a:t>
            </a:r>
            <a:r>
              <a:rPr lang="fr-FR" sz="1100" b="1" dirty="0">
                <a:solidFill>
                  <a:srgbClr val="818181"/>
                </a:solidFill>
                <a:latin typeface="Arial-BoldMT"/>
              </a:rPr>
              <a:t>Page </a:t>
            </a:r>
            <a:fld id="{2B40F718-8751-403D-974A-E64E2F4006B6}" type="slidenum">
              <a:rPr lang="fr-FR" sz="1100" b="1" smtClean="0">
                <a:solidFill>
                  <a:srgbClr val="818181"/>
                </a:solidFill>
                <a:latin typeface="Arial-BoldMT"/>
              </a:rPr>
              <a:pPr/>
              <a:t>‹N°›</a:t>
            </a:fld>
            <a:r>
              <a:rPr lang="fr-FR" sz="1100" b="1" dirty="0" smtClean="0">
                <a:solidFill>
                  <a:srgbClr val="818181"/>
                </a:solidFill>
                <a:latin typeface="Arial-BoldMT"/>
              </a:rPr>
              <a:t>/51</a:t>
            </a:r>
            <a:endParaRPr lang="fr-FR" sz="1100" dirty="0"/>
          </a:p>
        </p:txBody>
      </p:sp>
      <p:cxnSp>
        <p:nvCxnSpPr>
          <p:cNvPr id="5" name="Connecteur droit 4"/>
          <p:cNvCxnSpPr/>
          <p:nvPr userDrawn="1"/>
        </p:nvCxnSpPr>
        <p:spPr>
          <a:xfrm>
            <a:off x="0" y="779438"/>
            <a:ext cx="12192000" cy="1"/>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695338"/>
      </p:ext>
    </p:extLst>
  </p:cSld>
  <p:clrMap bg1="lt1" tx1="dk1" bg2="lt2" tx2="dk2" accent1="accent1" accent2="accent2" accent3="accent3" accent4="accent4" accent5="accent5" accent6="accent6" hlink="hlink" folHlink="folHlink"/>
  <p:sldLayoutIdLst>
    <p:sldLayoutId id="2147483671" r:id="rId1"/>
    <p:sldLayoutId id="214748374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Connecteur droit 11"/>
          <p:cNvCxnSpPr/>
          <p:nvPr userDrawn="1"/>
        </p:nvCxnSpPr>
        <p:spPr>
          <a:xfrm>
            <a:off x="0" y="779438"/>
            <a:ext cx="12192000" cy="1"/>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07796" y="6596390"/>
            <a:ext cx="10043231" cy="261610"/>
          </a:xfrm>
          <a:prstGeom prst="rect">
            <a:avLst/>
          </a:prstGeom>
        </p:spPr>
        <p:txBody>
          <a:bodyPr wrap="square">
            <a:spAutoFit/>
          </a:bodyPr>
          <a:lstStyle/>
          <a:p>
            <a:r>
              <a:rPr lang="fr-FR" sz="1100" dirty="0" smtClean="0">
                <a:solidFill>
                  <a:srgbClr val="818181"/>
                </a:solidFill>
                <a:latin typeface="ArialMT"/>
              </a:rPr>
              <a:t>ANF CNRS</a:t>
            </a:r>
            <a:r>
              <a:rPr lang="fr-FR" sz="1100" baseline="0" dirty="0" smtClean="0">
                <a:solidFill>
                  <a:srgbClr val="818181"/>
                </a:solidFill>
                <a:latin typeface="ArialMT"/>
              </a:rPr>
              <a:t> </a:t>
            </a:r>
            <a:r>
              <a:rPr lang="fr-FR" sz="1100" dirty="0" smtClean="0">
                <a:solidFill>
                  <a:srgbClr val="818181"/>
                </a:solidFill>
                <a:latin typeface="ArialMT"/>
              </a:rPr>
              <a:t>2020 </a:t>
            </a:r>
            <a:r>
              <a:rPr lang="fr-FR" sz="1100" dirty="0" smtClean="0">
                <a:solidFill>
                  <a:srgbClr val="7F7F7F"/>
                </a:solidFill>
                <a:latin typeface="Arial"/>
                <a:cs typeface="Arial"/>
              </a:rPr>
              <a:t>Ecole de Mécanique IN2P3</a:t>
            </a:r>
            <a:r>
              <a:rPr lang="fr-FR" sz="1100" dirty="0" smtClean="0">
                <a:solidFill>
                  <a:srgbClr val="818181"/>
                </a:solidFill>
                <a:latin typeface="ArialMT"/>
              </a:rPr>
              <a:t>  </a:t>
            </a:r>
            <a:r>
              <a:rPr lang="fr-FR" sz="1100" dirty="0">
                <a:solidFill>
                  <a:srgbClr val="818181"/>
                </a:solidFill>
                <a:latin typeface="ArialMT"/>
              </a:rPr>
              <a:t>| </a:t>
            </a:r>
            <a:r>
              <a:rPr lang="fr-FR" sz="1100" dirty="0" smtClean="0">
                <a:solidFill>
                  <a:srgbClr val="818181"/>
                </a:solidFill>
                <a:latin typeface="ArialMT"/>
              </a:rPr>
              <a:t>Matériaux pour la thermique I</a:t>
            </a:r>
            <a:r>
              <a:rPr lang="fr-FR" sz="1100" baseline="0" dirty="0" smtClean="0">
                <a:solidFill>
                  <a:srgbClr val="818181"/>
                </a:solidFill>
                <a:latin typeface="ArialMT"/>
              </a:rPr>
              <a:t> </a:t>
            </a:r>
            <a:r>
              <a:rPr lang="fr-FR" sz="1100" dirty="0" smtClean="0">
                <a:solidFill>
                  <a:srgbClr val="818181"/>
                </a:solidFill>
                <a:latin typeface="ArialMT"/>
              </a:rPr>
              <a:t>22 Septembre 2020 </a:t>
            </a:r>
            <a:r>
              <a:rPr lang="fr-FR" sz="1100" dirty="0">
                <a:solidFill>
                  <a:srgbClr val="818181"/>
                </a:solidFill>
                <a:latin typeface="ArialMT"/>
              </a:rPr>
              <a:t>| </a:t>
            </a:r>
            <a:r>
              <a:rPr lang="fr-FR" sz="1100" b="1" dirty="0">
                <a:solidFill>
                  <a:srgbClr val="818181"/>
                </a:solidFill>
                <a:latin typeface="Arial-BoldMT"/>
              </a:rPr>
              <a:t>Page </a:t>
            </a:r>
            <a:fld id="{2B40F718-8751-403D-974A-E64E2F4006B6}" type="slidenum">
              <a:rPr lang="fr-FR" sz="1100" b="1" smtClean="0">
                <a:solidFill>
                  <a:srgbClr val="818181"/>
                </a:solidFill>
                <a:latin typeface="Arial-BoldMT"/>
              </a:rPr>
              <a:pPr/>
              <a:t>‹N°›</a:t>
            </a:fld>
            <a:r>
              <a:rPr lang="fr-FR" sz="1100" b="1" dirty="0" smtClean="0">
                <a:solidFill>
                  <a:srgbClr val="818181"/>
                </a:solidFill>
                <a:latin typeface="Arial-BoldMT"/>
              </a:rPr>
              <a:t>/51</a:t>
            </a:r>
            <a:endParaRPr lang="fr-FR" sz="1100" dirty="0"/>
          </a:p>
        </p:txBody>
      </p:sp>
    </p:spTree>
    <p:extLst>
      <p:ext uri="{BB962C8B-B14F-4D97-AF65-F5344CB8AC3E}">
        <p14:creationId xmlns:p14="http://schemas.microsoft.com/office/powerpoint/2010/main" val="544149472"/>
      </p:ext>
    </p:extLst>
  </p:cSld>
  <p:clrMap bg1="lt1" tx1="dk1" bg2="lt2" tx2="dk2" accent1="accent1" accent2="accent2" accent3="accent3" accent4="accent4" accent5="accent5" accent6="accent6" hlink="hlink" folHlink="folHlink"/>
  <p:sldLayoutIdLst>
    <p:sldLayoutId id="2147483679" r:id="rId1"/>
    <p:sldLayoutId id="2147483744" r:id="rId2"/>
  </p:sldLayoutIdLst>
  <p:timing>
    <p:tnLst>
      <p:par>
        <p:cTn id="1" dur="indefinite" restart="never" nodeType="tmRoot"/>
      </p:par>
    </p:tnLst>
  </p:timing>
  <p:hf hdr="0"/>
  <p:txStyles>
    <p:titleStyle>
      <a:lvl1pPr algn="l" rtl="0" eaLnBrk="1" fontAlgn="base" hangingPunct="1">
        <a:spcBef>
          <a:spcPct val="0"/>
        </a:spcBef>
        <a:spcAft>
          <a:spcPct val="0"/>
        </a:spcAft>
        <a:defRPr sz="2400" b="1">
          <a:solidFill>
            <a:srgbClr val="C00000"/>
          </a:solidFill>
          <a:latin typeface="+mj-lt"/>
          <a:ea typeface="+mj-ea"/>
          <a:cs typeface="+mj-cs"/>
        </a:defRPr>
      </a:lvl1pPr>
      <a:lvl2pPr algn="l" rtl="0" eaLnBrk="1" fontAlgn="base" hangingPunct="1">
        <a:spcBef>
          <a:spcPct val="0"/>
        </a:spcBef>
        <a:spcAft>
          <a:spcPct val="0"/>
        </a:spcAft>
        <a:defRPr sz="2400" b="1">
          <a:solidFill>
            <a:srgbClr val="D31216"/>
          </a:solidFill>
          <a:latin typeface="Arial" charset="0"/>
        </a:defRPr>
      </a:lvl2pPr>
      <a:lvl3pPr algn="l" rtl="0" eaLnBrk="1" fontAlgn="base" hangingPunct="1">
        <a:spcBef>
          <a:spcPct val="0"/>
        </a:spcBef>
        <a:spcAft>
          <a:spcPct val="0"/>
        </a:spcAft>
        <a:defRPr sz="2400" b="1">
          <a:solidFill>
            <a:srgbClr val="D31216"/>
          </a:solidFill>
          <a:latin typeface="Arial" charset="0"/>
        </a:defRPr>
      </a:lvl3pPr>
      <a:lvl4pPr algn="l" rtl="0" eaLnBrk="1" fontAlgn="base" hangingPunct="1">
        <a:spcBef>
          <a:spcPct val="0"/>
        </a:spcBef>
        <a:spcAft>
          <a:spcPct val="0"/>
        </a:spcAft>
        <a:defRPr sz="2400" b="1">
          <a:solidFill>
            <a:srgbClr val="D31216"/>
          </a:solidFill>
          <a:latin typeface="Arial" charset="0"/>
        </a:defRPr>
      </a:lvl4pPr>
      <a:lvl5pPr algn="l" rtl="0" eaLnBrk="1" fontAlgn="base" hangingPunct="1">
        <a:spcBef>
          <a:spcPct val="0"/>
        </a:spcBef>
        <a:spcAft>
          <a:spcPct val="0"/>
        </a:spcAft>
        <a:defRPr sz="2400" b="1">
          <a:solidFill>
            <a:srgbClr val="D31216"/>
          </a:solidFill>
          <a:latin typeface="Arial" charset="0"/>
        </a:defRPr>
      </a:lvl5pPr>
      <a:lvl6pPr marL="457200" algn="l" rtl="0" eaLnBrk="1" fontAlgn="base" hangingPunct="1">
        <a:spcBef>
          <a:spcPct val="0"/>
        </a:spcBef>
        <a:spcAft>
          <a:spcPct val="0"/>
        </a:spcAft>
        <a:defRPr sz="2400" b="1">
          <a:solidFill>
            <a:srgbClr val="D31216"/>
          </a:solidFill>
          <a:latin typeface="Arial" charset="0"/>
        </a:defRPr>
      </a:lvl6pPr>
      <a:lvl7pPr marL="914400" algn="l" rtl="0" eaLnBrk="1" fontAlgn="base" hangingPunct="1">
        <a:spcBef>
          <a:spcPct val="0"/>
        </a:spcBef>
        <a:spcAft>
          <a:spcPct val="0"/>
        </a:spcAft>
        <a:defRPr sz="2400" b="1">
          <a:solidFill>
            <a:srgbClr val="D31216"/>
          </a:solidFill>
          <a:latin typeface="Arial" charset="0"/>
        </a:defRPr>
      </a:lvl7pPr>
      <a:lvl8pPr marL="1371600" algn="l" rtl="0" eaLnBrk="1" fontAlgn="base" hangingPunct="1">
        <a:spcBef>
          <a:spcPct val="0"/>
        </a:spcBef>
        <a:spcAft>
          <a:spcPct val="0"/>
        </a:spcAft>
        <a:defRPr sz="2400" b="1">
          <a:solidFill>
            <a:srgbClr val="D31216"/>
          </a:solidFill>
          <a:latin typeface="Arial" charset="0"/>
        </a:defRPr>
      </a:lvl8pPr>
      <a:lvl9pPr marL="1828800" algn="l" rtl="0" eaLnBrk="1" fontAlgn="base" hangingPunct="1">
        <a:spcBef>
          <a:spcPct val="0"/>
        </a:spcBef>
        <a:spcAft>
          <a:spcPct val="0"/>
        </a:spcAft>
        <a:defRPr sz="2400" b="1">
          <a:solidFill>
            <a:srgbClr val="D31216"/>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Connecteur droit 8"/>
          <p:cNvCxnSpPr/>
          <p:nvPr userDrawn="1"/>
        </p:nvCxnSpPr>
        <p:spPr>
          <a:xfrm>
            <a:off x="0" y="779438"/>
            <a:ext cx="12192000" cy="1"/>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107796" y="6596390"/>
            <a:ext cx="10043231" cy="261610"/>
          </a:xfrm>
          <a:prstGeom prst="rect">
            <a:avLst/>
          </a:prstGeom>
        </p:spPr>
        <p:txBody>
          <a:bodyPr wrap="square">
            <a:spAutoFit/>
          </a:bodyPr>
          <a:lstStyle/>
          <a:p>
            <a:r>
              <a:rPr lang="fr-FR" sz="1100" dirty="0" smtClean="0">
                <a:solidFill>
                  <a:srgbClr val="818181"/>
                </a:solidFill>
                <a:latin typeface="ArialMT"/>
              </a:rPr>
              <a:t>ANF CNRS</a:t>
            </a:r>
            <a:r>
              <a:rPr lang="fr-FR" sz="1100" baseline="0" dirty="0" smtClean="0">
                <a:solidFill>
                  <a:srgbClr val="818181"/>
                </a:solidFill>
                <a:latin typeface="ArialMT"/>
              </a:rPr>
              <a:t> </a:t>
            </a:r>
            <a:r>
              <a:rPr lang="fr-FR" sz="1100" dirty="0" smtClean="0">
                <a:solidFill>
                  <a:srgbClr val="818181"/>
                </a:solidFill>
                <a:latin typeface="ArialMT"/>
              </a:rPr>
              <a:t>2020 </a:t>
            </a:r>
            <a:r>
              <a:rPr lang="fr-FR" sz="1100" dirty="0" smtClean="0">
                <a:solidFill>
                  <a:srgbClr val="7F7F7F"/>
                </a:solidFill>
                <a:latin typeface="Arial"/>
                <a:cs typeface="Arial"/>
              </a:rPr>
              <a:t>Ecole de Mécanique IN2P3</a:t>
            </a:r>
            <a:r>
              <a:rPr lang="fr-FR" sz="1100" dirty="0" smtClean="0">
                <a:solidFill>
                  <a:srgbClr val="818181"/>
                </a:solidFill>
                <a:latin typeface="ArialMT"/>
              </a:rPr>
              <a:t>  </a:t>
            </a:r>
            <a:r>
              <a:rPr lang="fr-FR" sz="1100" dirty="0">
                <a:solidFill>
                  <a:srgbClr val="818181"/>
                </a:solidFill>
                <a:latin typeface="ArialMT"/>
              </a:rPr>
              <a:t>| </a:t>
            </a:r>
            <a:r>
              <a:rPr lang="fr-FR" sz="1100" dirty="0" smtClean="0">
                <a:solidFill>
                  <a:srgbClr val="818181"/>
                </a:solidFill>
                <a:latin typeface="ArialMT"/>
              </a:rPr>
              <a:t>Matériaux pour la thermique I</a:t>
            </a:r>
            <a:r>
              <a:rPr lang="fr-FR" sz="1100" baseline="0" dirty="0" smtClean="0">
                <a:solidFill>
                  <a:srgbClr val="818181"/>
                </a:solidFill>
                <a:latin typeface="ArialMT"/>
              </a:rPr>
              <a:t> </a:t>
            </a:r>
            <a:r>
              <a:rPr lang="fr-FR" sz="1100" dirty="0" smtClean="0">
                <a:solidFill>
                  <a:srgbClr val="818181"/>
                </a:solidFill>
                <a:latin typeface="ArialMT"/>
              </a:rPr>
              <a:t>22 Septembre 2020 </a:t>
            </a:r>
            <a:r>
              <a:rPr lang="fr-FR" sz="1100" dirty="0">
                <a:solidFill>
                  <a:srgbClr val="818181"/>
                </a:solidFill>
                <a:latin typeface="ArialMT"/>
              </a:rPr>
              <a:t>| </a:t>
            </a:r>
            <a:r>
              <a:rPr lang="fr-FR" sz="1100" b="1" dirty="0">
                <a:solidFill>
                  <a:srgbClr val="818181"/>
                </a:solidFill>
                <a:latin typeface="Arial-BoldMT"/>
              </a:rPr>
              <a:t>Page </a:t>
            </a:r>
            <a:fld id="{2B40F718-8751-403D-974A-E64E2F4006B6}" type="slidenum">
              <a:rPr lang="fr-FR" sz="1100" b="1" smtClean="0">
                <a:solidFill>
                  <a:srgbClr val="818181"/>
                </a:solidFill>
                <a:latin typeface="Arial-BoldMT"/>
              </a:rPr>
              <a:pPr/>
              <a:t>‹N°›</a:t>
            </a:fld>
            <a:r>
              <a:rPr lang="fr-FR" sz="1100" b="1" dirty="0" smtClean="0">
                <a:solidFill>
                  <a:srgbClr val="818181"/>
                </a:solidFill>
                <a:latin typeface="Arial-BoldMT"/>
              </a:rPr>
              <a:t>/51</a:t>
            </a:r>
          </a:p>
        </p:txBody>
      </p:sp>
    </p:spTree>
    <p:extLst>
      <p:ext uri="{BB962C8B-B14F-4D97-AF65-F5344CB8AC3E}">
        <p14:creationId xmlns:p14="http://schemas.microsoft.com/office/powerpoint/2010/main" val="2783583154"/>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hf hdr="0" dt="0"/>
  <p:txStyles>
    <p:titleStyle>
      <a:lvl1pPr algn="ctr" defTabSz="914400" rtl="0" eaLnBrk="1" latinLnBrk="0" hangingPunct="1">
        <a:lnSpc>
          <a:spcPct val="90000"/>
        </a:lnSpc>
        <a:spcBef>
          <a:spcPct val="0"/>
        </a:spcBef>
        <a:buNone/>
        <a:defRPr sz="2800" b="1" kern="1200">
          <a:solidFill>
            <a:srgbClr val="1F497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9"/>
          <a:srcRect r="4843"/>
          <a:stretch/>
        </p:blipFill>
        <p:spPr>
          <a:xfrm>
            <a:off x="0" y="0"/>
            <a:ext cx="12193058" cy="756000"/>
          </a:xfrm>
          <a:prstGeom prst="rect">
            <a:avLst/>
          </a:prstGeom>
          <a:effectLst>
            <a:outerShdw blurRad="50800" dist="38100" dir="5400000" algn="t" rotWithShape="0">
              <a:prstClr val="black">
                <a:alpha val="40000"/>
              </a:prstClr>
            </a:outerShdw>
          </a:effectLst>
        </p:spPr>
      </p:pic>
      <p:sp>
        <p:nvSpPr>
          <p:cNvPr id="6" name="Slide Number Placeholder 5"/>
          <p:cNvSpPr>
            <a:spLocks noGrp="1"/>
          </p:cNvSpPr>
          <p:nvPr>
            <p:ph type="sldNum" sz="quarter" idx="4"/>
          </p:nvPr>
        </p:nvSpPr>
        <p:spPr>
          <a:xfrm>
            <a:off x="11174399" y="6422856"/>
            <a:ext cx="946264" cy="365125"/>
          </a:xfrm>
          <a:prstGeom prst="rect">
            <a:avLst/>
          </a:prstGeom>
        </p:spPr>
        <p:txBody>
          <a:bodyPr vert="horz" lIns="45720" tIns="45720" rIns="91440" bIns="45720" rtlCol="0" anchor="ctr"/>
          <a:lstStyle>
            <a:lvl1pPr algn="l">
              <a:defRPr sz="1200" b="0">
                <a:solidFill>
                  <a:schemeClr val="bg2"/>
                </a:solidFill>
              </a:defRPr>
            </a:lvl1pPr>
          </a:lstStyle>
          <a:p>
            <a:fld id="{EDBD5182-7E1B-4017-AE32-D935BD7875A1}" type="slidenum">
              <a:rPr lang="en-GB" smtClean="0"/>
              <a:pPr/>
              <a:t>‹N°›</a:t>
            </a:fld>
            <a:endParaRPr lang="en-GB"/>
          </a:p>
        </p:txBody>
      </p:sp>
      <p:sp>
        <p:nvSpPr>
          <p:cNvPr id="9" name="Rectangle 8"/>
          <p:cNvSpPr/>
          <p:nvPr userDrawn="1"/>
        </p:nvSpPr>
        <p:spPr>
          <a:xfrm>
            <a:off x="-6844" y="2049173"/>
            <a:ext cx="12195668" cy="1828800"/>
          </a:xfrm>
          <a:prstGeom prst="rect">
            <a:avLst/>
          </a:prstGeom>
          <a:solidFill>
            <a:schemeClr val="tx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489903"/>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iming>
    <p:tnLst>
      <p:par>
        <p:cTn id="1" dur="indefinite" restart="never" nodeType="tmRoot"/>
      </p:par>
    </p:tnLst>
  </p:timing>
  <p:hf hdr="0" ftr="0" dt="0"/>
  <p:txStyles>
    <p:titleStyle>
      <a:lvl1pPr algn="r" defTabSz="914377" rtl="0" eaLnBrk="1" latinLnBrk="0" hangingPunct="1">
        <a:lnSpc>
          <a:spcPct val="85000"/>
        </a:lnSpc>
        <a:spcBef>
          <a:spcPct val="0"/>
        </a:spcBef>
        <a:buNone/>
        <a:defRPr sz="2800" kern="1200" cap="all" baseline="0">
          <a:solidFill>
            <a:schemeClr val="tx1"/>
          </a:solidFill>
          <a:latin typeface="+mj-lt"/>
          <a:ea typeface="+mj-ea"/>
          <a:cs typeface="+mj-cs"/>
        </a:defRPr>
      </a:lvl1pPr>
    </p:titleStyle>
    <p:bodyStyle>
      <a:lvl1pPr marL="0" indent="0" algn="l" defTabSz="914377" rtl="0" eaLnBrk="1" latinLnBrk="0" hangingPunct="1">
        <a:lnSpc>
          <a:spcPct val="90000"/>
        </a:lnSpc>
        <a:spcBef>
          <a:spcPts val="1200"/>
        </a:spcBef>
        <a:spcAft>
          <a:spcPts val="200"/>
        </a:spcAft>
        <a:buClrTx/>
        <a:buFont typeface="Wingdings" pitchFamily="2" charset="2"/>
        <a:buNone/>
        <a:defRPr sz="1600" u="sng" kern="1200">
          <a:solidFill>
            <a:schemeClr val="tx1"/>
          </a:solidFill>
          <a:latin typeface="+mn-lt"/>
          <a:ea typeface="+mn-ea"/>
          <a:cs typeface="+mn-cs"/>
        </a:defRPr>
      </a:lvl1pPr>
      <a:lvl2pPr marL="228595" indent="0" algn="l" defTabSz="914377" rtl="0" eaLnBrk="1" latinLnBrk="0" hangingPunct="1">
        <a:lnSpc>
          <a:spcPct val="90000"/>
        </a:lnSpc>
        <a:spcBef>
          <a:spcPts val="200"/>
        </a:spcBef>
        <a:spcAft>
          <a:spcPts val="400"/>
        </a:spcAft>
        <a:buClrTx/>
        <a:buFont typeface="Wingdings" pitchFamily="2" charset="2"/>
        <a:buNone/>
        <a:defRPr sz="1600" kern="1200">
          <a:solidFill>
            <a:schemeClr val="bg1"/>
          </a:solidFill>
          <a:latin typeface="+mn-lt"/>
          <a:ea typeface="+mn-ea"/>
          <a:cs typeface="+mn-cs"/>
        </a:defRPr>
      </a:lvl2pPr>
      <a:lvl3pPr marL="457189" indent="0" algn="l" defTabSz="914377" rtl="0" eaLnBrk="1" latinLnBrk="0" hangingPunct="1">
        <a:lnSpc>
          <a:spcPct val="90000"/>
        </a:lnSpc>
        <a:spcBef>
          <a:spcPts val="200"/>
        </a:spcBef>
        <a:spcAft>
          <a:spcPts val="400"/>
        </a:spcAft>
        <a:buClrTx/>
        <a:buFont typeface="Wingdings" pitchFamily="2" charset="2"/>
        <a:buNone/>
        <a:defRPr sz="1400" kern="1200">
          <a:solidFill>
            <a:schemeClr val="bg1"/>
          </a:solidFill>
          <a:latin typeface="+mn-lt"/>
          <a:ea typeface="+mn-ea"/>
          <a:cs typeface="+mn-cs"/>
        </a:defRPr>
      </a:lvl3pPr>
      <a:lvl4pPr marL="685783" indent="0" algn="l" defTabSz="914377" rtl="0" eaLnBrk="1" latinLnBrk="0" hangingPunct="1">
        <a:lnSpc>
          <a:spcPct val="90000"/>
        </a:lnSpc>
        <a:spcBef>
          <a:spcPts val="200"/>
        </a:spcBef>
        <a:spcAft>
          <a:spcPts val="400"/>
        </a:spcAft>
        <a:buClrTx/>
        <a:buFont typeface="Wingdings" pitchFamily="2" charset="2"/>
        <a:buNone/>
        <a:defRPr sz="1200" kern="1200">
          <a:solidFill>
            <a:schemeClr val="bg1"/>
          </a:solidFill>
          <a:latin typeface="+mn-lt"/>
          <a:ea typeface="+mn-ea"/>
          <a:cs typeface="+mn-cs"/>
        </a:defRPr>
      </a:lvl4pPr>
      <a:lvl5pPr marL="914378" indent="0" algn="l" defTabSz="914377" rtl="0" eaLnBrk="1" latinLnBrk="0" hangingPunct="1">
        <a:lnSpc>
          <a:spcPct val="90000"/>
        </a:lnSpc>
        <a:spcBef>
          <a:spcPts val="200"/>
        </a:spcBef>
        <a:spcAft>
          <a:spcPts val="400"/>
        </a:spcAft>
        <a:buClrTx/>
        <a:buFont typeface="Wingdings" pitchFamily="2" charset="2"/>
        <a:buNone/>
        <a:defRPr sz="1100" kern="1200">
          <a:solidFill>
            <a:schemeClr val="bg1"/>
          </a:solidFill>
          <a:latin typeface="+mn-lt"/>
          <a:ea typeface="+mn-ea"/>
          <a:cs typeface="+mn-cs"/>
        </a:defRPr>
      </a:lvl5pPr>
      <a:lvl6pPr marL="1284568"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763"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8959"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155"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7.png"/><Relationship Id="rId9" Type="http://schemas.openxmlformats.org/officeDocument/2006/relationships/image" Target="../media/image38.jpeg"/><Relationship Id="rId1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jpeg"/><Relationship Id="rId7" Type="http://schemas.openxmlformats.org/officeDocument/2006/relationships/image" Target="../media/image48.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tiff"/><Relationship Id="rId10" Type="http://schemas.openxmlformats.org/officeDocument/2006/relationships/hyperlink" Target="https://llr.in2p3.fr/IMG/jpg/2019-3.jpg" TargetMode="External"/><Relationship Id="rId4" Type="http://schemas.openxmlformats.org/officeDocument/2006/relationships/image" Target="../media/image45.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58.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7.jpeg"/><Relationship Id="rId5" Type="http://schemas.openxmlformats.org/officeDocument/2006/relationships/image" Target="../media/image52.jpeg"/><Relationship Id="rId10" Type="http://schemas.openxmlformats.org/officeDocument/2006/relationships/image" Target="../media/image56.jpeg"/><Relationship Id="rId4" Type="http://schemas.openxmlformats.org/officeDocument/2006/relationships/image" Target="../media/image48.jpeg"/><Relationship Id="rId9"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emf"/><Relationship Id="rId4" Type="http://schemas.openxmlformats.org/officeDocument/2006/relationships/image" Target="../media/image47.png"/><Relationship Id="rId9"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5.emf"/><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74.em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5" Type="http://schemas.openxmlformats.org/officeDocument/2006/relationships/image" Target="../media/image77.png"/><Relationship Id="rId10" Type="http://schemas.openxmlformats.org/officeDocument/2006/relationships/image" Target="../media/image51.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image" Target="../media/image87.jpeg"/><Relationship Id="rId3" Type="http://schemas.openxmlformats.org/officeDocument/2006/relationships/image" Target="../media/image9.gif"/><Relationship Id="rId7" Type="http://schemas.openxmlformats.org/officeDocument/2006/relationships/oleObject" Target="../embeddings/oleObject4.bin"/><Relationship Id="rId12" Type="http://schemas.openxmlformats.org/officeDocument/2006/relationships/image" Target="../media/image63.jpeg"/><Relationship Id="rId2" Type="http://schemas.openxmlformats.org/officeDocument/2006/relationships/slideLayout" Target="../slideLayouts/slideLayout5.xml"/><Relationship Id="rId16" Type="http://schemas.openxmlformats.org/officeDocument/2006/relationships/image" Target="../media/image90.png"/><Relationship Id="rId1" Type="http://schemas.openxmlformats.org/officeDocument/2006/relationships/vmlDrawing" Target="../drawings/vmlDrawing3.vml"/><Relationship Id="rId6" Type="http://schemas.openxmlformats.org/officeDocument/2006/relationships/image" Target="../media/image84.jpeg"/><Relationship Id="rId11" Type="http://schemas.openxmlformats.org/officeDocument/2006/relationships/image" Target="../media/image86.jpeg"/><Relationship Id="rId5" Type="http://schemas.openxmlformats.org/officeDocument/2006/relationships/image" Target="../media/image83.jpeg"/><Relationship Id="rId15" Type="http://schemas.openxmlformats.org/officeDocument/2006/relationships/image" Target="../media/image89.jpeg"/><Relationship Id="rId10" Type="http://schemas.openxmlformats.org/officeDocument/2006/relationships/image" Target="../media/image85.jpeg"/><Relationship Id="rId4" Type="http://schemas.openxmlformats.org/officeDocument/2006/relationships/image" Target="../media/image1.jpeg"/><Relationship Id="rId9" Type="http://schemas.openxmlformats.org/officeDocument/2006/relationships/image" Target="../media/image7.png"/><Relationship Id="rId14" Type="http://schemas.openxmlformats.org/officeDocument/2006/relationships/image" Target="../media/image88.jpe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jpeg"/><Relationship Id="rId7" Type="http://schemas.openxmlformats.org/officeDocument/2006/relationships/image" Target="../media/image51.pn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gif"/><Relationship Id="rId10" Type="http://schemas.openxmlformats.org/officeDocument/2006/relationships/image" Target="../media/image95.png"/><Relationship Id="rId4" Type="http://schemas.openxmlformats.org/officeDocument/2006/relationships/image" Target="../media/image47.png"/><Relationship Id="rId9" Type="http://schemas.openxmlformats.org/officeDocument/2006/relationships/image" Target="../media/image9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9.gif"/><Relationship Id="rId7"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96.jpeg"/><Relationship Id="rId5" Type="http://schemas.openxmlformats.org/officeDocument/2006/relationships/image" Target="../media/image51.png"/><Relationship Id="rId10" Type="http://schemas.openxmlformats.org/officeDocument/2006/relationships/image" Target="../media/image98.png"/><Relationship Id="rId4" Type="http://schemas.openxmlformats.org/officeDocument/2006/relationships/image" Target="../media/image1.jpeg"/><Relationship Id="rId9"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image" Target="../media/image107.png"/><Relationship Id="rId3" Type="http://schemas.openxmlformats.org/officeDocument/2006/relationships/image" Target="../media/image1.jpeg"/><Relationship Id="rId7" Type="http://schemas.openxmlformats.org/officeDocument/2006/relationships/image" Target="../media/image101.emf"/><Relationship Id="rId12" Type="http://schemas.openxmlformats.org/officeDocument/2006/relationships/image" Target="../media/image106.jpe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51.png"/><Relationship Id="rId9" Type="http://schemas.openxmlformats.org/officeDocument/2006/relationships/image" Target="../media/image103.emf"/><Relationship Id="rId1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hyperlink" Target="https://en.wikipedia.org/wiki/Capillary_action" TargetMode="External"/><Relationship Id="rId3" Type="http://schemas.openxmlformats.org/officeDocument/2006/relationships/image" Target="../media/image1.jpeg"/><Relationship Id="rId7" Type="http://schemas.openxmlformats.org/officeDocument/2006/relationships/image" Target="../media/image108.png"/><Relationship Id="rId12" Type="http://schemas.openxmlformats.org/officeDocument/2006/relationships/hyperlink" Target="http://en.wikipedia.org/wiki/Capillary_action" TargetMode="External"/><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12.png"/><Relationship Id="rId5" Type="http://schemas.openxmlformats.org/officeDocument/2006/relationships/image" Target="../media/image53.png"/><Relationship Id="rId10" Type="http://schemas.openxmlformats.org/officeDocument/2006/relationships/image" Target="../media/image111.jpeg"/><Relationship Id="rId4" Type="http://schemas.openxmlformats.org/officeDocument/2006/relationships/image" Target="../media/image52.jpeg"/><Relationship Id="rId9" Type="http://schemas.openxmlformats.org/officeDocument/2006/relationships/image" Target="../media/image110.jpeg"/><Relationship Id="rId14" Type="http://schemas.openxmlformats.org/officeDocument/2006/relationships/image" Target="../media/image113.jpeg"/></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114.png"/><Relationship Id="rId21" Type="http://schemas.openxmlformats.org/officeDocument/2006/relationships/image" Target="../media/image129.jpeg"/><Relationship Id="rId7" Type="http://schemas.openxmlformats.org/officeDocument/2006/relationships/image" Target="../media/image117.png"/><Relationship Id="rId12" Type="http://schemas.microsoft.com/office/2007/relationships/hdphoto" Target="../media/hdphoto3.wdp"/><Relationship Id="rId17" Type="http://schemas.openxmlformats.org/officeDocument/2006/relationships/image" Target="../media/image126.png"/><Relationship Id="rId2" Type="http://schemas.openxmlformats.org/officeDocument/2006/relationships/notesSlide" Target="../notesSlides/notesSlide1.xml"/><Relationship Id="rId16" Type="http://schemas.openxmlformats.org/officeDocument/2006/relationships/image" Target="../media/image125.png"/><Relationship Id="rId20" Type="http://schemas.openxmlformats.org/officeDocument/2006/relationships/image" Target="../media/image128.png"/><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121.png"/><Relationship Id="rId5" Type="http://schemas.openxmlformats.org/officeDocument/2006/relationships/image" Target="../media/image116.png"/><Relationship Id="rId15" Type="http://schemas.openxmlformats.org/officeDocument/2006/relationships/image" Target="../media/image124.png"/><Relationship Id="rId23" Type="http://schemas.openxmlformats.org/officeDocument/2006/relationships/image" Target="../media/image131.tiff"/><Relationship Id="rId10" Type="http://schemas.openxmlformats.org/officeDocument/2006/relationships/image" Target="../media/image120.png"/><Relationship Id="rId19" Type="http://schemas.openxmlformats.org/officeDocument/2006/relationships/image" Target="../media/image1170.png"/><Relationship Id="rId4" Type="http://schemas.openxmlformats.org/officeDocument/2006/relationships/image" Target="../media/image115.png"/><Relationship Id="rId9" Type="http://schemas.openxmlformats.org/officeDocument/2006/relationships/image" Target="../media/image119.png"/><Relationship Id="rId14" Type="http://schemas.openxmlformats.org/officeDocument/2006/relationships/image" Target="../media/image123.png"/><Relationship Id="rId22" Type="http://schemas.openxmlformats.org/officeDocument/2006/relationships/image" Target="../media/image130.tiff"/></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145.png"/><Relationship Id="rId3" Type="http://schemas.openxmlformats.org/officeDocument/2006/relationships/image" Target="../media/image1.jpeg"/><Relationship Id="rId21" Type="http://schemas.openxmlformats.org/officeDocument/2006/relationships/image" Target="../media/image148.png"/><Relationship Id="rId7" Type="http://schemas.openxmlformats.org/officeDocument/2006/relationships/image" Target="../media/image134.jpeg"/><Relationship Id="rId12" Type="http://schemas.openxmlformats.org/officeDocument/2006/relationships/image" Target="../media/image139.gif"/><Relationship Id="rId17" Type="http://schemas.openxmlformats.org/officeDocument/2006/relationships/image" Target="../media/image144.png"/><Relationship Id="rId2" Type="http://schemas.openxmlformats.org/officeDocument/2006/relationships/image" Target="../media/image9.gif"/><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146.png"/><Relationship Id="rId4" Type="http://schemas.openxmlformats.org/officeDocument/2006/relationships/image" Target="../media/image78.png"/><Relationship Id="rId9" Type="http://schemas.openxmlformats.org/officeDocument/2006/relationships/image" Target="../media/image136.gif"/><Relationship Id="rId14" Type="http://schemas.openxmlformats.org/officeDocument/2006/relationships/image" Target="../media/image141.png"/></Relationships>
</file>

<file path=ppt/slides/_rels/slide26.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54.png"/><Relationship Id="rId3" Type="http://schemas.openxmlformats.org/officeDocument/2006/relationships/image" Target="../media/image1.jpeg"/><Relationship Id="rId7" Type="http://schemas.openxmlformats.org/officeDocument/2006/relationships/image" Target="../media/image119.png"/><Relationship Id="rId12" Type="http://schemas.openxmlformats.org/officeDocument/2006/relationships/image" Target="../media/image153.png"/><Relationship Id="rId2" Type="http://schemas.openxmlformats.org/officeDocument/2006/relationships/image" Target="../media/image9.gif"/><Relationship Id="rId16" Type="http://schemas.openxmlformats.org/officeDocument/2006/relationships/image" Target="../media/image157.tiff"/><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2.jpeg"/><Relationship Id="rId5" Type="http://schemas.openxmlformats.org/officeDocument/2006/relationships/image" Target="../media/image132.png"/><Relationship Id="rId15" Type="http://schemas.openxmlformats.org/officeDocument/2006/relationships/image" Target="../media/image156.jpeg"/><Relationship Id="rId10" Type="http://schemas.openxmlformats.org/officeDocument/2006/relationships/image" Target="../media/image151.png"/><Relationship Id="rId4" Type="http://schemas.openxmlformats.org/officeDocument/2006/relationships/image" Target="../media/image78.png"/><Relationship Id="rId9" Type="http://schemas.openxmlformats.org/officeDocument/2006/relationships/image" Target="../media/image150.png"/><Relationship Id="rId14" Type="http://schemas.openxmlformats.org/officeDocument/2006/relationships/image" Target="../media/image155.png"/></Relationships>
</file>

<file path=ppt/slides/_rels/slide27.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png"/><Relationship Id="rId3" Type="http://schemas.openxmlformats.org/officeDocument/2006/relationships/slideLayout" Target="../slideLayouts/slideLayout2.xml"/><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video" Target="../media/media1.avi"/><Relationship Id="rId16" Type="http://schemas.openxmlformats.org/officeDocument/2006/relationships/image" Target="../media/image167.jpeg"/><Relationship Id="rId1" Type="http://schemas.microsoft.com/office/2007/relationships/media" Target="../media/media1.avi"/><Relationship Id="rId6" Type="http://schemas.openxmlformats.org/officeDocument/2006/relationships/image" Target="../media/image132.png"/><Relationship Id="rId11" Type="http://schemas.openxmlformats.org/officeDocument/2006/relationships/image" Target="../media/image162.png"/><Relationship Id="rId5" Type="http://schemas.openxmlformats.org/officeDocument/2006/relationships/image" Target="../media/image1.jpeg"/><Relationship Id="rId15" Type="http://schemas.openxmlformats.org/officeDocument/2006/relationships/image" Target="../media/image166.jpeg"/><Relationship Id="rId10" Type="http://schemas.openxmlformats.org/officeDocument/2006/relationships/image" Target="../media/image161.jpeg"/><Relationship Id="rId4" Type="http://schemas.openxmlformats.org/officeDocument/2006/relationships/image" Target="../media/image9.gif"/><Relationship Id="rId9" Type="http://schemas.openxmlformats.org/officeDocument/2006/relationships/image" Target="../media/image160.png"/><Relationship Id="rId14" Type="http://schemas.openxmlformats.org/officeDocument/2006/relationships/image" Target="../media/image165.png"/></Relationships>
</file>

<file path=ppt/slides/_rels/slide2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51.png"/><Relationship Id="rId3" Type="http://schemas.openxmlformats.org/officeDocument/2006/relationships/image" Target="../media/image1.jpeg"/><Relationship Id="rId7" Type="http://schemas.openxmlformats.org/officeDocument/2006/relationships/image" Target="../media/image171.png"/><Relationship Id="rId12" Type="http://schemas.openxmlformats.org/officeDocument/2006/relationships/image" Target="../media/image66.pn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jpeg"/><Relationship Id="rId9" Type="http://schemas.openxmlformats.org/officeDocument/2006/relationships/image" Target="../media/image173.png"/></Relationships>
</file>

<file path=ppt/slides/_rels/slide2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0.png"/><Relationship Id="rId3" Type="http://schemas.openxmlformats.org/officeDocument/2006/relationships/image" Target="../media/image1.jpeg"/><Relationship Id="rId7" Type="http://schemas.openxmlformats.org/officeDocument/2006/relationships/image" Target="../media/image177.gif"/><Relationship Id="rId12" Type="http://schemas.openxmlformats.org/officeDocument/2006/relationships/image" Target="../media/image51.png"/><Relationship Id="rId17" Type="http://schemas.openxmlformats.org/officeDocument/2006/relationships/image" Target="../media/image184.jpeg"/><Relationship Id="rId2" Type="http://schemas.openxmlformats.org/officeDocument/2006/relationships/image" Target="../media/image9.gif"/><Relationship Id="rId16" Type="http://schemas.openxmlformats.org/officeDocument/2006/relationships/image" Target="../media/image183.jpe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66.png"/><Relationship Id="rId5" Type="http://schemas.microsoft.com/office/2007/relationships/hdphoto" Target="../media/hdphoto4.wdp"/><Relationship Id="rId15" Type="http://schemas.openxmlformats.org/officeDocument/2006/relationships/image" Target="../media/image182.png"/><Relationship Id="rId10" Type="http://schemas.microsoft.com/office/2007/relationships/hdphoto" Target="../media/hdphoto5.wdp"/><Relationship Id="rId4" Type="http://schemas.openxmlformats.org/officeDocument/2006/relationships/image" Target="../media/image176.png"/><Relationship Id="rId9" Type="http://schemas.openxmlformats.org/officeDocument/2006/relationships/image" Target="../media/image179.png"/><Relationship Id="rId14" Type="http://schemas.openxmlformats.org/officeDocument/2006/relationships/image" Target="../media/image181.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9.gif"/><Relationship Id="rId7" Type="http://schemas.openxmlformats.org/officeDocument/2006/relationships/image" Target="../media/image187.pn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86.jpeg"/><Relationship Id="rId18" Type="http://schemas.openxmlformats.org/officeDocument/2006/relationships/image" Target="../media/image201.png"/><Relationship Id="rId3" Type="http://schemas.openxmlformats.org/officeDocument/2006/relationships/image" Target="../media/image1.jpeg"/><Relationship Id="rId7" Type="http://schemas.openxmlformats.org/officeDocument/2006/relationships/image" Target="../media/image192.png"/><Relationship Id="rId12" Type="http://schemas.openxmlformats.org/officeDocument/2006/relationships/image" Target="../media/image197.jpeg"/><Relationship Id="rId17" Type="http://schemas.openxmlformats.org/officeDocument/2006/relationships/image" Target="../media/image85.jpeg"/><Relationship Id="rId2" Type="http://schemas.openxmlformats.org/officeDocument/2006/relationships/image" Target="../media/image9.gif"/><Relationship Id="rId16" Type="http://schemas.openxmlformats.org/officeDocument/2006/relationships/image" Target="../media/image200.png"/><Relationship Id="rId20" Type="http://schemas.openxmlformats.org/officeDocument/2006/relationships/image" Target="../media/image202.png"/><Relationship Id="rId1" Type="http://schemas.openxmlformats.org/officeDocument/2006/relationships/slideLayout" Target="../slideLayouts/slideLayout5.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5" Type="http://schemas.openxmlformats.org/officeDocument/2006/relationships/image" Target="../media/image199.png"/><Relationship Id="rId10" Type="http://schemas.openxmlformats.org/officeDocument/2006/relationships/image" Target="../media/image195.png"/><Relationship Id="rId19" Type="http://schemas.openxmlformats.org/officeDocument/2006/relationships/image" Target="../media/image95.png"/><Relationship Id="rId4" Type="http://schemas.openxmlformats.org/officeDocument/2006/relationships/image" Target="../media/image189.jpeg"/><Relationship Id="rId9" Type="http://schemas.openxmlformats.org/officeDocument/2006/relationships/image" Target="../media/image194.png"/><Relationship Id="rId14" Type="http://schemas.openxmlformats.org/officeDocument/2006/relationships/image" Target="../media/image198.png"/></Relationships>
</file>

<file path=ppt/slides/_rels/slide33.xml.rels><?xml version="1.0" encoding="UTF-8" standalone="yes"?>
<Relationships xmlns="http://schemas.openxmlformats.org/package/2006/relationships"><Relationship Id="rId8" Type="http://schemas.openxmlformats.org/officeDocument/2006/relationships/hyperlink" Target="https://indico.cern.ch/event/590227/timetable/#20170704" TargetMode="External"/><Relationship Id="rId3" Type="http://schemas.openxmlformats.org/officeDocument/2006/relationships/image" Target="../media/image1.jpeg"/><Relationship Id="rId7" Type="http://schemas.openxmlformats.org/officeDocument/2006/relationships/hyperlink" Target="https://cds.cern.ch/record/531818/files/CERN-2001-006.pdf?version=1" TargetMode="External"/><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hyperlink" Target="https://cds.cern.ch/record/2229009/files/LHCb-PUB-2016-026.pdf" TargetMode="External"/><Relationship Id="rId5" Type="http://schemas.openxmlformats.org/officeDocument/2006/relationships/image" Target="../media/image204.jpeg"/><Relationship Id="rId4" Type="http://schemas.openxmlformats.org/officeDocument/2006/relationships/image" Target="../media/image203.jpe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8.pn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35.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4.png"/><Relationship Id="rId3" Type="http://schemas.openxmlformats.org/officeDocument/2006/relationships/image" Target="../media/image1.jpeg"/><Relationship Id="rId7" Type="http://schemas.openxmlformats.org/officeDocument/2006/relationships/image" Target="../media/image209.jpeg"/><Relationship Id="rId12" Type="http://schemas.openxmlformats.org/officeDocument/2006/relationships/image" Target="../media/image213.jpe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212.jpeg"/><Relationship Id="rId5" Type="http://schemas.openxmlformats.org/officeDocument/2006/relationships/image" Target="../media/image53.png"/><Relationship Id="rId10" Type="http://schemas.openxmlformats.org/officeDocument/2006/relationships/image" Target="../media/image109.jpeg"/><Relationship Id="rId4" Type="http://schemas.openxmlformats.org/officeDocument/2006/relationships/image" Target="../media/image52.jpeg"/><Relationship Id="rId9" Type="http://schemas.openxmlformats.org/officeDocument/2006/relationships/image" Target="../media/image211.png"/><Relationship Id="rId14" Type="http://schemas.openxmlformats.org/officeDocument/2006/relationships/image" Target="../media/image215.jpeg"/></Relationships>
</file>

<file path=ppt/slides/_rels/slide36.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1.jpeg"/><Relationship Id="rId7" Type="http://schemas.openxmlformats.org/officeDocument/2006/relationships/image" Target="../media/image219.jpe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gif"/><Relationship Id="rId1" Type="http://schemas.openxmlformats.org/officeDocument/2006/relationships/slideLayout" Target="../slideLayouts/slideLayout5.xml"/><Relationship Id="rId4" Type="http://schemas.openxmlformats.org/officeDocument/2006/relationships/image" Target="../media/image221.jpeg"/></Relationships>
</file>

<file path=ppt/slides/_rels/slide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4.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1.jpeg"/><Relationship Id="rId4" Type="http://schemas.openxmlformats.org/officeDocument/2006/relationships/image" Target="../media/image186.jpeg"/></Relationships>
</file>

<file path=ppt/slides/_rels/slide4.xml.rels><?xml version="1.0" encoding="UTF-8" standalone="yes"?>
<Relationships xmlns="http://schemas.openxmlformats.org/package/2006/relationships"><Relationship Id="rId8" Type="http://schemas.openxmlformats.org/officeDocument/2006/relationships/hyperlink" Target="https://fr.wikipedia.org/wiki/Cuivre" TargetMode="External"/><Relationship Id="rId13" Type="http://schemas.openxmlformats.org/officeDocument/2006/relationships/hyperlink" Target="https://fr.wikipedia.org/wiki/Titane" TargetMode="External"/><Relationship Id="rId3" Type="http://schemas.openxmlformats.org/officeDocument/2006/relationships/image" Target="../media/image1.jpeg"/><Relationship Id="rId7" Type="http://schemas.openxmlformats.org/officeDocument/2006/relationships/hyperlink" Target="https://fr.wikipedia.org/wiki/Argent" TargetMode="External"/><Relationship Id="rId12" Type="http://schemas.openxmlformats.org/officeDocument/2006/relationships/hyperlink" Target="https://fr.wikipedia.org/wiki/Inox" TargetMode="External"/><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hyperlink" Target="https://fr.wikipedia.org/wiki/Ars%C3%A9niure_de_bore" TargetMode="External"/><Relationship Id="rId11" Type="http://schemas.openxmlformats.org/officeDocument/2006/relationships/hyperlink" Target="https://fr.wikipedia.org/wiki/Graphite" TargetMode="External"/><Relationship Id="rId5" Type="http://schemas.openxmlformats.org/officeDocument/2006/relationships/hyperlink" Target="https://fr.wikipedia.org/wiki/Diamant" TargetMode="External"/><Relationship Id="rId10" Type="http://schemas.openxmlformats.org/officeDocument/2006/relationships/hyperlink" Target="https://fr.wikipedia.org/wiki/Aluminium" TargetMode="External"/><Relationship Id="rId4" Type="http://schemas.openxmlformats.org/officeDocument/2006/relationships/hyperlink" Target="https://fr.wikipedia.org/wiki/Graph%C3%A8ne" TargetMode="External"/><Relationship Id="rId9" Type="http://schemas.openxmlformats.org/officeDocument/2006/relationships/hyperlink" Target="https://fr.wikipedia.org/wiki/Or"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7.png"/><Relationship Id="rId7" Type="http://schemas.openxmlformats.org/officeDocument/2006/relationships/image" Target="../media/image22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6.jpeg"/><Relationship Id="rId11" Type="http://schemas.openxmlformats.org/officeDocument/2006/relationships/image" Target="../media/image231.emf"/><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85.jpeg"/><Relationship Id="rId9" Type="http://schemas.openxmlformats.org/officeDocument/2006/relationships/image" Target="../media/image229.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emf"/></Relationships>
</file>

<file path=ppt/slides/_rels/slide42.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emf"/><Relationship Id="rId3" Type="http://schemas.openxmlformats.org/officeDocument/2006/relationships/image" Target="../media/image235.png"/><Relationship Id="rId7" Type="http://schemas.openxmlformats.org/officeDocument/2006/relationships/image" Target="../media/image1.jpeg"/><Relationship Id="rId12" Type="http://schemas.openxmlformats.org/officeDocument/2006/relationships/image" Target="../media/image243.em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238.jpeg"/><Relationship Id="rId11" Type="http://schemas.openxmlformats.org/officeDocument/2006/relationships/image" Target="../media/image242.emf"/><Relationship Id="rId5" Type="http://schemas.openxmlformats.org/officeDocument/2006/relationships/image" Target="../media/image237.jpeg"/><Relationship Id="rId15" Type="http://schemas.openxmlformats.org/officeDocument/2006/relationships/image" Target="../media/image186.jpeg"/><Relationship Id="rId10" Type="http://schemas.openxmlformats.org/officeDocument/2006/relationships/image" Target="../media/image241.png"/><Relationship Id="rId4" Type="http://schemas.openxmlformats.org/officeDocument/2006/relationships/image" Target="../media/image236.jpeg"/><Relationship Id="rId9" Type="http://schemas.openxmlformats.org/officeDocument/2006/relationships/image" Target="../media/image240.png"/><Relationship Id="rId1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5.png"/><Relationship Id="rId7" Type="http://schemas.openxmlformats.org/officeDocument/2006/relationships/image" Target="../media/image248.pn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7.png"/><Relationship Id="rId4" Type="http://schemas.openxmlformats.org/officeDocument/2006/relationships/image" Target="../media/image246.png"/></Relationships>
</file>

<file path=ppt/slides/_rels/slide4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54.jpeg"/><Relationship Id="rId7" Type="http://schemas.openxmlformats.org/officeDocument/2006/relationships/image" Target="../media/image257.png"/><Relationship Id="rId2" Type="http://schemas.openxmlformats.org/officeDocument/2006/relationships/image" Target="../media/image253.jpeg"/><Relationship Id="rId1" Type="http://schemas.openxmlformats.org/officeDocument/2006/relationships/slideLayout" Target="../slideLayouts/slideLayout2.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9.gif"/><Relationship Id="rId9" Type="http://schemas.openxmlformats.org/officeDocument/2006/relationships/image" Target="../media/image258.gif"/></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9.png"/></Relationships>
</file>

<file path=ppt/slides/_rels/slide4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61.jpeg"/><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1.jpeg"/><Relationship Id="rId4" Type="http://schemas.openxmlformats.org/officeDocument/2006/relationships/image" Target="../media/image262.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6.pn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hyperlink" Target="https://www.final-materials.com/fr/30-graphite" TargetMode="External"/><Relationship Id="rId4" Type="http://schemas.openxmlformats.org/officeDocument/2006/relationships/image" Target="../media/image267.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1.jpeg"/><Relationship Id="rId7" Type="http://schemas.openxmlformats.org/officeDocument/2006/relationships/image" Target="../media/image269.emf"/><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186.jpeg"/><Relationship Id="rId4" Type="http://schemas.openxmlformats.org/officeDocument/2006/relationships/image" Target="../media/image197.jpeg"/><Relationship Id="rId9" Type="http://schemas.openxmlformats.org/officeDocument/2006/relationships/image" Target="../media/image271.png"/></Relationships>
</file>

<file path=ppt/slides/_rels/slide5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77.png"/><Relationship Id="rId5" Type="http://schemas.openxmlformats.org/officeDocument/2006/relationships/image" Target="../media/image276.jpeg"/><Relationship Id="rId4" Type="http://schemas.openxmlformats.org/officeDocument/2006/relationships/image" Target="../media/image275.png"/></Relationships>
</file>

<file path=ppt/slides/_rels/slide5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84.jpeg"/><Relationship Id="rId5" Type="http://schemas.openxmlformats.org/officeDocument/2006/relationships/image" Target="../media/image283.png"/><Relationship Id="rId4" Type="http://schemas.openxmlformats.org/officeDocument/2006/relationships/image" Target="../media/image282.png"/><Relationship Id="rId9"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hyperlink" Target="https://www.thebalance.com/metal-profile-austenitic-stainless-2340126" TargetMode="External"/><Relationship Id="rId2" Type="http://schemas.openxmlformats.org/officeDocument/2006/relationships/image" Target="../media/image9.gif"/><Relationship Id="rId1" Type="http://schemas.openxmlformats.org/officeDocument/2006/relationships/slideLayout" Target="../slideLayouts/slideLayout5.xml"/><Relationship Id="rId5" Type="http://schemas.openxmlformats.org/officeDocument/2006/relationships/image" Target="../media/image1.jpeg"/><Relationship Id="rId4" Type="http://schemas.openxmlformats.org/officeDocument/2006/relationships/image" Target="../media/image287.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9.gif"/><Relationship Id="rId7" Type="http://schemas.openxmlformats.org/officeDocument/2006/relationships/image" Target="../media/image25.jpeg"/><Relationship Id="rId12" Type="http://schemas.openxmlformats.org/officeDocument/2006/relationships/image" Target="../media/image23.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oleObject" Target="../embeddings/oleObject1.bin"/><Relationship Id="rId5" Type="http://schemas.openxmlformats.org/officeDocument/2006/relationships/image" Target="../media/image7.png"/><Relationship Id="rId10" Type="http://schemas.openxmlformats.org/officeDocument/2006/relationships/image" Target="../media/image28.jpeg"/><Relationship Id="rId4" Type="http://schemas.openxmlformats.org/officeDocument/2006/relationships/image" Target="../media/image1.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9.gif"/><Relationship Id="rId7" Type="http://schemas.openxmlformats.org/officeDocument/2006/relationships/oleObject" Target="../embeddings/oleObject3.bin"/><Relationship Id="rId12"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29.wmf"/><Relationship Id="rId11" Type="http://schemas.openxmlformats.org/officeDocument/2006/relationships/image" Target="../media/image32.png"/><Relationship Id="rId5" Type="http://schemas.openxmlformats.org/officeDocument/2006/relationships/oleObject" Target="../embeddings/oleObject2.bin"/><Relationship Id="rId10" Type="http://schemas.openxmlformats.org/officeDocument/2006/relationships/image" Target="../media/image31.png"/><Relationship Id="rId4" Type="http://schemas.openxmlformats.org/officeDocument/2006/relationships/image" Target="../media/image1.jpe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739822" y="4380380"/>
            <a:ext cx="9187069" cy="20053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r>
              <a:rPr lang="en-US" sz="1600" dirty="0" smtClean="0">
                <a:solidFill>
                  <a:srgbClr val="7F7F7F"/>
                </a:solidFill>
                <a:latin typeface="Arial"/>
                <a:cs typeface="Arial"/>
              </a:rPr>
              <a:t/>
            </a:r>
            <a:br>
              <a:rPr lang="en-US" sz="1600" dirty="0" smtClean="0">
                <a:solidFill>
                  <a:srgbClr val="7F7F7F"/>
                </a:solidFill>
                <a:latin typeface="Arial"/>
                <a:cs typeface="Arial"/>
              </a:rPr>
            </a:br>
            <a:r>
              <a:rPr lang="en-US" sz="1600" dirty="0" smtClean="0">
                <a:solidFill>
                  <a:srgbClr val="7F7F7F"/>
                </a:solidFill>
                <a:latin typeface="Arial"/>
                <a:cs typeface="Arial"/>
              </a:rPr>
              <a:t>Denis GRONDIN</a:t>
            </a:r>
          </a:p>
          <a:p>
            <a:pPr>
              <a:lnSpc>
                <a:spcPct val="100000"/>
              </a:lnSpc>
              <a:spcBef>
                <a:spcPts val="0"/>
              </a:spcBef>
              <a:spcAft>
                <a:spcPts val="600"/>
              </a:spcAft>
            </a:pPr>
            <a:endParaRPr lang="fr-FR" altLang="en-US" sz="1600" i="1" dirty="0" smtClean="0">
              <a:solidFill>
                <a:srgbClr val="7F7F7F"/>
              </a:solidFill>
              <a:cs typeface="Arial"/>
            </a:endParaRPr>
          </a:p>
          <a:p>
            <a:pPr>
              <a:lnSpc>
                <a:spcPct val="100000"/>
              </a:lnSpc>
              <a:spcBef>
                <a:spcPts val="0"/>
              </a:spcBef>
            </a:pPr>
            <a:r>
              <a:rPr lang="fr-FR" sz="1600" dirty="0" smtClean="0">
                <a:solidFill>
                  <a:srgbClr val="7F7F7F"/>
                </a:solidFill>
                <a:latin typeface="Arial"/>
                <a:cs typeface="Arial"/>
              </a:rPr>
              <a:t>ANF </a:t>
            </a:r>
            <a:r>
              <a:rPr lang="fr-FR" sz="1600" dirty="0">
                <a:solidFill>
                  <a:srgbClr val="7F7F7F"/>
                </a:solidFill>
                <a:latin typeface="Arial"/>
                <a:cs typeface="Arial"/>
              </a:rPr>
              <a:t>CNRS 2020 - Ecole de Mécanique IN2P3 « Le refroidissement des expériences » </a:t>
            </a:r>
          </a:p>
          <a:p>
            <a:pPr>
              <a:lnSpc>
                <a:spcPct val="100000"/>
              </a:lnSpc>
              <a:spcBef>
                <a:spcPts val="0"/>
              </a:spcBef>
            </a:pPr>
            <a:r>
              <a:rPr lang="fr-FR" sz="1600" dirty="0" smtClean="0">
                <a:solidFill>
                  <a:srgbClr val="7F7F7F"/>
                </a:solidFill>
                <a:latin typeface="Arial"/>
                <a:cs typeface="Arial"/>
              </a:rPr>
              <a:t>Aussois </a:t>
            </a:r>
            <a:r>
              <a:rPr lang="fr-FR" sz="1600" dirty="0">
                <a:solidFill>
                  <a:srgbClr val="7F7F7F"/>
                </a:solidFill>
                <a:latin typeface="Arial"/>
                <a:cs typeface="Arial"/>
              </a:rPr>
              <a:t>- 21 au 25 septembre </a:t>
            </a:r>
            <a:r>
              <a:rPr lang="fr-FR" sz="1600" dirty="0" smtClean="0">
                <a:solidFill>
                  <a:srgbClr val="7F7F7F"/>
                </a:solidFill>
                <a:latin typeface="Arial"/>
                <a:cs typeface="Arial"/>
              </a:rPr>
              <a:t>2020</a:t>
            </a:r>
            <a:endParaRPr lang="en-US" sz="1600" dirty="0">
              <a:solidFill>
                <a:srgbClr val="7F7F7F"/>
              </a:solidFill>
              <a:latin typeface="Arial"/>
              <a:cs typeface="Arial"/>
            </a:endParaRPr>
          </a:p>
        </p:txBody>
      </p:sp>
      <p:sp>
        <p:nvSpPr>
          <p:cNvPr id="7" name="Sous-titre 2"/>
          <p:cNvSpPr txBox="1">
            <a:spLocks/>
          </p:cNvSpPr>
          <p:nvPr/>
        </p:nvSpPr>
        <p:spPr>
          <a:xfrm>
            <a:off x="1661444" y="2309332"/>
            <a:ext cx="10530555" cy="287098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fr-FR" sz="4700" b="1" dirty="0" smtClean="0">
                <a:solidFill>
                  <a:schemeClr val="tx1"/>
                </a:solidFill>
                <a:latin typeface="Arial"/>
                <a:ea typeface="+mj-ea"/>
                <a:cs typeface="Arial"/>
              </a:rPr>
              <a:t>Matériaux</a:t>
            </a:r>
            <a:r>
              <a:rPr lang="en-GB" sz="4700" b="1" dirty="0" smtClean="0">
                <a:solidFill>
                  <a:schemeClr val="tx1"/>
                </a:solidFill>
                <a:latin typeface="Arial"/>
                <a:ea typeface="+mj-ea"/>
                <a:cs typeface="Arial"/>
              </a:rPr>
              <a:t> pour la </a:t>
            </a:r>
            <a:r>
              <a:rPr lang="fr-FR" sz="4700" b="1" dirty="0" smtClean="0">
                <a:solidFill>
                  <a:schemeClr val="tx1"/>
                </a:solidFill>
                <a:latin typeface="Arial"/>
                <a:ea typeface="+mj-ea"/>
                <a:cs typeface="Arial"/>
              </a:rPr>
              <a:t>Thermique</a:t>
            </a:r>
          </a:p>
          <a:p>
            <a:pPr algn="l"/>
            <a:endParaRPr lang="fr-FR" sz="100" dirty="0" smtClean="0">
              <a:solidFill>
                <a:schemeClr val="tx1">
                  <a:lumMod val="85000"/>
                  <a:lumOff val="15000"/>
                </a:schemeClr>
              </a:solidFill>
              <a:latin typeface="Arial"/>
              <a:ea typeface="+mj-ea"/>
              <a:cs typeface="Arial"/>
            </a:endParaRPr>
          </a:p>
          <a:p>
            <a:pPr algn="l">
              <a:buClr>
                <a:schemeClr val="tx1"/>
              </a:buClr>
            </a:pPr>
            <a:r>
              <a:rPr lang="fr-FR" sz="100" dirty="0" smtClean="0"/>
              <a:t>«   </a:t>
            </a:r>
            <a:r>
              <a:rPr lang="en-GB" i="1" dirty="0" smtClean="0">
                <a:solidFill>
                  <a:schemeClr val="tx1"/>
                </a:solidFill>
              </a:rPr>
              <a:t>“Au </a:t>
            </a:r>
            <a:r>
              <a:rPr lang="fr-FR" i="1" dirty="0" smtClean="0">
                <a:solidFill>
                  <a:schemeClr val="tx1"/>
                </a:solidFill>
              </a:rPr>
              <a:t>travers de quelques activités dans nos domaines”</a:t>
            </a:r>
            <a:r>
              <a:rPr lang="fr-FR" dirty="0" smtClean="0"/>
              <a:t/>
            </a:r>
            <a:br>
              <a:rPr lang="fr-FR" dirty="0" smtClean="0"/>
            </a:br>
            <a:endParaRPr lang="fr-FR" dirty="0"/>
          </a:p>
        </p:txBody>
      </p:sp>
      <p:cxnSp>
        <p:nvCxnSpPr>
          <p:cNvPr id="8" name="Straight Connector 5"/>
          <p:cNvCxnSpPr/>
          <p:nvPr/>
        </p:nvCxnSpPr>
        <p:spPr>
          <a:xfrm>
            <a:off x="1773844" y="3050314"/>
            <a:ext cx="8525899" cy="10411"/>
          </a:xfrm>
          <a:prstGeom prst="line">
            <a:avLst/>
          </a:prstGeom>
          <a:ln w="3175">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0" y="6496334"/>
            <a:ext cx="12192000" cy="369332"/>
          </a:xfrm>
          <a:prstGeom prst="rect">
            <a:avLst/>
          </a:prstGeom>
          <a:solidFill>
            <a:schemeClr val="bg1"/>
          </a:solidFill>
        </p:spPr>
        <p:txBody>
          <a:bodyPr wrap="square" rtlCol="0">
            <a:spAutoFit/>
          </a:bodyPr>
          <a:lstStyle/>
          <a:p>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7639" y="232866"/>
            <a:ext cx="1527688" cy="1028851"/>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46225" cy="746225"/>
          </a:xfrm>
          <a:prstGeom prst="rect">
            <a:avLst/>
          </a:prstGeom>
        </p:spPr>
      </p:pic>
    </p:spTree>
    <p:extLst>
      <p:ext uri="{BB962C8B-B14F-4D97-AF65-F5344CB8AC3E}">
        <p14:creationId xmlns:p14="http://schemas.microsoft.com/office/powerpoint/2010/main" val="2985317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1682261" y="1426364"/>
            <a:ext cx="10374703" cy="50993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65" name="AutoShape 1"/>
          <p:cNvSpPr>
            <a:spLocks noChangeArrowheads="1"/>
          </p:cNvSpPr>
          <p:nvPr/>
        </p:nvSpPr>
        <p:spPr bwMode="auto">
          <a:xfrm>
            <a:off x="107504" y="2831203"/>
            <a:ext cx="6144247" cy="3694461"/>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5433868" y="3500415"/>
              <a:ext cx="149416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Spatial</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545038"/>
            <a:chOff x="107504" y="1486072"/>
            <a:chExt cx="6096000" cy="1545038"/>
          </a:xfrm>
        </p:grpSpPr>
        <p:sp>
          <p:nvSpPr>
            <p:cNvPr id="5" name="Rectangle 4"/>
            <p:cNvSpPr/>
            <p:nvPr/>
          </p:nvSpPr>
          <p:spPr>
            <a:xfrm>
              <a:off x="107504" y="1486072"/>
              <a:ext cx="6096000" cy="154503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lvl="0">
                <a:defRPr/>
              </a:pPr>
              <a:r>
                <a:rPr lang="fr-FR" sz="1600" dirty="0" smtClean="0"/>
                <a:t>M. BUENERD</a:t>
              </a:r>
              <a:br>
                <a:rPr lang="fr-FR" sz="1600" dirty="0" smtClean="0"/>
              </a:br>
              <a:r>
                <a:rPr lang="fr-FR" sz="1600" dirty="0" smtClean="0"/>
                <a:t>Y</a:t>
              </a:r>
              <a:r>
                <a:rPr lang="fr-FR" sz="1600" dirty="0"/>
                <a:t>. </a:t>
              </a:r>
              <a:r>
                <a:rPr lang="fr-FR" sz="1600" dirty="0" smtClean="0"/>
                <a:t>SALLAZ-DAMAZ</a:t>
              </a:r>
              <a:br>
                <a:rPr lang="fr-FR" sz="1600" dirty="0" smtClean="0"/>
              </a:br>
              <a:r>
                <a:rPr lang="fr-FR" sz="1600" cap="small" dirty="0" smtClean="0">
                  <a:latin typeface="Calibri"/>
                </a:rPr>
                <a:t>CREAM CHERCAM</a:t>
              </a:r>
              <a:br>
                <a:rPr lang="fr-FR" sz="1600" cap="small" dirty="0" smtClean="0">
                  <a:latin typeface="Calibri"/>
                </a:rPr>
              </a:br>
              <a:r>
                <a:rPr lang="fr-FR" sz="1600" cap="small" dirty="0" smtClean="0">
                  <a:latin typeface="Calibri"/>
                </a:rPr>
                <a:t>collaboration </a:t>
              </a:r>
              <a:endParaRPr lang="fr-FR" sz="1600" cap="small" dirty="0">
                <a:latin typeface="Calibri"/>
              </a:endParaRPr>
            </a:p>
            <a:p>
              <a:pPr lvl="0" defTabSz="914400">
                <a:lnSpc>
                  <a:spcPct val="90000"/>
                </a:lnSpc>
                <a:defRPr/>
              </a:pPr>
              <a:r>
                <a:rPr lang="en-US" sz="1600" cap="small" dirty="0" smtClean="0">
                  <a:latin typeface="Calibri"/>
                </a:rPr>
                <a:t>10</a:t>
              </a:r>
              <a:r>
                <a:rPr kumimoji="0" lang="en-US" sz="1600" b="0" i="0" u="none" strike="noStrike" kern="1200" cap="small" spc="0" normalizeH="0" baseline="0" noProof="0" dirty="0" smtClean="0">
                  <a:ln>
                    <a:noFill/>
                  </a:ln>
                  <a:effectLst/>
                  <a:uLnTx/>
                  <a:uFillTx/>
                  <a:latin typeface="Calibri"/>
                  <a:ea typeface="+mn-ea"/>
                  <a:cs typeface="+mn-cs"/>
                </a:rPr>
                <a:t>/2007</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37" name="Rectangle 366"/>
          <p:cNvSpPr/>
          <p:nvPr/>
        </p:nvSpPr>
        <p:spPr>
          <a:xfrm>
            <a:off x="2081834" y="1473945"/>
            <a:ext cx="3758827"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4" b="1" i="1" dirty="0" smtClean="0">
                <a:solidFill>
                  <a:srgbClr val="000000"/>
                </a:solidFill>
                <a:latin typeface="Corbel" panose="020B0503020204020204"/>
              </a:rPr>
              <a:t>CONTRÔLE  THERMIQUE</a:t>
            </a:r>
            <a:endParaRPr lang="en-US" sz="2004" b="1" i="1" dirty="0">
              <a:solidFill>
                <a:srgbClr val="FFFFFF">
                  <a:lumMod val="50000"/>
                </a:srgbClr>
              </a:solidFill>
              <a:latin typeface="Corbel" panose="020B0503020204020204"/>
            </a:endParaRPr>
          </a:p>
        </p:txBody>
      </p:sp>
      <p:pic>
        <p:nvPicPr>
          <p:cNvPr id="53" name="Imag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481" y="118097"/>
            <a:ext cx="792719" cy="533872"/>
          </a:xfrm>
          <a:prstGeom prst="rect">
            <a:avLst/>
          </a:prstGeom>
        </p:spPr>
      </p:pic>
      <p:sp>
        <p:nvSpPr>
          <p:cNvPr id="41" name="WordArt 7"/>
          <p:cNvSpPr>
            <a:spLocks noChangeArrowheads="1" noChangeShapeType="1" noTextEdit="1"/>
          </p:cNvSpPr>
          <p:nvPr/>
        </p:nvSpPr>
        <p:spPr bwMode="auto">
          <a:xfrm>
            <a:off x="10326483" y="151056"/>
            <a:ext cx="818457" cy="496182"/>
          </a:xfrm>
          <a:prstGeom prst="rect">
            <a:avLst/>
          </a:prstGeom>
        </p:spPr>
        <p:txBody>
          <a:bodyPr wrap="none" fromWordArt="1">
            <a:prstTxWarp prst="textPlain">
              <a:avLst>
                <a:gd name="adj" fmla="val 50000"/>
              </a:avLst>
            </a:prstTxWarp>
          </a:bodyPr>
          <a:lstStyle/>
          <a:p>
            <a:pPr algn="ctr"/>
            <a:r>
              <a:rPr lang="fr-FR"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CREAM</a:t>
            </a:r>
            <a:endParaRPr lang="fr-FR"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sp>
        <p:nvSpPr>
          <p:cNvPr id="44" name="Rectangle 43"/>
          <p:cNvSpPr/>
          <p:nvPr/>
        </p:nvSpPr>
        <p:spPr>
          <a:xfrm>
            <a:off x="6223041" y="859714"/>
            <a:ext cx="4670830" cy="523220"/>
          </a:xfrm>
          <a:prstGeom prst="rect">
            <a:avLst/>
          </a:prstGeom>
        </p:spPr>
        <p:txBody>
          <a:bodyPr wrap="none">
            <a:spAutoFit/>
          </a:bodyPr>
          <a:lstStyle/>
          <a:p>
            <a:r>
              <a:rPr lang="en-US" altLang="fr-FR" sz="2800" b="1" dirty="0">
                <a:solidFill>
                  <a:srgbClr val="171A6C"/>
                </a:solidFill>
                <a:latin typeface="+mj-lt"/>
                <a:ea typeface="+mj-ea"/>
                <a:cs typeface="+mj-cs"/>
              </a:rPr>
              <a:t>CHERCAM </a:t>
            </a:r>
            <a:r>
              <a:rPr lang="en-US" altLang="fr-FR" sz="2800" b="1" i="1" dirty="0" smtClean="0">
                <a:solidFill>
                  <a:srgbClr val="171A6C"/>
                </a:solidFill>
                <a:latin typeface="+mj-lt"/>
                <a:ea typeface="+mj-ea"/>
                <a:cs typeface="+mj-cs"/>
              </a:rPr>
              <a:t>(</a:t>
            </a:r>
            <a:r>
              <a:rPr lang="fr-FR" altLang="fr-FR" sz="2800" b="1" i="1" dirty="0" smtClean="0">
                <a:solidFill>
                  <a:srgbClr val="171A6C"/>
                </a:solidFill>
                <a:latin typeface="+mj-lt"/>
                <a:ea typeface="+mj-ea"/>
                <a:cs typeface="+mj-cs"/>
              </a:rPr>
              <a:t>imageur</a:t>
            </a:r>
            <a:r>
              <a:rPr lang="en-US" altLang="fr-FR" sz="2800" b="1" i="1" dirty="0" smtClean="0">
                <a:solidFill>
                  <a:srgbClr val="171A6C"/>
                </a:solidFill>
                <a:latin typeface="+mj-lt"/>
                <a:ea typeface="+mj-ea"/>
                <a:cs typeface="+mj-cs"/>
              </a:rPr>
              <a:t> Cherenkov)</a:t>
            </a:r>
            <a:endParaRPr lang="fr-FR" sz="2800" b="1" i="1" dirty="0">
              <a:solidFill>
                <a:srgbClr val="171A6C"/>
              </a:solidFill>
              <a:latin typeface="+mj-lt"/>
              <a:ea typeface="+mj-ea"/>
              <a:cs typeface="+mj-cs"/>
            </a:endParaRPr>
          </a:p>
        </p:txBody>
      </p:sp>
      <p:sp>
        <p:nvSpPr>
          <p:cNvPr id="14" name="Rectangle 13"/>
          <p:cNvSpPr/>
          <p:nvPr/>
        </p:nvSpPr>
        <p:spPr>
          <a:xfrm>
            <a:off x="1943237" y="1655368"/>
            <a:ext cx="6252345" cy="400751"/>
          </a:xfrm>
          <a:prstGeom prst="rect">
            <a:avLst/>
          </a:prstGeom>
        </p:spPr>
        <p:txBody>
          <a:bodyPr wrap="square">
            <a:spAutoFit/>
          </a:bodyPr>
          <a:lstStyle/>
          <a:p>
            <a:pPr algn="just">
              <a:spcAft>
                <a:spcPts val="0"/>
              </a:spcAft>
            </a:pPr>
            <a:r>
              <a:rPr lang="fr-FR" sz="2004" b="1" i="1" dirty="0" smtClean="0">
                <a:solidFill>
                  <a:srgbClr val="FFFFFF">
                    <a:lumMod val="50000"/>
                  </a:srgbClr>
                </a:solidFill>
                <a:latin typeface="Corbel" panose="020B0503020204020204"/>
              </a:rPr>
              <a:t>assuré </a:t>
            </a:r>
            <a:r>
              <a:rPr lang="fr-FR" sz="2004" b="1" i="1" dirty="0">
                <a:solidFill>
                  <a:srgbClr val="FFFFFF">
                    <a:lumMod val="50000"/>
                  </a:srgbClr>
                </a:solidFill>
                <a:latin typeface="Corbel" panose="020B0503020204020204"/>
              </a:rPr>
              <a:t>passivement par </a:t>
            </a:r>
            <a:r>
              <a:rPr lang="fr-FR" sz="2004" b="1" i="1" dirty="0" smtClean="0">
                <a:solidFill>
                  <a:srgbClr val="FFFFFF">
                    <a:lumMod val="50000"/>
                  </a:srgbClr>
                </a:solidFill>
                <a:latin typeface="Corbel" panose="020B0503020204020204"/>
              </a:rPr>
              <a:t>conduction/rayonnement</a:t>
            </a:r>
            <a:endParaRPr lang="fr-FR" sz="2004" b="1" i="1" dirty="0">
              <a:solidFill>
                <a:srgbClr val="FFFFFF">
                  <a:lumMod val="50000"/>
                </a:srgbClr>
              </a:solidFill>
              <a:latin typeface="Corbel" panose="020B0503020204020204"/>
            </a:endParaRPr>
          </a:p>
        </p:txBody>
      </p:sp>
      <p:sp>
        <p:nvSpPr>
          <p:cNvPr id="47" name="Rectangle 46"/>
          <p:cNvSpPr/>
          <p:nvPr/>
        </p:nvSpPr>
        <p:spPr>
          <a:xfrm>
            <a:off x="7720848" y="6218662"/>
            <a:ext cx="4126423" cy="276999"/>
          </a:xfrm>
          <a:prstGeom prst="rect">
            <a:avLst/>
          </a:prstGeom>
        </p:spPr>
        <p:txBody>
          <a:bodyPr wrap="square">
            <a:spAutoFit/>
          </a:bodyPr>
          <a:lstStyle/>
          <a:p>
            <a:pPr algn="just">
              <a:spcAft>
                <a:spcPts val="0"/>
              </a:spcAft>
            </a:pPr>
            <a:r>
              <a:rPr lang="fr-FR" sz="1200" dirty="0" bmk="">
                <a:latin typeface="Arial" panose="020B0604020202020204" pitchFamily="34" charset="0"/>
                <a:ea typeface="Times New Roman" panose="02020603050405020304" pitchFamily="18" charset="0"/>
              </a:rPr>
              <a:t>Thermalisation </a:t>
            </a:r>
            <a:r>
              <a:rPr lang="fr-FR" sz="1200" dirty="0" smtClean="0" bmk="">
                <a:latin typeface="Arial" panose="020B0604020202020204" pitchFamily="34" charset="0"/>
                <a:ea typeface="Times New Roman" panose="02020603050405020304" pitchFamily="18" charset="0"/>
              </a:rPr>
              <a:t>par </a:t>
            </a:r>
            <a:r>
              <a:rPr lang="fr-FR" sz="1200" dirty="0" bmk="">
                <a:latin typeface="Arial" panose="020B0604020202020204" pitchFamily="34" charset="0"/>
                <a:ea typeface="Times New Roman" panose="02020603050405020304" pitchFamily="18" charset="0"/>
              </a:rPr>
              <a:t>drains </a:t>
            </a:r>
            <a:r>
              <a:rPr lang="fr-FR" sz="1200" dirty="0" smtClean="0" bmk="">
                <a:latin typeface="Arial" panose="020B0604020202020204" pitchFamily="34" charset="0"/>
                <a:ea typeface="Times New Roman" panose="02020603050405020304" pitchFamily="18" charset="0"/>
              </a:rPr>
              <a:t>thermiques Cu / structure </a:t>
            </a:r>
            <a:endParaRPr lang="fr-FR" sz="1200" dirty="0" bmk="">
              <a:latin typeface="Arial" panose="020B0604020202020204" pitchFamily="34" charset="0"/>
              <a:ea typeface="Times New Roman" panose="02020603050405020304" pitchFamily="18" charset="0"/>
            </a:endParaRPr>
          </a:p>
        </p:txBody>
      </p:sp>
      <p:sp>
        <p:nvSpPr>
          <p:cNvPr id="48" name="Rectangle 1"/>
          <p:cNvSpPr>
            <a:spLocks noChangeArrowheads="1"/>
          </p:cNvSpPr>
          <p:nvPr/>
        </p:nvSpPr>
        <p:spPr bwMode="auto">
          <a:xfrm>
            <a:off x="1773166" y="2020269"/>
            <a:ext cx="64333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En l'absence quasi-totale d'échanges par convection (à très haute altitude la densité de l'air étant quasi nulle), le contrôle thermique est assuré uniquement par conduction dans les matériaux et rayonnement des surfaces (conduction et convection de l'air négligeable).</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pic>
        <p:nvPicPr>
          <p:cNvPr id="46" name="Imag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9223" y="11921"/>
            <a:ext cx="952777" cy="774452"/>
          </a:xfrm>
          <a:prstGeom prst="rect">
            <a:avLst/>
          </a:prstGeom>
        </p:spPr>
      </p:pic>
      <p:sp>
        <p:nvSpPr>
          <p:cNvPr id="59" name="Rectangle 58"/>
          <p:cNvSpPr/>
          <p:nvPr/>
        </p:nvSpPr>
        <p:spPr>
          <a:xfrm>
            <a:off x="9117307" y="6547940"/>
            <a:ext cx="3039678" cy="253916"/>
          </a:xfrm>
          <a:prstGeom prst="rect">
            <a:avLst/>
          </a:prstGeom>
        </p:spPr>
        <p:txBody>
          <a:bodyPr wrap="square">
            <a:spAutoFit/>
          </a:bodyPr>
          <a:lstStyle/>
          <a:p>
            <a:r>
              <a:rPr lang="fr-FR" sz="1050" i="1" dirty="0" err="1"/>
              <a:t>Launched</a:t>
            </a:r>
            <a:r>
              <a:rPr lang="fr-FR" sz="1050" i="1" dirty="0"/>
              <a:t> </a:t>
            </a:r>
            <a:r>
              <a:rPr lang="fr-FR" sz="1050" i="1" dirty="0" err="1"/>
              <a:t>from</a:t>
            </a:r>
            <a:r>
              <a:rPr lang="fr-FR" sz="1050" i="1" dirty="0"/>
              <a:t> the </a:t>
            </a:r>
            <a:r>
              <a:rPr lang="fr-FR" sz="1050" i="1" dirty="0" err="1"/>
              <a:t>US’s</a:t>
            </a:r>
            <a:r>
              <a:rPr lang="fr-FR" sz="1050" i="1" dirty="0"/>
              <a:t> McMurdo base in </a:t>
            </a:r>
            <a:r>
              <a:rPr lang="fr-FR" sz="1050" i="1" dirty="0" err="1"/>
              <a:t>Antarctica</a:t>
            </a:r>
            <a:r>
              <a:rPr lang="fr-FR" sz="1050" i="1" dirty="0"/>
              <a:t> </a:t>
            </a:r>
          </a:p>
        </p:txBody>
      </p:sp>
      <p:pic>
        <p:nvPicPr>
          <p:cNvPr id="62" name="Imag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7760" y="1545294"/>
            <a:ext cx="2756138" cy="2067104"/>
          </a:xfrm>
          <a:prstGeom prst="rect">
            <a:avLst/>
          </a:prstGeom>
        </p:spPr>
      </p:pic>
      <p:sp>
        <p:nvSpPr>
          <p:cNvPr id="18" name="Rectangle 17"/>
          <p:cNvSpPr/>
          <p:nvPr/>
        </p:nvSpPr>
        <p:spPr>
          <a:xfrm>
            <a:off x="1705571" y="2692597"/>
            <a:ext cx="5060953" cy="3824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1429789" y="2853130"/>
            <a:ext cx="343377" cy="3531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147032" y="3049790"/>
            <a:ext cx="5036828" cy="2185214"/>
          </a:xfrm>
          <a:prstGeom prst="rect">
            <a:avLst/>
          </a:prstGeom>
        </p:spPr>
        <p:txBody>
          <a:bodyPr wrap="square">
            <a:spAutoFit/>
          </a:bodyPr>
          <a:lstStyle/>
          <a:p>
            <a:pPr algn="just">
              <a:spcAft>
                <a:spcPts val="0"/>
              </a:spcAft>
            </a:pPr>
            <a:r>
              <a:rPr lang="fr-FR" sz="1200" dirty="0" smtClean="0">
                <a:latin typeface="Arial" panose="020B0604020202020204" pitchFamily="34" charset="0"/>
                <a:ea typeface="Times New Roman" panose="02020603050405020304" pitchFamily="18" charset="0"/>
              </a:rPr>
              <a:t>Puissance </a:t>
            </a:r>
            <a:r>
              <a:rPr lang="fr-FR" sz="1200" dirty="0">
                <a:latin typeface="Arial" panose="020B0604020202020204" pitchFamily="34" charset="0"/>
                <a:ea typeface="Times New Roman" panose="02020603050405020304" pitchFamily="18" charset="0"/>
              </a:rPr>
              <a:t>thermique </a:t>
            </a:r>
            <a:r>
              <a:rPr lang="fr-FR" sz="1200" dirty="0" smtClean="0">
                <a:latin typeface="Arial" panose="020B0604020202020204" pitchFamily="34" charset="0"/>
                <a:ea typeface="Times New Roman" panose="02020603050405020304" pitchFamily="18" charset="0"/>
              </a:rPr>
              <a:t>évacuée </a:t>
            </a:r>
            <a:r>
              <a:rPr lang="fr-FR" sz="1200" dirty="0">
                <a:latin typeface="Arial" panose="020B0604020202020204" pitchFamily="34" charset="0"/>
                <a:ea typeface="Times New Roman" panose="02020603050405020304" pitchFamily="18" charset="0"/>
              </a:rPr>
              <a:t>par rayonnement des panneaux entourant le "cube" de l'expérience, et par des drains thermiques reliés à 2 radiateurs situés à l’extérieur (-100°c</a:t>
            </a:r>
            <a:r>
              <a:rPr lang="fr-FR" sz="1200" dirty="0" smtClean="0">
                <a:latin typeface="Arial" panose="020B0604020202020204" pitchFamily="34" charset="0"/>
                <a:ea typeface="Times New Roman" panose="02020603050405020304" pitchFamily="18" charset="0"/>
              </a:rPr>
              <a:t>)</a:t>
            </a:r>
            <a:endParaRPr lang="fr-FR" sz="1200" dirty="0">
              <a:latin typeface="Arial" panose="020B0604020202020204" pitchFamily="34" charset="0"/>
              <a:ea typeface="Times New Roman" panose="02020603050405020304" pitchFamily="18" charset="0"/>
            </a:endParaRPr>
          </a:p>
          <a:p>
            <a:pPr algn="just">
              <a:spcAft>
                <a:spcPts val="0"/>
              </a:spcAft>
            </a:pPr>
            <a:r>
              <a:rPr lang="fr-FR" sz="1200" dirty="0" smtClean="0">
                <a:latin typeface="Arial" panose="020B0604020202020204" pitchFamily="34" charset="0"/>
                <a:ea typeface="Times New Roman" panose="02020603050405020304" pitchFamily="18" charset="0"/>
              </a:rPr>
              <a:t/>
            </a:r>
            <a:br>
              <a:rPr lang="fr-FR" sz="1200" dirty="0" smtClean="0">
                <a:latin typeface="Arial" panose="020B0604020202020204" pitchFamily="34" charset="0"/>
                <a:ea typeface="Times New Roman" panose="02020603050405020304" pitchFamily="18" charset="0"/>
              </a:rPr>
            </a:br>
            <a:r>
              <a:rPr lang="fr-FR" sz="1200" dirty="0" smtClean="0">
                <a:latin typeface="Arial" panose="020B0604020202020204" pitchFamily="34" charset="0"/>
                <a:ea typeface="Times New Roman" panose="02020603050405020304" pitchFamily="18" charset="0"/>
              </a:rPr>
              <a:t>Seules </a:t>
            </a:r>
            <a:r>
              <a:rPr lang="fr-FR" sz="1200" dirty="0">
                <a:latin typeface="Arial" panose="020B0604020202020204" pitchFamily="34" charset="0"/>
                <a:ea typeface="Times New Roman" panose="02020603050405020304" pitchFamily="18" charset="0"/>
              </a:rPr>
              <a:t>les faces inférieure et latérale à l'ombre assurent une dissipation </a:t>
            </a:r>
            <a:r>
              <a:rPr lang="fr-FR" sz="1200" dirty="0" smtClean="0">
                <a:latin typeface="Arial" panose="020B0604020202020204" pitchFamily="34" charset="0"/>
                <a:ea typeface="Times New Roman" panose="02020603050405020304" pitchFamily="18" charset="0"/>
              </a:rPr>
              <a:t>thermique, dans </a:t>
            </a:r>
            <a:r>
              <a:rPr lang="fr-FR" sz="1200" dirty="0">
                <a:latin typeface="Arial" panose="020B0604020202020204" pitchFamily="34" charset="0"/>
                <a:ea typeface="Times New Roman" panose="02020603050405020304" pitchFamily="18" charset="0"/>
              </a:rPr>
              <a:t>le domaine infrarouge.</a:t>
            </a:r>
          </a:p>
          <a:p>
            <a:pPr lvl="0">
              <a:spcAft>
                <a:spcPts val="0"/>
              </a:spcAft>
              <a:tabLst>
                <a:tab pos="457200" algn="l"/>
              </a:tabLst>
            </a:pPr>
            <a:r>
              <a:rPr lang="fr-FR" sz="1200" dirty="0" smtClean="0">
                <a:latin typeface="Arial" panose="020B0604020202020204" pitchFamily="34" charset="0"/>
                <a:ea typeface="Times New Roman" panose="02020603050405020304" pitchFamily="18" charset="0"/>
              </a:rPr>
              <a:t>- Faces </a:t>
            </a:r>
            <a:r>
              <a:rPr lang="fr-FR" sz="1200" dirty="0">
                <a:latin typeface="Arial" panose="020B0604020202020204" pitchFamily="34" charset="0"/>
                <a:ea typeface="Times New Roman" panose="02020603050405020304" pitchFamily="18" charset="0"/>
              </a:rPr>
              <a:t>exposées au </a:t>
            </a:r>
            <a:r>
              <a:rPr lang="fr-FR" sz="1200" dirty="0" smtClean="0">
                <a:latin typeface="Arial" panose="020B0604020202020204" pitchFamily="34" charset="0"/>
                <a:ea typeface="Times New Roman" panose="02020603050405020304" pitchFamily="18" charset="0"/>
              </a:rPr>
              <a:t>soleil: isolées </a:t>
            </a:r>
            <a:r>
              <a:rPr lang="fr-FR" sz="1200" dirty="0">
                <a:latin typeface="Arial" panose="020B0604020202020204" pitchFamily="34" charset="0"/>
                <a:ea typeface="Times New Roman" panose="02020603050405020304" pitchFamily="18" charset="0"/>
              </a:rPr>
              <a:t>en radiation et conduction</a:t>
            </a:r>
            <a:r>
              <a:rPr lang="fr-FR" sz="1200" dirty="0" smtClean="0">
                <a:latin typeface="Arial" panose="020B0604020202020204" pitchFamily="34" charset="0"/>
                <a:ea typeface="Times New Roman" panose="02020603050405020304" pitchFamily="18" charset="0"/>
              </a:rPr>
              <a:t>,</a:t>
            </a:r>
            <a:r>
              <a:rPr lang="fr-FR" altLang="fr-FR" sz="1200" dirty="0">
                <a:latin typeface="Arial" panose="020B0604020202020204" pitchFamily="34" charset="0"/>
                <a:ea typeface="Times New Roman" panose="02020603050405020304" pitchFamily="18" charset="0"/>
              </a:rPr>
              <a:t> </a:t>
            </a:r>
            <a:r>
              <a:rPr lang="fr-FR" altLang="fr-FR" sz="1200" dirty="0" smtClean="0">
                <a:latin typeface="Arial" panose="020B0604020202020204" pitchFamily="34" charset="0"/>
                <a:ea typeface="Times New Roman" panose="02020603050405020304" pitchFamily="18" charset="0"/>
              </a:rPr>
              <a:t> </a:t>
            </a:r>
            <a:br>
              <a:rPr lang="fr-FR" altLang="fr-FR" sz="1200" dirty="0" smtClean="0">
                <a:latin typeface="Arial" panose="020B0604020202020204" pitchFamily="34" charset="0"/>
                <a:ea typeface="Times New Roman" panose="02020603050405020304" pitchFamily="18" charset="0"/>
              </a:rPr>
            </a:br>
            <a:r>
              <a:rPr lang="fr-FR" altLang="fr-FR" sz="1200" dirty="0" smtClean="0">
                <a:latin typeface="Arial" panose="020B0604020202020204" pitchFamily="34" charset="0"/>
                <a:ea typeface="Times New Roman" panose="02020603050405020304" pitchFamily="18" charset="0"/>
              </a:rPr>
              <a:t>  polystyrène revêtu </a:t>
            </a:r>
            <a:r>
              <a:rPr lang="fr-FR" altLang="fr-FR" sz="1200" dirty="0">
                <a:latin typeface="Arial" panose="020B0604020202020204" pitchFamily="34" charset="0"/>
                <a:ea typeface="Times New Roman" panose="02020603050405020304" pitchFamily="18" charset="0"/>
              </a:rPr>
              <a:t>de films </a:t>
            </a:r>
            <a:r>
              <a:rPr lang="fr-FR" altLang="fr-FR" sz="1200" b="1" dirty="0">
                <a:latin typeface="Arial" panose="020B0604020202020204" pitchFamily="34" charset="0"/>
                <a:ea typeface="Times New Roman" panose="02020603050405020304" pitchFamily="18" charset="0"/>
              </a:rPr>
              <a:t>"Beta </a:t>
            </a:r>
            <a:r>
              <a:rPr lang="fr-FR" altLang="fr-FR" sz="1200" b="1" dirty="0" err="1">
                <a:latin typeface="Arial" panose="020B0604020202020204" pitchFamily="34" charset="0"/>
                <a:ea typeface="Times New Roman" panose="02020603050405020304" pitchFamily="18" charset="0"/>
              </a:rPr>
              <a:t>Cloth</a:t>
            </a:r>
            <a:r>
              <a:rPr lang="fr-FR" altLang="fr-FR" sz="1200" b="1" dirty="0">
                <a:latin typeface="Arial" panose="020B0604020202020204" pitchFamily="34" charset="0"/>
                <a:ea typeface="Times New Roman" panose="02020603050405020304" pitchFamily="18" charset="0"/>
              </a:rPr>
              <a:t>" et </a:t>
            </a:r>
            <a:r>
              <a:rPr lang="fr-FR" altLang="fr-FR" sz="1200" b="1" dirty="0" err="1">
                <a:latin typeface="Arial" panose="020B0604020202020204" pitchFamily="34" charset="0"/>
                <a:ea typeface="Times New Roman" panose="02020603050405020304" pitchFamily="18" charset="0"/>
              </a:rPr>
              <a:t>Kapton</a:t>
            </a:r>
            <a:endParaRPr lang="fr-FR" sz="1200" b="1" dirty="0">
              <a:latin typeface="Arial" panose="020B0604020202020204" pitchFamily="34" charset="0"/>
              <a:ea typeface="Times New Roman" panose="02020603050405020304" pitchFamily="18" charset="0"/>
            </a:endParaRPr>
          </a:p>
          <a:p>
            <a:pPr lvl="0">
              <a:spcAft>
                <a:spcPts val="0"/>
              </a:spcAft>
              <a:tabLst>
                <a:tab pos="457200" algn="l"/>
              </a:tabLst>
            </a:pPr>
            <a:r>
              <a:rPr lang="fr-FR" sz="1200" dirty="0">
                <a:latin typeface="Arial" panose="020B0604020202020204" pitchFamily="34" charset="0"/>
                <a:ea typeface="Times New Roman" panose="02020603050405020304" pitchFamily="18" charset="0"/>
              </a:rPr>
              <a:t>- </a:t>
            </a:r>
            <a:r>
              <a:rPr lang="fr-FR" sz="1200" dirty="0" smtClean="0">
                <a:latin typeface="Arial" panose="020B0604020202020204" pitchFamily="34" charset="0"/>
                <a:ea typeface="Times New Roman" panose="02020603050405020304" pitchFamily="18" charset="0"/>
              </a:rPr>
              <a:t>Face inférieure: sensible </a:t>
            </a:r>
            <a:r>
              <a:rPr lang="fr-FR" sz="1200" dirty="0">
                <a:latin typeface="Arial" panose="020B0604020202020204" pitchFamily="34" charset="0"/>
                <a:ea typeface="Times New Roman" panose="02020603050405020304" pitchFamily="18" charset="0"/>
              </a:rPr>
              <a:t>au rayonnement </a:t>
            </a:r>
            <a:r>
              <a:rPr lang="fr-FR" sz="1200" dirty="0" smtClean="0">
                <a:latin typeface="Arial" panose="020B0604020202020204" pitchFamily="34" charset="0"/>
                <a:ea typeface="Times New Roman" panose="02020603050405020304" pitchFamily="18" charset="0"/>
              </a:rPr>
              <a:t>infrarouge et </a:t>
            </a:r>
            <a:r>
              <a:rPr lang="fr-FR" sz="1200" dirty="0">
                <a:latin typeface="Arial" panose="020B0604020202020204" pitchFamily="34" charset="0"/>
                <a:ea typeface="Times New Roman" panose="02020603050405020304" pitchFamily="18" charset="0"/>
              </a:rPr>
              <a:t>insensible au </a:t>
            </a:r>
            <a:r>
              <a:rPr lang="fr-FR" sz="1200" dirty="0" smtClean="0">
                <a:latin typeface="Arial" panose="020B0604020202020204" pitchFamily="34" charset="0"/>
                <a:ea typeface="Times New Roman" panose="02020603050405020304" pitchFamily="18" charset="0"/>
              </a:rPr>
              <a:t/>
            </a:r>
            <a:br>
              <a:rPr lang="fr-FR" sz="1200" dirty="0" smtClean="0">
                <a:latin typeface="Arial" panose="020B0604020202020204" pitchFamily="34" charset="0"/>
                <a:ea typeface="Times New Roman" panose="02020603050405020304" pitchFamily="18" charset="0"/>
              </a:rPr>
            </a:br>
            <a:r>
              <a:rPr lang="fr-FR" sz="1200" dirty="0" smtClean="0">
                <a:latin typeface="Arial" panose="020B0604020202020204" pitchFamily="34" charset="0"/>
                <a:ea typeface="Times New Roman" panose="02020603050405020304" pitchFamily="18" charset="0"/>
              </a:rPr>
              <a:t>  rayonnement </a:t>
            </a:r>
            <a:r>
              <a:rPr lang="fr-FR" sz="1200" dirty="0">
                <a:latin typeface="Arial" panose="020B0604020202020204" pitchFamily="34" charset="0"/>
                <a:ea typeface="Times New Roman" panose="02020603050405020304" pitchFamily="18" charset="0"/>
              </a:rPr>
              <a:t>solaire (faible rapport </a:t>
            </a:r>
            <a:r>
              <a:rPr lang="fr-FR" sz="1400" dirty="0">
                <a:solidFill>
                  <a:prstClr val="black"/>
                </a:solidFill>
                <a:latin typeface="Symbol" panose="05050102010706020507" pitchFamily="18" charset="2"/>
                <a:ea typeface="Times New Roman" panose="02020603050405020304" pitchFamily="18" charset="0"/>
              </a:rPr>
              <a:t>a</a:t>
            </a:r>
            <a:r>
              <a:rPr lang="fr-FR" sz="1400" dirty="0">
                <a:solidFill>
                  <a:prstClr val="black"/>
                </a:solidFill>
                <a:latin typeface="Times New Roman" panose="02020603050405020304" pitchFamily="18" charset="0"/>
                <a:ea typeface="Times New Roman" panose="02020603050405020304" pitchFamily="18" charset="0"/>
              </a:rPr>
              <a:t>/</a:t>
            </a:r>
            <a:r>
              <a:rPr lang="fr-FR" sz="1400" dirty="0">
                <a:solidFill>
                  <a:prstClr val="black"/>
                </a:solidFill>
                <a:latin typeface="Symbol" panose="05050102010706020507" pitchFamily="18" charset="2"/>
                <a:ea typeface="Times New Roman" panose="02020603050405020304" pitchFamily="18" charset="0"/>
              </a:rPr>
              <a:t>e</a:t>
            </a:r>
            <a:r>
              <a:rPr lang="fr-FR" sz="1200" dirty="0" smtClean="0">
                <a:latin typeface="Arial" panose="020B0604020202020204" pitchFamily="34" charset="0"/>
                <a:ea typeface="Times New Roman" panose="02020603050405020304" pitchFamily="18" charset="0"/>
              </a:rPr>
              <a:t>),</a:t>
            </a:r>
          </a:p>
          <a:p>
            <a:pPr lvl="0" algn="just">
              <a:spcAft>
                <a:spcPts val="0"/>
              </a:spcAft>
              <a:tabLst>
                <a:tab pos="457200" algn="l"/>
              </a:tabLst>
            </a:pPr>
            <a:r>
              <a:rPr lang="fr-FR" sz="1200" dirty="0" smtClean="0">
                <a:latin typeface="Arial" panose="020B0604020202020204" pitchFamily="34" charset="0"/>
                <a:ea typeface="Times New Roman" panose="02020603050405020304" pitchFamily="18" charset="0"/>
              </a:rPr>
              <a:t>- Face </a:t>
            </a:r>
            <a:r>
              <a:rPr lang="fr-FR" sz="1200" dirty="0">
                <a:latin typeface="Arial" panose="020B0604020202020204" pitchFamily="34" charset="0"/>
                <a:ea typeface="Times New Roman" panose="02020603050405020304" pitchFamily="18" charset="0"/>
              </a:rPr>
              <a:t>latérale à l'ombre </a:t>
            </a:r>
            <a:r>
              <a:rPr lang="fr-FR" sz="1200" dirty="0" smtClean="0">
                <a:latin typeface="Arial" panose="020B0604020202020204" pitchFamily="34" charset="0"/>
                <a:ea typeface="Times New Roman" panose="02020603050405020304" pitchFamily="18" charset="0"/>
              </a:rPr>
              <a:t>: </a:t>
            </a:r>
            <a:r>
              <a:rPr lang="fr-FR" sz="1200" dirty="0">
                <a:latin typeface="Arial" panose="020B0604020202020204" pitchFamily="34" charset="0"/>
                <a:ea typeface="Times New Roman" panose="02020603050405020304" pitchFamily="18" charset="0"/>
              </a:rPr>
              <a:t>sensible au rayonnement infrarouge </a:t>
            </a:r>
            <a:r>
              <a:rPr lang="fr-FR" sz="1200" dirty="0" smtClean="0">
                <a:latin typeface="Arial" panose="020B0604020202020204" pitchFamily="34" charset="0"/>
                <a:ea typeface="Times New Roman" panose="02020603050405020304" pitchFamily="18" charset="0"/>
              </a:rPr>
              <a:t>(</a:t>
            </a:r>
            <a:r>
              <a:rPr lang="fr-FR" sz="1400" dirty="0">
                <a:solidFill>
                  <a:prstClr val="black"/>
                </a:solidFill>
                <a:latin typeface="Symbol" panose="05050102010706020507" pitchFamily="18" charset="2"/>
                <a:ea typeface="Times New Roman" panose="02020603050405020304" pitchFamily="18" charset="0"/>
              </a:rPr>
              <a:t>e</a:t>
            </a:r>
            <a:r>
              <a:rPr lang="fr-FR" sz="1200" dirty="0" smtClean="0">
                <a:latin typeface="Arial" panose="020B0604020202020204" pitchFamily="34" charset="0"/>
                <a:ea typeface="Times New Roman" panose="02020603050405020304" pitchFamily="18" charset="0"/>
              </a:rPr>
              <a:t> </a:t>
            </a:r>
            <a:r>
              <a:rPr lang="fr-FR" sz="1200" dirty="0">
                <a:latin typeface="Arial" panose="020B0604020202020204" pitchFamily="34" charset="0"/>
                <a:ea typeface="Times New Roman" panose="02020603050405020304" pitchFamily="18" charset="0"/>
              </a:rPr>
              <a:t>élevé).</a:t>
            </a:r>
          </a:p>
        </p:txBody>
      </p:sp>
      <p:grpSp>
        <p:nvGrpSpPr>
          <p:cNvPr id="66" name="Groupe 65"/>
          <p:cNvGrpSpPr/>
          <p:nvPr/>
        </p:nvGrpSpPr>
        <p:grpSpPr>
          <a:xfrm>
            <a:off x="5024690" y="2646884"/>
            <a:ext cx="3817191" cy="3813221"/>
            <a:chOff x="1228634" y="921945"/>
            <a:chExt cx="4676388" cy="4786783"/>
          </a:xfrm>
        </p:grpSpPr>
        <p:pic>
          <p:nvPicPr>
            <p:cNvPr id="67" name="Picture 15" descr="P101028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4031" y="2718080"/>
              <a:ext cx="1960991" cy="110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Groupe 67"/>
            <p:cNvGrpSpPr/>
            <p:nvPr/>
          </p:nvGrpSpPr>
          <p:grpSpPr>
            <a:xfrm>
              <a:off x="1228634" y="921945"/>
              <a:ext cx="3203560" cy="3037669"/>
              <a:chOff x="817713" y="144416"/>
              <a:chExt cx="3203560" cy="3037669"/>
            </a:xfrm>
          </p:grpSpPr>
          <p:pic>
            <p:nvPicPr>
              <p:cNvPr id="80" name="Imag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387" y="144416"/>
                <a:ext cx="2982886" cy="3037669"/>
              </a:xfrm>
              <a:prstGeom prst="rect">
                <a:avLst/>
              </a:prstGeom>
            </p:spPr>
          </p:pic>
          <p:sp>
            <p:nvSpPr>
              <p:cNvPr id="81" name="Rectangle 80"/>
              <p:cNvSpPr/>
              <p:nvPr/>
            </p:nvSpPr>
            <p:spPr>
              <a:xfrm>
                <a:off x="817713" y="157098"/>
                <a:ext cx="1781132" cy="463627"/>
              </a:xfrm>
              <a:prstGeom prst="rect">
                <a:avLst/>
              </a:prstGeom>
            </p:spPr>
            <p:txBody>
              <a:bodyPr wrap="square">
                <a:spAutoFit/>
              </a:bodyPr>
              <a:lstStyle/>
              <a:p>
                <a:pPr lvl="0" eaLnBrk="0" fontAlgn="base" hangingPunct="0">
                  <a:spcBef>
                    <a:spcPct val="0"/>
                  </a:spcBef>
                  <a:spcAft>
                    <a:spcPct val="0"/>
                  </a:spcAft>
                </a:pPr>
                <a:r>
                  <a:rPr lang="fr-FR" altLang="fr-FR" sz="900" dirty="0">
                    <a:latin typeface="Arial" panose="020B0604020202020204" pitchFamily="34" charset="0"/>
                    <a:ea typeface="Times New Roman" panose="02020603050405020304" pitchFamily="18" charset="0"/>
                  </a:rPr>
                  <a:t>nid d’abeille aluminium (</a:t>
                </a:r>
                <a:r>
                  <a:rPr lang="fr-FR" altLang="fr-FR" sz="900" dirty="0" err="1">
                    <a:latin typeface="Arial" panose="020B0604020202020204" pitchFamily="34" charset="0"/>
                    <a:ea typeface="Times New Roman" panose="02020603050405020304" pitchFamily="18" charset="0"/>
                  </a:rPr>
                  <a:t>Hexlite</a:t>
                </a:r>
                <a:r>
                  <a:rPr lang="fr-FR" altLang="fr-FR" sz="900" dirty="0">
                    <a:latin typeface="Arial" panose="020B0604020202020204" pitchFamily="34" charset="0"/>
                    <a:ea typeface="Times New Roman" panose="02020603050405020304" pitchFamily="18" charset="0"/>
                  </a:rPr>
                  <a:t> 220)</a:t>
                </a:r>
                <a:endParaRPr lang="fr-FR" altLang="fr-FR" sz="400" dirty="0">
                  <a:latin typeface="Arial" panose="020B0604020202020204" pitchFamily="34" charset="0"/>
                </a:endParaRPr>
              </a:p>
            </p:txBody>
          </p:sp>
        </p:grpSp>
        <p:grpSp>
          <p:nvGrpSpPr>
            <p:cNvPr id="69" name="Groupe 68"/>
            <p:cNvGrpSpPr/>
            <p:nvPr/>
          </p:nvGrpSpPr>
          <p:grpSpPr>
            <a:xfrm>
              <a:off x="4161294" y="3892287"/>
              <a:ext cx="1743728" cy="1231604"/>
              <a:chOff x="7331345" y="6408502"/>
              <a:chExt cx="2843003" cy="2191503"/>
            </a:xfrm>
          </p:grpSpPr>
          <p:pic>
            <p:nvPicPr>
              <p:cNvPr id="78" name="Picture 12" descr="CIMG007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4510" y="6408502"/>
                <a:ext cx="2509838" cy="188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78"/>
              <p:cNvSpPr/>
              <p:nvPr/>
            </p:nvSpPr>
            <p:spPr>
              <a:xfrm>
                <a:off x="7331345" y="8189265"/>
                <a:ext cx="2653289" cy="410740"/>
              </a:xfrm>
              <a:prstGeom prst="rect">
                <a:avLst/>
              </a:prstGeom>
            </p:spPr>
            <p:txBody>
              <a:bodyPr wrap="none">
                <a:spAutoFit/>
              </a:bodyPr>
              <a:lstStyle/>
              <a:p>
                <a:pPr lvl="0" eaLnBrk="0" fontAlgn="base" hangingPunct="0">
                  <a:spcBef>
                    <a:spcPct val="0"/>
                  </a:spcBef>
                  <a:spcAft>
                    <a:spcPct val="0"/>
                  </a:spcAft>
                </a:pPr>
                <a:r>
                  <a:rPr lang="fr-FR" altLang="fr-FR" sz="900" i="1" dirty="0" bmk="">
                    <a:latin typeface="Arial" panose="020B0604020202020204" pitchFamily="34" charset="0"/>
                    <a:ea typeface="Times New Roman" panose="02020603050405020304" pitchFamily="18" charset="0"/>
                  </a:rPr>
                  <a:t>alliage </a:t>
                </a:r>
                <a:r>
                  <a:rPr lang="fr-FR" altLang="fr-FR" sz="900" i="1" dirty="0" smtClean="0" bmk="">
                    <a:latin typeface="Arial" panose="020B0604020202020204" pitchFamily="34" charset="0"/>
                    <a:ea typeface="Times New Roman" panose="02020603050405020304" pitchFamily="18" charset="0"/>
                  </a:rPr>
                  <a:t>6061T6 - </a:t>
                </a:r>
                <a:r>
                  <a:rPr lang="fr-FR" altLang="fr-FR" sz="900" i="1" dirty="0" bmk="">
                    <a:latin typeface="Arial" panose="020B0604020202020204" pitchFamily="34" charset="0"/>
                    <a:ea typeface="Times New Roman" panose="02020603050405020304" pitchFamily="18" charset="0"/>
                  </a:rPr>
                  <a:t>150W/(</a:t>
                </a:r>
                <a:r>
                  <a:rPr lang="fr-FR" altLang="fr-FR" sz="900" i="1" dirty="0" err="1" bmk="">
                    <a:latin typeface="Arial" panose="020B0604020202020204" pitchFamily="34" charset="0"/>
                    <a:ea typeface="Times New Roman" panose="02020603050405020304" pitchFamily="18" charset="0"/>
                  </a:rPr>
                  <a:t>mK</a:t>
                </a:r>
                <a:r>
                  <a:rPr lang="fr-FR" altLang="fr-FR" sz="900" i="1" dirty="0" bmk="">
                    <a:latin typeface="Arial" panose="020B0604020202020204" pitchFamily="34" charset="0"/>
                    <a:ea typeface="Times New Roman" panose="02020603050405020304" pitchFamily="18" charset="0"/>
                  </a:rPr>
                  <a:t>)</a:t>
                </a:r>
                <a:endParaRPr lang="fr-FR" altLang="fr-FR" sz="700" i="1" dirty="0" bmk="">
                  <a:latin typeface="Arial" panose="020B0604020202020204" pitchFamily="34" charset="0"/>
                </a:endParaRPr>
              </a:p>
            </p:txBody>
          </p:sp>
        </p:grpSp>
        <p:grpSp>
          <p:nvGrpSpPr>
            <p:cNvPr id="70" name="Groupe 69"/>
            <p:cNvGrpSpPr/>
            <p:nvPr/>
          </p:nvGrpSpPr>
          <p:grpSpPr>
            <a:xfrm>
              <a:off x="1423631" y="4003162"/>
              <a:ext cx="2737664" cy="1705566"/>
              <a:chOff x="2558582" y="4574130"/>
              <a:chExt cx="3546164" cy="2660747"/>
            </a:xfrm>
          </p:grpSpPr>
          <p:pic>
            <p:nvPicPr>
              <p:cNvPr id="76" name="Picture 5" descr="IMG_00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8582" y="4574130"/>
                <a:ext cx="3546164" cy="2660747"/>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4968143" y="5623648"/>
                <a:ext cx="1118467" cy="723275"/>
              </a:xfrm>
              <a:prstGeom prst="rect">
                <a:avLst/>
              </a:prstGeom>
            </p:spPr>
            <p:txBody>
              <a:bodyPr wrap="square">
                <a:spAutoFit/>
              </a:bodyPr>
              <a:lstStyle/>
              <a:p>
                <a:r>
                  <a:rPr lang="fr-FR" sz="900" dirty="0">
                    <a:solidFill>
                      <a:schemeClr val="bg1"/>
                    </a:solidFill>
                    <a:latin typeface="Times New Roman" panose="02020603050405020304" pitchFamily="18" charset="0"/>
                    <a:ea typeface="Times New Roman" panose="02020603050405020304" pitchFamily="18" charset="0"/>
                  </a:rPr>
                  <a:t>drains </a:t>
                </a:r>
                <a:r>
                  <a:rPr lang="fr-FR" sz="900" dirty="0" smtClean="0">
                    <a:solidFill>
                      <a:schemeClr val="bg1"/>
                    </a:solidFill>
                    <a:latin typeface="Times New Roman" panose="02020603050405020304" pitchFamily="18" charset="0"/>
                    <a:ea typeface="Times New Roman" panose="02020603050405020304" pitchFamily="18" charset="0"/>
                  </a:rPr>
                  <a:t>thermiques </a:t>
                </a:r>
                <a:endParaRPr lang="fr-FR" sz="900" dirty="0">
                  <a:solidFill>
                    <a:schemeClr val="bg1"/>
                  </a:solidFill>
                </a:endParaRPr>
              </a:p>
            </p:txBody>
          </p:sp>
        </p:grpSp>
        <p:cxnSp>
          <p:nvCxnSpPr>
            <p:cNvPr id="71" name="Connecteur droit avec flèche 70"/>
            <p:cNvCxnSpPr/>
            <p:nvPr/>
          </p:nvCxnSpPr>
          <p:spPr>
            <a:xfrm flipH="1">
              <a:off x="3541363" y="1455763"/>
              <a:ext cx="619931" cy="137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72" name="Groupe 71"/>
            <p:cNvGrpSpPr/>
            <p:nvPr/>
          </p:nvGrpSpPr>
          <p:grpSpPr>
            <a:xfrm>
              <a:off x="4189058" y="1097532"/>
              <a:ext cx="1381912" cy="1228334"/>
              <a:chOff x="4255608" y="1125920"/>
              <a:chExt cx="1381912" cy="1228334"/>
            </a:xfrm>
          </p:grpSpPr>
          <p:pic>
            <p:nvPicPr>
              <p:cNvPr id="74" name="Imag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55608" y="1125920"/>
                <a:ext cx="1381912" cy="1036434"/>
              </a:xfrm>
              <a:prstGeom prst="rect">
                <a:avLst/>
              </a:prstGeom>
            </p:spPr>
          </p:pic>
          <p:sp>
            <p:nvSpPr>
              <p:cNvPr id="75" name="Rectangle 74"/>
              <p:cNvSpPr/>
              <p:nvPr/>
            </p:nvSpPr>
            <p:spPr>
              <a:xfrm>
                <a:off x="4547420" y="2123422"/>
                <a:ext cx="727495" cy="230832"/>
              </a:xfrm>
              <a:prstGeom prst="rect">
                <a:avLst/>
              </a:prstGeom>
            </p:spPr>
            <p:txBody>
              <a:bodyPr wrap="square">
                <a:spAutoFit/>
              </a:bodyPr>
              <a:lstStyle/>
              <a:p>
                <a:pPr lvl="0" eaLnBrk="0" fontAlgn="base" hangingPunct="0">
                  <a:spcBef>
                    <a:spcPct val="0"/>
                  </a:spcBef>
                  <a:spcAft>
                    <a:spcPct val="0"/>
                  </a:spcAft>
                </a:pPr>
                <a:r>
                  <a:rPr lang="fr-FR" altLang="fr-FR" sz="900" dirty="0" smtClean="0">
                    <a:latin typeface="Arial" panose="020B0604020202020204" pitchFamily="34" charset="0"/>
                    <a:ea typeface="Times New Roman" panose="02020603050405020304" pitchFamily="18" charset="0"/>
                  </a:rPr>
                  <a:t>Aérogel</a:t>
                </a:r>
                <a:endParaRPr lang="fr-FR" altLang="fr-FR" sz="400" dirty="0">
                  <a:latin typeface="Arial" panose="020B0604020202020204" pitchFamily="34" charset="0"/>
                </a:endParaRPr>
              </a:p>
            </p:txBody>
          </p:sp>
        </p:grpSp>
        <p:cxnSp>
          <p:nvCxnSpPr>
            <p:cNvPr id="73" name="Connecteur droit avec flèche 72"/>
            <p:cNvCxnSpPr/>
            <p:nvPr/>
          </p:nvCxnSpPr>
          <p:spPr>
            <a:xfrm flipH="1" flipV="1">
              <a:off x="4068590" y="3515356"/>
              <a:ext cx="423826" cy="595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57" name="Picture 1" descr="foamXsecti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46430" y="4148060"/>
            <a:ext cx="3093907" cy="190146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3"/>
          <p:cNvSpPr>
            <a:spLocks noChangeArrowheads="1"/>
          </p:cNvSpPr>
          <p:nvPr/>
        </p:nvSpPr>
        <p:spPr bwMode="auto">
          <a:xfrm>
            <a:off x="158112" y="5295332"/>
            <a:ext cx="50467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Propriétés Thermique des matériaux</a:t>
            </a:r>
            <a:endParaRPr kumimoji="0" lang="fr-FR" altLang="fr-FR" sz="800" b="0" i="0" u="none" strike="noStrike" cap="none" normalizeH="0" baseline="0" dirty="0" smtClean="0">
              <a:ln>
                <a:noFill/>
              </a:ln>
              <a:solidFill>
                <a:schemeClr val="tx1"/>
              </a:solidFill>
              <a:effectLst/>
              <a:latin typeface="Arial" panose="020B0604020202020204" pitchFamily="34" charset="0"/>
            </a:endParaRPr>
          </a:p>
          <a:p>
            <a:pPr lvl="1">
              <a:buFontTx/>
              <a:buChar char="•"/>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matériau alliage d'aluminium</a:t>
            </a:r>
            <a:r>
              <a:rPr kumimoji="0" lang="fr-FR" altLang="fr-FR" sz="1200" b="0"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rPr>
              <a:t>, 134 W/(</a:t>
            </a:r>
            <a:r>
              <a:rPr kumimoji="0" lang="fr-FR" altLang="fr-FR" sz="1200" b="0" i="0" u="none" strike="noStrike" cap="none" normalizeH="0" baseline="0" dirty="0" err="1" smtClean="0" bmk="">
                <a:ln>
                  <a:noFill/>
                </a:ln>
                <a:solidFill>
                  <a:schemeClr val="tx1"/>
                </a:solidFill>
                <a:effectLst/>
                <a:latin typeface="Arial" panose="020B0604020202020204" pitchFamily="34" charset="0"/>
                <a:ea typeface="Times New Roman" panose="02020603050405020304" pitchFamily="18" charset="0"/>
              </a:rPr>
              <a:t>mK</a:t>
            </a:r>
            <a:r>
              <a:rPr kumimoji="0" lang="fr-FR" altLang="fr-FR" sz="1200" b="0"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rPr>
              <a:t>),</a:t>
            </a:r>
            <a:endParaRPr kumimoji="0" lang="fr-FR" altLang="fr-FR" sz="800" b="0" i="0" u="none" strike="noStrike" cap="none" normalizeH="0" baseline="0" dirty="0" smtClean="0" bmk="">
              <a:ln>
                <a:noFill/>
              </a:ln>
              <a:solidFill>
                <a:schemeClr val="tx1"/>
              </a:solidFill>
              <a:effectLst/>
              <a:latin typeface="Arial" panose="020B0604020202020204" pitchFamily="34" charset="0"/>
            </a:endParaRPr>
          </a:p>
          <a:p>
            <a:pPr lvl="1">
              <a:buFontTx/>
              <a:buChar char="•"/>
            </a:pPr>
            <a:r>
              <a:rPr kumimoji="0" lang="fr-FR" altLang="fr-FR" sz="1200" b="0"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rPr>
              <a:t>résistance de contact des assemblages</a:t>
            </a: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100 W/(m²K) à sec </a:t>
            </a:r>
            <a:b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ou 570 W/(m²K) / graisse thermique,</a:t>
            </a:r>
            <a:endParaRPr kumimoji="0" lang="fr-FR" altLang="fr-FR" sz="800" b="0" i="0" u="none" strike="noStrike" cap="none" normalizeH="0" baseline="0" dirty="0" smtClean="0">
              <a:ln>
                <a:noFill/>
              </a:ln>
              <a:solidFill>
                <a:schemeClr val="tx1"/>
              </a:solidFill>
              <a:effectLst/>
              <a:latin typeface="Arial" panose="020B0604020202020204" pitchFamily="34" charset="0"/>
            </a:endParaRPr>
          </a:p>
          <a:p>
            <a:pPr lvl="1">
              <a:buFontTx/>
              <a:buChar char="•"/>
            </a:pP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émissivité thermique 0.8 (surface peinte =</a:t>
            </a:r>
            <a:r>
              <a:rPr lang="fr-FR" sz="1200" dirty="0" smtClean="0">
                <a:ea typeface="Times New Roman" panose="02020603050405020304" pitchFamily="18" charset="0"/>
              </a:rPr>
              <a:t> </a:t>
            </a:r>
            <a:r>
              <a:rPr lang="fr-FR" sz="1200" b="1" dirty="0">
                <a:ea typeface="Times New Roman" panose="02020603050405020304" pitchFamily="18" charset="0"/>
              </a:rPr>
              <a:t>poudrage noir </a:t>
            </a:r>
            <a:r>
              <a:rPr lang="fr-FR" sz="1200" dirty="0" err="1" smtClean="0">
                <a:ea typeface="Times New Roman" panose="02020603050405020304" pitchFamily="18" charset="0"/>
              </a:rPr>
              <a:t>Interbon</a:t>
            </a:r>
            <a:r>
              <a:rPr lang="fr-FR" sz="1200" dirty="0" smtClean="0">
                <a:ea typeface="Times New Roman" panose="02020603050405020304" pitchFamily="18" charset="0"/>
              </a:rPr>
              <a:t> </a:t>
            </a:r>
            <a:r>
              <a:rPr lang="fr-FR" sz="1200" dirty="0">
                <a:ea typeface="Times New Roman" panose="02020603050405020304" pitchFamily="18" charset="0"/>
              </a:rPr>
              <a:t>100 lisse </a:t>
            </a:r>
            <a:r>
              <a:rPr lang="fr-FR" sz="1200" dirty="0" smtClean="0">
                <a:ea typeface="Times New Roman" panose="02020603050405020304" pitchFamily="18" charset="0"/>
              </a:rPr>
              <a:t>mat</a:t>
            </a:r>
            <a:r>
              <a:rPr kumimoji="0" lang="fr-FR" altLang="fr-F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t>
            </a:r>
            <a:endParaRPr kumimoji="0" lang="fr-FR" altLang="fr-FR" sz="800" b="0" i="0" u="none" strike="noStrike" cap="none" normalizeH="0" baseline="0" dirty="0" smtClean="0">
              <a:ln>
                <a:noFill/>
              </a:ln>
              <a:solidFill>
                <a:schemeClr val="tx1"/>
              </a:solidFill>
              <a:effectLst/>
              <a:latin typeface="Arial" panose="020B0604020202020204" pitchFamily="34" charset="0"/>
            </a:endParaRPr>
          </a:p>
        </p:txBody>
      </p:sp>
      <p:cxnSp>
        <p:nvCxnSpPr>
          <p:cNvPr id="82" name="Connecteur droit avec flèche 81"/>
          <p:cNvCxnSpPr/>
          <p:nvPr/>
        </p:nvCxnSpPr>
        <p:spPr>
          <a:xfrm flipH="1" flipV="1">
            <a:off x="6760492" y="5984124"/>
            <a:ext cx="990997" cy="410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3" name="Image 8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1502" y="0"/>
            <a:ext cx="752856" cy="752856"/>
          </a:xfrm>
          <a:prstGeom prst="rect">
            <a:avLst/>
          </a:prstGeom>
        </p:spPr>
      </p:pic>
      <p:pic>
        <p:nvPicPr>
          <p:cNvPr id="85" name="Image 8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94698" y="3689866"/>
            <a:ext cx="1219200" cy="400050"/>
          </a:xfrm>
          <a:prstGeom prst="rect">
            <a:avLst/>
          </a:prstGeom>
        </p:spPr>
      </p:pic>
      <p:cxnSp>
        <p:nvCxnSpPr>
          <p:cNvPr id="86" name="Connecteur droit avec flèche 85"/>
          <p:cNvCxnSpPr/>
          <p:nvPr/>
        </p:nvCxnSpPr>
        <p:spPr>
          <a:xfrm>
            <a:off x="10513971" y="2944617"/>
            <a:ext cx="630969" cy="84569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32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710202" y="1593289"/>
            <a:ext cx="4341192" cy="590931"/>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t>GRANDES SURFACES</a:t>
            </a:r>
            <a:endParaRPr lang="fr-FR" sz="3600" b="1" dirty="0"/>
          </a:p>
        </p:txBody>
      </p:sp>
      <p:grpSp>
        <p:nvGrpSpPr>
          <p:cNvPr id="4" name="Groupe 3"/>
          <p:cNvGrpSpPr/>
          <p:nvPr/>
        </p:nvGrpSpPr>
        <p:grpSpPr>
          <a:xfrm>
            <a:off x="78369" y="139252"/>
            <a:ext cx="12110115" cy="870011"/>
            <a:chOff x="0" y="2903003"/>
            <a:chExt cx="12529351" cy="870011"/>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86413" y="530075"/>
              <a:ext cx="870010" cy="5615866"/>
            </a:xfrm>
            <a:prstGeom prst="rect">
              <a:avLst/>
            </a:prstGeom>
          </p:spPr>
        </p:pic>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2928" y="530076"/>
              <a:ext cx="870010" cy="5615866"/>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9788" y="530076"/>
              <a:ext cx="870010" cy="5615866"/>
            </a:xfrm>
            <a:prstGeom prst="rect">
              <a:avLst/>
            </a:prstGeom>
          </p:spPr>
        </p:pic>
      </p:gr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22" y="188640"/>
            <a:ext cx="439858" cy="403375"/>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 y="139251"/>
            <a:ext cx="545565" cy="545565"/>
          </a:xfrm>
          <a:prstGeom prst="rect">
            <a:avLst/>
          </a:prstGeom>
        </p:spPr>
      </p:pic>
      <p:sp>
        <p:nvSpPr>
          <p:cNvPr id="14" name="Rectangle 1"/>
          <p:cNvSpPr>
            <a:spLocks noChangeArrowheads="1"/>
          </p:cNvSpPr>
          <p:nvPr/>
        </p:nvSpPr>
        <p:spPr bwMode="auto">
          <a:xfrm>
            <a:off x="191195" y="6013006"/>
            <a:ext cx="1193707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defTabSz="914400" eaLnBrk="0" fontAlgn="base" hangingPunct="0">
              <a:spcBef>
                <a:spcPct val="0"/>
              </a:spcBef>
              <a:spcAft>
                <a:spcPct val="0"/>
              </a:spcAft>
            </a:pPr>
            <a:r>
              <a:rPr lang="en-GB" altLang="fr-FR" sz="1600" i="1" dirty="0" smtClean="0">
                <a:latin typeface="Calibri" panose="020F0502020204030204" pitchFamily="34" charset="0"/>
              </a:rPr>
              <a:t>Key topics and findings / High-precision calorimeter detector systems</a:t>
            </a:r>
            <a:br>
              <a:rPr lang="en-GB" altLang="fr-FR" sz="1600" i="1" dirty="0" smtClean="0">
                <a:latin typeface="Calibri" panose="020F0502020204030204" pitchFamily="34" charset="0"/>
              </a:rPr>
            </a:br>
            <a:r>
              <a:rPr lang="en-GB" altLang="fr-FR" sz="1600" i="1" dirty="0" smtClean="0">
                <a:latin typeface="Calibri" panose="020F0502020204030204" pitchFamily="34" charset="0"/>
              </a:rPr>
              <a:t>Focus on cooling challenges, for various Calorimeters projects at CERN (</a:t>
            </a:r>
            <a:r>
              <a:rPr lang="en-GB" sz="1600" i="1" dirty="0" smtClean="0">
                <a:latin typeface="Calibri" panose="020F0502020204030204" pitchFamily="34" charset="0"/>
              </a:rPr>
              <a:t>LHC Upgrades) and for future colliders (FCC – ILC – CEPC)</a:t>
            </a:r>
            <a:endParaRPr lang="en-GB" sz="1600" i="1" dirty="0">
              <a:latin typeface="Calibri" panose="020F0502020204030204" pitchFamily="34" charset="0"/>
            </a:endParaRPr>
          </a:p>
        </p:txBody>
      </p:sp>
      <p:sp>
        <p:nvSpPr>
          <p:cNvPr id="16" name="Text Box 11"/>
          <p:cNvSpPr txBox="1">
            <a:spLocks noChangeArrowheads="1"/>
          </p:cNvSpPr>
          <p:nvPr/>
        </p:nvSpPr>
        <p:spPr bwMode="auto">
          <a:xfrm>
            <a:off x="724465" y="3194034"/>
            <a:ext cx="8679983" cy="2003625"/>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t>DETECTEURS</a:t>
            </a:r>
          </a:p>
          <a:p>
            <a:pPr marL="971550" lvl="2" defTabSz="400050">
              <a:lnSpc>
                <a:spcPct val="90000"/>
              </a:lnSpc>
              <a:spcBef>
                <a:spcPct val="0"/>
              </a:spcBef>
              <a:spcAft>
                <a:spcPct val="15000"/>
              </a:spcAft>
            </a:pPr>
            <a:r>
              <a:rPr lang="fr-FR" sz="3200" b="1" i="1" dirty="0" smtClean="0"/>
              <a:t>CALORIMETRES </a:t>
            </a:r>
            <a:br>
              <a:rPr lang="fr-FR" sz="3200" b="1" i="1" dirty="0" smtClean="0"/>
            </a:br>
            <a:r>
              <a:rPr lang="fr-FR" sz="3200" b="1" i="1" dirty="0" smtClean="0"/>
              <a:t>TRACKERS</a:t>
            </a:r>
            <a:br>
              <a:rPr lang="fr-FR" sz="3200" b="1" i="1" dirty="0" smtClean="0"/>
            </a:br>
            <a:r>
              <a:rPr lang="fr-FR" sz="3200" b="1" i="1" dirty="0" smtClean="0"/>
              <a:t>VERTEX</a:t>
            </a:r>
            <a:endParaRPr lang="fr-FR" sz="3200" b="1" i="1" dirty="0"/>
          </a:p>
        </p:txBody>
      </p:sp>
      <p:grpSp>
        <p:nvGrpSpPr>
          <p:cNvPr id="17" name="Groupe 16"/>
          <p:cNvGrpSpPr/>
          <p:nvPr/>
        </p:nvGrpSpPr>
        <p:grpSpPr>
          <a:xfrm>
            <a:off x="5504271" y="2018762"/>
            <a:ext cx="6395634" cy="3200400"/>
            <a:chOff x="-1" y="-54244"/>
            <a:chExt cx="12192001" cy="6858000"/>
          </a:xfrm>
        </p:grpSpPr>
        <p:pic>
          <p:nvPicPr>
            <p:cNvPr id="18" name="Picture 4">
              <a:extLst>
                <a:ext uri="{FF2B5EF4-FFF2-40B4-BE49-F238E27FC236}">
                  <a16:creationId xmlns:a16="http://schemas.microsoft.com/office/drawing/2014/main" id="{DFA49C6A-7091-C342-A8F0-F3CE1CDA0178}"/>
                </a:ext>
              </a:extLst>
            </p:cNvPr>
            <p:cNvPicPr>
              <a:picLocks noChangeAspect="1"/>
            </p:cNvPicPr>
            <p:nvPr/>
          </p:nvPicPr>
          <p:blipFill>
            <a:blip r:embed="rId5"/>
            <a:stretch>
              <a:fillRect/>
            </a:stretch>
          </p:blipFill>
          <p:spPr>
            <a:xfrm>
              <a:off x="-1" y="-54244"/>
              <a:ext cx="12192001" cy="6858000"/>
            </a:xfrm>
            <a:prstGeom prst="rect">
              <a:avLst/>
            </a:prstGeom>
          </p:spPr>
        </p:pic>
        <p:sp>
          <p:nvSpPr>
            <p:cNvPr id="19" name="Rectangle 18"/>
            <p:cNvSpPr/>
            <p:nvPr/>
          </p:nvSpPr>
          <p:spPr>
            <a:xfrm>
              <a:off x="-1" y="-28324"/>
              <a:ext cx="10160111" cy="791426"/>
            </a:xfrm>
            <a:prstGeom prst="rect">
              <a:avLst/>
            </a:prstGeom>
          </p:spPr>
          <p:txBody>
            <a:bodyPr wrap="square">
              <a:spAutoFit/>
            </a:bodyPr>
            <a:lstStyle/>
            <a:p>
              <a:pPr>
                <a:spcAft>
                  <a:spcPts val="600"/>
                </a:spcAft>
              </a:pPr>
              <a:r>
                <a:rPr lang="fr-FR" dirty="0" smtClean="0">
                  <a:solidFill>
                    <a:schemeClr val="bg1"/>
                  </a:solidFill>
                  <a:ea typeface="Calibri"/>
                  <a:cs typeface="Calibri"/>
                </a:rPr>
                <a:t>CMS</a:t>
              </a:r>
              <a:endParaRPr lang="fr-FR" dirty="0">
                <a:solidFill>
                  <a:schemeClr val="bg1"/>
                </a:solidFill>
                <a:ea typeface="Calibri"/>
                <a:cs typeface="Calibri"/>
              </a:endParaRPr>
            </a:p>
          </p:txBody>
        </p:sp>
      </p:grpSp>
    </p:spTree>
    <p:extLst>
      <p:ext uri="{BB962C8B-B14F-4D97-AF65-F5344CB8AC3E}">
        <p14:creationId xmlns:p14="http://schemas.microsoft.com/office/powerpoint/2010/main" val="3381390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209183" y="1047306"/>
            <a:ext cx="4879750" cy="5461692"/>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451613" y="1358900"/>
            <a:ext cx="5645397" cy="5150098"/>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8375008" cy="1265209"/>
            <a:chOff x="2013540" y="3093727"/>
            <a:chExt cx="6730381"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4402729"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en-GB" sz="3600" b="1" i="0" u="none" strike="noStrike" kern="1200" cap="none" spc="0" normalizeH="0" baseline="0" dirty="0" smtClean="0">
                  <a:ln>
                    <a:noFill/>
                  </a:ln>
                  <a:solidFill>
                    <a:prstClr val="white"/>
                  </a:solidFill>
                  <a:effectLst/>
                  <a:uLnTx/>
                  <a:uFillTx/>
                  <a:latin typeface="Calibri"/>
                  <a:ea typeface="+mn-ea"/>
                  <a:cs typeface="+mn-cs"/>
                </a:rPr>
                <a:t>Cooling</a:t>
              </a: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 plate</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298817"/>
            <a:chOff x="107504" y="1486072"/>
            <a:chExt cx="6096000" cy="1298817"/>
          </a:xfrm>
        </p:grpSpPr>
        <p:sp>
          <p:nvSpPr>
            <p:cNvPr id="5" name="Rectangle 4"/>
            <p:cNvSpPr/>
            <p:nvPr/>
          </p:nvSpPr>
          <p:spPr>
            <a:xfrm>
              <a:off x="107504" y="1486072"/>
              <a:ext cx="6096000" cy="129881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LLR </a:t>
              </a:r>
              <a:r>
                <a:rPr kumimoji="0" lang="en-US" sz="1600" b="0" i="0" u="none" strike="noStrike" kern="1200" cap="small" spc="0" normalizeH="0" baseline="0" noProof="0" dirty="0" err="1" smtClean="0">
                  <a:ln>
                    <a:noFill/>
                  </a:ln>
                  <a:effectLst/>
                  <a:uLnTx/>
                  <a:uFillTx/>
                  <a:latin typeface="Calibri"/>
                  <a:ea typeface="+mn-ea"/>
                  <a:cs typeface="+mn-cs"/>
                </a:rPr>
                <a:t>groupe</a:t>
              </a:r>
              <a:r>
                <a:rPr kumimoji="0" lang="en-US" sz="1600" b="0" i="0" u="none" strike="noStrike" kern="1200" cap="small" spc="0" normalizeH="0" baseline="0" noProof="0" dirty="0" smtClean="0">
                  <a:ln>
                    <a:noFill/>
                  </a:ln>
                  <a:effectLst/>
                  <a:uLnTx/>
                  <a:uFillTx/>
                  <a:latin typeface="Calibri"/>
                  <a:ea typeface="+mn-ea"/>
                  <a:cs typeface="+mn-cs"/>
                </a:rPr>
                <a:t> CMS</a:t>
              </a:r>
            </a:p>
            <a:p>
              <a:pPr>
                <a:defRPr/>
              </a:pPr>
              <a:r>
                <a:rPr lang="en-US" sz="1600" cap="small" dirty="0"/>
                <a:t>A. </a:t>
              </a:r>
              <a:r>
                <a:rPr lang="en-US" sz="1600" cap="small" dirty="0" err="1"/>
                <a:t>Cauchois</a:t>
              </a:r>
              <a:endParaRPr lang="en-US" sz="1600" cap="small"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err="1" smtClean="0">
                  <a:ln>
                    <a:noFill/>
                  </a:ln>
                  <a:effectLst/>
                  <a:uLnTx/>
                  <a:uFillTx/>
                  <a:latin typeface="Calibri"/>
                  <a:ea typeface="+mn-ea"/>
                  <a:cs typeface="+mn-cs"/>
                </a:rPr>
                <a:t>Sce</a:t>
              </a:r>
              <a:r>
                <a:rPr kumimoji="0" lang="en-US" sz="1600" b="0" i="0" u="none" strike="noStrike" kern="1200" cap="small" spc="0" normalizeH="0" baseline="0" noProof="0" dirty="0" smtClean="0">
                  <a:ln>
                    <a:noFill/>
                  </a:ln>
                  <a:effectLst/>
                  <a:uLnTx/>
                  <a:uFillTx/>
                  <a:latin typeface="Calibri"/>
                  <a:ea typeface="+mn-ea"/>
                  <a:cs typeface="+mn-cs"/>
                </a:rPr>
                <a:t> </a:t>
              </a:r>
              <a:r>
                <a:rPr kumimoji="0" lang="en-US" sz="1600" b="0" i="0" u="none" strike="noStrike" kern="1200" cap="small" spc="0" normalizeH="0" baseline="0" noProof="0" dirty="0" err="1" smtClean="0">
                  <a:ln>
                    <a:noFill/>
                  </a:ln>
                  <a:effectLst/>
                  <a:uLnTx/>
                  <a:uFillTx/>
                  <a:latin typeface="Calibri"/>
                  <a:ea typeface="+mn-ea"/>
                  <a:cs typeface="+mn-cs"/>
                </a:rPr>
                <a:t>mécanique</a:t>
              </a:r>
              <a:endParaRPr kumimoji="0" lang="en-US" sz="1600" b="0" i="0" u="none" strike="noStrike" kern="1200" cap="small" spc="0" normalizeH="0" baseline="0" noProof="0" dirty="0" smtClean="0">
                <a:ln>
                  <a:noFill/>
                </a:ln>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31/10/2019</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988" y="2077333"/>
            <a:ext cx="3569449" cy="1575703"/>
          </a:xfrm>
          <a:prstGeom prst="rect">
            <a:avLst/>
          </a:prstGeom>
        </p:spPr>
      </p:pic>
      <p:sp>
        <p:nvSpPr>
          <p:cNvPr id="28" name="Τίτλος 1"/>
          <p:cNvSpPr txBox="1">
            <a:spLocks/>
          </p:cNvSpPr>
          <p:nvPr/>
        </p:nvSpPr>
        <p:spPr>
          <a:xfrm>
            <a:off x="7278321" y="888691"/>
            <a:ext cx="4977480" cy="115066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R="0" lvl="0" algn="l" defTabSz="914400" rtl="0" eaLnBrk="1" fontAlgn="auto" latinLnBrk="0" hangingPunct="1">
              <a:lnSpc>
                <a:spcPct val="100000"/>
              </a:lnSpc>
              <a:spcBef>
                <a:spcPct val="0"/>
              </a:spcBef>
              <a:spcAft>
                <a:spcPts val="0"/>
              </a:spcAft>
              <a:buClrTx/>
              <a:buSzTx/>
              <a:tabLst/>
              <a:defRPr/>
            </a:pPr>
            <a:r>
              <a:rPr lang="en-US" sz="1600" dirty="0" smtClean="0">
                <a:solidFill>
                  <a:schemeClr val="tx1"/>
                </a:solidFill>
                <a:latin typeface="+mn-lt"/>
                <a:ea typeface="+mn-ea"/>
                <a:cs typeface="+mn-cs"/>
              </a:rPr>
              <a:t>Modules </a:t>
            </a:r>
            <a:r>
              <a:rPr lang="fr-FR" sz="1600" dirty="0" smtClean="0">
                <a:solidFill>
                  <a:schemeClr val="tx1"/>
                </a:solidFill>
                <a:latin typeface="+mn-lt"/>
                <a:ea typeface="+mn-ea"/>
                <a:cs typeface="+mn-cs"/>
              </a:rPr>
              <a:t>silicium</a:t>
            </a:r>
            <a:r>
              <a:rPr lang="en-US" sz="1600" dirty="0" smtClean="0">
                <a:solidFill>
                  <a:schemeClr val="tx1"/>
                </a:solidFill>
                <a:latin typeface="+mn-lt"/>
                <a:ea typeface="+mn-ea"/>
                <a:cs typeface="+mn-cs"/>
              </a:rPr>
              <a:t> et CE-E cassettes</a:t>
            </a:r>
            <a:br>
              <a:rPr lang="en-US" sz="1600" dirty="0" smtClean="0">
                <a:solidFill>
                  <a:schemeClr val="tx1"/>
                </a:solidFill>
                <a:latin typeface="+mn-lt"/>
                <a:ea typeface="+mn-ea"/>
                <a:cs typeface="+mn-cs"/>
              </a:rPr>
            </a:br>
            <a:r>
              <a:rPr lang="en-US" sz="1600" dirty="0" smtClean="0">
                <a:solidFill>
                  <a:schemeClr val="tx1"/>
                </a:solidFill>
                <a:latin typeface="+mn-lt"/>
                <a:ea typeface="+mn-ea"/>
                <a:cs typeface="+mn-cs"/>
              </a:rPr>
              <a:t>Structures sandwich auto-</a:t>
            </a:r>
            <a:r>
              <a:rPr lang="en-US" sz="1600" dirty="0" err="1" smtClean="0">
                <a:solidFill>
                  <a:schemeClr val="tx1"/>
                </a:solidFill>
                <a:latin typeface="+mn-lt"/>
                <a:ea typeface="+mn-ea"/>
                <a:cs typeface="+mn-cs"/>
              </a:rPr>
              <a:t>portantes</a:t>
            </a:r>
            <a:r>
              <a:rPr lang="en-US" sz="1600" dirty="0" smtClean="0">
                <a:solidFill>
                  <a:schemeClr val="tx1"/>
                </a:solidFill>
                <a:latin typeface="+mn-lt"/>
                <a:ea typeface="+mn-ea"/>
                <a:cs typeface="+mn-cs"/>
              </a:rPr>
              <a:t> (avec </a:t>
            </a:r>
            <a:r>
              <a:rPr lang="en-US" sz="1600" dirty="0" err="1" smtClean="0">
                <a:solidFill>
                  <a:schemeClr val="tx1"/>
                </a:solidFill>
                <a:latin typeface="+mn-lt"/>
                <a:ea typeface="+mn-ea"/>
                <a:cs typeface="+mn-cs"/>
              </a:rPr>
              <a:t>absorbeur</a:t>
            </a:r>
            <a:r>
              <a:rPr lang="en-US" sz="1600" dirty="0" smtClean="0">
                <a:solidFill>
                  <a:schemeClr val="tx1"/>
                </a:solidFill>
                <a:latin typeface="+mn-lt"/>
                <a:ea typeface="+mn-ea"/>
                <a:cs typeface="+mn-cs"/>
              </a:rPr>
              <a:t>)</a:t>
            </a:r>
          </a:p>
          <a:p>
            <a:pPr marL="285750" marR="0" lvl="0" indent="-285750" algn="l" defTabSz="914400" rtl="0" eaLnBrk="1" fontAlgn="auto" latinLnBrk="0" hangingPunct="1">
              <a:lnSpc>
                <a:spcPct val="85000"/>
              </a:lnSpc>
              <a:spcBef>
                <a:spcPct val="0"/>
              </a:spcBef>
              <a:spcAft>
                <a:spcPts val="0"/>
              </a:spcAft>
              <a:buClrTx/>
              <a:buSzTx/>
              <a:buFont typeface="Arial" panose="020B0604020202020204" pitchFamily="34" charset="0"/>
              <a:buChar char="•"/>
              <a:tabLst/>
              <a:defRPr/>
            </a:pPr>
            <a:r>
              <a:rPr lang="fr-FR" sz="1600" dirty="0" smtClean="0">
                <a:solidFill>
                  <a:schemeClr val="tx1"/>
                </a:solidFill>
                <a:latin typeface="+mn-lt"/>
                <a:ea typeface="+mn-ea"/>
                <a:cs typeface="+mn-cs"/>
              </a:rPr>
              <a:t>Modules placés de chaque côté de la plaque de refroidissement Cu, fermés avec 1 feuille de plomb</a:t>
            </a:r>
            <a:endParaRPr lang="el-GR" sz="1600" dirty="0">
              <a:solidFill>
                <a:schemeClr val="tx1"/>
              </a:solidFill>
              <a:latin typeface="+mn-lt"/>
              <a:ea typeface="+mn-ea"/>
              <a:cs typeface="+mn-cs"/>
            </a:endParaRPr>
          </a:p>
        </p:txBody>
      </p:sp>
      <p:pic>
        <p:nvPicPr>
          <p:cNvPr id="29" name="Image 28">
            <a:extLst>
              <a:ext uri="{FF2B5EF4-FFF2-40B4-BE49-F238E27FC236}">
                <a16:creationId xmlns:a16="http://schemas.microsoft.com/office/drawing/2014/main" id="{F327BAE9-241B-E145-86A2-9A99551E4173}"/>
              </a:ext>
            </a:extLst>
          </p:cNvPr>
          <p:cNvPicPr>
            <a:picLocks noChangeAspect="1"/>
          </p:cNvPicPr>
          <p:nvPr/>
        </p:nvPicPr>
        <p:blipFill>
          <a:blip r:embed="rId5"/>
          <a:stretch>
            <a:fillRect/>
          </a:stretch>
        </p:blipFill>
        <p:spPr>
          <a:xfrm>
            <a:off x="7357449" y="3970738"/>
            <a:ext cx="4490080" cy="2215106"/>
          </a:xfrm>
          <a:prstGeom prst="rect">
            <a:avLst/>
          </a:prstGeom>
        </p:spPr>
      </p:pic>
      <p:pic>
        <p:nvPicPr>
          <p:cNvPr id="30" name="Image 29"/>
          <p:cNvPicPr>
            <a:picLocks noChangeAspect="1"/>
          </p:cNvPicPr>
          <p:nvPr/>
        </p:nvPicPr>
        <p:blipFill>
          <a:blip r:embed="rId6"/>
          <a:stretch>
            <a:fillRect/>
          </a:stretch>
        </p:blipFill>
        <p:spPr>
          <a:xfrm>
            <a:off x="11411146" y="52689"/>
            <a:ext cx="677787" cy="677787"/>
          </a:xfrm>
          <a:prstGeom prst="rect">
            <a:avLst/>
          </a:prstGeom>
        </p:spPr>
      </p:pic>
      <p:sp>
        <p:nvSpPr>
          <p:cNvPr id="6" name="Rectangle 5"/>
          <p:cNvSpPr/>
          <p:nvPr/>
        </p:nvSpPr>
        <p:spPr>
          <a:xfrm>
            <a:off x="8848187" y="3409775"/>
            <a:ext cx="3268826" cy="584775"/>
          </a:xfrm>
          <a:prstGeom prst="rect">
            <a:avLst/>
          </a:prstGeom>
        </p:spPr>
        <p:txBody>
          <a:bodyPr wrap="square">
            <a:spAutoFit/>
          </a:bodyPr>
          <a:lstStyle/>
          <a:p>
            <a:r>
              <a:rPr lang="fr-FR" sz="1600" dirty="0" smtClean="0"/>
              <a:t>•</a:t>
            </a:r>
            <a:r>
              <a:rPr lang="fr-FR" sz="1600" dirty="0" err="1" smtClean="0"/>
              <a:t>SiPMs</a:t>
            </a:r>
            <a:r>
              <a:rPr lang="fr-FR" sz="1600" dirty="0" smtClean="0"/>
              <a:t>: refroidissement via PCB</a:t>
            </a:r>
            <a:br>
              <a:rPr lang="fr-FR" sz="1600" dirty="0" smtClean="0"/>
            </a:br>
            <a:r>
              <a:rPr lang="fr-FR" sz="1600" dirty="0"/>
              <a:t>• </a:t>
            </a:r>
            <a:r>
              <a:rPr lang="fr-FR" sz="1600" dirty="0" smtClean="0"/>
              <a:t>Rigidité thermomécanique +/- </a:t>
            </a:r>
            <a:r>
              <a:rPr lang="fr-FR" sz="1600" dirty="0"/>
              <a:t>40 °</a:t>
            </a:r>
          </a:p>
        </p:txBody>
      </p:sp>
      <p:pic>
        <p:nvPicPr>
          <p:cNvPr id="34" name="Imag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4726" y="206902"/>
            <a:ext cx="736447" cy="441868"/>
          </a:xfrm>
          <a:prstGeom prst="rect">
            <a:avLst/>
          </a:prstGeom>
        </p:spPr>
      </p:pic>
      <p:sp>
        <p:nvSpPr>
          <p:cNvPr id="39" name="Rectangle 38"/>
          <p:cNvSpPr/>
          <p:nvPr/>
        </p:nvSpPr>
        <p:spPr>
          <a:xfrm>
            <a:off x="1749004" y="4954197"/>
            <a:ext cx="5320102" cy="1384995"/>
          </a:xfrm>
          <a:prstGeom prst="rect">
            <a:avLst/>
          </a:prstGeom>
        </p:spPr>
        <p:txBody>
          <a:bodyPr wrap="square">
            <a:spAutoFit/>
          </a:bodyPr>
          <a:lstStyle/>
          <a:p>
            <a:r>
              <a:rPr lang="fr-FR" sz="1400" u="sng" dirty="0" smtClean="0"/>
              <a:t>Feedback production</a:t>
            </a:r>
          </a:p>
          <a:p>
            <a:r>
              <a:rPr lang="fr-FR" sz="1400" dirty="0" smtClean="0"/>
              <a:t>Tolérance sur épaisseur: </a:t>
            </a:r>
            <a:r>
              <a:rPr lang="fr-FR" sz="1400" b="1" dirty="0" smtClean="0"/>
              <a:t>6mm</a:t>
            </a:r>
            <a:r>
              <a:rPr lang="fr-FR" sz="1400" dirty="0" smtClean="0"/>
              <a:t> ± 0.1 mm</a:t>
            </a:r>
          </a:p>
          <a:p>
            <a:r>
              <a:rPr lang="fr-FR" sz="1400" dirty="0"/>
              <a:t>Tolérance </a:t>
            </a:r>
            <a:r>
              <a:rPr lang="fr-FR" sz="1400" dirty="0" smtClean="0"/>
              <a:t>sur 0.1 mm / 200 mm</a:t>
            </a:r>
          </a:p>
          <a:p>
            <a:r>
              <a:rPr lang="fr-FR" sz="1400" dirty="0" smtClean="0"/>
              <a:t>Précision </a:t>
            </a:r>
            <a:r>
              <a:rPr lang="fr-FR" sz="1400" dirty="0" err="1" smtClean="0"/>
              <a:t>locating</a:t>
            </a:r>
            <a:r>
              <a:rPr lang="fr-FR" sz="1400" dirty="0" smtClean="0"/>
              <a:t>: 0.05 mm</a:t>
            </a:r>
          </a:p>
          <a:p>
            <a:r>
              <a:rPr lang="fr-FR" sz="1400" dirty="0" smtClean="0"/>
              <a:t>Précision contour: </a:t>
            </a:r>
            <a:r>
              <a:rPr lang="fr-FR" sz="1400" dirty="0"/>
              <a:t>± </a:t>
            </a:r>
            <a:r>
              <a:rPr lang="fr-FR" sz="1400" dirty="0" smtClean="0"/>
              <a:t>0,5 mm</a:t>
            </a:r>
          </a:p>
          <a:p>
            <a:r>
              <a:rPr lang="fr-FR" sz="1400" dirty="0" smtClean="0"/>
              <a:t>Avec un CTE de 17,7 x 10</a:t>
            </a:r>
            <a:r>
              <a:rPr lang="fr-FR" sz="1400" baseline="30000" dirty="0" smtClean="0"/>
              <a:t>-6</a:t>
            </a:r>
            <a:r>
              <a:rPr lang="fr-FR" sz="1400" dirty="0" smtClean="0"/>
              <a:t> tolérance de ± 0,05 mm possible </a:t>
            </a:r>
            <a:endParaRPr lang="fr-FR" sz="1400" dirty="0"/>
          </a:p>
        </p:txBody>
      </p:sp>
      <p:sp>
        <p:nvSpPr>
          <p:cNvPr id="15" name="Rectangle 14"/>
          <p:cNvSpPr/>
          <p:nvPr/>
        </p:nvSpPr>
        <p:spPr>
          <a:xfrm>
            <a:off x="7475283" y="230229"/>
            <a:ext cx="1380506" cy="341632"/>
          </a:xfrm>
          <a:prstGeom prst="rect">
            <a:avLst/>
          </a:prstGeom>
        </p:spPr>
        <p:txBody>
          <a:bodyPr wrap="none">
            <a:spAutoFit/>
          </a:bodyPr>
          <a:lstStyle/>
          <a:p>
            <a:pPr marL="57150" lvl="0" defTabSz="400050">
              <a:lnSpc>
                <a:spcPct val="90000"/>
              </a:lnSpc>
              <a:spcBef>
                <a:spcPct val="0"/>
              </a:spcBef>
              <a:spcAft>
                <a:spcPct val="15000"/>
              </a:spcAft>
              <a:defRPr/>
            </a:pPr>
            <a:r>
              <a:rPr lang="fr-FR" b="1" dirty="0"/>
              <a:t>CMS HGCAL</a:t>
            </a:r>
          </a:p>
        </p:txBody>
      </p:sp>
      <p:grpSp>
        <p:nvGrpSpPr>
          <p:cNvPr id="24" name="Groupe 23"/>
          <p:cNvGrpSpPr/>
          <p:nvPr/>
        </p:nvGrpSpPr>
        <p:grpSpPr>
          <a:xfrm>
            <a:off x="2003758" y="1895035"/>
            <a:ext cx="4582668" cy="2092878"/>
            <a:chOff x="544335" y="799791"/>
            <a:chExt cx="6974964" cy="3368040"/>
          </a:xfrm>
        </p:grpSpPr>
        <p:grpSp>
          <p:nvGrpSpPr>
            <p:cNvPr id="25" name="Groupe 24"/>
            <p:cNvGrpSpPr/>
            <p:nvPr/>
          </p:nvGrpSpPr>
          <p:grpSpPr>
            <a:xfrm>
              <a:off x="544335" y="799791"/>
              <a:ext cx="6790124" cy="3368040"/>
              <a:chOff x="4959916" y="953880"/>
              <a:chExt cx="6790124" cy="3368040"/>
            </a:xfrm>
          </p:grpSpPr>
          <p:pic>
            <p:nvPicPr>
              <p:cNvPr id="36" name="Picture 7" descr="20080405_085bsb.jpg"/>
              <p:cNvPicPr>
                <a:picLocks noChangeAspect="1"/>
              </p:cNvPicPr>
              <p:nvPr/>
            </p:nvPicPr>
            <p:blipFill rotWithShape="1">
              <a:blip r:embed="rId8"/>
              <a:srcRect l="-437" t="-531" r="48730" b="27222"/>
              <a:stretch/>
            </p:blipFill>
            <p:spPr>
              <a:xfrm>
                <a:off x="4959916" y="1290204"/>
                <a:ext cx="2977405" cy="2808312"/>
              </a:xfrm>
              <a:prstGeom prst="rect">
                <a:avLst/>
              </a:prstGeom>
            </p:spPr>
          </p:pic>
          <p:pic>
            <p:nvPicPr>
              <p:cNvPr id="37" name="Imag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4360" y="953880"/>
                <a:ext cx="3535680" cy="3368040"/>
              </a:xfrm>
              <a:prstGeom prst="rect">
                <a:avLst/>
              </a:prstGeom>
            </p:spPr>
          </p:pic>
          <p:sp>
            <p:nvSpPr>
              <p:cNvPr id="38" name="Rectangle 37"/>
              <p:cNvSpPr/>
              <p:nvPr/>
            </p:nvSpPr>
            <p:spPr>
              <a:xfrm>
                <a:off x="5697415" y="2031023"/>
                <a:ext cx="2180493" cy="12573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cxnSp>
            <p:nvCxnSpPr>
              <p:cNvPr id="40" name="Connecteur droit 39"/>
              <p:cNvCxnSpPr/>
              <p:nvPr/>
            </p:nvCxnSpPr>
            <p:spPr>
              <a:xfrm>
                <a:off x="7877908" y="3288323"/>
                <a:ext cx="597877" cy="9144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7877908" y="1055914"/>
                <a:ext cx="765349" cy="975109"/>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6" name="TextBox 12"/>
            <p:cNvSpPr txBox="1"/>
            <p:nvPr/>
          </p:nvSpPr>
          <p:spPr>
            <a:xfrm>
              <a:off x="5756024" y="984581"/>
              <a:ext cx="1763275" cy="544830"/>
            </a:xfrm>
            <a:prstGeom prst="rect">
              <a:avLst/>
            </a:prstGeom>
            <a:noFill/>
            <a:ln>
              <a:solidFill>
                <a:srgbClr val="000090"/>
              </a:solidFill>
            </a:ln>
          </p:spPr>
          <p:txBody>
            <a:bodyPr wrap="square" rtlCol="0">
              <a:spAutoFit/>
            </a:bodyPr>
            <a:lstStyle/>
            <a:p>
              <a:r>
                <a:rPr lang="en-US" sz="800" i="1" dirty="0"/>
                <a:t>EE and FH are maintained </a:t>
              </a:r>
              <a:r>
                <a:rPr lang="en-US" sz="800" i="1" dirty="0" smtClean="0"/>
                <a:t>at – </a:t>
              </a:r>
              <a:r>
                <a:rPr lang="en-US" sz="800" i="1" dirty="0"/>
                <a:t>30</a:t>
              </a:r>
              <a:r>
                <a:rPr lang="en-US" sz="800" i="1" baseline="30000" dirty="0"/>
                <a:t>o</a:t>
              </a:r>
              <a:r>
                <a:rPr lang="en-US" sz="800" i="1" dirty="0"/>
                <a:t>C</a:t>
              </a:r>
              <a:endParaRPr lang="en-US" sz="700" i="1" dirty="0"/>
            </a:p>
          </p:txBody>
        </p:sp>
        <p:cxnSp>
          <p:nvCxnSpPr>
            <p:cNvPr id="27" name="Connecteur droit avec flèche 26"/>
            <p:cNvCxnSpPr/>
            <p:nvPr/>
          </p:nvCxnSpPr>
          <p:spPr>
            <a:xfrm flipH="1">
              <a:off x="6242958" y="1507801"/>
              <a:ext cx="325920" cy="543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6568878" y="1507801"/>
              <a:ext cx="52613" cy="6718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1923620" y="1391207"/>
            <a:ext cx="5056683" cy="584775"/>
          </a:xfrm>
          <a:prstGeom prst="rect">
            <a:avLst/>
          </a:prstGeom>
        </p:spPr>
        <p:txBody>
          <a:bodyPr wrap="square">
            <a:spAutoFit/>
          </a:bodyPr>
          <a:lstStyle/>
          <a:p>
            <a:pPr lvl="0" defTabSz="914400">
              <a:defRPr/>
            </a:pPr>
            <a:r>
              <a:rPr lang="fr-FR" sz="1600" dirty="0">
                <a:solidFill>
                  <a:prstClr val="black"/>
                </a:solidFill>
              </a:rPr>
              <a:t>ECE (</a:t>
            </a:r>
            <a:r>
              <a:rPr lang="fr-FR" sz="1600" dirty="0" err="1">
                <a:solidFill>
                  <a:prstClr val="black"/>
                </a:solidFill>
              </a:rPr>
              <a:t>Electromagnetic</a:t>
            </a:r>
            <a:r>
              <a:rPr lang="fr-FR" sz="1600" dirty="0">
                <a:solidFill>
                  <a:prstClr val="black"/>
                </a:solidFill>
              </a:rPr>
              <a:t> </a:t>
            </a:r>
            <a:r>
              <a:rPr lang="fr-FR" sz="1600" dirty="0" err="1">
                <a:solidFill>
                  <a:prstClr val="black"/>
                </a:solidFill>
              </a:rPr>
              <a:t>Calorimeter</a:t>
            </a:r>
            <a:r>
              <a:rPr lang="fr-FR" sz="1600" dirty="0">
                <a:solidFill>
                  <a:prstClr val="black"/>
                </a:solidFill>
              </a:rPr>
              <a:t> </a:t>
            </a:r>
            <a:r>
              <a:rPr lang="fr-FR" sz="1600" dirty="0" err="1">
                <a:solidFill>
                  <a:prstClr val="black"/>
                </a:solidFill>
              </a:rPr>
              <a:t>Endcap</a:t>
            </a:r>
            <a:r>
              <a:rPr lang="fr-FR" sz="1600" dirty="0" smtClean="0">
                <a:solidFill>
                  <a:prstClr val="black"/>
                </a:solidFill>
              </a:rPr>
              <a:t>) ~215 tonnes</a:t>
            </a:r>
            <a:endParaRPr lang="fr-FR" sz="1600" dirty="0">
              <a:solidFill>
                <a:prstClr val="black"/>
              </a:solidFill>
            </a:endParaRPr>
          </a:p>
          <a:p>
            <a:pPr lvl="0" defTabSz="914400">
              <a:defRPr/>
            </a:pPr>
            <a:r>
              <a:rPr lang="fr-FR" sz="1600" dirty="0">
                <a:solidFill>
                  <a:prstClr val="black"/>
                </a:solidFill>
              </a:rPr>
              <a:t>Technologie à échantillonnage </a:t>
            </a:r>
            <a:r>
              <a:rPr lang="fr-FR" sz="1600" dirty="0" smtClean="0">
                <a:solidFill>
                  <a:prstClr val="black"/>
                </a:solidFill>
              </a:rPr>
              <a:t>silicium/plomb</a:t>
            </a:r>
            <a:r>
              <a:rPr lang="fr-FR" sz="1600" dirty="0"/>
              <a:t> </a:t>
            </a:r>
            <a:r>
              <a:rPr lang="fr-FR" sz="1600" dirty="0" smtClean="0"/>
              <a:t>- 28 </a:t>
            </a:r>
            <a:r>
              <a:rPr lang="fr-FR" sz="1600" dirty="0" err="1" smtClean="0"/>
              <a:t>layers</a:t>
            </a:r>
            <a:r>
              <a:rPr lang="fr-FR" sz="1600" dirty="0" smtClean="0"/>
              <a:t> </a:t>
            </a:r>
            <a:endParaRPr lang="fr-FR" sz="1600" dirty="0"/>
          </a:p>
        </p:txBody>
      </p:sp>
      <p:sp>
        <p:nvSpPr>
          <p:cNvPr id="45" name="Rectangle 44"/>
          <p:cNvSpPr/>
          <p:nvPr/>
        </p:nvSpPr>
        <p:spPr>
          <a:xfrm>
            <a:off x="1411817" y="3942595"/>
            <a:ext cx="5778764" cy="738664"/>
          </a:xfrm>
          <a:prstGeom prst="rect">
            <a:avLst/>
          </a:prstGeom>
        </p:spPr>
        <p:txBody>
          <a:bodyPr wrap="square">
            <a:spAutoFit/>
          </a:bodyPr>
          <a:lstStyle/>
          <a:p>
            <a:r>
              <a:rPr lang="fr-FR" sz="1400" dirty="0" smtClean="0"/>
              <a:t>Puissance/fin du </a:t>
            </a:r>
            <a:r>
              <a:rPr lang="fr-FR" sz="1400" dirty="0"/>
              <a:t>HL-LHC:  ~125 kW </a:t>
            </a:r>
            <a:r>
              <a:rPr lang="fr-FR" sz="1400" dirty="0" smtClean="0"/>
              <a:t>par </a:t>
            </a:r>
            <a:r>
              <a:rPr lang="fr-FR" sz="1400" dirty="0" err="1" smtClean="0"/>
              <a:t>endcap</a:t>
            </a:r>
            <a:r>
              <a:rPr lang="fr-FR" sz="1400" dirty="0"/>
              <a:t>, </a:t>
            </a:r>
            <a:r>
              <a:rPr lang="fr-FR" sz="1400" dirty="0" smtClean="0"/>
              <a:t>transféré </a:t>
            </a:r>
            <a:r>
              <a:rPr lang="fr-FR" sz="1400" dirty="0"/>
              <a:t>via front-end </a:t>
            </a:r>
            <a:r>
              <a:rPr lang="fr-FR" sz="1400" dirty="0" smtClean="0"/>
              <a:t>DCDC </a:t>
            </a:r>
            <a:r>
              <a:rPr lang="fr-FR" altLang="fr-FR" sz="1400" dirty="0" smtClean="0"/>
              <a:t>Refroidissement </a:t>
            </a:r>
            <a:r>
              <a:rPr lang="fr-FR" altLang="fr-FR" sz="1400" dirty="0"/>
              <a:t>actif de l’électronique </a:t>
            </a:r>
            <a:r>
              <a:rPr lang="fr-FR" sz="1400" dirty="0"/>
              <a:t>à -30°C </a:t>
            </a:r>
            <a:r>
              <a:rPr lang="fr-FR" altLang="fr-FR" sz="1400" dirty="0"/>
              <a:t>avec un gradient cible de 1°C</a:t>
            </a:r>
            <a:endParaRPr lang="fr-FR" sz="1400" dirty="0"/>
          </a:p>
          <a:p>
            <a:r>
              <a:rPr lang="fr-FR" altLang="fr-FR" sz="1400" dirty="0" smtClean="0"/>
              <a:t>avec </a:t>
            </a:r>
            <a:r>
              <a:rPr lang="fr-FR" altLang="fr-FR" sz="1400" dirty="0"/>
              <a:t>du CO2 diphasique </a:t>
            </a:r>
            <a:r>
              <a:rPr lang="fr-FR" altLang="fr-FR" sz="1400" dirty="0" smtClean="0"/>
              <a:t>à </a:t>
            </a:r>
            <a:r>
              <a:rPr lang="fr-FR" sz="1400" dirty="0" smtClean="0"/>
              <a:t>-35°C et charge thermique de 270W/cassette</a:t>
            </a:r>
            <a:endParaRPr lang="fr-FR" sz="1400" dirty="0"/>
          </a:p>
        </p:txBody>
      </p:sp>
      <p:sp>
        <p:nvSpPr>
          <p:cNvPr id="46" name="Rectangle 1"/>
          <p:cNvSpPr>
            <a:spLocks noChangeArrowheads="1"/>
          </p:cNvSpPr>
          <p:nvPr/>
        </p:nvSpPr>
        <p:spPr bwMode="auto">
          <a:xfrm>
            <a:off x="8148806" y="6111640"/>
            <a:ext cx="34382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Plusieurs tests / différents procédés d’intégration des tuyaux visant à maximiser l’efficacité thermique</a:t>
            </a:r>
            <a:endParaRPr kumimoji="0" lang="fr-FR" altLang="fr-FR"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hlinkClick r:id="rId10" tooltip="Vue caméra thermique sur échantillon test "/>
            </a:endParaRPr>
          </a:p>
        </p:txBody>
      </p:sp>
      <p:sp>
        <p:nvSpPr>
          <p:cNvPr id="53" name="Rectangle 52"/>
          <p:cNvSpPr/>
          <p:nvPr/>
        </p:nvSpPr>
        <p:spPr>
          <a:xfrm>
            <a:off x="9602489" y="3098733"/>
            <a:ext cx="1208985" cy="246221"/>
          </a:xfrm>
          <a:prstGeom prst="rect">
            <a:avLst/>
          </a:prstGeom>
        </p:spPr>
        <p:txBody>
          <a:bodyPr wrap="none">
            <a:spAutoFit/>
          </a:bodyPr>
          <a:lstStyle/>
          <a:p>
            <a:pPr algn="ctr"/>
            <a:r>
              <a:rPr lang="en-US" sz="1000" b="1" dirty="0" smtClean="0">
                <a:latin typeface="Arial" panose="020B0604020202020204" pitchFamily="34" charset="0"/>
                <a:cs typeface="Arial" panose="020B0604020202020204" pitchFamily="34" charset="0"/>
              </a:rPr>
              <a:t>CO² cooling pipe</a:t>
            </a:r>
            <a:endParaRPr lang="en-US" sz="1000" b="1" dirty="0">
              <a:latin typeface="Arial" panose="020B0604020202020204" pitchFamily="34" charset="0"/>
              <a:cs typeface="Arial" panose="020B0604020202020204" pitchFamily="34" charset="0"/>
            </a:endParaRPr>
          </a:p>
        </p:txBody>
      </p:sp>
      <p:cxnSp>
        <p:nvCxnSpPr>
          <p:cNvPr id="10" name="Connecteur droit 9"/>
          <p:cNvCxnSpPr/>
          <p:nvPr/>
        </p:nvCxnSpPr>
        <p:spPr>
          <a:xfrm flipV="1">
            <a:off x="10778222" y="2702566"/>
            <a:ext cx="94824" cy="469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flipV="1">
            <a:off x="9240624" y="2705183"/>
            <a:ext cx="361865" cy="533184"/>
          </a:xfrm>
          <a:prstGeom prst="line">
            <a:avLst/>
          </a:prstGeom>
        </p:spPr>
        <p:style>
          <a:lnRef idx="1">
            <a:schemeClr val="accent1"/>
          </a:lnRef>
          <a:fillRef idx="0">
            <a:schemeClr val="accent1"/>
          </a:fillRef>
          <a:effectRef idx="0">
            <a:schemeClr val="accent1"/>
          </a:effectRef>
          <a:fontRef idx="minor">
            <a:schemeClr val="tx1"/>
          </a:fontRef>
        </p:style>
      </p:cxnSp>
      <p:pic>
        <p:nvPicPr>
          <p:cNvPr id="44" name="Imag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1914" y="29785"/>
            <a:ext cx="666843" cy="714475"/>
          </a:xfrm>
          <a:prstGeom prst="rect">
            <a:avLst/>
          </a:prstGeom>
        </p:spPr>
      </p:pic>
    </p:spTree>
    <p:extLst>
      <p:ext uri="{BB962C8B-B14F-4D97-AF65-F5344CB8AC3E}">
        <p14:creationId xmlns:p14="http://schemas.microsoft.com/office/powerpoint/2010/main" val="1217260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091375" y="1336641"/>
            <a:ext cx="5867587" cy="516306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8375008" cy="1265209"/>
            <a:chOff x="2013540" y="3093727"/>
            <a:chExt cx="6730381"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4402729"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en-GB" sz="3600" b="1" i="0" u="none" strike="noStrike" kern="1200" cap="none" spc="0" normalizeH="0" baseline="0" dirty="0" smtClean="0">
                  <a:ln>
                    <a:noFill/>
                  </a:ln>
                  <a:solidFill>
                    <a:prstClr val="white"/>
                  </a:solidFill>
                  <a:effectLst/>
                  <a:uLnTx/>
                  <a:uFillTx/>
                  <a:latin typeface="Calibri"/>
                  <a:ea typeface="+mn-ea"/>
                  <a:cs typeface="+mn-cs"/>
                </a:rPr>
                <a:t>Cooling</a:t>
              </a: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 plate</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668149"/>
            <a:chOff x="107504" y="1486072"/>
            <a:chExt cx="6096000" cy="1668149"/>
          </a:xfrm>
        </p:grpSpPr>
        <p:sp>
          <p:nvSpPr>
            <p:cNvPr id="5" name="Rectangle 4"/>
            <p:cNvSpPr/>
            <p:nvPr/>
          </p:nvSpPr>
          <p:spPr>
            <a:xfrm>
              <a:off x="107504" y="1486072"/>
              <a:ext cx="6096000" cy="166814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lvl="0" defTabSz="914400">
                <a:lnSpc>
                  <a:spcPct val="90000"/>
                </a:lnSpc>
                <a:defRPr/>
              </a:pPr>
              <a:r>
                <a:rPr lang="en-US" sz="1600" cap="small" dirty="0"/>
                <a:t>J. </a:t>
              </a:r>
              <a:r>
                <a:rPr lang="en-US" sz="1600" cap="small" dirty="0" smtClean="0"/>
                <a:t>Giraud</a:t>
              </a:r>
            </a:p>
            <a:p>
              <a:pPr lvl="0" defTabSz="914400">
                <a:lnSpc>
                  <a:spcPct val="90000"/>
                </a:lnSpc>
                <a:defRPr/>
              </a:pPr>
              <a:r>
                <a:rPr lang="en-US" sz="1600" cap="small" dirty="0" smtClean="0"/>
                <a:t>D. Grondin</a:t>
              </a:r>
            </a:p>
            <a:p>
              <a:pPr defTabSz="914400">
                <a:lnSpc>
                  <a:spcPct val="90000"/>
                </a:lnSpc>
                <a:defRPr/>
              </a:pPr>
              <a:r>
                <a:rPr lang="en-US" sz="1600" cap="small" dirty="0"/>
                <a:t>LLR</a:t>
              </a:r>
            </a:p>
            <a:p>
              <a:pPr lvl="0" defTabSz="914400">
                <a:lnSpc>
                  <a:spcPct val="90000"/>
                </a:lnSpc>
                <a:defRPr/>
              </a:pPr>
              <a:r>
                <a:rPr lang="en-US" sz="1600" cap="small" dirty="0" smtClean="0"/>
                <a:t>LAL</a:t>
              </a:r>
            </a:p>
            <a:p>
              <a:pPr lvl="0" defTabSz="914400">
                <a:lnSpc>
                  <a:spcPct val="90000"/>
                </a:lnSpc>
                <a:defRPr/>
              </a:pPr>
              <a:r>
                <a:rPr lang="en-US" sz="1600" cap="small" dirty="0" smtClean="0"/>
                <a:t>LPNHE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2015-2018</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339" y="259074"/>
            <a:ext cx="536175" cy="321705"/>
          </a:xfrm>
          <a:prstGeom prst="rect">
            <a:avLst/>
          </a:prstGeom>
        </p:spPr>
      </p:pic>
      <p:pic>
        <p:nvPicPr>
          <p:cNvPr id="44" name="Picture 12" descr="logo4bis"/>
          <p:cNvPicPr>
            <a:picLocks noChangeAspect="1" noChangeArrowheads="1"/>
          </p:cNvPicPr>
          <p:nvPr/>
        </p:nvPicPr>
        <p:blipFill>
          <a:blip r:embed="rId5" cstate="print"/>
          <a:srcRect/>
          <a:stretch>
            <a:fillRect/>
          </a:stretch>
        </p:blipFill>
        <p:spPr bwMode="auto">
          <a:xfrm>
            <a:off x="10556628" y="48245"/>
            <a:ext cx="1501430" cy="707745"/>
          </a:xfrm>
          <a:prstGeom prst="rect">
            <a:avLst/>
          </a:prstGeom>
          <a:noFill/>
          <a:ln w="9525">
            <a:noFill/>
            <a:miter lim="800000"/>
            <a:headEnd/>
            <a:tailEnd/>
          </a:ln>
        </p:spPr>
      </p:pic>
      <p:pic>
        <p:nvPicPr>
          <p:cNvPr id="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6023" y="224941"/>
            <a:ext cx="1268762" cy="35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ag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6118" y="228933"/>
            <a:ext cx="590712" cy="397826"/>
          </a:xfrm>
          <a:prstGeom prst="rect">
            <a:avLst/>
          </a:prstGeom>
        </p:spPr>
      </p:pic>
      <p:sp>
        <p:nvSpPr>
          <p:cNvPr id="4" name="Rectangle 3"/>
          <p:cNvSpPr/>
          <p:nvPr/>
        </p:nvSpPr>
        <p:spPr>
          <a:xfrm>
            <a:off x="6081729" y="735927"/>
            <a:ext cx="6096000" cy="646331"/>
          </a:xfrm>
          <a:prstGeom prst="rect">
            <a:avLst/>
          </a:prstGeom>
        </p:spPr>
        <p:txBody>
          <a:bodyPr>
            <a:spAutoFit/>
          </a:bodyPr>
          <a:lstStyle/>
          <a:p>
            <a:r>
              <a:rPr lang="fr-FR" b="1" dirty="0">
                <a:solidFill>
                  <a:schemeClr val="dk1"/>
                </a:solidFill>
              </a:rPr>
              <a:t>ECAL : </a:t>
            </a:r>
            <a:r>
              <a:rPr lang="fr-FR" dirty="0">
                <a:solidFill>
                  <a:schemeClr val="dk1"/>
                </a:solidFill>
              </a:rPr>
              <a:t>Calorimètre Electromagnétique </a:t>
            </a:r>
            <a:r>
              <a:rPr lang="en-GB" sz="1400" dirty="0">
                <a:latin typeface="Calibri" panose="020F0502020204030204" pitchFamily="34" charset="0"/>
                <a:ea typeface="Times New Roman" panose="02020603050405020304" pitchFamily="18" charset="0"/>
              </a:rPr>
              <a:t>(R</a:t>
            </a:r>
            <a:r>
              <a:rPr lang="en-GB" sz="1400" baseline="-25000" dirty="0">
                <a:latin typeface="Calibri" panose="020F0502020204030204" pitchFamily="34" charset="0"/>
                <a:ea typeface="Times New Roman" panose="02020603050405020304" pitchFamily="18" charset="0"/>
              </a:rPr>
              <a:t>ECAL </a:t>
            </a:r>
            <a:r>
              <a:rPr lang="en-GB" sz="1400" dirty="0">
                <a:latin typeface="Calibri" panose="020F0502020204030204" pitchFamily="34" charset="0"/>
                <a:ea typeface="Times New Roman" panose="02020603050405020304" pitchFamily="18" charset="0"/>
              </a:rPr>
              <a:t>= 1,8m, </a:t>
            </a:r>
            <a:r>
              <a:rPr lang="en-GB" sz="1400" dirty="0" err="1">
                <a:latin typeface="Calibri" panose="020F0502020204030204" pitchFamily="34" charset="0"/>
                <a:ea typeface="Times New Roman" panose="02020603050405020304" pitchFamily="18" charset="0"/>
              </a:rPr>
              <a:t>Z</a:t>
            </a:r>
            <a:r>
              <a:rPr lang="en-GB" sz="1400" baseline="-25000" dirty="0" err="1">
                <a:latin typeface="Calibri" panose="020F0502020204030204" pitchFamily="34" charset="0"/>
                <a:ea typeface="Times New Roman" panose="02020603050405020304" pitchFamily="18" charset="0"/>
              </a:rPr>
              <a:t>endcaps</a:t>
            </a:r>
            <a:r>
              <a:rPr lang="en-GB" sz="1400" dirty="0">
                <a:latin typeface="Calibri" panose="020F0502020204030204" pitchFamily="34" charset="0"/>
                <a:ea typeface="Times New Roman" panose="02020603050405020304" pitchFamily="18" charset="0"/>
              </a:rPr>
              <a:t>=2,35m) </a:t>
            </a:r>
            <a:r>
              <a:rPr lang="fr-FR" dirty="0" smtClean="0">
                <a:solidFill>
                  <a:schemeClr val="dk1"/>
                </a:solidFill>
              </a:rPr>
              <a:t/>
            </a:r>
            <a:br>
              <a:rPr lang="fr-FR" dirty="0" smtClean="0">
                <a:solidFill>
                  <a:schemeClr val="dk1"/>
                </a:solidFill>
              </a:rPr>
            </a:br>
            <a:r>
              <a:rPr lang="fr-FR" dirty="0" smtClean="0">
                <a:solidFill>
                  <a:schemeClr val="dk1"/>
                </a:solidFill>
              </a:rPr>
              <a:t>(</a:t>
            </a:r>
            <a:r>
              <a:rPr lang="fr-FR" dirty="0">
                <a:solidFill>
                  <a:schemeClr val="dk1"/>
                </a:solidFill>
              </a:rPr>
              <a:t>CFRP+W structures + détecteurs silicium)</a:t>
            </a:r>
          </a:p>
        </p:txBody>
      </p:sp>
      <p:pic>
        <p:nvPicPr>
          <p:cNvPr id="46" name="Image 45"/>
          <p:cNvPicPr>
            <a:picLocks noChangeAspect="1"/>
          </p:cNvPicPr>
          <p:nvPr/>
        </p:nvPicPr>
        <p:blipFill>
          <a:blip r:embed="rId8"/>
          <a:stretch>
            <a:fillRect/>
          </a:stretch>
        </p:blipFill>
        <p:spPr>
          <a:xfrm>
            <a:off x="6627719" y="247185"/>
            <a:ext cx="722305" cy="417311"/>
          </a:xfrm>
          <a:prstGeom prst="rect">
            <a:avLst/>
          </a:prstGeom>
        </p:spPr>
      </p:pic>
      <p:pic>
        <p:nvPicPr>
          <p:cNvPr id="62" name="Image 61" descr="logo_finalnoir+.jpg"/>
          <p:cNvPicPr>
            <a:picLocks noChangeAspect="1"/>
          </p:cNvPicPr>
          <p:nvPr/>
        </p:nvPicPr>
        <p:blipFill>
          <a:blip r:embed="rId9"/>
          <a:stretch>
            <a:fillRect/>
          </a:stretch>
        </p:blipFill>
        <p:spPr>
          <a:xfrm>
            <a:off x="7285987" y="251071"/>
            <a:ext cx="686999" cy="382344"/>
          </a:xfrm>
          <a:prstGeom prst="rect">
            <a:avLst/>
          </a:prstGeom>
        </p:spPr>
      </p:pic>
      <p:sp>
        <p:nvSpPr>
          <p:cNvPr id="66" name="Rectangle 65"/>
          <p:cNvSpPr/>
          <p:nvPr/>
        </p:nvSpPr>
        <p:spPr>
          <a:xfrm>
            <a:off x="1724856" y="1400698"/>
            <a:ext cx="1654620" cy="400110"/>
          </a:xfrm>
          <a:prstGeom prst="rect">
            <a:avLst/>
          </a:prstGeom>
          <a:solidFill>
            <a:srgbClr val="660066"/>
          </a:solidFill>
        </p:spPr>
        <p:txBody>
          <a:bodyPr wrap="none">
            <a:spAutoFit/>
          </a:bodyPr>
          <a:lstStyle/>
          <a:p>
            <a:r>
              <a:rPr lang="en-GB" sz="2000" dirty="0" smtClean="0">
                <a:solidFill>
                  <a:schemeClr val="bg1"/>
                </a:solidFill>
                <a:latin typeface="Book Antiqua" panose="02040602050305030304" pitchFamily="18" charset="0"/>
              </a:rPr>
              <a:t>Slab detector</a:t>
            </a:r>
            <a:endParaRPr lang="en-GB" sz="2000" dirty="0">
              <a:solidFill>
                <a:schemeClr val="bg1"/>
              </a:solidFill>
              <a:latin typeface="Book Antiqua" panose="02040602050305030304" pitchFamily="18" charset="0"/>
            </a:endParaRPr>
          </a:p>
        </p:txBody>
      </p:sp>
      <p:sp>
        <p:nvSpPr>
          <p:cNvPr id="67" name="Rectangle 66"/>
          <p:cNvSpPr/>
          <p:nvPr/>
        </p:nvSpPr>
        <p:spPr>
          <a:xfrm>
            <a:off x="1065522" y="1795729"/>
            <a:ext cx="5919486" cy="584775"/>
          </a:xfrm>
          <a:prstGeom prst="rect">
            <a:avLst/>
          </a:prstGeom>
        </p:spPr>
        <p:txBody>
          <a:bodyPr wrap="square">
            <a:spAutoFit/>
          </a:bodyPr>
          <a:lstStyle/>
          <a:p>
            <a:r>
              <a:rPr lang="fr-FR" sz="1600" dirty="0" smtClean="0">
                <a:latin typeface="Calibri" panose="020F0502020204030204" pitchFamily="34" charset="0"/>
              </a:rPr>
              <a:t>Design cassette modulaire haute intégration </a:t>
            </a:r>
            <a:r>
              <a:rPr lang="fr-FR" sz="1600" dirty="0">
                <a:solidFill>
                  <a:schemeClr val="dk1"/>
                </a:solidFill>
              </a:rPr>
              <a:t>double face </a:t>
            </a:r>
            <a:r>
              <a:rPr lang="fr-FR" sz="1600" dirty="0" smtClean="0">
                <a:latin typeface="Calibri" panose="020F0502020204030204" pitchFamily="34" charset="0"/>
              </a:rPr>
              <a:t>avec épaisseur minimale </a:t>
            </a:r>
            <a:r>
              <a:rPr lang="fr-FR" sz="1600" dirty="0">
                <a:latin typeface="Calibri" panose="020F0502020204030204" pitchFamily="34" charset="0"/>
              </a:rPr>
              <a:t>et </a:t>
            </a:r>
            <a:r>
              <a:rPr lang="fr-FR" sz="1600" dirty="0" smtClean="0">
                <a:latin typeface="Calibri" panose="020F0502020204030204" pitchFamily="34" charset="0"/>
              </a:rPr>
              <a:t>capacité de refroidissement</a:t>
            </a:r>
            <a:endParaRPr lang="fr-FR" sz="1600" dirty="0"/>
          </a:p>
        </p:txBody>
      </p:sp>
      <p:grpSp>
        <p:nvGrpSpPr>
          <p:cNvPr id="9" name="Groupe 8"/>
          <p:cNvGrpSpPr/>
          <p:nvPr/>
        </p:nvGrpSpPr>
        <p:grpSpPr>
          <a:xfrm>
            <a:off x="7093009" y="1371710"/>
            <a:ext cx="4135093" cy="5091166"/>
            <a:chOff x="7093009" y="1371710"/>
            <a:chExt cx="4135093" cy="5091166"/>
          </a:xfrm>
        </p:grpSpPr>
        <p:grpSp>
          <p:nvGrpSpPr>
            <p:cNvPr id="6" name="Groupe 5"/>
            <p:cNvGrpSpPr/>
            <p:nvPr/>
          </p:nvGrpSpPr>
          <p:grpSpPr>
            <a:xfrm>
              <a:off x="7093009" y="1371710"/>
              <a:ext cx="4135093" cy="5091166"/>
              <a:chOff x="7355687" y="1069369"/>
              <a:chExt cx="4135093" cy="5091166"/>
            </a:xfrm>
          </p:grpSpPr>
          <p:grpSp>
            <p:nvGrpSpPr>
              <p:cNvPr id="30" name="Groupe 29"/>
              <p:cNvGrpSpPr/>
              <p:nvPr/>
            </p:nvGrpSpPr>
            <p:grpSpPr>
              <a:xfrm>
                <a:off x="7355687" y="1069369"/>
                <a:ext cx="4135093" cy="2435335"/>
                <a:chOff x="7460594" y="3980740"/>
                <a:chExt cx="4135093" cy="2435335"/>
              </a:xfrm>
            </p:grpSpPr>
            <p:grpSp>
              <p:nvGrpSpPr>
                <p:cNvPr id="35" name="Groupe 34"/>
                <p:cNvGrpSpPr/>
                <p:nvPr/>
              </p:nvGrpSpPr>
              <p:grpSpPr>
                <a:xfrm>
                  <a:off x="7460594" y="3980740"/>
                  <a:ext cx="4135093" cy="2163457"/>
                  <a:chOff x="7479657" y="1931708"/>
                  <a:chExt cx="4135093" cy="2163457"/>
                </a:xfrm>
              </p:grpSpPr>
              <p:pic>
                <p:nvPicPr>
                  <p:cNvPr id="37" name="Image 36" descr="Z:\Projets\ILC\ConceptionLPSC\Thermalisation\Vues_CATIA\Réseau 2017\Module_Barrel_Slabs-7-3.jpg"/>
                  <p:cNvPicPr/>
                  <p:nvPr/>
                </p:nvPicPr>
                <p:blipFill>
                  <a:blip r:embed="rId10">
                    <a:extLst>
                      <a:ext uri="{28A0092B-C50C-407E-A947-70E740481C1C}">
                        <a14:useLocalDpi xmlns:a14="http://schemas.microsoft.com/office/drawing/2010/main" val="0"/>
                      </a:ext>
                    </a:extLst>
                  </a:blip>
                  <a:srcRect/>
                  <a:stretch>
                    <a:fillRect/>
                  </a:stretch>
                </p:blipFill>
                <p:spPr bwMode="auto">
                  <a:xfrm>
                    <a:off x="7479657" y="1931708"/>
                    <a:ext cx="4135093" cy="2163457"/>
                  </a:xfrm>
                  <a:prstGeom prst="rect">
                    <a:avLst/>
                  </a:prstGeom>
                  <a:noFill/>
                  <a:ln>
                    <a:noFill/>
                  </a:ln>
                </p:spPr>
              </p:pic>
              <p:sp>
                <p:nvSpPr>
                  <p:cNvPr id="38" name="Rectangle 37"/>
                  <p:cNvSpPr/>
                  <p:nvPr/>
                </p:nvSpPr>
                <p:spPr>
                  <a:xfrm>
                    <a:off x="7506610" y="3165004"/>
                    <a:ext cx="838691" cy="230832"/>
                  </a:xfrm>
                  <a:prstGeom prst="rect">
                    <a:avLst/>
                  </a:prstGeom>
                </p:spPr>
                <p:txBody>
                  <a:bodyPr wrap="none">
                    <a:spAutoFit/>
                  </a:bodyPr>
                  <a:lstStyle/>
                  <a:p>
                    <a:r>
                      <a:rPr lang="fr-FR" sz="900" b="1" dirty="0">
                        <a:latin typeface="Times New Roman" panose="02020603050405020304" pitchFamily="18" charset="0"/>
                        <a:cs typeface="Times New Roman" panose="02020603050405020304" pitchFamily="18" charset="0"/>
                      </a:rPr>
                      <a:t>1 of the 9600 </a:t>
                    </a:r>
                    <a:endParaRPr lang="fr-FR" sz="2000" dirty="0">
                      <a:latin typeface="Times New Roman" panose="02020603050405020304" pitchFamily="18" charset="0"/>
                      <a:cs typeface="Times New Roman" panose="02020603050405020304" pitchFamily="18" charset="0"/>
                    </a:endParaRPr>
                  </a:p>
                </p:txBody>
              </p:sp>
            </p:grpSp>
            <p:sp>
              <p:nvSpPr>
                <p:cNvPr id="36" name="Rectangle 35"/>
                <p:cNvSpPr/>
                <p:nvPr/>
              </p:nvSpPr>
              <p:spPr>
                <a:xfrm>
                  <a:off x="7460594" y="6000577"/>
                  <a:ext cx="3796664" cy="415498"/>
                </a:xfrm>
                <a:prstGeom prst="rect">
                  <a:avLst/>
                </a:prstGeom>
              </p:spPr>
              <p:txBody>
                <a:bodyPr wrap="square">
                  <a:spAutoFit/>
                </a:bodyPr>
                <a:lstStyle/>
                <a:p>
                  <a:pPr algn="ctr"/>
                  <a:r>
                    <a:rPr lang="fr-FR" sz="1050" i="1" dirty="0" smtClean="0">
                      <a:latin typeface="Times New Roman" panose="02020603050405020304" pitchFamily="18" charset="0"/>
                      <a:ea typeface="Times New Roman" panose="02020603050405020304" pitchFamily="18" charset="0"/>
                    </a:rPr>
                    <a:t>Vue schématique d’un des 40 module alvéolaire du barrel ECAL  </a:t>
                  </a:r>
                  <a:r>
                    <a:rPr lang="en-GB" sz="1050" i="1" dirty="0" smtClean="0">
                      <a:latin typeface="Times New Roman" panose="02020603050405020304" pitchFamily="18" charset="0"/>
                      <a:ea typeface="Times New Roman" panose="02020603050405020304" pitchFamily="18" charset="0"/>
                    </a:rPr>
                    <a:t/>
                  </a:r>
                  <a:br>
                    <a:rPr lang="en-GB" sz="1050" i="1" dirty="0" smtClean="0">
                      <a:latin typeface="Times New Roman" panose="02020603050405020304" pitchFamily="18" charset="0"/>
                      <a:ea typeface="Times New Roman" panose="02020603050405020304" pitchFamily="18" charset="0"/>
                    </a:rPr>
                  </a:br>
                  <a:r>
                    <a:rPr lang="fr-FR" sz="1050" i="1" dirty="0" smtClean="0">
                      <a:latin typeface="Times New Roman" panose="02020603050405020304" pitchFamily="18" charset="0"/>
                      <a:ea typeface="Times New Roman" panose="02020603050405020304" pitchFamily="18" charset="0"/>
                    </a:rPr>
                    <a:t>5 échangeurs thermiques connectés aux 5 colonnes de 15 </a:t>
                  </a:r>
                  <a:r>
                    <a:rPr lang="fr-FR" sz="1050" i="1" dirty="0" err="1" smtClean="0">
                      <a:latin typeface="Times New Roman" panose="02020603050405020304" pitchFamily="18" charset="0"/>
                      <a:ea typeface="Times New Roman" panose="02020603050405020304" pitchFamily="18" charset="0"/>
                    </a:rPr>
                    <a:t>slabs</a:t>
                  </a:r>
                  <a:r>
                    <a:rPr lang="fr-FR" sz="1050" i="1" dirty="0" smtClean="0">
                      <a:latin typeface="Times New Roman" panose="02020603050405020304" pitchFamily="18" charset="0"/>
                      <a:ea typeface="Times New Roman" panose="02020603050405020304" pitchFamily="18" charset="0"/>
                    </a:rPr>
                    <a:t> </a:t>
                  </a:r>
                  <a:endParaRPr lang="fr-FR" sz="1050" dirty="0"/>
                </a:p>
              </p:txBody>
            </p:sp>
          </p:grpSp>
          <p:pic>
            <p:nvPicPr>
              <p:cNvPr id="39" name="Image 38" descr="Z:\Projets\ILC\ConceptionLPSC\Elec\U\long-slab-eclate-2.2-1_coté-comment.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4050" y="3555998"/>
                <a:ext cx="3720184" cy="2384353"/>
              </a:xfrm>
              <a:prstGeom prst="rect">
                <a:avLst/>
              </a:prstGeom>
              <a:noFill/>
              <a:ln>
                <a:noFill/>
              </a:ln>
            </p:spPr>
          </p:pic>
          <p:sp>
            <p:nvSpPr>
              <p:cNvPr id="40" name="Rectangle 39"/>
              <p:cNvSpPr/>
              <p:nvPr/>
            </p:nvSpPr>
            <p:spPr>
              <a:xfrm>
                <a:off x="7433567" y="5906619"/>
                <a:ext cx="3790604" cy="253916"/>
              </a:xfrm>
              <a:prstGeom prst="rect">
                <a:avLst/>
              </a:prstGeom>
            </p:spPr>
            <p:txBody>
              <a:bodyPr wrap="square">
                <a:spAutoFit/>
              </a:bodyPr>
              <a:lstStyle/>
              <a:p>
                <a:pPr algn="ctr">
                  <a:spcBef>
                    <a:spcPts val="600"/>
                  </a:spcBef>
                  <a:spcAft>
                    <a:spcPts val="600"/>
                  </a:spcAft>
                </a:pPr>
                <a:r>
                  <a:rPr lang="fr-FR" sz="1050" i="1" dirty="0" smtClean="0">
                    <a:latin typeface="Times New Roman" panose="02020603050405020304" pitchFamily="18" charset="0"/>
                    <a:ea typeface="Times New Roman" panose="02020603050405020304" pitchFamily="18" charset="0"/>
                  </a:rPr>
                  <a:t>Vue explosée d’1 demi-</a:t>
                </a:r>
                <a:r>
                  <a:rPr lang="fr-FR" sz="1050" i="1" dirty="0" err="1" smtClean="0">
                    <a:latin typeface="Times New Roman" panose="02020603050405020304" pitchFamily="18" charset="0"/>
                    <a:ea typeface="Times New Roman" panose="02020603050405020304" pitchFamily="18" charset="0"/>
                  </a:rPr>
                  <a:t>slab</a:t>
                </a:r>
                <a:r>
                  <a:rPr lang="fr-FR" sz="1050" i="1" dirty="0" smtClean="0">
                    <a:latin typeface="Times New Roman" panose="02020603050405020304" pitchFamily="18" charset="0"/>
                    <a:ea typeface="Times New Roman" panose="02020603050405020304" pitchFamily="18" charset="0"/>
                  </a:rPr>
                  <a:t> long avec 6 ASU</a:t>
                </a:r>
                <a:r>
                  <a:rPr lang="en-US" sz="1050" i="1" dirty="0">
                    <a:latin typeface="Times New Roman" panose="02020603050405020304" pitchFamily="18" charset="0"/>
                    <a:ea typeface="Times New Roman" panose="02020603050405020304" pitchFamily="18" charset="0"/>
                  </a:rPr>
                  <a:t> </a:t>
                </a:r>
                <a:r>
                  <a:rPr lang="en-US" sz="1050" i="1" dirty="0" smtClean="0">
                    <a:latin typeface="Times New Roman" panose="02020603050405020304" pitchFamily="18" charset="0"/>
                    <a:ea typeface="Times New Roman" panose="02020603050405020304" pitchFamily="18" charset="0"/>
                  </a:rPr>
                  <a:t>(Active </a:t>
                </a:r>
                <a:r>
                  <a:rPr lang="en-US" sz="1050" i="1" dirty="0">
                    <a:latin typeface="Times New Roman" panose="02020603050405020304" pitchFamily="18" charset="0"/>
                    <a:ea typeface="Times New Roman" panose="02020603050405020304" pitchFamily="18" charset="0"/>
                  </a:rPr>
                  <a:t>Sensor Unit </a:t>
                </a:r>
                <a:r>
                  <a:rPr lang="en-US" sz="1050" i="1" dirty="0" smtClean="0">
                    <a:latin typeface="Times New Roman" panose="02020603050405020304" pitchFamily="18" charset="0"/>
                    <a:ea typeface="Times New Roman" panose="02020603050405020304" pitchFamily="18" charset="0"/>
                  </a:rPr>
                  <a:t>)</a:t>
                </a:r>
                <a:endParaRPr lang="fr-FR" sz="1050" i="1" dirty="0">
                  <a:latin typeface="Times New Roman" panose="02020603050405020304" pitchFamily="18" charset="0"/>
                  <a:ea typeface="Times New Roman" panose="02020603050405020304" pitchFamily="18" charset="0"/>
                </a:endParaRPr>
              </a:p>
            </p:txBody>
          </p:sp>
          <p:sp>
            <p:nvSpPr>
              <p:cNvPr id="41" name="Ellipse 40"/>
              <p:cNvSpPr/>
              <p:nvPr/>
            </p:nvSpPr>
            <p:spPr>
              <a:xfrm>
                <a:off x="9274635" y="3445904"/>
                <a:ext cx="815924" cy="54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p:cNvCxnSpPr/>
              <p:nvPr/>
            </p:nvCxnSpPr>
            <p:spPr>
              <a:xfrm flipH="1" flipV="1">
                <a:off x="9658286" y="2459739"/>
                <a:ext cx="65877" cy="1017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7337953" y="3058713"/>
              <a:ext cx="768757" cy="38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 name="Groupe 62"/>
          <p:cNvGrpSpPr/>
          <p:nvPr/>
        </p:nvGrpSpPr>
        <p:grpSpPr>
          <a:xfrm>
            <a:off x="10819098" y="1111941"/>
            <a:ext cx="1318405" cy="5582633"/>
            <a:chOff x="10721194" y="992191"/>
            <a:chExt cx="1318405" cy="5582633"/>
          </a:xfrm>
        </p:grpSpPr>
        <p:pic>
          <p:nvPicPr>
            <p:cNvPr id="64" name="Image 6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8762991" y="3203852"/>
              <a:ext cx="5488269" cy="1064947"/>
            </a:xfrm>
            <a:prstGeom prst="rect">
              <a:avLst/>
            </a:prstGeom>
          </p:spPr>
        </p:pic>
        <p:sp>
          <p:nvSpPr>
            <p:cNvPr id="65" name="Rectangle 64"/>
            <p:cNvSpPr/>
            <p:nvPr/>
          </p:nvSpPr>
          <p:spPr>
            <a:xfrm rot="16200000">
              <a:off x="9486549" y="5032401"/>
              <a:ext cx="2777068" cy="307777"/>
            </a:xfrm>
            <a:prstGeom prst="rect">
              <a:avLst/>
            </a:prstGeom>
          </p:spPr>
          <p:txBody>
            <a:bodyPr wrap="square">
              <a:spAutoFit/>
            </a:bodyPr>
            <a:lstStyle/>
            <a:p>
              <a:r>
                <a:rPr lang="en-US" sz="1400" dirty="0">
                  <a:solidFill>
                    <a:srgbClr val="234173"/>
                  </a:solidFill>
                  <a:latin typeface="ArialNarrow"/>
                </a:rPr>
                <a:t>4 ASU connected correctly </a:t>
              </a:r>
              <a:r>
                <a:rPr lang="en-US" sz="1400" dirty="0" smtClean="0">
                  <a:solidFill>
                    <a:srgbClr val="234173"/>
                  </a:solidFill>
                  <a:latin typeface="ArialNarrow"/>
                </a:rPr>
                <a:t>LLR</a:t>
              </a:r>
              <a:endParaRPr lang="fr-FR" sz="1400" dirty="0"/>
            </a:p>
          </p:txBody>
        </p:sp>
      </p:grpSp>
      <p:sp>
        <p:nvSpPr>
          <p:cNvPr id="68" name="Rectangle 67"/>
          <p:cNvSpPr/>
          <p:nvPr/>
        </p:nvSpPr>
        <p:spPr>
          <a:xfrm>
            <a:off x="1128703" y="3491832"/>
            <a:ext cx="6196381" cy="830997"/>
          </a:xfrm>
          <a:prstGeom prst="rect">
            <a:avLst/>
          </a:prstGeom>
        </p:spPr>
        <p:txBody>
          <a:bodyPr wrap="square">
            <a:spAutoFit/>
          </a:bodyPr>
          <a:lstStyle/>
          <a:p>
            <a:pPr marL="285750" indent="-285750">
              <a:buFont typeface="Wingdings" panose="05000000000000000000" pitchFamily="2" charset="2"/>
              <a:buChar char="Ø"/>
            </a:pPr>
            <a:r>
              <a:rPr lang="fr-FR" sz="1600" dirty="0" smtClean="0">
                <a:latin typeface="Calibri" panose="020F0502020204030204" pitchFamily="34" charset="0"/>
              </a:rPr>
              <a:t>2 détecteurs actifs autour d’un </a:t>
            </a:r>
            <a:r>
              <a:rPr lang="fr-FR" sz="1600" b="1" dirty="0" smtClean="0">
                <a:latin typeface="Calibri" panose="020F0502020204030204" pitchFamily="34" charset="0"/>
              </a:rPr>
              <a:t>absorbeur en tungstène</a:t>
            </a:r>
            <a:r>
              <a:rPr lang="en-GB" sz="1200" dirty="0">
                <a:latin typeface="Calibri" panose="020F0502020204030204" pitchFamily="34" charset="0"/>
                <a:ea typeface="Times New Roman" panose="02020603050405020304" pitchFamily="18" charset="0"/>
              </a:rPr>
              <a:t>(~80 tonnes</a:t>
            </a:r>
            <a:r>
              <a:rPr lang="en-GB" sz="1200" dirty="0" smtClean="0">
                <a:latin typeface="Calibri" panose="020F0502020204030204" pitchFamily="34" charset="0"/>
                <a:ea typeface="Times New Roman" panose="02020603050405020304" pitchFamily="18" charset="0"/>
              </a:rPr>
              <a:t>)</a:t>
            </a:r>
            <a:r>
              <a:rPr lang="fr-FR" sz="1200" b="1" dirty="0" smtClean="0">
                <a:latin typeface="Calibri" panose="020F0502020204030204" pitchFamily="34" charset="0"/>
              </a:rPr>
              <a:t/>
            </a:r>
            <a:br>
              <a:rPr lang="fr-FR" sz="1200" b="1" dirty="0" smtClean="0">
                <a:latin typeface="Calibri" panose="020F0502020204030204" pitchFamily="34" charset="0"/>
              </a:rPr>
            </a:br>
            <a:r>
              <a:rPr lang="fr-FR" sz="1600" dirty="0" smtClean="0">
                <a:latin typeface="Calibri" panose="020F0502020204030204" pitchFamily="34" charset="0"/>
              </a:rPr>
              <a:t>avantage sur le plomb: autoportant, produit laminé</a:t>
            </a:r>
          </a:p>
          <a:p>
            <a:pPr marL="285750" indent="-285750">
              <a:buFont typeface="Wingdings" panose="05000000000000000000" pitchFamily="2" charset="2"/>
              <a:buChar char="Ø"/>
            </a:pPr>
            <a:r>
              <a:rPr lang="fr-FR" sz="1600" dirty="0" smtClean="0">
                <a:latin typeface="Calibri" panose="020F0502020204030204" pitchFamily="34" charset="0"/>
              </a:rPr>
              <a:t> Chaque couche refroidie par une feuille de </a:t>
            </a:r>
            <a:r>
              <a:rPr lang="fr-FR" sz="1600" b="1" dirty="0" smtClean="0">
                <a:latin typeface="Calibri" panose="020F0502020204030204" pitchFamily="34" charset="0"/>
              </a:rPr>
              <a:t>cuivre 500µm</a:t>
            </a:r>
            <a:endParaRPr lang="fr-FR" sz="1600" b="1" dirty="0">
              <a:latin typeface="Calibri" panose="020F0502020204030204" pitchFamily="34" charset="0"/>
            </a:endParaRPr>
          </a:p>
        </p:txBody>
      </p:sp>
      <p:pic>
        <p:nvPicPr>
          <p:cNvPr id="85" name="Image 8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2195" y="4309320"/>
            <a:ext cx="5035199" cy="1974937"/>
          </a:xfrm>
          <a:prstGeom prst="rect">
            <a:avLst/>
          </a:prstGeom>
        </p:spPr>
      </p:pic>
      <p:sp>
        <p:nvSpPr>
          <p:cNvPr id="86" name="ZoneTexte 85"/>
          <p:cNvSpPr txBox="1"/>
          <p:nvPr/>
        </p:nvSpPr>
        <p:spPr>
          <a:xfrm>
            <a:off x="2069839" y="6242692"/>
            <a:ext cx="1232225" cy="261610"/>
          </a:xfrm>
          <a:prstGeom prst="rect">
            <a:avLst/>
          </a:prstGeom>
          <a:solidFill>
            <a:schemeClr val="bg1"/>
          </a:solidFill>
        </p:spPr>
        <p:txBody>
          <a:bodyPr wrap="square" rtlCol="0">
            <a:spAutoFit/>
          </a:bodyPr>
          <a:lstStyle/>
          <a:p>
            <a:r>
              <a:rPr lang="en-GB" sz="1100" dirty="0"/>
              <a:t>Section d’1 </a:t>
            </a:r>
            <a:r>
              <a:rPr lang="en-GB" sz="1100" dirty="0" smtClean="0"/>
              <a:t>slab</a:t>
            </a:r>
            <a:endParaRPr lang="en-GB" sz="1100" dirty="0"/>
          </a:p>
        </p:txBody>
      </p:sp>
      <p:sp>
        <p:nvSpPr>
          <p:cNvPr id="87" name="ZoneTexte 86"/>
          <p:cNvSpPr txBox="1"/>
          <p:nvPr/>
        </p:nvSpPr>
        <p:spPr>
          <a:xfrm>
            <a:off x="3950927" y="6060500"/>
            <a:ext cx="2530321" cy="430887"/>
          </a:xfrm>
          <a:prstGeom prst="rect">
            <a:avLst/>
          </a:prstGeom>
          <a:solidFill>
            <a:schemeClr val="bg1"/>
          </a:solidFill>
        </p:spPr>
        <p:txBody>
          <a:bodyPr wrap="square" rtlCol="0">
            <a:spAutoFit/>
          </a:bodyPr>
          <a:lstStyle/>
          <a:p>
            <a:pPr algn="ctr"/>
            <a:r>
              <a:rPr lang="fr-FR" sz="1100" dirty="0" smtClean="0">
                <a:solidFill>
                  <a:schemeClr val="dk1"/>
                </a:solidFill>
              </a:rPr>
              <a:t>Support</a:t>
            </a:r>
            <a:r>
              <a:rPr lang="en-GB" sz="1100" dirty="0" smtClean="0"/>
              <a:t> </a:t>
            </a:r>
            <a:r>
              <a:rPr lang="fr-FR" sz="1100" dirty="0" smtClean="0"/>
              <a:t>en H :</a:t>
            </a:r>
            <a:r>
              <a:rPr lang="fr-FR" sz="1100" dirty="0" smtClean="0">
                <a:solidFill>
                  <a:schemeClr val="dk1"/>
                </a:solidFill>
              </a:rPr>
              <a:t>Tungstène-Fibre </a:t>
            </a:r>
            <a:r>
              <a:rPr lang="fr-FR" sz="1100" dirty="0">
                <a:solidFill>
                  <a:schemeClr val="dk1"/>
                </a:solidFill>
              </a:rPr>
              <a:t>de Carbone (W-CFRP</a:t>
            </a:r>
            <a:r>
              <a:rPr lang="fr-FR" sz="1100" dirty="0" smtClean="0">
                <a:solidFill>
                  <a:schemeClr val="dk1"/>
                </a:solidFill>
              </a:rPr>
              <a:t>)</a:t>
            </a:r>
            <a:endParaRPr lang="fr-FR" sz="1100" dirty="0">
              <a:solidFill>
                <a:schemeClr val="dk1"/>
              </a:solidFill>
            </a:endParaRPr>
          </a:p>
        </p:txBody>
      </p:sp>
      <p:sp>
        <p:nvSpPr>
          <p:cNvPr id="89" name="Rectangle 88"/>
          <p:cNvSpPr/>
          <p:nvPr/>
        </p:nvSpPr>
        <p:spPr>
          <a:xfrm>
            <a:off x="1035883" y="2340226"/>
            <a:ext cx="6349015" cy="954107"/>
          </a:xfrm>
          <a:prstGeom prst="rect">
            <a:avLst/>
          </a:prstGeom>
        </p:spPr>
        <p:txBody>
          <a:bodyPr wrap="square">
            <a:spAutoFit/>
          </a:bodyPr>
          <a:lstStyle/>
          <a:p>
            <a:r>
              <a:rPr lang="en-GB" sz="1400" dirty="0" smtClean="0">
                <a:latin typeface="Calibri" panose="020F0502020204030204" pitchFamily="34" charset="0"/>
                <a:ea typeface="Times New Roman" panose="02020603050405020304" pitchFamily="18" charset="0"/>
              </a:rPr>
              <a:t>- Barrel: </a:t>
            </a:r>
            <a:r>
              <a:rPr lang="en-GB" sz="1400" dirty="0">
                <a:latin typeface="Calibri" panose="020F0502020204030204" pitchFamily="34" charset="0"/>
                <a:ea typeface="Times New Roman" panose="02020603050405020304" pitchFamily="18" charset="0"/>
              </a:rPr>
              <a:t>40 modules </a:t>
            </a:r>
            <a:r>
              <a:rPr lang="fr-FR" sz="1400" dirty="0" smtClean="0"/>
              <a:t>+ </a:t>
            </a:r>
            <a:r>
              <a:rPr lang="en-GB" sz="1400" dirty="0" smtClean="0">
                <a:latin typeface="Calibri" panose="020F0502020204030204" pitchFamily="34" charset="0"/>
                <a:ea typeface="Times New Roman" panose="02020603050405020304" pitchFamily="18" charset="0"/>
              </a:rPr>
              <a:t>Endcaps: </a:t>
            </a:r>
            <a:r>
              <a:rPr lang="en-GB" sz="1400" dirty="0">
                <a:latin typeface="Calibri" panose="020F0502020204030204" pitchFamily="34" charset="0"/>
                <a:ea typeface="Times New Roman" panose="02020603050405020304" pitchFamily="18" charset="0"/>
              </a:rPr>
              <a:t>24 </a:t>
            </a:r>
            <a:r>
              <a:rPr lang="en-GB" sz="1400" dirty="0" smtClean="0">
                <a:latin typeface="Calibri" panose="020F0502020204030204" pitchFamily="34" charset="0"/>
                <a:ea typeface="Times New Roman" panose="02020603050405020304" pitchFamily="18" charset="0"/>
              </a:rPr>
              <a:t>modules, </a:t>
            </a:r>
            <a:r>
              <a:rPr lang="fr-FR" sz="1400" dirty="0" smtClean="0">
                <a:latin typeface="Calibri" panose="020F0502020204030204" pitchFamily="34" charset="0"/>
                <a:ea typeface="Times New Roman" panose="02020603050405020304" pitchFamily="18" charset="0"/>
              </a:rPr>
              <a:t>soit</a:t>
            </a:r>
            <a:r>
              <a:rPr lang="en-GB" sz="1400" dirty="0" smtClean="0">
                <a:latin typeface="Calibri" panose="020F0502020204030204" pitchFamily="34" charset="0"/>
                <a:ea typeface="Times New Roman" panose="02020603050405020304" pitchFamily="18" charset="0"/>
              </a:rPr>
              <a:t> 9600 Slabs </a:t>
            </a:r>
          </a:p>
          <a:p>
            <a:r>
              <a:rPr lang="fr-FR" sz="1400" dirty="0" smtClean="0">
                <a:latin typeface="Calibri" panose="020F0502020204030204" pitchFamily="34" charset="0"/>
                <a:ea typeface="Times New Roman" panose="02020603050405020304" pitchFamily="18" charset="0"/>
              </a:rPr>
              <a:t>- Détecteur</a:t>
            </a:r>
            <a:r>
              <a:rPr lang="en-GB" sz="1400" dirty="0" smtClean="0">
                <a:latin typeface="Calibri" panose="020F0502020204030204" pitchFamily="34" charset="0"/>
                <a:ea typeface="Times New Roman" panose="02020603050405020304" pitchFamily="18" charset="0"/>
              </a:rPr>
              <a:t> ~75.000 ASUs : 300K Si Wafers (</a:t>
            </a:r>
            <a:r>
              <a:rPr lang="en-GB" sz="1400" b="1" dirty="0" smtClean="0">
                <a:latin typeface="Calibri" panose="020F0502020204030204" pitchFamily="34" charset="0"/>
                <a:ea typeface="Times New Roman" panose="02020603050405020304" pitchFamily="18" charset="0"/>
              </a:rPr>
              <a:t>2500 m²</a:t>
            </a:r>
            <a:r>
              <a:rPr lang="en-GB" sz="1400" dirty="0" smtClean="0">
                <a:latin typeface="Calibri" panose="020F0502020204030204" pitchFamily="34" charset="0"/>
                <a:ea typeface="Times New Roman" panose="02020603050405020304" pitchFamily="18" charset="0"/>
              </a:rPr>
              <a:t>) / 1,2M ASICs / 77M </a:t>
            </a:r>
            <a:r>
              <a:rPr lang="fr-FR" sz="1400" dirty="0" smtClean="0">
                <a:latin typeface="Calibri" panose="020F0502020204030204" pitchFamily="34" charset="0"/>
                <a:ea typeface="Times New Roman" panose="02020603050405020304" pitchFamily="18" charset="0"/>
              </a:rPr>
              <a:t>canaux</a:t>
            </a:r>
          </a:p>
          <a:p>
            <a:r>
              <a:rPr lang="fr-FR" sz="1400" dirty="0" smtClean="0"/>
              <a:t>- Grandes</a:t>
            </a:r>
            <a:r>
              <a:rPr lang="en-US" sz="1400" dirty="0" smtClean="0"/>
              <a:t> </a:t>
            </a:r>
            <a:r>
              <a:rPr lang="fr-FR" sz="1400" dirty="0"/>
              <a:t>surfaces d’échange / faible puissance surfacique (</a:t>
            </a:r>
            <a:r>
              <a:rPr lang="en-GB" sz="1400" dirty="0"/>
              <a:t>ECAL : </a:t>
            </a:r>
            <a:r>
              <a:rPr lang="en-GB" sz="1400" b="1" dirty="0"/>
              <a:t>4.6 Kw</a:t>
            </a:r>
            <a:r>
              <a:rPr lang="fr-FR" sz="1400" dirty="0" smtClean="0"/>
              <a:t>)</a:t>
            </a:r>
          </a:p>
          <a:p>
            <a:r>
              <a:rPr lang="fr-FR" sz="1400" dirty="0" smtClean="0"/>
              <a:t>- Maintien</a:t>
            </a:r>
            <a:r>
              <a:rPr lang="en-US" sz="1400" dirty="0" smtClean="0"/>
              <a:t> </a:t>
            </a:r>
            <a:r>
              <a:rPr lang="en-US" sz="1400" dirty="0"/>
              <a:t>de la </a:t>
            </a:r>
            <a:r>
              <a:rPr lang="fr-FR" sz="1400" dirty="0"/>
              <a:t>température </a:t>
            </a:r>
            <a:r>
              <a:rPr lang="fr-FR" sz="1400" dirty="0" smtClean="0"/>
              <a:t>: 20°c </a:t>
            </a:r>
            <a:r>
              <a:rPr lang="fr-FR" sz="1400" dirty="0"/>
              <a:t>&lt; T &lt; 40°c maximum </a:t>
            </a:r>
          </a:p>
        </p:txBody>
      </p:sp>
      <p:sp>
        <p:nvSpPr>
          <p:cNvPr id="196" name="AutoShape 1"/>
          <p:cNvSpPr>
            <a:spLocks noChangeArrowheads="1"/>
          </p:cNvSpPr>
          <p:nvPr/>
        </p:nvSpPr>
        <p:spPr bwMode="auto">
          <a:xfrm>
            <a:off x="7018153" y="1340100"/>
            <a:ext cx="4994904" cy="5136898"/>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3455281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246910" y="1358900"/>
            <a:ext cx="5577613"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827565" cy="1265209"/>
            <a:chOff x="2013540" y="3093727"/>
            <a:chExt cx="5486814"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4592148" y="3500415"/>
              <a:ext cx="2908206"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Mini canaux</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003352"/>
            <a:chOff x="107504" y="1486072"/>
            <a:chExt cx="6096000" cy="1003352"/>
          </a:xfrm>
        </p:grpSpPr>
        <p:sp>
          <p:nvSpPr>
            <p:cNvPr id="5" name="Rectangle 4"/>
            <p:cNvSpPr/>
            <p:nvPr/>
          </p:nvSpPr>
          <p:spPr>
            <a:xfrm>
              <a:off x="107504" y="1486072"/>
              <a:ext cx="6096000" cy="100335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lvl="0" defTabSz="914400">
                <a:lnSpc>
                  <a:spcPct val="90000"/>
                </a:lnSpc>
                <a:defRPr/>
              </a:pPr>
              <a:r>
                <a:rPr lang="en-US" sz="1600" cap="small" dirty="0"/>
                <a:t>V. </a:t>
              </a:r>
              <a:r>
                <a:rPr lang="en-US" sz="1600" cap="small" dirty="0" err="1"/>
                <a:t>Boudry</a:t>
              </a:r>
              <a:endParaRPr lang="en-US" sz="1600" cap="small" dirty="0"/>
            </a:p>
            <a:p>
              <a:pPr defTabSz="914400">
                <a:lnSpc>
                  <a:spcPct val="90000"/>
                </a:lnSpc>
                <a:defRPr/>
              </a:pPr>
              <a:r>
                <a:rPr lang="en-US" sz="1600" cap="small" dirty="0"/>
                <a:t>LLR</a:t>
              </a:r>
            </a:p>
            <a:p>
              <a:pPr lvl="0" defTabSz="914400">
                <a:lnSpc>
                  <a:spcPct val="90000"/>
                </a:lnSpc>
                <a:defRPr/>
              </a:pPr>
              <a:r>
                <a:rPr lang="en-US" sz="1600" cap="small" dirty="0"/>
                <a:t>12/09/2014</a:t>
              </a:r>
              <a:endParaRPr lang="it-IT" sz="1600" cap="small" dirty="0"/>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25" name="Image 24"/>
          <p:cNvPicPr>
            <a:picLocks noChangeAspect="1"/>
          </p:cNvPicPr>
          <p:nvPr/>
        </p:nvPicPr>
        <p:blipFill>
          <a:blip r:embed="rId4"/>
          <a:stretch>
            <a:fillRect/>
          </a:stretch>
        </p:blipFill>
        <p:spPr>
          <a:xfrm>
            <a:off x="11245362" y="64573"/>
            <a:ext cx="677787" cy="677787"/>
          </a:xfrm>
          <a:prstGeom prst="rect">
            <a:avLst/>
          </a:prstGeom>
        </p:spPr>
      </p:pic>
      <p:pic>
        <p:nvPicPr>
          <p:cNvPr id="17"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4328" y="116732"/>
            <a:ext cx="1044744" cy="549546"/>
          </a:xfrm>
          <a:prstGeom prst="rect">
            <a:avLst/>
          </a:prstGeom>
        </p:spPr>
      </p:pic>
      <p:grpSp>
        <p:nvGrpSpPr>
          <p:cNvPr id="22" name="Groupe 21"/>
          <p:cNvGrpSpPr/>
          <p:nvPr/>
        </p:nvGrpSpPr>
        <p:grpSpPr>
          <a:xfrm>
            <a:off x="6941163" y="1945251"/>
            <a:ext cx="5166487" cy="4512948"/>
            <a:chOff x="6766596" y="2164315"/>
            <a:chExt cx="5166487" cy="4512948"/>
          </a:xfrm>
        </p:grpSpPr>
        <p:sp>
          <p:nvSpPr>
            <p:cNvPr id="23" name="AutoShape 1"/>
            <p:cNvSpPr>
              <a:spLocks noChangeArrowheads="1"/>
            </p:cNvSpPr>
            <p:nvPr/>
          </p:nvSpPr>
          <p:spPr bwMode="auto">
            <a:xfrm>
              <a:off x="6766596" y="2164315"/>
              <a:ext cx="5110054" cy="4512948"/>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pic>
          <p:nvPicPr>
            <p:cNvPr id="24" name="Imag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7748" y="4908207"/>
              <a:ext cx="2093356" cy="1608943"/>
            </a:xfrm>
            <a:prstGeom prst="rect">
              <a:avLst/>
            </a:prstGeom>
          </p:spPr>
        </p:pic>
        <p:grpSp>
          <p:nvGrpSpPr>
            <p:cNvPr id="27" name="Groupe 26"/>
            <p:cNvGrpSpPr/>
            <p:nvPr/>
          </p:nvGrpSpPr>
          <p:grpSpPr>
            <a:xfrm>
              <a:off x="6801538" y="2177107"/>
              <a:ext cx="3216620" cy="1954989"/>
              <a:chOff x="7003528" y="886328"/>
              <a:chExt cx="4411388" cy="2443274"/>
            </a:xfrm>
          </p:grpSpPr>
          <p:pic>
            <p:nvPicPr>
              <p:cNvPr id="39" name="Picture 1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003528" y="1074947"/>
                <a:ext cx="4411388" cy="225465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18"/>
              <p:cNvSpPr txBox="1"/>
              <p:nvPr/>
            </p:nvSpPr>
            <p:spPr>
              <a:xfrm>
                <a:off x="9440570" y="886328"/>
                <a:ext cx="1107611" cy="369331"/>
              </a:xfrm>
              <a:prstGeom prst="rect">
                <a:avLst/>
              </a:prstGeom>
              <a:noFill/>
            </p:spPr>
            <p:txBody>
              <a:bodyPr wrap="none" rtlCol="0">
                <a:spAutoFit/>
              </a:bodyPr>
              <a:lstStyle/>
              <a:p>
                <a:r>
                  <a:rPr lang="en-US" b="1" i="1" dirty="0" smtClean="0">
                    <a:solidFill>
                      <a:srgbClr val="FF0000"/>
                    </a:solidFill>
                  </a:rPr>
                  <a:t>ATLAS IBL</a:t>
                </a:r>
                <a:endParaRPr lang="en-US" b="1" i="1" dirty="0">
                  <a:solidFill>
                    <a:srgbClr val="FF0000"/>
                  </a:solidFill>
                </a:endParaRPr>
              </a:p>
            </p:txBody>
          </p:sp>
        </p:grpSp>
        <p:sp>
          <p:nvSpPr>
            <p:cNvPr id="28" name="TextBox 16"/>
            <p:cNvSpPr txBox="1"/>
            <p:nvPr/>
          </p:nvSpPr>
          <p:spPr>
            <a:xfrm>
              <a:off x="7254972" y="4138867"/>
              <a:ext cx="4626689" cy="646331"/>
            </a:xfrm>
            <a:prstGeom prst="rect">
              <a:avLst/>
            </a:prstGeom>
            <a:noFill/>
          </p:spPr>
          <p:txBody>
            <a:bodyPr wrap="square" rtlCol="0">
              <a:spAutoFit/>
            </a:bodyPr>
            <a:lstStyle/>
            <a:p>
              <a:r>
                <a:rPr lang="en-US" dirty="0" smtClean="0"/>
                <a:t>The full support structure is used as a thermal conductor to the integrated cooling pipe</a:t>
              </a:r>
              <a:endParaRPr lang="en-US" dirty="0"/>
            </a:p>
          </p:txBody>
        </p:sp>
        <p:grpSp>
          <p:nvGrpSpPr>
            <p:cNvPr id="29" name="Groupe 28"/>
            <p:cNvGrpSpPr/>
            <p:nvPr/>
          </p:nvGrpSpPr>
          <p:grpSpPr>
            <a:xfrm>
              <a:off x="9925380" y="2535696"/>
              <a:ext cx="2007703" cy="1567909"/>
              <a:chOff x="7031240" y="4302594"/>
              <a:chExt cx="2007703" cy="1567909"/>
            </a:xfrm>
          </p:grpSpPr>
          <p:sp>
            <p:nvSpPr>
              <p:cNvPr id="37" name="Rectangle 30"/>
              <p:cNvSpPr>
                <a:spLocks noChangeArrowheads="1"/>
              </p:cNvSpPr>
              <p:nvPr/>
            </p:nvSpPr>
            <p:spPr bwMode="auto">
              <a:xfrm>
                <a:off x="7031240" y="5639671"/>
                <a:ext cx="200770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fr-FR" sz="900" dirty="0" smtClean="0">
                    <a:latin typeface="ArialMT"/>
                  </a:rPr>
                  <a:t>foam </a:t>
                </a:r>
                <a:r>
                  <a:rPr lang="en-US" altLang="fr-FR" sz="900" dirty="0">
                    <a:latin typeface="ArialMT"/>
                  </a:rPr>
                  <a:t>+ CF </a:t>
                </a:r>
                <a:r>
                  <a:rPr lang="en-US" altLang="fr-FR" sz="900" dirty="0" smtClean="0">
                    <a:latin typeface="ArialMT"/>
                  </a:rPr>
                  <a:t>plates + </a:t>
                </a:r>
                <a:r>
                  <a:rPr lang="en-US" altLang="fr-FR" sz="900" dirty="0" err="1" smtClean="0">
                    <a:latin typeface="ArialMT"/>
                  </a:rPr>
                  <a:t>Ti</a:t>
                </a:r>
                <a:r>
                  <a:rPr lang="en-US" altLang="fr-FR" sz="900" dirty="0" smtClean="0">
                    <a:latin typeface="ArialMT"/>
                  </a:rPr>
                  <a:t> pipes</a:t>
                </a:r>
                <a:endParaRPr lang="fr-FR" altLang="fr-FR" sz="900" dirty="0">
                  <a:latin typeface="Verdana" panose="020B0604030504040204" pitchFamily="34" charset="0"/>
                </a:endParaRPr>
              </a:p>
            </p:txBody>
          </p:sp>
          <p:pic>
            <p:nvPicPr>
              <p:cNvPr id="38" name="Picture 8" descr="https://lh4.googleusercontent.com/PqcM0djQ_8oJxD7_RPFrMdXk3hcPUWFElI9Xaj0sC_mqjHLGneUFU7ixXoyNgIcUC0ggm4pmTlJ7zlLDbi5F9FIArGAVDWyu8o9ocU82Eg4_5nlVtEG1zh7SDq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8038" y="4302594"/>
                <a:ext cx="1711325" cy="13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18"/>
            <p:cNvSpPr txBox="1"/>
            <p:nvPr/>
          </p:nvSpPr>
          <p:spPr>
            <a:xfrm>
              <a:off x="9915739" y="2166364"/>
              <a:ext cx="1924566" cy="369332"/>
            </a:xfrm>
            <a:prstGeom prst="rect">
              <a:avLst/>
            </a:prstGeom>
            <a:noFill/>
          </p:spPr>
          <p:txBody>
            <a:bodyPr wrap="none" rtlCol="0">
              <a:spAutoFit/>
            </a:bodyPr>
            <a:lstStyle/>
            <a:p>
              <a:r>
                <a:rPr lang="en-US" b="1" i="1" dirty="0" smtClean="0">
                  <a:solidFill>
                    <a:srgbClr val="FF0000"/>
                  </a:solidFill>
                </a:rPr>
                <a:t>ATLAS ITK (Alpine)</a:t>
              </a:r>
              <a:endParaRPr lang="en-US" b="1" i="1" dirty="0">
                <a:solidFill>
                  <a:srgbClr val="FF0000"/>
                </a:solidFill>
              </a:endParaRPr>
            </a:p>
          </p:txBody>
        </p:sp>
        <p:pic>
          <p:nvPicPr>
            <p:cNvPr id="34" name="Imag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0648" y="5000771"/>
              <a:ext cx="1592580" cy="1516380"/>
            </a:xfrm>
            <a:prstGeom prst="rect">
              <a:avLst/>
            </a:prstGeom>
          </p:spPr>
        </p:pic>
        <p:sp>
          <p:nvSpPr>
            <p:cNvPr id="35" name="TextBox 18"/>
            <p:cNvSpPr txBox="1"/>
            <p:nvPr/>
          </p:nvSpPr>
          <p:spPr>
            <a:xfrm>
              <a:off x="7057786" y="4721507"/>
              <a:ext cx="1998304" cy="369332"/>
            </a:xfrm>
            <a:prstGeom prst="rect">
              <a:avLst/>
            </a:prstGeom>
            <a:noFill/>
          </p:spPr>
          <p:txBody>
            <a:bodyPr wrap="none" rtlCol="0">
              <a:spAutoFit/>
            </a:bodyPr>
            <a:lstStyle/>
            <a:p>
              <a:r>
                <a:rPr lang="en-US" b="1" i="1" dirty="0" smtClean="0">
                  <a:solidFill>
                    <a:srgbClr val="FF0000"/>
                  </a:solidFill>
                </a:rPr>
                <a:t>ATLAS ITK (I-Beam)</a:t>
              </a:r>
              <a:endParaRPr lang="en-US" b="1" i="1" dirty="0">
                <a:solidFill>
                  <a:srgbClr val="FF0000"/>
                </a:solidFill>
              </a:endParaRPr>
            </a:p>
          </p:txBody>
        </p:sp>
        <p:sp>
          <p:nvSpPr>
            <p:cNvPr id="36" name="TextBox 18"/>
            <p:cNvSpPr txBox="1"/>
            <p:nvPr/>
          </p:nvSpPr>
          <p:spPr>
            <a:xfrm>
              <a:off x="10352878" y="4778120"/>
              <a:ext cx="1050288" cy="369332"/>
            </a:xfrm>
            <a:prstGeom prst="rect">
              <a:avLst/>
            </a:prstGeom>
            <a:noFill/>
          </p:spPr>
          <p:txBody>
            <a:bodyPr wrap="none" rtlCol="0">
              <a:spAutoFit/>
            </a:bodyPr>
            <a:lstStyle/>
            <a:p>
              <a:r>
                <a:rPr lang="en-US" b="1" i="1" dirty="0" smtClean="0">
                  <a:solidFill>
                    <a:srgbClr val="FF0000"/>
                  </a:solidFill>
                </a:rPr>
                <a:t>ALICE ITS</a:t>
              </a:r>
              <a:endParaRPr lang="en-US" b="1" i="1" dirty="0">
                <a:solidFill>
                  <a:srgbClr val="FF0000"/>
                </a:solidFill>
              </a:endParaRPr>
            </a:p>
          </p:txBody>
        </p:sp>
      </p:grpSp>
      <p:grpSp>
        <p:nvGrpSpPr>
          <p:cNvPr id="4" name="Groupe 3"/>
          <p:cNvGrpSpPr/>
          <p:nvPr/>
        </p:nvGrpSpPr>
        <p:grpSpPr>
          <a:xfrm>
            <a:off x="6670391" y="861623"/>
            <a:ext cx="5437259" cy="1163121"/>
            <a:chOff x="6582953" y="1119610"/>
            <a:chExt cx="5437259" cy="1163121"/>
          </a:xfrm>
        </p:grpSpPr>
        <p:sp>
          <p:nvSpPr>
            <p:cNvPr id="41" name="Rectangle 40"/>
            <p:cNvSpPr/>
            <p:nvPr/>
          </p:nvSpPr>
          <p:spPr>
            <a:xfrm>
              <a:off x="6582953" y="1143958"/>
              <a:ext cx="5437259" cy="1138773"/>
            </a:xfrm>
            <a:prstGeom prst="rect">
              <a:avLst/>
            </a:prstGeom>
          </p:spPr>
          <p:txBody>
            <a:bodyPr wrap="square">
              <a:spAutoFit/>
            </a:bodyPr>
            <a:lstStyle/>
            <a:p>
              <a:r>
                <a:rPr lang="en-US" dirty="0" smtClean="0"/>
                <a:t>							</a:t>
              </a:r>
              <a:r>
                <a:rPr lang="en-US" sz="1600" i="1" dirty="0" smtClean="0"/>
                <a:t>(</a:t>
              </a:r>
              <a:r>
                <a:rPr lang="en-US" sz="1600" i="1" dirty="0"/>
                <a:t>mainly CO2 systems)</a:t>
              </a:r>
            </a:p>
            <a:p>
              <a:pPr marL="742950" lvl="1" indent="-285750">
                <a:buFont typeface="Arial" panose="020B0604020202020204" pitchFamily="34" charset="0"/>
                <a:buChar char="•"/>
              </a:pPr>
              <a:r>
                <a:rPr lang="en-US" sz="1600" dirty="0"/>
                <a:t>Thermal/ mechanical integrated structures</a:t>
              </a:r>
            </a:p>
            <a:p>
              <a:pPr marL="742950" lvl="1" indent="-285750">
                <a:buFont typeface="Arial" panose="020B0604020202020204" pitchFamily="34" charset="0"/>
                <a:buChar char="•"/>
              </a:pPr>
              <a:r>
                <a:rPr lang="en-US" sz="1600" dirty="0"/>
                <a:t>Partial or full separation of cooling and structure</a:t>
              </a:r>
            </a:p>
            <a:p>
              <a:pPr marL="742950" lvl="1" indent="-285750">
                <a:buFont typeface="Arial" panose="020B0604020202020204" pitchFamily="34" charset="0"/>
                <a:buChar char="•"/>
              </a:pPr>
              <a:r>
                <a:rPr lang="en-US" sz="1600" dirty="0"/>
                <a:t>Air cooling solutions </a:t>
              </a:r>
              <a:endParaRPr lang="fr-FR" sz="1600" dirty="0"/>
            </a:p>
          </p:txBody>
        </p:sp>
        <p:sp>
          <p:nvSpPr>
            <p:cNvPr id="42" name="Rectangle 1"/>
            <p:cNvSpPr>
              <a:spLocks noChangeArrowheads="1"/>
            </p:cNvSpPr>
            <p:nvPr/>
          </p:nvSpPr>
          <p:spPr bwMode="auto">
            <a:xfrm>
              <a:off x="6723457" y="1119610"/>
              <a:ext cx="3104230" cy="353943"/>
            </a:xfrm>
            <a:prstGeom prst="rect">
              <a:avLst/>
            </a:prstGeom>
            <a:solidFill>
              <a:schemeClr val="bg1">
                <a:lumMod val="85000"/>
              </a:schemeClr>
            </a:solidFill>
            <a:ln>
              <a:noFill/>
            </a:ln>
            <a:effectLst/>
            <a:extLst/>
          </p:spPr>
          <p:txBody>
            <a:bodyPr vert="horz" wrap="square" lIns="91440" tIns="45720" rIns="91440" bIns="0" numCol="1" anchor="ctr" anchorCtr="0" compatLnSpc="1">
              <a:prstTxWarp prst="textNoShape">
                <a:avLst/>
              </a:prstTxWarp>
              <a:spAutoFit/>
            </a:bodyPr>
            <a:lstStyle/>
            <a:p>
              <a:pPr defTabSz="914400" eaLnBrk="0" fontAlgn="base" hangingPunct="0">
                <a:spcBef>
                  <a:spcPct val="0"/>
                </a:spcBef>
                <a:spcAft>
                  <a:spcPct val="0"/>
                </a:spcAft>
              </a:pPr>
              <a:r>
                <a:rPr lang="en-GB" altLang="fr-FR" sz="2000" b="1" dirty="0" smtClean="0">
                  <a:latin typeface="Calibri" panose="020F0502020204030204" pitchFamily="34" charset="0"/>
                </a:rPr>
                <a:t>Trackers</a:t>
              </a:r>
              <a:endParaRPr lang="en-GB" altLang="fr-FR" sz="2000" dirty="0">
                <a:latin typeface="Calibri" panose="020F0502020204030204" pitchFamily="34" charset="0"/>
              </a:endParaRPr>
            </a:p>
          </p:txBody>
        </p:sp>
      </p:grpSp>
      <p:grpSp>
        <p:nvGrpSpPr>
          <p:cNvPr id="43" name="Groupe 42"/>
          <p:cNvGrpSpPr/>
          <p:nvPr/>
        </p:nvGrpSpPr>
        <p:grpSpPr>
          <a:xfrm>
            <a:off x="1266183" y="3927200"/>
            <a:ext cx="5514962" cy="2489787"/>
            <a:chOff x="6111809" y="3965161"/>
            <a:chExt cx="5911486" cy="2863014"/>
          </a:xfrm>
        </p:grpSpPr>
        <p:pic>
          <p:nvPicPr>
            <p:cNvPr id="44" name="Image 43"/>
            <p:cNvPicPr>
              <a:picLocks noChangeAspect="1"/>
            </p:cNvPicPr>
            <p:nvPr/>
          </p:nvPicPr>
          <p:blipFill>
            <a:blip r:embed="rId10"/>
            <a:stretch>
              <a:fillRect/>
            </a:stretch>
          </p:blipFill>
          <p:spPr>
            <a:xfrm>
              <a:off x="7771700" y="4366500"/>
              <a:ext cx="4251595" cy="1862803"/>
            </a:xfrm>
            <a:prstGeom prst="rect">
              <a:avLst/>
            </a:prstGeom>
          </p:spPr>
        </p:pic>
        <p:sp>
          <p:nvSpPr>
            <p:cNvPr id="45" name="Rectangle 44"/>
            <p:cNvSpPr/>
            <p:nvPr/>
          </p:nvSpPr>
          <p:spPr>
            <a:xfrm>
              <a:off x="6158580" y="3965161"/>
              <a:ext cx="5377641" cy="353914"/>
            </a:xfrm>
            <a:prstGeom prst="rect">
              <a:avLst/>
            </a:prstGeom>
          </p:spPr>
          <p:txBody>
            <a:bodyPr wrap="square">
              <a:spAutoFit/>
            </a:bodyPr>
            <a:lstStyle/>
            <a:p>
              <a:pPr marL="285750" indent="-285750">
                <a:buFont typeface="Wingdings" panose="05000000000000000000" pitchFamily="2" charset="2"/>
                <a:buChar char="Ø"/>
              </a:pPr>
              <a:r>
                <a:rPr lang="en-US" sz="1400" dirty="0" smtClean="0"/>
                <a:t>Section d’un slab avec </a:t>
              </a:r>
              <a:r>
                <a:rPr lang="fr-FR" sz="1400" dirty="0" smtClean="0"/>
                <a:t>un absorbeur et 2 couches actives </a:t>
              </a:r>
              <a:endParaRPr lang="fr-FR" sz="1400" dirty="0"/>
            </a:p>
          </p:txBody>
        </p:sp>
        <p:sp>
          <p:nvSpPr>
            <p:cNvPr id="46" name="Rectangle 45"/>
            <p:cNvSpPr/>
            <p:nvPr/>
          </p:nvSpPr>
          <p:spPr>
            <a:xfrm>
              <a:off x="6111809" y="6226523"/>
              <a:ext cx="5618929" cy="601652"/>
            </a:xfrm>
            <a:prstGeom prst="rect">
              <a:avLst/>
            </a:prstGeom>
          </p:spPr>
          <p:txBody>
            <a:bodyPr wrap="square">
              <a:spAutoFit/>
            </a:bodyPr>
            <a:lstStyle/>
            <a:p>
              <a:pPr marL="285750" indent="-285750">
                <a:buFont typeface="Wingdings" panose="05000000000000000000" pitchFamily="2" charset="2"/>
                <a:buChar char="Ø"/>
              </a:pPr>
              <a:r>
                <a:rPr lang="fr-FR" sz="1400" dirty="0" smtClean="0"/>
                <a:t>Les capteurs silicium sont collés au PCB avec les VFE chips, refroidis par les plaques en cuivre intégrant les tuyaux CO²</a:t>
              </a:r>
              <a:endParaRPr lang="fr-FR" sz="1400" dirty="0"/>
            </a:p>
          </p:txBody>
        </p:sp>
      </p:grpSp>
      <p:pic>
        <p:nvPicPr>
          <p:cNvPr id="47" name="Picture 6" descr="2012-Jul-04-4_Color_Logo_small_C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6917" y="52228"/>
            <a:ext cx="475808" cy="636197"/>
          </a:xfrm>
          <a:prstGeom prst="rect">
            <a:avLst/>
          </a:prstGeom>
        </p:spPr>
      </p:pic>
      <p:pic>
        <p:nvPicPr>
          <p:cNvPr id="6" name="Imag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0948" y="113311"/>
            <a:ext cx="993088" cy="584801"/>
          </a:xfrm>
          <a:prstGeom prst="rect">
            <a:avLst/>
          </a:prstGeom>
        </p:spPr>
      </p:pic>
      <p:sp>
        <p:nvSpPr>
          <p:cNvPr id="48" name="Rectangle 47"/>
          <p:cNvSpPr/>
          <p:nvPr/>
        </p:nvSpPr>
        <p:spPr>
          <a:xfrm>
            <a:off x="1254185" y="1860910"/>
            <a:ext cx="5556710" cy="2154436"/>
          </a:xfrm>
          <a:prstGeom prst="rect">
            <a:avLst/>
          </a:prstGeom>
        </p:spPr>
        <p:txBody>
          <a:bodyPr wrap="square">
            <a:spAutoFit/>
          </a:bodyPr>
          <a:lstStyle/>
          <a:p>
            <a:r>
              <a:rPr lang="fr-FR" dirty="0" smtClean="0">
                <a:latin typeface="Calibri" panose="020F0502020204030204" pitchFamily="34" charset="0"/>
              </a:rPr>
              <a:t>La consommation de l’électronique de </a:t>
            </a:r>
            <a:r>
              <a:rPr lang="fr-FR" dirty="0">
                <a:latin typeface="Calibri" panose="020F0502020204030204" pitchFamily="34" charset="0"/>
              </a:rPr>
              <a:t>lecture VFE </a:t>
            </a:r>
            <a:r>
              <a:rPr lang="fr-FR" dirty="0" smtClean="0">
                <a:latin typeface="Calibri" panose="020F0502020204030204" pitchFamily="34" charset="0"/>
              </a:rPr>
              <a:t>pour le CEPC est d’un ordre de grandeur 2* plus important , et demande donc un </a:t>
            </a:r>
            <a:r>
              <a:rPr lang="fr-FR" u="sng" dirty="0" smtClean="0">
                <a:latin typeface="Calibri" panose="020F0502020204030204" pitchFamily="34" charset="0"/>
              </a:rPr>
              <a:t>refroidissement actif </a:t>
            </a:r>
          </a:p>
          <a:p>
            <a:pPr marL="171450" indent="-171450">
              <a:buFont typeface="Arial" panose="020B0604020202020204" pitchFamily="34" charset="0"/>
              <a:buChar char="•"/>
            </a:pPr>
            <a:r>
              <a:rPr lang="fr-FR" sz="1600" dirty="0" smtClean="0">
                <a:latin typeface="Calibri" panose="020F0502020204030204" pitchFamily="34" charset="0"/>
              </a:rPr>
              <a:t>Refroidissement CO</a:t>
            </a:r>
            <a:r>
              <a:rPr lang="fr-FR" sz="1050" dirty="0" smtClean="0">
                <a:latin typeface="Calibri" panose="020F0502020204030204" pitchFamily="34" charset="0"/>
              </a:rPr>
              <a:t>2 </a:t>
            </a:r>
            <a:r>
              <a:rPr lang="fr-FR" sz="1600" dirty="0" smtClean="0">
                <a:latin typeface="Calibri" panose="020F0502020204030204" pitchFamily="34" charset="0"/>
              </a:rPr>
              <a:t>évaporatif dans des mini tuyaux incrustés dans une plaque d’échange en cuivre </a:t>
            </a:r>
          </a:p>
          <a:p>
            <a:pPr marL="171450" indent="-171450">
              <a:buFont typeface="Arial" panose="020B0604020202020204" pitchFamily="34" charset="0"/>
              <a:buChar char="•"/>
            </a:pPr>
            <a:r>
              <a:rPr lang="en-US" sz="1600" dirty="0" smtClean="0">
                <a:latin typeface="Calibri" panose="020F0502020204030204" pitchFamily="34" charset="0"/>
              </a:rPr>
              <a:t>Pour le design de </a:t>
            </a:r>
            <a:r>
              <a:rPr lang="en-US" sz="1600" dirty="0">
                <a:latin typeface="Calibri" panose="020F0502020204030204" pitchFamily="34" charset="0"/>
              </a:rPr>
              <a:t>CMS-HGCAL </a:t>
            </a:r>
            <a:r>
              <a:rPr lang="en-US" sz="1600" dirty="0" smtClean="0">
                <a:latin typeface="Calibri" panose="020F0502020204030204" pitchFamily="34" charset="0"/>
              </a:rPr>
              <a:t>: la dissipation </a:t>
            </a:r>
            <a:r>
              <a:rPr lang="fr-FR" sz="1600" dirty="0" smtClean="0">
                <a:latin typeface="Calibri" panose="020F0502020204030204" pitchFamily="34" charset="0"/>
              </a:rPr>
              <a:t>thermique</a:t>
            </a:r>
            <a:r>
              <a:rPr lang="en-US" sz="1600" dirty="0" smtClean="0">
                <a:latin typeface="Calibri" panose="020F0502020204030204" pitchFamily="34" charset="0"/>
              </a:rPr>
              <a:t> de </a:t>
            </a:r>
            <a:br>
              <a:rPr lang="en-US" sz="1600" dirty="0" smtClean="0">
                <a:latin typeface="Calibri" panose="020F0502020204030204" pitchFamily="34" charset="0"/>
              </a:rPr>
            </a:br>
            <a:r>
              <a:rPr lang="en-US" sz="1600" dirty="0" smtClean="0">
                <a:latin typeface="Calibri" panose="020F0502020204030204" pitchFamily="34" charset="0"/>
              </a:rPr>
              <a:t>33 </a:t>
            </a:r>
            <a:r>
              <a:rPr lang="en-US" sz="1600" dirty="0" err="1" smtClean="0">
                <a:latin typeface="Calibri" panose="020F0502020204030204" pitchFamily="34" charset="0"/>
              </a:rPr>
              <a:t>mW</a:t>
            </a:r>
            <a:r>
              <a:rPr lang="en-US" sz="1600" dirty="0" smtClean="0">
                <a:latin typeface="Calibri" panose="020F0502020204030204" pitchFamily="34" charset="0"/>
              </a:rPr>
              <a:t>/cm</a:t>
            </a:r>
            <a:r>
              <a:rPr lang="en-US" sz="1050" dirty="0" smtClean="0">
                <a:latin typeface="Calibri" panose="020F0502020204030204" pitchFamily="34" charset="0"/>
              </a:rPr>
              <a:t>²</a:t>
            </a:r>
            <a:r>
              <a:rPr lang="en-US" sz="1600" dirty="0" smtClean="0">
                <a:latin typeface="Calibri" panose="020F0502020204030204" pitchFamily="34" charset="0"/>
              </a:rPr>
              <a:t>, </a:t>
            </a:r>
            <a:r>
              <a:rPr lang="fr-FR" sz="1600" dirty="0" smtClean="0">
                <a:latin typeface="Calibri" panose="020F0502020204030204" pitchFamily="34" charset="0"/>
              </a:rPr>
              <a:t>permet de fonctionner avec</a:t>
            </a:r>
            <a:r>
              <a:rPr lang="en-US" sz="1600" dirty="0" smtClean="0">
                <a:latin typeface="Calibri" panose="020F0502020204030204" pitchFamily="34" charset="0"/>
              </a:rPr>
              <a:t> </a:t>
            </a:r>
            <a:r>
              <a:rPr lang="en-US" sz="1600" dirty="0">
                <a:latin typeface="Calibri" panose="020F0502020204030204" pitchFamily="34" charset="0"/>
              </a:rPr>
              <a:t>des pixels </a:t>
            </a:r>
            <a:r>
              <a:rPr lang="en-US" sz="1600" dirty="0" smtClean="0">
                <a:latin typeface="Calibri" panose="020F0502020204030204" pitchFamily="34" charset="0"/>
              </a:rPr>
              <a:t>6 </a:t>
            </a:r>
            <a:r>
              <a:rPr lang="en-US" sz="1600" dirty="0">
                <a:latin typeface="Calibri" panose="020F0502020204030204" pitchFamily="34" charset="0"/>
              </a:rPr>
              <a:t>x</a:t>
            </a:r>
            <a:r>
              <a:rPr lang="en-US" sz="1600" dirty="0" smtClean="0">
                <a:latin typeface="Calibri" panose="020F0502020204030204" pitchFamily="34" charset="0"/>
              </a:rPr>
              <a:t> </a:t>
            </a:r>
            <a:r>
              <a:rPr lang="en-US" sz="1600" dirty="0">
                <a:latin typeface="Calibri" panose="020F0502020204030204" pitchFamily="34" charset="0"/>
              </a:rPr>
              <a:t>6 </a:t>
            </a:r>
            <a:r>
              <a:rPr lang="en-US" sz="1600" dirty="0" smtClean="0">
                <a:latin typeface="Calibri" panose="020F0502020204030204" pitchFamily="34" charset="0"/>
              </a:rPr>
              <a:t>mm</a:t>
            </a:r>
            <a:r>
              <a:rPr lang="en-US" sz="1050" dirty="0" smtClean="0">
                <a:latin typeface="Calibri" panose="020F0502020204030204" pitchFamily="34" charset="0"/>
              </a:rPr>
              <a:t>² </a:t>
            </a:r>
            <a:r>
              <a:rPr lang="en-US" sz="1600" dirty="0" smtClean="0">
                <a:latin typeface="Calibri" panose="020F0502020204030204" pitchFamily="34" charset="0"/>
              </a:rPr>
              <a:t>avec </a:t>
            </a:r>
            <a:r>
              <a:rPr lang="fr-FR" sz="1600" dirty="0" smtClean="0">
                <a:latin typeface="Calibri" panose="020F0502020204030204" pitchFamily="34" charset="0"/>
              </a:rPr>
              <a:t>une marge de sécurité de 2 </a:t>
            </a:r>
            <a:endParaRPr lang="fr-FR" sz="1600" dirty="0">
              <a:latin typeface="Calibri" panose="020F0502020204030204" pitchFamily="34" charset="0"/>
            </a:endParaRPr>
          </a:p>
        </p:txBody>
      </p:sp>
      <p:sp>
        <p:nvSpPr>
          <p:cNvPr id="49" name="Rectangle 1"/>
          <p:cNvSpPr>
            <a:spLocks noChangeArrowheads="1"/>
          </p:cNvSpPr>
          <p:nvPr/>
        </p:nvSpPr>
        <p:spPr bwMode="auto">
          <a:xfrm>
            <a:off x="1498736" y="1467580"/>
            <a:ext cx="3838757" cy="353943"/>
          </a:xfrm>
          <a:prstGeom prst="rect">
            <a:avLst/>
          </a:prstGeom>
          <a:solidFill>
            <a:schemeClr val="bg1">
              <a:lumMod val="85000"/>
            </a:schemeClr>
          </a:solidFill>
          <a:ln>
            <a:noFill/>
          </a:ln>
          <a:effectLst/>
          <a:extLst/>
        </p:spPr>
        <p:txBody>
          <a:bodyPr vert="horz" wrap="square" lIns="91440" tIns="45720" rIns="91440" bIns="0" numCol="1" anchor="ctr" anchorCtr="0" compatLnSpc="1">
            <a:prstTxWarp prst="textNoShape">
              <a:avLst/>
            </a:prstTxWarp>
            <a:spAutoFit/>
          </a:bodyPr>
          <a:lstStyle/>
          <a:p>
            <a:r>
              <a:rPr lang="fr-FR" sz="2000" b="1" dirty="0" smtClean="0">
                <a:latin typeface="Calibri" panose="020F0502020204030204" pitchFamily="34" charset="0"/>
              </a:rPr>
              <a:t>Scintillateur et option SIPM</a:t>
            </a:r>
            <a:endParaRPr lang="fr-FR" sz="2000" b="1" dirty="0">
              <a:latin typeface="Calibri" panose="020F0502020204030204" pitchFamily="34" charset="0"/>
            </a:endParaRPr>
          </a:p>
        </p:txBody>
      </p:sp>
      <p:sp>
        <p:nvSpPr>
          <p:cNvPr id="20" name="Title 66"/>
          <p:cNvSpPr txBox="1">
            <a:spLocks/>
          </p:cNvSpPr>
          <p:nvPr/>
        </p:nvSpPr>
        <p:spPr>
          <a:xfrm>
            <a:off x="8315486" y="6191801"/>
            <a:ext cx="3792164" cy="4585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smtClean="0"/>
              <a:t>tracker detector: </a:t>
            </a:r>
            <a:r>
              <a:rPr lang="en-GB" sz="1800" b="1" dirty="0" smtClean="0"/>
              <a:t>large Area </a:t>
            </a:r>
            <a:r>
              <a:rPr lang="en-GB" sz="1800" b="1" dirty="0" err="1" smtClean="0"/>
              <a:t>coveragE</a:t>
            </a:r>
            <a:endParaRPr lang="en-GB" sz="1800" b="1" dirty="0"/>
          </a:p>
        </p:txBody>
      </p:sp>
    </p:spTree>
    <p:extLst>
      <p:ext uri="{BB962C8B-B14F-4D97-AF65-F5344CB8AC3E}">
        <p14:creationId xmlns:p14="http://schemas.microsoft.com/office/powerpoint/2010/main" val="3358371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6445613" y="1409698"/>
            <a:ext cx="5678249" cy="50993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4369561" y="3500415"/>
              <a:ext cx="2558469"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GAS COOLING</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077218"/>
            <a:chOff x="107504" y="1486072"/>
            <a:chExt cx="6096000" cy="1077218"/>
          </a:xfrm>
        </p:grpSpPr>
        <p:sp>
          <p:nvSpPr>
            <p:cNvPr id="5" name="Rectangle 4"/>
            <p:cNvSpPr/>
            <p:nvPr/>
          </p:nvSpPr>
          <p:spPr>
            <a:xfrm>
              <a:off x="107504" y="1486072"/>
              <a:ext cx="6096000" cy="1077218"/>
            </a:xfrm>
            <a:prstGeom prst="rect">
              <a:avLst/>
            </a:prstGeom>
          </p:spPr>
          <p:txBody>
            <a:bodyPr>
              <a:spAutoFit/>
            </a:bodyPr>
            <a:lstStyle/>
            <a:p>
              <a:pPr>
                <a:defRPr/>
              </a:pPr>
              <a:r>
                <a:rPr lang="fr-FR" sz="1600" dirty="0" smtClean="0">
                  <a:solidFill>
                    <a:prstClr val="black"/>
                  </a:solidFill>
                </a:rPr>
                <a:t>Collaborations</a:t>
              </a:r>
              <a:endParaRPr lang="fr-FR" sz="1600" dirty="0">
                <a:solidFill>
                  <a:prstClr val="black"/>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ALICE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CLIC</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STAR PXL</a:t>
              </a:r>
              <a:endParaRPr kumimoji="0" lang="en-US" sz="1600" b="0" i="0" u="none" strike="noStrike" kern="1200" cap="small" spc="0" normalizeH="0" baseline="0" noProof="0" dirty="0" smtClean="0">
                <a:ln>
                  <a:noFill/>
                </a:ln>
                <a:effectLst/>
                <a:uLnTx/>
                <a:uFillTx/>
                <a:latin typeface="Calibri"/>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37" name="Rectangle 365"/>
          <p:cNvSpPr/>
          <p:nvPr/>
        </p:nvSpPr>
        <p:spPr>
          <a:xfrm>
            <a:off x="6169996" y="928884"/>
            <a:ext cx="5086627"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4" b="1" i="1" u="none" strike="noStrike" kern="1200" cap="none" spc="0" normalizeH="0" baseline="0" dirty="0" smtClean="0">
                <a:ln>
                  <a:noFill/>
                </a:ln>
                <a:solidFill>
                  <a:srgbClr val="000000"/>
                </a:solidFill>
                <a:effectLst/>
                <a:uLnTx/>
                <a:uFillTx/>
                <a:latin typeface="Corbel" panose="020B0503020204020204"/>
                <a:ea typeface="+mn-ea"/>
                <a:cs typeface="+mn-cs"/>
              </a:rPr>
              <a:t>VERTEX DETECTOR</a:t>
            </a:r>
            <a:endParaRPr kumimoji="0" lang="fr-FR" sz="2004" b="1" i="1" u="none" strike="noStrike" kern="1200" cap="none" spc="0" normalizeH="0" baseline="0" dirty="0">
              <a:ln>
                <a:noFill/>
              </a:ln>
              <a:solidFill>
                <a:srgbClr val="FFFFFF">
                  <a:lumMod val="50000"/>
                </a:srgbClr>
              </a:solidFill>
              <a:effectLst/>
              <a:uLnTx/>
              <a:uFillTx/>
              <a:latin typeface="Corbel" panose="020B0503020204020204"/>
              <a:ea typeface="+mn-ea"/>
              <a:cs typeface="+mn-cs"/>
            </a:endParaRPr>
          </a:p>
        </p:txBody>
      </p:sp>
      <p:grpSp>
        <p:nvGrpSpPr>
          <p:cNvPr id="25" name="Group 108"/>
          <p:cNvGrpSpPr/>
          <p:nvPr/>
        </p:nvGrpSpPr>
        <p:grpSpPr>
          <a:xfrm>
            <a:off x="5517434" y="1513660"/>
            <a:ext cx="857233" cy="745030"/>
            <a:chOff x="2521552" y="1083577"/>
            <a:chExt cx="959812" cy="724949"/>
          </a:xfrm>
        </p:grpSpPr>
        <p:pic>
          <p:nvPicPr>
            <p:cNvPr id="26" name="Picture 109"/>
            <p:cNvPicPr>
              <a:picLocks noChangeAspect="1"/>
            </p:cNvPicPr>
            <p:nvPr/>
          </p:nvPicPr>
          <p:blipFill rotWithShape="1">
            <a:blip r:embed="rId4" cstate="print">
              <a:extLst>
                <a:ext uri="{28A0092B-C50C-407E-A947-70E740481C1C}">
                  <a14:useLocalDpi xmlns:a14="http://schemas.microsoft.com/office/drawing/2010/main" val="0"/>
                </a:ext>
              </a:extLst>
            </a:blip>
            <a:srcRect l="-2" t="1" r="-12097" b="20437"/>
            <a:stretch/>
          </p:blipFill>
          <p:spPr>
            <a:xfrm>
              <a:off x="2778324" y="1083577"/>
              <a:ext cx="446268" cy="428280"/>
            </a:xfrm>
            <a:prstGeom prst="rect">
              <a:avLst/>
            </a:prstGeom>
          </p:spPr>
        </p:pic>
        <p:pic>
          <p:nvPicPr>
            <p:cNvPr id="27" name="Picture 110"/>
            <p:cNvPicPr>
              <a:picLocks noChangeAspect="1"/>
            </p:cNvPicPr>
            <p:nvPr/>
          </p:nvPicPr>
          <p:blipFill rotWithShape="1">
            <a:blip r:embed="rId5" cstate="print">
              <a:extLst>
                <a:ext uri="{28A0092B-C50C-407E-A947-70E740481C1C}">
                  <a14:useLocalDpi xmlns:a14="http://schemas.microsoft.com/office/drawing/2010/main" val="0"/>
                </a:ext>
              </a:extLst>
            </a:blip>
            <a:srcRect l="-19850" t="76425" r="-22759" b="-9023"/>
            <a:stretch/>
          </p:blipFill>
          <p:spPr>
            <a:xfrm>
              <a:off x="2521552" y="1511857"/>
              <a:ext cx="959812" cy="296669"/>
            </a:xfrm>
            <a:prstGeom prst="rect">
              <a:avLst/>
            </a:prstGeom>
          </p:spPr>
        </p:pic>
      </p:grpSp>
      <p:sp>
        <p:nvSpPr>
          <p:cNvPr id="28" name="TextBox 112"/>
          <p:cNvSpPr txBox="1"/>
          <p:nvPr/>
        </p:nvSpPr>
        <p:spPr>
          <a:xfrm>
            <a:off x="1848109" y="1405533"/>
            <a:ext cx="1664848" cy="369332"/>
          </a:xfrm>
          <a:prstGeom prst="rect">
            <a:avLst/>
          </a:prstGeom>
          <a:noFill/>
        </p:spPr>
        <p:txBody>
          <a:bodyPr wrap="square" rtlCol="0">
            <a:spAutoFit/>
          </a:bodyPr>
          <a:lstStyle/>
          <a:p>
            <a:r>
              <a:rPr lang="en-US" b="1" i="1" dirty="0" smtClean="0">
                <a:solidFill>
                  <a:srgbClr val="000000"/>
                </a:solidFill>
              </a:rPr>
              <a:t>ALICE study</a:t>
            </a:r>
            <a:endParaRPr lang="en-US" b="1" i="1" dirty="0">
              <a:solidFill>
                <a:srgbClr val="000000"/>
              </a:solidFill>
            </a:endParaRPr>
          </a:p>
        </p:txBody>
      </p:sp>
      <p:grpSp>
        <p:nvGrpSpPr>
          <p:cNvPr id="30" name="Groupe 29"/>
          <p:cNvGrpSpPr/>
          <p:nvPr/>
        </p:nvGrpSpPr>
        <p:grpSpPr>
          <a:xfrm>
            <a:off x="1503940" y="1794214"/>
            <a:ext cx="4836658" cy="4783367"/>
            <a:chOff x="7155" y="1504293"/>
            <a:chExt cx="4836658" cy="4783367"/>
          </a:xfrm>
        </p:grpSpPr>
        <p:sp>
          <p:nvSpPr>
            <p:cNvPr id="36" name="Rectangle 35"/>
            <p:cNvSpPr/>
            <p:nvPr/>
          </p:nvSpPr>
          <p:spPr>
            <a:xfrm>
              <a:off x="141856" y="5613629"/>
              <a:ext cx="4531355" cy="674031"/>
            </a:xfrm>
            <a:prstGeom prst="rect">
              <a:avLst/>
            </a:prstGeom>
            <a:solidFill>
              <a:srgbClr val="FFFFFF">
                <a:alpha val="69804"/>
              </a:srgbClr>
            </a:solidFill>
          </p:spPr>
          <p:txBody>
            <a:bodyPr vert="horz" wrap="square" lIns="91440" tIns="45720" rIns="91440" bIns="45720" rtlCol="0">
              <a:spAutoFit/>
            </a:bodyPr>
            <a:lstStyle/>
            <a:p>
              <a:pPr>
                <a:lnSpc>
                  <a:spcPct val="90000"/>
                </a:lnSpc>
                <a:spcAft>
                  <a:spcPts val="200"/>
                </a:spcAft>
                <a:buFont typeface="Wingdings" pitchFamily="2" charset="2"/>
                <a:buNone/>
              </a:pPr>
              <a:r>
                <a:rPr lang="en-GB" sz="1400" i="1" dirty="0" smtClean="0">
                  <a:solidFill>
                    <a:srgbClr val="0E0E11"/>
                  </a:solidFill>
                </a:rPr>
                <a:t>to achieve larger area pixel sensors beyond the typical mask reticule size of 2x2 cm2 or 2x3 cm2. Services at the sensor edge with a sensible reduction of material budget</a:t>
              </a:r>
              <a:endParaRPr lang="en-GB" sz="1400" i="1" dirty="0">
                <a:solidFill>
                  <a:srgbClr val="0E0E11"/>
                </a:solidFill>
              </a:endParaRPr>
            </a:p>
          </p:txBody>
        </p:sp>
        <p:sp>
          <p:nvSpPr>
            <p:cNvPr id="38" name="CasellaDiTesto 4"/>
            <p:cNvSpPr txBox="1"/>
            <p:nvPr/>
          </p:nvSpPr>
          <p:spPr>
            <a:xfrm>
              <a:off x="1403365" y="1504293"/>
              <a:ext cx="2029703" cy="707886"/>
            </a:xfrm>
            <a:prstGeom prst="rect">
              <a:avLst/>
            </a:prstGeom>
            <a:noFill/>
          </p:spPr>
          <p:txBody>
            <a:bodyPr vert="horz" wrap="square" lIns="91440" tIns="45720" rIns="91440" bIns="45720" rtlCol="0">
              <a:spAutoFit/>
            </a:bodyPr>
            <a:lstStyle>
              <a:defPPr>
                <a:defRPr lang="en-US"/>
              </a:defPPr>
              <a:lvl1pPr>
                <a:lnSpc>
                  <a:spcPct val="100000"/>
                </a:lnSpc>
                <a:spcBef>
                  <a:spcPts val="0"/>
                </a:spcBef>
                <a:spcAft>
                  <a:spcPts val="0"/>
                </a:spcAft>
                <a:buFont typeface="Wingdings" pitchFamily="2" charset="2"/>
                <a:buNone/>
                <a:defRPr sz="1600" i="1">
                  <a:solidFill>
                    <a:schemeClr val="bg1"/>
                  </a:solidFill>
                </a:defRPr>
              </a:lvl1pPr>
            </a:lstStyle>
            <a:p>
              <a:r>
                <a:rPr lang="it-IT" sz="1800" b="1" dirty="0">
                  <a:solidFill>
                    <a:srgbClr val="0E0E11"/>
                  </a:solidFill>
                </a:rPr>
                <a:t>A</a:t>
              </a:r>
              <a:r>
                <a:rPr lang="it-IT" sz="1800" b="1" dirty="0" smtClean="0">
                  <a:solidFill>
                    <a:srgbClr val="0E0E11"/>
                  </a:solidFill>
                </a:rPr>
                <a:t>ir </a:t>
              </a:r>
              <a:r>
                <a:rPr lang="it-IT" sz="1800" b="1" dirty="0">
                  <a:solidFill>
                    <a:srgbClr val="0E0E11"/>
                  </a:solidFill>
                </a:rPr>
                <a:t>F</a:t>
              </a:r>
              <a:r>
                <a:rPr lang="it-IT" sz="1800" b="1" dirty="0" smtClean="0">
                  <a:solidFill>
                    <a:srgbClr val="0E0E11"/>
                  </a:solidFill>
                </a:rPr>
                <a:t>low </a:t>
              </a:r>
            </a:p>
            <a:p>
              <a:r>
                <a:rPr lang="it-IT" sz="1100" dirty="0" smtClean="0">
                  <a:solidFill>
                    <a:srgbClr val="0E0E11"/>
                  </a:solidFill>
                </a:rPr>
                <a:t>Foam </a:t>
              </a:r>
              <a:r>
                <a:rPr lang="it-IT" sz="1100" dirty="0">
                  <a:solidFill>
                    <a:srgbClr val="0E0E11"/>
                  </a:solidFill>
                </a:rPr>
                <a:t>in thermal contact with silicon acts as a </a:t>
              </a:r>
              <a:r>
                <a:rPr lang="it-IT" sz="1100" dirty="0" smtClean="0">
                  <a:solidFill>
                    <a:srgbClr val="0E0E11"/>
                  </a:solidFill>
                </a:rPr>
                <a:t>radiator.</a:t>
              </a:r>
              <a:endParaRPr lang="it-IT" sz="1400" dirty="0">
                <a:solidFill>
                  <a:srgbClr val="0E0E11"/>
                </a:solidFill>
              </a:endParaRPr>
            </a:p>
          </p:txBody>
        </p:sp>
        <p:pic>
          <p:nvPicPr>
            <p:cNvPr id="39"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289" b="94798" l="2065" r="48968"/>
                      </a14:imgEffect>
                    </a14:imgLayer>
                  </a14:imgProps>
                </a:ext>
              </a:extLst>
            </a:blip>
            <a:srcRect t="50460" r="53232"/>
            <a:stretch/>
          </p:blipFill>
          <p:spPr>
            <a:xfrm rot="348883">
              <a:off x="253799" y="1513327"/>
              <a:ext cx="713555" cy="782902"/>
            </a:xfrm>
            <a:prstGeom prst="rect">
              <a:avLst/>
            </a:prstGeom>
          </p:spPr>
        </p:pic>
        <p:pic>
          <p:nvPicPr>
            <p:cNvPr id="46" name="Picture 76"/>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8150" t="20969" r="20416" b="19886"/>
            <a:stretch/>
          </p:blipFill>
          <p:spPr>
            <a:xfrm>
              <a:off x="112170" y="2210558"/>
              <a:ext cx="3815037" cy="3073305"/>
            </a:xfrm>
            <a:prstGeom prst="rect">
              <a:avLst/>
            </a:prstGeom>
          </p:spPr>
        </p:pic>
        <p:grpSp>
          <p:nvGrpSpPr>
            <p:cNvPr id="47" name="Group 78"/>
            <p:cNvGrpSpPr/>
            <p:nvPr/>
          </p:nvGrpSpPr>
          <p:grpSpPr>
            <a:xfrm flipH="1" flipV="1">
              <a:off x="986045" y="1984529"/>
              <a:ext cx="1601388" cy="304093"/>
              <a:chOff x="3380801" y="2828751"/>
              <a:chExt cx="1251200" cy="747088"/>
            </a:xfrm>
          </p:grpSpPr>
          <p:cxnSp>
            <p:nvCxnSpPr>
              <p:cNvPr id="63" name="Straight Arrow Connector 79"/>
              <p:cNvCxnSpPr/>
              <p:nvPr/>
            </p:nvCxnSpPr>
            <p:spPr>
              <a:xfrm>
                <a:off x="3380801" y="2828751"/>
                <a:ext cx="925139" cy="0"/>
              </a:xfrm>
              <a:prstGeom prst="straightConnector1">
                <a:avLst/>
              </a:prstGeom>
              <a:ln>
                <a:solidFill>
                  <a:srgbClr val="0E0E1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80"/>
              <p:cNvCxnSpPr/>
              <p:nvPr/>
            </p:nvCxnSpPr>
            <p:spPr>
              <a:xfrm>
                <a:off x="4305940" y="2828751"/>
                <a:ext cx="326061" cy="74708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cxnSp>
          <p:nvCxnSpPr>
            <p:cNvPr id="48" name="Straight Arrow Connector 81"/>
            <p:cNvCxnSpPr/>
            <p:nvPr/>
          </p:nvCxnSpPr>
          <p:spPr>
            <a:xfrm>
              <a:off x="1529791" y="4328688"/>
              <a:ext cx="1404000" cy="0"/>
            </a:xfrm>
            <a:prstGeom prst="straightConnector1">
              <a:avLst/>
            </a:prstGeom>
            <a:ln>
              <a:solidFill>
                <a:srgbClr val="0E0E11"/>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49" name="Group 92"/>
            <p:cNvGrpSpPr/>
            <p:nvPr/>
          </p:nvGrpSpPr>
          <p:grpSpPr>
            <a:xfrm>
              <a:off x="2189527" y="3706134"/>
              <a:ext cx="2654286" cy="1682317"/>
              <a:chOff x="2440398" y="3644587"/>
              <a:chExt cx="2857693" cy="1851939"/>
            </a:xfrm>
          </p:grpSpPr>
          <p:grpSp>
            <p:nvGrpSpPr>
              <p:cNvPr id="58" name="Group 93"/>
              <p:cNvGrpSpPr/>
              <p:nvPr/>
            </p:nvGrpSpPr>
            <p:grpSpPr>
              <a:xfrm rot="21148690">
                <a:off x="2440398" y="3644587"/>
                <a:ext cx="2857693" cy="1851939"/>
                <a:chOff x="5475770" y="4542061"/>
                <a:chExt cx="3052799" cy="2061196"/>
              </a:xfrm>
            </p:grpSpPr>
            <p:pic>
              <p:nvPicPr>
                <p:cNvPr id="60" name="Picture 95"/>
                <p:cNvPicPr>
                  <a:picLocks noChangeAspect="1"/>
                </p:cNvPicPr>
                <p:nvPr/>
              </p:nvPicPr>
              <p:blipFill>
                <a:blip r:embed="rId9" cstate="print">
                  <a:clrChange>
                    <a:clrFrom>
                      <a:srgbClr val="FFFFFF"/>
                    </a:clrFrom>
                    <a:clrTo>
                      <a:srgbClr val="FFFFFF">
                        <a:alpha val="0"/>
                      </a:srgbClr>
                    </a:clrTo>
                  </a:clrChange>
                </a:blip>
                <a:stretch>
                  <a:fillRect/>
                </a:stretch>
              </p:blipFill>
              <p:spPr>
                <a:xfrm>
                  <a:off x="5475770" y="4542061"/>
                  <a:ext cx="3052799" cy="2061196"/>
                </a:xfrm>
                <a:prstGeom prst="rect">
                  <a:avLst/>
                </a:prstGeom>
              </p:spPr>
            </p:pic>
            <p:sp>
              <p:nvSpPr>
                <p:cNvPr id="61" name="TextBox 96"/>
                <p:cNvSpPr txBox="1"/>
                <p:nvPr/>
              </p:nvSpPr>
              <p:spPr>
                <a:xfrm rot="3924988">
                  <a:off x="6091934" y="5460946"/>
                  <a:ext cx="1335082" cy="279471"/>
                </a:xfrm>
                <a:prstGeom prst="rect">
                  <a:avLst/>
                </a:prstGeom>
                <a:noFill/>
              </p:spPr>
              <p:txBody>
                <a:bodyPr wrap="square" rtlCol="0">
                  <a:spAutoFit/>
                </a:bodyPr>
                <a:lstStyle/>
                <a:p>
                  <a:pPr algn="ctr"/>
                  <a:r>
                    <a:rPr lang="en-US" sz="1100" i="1" dirty="0" smtClean="0">
                      <a:solidFill>
                        <a:srgbClr val="000000"/>
                      </a:solidFill>
                    </a:rPr>
                    <a:t>Peripheral circuit</a:t>
                  </a:r>
                  <a:endParaRPr lang="en-GB" sz="1100" i="1" dirty="0" err="1" smtClean="0">
                    <a:solidFill>
                      <a:srgbClr val="000000"/>
                    </a:solidFill>
                  </a:endParaRPr>
                </a:p>
              </p:txBody>
            </p:sp>
            <p:sp>
              <p:nvSpPr>
                <p:cNvPr id="62" name="TextBox 97"/>
                <p:cNvSpPr txBox="1"/>
                <p:nvPr/>
              </p:nvSpPr>
              <p:spPr>
                <a:xfrm rot="20352969">
                  <a:off x="6943094" y="5186726"/>
                  <a:ext cx="1126337" cy="291170"/>
                </a:xfrm>
                <a:prstGeom prst="rect">
                  <a:avLst/>
                </a:prstGeom>
                <a:noFill/>
              </p:spPr>
              <p:txBody>
                <a:bodyPr wrap="square" rtlCol="0">
                  <a:spAutoFit/>
                </a:bodyPr>
                <a:lstStyle/>
                <a:p>
                  <a:pPr algn="ctr"/>
                  <a:r>
                    <a:rPr lang="en-US" sz="1100" i="1" dirty="0" smtClean="0">
                      <a:solidFill>
                        <a:srgbClr val="000000"/>
                      </a:solidFill>
                    </a:rPr>
                    <a:t>Active area</a:t>
                  </a:r>
                  <a:endParaRPr lang="en-GB" sz="1100" i="1" dirty="0" err="1" smtClean="0">
                    <a:solidFill>
                      <a:srgbClr val="000000"/>
                    </a:solidFill>
                  </a:endParaRPr>
                </a:p>
              </p:txBody>
            </p:sp>
          </p:grpSp>
          <p:cxnSp>
            <p:nvCxnSpPr>
              <p:cNvPr id="59" name="Straight Connector 94"/>
              <p:cNvCxnSpPr/>
              <p:nvPr/>
            </p:nvCxnSpPr>
            <p:spPr>
              <a:xfrm>
                <a:off x="3465586" y="4144353"/>
                <a:ext cx="573843" cy="88130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50" name="Freeform 100"/>
            <p:cNvSpPr/>
            <p:nvPr/>
          </p:nvSpPr>
          <p:spPr>
            <a:xfrm>
              <a:off x="672164" y="4769974"/>
              <a:ext cx="762787" cy="422730"/>
            </a:xfrm>
            <a:custGeom>
              <a:avLst/>
              <a:gdLst>
                <a:gd name="connsiteX0" fmla="*/ 0 w 712270"/>
                <a:gd name="connsiteY0" fmla="*/ 336884 h 336884"/>
                <a:gd name="connsiteX1" fmla="*/ 567891 w 712270"/>
                <a:gd name="connsiteY1" fmla="*/ 86627 h 336884"/>
                <a:gd name="connsiteX2" fmla="*/ 712270 w 712270"/>
                <a:gd name="connsiteY2" fmla="*/ 0 h 336884"/>
              </a:gdLst>
              <a:ahLst/>
              <a:cxnLst>
                <a:cxn ang="0">
                  <a:pos x="connsiteX0" y="connsiteY0"/>
                </a:cxn>
                <a:cxn ang="0">
                  <a:pos x="connsiteX1" y="connsiteY1"/>
                </a:cxn>
                <a:cxn ang="0">
                  <a:pos x="connsiteX2" y="connsiteY2"/>
                </a:cxn>
              </a:cxnLst>
              <a:rect l="l" t="t" r="r" b="b"/>
              <a:pathLst>
                <a:path w="712270" h="336884">
                  <a:moveTo>
                    <a:pt x="0" y="336884"/>
                  </a:moveTo>
                  <a:lnTo>
                    <a:pt x="567891" y="86627"/>
                  </a:lnTo>
                  <a:cubicBezTo>
                    <a:pt x="686603" y="30480"/>
                    <a:pt x="699436" y="15240"/>
                    <a:pt x="712270" y="0"/>
                  </a:cubicBezTo>
                </a:path>
              </a:pathLst>
            </a:custGeom>
            <a:noFill/>
            <a:ln w="38100">
              <a:solidFill>
                <a:schemeClr val="bg1">
                  <a:lumMod val="40000"/>
                  <a:lumOff val="60000"/>
                </a:schemeClr>
              </a:solidFill>
              <a:tailEnd type="arrow"/>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1" name="Freeform 101"/>
            <p:cNvSpPr/>
            <p:nvPr/>
          </p:nvSpPr>
          <p:spPr>
            <a:xfrm>
              <a:off x="7155" y="4004146"/>
              <a:ext cx="772711" cy="398097"/>
            </a:xfrm>
            <a:custGeom>
              <a:avLst/>
              <a:gdLst>
                <a:gd name="connsiteX0" fmla="*/ 0 w 712270"/>
                <a:gd name="connsiteY0" fmla="*/ 336884 h 336884"/>
                <a:gd name="connsiteX1" fmla="*/ 567891 w 712270"/>
                <a:gd name="connsiteY1" fmla="*/ 86627 h 336884"/>
                <a:gd name="connsiteX2" fmla="*/ 712270 w 712270"/>
                <a:gd name="connsiteY2" fmla="*/ 0 h 336884"/>
              </a:gdLst>
              <a:ahLst/>
              <a:cxnLst>
                <a:cxn ang="0">
                  <a:pos x="connsiteX0" y="connsiteY0"/>
                </a:cxn>
                <a:cxn ang="0">
                  <a:pos x="connsiteX1" y="connsiteY1"/>
                </a:cxn>
                <a:cxn ang="0">
                  <a:pos x="connsiteX2" y="connsiteY2"/>
                </a:cxn>
              </a:cxnLst>
              <a:rect l="l" t="t" r="r" b="b"/>
              <a:pathLst>
                <a:path w="712270" h="336884">
                  <a:moveTo>
                    <a:pt x="0" y="336884"/>
                  </a:moveTo>
                  <a:lnTo>
                    <a:pt x="567891" y="86627"/>
                  </a:lnTo>
                  <a:cubicBezTo>
                    <a:pt x="686603" y="30480"/>
                    <a:pt x="699436" y="15240"/>
                    <a:pt x="712270" y="0"/>
                  </a:cubicBezTo>
                </a:path>
              </a:pathLst>
            </a:custGeom>
            <a:noFill/>
            <a:ln w="38100">
              <a:solidFill>
                <a:schemeClr val="bg1">
                  <a:lumMod val="40000"/>
                  <a:lumOff val="60000"/>
                </a:schemeClr>
              </a:solidFill>
              <a:tailEnd type="arrow"/>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2" name="Freeform 102"/>
            <p:cNvSpPr/>
            <p:nvPr/>
          </p:nvSpPr>
          <p:spPr>
            <a:xfrm>
              <a:off x="363770" y="4672632"/>
              <a:ext cx="762787" cy="422730"/>
            </a:xfrm>
            <a:custGeom>
              <a:avLst/>
              <a:gdLst>
                <a:gd name="connsiteX0" fmla="*/ 0 w 712270"/>
                <a:gd name="connsiteY0" fmla="*/ 336884 h 336884"/>
                <a:gd name="connsiteX1" fmla="*/ 567891 w 712270"/>
                <a:gd name="connsiteY1" fmla="*/ 86627 h 336884"/>
                <a:gd name="connsiteX2" fmla="*/ 712270 w 712270"/>
                <a:gd name="connsiteY2" fmla="*/ 0 h 336884"/>
              </a:gdLst>
              <a:ahLst/>
              <a:cxnLst>
                <a:cxn ang="0">
                  <a:pos x="connsiteX0" y="connsiteY0"/>
                </a:cxn>
                <a:cxn ang="0">
                  <a:pos x="connsiteX1" y="connsiteY1"/>
                </a:cxn>
                <a:cxn ang="0">
                  <a:pos x="connsiteX2" y="connsiteY2"/>
                </a:cxn>
              </a:cxnLst>
              <a:rect l="l" t="t" r="r" b="b"/>
              <a:pathLst>
                <a:path w="712270" h="336884">
                  <a:moveTo>
                    <a:pt x="0" y="336884"/>
                  </a:moveTo>
                  <a:lnTo>
                    <a:pt x="567891" y="86627"/>
                  </a:lnTo>
                  <a:cubicBezTo>
                    <a:pt x="686603" y="30480"/>
                    <a:pt x="699436" y="15240"/>
                    <a:pt x="712270" y="0"/>
                  </a:cubicBezTo>
                </a:path>
              </a:pathLst>
            </a:custGeom>
            <a:noFill/>
            <a:ln w="38100">
              <a:solidFill>
                <a:schemeClr val="bg2">
                  <a:lumMod val="75000"/>
                </a:schemeClr>
              </a:solidFill>
              <a:tailEnd type="arrow"/>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3" name="Freeform 103"/>
            <p:cNvSpPr/>
            <p:nvPr/>
          </p:nvSpPr>
          <p:spPr>
            <a:xfrm>
              <a:off x="223258" y="4165792"/>
              <a:ext cx="762787" cy="422730"/>
            </a:xfrm>
            <a:custGeom>
              <a:avLst/>
              <a:gdLst>
                <a:gd name="connsiteX0" fmla="*/ 0 w 712270"/>
                <a:gd name="connsiteY0" fmla="*/ 336884 h 336884"/>
                <a:gd name="connsiteX1" fmla="*/ 567891 w 712270"/>
                <a:gd name="connsiteY1" fmla="*/ 86627 h 336884"/>
                <a:gd name="connsiteX2" fmla="*/ 712270 w 712270"/>
                <a:gd name="connsiteY2" fmla="*/ 0 h 336884"/>
              </a:gdLst>
              <a:ahLst/>
              <a:cxnLst>
                <a:cxn ang="0">
                  <a:pos x="connsiteX0" y="connsiteY0"/>
                </a:cxn>
                <a:cxn ang="0">
                  <a:pos x="connsiteX1" y="connsiteY1"/>
                </a:cxn>
                <a:cxn ang="0">
                  <a:pos x="connsiteX2" y="connsiteY2"/>
                </a:cxn>
              </a:cxnLst>
              <a:rect l="l" t="t" r="r" b="b"/>
              <a:pathLst>
                <a:path w="712270" h="336884">
                  <a:moveTo>
                    <a:pt x="0" y="336884"/>
                  </a:moveTo>
                  <a:lnTo>
                    <a:pt x="567891" y="86627"/>
                  </a:lnTo>
                  <a:cubicBezTo>
                    <a:pt x="686603" y="30480"/>
                    <a:pt x="699436" y="15240"/>
                    <a:pt x="712270" y="0"/>
                  </a:cubicBezTo>
                </a:path>
              </a:pathLst>
            </a:custGeom>
            <a:noFill/>
            <a:ln w="38100">
              <a:solidFill>
                <a:schemeClr val="bg2">
                  <a:lumMod val="75000"/>
                </a:schemeClr>
              </a:solidFill>
              <a:tailEnd type="arrow"/>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4" name="Freeform 104"/>
            <p:cNvSpPr/>
            <p:nvPr/>
          </p:nvSpPr>
          <p:spPr>
            <a:xfrm>
              <a:off x="3155934" y="3330142"/>
              <a:ext cx="713422" cy="407328"/>
            </a:xfrm>
            <a:custGeom>
              <a:avLst/>
              <a:gdLst>
                <a:gd name="connsiteX0" fmla="*/ 0 w 712270"/>
                <a:gd name="connsiteY0" fmla="*/ 336884 h 336884"/>
                <a:gd name="connsiteX1" fmla="*/ 567891 w 712270"/>
                <a:gd name="connsiteY1" fmla="*/ 86627 h 336884"/>
                <a:gd name="connsiteX2" fmla="*/ 712270 w 712270"/>
                <a:gd name="connsiteY2" fmla="*/ 0 h 336884"/>
              </a:gdLst>
              <a:ahLst/>
              <a:cxnLst>
                <a:cxn ang="0">
                  <a:pos x="connsiteX0" y="connsiteY0"/>
                </a:cxn>
                <a:cxn ang="0">
                  <a:pos x="connsiteX1" y="connsiteY1"/>
                </a:cxn>
                <a:cxn ang="0">
                  <a:pos x="connsiteX2" y="connsiteY2"/>
                </a:cxn>
              </a:cxnLst>
              <a:rect l="l" t="t" r="r" b="b"/>
              <a:pathLst>
                <a:path w="712270" h="336884">
                  <a:moveTo>
                    <a:pt x="0" y="336884"/>
                  </a:moveTo>
                  <a:lnTo>
                    <a:pt x="567891" y="86627"/>
                  </a:lnTo>
                  <a:cubicBezTo>
                    <a:pt x="686603" y="30480"/>
                    <a:pt x="699436" y="15240"/>
                    <a:pt x="712270" y="0"/>
                  </a:cubicBezTo>
                </a:path>
              </a:pathLst>
            </a:custGeom>
            <a:noFill/>
            <a:ln w="38100">
              <a:solidFill>
                <a:schemeClr val="accent1">
                  <a:lumMod val="60000"/>
                  <a:lumOff val="40000"/>
                </a:schemeClr>
              </a:solidFill>
              <a:tailEnd type="arrow"/>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5" name="Freeform 105"/>
            <p:cNvSpPr/>
            <p:nvPr/>
          </p:nvSpPr>
          <p:spPr>
            <a:xfrm>
              <a:off x="2629606" y="2982869"/>
              <a:ext cx="698268" cy="333837"/>
            </a:xfrm>
            <a:custGeom>
              <a:avLst/>
              <a:gdLst>
                <a:gd name="connsiteX0" fmla="*/ 0 w 712270"/>
                <a:gd name="connsiteY0" fmla="*/ 336884 h 336884"/>
                <a:gd name="connsiteX1" fmla="*/ 567891 w 712270"/>
                <a:gd name="connsiteY1" fmla="*/ 86627 h 336884"/>
                <a:gd name="connsiteX2" fmla="*/ 712270 w 712270"/>
                <a:gd name="connsiteY2" fmla="*/ 0 h 336884"/>
              </a:gdLst>
              <a:ahLst/>
              <a:cxnLst>
                <a:cxn ang="0">
                  <a:pos x="connsiteX0" y="connsiteY0"/>
                </a:cxn>
                <a:cxn ang="0">
                  <a:pos x="connsiteX1" y="connsiteY1"/>
                </a:cxn>
                <a:cxn ang="0">
                  <a:pos x="connsiteX2" y="connsiteY2"/>
                </a:cxn>
              </a:cxnLst>
              <a:rect l="l" t="t" r="r" b="b"/>
              <a:pathLst>
                <a:path w="712270" h="336884">
                  <a:moveTo>
                    <a:pt x="0" y="336884"/>
                  </a:moveTo>
                  <a:lnTo>
                    <a:pt x="567891" y="86627"/>
                  </a:lnTo>
                  <a:cubicBezTo>
                    <a:pt x="686603" y="30480"/>
                    <a:pt x="699436" y="15240"/>
                    <a:pt x="712270" y="0"/>
                  </a:cubicBezTo>
                </a:path>
              </a:pathLst>
            </a:custGeom>
            <a:noFill/>
            <a:ln w="38100">
              <a:solidFill>
                <a:schemeClr val="accent1">
                  <a:lumMod val="60000"/>
                  <a:lumOff val="40000"/>
                </a:schemeClr>
              </a:solidFill>
              <a:tailEnd type="arrow"/>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a:p>
          </p:txBody>
        </p:sp>
        <p:sp>
          <p:nvSpPr>
            <p:cNvPr id="56" name="TextBox 113"/>
            <p:cNvSpPr txBox="1"/>
            <p:nvPr/>
          </p:nvSpPr>
          <p:spPr>
            <a:xfrm rot="19906694">
              <a:off x="4002085" y="4930347"/>
              <a:ext cx="694096" cy="307777"/>
            </a:xfrm>
            <a:prstGeom prst="rect">
              <a:avLst/>
            </a:prstGeom>
            <a:noFill/>
          </p:spPr>
          <p:txBody>
            <a:bodyPr wrap="square" rtlCol="0">
              <a:spAutoFit/>
            </a:bodyPr>
            <a:lstStyle/>
            <a:p>
              <a:r>
                <a:rPr lang="en-US" sz="1400" i="1" dirty="0" smtClean="0">
                  <a:solidFill>
                    <a:srgbClr val="0E0E11"/>
                  </a:solidFill>
                </a:rPr>
                <a:t>14 cm</a:t>
              </a:r>
              <a:endParaRPr lang="en-GB" sz="1400" i="1" dirty="0" err="1" smtClean="0">
                <a:solidFill>
                  <a:srgbClr val="0E0E11"/>
                </a:solidFill>
              </a:endParaRPr>
            </a:p>
          </p:txBody>
        </p:sp>
        <p:sp>
          <p:nvSpPr>
            <p:cNvPr id="57" name="Rectangle 56"/>
            <p:cNvSpPr/>
            <p:nvPr/>
          </p:nvSpPr>
          <p:spPr>
            <a:xfrm>
              <a:off x="1656799" y="5376990"/>
              <a:ext cx="2467727" cy="341632"/>
            </a:xfrm>
            <a:prstGeom prst="rect">
              <a:avLst/>
            </a:prstGeom>
          </p:spPr>
          <p:txBody>
            <a:bodyPr wrap="none">
              <a:spAutoFit/>
            </a:bodyPr>
            <a:lstStyle/>
            <a:p>
              <a:pPr>
                <a:lnSpc>
                  <a:spcPct val="90000"/>
                </a:lnSpc>
                <a:spcBef>
                  <a:spcPts val="1200"/>
                </a:spcBef>
                <a:spcAft>
                  <a:spcPts val="200"/>
                </a:spcAft>
                <a:buFont typeface="Wingdings" pitchFamily="2" charset="2"/>
                <a:buNone/>
              </a:pPr>
              <a:r>
                <a:rPr lang="en-GB" b="1" i="1" dirty="0">
                  <a:solidFill>
                    <a:srgbClr val="0E0E11"/>
                  </a:solidFill>
                </a:rPr>
                <a:t>Stitched Silicon sensors</a:t>
              </a:r>
            </a:p>
          </p:txBody>
        </p:sp>
      </p:grpSp>
      <p:sp>
        <p:nvSpPr>
          <p:cNvPr id="4" name="Rectangle 3"/>
          <p:cNvSpPr/>
          <p:nvPr/>
        </p:nvSpPr>
        <p:spPr>
          <a:xfrm>
            <a:off x="10539112" y="775316"/>
            <a:ext cx="1652888" cy="307777"/>
          </a:xfrm>
          <a:prstGeom prst="rect">
            <a:avLst/>
          </a:prstGeom>
        </p:spPr>
        <p:txBody>
          <a:bodyPr wrap="none">
            <a:spAutoFit/>
          </a:bodyPr>
          <a:lstStyle/>
          <a:p>
            <a:r>
              <a:rPr lang="en-US" sz="1400" b="1" dirty="0"/>
              <a:t>Activity n.1 task n.1</a:t>
            </a:r>
            <a:endParaRPr lang="en-GB" sz="1400" b="1" dirty="0"/>
          </a:p>
        </p:txBody>
      </p:sp>
      <p:pic>
        <p:nvPicPr>
          <p:cNvPr id="65" name="Image 6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57019" y="37364"/>
            <a:ext cx="666843" cy="714475"/>
          </a:xfrm>
          <a:prstGeom prst="rect">
            <a:avLst/>
          </a:prstGeom>
        </p:spPr>
      </p:pic>
      <p:sp>
        <p:nvSpPr>
          <p:cNvPr id="66" name="Rectangle 65"/>
          <p:cNvSpPr/>
          <p:nvPr/>
        </p:nvSpPr>
        <p:spPr>
          <a:xfrm>
            <a:off x="9337146" y="130350"/>
            <a:ext cx="1903086" cy="461665"/>
          </a:xfrm>
          <a:prstGeom prst="rect">
            <a:avLst/>
          </a:prstGeom>
          <a:noFill/>
          <a:ln>
            <a:noFill/>
          </a:ln>
        </p:spPr>
        <p:txBody>
          <a:bodyPr wrap="none">
            <a:spAutoFit/>
          </a:bodyPr>
          <a:lstStyle/>
          <a:p>
            <a:pPr algn="r"/>
            <a:r>
              <a:rPr lang="en-GB" sz="2400" b="1" dirty="0" err="1" smtClean="0">
                <a:solidFill>
                  <a:srgbClr val="FF0000"/>
                </a:solidFill>
              </a:rPr>
              <a:t>e</a:t>
            </a:r>
            <a:r>
              <a:rPr lang="en-GB" sz="2400" b="1" baseline="30000" dirty="0" err="1" smtClean="0">
                <a:solidFill>
                  <a:srgbClr val="FF0000"/>
                </a:solidFill>
              </a:rPr>
              <a:t>+</a:t>
            </a:r>
            <a:r>
              <a:rPr lang="en-GB" sz="2400" b="1" dirty="0" err="1" smtClean="0">
                <a:solidFill>
                  <a:srgbClr val="FF0000"/>
                </a:solidFill>
              </a:rPr>
              <a:t>e</a:t>
            </a:r>
            <a:r>
              <a:rPr lang="en-GB" sz="2400" b="1" baseline="30000" dirty="0" smtClean="0">
                <a:solidFill>
                  <a:srgbClr val="FF0000"/>
                </a:solidFill>
              </a:rPr>
              <a:t>-</a:t>
            </a:r>
            <a:r>
              <a:rPr lang="en-GB" sz="2400" b="1" dirty="0" smtClean="0">
                <a:solidFill>
                  <a:srgbClr val="005DBA"/>
                </a:solidFill>
              </a:rPr>
              <a:t> </a:t>
            </a:r>
            <a:r>
              <a:rPr lang="en-GB" sz="2400" dirty="0" smtClean="0"/>
              <a:t>collisions</a:t>
            </a:r>
            <a:endParaRPr lang="en-US" sz="2400" dirty="0"/>
          </a:p>
        </p:txBody>
      </p:sp>
      <p:sp>
        <p:nvSpPr>
          <p:cNvPr id="68" name="TextBox 107"/>
          <p:cNvSpPr txBox="1"/>
          <p:nvPr/>
        </p:nvSpPr>
        <p:spPr>
          <a:xfrm>
            <a:off x="6569928" y="1432068"/>
            <a:ext cx="1277852" cy="369332"/>
          </a:xfrm>
          <a:prstGeom prst="rect">
            <a:avLst/>
          </a:prstGeom>
          <a:noFill/>
        </p:spPr>
        <p:txBody>
          <a:bodyPr wrap="square" rtlCol="0">
            <a:spAutoFit/>
          </a:bodyPr>
          <a:lstStyle/>
          <a:p>
            <a:r>
              <a:rPr lang="en-US" b="1" i="1" dirty="0" smtClean="0">
                <a:solidFill>
                  <a:srgbClr val="000000"/>
                </a:solidFill>
              </a:rPr>
              <a:t>CLIC-TD</a:t>
            </a:r>
            <a:endParaRPr lang="en-US" b="1" i="1" dirty="0">
              <a:solidFill>
                <a:srgbClr val="000000"/>
              </a:solidFill>
            </a:endParaRPr>
          </a:p>
        </p:txBody>
      </p:sp>
      <p:pic>
        <p:nvPicPr>
          <p:cNvPr id="69" name="Picture 58"/>
          <p:cNvPicPr>
            <a:picLocks noChangeAspect="1"/>
          </p:cNvPicPr>
          <p:nvPr/>
        </p:nvPicPr>
        <p:blipFill>
          <a:blip r:embed="rId11" cstate="print">
            <a:clrChange>
              <a:clrFrom>
                <a:srgbClr val="FFFFFF"/>
              </a:clrFrom>
              <a:clrTo>
                <a:srgbClr val="FFFFFF">
                  <a:alpha val="0"/>
                </a:srgbClr>
              </a:clrTo>
            </a:clrChange>
          </a:blip>
          <a:stretch>
            <a:fillRect/>
          </a:stretch>
        </p:blipFill>
        <p:spPr>
          <a:xfrm>
            <a:off x="6873326" y="4006760"/>
            <a:ext cx="2766744" cy="2457109"/>
          </a:xfrm>
          <a:prstGeom prst="rect">
            <a:avLst/>
          </a:prstGeom>
        </p:spPr>
      </p:pic>
      <p:grpSp>
        <p:nvGrpSpPr>
          <p:cNvPr id="70" name="Group 6"/>
          <p:cNvGrpSpPr/>
          <p:nvPr/>
        </p:nvGrpSpPr>
        <p:grpSpPr>
          <a:xfrm>
            <a:off x="6489090" y="2040666"/>
            <a:ext cx="5634771" cy="2837777"/>
            <a:chOff x="-4135914" y="755004"/>
            <a:chExt cx="8929904" cy="4668416"/>
          </a:xfrm>
        </p:grpSpPr>
        <p:pic>
          <p:nvPicPr>
            <p:cNvPr id="71" name="Picture 4"/>
            <p:cNvPicPr>
              <a:picLocks noChangeAspect="1"/>
            </p:cNvPicPr>
            <p:nvPr/>
          </p:nvPicPr>
          <p:blipFill>
            <a:blip r:embed="rId12"/>
            <a:stretch>
              <a:fillRect/>
            </a:stretch>
          </p:blipFill>
          <p:spPr>
            <a:xfrm>
              <a:off x="-4135914" y="755004"/>
              <a:ext cx="8929904" cy="2752357"/>
            </a:xfrm>
            <a:prstGeom prst="rect">
              <a:avLst/>
            </a:prstGeom>
          </p:spPr>
        </p:pic>
        <p:pic>
          <p:nvPicPr>
            <p:cNvPr id="72" name="Picture 5"/>
            <p:cNvPicPr>
              <a:picLocks noChangeAspect="1"/>
            </p:cNvPicPr>
            <p:nvPr/>
          </p:nvPicPr>
          <p:blipFill>
            <a:blip r:embed="rId13"/>
            <a:stretch>
              <a:fillRect/>
            </a:stretch>
          </p:blipFill>
          <p:spPr>
            <a:xfrm>
              <a:off x="950689" y="3497421"/>
              <a:ext cx="2993991" cy="1925999"/>
            </a:xfrm>
            <a:prstGeom prst="rect">
              <a:avLst/>
            </a:prstGeom>
          </p:spPr>
        </p:pic>
      </p:grpSp>
      <p:sp>
        <p:nvSpPr>
          <p:cNvPr id="73" name="Rectangle 72"/>
          <p:cNvSpPr/>
          <p:nvPr/>
        </p:nvSpPr>
        <p:spPr>
          <a:xfrm>
            <a:off x="6509350" y="3562247"/>
            <a:ext cx="2864155" cy="430887"/>
          </a:xfrm>
          <a:prstGeom prst="rect">
            <a:avLst/>
          </a:prstGeom>
        </p:spPr>
        <p:txBody>
          <a:bodyPr wrap="square">
            <a:spAutoFit/>
          </a:bodyPr>
          <a:lstStyle/>
          <a:p>
            <a:r>
              <a:rPr lang="en-US" sz="1100" dirty="0"/>
              <a:t>Developments on the mechanics and cooling for the CLIC tracking detectors, </a:t>
            </a:r>
            <a:r>
              <a:rPr lang="en-US" sz="1100" i="1" dirty="0" err="1"/>
              <a:t>Szymon</a:t>
            </a:r>
            <a:r>
              <a:rPr lang="en-US" sz="1100" i="1" dirty="0"/>
              <a:t> </a:t>
            </a:r>
            <a:r>
              <a:rPr lang="en-US" sz="1100" i="1" dirty="0" err="1" smtClean="0"/>
              <a:t>Sroka</a:t>
            </a:r>
            <a:endParaRPr lang="en-US" sz="1100" i="1" dirty="0"/>
          </a:p>
        </p:txBody>
      </p:sp>
      <p:pic>
        <p:nvPicPr>
          <p:cNvPr id="67" name="Picture 70"/>
          <p:cNvPicPr>
            <a:picLocks noChangeAspect="1"/>
          </p:cNvPicPr>
          <p:nvPr/>
        </p:nvPicPr>
        <p:blipFill rotWithShape="1">
          <a:blip r:embed="rId14" cstate="print">
            <a:extLst>
              <a:ext uri="{28A0092B-C50C-407E-A947-70E740481C1C}">
                <a14:useLocalDpi xmlns:a14="http://schemas.microsoft.com/office/drawing/2010/main" val="0"/>
              </a:ext>
            </a:extLst>
          </a:blip>
          <a:srcRect l="9104" b="9569"/>
          <a:stretch/>
        </p:blipFill>
        <p:spPr>
          <a:xfrm>
            <a:off x="11241026" y="1328351"/>
            <a:ext cx="950974" cy="946099"/>
          </a:xfrm>
          <a:prstGeom prst="rect">
            <a:avLst/>
          </a:prstGeom>
        </p:spPr>
      </p:pic>
      <p:sp>
        <p:nvSpPr>
          <p:cNvPr id="74" name="Title 1"/>
          <p:cNvSpPr txBox="1">
            <a:spLocks/>
          </p:cNvSpPr>
          <p:nvPr/>
        </p:nvSpPr>
        <p:spPr>
          <a:xfrm>
            <a:off x="6079146" y="1138301"/>
            <a:ext cx="5157673" cy="4268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smtClean="0"/>
              <a:t>Air cooling solutions for low power CMOS, MAPS and Depfet sensors</a:t>
            </a:r>
            <a:endParaRPr lang="en-US" sz="1400" dirty="0"/>
          </a:p>
        </p:txBody>
      </p:sp>
      <p:sp>
        <p:nvSpPr>
          <p:cNvPr id="214" name="AutoShape 1"/>
          <p:cNvSpPr>
            <a:spLocks noChangeArrowheads="1"/>
          </p:cNvSpPr>
          <p:nvPr/>
        </p:nvSpPr>
        <p:spPr bwMode="auto">
          <a:xfrm>
            <a:off x="1463858" y="1414060"/>
            <a:ext cx="4910809" cy="511122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grpSp>
        <p:nvGrpSpPr>
          <p:cNvPr id="75" name="Groupe 74"/>
          <p:cNvGrpSpPr/>
          <p:nvPr/>
        </p:nvGrpSpPr>
        <p:grpSpPr>
          <a:xfrm>
            <a:off x="-14226" y="2578543"/>
            <a:ext cx="2208520" cy="2588222"/>
            <a:chOff x="7764712" y="858087"/>
            <a:chExt cx="3305175" cy="3898527"/>
          </a:xfrm>
        </p:grpSpPr>
        <p:pic>
          <p:nvPicPr>
            <p:cNvPr id="76" name="Image 7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0800000">
              <a:off x="7764712" y="858087"/>
              <a:ext cx="3305175" cy="3276600"/>
            </a:xfrm>
            <a:prstGeom prst="rect">
              <a:avLst/>
            </a:prstGeom>
          </p:spPr>
        </p:pic>
        <p:sp>
          <p:nvSpPr>
            <p:cNvPr id="77" name="Rectangle 76"/>
            <p:cNvSpPr/>
            <p:nvPr/>
          </p:nvSpPr>
          <p:spPr>
            <a:xfrm>
              <a:off x="7779140" y="4061228"/>
              <a:ext cx="3290747" cy="695386"/>
            </a:xfrm>
            <a:prstGeom prst="rect">
              <a:avLst/>
            </a:prstGeom>
          </p:spPr>
          <p:txBody>
            <a:bodyPr wrap="square">
              <a:spAutoFit/>
            </a:bodyPr>
            <a:lstStyle/>
            <a:p>
              <a:r>
                <a:rPr lang="fr-FR" sz="800" dirty="0" smtClean="0"/>
                <a:t>Dissipateurs </a:t>
              </a:r>
              <a:r>
                <a:rPr lang="fr-FR" sz="800" dirty="0"/>
                <a:t>de chaleur </a:t>
              </a:r>
              <a:r>
                <a:rPr lang="fr-FR" sz="800" dirty="0" smtClean="0"/>
                <a:t>en mousse de carbone testés </a:t>
              </a:r>
              <a:r>
                <a:rPr lang="en-US" sz="800" dirty="0" err="1" smtClean="0"/>
                <a:t>en</a:t>
              </a:r>
              <a:r>
                <a:rPr lang="en-US" sz="800" dirty="0" smtClean="0"/>
                <a:t> </a:t>
              </a:r>
              <a:r>
                <a:rPr lang="en-US" sz="800" dirty="0"/>
                <a:t>configurations </a:t>
              </a:r>
              <a:r>
                <a:rPr lang="en-US" sz="800" dirty="0" smtClean="0"/>
                <a:t>(a) bloc, (b) </a:t>
              </a:r>
              <a:r>
                <a:rPr lang="fr-FR" sz="800" dirty="0" smtClean="0"/>
                <a:t>décalé, (c) chicane et (d) ondulé </a:t>
              </a:r>
              <a:endParaRPr lang="fr-FR" sz="800" dirty="0"/>
            </a:p>
          </p:txBody>
        </p:sp>
      </p:grpSp>
    </p:spTree>
    <p:extLst>
      <p:ext uri="{BB962C8B-B14F-4D97-AF65-F5344CB8AC3E}">
        <p14:creationId xmlns:p14="http://schemas.microsoft.com/office/powerpoint/2010/main" val="112459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710201" y="1593289"/>
            <a:ext cx="8076351" cy="590931"/>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t>LIGNES DE REFROIDISSEMENT</a:t>
            </a:r>
            <a:endParaRPr lang="fr-FR" sz="3600" b="1" dirty="0"/>
          </a:p>
        </p:txBody>
      </p:sp>
      <p:grpSp>
        <p:nvGrpSpPr>
          <p:cNvPr id="4" name="Groupe 3"/>
          <p:cNvGrpSpPr/>
          <p:nvPr/>
        </p:nvGrpSpPr>
        <p:grpSpPr>
          <a:xfrm>
            <a:off x="78369" y="139252"/>
            <a:ext cx="12110115" cy="870011"/>
            <a:chOff x="0" y="2903003"/>
            <a:chExt cx="12529351" cy="870011"/>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86413" y="530075"/>
              <a:ext cx="870010" cy="5615866"/>
            </a:xfrm>
            <a:prstGeom prst="rect">
              <a:avLst/>
            </a:prstGeom>
          </p:spPr>
        </p:pic>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2928" y="530076"/>
              <a:ext cx="870010" cy="5615866"/>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9788" y="530076"/>
              <a:ext cx="870010" cy="5615866"/>
            </a:xfrm>
            <a:prstGeom prst="rect">
              <a:avLst/>
            </a:prstGeom>
          </p:spPr>
        </p:pic>
      </p:gr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22" y="188640"/>
            <a:ext cx="439858" cy="403375"/>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 y="139251"/>
            <a:ext cx="545565" cy="545565"/>
          </a:xfrm>
          <a:prstGeom prst="rect">
            <a:avLst/>
          </a:prstGeom>
        </p:spPr>
      </p:pic>
    </p:spTree>
    <p:extLst>
      <p:ext uri="{BB962C8B-B14F-4D97-AF65-F5344CB8AC3E}">
        <p14:creationId xmlns:p14="http://schemas.microsoft.com/office/powerpoint/2010/main" val="1953265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6870669" y="1410484"/>
            <a:ext cx="5153043" cy="4798408"/>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723380" y="1409699"/>
            <a:ext cx="5079024" cy="4799193"/>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586838"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Lignes de refroidissement</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471172"/>
            <a:chOff x="107504" y="1486072"/>
            <a:chExt cx="6096000" cy="1471172"/>
          </a:xfrm>
        </p:grpSpPr>
        <p:sp>
          <p:nvSpPr>
            <p:cNvPr id="5" name="Rectangle 4"/>
            <p:cNvSpPr/>
            <p:nvPr/>
          </p:nvSpPr>
          <p:spPr>
            <a:xfrm>
              <a:off x="107504" y="1486072"/>
              <a:ext cx="6096000" cy="147117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C</a:t>
              </a:r>
              <a:r>
                <a:rPr kumimoji="0" lang="en-US" sz="1600" b="0" i="0" u="none" strike="noStrike" kern="1200" cap="small" spc="0" normalizeH="0" baseline="0" noProof="0" dirty="0" err="1" smtClean="0">
                  <a:ln>
                    <a:noFill/>
                  </a:ln>
                  <a:effectLst/>
                  <a:uLnTx/>
                  <a:uFillTx/>
                  <a:latin typeface="Calibri"/>
                  <a:ea typeface="+mn-ea"/>
                  <a:cs typeface="+mn-cs"/>
                </a:rPr>
                <a:t>orrado</a:t>
              </a:r>
              <a:r>
                <a:rPr kumimoji="0" lang="en-US" sz="1600" b="0" i="0" u="none" strike="noStrike" kern="1200" cap="small" spc="0" normalizeH="0" baseline="0" noProof="0" dirty="0" smtClean="0">
                  <a:ln>
                    <a:noFill/>
                  </a:ln>
                  <a:effectLst/>
                  <a:uLnTx/>
                  <a:uFillTx/>
                  <a:latin typeface="Calibri"/>
                  <a:ea typeface="+mn-ea"/>
                  <a:cs typeface="+mn-cs"/>
                </a:rPr>
                <a:t> </a:t>
              </a:r>
              <a:r>
                <a:rPr lang="en-US" sz="1600" cap="small" dirty="0" smtClean="0">
                  <a:latin typeface="Calibri"/>
                </a:rPr>
                <a:t>G</a:t>
              </a:r>
              <a:r>
                <a:rPr kumimoji="0" lang="en-US" sz="1600" b="0" i="0" u="none" strike="noStrike" kern="1200" cap="small" spc="0" normalizeH="0" baseline="0" noProof="0" dirty="0" err="1" smtClean="0">
                  <a:ln>
                    <a:noFill/>
                  </a:ln>
                  <a:effectLst/>
                  <a:uLnTx/>
                  <a:uFillTx/>
                  <a:latin typeface="Calibri"/>
                  <a:ea typeface="+mn-ea"/>
                  <a:cs typeface="+mn-cs"/>
                </a:rPr>
                <a:t>argiulo</a:t>
              </a:r>
              <a:endParaRPr kumimoji="0" lang="en-US" sz="1600" b="0" i="0" u="none" strike="noStrike" kern="1200" cap="small" spc="0" normalizeH="0" baseline="0" noProof="0" dirty="0" smtClean="0">
                <a:ln>
                  <a:noFill/>
                </a:ln>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cap="small" dirty="0">
                  <a:latin typeface="Calibri"/>
                </a:rPr>
                <a:t>A</a:t>
              </a:r>
              <a:r>
                <a:rPr kumimoji="0" lang="en-US" sz="1600" b="0" i="0" u="none" strike="noStrike" kern="1200" cap="small" spc="0" normalizeH="0" baseline="0" noProof="0" dirty="0" smtClean="0">
                  <a:ln>
                    <a:noFill/>
                  </a:ln>
                  <a:effectLst/>
                  <a:uLnTx/>
                  <a:uFillTx/>
                  <a:latin typeface="Calibri"/>
                  <a:ea typeface="+mn-ea"/>
                  <a:cs typeface="+mn-cs"/>
                </a:rPr>
                <a:t>. </a:t>
              </a:r>
              <a:r>
                <a:rPr kumimoji="0" lang="en-US" sz="1600" b="0" i="0" u="none" strike="noStrike" kern="1200" cap="small" spc="0" normalizeH="0" baseline="0" noProof="0" dirty="0" err="1" smtClean="0">
                  <a:ln>
                    <a:noFill/>
                  </a:ln>
                  <a:effectLst/>
                  <a:uLnTx/>
                  <a:uFillTx/>
                  <a:latin typeface="Calibri"/>
                  <a:ea typeface="+mn-ea"/>
                  <a:cs typeface="+mn-cs"/>
                </a:rPr>
                <a:t>Onnela</a:t>
              </a:r>
              <a:r>
                <a:rPr kumimoji="0" lang="en-US" sz="1600" b="0" i="0" u="none" strike="noStrike" kern="1200" cap="small" spc="0" normalizeH="0" baseline="0" noProof="0" dirty="0" smtClean="0">
                  <a:ln>
                    <a:noFill/>
                  </a:ln>
                  <a:effectLst/>
                  <a:uLnTx/>
                  <a:uFillTx/>
                  <a:latin typeface="Calibri"/>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WG4</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Detector Mechanics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25/09/2018</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2"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707" y="236952"/>
            <a:ext cx="1903453" cy="438844"/>
          </a:xfrm>
          <a:prstGeom prst="rect">
            <a:avLst/>
          </a:prstGeom>
        </p:spPr>
      </p:pic>
      <p:sp>
        <p:nvSpPr>
          <p:cNvPr id="14" name="Text Placeholder 9"/>
          <p:cNvSpPr txBox="1">
            <a:spLocks/>
          </p:cNvSpPr>
          <p:nvPr/>
        </p:nvSpPr>
        <p:spPr>
          <a:xfrm>
            <a:off x="6096000" y="814480"/>
            <a:ext cx="6211192" cy="369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smtClean="0"/>
              <a:t>Une fois la puissance frigorifique générée dans l’usine à froid, le liquide de refroidissement doit être </a:t>
            </a:r>
            <a:r>
              <a:rPr lang="fr-FR" sz="1600" dirty="0"/>
              <a:t>transféré efficacement vers </a:t>
            </a:r>
            <a:r>
              <a:rPr lang="fr-FR" sz="1600" dirty="0" smtClean="0"/>
              <a:t>le détecteur </a:t>
            </a:r>
            <a:endParaRPr lang="fr-FR" sz="1600" dirty="0"/>
          </a:p>
        </p:txBody>
      </p:sp>
      <p:pic>
        <p:nvPicPr>
          <p:cNvPr id="15" name="Picture 68"/>
          <p:cNvPicPr>
            <a:picLocks noChangeAspect="1"/>
          </p:cNvPicPr>
          <p:nvPr/>
        </p:nvPicPr>
        <p:blipFill rotWithShape="1">
          <a:blip r:embed="rId5"/>
          <a:srcRect l="222" t="10959" r="13161" b="4852"/>
          <a:stretch/>
        </p:blipFill>
        <p:spPr>
          <a:xfrm>
            <a:off x="-214785" y="3440098"/>
            <a:ext cx="3095196" cy="3026642"/>
          </a:xfrm>
          <a:prstGeom prst="ellipse">
            <a:avLst/>
          </a:prstGeom>
          <a:ln>
            <a:noFill/>
          </a:ln>
          <a:effectLst>
            <a:softEdge rad="381000"/>
          </a:effectLst>
        </p:spPr>
      </p:pic>
      <p:pic>
        <p:nvPicPr>
          <p:cNvPr id="16" name="Picture 65" descr="20140613_152840.jpg"/>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23443" r="21944"/>
          <a:stretch/>
        </p:blipFill>
        <p:spPr>
          <a:xfrm rot="16200000">
            <a:off x="4566694" y="3636815"/>
            <a:ext cx="1835706" cy="2520925"/>
          </a:xfrm>
          <a:prstGeom prst="rect">
            <a:avLst/>
          </a:prstGeom>
          <a:ln>
            <a:noFill/>
          </a:ln>
          <a:effectLst>
            <a:softEdge rad="112500"/>
          </a:effectLst>
        </p:spPr>
      </p:pic>
      <p:sp>
        <p:nvSpPr>
          <p:cNvPr id="17" name="Text Placeholder 10"/>
          <p:cNvSpPr txBox="1">
            <a:spLocks/>
          </p:cNvSpPr>
          <p:nvPr/>
        </p:nvSpPr>
        <p:spPr>
          <a:xfrm>
            <a:off x="0" y="6211669"/>
            <a:ext cx="12192000" cy="341632"/>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smtClean="0"/>
              <a:t>Minimiser le </a:t>
            </a:r>
            <a:r>
              <a:rPr lang="fr-FR" sz="1800" dirty="0" smtClean="0"/>
              <a:t>nombre de connexions démontables </a:t>
            </a:r>
            <a:r>
              <a:rPr lang="en-GB" sz="1800" dirty="0" smtClean="0"/>
              <a:t>, </a:t>
            </a:r>
            <a:r>
              <a:rPr lang="fr-FR" sz="1800" dirty="0" smtClean="0"/>
              <a:t>fournir une </a:t>
            </a:r>
            <a:r>
              <a:rPr lang="en-GB" sz="1800" dirty="0" smtClean="0"/>
              <a:t>solution </a:t>
            </a:r>
            <a:r>
              <a:rPr lang="fr-FR" sz="1800" dirty="0" smtClean="0"/>
              <a:t>fiable</a:t>
            </a:r>
            <a:r>
              <a:rPr lang="en-GB" sz="1800" dirty="0" smtClean="0"/>
              <a:t>, </a:t>
            </a:r>
            <a:r>
              <a:rPr lang="fr-FR" sz="1800" dirty="0" smtClean="0"/>
              <a:t>limiter </a:t>
            </a:r>
            <a:r>
              <a:rPr lang="fr-FR" sz="1800" dirty="0"/>
              <a:t>les défaillances et les </a:t>
            </a:r>
            <a:r>
              <a:rPr lang="fr-FR" sz="1800" dirty="0" smtClean="0"/>
              <a:t>fuites</a:t>
            </a:r>
            <a:endParaRPr lang="en-GB" sz="1800" dirty="0" smtClean="0"/>
          </a:p>
        </p:txBody>
      </p:sp>
      <p:sp>
        <p:nvSpPr>
          <p:cNvPr id="19" name="Rectangle 18"/>
          <p:cNvSpPr/>
          <p:nvPr/>
        </p:nvSpPr>
        <p:spPr>
          <a:xfrm>
            <a:off x="1979104" y="2076783"/>
            <a:ext cx="4720151" cy="2246769"/>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1" u="none" strike="noStrike" kern="1200" cap="none" spc="0" normalizeH="0" baseline="0" dirty="0" smtClean="0">
                <a:ln>
                  <a:noFill/>
                </a:ln>
                <a:solidFill>
                  <a:srgbClr val="005DBA"/>
                </a:solidFill>
                <a:effectLst/>
                <a:uLnTx/>
                <a:uFillTx/>
                <a:latin typeface="Corbel" panose="020B0503020204020204"/>
                <a:ea typeface="+mn-ea"/>
                <a:cs typeface="+mn-cs"/>
              </a:rPr>
              <a:t>Les lignes de refroidissement dans les détecteurs </a:t>
            </a:r>
            <a:r>
              <a:rPr kumimoji="0" lang="fr-FR" sz="1400" b="0" i="1" u="none" strike="noStrike" kern="1200" cap="none" spc="0" normalizeH="0" baseline="0" dirty="0" smtClean="0">
                <a:ln>
                  <a:noFill/>
                </a:ln>
                <a:solidFill>
                  <a:srgbClr val="005DBA"/>
                </a:solidFill>
                <a:effectLst/>
                <a:uLnTx/>
                <a:uFillTx/>
                <a:latin typeface="Corbel" panose="020B0503020204020204"/>
                <a:ea typeface="+mn-ea"/>
                <a:cs typeface="+mn-cs"/>
              </a:rPr>
              <a:t>d’un collisionneur doivent être isolées</a:t>
            </a:r>
            <a:r>
              <a:rPr kumimoji="0" lang="fr-FR" sz="1400" b="0" i="1" u="none" strike="noStrike" kern="1200" cap="none" spc="0" normalizeH="0" dirty="0" smtClean="0">
                <a:ln>
                  <a:noFill/>
                </a:ln>
                <a:solidFill>
                  <a:srgbClr val="005DBA"/>
                </a:solidFill>
                <a:effectLst/>
                <a:uLnTx/>
                <a:uFillTx/>
                <a:latin typeface="Corbel" panose="020B0503020204020204"/>
                <a:ea typeface="+mn-ea"/>
                <a:cs typeface="+mn-cs"/>
              </a:rPr>
              <a:t> </a:t>
            </a:r>
            <a:r>
              <a:rPr kumimoji="0" lang="fr-FR" sz="1400" b="0" i="1" u="none" strike="noStrike" kern="1200" cap="none" spc="0" normalizeH="0" baseline="0" dirty="0" smtClean="0">
                <a:ln>
                  <a:noFill/>
                </a:ln>
                <a:solidFill>
                  <a:srgbClr val="005DBA"/>
                </a:solidFill>
                <a:effectLst/>
                <a:uLnTx/>
                <a:uFillTx/>
                <a:latin typeface="Corbel" panose="020B0503020204020204"/>
                <a:ea typeface="+mn-ea"/>
                <a:cs typeface="+mn-cs"/>
              </a:rPr>
              <a:t>de leur environnement et installées dans des espaces réduits</a:t>
            </a:r>
          </a:p>
          <a:p>
            <a:pPr marL="285750" lvl="0" indent="-285750">
              <a:buFont typeface="Arial" panose="020B0604020202020204" pitchFamily="34" charset="0"/>
              <a:buChar char="•"/>
              <a:defRPr/>
            </a:pPr>
            <a:r>
              <a:rPr kumimoji="0" lang="fr-FR" sz="1400" b="0" i="1" u="none" strike="noStrike" kern="1200" cap="none" spc="0" normalizeH="0" baseline="0" noProof="0" dirty="0" smtClean="0">
                <a:ln>
                  <a:noFill/>
                </a:ln>
                <a:solidFill>
                  <a:srgbClr val="005DBA"/>
                </a:solidFill>
                <a:effectLst/>
                <a:uLnTx/>
                <a:uFillTx/>
                <a:latin typeface="Corbel" panose="020B0503020204020204"/>
              </a:rPr>
              <a:t>De nouvelles architectures sont à étudier afin de </a:t>
            </a:r>
            <a:r>
              <a:rPr kumimoji="0" lang="fr-FR" sz="1400" b="1" i="1" u="none" strike="noStrike" kern="1200" cap="none" spc="0" normalizeH="0" baseline="0" noProof="0" dirty="0" smtClean="0">
                <a:ln>
                  <a:noFill/>
                </a:ln>
                <a:solidFill>
                  <a:srgbClr val="005DBA"/>
                </a:solidFill>
                <a:effectLst/>
                <a:uLnTx/>
                <a:uFillTx/>
                <a:latin typeface="Corbel" panose="020B0503020204020204"/>
              </a:rPr>
              <a:t>minimiser la quantité de matériau</a:t>
            </a:r>
            <a:r>
              <a:rPr kumimoji="0" lang="fr-FR" sz="1400" b="0" i="1" u="none" strike="noStrike" kern="1200" cap="none" spc="0" normalizeH="0" baseline="0" noProof="0" dirty="0" smtClean="0">
                <a:ln>
                  <a:noFill/>
                </a:ln>
                <a:solidFill>
                  <a:srgbClr val="005DBA"/>
                </a:solidFill>
                <a:effectLst/>
                <a:uLnTx/>
                <a:uFillTx/>
                <a:latin typeface="Corbel" panose="020B0503020204020204"/>
              </a:rPr>
              <a:t> des </a:t>
            </a:r>
            <a:r>
              <a:rPr lang="fr-FR" sz="1400" i="1" dirty="0" smtClean="0">
                <a:solidFill>
                  <a:srgbClr val="005DBA"/>
                </a:solidFill>
                <a:latin typeface="Corbel" panose="020B0503020204020204"/>
              </a:rPr>
              <a:t>tuyauteries, </a:t>
            </a:r>
            <a:r>
              <a:rPr lang="fr-FR" sz="1400" i="1" dirty="0">
                <a:solidFill>
                  <a:srgbClr val="005DBA"/>
                </a:solidFill>
                <a:latin typeface="Corbel" panose="020B0503020204020204"/>
              </a:rPr>
              <a:t>compatible avec le réfrigérant </a:t>
            </a:r>
            <a:r>
              <a:rPr lang="fr-FR" sz="1400" i="1" dirty="0" smtClean="0">
                <a:solidFill>
                  <a:srgbClr val="005DBA"/>
                </a:solidFill>
                <a:latin typeface="Corbel" panose="020B0503020204020204"/>
              </a:rPr>
              <a:t>sélectionné</a:t>
            </a:r>
            <a:endParaRPr kumimoji="0" lang="fr-FR" sz="1400" b="0" i="1" u="none" strike="noStrike" kern="1200" cap="none" spc="0" normalizeH="0" baseline="0" noProof="0" dirty="0" smtClean="0">
              <a:ln>
                <a:noFill/>
              </a:ln>
              <a:solidFill>
                <a:srgbClr val="005DBA"/>
              </a:solidFill>
              <a:effectLst/>
              <a:uLnTx/>
              <a:uFillTx/>
              <a:latin typeface="Corbel" panose="020B05030202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1" u="none" strike="noStrike" kern="1200" cap="none" spc="0" normalizeH="0" baseline="0" dirty="0" smtClean="0">
                <a:ln>
                  <a:noFill/>
                </a:ln>
                <a:solidFill>
                  <a:srgbClr val="005DBA"/>
                </a:solidFill>
                <a:effectLst/>
                <a:uLnTx/>
                <a:uFillTx/>
                <a:latin typeface="Corbel" panose="020B0503020204020204"/>
                <a:ea typeface="+mn-ea"/>
                <a:cs typeface="+mn-cs"/>
              </a:rPr>
              <a:t>Dans tous les cas, les grandes dimensions du détecteur impliqueront une  intégration croissante du système de refroidissement afin de minimiser le nombre de lignes en parallèle</a:t>
            </a:r>
            <a:endParaRPr kumimoji="0" lang="fr-FR" sz="1400" b="0" i="1" u="none" strike="noStrike" kern="1200" cap="none" spc="0" normalizeH="0" baseline="0" dirty="0">
              <a:ln>
                <a:noFill/>
              </a:ln>
              <a:solidFill>
                <a:srgbClr val="005DBA"/>
              </a:solidFill>
              <a:effectLst/>
              <a:uLnTx/>
              <a:uFillTx/>
              <a:latin typeface="Corbel" panose="020B0503020204020204"/>
              <a:ea typeface="+mn-ea"/>
              <a:cs typeface="+mn-cs"/>
            </a:endParaRPr>
          </a:p>
        </p:txBody>
      </p:sp>
      <p:sp>
        <p:nvSpPr>
          <p:cNvPr id="6" name="Rectangle 5"/>
          <p:cNvSpPr/>
          <p:nvPr/>
        </p:nvSpPr>
        <p:spPr>
          <a:xfrm>
            <a:off x="5512055" y="1417414"/>
            <a:ext cx="1233030" cy="369332"/>
          </a:xfrm>
          <a:prstGeom prst="rect">
            <a:avLst/>
          </a:prstGeom>
        </p:spPr>
        <p:txBody>
          <a:bodyPr wrap="none">
            <a:spAutoFit/>
          </a:bodyPr>
          <a:lstStyle/>
          <a:p>
            <a:r>
              <a:rPr lang="en-US" dirty="0"/>
              <a:t>Activity n.3</a:t>
            </a:r>
            <a:endParaRPr lang="en-GB" dirty="0"/>
          </a:p>
        </p:txBody>
      </p:sp>
      <p:sp>
        <p:nvSpPr>
          <p:cNvPr id="22" name="Title 15"/>
          <p:cNvSpPr txBox="1">
            <a:spLocks/>
          </p:cNvSpPr>
          <p:nvPr/>
        </p:nvSpPr>
        <p:spPr>
          <a:xfrm>
            <a:off x="1602744" y="1703859"/>
            <a:ext cx="4287714" cy="458587"/>
          </a:xfrm>
          <a:prstGeom prst="rect">
            <a:avLst/>
          </a:prstGeom>
        </p:spPr>
        <p:txBody>
          <a:bodyPr/>
          <a:lstStyle>
            <a:lvl1pPr algn="ctr" defTabSz="914400" rtl="0" eaLnBrk="1" latinLnBrk="0" hangingPunct="1">
              <a:lnSpc>
                <a:spcPct val="90000"/>
              </a:lnSpc>
              <a:spcBef>
                <a:spcPct val="0"/>
              </a:spcBef>
              <a:buNone/>
              <a:defRPr sz="2800" b="1" kern="1200">
                <a:solidFill>
                  <a:srgbClr val="1F497D"/>
                </a:solidFill>
                <a:latin typeface="+mj-lt"/>
                <a:ea typeface="+mj-ea"/>
                <a:cs typeface="+mj-cs"/>
              </a:defRPr>
            </a:lvl1pPr>
          </a:lstStyle>
          <a:p>
            <a:r>
              <a:rPr lang="fr-FR" sz="2000" dirty="0" smtClean="0"/>
              <a:t>Refroidissement des futurs détecteurs</a:t>
            </a:r>
            <a:endParaRPr lang="fr-FR" sz="2000" dirty="0"/>
          </a:p>
        </p:txBody>
      </p:sp>
      <p:sp>
        <p:nvSpPr>
          <p:cNvPr id="23" name="Rectangle 22"/>
          <p:cNvSpPr/>
          <p:nvPr/>
        </p:nvSpPr>
        <p:spPr>
          <a:xfrm>
            <a:off x="10670046" y="1392648"/>
            <a:ext cx="1233030" cy="369332"/>
          </a:xfrm>
          <a:prstGeom prst="rect">
            <a:avLst/>
          </a:prstGeom>
        </p:spPr>
        <p:txBody>
          <a:bodyPr wrap="none">
            <a:spAutoFit/>
          </a:bodyPr>
          <a:lstStyle/>
          <a:p>
            <a:r>
              <a:rPr lang="en-US" dirty="0"/>
              <a:t>Activity </a:t>
            </a:r>
            <a:r>
              <a:rPr lang="en-US" dirty="0" smtClean="0"/>
              <a:t>n.2</a:t>
            </a:r>
            <a:endParaRPr lang="en-GB" dirty="0"/>
          </a:p>
        </p:txBody>
      </p:sp>
      <p:sp>
        <p:nvSpPr>
          <p:cNvPr id="24" name="Title 7"/>
          <p:cNvSpPr txBox="1">
            <a:spLocks/>
          </p:cNvSpPr>
          <p:nvPr/>
        </p:nvSpPr>
        <p:spPr>
          <a:xfrm>
            <a:off x="6920680" y="1737057"/>
            <a:ext cx="5193855" cy="458587"/>
          </a:xfrm>
          <a:prstGeom prst="rect">
            <a:avLst/>
          </a:prstGeom>
        </p:spPr>
        <p:txBody>
          <a:bodyPr/>
          <a:lstStyle>
            <a:lvl1pPr algn="ctr" defTabSz="914400" rtl="0" eaLnBrk="1" latinLnBrk="0" hangingPunct="1">
              <a:lnSpc>
                <a:spcPct val="90000"/>
              </a:lnSpc>
              <a:spcBef>
                <a:spcPct val="0"/>
              </a:spcBef>
              <a:buNone/>
              <a:defRPr sz="2800" b="1" kern="1200">
                <a:solidFill>
                  <a:srgbClr val="1F497D"/>
                </a:solidFill>
                <a:latin typeface="+mj-lt"/>
                <a:ea typeface="+mj-ea"/>
                <a:cs typeface="+mj-cs"/>
              </a:defRPr>
            </a:lvl1pPr>
          </a:lstStyle>
          <a:p>
            <a:r>
              <a:rPr lang="en-GB" sz="2000" dirty="0" smtClean="0"/>
              <a:t>Services Umbilical Mechanism Assembly - SUMA </a:t>
            </a:r>
            <a:endParaRPr lang="en-GB" sz="2000" dirty="0"/>
          </a:p>
        </p:txBody>
      </p:sp>
      <p:pic>
        <p:nvPicPr>
          <p:cNvPr id="25" name="Picture 17" descr="G:\Experiments\Atlas\ADO\PO\Engineering\PIXEL_SERVICE_QUARTER_PANEL\PHOTOS\ITT\Heinz Package completed\A1A2A3-C1C2C3--62403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824572" y="2748302"/>
            <a:ext cx="3761211" cy="306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8320954" y="5778005"/>
            <a:ext cx="2963489" cy="430887"/>
          </a:xfrm>
          <a:prstGeom prst="rect">
            <a:avLst/>
          </a:prstGeom>
          <a:solidFill>
            <a:srgbClr val="FFFFFF">
              <a:alpha val="69804"/>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E0E11"/>
                </a:solidFill>
                <a:effectLst/>
                <a:uLnTx/>
                <a:uFillTx/>
                <a:latin typeface="Corbel" panose="020B0503020204020204"/>
                <a:ea typeface="+mn-ea"/>
                <a:cs typeface="+mn-cs"/>
              </a:rPr>
              <a:t>ATLAS Pixel </a:t>
            </a:r>
            <a:r>
              <a:rPr kumimoji="0" lang="en-US" sz="1100" b="0" i="1" u="none" strike="noStrike" kern="1200" cap="none" spc="0" normalizeH="0" baseline="0" noProof="0" dirty="0" smtClean="0">
                <a:ln>
                  <a:noFill/>
                </a:ln>
                <a:solidFill>
                  <a:srgbClr val="0E0E11"/>
                </a:solidFill>
                <a:effectLst/>
                <a:uLnTx/>
                <a:uFillTx/>
                <a:latin typeface="Corbel" panose="020B0503020204020204"/>
                <a:ea typeface="+mn-ea"/>
                <a:cs typeface="+mn-cs"/>
              </a:rPr>
              <a:t>a </a:t>
            </a:r>
            <a:r>
              <a:rPr kumimoji="0" lang="en-US" sz="1100" b="0" i="1" u="none" strike="noStrike" kern="1200" cap="none" spc="0" normalizeH="0" baseline="0" noProof="0" dirty="0">
                <a:ln>
                  <a:noFill/>
                </a:ln>
                <a:solidFill>
                  <a:srgbClr val="0E0E11"/>
                </a:solidFill>
                <a:effectLst/>
                <a:uLnTx/>
                <a:uFillTx/>
                <a:latin typeface="Corbel" panose="020B0503020204020204"/>
                <a:ea typeface="+mn-ea"/>
                <a:cs typeface="+mn-cs"/>
              </a:rPr>
              <a:t>1 </a:t>
            </a:r>
            <a:r>
              <a:rPr kumimoji="0" lang="fr-FR" sz="1100" b="0" i="1" u="none" strike="noStrike" kern="1200" cap="none" spc="0" normalizeH="0" baseline="0" dirty="0" smtClean="0">
                <a:ln>
                  <a:noFill/>
                </a:ln>
                <a:solidFill>
                  <a:srgbClr val="0E0E11"/>
                </a:solidFill>
                <a:effectLst/>
                <a:uLnTx/>
                <a:uFillTx/>
                <a:latin typeface="Corbel" panose="020B0503020204020204"/>
                <a:ea typeface="+mn-ea"/>
                <a:cs typeface="+mn-cs"/>
              </a:rPr>
              <a:t>connecteur</a:t>
            </a:r>
            <a:r>
              <a:rPr kumimoji="0" lang="en-US" sz="1100" b="0" i="1" u="none" strike="noStrike" kern="1200" cap="none" spc="0" normalizeH="0" baseline="0" noProof="0" dirty="0" smtClean="0">
                <a:ln>
                  <a:noFill/>
                </a:ln>
                <a:solidFill>
                  <a:srgbClr val="0E0E11"/>
                </a:solidFill>
                <a:effectLst/>
                <a:uLnTx/>
                <a:uFillTx/>
                <a:latin typeface="Corbel" panose="020B0503020204020204"/>
                <a:ea typeface="+mn-ea"/>
                <a:cs typeface="+mn-cs"/>
              </a:rPr>
              <a:t> par </a:t>
            </a:r>
            <a:r>
              <a:rPr kumimoji="0" lang="en-US" sz="1100" b="0" i="1" u="none" strike="noStrike" kern="1200" cap="none" spc="0" normalizeH="0" baseline="0" noProof="0" dirty="0">
                <a:ln>
                  <a:noFill/>
                </a:ln>
                <a:solidFill>
                  <a:srgbClr val="0E0E11"/>
                </a:solidFill>
                <a:effectLst/>
                <a:uLnTx/>
                <a:uFillTx/>
                <a:latin typeface="Corbel" panose="020B0503020204020204"/>
                <a:ea typeface="+mn-ea"/>
                <a:cs typeface="+mn-cs"/>
              </a:rPr>
              <a:t>module </a:t>
            </a:r>
            <a:r>
              <a:rPr kumimoji="0" lang="en-US" sz="1100" b="0" i="1" u="none" strike="noStrike" kern="1200" cap="none" spc="0" normalizeH="0" baseline="0" noProof="0" dirty="0" smtClean="0">
                <a:ln>
                  <a:noFill/>
                </a:ln>
                <a:solidFill>
                  <a:srgbClr val="0E0E11"/>
                </a:solidFill>
                <a:effectLst/>
                <a:uLnTx/>
                <a:uFillTx/>
                <a:latin typeface="Corbel" panose="020B0503020204020204"/>
                <a:ea typeface="+mn-ea"/>
                <a:cs typeface="+mn-cs"/>
              </a:rPr>
              <a:t>à PP0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E0E11"/>
                </a:solidFill>
                <a:effectLst/>
                <a:uLnTx/>
                <a:uFillTx/>
                <a:latin typeface="Corbel" panose="020B0503020204020204"/>
                <a:ea typeface="+mn-ea"/>
                <a:cs typeface="+mn-cs"/>
              </a:rPr>
              <a:t>AMS_02 a 1 </a:t>
            </a:r>
            <a:r>
              <a:rPr kumimoji="0" lang="fr-FR" sz="1100" b="0" i="1" u="none" strike="noStrike" kern="1200" cap="none" spc="0" normalizeH="0" baseline="0" dirty="0" smtClean="0">
                <a:ln>
                  <a:noFill/>
                </a:ln>
                <a:solidFill>
                  <a:srgbClr val="0E0E11"/>
                </a:solidFill>
                <a:effectLst/>
                <a:uLnTx/>
                <a:uFillTx/>
                <a:latin typeface="Corbel" panose="020B0503020204020204"/>
                <a:ea typeface="+mn-ea"/>
                <a:cs typeface="+mn-cs"/>
              </a:rPr>
              <a:t>connecteur</a:t>
            </a:r>
            <a:r>
              <a:rPr kumimoji="0" lang="en-US" sz="1100" b="0" i="1" u="none" strike="noStrike" kern="1200" cap="none" spc="0" normalizeH="0" baseline="0" noProof="0" dirty="0" smtClean="0">
                <a:ln>
                  <a:noFill/>
                </a:ln>
                <a:solidFill>
                  <a:srgbClr val="0E0E11"/>
                </a:solidFill>
                <a:effectLst/>
                <a:uLnTx/>
                <a:uFillTx/>
                <a:latin typeface="Corbel" panose="020B0503020204020204"/>
                <a:ea typeface="+mn-ea"/>
                <a:cs typeface="+mn-cs"/>
              </a:rPr>
              <a:t> pour tout </a:t>
            </a:r>
            <a:r>
              <a:rPr kumimoji="0" lang="fr-FR" sz="1100" b="0" i="1" u="none" strike="noStrike" kern="1200" cap="none" spc="0" normalizeH="0" baseline="0" dirty="0" smtClean="0">
                <a:ln>
                  <a:noFill/>
                </a:ln>
                <a:solidFill>
                  <a:srgbClr val="0E0E11"/>
                </a:solidFill>
                <a:effectLst/>
                <a:uLnTx/>
                <a:uFillTx/>
                <a:latin typeface="Corbel" panose="020B0503020204020204"/>
                <a:ea typeface="+mn-ea"/>
                <a:cs typeface="+mn-cs"/>
              </a:rPr>
              <a:t>l’expérience</a:t>
            </a:r>
            <a:endParaRPr kumimoji="0" lang="fr-FR" sz="1100" b="0" i="1" u="none" strike="noStrike" kern="1200" cap="none" spc="0" normalizeH="0" baseline="0" dirty="0">
              <a:ln>
                <a:noFill/>
              </a:ln>
              <a:solidFill>
                <a:srgbClr val="0E0E11"/>
              </a:solidFill>
              <a:effectLst/>
              <a:uLnTx/>
              <a:uFillTx/>
              <a:latin typeface="Corbel" panose="020B0503020204020204"/>
              <a:ea typeface="+mn-ea"/>
              <a:cs typeface="+mn-cs"/>
            </a:endParaRPr>
          </a:p>
        </p:txBody>
      </p:sp>
      <p:sp>
        <p:nvSpPr>
          <p:cNvPr id="27" name="Text Placeholder 8"/>
          <p:cNvSpPr txBox="1">
            <a:spLocks/>
          </p:cNvSpPr>
          <p:nvPr/>
        </p:nvSpPr>
        <p:spPr>
          <a:xfrm>
            <a:off x="6867543" y="2220209"/>
            <a:ext cx="5156169" cy="584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dirty="0" smtClean="0"/>
              <a:t>La travail in-situ aura de </a:t>
            </a:r>
            <a:r>
              <a:rPr lang="fr-FR" sz="1400" dirty="0" smtClean="0"/>
              <a:t>strictes</a:t>
            </a:r>
            <a:r>
              <a:rPr lang="en-GB" sz="1400" dirty="0" smtClean="0"/>
              <a:t> </a:t>
            </a:r>
            <a:r>
              <a:rPr lang="fr-FR" sz="1400" dirty="0" smtClean="0"/>
              <a:t>limites</a:t>
            </a:r>
            <a:r>
              <a:rPr lang="en-GB" sz="1400" dirty="0" smtClean="0"/>
              <a:t> pour les </a:t>
            </a:r>
            <a:r>
              <a:rPr lang="fr-FR" sz="1400" dirty="0" smtClean="0"/>
              <a:t>futurs détecteurs </a:t>
            </a:r>
            <a:r>
              <a:rPr lang="fr-FR" sz="1400" dirty="0" err="1" smtClean="0"/>
              <a:t>hh</a:t>
            </a:r>
            <a:r>
              <a:rPr lang="fr-FR" sz="1400" dirty="0" smtClean="0"/>
              <a:t> </a:t>
            </a:r>
            <a:r>
              <a:rPr lang="en-GB" sz="1400" dirty="0" smtClean="0"/>
              <a:t>Simplifier et minimiser la </a:t>
            </a:r>
            <a:r>
              <a:rPr lang="fr-FR" sz="1400" dirty="0" smtClean="0"/>
              <a:t>connexion des services est une priorité</a:t>
            </a:r>
            <a:endParaRPr lang="fr-FR" sz="1400" dirty="0"/>
          </a:p>
        </p:txBody>
      </p:sp>
    </p:spTree>
    <p:extLst>
      <p:ext uri="{BB962C8B-B14F-4D97-AF65-F5344CB8AC3E}">
        <p14:creationId xmlns:p14="http://schemas.microsoft.com/office/powerpoint/2010/main" val="984971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2248" y="1491759"/>
            <a:ext cx="3928135" cy="5100277"/>
          </a:xfrm>
          <a:prstGeom prst="rect">
            <a:avLst/>
          </a:prstGeom>
          <a:gradFill flip="none" rotWithShape="1">
            <a:gsLst>
              <a:gs pos="88000">
                <a:schemeClr val="accent5">
                  <a:lumMod val="0"/>
                  <a:lumOff val="100000"/>
                </a:schemeClr>
              </a:gs>
              <a:gs pos="39000">
                <a:schemeClr val="accent5">
                  <a:lumMod val="0"/>
                  <a:lumOff val="100000"/>
                </a:schemeClr>
              </a:gs>
              <a:gs pos="0">
                <a:schemeClr val="accent5">
                  <a:lumMod val="20000"/>
                  <a:lumOff val="80000"/>
                </a:schemeClr>
              </a:gs>
            </a:gsLst>
            <a:path path="circle">
              <a:fillToRect l="100000" t="100000"/>
            </a:path>
            <a:tileRect r="-100000" b="-100000"/>
          </a:gra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9" name="Rectangle 28"/>
          <p:cNvSpPr/>
          <p:nvPr/>
        </p:nvSpPr>
        <p:spPr>
          <a:xfrm>
            <a:off x="3577087" y="1431577"/>
            <a:ext cx="4330835" cy="5145808"/>
          </a:xfrm>
          <a:prstGeom prst="rect">
            <a:avLst/>
          </a:prstGeom>
          <a:gradFill flip="none" rotWithShape="1">
            <a:gsLst>
              <a:gs pos="88000">
                <a:schemeClr val="accent5">
                  <a:lumMod val="0"/>
                  <a:lumOff val="100000"/>
                </a:schemeClr>
              </a:gs>
              <a:gs pos="39000">
                <a:schemeClr val="accent5">
                  <a:lumMod val="0"/>
                  <a:lumOff val="100000"/>
                </a:schemeClr>
              </a:gs>
              <a:gs pos="0">
                <a:schemeClr val="accent5">
                  <a:lumMod val="20000"/>
                  <a:lumOff val="80000"/>
                </a:schemeClr>
              </a:gs>
            </a:gsLst>
            <a:path path="circle">
              <a:fillToRect l="100000" t="100000"/>
            </a:path>
            <a:tileRect r="-100000" b="-100000"/>
          </a:gra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AutoShape 1"/>
          <p:cNvSpPr>
            <a:spLocks noChangeArrowheads="1"/>
          </p:cNvSpPr>
          <p:nvPr/>
        </p:nvSpPr>
        <p:spPr bwMode="auto">
          <a:xfrm>
            <a:off x="3437272" y="1484993"/>
            <a:ext cx="4465757" cy="511122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40" name="AutoShape 1"/>
          <p:cNvSpPr>
            <a:spLocks noChangeArrowheads="1"/>
          </p:cNvSpPr>
          <p:nvPr/>
        </p:nvSpPr>
        <p:spPr bwMode="auto">
          <a:xfrm>
            <a:off x="174595" y="2338250"/>
            <a:ext cx="3169496" cy="424542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44" name="AutoShape 1"/>
          <p:cNvSpPr>
            <a:spLocks noChangeArrowheads="1"/>
          </p:cNvSpPr>
          <p:nvPr/>
        </p:nvSpPr>
        <p:spPr bwMode="auto">
          <a:xfrm>
            <a:off x="7994470" y="1254034"/>
            <a:ext cx="4162740" cy="5485742"/>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586838"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Lignes de refroidissement</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077218"/>
            <a:chOff x="107504" y="1486072"/>
            <a:chExt cx="6096000" cy="1077218"/>
          </a:xfrm>
        </p:grpSpPr>
        <p:sp>
          <p:nvSpPr>
            <p:cNvPr id="5" name="Rectangle 4"/>
            <p:cNvSpPr/>
            <p:nvPr/>
          </p:nvSpPr>
          <p:spPr>
            <a:xfrm>
              <a:off x="107504" y="1486072"/>
              <a:ext cx="6096000" cy="1077218"/>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Collaborations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ATLAS / 1998-</a:t>
              </a:r>
              <a:r>
                <a:rPr kumimoji="0" lang="en-US" sz="1600" b="0" i="0" u="none" strike="noStrike" kern="1200" cap="small" spc="0" normalizeH="0" baseline="0" noProof="0" dirty="0" smtClean="0">
                  <a:ln>
                    <a:noFill/>
                  </a:ln>
                  <a:effectLst/>
                  <a:uLnTx/>
                  <a:uFillTx/>
                  <a:latin typeface="Calibri"/>
                  <a:ea typeface="+mn-ea"/>
                  <a:cs typeface="+mn-cs"/>
                </a:rPr>
                <a:t>2007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ATLAS ITK / 2014-18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Source 60GHz</a:t>
              </a:r>
              <a:r>
                <a:rPr kumimoji="0" lang="en-US" sz="1600" b="0" i="0" u="none" strike="noStrike" kern="1200" cap="small" spc="0" normalizeH="0" baseline="0" noProof="0" dirty="0" smtClean="0">
                  <a:ln>
                    <a:noFill/>
                  </a:ln>
                  <a:effectLst/>
                  <a:uLnTx/>
                  <a:uFillTx/>
                  <a:latin typeface="Calibri"/>
                  <a:ea typeface="+mn-ea"/>
                  <a:cs typeface="+mn-cs"/>
                </a:rPr>
                <a:t> / 2008-20 </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942" y="3832263"/>
            <a:ext cx="2078628" cy="2771504"/>
          </a:xfrm>
          <a:prstGeom prst="rect">
            <a:avLst/>
          </a:prstGeom>
        </p:spPr>
      </p:pic>
      <p:sp>
        <p:nvSpPr>
          <p:cNvPr id="13" name="Rectangle 12"/>
          <p:cNvSpPr/>
          <p:nvPr/>
        </p:nvSpPr>
        <p:spPr>
          <a:xfrm>
            <a:off x="8123074" y="2200545"/>
            <a:ext cx="4068926" cy="1015663"/>
          </a:xfrm>
          <a:prstGeom prst="rect">
            <a:avLst/>
          </a:prstGeom>
        </p:spPr>
        <p:txBody>
          <a:bodyPr wrap="square">
            <a:spAutoFit/>
          </a:bodyPr>
          <a:lstStyle/>
          <a:p>
            <a:pPr indent="449580">
              <a:spcAft>
                <a:spcPts val="0"/>
              </a:spcAft>
            </a:pPr>
            <a:r>
              <a:rPr lang="fr-FR" sz="1200" dirty="0">
                <a:ea typeface="Times New Roman" panose="02020603050405020304" pitchFamily="18" charset="0"/>
              </a:rPr>
              <a:t>Lignes de transfert cryogéniques, flexibles, </a:t>
            </a:r>
            <a:r>
              <a:rPr lang="fr-FR" sz="1200" dirty="0" smtClean="0">
                <a:ea typeface="Times New Roman" panose="02020603050405020304" pitchFamily="18" charset="0"/>
              </a:rPr>
              <a:t>tressées</a:t>
            </a:r>
            <a:r>
              <a:rPr lang="fr-FR" altLang="fr-FR" sz="1200" dirty="0">
                <a:ea typeface="Times New Roman" panose="02020603050405020304" pitchFamily="18" charset="0"/>
              </a:rPr>
              <a:t> (reliant </a:t>
            </a:r>
            <a:r>
              <a:rPr lang="fr-FR" altLang="fr-FR" sz="1200" dirty="0" smtClean="0">
                <a:ea typeface="Times New Roman" panose="02020603050405020304" pitchFamily="18" charset="0"/>
              </a:rPr>
              <a:t>cryostats / vases d’expansion)</a:t>
            </a:r>
            <a:endParaRPr lang="fr-FR" sz="1200" dirty="0">
              <a:ea typeface="Times New Roman" panose="02020603050405020304" pitchFamily="18" charset="0"/>
            </a:endParaRPr>
          </a:p>
          <a:p>
            <a:pPr marL="171450" indent="-171450">
              <a:buFont typeface="Arial" panose="020B0604020202020204" pitchFamily="34" charset="0"/>
              <a:buChar char="•"/>
              <a:tabLst>
                <a:tab pos="676275" algn="l"/>
              </a:tabLst>
            </a:pPr>
            <a:r>
              <a:rPr lang="fr-FR" sz="1200" dirty="0" smtClean="0">
                <a:ea typeface="Times New Roman" panose="02020603050405020304" pitchFamily="18" charset="0"/>
              </a:rPr>
              <a:t>2 lignes DN150 pour l’argon </a:t>
            </a:r>
            <a:r>
              <a:rPr lang="fr-FR" sz="1200" dirty="0">
                <a:ea typeface="Times New Roman" panose="02020603050405020304" pitchFamily="18" charset="0"/>
              </a:rPr>
              <a:t>liquide </a:t>
            </a:r>
            <a:r>
              <a:rPr lang="fr-FR" altLang="fr-FR" sz="1200" dirty="0">
                <a:ea typeface="Times New Roman" panose="02020603050405020304" pitchFamily="18" charset="0"/>
              </a:rPr>
              <a:t>(83 m3 à </a:t>
            </a:r>
            <a:r>
              <a:rPr lang="fr-FR" altLang="fr-FR" sz="1200" dirty="0" smtClean="0">
                <a:ea typeface="Times New Roman" panose="02020603050405020304" pitchFamily="18" charset="0"/>
              </a:rPr>
              <a:t>87K)</a:t>
            </a:r>
            <a:endParaRPr lang="fr-FR" sz="1200" dirty="0">
              <a:ea typeface="Times New Roman" panose="02020603050405020304" pitchFamily="18" charset="0"/>
            </a:endParaRPr>
          </a:p>
          <a:p>
            <a:pPr marL="171450" indent="-171450">
              <a:buFont typeface="Arial" panose="020B0604020202020204" pitchFamily="34" charset="0"/>
              <a:buChar char="•"/>
              <a:tabLst>
                <a:tab pos="676275" algn="l"/>
              </a:tabLst>
            </a:pPr>
            <a:r>
              <a:rPr lang="fr-FR" sz="1200" dirty="0" smtClean="0">
                <a:ea typeface="Times New Roman" panose="02020603050405020304" pitchFamily="18" charset="0"/>
              </a:rPr>
              <a:t>4 </a:t>
            </a:r>
            <a:r>
              <a:rPr lang="fr-FR" sz="1200" dirty="0">
                <a:ea typeface="Times New Roman" panose="02020603050405020304" pitchFamily="18" charset="0"/>
              </a:rPr>
              <a:t>lignes </a:t>
            </a:r>
            <a:r>
              <a:rPr lang="fr-FR" sz="1200" dirty="0" smtClean="0">
                <a:ea typeface="Times New Roman" panose="02020603050405020304" pitchFamily="18" charset="0"/>
              </a:rPr>
              <a:t>DN20 + </a:t>
            </a:r>
            <a:r>
              <a:rPr lang="fr-FR" sz="1200" dirty="0">
                <a:ea typeface="Times New Roman" panose="02020603050405020304" pitchFamily="18" charset="0"/>
              </a:rPr>
              <a:t>4 lignes DN32 </a:t>
            </a:r>
            <a:r>
              <a:rPr lang="fr-FR" sz="1200" dirty="0" smtClean="0">
                <a:ea typeface="Times New Roman" panose="02020603050405020304" pitchFamily="18" charset="0"/>
              </a:rPr>
              <a:t>pour </a:t>
            </a:r>
            <a:r>
              <a:rPr lang="fr-FR" sz="1200" dirty="0">
                <a:ea typeface="Times New Roman" panose="02020603050405020304" pitchFamily="18" charset="0"/>
              </a:rPr>
              <a:t>l’azote </a:t>
            </a:r>
            <a:r>
              <a:rPr lang="fr-FR" sz="1200" dirty="0" smtClean="0">
                <a:ea typeface="Times New Roman" panose="02020603050405020304" pitchFamily="18" charset="0"/>
              </a:rPr>
              <a:t>liquide </a:t>
            </a:r>
            <a:r>
              <a:rPr lang="fr-FR" sz="1200" dirty="0">
                <a:ea typeface="Times New Roman" panose="02020603050405020304" pitchFamily="18" charset="0"/>
              </a:rPr>
              <a:t>/ pertes thermiques inférieures à </a:t>
            </a:r>
            <a:r>
              <a:rPr lang="fr-FR" sz="1200" dirty="0" smtClean="0">
                <a:ea typeface="Times New Roman" panose="02020603050405020304" pitchFamily="18" charset="0"/>
              </a:rPr>
              <a:t>2W/m</a:t>
            </a:r>
            <a:endParaRPr lang="fr-FR" sz="1200" dirty="0">
              <a:ea typeface="Times New Roman" panose="02020603050405020304" pitchFamily="18" charset="0"/>
            </a:endParaRPr>
          </a:p>
        </p:txBody>
      </p:sp>
      <p:sp>
        <p:nvSpPr>
          <p:cNvPr id="14" name="Rectangle 13"/>
          <p:cNvSpPr/>
          <p:nvPr/>
        </p:nvSpPr>
        <p:spPr>
          <a:xfrm>
            <a:off x="8093543" y="3169283"/>
            <a:ext cx="3985012" cy="461665"/>
          </a:xfrm>
          <a:prstGeom prst="rect">
            <a:avLst/>
          </a:prstGeom>
        </p:spPr>
        <p:txBody>
          <a:bodyPr wrap="square">
            <a:spAutoFit/>
          </a:bodyPr>
          <a:lstStyle/>
          <a:p>
            <a:pPr>
              <a:spcAft>
                <a:spcPts val="0"/>
              </a:spcAft>
            </a:pPr>
            <a:r>
              <a:rPr lang="fr-FR" sz="1200" dirty="0" smtClean="0">
                <a:ea typeface="Times New Roman" panose="02020603050405020304" pitchFamily="18" charset="0"/>
              </a:rPr>
              <a:t>Lignes </a:t>
            </a:r>
            <a:r>
              <a:rPr lang="fr-FR" sz="1200" dirty="0">
                <a:ea typeface="Times New Roman" panose="02020603050405020304" pitchFamily="18" charset="0"/>
              </a:rPr>
              <a:t>cryogéniques super isolées sous </a:t>
            </a:r>
            <a:r>
              <a:rPr lang="fr-FR" sz="1200" dirty="0" smtClean="0">
                <a:ea typeface="Times New Roman" panose="02020603050405020304" pitchFamily="18" charset="0"/>
              </a:rPr>
              <a:t>vide en </a:t>
            </a:r>
            <a:r>
              <a:rPr lang="fr-FR" sz="1200" dirty="0">
                <a:ea typeface="Times New Roman" panose="02020603050405020304" pitchFamily="18" charset="0"/>
              </a:rPr>
              <a:t>inox 316L </a:t>
            </a:r>
            <a:r>
              <a:rPr lang="fr-FR" sz="1200" dirty="0" smtClean="0">
                <a:ea typeface="Times New Roman" panose="02020603050405020304" pitchFamily="18" charset="0"/>
              </a:rPr>
              <a:t>/ flexibles </a:t>
            </a:r>
            <a:r>
              <a:rPr lang="fr-FR" sz="1200" dirty="0">
                <a:ea typeface="Times New Roman" panose="02020603050405020304" pitchFamily="18" charset="0"/>
              </a:rPr>
              <a:t>internes </a:t>
            </a:r>
            <a:r>
              <a:rPr lang="fr-FR" sz="1200" dirty="0" smtClean="0">
                <a:ea typeface="Times New Roman" panose="02020603050405020304" pitchFamily="18" charset="0"/>
              </a:rPr>
              <a:t>et </a:t>
            </a:r>
            <a:r>
              <a:rPr lang="fr-FR" sz="1200" b="1" dirty="0">
                <a:ea typeface="Times New Roman" panose="02020603050405020304" pitchFamily="18" charset="0"/>
              </a:rPr>
              <a:t>304L ou 316L</a:t>
            </a:r>
            <a:r>
              <a:rPr lang="fr-FR" sz="1200" dirty="0">
                <a:ea typeface="Times New Roman" panose="02020603050405020304" pitchFamily="18" charset="0"/>
              </a:rPr>
              <a:t> </a:t>
            </a:r>
            <a:r>
              <a:rPr lang="fr-FR" sz="1200" dirty="0" smtClean="0">
                <a:ea typeface="Times New Roman" panose="02020603050405020304" pitchFamily="18" charset="0"/>
              </a:rPr>
              <a:t>  / flexibles externes</a:t>
            </a:r>
            <a:endParaRPr lang="fr-FR" sz="1200" dirty="0">
              <a:ea typeface="Times New Roman" panose="02020603050405020304" pitchFamily="18" charset="0"/>
            </a:endParaRPr>
          </a:p>
        </p:txBody>
      </p:sp>
      <p:sp>
        <p:nvSpPr>
          <p:cNvPr id="15" name="Rectangle 14"/>
          <p:cNvSpPr/>
          <p:nvPr/>
        </p:nvSpPr>
        <p:spPr>
          <a:xfrm>
            <a:off x="8041198" y="3613555"/>
            <a:ext cx="4176076" cy="2123658"/>
          </a:xfrm>
          <a:prstGeom prst="rect">
            <a:avLst/>
          </a:prstGeom>
        </p:spPr>
        <p:txBody>
          <a:bodyPr wrap="square">
            <a:spAutoFit/>
          </a:bodyPr>
          <a:lstStyle/>
          <a:p>
            <a:pPr indent="450215">
              <a:spcAft>
                <a:spcPts val="0"/>
              </a:spcAft>
              <a:tabLst>
                <a:tab pos="777240" algn="l"/>
              </a:tabLst>
            </a:pPr>
            <a:r>
              <a:rPr lang="fr-FR" sz="1200" b="1" dirty="0"/>
              <a:t>Super isolation</a:t>
            </a:r>
          </a:p>
          <a:p>
            <a:pPr>
              <a:spcAft>
                <a:spcPts val="0"/>
              </a:spcAft>
              <a:tabLst>
                <a:tab pos="228600" algn="l"/>
              </a:tabLst>
            </a:pPr>
            <a:r>
              <a:rPr lang="fr-FR" sz="1200" dirty="0" smtClean="0">
                <a:ea typeface="Times New Roman" panose="02020603050405020304" pitchFamily="18" charset="0"/>
              </a:rPr>
              <a:t>Chaque </a:t>
            </a:r>
            <a:r>
              <a:rPr lang="fr-FR" sz="1200" dirty="0">
                <a:ea typeface="Times New Roman" panose="02020603050405020304" pitchFamily="18" charset="0"/>
              </a:rPr>
              <a:t>tube interne </a:t>
            </a:r>
            <a:r>
              <a:rPr lang="fr-FR" sz="1200" dirty="0" smtClean="0">
                <a:ea typeface="Times New Roman" panose="02020603050405020304" pitchFamily="18" charset="0"/>
              </a:rPr>
              <a:t>recouvert</a:t>
            </a:r>
            <a:br>
              <a:rPr lang="fr-FR" sz="1200" dirty="0" smtClean="0">
                <a:ea typeface="Times New Roman" panose="02020603050405020304" pitchFamily="18" charset="0"/>
              </a:rPr>
            </a:br>
            <a:r>
              <a:rPr lang="fr-FR" sz="1200" dirty="0" smtClean="0">
                <a:ea typeface="Times New Roman" panose="02020603050405020304" pitchFamily="18" charset="0"/>
              </a:rPr>
              <a:t>d'un </a:t>
            </a:r>
            <a:r>
              <a:rPr lang="fr-FR" sz="1200" dirty="0">
                <a:ea typeface="Times New Roman" panose="02020603050405020304" pitchFamily="18" charset="0"/>
              </a:rPr>
              <a:t>adsorbant (type: tissus </a:t>
            </a:r>
            <a:r>
              <a:rPr lang="fr-FR" sz="1200" dirty="0" smtClean="0">
                <a:ea typeface="Times New Roman" panose="02020603050405020304" pitchFamily="18" charset="0"/>
              </a:rPr>
              <a:t/>
            </a:r>
            <a:br>
              <a:rPr lang="fr-FR" sz="1200" dirty="0" smtClean="0">
                <a:ea typeface="Times New Roman" panose="02020603050405020304" pitchFamily="18" charset="0"/>
              </a:rPr>
            </a:br>
            <a:r>
              <a:rPr lang="fr-FR" sz="1200" dirty="0" smtClean="0">
                <a:ea typeface="Times New Roman" panose="02020603050405020304" pitchFamily="18" charset="0"/>
              </a:rPr>
              <a:t>de </a:t>
            </a:r>
            <a:r>
              <a:rPr lang="fr-FR" sz="1200" dirty="0">
                <a:ea typeface="Times New Roman" panose="02020603050405020304" pitchFamily="18" charset="0"/>
              </a:rPr>
              <a:t>charbon actif) et de 20 </a:t>
            </a:r>
            <a:r>
              <a:rPr lang="fr-FR" sz="1200" dirty="0" smtClean="0">
                <a:ea typeface="Times New Roman" panose="02020603050405020304" pitchFamily="18" charset="0"/>
              </a:rPr>
              <a:t/>
            </a:r>
            <a:br>
              <a:rPr lang="fr-FR" sz="1200" dirty="0" smtClean="0">
                <a:ea typeface="Times New Roman" panose="02020603050405020304" pitchFamily="18" charset="0"/>
              </a:rPr>
            </a:br>
            <a:r>
              <a:rPr lang="fr-FR" sz="1200" dirty="0" smtClean="0">
                <a:ea typeface="Times New Roman" panose="02020603050405020304" pitchFamily="18" charset="0"/>
              </a:rPr>
              <a:t>couches </a:t>
            </a:r>
            <a:r>
              <a:rPr lang="fr-FR" sz="1200" dirty="0">
                <a:ea typeface="Times New Roman" panose="02020603050405020304" pitchFamily="18" charset="0"/>
              </a:rPr>
              <a:t>minimum de super </a:t>
            </a:r>
            <a:r>
              <a:rPr lang="fr-FR" sz="1200" dirty="0" smtClean="0">
                <a:ea typeface="Times New Roman" panose="02020603050405020304" pitchFamily="18" charset="0"/>
              </a:rPr>
              <a:t/>
            </a:r>
            <a:br>
              <a:rPr lang="fr-FR" sz="1200" dirty="0" smtClean="0">
                <a:ea typeface="Times New Roman" panose="02020603050405020304" pitchFamily="18" charset="0"/>
              </a:rPr>
            </a:br>
            <a:r>
              <a:rPr lang="fr-FR" sz="1200" dirty="0" smtClean="0">
                <a:ea typeface="Times New Roman" panose="02020603050405020304" pitchFamily="18" charset="0"/>
              </a:rPr>
              <a:t>isolant </a:t>
            </a:r>
            <a:r>
              <a:rPr lang="fr-FR" sz="1200" dirty="0">
                <a:ea typeface="Times New Roman" panose="02020603050405020304" pitchFamily="18" charset="0"/>
              </a:rPr>
              <a:t>réfléchissant. </a:t>
            </a:r>
            <a:r>
              <a:rPr lang="fr-FR" sz="1200" dirty="0" smtClean="0">
                <a:ea typeface="Times New Roman" panose="02020603050405020304" pitchFamily="18" charset="0"/>
              </a:rPr>
              <a:t/>
            </a:r>
            <a:br>
              <a:rPr lang="fr-FR" sz="1200" dirty="0" smtClean="0">
                <a:ea typeface="Times New Roman" panose="02020603050405020304" pitchFamily="18" charset="0"/>
              </a:rPr>
            </a:br>
            <a:r>
              <a:rPr lang="fr-FR" sz="1200" dirty="0" smtClean="0">
                <a:ea typeface="Times New Roman" panose="02020603050405020304" pitchFamily="18" charset="0"/>
              </a:rPr>
              <a:t>L’isolation multicouche est </a:t>
            </a:r>
            <a:br>
              <a:rPr lang="fr-FR" sz="1200" dirty="0" smtClean="0">
                <a:ea typeface="Times New Roman" panose="02020603050405020304" pitchFamily="18" charset="0"/>
              </a:rPr>
            </a:br>
            <a:r>
              <a:rPr lang="fr-FR" sz="1200" dirty="0" smtClean="0">
                <a:ea typeface="Times New Roman" panose="02020603050405020304" pitchFamily="18" charset="0"/>
              </a:rPr>
              <a:t>perforée </a:t>
            </a:r>
            <a:r>
              <a:rPr lang="fr-FR" sz="1200" dirty="0">
                <a:ea typeface="Times New Roman" panose="02020603050405020304" pitchFamily="18" charset="0"/>
              </a:rPr>
              <a:t>afin </a:t>
            </a:r>
            <a:r>
              <a:rPr lang="fr-FR" sz="1200" dirty="0" smtClean="0">
                <a:ea typeface="Times New Roman" panose="02020603050405020304" pitchFamily="18" charset="0"/>
              </a:rPr>
              <a:t>de </a:t>
            </a:r>
            <a:r>
              <a:rPr lang="fr-FR" sz="1200" dirty="0">
                <a:ea typeface="Times New Roman" panose="02020603050405020304" pitchFamily="18" charset="0"/>
              </a:rPr>
              <a:t>permettre </a:t>
            </a:r>
            <a:r>
              <a:rPr lang="fr-FR" sz="1200" dirty="0" smtClean="0">
                <a:ea typeface="Times New Roman" panose="02020603050405020304" pitchFamily="18" charset="0"/>
              </a:rPr>
              <a:t/>
            </a:r>
            <a:br>
              <a:rPr lang="fr-FR" sz="1200" dirty="0" smtClean="0">
                <a:ea typeface="Times New Roman" panose="02020603050405020304" pitchFamily="18" charset="0"/>
              </a:rPr>
            </a:br>
            <a:r>
              <a:rPr lang="fr-FR" sz="1200" dirty="0" smtClean="0">
                <a:ea typeface="Times New Roman" panose="02020603050405020304" pitchFamily="18" charset="0"/>
              </a:rPr>
              <a:t>l’évacuation </a:t>
            </a:r>
            <a:r>
              <a:rPr lang="fr-FR" sz="1200" dirty="0">
                <a:ea typeface="Times New Roman" panose="02020603050405020304" pitchFamily="18" charset="0"/>
              </a:rPr>
              <a:t>des </a:t>
            </a:r>
            <a:r>
              <a:rPr lang="fr-FR" sz="1200" dirty="0" smtClean="0">
                <a:ea typeface="Times New Roman" panose="02020603050405020304" pitchFamily="18" charset="0"/>
              </a:rPr>
              <a:t>gaz et </a:t>
            </a:r>
            <a:br>
              <a:rPr lang="fr-FR" sz="1200" dirty="0" smtClean="0">
                <a:ea typeface="Times New Roman" panose="02020603050405020304" pitchFamily="18" charset="0"/>
              </a:rPr>
            </a:br>
            <a:r>
              <a:rPr lang="fr-FR" sz="1200" dirty="0" smtClean="0">
                <a:ea typeface="Times New Roman" panose="02020603050405020304" pitchFamily="18" charset="0"/>
              </a:rPr>
              <a:t>comporte </a:t>
            </a:r>
            <a:r>
              <a:rPr lang="fr-FR" sz="1200" dirty="0">
                <a:ea typeface="Times New Roman" panose="02020603050405020304" pitchFamily="18" charset="0"/>
              </a:rPr>
              <a:t>des </a:t>
            </a:r>
            <a:r>
              <a:rPr lang="fr-FR" sz="1200" dirty="0" err="1">
                <a:ea typeface="Times New Roman" panose="02020603050405020304" pitchFamily="18" charset="0"/>
              </a:rPr>
              <a:t>espaceurs</a:t>
            </a:r>
            <a:r>
              <a:rPr lang="fr-FR" sz="1200" dirty="0">
                <a:ea typeface="Times New Roman" panose="02020603050405020304" pitchFamily="18" charset="0"/>
              </a:rPr>
              <a:t> </a:t>
            </a:r>
            <a:r>
              <a:rPr lang="fr-FR" sz="1200" dirty="0" smtClean="0">
                <a:ea typeface="Times New Roman" panose="02020603050405020304" pitchFamily="18" charset="0"/>
              </a:rPr>
              <a:t/>
            </a:r>
            <a:br>
              <a:rPr lang="fr-FR" sz="1200" dirty="0" smtClean="0">
                <a:ea typeface="Times New Roman" panose="02020603050405020304" pitchFamily="18" charset="0"/>
              </a:rPr>
            </a:br>
            <a:r>
              <a:rPr lang="fr-FR" sz="1200" dirty="0" smtClean="0">
                <a:ea typeface="Times New Roman" panose="02020603050405020304" pitchFamily="18" charset="0"/>
              </a:rPr>
              <a:t>isolants </a:t>
            </a:r>
            <a:r>
              <a:rPr lang="fr-FR" sz="1200" dirty="0">
                <a:ea typeface="Times New Roman" panose="02020603050405020304" pitchFamily="18" charset="0"/>
              </a:rPr>
              <a:t>entres couches</a:t>
            </a:r>
            <a:endParaRPr lang="fr-FR" sz="1200" dirty="0"/>
          </a:p>
        </p:txBody>
      </p:sp>
      <p:pic>
        <p:nvPicPr>
          <p:cNvPr id="4098" name="Picture 2" descr="DSCN67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6419" y="5664240"/>
            <a:ext cx="1341060" cy="100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239921" y="1495090"/>
            <a:ext cx="3277864" cy="709168"/>
          </a:xfrm>
          <a:prstGeom prst="rect">
            <a:avLst/>
          </a:prstGeom>
        </p:spPr>
        <p:txBody>
          <a:bodyPr wrap="square">
            <a:spAutoFit/>
          </a:bodyPr>
          <a:lstStyle/>
          <a:p>
            <a:r>
              <a:rPr lang="fr-FR" sz="2004" b="1" i="1" dirty="0">
                <a:solidFill>
                  <a:srgbClr val="000000"/>
                </a:solidFill>
                <a:latin typeface="Corbel" panose="020B0503020204020204"/>
              </a:rPr>
              <a:t>Cryogénie de proximité des calorimètres Argon liquide</a:t>
            </a:r>
            <a:r>
              <a:rPr lang="fr-FR" dirty="0">
                <a:latin typeface="Times New Roman" panose="02020603050405020304" pitchFamily="18" charset="0"/>
                <a:ea typeface="Times New Roman" panose="02020603050405020304" pitchFamily="18" charset="0"/>
              </a:rPr>
              <a:t> </a:t>
            </a:r>
            <a:endParaRPr lang="fr-FR" dirty="0"/>
          </a:p>
        </p:txBody>
      </p:sp>
      <p:graphicFrame>
        <p:nvGraphicFramePr>
          <p:cNvPr id="46" name="Object 2"/>
          <p:cNvGraphicFramePr>
            <a:graphicFrameLocks noChangeAspect="1"/>
          </p:cNvGraphicFramePr>
          <p:nvPr>
            <p:extLst>
              <p:ext uri="{D42A27DB-BD31-4B8C-83A1-F6EECF244321}">
                <p14:modId xmlns:p14="http://schemas.microsoft.com/office/powerpoint/2010/main" val="3602519631"/>
              </p:ext>
            </p:extLst>
          </p:nvPr>
        </p:nvGraphicFramePr>
        <p:xfrm>
          <a:off x="11426494" y="1364821"/>
          <a:ext cx="496862" cy="737433"/>
        </p:xfrm>
        <a:graphic>
          <a:graphicData uri="http://schemas.openxmlformats.org/presentationml/2006/ole">
            <mc:AlternateContent xmlns:mc="http://schemas.openxmlformats.org/markup-compatibility/2006">
              <mc:Choice xmlns:v="urn:schemas-microsoft-com:vml" Requires="v">
                <p:oleObj spid="_x0000_s4168" name="Image Wang" r:id="rId7" imgW="7315200" imgH="6738551" progId="">
                  <p:embed/>
                </p:oleObj>
              </mc:Choice>
              <mc:Fallback>
                <p:oleObj name="Image Wang" r:id="rId7" imgW="7315200" imgH="6738551" progId="">
                  <p:embed/>
                  <p:pic>
                    <p:nvPicPr>
                      <p:cNvPr id="0"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6494" y="1364821"/>
                        <a:ext cx="496862" cy="737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 name="Rectangle 365"/>
          <p:cNvSpPr/>
          <p:nvPr/>
        </p:nvSpPr>
        <p:spPr>
          <a:xfrm>
            <a:off x="6169997" y="928884"/>
            <a:ext cx="4170872"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4" b="1" i="1" u="none" strike="noStrike" kern="1200" cap="none" spc="0" normalizeH="0" baseline="0" dirty="0" smtClean="0">
                <a:ln>
                  <a:noFill/>
                </a:ln>
                <a:solidFill>
                  <a:srgbClr val="000000"/>
                </a:solidFill>
                <a:effectLst/>
                <a:uLnTx/>
                <a:uFillTx/>
                <a:latin typeface="Corbel" panose="020B0503020204020204"/>
                <a:ea typeface="+mn-ea"/>
                <a:cs typeface="+mn-cs"/>
              </a:rPr>
              <a:t>Intégration: </a:t>
            </a:r>
            <a:r>
              <a:rPr kumimoji="0" lang="fr-FR" sz="2004" b="1" i="1" u="none" strike="noStrike" kern="1200" cap="none" spc="0" normalizeH="0" baseline="0" dirty="0" smtClean="0">
                <a:ln>
                  <a:noFill/>
                </a:ln>
                <a:solidFill>
                  <a:srgbClr val="FFFFFF">
                    <a:lumMod val="50000"/>
                  </a:srgbClr>
                </a:solidFill>
                <a:effectLst/>
                <a:uLnTx/>
                <a:uFillTx/>
                <a:latin typeface="Corbel" panose="020B0503020204020204"/>
                <a:ea typeface="+mn-ea"/>
                <a:cs typeface="+mn-cs"/>
              </a:rPr>
              <a:t>volume et connectique</a:t>
            </a:r>
            <a:endParaRPr kumimoji="0" lang="fr-FR" sz="2004" b="1" i="1" u="none" strike="noStrike" kern="1200" cap="none" spc="0" normalizeH="0" baseline="0" dirty="0">
              <a:ln>
                <a:noFill/>
              </a:ln>
              <a:solidFill>
                <a:srgbClr val="FFFFFF">
                  <a:lumMod val="50000"/>
                </a:srgbClr>
              </a:solidFill>
              <a:effectLst/>
              <a:uLnTx/>
              <a:uFillTx/>
              <a:latin typeface="Corbel" panose="020B0503020204020204"/>
              <a:ea typeface="+mn-ea"/>
              <a:cs typeface="+mn-cs"/>
            </a:endParaRPr>
          </a:p>
        </p:txBody>
      </p:sp>
      <p:pic>
        <p:nvPicPr>
          <p:cNvPr id="59" name="Imag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07312" y="153255"/>
            <a:ext cx="792719" cy="533872"/>
          </a:xfrm>
          <a:prstGeom prst="rect">
            <a:avLst/>
          </a:prstGeom>
        </p:spPr>
      </p:pic>
      <p:sp>
        <p:nvSpPr>
          <p:cNvPr id="60" name="Rectangle 59"/>
          <p:cNvSpPr/>
          <p:nvPr/>
        </p:nvSpPr>
        <p:spPr>
          <a:xfrm>
            <a:off x="446223" y="5992396"/>
            <a:ext cx="2636150" cy="253916"/>
          </a:xfrm>
          <a:prstGeom prst="rect">
            <a:avLst/>
          </a:prstGeom>
        </p:spPr>
        <p:txBody>
          <a:bodyPr wrap="square">
            <a:spAutoFit/>
          </a:bodyPr>
          <a:lstStyle/>
          <a:p>
            <a:pPr algn="ctr">
              <a:spcBef>
                <a:spcPct val="0"/>
              </a:spcBef>
              <a:buFont typeface="Arial" panose="020B0604020202020204" pitchFamily="34" charset="0"/>
              <a:buNone/>
              <a:defRPr/>
            </a:pPr>
            <a:r>
              <a:rPr lang="fr-FR" altLang="en-US" sz="1000" i="1" dirty="0" smtClean="0">
                <a:latin typeface="Arial" panose="020B0604020202020204" pitchFamily="34" charset="0"/>
              </a:rPr>
              <a:t>Branchement</a:t>
            </a:r>
            <a:r>
              <a:rPr lang="en-US" altLang="en-US" sz="1000" i="1" dirty="0" smtClean="0">
                <a:latin typeface="Arial" panose="020B0604020202020204" pitchFamily="34" charset="0"/>
              </a:rPr>
              <a:t> de la source au LNCMI</a:t>
            </a:r>
            <a:endParaRPr lang="en-US" altLang="en-US" sz="1000" i="1" dirty="0">
              <a:latin typeface="Arial" panose="020B0604020202020204" pitchFamily="34" charset="0"/>
            </a:endParaRPr>
          </a:p>
        </p:txBody>
      </p:sp>
      <p:pic>
        <p:nvPicPr>
          <p:cNvPr id="63"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81887" y="1621573"/>
            <a:ext cx="1219214" cy="390732"/>
          </a:xfrm>
          <a:prstGeom prst="rect">
            <a:avLst/>
          </a:prstGeom>
          <a:ln>
            <a:noFill/>
          </a:ln>
        </p:spPr>
      </p:pic>
      <p:graphicFrame>
        <p:nvGraphicFramePr>
          <p:cNvPr id="65" name="Tableau 64"/>
          <p:cNvGraphicFramePr>
            <a:graphicFrameLocks noGrp="1"/>
          </p:cNvGraphicFramePr>
          <p:nvPr>
            <p:extLst>
              <p:ext uri="{D42A27DB-BD31-4B8C-83A1-F6EECF244321}">
                <p14:modId xmlns:p14="http://schemas.microsoft.com/office/powerpoint/2010/main" val="1107892829"/>
              </p:ext>
            </p:extLst>
          </p:nvPr>
        </p:nvGraphicFramePr>
        <p:xfrm>
          <a:off x="3823694" y="5453149"/>
          <a:ext cx="3931961" cy="1063491"/>
        </p:xfrm>
        <a:graphic>
          <a:graphicData uri="http://schemas.openxmlformats.org/drawingml/2006/table">
            <a:tbl>
              <a:tblPr firstRow="1" bandRow="1">
                <a:tableStyleId>{5C22544A-7EE6-4342-B048-85BDC9FD1C3A}</a:tableStyleId>
              </a:tblPr>
              <a:tblGrid>
                <a:gridCol w="1868985">
                  <a:extLst>
                    <a:ext uri="{9D8B030D-6E8A-4147-A177-3AD203B41FA5}">
                      <a16:colId xmlns:a16="http://schemas.microsoft.com/office/drawing/2014/main" val="20000"/>
                    </a:ext>
                  </a:extLst>
                </a:gridCol>
                <a:gridCol w="841005">
                  <a:extLst>
                    <a:ext uri="{9D8B030D-6E8A-4147-A177-3AD203B41FA5}">
                      <a16:colId xmlns:a16="http://schemas.microsoft.com/office/drawing/2014/main" val="20001"/>
                    </a:ext>
                  </a:extLst>
                </a:gridCol>
                <a:gridCol w="1221971">
                  <a:extLst>
                    <a:ext uri="{9D8B030D-6E8A-4147-A177-3AD203B41FA5}">
                      <a16:colId xmlns:a16="http://schemas.microsoft.com/office/drawing/2014/main" val="20002"/>
                    </a:ext>
                  </a:extLst>
                </a:gridCol>
              </a:tblGrid>
              <a:tr h="296260">
                <a:tc>
                  <a:txBody>
                    <a:bodyPr/>
                    <a:lstStyle/>
                    <a:p>
                      <a:r>
                        <a:rPr lang="fr-FR" sz="1100" dirty="0" err="1" smtClean="0"/>
                        <a:t>Material</a:t>
                      </a:r>
                      <a:endParaRPr lang="fr-FR" sz="1100" dirty="0"/>
                    </a:p>
                  </a:txBody>
                  <a:tcPr/>
                </a:tc>
                <a:tc>
                  <a:txBody>
                    <a:bodyPr/>
                    <a:lstStyle/>
                    <a:p>
                      <a:pPr algn="ctr"/>
                      <a:r>
                        <a:rPr lang="fr-FR" sz="1100" dirty="0" smtClean="0"/>
                        <a:t>TC [W/</a:t>
                      </a:r>
                      <a:r>
                        <a:rPr lang="fr-FR" sz="1100" dirty="0" err="1" smtClean="0"/>
                        <a:t>mK</a:t>
                      </a:r>
                      <a:r>
                        <a:rPr lang="fr-FR" sz="1100" dirty="0" smtClean="0"/>
                        <a:t>]</a:t>
                      </a:r>
                      <a:endParaRPr lang="fr-FR" sz="1100" dirty="0"/>
                    </a:p>
                  </a:txBody>
                  <a:tcPr/>
                </a:tc>
                <a:tc>
                  <a:txBody>
                    <a:bodyPr/>
                    <a:lstStyle/>
                    <a:p>
                      <a:pPr algn="ctr"/>
                      <a:r>
                        <a:rPr lang="fr-FR" sz="1100" dirty="0" err="1" smtClean="0"/>
                        <a:t>Thickness</a:t>
                      </a:r>
                      <a:r>
                        <a:rPr lang="fr-FR" sz="1100" dirty="0" smtClean="0"/>
                        <a:t> [mm]</a:t>
                      </a:r>
                      <a:endParaRPr lang="fr-FR" sz="1100" dirty="0"/>
                    </a:p>
                  </a:txBody>
                  <a:tcPr/>
                </a:tc>
                <a:extLst>
                  <a:ext uri="{0D108BD9-81ED-4DB2-BD59-A6C34878D82A}">
                    <a16:rowId xmlns:a16="http://schemas.microsoft.com/office/drawing/2014/main" val="10000"/>
                  </a:ext>
                </a:extLst>
              </a:tr>
              <a:tr h="340511">
                <a:tc>
                  <a:txBody>
                    <a:bodyPr/>
                    <a:lstStyle/>
                    <a:p>
                      <a:r>
                        <a:rPr lang="fr-FR" sz="1100" dirty="0" smtClean="0"/>
                        <a:t>Tube Titane 1,8 mm</a:t>
                      </a:r>
                      <a:endParaRPr lang="fr-FR" sz="1100" dirty="0"/>
                    </a:p>
                  </a:txBody>
                  <a:tcPr/>
                </a:tc>
                <a:tc>
                  <a:txBody>
                    <a:bodyPr/>
                    <a:lstStyle/>
                    <a:p>
                      <a:pPr algn="ctr"/>
                      <a:r>
                        <a:rPr lang="fr-FR" sz="1100" dirty="0" smtClean="0"/>
                        <a:t>16,5</a:t>
                      </a:r>
                      <a:endParaRPr lang="fr-FR" sz="1100" dirty="0"/>
                    </a:p>
                  </a:txBody>
                  <a:tcPr/>
                </a:tc>
                <a:tc>
                  <a:txBody>
                    <a:bodyPr/>
                    <a:lstStyle/>
                    <a:p>
                      <a:pPr algn="ctr"/>
                      <a:r>
                        <a:rPr lang="fr-FR" sz="1100" dirty="0" smtClean="0"/>
                        <a:t>0,10</a:t>
                      </a:r>
                      <a:endParaRPr lang="fr-FR" sz="1100" dirty="0"/>
                    </a:p>
                  </a:txBody>
                  <a:tcPr/>
                </a:tc>
                <a:extLst>
                  <a:ext uri="{0D108BD9-81ED-4DB2-BD59-A6C34878D82A}">
                    <a16:rowId xmlns:a16="http://schemas.microsoft.com/office/drawing/2014/main" val="10002"/>
                  </a:ext>
                </a:extLst>
              </a:tr>
              <a:tr h="340511">
                <a:tc>
                  <a:txBody>
                    <a:bodyPr/>
                    <a:lstStyle/>
                    <a:p>
                      <a:r>
                        <a:rPr lang="fr-FR" sz="1100" dirty="0" smtClean="0"/>
                        <a:t>Tube Titane Grade 2</a:t>
                      </a:r>
                      <a:br>
                        <a:rPr lang="fr-FR" sz="1100" dirty="0" smtClean="0"/>
                      </a:br>
                      <a:r>
                        <a:rPr lang="fr-FR" sz="1100" dirty="0" smtClean="0"/>
                        <a:t>OD2,8 mm ± 0,03 / ID2,5mm</a:t>
                      </a:r>
                    </a:p>
                  </a:txBody>
                  <a:tcPr/>
                </a:tc>
                <a:tc>
                  <a:txBody>
                    <a:bodyPr/>
                    <a:lstStyle/>
                    <a:p>
                      <a:pPr algn="ctr"/>
                      <a:endParaRPr lang="fr-FR" sz="1100" dirty="0"/>
                    </a:p>
                  </a:txBody>
                  <a:tcPr/>
                </a:tc>
                <a:tc>
                  <a:txBody>
                    <a:bodyPr/>
                    <a:lstStyle/>
                    <a:p>
                      <a:pPr algn="ctr"/>
                      <a:r>
                        <a:rPr lang="fr-FR" sz="1100" dirty="0" smtClean="0"/>
                        <a:t>0,15</a:t>
                      </a:r>
                      <a:endParaRPr lang="fr-FR" sz="1100" dirty="0"/>
                    </a:p>
                  </a:txBody>
                  <a:tcPr anchor="ctr"/>
                </a:tc>
                <a:extLst>
                  <a:ext uri="{0D108BD9-81ED-4DB2-BD59-A6C34878D82A}">
                    <a16:rowId xmlns:a16="http://schemas.microsoft.com/office/drawing/2014/main" val="10003"/>
                  </a:ext>
                </a:extLst>
              </a:tr>
            </a:tbl>
          </a:graphicData>
        </a:graphic>
      </p:graphicFrame>
      <p:sp>
        <p:nvSpPr>
          <p:cNvPr id="66" name="TextBox 18"/>
          <p:cNvSpPr txBox="1"/>
          <p:nvPr/>
        </p:nvSpPr>
        <p:spPr>
          <a:xfrm>
            <a:off x="3731921" y="3490543"/>
            <a:ext cx="1085554" cy="300082"/>
          </a:xfrm>
          <a:prstGeom prst="rect">
            <a:avLst/>
          </a:prstGeom>
          <a:noFill/>
        </p:spPr>
        <p:txBody>
          <a:bodyPr wrap="none" rtlCol="0">
            <a:spAutoFit/>
          </a:bodyPr>
          <a:lstStyle/>
          <a:p>
            <a:pPr defTabSz="342900"/>
            <a:r>
              <a:rPr lang="en-US" sz="1350" b="1" i="1" dirty="0">
                <a:solidFill>
                  <a:srgbClr val="FF0000"/>
                </a:solidFill>
                <a:latin typeface="Calibri" panose="020F0502020204030204"/>
              </a:rPr>
              <a:t>ABYSS </a:t>
            </a:r>
            <a:r>
              <a:rPr lang="en-US" sz="1000" dirty="0">
                <a:latin typeface="Calibri" panose="020F0502020204030204"/>
              </a:rPr>
              <a:t>(layer0)</a:t>
            </a:r>
          </a:p>
        </p:txBody>
      </p:sp>
      <p:sp>
        <p:nvSpPr>
          <p:cNvPr id="67" name="Rectangle 66"/>
          <p:cNvSpPr/>
          <p:nvPr/>
        </p:nvSpPr>
        <p:spPr>
          <a:xfrm>
            <a:off x="3711053" y="5025088"/>
            <a:ext cx="2293503" cy="400110"/>
          </a:xfrm>
          <a:prstGeom prst="rect">
            <a:avLst/>
          </a:prstGeom>
        </p:spPr>
        <p:txBody>
          <a:bodyPr wrap="square">
            <a:spAutoFit/>
          </a:bodyPr>
          <a:lstStyle/>
          <a:p>
            <a:r>
              <a:rPr lang="fr-FR" sz="1000" i="1" dirty="0" smtClean="0">
                <a:cs typeface="Arial" pitchFamily="34" charset="0"/>
              </a:rPr>
              <a:t>Prototype 2 montagnes + plaine (transition area) @ LPSC</a:t>
            </a:r>
            <a:endParaRPr lang="fr-FR" sz="1000" i="1" dirty="0">
              <a:cs typeface="Arial" pitchFamily="34" charset="0"/>
            </a:endParaRPr>
          </a:p>
        </p:txBody>
      </p:sp>
      <p:pic>
        <p:nvPicPr>
          <p:cNvPr id="68" name="Image 67" descr="C:\Users\grondin\Pictures\ITK\Montagne composite\Proto-Abyss-120mm.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3270" y="3751732"/>
            <a:ext cx="2149071" cy="1277070"/>
          </a:xfrm>
          <a:prstGeom prst="rect">
            <a:avLst/>
          </a:prstGeom>
          <a:noFill/>
          <a:ln>
            <a:noFill/>
          </a:ln>
        </p:spPr>
      </p:pic>
      <p:sp>
        <p:nvSpPr>
          <p:cNvPr id="70" name="Rectangle 69"/>
          <p:cNvSpPr/>
          <p:nvPr/>
        </p:nvSpPr>
        <p:spPr>
          <a:xfrm>
            <a:off x="3589865" y="2006579"/>
            <a:ext cx="3277864" cy="400751"/>
          </a:xfrm>
          <a:prstGeom prst="rect">
            <a:avLst/>
          </a:prstGeom>
        </p:spPr>
        <p:txBody>
          <a:bodyPr wrap="square">
            <a:spAutoFit/>
          </a:bodyPr>
          <a:lstStyle/>
          <a:p>
            <a:r>
              <a:rPr lang="fr-FR" sz="2004" b="1" i="1" dirty="0" smtClean="0">
                <a:solidFill>
                  <a:srgbClr val="000000"/>
                </a:solidFill>
                <a:latin typeface="Corbel" panose="020B0503020204020204"/>
              </a:rPr>
              <a:t>Echelles du Détecteur Pixel</a:t>
            </a:r>
            <a:r>
              <a:rPr lang="fr-FR" dirty="0">
                <a:latin typeface="Times New Roman" panose="02020603050405020304" pitchFamily="18" charset="0"/>
                <a:ea typeface="Times New Roman" panose="02020603050405020304" pitchFamily="18" charset="0"/>
              </a:rPr>
              <a:t> </a:t>
            </a:r>
            <a:endParaRPr lang="fr-FR" dirty="0"/>
          </a:p>
        </p:txBody>
      </p:sp>
      <p:pic>
        <p:nvPicPr>
          <p:cNvPr id="72" name="Picture 8" descr="https://lh4.googleusercontent.com/PqcM0djQ_8oJxD7_RPFrMdXk3hcPUWFElI9Xaj0sC_mqjHLGneUFU7ixXoyNgIcUC0ggm4pmTlJ7zlLDbi5F9FIArGAVDWyu8o9ocU82Eg4_5nlVtEG1zh7SDq0"/>
          <p:cNvPicPr>
            <a:picLocks noChangeAspect="1" noChangeArrowheads="1"/>
          </p:cNvPicPr>
          <p:nvPr/>
        </p:nvPicPr>
        <p:blipFill>
          <a:blip r:embed="rId12" cstate="print"/>
          <a:srcRect/>
          <a:stretch>
            <a:fillRect/>
          </a:stretch>
        </p:blipFill>
        <p:spPr bwMode="auto">
          <a:xfrm>
            <a:off x="5860509" y="2347454"/>
            <a:ext cx="1711673" cy="1349405"/>
          </a:xfrm>
          <a:prstGeom prst="rect">
            <a:avLst/>
          </a:prstGeom>
          <a:noFill/>
        </p:spPr>
      </p:pic>
      <p:sp>
        <p:nvSpPr>
          <p:cNvPr id="74" name="Rectangle 73"/>
          <p:cNvSpPr/>
          <p:nvPr/>
        </p:nvSpPr>
        <p:spPr>
          <a:xfrm>
            <a:off x="5757582" y="3640584"/>
            <a:ext cx="2007825" cy="369332"/>
          </a:xfrm>
          <a:prstGeom prst="rect">
            <a:avLst/>
          </a:prstGeom>
        </p:spPr>
        <p:txBody>
          <a:bodyPr wrap="square">
            <a:spAutoFit/>
          </a:bodyPr>
          <a:lstStyle/>
          <a:p>
            <a:pPr algn="ctr"/>
            <a:r>
              <a:rPr lang="fr-FR" sz="900" dirty="0" err="1"/>
              <a:t>Stave</a:t>
            </a:r>
            <a:r>
              <a:rPr lang="fr-FR" sz="900" dirty="0"/>
              <a:t> prototype </a:t>
            </a:r>
            <a:r>
              <a:rPr lang="fr-FR" sz="900" dirty="0" smtClean="0"/>
              <a:t>ITK</a:t>
            </a:r>
            <a:r>
              <a:rPr lang="en-US" sz="900" dirty="0" smtClean="0">
                <a:latin typeface="ArialMT"/>
              </a:rPr>
              <a:t>@ LAPP</a:t>
            </a:r>
            <a:br>
              <a:rPr lang="en-US" sz="900" dirty="0" smtClean="0">
                <a:latin typeface="ArialMT"/>
              </a:rPr>
            </a:br>
            <a:r>
              <a:rPr lang="en-US" sz="900" dirty="0" smtClean="0">
                <a:latin typeface="ArialMT"/>
              </a:rPr>
              <a:t>(foam + CF plates)</a:t>
            </a:r>
            <a:endParaRPr lang="fr-FR" sz="900" dirty="0"/>
          </a:p>
        </p:txBody>
      </p:sp>
      <p:pic>
        <p:nvPicPr>
          <p:cNvPr id="77" name="Image 7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89115" y="4009916"/>
            <a:ext cx="1776292" cy="1332219"/>
          </a:xfrm>
          <a:prstGeom prst="rect">
            <a:avLst/>
          </a:prstGeom>
        </p:spPr>
      </p:pic>
      <p:pic>
        <p:nvPicPr>
          <p:cNvPr id="37" name="Imag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9584" y="4460964"/>
            <a:ext cx="2094292" cy="1570719"/>
          </a:xfrm>
          <a:prstGeom prst="rect">
            <a:avLst/>
          </a:prstGeom>
        </p:spPr>
      </p:pic>
      <p:pic>
        <p:nvPicPr>
          <p:cNvPr id="38" name="Imag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3905" y="2654215"/>
            <a:ext cx="1976805" cy="1482604"/>
          </a:xfrm>
          <a:prstGeom prst="rect">
            <a:avLst/>
          </a:prstGeom>
        </p:spPr>
      </p:pic>
      <p:pic>
        <p:nvPicPr>
          <p:cNvPr id="36" name="Imag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6104" y="4440201"/>
            <a:ext cx="354569" cy="379022"/>
          </a:xfrm>
          <a:prstGeom prst="rect">
            <a:avLst/>
          </a:prstGeom>
        </p:spPr>
      </p:pic>
      <p:sp>
        <p:nvSpPr>
          <p:cNvPr id="39" name="Rectangle 38"/>
          <p:cNvSpPr/>
          <p:nvPr/>
        </p:nvSpPr>
        <p:spPr>
          <a:xfrm>
            <a:off x="618555" y="2302809"/>
            <a:ext cx="2222739" cy="400751"/>
          </a:xfrm>
          <a:prstGeom prst="rect">
            <a:avLst/>
          </a:prstGeom>
        </p:spPr>
        <p:txBody>
          <a:bodyPr wrap="square">
            <a:spAutoFit/>
          </a:bodyPr>
          <a:lstStyle/>
          <a:p>
            <a:r>
              <a:rPr lang="fr-FR" sz="2004" b="1" i="1" dirty="0" smtClean="0">
                <a:solidFill>
                  <a:srgbClr val="000000"/>
                </a:solidFill>
                <a:latin typeface="Corbel" panose="020B0503020204020204"/>
              </a:rPr>
              <a:t>Source 60 GHz</a:t>
            </a:r>
            <a:endParaRPr lang="fr-FR" dirty="0"/>
          </a:p>
        </p:txBody>
      </p:sp>
      <p:sp>
        <p:nvSpPr>
          <p:cNvPr id="42" name="Sous-titre 2">
            <a:extLst>
              <a:ext uri="{FF2B5EF4-FFF2-40B4-BE49-F238E27FC236}">
                <a16:creationId xmlns:a16="http://schemas.microsoft.com/office/drawing/2014/main" id="{C3ED6A87-02F2-466A-A197-54BEF3685715}"/>
              </a:ext>
            </a:extLst>
          </p:cNvPr>
          <p:cNvSpPr txBox="1">
            <a:spLocks/>
          </p:cNvSpPr>
          <p:nvPr/>
        </p:nvSpPr>
        <p:spPr>
          <a:xfrm>
            <a:off x="251777" y="4138226"/>
            <a:ext cx="3123057" cy="29159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fr-FR" sz="1000" i="1" u="none" strike="noStrike" kern="1200" cap="none" spc="0" normalizeH="0" baseline="0" noProof="0" dirty="0" smtClean="0">
                <a:ln>
                  <a:noFill/>
                </a:ln>
                <a:effectLst/>
                <a:uLnTx/>
                <a:uFillTx/>
              </a:rPr>
              <a:t>Lignes de refroidissement               </a:t>
            </a:r>
            <a:r>
              <a:rPr kumimoji="0" lang="fr-FR" sz="1000" i="1" u="none" strike="noStrike" kern="1200" cap="none" spc="0" normalizeH="0" noProof="0" dirty="0" smtClean="0">
                <a:ln>
                  <a:noFill/>
                </a:ln>
                <a:effectLst/>
                <a:uLnTx/>
                <a:uFillTx/>
              </a:rPr>
              <a:t> </a:t>
            </a:r>
            <a:r>
              <a:rPr kumimoji="0" lang="fr-FR" sz="1000" i="1" u="none" strike="noStrike" kern="1200" cap="none" spc="0" normalizeH="0" baseline="0" noProof="0" dirty="0" smtClean="0">
                <a:ln>
                  <a:noFill/>
                </a:ln>
                <a:effectLst/>
                <a:uLnTx/>
                <a:uFillTx/>
              </a:rPr>
              <a:t>   d’une Source d’ions </a:t>
            </a:r>
            <a:r>
              <a:rPr lang="fr-FR" sz="1000" i="1" dirty="0" smtClean="0"/>
              <a:t>utilisant </a:t>
            </a:r>
            <a:r>
              <a:rPr lang="fr-FR" sz="1000" i="1" dirty="0"/>
              <a:t>la technologie des aimants à champ </a:t>
            </a:r>
            <a:r>
              <a:rPr lang="fr-FR" sz="1000" i="1" dirty="0" smtClean="0"/>
              <a:t>intense</a:t>
            </a:r>
            <a:endParaRPr kumimoji="0" lang="fr-FR" sz="1000" i="1" u="none" strike="noStrike" kern="1200" cap="none" spc="0" normalizeH="0" baseline="0" noProof="0" dirty="0">
              <a:ln>
                <a:noFill/>
              </a:ln>
              <a:effectLst/>
              <a:uLnTx/>
              <a:uFillTx/>
            </a:endParaRPr>
          </a:p>
        </p:txBody>
      </p:sp>
      <p:sp>
        <p:nvSpPr>
          <p:cNvPr id="43" name="Rectangle 42"/>
          <p:cNvSpPr/>
          <p:nvPr/>
        </p:nvSpPr>
        <p:spPr>
          <a:xfrm>
            <a:off x="570217" y="6146498"/>
            <a:ext cx="2803906" cy="430887"/>
          </a:xfrm>
          <a:prstGeom prst="rect">
            <a:avLst/>
          </a:prstGeom>
        </p:spPr>
        <p:txBody>
          <a:bodyPr wrap="square">
            <a:spAutoFit/>
          </a:bodyPr>
          <a:lstStyle/>
          <a:p>
            <a:pPr>
              <a:spcAft>
                <a:spcPts val="0"/>
              </a:spcAft>
            </a:pPr>
            <a:r>
              <a:rPr lang="fr-FR" sz="1100" dirty="0" smtClean="0">
                <a:ea typeface="Times New Roman" panose="02020603050405020304" pitchFamily="18" charset="0"/>
              </a:rPr>
              <a:t>- Pression </a:t>
            </a:r>
            <a:r>
              <a:rPr lang="fr-FR" sz="1100" dirty="0">
                <a:ea typeface="Times New Roman" panose="02020603050405020304" pitchFamily="18" charset="0"/>
              </a:rPr>
              <a:t>maximale de service : 30 bar.</a:t>
            </a:r>
          </a:p>
          <a:p>
            <a:pPr lvl="0">
              <a:spcAft>
                <a:spcPts val="0"/>
              </a:spcAft>
              <a:tabLst>
                <a:tab pos="676275" algn="l"/>
              </a:tabLst>
            </a:pPr>
            <a:r>
              <a:rPr lang="fr-FR" sz="1100" dirty="0" smtClean="0">
                <a:ea typeface="Times New Roman" panose="02020603050405020304" pitchFamily="18" charset="0"/>
              </a:rPr>
              <a:t>- Effort </a:t>
            </a:r>
            <a:r>
              <a:rPr lang="fr-FR" sz="1100" dirty="0">
                <a:ea typeface="Times New Roman" panose="02020603050405020304" pitchFamily="18" charset="0"/>
              </a:rPr>
              <a:t>électromagnétique : 60 </a:t>
            </a:r>
            <a:r>
              <a:rPr lang="fr-FR" sz="1100" dirty="0" smtClean="0">
                <a:ea typeface="Times New Roman" panose="02020603050405020304" pitchFamily="18" charset="0"/>
              </a:rPr>
              <a:t>t</a:t>
            </a:r>
            <a:endParaRPr lang="fr-FR" sz="1100" dirty="0">
              <a:ea typeface="Times New Roman" panose="02020603050405020304" pitchFamily="18" charset="0"/>
            </a:endParaRPr>
          </a:p>
        </p:txBody>
      </p:sp>
      <p:sp>
        <p:nvSpPr>
          <p:cNvPr id="47" name="Rectangle à coins arrondis 46"/>
          <p:cNvSpPr/>
          <p:nvPr/>
        </p:nvSpPr>
        <p:spPr>
          <a:xfrm>
            <a:off x="9429087" y="3388213"/>
            <a:ext cx="906766" cy="226424"/>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0" name="Groupe 49"/>
          <p:cNvGrpSpPr/>
          <p:nvPr/>
        </p:nvGrpSpPr>
        <p:grpSpPr>
          <a:xfrm>
            <a:off x="4193178" y="2789020"/>
            <a:ext cx="770709" cy="307777"/>
            <a:chOff x="4193178" y="2789020"/>
            <a:chExt cx="770709" cy="307777"/>
          </a:xfrm>
        </p:grpSpPr>
        <p:sp>
          <p:nvSpPr>
            <p:cNvPr id="45" name="Rectangle à coins arrondis 44"/>
            <p:cNvSpPr/>
            <p:nvPr/>
          </p:nvSpPr>
          <p:spPr>
            <a:xfrm>
              <a:off x="4193178" y="2795451"/>
              <a:ext cx="770709" cy="287383"/>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p:cNvSpPr/>
            <p:nvPr/>
          </p:nvSpPr>
          <p:spPr>
            <a:xfrm>
              <a:off x="4254526" y="2789020"/>
              <a:ext cx="652615" cy="307777"/>
            </a:xfrm>
            <a:prstGeom prst="rect">
              <a:avLst/>
            </a:prstGeom>
          </p:spPr>
          <p:txBody>
            <a:bodyPr wrap="none">
              <a:spAutoFit/>
            </a:bodyPr>
            <a:lstStyle/>
            <a:p>
              <a:r>
                <a:rPr lang="fr-FR" sz="1400" b="1" dirty="0" smtClean="0">
                  <a:latin typeface="Calibri" panose="020F0502020204030204" pitchFamily="34" charset="0"/>
                </a:rPr>
                <a:t>Titane</a:t>
              </a:r>
              <a:endParaRPr lang="fr-FR" sz="1400" b="1" dirty="0">
                <a:latin typeface="Calibri" panose="020F0502020204030204" pitchFamily="34" charset="0"/>
              </a:endParaRPr>
            </a:p>
          </p:txBody>
        </p:sp>
      </p:grpSp>
      <p:grpSp>
        <p:nvGrpSpPr>
          <p:cNvPr id="51" name="Groupe 50"/>
          <p:cNvGrpSpPr/>
          <p:nvPr/>
        </p:nvGrpSpPr>
        <p:grpSpPr>
          <a:xfrm>
            <a:off x="1730723" y="4101231"/>
            <a:ext cx="470696" cy="243090"/>
            <a:chOff x="4254526" y="2785336"/>
            <a:chExt cx="522685" cy="265294"/>
          </a:xfrm>
        </p:grpSpPr>
        <p:sp>
          <p:nvSpPr>
            <p:cNvPr id="52" name="Rectangle à coins arrondis 51"/>
            <p:cNvSpPr/>
            <p:nvPr/>
          </p:nvSpPr>
          <p:spPr>
            <a:xfrm>
              <a:off x="4255481" y="2785336"/>
              <a:ext cx="521730" cy="255178"/>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53" name="Rectangle 52"/>
            <p:cNvSpPr/>
            <p:nvPr/>
          </p:nvSpPr>
          <p:spPr>
            <a:xfrm>
              <a:off x="4254526" y="2789020"/>
              <a:ext cx="460382" cy="261610"/>
            </a:xfrm>
            <a:prstGeom prst="rect">
              <a:avLst/>
            </a:prstGeom>
          </p:spPr>
          <p:txBody>
            <a:bodyPr wrap="none">
              <a:spAutoFit/>
            </a:bodyPr>
            <a:lstStyle/>
            <a:p>
              <a:r>
                <a:rPr lang="fr-FR" sz="1100" b="1" dirty="0" smtClean="0">
                  <a:latin typeface="Calibri" panose="020F0502020204030204" pitchFamily="34" charset="0"/>
                </a:rPr>
                <a:t>316L</a:t>
              </a:r>
              <a:endParaRPr lang="fr-FR" sz="1100" b="1" dirty="0">
                <a:latin typeface="Calibri" panose="020F0502020204030204" pitchFamily="34" charset="0"/>
              </a:endParaRPr>
            </a:p>
          </p:txBody>
        </p:sp>
      </p:grpSp>
    </p:spTree>
    <p:extLst>
      <p:ext uri="{BB962C8B-B14F-4D97-AF65-F5344CB8AC3E}">
        <p14:creationId xmlns:p14="http://schemas.microsoft.com/office/powerpoint/2010/main" val="3485179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6550430" y="1409698"/>
            <a:ext cx="5573432" cy="50993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689903" y="1397778"/>
            <a:ext cx="4746126" cy="511122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586838"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Lignes de refroidissement</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2579168"/>
            <a:chOff x="107504" y="1486072"/>
            <a:chExt cx="6096000" cy="2579168"/>
          </a:xfrm>
        </p:grpSpPr>
        <p:sp>
          <p:nvSpPr>
            <p:cNvPr id="5" name="Rectangle 4"/>
            <p:cNvSpPr/>
            <p:nvPr/>
          </p:nvSpPr>
          <p:spPr>
            <a:xfrm>
              <a:off x="107504" y="1486072"/>
              <a:ext cx="6096000" cy="2579168"/>
            </a:xfrm>
            <a:prstGeom prst="rect">
              <a:avLst/>
            </a:prstGeom>
          </p:spPr>
          <p:txBody>
            <a:bodyPr>
              <a:spAutoFit/>
            </a:bodyPr>
            <a:lstStyle/>
            <a:p>
              <a:pPr>
                <a:defRPr/>
              </a:pPr>
              <a:r>
                <a:rPr lang="fr-FR" sz="1600" dirty="0">
                  <a:solidFill>
                    <a:prstClr val="black"/>
                  </a:solidFill>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M. </a:t>
              </a:r>
              <a:r>
                <a:rPr lang="en-US" sz="1600" cap="small" dirty="0" err="1" smtClean="0">
                  <a:latin typeface="Calibri"/>
                </a:rPr>
                <a:t>Guthoff</a:t>
              </a:r>
              <a:endParaRPr kumimoji="0" lang="en-US" sz="1600" b="0" i="0" u="none" strike="noStrike" kern="1200" cap="small" spc="0" normalizeH="0" baseline="0" noProof="0" dirty="0" smtClean="0">
                <a:ln>
                  <a:noFill/>
                </a:ln>
                <a:effectLst/>
                <a:uLnTx/>
                <a:uFillTx/>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cap="small" dirty="0" smtClean="0">
                  <a:latin typeface="Calibri"/>
                </a:rPr>
                <a:t>O. </a:t>
              </a:r>
              <a:r>
                <a:rPr lang="en-US" sz="1600" cap="small" dirty="0" err="1" smtClean="0">
                  <a:latin typeface="Calibri"/>
                </a:rPr>
                <a:t>Reichelt</a:t>
              </a:r>
              <a:endParaRPr lang="en-US" sz="1600" cap="small" dirty="0" smtClean="0">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cap="small" dirty="0" smtClean="0">
                  <a:latin typeface="Calibri"/>
                </a:rPr>
                <a:t>K. </a:t>
              </a:r>
              <a:r>
                <a:rPr lang="en-US" sz="1600" cap="small" dirty="0" err="1" smtClean="0">
                  <a:latin typeface="Calibri"/>
                </a:rPr>
                <a:t>Cichy</a:t>
              </a:r>
              <a:endParaRPr lang="en-US" sz="1600" cap="small" dirty="0" smtClean="0">
                <a:latin typeface="Calibri"/>
              </a:endParaRPr>
            </a:p>
            <a:p>
              <a:pPr marR="0" lvl="0" algn="l" defTabSz="914400" rtl="0" eaLnBrk="1" fontAlgn="auto" latinLnBrk="0" hangingPunct="1">
                <a:lnSpc>
                  <a:spcPct val="90000"/>
                </a:lnSpc>
                <a:spcBef>
                  <a:spcPts val="0"/>
                </a:spcBef>
                <a:spcAft>
                  <a:spcPts val="0"/>
                </a:spcAft>
                <a:buClrTx/>
                <a:buSzTx/>
                <a:tabLst/>
                <a:defRPr/>
              </a:pPr>
              <a:r>
                <a:rPr kumimoji="0" lang="en-US" sz="1600" b="0" i="0" u="none" strike="noStrike" kern="1200" cap="small" spc="0" normalizeH="0" baseline="0" noProof="0" dirty="0" smtClean="0">
                  <a:ln>
                    <a:noFill/>
                  </a:ln>
                  <a:effectLst/>
                  <a:uLnTx/>
                  <a:uFillTx/>
                  <a:latin typeface="Calibri"/>
                  <a:ea typeface="+mn-ea"/>
                  <a:cs typeface="+mn-cs"/>
                </a:rPr>
                <a:t>A. Pascal Perez</a:t>
              </a:r>
            </a:p>
            <a:p>
              <a:pPr marR="0" lvl="0" algn="l" defTabSz="914400" rtl="0" eaLnBrk="1" fontAlgn="auto" latinLnBrk="0" hangingPunct="1">
                <a:lnSpc>
                  <a:spcPct val="90000"/>
                </a:lnSpc>
                <a:spcBef>
                  <a:spcPts val="0"/>
                </a:spcBef>
                <a:spcAft>
                  <a:spcPts val="0"/>
                </a:spcAft>
                <a:buClrTx/>
                <a:buSzTx/>
                <a:tabLst/>
                <a:defRPr/>
              </a:pPr>
              <a:r>
                <a:rPr lang="en-US" sz="1600" cap="small" dirty="0" smtClean="0">
                  <a:latin typeface="Calibri"/>
                </a:rPr>
                <a:t>S. </a:t>
              </a:r>
              <a:r>
                <a:rPr lang="en-US" sz="1600" cap="small" dirty="0" err="1" smtClean="0">
                  <a:latin typeface="Calibri"/>
                </a:rPr>
                <a:t>Sroka</a:t>
              </a:r>
              <a:endParaRPr lang="en-US" sz="1600" cap="small" dirty="0" smtClean="0">
                <a:latin typeface="Calibri"/>
              </a:endParaRPr>
            </a:p>
            <a:p>
              <a:pPr marR="0" lvl="0" algn="l" defTabSz="914400" rtl="0" eaLnBrk="1" fontAlgn="auto" latinLnBrk="0" hangingPunct="1">
                <a:lnSpc>
                  <a:spcPct val="90000"/>
                </a:lnSpc>
                <a:spcBef>
                  <a:spcPts val="0"/>
                </a:spcBef>
                <a:spcAft>
                  <a:spcPts val="0"/>
                </a:spcAft>
                <a:buClrTx/>
                <a:buSzTx/>
                <a:tabLst/>
                <a:defRPr/>
              </a:pPr>
              <a:r>
                <a:rPr kumimoji="0" lang="en-US" sz="1600" b="0" i="0" u="none" strike="noStrike" kern="1200" cap="small" spc="0" normalizeH="0" baseline="0" noProof="0" dirty="0" smtClean="0">
                  <a:ln>
                    <a:noFill/>
                  </a:ln>
                  <a:effectLst/>
                  <a:uLnTx/>
                  <a:uFillTx/>
                  <a:latin typeface="Calibri"/>
                  <a:ea typeface="+mn-ea"/>
                  <a:cs typeface="+mn-cs"/>
                </a:rPr>
                <a:t>T. French</a:t>
              </a:r>
            </a:p>
            <a:p>
              <a:pPr marR="0" lvl="0" algn="l" defTabSz="914400" rtl="0" eaLnBrk="1" fontAlgn="auto" latinLnBrk="0" hangingPunct="1">
                <a:lnSpc>
                  <a:spcPct val="90000"/>
                </a:lnSpc>
                <a:spcBef>
                  <a:spcPts val="0"/>
                </a:spcBef>
                <a:spcAft>
                  <a:spcPts val="0"/>
                </a:spcAft>
                <a:buClrTx/>
                <a:buSzTx/>
                <a:tabLst/>
                <a:defRPr/>
              </a:pPr>
              <a:r>
                <a:rPr lang="en-US" sz="1600" cap="small" dirty="0" smtClean="0">
                  <a:latin typeface="Calibri"/>
                </a:rPr>
                <a:t>G. </a:t>
              </a:r>
              <a:r>
                <a:rPr lang="en-US" sz="1600" cap="small" dirty="0" err="1" smtClean="0">
                  <a:latin typeface="Calibri"/>
                </a:rPr>
                <a:t>Baldinelli</a:t>
              </a:r>
              <a:endParaRPr lang="en-US" sz="1600" cap="small" dirty="0" smtClean="0">
                <a:latin typeface="Calibri"/>
              </a:endParaRPr>
            </a:p>
            <a:p>
              <a:pPr marR="0" lvl="0" algn="l" defTabSz="914400" rtl="0" eaLnBrk="1" fontAlgn="auto" latinLnBrk="0" hangingPunct="1">
                <a:lnSpc>
                  <a:spcPct val="90000"/>
                </a:lnSpc>
                <a:spcBef>
                  <a:spcPts val="0"/>
                </a:spcBef>
                <a:spcAft>
                  <a:spcPts val="0"/>
                </a:spcAft>
                <a:buClrTx/>
                <a:buSzTx/>
                <a:tabLst/>
                <a:defRPr/>
              </a:pPr>
              <a:r>
                <a:rPr kumimoji="0" lang="en-US" sz="1600" b="0" i="0" u="none" strike="noStrike" kern="1200" cap="small" spc="0" normalizeH="0" baseline="0" noProof="0" dirty="0" smtClean="0">
                  <a:ln>
                    <a:noFill/>
                  </a:ln>
                  <a:effectLst/>
                  <a:uLnTx/>
                  <a:uFillTx/>
                  <a:latin typeface="Calibri"/>
                  <a:ea typeface="+mn-ea"/>
                  <a:cs typeface="+mn-cs"/>
                </a:rPr>
                <a:t>F. Bianchi</a:t>
              </a:r>
              <a:endParaRPr kumimoji="0" lang="en-US" sz="1600" b="0" i="0" u="none" strike="noStrike" kern="1200" cap="small" spc="0" normalizeH="0" baseline="0" noProof="0" dirty="0">
                <a:ln>
                  <a:noFill/>
                </a:ln>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CMS Collaboration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20/06/2019</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29" name="Image 28"/>
          <p:cNvPicPr>
            <a:picLocks noChangeAspect="1"/>
          </p:cNvPicPr>
          <p:nvPr/>
        </p:nvPicPr>
        <p:blipFill>
          <a:blip r:embed="rId4"/>
          <a:stretch>
            <a:fillRect/>
          </a:stretch>
        </p:blipFill>
        <p:spPr>
          <a:xfrm>
            <a:off x="11411146" y="52689"/>
            <a:ext cx="677787" cy="677787"/>
          </a:xfrm>
          <a:prstGeom prst="rect">
            <a:avLst/>
          </a:prstGeom>
        </p:spPr>
      </p:pic>
      <p:pic>
        <p:nvPicPr>
          <p:cNvPr id="34" name="Picture 4" descr="http://www.google.fr/url?source=imglanding&amp;ct=img&amp;q=http://www.desy.de/f/students/DESY-Logo-cyan-RGB_ger.gif&amp;sa=X&amp;ei=WA5LVeiSCMiwUe_agbgM&amp;ved=0CAkQ8wc&amp;usg=AFQjCNFH6XFwLPy7Q958NT5QX2-paKpeg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4922" y="95731"/>
            <a:ext cx="591702" cy="591702"/>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 34"/>
          <p:cNvPicPr>
            <a:picLocks noChangeAspect="1"/>
          </p:cNvPicPr>
          <p:nvPr/>
        </p:nvPicPr>
        <p:blipFill>
          <a:blip r:embed="rId6" cstate="print"/>
          <a:stretch>
            <a:fillRect/>
          </a:stretch>
        </p:blipFill>
        <p:spPr>
          <a:xfrm>
            <a:off x="6653466" y="1645964"/>
            <a:ext cx="5410151" cy="3084083"/>
          </a:xfrm>
          <a:prstGeom prst="rect">
            <a:avLst/>
          </a:prstGeom>
        </p:spPr>
      </p:pic>
      <p:sp>
        <p:nvSpPr>
          <p:cNvPr id="37" name="Rectangle 365"/>
          <p:cNvSpPr/>
          <p:nvPr/>
        </p:nvSpPr>
        <p:spPr>
          <a:xfrm>
            <a:off x="6169996" y="928884"/>
            <a:ext cx="5086627"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4" b="1" i="1" u="none" strike="noStrike" kern="1200" cap="none" spc="0" normalizeH="0" baseline="0" dirty="0" smtClean="0">
                <a:ln>
                  <a:noFill/>
                </a:ln>
                <a:solidFill>
                  <a:srgbClr val="000000"/>
                </a:solidFill>
                <a:effectLst/>
                <a:uLnTx/>
                <a:uFillTx/>
                <a:latin typeface="Corbel" panose="020B0503020204020204"/>
                <a:ea typeface="+mn-ea"/>
                <a:cs typeface="+mn-cs"/>
              </a:rPr>
              <a:t>Intégration: mise en forme</a:t>
            </a:r>
            <a:r>
              <a:rPr kumimoji="0" lang="fr-FR" sz="2004" b="1" i="1" u="none" strike="noStrike" kern="1200" cap="none" spc="0" normalizeH="0" dirty="0" smtClean="0">
                <a:ln>
                  <a:noFill/>
                </a:ln>
                <a:solidFill>
                  <a:srgbClr val="000000"/>
                </a:solidFill>
                <a:effectLst/>
                <a:uLnTx/>
                <a:uFillTx/>
                <a:latin typeface="Corbel" panose="020B0503020204020204"/>
                <a:ea typeface="+mn-ea"/>
                <a:cs typeface="+mn-cs"/>
              </a:rPr>
              <a:t> de la tuyauterie</a:t>
            </a:r>
            <a:endParaRPr kumimoji="0" lang="fr-FR" sz="2004" b="1" i="1" u="none" strike="noStrike" kern="1200" cap="none" spc="0" normalizeH="0" baseline="0" dirty="0">
              <a:ln>
                <a:noFill/>
              </a:ln>
              <a:solidFill>
                <a:srgbClr val="FFFFFF">
                  <a:lumMod val="50000"/>
                </a:srgbClr>
              </a:solidFill>
              <a:effectLst/>
              <a:uLnTx/>
              <a:uFillTx/>
              <a:latin typeface="Corbel" panose="020B0503020204020204"/>
              <a:ea typeface="+mn-ea"/>
              <a:cs typeface="+mn-cs"/>
            </a:endParaRP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0425" y="23195"/>
            <a:ext cx="666843" cy="714475"/>
          </a:xfrm>
          <a:prstGeom prst="rect">
            <a:avLst/>
          </a:prstGeom>
        </p:spPr>
      </p:pic>
      <p:sp>
        <p:nvSpPr>
          <p:cNvPr id="40" name="Rectangle 39"/>
          <p:cNvSpPr/>
          <p:nvPr/>
        </p:nvSpPr>
        <p:spPr>
          <a:xfrm>
            <a:off x="2098945" y="5755802"/>
            <a:ext cx="4071051" cy="553998"/>
          </a:xfrm>
          <a:prstGeom prst="rect">
            <a:avLst/>
          </a:prstGeom>
          <a:ln>
            <a:noFill/>
          </a:ln>
        </p:spPr>
        <p:txBody>
          <a:bodyPr wrap="none">
            <a:spAutoFit/>
          </a:bodyPr>
          <a:lstStyle/>
          <a:p>
            <a:pPr algn="ctr"/>
            <a:r>
              <a:rPr lang="fr-FR" dirty="0"/>
              <a:t>Forum </a:t>
            </a:r>
            <a:r>
              <a:rPr lang="fr-FR" dirty="0" err="1"/>
              <a:t>Tracking</a:t>
            </a:r>
            <a:r>
              <a:rPr lang="fr-FR" dirty="0"/>
              <a:t> Detector </a:t>
            </a:r>
            <a:r>
              <a:rPr lang="fr-FR" dirty="0" err="1"/>
              <a:t>Mechanics</a:t>
            </a:r>
            <a:r>
              <a:rPr lang="fr-FR" dirty="0"/>
              <a:t> 2019</a:t>
            </a:r>
            <a:br>
              <a:rPr lang="fr-FR" dirty="0"/>
            </a:br>
            <a:r>
              <a:rPr lang="fr-FR" sz="1200" dirty="0"/>
              <a:t>https://indico.cern.ch/event/775863/</a:t>
            </a:r>
          </a:p>
        </p:txBody>
      </p:sp>
      <p:sp>
        <p:nvSpPr>
          <p:cNvPr id="41" name="Rectangle 40"/>
          <p:cNvSpPr/>
          <p:nvPr/>
        </p:nvSpPr>
        <p:spPr>
          <a:xfrm>
            <a:off x="2376671" y="6267003"/>
            <a:ext cx="8674079" cy="253916"/>
          </a:xfrm>
          <a:prstGeom prst="rect">
            <a:avLst/>
          </a:prstGeom>
        </p:spPr>
        <p:txBody>
          <a:bodyPr wrap="square">
            <a:spAutoFit/>
          </a:bodyPr>
          <a:lstStyle/>
          <a:p>
            <a:r>
              <a:rPr lang="fr-FR" sz="1050" i="1" dirty="0"/>
              <a:t>2-FTDM</a:t>
            </a:r>
            <a:r>
              <a:rPr lang="fr-FR" sz="1050" i="1" dirty="0" smtClean="0"/>
              <a:t>_-_Prototyping_of_tilted_Rings_and_design_of_global_structures_and_assembly_sequence_for_the_TBPS_sub-detector_of_CMS_Tracker_Upgrade</a:t>
            </a:r>
            <a:endParaRPr lang="fr-FR" sz="1050" i="1" dirty="0"/>
          </a:p>
        </p:txBody>
      </p:sp>
      <p:pic>
        <p:nvPicPr>
          <p:cNvPr id="42" name="Image 41"/>
          <p:cNvPicPr>
            <a:picLocks noChangeAspect="1"/>
          </p:cNvPicPr>
          <p:nvPr/>
        </p:nvPicPr>
        <p:blipFill>
          <a:blip r:embed="rId8" cstate="print"/>
          <a:stretch>
            <a:fillRect/>
          </a:stretch>
        </p:blipFill>
        <p:spPr>
          <a:xfrm>
            <a:off x="1723455" y="2263409"/>
            <a:ext cx="4677646" cy="3497615"/>
          </a:xfrm>
          <a:prstGeom prst="rect">
            <a:avLst/>
          </a:prstGeom>
        </p:spPr>
      </p:pic>
      <p:pic>
        <p:nvPicPr>
          <p:cNvPr id="43" name="Imag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046" y="4697685"/>
            <a:ext cx="1415318" cy="1569317"/>
          </a:xfrm>
          <a:prstGeom prst="rect">
            <a:avLst/>
          </a:prstGeom>
        </p:spPr>
      </p:pic>
      <p:sp>
        <p:nvSpPr>
          <p:cNvPr id="44" name="Rectangle 43"/>
          <p:cNvSpPr/>
          <p:nvPr/>
        </p:nvSpPr>
        <p:spPr>
          <a:xfrm>
            <a:off x="9187814" y="5027146"/>
            <a:ext cx="2763833" cy="769441"/>
          </a:xfrm>
          <a:prstGeom prst="rect">
            <a:avLst/>
          </a:prstGeom>
        </p:spPr>
        <p:txBody>
          <a:bodyPr wrap="square">
            <a:spAutoFit/>
          </a:bodyPr>
          <a:lstStyle/>
          <a:p>
            <a:r>
              <a:rPr lang="fr-FR" sz="1100" dirty="0" smtClean="0"/>
              <a:t>Concept préchauffeur </a:t>
            </a:r>
            <a:r>
              <a:rPr lang="fr-FR" sz="1100" dirty="0"/>
              <a:t>8mm </a:t>
            </a:r>
            <a:r>
              <a:rPr lang="fr-FR" sz="1100" dirty="0" smtClean="0"/>
              <a:t/>
            </a:r>
            <a:br>
              <a:rPr lang="fr-FR" sz="1100" dirty="0" smtClean="0"/>
            </a:br>
            <a:r>
              <a:rPr lang="fr-FR" sz="1100" dirty="0" smtClean="0"/>
              <a:t>(</a:t>
            </a:r>
            <a:r>
              <a:rPr lang="fr-FR" sz="1100" dirty="0"/>
              <a:t>2x10Ω </a:t>
            </a:r>
            <a:r>
              <a:rPr lang="fr-FR" sz="1100" dirty="0" smtClean="0"/>
              <a:t>résistance clampée sur le tuyau)</a:t>
            </a:r>
            <a:br>
              <a:rPr lang="fr-FR" sz="1100" dirty="0" smtClean="0"/>
            </a:br>
            <a:r>
              <a:rPr lang="fr-FR" sz="1100" dirty="0" smtClean="0"/>
              <a:t>monté sur </a:t>
            </a:r>
            <a:r>
              <a:rPr lang="fr-FR" sz="1100" b="1" dirty="0" smtClean="0"/>
              <a:t>tuyau </a:t>
            </a:r>
            <a:r>
              <a:rPr lang="en-US" sz="1100" b="1" dirty="0" smtClean="0"/>
              <a:t>stub </a:t>
            </a:r>
            <a:r>
              <a:rPr lang="en-US" sz="1100" b="1" dirty="0"/>
              <a:t>Cu-Ni </a:t>
            </a:r>
            <a:r>
              <a:rPr lang="en-US" sz="1100" dirty="0"/>
              <a:t>diam. 2.0x2.5mm </a:t>
            </a:r>
            <a:r>
              <a:rPr lang="fr-FR" sz="1100" dirty="0" smtClean="0"/>
              <a:t>en entrée de la 1ère échelle</a:t>
            </a:r>
            <a:endParaRPr lang="fr-FR" sz="1100" dirty="0"/>
          </a:p>
        </p:txBody>
      </p:sp>
      <p:sp>
        <p:nvSpPr>
          <p:cNvPr id="11" name="Rectangle 10"/>
          <p:cNvSpPr/>
          <p:nvPr/>
        </p:nvSpPr>
        <p:spPr>
          <a:xfrm>
            <a:off x="9453847" y="5843466"/>
            <a:ext cx="2497800" cy="246221"/>
          </a:xfrm>
          <a:prstGeom prst="rect">
            <a:avLst/>
          </a:prstGeom>
        </p:spPr>
        <p:txBody>
          <a:bodyPr wrap="none">
            <a:spAutoFit/>
          </a:bodyPr>
          <a:lstStyle/>
          <a:p>
            <a:r>
              <a:rPr lang="fr-FR" sz="1000" i="1" dirty="0"/>
              <a:t>https://edms.cern.ch/document/2067628/1</a:t>
            </a:r>
          </a:p>
        </p:txBody>
      </p:sp>
      <p:sp>
        <p:nvSpPr>
          <p:cNvPr id="45" name="Rectangle 44"/>
          <p:cNvSpPr/>
          <p:nvPr/>
        </p:nvSpPr>
        <p:spPr>
          <a:xfrm>
            <a:off x="1907340" y="1420154"/>
            <a:ext cx="2761910" cy="369332"/>
          </a:xfrm>
          <a:prstGeom prst="rect">
            <a:avLst/>
          </a:prstGeom>
        </p:spPr>
        <p:txBody>
          <a:bodyPr wrap="none">
            <a:spAutoFit/>
          </a:bodyPr>
          <a:lstStyle/>
          <a:p>
            <a:r>
              <a:rPr lang="fr-FR" b="1" dirty="0"/>
              <a:t>CMS Phase II Outer </a:t>
            </a:r>
            <a:r>
              <a:rPr lang="fr-FR" b="1" dirty="0" err="1"/>
              <a:t>Tracker</a:t>
            </a:r>
            <a:endParaRPr lang="fr-FR" b="1" dirty="0"/>
          </a:p>
        </p:txBody>
      </p:sp>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87268" y="111482"/>
            <a:ext cx="857278" cy="537900"/>
          </a:xfrm>
          <a:prstGeom prst="rect">
            <a:avLst/>
          </a:prstGeom>
        </p:spPr>
      </p:pic>
    </p:spTree>
    <p:extLst>
      <p:ext uri="{BB962C8B-B14F-4D97-AF65-F5344CB8AC3E}">
        <p14:creationId xmlns:p14="http://schemas.microsoft.com/office/powerpoint/2010/main" val="3875648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0" y="6462945"/>
            <a:ext cx="7223760" cy="369332"/>
          </a:xfrm>
          <a:prstGeom prst="rect">
            <a:avLst/>
          </a:prstGeom>
          <a:solidFill>
            <a:schemeClr val="bg1"/>
          </a:solidFill>
        </p:spPr>
        <p:txBody>
          <a:bodyPr wrap="square" rtlCol="0">
            <a:spAutoFit/>
          </a:bodyPr>
          <a:lstStyle/>
          <a:p>
            <a:endParaRPr lang="fr-FR" dirty="0"/>
          </a:p>
        </p:txBody>
      </p:sp>
      <p:graphicFrame>
        <p:nvGraphicFramePr>
          <p:cNvPr id="11" name="Espace réservé du contenu 6"/>
          <p:cNvGraphicFramePr>
            <a:graphicFrameLocks/>
          </p:cNvGraphicFramePr>
          <p:nvPr>
            <p:extLst>
              <p:ext uri="{D42A27DB-BD31-4B8C-83A1-F6EECF244321}">
                <p14:modId xmlns:p14="http://schemas.microsoft.com/office/powerpoint/2010/main" val="1421970980"/>
              </p:ext>
            </p:extLst>
          </p:nvPr>
        </p:nvGraphicFramePr>
        <p:xfrm>
          <a:off x="1705487" y="642391"/>
          <a:ext cx="8734653" cy="5641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re 1"/>
          <p:cNvSpPr txBox="1">
            <a:spLocks/>
          </p:cNvSpPr>
          <p:nvPr/>
        </p:nvSpPr>
        <p:spPr>
          <a:xfrm>
            <a:off x="1487488" y="0"/>
            <a:ext cx="9025003"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000" kern="1200">
                <a:solidFill>
                  <a:schemeClr val="bg1"/>
                </a:solidFill>
                <a:latin typeface="Myriad Pro"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0" i="0" u="none" strike="noStrike" kern="1200" cap="none" spc="0" normalizeH="0" baseline="0" noProof="0" dirty="0" smtClean="0">
                <a:ln>
                  <a:noFill/>
                </a:ln>
                <a:solidFill>
                  <a:srgbClr val="002060"/>
                </a:solidFill>
                <a:effectLst/>
                <a:uLnTx/>
                <a:uFillTx/>
                <a:latin typeface="Calibri Light" panose="020F0302020204030204" pitchFamily="34" charset="0"/>
              </a:rPr>
              <a:t>MATERIAUX POUR LA THERMIQUE</a:t>
            </a:r>
            <a:endParaRPr kumimoji="0" lang="fr-FR" sz="4000" b="0" i="0" u="none" strike="noStrike" kern="1200" cap="none" spc="0" normalizeH="0" baseline="0" noProof="0" dirty="0">
              <a:ln>
                <a:noFill/>
              </a:ln>
              <a:solidFill>
                <a:srgbClr val="002060"/>
              </a:solidFill>
              <a:effectLst/>
              <a:uLnTx/>
              <a:uFillTx/>
              <a:latin typeface="Calibri Light" panose="020F0302020204030204" pitchFamily="34" charset="0"/>
            </a:endParaRPr>
          </a:p>
        </p:txBody>
      </p:sp>
      <p:grpSp>
        <p:nvGrpSpPr>
          <p:cNvPr id="8" name="Groupe 7"/>
          <p:cNvGrpSpPr/>
          <p:nvPr/>
        </p:nvGrpSpPr>
        <p:grpSpPr>
          <a:xfrm>
            <a:off x="2509645" y="6035039"/>
            <a:ext cx="7930496" cy="706367"/>
            <a:chOff x="451899" y="4750567"/>
            <a:chExt cx="8083359" cy="593947"/>
          </a:xfrm>
        </p:grpSpPr>
        <p:sp>
          <p:nvSpPr>
            <p:cNvPr id="14" name="Rectangle 13"/>
            <p:cNvSpPr/>
            <p:nvPr/>
          </p:nvSpPr>
          <p:spPr>
            <a:xfrm>
              <a:off x="451899" y="4750567"/>
              <a:ext cx="8083359" cy="593947"/>
            </a:xfrm>
            <a:prstGeom prst="rect">
              <a:avLst/>
            </a:prstGeom>
            <a:solidFill>
              <a:srgbClr val="00284B">
                <a:hueOff val="0"/>
                <a:satOff val="0"/>
                <a:lumOff val="0"/>
                <a:alphaOff val="0"/>
              </a:srgbClr>
            </a:solidFill>
            <a:ln w="1905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5" name="ZoneTexte 14"/>
            <p:cNvSpPr txBox="1"/>
            <p:nvPr/>
          </p:nvSpPr>
          <p:spPr>
            <a:xfrm>
              <a:off x="451899" y="4750567"/>
              <a:ext cx="8083359" cy="5939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1446" tIns="78740" rIns="78740" bIns="78740" numCol="1" spcCol="1270" anchor="ctr" anchorCtr="0">
              <a:noAutofit/>
            </a:bodyPr>
            <a:lstStyle/>
            <a:p>
              <a:pPr marL="57150" lvl="0" indent="0" algn="l" defTabSz="400050" rtl="0">
                <a:lnSpc>
                  <a:spcPct val="90000"/>
                </a:lnSpc>
                <a:spcBef>
                  <a:spcPct val="0"/>
                </a:spcBef>
                <a:spcAft>
                  <a:spcPct val="15000"/>
                </a:spcAft>
                <a:buNone/>
              </a:pPr>
              <a:r>
                <a:rPr lang="fr-FR" sz="3600" b="1" dirty="0">
                  <a:solidFill>
                    <a:sysClr val="window" lastClr="FFFFFF"/>
                  </a:solidFill>
                </a:rPr>
                <a:t>Nouveaux matériaux</a:t>
              </a:r>
            </a:p>
          </p:txBody>
        </p:sp>
      </p:grpSp>
      <p:sp>
        <p:nvSpPr>
          <p:cNvPr id="12" name="Ellipse 11"/>
          <p:cNvSpPr/>
          <p:nvPr/>
        </p:nvSpPr>
        <p:spPr>
          <a:xfrm>
            <a:off x="2019993" y="5968538"/>
            <a:ext cx="860868" cy="822174"/>
          </a:xfrm>
          <a:prstGeom prst="ellipse">
            <a:avLst/>
          </a:prstGeom>
          <a:solidFill>
            <a:sysClr val="window" lastClr="FFFFFF">
              <a:hueOff val="0"/>
              <a:satOff val="0"/>
              <a:lumOff val="0"/>
              <a:alphaOff val="0"/>
            </a:sysClr>
          </a:solidFill>
          <a:ln w="19050" cap="flat" cmpd="sng" algn="ctr">
            <a:solidFill>
              <a:srgbClr val="00284B">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Tree>
    <p:extLst>
      <p:ext uri="{BB962C8B-B14F-4D97-AF65-F5344CB8AC3E}">
        <p14:creationId xmlns:p14="http://schemas.microsoft.com/office/powerpoint/2010/main" val="5005059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028430" y="1397778"/>
            <a:ext cx="4981030" cy="50993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854783" y="1397778"/>
            <a:ext cx="5085193" cy="511122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586838"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Lignes de refroidissement</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298817"/>
            <a:chOff x="107504" y="1486072"/>
            <a:chExt cx="6096000" cy="1298817"/>
          </a:xfrm>
        </p:grpSpPr>
        <p:sp>
          <p:nvSpPr>
            <p:cNvPr id="5" name="Rectangle 4"/>
            <p:cNvSpPr/>
            <p:nvPr/>
          </p:nvSpPr>
          <p:spPr>
            <a:xfrm>
              <a:off x="107504" y="1486072"/>
              <a:ext cx="6096000" cy="1298817"/>
            </a:xfrm>
            <a:prstGeom prst="rect">
              <a:avLst/>
            </a:prstGeom>
          </p:spPr>
          <p:txBody>
            <a:bodyPr>
              <a:spAutoFit/>
            </a:bodyPr>
            <a:lstStyle/>
            <a:p>
              <a:pPr lvl="0">
                <a:defRPr/>
              </a:pPr>
              <a:r>
                <a:rPr lang="fr-FR" sz="1600" dirty="0">
                  <a:solidFill>
                    <a:prstClr val="black"/>
                  </a:solidFill>
                </a:rPr>
                <a:t>Auteurs</a:t>
              </a:r>
              <a:endParaRPr kumimoji="0" lang="fr-FR" sz="1600" b="0" i="0" u="none" strike="noStrike" kern="1200" cap="none" spc="0" normalizeH="0" baseline="0" noProof="0" dirty="0" smtClean="0">
                <a:ln>
                  <a:noFill/>
                </a:ln>
                <a:solidFill>
                  <a:prstClr val="black"/>
                </a:solidFill>
                <a:effectLst/>
                <a:uLnTx/>
                <a:uFillTx/>
                <a:latin typeface="Calibri"/>
                <a:ea typeface="+mn-ea"/>
                <a:cs typeface="+mn-cs"/>
              </a:endParaRPr>
            </a:p>
            <a:p>
              <a:pPr>
                <a:defRPr/>
              </a:pPr>
              <a:r>
                <a:rPr lang="en-US" sz="1600" cap="small" dirty="0" smtClean="0">
                  <a:latin typeface="Calibri"/>
                </a:rPr>
                <a:t>E. </a:t>
              </a:r>
              <a:r>
                <a:rPr lang="en-US" sz="1600" cap="small" dirty="0" err="1" smtClean="0">
                  <a:latin typeface="Calibri"/>
                </a:rPr>
                <a:t>Vigeolas</a:t>
              </a:r>
              <a:r>
                <a:rPr lang="en-US" sz="1600" cap="small" dirty="0" smtClean="0">
                  <a:latin typeface="Calibri"/>
                </a:rPr>
                <a:t> &amp;</a:t>
              </a:r>
              <a:br>
                <a:rPr lang="en-US" sz="1600" cap="small" dirty="0" smtClean="0">
                  <a:latin typeface="Calibri"/>
                </a:rPr>
              </a:br>
              <a:r>
                <a:rPr lang="en-US" sz="1600" cap="small" dirty="0" smtClean="0">
                  <a:latin typeface="Calibri"/>
                </a:rPr>
                <a:t>ATLAS Collaboration</a:t>
              </a:r>
              <a:br>
                <a:rPr lang="en-US" sz="1600" cap="small" dirty="0" smtClean="0">
                  <a:latin typeface="Calibri"/>
                </a:rPr>
              </a:br>
              <a:r>
                <a:rPr lang="fr-FR" sz="1600" dirty="0"/>
                <a:t>(Pixel, IBL &amp; ITK)</a:t>
              </a:r>
              <a:endParaRPr lang="fr-FR" sz="1600" b="1" dirty="0">
                <a:solidFill>
                  <a:srgbClr val="0070C0"/>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31/05/2012</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37" name="Rectangle 365"/>
          <p:cNvSpPr/>
          <p:nvPr/>
        </p:nvSpPr>
        <p:spPr>
          <a:xfrm>
            <a:off x="6086758" y="964741"/>
            <a:ext cx="6022004" cy="308418"/>
          </a:xfrm>
          <a:prstGeom prst="rect">
            <a:avLst/>
          </a:prstGeom>
        </p:spPr>
        <p:txBody>
          <a:bodyPr wrap="square" lIns="0" tIns="0" rIns="0" bIns="0">
            <a:spAutoFit/>
          </a:bodyPr>
          <a:lstStyle/>
          <a:p>
            <a:pPr lvl="0" defTabSz="914400">
              <a:defRPr/>
            </a:pPr>
            <a:r>
              <a:rPr kumimoji="0" lang="fr-FR" sz="2004" b="1" i="1" u="none" strike="noStrike" kern="1200" cap="none" spc="0" normalizeH="0" dirty="0" err="1" smtClean="0">
                <a:ln>
                  <a:noFill/>
                </a:ln>
                <a:solidFill>
                  <a:srgbClr val="000000"/>
                </a:solidFill>
                <a:effectLst/>
                <a:uLnTx/>
                <a:uFillTx/>
                <a:latin typeface="Corbel" panose="020B0503020204020204"/>
                <a:ea typeface="+mn-ea"/>
                <a:cs typeface="+mn-cs"/>
              </a:rPr>
              <a:t>Inner</a:t>
            </a:r>
            <a:r>
              <a:rPr kumimoji="0" lang="fr-FR" sz="2004" b="1" i="1" u="none" strike="noStrike" kern="1200" cap="none" spc="0" normalizeH="0" dirty="0" smtClean="0">
                <a:ln>
                  <a:noFill/>
                </a:ln>
                <a:solidFill>
                  <a:srgbClr val="000000"/>
                </a:solidFill>
                <a:effectLst/>
                <a:uLnTx/>
                <a:uFillTx/>
                <a:latin typeface="Corbel" panose="020B0503020204020204"/>
                <a:ea typeface="+mn-ea"/>
                <a:cs typeface="+mn-cs"/>
              </a:rPr>
              <a:t> </a:t>
            </a:r>
            <a:r>
              <a:rPr kumimoji="0" lang="fr-FR" sz="2004" b="1" i="1" u="none" strike="noStrike" kern="1200" cap="none" spc="0" normalizeH="0" dirty="0" err="1" smtClean="0">
                <a:ln>
                  <a:noFill/>
                </a:ln>
                <a:solidFill>
                  <a:srgbClr val="000000"/>
                </a:solidFill>
                <a:effectLst/>
                <a:uLnTx/>
                <a:uFillTx/>
                <a:latin typeface="Corbel" panose="020B0503020204020204"/>
                <a:ea typeface="+mn-ea"/>
                <a:cs typeface="+mn-cs"/>
              </a:rPr>
              <a:t>Trackers</a:t>
            </a:r>
            <a:r>
              <a:rPr kumimoji="0" lang="fr-FR" sz="2004" b="1" i="1" u="none" strike="noStrike" kern="1200" cap="none" spc="0" normalizeH="0" dirty="0" smtClean="0">
                <a:ln>
                  <a:noFill/>
                </a:ln>
                <a:solidFill>
                  <a:srgbClr val="000000"/>
                </a:solidFill>
                <a:effectLst/>
                <a:uLnTx/>
                <a:uFillTx/>
                <a:latin typeface="Corbel" panose="020B0503020204020204"/>
                <a:ea typeface="+mn-ea"/>
                <a:cs typeface="+mn-cs"/>
              </a:rPr>
              <a:t> - Lignes de refroidissement: </a:t>
            </a:r>
            <a:r>
              <a:rPr lang="fr-FR" sz="2004" b="1" i="1" dirty="0">
                <a:solidFill>
                  <a:srgbClr val="000000"/>
                </a:solidFill>
                <a:latin typeface="Corbel" panose="020B0503020204020204"/>
              </a:rPr>
              <a:t>choix </a:t>
            </a:r>
            <a:r>
              <a:rPr lang="fr-FR" sz="2004" b="1" i="1" dirty="0" smtClean="0">
                <a:solidFill>
                  <a:srgbClr val="000000"/>
                </a:solidFill>
                <a:latin typeface="Corbel" panose="020B0503020204020204"/>
              </a:rPr>
              <a:t>difficile</a:t>
            </a:r>
            <a:endParaRPr kumimoji="0" lang="fr-FR" sz="2004" b="1" i="1" u="none" strike="noStrike" kern="1200" cap="none" spc="0" normalizeH="0" baseline="0" dirty="0">
              <a:ln>
                <a:noFill/>
              </a:ln>
              <a:solidFill>
                <a:srgbClr val="FFFFFF">
                  <a:lumMod val="50000"/>
                </a:srgbClr>
              </a:solidFill>
              <a:effectLst/>
              <a:uLnTx/>
              <a:uFillTx/>
              <a:latin typeface="Corbel" panose="020B0503020204020204"/>
              <a:ea typeface="+mn-ea"/>
              <a:cs typeface="+mn-cs"/>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0870" y="42443"/>
            <a:ext cx="666843" cy="714475"/>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026" y="1713678"/>
            <a:ext cx="3395809" cy="2275979"/>
          </a:xfrm>
          <a:prstGeom prst="rect">
            <a:avLst/>
          </a:prstGeom>
        </p:spPr>
      </p:pic>
      <p:sp>
        <p:nvSpPr>
          <p:cNvPr id="15" name="Rectangle 14"/>
          <p:cNvSpPr/>
          <p:nvPr/>
        </p:nvSpPr>
        <p:spPr>
          <a:xfrm>
            <a:off x="1762419" y="4174944"/>
            <a:ext cx="184731" cy="369332"/>
          </a:xfrm>
          <a:prstGeom prst="rect">
            <a:avLst/>
          </a:prstGeom>
        </p:spPr>
        <p:txBody>
          <a:bodyPr wrap="none">
            <a:spAutoFit/>
          </a:bodyPr>
          <a:lstStyle/>
          <a:p>
            <a:endParaRPr lang="fr-FR" b="1" dirty="0">
              <a:solidFill>
                <a:srgbClr val="0070C0"/>
              </a:solidFill>
            </a:endParaRPr>
          </a:p>
        </p:txBody>
      </p:sp>
      <p:graphicFrame>
        <p:nvGraphicFramePr>
          <p:cNvPr id="36" name="Object 2"/>
          <p:cNvGraphicFramePr>
            <a:graphicFrameLocks noChangeAspect="1"/>
          </p:cNvGraphicFramePr>
          <p:nvPr>
            <p:extLst>
              <p:ext uri="{D42A27DB-BD31-4B8C-83A1-F6EECF244321}">
                <p14:modId xmlns:p14="http://schemas.microsoft.com/office/powerpoint/2010/main" val="905498961"/>
              </p:ext>
            </p:extLst>
          </p:nvPr>
        </p:nvGraphicFramePr>
        <p:xfrm>
          <a:off x="11637416" y="16236"/>
          <a:ext cx="496862" cy="737433"/>
        </p:xfrm>
        <a:graphic>
          <a:graphicData uri="http://schemas.openxmlformats.org/presentationml/2006/ole">
            <mc:AlternateContent xmlns:mc="http://schemas.openxmlformats.org/markup-compatibility/2006">
              <mc:Choice xmlns:v="urn:schemas-microsoft-com:vml" Requires="v">
                <p:oleObj spid="_x0000_s7225" name="Image Wang" r:id="rId7" imgW="7315200" imgH="6738551" progId="">
                  <p:embed/>
                </p:oleObj>
              </mc:Choice>
              <mc:Fallback>
                <p:oleObj name="Image Wang" r:id="rId7" imgW="7315200" imgH="6738551" progId="">
                  <p:embed/>
                  <p:pic>
                    <p:nvPicPr>
                      <p:cNvPr id="0" name="Picture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37416" y="16236"/>
                        <a:ext cx="496862" cy="737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p:nvPr/>
        </p:nvSpPr>
        <p:spPr>
          <a:xfrm>
            <a:off x="1943237" y="1380728"/>
            <a:ext cx="4354975" cy="369332"/>
          </a:xfrm>
          <a:prstGeom prst="rect">
            <a:avLst/>
          </a:prstGeom>
        </p:spPr>
        <p:txBody>
          <a:bodyPr wrap="none">
            <a:spAutoFit/>
          </a:bodyPr>
          <a:lstStyle/>
          <a:p>
            <a:r>
              <a:rPr lang="en-US" b="1" dirty="0"/>
              <a:t>Pixel barrel sub-assembly of ATLAS detector</a:t>
            </a:r>
            <a:endParaRPr lang="fr-FR" b="1" dirty="0"/>
          </a:p>
        </p:txBody>
      </p:sp>
      <p:sp>
        <p:nvSpPr>
          <p:cNvPr id="47" name="Rectangle 46"/>
          <p:cNvSpPr/>
          <p:nvPr/>
        </p:nvSpPr>
        <p:spPr>
          <a:xfrm>
            <a:off x="1854783" y="1676906"/>
            <a:ext cx="5136523" cy="4832092"/>
          </a:xfrm>
          <a:prstGeom prst="rect">
            <a:avLst/>
          </a:prstGeom>
        </p:spPr>
        <p:txBody>
          <a:bodyPr wrap="square">
            <a:spAutoFit/>
          </a:bodyPr>
          <a:lstStyle/>
          <a:p>
            <a:r>
              <a:rPr lang="fr-FR" b="1" dirty="0" smtClean="0">
                <a:solidFill>
                  <a:srgbClr val="0070C0"/>
                </a:solidFill>
              </a:rPr>
              <a:t>Matériaux</a:t>
            </a:r>
            <a:br>
              <a:rPr lang="fr-FR" b="1" dirty="0" smtClean="0">
                <a:solidFill>
                  <a:srgbClr val="0070C0"/>
                </a:solidFill>
              </a:rPr>
            </a:br>
            <a:r>
              <a:rPr lang="fr-FR" sz="1200" dirty="0"/>
              <a:t>Process </a:t>
            </a:r>
            <a:r>
              <a:rPr lang="fr-FR" sz="1200" dirty="0" smtClean="0"/>
              <a:t>de </a:t>
            </a:r>
            <a:r>
              <a:rPr lang="fr-FR" sz="1200" dirty="0"/>
              <a:t>fabrication: étiré à </a:t>
            </a:r>
            <a:r>
              <a:rPr lang="fr-FR" sz="1200" dirty="0" smtClean="0"/>
              <a:t>froid (bonnes propriétés mécaniques mais épaisseur minimum)</a:t>
            </a:r>
          </a:p>
          <a:p>
            <a:r>
              <a:rPr lang="fr-FR" sz="1200" dirty="0" smtClean="0"/>
              <a:t>Choix guidé par plusieurs facteurs: </a:t>
            </a:r>
          </a:p>
          <a:p>
            <a:pPr marL="171450" indent="-171450">
              <a:buFont typeface="Arial" panose="020B0604020202020204" pitchFamily="34" charset="0"/>
              <a:buChar char="•"/>
            </a:pPr>
            <a:r>
              <a:rPr lang="fr-FR" sz="1200" dirty="0" smtClean="0"/>
              <a:t>résistance à la corrosion (! Raccords) </a:t>
            </a:r>
          </a:p>
          <a:p>
            <a:pPr marL="171450" indent="-171450">
              <a:buFont typeface="Arial" panose="020B0604020202020204" pitchFamily="34" charset="0"/>
              <a:buChar char="•"/>
            </a:pPr>
            <a:r>
              <a:rPr lang="fr-FR" sz="1200" dirty="0" smtClean="0"/>
              <a:t>faible CTE (proche Si et supports en composite C) et </a:t>
            </a:r>
            <a:r>
              <a:rPr lang="fr-FR" sz="1200" u="sng" dirty="0" smtClean="0"/>
              <a:t>bonne conductivité thermique transverse</a:t>
            </a:r>
          </a:p>
          <a:p>
            <a:pPr marL="171450" indent="-171450">
              <a:buFont typeface="Arial" panose="020B0604020202020204" pitchFamily="34" charset="0"/>
              <a:buChar char="•"/>
            </a:pPr>
            <a:r>
              <a:rPr lang="fr-FR" sz="1200" dirty="0" smtClean="0"/>
              <a:t>Bonne plasticité pour le formage</a:t>
            </a:r>
          </a:p>
          <a:p>
            <a:pPr marL="171450" indent="-171450">
              <a:buFont typeface="Arial" panose="020B0604020202020204" pitchFamily="34" charset="0"/>
              <a:buChar char="•"/>
            </a:pPr>
            <a:r>
              <a:rPr lang="fr-FR" sz="1200" dirty="0" smtClean="0"/>
              <a:t>Bonnes propriété mécaniques (</a:t>
            </a:r>
            <a:r>
              <a:rPr lang="fr-FR" sz="1200" dirty="0"/>
              <a:t>faible </a:t>
            </a:r>
            <a:r>
              <a:rPr lang="fr-FR" sz="1200" dirty="0" smtClean="0"/>
              <a:t>X/X0)</a:t>
            </a:r>
          </a:p>
          <a:p>
            <a:pPr marL="171450" indent="-171450">
              <a:buFont typeface="Arial" panose="020B0604020202020204" pitchFamily="34" charset="0"/>
              <a:buChar char="•"/>
            </a:pPr>
            <a:r>
              <a:rPr lang="fr-FR" sz="1200" dirty="0" smtClean="0"/>
              <a:t>Technique de soudage (</a:t>
            </a:r>
            <a:r>
              <a:rPr lang="fr-FR" sz="1200" u="sng" dirty="0" smtClean="0"/>
              <a:t>assemblage facile</a:t>
            </a:r>
            <a:r>
              <a:rPr lang="fr-FR" sz="1200" dirty="0" smtClean="0"/>
              <a:t>)</a:t>
            </a:r>
          </a:p>
          <a:p>
            <a:pPr marL="171450" indent="-171450">
              <a:buFont typeface="Arial" panose="020B0604020202020204" pitchFamily="34" charset="0"/>
              <a:buChar char="•"/>
            </a:pPr>
            <a:r>
              <a:rPr lang="fr-FR" sz="1200" dirty="0" smtClean="0"/>
              <a:t>Non magnétique</a:t>
            </a:r>
          </a:p>
          <a:p>
            <a:pPr marL="171450" indent="-171450">
              <a:buFont typeface="Arial" panose="020B0604020202020204" pitchFamily="34" charset="0"/>
              <a:buChar char="•"/>
            </a:pPr>
            <a:r>
              <a:rPr lang="fr-FR" sz="1200" dirty="0" smtClean="0"/>
              <a:t>Faible activation</a:t>
            </a:r>
            <a:endParaRPr lang="fr-FR" sz="1200" dirty="0"/>
          </a:p>
          <a:p>
            <a:r>
              <a:rPr lang="fr-FR" sz="1200" b="1" dirty="0" smtClean="0"/>
              <a:t>Aluminium</a:t>
            </a:r>
            <a:r>
              <a:rPr lang="fr-FR" sz="1200" dirty="0" smtClean="0"/>
              <a:t> (nombreux alliages mais soudabilité dépendant, corrosion, soudage laser ou EB, CTE=point faible, </a:t>
            </a:r>
            <a:r>
              <a:rPr lang="fr-FR" sz="1200" dirty="0" err="1" smtClean="0"/>
              <a:t>Hte</a:t>
            </a:r>
            <a:r>
              <a:rPr lang="fr-FR" sz="1200" dirty="0" smtClean="0"/>
              <a:t> plasticité, faibles diamètres ?)</a:t>
            </a:r>
            <a:endParaRPr lang="fr-FR" sz="1200" dirty="0"/>
          </a:p>
          <a:p>
            <a:r>
              <a:rPr lang="fr-FR" sz="1200" b="1" dirty="0" smtClean="0"/>
              <a:t>Titane</a:t>
            </a:r>
            <a:r>
              <a:rPr lang="fr-FR" sz="1200" dirty="0" smtClean="0"/>
              <a:t> (</a:t>
            </a:r>
            <a:r>
              <a:rPr lang="fr-FR" sz="1200" dirty="0" err="1" smtClean="0"/>
              <a:t>Hte</a:t>
            </a:r>
            <a:r>
              <a:rPr lang="fr-FR" sz="1200" dirty="0" smtClean="0"/>
              <a:t> propriétés </a:t>
            </a:r>
            <a:r>
              <a:rPr lang="fr-FR" sz="1200" dirty="0" err="1" smtClean="0"/>
              <a:t>méca</a:t>
            </a:r>
            <a:r>
              <a:rPr lang="fr-FR" sz="1200" dirty="0" smtClean="0"/>
              <a:t>., plasticité, CTE faible, résistance à la corrosion, cher)</a:t>
            </a:r>
          </a:p>
          <a:p>
            <a:r>
              <a:rPr lang="fr-FR" sz="1200" b="1" dirty="0" smtClean="0"/>
              <a:t>Inox</a:t>
            </a:r>
            <a:r>
              <a:rPr lang="fr-FR" sz="1200" dirty="0" smtClean="0"/>
              <a:t> (Al&lt; CTE &lt; Ti)</a:t>
            </a:r>
          </a:p>
          <a:p>
            <a:r>
              <a:rPr lang="fr-FR" sz="1200" b="1" dirty="0" err="1" smtClean="0"/>
              <a:t>CuNi</a:t>
            </a:r>
            <a:r>
              <a:rPr lang="fr-FR" sz="1200" dirty="0" smtClean="0"/>
              <a:t> (</a:t>
            </a:r>
            <a:r>
              <a:rPr lang="fr-FR" sz="1200" dirty="0" err="1" smtClean="0"/>
              <a:t>capilaires</a:t>
            </a:r>
            <a:r>
              <a:rPr lang="fr-FR" sz="1200" dirty="0" smtClean="0"/>
              <a:t>, mauvais/X</a:t>
            </a:r>
            <a:r>
              <a:rPr lang="fr-FR" sz="1200" baseline="-25000" dirty="0" smtClean="0"/>
              <a:t>0</a:t>
            </a:r>
            <a:r>
              <a:rPr lang="fr-FR" sz="1200" dirty="0" smtClean="0"/>
              <a:t> et CTE)</a:t>
            </a:r>
            <a:br>
              <a:rPr lang="fr-FR" sz="1200" dirty="0" smtClean="0"/>
            </a:br>
            <a:endParaRPr lang="fr-FR" sz="1200" baseline="-25000" dirty="0"/>
          </a:p>
          <a:p>
            <a:r>
              <a:rPr lang="fr-FR" b="1" dirty="0" smtClean="0">
                <a:solidFill>
                  <a:srgbClr val="0070C0"/>
                </a:solidFill>
              </a:rPr>
              <a:t>Fournisseurs </a:t>
            </a:r>
          </a:p>
          <a:p>
            <a:r>
              <a:rPr lang="fr-FR" sz="1200" dirty="0" smtClean="0"/>
              <a:t>Nombre de fournisseurs limités / Prix élevés</a:t>
            </a:r>
          </a:p>
          <a:p>
            <a:r>
              <a:rPr lang="fr-FR" sz="1200" dirty="0" err="1" smtClean="0"/>
              <a:t>Tabexact</a:t>
            </a:r>
            <a:r>
              <a:rPr lang="fr-FR" sz="1200" dirty="0" smtClean="0"/>
              <a:t> </a:t>
            </a:r>
            <a:r>
              <a:rPr lang="fr-FR" sz="1200" dirty="0"/>
              <a:t>(http://www.tubexact.com/): </a:t>
            </a:r>
            <a:endParaRPr lang="fr-FR" sz="1200" dirty="0" smtClean="0"/>
          </a:p>
          <a:p>
            <a:r>
              <a:rPr lang="fr-FR" sz="1200" dirty="0" err="1"/>
              <a:t>Minitubes</a:t>
            </a:r>
            <a:r>
              <a:rPr lang="fr-FR" sz="1200" dirty="0"/>
              <a:t> (http://www.minitubes.com/) </a:t>
            </a:r>
            <a:endParaRPr lang="fr-FR" sz="1200" dirty="0" smtClean="0"/>
          </a:p>
          <a:p>
            <a:r>
              <a:rPr lang="fr-FR" sz="1200" dirty="0"/>
              <a:t>LNI (http://www.lni.ch/)</a:t>
            </a:r>
            <a:endParaRPr lang="fr-FR" sz="1200" dirty="0" smtClean="0"/>
          </a:p>
          <a:p>
            <a:r>
              <a:rPr lang="fr-FR" sz="1200" dirty="0" smtClean="0"/>
              <a:t>High </a:t>
            </a:r>
            <a:r>
              <a:rPr lang="fr-FR" sz="1200" dirty="0" err="1" smtClean="0"/>
              <a:t>tech</a:t>
            </a:r>
            <a:r>
              <a:rPr lang="fr-FR" sz="1200" dirty="0"/>
              <a:t> tube (http://www.hightechtubes.co.uk</a:t>
            </a:r>
            <a:r>
              <a:rPr lang="fr-FR" sz="1200" dirty="0" smtClean="0"/>
              <a:t>/)</a:t>
            </a:r>
            <a:endParaRPr lang="fr-FR" sz="1200" dirty="0"/>
          </a:p>
        </p:txBody>
      </p:sp>
      <p:sp>
        <p:nvSpPr>
          <p:cNvPr id="17" name="Rectangle 16"/>
          <p:cNvSpPr/>
          <p:nvPr/>
        </p:nvSpPr>
        <p:spPr>
          <a:xfrm>
            <a:off x="7785903" y="1371918"/>
            <a:ext cx="1499128" cy="369332"/>
          </a:xfrm>
          <a:prstGeom prst="rect">
            <a:avLst/>
          </a:prstGeom>
        </p:spPr>
        <p:txBody>
          <a:bodyPr wrap="none">
            <a:spAutoFit/>
          </a:bodyPr>
          <a:lstStyle/>
          <a:p>
            <a:r>
              <a:rPr lang="fr-FR" b="1" dirty="0" smtClean="0"/>
              <a:t>De PP0 </a:t>
            </a:r>
            <a:r>
              <a:rPr lang="fr-FR" b="1" dirty="0"/>
              <a:t>à PP1 </a:t>
            </a:r>
          </a:p>
        </p:txBody>
      </p:sp>
      <p:sp>
        <p:nvSpPr>
          <p:cNvPr id="18" name="Rectangle 17"/>
          <p:cNvSpPr/>
          <p:nvPr/>
        </p:nvSpPr>
        <p:spPr>
          <a:xfrm>
            <a:off x="7079760" y="5091167"/>
            <a:ext cx="4966824" cy="1384995"/>
          </a:xfrm>
          <a:prstGeom prst="rect">
            <a:avLst/>
          </a:prstGeom>
        </p:spPr>
        <p:txBody>
          <a:bodyPr wrap="square">
            <a:spAutoFit/>
          </a:bodyPr>
          <a:lstStyle/>
          <a:p>
            <a:pPr marL="171450" indent="-171450">
              <a:buFont typeface="Arial" panose="020B0604020202020204" pitchFamily="34" charset="0"/>
              <a:buChar char="•"/>
            </a:pPr>
            <a:r>
              <a:rPr lang="fr-FR" sz="1200" dirty="0" smtClean="0"/>
              <a:t>Aluminium: Epaisseur minimale produite</a:t>
            </a:r>
            <a:r>
              <a:rPr lang="en-US" sz="1200" dirty="0" smtClean="0"/>
              <a:t>: 0.2 mm</a:t>
            </a:r>
          </a:p>
          <a:p>
            <a:pPr marL="171450" indent="-171450">
              <a:buFont typeface="Arial" panose="020B0604020202020204" pitchFamily="34" charset="0"/>
              <a:buChar char="•"/>
            </a:pPr>
            <a:r>
              <a:rPr lang="fr-FR" sz="1200" dirty="0" smtClean="0"/>
              <a:t>Titane: </a:t>
            </a:r>
            <a:r>
              <a:rPr lang="en-US" sz="1200" dirty="0" err="1"/>
              <a:t>Minitube</a:t>
            </a:r>
            <a:r>
              <a:rPr lang="en-US" sz="1200" dirty="0"/>
              <a:t> </a:t>
            </a:r>
            <a:r>
              <a:rPr lang="fr-FR" sz="1200" dirty="0" smtClean="0"/>
              <a:t>produit</a:t>
            </a:r>
            <a:r>
              <a:rPr lang="en-US" sz="1200" dirty="0" smtClean="0"/>
              <a:t> des tubes de 0.05 </a:t>
            </a:r>
            <a:r>
              <a:rPr lang="en-US" sz="1200" dirty="0"/>
              <a:t>mm </a:t>
            </a:r>
            <a:r>
              <a:rPr lang="en-US" sz="1200" dirty="0" smtClean="0"/>
              <a:t>Ep. (stents) </a:t>
            </a:r>
            <a:r>
              <a:rPr lang="fr-FR" sz="1200" dirty="0" smtClean="0"/>
              <a:t>mais</a:t>
            </a:r>
            <a:r>
              <a:rPr lang="en-US" sz="1200" dirty="0" smtClean="0"/>
              <a:t> la </a:t>
            </a:r>
            <a:r>
              <a:rPr lang="fr-FR" sz="1200" dirty="0" smtClean="0"/>
              <a:t>principale difficulté réside dans la couche d’oxyde </a:t>
            </a:r>
            <a:r>
              <a:rPr lang="en-US" sz="1200" dirty="0" smtClean="0"/>
              <a:t>à </a:t>
            </a:r>
            <a:r>
              <a:rPr lang="fr-FR" sz="1200" dirty="0" smtClean="0"/>
              <a:t>minimiser</a:t>
            </a:r>
            <a:r>
              <a:rPr lang="en-US" sz="1200" dirty="0" smtClean="0"/>
              <a:t> </a:t>
            </a:r>
            <a:r>
              <a:rPr lang="en-US" sz="1200" dirty="0"/>
              <a:t>(Vacuum oven of in inert </a:t>
            </a:r>
            <a:r>
              <a:rPr lang="en-US" sz="1200" dirty="0" smtClean="0"/>
              <a:t>environment; prix </a:t>
            </a:r>
            <a:r>
              <a:rPr lang="fr-FR" sz="1200" dirty="0" smtClean="0"/>
              <a:t>élevé, décapage dangereux </a:t>
            </a:r>
            <a:r>
              <a:rPr lang="en-US" sz="1200" dirty="0" smtClean="0"/>
              <a:t>pour les tubes fins)</a:t>
            </a:r>
            <a:r>
              <a:rPr lang="fr-FR" sz="1200" dirty="0" smtClean="0"/>
              <a:t> </a:t>
            </a:r>
          </a:p>
          <a:p>
            <a:pPr marL="171450" indent="-171450">
              <a:buFont typeface="Arial" panose="020B0604020202020204" pitchFamily="34" charset="0"/>
              <a:buChar char="•"/>
            </a:pPr>
            <a:r>
              <a:rPr lang="en-US" sz="1200" dirty="0" smtClean="0"/>
              <a:t>Tubes </a:t>
            </a:r>
            <a:r>
              <a:rPr lang="en-US" sz="1200" dirty="0" err="1" smtClean="0"/>
              <a:t>inox</a:t>
            </a:r>
            <a:r>
              <a:rPr lang="en-US" sz="1200" dirty="0" smtClean="0"/>
              <a:t>: </a:t>
            </a:r>
            <a:r>
              <a:rPr lang="fr-FR" sz="1200" dirty="0" smtClean="0"/>
              <a:t>commun,  mais des propriétés défavorables </a:t>
            </a:r>
            <a:r>
              <a:rPr lang="en-US" sz="1200" dirty="0" smtClean="0"/>
              <a:t>pour la selection </a:t>
            </a:r>
            <a:r>
              <a:rPr lang="en-US" sz="1200" dirty="0"/>
              <a:t>(X0, Activation, CTE…)</a:t>
            </a:r>
            <a:endParaRPr lang="fr-FR" sz="1200" dirty="0"/>
          </a:p>
        </p:txBody>
      </p:sp>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62247" y="4015517"/>
            <a:ext cx="4913396" cy="1075650"/>
          </a:xfrm>
          <a:prstGeom prst="rect">
            <a:avLst/>
          </a:prstGeom>
        </p:spPr>
      </p:pic>
      <p:pic>
        <p:nvPicPr>
          <p:cNvPr id="20" name="Imag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2190" y="42443"/>
            <a:ext cx="578978" cy="699746"/>
          </a:xfrm>
          <a:prstGeom prst="rect">
            <a:avLst/>
          </a:prstGeom>
        </p:spPr>
      </p:pic>
    </p:spTree>
    <p:extLst>
      <p:ext uri="{BB962C8B-B14F-4D97-AF65-F5344CB8AC3E}">
        <p14:creationId xmlns:p14="http://schemas.microsoft.com/office/powerpoint/2010/main" val="3782240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5576161" y="1380728"/>
            <a:ext cx="6433299" cy="50993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91193" y="2278823"/>
            <a:ext cx="5296514" cy="4205235"/>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586838" y="3500415"/>
              <a:ext cx="4341192"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Lignes de refroidissement</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830997"/>
            <a:chOff x="107504" y="1486072"/>
            <a:chExt cx="6096000" cy="830997"/>
          </a:xfrm>
        </p:grpSpPr>
        <p:sp>
          <p:nvSpPr>
            <p:cNvPr id="5" name="Rectangle 4"/>
            <p:cNvSpPr/>
            <p:nvPr/>
          </p:nvSpPr>
          <p:spPr>
            <a:xfrm>
              <a:off x="107504" y="1486072"/>
              <a:ext cx="6096000" cy="830997"/>
            </a:xfrm>
            <a:prstGeom prst="rect">
              <a:avLst/>
            </a:prstGeom>
          </p:spPr>
          <p:txBody>
            <a:bodyPr>
              <a:spAutoFit/>
            </a:bodyPr>
            <a:lstStyle/>
            <a:p>
              <a:pPr lvl="0">
                <a:defRPr/>
              </a:pPr>
              <a:r>
                <a:rPr lang="fr-FR" sz="1600" dirty="0" smtClean="0"/>
                <a:t>Collaborations</a:t>
              </a:r>
              <a:endParaRPr kumimoji="0" lang="fr-FR" sz="1600" b="0" i="0" u="none" strike="noStrike" kern="1200" cap="none" spc="0" normalizeH="0" baseline="0" noProof="0" dirty="0" smtClean="0">
                <a:ln>
                  <a:noFill/>
                </a:ln>
                <a:effectLst/>
                <a:uLnTx/>
                <a:uFillTx/>
                <a:latin typeface="Calibri"/>
              </a:endParaRPr>
            </a:p>
            <a:p>
              <a:pPr>
                <a:defRPr/>
              </a:pPr>
              <a:r>
                <a:rPr lang="en-US" sz="1600" cap="small" dirty="0" err="1" smtClean="0">
                  <a:latin typeface="Calibri"/>
                </a:rPr>
                <a:t>LHCb</a:t>
              </a:r>
              <a:r>
                <a:rPr lang="en-US" sz="1600" cap="small" dirty="0" smtClean="0">
                  <a:latin typeface="Calibri"/>
                </a:rPr>
                <a:t> Tracker</a:t>
              </a:r>
            </a:p>
            <a:p>
              <a:pPr>
                <a:defRPr/>
              </a:pPr>
              <a:r>
                <a:rPr lang="fr-FR" sz="1600" dirty="0" smtClean="0"/>
                <a:t>ATLAS ITK </a:t>
              </a: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8088" y="27795"/>
            <a:ext cx="666843" cy="714475"/>
          </a:xfrm>
          <a:prstGeom prst="rect">
            <a:avLst/>
          </a:prstGeom>
        </p:spPr>
      </p:pic>
      <p:sp>
        <p:nvSpPr>
          <p:cNvPr id="39" name="Rectangle 38"/>
          <p:cNvSpPr/>
          <p:nvPr/>
        </p:nvSpPr>
        <p:spPr>
          <a:xfrm>
            <a:off x="1169089" y="2318546"/>
            <a:ext cx="4354975" cy="369332"/>
          </a:xfrm>
          <a:prstGeom prst="rect">
            <a:avLst/>
          </a:prstGeom>
        </p:spPr>
        <p:txBody>
          <a:bodyPr wrap="none">
            <a:spAutoFit/>
          </a:bodyPr>
          <a:lstStyle/>
          <a:p>
            <a:r>
              <a:rPr lang="en-US" b="1" dirty="0"/>
              <a:t>Pixel barrel sub-assembly of ATLAS detector</a:t>
            </a:r>
            <a:endParaRPr lang="fr-FR" b="1" dirty="0"/>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0524" y="18680"/>
            <a:ext cx="738238" cy="738238"/>
          </a:xfrm>
          <a:prstGeom prst="rect">
            <a:avLst/>
          </a:prstGeom>
        </p:spPr>
      </p:pic>
      <p:sp>
        <p:nvSpPr>
          <p:cNvPr id="24" name="Title 1"/>
          <p:cNvSpPr txBox="1">
            <a:spLocks/>
          </p:cNvSpPr>
          <p:nvPr/>
        </p:nvSpPr>
        <p:spPr>
          <a:xfrm>
            <a:off x="5926957" y="895550"/>
            <a:ext cx="5778894" cy="433379"/>
          </a:xfrm>
          <a:prstGeom prst="rect">
            <a:avLst/>
          </a:prstGeom>
        </p:spPr>
        <p:txBody>
          <a:bodyPr/>
          <a:lstStyle>
            <a:lvl1pPr algn="ctr" defTabSz="914400" rtl="0" eaLnBrk="1" latinLnBrk="0" hangingPunct="1">
              <a:lnSpc>
                <a:spcPct val="90000"/>
              </a:lnSpc>
              <a:spcBef>
                <a:spcPct val="0"/>
              </a:spcBef>
              <a:buNone/>
              <a:defRPr sz="2800" b="1" kern="1200">
                <a:solidFill>
                  <a:srgbClr val="1F497D"/>
                </a:solidFill>
                <a:latin typeface="+mj-lt"/>
                <a:ea typeface="+mj-ea"/>
                <a:cs typeface="+mj-cs"/>
              </a:defRPr>
            </a:lvl1pPr>
          </a:lstStyle>
          <a:p>
            <a:r>
              <a:rPr lang="en-US" sz="2004" i="1" dirty="0" smtClean="0">
                <a:solidFill>
                  <a:srgbClr val="000000"/>
                </a:solidFill>
                <a:latin typeface="Corbel" panose="020B0503020204020204"/>
                <a:ea typeface="+mn-ea"/>
                <a:cs typeface="+mn-cs"/>
              </a:rPr>
              <a:t>Connections </a:t>
            </a:r>
            <a:r>
              <a:rPr lang="fr-FR" sz="2004" i="1" dirty="0" smtClean="0">
                <a:solidFill>
                  <a:srgbClr val="000000"/>
                </a:solidFill>
                <a:latin typeface="Corbel" panose="020B0503020204020204"/>
                <a:ea typeface="+mn-ea"/>
                <a:cs typeface="+mn-cs"/>
              </a:rPr>
              <a:t>fiables</a:t>
            </a:r>
            <a:r>
              <a:rPr lang="en-US" sz="2004" i="1" dirty="0" smtClean="0">
                <a:solidFill>
                  <a:srgbClr val="000000"/>
                </a:solidFill>
                <a:latin typeface="Corbel" panose="020B0503020204020204"/>
                <a:ea typeface="+mn-ea"/>
                <a:cs typeface="+mn-cs"/>
              </a:rPr>
              <a:t> pour circuit CO2 haute </a:t>
            </a:r>
            <a:r>
              <a:rPr lang="fr-FR" sz="2004" i="1" dirty="0" smtClean="0">
                <a:solidFill>
                  <a:srgbClr val="000000"/>
                </a:solidFill>
                <a:latin typeface="Corbel" panose="020B0503020204020204"/>
                <a:ea typeface="+mn-ea"/>
                <a:cs typeface="+mn-cs"/>
              </a:rPr>
              <a:t>pression</a:t>
            </a:r>
            <a:endParaRPr lang="fr-FR" sz="2004" i="1" dirty="0">
              <a:solidFill>
                <a:srgbClr val="000000"/>
              </a:solidFill>
              <a:latin typeface="Corbel" panose="020B0503020204020204"/>
              <a:ea typeface="+mn-ea"/>
              <a:cs typeface="+mn-cs"/>
            </a:endParaRPr>
          </a:p>
        </p:txBody>
      </p:sp>
      <p:grpSp>
        <p:nvGrpSpPr>
          <p:cNvPr id="25" name="Groupe 24"/>
          <p:cNvGrpSpPr/>
          <p:nvPr/>
        </p:nvGrpSpPr>
        <p:grpSpPr>
          <a:xfrm>
            <a:off x="5650978" y="1818909"/>
            <a:ext cx="6431197" cy="4048092"/>
            <a:chOff x="407972" y="766774"/>
            <a:chExt cx="8394000" cy="5522425"/>
          </a:xfrm>
        </p:grpSpPr>
        <p:sp>
          <p:nvSpPr>
            <p:cNvPr id="26" name="Rectangle 25"/>
            <p:cNvSpPr/>
            <p:nvPr/>
          </p:nvSpPr>
          <p:spPr>
            <a:xfrm>
              <a:off x="3589760" y="3032979"/>
              <a:ext cx="5212212" cy="314902"/>
            </a:xfrm>
            <a:prstGeom prst="rect">
              <a:avLst/>
            </a:prstGeom>
          </p:spPr>
          <p:txBody>
            <a:bodyPr wrap="square">
              <a:spAutoFit/>
            </a:bodyPr>
            <a:lstStyle/>
            <a:p>
              <a:r>
                <a:rPr lang="fr-FR" sz="900" dirty="0" smtClean="0"/>
                <a:t>Soudage laser des </a:t>
              </a:r>
              <a:r>
                <a:rPr lang="fr-FR" sz="900" dirty="0" err="1" smtClean="0"/>
                <a:t>Cooling</a:t>
              </a:r>
              <a:r>
                <a:rPr lang="fr-FR" sz="900" dirty="0" smtClean="0"/>
                <a:t> Pipes - CMS FPIX Phase 1 Upgrade, </a:t>
              </a:r>
              <a:r>
                <a:rPr lang="fr-FR" sz="900" i="1" dirty="0" err="1" smtClean="0"/>
                <a:t>Stephanie</a:t>
              </a:r>
              <a:r>
                <a:rPr lang="fr-FR" sz="900" i="1" dirty="0" smtClean="0"/>
                <a:t> </a:t>
              </a:r>
              <a:r>
                <a:rPr lang="fr-FR" sz="900" i="1" dirty="0" err="1" smtClean="0"/>
                <a:t>Timpone</a:t>
              </a:r>
              <a:endParaRPr lang="fr-FR" sz="900" i="1" dirty="0"/>
            </a:p>
          </p:txBody>
        </p:sp>
        <p:grpSp>
          <p:nvGrpSpPr>
            <p:cNvPr id="27" name="Groupe 26"/>
            <p:cNvGrpSpPr/>
            <p:nvPr/>
          </p:nvGrpSpPr>
          <p:grpSpPr>
            <a:xfrm>
              <a:off x="407972" y="766774"/>
              <a:ext cx="8258060" cy="5522425"/>
              <a:chOff x="407972" y="766774"/>
              <a:chExt cx="8258060" cy="5522425"/>
            </a:xfrm>
          </p:grpSpPr>
          <p:grpSp>
            <p:nvGrpSpPr>
              <p:cNvPr id="28" name="Group 5"/>
              <p:cNvGrpSpPr/>
              <p:nvPr/>
            </p:nvGrpSpPr>
            <p:grpSpPr>
              <a:xfrm>
                <a:off x="412836" y="1169581"/>
                <a:ext cx="3046547" cy="4609462"/>
                <a:chOff x="3467100" y="1524001"/>
                <a:chExt cx="2871787" cy="5105401"/>
              </a:xfrm>
            </p:grpSpPr>
            <p:pic>
              <p:nvPicPr>
                <p:cNvPr id="43" name="Picture 3" descr="O:\{ My PROJECTS }\– UT TRACKER\160512 GHIA TUBE BRAZING\P_20160512_131827.jpg"/>
                <p:cNvPicPr>
                  <a:picLocks noChangeAspect="1" noChangeArrowheads="1"/>
                </p:cNvPicPr>
                <p:nvPr/>
              </p:nvPicPr>
              <p:blipFill>
                <a:blip r:embed="rId6" cstate="print"/>
                <a:srcRect/>
                <a:stretch>
                  <a:fillRect/>
                </a:stretch>
              </p:blipFill>
              <p:spPr bwMode="auto">
                <a:xfrm rot="5400000">
                  <a:off x="2350293" y="2640808"/>
                  <a:ext cx="5105401" cy="2871787"/>
                </a:xfrm>
                <a:prstGeom prst="rect">
                  <a:avLst/>
                </a:prstGeom>
                <a:noFill/>
                <a:ln w="25400">
                  <a:solidFill>
                    <a:schemeClr val="bg1"/>
                  </a:solidFill>
                </a:ln>
              </p:spPr>
            </p:pic>
            <p:sp>
              <p:nvSpPr>
                <p:cNvPr id="44" name="TextBox 7"/>
                <p:cNvSpPr txBox="1"/>
                <p:nvPr/>
              </p:nvSpPr>
              <p:spPr>
                <a:xfrm>
                  <a:off x="4572000" y="3429001"/>
                  <a:ext cx="1263011" cy="418540"/>
                </a:xfrm>
                <a:prstGeom prst="rect">
                  <a:avLst/>
                </a:prstGeom>
                <a:solidFill>
                  <a:schemeClr val="bg1">
                    <a:lumMod val="50000"/>
                    <a:alpha val="50000"/>
                  </a:schemeClr>
                </a:solidFill>
              </p:spPr>
              <p:txBody>
                <a:bodyPr wrap="none" rtlCol="0">
                  <a:spAutoFit/>
                </a:bodyPr>
                <a:lstStyle/>
                <a:p>
                  <a:r>
                    <a:rPr lang="en-US" sz="1200" dirty="0" smtClean="0">
                      <a:ln>
                        <a:solidFill>
                          <a:schemeClr val="accent6">
                            <a:lumMod val="20000"/>
                            <a:lumOff val="80000"/>
                          </a:schemeClr>
                        </a:solidFill>
                      </a:ln>
                      <a:solidFill>
                        <a:schemeClr val="accent6"/>
                      </a:solidFill>
                      <a:effectLst/>
                    </a:rPr>
                    <a:t>induction coil</a:t>
                  </a:r>
                  <a:endParaRPr lang="en-US" sz="1200" dirty="0">
                    <a:ln>
                      <a:solidFill>
                        <a:schemeClr val="accent6">
                          <a:lumMod val="20000"/>
                          <a:lumOff val="80000"/>
                        </a:schemeClr>
                      </a:solidFill>
                    </a:ln>
                    <a:solidFill>
                      <a:schemeClr val="accent6"/>
                    </a:solidFill>
                    <a:effectLst/>
                  </a:endParaRPr>
                </a:p>
              </p:txBody>
            </p:sp>
            <p:sp>
              <p:nvSpPr>
                <p:cNvPr id="45" name="TextBox 8"/>
                <p:cNvSpPr txBox="1"/>
                <p:nvPr/>
              </p:nvSpPr>
              <p:spPr>
                <a:xfrm rot="4162244">
                  <a:off x="3594109" y="3765091"/>
                  <a:ext cx="935418" cy="340800"/>
                </a:xfrm>
                <a:prstGeom prst="rect">
                  <a:avLst/>
                </a:prstGeom>
                <a:solidFill>
                  <a:schemeClr val="bg1">
                    <a:lumMod val="50000"/>
                    <a:alpha val="50000"/>
                  </a:schemeClr>
                </a:solidFill>
              </p:spPr>
              <p:txBody>
                <a:bodyPr wrap="none" rtlCol="0">
                  <a:spAutoFit/>
                </a:bodyPr>
                <a:lstStyle/>
                <a:p>
                  <a:r>
                    <a:rPr lang="en-US" sz="1200" dirty="0" smtClean="0">
                      <a:ln>
                        <a:solidFill>
                          <a:schemeClr val="accent6">
                            <a:lumMod val="20000"/>
                            <a:lumOff val="80000"/>
                          </a:schemeClr>
                        </a:solidFill>
                      </a:ln>
                      <a:solidFill>
                        <a:schemeClr val="accent6"/>
                      </a:solidFill>
                    </a:rPr>
                    <a:t>tube </a:t>
                  </a:r>
                  <a:r>
                    <a:rPr lang="en-US" sz="1200" dirty="0" err="1" smtClean="0">
                      <a:ln>
                        <a:solidFill>
                          <a:schemeClr val="accent6">
                            <a:lumMod val="20000"/>
                            <a:lumOff val="80000"/>
                          </a:schemeClr>
                        </a:solidFill>
                      </a:ln>
                      <a:solidFill>
                        <a:schemeClr val="accent6"/>
                      </a:solidFill>
                    </a:rPr>
                    <a:t>Ti</a:t>
                  </a:r>
                  <a:endParaRPr lang="en-US" sz="1200" dirty="0">
                    <a:ln>
                      <a:solidFill>
                        <a:schemeClr val="accent6">
                          <a:lumMod val="20000"/>
                          <a:lumOff val="80000"/>
                        </a:schemeClr>
                      </a:solidFill>
                    </a:ln>
                    <a:solidFill>
                      <a:schemeClr val="accent6"/>
                    </a:solidFill>
                    <a:effectLst/>
                  </a:endParaRPr>
                </a:p>
              </p:txBody>
            </p:sp>
            <p:sp>
              <p:nvSpPr>
                <p:cNvPr id="46" name="TextBox 9"/>
                <p:cNvSpPr txBox="1"/>
                <p:nvPr/>
              </p:nvSpPr>
              <p:spPr>
                <a:xfrm>
                  <a:off x="3928332" y="5386891"/>
                  <a:ext cx="1093042" cy="697567"/>
                </a:xfrm>
                <a:prstGeom prst="rect">
                  <a:avLst/>
                </a:prstGeom>
                <a:noFill/>
              </p:spPr>
              <p:txBody>
                <a:bodyPr wrap="square" rtlCol="0">
                  <a:spAutoFit/>
                </a:bodyPr>
                <a:lstStyle/>
                <a:p>
                  <a:r>
                    <a:rPr lang="en-US" sz="1200" dirty="0">
                      <a:ln>
                        <a:solidFill>
                          <a:schemeClr val="accent6">
                            <a:lumMod val="20000"/>
                            <a:lumOff val="80000"/>
                          </a:schemeClr>
                        </a:solidFill>
                      </a:ln>
                      <a:solidFill>
                        <a:schemeClr val="accent6"/>
                      </a:solidFill>
                    </a:rPr>
                    <a:t>Tube à vide quartz</a:t>
                  </a:r>
                  <a:endParaRPr lang="en-US" sz="1200" dirty="0" smtClean="0">
                    <a:ln>
                      <a:solidFill>
                        <a:schemeClr val="accent6">
                          <a:lumMod val="20000"/>
                          <a:lumOff val="80000"/>
                        </a:schemeClr>
                      </a:solidFill>
                    </a:ln>
                    <a:solidFill>
                      <a:schemeClr val="accent6"/>
                    </a:solidFill>
                    <a:effectLst/>
                  </a:endParaRPr>
                </a:p>
              </p:txBody>
            </p:sp>
            <p:sp>
              <p:nvSpPr>
                <p:cNvPr id="48" name="TextBox 10"/>
                <p:cNvSpPr txBox="1"/>
                <p:nvPr/>
              </p:nvSpPr>
              <p:spPr>
                <a:xfrm>
                  <a:off x="3962400" y="1981200"/>
                  <a:ext cx="1464100" cy="418540"/>
                </a:xfrm>
                <a:prstGeom prst="rect">
                  <a:avLst/>
                </a:prstGeom>
                <a:solidFill>
                  <a:schemeClr val="bg1">
                    <a:lumMod val="50000"/>
                    <a:alpha val="50000"/>
                  </a:schemeClr>
                </a:solidFill>
              </p:spPr>
              <p:txBody>
                <a:bodyPr wrap="none" rtlCol="0">
                  <a:spAutoFit/>
                </a:bodyPr>
                <a:lstStyle/>
                <a:p>
                  <a:r>
                    <a:rPr lang="en-US" sz="1200" dirty="0" smtClean="0">
                      <a:ln>
                        <a:solidFill>
                          <a:schemeClr val="accent6">
                            <a:lumMod val="20000"/>
                            <a:lumOff val="80000"/>
                          </a:schemeClr>
                        </a:solidFill>
                      </a:ln>
                      <a:solidFill>
                        <a:schemeClr val="accent6"/>
                      </a:solidFill>
                      <a:effectLst/>
                    </a:rPr>
                    <a:t>Tube à vide </a:t>
                  </a:r>
                  <a:r>
                    <a:rPr lang="en-US" sz="1200" dirty="0" err="1" smtClean="0">
                      <a:ln>
                        <a:solidFill>
                          <a:schemeClr val="accent6">
                            <a:lumMod val="20000"/>
                            <a:lumOff val="80000"/>
                          </a:schemeClr>
                        </a:solidFill>
                      </a:ln>
                      <a:solidFill>
                        <a:schemeClr val="accent6"/>
                      </a:solidFill>
                      <a:effectLst/>
                    </a:rPr>
                    <a:t>inox</a:t>
                  </a:r>
                  <a:endParaRPr lang="en-US" sz="1200" dirty="0" smtClean="0">
                    <a:ln>
                      <a:solidFill>
                        <a:schemeClr val="accent6">
                          <a:lumMod val="20000"/>
                          <a:lumOff val="80000"/>
                        </a:schemeClr>
                      </a:solidFill>
                    </a:ln>
                    <a:solidFill>
                      <a:schemeClr val="accent6"/>
                    </a:solidFill>
                    <a:effectLst/>
                  </a:endParaRPr>
                </a:p>
              </p:txBody>
            </p:sp>
          </p:grpSp>
          <p:pic>
            <p:nvPicPr>
              <p:cNvPr id="29" name="Picture 12"/>
              <p:cNvPicPr>
                <a:picLocks noChangeAspect="1"/>
              </p:cNvPicPr>
              <p:nvPr/>
            </p:nvPicPr>
            <p:blipFill>
              <a:blip r:embed="rId7"/>
              <a:stretch>
                <a:fillRect/>
              </a:stretch>
            </p:blipFill>
            <p:spPr>
              <a:xfrm>
                <a:off x="3589761" y="766774"/>
                <a:ext cx="4096589" cy="2023767"/>
              </a:xfrm>
              <a:prstGeom prst="rect">
                <a:avLst/>
              </a:prstGeom>
            </p:spPr>
          </p:pic>
          <p:pic>
            <p:nvPicPr>
              <p:cNvPr id="30" name="Picture 14"/>
              <p:cNvPicPr>
                <a:picLocks noChangeAspect="1"/>
              </p:cNvPicPr>
              <p:nvPr/>
            </p:nvPicPr>
            <p:blipFill>
              <a:blip r:embed="rId8"/>
              <a:stretch>
                <a:fillRect/>
              </a:stretch>
            </p:blipFill>
            <p:spPr>
              <a:xfrm>
                <a:off x="3876713" y="3273857"/>
                <a:ext cx="4789319" cy="1846763"/>
              </a:xfrm>
              <a:prstGeom prst="rect">
                <a:avLst/>
              </a:prstGeom>
            </p:spPr>
          </p:pic>
          <p:pic>
            <p:nvPicPr>
              <p:cNvPr id="34" name="Picture 15"/>
              <p:cNvPicPr>
                <a:picLocks noChangeAspect="1"/>
              </p:cNvPicPr>
              <p:nvPr/>
            </p:nvPicPr>
            <p:blipFill rotWithShape="1">
              <a:blip r:embed="rId9"/>
              <a:srcRect l="41159" t="1" r="-38" b="4029"/>
              <a:stretch/>
            </p:blipFill>
            <p:spPr>
              <a:xfrm>
                <a:off x="4616529" y="5091001"/>
                <a:ext cx="3451049" cy="1167130"/>
              </a:xfrm>
              <a:prstGeom prst="rect">
                <a:avLst/>
              </a:prstGeom>
            </p:spPr>
          </p:pic>
          <p:sp>
            <p:nvSpPr>
              <p:cNvPr id="35" name="TextBox 16"/>
              <p:cNvSpPr txBox="1"/>
              <p:nvPr/>
            </p:nvSpPr>
            <p:spPr>
              <a:xfrm>
                <a:off x="5638053" y="2748211"/>
                <a:ext cx="2398628" cy="377883"/>
              </a:xfrm>
              <a:prstGeom prst="rect">
                <a:avLst/>
              </a:prstGeom>
              <a:noFill/>
            </p:spPr>
            <p:txBody>
              <a:bodyPr wrap="none" rtlCol="0">
                <a:spAutoFit/>
              </a:bodyPr>
              <a:lstStyle/>
              <a:p>
                <a:r>
                  <a:rPr lang="en-US" sz="1200" dirty="0" smtClean="0">
                    <a:solidFill>
                      <a:srgbClr val="FF0000"/>
                    </a:solidFill>
                  </a:rPr>
                  <a:t>Mini </a:t>
                </a:r>
                <a:r>
                  <a:rPr lang="en-US" sz="1200" dirty="0" err="1" smtClean="0">
                    <a:solidFill>
                      <a:srgbClr val="FF0000"/>
                    </a:solidFill>
                  </a:rPr>
                  <a:t>connecteur</a:t>
                </a:r>
                <a:r>
                  <a:rPr lang="en-US" sz="1200" dirty="0" smtClean="0">
                    <a:solidFill>
                      <a:srgbClr val="FF0000"/>
                    </a:solidFill>
                  </a:rPr>
                  <a:t> (VCR like)</a:t>
                </a:r>
                <a:endParaRPr lang="en-US" sz="1200" dirty="0">
                  <a:solidFill>
                    <a:srgbClr val="FF0000"/>
                  </a:solidFill>
                </a:endParaRPr>
              </a:p>
            </p:txBody>
          </p:sp>
          <p:sp>
            <p:nvSpPr>
              <p:cNvPr id="38" name="TextBox 17"/>
              <p:cNvSpPr txBox="1"/>
              <p:nvPr/>
            </p:nvSpPr>
            <p:spPr>
              <a:xfrm>
                <a:off x="7811738" y="3582135"/>
                <a:ext cx="596706" cy="335896"/>
              </a:xfrm>
              <a:prstGeom prst="rect">
                <a:avLst/>
              </a:prstGeom>
              <a:noFill/>
            </p:spPr>
            <p:txBody>
              <a:bodyPr wrap="none" rtlCol="0">
                <a:spAutoFit/>
              </a:bodyPr>
              <a:lstStyle/>
              <a:p>
                <a:r>
                  <a:rPr lang="en-US" sz="1000" dirty="0" smtClean="0"/>
                  <a:t>M3.5</a:t>
                </a:r>
                <a:endParaRPr lang="en-US" sz="1000" dirty="0"/>
              </a:p>
            </p:txBody>
          </p:sp>
          <p:cxnSp>
            <p:nvCxnSpPr>
              <p:cNvPr id="40" name="Straight Arrow Connector 19"/>
              <p:cNvCxnSpPr/>
              <p:nvPr/>
            </p:nvCxnSpPr>
            <p:spPr>
              <a:xfrm flipH="1">
                <a:off x="1945532" y="2582695"/>
                <a:ext cx="3297677" cy="79823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07972" y="5785355"/>
                <a:ext cx="2822045" cy="503844"/>
              </a:xfrm>
              <a:prstGeom prst="rect">
                <a:avLst/>
              </a:prstGeom>
            </p:spPr>
            <p:txBody>
              <a:bodyPr wrap="square">
                <a:spAutoFit/>
              </a:bodyPr>
              <a:lstStyle/>
              <a:p>
                <a:r>
                  <a:rPr lang="en-US" sz="900" dirty="0"/>
                  <a:t>Mechanics and Construction of the </a:t>
                </a:r>
                <a:r>
                  <a:rPr lang="en-US" sz="900" dirty="0" err="1"/>
                  <a:t>LHCb</a:t>
                </a:r>
                <a:r>
                  <a:rPr lang="en-US" sz="900" dirty="0"/>
                  <a:t> Upstream Tracker </a:t>
                </a:r>
                <a:r>
                  <a:rPr lang="en-US" sz="900" dirty="0" smtClean="0"/>
                  <a:t>Detector, </a:t>
                </a:r>
                <a:r>
                  <a:rPr lang="en-US" sz="900" i="1" dirty="0" smtClean="0"/>
                  <a:t>Ray Mountain</a:t>
                </a:r>
                <a:endParaRPr lang="en-US" sz="900" i="1" dirty="0"/>
              </a:p>
            </p:txBody>
          </p:sp>
          <p:sp>
            <p:nvSpPr>
              <p:cNvPr id="42" name="TextBox 25"/>
              <p:cNvSpPr txBox="1"/>
              <p:nvPr/>
            </p:nvSpPr>
            <p:spPr>
              <a:xfrm>
                <a:off x="6939880" y="872178"/>
                <a:ext cx="1492939" cy="377883"/>
              </a:xfrm>
              <a:prstGeom prst="rect">
                <a:avLst/>
              </a:prstGeom>
              <a:noFill/>
            </p:spPr>
            <p:txBody>
              <a:bodyPr wrap="none" rtlCol="0">
                <a:spAutoFit/>
              </a:bodyPr>
              <a:lstStyle/>
              <a:p>
                <a:r>
                  <a:rPr lang="en-US" sz="1200" dirty="0" err="1" smtClean="0">
                    <a:solidFill>
                      <a:srgbClr val="FF0000"/>
                    </a:solidFill>
                  </a:rPr>
                  <a:t>Brasage</a:t>
                </a:r>
                <a:r>
                  <a:rPr lang="en-US" sz="1200" dirty="0" smtClean="0">
                    <a:solidFill>
                      <a:srgbClr val="FF0000"/>
                    </a:solidFill>
                  </a:rPr>
                  <a:t> </a:t>
                </a:r>
                <a:r>
                  <a:rPr lang="en-US" sz="1200" dirty="0" err="1" smtClean="0">
                    <a:solidFill>
                      <a:srgbClr val="FF0000"/>
                    </a:solidFill>
                  </a:rPr>
                  <a:t>Inox</a:t>
                </a:r>
                <a:r>
                  <a:rPr lang="en-US" sz="1200" dirty="0" smtClean="0">
                    <a:solidFill>
                      <a:srgbClr val="FF0000"/>
                    </a:solidFill>
                  </a:rPr>
                  <a:t>/</a:t>
                </a:r>
                <a:r>
                  <a:rPr lang="en-US" sz="1200" dirty="0" err="1" smtClean="0">
                    <a:solidFill>
                      <a:srgbClr val="FF0000"/>
                    </a:solidFill>
                  </a:rPr>
                  <a:t>Ti</a:t>
                </a:r>
                <a:endParaRPr lang="en-US" sz="1200" dirty="0">
                  <a:solidFill>
                    <a:srgbClr val="FF0000"/>
                  </a:solidFill>
                </a:endParaRPr>
              </a:p>
            </p:txBody>
          </p:sp>
        </p:grpSp>
      </p:gr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184" y="2293302"/>
            <a:ext cx="822593" cy="413883"/>
          </a:xfrm>
          <a:prstGeom prst="rect">
            <a:avLst/>
          </a:prstGeom>
        </p:spPr>
      </p:pic>
      <p:grpSp>
        <p:nvGrpSpPr>
          <p:cNvPr id="8" name="Groupe 7"/>
          <p:cNvGrpSpPr/>
          <p:nvPr/>
        </p:nvGrpSpPr>
        <p:grpSpPr>
          <a:xfrm>
            <a:off x="254857" y="2923391"/>
            <a:ext cx="2851157" cy="3252550"/>
            <a:chOff x="274971" y="2947926"/>
            <a:chExt cx="2851157" cy="3252550"/>
          </a:xfrm>
        </p:grpSpPr>
        <p:sp>
          <p:nvSpPr>
            <p:cNvPr id="15" name="Rectangle 14"/>
            <p:cNvSpPr/>
            <p:nvPr/>
          </p:nvSpPr>
          <p:spPr>
            <a:xfrm>
              <a:off x="691354" y="4035140"/>
              <a:ext cx="184731" cy="369332"/>
            </a:xfrm>
            <a:prstGeom prst="rect">
              <a:avLst/>
            </a:prstGeom>
          </p:spPr>
          <p:txBody>
            <a:bodyPr wrap="none">
              <a:spAutoFit/>
            </a:bodyPr>
            <a:lstStyle/>
            <a:p>
              <a:endParaRPr lang="fr-FR" b="1" dirty="0">
                <a:solidFill>
                  <a:srgbClr val="0070C0"/>
                </a:solidFill>
              </a:endParaRPr>
            </a:p>
          </p:txBody>
        </p:sp>
        <p:sp>
          <p:nvSpPr>
            <p:cNvPr id="50" name="Text Box 4"/>
            <p:cNvSpPr txBox="1">
              <a:spLocks noChangeArrowheads="1"/>
            </p:cNvSpPr>
            <p:nvPr/>
          </p:nvSpPr>
          <p:spPr bwMode="auto">
            <a:xfrm>
              <a:off x="274971" y="2947926"/>
              <a:ext cx="2736304" cy="261574"/>
            </a:xfrm>
            <a:prstGeom prst="rect">
              <a:avLst/>
            </a:prstGeom>
            <a:noFill/>
            <a:ln w="25400" algn="ctr">
              <a:solidFill>
                <a:srgbClr val="FF0000"/>
              </a:solidFill>
              <a:miter lim="800000"/>
              <a:headEnd/>
              <a:tailEnd/>
            </a:ln>
          </p:spPr>
          <p:txBody>
            <a:bodyPr wrap="square" lIns="91402" tIns="45702" rIns="91402" bIns="45702">
              <a:spAutoFit/>
            </a:bodyPr>
            <a:lstStyle/>
            <a:p>
              <a:pPr algn="ctr" eaLnBrk="1" hangingPunct="1">
                <a:spcBef>
                  <a:spcPct val="50000"/>
                </a:spcBef>
              </a:pPr>
              <a:r>
                <a:rPr lang="fr-FR" sz="1100" dirty="0" smtClean="0">
                  <a:solidFill>
                    <a:srgbClr val="000000"/>
                  </a:solidFill>
                  <a:latin typeface="Comic Sans MS" pitchFamily="66" charset="0"/>
                  <a:cs typeface="Times New Roman" pitchFamily="18" charset="0"/>
                </a:rPr>
                <a:t>Liaison démontable </a:t>
              </a:r>
              <a:r>
                <a:rPr lang="fr-FR" sz="1100" dirty="0">
                  <a:solidFill>
                    <a:srgbClr val="000000"/>
                  </a:solidFill>
                  <a:latin typeface="Comic Sans MS" pitchFamily="66" charset="0"/>
                  <a:cs typeface="Times New Roman" pitchFamily="18" charset="0"/>
                </a:rPr>
                <a:t>entre deux tubes</a:t>
              </a:r>
            </a:p>
          </p:txBody>
        </p:sp>
        <p:pic>
          <p:nvPicPr>
            <p:cNvPr id="51" name="Picture 3" descr="W:\Presentations\2-ATLAS_UPGRADE_WEEKS\CERN_novembre_2011\raccord M6x0.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63896" y="3241485"/>
              <a:ext cx="1800287" cy="1303657"/>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e 51"/>
            <p:cNvGrpSpPr/>
            <p:nvPr/>
          </p:nvGrpSpPr>
          <p:grpSpPr>
            <a:xfrm>
              <a:off x="274971" y="4671424"/>
              <a:ext cx="2851157" cy="1529052"/>
              <a:chOff x="1687116" y="938320"/>
              <a:chExt cx="6082848" cy="2683271"/>
            </a:xfrm>
          </p:grpSpPr>
          <p:pic>
            <p:nvPicPr>
              <p:cNvPr id="53" name="Picture 2" descr="W:\Presentations\2-ATLAS_UPGRADE_WEEKS\CERN_novembre_2011\ATLAS IBL Cooling Loop Fitting Section.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407202" y="1243234"/>
                <a:ext cx="5117727" cy="2378357"/>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p:cNvSpPr/>
              <p:nvPr/>
            </p:nvSpPr>
            <p:spPr>
              <a:xfrm>
                <a:off x="6223623" y="3187453"/>
                <a:ext cx="1546341" cy="378009"/>
              </a:xfrm>
              <a:prstGeom prst="rect">
                <a:avLst/>
              </a:prstGeom>
              <a:solidFill>
                <a:schemeClr val="bg1"/>
              </a:solidFill>
            </p:spPr>
            <p:txBody>
              <a:bodyPr wrap="none" lIns="91402" tIns="45702" rIns="91402" bIns="45702">
                <a:spAutoFit/>
              </a:bodyPr>
              <a:lstStyle/>
              <a:p>
                <a:pPr marL="0" lvl="1" defTabSz="955281">
                  <a:spcBef>
                    <a:spcPts val="1200"/>
                  </a:spcBef>
                </a:pPr>
                <a:r>
                  <a:rPr lang="en-GB" sz="800" dirty="0">
                    <a:latin typeface="Arial" pitchFamily="34" charset="0"/>
                    <a:cs typeface="Arial" pitchFamily="34" charset="0"/>
                  </a:rPr>
                  <a:t>100% Ta6V</a:t>
                </a:r>
              </a:p>
            </p:txBody>
          </p:sp>
          <p:cxnSp>
            <p:nvCxnSpPr>
              <p:cNvPr id="55" name="Connecteur droit avec flèche 54"/>
              <p:cNvCxnSpPr>
                <a:stCxn id="57" idx="2"/>
              </p:cNvCxnSpPr>
              <p:nvPr/>
            </p:nvCxnSpPr>
            <p:spPr bwMode="auto">
              <a:xfrm>
                <a:off x="2803241" y="1748412"/>
                <a:ext cx="1548173" cy="955108"/>
              </a:xfrm>
              <a:prstGeom prst="straightConnector1">
                <a:avLst/>
              </a:prstGeom>
              <a:solidFill>
                <a:schemeClr val="accent1"/>
              </a:solidFill>
              <a:ln w="25400" cap="flat" cmpd="sng" algn="ctr">
                <a:solidFill>
                  <a:srgbClr val="FFFF00"/>
                </a:solidFill>
                <a:prstDash val="solid"/>
                <a:round/>
                <a:headEnd type="none" w="med" len="med"/>
                <a:tailEnd type="arrow"/>
              </a:ln>
              <a:effectLst/>
            </p:spPr>
          </p:cxnSp>
          <p:cxnSp>
            <p:nvCxnSpPr>
              <p:cNvPr id="56" name="Connecteur droit avec flèche 55"/>
              <p:cNvCxnSpPr>
                <a:stCxn id="57" idx="2"/>
              </p:cNvCxnSpPr>
              <p:nvPr/>
            </p:nvCxnSpPr>
            <p:spPr bwMode="auto">
              <a:xfrm>
                <a:off x="2803241" y="1748412"/>
                <a:ext cx="1691470" cy="830148"/>
              </a:xfrm>
              <a:prstGeom prst="straightConnector1">
                <a:avLst/>
              </a:prstGeom>
              <a:solidFill>
                <a:schemeClr val="accent1"/>
              </a:solidFill>
              <a:ln w="25400" cap="flat" cmpd="sng" algn="ctr">
                <a:solidFill>
                  <a:srgbClr val="FFFF00"/>
                </a:solidFill>
                <a:prstDash val="solid"/>
                <a:round/>
                <a:headEnd type="none" w="med" len="med"/>
                <a:tailEnd type="arrow"/>
              </a:ln>
              <a:effectLst/>
            </p:spPr>
          </p:cxnSp>
          <p:sp>
            <p:nvSpPr>
              <p:cNvPr id="57" name="Rectangle 56"/>
              <p:cNvSpPr/>
              <p:nvPr/>
            </p:nvSpPr>
            <p:spPr>
              <a:xfrm>
                <a:off x="1687116" y="938320"/>
                <a:ext cx="2232248" cy="810092"/>
              </a:xfrm>
              <a:prstGeom prst="rect">
                <a:avLst/>
              </a:prstGeom>
              <a:solidFill>
                <a:schemeClr val="bg1"/>
              </a:solidFill>
            </p:spPr>
            <p:txBody>
              <a:bodyPr wrap="square" lIns="91402" tIns="45702" rIns="91402" bIns="45702">
                <a:spAutoFit/>
              </a:bodyPr>
              <a:lstStyle/>
              <a:p>
                <a:pPr marL="0" lvl="1" defTabSz="955281">
                  <a:spcBef>
                    <a:spcPts val="1200"/>
                  </a:spcBef>
                </a:pPr>
                <a:r>
                  <a:rPr lang="en-GB" sz="800" dirty="0" smtClean="0">
                    <a:latin typeface="Arial" pitchFamily="34" charset="0"/>
                    <a:cs typeface="Arial" pitchFamily="34" charset="0"/>
                  </a:rPr>
                  <a:t>Liaison tube </a:t>
                </a:r>
                <a:r>
                  <a:rPr lang="en-GB" sz="800" dirty="0" err="1" smtClean="0">
                    <a:latin typeface="Arial" pitchFamily="34" charset="0"/>
                    <a:cs typeface="Arial" pitchFamily="34" charset="0"/>
                  </a:rPr>
                  <a:t>soudure</a:t>
                </a:r>
                <a:r>
                  <a:rPr lang="en-GB" sz="800" dirty="0" smtClean="0">
                    <a:latin typeface="Arial" pitchFamily="34" charset="0"/>
                    <a:cs typeface="Arial" pitchFamily="34" charset="0"/>
                  </a:rPr>
                  <a:t> </a:t>
                </a:r>
                <a:r>
                  <a:rPr lang="en-GB" sz="800" dirty="0" err="1">
                    <a:latin typeface="Arial" pitchFamily="34" charset="0"/>
                    <a:cs typeface="Arial" pitchFamily="34" charset="0"/>
                  </a:rPr>
                  <a:t>f</a:t>
                </a:r>
                <a:r>
                  <a:rPr lang="en-GB" sz="800" dirty="0" err="1" smtClean="0">
                    <a:latin typeface="Arial" pitchFamily="34" charset="0"/>
                    <a:cs typeface="Arial" pitchFamily="34" charset="0"/>
                  </a:rPr>
                  <a:t>aisceau</a:t>
                </a:r>
                <a:r>
                  <a:rPr lang="en-GB" sz="800" dirty="0" smtClean="0">
                    <a:latin typeface="Arial" pitchFamily="34" charset="0"/>
                    <a:cs typeface="Arial" pitchFamily="34" charset="0"/>
                  </a:rPr>
                  <a:t> </a:t>
                </a:r>
                <a:r>
                  <a:rPr lang="en-GB" sz="800" dirty="0" err="1" smtClean="0">
                    <a:latin typeface="Arial" pitchFamily="34" charset="0"/>
                    <a:cs typeface="Arial" pitchFamily="34" charset="0"/>
                  </a:rPr>
                  <a:t>d’électrons</a:t>
                </a:r>
                <a:r>
                  <a:rPr lang="en-GB" sz="800" dirty="0" smtClean="0">
                    <a:latin typeface="Arial" pitchFamily="34" charset="0"/>
                    <a:cs typeface="Arial" pitchFamily="34" charset="0"/>
                  </a:rPr>
                  <a:t> </a:t>
                </a:r>
                <a:r>
                  <a:rPr lang="en-GB" sz="800" dirty="0" err="1" smtClean="0">
                    <a:latin typeface="Arial" pitchFamily="34" charset="0"/>
                    <a:cs typeface="Arial" pitchFamily="34" charset="0"/>
                  </a:rPr>
                  <a:t>Ti</a:t>
                </a:r>
                <a:endParaRPr lang="en-GB" sz="800" dirty="0" smtClean="0">
                  <a:latin typeface="Arial" pitchFamily="34" charset="0"/>
                  <a:cs typeface="Arial" pitchFamily="34" charset="0"/>
                </a:endParaRPr>
              </a:p>
            </p:txBody>
          </p:sp>
        </p:grpSp>
      </p:grpSp>
      <p:grpSp>
        <p:nvGrpSpPr>
          <p:cNvPr id="10" name="Groupe 9"/>
          <p:cNvGrpSpPr/>
          <p:nvPr/>
        </p:nvGrpSpPr>
        <p:grpSpPr>
          <a:xfrm>
            <a:off x="2986773" y="2921848"/>
            <a:ext cx="2636886" cy="2965569"/>
            <a:chOff x="2791001" y="3477796"/>
            <a:chExt cx="2461537" cy="2810703"/>
          </a:xfrm>
        </p:grpSpPr>
        <p:sp>
          <p:nvSpPr>
            <p:cNvPr id="58" name="Text Box 4"/>
            <p:cNvSpPr txBox="1">
              <a:spLocks noChangeArrowheads="1"/>
            </p:cNvSpPr>
            <p:nvPr/>
          </p:nvSpPr>
          <p:spPr bwMode="auto">
            <a:xfrm>
              <a:off x="2895415" y="3477796"/>
              <a:ext cx="2160587" cy="261574"/>
            </a:xfrm>
            <a:prstGeom prst="rect">
              <a:avLst/>
            </a:prstGeom>
            <a:noFill/>
            <a:ln w="25400" algn="ctr">
              <a:solidFill>
                <a:srgbClr val="FF0000"/>
              </a:solidFill>
              <a:miter lim="800000"/>
              <a:headEnd/>
              <a:tailEnd/>
            </a:ln>
          </p:spPr>
          <p:txBody>
            <a:bodyPr lIns="91402" tIns="45702" rIns="91402" bIns="45702">
              <a:spAutoFit/>
            </a:bodyPr>
            <a:lstStyle/>
            <a:p>
              <a:pPr algn="ctr" eaLnBrk="1" hangingPunct="1">
                <a:spcBef>
                  <a:spcPct val="50000"/>
                </a:spcBef>
              </a:pPr>
              <a:r>
                <a:rPr lang="fr-FR" sz="1100" dirty="0" smtClean="0">
                  <a:solidFill>
                    <a:srgbClr val="000000"/>
                  </a:solidFill>
                  <a:latin typeface="Comic Sans MS" pitchFamily="66" charset="0"/>
                  <a:cs typeface="Times New Roman" pitchFamily="18" charset="0"/>
                </a:rPr>
                <a:t>Isolateur</a:t>
              </a:r>
              <a:endParaRPr lang="fr-FR" sz="1100" dirty="0">
                <a:solidFill>
                  <a:srgbClr val="000000"/>
                </a:solidFill>
                <a:latin typeface="Comic Sans MS" pitchFamily="66" charset="0"/>
                <a:cs typeface="Times New Roman" pitchFamily="18" charset="0"/>
              </a:endParaRPr>
            </a:p>
          </p:txBody>
        </p:sp>
        <p:sp>
          <p:nvSpPr>
            <p:cNvPr id="59" name="Text Box 4"/>
            <p:cNvSpPr txBox="1">
              <a:spLocks noChangeArrowheads="1"/>
            </p:cNvSpPr>
            <p:nvPr/>
          </p:nvSpPr>
          <p:spPr bwMode="auto">
            <a:xfrm>
              <a:off x="3124477" y="3927331"/>
              <a:ext cx="1871663" cy="523220"/>
            </a:xfrm>
            <a:prstGeom prst="rect">
              <a:avLst/>
            </a:prstGeom>
            <a:noFill/>
            <a:ln w="9525">
              <a:solidFill>
                <a:schemeClr val="tx1"/>
              </a:solidFill>
              <a:miter lim="800000"/>
              <a:headEnd/>
              <a:tailEnd/>
            </a:ln>
          </p:spPr>
          <p:txBody>
            <a:bodyPr lIns="91402" tIns="45702" rIns="91402" bIns="45702">
              <a:spAutoFit/>
            </a:bodyPr>
            <a:lstStyle/>
            <a:p>
              <a:pPr algn="ctr" eaLnBrk="1" hangingPunct="1">
                <a:spcBef>
                  <a:spcPct val="50000"/>
                </a:spcBef>
              </a:pPr>
              <a:r>
                <a:rPr lang="fr-FR" sz="1400" dirty="0" smtClean="0">
                  <a:solidFill>
                    <a:srgbClr val="000000"/>
                  </a:solidFill>
                  <a:latin typeface="Comic Sans MS" pitchFamily="66" charset="0"/>
                  <a:cs typeface="Times New Roman" pitchFamily="18" charset="0"/>
                </a:rPr>
                <a:t>Transition Céramique/Titane</a:t>
              </a:r>
              <a:endParaRPr lang="fr-FR" sz="1400" dirty="0">
                <a:solidFill>
                  <a:srgbClr val="000000"/>
                </a:solidFill>
                <a:latin typeface="Comic Sans MS" pitchFamily="66" charset="0"/>
                <a:cs typeface="Times New Roman" pitchFamily="18" charset="0"/>
              </a:endParaRPr>
            </a:p>
          </p:txBody>
        </p:sp>
        <p:pic>
          <p:nvPicPr>
            <p:cNvPr id="60"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429" t="53069" r="12857" b="5346"/>
            <a:stretch/>
          </p:blipFill>
          <p:spPr bwMode="auto">
            <a:xfrm>
              <a:off x="2886078" y="5076477"/>
              <a:ext cx="2216268" cy="121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2791001" y="4735269"/>
              <a:ext cx="2461537" cy="400073"/>
            </a:xfrm>
            <a:prstGeom prst="rect">
              <a:avLst/>
            </a:prstGeom>
          </p:spPr>
          <p:txBody>
            <a:bodyPr wrap="square" lIns="91402" tIns="45702" rIns="91402" bIns="45702">
              <a:spAutoFit/>
            </a:bodyPr>
            <a:lstStyle/>
            <a:p>
              <a:pPr marL="0" lvl="1" defTabSz="955281">
                <a:spcBef>
                  <a:spcPts val="1200"/>
                </a:spcBef>
              </a:pPr>
              <a:r>
                <a:rPr lang="fr-FR" sz="1000" dirty="0" smtClean="0">
                  <a:latin typeface="Arial" pitchFamily="34" charset="0"/>
                  <a:cs typeface="Arial" pitchFamily="34" charset="0"/>
                </a:rPr>
                <a:t>Objectif : isoler électriquement les tubes “internes” de tubes externes”</a:t>
              </a:r>
            </a:p>
          </p:txBody>
        </p:sp>
      </p:grpSp>
      <p:pic>
        <p:nvPicPr>
          <p:cNvPr id="62" name="Picture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78748" y="132702"/>
            <a:ext cx="1044744" cy="549546"/>
          </a:xfrm>
          <a:prstGeom prst="rect">
            <a:avLst/>
          </a:prstGeom>
        </p:spPr>
      </p:pic>
    </p:spTree>
    <p:extLst>
      <p:ext uri="{BB962C8B-B14F-4D97-AF65-F5344CB8AC3E}">
        <p14:creationId xmlns:p14="http://schemas.microsoft.com/office/powerpoint/2010/main" val="2276918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274885" y="1387686"/>
            <a:ext cx="4976866"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115390" cy="1265209"/>
            <a:chOff x="2013540" y="3093727"/>
            <a:chExt cx="4914490" cy="1127464"/>
          </a:xfrm>
        </p:grpSpPr>
        <p:sp>
          <p:nvSpPr>
            <p:cNvPr id="31" name="Rectangle avec coin arrondi 30"/>
            <p:cNvSpPr/>
            <p:nvPr/>
          </p:nvSpPr>
          <p:spPr>
            <a:xfrm flipV="1">
              <a:off x="2013540" y="3093727"/>
              <a:ext cx="4795631" cy="1127464"/>
            </a:xfrm>
            <a:prstGeom prst="round1Rect">
              <a:avLst>
                <a:gd name="adj" fmla="val 1824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5101265" y="3500415"/>
              <a:ext cx="1826765"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Caloducs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052596"/>
            <a:chOff x="107504" y="1486072"/>
            <a:chExt cx="6096000" cy="1052596"/>
          </a:xfrm>
        </p:grpSpPr>
        <p:sp>
          <p:nvSpPr>
            <p:cNvPr id="5" name="Rectangle 4"/>
            <p:cNvSpPr/>
            <p:nvPr/>
          </p:nvSpPr>
          <p:spPr>
            <a:xfrm>
              <a:off x="107504" y="1486072"/>
              <a:ext cx="6096000" cy="105259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a:defRPr/>
              </a:pPr>
              <a:r>
                <a:rPr lang="en-US" sz="1600" cap="small" dirty="0"/>
                <a:t>J. Giraud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D. Grondin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02/04/2018</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2" name="Picture 12" descr="logo4bis"/>
          <p:cNvPicPr>
            <a:picLocks noChangeAspect="1" noChangeArrowheads="1"/>
          </p:cNvPicPr>
          <p:nvPr/>
        </p:nvPicPr>
        <p:blipFill>
          <a:blip r:embed="rId4" cstate="print"/>
          <a:srcRect/>
          <a:stretch>
            <a:fillRect/>
          </a:stretch>
        </p:blipFill>
        <p:spPr bwMode="auto">
          <a:xfrm>
            <a:off x="10554211" y="48245"/>
            <a:ext cx="1501430" cy="707745"/>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3606" y="224941"/>
            <a:ext cx="1268762" cy="35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7601" y="188640"/>
            <a:ext cx="792719" cy="533872"/>
          </a:xfrm>
          <a:prstGeom prst="rect">
            <a:avLst/>
          </a:prstGeom>
        </p:spPr>
      </p:pic>
      <p:sp>
        <p:nvSpPr>
          <p:cNvPr id="15" name="AutoShape 1"/>
          <p:cNvSpPr>
            <a:spLocks noChangeArrowheads="1"/>
          </p:cNvSpPr>
          <p:nvPr/>
        </p:nvSpPr>
        <p:spPr bwMode="auto">
          <a:xfrm>
            <a:off x="6314467" y="3397334"/>
            <a:ext cx="5741174" cy="3103685"/>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grpSp>
        <p:nvGrpSpPr>
          <p:cNvPr id="16" name="Groupe 15"/>
          <p:cNvGrpSpPr/>
          <p:nvPr/>
        </p:nvGrpSpPr>
        <p:grpSpPr>
          <a:xfrm>
            <a:off x="6522905" y="3539749"/>
            <a:ext cx="2635445" cy="2780604"/>
            <a:chOff x="284704" y="3724388"/>
            <a:chExt cx="2635445" cy="2780604"/>
          </a:xfrm>
        </p:grpSpPr>
        <p:pic>
          <p:nvPicPr>
            <p:cNvPr id="17" name="Picture 5"/>
            <p:cNvPicPr>
              <a:picLocks noChangeAspect="1" noChangeArrowheads="1"/>
            </p:cNvPicPr>
            <p:nvPr/>
          </p:nvPicPr>
          <p:blipFill>
            <a:blip r:embed="rId7" cstate="print"/>
            <a:srcRect l="23177" t="28645" r="23177" b="13086"/>
            <a:stretch>
              <a:fillRect/>
            </a:stretch>
          </p:blipFill>
          <p:spPr bwMode="auto">
            <a:xfrm>
              <a:off x="284704" y="3724388"/>
              <a:ext cx="2635445" cy="2780604"/>
            </a:xfrm>
            <a:prstGeom prst="rect">
              <a:avLst/>
            </a:prstGeom>
            <a:noFill/>
            <a:ln w="9525">
              <a:noFill/>
              <a:miter lim="800000"/>
              <a:headEnd/>
              <a:tailEnd/>
            </a:ln>
          </p:spPr>
        </p:pic>
        <p:sp>
          <p:nvSpPr>
            <p:cNvPr id="18" name="Rectangle 17"/>
            <p:cNvSpPr/>
            <p:nvPr/>
          </p:nvSpPr>
          <p:spPr>
            <a:xfrm>
              <a:off x="323528" y="6237312"/>
              <a:ext cx="1770036" cy="246221"/>
            </a:xfrm>
            <a:prstGeom prst="rect">
              <a:avLst/>
            </a:prstGeom>
          </p:spPr>
          <p:txBody>
            <a:bodyPr wrap="none">
              <a:spAutoFit/>
            </a:bodyPr>
            <a:lstStyle/>
            <a:p>
              <a:pPr defTabSz="914400"/>
              <a:r>
                <a:rPr lang="en-GB" sz="1000" dirty="0">
                  <a:solidFill>
                    <a:prstClr val="white"/>
                  </a:solidFill>
                </a:rPr>
                <a:t>Test of a two-phase HEATPIPE </a:t>
              </a:r>
              <a:endParaRPr lang="fr-FR" sz="1000" dirty="0">
                <a:solidFill>
                  <a:prstClr val="black"/>
                </a:solidFill>
              </a:endParaRPr>
            </a:p>
          </p:txBody>
        </p:sp>
      </p:grpSp>
      <p:grpSp>
        <p:nvGrpSpPr>
          <p:cNvPr id="19" name="Groupe 18"/>
          <p:cNvGrpSpPr/>
          <p:nvPr/>
        </p:nvGrpSpPr>
        <p:grpSpPr>
          <a:xfrm>
            <a:off x="9291216" y="1568337"/>
            <a:ext cx="2694018" cy="1595558"/>
            <a:chOff x="8176452" y="2299453"/>
            <a:chExt cx="2694018" cy="1595558"/>
          </a:xfrm>
        </p:grpSpPr>
        <p:pic>
          <p:nvPicPr>
            <p:cNvPr id="20" name="Picture 3" descr="Z:\Projets\ILC\ConceptionLPSC\Thermalisation\Photos-echangeur-EUDET\Echangeur-Brasé-Nov_2012\CIMG5869.jpg"/>
            <p:cNvPicPr>
              <a:picLocks noChangeAspect="1" noChangeArrowheads="1"/>
            </p:cNvPicPr>
            <p:nvPr/>
          </p:nvPicPr>
          <p:blipFill>
            <a:blip r:embed="rId8" cstate="print"/>
            <a:srcRect/>
            <a:stretch>
              <a:fillRect/>
            </a:stretch>
          </p:blipFill>
          <p:spPr bwMode="auto">
            <a:xfrm>
              <a:off x="8176452" y="2299453"/>
              <a:ext cx="2694018" cy="1595558"/>
            </a:xfrm>
            <a:prstGeom prst="rect">
              <a:avLst/>
            </a:prstGeom>
            <a:noFill/>
            <a:ln w="9525">
              <a:noFill/>
              <a:miter lim="800000"/>
              <a:headEnd/>
              <a:tailEnd/>
            </a:ln>
          </p:spPr>
        </p:pic>
        <p:sp>
          <p:nvSpPr>
            <p:cNvPr id="22" name="ZoneTexte 21"/>
            <p:cNvSpPr txBox="1"/>
            <p:nvPr/>
          </p:nvSpPr>
          <p:spPr>
            <a:xfrm>
              <a:off x="9318458" y="3446960"/>
              <a:ext cx="1469754" cy="430887"/>
            </a:xfrm>
            <a:prstGeom prst="rect">
              <a:avLst/>
            </a:prstGeom>
            <a:noFill/>
          </p:spPr>
          <p:txBody>
            <a:bodyPr wrap="square" rtlCol="0">
              <a:spAutoFit/>
            </a:bodyPr>
            <a:lstStyle/>
            <a:p>
              <a:pPr defTabSz="914400"/>
              <a:r>
                <a:rPr lang="en-US" sz="1100" dirty="0">
                  <a:solidFill>
                    <a:schemeClr val="bg1"/>
                  </a:solidFill>
                </a:rPr>
                <a:t>EUDET </a:t>
              </a:r>
              <a:r>
                <a:rPr lang="en-US" sz="1100" dirty="0" smtClean="0">
                  <a:solidFill>
                    <a:schemeClr val="bg1"/>
                  </a:solidFill>
                </a:rPr>
                <a:t/>
              </a:r>
              <a:br>
                <a:rPr lang="en-US" sz="1100" dirty="0" smtClean="0">
                  <a:solidFill>
                    <a:schemeClr val="bg1"/>
                  </a:solidFill>
                </a:rPr>
              </a:br>
              <a:r>
                <a:rPr lang="en-US" sz="1100" dirty="0" smtClean="0">
                  <a:solidFill>
                    <a:schemeClr val="bg1"/>
                  </a:solidFill>
                </a:rPr>
                <a:t>Water heat exchanger</a:t>
              </a:r>
              <a:endParaRPr lang="en-US" sz="1100" dirty="0">
                <a:solidFill>
                  <a:schemeClr val="bg1"/>
                </a:solidFill>
              </a:endParaRPr>
            </a:p>
          </p:txBody>
        </p:sp>
      </p:grpSp>
      <p:pic>
        <p:nvPicPr>
          <p:cNvPr id="23" name="Picture 2" descr="Z:\Gestion\MODELES\Logos\logoLPSC2.jpg"/>
          <p:cNvPicPr>
            <a:picLocks noChangeAspect="1" noChangeArrowheads="1"/>
          </p:cNvPicPr>
          <p:nvPr/>
        </p:nvPicPr>
        <p:blipFill>
          <a:blip r:embed="rId9" cstate="print"/>
          <a:srcRect/>
          <a:stretch>
            <a:fillRect/>
          </a:stretch>
        </p:blipFill>
        <p:spPr bwMode="auto">
          <a:xfrm>
            <a:off x="11219566" y="6315126"/>
            <a:ext cx="755067" cy="361933"/>
          </a:xfrm>
          <a:prstGeom prst="rect">
            <a:avLst/>
          </a:prstGeom>
          <a:noFill/>
        </p:spPr>
      </p:pic>
      <p:sp>
        <p:nvSpPr>
          <p:cNvPr id="25" name="Rectangle 24"/>
          <p:cNvSpPr/>
          <p:nvPr/>
        </p:nvSpPr>
        <p:spPr>
          <a:xfrm>
            <a:off x="9158350" y="3446960"/>
            <a:ext cx="2949977" cy="923330"/>
          </a:xfrm>
          <a:prstGeom prst="rect">
            <a:avLst/>
          </a:prstGeom>
        </p:spPr>
        <p:txBody>
          <a:bodyPr wrap="square">
            <a:spAutoFit/>
          </a:bodyPr>
          <a:lstStyle/>
          <a:p>
            <a:pPr defTabSz="914400"/>
            <a:r>
              <a:rPr lang="en-GB" b="1" dirty="0" smtClean="0">
                <a:solidFill>
                  <a:srgbClr val="0070C0"/>
                </a:solidFill>
              </a:rPr>
              <a:t>Test d’un </a:t>
            </a:r>
            <a:r>
              <a:rPr lang="fr-FR" b="1" dirty="0" smtClean="0">
                <a:solidFill>
                  <a:srgbClr val="0070C0"/>
                </a:solidFill>
              </a:rPr>
              <a:t>caloduc</a:t>
            </a:r>
            <a:r>
              <a:rPr lang="en-GB" b="1" dirty="0" smtClean="0">
                <a:solidFill>
                  <a:srgbClr val="0070C0"/>
                </a:solidFill>
              </a:rPr>
              <a:t> </a:t>
            </a:r>
            <a:r>
              <a:rPr lang="fr-FR" b="1" dirty="0" smtClean="0">
                <a:solidFill>
                  <a:srgbClr val="0070C0"/>
                </a:solidFill>
              </a:rPr>
              <a:t>diphasique</a:t>
            </a:r>
            <a:r>
              <a:rPr lang="en-GB" dirty="0" smtClean="0">
                <a:solidFill>
                  <a:srgbClr val="0070C0"/>
                </a:solidFill>
              </a:rPr>
              <a:t/>
            </a:r>
            <a:br>
              <a:rPr lang="en-GB" dirty="0" smtClean="0">
                <a:solidFill>
                  <a:srgbClr val="0070C0"/>
                </a:solidFill>
              </a:rPr>
            </a:br>
            <a:r>
              <a:rPr lang="fr-FR" dirty="0" smtClean="0"/>
              <a:t>transfert</a:t>
            </a:r>
            <a:r>
              <a:rPr lang="en-GB" dirty="0" smtClean="0"/>
              <a:t> </a:t>
            </a:r>
            <a:r>
              <a:rPr lang="fr-FR" dirty="0" smtClean="0"/>
              <a:t>thermique rapide</a:t>
            </a:r>
            <a:r>
              <a:rPr lang="en-GB" dirty="0" smtClean="0"/>
              <a:t/>
            </a:r>
            <a:br>
              <a:rPr lang="en-GB" dirty="0" smtClean="0"/>
            </a:br>
            <a:r>
              <a:rPr lang="fr-FR" dirty="0" smtClean="0"/>
              <a:t>vers l’élément réfrigérant</a:t>
            </a:r>
            <a:endParaRPr lang="fr-FR" dirty="0"/>
          </a:p>
        </p:txBody>
      </p:sp>
      <p:sp>
        <p:nvSpPr>
          <p:cNvPr id="26" name="Text Box 28"/>
          <p:cNvSpPr txBox="1">
            <a:spLocks noChangeArrowheads="1"/>
          </p:cNvSpPr>
          <p:nvPr/>
        </p:nvSpPr>
        <p:spPr bwMode="auto">
          <a:xfrm>
            <a:off x="6381850" y="1633355"/>
            <a:ext cx="2766248" cy="1692771"/>
          </a:xfrm>
          <a:prstGeom prst="rect">
            <a:avLst/>
          </a:prstGeom>
          <a:solidFill>
            <a:schemeClr val="bg1"/>
          </a:solidFill>
          <a:ln w="9525">
            <a:noFill/>
            <a:miter lim="800000"/>
            <a:headEnd/>
            <a:tailEnd/>
          </a:ln>
        </p:spPr>
        <p:txBody>
          <a:bodyPr wrap="square">
            <a:spAutoFit/>
          </a:bodyPr>
          <a:lstStyle/>
          <a:p>
            <a:pPr defTabSz="914400">
              <a:spcBef>
                <a:spcPct val="0"/>
              </a:spcBef>
            </a:pPr>
            <a:r>
              <a:rPr lang="en-GB" b="1" dirty="0" err="1"/>
              <a:t>Leakless</a:t>
            </a:r>
            <a:r>
              <a:rPr lang="en-GB" b="1" dirty="0"/>
              <a:t> system :</a:t>
            </a:r>
            <a:r>
              <a:rPr lang="en-GB" sz="2000" b="1" dirty="0"/>
              <a:t/>
            </a:r>
            <a:br>
              <a:rPr lang="en-GB" sz="2000" b="1" dirty="0"/>
            </a:br>
            <a:r>
              <a:rPr lang="en-GB" sz="1400" dirty="0"/>
              <a:t>   - </a:t>
            </a:r>
            <a:r>
              <a:rPr lang="en-GB" sz="1400" dirty="0" smtClean="0"/>
              <a:t>Cooling Front-End</a:t>
            </a:r>
          </a:p>
          <a:p>
            <a:pPr defTabSz="914400">
              <a:spcBef>
                <a:spcPct val="0"/>
              </a:spcBef>
            </a:pPr>
            <a:r>
              <a:rPr lang="en-GB" sz="1400" dirty="0" smtClean="0"/>
              <a:t>   - Low </a:t>
            </a:r>
            <a:r>
              <a:rPr lang="en-GB" sz="1400" dirty="0"/>
              <a:t>water speed</a:t>
            </a:r>
          </a:p>
          <a:p>
            <a:pPr defTabSz="914400">
              <a:spcBef>
                <a:spcPct val="0"/>
              </a:spcBef>
            </a:pPr>
            <a:r>
              <a:rPr lang="en-GB" sz="1400" dirty="0"/>
              <a:t>   - Risk of spray limited</a:t>
            </a:r>
          </a:p>
          <a:p>
            <a:pPr defTabSz="914400">
              <a:spcBef>
                <a:spcPct val="0"/>
              </a:spcBef>
            </a:pPr>
            <a:r>
              <a:rPr lang="en-GB" sz="1400" dirty="0"/>
              <a:t>   - </a:t>
            </a:r>
            <a:r>
              <a:rPr lang="en-US" sz="1400" dirty="0" smtClean="0"/>
              <a:t>Low </a:t>
            </a:r>
            <a:r>
              <a:rPr lang="en-US" sz="1400" dirty="0"/>
              <a:t>temperature </a:t>
            </a:r>
            <a:r>
              <a:rPr lang="en-US" sz="1400" dirty="0" smtClean="0"/>
              <a:t>gradient</a:t>
            </a:r>
            <a:br>
              <a:rPr lang="en-US" sz="1400" dirty="0" smtClean="0"/>
            </a:br>
            <a:r>
              <a:rPr lang="en-US" sz="1400" dirty="0" smtClean="0"/>
              <a:t>     </a:t>
            </a:r>
            <a:r>
              <a:rPr lang="en-GB" sz="1400" dirty="0" smtClean="0"/>
              <a:t>Temperature </a:t>
            </a:r>
            <a:r>
              <a:rPr lang="en-GB" sz="1400" dirty="0"/>
              <a:t>and </a:t>
            </a:r>
            <a:r>
              <a:rPr lang="en-GB" sz="1400" dirty="0" smtClean="0"/>
              <a:t/>
            </a:r>
            <a:br>
              <a:rPr lang="en-GB" sz="1400" dirty="0" smtClean="0"/>
            </a:br>
            <a:r>
              <a:rPr lang="en-GB" sz="1400" dirty="0" smtClean="0"/>
              <a:t>      power range </a:t>
            </a:r>
            <a:r>
              <a:rPr lang="en-GB" sz="1400" dirty="0"/>
              <a:t>adapted </a:t>
            </a:r>
            <a:endParaRPr lang="en-US" sz="1400" dirty="0"/>
          </a:p>
        </p:txBody>
      </p:sp>
      <p:grpSp>
        <p:nvGrpSpPr>
          <p:cNvPr id="4" name="Groupe 3"/>
          <p:cNvGrpSpPr/>
          <p:nvPr/>
        </p:nvGrpSpPr>
        <p:grpSpPr>
          <a:xfrm>
            <a:off x="9228893" y="4400802"/>
            <a:ext cx="2756341" cy="1914324"/>
            <a:chOff x="9228893" y="4400802"/>
            <a:chExt cx="2756341" cy="1914324"/>
          </a:xfrm>
        </p:grpSpPr>
        <p:pic>
          <p:nvPicPr>
            <p:cNvPr id="24" name="Picture 17" descr="CIMG3115"/>
            <p:cNvPicPr>
              <a:picLocks noChangeAspect="1" noChangeArrowheads="1"/>
            </p:cNvPicPr>
            <p:nvPr/>
          </p:nvPicPr>
          <p:blipFill>
            <a:blip r:embed="rId10" cstate="print"/>
            <a:srcRect/>
            <a:stretch>
              <a:fillRect/>
            </a:stretch>
          </p:blipFill>
          <p:spPr bwMode="auto">
            <a:xfrm>
              <a:off x="9228893" y="4725891"/>
              <a:ext cx="2456977" cy="1589235"/>
            </a:xfrm>
            <a:prstGeom prst="rect">
              <a:avLst/>
            </a:prstGeom>
            <a:noFill/>
            <a:ln w="9525">
              <a:solidFill>
                <a:schemeClr val="tx1"/>
              </a:solidFill>
              <a:miter lim="800000"/>
              <a:headEnd/>
              <a:tailEnd/>
            </a:ln>
          </p:spPr>
        </p:pic>
        <p:sp>
          <p:nvSpPr>
            <p:cNvPr id="28" name="AutoShape 7"/>
            <p:cNvSpPr>
              <a:spLocks/>
            </p:cNvSpPr>
            <p:nvPr/>
          </p:nvSpPr>
          <p:spPr bwMode="auto">
            <a:xfrm>
              <a:off x="11231139" y="4400802"/>
              <a:ext cx="754095" cy="250170"/>
            </a:xfrm>
            <a:prstGeom prst="borderCallout1">
              <a:avLst>
                <a:gd name="adj1" fmla="val 45828"/>
                <a:gd name="adj2" fmla="val -731"/>
                <a:gd name="adj3" fmla="val 301986"/>
                <a:gd name="adj4" fmla="val -111806"/>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sz="1100" b="1" dirty="0" smtClean="0"/>
                <a:t>Caloduc </a:t>
              </a:r>
              <a:endParaRPr lang="fr-FR" altLang="fr-FR" sz="1100" b="1" dirty="0"/>
            </a:p>
          </p:txBody>
        </p:sp>
        <p:sp>
          <p:nvSpPr>
            <p:cNvPr id="29" name="AutoShape 6"/>
            <p:cNvSpPr>
              <a:spLocks/>
            </p:cNvSpPr>
            <p:nvPr/>
          </p:nvSpPr>
          <p:spPr bwMode="auto">
            <a:xfrm>
              <a:off x="9890370" y="4407647"/>
              <a:ext cx="941753" cy="254341"/>
            </a:xfrm>
            <a:prstGeom prst="borderCallout1">
              <a:avLst>
                <a:gd name="adj1" fmla="val 54385"/>
                <a:gd name="adj2" fmla="val 65"/>
                <a:gd name="adj3" fmla="val 260805"/>
                <a:gd name="adj4" fmla="val -18203"/>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ltLang="fr-FR" sz="1200" dirty="0" smtClean="0"/>
                <a:t>Condenseur</a:t>
              </a:r>
              <a:endParaRPr lang="fr-FR" altLang="fr-FR" sz="1200" dirty="0"/>
            </a:p>
          </p:txBody>
        </p:sp>
      </p:grpSp>
      <p:pic>
        <p:nvPicPr>
          <p:cNvPr id="30" name="Picture 8" descr="Heat_Pipe_Mechanis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4448" y="2750027"/>
            <a:ext cx="3599375" cy="27833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1396304" y="1574797"/>
            <a:ext cx="4497420" cy="769441"/>
          </a:xfrm>
          <a:prstGeom prst="rect">
            <a:avLst/>
          </a:prstGeom>
          <a:solidFill>
            <a:schemeClr val="bg1"/>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fr-FR" altLang="fr-FR" sz="1100" b="1" dirty="0" smtClean="0"/>
              <a:t>Principal avantage </a:t>
            </a:r>
            <a:r>
              <a:rPr lang="fr-FR" altLang="fr-FR" sz="1100" b="1" dirty="0"/>
              <a:t>: </a:t>
            </a:r>
          </a:p>
          <a:p>
            <a:pPr algn="l"/>
            <a:r>
              <a:rPr lang="fr-FR" altLang="fr-FR" sz="1100" dirty="0"/>
              <a:t>Connexion entre le caloduc et le circuit d’eau =&gt; contact, loin du front-end.</a:t>
            </a:r>
          </a:p>
          <a:p>
            <a:pPr algn="l"/>
            <a:r>
              <a:rPr lang="fr-FR" altLang="fr-FR" sz="1100" dirty="0"/>
              <a:t>Facile à assembler et réduit le risque de fuite</a:t>
            </a:r>
          </a:p>
          <a:p>
            <a:pPr algn="l"/>
            <a:r>
              <a:rPr lang="fr-FR" altLang="fr-FR" sz="1100" dirty="0"/>
              <a:t>~ géométrie semblable</a:t>
            </a:r>
          </a:p>
        </p:txBody>
      </p:sp>
      <p:sp>
        <p:nvSpPr>
          <p:cNvPr id="35" name="Text Box 10"/>
          <p:cNvSpPr txBox="1">
            <a:spLocks noChangeArrowheads="1"/>
          </p:cNvSpPr>
          <p:nvPr/>
        </p:nvSpPr>
        <p:spPr bwMode="auto">
          <a:xfrm>
            <a:off x="1451810" y="5606756"/>
            <a:ext cx="4573894" cy="769441"/>
          </a:xfrm>
          <a:prstGeom prst="rect">
            <a:avLst/>
          </a:prstGeom>
          <a:solidFill>
            <a:schemeClr val="bg1"/>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100" dirty="0" smtClean="0"/>
              <a:t>A l’intérieur d’un caloduc, à l’interface chaude, un fluide se transforme en vapeur et  le gaz migre naturellement et se condense sur l’interface froide. </a:t>
            </a:r>
            <a:br>
              <a:rPr lang="fr-FR" altLang="fr-FR" sz="1100" dirty="0" smtClean="0"/>
            </a:br>
            <a:r>
              <a:rPr lang="fr-FR" altLang="fr-FR" sz="1100" dirty="0" smtClean="0"/>
              <a:t>Le liquide tombe ou est renvoyé par </a:t>
            </a:r>
            <a:r>
              <a:rPr lang="fr-FR" altLang="fr-FR" sz="1100" dirty="0" smtClean="0">
                <a:hlinkClick r:id="rId12" tooltip="Capillary action"/>
              </a:rPr>
              <a:t>action</a:t>
            </a:r>
            <a:r>
              <a:rPr lang="fr-FR" altLang="fr-FR" sz="1100" dirty="0"/>
              <a:t> </a:t>
            </a:r>
            <a:r>
              <a:rPr lang="fr-FR" altLang="fr-FR" sz="1100" dirty="0">
                <a:hlinkClick r:id="rId13"/>
              </a:rPr>
              <a:t>capillaire</a:t>
            </a:r>
            <a:r>
              <a:rPr lang="fr-FR" altLang="fr-FR" sz="1100" dirty="0"/>
              <a:t> </a:t>
            </a:r>
            <a:r>
              <a:rPr lang="fr-FR" altLang="fr-FR" sz="1100" dirty="0" smtClean="0"/>
              <a:t>à l’interface chaude pour s’évaporer à nouveau et répéter le cycle</a:t>
            </a:r>
          </a:p>
        </p:txBody>
      </p:sp>
      <p:pic>
        <p:nvPicPr>
          <p:cNvPr id="3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r="26669"/>
          <a:stretch/>
        </p:blipFill>
        <p:spPr>
          <a:xfrm>
            <a:off x="4029599" y="2061556"/>
            <a:ext cx="2167539" cy="958643"/>
          </a:xfrm>
          <a:prstGeom prst="rect">
            <a:avLst/>
          </a:prstGeom>
          <a:gradFill>
            <a:gsLst>
              <a:gs pos="33000">
                <a:srgbClr val="000000"/>
              </a:gs>
              <a:gs pos="45000">
                <a:schemeClr val="tx1"/>
              </a:gs>
            </a:gsLst>
            <a:lin ang="11400000" scaled="0"/>
          </a:gradFill>
        </p:spPr>
      </p:pic>
      <p:sp>
        <p:nvSpPr>
          <p:cNvPr id="6" name="Rectangle 5"/>
          <p:cNvSpPr/>
          <p:nvPr/>
        </p:nvSpPr>
        <p:spPr>
          <a:xfrm>
            <a:off x="6153702" y="965402"/>
            <a:ext cx="3906903" cy="369332"/>
          </a:xfrm>
          <a:prstGeom prst="rect">
            <a:avLst/>
          </a:prstGeom>
        </p:spPr>
        <p:txBody>
          <a:bodyPr wrap="none">
            <a:spAutoFit/>
          </a:bodyPr>
          <a:lstStyle/>
          <a:p>
            <a:r>
              <a:rPr lang="fr-FR" dirty="0"/>
              <a:t>Dispositif de transport de chaleur passif</a:t>
            </a:r>
          </a:p>
        </p:txBody>
      </p:sp>
    </p:spTree>
    <p:extLst>
      <p:ext uri="{BB962C8B-B14F-4D97-AF65-F5344CB8AC3E}">
        <p14:creationId xmlns:p14="http://schemas.microsoft.com/office/powerpoint/2010/main" val="287377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710202" y="1593289"/>
            <a:ext cx="4341192" cy="590931"/>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t>Micro-fabrication</a:t>
            </a:r>
            <a:endParaRPr lang="fr-FR" sz="3600" b="1" dirty="0"/>
          </a:p>
        </p:txBody>
      </p:sp>
      <p:grpSp>
        <p:nvGrpSpPr>
          <p:cNvPr id="4" name="Groupe 3"/>
          <p:cNvGrpSpPr/>
          <p:nvPr/>
        </p:nvGrpSpPr>
        <p:grpSpPr>
          <a:xfrm>
            <a:off x="78369" y="139252"/>
            <a:ext cx="12110115" cy="870011"/>
            <a:chOff x="0" y="2903003"/>
            <a:chExt cx="12529351" cy="870011"/>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86413" y="530075"/>
              <a:ext cx="870010" cy="5615866"/>
            </a:xfrm>
            <a:prstGeom prst="rect">
              <a:avLst/>
            </a:prstGeom>
          </p:spPr>
        </p:pic>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2928" y="530076"/>
              <a:ext cx="870010" cy="5615866"/>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9788" y="530076"/>
              <a:ext cx="870010" cy="5615866"/>
            </a:xfrm>
            <a:prstGeom prst="rect">
              <a:avLst/>
            </a:prstGeom>
          </p:spPr>
        </p:pic>
      </p:gr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22" y="188640"/>
            <a:ext cx="439858" cy="403375"/>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 y="139251"/>
            <a:ext cx="545565" cy="545565"/>
          </a:xfrm>
          <a:prstGeom prst="rect">
            <a:avLst/>
          </a:prstGeom>
        </p:spPr>
      </p:pic>
      <p:sp>
        <p:nvSpPr>
          <p:cNvPr id="2" name="Rectangle 1"/>
          <p:cNvSpPr/>
          <p:nvPr/>
        </p:nvSpPr>
        <p:spPr>
          <a:xfrm>
            <a:off x="263269" y="5699802"/>
            <a:ext cx="12192000" cy="923330"/>
          </a:xfrm>
          <a:prstGeom prst="rect">
            <a:avLst/>
          </a:prstGeom>
        </p:spPr>
        <p:txBody>
          <a:bodyPr wrap="square">
            <a:spAutoFit/>
          </a:bodyPr>
          <a:lstStyle/>
          <a:p>
            <a:r>
              <a:rPr lang="fr-FR" dirty="0">
                <a:ln>
                  <a:solidFill>
                    <a:schemeClr val="bg1"/>
                  </a:solidFill>
                </a:ln>
                <a:solidFill>
                  <a:srgbClr val="03CBFF"/>
                </a:solidFill>
              </a:rPr>
              <a:t>Dans les détecteurs de vertex de collisionneurs de hadrons, </a:t>
            </a:r>
            <a:r>
              <a:rPr lang="fr-FR" dirty="0" smtClean="0">
                <a:ln>
                  <a:solidFill>
                    <a:schemeClr val="bg1"/>
                  </a:solidFill>
                </a:ln>
                <a:solidFill>
                  <a:srgbClr val="03CBFF"/>
                </a:solidFill>
              </a:rPr>
              <a:t>des </a:t>
            </a:r>
            <a:r>
              <a:rPr lang="fr-FR" dirty="0">
                <a:ln>
                  <a:solidFill>
                    <a:schemeClr val="bg1"/>
                  </a:solidFill>
                </a:ln>
                <a:solidFill>
                  <a:srgbClr val="03CBFF"/>
                </a:solidFill>
              </a:rPr>
              <a:t>exigences de refroidissement strictes, guidées par la minimisation des dommages causés par les radiations, exigeront le développement de nouveaux substrats d'échangeurs de chaleur pour obtenir de meilleures performances et des températures plus basses</a:t>
            </a:r>
          </a:p>
        </p:txBody>
      </p:sp>
    </p:spTree>
    <p:extLst>
      <p:ext uri="{BB962C8B-B14F-4D97-AF65-F5344CB8AC3E}">
        <p14:creationId xmlns:p14="http://schemas.microsoft.com/office/powerpoint/2010/main" val="1410566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891934" y="1477107"/>
            <a:ext cx="4330835" cy="5407324"/>
          </a:xfrm>
          <a:prstGeom prst="rect">
            <a:avLst/>
          </a:prstGeom>
          <a:gradFill flip="none" rotWithShape="1">
            <a:gsLst>
              <a:gs pos="88000">
                <a:schemeClr val="accent5">
                  <a:lumMod val="0"/>
                  <a:lumOff val="100000"/>
                </a:schemeClr>
              </a:gs>
              <a:gs pos="39000">
                <a:schemeClr val="accent5">
                  <a:lumMod val="0"/>
                  <a:lumOff val="100000"/>
                </a:schemeClr>
              </a:gs>
              <a:gs pos="0">
                <a:schemeClr val="accent5">
                  <a:lumMod val="20000"/>
                  <a:lumOff val="80000"/>
                </a:schemeClr>
              </a:gs>
            </a:gsLst>
            <a:path path="circle">
              <a:fillToRect l="100000" t="100000"/>
            </a:path>
            <a:tileRect r="-100000" b="-100000"/>
          </a:gra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6" name="Rectangle 75"/>
          <p:cNvSpPr/>
          <p:nvPr/>
        </p:nvSpPr>
        <p:spPr>
          <a:xfrm>
            <a:off x="-34234" y="1477107"/>
            <a:ext cx="3928135" cy="5407323"/>
          </a:xfrm>
          <a:prstGeom prst="rect">
            <a:avLst/>
          </a:prstGeom>
          <a:gradFill flip="none" rotWithShape="1">
            <a:gsLst>
              <a:gs pos="88000">
                <a:schemeClr val="accent5">
                  <a:lumMod val="0"/>
                  <a:lumOff val="100000"/>
                </a:schemeClr>
              </a:gs>
              <a:gs pos="39000">
                <a:schemeClr val="accent5">
                  <a:lumMod val="0"/>
                  <a:lumOff val="100000"/>
                </a:schemeClr>
              </a:gs>
              <a:gs pos="0">
                <a:schemeClr val="accent5">
                  <a:lumMod val="20000"/>
                  <a:lumOff val="80000"/>
                </a:schemeClr>
              </a:gs>
            </a:gsLst>
            <a:path path="circle">
              <a:fillToRect l="100000" t="100000"/>
            </a:path>
            <a:tileRect r="-100000" b="-100000"/>
          </a:gra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6" name="Rectangle 95"/>
          <p:cNvSpPr/>
          <p:nvPr/>
        </p:nvSpPr>
        <p:spPr>
          <a:xfrm>
            <a:off x="8265980" y="1477107"/>
            <a:ext cx="3953085" cy="5407324"/>
          </a:xfrm>
          <a:prstGeom prst="rect">
            <a:avLst/>
          </a:prstGeom>
          <a:gradFill flip="none" rotWithShape="1">
            <a:gsLst>
              <a:gs pos="88000">
                <a:schemeClr val="accent5">
                  <a:lumMod val="0"/>
                  <a:lumOff val="100000"/>
                </a:schemeClr>
              </a:gs>
              <a:gs pos="39000">
                <a:schemeClr val="accent5">
                  <a:lumMod val="0"/>
                  <a:lumOff val="100000"/>
                </a:schemeClr>
              </a:gs>
              <a:gs pos="0">
                <a:schemeClr val="accent5">
                  <a:lumMod val="20000"/>
                  <a:lumOff val="80000"/>
                </a:schemeClr>
              </a:gs>
            </a:gsLst>
            <a:path path="circle">
              <a:fillToRect l="100000" t="100000"/>
            </a:path>
            <a:tileRect r="-100000" b="-100000"/>
          </a:gra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52" name="Group 51"/>
          <p:cNvGrpSpPr/>
          <p:nvPr/>
        </p:nvGrpSpPr>
        <p:grpSpPr>
          <a:xfrm>
            <a:off x="670966" y="4909368"/>
            <a:ext cx="2555322" cy="1506745"/>
            <a:chOff x="2916025" y="2419327"/>
            <a:chExt cx="3812302" cy="2362857"/>
          </a:xfrm>
        </p:grpSpPr>
        <p:pic>
          <p:nvPicPr>
            <p:cNvPr id="55" name="Picture 54"/>
            <p:cNvPicPr>
              <a:picLocks noChangeAspect="1"/>
            </p:cNvPicPr>
            <p:nvPr/>
          </p:nvPicPr>
          <p:blipFill rotWithShape="1">
            <a:blip r:embed="rId3"/>
            <a:srcRect l="60775" t="3576"/>
            <a:stretch/>
          </p:blipFill>
          <p:spPr>
            <a:xfrm>
              <a:off x="5444602" y="3064118"/>
              <a:ext cx="1283725" cy="1548000"/>
            </a:xfrm>
            <a:prstGeom prst="rect">
              <a:avLst/>
            </a:prstGeom>
          </p:spPr>
        </p:pic>
        <p:pic>
          <p:nvPicPr>
            <p:cNvPr id="57" name="Picture 56"/>
            <p:cNvPicPr>
              <a:picLocks noChangeAspect="1"/>
            </p:cNvPicPr>
            <p:nvPr/>
          </p:nvPicPr>
          <p:blipFill rotWithShape="1">
            <a:blip r:embed="rId4"/>
            <a:srcRect l="66131" t="-4651" r="29" b="-1137"/>
            <a:stretch/>
          </p:blipFill>
          <p:spPr>
            <a:xfrm>
              <a:off x="2916025" y="2419327"/>
              <a:ext cx="2290891" cy="2362857"/>
            </a:xfrm>
            <a:prstGeom prst="rect">
              <a:avLst/>
            </a:prstGeom>
          </p:spPr>
        </p:pic>
      </p:gr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D5182-7E1B-4017-AE32-D935BD7875A1}" type="slidenum">
              <a:rPr kumimoji="0" lang="en-GB" sz="1200" b="0" i="0" u="none" strike="noStrike" kern="1200" cap="none" spc="0" normalizeH="0" baseline="0" noProof="0" smtClean="0">
                <a:ln>
                  <a:noFill/>
                </a:ln>
                <a:solidFill>
                  <a:srgbClr val="005DBA"/>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005DBA"/>
              </a:solidFill>
              <a:effectLst/>
              <a:uLnTx/>
              <a:uFillTx/>
              <a:latin typeface="Corbel" panose="020B0503020204020204"/>
              <a:ea typeface="+mn-ea"/>
              <a:cs typeface="+mn-cs"/>
            </a:endParaRPr>
          </a:p>
        </p:txBody>
      </p:sp>
      <p:sp>
        <p:nvSpPr>
          <p:cNvPr id="7" name="Text Placeholder 6"/>
          <p:cNvSpPr>
            <a:spLocks noGrp="1"/>
          </p:cNvSpPr>
          <p:nvPr>
            <p:ph type="body" sz="quarter" idx="15"/>
          </p:nvPr>
        </p:nvSpPr>
        <p:spPr/>
        <p:txBody>
          <a:bodyPr/>
          <a:lstStyle/>
          <a:p>
            <a:r>
              <a:rPr lang="en-GB" dirty="0" smtClean="0"/>
              <a:t>In hadron collider vertex detectors stringent cooling requirements, driven by the minimisation of radiation damages, will require the development of new heat exchanger substrates to achieve better performance and lower temperatures.</a:t>
            </a:r>
            <a:endParaRPr lang="en-GB" dirty="0"/>
          </a:p>
        </p:txBody>
      </p:sp>
      <p:sp>
        <p:nvSpPr>
          <p:cNvPr id="15" name="Text Placeholder 14"/>
          <p:cNvSpPr>
            <a:spLocks noGrp="1"/>
          </p:cNvSpPr>
          <p:nvPr>
            <p:ph type="body" sz="quarter" idx="16"/>
          </p:nvPr>
        </p:nvSpPr>
        <p:spPr/>
        <p:txBody>
          <a:bodyPr/>
          <a:lstStyle/>
          <a:p>
            <a:r>
              <a:rPr lang="en-GB" dirty="0" smtClean="0"/>
              <a:t>Different microfabrication techniques will be studied for ultra lightweight </a:t>
            </a:r>
            <a:r>
              <a:rPr lang="en-GB" dirty="0" err="1" smtClean="0"/>
              <a:t>coldplates</a:t>
            </a:r>
            <a:r>
              <a:rPr lang="en-GB" dirty="0" smtClean="0"/>
              <a:t>. </a:t>
            </a:r>
            <a:endParaRPr lang="en-GB" dirty="0"/>
          </a:p>
        </p:txBody>
      </p:sp>
      <p:sp>
        <p:nvSpPr>
          <p:cNvPr id="14" name="Title 13"/>
          <p:cNvSpPr>
            <a:spLocks noGrp="1"/>
          </p:cNvSpPr>
          <p:nvPr>
            <p:ph type="title"/>
          </p:nvPr>
        </p:nvSpPr>
        <p:spPr/>
        <p:txBody>
          <a:bodyPr/>
          <a:lstStyle/>
          <a:p>
            <a:r>
              <a:rPr lang="en-GB" dirty="0" smtClean="0"/>
              <a:t>vertex detector: Microfabrication</a:t>
            </a:r>
            <a:endParaRPr lang="en-GB" dirty="0"/>
          </a:p>
        </p:txBody>
      </p:sp>
      <p:sp>
        <p:nvSpPr>
          <p:cNvPr id="45" name="Text Placeholder 44"/>
          <p:cNvSpPr>
            <a:spLocks noGrp="1"/>
          </p:cNvSpPr>
          <p:nvPr>
            <p:ph type="body" sz="quarter" idx="17"/>
          </p:nvPr>
        </p:nvSpPr>
        <p:spPr>
          <a:xfrm>
            <a:off x="0" y="0"/>
            <a:ext cx="12192000" cy="584775"/>
          </a:xfrm>
        </p:spPr>
        <p:txBody>
          <a:bodyPr/>
          <a:lstStyle/>
          <a:p>
            <a:r>
              <a:rPr lang="en-US" b="1" dirty="0"/>
              <a:t>Activity n.1 task n.1</a:t>
            </a:r>
            <a:endParaRPr lang="en-GB" b="1" dirty="0"/>
          </a:p>
          <a:p>
            <a:endParaRPr lang="en-GB" dirty="0"/>
          </a:p>
        </p:txBody>
      </p:sp>
      <p:sp>
        <p:nvSpPr>
          <p:cNvPr id="13" name="Freeform 12"/>
          <p:cNvSpPr/>
          <p:nvPr/>
        </p:nvSpPr>
        <p:spPr>
          <a:xfrm>
            <a:off x="6505484" y="3317343"/>
            <a:ext cx="132430" cy="302698"/>
          </a:xfrm>
          <a:custGeom>
            <a:avLst/>
            <a:gdLst>
              <a:gd name="connsiteX0" fmla="*/ 132430 w 132430"/>
              <a:gd name="connsiteY0" fmla="*/ 0 h 302698"/>
              <a:gd name="connsiteX1" fmla="*/ 0 w 132430"/>
              <a:gd name="connsiteY1" fmla="*/ 302698 h 302698"/>
            </a:gdLst>
            <a:ahLst/>
            <a:cxnLst>
              <a:cxn ang="0">
                <a:pos x="connsiteX0" y="connsiteY0"/>
              </a:cxn>
              <a:cxn ang="0">
                <a:pos x="connsiteX1" y="connsiteY1"/>
              </a:cxn>
            </a:cxnLst>
            <a:rect l="l" t="t" r="r" b="b"/>
            <a:pathLst>
              <a:path w="132430" h="302698">
                <a:moveTo>
                  <a:pt x="132430" y="0"/>
                </a:moveTo>
                <a:lnTo>
                  <a:pt x="0" y="302698"/>
                </a:lnTo>
              </a:path>
            </a:pathLst>
          </a:custGeom>
          <a:noFill/>
          <a:ln>
            <a:solidFill>
              <a:schemeClr val="tx1"/>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9" name="Picture 327"/>
          <p:cNvPicPr>
            <a:picLocks noChangeArrowheads="1"/>
          </p:cNvPicPr>
          <p:nvPr/>
        </p:nvPicPr>
        <p:blipFill>
          <a:blip r:embed="rId5">
            <a:clrChange>
              <a:clrFrom>
                <a:srgbClr val="5C554F"/>
              </a:clrFrom>
              <a:clrTo>
                <a:srgbClr val="5C554F">
                  <a:alpha val="0"/>
                </a:srgbClr>
              </a:clrTo>
            </a:clrChange>
            <a:extLst>
              <a:ext uri="{BEBA8EAE-BF5A-486C-A8C5-ECC9F3942E4B}">
                <a14:imgProps xmlns:a14="http://schemas.microsoft.com/office/drawing/2010/main">
                  <a14:imgLayer r:embed="rId6">
                    <a14:imgEffect>
                      <a14:backgroundRemoval t="10000" b="90000" l="10000" r="9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8283412" y="5185320"/>
            <a:ext cx="2177966" cy="863799"/>
          </a:xfrm>
          <a:prstGeom prst="rect">
            <a:avLst/>
          </a:prstGeom>
          <a:noFill/>
          <a:extLst/>
        </p:spPr>
      </p:pic>
      <p:sp>
        <p:nvSpPr>
          <p:cNvPr id="64" name="Rectangle 366"/>
          <p:cNvSpPr/>
          <p:nvPr/>
        </p:nvSpPr>
        <p:spPr>
          <a:xfrm>
            <a:off x="9181540" y="4264062"/>
            <a:ext cx="2525273"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8CC78">
                    <a:lumMod val="75000"/>
                  </a:srgbClr>
                </a:solidFill>
                <a:effectLst/>
                <a:uLnTx/>
                <a:uFillTx/>
                <a:latin typeface="Corbel" panose="020B0503020204020204"/>
                <a:ea typeface="+mn-ea"/>
                <a:cs typeface="+mn-cs"/>
              </a:rPr>
              <a:t>3D </a:t>
            </a:r>
            <a:r>
              <a:rPr kumimoji="0" lang="en-US" sz="1800" b="1" i="1" u="none" strike="noStrike" kern="1200" cap="none" spc="0" normalizeH="0" baseline="0" noProof="0" dirty="0">
                <a:ln>
                  <a:noFill/>
                </a:ln>
                <a:solidFill>
                  <a:srgbClr val="08CC78">
                    <a:lumMod val="75000"/>
                  </a:srgbClr>
                </a:solidFill>
                <a:effectLst/>
                <a:uLnTx/>
                <a:uFillTx/>
                <a:latin typeface="Corbel" panose="020B0503020204020204"/>
                <a:ea typeface="+mn-ea"/>
                <a:cs typeface="+mn-cs"/>
              </a:rPr>
              <a:t>printed </a:t>
            </a:r>
            <a:r>
              <a:rPr kumimoji="0" lang="en-US" sz="1800" b="1" i="1" u="none" strike="noStrike" kern="1200" cap="none" spc="0" normalizeH="0" baseline="0" noProof="0" dirty="0" smtClean="0">
                <a:ln>
                  <a:noFill/>
                </a:ln>
                <a:solidFill>
                  <a:srgbClr val="08CC78">
                    <a:lumMod val="75000"/>
                  </a:srgbClr>
                </a:solidFill>
                <a:effectLst/>
                <a:uLnTx/>
                <a:uFillTx/>
                <a:latin typeface="Corbel" panose="020B0503020204020204"/>
                <a:ea typeface="+mn-ea"/>
                <a:cs typeface="+mn-cs"/>
              </a:rPr>
              <a:t>ceramic, …</a:t>
            </a:r>
            <a:endParaRPr kumimoji="0" lang="en-US" sz="1800" b="1" i="1" u="none" strike="noStrike" kern="1200" cap="none" spc="0" normalizeH="0" baseline="0" noProof="0" dirty="0">
              <a:ln>
                <a:noFill/>
              </a:ln>
              <a:solidFill>
                <a:srgbClr val="08CC78">
                  <a:lumMod val="75000"/>
                </a:srgbClr>
              </a:solidFill>
              <a:effectLst/>
              <a:uLnTx/>
              <a:uFillTx/>
              <a:latin typeface="Corbel" panose="020B0503020204020204"/>
              <a:ea typeface="+mn-ea"/>
              <a:cs typeface="+mn-cs"/>
            </a:endParaRPr>
          </a:p>
        </p:txBody>
      </p:sp>
      <p:grpSp>
        <p:nvGrpSpPr>
          <p:cNvPr id="21" name="Group 20"/>
          <p:cNvGrpSpPr/>
          <p:nvPr/>
        </p:nvGrpSpPr>
        <p:grpSpPr>
          <a:xfrm>
            <a:off x="357586" y="1523800"/>
            <a:ext cx="11476828" cy="312265"/>
            <a:chOff x="320707" y="1704668"/>
            <a:chExt cx="11476828" cy="312265"/>
          </a:xfrm>
        </p:grpSpPr>
        <p:sp>
          <p:nvSpPr>
            <p:cNvPr id="66" name="Rectangle 366"/>
            <p:cNvSpPr/>
            <p:nvPr/>
          </p:nvSpPr>
          <p:spPr>
            <a:xfrm>
              <a:off x="320707" y="1708515"/>
              <a:ext cx="3748935"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4" b="1" i="1" u="none" strike="noStrike" kern="1200" cap="none" spc="0" normalizeH="0" baseline="0" noProof="0" dirty="0" smtClean="0">
                  <a:ln>
                    <a:noFill/>
                  </a:ln>
                  <a:solidFill>
                    <a:srgbClr val="000000"/>
                  </a:solidFill>
                  <a:effectLst/>
                  <a:uLnTx/>
                  <a:uFillTx/>
                  <a:latin typeface="Corbel" panose="020B0503020204020204"/>
                  <a:ea typeface="+mn-ea"/>
                  <a:cs typeface="+mn-cs"/>
                </a:rPr>
                <a:t>Cold plate: </a:t>
              </a:r>
              <a:r>
                <a:rPr kumimoji="0" lang="en-US" sz="2004" b="1" i="1" u="none" strike="noStrike" kern="1200" cap="none" spc="0" normalizeH="0" baseline="0" noProof="0" dirty="0" smtClean="0">
                  <a:ln>
                    <a:noFill/>
                  </a:ln>
                  <a:solidFill>
                    <a:srgbClr val="FFFFFF">
                      <a:lumMod val="50000"/>
                    </a:srgbClr>
                  </a:solidFill>
                  <a:effectLst/>
                  <a:uLnTx/>
                  <a:uFillTx/>
                  <a:latin typeface="Corbel" panose="020B0503020204020204"/>
                  <a:ea typeface="+mn-ea"/>
                  <a:cs typeface="+mn-cs"/>
                </a:rPr>
                <a:t>Carbon vascular </a:t>
              </a:r>
              <a:endParaRPr kumimoji="0" lang="en-US" sz="2004" b="1" i="1" u="none" strike="noStrike" kern="1200" cap="none" spc="0" normalizeH="0" baseline="0" noProof="0" dirty="0">
                <a:ln>
                  <a:noFill/>
                </a:ln>
                <a:solidFill>
                  <a:srgbClr val="FFFFFF">
                    <a:lumMod val="50000"/>
                  </a:srgbClr>
                </a:solidFill>
                <a:effectLst/>
                <a:uLnTx/>
                <a:uFillTx/>
                <a:latin typeface="Corbel" panose="020B0503020204020204"/>
                <a:ea typeface="+mn-ea"/>
                <a:cs typeface="+mn-cs"/>
              </a:endParaRPr>
            </a:p>
          </p:txBody>
        </p:sp>
        <p:sp>
          <p:nvSpPr>
            <p:cNvPr id="67" name="Rectangle 365"/>
            <p:cNvSpPr/>
            <p:nvPr/>
          </p:nvSpPr>
          <p:spPr>
            <a:xfrm>
              <a:off x="4376165" y="1704668"/>
              <a:ext cx="3978729"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4" b="1" i="1" u="none" strike="noStrike" kern="1200" cap="none" spc="0" normalizeH="0" baseline="0" noProof="0" dirty="0" smtClean="0">
                  <a:ln>
                    <a:noFill/>
                  </a:ln>
                  <a:solidFill>
                    <a:srgbClr val="000000"/>
                  </a:solidFill>
                  <a:effectLst/>
                  <a:uLnTx/>
                  <a:uFillTx/>
                  <a:latin typeface="Corbel" panose="020B0503020204020204"/>
                  <a:ea typeface="+mn-ea"/>
                  <a:cs typeface="+mn-cs"/>
                </a:rPr>
                <a:t>Cold plate: </a:t>
              </a:r>
              <a:r>
                <a:rPr kumimoji="0" lang="en-US" sz="2004" b="1" i="1" u="none" strike="noStrike" kern="1200" cap="none" spc="0" normalizeH="0" baseline="0" noProof="0" dirty="0" smtClean="0">
                  <a:ln>
                    <a:noFill/>
                  </a:ln>
                  <a:solidFill>
                    <a:srgbClr val="FFFFFF">
                      <a:lumMod val="50000"/>
                    </a:srgbClr>
                  </a:solidFill>
                  <a:effectLst/>
                  <a:uLnTx/>
                  <a:uFillTx/>
                  <a:latin typeface="Corbel" panose="020B0503020204020204"/>
                  <a:ea typeface="+mn-ea"/>
                  <a:cs typeface="+mn-cs"/>
                </a:rPr>
                <a:t>silicon microchannel</a:t>
              </a:r>
              <a:endParaRPr kumimoji="0" lang="en-US" sz="2004" b="1" i="1" u="none" strike="noStrike" kern="1200" cap="none" spc="0" normalizeH="0" baseline="0" noProof="0" dirty="0">
                <a:ln>
                  <a:noFill/>
                </a:ln>
                <a:solidFill>
                  <a:srgbClr val="FFFFFF">
                    <a:lumMod val="50000"/>
                  </a:srgbClr>
                </a:solidFill>
                <a:effectLst/>
                <a:uLnTx/>
                <a:uFillTx/>
                <a:latin typeface="Corbel" panose="020B0503020204020204"/>
                <a:ea typeface="+mn-ea"/>
                <a:cs typeface="+mn-cs"/>
              </a:endParaRPr>
            </a:p>
          </p:txBody>
        </p:sp>
        <p:sp>
          <p:nvSpPr>
            <p:cNvPr id="68" name="Rectangle 365"/>
            <p:cNvSpPr/>
            <p:nvPr/>
          </p:nvSpPr>
          <p:spPr>
            <a:xfrm>
              <a:off x="8661417" y="1704958"/>
              <a:ext cx="3136118"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4" b="1" i="1" u="none" strike="noStrike" kern="1200" cap="none" spc="0" normalizeH="0" baseline="0" noProof="0" dirty="0" smtClean="0">
                  <a:ln>
                    <a:noFill/>
                  </a:ln>
                  <a:solidFill>
                    <a:srgbClr val="000000"/>
                  </a:solidFill>
                  <a:effectLst/>
                  <a:uLnTx/>
                  <a:uFillTx/>
                  <a:latin typeface="Corbel" panose="020B0503020204020204"/>
                  <a:ea typeface="+mn-ea"/>
                  <a:cs typeface="+mn-cs"/>
                </a:rPr>
                <a:t>Cold plate: </a:t>
              </a:r>
              <a:r>
                <a:rPr kumimoji="0" lang="en-US" sz="2004" b="1" i="1" u="none" strike="noStrike" kern="1200" cap="none" spc="0" normalizeH="0" baseline="0" noProof="0" dirty="0" smtClean="0">
                  <a:ln>
                    <a:noFill/>
                  </a:ln>
                  <a:solidFill>
                    <a:srgbClr val="FFFFFF">
                      <a:lumMod val="50000"/>
                    </a:srgbClr>
                  </a:solidFill>
                  <a:effectLst/>
                  <a:uLnTx/>
                  <a:uFillTx/>
                  <a:latin typeface="Corbel" panose="020B0503020204020204"/>
                  <a:ea typeface="+mn-ea"/>
                  <a:cs typeface="+mn-cs"/>
                </a:rPr>
                <a:t>3D print titanium</a:t>
              </a:r>
              <a:endParaRPr kumimoji="0" lang="en-US" sz="2004" b="1" i="1" u="none" strike="noStrike" kern="1200" cap="none" spc="0" normalizeH="0" baseline="0" noProof="0" dirty="0">
                <a:ln>
                  <a:noFill/>
                </a:ln>
                <a:solidFill>
                  <a:srgbClr val="FFFFFF">
                    <a:lumMod val="50000"/>
                  </a:srgbClr>
                </a:solidFill>
                <a:effectLst/>
                <a:uLnTx/>
                <a:uFillTx/>
                <a:latin typeface="Corbel" panose="020B0503020204020204"/>
                <a:ea typeface="+mn-ea"/>
                <a:cs typeface="+mn-cs"/>
              </a:endParaRPr>
            </a:p>
          </p:txBody>
        </p:sp>
      </p:grpSp>
      <p:sp>
        <p:nvSpPr>
          <p:cNvPr id="58" name="TextBox 57"/>
          <p:cNvSpPr txBox="1"/>
          <p:nvPr/>
        </p:nvSpPr>
        <p:spPr>
          <a:xfrm>
            <a:off x="-34126" y="4183678"/>
            <a:ext cx="3025439" cy="8002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8CC78">
                    <a:lumMod val="75000"/>
                  </a:srgbClr>
                </a:solidFill>
                <a:effectLst/>
                <a:uLnTx/>
                <a:uFillTx/>
                <a:latin typeface="Corbel" panose="020B0503020204020204"/>
                <a:ea typeface="+mn-ea"/>
                <a:cs typeface="+mn-cs"/>
              </a:rPr>
              <a:t>Carbon Microvascular</a:t>
            </a:r>
            <a:endParaRPr kumimoji="0" lang="en-US" sz="2000" b="0" i="1" u="none" strike="noStrike" kern="1200" cap="none" spc="0" normalizeH="0" baseline="0" noProof="0" dirty="0" smtClean="0">
              <a:ln>
                <a:noFill/>
              </a:ln>
              <a:solidFill>
                <a:srgbClr val="08CC78">
                  <a:lumMod val="75000"/>
                </a:srgbClr>
              </a:solidFill>
              <a:effectLst/>
              <a:uLnTx/>
              <a:uFillTx/>
              <a:latin typeface="Corbel" panose="020B0503020204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t>Ultralight pipes, reduce pipe size,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t>higher  pressure (&gt;50 bar)</a:t>
            </a:r>
            <a:endParaRPr kumimoji="0" lang="en-GB" sz="1400" b="0" i="1" u="none" strike="noStrike" kern="1200" cap="none" spc="0" normalizeH="0" baseline="0" noProof="0" dirty="0" err="1" smtClean="0">
              <a:ln>
                <a:noFill/>
              </a:ln>
              <a:solidFill>
                <a:srgbClr val="0E0E11"/>
              </a:solidFill>
              <a:effectLst/>
              <a:uLnTx/>
              <a:uFillTx/>
              <a:latin typeface="Corbel" panose="020B0503020204020204"/>
              <a:ea typeface="+mn-ea"/>
              <a:cs typeface="+mn-cs"/>
            </a:endParaRPr>
          </a:p>
        </p:txBody>
      </p:sp>
      <p:grpSp>
        <p:nvGrpSpPr>
          <p:cNvPr id="33" name="Group 32"/>
          <p:cNvGrpSpPr/>
          <p:nvPr/>
        </p:nvGrpSpPr>
        <p:grpSpPr>
          <a:xfrm>
            <a:off x="4549579" y="4264062"/>
            <a:ext cx="3688169" cy="1580347"/>
            <a:chOff x="4388010" y="4270150"/>
            <a:chExt cx="3688169" cy="1580347"/>
          </a:xfrm>
        </p:grpSpPr>
        <p:pic>
          <p:nvPicPr>
            <p:cNvPr id="62" name="Picture 33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608409" y="4812092"/>
              <a:ext cx="2339289" cy="672465"/>
            </a:xfrm>
            <a:prstGeom prst="rect">
              <a:avLst/>
            </a:prstGeom>
            <a:noFill/>
            <a:extLst/>
          </p:spPr>
        </p:pic>
        <p:sp>
          <p:nvSpPr>
            <p:cNvPr id="63" name="Rectangle 365"/>
            <p:cNvSpPr/>
            <p:nvPr/>
          </p:nvSpPr>
          <p:spPr>
            <a:xfrm>
              <a:off x="4388010" y="4270150"/>
              <a:ext cx="2808937" cy="276999"/>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8CC78">
                      <a:lumMod val="75000"/>
                    </a:srgbClr>
                  </a:solidFill>
                  <a:effectLst/>
                  <a:uLnTx/>
                  <a:uFillTx/>
                  <a:latin typeface="Corbel" panose="020B0503020204020204"/>
                  <a:ea typeface="+mn-ea"/>
                  <a:cs typeface="+mn-cs"/>
                </a:rPr>
                <a:t>CMOS-com</a:t>
              </a:r>
              <a:r>
                <a:rPr kumimoji="0" lang="en-US" sz="1800" b="1" i="1" u="none" strike="noStrike" kern="1200" cap="none" spc="-12" normalizeH="0" baseline="0" noProof="0" dirty="0" smtClean="0">
                  <a:ln>
                    <a:noFill/>
                  </a:ln>
                  <a:solidFill>
                    <a:srgbClr val="08CC78">
                      <a:lumMod val="75000"/>
                    </a:srgbClr>
                  </a:solidFill>
                  <a:effectLst/>
                  <a:uLnTx/>
                  <a:uFillTx/>
                  <a:latin typeface="Corbel" panose="020B0503020204020204"/>
                  <a:ea typeface="+mn-ea"/>
                  <a:cs typeface="+mn-cs"/>
                </a:rPr>
                <a:t>p</a:t>
              </a:r>
              <a:r>
                <a:rPr kumimoji="0" lang="en-US" sz="1800" b="1" i="1" u="none" strike="noStrike" kern="1200" cap="none" spc="0" normalizeH="0" baseline="0" noProof="0" dirty="0" smtClean="0">
                  <a:ln>
                    <a:noFill/>
                  </a:ln>
                  <a:solidFill>
                    <a:srgbClr val="08CC78">
                      <a:lumMod val="75000"/>
                    </a:srgbClr>
                  </a:solidFill>
                  <a:effectLst/>
                  <a:uLnTx/>
                  <a:uFillTx/>
                  <a:latin typeface="Corbel" panose="020B0503020204020204"/>
                  <a:ea typeface="+mn-ea"/>
                  <a:cs typeface="+mn-cs"/>
                </a:rPr>
                <a:t>atible processes</a:t>
              </a:r>
              <a:endParaRPr kumimoji="0" lang="en-US" sz="1800" b="1" i="1" u="none" strike="noStrike" kern="1200" cap="none" spc="0" normalizeH="0" baseline="0" noProof="0" dirty="0">
                <a:ln>
                  <a:noFill/>
                </a:ln>
                <a:solidFill>
                  <a:srgbClr val="08CC78">
                    <a:lumMod val="75000"/>
                  </a:srgbClr>
                </a:solidFill>
                <a:effectLst/>
                <a:uLnTx/>
                <a:uFillTx/>
                <a:latin typeface="Corbel" panose="020B0503020204020204"/>
                <a:ea typeface="+mn-ea"/>
                <a:cs typeface="+mn-cs"/>
              </a:endParaRPr>
            </a:p>
          </p:txBody>
        </p:sp>
        <p:sp>
          <p:nvSpPr>
            <p:cNvPr id="69" name="Rectangle 365"/>
            <p:cNvSpPr/>
            <p:nvPr/>
          </p:nvSpPr>
          <p:spPr>
            <a:xfrm>
              <a:off x="4522086" y="5396707"/>
              <a:ext cx="647435" cy="21544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Channel</a:t>
              </a:r>
              <a:endParaRPr kumimoji="0" lang="en-US" sz="14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0" name="Rectangle 365"/>
            <p:cNvSpPr/>
            <p:nvPr/>
          </p:nvSpPr>
          <p:spPr>
            <a:xfrm>
              <a:off x="6569402" y="5419610"/>
              <a:ext cx="1506777"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smtClean="0">
                  <a:ln>
                    <a:noFill/>
                  </a:ln>
                  <a:solidFill>
                    <a:srgbClr val="000000"/>
                  </a:solidFill>
                  <a:effectLst/>
                  <a:uLnTx/>
                  <a:uFillTx/>
                  <a:latin typeface="Corbel" panose="020B0503020204020204"/>
                  <a:ea typeface="+mn-ea"/>
                  <a:cs typeface="+mn-cs"/>
                </a:rPr>
                <a:t>Parylene</a:t>
              </a: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 </a:t>
              </a:r>
              <a:b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b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coated channel</a:t>
              </a:r>
              <a:endParaRPr kumimoji="0" lang="en-US" sz="14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cxnSp>
          <p:nvCxnSpPr>
            <p:cNvPr id="28" name="Straight Arrow Connector 27"/>
            <p:cNvCxnSpPr/>
            <p:nvPr/>
          </p:nvCxnSpPr>
          <p:spPr>
            <a:xfrm flipH="1" flipV="1">
              <a:off x="6236935" y="5303726"/>
              <a:ext cx="255980" cy="211872"/>
            </a:xfrm>
            <a:prstGeom prst="straightConnector1">
              <a:avLst/>
            </a:prstGeom>
            <a:ln w="571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5978782" y="5181898"/>
              <a:ext cx="252000" cy="144000"/>
            </a:xfrm>
            <a:prstGeom prst="ellipse">
              <a:avLst/>
            </a:prstGeom>
            <a:ln w="57150">
              <a:solidFill>
                <a:schemeClr val="accent5">
                  <a:lumMod val="50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2" name="Rectangle 31"/>
            <p:cNvSpPr/>
            <p:nvPr/>
          </p:nvSpPr>
          <p:spPr>
            <a:xfrm>
              <a:off x="6030791" y="5059017"/>
              <a:ext cx="144000" cy="108000"/>
            </a:xfrm>
            <a:prstGeom prst="rect">
              <a:avLst/>
            </a:prstGeom>
            <a:solidFill>
              <a:schemeClr val="accent5">
                <a:lumMod val="50000"/>
              </a:schemeClr>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grpSp>
        <p:nvGrpSpPr>
          <p:cNvPr id="36" name="Group 35"/>
          <p:cNvGrpSpPr/>
          <p:nvPr/>
        </p:nvGrpSpPr>
        <p:grpSpPr>
          <a:xfrm>
            <a:off x="8336438" y="1768822"/>
            <a:ext cx="2387943" cy="2289249"/>
            <a:chOff x="7875529" y="1742721"/>
            <a:chExt cx="2574940" cy="2573599"/>
          </a:xfrm>
        </p:grpSpPr>
        <p:pic>
          <p:nvPicPr>
            <p:cNvPr id="10" name="Picture 9"/>
            <p:cNvPicPr>
              <a:picLocks noChangeAspect="1"/>
            </p:cNvPicPr>
            <p:nvPr/>
          </p:nvPicPr>
          <p:blipFill rotWithShape="1">
            <a:blip r:embed="rId8"/>
            <a:srcRect l="4956" t="4742" r="48216" b="65135"/>
            <a:stretch/>
          </p:blipFill>
          <p:spPr>
            <a:xfrm rot="21352473">
              <a:off x="7875529" y="1742721"/>
              <a:ext cx="2574940" cy="2573599"/>
            </a:xfrm>
            <a:prstGeom prst="rect">
              <a:avLst/>
            </a:prstGeom>
            <a:noFill/>
          </p:spPr>
        </p:pic>
        <p:pic>
          <p:nvPicPr>
            <p:cNvPr id="56" name="Picture 1" descr="Screen Shot 2013-09-23 at 10.27.24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715758" y="3727518"/>
              <a:ext cx="524393" cy="3552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4091154" y="1797559"/>
            <a:ext cx="2154990" cy="2074209"/>
            <a:chOff x="3859723" y="1988941"/>
            <a:chExt cx="2154990" cy="2074209"/>
          </a:xfrm>
        </p:grpSpPr>
        <p:grpSp>
          <p:nvGrpSpPr>
            <p:cNvPr id="5" name="Group 4"/>
            <p:cNvGrpSpPr/>
            <p:nvPr/>
          </p:nvGrpSpPr>
          <p:grpSpPr>
            <a:xfrm>
              <a:off x="3859723" y="1988941"/>
              <a:ext cx="2154990" cy="2074209"/>
              <a:chOff x="10844939" y="3517715"/>
              <a:chExt cx="2154990" cy="2074209"/>
            </a:xfrm>
          </p:grpSpPr>
          <p:pic>
            <p:nvPicPr>
              <p:cNvPr id="41" name="Picture 40">
                <a:extLst>
                  <a:ext uri="{FF2B5EF4-FFF2-40B4-BE49-F238E27FC236}">
                    <a16:creationId xmlns:a16="http://schemas.microsoft.com/office/drawing/2014/main" id="{00000000-0000-0000-0000-000000000000}"/>
                  </a:ext>
                </a:extLst>
              </p:cNvPr>
              <p:cNvPicPr>
                <a:picLocks noChangeAspect="1"/>
              </p:cNvPicPr>
              <p:nvPr/>
            </p:nvPicPr>
            <p:blipFill rotWithShape="1">
              <a:blip r:embed="rId10">
                <a:clrChange>
                  <a:clrFrom>
                    <a:srgbClr val="FFFFFF"/>
                  </a:clrFrom>
                  <a:clrTo>
                    <a:srgbClr val="FFFFFF">
                      <a:alpha val="0"/>
                    </a:srgbClr>
                  </a:clrTo>
                </a:clrChange>
                <a:alphaModFix/>
                <a:extLst/>
              </a:blip>
              <a:srcRect l="25683" t="12997" r="31408" b="59521"/>
              <a:stretch/>
            </p:blipFill>
            <p:spPr>
              <a:xfrm rot="20383000">
                <a:off x="10844939" y="3517715"/>
                <a:ext cx="2154990" cy="2074209"/>
              </a:xfrm>
              <a:prstGeom prst="rect">
                <a:avLst/>
              </a:prstGeom>
              <a:noFill/>
              <a:ln>
                <a:noFill/>
              </a:ln>
            </p:spPr>
          </p:pic>
          <p:pic>
            <p:nvPicPr>
              <p:cNvPr id="39" name="Picture 38"/>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11087311" y="3714311"/>
                <a:ext cx="1525036" cy="1348682"/>
              </a:xfrm>
              <a:prstGeom prst="rect">
                <a:avLst/>
              </a:prstGeom>
            </p:spPr>
          </p:pic>
        </p:grpSp>
        <p:sp>
          <p:nvSpPr>
            <p:cNvPr id="79" name="TextBox 78"/>
            <p:cNvSpPr txBox="1"/>
            <p:nvPr/>
          </p:nvSpPr>
          <p:spPr>
            <a:xfrm rot="17724806">
              <a:off x="4865192" y="2523582"/>
              <a:ext cx="546972" cy="276999"/>
            </a:xfrm>
            <a:prstGeom prst="rect">
              <a:avLst/>
            </a:prstGeom>
            <a:solidFill>
              <a:schemeClr val="accent2">
                <a:lumMod val="60000"/>
                <a:lumOff val="40000"/>
                <a:alpha val="50000"/>
              </a:schemeClr>
            </a:solidFill>
            <a:ln w="38100">
              <a:noFill/>
            </a:ln>
          </p:spPr>
          <p:txBody>
            <a:bodyPr wrap="square" rtlCol="0">
              <a:spAutoFit/>
            </a:bodyPr>
            <a:lstStyle>
              <a:defPPr>
                <a:defRPr lang="en-US"/>
              </a:defPPr>
              <a:lvl1pPr>
                <a:defRPr sz="1400" b="1" i="1">
                  <a:solidFill>
                    <a:srgbClr val="0E0E1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err="1">
                <a:ln>
                  <a:noFill/>
                </a:ln>
                <a:solidFill>
                  <a:srgbClr val="0E0E11"/>
                </a:solidFill>
                <a:effectLst/>
                <a:uLnTx/>
                <a:uFillTx/>
                <a:latin typeface="Corbel" panose="020B0503020204020204"/>
                <a:ea typeface="+mn-ea"/>
                <a:cs typeface="+mn-cs"/>
              </a:endParaRPr>
            </a:p>
          </p:txBody>
        </p:sp>
        <p:sp>
          <p:nvSpPr>
            <p:cNvPr id="81" name="TextBox 80"/>
            <p:cNvSpPr txBox="1"/>
            <p:nvPr/>
          </p:nvSpPr>
          <p:spPr>
            <a:xfrm rot="1391797">
              <a:off x="4241273" y="2435611"/>
              <a:ext cx="620612" cy="276999"/>
            </a:xfrm>
            <a:prstGeom prst="rect">
              <a:avLst/>
            </a:prstGeom>
            <a:solidFill>
              <a:schemeClr val="accent2">
                <a:lumMod val="60000"/>
                <a:lumOff val="40000"/>
                <a:alpha val="50000"/>
              </a:schemeClr>
            </a:solidFill>
            <a:ln w="38100">
              <a:noFill/>
            </a:ln>
          </p:spPr>
          <p:txBody>
            <a:bodyPr wrap="square" rtlCol="0">
              <a:spAutoFit/>
            </a:bodyPr>
            <a:lstStyle>
              <a:defPPr>
                <a:defRPr lang="en-US"/>
              </a:defPPr>
              <a:lvl1pPr>
                <a:defRPr sz="1400" b="1" i="1">
                  <a:solidFill>
                    <a:srgbClr val="0E0E1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err="1">
                <a:ln>
                  <a:noFill/>
                </a:ln>
                <a:solidFill>
                  <a:srgbClr val="0E0E11"/>
                </a:solidFill>
                <a:effectLst/>
                <a:uLnTx/>
                <a:uFillTx/>
                <a:latin typeface="Corbel" panose="020B0503020204020204"/>
                <a:ea typeface="+mn-ea"/>
                <a:cs typeface="+mn-cs"/>
              </a:endParaRPr>
            </a:p>
          </p:txBody>
        </p:sp>
      </p:grpSp>
      <p:sp>
        <p:nvSpPr>
          <p:cNvPr id="82" name="TextBox 81"/>
          <p:cNvSpPr txBox="1"/>
          <p:nvPr/>
        </p:nvSpPr>
        <p:spPr>
          <a:xfrm rot="17322627">
            <a:off x="9276646" y="2280225"/>
            <a:ext cx="598317" cy="276999"/>
          </a:xfrm>
          <a:prstGeom prst="rect">
            <a:avLst/>
          </a:prstGeom>
          <a:solidFill>
            <a:schemeClr val="accent2">
              <a:lumMod val="60000"/>
              <a:lumOff val="40000"/>
              <a:alpha val="50000"/>
            </a:schemeClr>
          </a:solidFill>
          <a:ln w="19050">
            <a:solidFill>
              <a:srgbClr val="1EA36A"/>
            </a:solidFill>
          </a:ln>
        </p:spPr>
        <p:txBody>
          <a:bodyPr wrap="square" rtlCol="0">
            <a:spAutoFit/>
          </a:bodyPr>
          <a:lstStyle>
            <a:defPPr>
              <a:defRPr lang="en-US"/>
            </a:defPPr>
            <a:lvl1pPr>
              <a:defRPr sz="1400" b="1" i="1">
                <a:solidFill>
                  <a:srgbClr val="0E0E1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err="1">
              <a:ln>
                <a:noFill/>
              </a:ln>
              <a:solidFill>
                <a:srgbClr val="0E0E11"/>
              </a:solidFill>
              <a:effectLst/>
              <a:uLnTx/>
              <a:uFillTx/>
              <a:latin typeface="Corbel" panose="020B0503020204020204"/>
              <a:ea typeface="+mn-ea"/>
              <a:cs typeface="+mn-cs"/>
            </a:endParaRPr>
          </a:p>
        </p:txBody>
      </p:sp>
      <p:sp>
        <p:nvSpPr>
          <p:cNvPr id="87" name="TextBox 86"/>
          <p:cNvSpPr txBox="1"/>
          <p:nvPr/>
        </p:nvSpPr>
        <p:spPr>
          <a:xfrm rot="1174763">
            <a:off x="8597470" y="2125723"/>
            <a:ext cx="769429" cy="276999"/>
          </a:xfrm>
          <a:prstGeom prst="rect">
            <a:avLst/>
          </a:prstGeom>
          <a:solidFill>
            <a:schemeClr val="accent2">
              <a:lumMod val="60000"/>
              <a:lumOff val="40000"/>
              <a:alpha val="50000"/>
            </a:schemeClr>
          </a:solidFill>
          <a:ln w="19050">
            <a:solidFill>
              <a:srgbClr val="1EA36A"/>
            </a:solidFill>
          </a:ln>
        </p:spPr>
        <p:txBody>
          <a:bodyPr wrap="square" rtlCol="0">
            <a:spAutoFit/>
          </a:bodyPr>
          <a:lstStyle>
            <a:defPPr>
              <a:defRPr lang="en-US"/>
            </a:defPPr>
            <a:lvl1pPr>
              <a:defRPr sz="1200" b="1" i="1">
                <a:solidFill>
                  <a:srgbClr val="0E0E1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err="1">
              <a:ln>
                <a:noFill/>
              </a:ln>
              <a:solidFill>
                <a:srgbClr val="0E0E11"/>
              </a:solidFill>
              <a:effectLst/>
              <a:uLnTx/>
              <a:uFillTx/>
              <a:latin typeface="Corbel" panose="020B0503020204020204"/>
              <a:ea typeface="+mn-ea"/>
              <a:cs typeface="+mn-cs"/>
            </a:endParaRPr>
          </a:p>
        </p:txBody>
      </p:sp>
      <p:sp>
        <p:nvSpPr>
          <p:cNvPr id="65" name="Rectangle 365"/>
          <p:cNvSpPr/>
          <p:nvPr/>
        </p:nvSpPr>
        <p:spPr>
          <a:xfrm>
            <a:off x="4431329" y="4512585"/>
            <a:ext cx="2914510" cy="21544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Micro channel on the back of the sensor</a:t>
            </a:r>
            <a:endParaRPr kumimoji="0" lang="en-US" sz="14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2" name="TextBox 1"/>
          <p:cNvSpPr txBox="1"/>
          <p:nvPr/>
        </p:nvSpPr>
        <p:spPr>
          <a:xfrm>
            <a:off x="9621702" y="1744247"/>
            <a:ext cx="11645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A5D028">
                    <a:lumMod val="75000"/>
                  </a:srgbClr>
                </a:solidFill>
                <a:effectLst/>
                <a:uLnTx/>
                <a:uFillTx/>
                <a:latin typeface="Corbel" panose="020B0503020204020204"/>
                <a:ea typeface="+mn-ea"/>
                <a:cs typeface="+mn-cs"/>
              </a:rPr>
              <a:t>sensor</a:t>
            </a:r>
            <a:endParaRPr kumimoji="0" lang="en-GB" sz="1600" b="0" i="1" u="none" strike="noStrike" kern="1200" cap="none" spc="0" normalizeH="0" baseline="0" noProof="0" dirty="0" err="1" smtClean="0">
              <a:ln>
                <a:noFill/>
              </a:ln>
              <a:solidFill>
                <a:srgbClr val="A5D028">
                  <a:lumMod val="75000"/>
                </a:srgbClr>
              </a:solidFill>
              <a:effectLst/>
              <a:uLnTx/>
              <a:uFillTx/>
              <a:latin typeface="Corbel" panose="020B0503020204020204"/>
              <a:ea typeface="+mn-ea"/>
              <a:cs typeface="+mn-cs"/>
            </a:endParaRPr>
          </a:p>
        </p:txBody>
      </p:sp>
      <p:sp>
        <p:nvSpPr>
          <p:cNvPr id="91" name="TextBox 90"/>
          <p:cNvSpPr txBox="1"/>
          <p:nvPr/>
        </p:nvSpPr>
        <p:spPr>
          <a:xfrm>
            <a:off x="5148965" y="1823194"/>
            <a:ext cx="11645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A5D028">
                    <a:lumMod val="75000"/>
                  </a:srgbClr>
                </a:solidFill>
                <a:effectLst/>
                <a:uLnTx/>
                <a:uFillTx/>
                <a:latin typeface="Corbel" panose="020B0503020204020204"/>
                <a:ea typeface="+mn-ea"/>
                <a:cs typeface="+mn-cs"/>
              </a:rPr>
              <a:t>sensor</a:t>
            </a:r>
            <a:endParaRPr kumimoji="0" lang="en-GB" sz="1600" b="0" i="1" u="none" strike="noStrike" kern="1200" cap="none" spc="0" normalizeH="0" baseline="0" noProof="0" dirty="0" err="1" smtClean="0">
              <a:ln>
                <a:noFill/>
              </a:ln>
              <a:solidFill>
                <a:srgbClr val="A5D028">
                  <a:lumMod val="75000"/>
                </a:srgbClr>
              </a:solidFill>
              <a:effectLst/>
              <a:uLnTx/>
              <a:uFillTx/>
              <a:latin typeface="Corbel" panose="020B0503020204020204"/>
              <a:ea typeface="+mn-ea"/>
              <a:cs typeface="+mn-cs"/>
            </a:endParaRPr>
          </a:p>
        </p:txBody>
      </p:sp>
      <p:grpSp>
        <p:nvGrpSpPr>
          <p:cNvPr id="25" name="Group 24"/>
          <p:cNvGrpSpPr/>
          <p:nvPr/>
        </p:nvGrpSpPr>
        <p:grpSpPr>
          <a:xfrm>
            <a:off x="11245045" y="3729921"/>
            <a:ext cx="1009294" cy="885368"/>
            <a:chOff x="11245045" y="3729921"/>
            <a:chExt cx="1009294" cy="885368"/>
          </a:xfrm>
        </p:grpSpPr>
        <p:pic>
          <p:nvPicPr>
            <p:cNvPr id="86" name="Picture 85"/>
            <p:cNvPicPr>
              <a:picLocks noChangeAspect="1"/>
            </p:cNvPicPr>
            <p:nvPr/>
          </p:nvPicPr>
          <p:blipFill rotWithShape="1">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t="-4519" b="1"/>
            <a:stretch/>
          </p:blipFill>
          <p:spPr>
            <a:xfrm rot="3005597">
              <a:off x="11427265" y="3994557"/>
              <a:ext cx="438512" cy="802952"/>
            </a:xfrm>
            <a:prstGeom prst="rect">
              <a:avLst/>
            </a:prstGeom>
          </p:spPr>
        </p:pic>
        <p:sp>
          <p:nvSpPr>
            <p:cNvPr id="99" name="TextBox 98"/>
            <p:cNvSpPr txBox="1"/>
            <p:nvPr/>
          </p:nvSpPr>
          <p:spPr>
            <a:xfrm>
              <a:off x="11339695" y="3729921"/>
              <a:ext cx="9146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00B050"/>
                  </a:solidFill>
                  <a:effectLst/>
                  <a:uLnTx/>
                  <a:uFillTx/>
                  <a:latin typeface="Corbel" panose="020B0503020204020204"/>
                  <a:ea typeface="+mn-ea"/>
                  <a:cs typeface="+mn-cs"/>
                </a:rPr>
                <a:t>R&amp;D</a:t>
              </a:r>
              <a:endParaRPr kumimoji="0" lang="en-GB" sz="1600" b="1" i="1" u="none" strike="noStrike" kern="1200" cap="none" spc="0" normalizeH="0" baseline="0" noProof="0" dirty="0" err="1" smtClean="0">
                <a:ln>
                  <a:noFill/>
                </a:ln>
                <a:solidFill>
                  <a:srgbClr val="00B050"/>
                </a:solidFill>
                <a:effectLst/>
                <a:uLnTx/>
                <a:uFillTx/>
                <a:latin typeface="Corbel" panose="020B0503020204020204"/>
                <a:ea typeface="+mn-ea"/>
                <a:cs typeface="+mn-cs"/>
              </a:endParaRPr>
            </a:p>
          </p:txBody>
        </p:sp>
      </p:grpSp>
      <p:cxnSp>
        <p:nvCxnSpPr>
          <p:cNvPr id="23" name="Straight Connector 22"/>
          <p:cNvCxnSpPr>
            <a:endCxn id="131" idx="1"/>
          </p:cNvCxnSpPr>
          <p:nvPr/>
        </p:nvCxnSpPr>
        <p:spPr>
          <a:xfrm>
            <a:off x="9760542" y="2248322"/>
            <a:ext cx="711917" cy="731593"/>
          </a:xfrm>
          <a:prstGeom prst="line">
            <a:avLst/>
          </a:prstGeom>
        </p:spPr>
        <p:style>
          <a:lnRef idx="1">
            <a:schemeClr val="accent1"/>
          </a:lnRef>
          <a:fillRef idx="0">
            <a:schemeClr val="accent1"/>
          </a:fillRef>
          <a:effectRef idx="0">
            <a:schemeClr val="accent1"/>
          </a:effectRef>
          <a:fontRef idx="minor">
            <a:schemeClr val="tx1"/>
          </a:fontRef>
        </p:style>
      </p:cxnSp>
      <p:pic>
        <p:nvPicPr>
          <p:cNvPr id="108" name="Picture 5"/>
          <p:cNvPicPr>
            <a:picLocks noChangeAspect="1" noChangeArrowheads="1"/>
          </p:cNvPicPr>
          <p:nvPr/>
        </p:nvPicPr>
        <p:blipFill rotWithShape="1">
          <a:blip r:embed="rId14" cstate="print">
            <a:grayscl/>
            <a:extLst>
              <a:ext uri="{28A0092B-C50C-407E-A947-70E740481C1C}">
                <a14:useLocalDpi xmlns:a14="http://schemas.microsoft.com/office/drawing/2010/main" val="0"/>
              </a:ext>
            </a:extLst>
          </a:blip>
          <a:srcRect r="49028" b="-18948"/>
          <a:stretch/>
        </p:blipFill>
        <p:spPr bwMode="auto">
          <a:xfrm>
            <a:off x="6376304" y="2063120"/>
            <a:ext cx="1366888" cy="24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0" name="Group 119"/>
          <p:cNvGrpSpPr/>
          <p:nvPr/>
        </p:nvGrpSpPr>
        <p:grpSpPr>
          <a:xfrm>
            <a:off x="10464800" y="2380762"/>
            <a:ext cx="1687019" cy="789881"/>
            <a:chOff x="5072436" y="2576452"/>
            <a:chExt cx="1700213" cy="789881"/>
          </a:xfrm>
        </p:grpSpPr>
        <p:grpSp>
          <p:nvGrpSpPr>
            <p:cNvPr id="121" name="Group 120"/>
            <p:cNvGrpSpPr/>
            <p:nvPr/>
          </p:nvGrpSpPr>
          <p:grpSpPr>
            <a:xfrm>
              <a:off x="5080155" y="2986881"/>
              <a:ext cx="439900" cy="377448"/>
              <a:chOff x="10798210" y="2110315"/>
              <a:chExt cx="439900" cy="311556"/>
            </a:xfrm>
          </p:grpSpPr>
          <p:sp>
            <p:nvSpPr>
              <p:cNvPr id="131" name="Rectangle 130"/>
              <p:cNvSpPr/>
              <p:nvPr/>
            </p:nvSpPr>
            <p:spPr>
              <a:xfrm>
                <a:off x="10798210" y="2110315"/>
                <a:ext cx="439900" cy="311556"/>
              </a:xfrm>
              <a:prstGeom prst="rect">
                <a:avLst/>
              </a:prstGeom>
              <a:solidFill>
                <a:schemeClr val="tx1">
                  <a:lumMod val="50000"/>
                </a:schemeClr>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2" name="Rectangle 131"/>
              <p:cNvSpPr/>
              <p:nvPr/>
            </p:nvSpPr>
            <p:spPr>
              <a:xfrm>
                <a:off x="10916425" y="2202402"/>
                <a:ext cx="213852" cy="131853"/>
              </a:xfrm>
              <a:prstGeom prst="rect">
                <a:avLst/>
              </a:prstGeom>
              <a:solidFill>
                <a:schemeClr val="tx1"/>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cxnSp>
          <p:nvCxnSpPr>
            <p:cNvPr id="122" name="Straight Connector 121"/>
            <p:cNvCxnSpPr/>
            <p:nvPr/>
          </p:nvCxnSpPr>
          <p:spPr>
            <a:xfrm flipV="1">
              <a:off x="5445568" y="3098444"/>
              <a:ext cx="381514" cy="271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30437" y="3366333"/>
              <a:ext cx="679572" cy="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5530437" y="3056969"/>
              <a:ext cx="6795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500 µm</a:t>
              </a:r>
              <a:endParaRPr kumimoji="0" lang="en-GB" sz="10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125" name="TextBox 124"/>
            <p:cNvSpPr txBox="1"/>
            <p:nvPr/>
          </p:nvSpPr>
          <p:spPr>
            <a:xfrm>
              <a:off x="6058539" y="3059900"/>
              <a:ext cx="71411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1000 µm</a:t>
              </a:r>
              <a:endParaRPr kumimoji="0" lang="en-GB" sz="900" b="0" i="0" u="none" strike="noStrike" kern="1200" cap="none" spc="0" normalizeH="0" baseline="0" noProof="0" dirty="0" err="1">
                <a:ln>
                  <a:noFill/>
                </a:ln>
                <a:solidFill>
                  <a:srgbClr val="0E0E11"/>
                </a:solidFill>
                <a:effectLst/>
                <a:uLnTx/>
                <a:uFillTx/>
                <a:latin typeface="Arial" panose="020B0604020202020204" pitchFamily="34" charset="0"/>
                <a:ea typeface="+mn-ea"/>
                <a:cs typeface="Arial" panose="020B0604020202020204" pitchFamily="34" charset="0"/>
              </a:endParaRPr>
            </a:p>
          </p:txBody>
        </p:sp>
        <p:cxnSp>
          <p:nvCxnSpPr>
            <p:cNvPr id="126" name="Straight Connector 125"/>
            <p:cNvCxnSpPr/>
            <p:nvPr/>
          </p:nvCxnSpPr>
          <p:spPr>
            <a:xfrm>
              <a:off x="5449458" y="3258183"/>
              <a:ext cx="377624" cy="16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530437" y="2986881"/>
              <a:ext cx="679572" cy="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072436" y="2576452"/>
              <a:ext cx="6795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500 µm</a:t>
              </a:r>
              <a:endParaRPr kumimoji="0" lang="en-GB" sz="10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cxnSp>
          <p:nvCxnSpPr>
            <p:cNvPr id="129" name="Straight Connector 128"/>
            <p:cNvCxnSpPr/>
            <p:nvPr/>
          </p:nvCxnSpPr>
          <p:spPr>
            <a:xfrm flipV="1">
              <a:off x="5410266" y="2793570"/>
              <a:ext cx="0" cy="28245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5184145" y="2787172"/>
              <a:ext cx="0" cy="28245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6547832" y="2337250"/>
            <a:ext cx="1129854" cy="937449"/>
            <a:chOff x="5063910" y="3919216"/>
            <a:chExt cx="1129854" cy="937449"/>
          </a:xfrm>
        </p:grpSpPr>
        <p:grpSp>
          <p:nvGrpSpPr>
            <p:cNvPr id="148" name="Group 147"/>
            <p:cNvGrpSpPr/>
            <p:nvPr/>
          </p:nvGrpSpPr>
          <p:grpSpPr>
            <a:xfrm>
              <a:off x="5063910" y="4306093"/>
              <a:ext cx="439900" cy="550572"/>
              <a:chOff x="10798210" y="2110315"/>
              <a:chExt cx="439900" cy="316407"/>
            </a:xfrm>
          </p:grpSpPr>
          <p:sp>
            <p:nvSpPr>
              <p:cNvPr id="159" name="Rectangle 158"/>
              <p:cNvSpPr/>
              <p:nvPr/>
            </p:nvSpPr>
            <p:spPr>
              <a:xfrm>
                <a:off x="10798210" y="2110315"/>
                <a:ext cx="439900" cy="316407"/>
              </a:xfrm>
              <a:prstGeom prst="rect">
                <a:avLst/>
              </a:prstGeom>
              <a:solidFill>
                <a:schemeClr val="accent1">
                  <a:lumMod val="75000"/>
                </a:schemeClr>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0" name="Rectangle 159"/>
              <p:cNvSpPr/>
              <p:nvPr/>
            </p:nvSpPr>
            <p:spPr>
              <a:xfrm>
                <a:off x="10916425" y="2202402"/>
                <a:ext cx="213852" cy="82533"/>
              </a:xfrm>
              <a:prstGeom prst="rect">
                <a:avLst/>
              </a:prstGeom>
              <a:solidFill>
                <a:schemeClr val="tx1"/>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cxnSp>
          <p:nvCxnSpPr>
            <p:cNvPr id="149" name="Straight Connector 148"/>
            <p:cNvCxnSpPr/>
            <p:nvPr/>
          </p:nvCxnSpPr>
          <p:spPr>
            <a:xfrm flipV="1">
              <a:off x="5429323" y="4470050"/>
              <a:ext cx="381514" cy="271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514192" y="4847471"/>
              <a:ext cx="679572" cy="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5523718" y="4438101"/>
              <a:ext cx="6032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120 µm</a:t>
              </a:r>
              <a:endParaRPr kumimoji="0" lang="en-GB" sz="9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152" name="TextBox 151"/>
            <p:cNvSpPr txBox="1"/>
            <p:nvPr/>
          </p:nvSpPr>
          <p:spPr>
            <a:xfrm>
              <a:off x="5527634" y="4278068"/>
              <a:ext cx="6032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140 µm</a:t>
              </a:r>
              <a:endParaRPr kumimoji="0" lang="en-GB" sz="900" b="0" i="0" u="none" strike="noStrike" kern="1200" cap="none" spc="0" normalizeH="0" baseline="0" noProof="0" dirty="0" err="1">
                <a:ln>
                  <a:noFill/>
                </a:ln>
                <a:solidFill>
                  <a:srgbClr val="0E0E11"/>
                </a:solidFill>
                <a:effectLst/>
                <a:uLnTx/>
                <a:uFillTx/>
                <a:latin typeface="Arial" panose="020B0604020202020204" pitchFamily="34" charset="0"/>
                <a:ea typeface="+mn-ea"/>
                <a:cs typeface="Arial" panose="020B0604020202020204" pitchFamily="34" charset="0"/>
              </a:endParaRPr>
            </a:p>
          </p:txBody>
        </p:sp>
        <p:cxnSp>
          <p:nvCxnSpPr>
            <p:cNvPr id="153" name="Straight Connector 152"/>
            <p:cNvCxnSpPr/>
            <p:nvPr/>
          </p:nvCxnSpPr>
          <p:spPr>
            <a:xfrm>
              <a:off x="5433213" y="4629789"/>
              <a:ext cx="377624" cy="16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514192" y="4306094"/>
              <a:ext cx="679572" cy="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5559383" y="4620316"/>
              <a:ext cx="6032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240 µm</a:t>
              </a:r>
              <a:endParaRPr kumimoji="0" lang="en-GB" sz="9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156" name="TextBox 155"/>
            <p:cNvSpPr txBox="1"/>
            <p:nvPr/>
          </p:nvSpPr>
          <p:spPr>
            <a:xfrm>
              <a:off x="5103878" y="3919216"/>
              <a:ext cx="6032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200 µm</a:t>
              </a:r>
              <a:endParaRPr kumimoji="0" lang="en-GB" sz="900" b="0" i="0" u="none" strike="noStrike" kern="1200" cap="none" spc="0" normalizeH="0" baseline="0" noProof="0" dirty="0" err="1">
                <a:ln>
                  <a:noFill/>
                </a:ln>
                <a:solidFill>
                  <a:srgbClr val="0E0E11"/>
                </a:solidFill>
                <a:effectLst/>
                <a:uLnTx/>
                <a:uFillTx/>
                <a:latin typeface="Arial" panose="020B0604020202020204" pitchFamily="34" charset="0"/>
                <a:ea typeface="+mn-ea"/>
                <a:cs typeface="Arial" panose="020B0604020202020204" pitchFamily="34" charset="0"/>
              </a:endParaRPr>
            </a:p>
          </p:txBody>
        </p:sp>
        <p:cxnSp>
          <p:nvCxnSpPr>
            <p:cNvPr id="157" name="Straight Connector 156"/>
            <p:cNvCxnSpPr/>
            <p:nvPr/>
          </p:nvCxnSpPr>
          <p:spPr>
            <a:xfrm flipV="1">
              <a:off x="5405503" y="4133872"/>
              <a:ext cx="0" cy="28245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5179382" y="4127474"/>
              <a:ext cx="0" cy="28245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21407001">
            <a:off x="3635" y="2705805"/>
            <a:ext cx="2852775" cy="1542525"/>
            <a:chOff x="-76626" y="2624444"/>
            <a:chExt cx="2852775" cy="1542525"/>
          </a:xfrm>
        </p:grpSpPr>
        <p:pic>
          <p:nvPicPr>
            <p:cNvPr id="75" name="Picture 74"/>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6" y="2624444"/>
              <a:ext cx="2852775" cy="1542525"/>
            </a:xfrm>
            <a:prstGeom prst="rect">
              <a:avLst/>
            </a:prstGeom>
          </p:spPr>
        </p:pic>
        <p:sp>
          <p:nvSpPr>
            <p:cNvPr id="6" name="Freeform 5"/>
            <p:cNvSpPr/>
            <p:nvPr/>
          </p:nvSpPr>
          <p:spPr>
            <a:xfrm>
              <a:off x="76512" y="2671309"/>
              <a:ext cx="2082297" cy="1041149"/>
            </a:xfrm>
            <a:custGeom>
              <a:avLst/>
              <a:gdLst>
                <a:gd name="connsiteX0" fmla="*/ 0 w 2082297"/>
                <a:gd name="connsiteY0" fmla="*/ 0 h 1041149"/>
                <a:gd name="connsiteX1" fmla="*/ 1493822 w 2082297"/>
                <a:gd name="connsiteY1" fmla="*/ 1041149 h 1041149"/>
                <a:gd name="connsiteX2" fmla="*/ 2082297 w 2082297"/>
                <a:gd name="connsiteY2" fmla="*/ 986828 h 1041149"/>
                <a:gd name="connsiteX3" fmla="*/ 0 w 2082297"/>
                <a:gd name="connsiteY3" fmla="*/ 0 h 1041149"/>
              </a:gdLst>
              <a:ahLst/>
              <a:cxnLst>
                <a:cxn ang="0">
                  <a:pos x="connsiteX0" y="connsiteY0"/>
                </a:cxn>
                <a:cxn ang="0">
                  <a:pos x="connsiteX1" y="connsiteY1"/>
                </a:cxn>
                <a:cxn ang="0">
                  <a:pos x="connsiteX2" y="connsiteY2"/>
                </a:cxn>
                <a:cxn ang="0">
                  <a:pos x="connsiteX3" y="connsiteY3"/>
                </a:cxn>
              </a:cxnLst>
              <a:rect l="l" t="t" r="r" b="b"/>
              <a:pathLst>
                <a:path w="2082297" h="1041149">
                  <a:moveTo>
                    <a:pt x="0" y="0"/>
                  </a:moveTo>
                  <a:lnTo>
                    <a:pt x="1493822" y="1041149"/>
                  </a:lnTo>
                  <a:lnTo>
                    <a:pt x="2082297" y="986828"/>
                  </a:lnTo>
                  <a:lnTo>
                    <a:pt x="0" y="0"/>
                  </a:lnTo>
                  <a:close/>
                </a:path>
              </a:pathLst>
            </a:custGeom>
            <a:solidFill>
              <a:srgbClr val="CAE67B">
                <a:alpha val="72941"/>
              </a:srgbClr>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12" name="Straight Connector 11"/>
            <p:cNvCxnSpPr/>
            <p:nvPr/>
          </p:nvCxnSpPr>
          <p:spPr>
            <a:xfrm flipV="1">
              <a:off x="1226856" y="3460976"/>
              <a:ext cx="525619" cy="0"/>
            </a:xfrm>
            <a:prstGeom prst="line">
              <a:avLst/>
            </a:prstGeom>
            <a:ln>
              <a:solidFill>
                <a:srgbClr val="68666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875876" y="3243583"/>
              <a:ext cx="425076" cy="0"/>
            </a:xfrm>
            <a:prstGeom prst="line">
              <a:avLst/>
            </a:prstGeom>
            <a:ln>
              <a:solidFill>
                <a:srgbClr val="68666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657114" y="3070016"/>
              <a:ext cx="270618" cy="0"/>
            </a:xfrm>
            <a:prstGeom prst="line">
              <a:avLst/>
            </a:prstGeom>
            <a:ln>
              <a:solidFill>
                <a:srgbClr val="68666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469741" y="2964680"/>
              <a:ext cx="216000" cy="0"/>
            </a:xfrm>
            <a:prstGeom prst="line">
              <a:avLst/>
            </a:prstGeom>
            <a:ln>
              <a:solidFill>
                <a:srgbClr val="686661"/>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10416064" y="5007658"/>
            <a:ext cx="1709602" cy="789881"/>
            <a:chOff x="5072436" y="2576452"/>
            <a:chExt cx="1709602" cy="789881"/>
          </a:xfrm>
        </p:grpSpPr>
        <p:grpSp>
          <p:nvGrpSpPr>
            <p:cNvPr id="162" name="Group 161"/>
            <p:cNvGrpSpPr/>
            <p:nvPr/>
          </p:nvGrpSpPr>
          <p:grpSpPr>
            <a:xfrm>
              <a:off x="5080155" y="2986881"/>
              <a:ext cx="439900" cy="377448"/>
              <a:chOff x="10798210" y="2110315"/>
              <a:chExt cx="439900" cy="311556"/>
            </a:xfrm>
          </p:grpSpPr>
          <p:sp>
            <p:nvSpPr>
              <p:cNvPr id="172" name="Rectangle 171"/>
              <p:cNvSpPr/>
              <p:nvPr/>
            </p:nvSpPr>
            <p:spPr>
              <a:xfrm>
                <a:off x="10798210" y="2110315"/>
                <a:ext cx="439900" cy="311556"/>
              </a:xfrm>
              <a:prstGeom prst="rect">
                <a:avLst/>
              </a:prstGeom>
              <a:solidFill>
                <a:schemeClr val="tx1">
                  <a:lumMod val="65000"/>
                </a:schemeClr>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73" name="Rectangle 172"/>
              <p:cNvSpPr/>
              <p:nvPr/>
            </p:nvSpPr>
            <p:spPr>
              <a:xfrm>
                <a:off x="10916425" y="2202402"/>
                <a:ext cx="213852" cy="131853"/>
              </a:xfrm>
              <a:prstGeom prst="rect">
                <a:avLst/>
              </a:prstGeom>
              <a:solidFill>
                <a:schemeClr val="tx1"/>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cxnSp>
          <p:nvCxnSpPr>
            <p:cNvPr id="163" name="Straight Connector 162"/>
            <p:cNvCxnSpPr/>
            <p:nvPr/>
          </p:nvCxnSpPr>
          <p:spPr>
            <a:xfrm flipV="1">
              <a:off x="5445568" y="3098444"/>
              <a:ext cx="381514" cy="271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530437" y="3366333"/>
              <a:ext cx="679572" cy="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5530437" y="3056969"/>
              <a:ext cx="6795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400 µm</a:t>
              </a:r>
              <a:endParaRPr kumimoji="0" lang="en-GB" sz="10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166" name="TextBox 165"/>
            <p:cNvSpPr txBox="1"/>
            <p:nvPr/>
          </p:nvSpPr>
          <p:spPr>
            <a:xfrm>
              <a:off x="6058539" y="3059900"/>
              <a:ext cx="7234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1000 µm</a:t>
              </a:r>
              <a:endParaRPr kumimoji="0" lang="en-GB" sz="900" b="0" i="0" u="none" strike="noStrike" kern="1200" cap="none" spc="0" normalizeH="0" baseline="0" noProof="0" dirty="0" err="1">
                <a:ln>
                  <a:noFill/>
                </a:ln>
                <a:solidFill>
                  <a:srgbClr val="0E0E11"/>
                </a:solidFill>
                <a:effectLst/>
                <a:uLnTx/>
                <a:uFillTx/>
                <a:latin typeface="Arial" panose="020B0604020202020204" pitchFamily="34" charset="0"/>
                <a:ea typeface="+mn-ea"/>
                <a:cs typeface="Arial" panose="020B0604020202020204" pitchFamily="34" charset="0"/>
              </a:endParaRPr>
            </a:p>
          </p:txBody>
        </p:sp>
        <p:cxnSp>
          <p:nvCxnSpPr>
            <p:cNvPr id="167" name="Straight Connector 166"/>
            <p:cNvCxnSpPr/>
            <p:nvPr/>
          </p:nvCxnSpPr>
          <p:spPr>
            <a:xfrm>
              <a:off x="5449458" y="3258183"/>
              <a:ext cx="377624" cy="16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530437" y="2986881"/>
              <a:ext cx="679572" cy="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5072436" y="2576452"/>
              <a:ext cx="67957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400 µm</a:t>
              </a:r>
              <a:endParaRPr kumimoji="0" lang="en-GB" sz="10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cxnSp>
          <p:nvCxnSpPr>
            <p:cNvPr id="170" name="Straight Connector 169"/>
            <p:cNvCxnSpPr/>
            <p:nvPr/>
          </p:nvCxnSpPr>
          <p:spPr>
            <a:xfrm flipV="1">
              <a:off x="5410266" y="2793570"/>
              <a:ext cx="0" cy="28245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5184145" y="2787172"/>
              <a:ext cx="0" cy="282451"/>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a:off x="356955" y="3442269"/>
            <a:ext cx="11645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A5D028">
                    <a:lumMod val="75000"/>
                  </a:srgbClr>
                </a:solidFill>
                <a:effectLst/>
                <a:uLnTx/>
                <a:uFillTx/>
                <a:latin typeface="Corbel" panose="020B0503020204020204"/>
                <a:ea typeface="+mn-ea"/>
                <a:cs typeface="+mn-cs"/>
              </a:rPr>
              <a:t>sensor</a:t>
            </a:r>
            <a:endParaRPr kumimoji="0" lang="en-GB" sz="1600" b="0" i="1" u="none" strike="noStrike" kern="1200" cap="none" spc="0" normalizeH="0" baseline="0" noProof="0" dirty="0" err="1" smtClean="0">
              <a:ln>
                <a:noFill/>
              </a:ln>
              <a:solidFill>
                <a:srgbClr val="A5D028">
                  <a:lumMod val="75000"/>
                </a:srgbClr>
              </a:solidFill>
              <a:effectLst/>
              <a:uLnTx/>
              <a:uFillTx/>
              <a:latin typeface="Corbel" panose="020B0503020204020204"/>
              <a:ea typeface="+mn-ea"/>
              <a:cs typeface="+mn-cs"/>
            </a:endParaRPr>
          </a:p>
        </p:txBody>
      </p:sp>
      <p:grpSp>
        <p:nvGrpSpPr>
          <p:cNvPr id="174" name="Group 173"/>
          <p:cNvGrpSpPr/>
          <p:nvPr/>
        </p:nvGrpSpPr>
        <p:grpSpPr>
          <a:xfrm>
            <a:off x="418335" y="2266187"/>
            <a:ext cx="861084" cy="591087"/>
            <a:chOff x="2145603" y="738506"/>
            <a:chExt cx="959812" cy="724949"/>
          </a:xfrm>
        </p:grpSpPr>
        <p:pic>
          <p:nvPicPr>
            <p:cNvPr id="175" name="Picture 174"/>
            <p:cNvPicPr>
              <a:picLocks noChangeAspect="1"/>
            </p:cNvPicPr>
            <p:nvPr/>
          </p:nvPicPr>
          <p:blipFill rotWithShape="1">
            <a:blip r:embed="rId16" cstate="print">
              <a:extLst>
                <a:ext uri="{28A0092B-C50C-407E-A947-70E740481C1C}">
                  <a14:useLocalDpi xmlns:a14="http://schemas.microsoft.com/office/drawing/2010/main" val="0"/>
                </a:ext>
              </a:extLst>
            </a:blip>
            <a:srcRect l="-2" t="1" r="-12097" b="20437"/>
            <a:stretch/>
          </p:blipFill>
          <p:spPr>
            <a:xfrm>
              <a:off x="2402375" y="738506"/>
              <a:ext cx="446268" cy="428281"/>
            </a:xfrm>
            <a:prstGeom prst="rect">
              <a:avLst/>
            </a:prstGeom>
          </p:spPr>
        </p:pic>
        <p:pic>
          <p:nvPicPr>
            <p:cNvPr id="176" name="Picture 175"/>
            <p:cNvPicPr>
              <a:picLocks noChangeAspect="1"/>
            </p:cNvPicPr>
            <p:nvPr/>
          </p:nvPicPr>
          <p:blipFill rotWithShape="1">
            <a:blip r:embed="rId17" cstate="print">
              <a:extLst>
                <a:ext uri="{28A0092B-C50C-407E-A947-70E740481C1C}">
                  <a14:useLocalDpi xmlns:a14="http://schemas.microsoft.com/office/drawing/2010/main" val="0"/>
                </a:ext>
              </a:extLst>
            </a:blip>
            <a:srcRect l="-19850" t="76425" r="-22759" b="-9023"/>
            <a:stretch/>
          </p:blipFill>
          <p:spPr>
            <a:xfrm>
              <a:off x="2145603" y="1166785"/>
              <a:ext cx="959812" cy="296670"/>
            </a:xfrm>
            <a:prstGeom prst="rect">
              <a:avLst/>
            </a:prstGeom>
          </p:spPr>
        </p:pic>
      </p:grpSp>
      <p:grpSp>
        <p:nvGrpSpPr>
          <p:cNvPr id="133" name="Group 132"/>
          <p:cNvGrpSpPr/>
          <p:nvPr/>
        </p:nvGrpSpPr>
        <p:grpSpPr>
          <a:xfrm>
            <a:off x="7418524" y="3720973"/>
            <a:ext cx="1009294" cy="885368"/>
            <a:chOff x="11245045" y="3729921"/>
            <a:chExt cx="1009294" cy="885368"/>
          </a:xfrm>
        </p:grpSpPr>
        <p:pic>
          <p:nvPicPr>
            <p:cNvPr id="134" name="Picture 133"/>
            <p:cNvPicPr>
              <a:picLocks noChangeAspect="1"/>
            </p:cNvPicPr>
            <p:nvPr/>
          </p:nvPicPr>
          <p:blipFill rotWithShape="1">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t="-4519" b="1"/>
            <a:stretch/>
          </p:blipFill>
          <p:spPr>
            <a:xfrm rot="3005597">
              <a:off x="11427265" y="3994557"/>
              <a:ext cx="438512" cy="802952"/>
            </a:xfrm>
            <a:prstGeom prst="rect">
              <a:avLst/>
            </a:prstGeom>
          </p:spPr>
        </p:pic>
        <p:sp>
          <p:nvSpPr>
            <p:cNvPr id="135" name="TextBox 134"/>
            <p:cNvSpPr txBox="1"/>
            <p:nvPr/>
          </p:nvSpPr>
          <p:spPr>
            <a:xfrm>
              <a:off x="11339695" y="3729921"/>
              <a:ext cx="9146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00B050"/>
                  </a:solidFill>
                  <a:effectLst/>
                  <a:uLnTx/>
                  <a:uFillTx/>
                  <a:latin typeface="Corbel" panose="020B0503020204020204"/>
                  <a:ea typeface="+mn-ea"/>
                  <a:cs typeface="+mn-cs"/>
                </a:rPr>
                <a:t>R&amp;D</a:t>
              </a:r>
              <a:endParaRPr kumimoji="0" lang="en-GB" sz="1600" b="1" i="1" u="none" strike="noStrike" kern="1200" cap="none" spc="0" normalizeH="0" baseline="0" noProof="0" dirty="0" err="1" smtClean="0">
                <a:ln>
                  <a:noFill/>
                </a:ln>
                <a:solidFill>
                  <a:srgbClr val="00B050"/>
                </a:solidFill>
                <a:effectLst/>
                <a:uLnTx/>
                <a:uFillTx/>
                <a:latin typeface="Corbel" panose="020B0503020204020204"/>
                <a:ea typeface="+mn-ea"/>
                <a:cs typeface="+mn-cs"/>
              </a:endParaRPr>
            </a:p>
          </p:txBody>
        </p:sp>
      </p:grpSp>
      <p:grpSp>
        <p:nvGrpSpPr>
          <p:cNvPr id="136" name="Group 135"/>
          <p:cNvGrpSpPr/>
          <p:nvPr/>
        </p:nvGrpSpPr>
        <p:grpSpPr>
          <a:xfrm>
            <a:off x="2907199" y="3744950"/>
            <a:ext cx="1009294" cy="885368"/>
            <a:chOff x="11245045" y="3729921"/>
            <a:chExt cx="1009294" cy="885368"/>
          </a:xfrm>
        </p:grpSpPr>
        <p:pic>
          <p:nvPicPr>
            <p:cNvPr id="137" name="Picture 136"/>
            <p:cNvPicPr>
              <a:picLocks noChangeAspect="1"/>
            </p:cNvPicPr>
            <p:nvPr/>
          </p:nvPicPr>
          <p:blipFill rotWithShape="1">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t="-4519" b="1"/>
            <a:stretch/>
          </p:blipFill>
          <p:spPr>
            <a:xfrm rot="3005597">
              <a:off x="11427265" y="3994557"/>
              <a:ext cx="438512" cy="802952"/>
            </a:xfrm>
            <a:prstGeom prst="rect">
              <a:avLst/>
            </a:prstGeom>
          </p:spPr>
        </p:pic>
        <p:sp>
          <p:nvSpPr>
            <p:cNvPr id="138" name="TextBox 137"/>
            <p:cNvSpPr txBox="1"/>
            <p:nvPr/>
          </p:nvSpPr>
          <p:spPr>
            <a:xfrm>
              <a:off x="11339695" y="3729921"/>
              <a:ext cx="9146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00B050"/>
                  </a:solidFill>
                  <a:effectLst/>
                  <a:uLnTx/>
                  <a:uFillTx/>
                  <a:latin typeface="Corbel" panose="020B0503020204020204"/>
                  <a:ea typeface="+mn-ea"/>
                  <a:cs typeface="+mn-cs"/>
                </a:rPr>
                <a:t>R&amp;D</a:t>
              </a:r>
              <a:endParaRPr kumimoji="0" lang="en-GB" sz="1600" b="1" i="1" u="none" strike="noStrike" kern="1200" cap="none" spc="0" normalizeH="0" baseline="0" noProof="0" dirty="0" err="1" smtClean="0">
                <a:ln>
                  <a:noFill/>
                </a:ln>
                <a:solidFill>
                  <a:srgbClr val="00B050"/>
                </a:solidFill>
                <a:effectLst/>
                <a:uLnTx/>
                <a:uFillTx/>
                <a:latin typeface="Corbel" panose="020B0503020204020204"/>
                <a:ea typeface="+mn-ea"/>
                <a:cs typeface="+mn-cs"/>
              </a:endParaRPr>
            </a:p>
          </p:txBody>
        </p:sp>
      </p:grpSp>
      <p:pic>
        <p:nvPicPr>
          <p:cNvPr id="85" name="Picture 1" descr="Screen Shot 2013-09-23 at 10.27.24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44060" y="3485021"/>
            <a:ext cx="524393" cy="3552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9" name="Rectangle 138"/>
          <p:cNvSpPr/>
          <p:nvPr/>
        </p:nvSpPr>
        <p:spPr>
          <a:xfrm>
            <a:off x="356214" y="234013"/>
            <a:ext cx="1754006" cy="461665"/>
          </a:xfrm>
          <a:prstGeom prst="rect">
            <a:avLst/>
          </a:prstGeom>
          <a:noFill/>
          <a:ln>
            <a:noFill/>
          </a:ln>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srgbClr val="FF0000"/>
                </a:solidFill>
                <a:effectLst/>
                <a:uLnTx/>
                <a:uFillTx/>
                <a:latin typeface="Corbel" panose="020B0503020204020204"/>
                <a:ea typeface="+mn-ea"/>
                <a:cs typeface="+mn-cs"/>
              </a:rPr>
              <a:t>hh</a:t>
            </a:r>
            <a:r>
              <a:rPr kumimoji="0" lang="en-GB" sz="2400" b="1" i="0" u="none" strike="noStrike" kern="1200" cap="none" spc="0" normalizeH="0" baseline="0" noProof="0" dirty="0" smtClean="0">
                <a:ln>
                  <a:noFill/>
                </a:ln>
                <a:solidFill>
                  <a:srgbClr val="005DBA"/>
                </a:solidFill>
                <a:effectLst/>
                <a:uLnTx/>
                <a:uFillTx/>
                <a:latin typeface="Corbel" panose="020B0503020204020204"/>
                <a:ea typeface="+mn-ea"/>
                <a:cs typeface="+mn-cs"/>
              </a:rPr>
              <a:t> </a:t>
            </a:r>
            <a:r>
              <a:rPr kumimoji="0" lang="en-GB" sz="2400" b="0" i="0" u="none" strike="noStrike" kern="1200" cap="none" spc="0" normalizeH="0" baseline="0" noProof="0" dirty="0" smtClean="0">
                <a:ln>
                  <a:noFill/>
                </a:ln>
                <a:solidFill>
                  <a:srgbClr val="FFFFFF"/>
                </a:solidFill>
                <a:effectLst/>
                <a:uLnTx/>
                <a:uFillTx/>
                <a:latin typeface="Corbel" panose="020B0503020204020204"/>
                <a:ea typeface="+mn-ea"/>
                <a:cs typeface="+mn-cs"/>
              </a:rPr>
              <a:t>collisions</a:t>
            </a: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110" name="Picture 109"/>
          <p:cNvPicPr>
            <a:picLocks noChangeAspect="1"/>
          </p:cNvPicPr>
          <p:nvPr/>
        </p:nvPicPr>
        <p:blipFill>
          <a:blip r:embed="rId18"/>
          <a:stretch>
            <a:fillRect/>
          </a:stretch>
        </p:blipFill>
        <p:spPr>
          <a:xfrm rot="10800000">
            <a:off x="1570358" y="2069382"/>
            <a:ext cx="1850066" cy="177094"/>
          </a:xfrm>
          <a:prstGeom prst="rect">
            <a:avLst/>
          </a:prstGeom>
        </p:spPr>
      </p:pic>
      <p:grpSp>
        <p:nvGrpSpPr>
          <p:cNvPr id="17" name="Group 16"/>
          <p:cNvGrpSpPr/>
          <p:nvPr/>
        </p:nvGrpSpPr>
        <p:grpSpPr>
          <a:xfrm>
            <a:off x="1333549" y="2263891"/>
            <a:ext cx="2444326" cy="1190132"/>
            <a:chOff x="1510982" y="2324504"/>
            <a:chExt cx="2444326" cy="1190132"/>
          </a:xfrm>
        </p:grpSpPr>
        <p:grpSp>
          <p:nvGrpSpPr>
            <p:cNvPr id="143" name="Group 142"/>
            <p:cNvGrpSpPr/>
            <p:nvPr/>
          </p:nvGrpSpPr>
          <p:grpSpPr>
            <a:xfrm>
              <a:off x="1510982" y="2484504"/>
              <a:ext cx="2444326" cy="1030132"/>
              <a:chOff x="7358693" y="3631189"/>
              <a:chExt cx="2444326" cy="1030132"/>
            </a:xfrm>
          </p:grpSpPr>
          <p:grpSp>
            <p:nvGrpSpPr>
              <p:cNvPr id="144" name="Group 143"/>
              <p:cNvGrpSpPr/>
              <p:nvPr/>
            </p:nvGrpSpPr>
            <p:grpSpPr>
              <a:xfrm>
                <a:off x="7849398" y="3633635"/>
                <a:ext cx="1953621" cy="1027686"/>
                <a:chOff x="2216427" y="2552469"/>
                <a:chExt cx="1953621" cy="1027686"/>
              </a:xfrm>
            </p:grpSpPr>
            <p:grpSp>
              <p:nvGrpSpPr>
                <p:cNvPr id="179" name="Group 178"/>
                <p:cNvGrpSpPr/>
                <p:nvPr/>
              </p:nvGrpSpPr>
              <p:grpSpPr>
                <a:xfrm>
                  <a:off x="2224671" y="2552469"/>
                  <a:ext cx="1945377" cy="1027686"/>
                  <a:chOff x="2042922" y="2441949"/>
                  <a:chExt cx="1945377" cy="1027686"/>
                </a:xfrm>
              </p:grpSpPr>
              <p:grpSp>
                <p:nvGrpSpPr>
                  <p:cNvPr id="183" name="Group 182"/>
                  <p:cNvGrpSpPr/>
                  <p:nvPr/>
                </p:nvGrpSpPr>
                <p:grpSpPr>
                  <a:xfrm>
                    <a:off x="2042922" y="2441949"/>
                    <a:ext cx="1945377" cy="1027686"/>
                    <a:chOff x="5821155" y="2243275"/>
                    <a:chExt cx="1945377" cy="1027686"/>
                  </a:xfrm>
                </p:grpSpPr>
                <mc:AlternateContent xmlns:mc="http://schemas.openxmlformats.org/markup-compatibility/2006" xmlns:a14="http://schemas.microsoft.com/office/drawing/2010/main">
                  <mc:Choice Requires="a14">
                    <p:sp>
                      <p:nvSpPr>
                        <p:cNvPr id="185" name="TextBox 184"/>
                        <p:cNvSpPr txBox="1"/>
                        <p:nvPr/>
                      </p:nvSpPr>
                      <p:spPr>
                        <a:xfrm>
                          <a:off x="6880840" y="2507188"/>
                          <a:ext cx="885692"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POLIYMIDE</a:t>
                          </a:r>
                          <a:endParaRPr kumimoji="0" lang="en-GB" sz="1000" b="0" i="0" u="none" strike="noStrike" kern="1200" cap="none" spc="0" normalizeH="0" baseline="0" noProof="0" dirty="0">
                            <a:ln>
                              <a:noFill/>
                            </a:ln>
                            <a:solidFill>
                              <a:srgbClr val="0E0E11"/>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GB" sz="1000" b="0" i="1" u="none" strike="noStrike" kern="1200" cap="none" spc="0" normalizeH="0" baseline="0" noProof="0">
                                      <a:ln>
                                        <a:noFill/>
                                      </a:ln>
                                      <a:solidFill>
                                        <a:srgbClr val="0E0E11"/>
                                      </a:solidFill>
                                      <a:effectLst/>
                                      <a:uLnTx/>
                                      <a:uFillTx/>
                                      <a:latin typeface="Cambria Math" panose="02040503050406030204" pitchFamily="18" charset="0"/>
                                      <a:ea typeface="+mn-ea"/>
                                      <a:cs typeface="+mn-cs"/>
                                    </a:rPr>
                                  </m:ctrlPr>
                                </m:sSubPr>
                                <m:e>
                                  <m:r>
                                    <a:rPr kumimoji="0" lang="en-GB" sz="1000" b="0" i="0" u="none" strike="noStrike" kern="1200" cap="none" spc="0" normalizeH="0" baseline="0" noProof="0">
                                      <a:ln>
                                        <a:noFill/>
                                      </a:ln>
                                      <a:solidFill>
                                        <a:srgbClr val="0E0E11"/>
                                      </a:solidFill>
                                      <a:effectLst/>
                                      <a:uLnTx/>
                                      <a:uFillTx/>
                                      <a:latin typeface="Cambria Math" panose="02040503050406030204" pitchFamily="18" charset="0"/>
                                      <a:ea typeface="+mn-ea"/>
                                      <a:cs typeface="+mn-cs"/>
                                    </a:rPr>
                                    <m:t>∅</m:t>
                                  </m:r>
                                </m:e>
                                <m:sub>
                                  <m:r>
                                    <m:rPr>
                                      <m:sty m:val="p"/>
                                    </m:rPr>
                                    <a:rPr kumimoji="0" lang="en-GB" sz="1000" b="0" i="0" u="none" strike="noStrike" kern="1200" cap="none" spc="0" normalizeH="0" baseline="0" noProof="0">
                                      <a:ln>
                                        <a:noFill/>
                                      </a:ln>
                                      <a:solidFill>
                                        <a:srgbClr val="0E0E11"/>
                                      </a:solidFill>
                                      <a:effectLst/>
                                      <a:uLnTx/>
                                      <a:uFillTx/>
                                      <a:latin typeface="Cambria Math" panose="02040503050406030204" pitchFamily="18" charset="0"/>
                                      <a:ea typeface="+mn-ea"/>
                                      <a:cs typeface="+mn-cs"/>
                                    </a:rPr>
                                    <m:t>i</m:t>
                                  </m:r>
                                </m:sub>
                              </m:sSub>
                            </m:oMath>
                          </a14:m>
                          <a:r>
                            <a:rPr kumimoji="0" lang="en-GB" sz="1000" b="0" i="0" u="none" strike="noStrike" kern="1200" cap="none" spc="0" normalizeH="0" baseline="0" noProof="0" dirty="0">
                              <a:ln>
                                <a:noFill/>
                              </a:ln>
                              <a:solidFill>
                                <a:srgbClr val="0E0E11"/>
                              </a:solidFill>
                              <a:effectLst/>
                              <a:uLnTx/>
                              <a:uFillTx/>
                              <a:latin typeface="Corbel" panose="020B0503020204020204"/>
                              <a:ea typeface="+mn-ea"/>
                              <a:cs typeface="+mn-cs"/>
                            </a:rPr>
                            <a:t> </a:t>
                          </a: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1.024mm,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smtClean="0">
                              <a:ln>
                                <a:noFill/>
                              </a:ln>
                              <a:solidFill>
                                <a:srgbClr val="0E0E11"/>
                              </a:solidFill>
                              <a:effectLst/>
                              <a:uLnTx/>
                              <a:uFillTx/>
                              <a:latin typeface="Corbel" panose="020B0503020204020204"/>
                              <a:ea typeface="+mn-ea"/>
                              <a:cs typeface="+mn-cs"/>
                            </a:rPr>
                            <a:t>th</a:t>
                          </a: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=0.25 µm</a:t>
                          </a:r>
                          <a:endParaRPr kumimoji="0" lang="en-GB" sz="1000" b="0" i="0" u="none" strike="noStrike" kern="1200" cap="none" spc="0" normalizeH="0" baseline="0" noProof="0" dirty="0">
                            <a:ln>
                              <a:noFill/>
                            </a:ln>
                            <a:solidFill>
                              <a:srgbClr val="0E0E11"/>
                            </a:solidFill>
                            <a:effectLst/>
                            <a:uLnTx/>
                            <a:uFillTx/>
                            <a:latin typeface="Corbel" panose="020B0503020204020204"/>
                            <a:ea typeface="+mn-ea"/>
                            <a:cs typeface="+mn-cs"/>
                          </a:endParaRPr>
                        </a:p>
                      </p:txBody>
                    </p:sp>
                  </mc:Choice>
                  <mc:Fallback xmlns="">
                    <p:sp>
                      <p:nvSpPr>
                        <p:cNvPr id="185" name="TextBox 184"/>
                        <p:cNvSpPr txBox="1">
                          <a:spLocks noRot="1" noChangeAspect="1" noMove="1" noResize="1" noEditPoints="1" noAdjustHandles="1" noChangeArrowheads="1" noChangeShapeType="1" noTextEdit="1"/>
                        </p:cNvSpPr>
                        <p:nvPr/>
                      </p:nvSpPr>
                      <p:spPr>
                        <a:xfrm>
                          <a:off x="6880840" y="2507188"/>
                          <a:ext cx="885692" cy="553998"/>
                        </a:xfrm>
                        <a:prstGeom prst="rect">
                          <a:avLst/>
                        </a:prstGeom>
                        <a:blipFill>
                          <a:blip r:embed="rId19"/>
                          <a:stretch>
                            <a:fillRect b="-6593"/>
                          </a:stretch>
                        </a:blipFill>
                      </p:spPr>
                      <p:txBody>
                        <a:bodyPr/>
                        <a:lstStyle/>
                        <a:p>
                          <a:r>
                            <a:rPr lang="en-GB">
                              <a:noFill/>
                            </a:rPr>
                            <a:t> </a:t>
                          </a:r>
                        </a:p>
                      </p:txBody>
                    </p:sp>
                  </mc:Fallback>
                </mc:AlternateContent>
                <p:pic>
                  <p:nvPicPr>
                    <p:cNvPr id="186" name="Picture 185"/>
                    <p:cNvPicPr>
                      <a:picLocks noChangeAspect="1"/>
                    </p:cNvPicPr>
                    <p:nvPr/>
                  </p:nvPicPr>
                  <p:blipFill rotWithShape="1">
                    <a:blip r:embed="rId20" cstate="print">
                      <a:clrChange>
                        <a:clrFrom>
                          <a:srgbClr val="EEEFEE"/>
                        </a:clrFrom>
                        <a:clrTo>
                          <a:srgbClr val="EEEFEE">
                            <a:alpha val="0"/>
                          </a:srgbClr>
                        </a:clrTo>
                      </a:clrChange>
                      <a:extLst>
                        <a:ext uri="{28A0092B-C50C-407E-A947-70E740481C1C}">
                          <a14:useLocalDpi xmlns:a14="http://schemas.microsoft.com/office/drawing/2010/main" val="0"/>
                        </a:ext>
                      </a:extLst>
                    </a:blip>
                    <a:srcRect t="16185" b="17026"/>
                    <a:stretch/>
                  </p:blipFill>
                  <p:spPr>
                    <a:xfrm rot="10800000">
                      <a:off x="6237403" y="2426374"/>
                      <a:ext cx="828973" cy="844587"/>
                    </a:xfrm>
                    <a:prstGeom prst="rect">
                      <a:avLst/>
                    </a:prstGeom>
                  </p:spPr>
                </p:pic>
                <p:sp>
                  <p:nvSpPr>
                    <p:cNvPr id="187" name="TextBox 186"/>
                    <p:cNvSpPr txBox="1"/>
                    <p:nvPr/>
                  </p:nvSpPr>
                  <p:spPr>
                    <a:xfrm>
                      <a:off x="5821155" y="2243275"/>
                      <a:ext cx="4956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20µm</a:t>
                      </a:r>
                    </a:p>
                  </p:txBody>
                </p:sp>
              </p:grpSp>
              <p:cxnSp>
                <p:nvCxnSpPr>
                  <p:cNvPr id="184" name="Straight Arrow Connector 183"/>
                  <p:cNvCxnSpPr/>
                  <p:nvPr/>
                </p:nvCxnSpPr>
                <p:spPr>
                  <a:xfrm>
                    <a:off x="2841770" y="2926308"/>
                    <a:ext cx="324000" cy="0"/>
                  </a:xfrm>
                  <a:prstGeom prst="straightConnector1">
                    <a:avLst/>
                  </a:prstGeom>
                  <a:ln>
                    <a:solidFill>
                      <a:srgbClr val="0E0E11"/>
                    </a:solidFill>
                    <a:tailEnd type="triangle"/>
                  </a:ln>
                </p:spPr>
                <p:style>
                  <a:lnRef idx="1">
                    <a:schemeClr val="accent1"/>
                  </a:lnRef>
                  <a:fillRef idx="0">
                    <a:schemeClr val="accent1"/>
                  </a:fillRef>
                  <a:effectRef idx="0">
                    <a:schemeClr val="accent1"/>
                  </a:effectRef>
                  <a:fontRef idx="minor">
                    <a:schemeClr val="tx1"/>
                  </a:fontRef>
                </p:style>
              </p:cxnSp>
            </p:grpSp>
            <p:sp>
              <p:nvSpPr>
                <p:cNvPr id="180" name="TextBox 179"/>
                <p:cNvSpPr txBox="1"/>
                <p:nvPr/>
              </p:nvSpPr>
              <p:spPr>
                <a:xfrm>
                  <a:off x="2219835" y="2736805"/>
                  <a:ext cx="48442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70µm</a:t>
                  </a:r>
                </a:p>
              </p:txBody>
            </p:sp>
            <p:sp>
              <p:nvSpPr>
                <p:cNvPr id="181" name="TextBox 180"/>
                <p:cNvSpPr txBox="1"/>
                <p:nvPr/>
              </p:nvSpPr>
              <p:spPr>
                <a:xfrm>
                  <a:off x="2216427" y="3065677"/>
                  <a:ext cx="4876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E0E11"/>
                      </a:solidFill>
                      <a:effectLst/>
                      <a:uLnTx/>
                      <a:uFillTx/>
                      <a:latin typeface="Corbel" panose="020B0503020204020204"/>
                      <a:ea typeface="+mn-ea"/>
                      <a:cs typeface="+mn-cs"/>
                    </a:rPr>
                    <a:t>3</a:t>
                  </a: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0µm</a:t>
                  </a:r>
                </a:p>
              </p:txBody>
            </p:sp>
            <p:sp>
              <p:nvSpPr>
                <p:cNvPr id="182" name="TextBox 181"/>
                <p:cNvSpPr txBox="1"/>
                <p:nvPr/>
              </p:nvSpPr>
              <p:spPr>
                <a:xfrm>
                  <a:off x="2217443" y="3238223"/>
                  <a:ext cx="49564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20µm</a:t>
                  </a:r>
                </a:p>
              </p:txBody>
            </p:sp>
          </p:grpSp>
          <p:sp>
            <p:nvSpPr>
              <p:cNvPr id="145" name="TextBox 144"/>
              <p:cNvSpPr txBox="1"/>
              <p:nvPr/>
            </p:nvSpPr>
            <p:spPr>
              <a:xfrm>
                <a:off x="7459910" y="3631189"/>
                <a:ext cx="5277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Fleece</a:t>
                </a:r>
              </a:p>
            </p:txBody>
          </p:sp>
          <p:sp>
            <p:nvSpPr>
              <p:cNvPr id="146" name="TextBox 145"/>
              <p:cNvSpPr txBox="1"/>
              <p:nvPr/>
            </p:nvSpPr>
            <p:spPr>
              <a:xfrm>
                <a:off x="7358693" y="3843650"/>
                <a:ext cx="61587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K13D2U</a:t>
                </a:r>
              </a:p>
            </p:txBody>
          </p:sp>
          <p:sp>
            <p:nvSpPr>
              <p:cNvPr id="177" name="TextBox 176"/>
              <p:cNvSpPr txBox="1"/>
              <p:nvPr/>
            </p:nvSpPr>
            <p:spPr>
              <a:xfrm>
                <a:off x="7443456" y="4316863"/>
                <a:ext cx="5277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Fleece</a:t>
                </a:r>
              </a:p>
            </p:txBody>
          </p:sp>
          <p:sp>
            <p:nvSpPr>
              <p:cNvPr id="178" name="TextBox 177"/>
              <p:cNvSpPr txBox="1"/>
              <p:nvPr/>
            </p:nvSpPr>
            <p:spPr>
              <a:xfrm>
                <a:off x="7534450" y="4168211"/>
                <a:ext cx="37863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rgbClr val="0E0E11"/>
                    </a:solidFill>
                    <a:effectLst/>
                    <a:uLnTx/>
                    <a:uFillTx/>
                    <a:latin typeface="Corbel" panose="020B0503020204020204"/>
                    <a:ea typeface="+mn-ea"/>
                    <a:cs typeface="+mn-cs"/>
                  </a:rPr>
                  <a:t>Foil</a:t>
                </a:r>
              </a:p>
            </p:txBody>
          </p:sp>
        </p:grpSp>
        <p:sp>
          <p:nvSpPr>
            <p:cNvPr id="188" name="TextBox 187"/>
            <p:cNvSpPr txBox="1"/>
            <p:nvPr/>
          </p:nvSpPr>
          <p:spPr>
            <a:xfrm>
              <a:off x="1559487" y="2324504"/>
              <a:ext cx="9460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sng" strike="noStrike" kern="1200" cap="none" spc="0" normalizeH="0" baseline="0" noProof="0" dirty="0" smtClean="0">
                  <a:ln>
                    <a:noFill/>
                  </a:ln>
                  <a:solidFill>
                    <a:srgbClr val="0E0E11"/>
                  </a:solidFill>
                  <a:effectLst/>
                  <a:uLnTx/>
                  <a:uFillTx/>
                  <a:latin typeface="Corbel" panose="020B0503020204020204"/>
                  <a:ea typeface="+mn-ea"/>
                  <a:cs typeface="+mn-cs"/>
                </a:rPr>
                <a:t>Carbon Layers</a:t>
              </a:r>
            </a:p>
          </p:txBody>
        </p:sp>
      </p:grpSp>
      <p:pic>
        <p:nvPicPr>
          <p:cNvPr id="4" name="Picture 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192361" y="3519087"/>
            <a:ext cx="933566" cy="345678"/>
          </a:xfrm>
          <a:prstGeom prst="rect">
            <a:avLst/>
          </a:prstGeom>
        </p:spPr>
      </p:pic>
      <p:sp>
        <p:nvSpPr>
          <p:cNvPr id="8" name="TextBox 7"/>
          <p:cNvSpPr txBox="1"/>
          <p:nvPr/>
        </p:nvSpPr>
        <p:spPr>
          <a:xfrm>
            <a:off x="5964294" y="6259488"/>
            <a:ext cx="1548880" cy="215444"/>
          </a:xfrm>
          <a:prstGeom prst="rect">
            <a:avLst/>
          </a:prstGeom>
        </p:spPr>
        <p:txBody>
          <a:bodyPr wrap="square" lIns="0" tIns="0" rIns="0" bIns="0">
            <a:spAutoFit/>
          </a:bodyPr>
          <a:lstStyle>
            <a:defPPr>
              <a:defRPr lang="en-US"/>
            </a:defPPr>
            <a:lvl1pPr>
              <a:defRPr sz="1400" b="0" i="1" spc="0" baseline="0">
                <a:solidFill>
                  <a:srgbClr val="000000"/>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Tests on MALTA </a:t>
            </a:r>
            <a:r>
              <a:rPr kumimoji="0" lang="en-US" sz="1400" b="0" i="1" u="none" strike="noStrike" kern="1200" cap="none" spc="0" normalizeH="0" baseline="0" noProof="0" dirty="0">
                <a:ln>
                  <a:noFill/>
                </a:ln>
                <a:solidFill>
                  <a:srgbClr val="000000"/>
                </a:solidFill>
                <a:effectLst/>
                <a:uLnTx/>
                <a:uFillTx/>
                <a:latin typeface="Corbel" panose="020B0503020204020204"/>
                <a:ea typeface="+mn-ea"/>
                <a:cs typeface="+mn-cs"/>
              </a:rPr>
              <a:t>chip</a:t>
            </a:r>
            <a:endParaRPr kumimoji="0" lang="en-GB" sz="1400" b="0" i="1" u="none" strike="noStrike" kern="1200" cap="none" spc="0" normalizeH="0" baseline="0" noProof="0" dirty="0" err="1">
              <a:ln>
                <a:noFill/>
              </a:ln>
              <a:solidFill>
                <a:srgbClr val="000000"/>
              </a:solidFill>
              <a:effectLst/>
              <a:uLnTx/>
              <a:uFillTx/>
              <a:latin typeface="Corbel" panose="020B0503020204020204"/>
              <a:ea typeface="+mn-ea"/>
              <a:cs typeface="+mn-cs"/>
            </a:endParaRPr>
          </a:p>
        </p:txBody>
      </p:sp>
      <p:pic>
        <p:nvPicPr>
          <p:cNvPr id="140" name="Picture 139"/>
          <p:cNvPicPr>
            <a:picLocks noChangeAspect="1"/>
          </p:cNvPicPr>
          <p:nvPr/>
        </p:nvPicPr>
        <p:blipFill rotWithShape="1">
          <a:blip r:embed="rId22" cstate="print">
            <a:extLst>
              <a:ext uri="{28A0092B-C50C-407E-A947-70E740481C1C}">
                <a14:useLocalDpi xmlns:a14="http://schemas.microsoft.com/office/drawing/2010/main" val="0"/>
              </a:ext>
            </a:extLst>
          </a:blip>
          <a:srcRect l="52647" t="42149" b="37578"/>
          <a:stretch/>
        </p:blipFill>
        <p:spPr>
          <a:xfrm>
            <a:off x="4969751" y="5689044"/>
            <a:ext cx="1470905" cy="472283"/>
          </a:xfrm>
          <a:prstGeom prst="rect">
            <a:avLst/>
          </a:prstGeom>
        </p:spPr>
      </p:pic>
      <p:pic>
        <p:nvPicPr>
          <p:cNvPr id="141" name="Picture 140"/>
          <p:cNvPicPr>
            <a:picLocks noChangeAspect="1"/>
          </p:cNvPicPr>
          <p:nvPr/>
        </p:nvPicPr>
        <p:blipFill rotWithShape="1">
          <a:blip r:embed="rId23" cstate="print">
            <a:extLst>
              <a:ext uri="{28A0092B-C50C-407E-A947-70E740481C1C}">
                <a14:useLocalDpi xmlns:a14="http://schemas.microsoft.com/office/drawing/2010/main" val="0"/>
              </a:ext>
            </a:extLst>
          </a:blip>
          <a:srcRect l="76920" t="89983" b="348"/>
          <a:stretch/>
        </p:blipFill>
        <p:spPr>
          <a:xfrm>
            <a:off x="4968886" y="6224348"/>
            <a:ext cx="757154" cy="237889"/>
          </a:xfrm>
          <a:prstGeom prst="rect">
            <a:avLst/>
          </a:prstGeom>
        </p:spPr>
      </p:pic>
      <p:sp>
        <p:nvSpPr>
          <p:cNvPr id="9" name="Rectangle 8"/>
          <p:cNvSpPr/>
          <p:nvPr/>
        </p:nvSpPr>
        <p:spPr>
          <a:xfrm>
            <a:off x="8769894" y="4629681"/>
            <a:ext cx="2631184"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srgbClr val="000000"/>
                </a:solidFill>
                <a:effectLst/>
                <a:uLnTx/>
                <a:uFillTx/>
                <a:latin typeface="Corbel" panose="020B0503020204020204"/>
                <a:ea typeface="+mn-ea"/>
                <a:cs typeface="+mn-cs"/>
              </a:rPr>
              <a:t>…different </a:t>
            </a: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materials </a:t>
            </a:r>
            <a:r>
              <a:rPr kumimoji="0" lang="en-GB" sz="1400" b="0" i="1" u="none" strike="noStrike" kern="1200" cap="none" spc="0" normalizeH="0" baseline="0" noProof="0" dirty="0" smtClean="0">
                <a:ln>
                  <a:noFill/>
                </a:ln>
                <a:solidFill>
                  <a:srgbClr val="000000"/>
                </a:solidFill>
                <a:effectLst/>
                <a:uLnTx/>
                <a:uFillTx/>
                <a:latin typeface="Corbel" panose="020B0503020204020204"/>
                <a:ea typeface="+mn-ea"/>
                <a:cs typeface="+mn-cs"/>
              </a:rPr>
              <a:t>engineered </a:t>
            </a:r>
            <a:r>
              <a:rPr kumimoji="0" lang="en-GB" sz="1400" b="0" i="1" u="none" strike="noStrike" kern="1200" cap="none" spc="0" normalizeH="0" baseline="0" noProof="0" dirty="0">
                <a:ln>
                  <a:noFill/>
                </a:ln>
                <a:solidFill>
                  <a:srgbClr val="000000"/>
                </a:solidFill>
                <a:effectLst/>
                <a:uLnTx/>
                <a:uFillTx/>
                <a:latin typeface="Corbel" panose="020B0503020204020204"/>
                <a:ea typeface="+mn-ea"/>
                <a:cs typeface="+mn-cs"/>
              </a:rPr>
              <a:t>for CTE compatibility</a:t>
            </a:r>
          </a:p>
        </p:txBody>
      </p:sp>
    </p:spTree>
    <p:extLst>
      <p:ext uri="{BB962C8B-B14F-4D97-AF65-F5344CB8AC3E}">
        <p14:creationId xmlns:p14="http://schemas.microsoft.com/office/powerpoint/2010/main" val="1342134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878676" y="1375525"/>
            <a:ext cx="10103092"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endParaRPr lang="fr-FR" altLang="fr-FR" sz="2000" dirty="0">
              <a:latin typeface="Arial Rounded MT Bold" panose="020F0704030504030204"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510066" cy="1265209"/>
            <a:chOff x="2013540" y="3093727"/>
            <a:chExt cx="5231663"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83008" y="3477780"/>
              <a:ext cx="3862195"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Micro &amp; mini canaux</a:t>
              </a:r>
              <a:endParaRPr lang="fr-FR" sz="3600" b="1" dirty="0">
                <a:solidFill>
                  <a:schemeClr val="bg1"/>
                </a:solidFill>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323439"/>
            <a:chOff x="107504" y="1486072"/>
            <a:chExt cx="6096000" cy="1323439"/>
          </a:xfrm>
        </p:grpSpPr>
        <p:sp>
          <p:nvSpPr>
            <p:cNvPr id="5" name="Rectangle 4"/>
            <p:cNvSpPr/>
            <p:nvPr/>
          </p:nvSpPr>
          <p:spPr>
            <a:xfrm>
              <a:off x="107504" y="1486072"/>
              <a:ext cx="6096000" cy="1323439"/>
            </a:xfrm>
            <a:prstGeom prst="rect">
              <a:avLst/>
            </a:prstGeom>
          </p:spPr>
          <p:txBody>
            <a:bodyPr>
              <a:spAutoFit/>
            </a:bodyPr>
            <a:lstStyle/>
            <a:p>
              <a:r>
                <a:rPr lang="fr-FR" sz="1600" dirty="0" smtClean="0"/>
                <a:t>Auteurs</a:t>
              </a:r>
            </a:p>
            <a:p>
              <a:r>
                <a:rPr lang="en-US" sz="1600" cap="small" dirty="0">
                  <a:solidFill>
                    <a:prstClr val="black"/>
                  </a:solidFill>
                </a:rPr>
                <a:t>Desiree </a:t>
              </a:r>
              <a:r>
                <a:rPr lang="en-US" sz="1600" cap="small" dirty="0" err="1">
                  <a:solidFill>
                    <a:prstClr val="black"/>
                  </a:solidFill>
                </a:rPr>
                <a:t>Hellenschmidt</a:t>
              </a:r>
              <a:r>
                <a:rPr lang="en-US" sz="1600" cap="small" dirty="0">
                  <a:solidFill>
                    <a:prstClr val="black"/>
                  </a:solidFill>
                </a:rPr>
                <a:t/>
              </a:r>
              <a:br>
                <a:rPr lang="en-US" sz="1600" cap="small" dirty="0">
                  <a:solidFill>
                    <a:prstClr val="black"/>
                  </a:solidFill>
                </a:rPr>
              </a:br>
              <a:r>
                <a:rPr lang="en-US" sz="1600" cap="small" dirty="0" smtClean="0">
                  <a:solidFill>
                    <a:prstClr val="black"/>
                  </a:solidFill>
                </a:rPr>
                <a:t>P. </a:t>
              </a:r>
              <a:r>
                <a:rPr lang="en-US" sz="1600" cap="small" dirty="0" err="1" smtClean="0">
                  <a:solidFill>
                    <a:prstClr val="black"/>
                  </a:solidFill>
                </a:rPr>
                <a:t>Petagna</a:t>
              </a:r>
              <a:r>
                <a:rPr lang="en-US" sz="1600" cap="small" dirty="0" smtClean="0">
                  <a:solidFill>
                    <a:prstClr val="black"/>
                  </a:solidFill>
                </a:rPr>
                <a:t/>
              </a:r>
              <a:br>
                <a:rPr lang="en-US" sz="1600" cap="small" dirty="0" smtClean="0">
                  <a:solidFill>
                    <a:prstClr val="black"/>
                  </a:solidFill>
                </a:rPr>
              </a:br>
              <a:r>
                <a:rPr lang="en-GB" sz="1600" cap="small" dirty="0">
                  <a:solidFill>
                    <a:prstClr val="black"/>
                  </a:solidFill>
                </a:rPr>
                <a:t>WP 9 - D9.1</a:t>
              </a:r>
              <a:r>
                <a:rPr lang="en-US" sz="1600" cap="small" dirty="0">
                  <a:solidFill>
                    <a:prstClr val="black"/>
                  </a:solidFill>
                </a:rPr>
                <a:t> </a:t>
              </a:r>
            </a:p>
            <a:p>
              <a:r>
                <a:rPr lang="en-US" sz="1600" cap="small" dirty="0" smtClean="0"/>
                <a:t>11/09/2020</a:t>
              </a:r>
              <a:endParaRPr lang="it-IT" sz="1600" cap="small" dirty="0"/>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2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707" y="236952"/>
            <a:ext cx="1903453" cy="438844"/>
          </a:xfrm>
          <a:prstGeom prst="rect">
            <a:avLst/>
          </a:prstGeom>
        </p:spPr>
      </p:pic>
      <p:pic>
        <p:nvPicPr>
          <p:cNvPr id="28"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8024" y="236952"/>
            <a:ext cx="1667607" cy="438844"/>
          </a:xfrm>
          <a:prstGeom prst="rect">
            <a:avLst/>
          </a:prstGeom>
        </p:spPr>
      </p:pic>
      <p:sp>
        <p:nvSpPr>
          <p:cNvPr id="4" name="ZoneTexte 3"/>
          <p:cNvSpPr txBox="1"/>
          <p:nvPr/>
        </p:nvSpPr>
        <p:spPr>
          <a:xfrm>
            <a:off x="11265561" y="231144"/>
            <a:ext cx="482138" cy="276999"/>
          </a:xfrm>
          <a:prstGeom prst="rect">
            <a:avLst/>
          </a:prstGeom>
          <a:noFill/>
        </p:spPr>
        <p:txBody>
          <a:bodyPr wrap="square" rtlCol="0">
            <a:spAutoFit/>
          </a:bodyPr>
          <a:lstStyle/>
          <a:p>
            <a:r>
              <a:rPr lang="fr-FR" sz="1200" dirty="0" smtClean="0"/>
              <a:t>- FS</a:t>
            </a:r>
            <a:endParaRPr lang="fr-FR" sz="1200" dirty="0"/>
          </a:p>
        </p:txBody>
      </p:sp>
      <p:sp>
        <p:nvSpPr>
          <p:cNvPr id="6" name="Rectangle 5"/>
          <p:cNvSpPr/>
          <p:nvPr/>
        </p:nvSpPr>
        <p:spPr>
          <a:xfrm>
            <a:off x="6156960" y="758146"/>
            <a:ext cx="6096000" cy="646331"/>
          </a:xfrm>
          <a:prstGeom prst="rect">
            <a:avLst/>
          </a:prstGeom>
        </p:spPr>
        <p:txBody>
          <a:bodyPr>
            <a:spAutoFit/>
          </a:bodyPr>
          <a:lstStyle/>
          <a:p>
            <a:pPr>
              <a:spcBef>
                <a:spcPct val="0"/>
              </a:spcBef>
              <a:buNone/>
            </a:pPr>
            <a:r>
              <a:rPr lang="en-GB" b="1" dirty="0"/>
              <a:t>New CERN CO</a:t>
            </a:r>
            <a:r>
              <a:rPr lang="en-GB" b="1" baseline="-25000" dirty="0"/>
              <a:t>2</a:t>
            </a:r>
            <a:r>
              <a:rPr lang="en-GB" b="1" dirty="0"/>
              <a:t> Test Facility </a:t>
            </a:r>
            <a:br>
              <a:rPr lang="en-GB" b="1" dirty="0"/>
            </a:br>
            <a:r>
              <a:rPr lang="en-GB" b="1" dirty="0"/>
              <a:t>for Mini- and Micro-channels</a:t>
            </a:r>
            <a:endParaRPr lang="fr-FR" altLang="fr-FR" dirty="0">
              <a:latin typeface="Arial Rounded MT Bold" panose="020F0704030504030204" pitchFamily="34" charset="0"/>
            </a:endParaRPr>
          </a:p>
        </p:txBody>
      </p:sp>
      <p:grpSp>
        <p:nvGrpSpPr>
          <p:cNvPr id="74" name="Groupe 73"/>
          <p:cNvGrpSpPr/>
          <p:nvPr/>
        </p:nvGrpSpPr>
        <p:grpSpPr>
          <a:xfrm>
            <a:off x="2528361" y="1452880"/>
            <a:ext cx="8440659" cy="4795256"/>
            <a:chOff x="226177" y="903227"/>
            <a:chExt cx="8616882" cy="5053916"/>
          </a:xfrm>
        </p:grpSpPr>
        <p:sp>
          <p:nvSpPr>
            <p:cNvPr id="75" name="Oval 47"/>
            <p:cNvSpPr/>
            <p:nvPr/>
          </p:nvSpPr>
          <p:spPr>
            <a:xfrm>
              <a:off x="2656800" y="2321383"/>
              <a:ext cx="3720363" cy="2286006"/>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Rectangle 75"/>
            <p:cNvSpPr/>
            <p:nvPr/>
          </p:nvSpPr>
          <p:spPr>
            <a:xfrm>
              <a:off x="5102935" y="4648984"/>
              <a:ext cx="1907884" cy="1308159"/>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77" name="Picture 13"/>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27884" y="957641"/>
              <a:ext cx="1554730" cy="1348916"/>
            </a:xfrm>
            <a:prstGeom prst="rect">
              <a:avLst/>
            </a:prstGeom>
          </p:spPr>
        </p:pic>
        <p:pic>
          <p:nvPicPr>
            <p:cNvPr id="78" name="Picture 2"/>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0158" t="7197" r="12773" b="20589"/>
            <a:stretch/>
          </p:blipFill>
          <p:spPr bwMode="auto">
            <a:xfrm>
              <a:off x="3143886" y="939504"/>
              <a:ext cx="2237672" cy="131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9" name="Straight Connector 17"/>
            <p:cNvCxnSpPr/>
            <p:nvPr/>
          </p:nvCxnSpPr>
          <p:spPr>
            <a:xfrm flipH="1" flipV="1">
              <a:off x="2804219" y="2447075"/>
              <a:ext cx="459551" cy="338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18"/>
            <p:cNvCxnSpPr/>
            <p:nvPr/>
          </p:nvCxnSpPr>
          <p:spPr>
            <a:xfrm flipH="1">
              <a:off x="2347074" y="3404534"/>
              <a:ext cx="548645" cy="100367"/>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20"/>
            <p:cNvCxnSpPr/>
            <p:nvPr/>
          </p:nvCxnSpPr>
          <p:spPr>
            <a:xfrm flipH="1" flipV="1">
              <a:off x="5487203" y="4082965"/>
              <a:ext cx="459551" cy="338545"/>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21"/>
            <p:cNvCxnSpPr/>
            <p:nvPr/>
          </p:nvCxnSpPr>
          <p:spPr>
            <a:xfrm flipV="1">
              <a:off x="2969335" y="4009832"/>
              <a:ext cx="539570" cy="502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23"/>
            <p:cNvCxnSpPr/>
            <p:nvPr/>
          </p:nvCxnSpPr>
          <p:spPr>
            <a:xfrm flipV="1">
              <a:off x="4469329" y="1872918"/>
              <a:ext cx="140429" cy="604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25"/>
            <p:cNvCxnSpPr/>
            <p:nvPr/>
          </p:nvCxnSpPr>
          <p:spPr>
            <a:xfrm flipH="1">
              <a:off x="5557019" y="2175071"/>
              <a:ext cx="401135" cy="404446"/>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27"/>
            <p:cNvCxnSpPr/>
            <p:nvPr/>
          </p:nvCxnSpPr>
          <p:spPr>
            <a:xfrm flipH="1">
              <a:off x="6201672" y="3358937"/>
              <a:ext cx="620759" cy="1"/>
            </a:xfrm>
            <a:prstGeom prst="line">
              <a:avLst/>
            </a:prstGeom>
          </p:spPr>
          <p:style>
            <a:lnRef idx="2">
              <a:schemeClr val="accent1"/>
            </a:lnRef>
            <a:fillRef idx="0">
              <a:schemeClr val="accent1"/>
            </a:fillRef>
            <a:effectRef idx="1">
              <a:schemeClr val="accent1"/>
            </a:effectRef>
            <a:fontRef idx="minor">
              <a:schemeClr val="tx1"/>
            </a:fontRef>
          </p:style>
        </p:cxnSp>
        <p:pic>
          <p:nvPicPr>
            <p:cNvPr id="87" name="Picture 8" descr="Bildergebnis für mpg hll logo"/>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457348" y="914047"/>
              <a:ext cx="1451145" cy="43534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1"/>
            <p:cNvPicPr>
              <a:picLocks noChangeAspect="1"/>
            </p:cNvPicPr>
            <p:nvPr/>
          </p:nvPicPr>
          <p:blipFill>
            <a:blip r:embed="rId10"/>
            <a:stretch>
              <a:fillRect/>
            </a:stretch>
          </p:blipFill>
          <p:spPr>
            <a:xfrm>
              <a:off x="7916383" y="1025112"/>
              <a:ext cx="624050" cy="549377"/>
            </a:xfrm>
            <a:prstGeom prst="rect">
              <a:avLst/>
            </a:prstGeom>
          </p:spPr>
        </p:pic>
        <p:pic>
          <p:nvPicPr>
            <p:cNvPr id="89" name="Picture 39"/>
            <p:cNvPicPr>
              <a:picLocks noChangeAspect="1"/>
            </p:cNvPicPr>
            <p:nvPr/>
          </p:nvPicPr>
          <p:blipFill rotWithShape="1">
            <a:blip r:embed="rId11"/>
            <a:srcRect l="35261" t="33148" r="52187" b="61204"/>
            <a:stretch/>
          </p:blipFill>
          <p:spPr>
            <a:xfrm>
              <a:off x="564081" y="1495291"/>
              <a:ext cx="2352528" cy="595453"/>
            </a:xfrm>
            <a:prstGeom prst="rect">
              <a:avLst/>
            </a:prstGeom>
          </p:spPr>
        </p:pic>
        <p:pic>
          <p:nvPicPr>
            <p:cNvPr id="90" name="Picture 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182249" y="5236051"/>
              <a:ext cx="1699238" cy="717906"/>
            </a:xfrm>
            <a:prstGeom prst="rect">
              <a:avLst/>
            </a:prstGeom>
          </p:spPr>
        </p:pic>
        <p:pic>
          <p:nvPicPr>
            <p:cNvPr id="91" name="Picture 12"/>
            <p:cNvPicPr>
              <a:picLocks noChangeAspect="1"/>
            </p:cNvPicPr>
            <p:nvPr/>
          </p:nvPicPr>
          <p:blipFill rotWithShape="1">
            <a:blip r:embed="rId13"/>
            <a:srcRect l="38629" t="39409" r="52419" b="45752"/>
            <a:stretch/>
          </p:blipFill>
          <p:spPr>
            <a:xfrm>
              <a:off x="413588" y="4785902"/>
              <a:ext cx="965537" cy="900297"/>
            </a:xfrm>
            <a:prstGeom prst="rect">
              <a:avLst/>
            </a:prstGeom>
          </p:spPr>
        </p:pic>
        <p:pic>
          <p:nvPicPr>
            <p:cNvPr id="92" name="Picture 16"/>
            <p:cNvPicPr>
              <a:picLocks noChangeAspect="1"/>
            </p:cNvPicPr>
            <p:nvPr/>
          </p:nvPicPr>
          <p:blipFill rotWithShape="1">
            <a:blip r:embed="rId14"/>
            <a:srcRect l="52419" t="32742" r="34637" b="58441"/>
            <a:stretch/>
          </p:blipFill>
          <p:spPr>
            <a:xfrm>
              <a:off x="226177" y="2256578"/>
              <a:ext cx="1569552" cy="601417"/>
            </a:xfrm>
            <a:prstGeom prst="rect">
              <a:avLst/>
            </a:prstGeom>
          </p:spPr>
        </p:pic>
        <p:pic>
          <p:nvPicPr>
            <p:cNvPr id="93" name="Picture 22"/>
            <p:cNvPicPr>
              <a:picLocks noChangeAspect="1"/>
            </p:cNvPicPr>
            <p:nvPr/>
          </p:nvPicPr>
          <p:blipFill rotWithShape="1">
            <a:blip r:embed="rId15"/>
            <a:srcRect l="79609" t="51528" r="7031" b="39583"/>
            <a:stretch/>
          </p:blipFill>
          <p:spPr>
            <a:xfrm>
              <a:off x="509159" y="903227"/>
              <a:ext cx="1411794" cy="528391"/>
            </a:xfrm>
            <a:prstGeom prst="rect">
              <a:avLst/>
            </a:prstGeom>
          </p:spPr>
        </p:pic>
        <p:pic>
          <p:nvPicPr>
            <p:cNvPr id="94" name="Picture 24"/>
            <p:cNvPicPr>
              <a:picLocks noChangeAspect="1"/>
            </p:cNvPicPr>
            <p:nvPr/>
          </p:nvPicPr>
          <p:blipFill rotWithShape="1">
            <a:blip r:embed="rId16"/>
            <a:srcRect l="29107" t="35264" r="31429" b="28439"/>
            <a:stretch/>
          </p:blipFill>
          <p:spPr>
            <a:xfrm>
              <a:off x="7807354" y="1757681"/>
              <a:ext cx="1035705" cy="535817"/>
            </a:xfrm>
            <a:prstGeom prst="rect">
              <a:avLst/>
            </a:prstGeom>
          </p:spPr>
        </p:pic>
        <p:pic>
          <p:nvPicPr>
            <p:cNvPr id="95" name="Picture 26"/>
            <p:cNvPicPr>
              <a:picLocks noChangeAspect="1"/>
            </p:cNvPicPr>
            <p:nvPr/>
          </p:nvPicPr>
          <p:blipFill rotWithShape="1">
            <a:blip r:embed="rId17"/>
            <a:srcRect l="41718" t="47593" r="42016" b="38148"/>
            <a:stretch/>
          </p:blipFill>
          <p:spPr>
            <a:xfrm>
              <a:off x="7128481" y="3977648"/>
              <a:ext cx="1628170" cy="802890"/>
            </a:xfrm>
            <a:prstGeom prst="rect">
              <a:avLst/>
            </a:prstGeom>
          </p:spPr>
        </p:pic>
        <p:pic>
          <p:nvPicPr>
            <p:cNvPr id="96" name="Picture 28"/>
            <p:cNvPicPr>
              <a:picLocks noChangeAspect="1"/>
            </p:cNvPicPr>
            <p:nvPr/>
          </p:nvPicPr>
          <p:blipFill rotWithShape="1">
            <a:blip r:embed="rId18"/>
            <a:srcRect l="37917" t="39180" r="38393" b="30661"/>
            <a:stretch/>
          </p:blipFill>
          <p:spPr>
            <a:xfrm>
              <a:off x="7356818" y="4959015"/>
              <a:ext cx="1197663" cy="857623"/>
            </a:xfrm>
            <a:prstGeom prst="rect">
              <a:avLst/>
            </a:prstGeom>
          </p:spPr>
        </p:pic>
        <p:pic>
          <p:nvPicPr>
            <p:cNvPr id="97" name="Picture 29"/>
            <p:cNvPicPr>
              <a:picLocks noChangeAspect="1"/>
            </p:cNvPicPr>
            <p:nvPr/>
          </p:nvPicPr>
          <p:blipFill>
            <a:blip r:embed="rId19"/>
            <a:stretch>
              <a:fillRect/>
            </a:stretch>
          </p:blipFill>
          <p:spPr>
            <a:xfrm>
              <a:off x="6946698" y="2630991"/>
              <a:ext cx="1818231" cy="1346657"/>
            </a:xfrm>
            <a:prstGeom prst="rect">
              <a:avLst/>
            </a:prstGeom>
          </p:spPr>
        </p:pic>
        <p:pic>
          <p:nvPicPr>
            <p:cNvPr id="98" name="Picture 30"/>
            <p:cNvPicPr>
              <a:picLocks noChangeAspect="1"/>
            </p:cNvPicPr>
            <p:nvPr/>
          </p:nvPicPr>
          <p:blipFill>
            <a:blip r:embed="rId20"/>
            <a:stretch>
              <a:fillRect/>
            </a:stretch>
          </p:blipFill>
          <p:spPr>
            <a:xfrm>
              <a:off x="325449" y="3034006"/>
              <a:ext cx="1716034" cy="1534503"/>
            </a:xfrm>
            <a:prstGeom prst="rect">
              <a:avLst/>
            </a:prstGeom>
          </p:spPr>
        </p:pic>
        <p:pic>
          <p:nvPicPr>
            <p:cNvPr id="99" name="Picture 32"/>
            <p:cNvPicPr>
              <a:picLocks noChangeAspect="1"/>
            </p:cNvPicPr>
            <p:nvPr/>
          </p:nvPicPr>
          <p:blipFill rotWithShape="1">
            <a:blip r:embed="rId21"/>
            <a:srcRect t="-55154"/>
            <a:stretch/>
          </p:blipFill>
          <p:spPr>
            <a:xfrm>
              <a:off x="1549450" y="4147952"/>
              <a:ext cx="1359165" cy="1806005"/>
            </a:xfrm>
            <a:prstGeom prst="rect">
              <a:avLst/>
            </a:prstGeom>
          </p:spPr>
        </p:pic>
      </p:grpSp>
      <p:sp>
        <p:nvSpPr>
          <p:cNvPr id="100" name="TextBox 33"/>
          <p:cNvSpPr txBox="1"/>
          <p:nvPr/>
        </p:nvSpPr>
        <p:spPr>
          <a:xfrm>
            <a:off x="4986046" y="2892301"/>
            <a:ext cx="3584963" cy="2062103"/>
          </a:xfrm>
          <a:prstGeom prst="rect">
            <a:avLst/>
          </a:prstGeom>
          <a:noFill/>
        </p:spPr>
        <p:txBody>
          <a:bodyPr wrap="square" rtlCol="0">
            <a:spAutoFit/>
          </a:bodyPr>
          <a:lstStyle/>
          <a:p>
            <a:pPr algn="ctr"/>
            <a:r>
              <a:rPr lang="en-US" sz="1600" dirty="0" err="1" smtClean="0"/>
              <a:t>Caractérisation</a:t>
            </a:r>
            <a:r>
              <a:rPr lang="en-US" sz="1600" dirty="0" smtClean="0"/>
              <a:t> </a:t>
            </a:r>
            <a:br>
              <a:rPr lang="en-US" sz="1600" dirty="0" smtClean="0"/>
            </a:br>
            <a:r>
              <a:rPr lang="en-US" sz="1600" dirty="0" smtClean="0"/>
              <a:t>des </a:t>
            </a:r>
            <a:r>
              <a:rPr lang="en-US" sz="1600" dirty="0" err="1" smtClean="0"/>
              <a:t>propriétés</a:t>
            </a:r>
            <a:r>
              <a:rPr lang="en-US" sz="1600" dirty="0" smtClean="0"/>
              <a:t> </a:t>
            </a:r>
            <a:r>
              <a:rPr lang="en-US" sz="1600" dirty="0" err="1" smtClean="0"/>
              <a:t>thermiques</a:t>
            </a:r>
            <a:r>
              <a:rPr lang="en-US" sz="1600" dirty="0" smtClean="0"/>
              <a:t> et </a:t>
            </a:r>
          </a:p>
          <a:p>
            <a:pPr algn="ctr"/>
            <a:r>
              <a:rPr lang="en-US" sz="1600" dirty="0" err="1" smtClean="0"/>
              <a:t>chuttes</a:t>
            </a:r>
            <a:r>
              <a:rPr lang="en-US" sz="1600" dirty="0" smtClean="0"/>
              <a:t> de </a:t>
            </a:r>
            <a:r>
              <a:rPr lang="en-US" sz="1600" dirty="0" err="1" smtClean="0"/>
              <a:t>pression</a:t>
            </a:r>
            <a:r>
              <a:rPr lang="en-US" sz="1600" dirty="0" smtClean="0"/>
              <a:t> des</a:t>
            </a:r>
          </a:p>
          <a:p>
            <a:pPr algn="ctr"/>
            <a:r>
              <a:rPr lang="fr-FR" sz="1600" dirty="0"/>
              <a:t>dispositifs de refroidissement </a:t>
            </a:r>
            <a:r>
              <a:rPr lang="fr-FR" sz="1600" dirty="0" smtClean="0"/>
              <a:t>à µ-canaux</a:t>
            </a:r>
          </a:p>
          <a:p>
            <a:pPr marL="1200150" lvl="2" indent="-285750">
              <a:buFont typeface="Arial" panose="020B0604020202020204" pitchFamily="34" charset="0"/>
              <a:buChar char="•"/>
            </a:pPr>
            <a:r>
              <a:rPr lang="fr-FR" sz="1600" b="1" dirty="0" smtClean="0"/>
              <a:t>Silicium</a:t>
            </a:r>
          </a:p>
          <a:p>
            <a:pPr marL="1200150" lvl="2" indent="-285750">
              <a:buFont typeface="Arial" panose="020B0604020202020204" pitchFamily="34" charset="0"/>
              <a:buChar char="•"/>
            </a:pPr>
            <a:r>
              <a:rPr lang="fr-FR" sz="1600" b="1" dirty="0" err="1" smtClean="0"/>
              <a:t>Polyimide</a:t>
            </a:r>
            <a:endParaRPr lang="fr-FR" sz="1600" b="1" dirty="0" smtClean="0"/>
          </a:p>
          <a:p>
            <a:pPr marL="1200150" lvl="2" indent="-285750">
              <a:buFont typeface="Arial" panose="020B0604020202020204" pitchFamily="34" charset="0"/>
              <a:buChar char="•"/>
            </a:pPr>
            <a:r>
              <a:rPr lang="fr-FR" sz="1600" b="1" dirty="0" smtClean="0"/>
              <a:t>Composite</a:t>
            </a:r>
          </a:p>
          <a:p>
            <a:pPr marL="1200150" lvl="2" indent="-285750">
              <a:buFont typeface="Arial" panose="020B0604020202020204" pitchFamily="34" charset="0"/>
              <a:buChar char="•"/>
            </a:pPr>
            <a:r>
              <a:rPr lang="fr-FR" sz="1600" b="1" dirty="0" smtClean="0"/>
              <a:t>Pyrex</a:t>
            </a:r>
            <a:endParaRPr lang="en-US" sz="1600" b="1" dirty="0"/>
          </a:p>
        </p:txBody>
      </p:sp>
    </p:spTree>
    <p:extLst>
      <p:ext uri="{BB962C8B-B14F-4D97-AF65-F5344CB8AC3E}">
        <p14:creationId xmlns:p14="http://schemas.microsoft.com/office/powerpoint/2010/main" val="3443095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49008" y="2212111"/>
            <a:ext cx="5296853" cy="4296888"/>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sp>
        <p:nvSpPr>
          <p:cNvPr id="196" name="AutoShape 1"/>
          <p:cNvSpPr>
            <a:spLocks noChangeArrowheads="1"/>
          </p:cNvSpPr>
          <p:nvPr/>
        </p:nvSpPr>
        <p:spPr bwMode="auto">
          <a:xfrm>
            <a:off x="5409702" y="2022779"/>
            <a:ext cx="6706971" cy="448621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6827565" cy="1265209"/>
            <a:chOff x="2013540" y="3093727"/>
            <a:chExt cx="5486814"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159162"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Micro canaux Silicium</a:t>
              </a:r>
              <a:endParaRPr lang="fr-FR" sz="3600" b="1" dirty="0">
                <a:solidFill>
                  <a:schemeClr val="bg1"/>
                </a:solidFill>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8" name="Groupe 7"/>
          <p:cNvGrpSpPr/>
          <p:nvPr/>
        </p:nvGrpSpPr>
        <p:grpSpPr>
          <a:xfrm>
            <a:off x="0" y="1277130"/>
            <a:ext cx="6096000" cy="1003352"/>
            <a:chOff x="107504" y="1486072"/>
            <a:chExt cx="6096000" cy="1003352"/>
          </a:xfrm>
        </p:grpSpPr>
        <p:sp>
          <p:nvSpPr>
            <p:cNvPr id="5" name="Rectangle 4"/>
            <p:cNvSpPr/>
            <p:nvPr/>
          </p:nvSpPr>
          <p:spPr>
            <a:xfrm>
              <a:off x="107504" y="1486072"/>
              <a:ext cx="6096000" cy="1003352"/>
            </a:xfrm>
            <a:prstGeom prst="rect">
              <a:avLst/>
            </a:prstGeom>
          </p:spPr>
          <p:txBody>
            <a:bodyPr>
              <a:spAutoFit/>
            </a:bodyPr>
            <a:lstStyle/>
            <a:p>
              <a:r>
                <a:rPr lang="fr-FR" sz="1600" dirty="0" smtClean="0"/>
                <a:t>Auteurs</a:t>
              </a:r>
            </a:p>
            <a:p>
              <a:pPr lvl="0" defTabSz="914400">
                <a:lnSpc>
                  <a:spcPct val="90000"/>
                </a:lnSpc>
                <a:defRPr/>
              </a:pPr>
              <a:r>
                <a:rPr lang="en-US" sz="1600" cap="small" dirty="0">
                  <a:solidFill>
                    <a:prstClr val="black"/>
                  </a:solidFill>
                </a:rPr>
                <a:t>Riccardo </a:t>
              </a:r>
              <a:r>
                <a:rPr lang="en-US" sz="1600" cap="small" dirty="0" err="1" smtClean="0">
                  <a:solidFill>
                    <a:prstClr val="black"/>
                  </a:solidFill>
                </a:rPr>
                <a:t>Callegari</a:t>
              </a:r>
              <a:endParaRPr lang="en-US" sz="1600" cap="small" dirty="0" smtClean="0">
                <a:solidFill>
                  <a:prstClr val="black"/>
                </a:solidFill>
              </a:endParaRPr>
            </a:p>
            <a:p>
              <a:pPr defTabSz="914400">
                <a:lnSpc>
                  <a:spcPct val="90000"/>
                </a:lnSpc>
                <a:defRPr/>
              </a:pPr>
              <a:r>
                <a:rPr lang="en-US" sz="1600" cap="small" dirty="0" smtClean="0">
                  <a:solidFill>
                    <a:prstClr val="black"/>
                  </a:solidFill>
                </a:rPr>
                <a:t>Roberto </a:t>
              </a:r>
              <a:r>
                <a:rPr lang="en-US" sz="1600" cap="small" dirty="0" err="1" smtClean="0">
                  <a:solidFill>
                    <a:prstClr val="black"/>
                  </a:solidFill>
                </a:rPr>
                <a:t>Cardella</a:t>
              </a:r>
              <a:r>
                <a:rPr lang="en-US" sz="1600" cap="small" dirty="0" smtClean="0">
                  <a:solidFill>
                    <a:prstClr val="black"/>
                  </a:solidFill>
                </a:rPr>
                <a:t/>
              </a:r>
              <a:br>
                <a:rPr lang="en-US" sz="1600" cap="small" dirty="0" smtClean="0">
                  <a:solidFill>
                    <a:prstClr val="black"/>
                  </a:solidFill>
                </a:rPr>
              </a:br>
              <a:r>
                <a:rPr lang="en-US" sz="1400" cap="small" dirty="0" smtClean="0">
                  <a:solidFill>
                    <a:prstClr val="black"/>
                  </a:solidFill>
                </a:rPr>
                <a:t>02/04/2019</a:t>
              </a:r>
              <a:endParaRPr lang="it-IT" sz="1400" cap="small" dirty="0">
                <a:solidFill>
                  <a:prstClr val="black"/>
                </a:solidFill>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1"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707" y="236952"/>
            <a:ext cx="1903453" cy="438844"/>
          </a:xfrm>
          <a:prstGeom prst="rect">
            <a:avLst/>
          </a:prstGeom>
        </p:spPr>
      </p:pic>
      <p:pic>
        <p:nvPicPr>
          <p:cNvPr id="12"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8024" y="236952"/>
            <a:ext cx="1667607" cy="438844"/>
          </a:xfrm>
          <a:prstGeom prst="rect">
            <a:avLst/>
          </a:prstGeom>
        </p:spPr>
      </p:pic>
      <p:pic>
        <p:nvPicPr>
          <p:cNvPr id="13"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5896" y="236952"/>
            <a:ext cx="354546" cy="438844"/>
          </a:xfrm>
          <a:prstGeom prst="rect">
            <a:avLst/>
          </a:prstGeom>
        </p:spPr>
      </p:pic>
      <p:sp>
        <p:nvSpPr>
          <p:cNvPr id="16" name="Subtitle 2"/>
          <p:cNvSpPr txBox="1">
            <a:spLocks/>
          </p:cNvSpPr>
          <p:nvPr/>
        </p:nvSpPr>
        <p:spPr>
          <a:xfrm>
            <a:off x="6340598" y="826544"/>
            <a:ext cx="5782408" cy="438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cap="small" dirty="0" smtClean="0"/>
              <a:t>WP9: New support structures and micro-channel cooling</a:t>
            </a:r>
            <a:endParaRPr lang="it-IT" sz="1800" cap="small" dirty="0"/>
          </a:p>
        </p:txBody>
      </p:sp>
      <p:sp>
        <p:nvSpPr>
          <p:cNvPr id="17" name="Title 1"/>
          <p:cNvSpPr txBox="1">
            <a:spLocks/>
          </p:cNvSpPr>
          <p:nvPr/>
        </p:nvSpPr>
        <p:spPr>
          <a:xfrm>
            <a:off x="1943237" y="1333607"/>
            <a:ext cx="10177742" cy="62077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smtClean="0"/>
              <a:t>Micro fluidique intégrée dans la microélectronique</a:t>
            </a:r>
            <a:endParaRPr lang="fr-FR" sz="3600" dirty="0"/>
          </a:p>
        </p:txBody>
      </p:sp>
      <p:sp>
        <p:nvSpPr>
          <p:cNvPr id="19" name="Rectangle 18"/>
          <p:cNvSpPr/>
          <p:nvPr/>
        </p:nvSpPr>
        <p:spPr>
          <a:xfrm>
            <a:off x="1948598" y="1750993"/>
            <a:ext cx="882196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https://indico.cern.ch/event/677272/contributions/2976451/attachments/1638712/2615630/AIDA2020_status_update.pdf</a:t>
            </a:r>
          </a:p>
        </p:txBody>
      </p:sp>
      <p:pic>
        <p:nvPicPr>
          <p:cNvPr id="20" name="Picture 1" descr="Screen Shot 2013-09-23 at 10.27.24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64228" y="2028382"/>
            <a:ext cx="524393" cy="3552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2529" y="2062448"/>
            <a:ext cx="933566" cy="345678"/>
          </a:xfrm>
          <a:prstGeom prst="rect">
            <a:avLst/>
          </a:prstGeom>
        </p:spPr>
      </p:pic>
      <p:sp>
        <p:nvSpPr>
          <p:cNvPr id="9" name="Rectangle 8"/>
          <p:cNvSpPr/>
          <p:nvPr/>
        </p:nvSpPr>
        <p:spPr>
          <a:xfrm>
            <a:off x="6074543" y="2041586"/>
            <a:ext cx="3019673" cy="369332"/>
          </a:xfrm>
          <a:prstGeom prst="rect">
            <a:avLst/>
          </a:prstGeom>
        </p:spPr>
        <p:txBody>
          <a:bodyPr wrap="none">
            <a:spAutoFit/>
          </a:bodyPr>
          <a:lstStyle/>
          <a:p>
            <a:r>
              <a:rPr lang="en-US" dirty="0"/>
              <a:t>Microfluidic cooling plates for </a:t>
            </a:r>
            <a:endParaRPr lang="fr-FR" dirty="0"/>
          </a:p>
        </p:txBody>
      </p:sp>
      <p:sp>
        <p:nvSpPr>
          <p:cNvPr id="10" name="Rectangle 9"/>
          <p:cNvSpPr/>
          <p:nvPr/>
        </p:nvSpPr>
        <p:spPr>
          <a:xfrm>
            <a:off x="10488384" y="2036584"/>
            <a:ext cx="1310487" cy="369332"/>
          </a:xfrm>
          <a:prstGeom prst="rect">
            <a:avLst/>
          </a:prstGeom>
        </p:spPr>
        <p:txBody>
          <a:bodyPr wrap="none">
            <a:spAutoFit/>
          </a:bodyPr>
          <a:lstStyle/>
          <a:p>
            <a:r>
              <a:rPr lang="en-US" dirty="0"/>
              <a:t>(on hybrids)</a:t>
            </a:r>
            <a:endParaRPr lang="fr-FR" dirty="0"/>
          </a:p>
        </p:txBody>
      </p:sp>
      <p:grpSp>
        <p:nvGrpSpPr>
          <p:cNvPr id="24" name="Groupe 23"/>
          <p:cNvGrpSpPr/>
          <p:nvPr/>
        </p:nvGrpSpPr>
        <p:grpSpPr>
          <a:xfrm>
            <a:off x="5832321" y="2393403"/>
            <a:ext cx="4093330" cy="1554198"/>
            <a:chOff x="239449" y="693433"/>
            <a:chExt cx="6466342" cy="2398470"/>
          </a:xfrm>
        </p:grpSpPr>
        <p:grpSp>
          <p:nvGrpSpPr>
            <p:cNvPr id="25" name="Group 55"/>
            <p:cNvGrpSpPr/>
            <p:nvPr/>
          </p:nvGrpSpPr>
          <p:grpSpPr>
            <a:xfrm>
              <a:off x="239449" y="693433"/>
              <a:ext cx="6463902" cy="2398470"/>
              <a:chOff x="1978204" y="2557144"/>
              <a:chExt cx="4998351" cy="1701297"/>
            </a:xfrm>
          </p:grpSpPr>
          <p:sp>
            <p:nvSpPr>
              <p:cNvPr id="47" name="Rectangle 46"/>
              <p:cNvSpPr/>
              <p:nvPr/>
            </p:nvSpPr>
            <p:spPr>
              <a:xfrm>
                <a:off x="4738892" y="3711267"/>
                <a:ext cx="114275" cy="2256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p:cNvSpPr/>
              <p:nvPr/>
            </p:nvSpPr>
            <p:spPr>
              <a:xfrm>
                <a:off x="4201427" y="3519490"/>
                <a:ext cx="2775128" cy="1853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p:cNvSpPr/>
              <p:nvPr/>
            </p:nvSpPr>
            <p:spPr>
              <a:xfrm>
                <a:off x="5484780" y="3519490"/>
                <a:ext cx="204501" cy="126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p:cNvSpPr/>
              <p:nvPr/>
            </p:nvSpPr>
            <p:spPr>
              <a:xfrm>
                <a:off x="5965350" y="3519490"/>
                <a:ext cx="204501" cy="126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p:cNvSpPr/>
              <p:nvPr/>
            </p:nvSpPr>
            <p:spPr>
              <a:xfrm>
                <a:off x="5009586" y="3519490"/>
                <a:ext cx="204501" cy="126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p:cNvSpPr/>
              <p:nvPr/>
            </p:nvSpPr>
            <p:spPr>
              <a:xfrm>
                <a:off x="4201427" y="3460438"/>
                <a:ext cx="2775128" cy="5905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p:cNvSpPr/>
              <p:nvPr/>
            </p:nvSpPr>
            <p:spPr>
              <a:xfrm>
                <a:off x="4201427" y="3437876"/>
                <a:ext cx="2775128" cy="2256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p:nvPr/>
            </p:nvSpPr>
            <p:spPr>
              <a:xfrm>
                <a:off x="4201427" y="2931135"/>
                <a:ext cx="2775128" cy="22396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Up Arrow 64"/>
              <p:cNvSpPr/>
              <p:nvPr/>
            </p:nvSpPr>
            <p:spPr>
              <a:xfrm>
                <a:off x="4509960" y="3978349"/>
                <a:ext cx="253363" cy="266356"/>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Up Arrow 65"/>
              <p:cNvSpPr/>
              <p:nvPr/>
            </p:nvSpPr>
            <p:spPr>
              <a:xfrm rot="10800000">
                <a:off x="6421487" y="3977877"/>
                <a:ext cx="253363" cy="266356"/>
              </a:xfrm>
              <a:prstGeom prst="upArrow">
                <a:avLst/>
              </a:prstGeom>
              <a:gradFill flip="none" rotWithShape="1">
                <a:gsLst>
                  <a:gs pos="0">
                    <a:srgbClr val="FFC000"/>
                  </a:gs>
                  <a:gs pos="100000">
                    <a:srgbClr val="FF000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p:cNvSpPr/>
              <p:nvPr/>
            </p:nvSpPr>
            <p:spPr>
              <a:xfrm>
                <a:off x="4738892" y="3732619"/>
                <a:ext cx="114275" cy="2126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4534391" y="3519489"/>
                <a:ext cx="204501" cy="427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p:nvPr/>
            </p:nvSpPr>
            <p:spPr>
              <a:xfrm>
                <a:off x="6445920" y="3519489"/>
                <a:ext cx="204501" cy="430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8092365" flipV="1">
                <a:off x="3840901" y="3480725"/>
                <a:ext cx="423579" cy="672472"/>
              </a:xfrm>
              <a:prstGeom prst="rect">
                <a:avLst/>
              </a:prstGeom>
            </p:spPr>
          </p:pic>
          <p:pic>
            <p:nvPicPr>
              <p:cNvPr id="61"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8092365" flipV="1">
                <a:off x="3842671" y="3710416"/>
                <a:ext cx="423579" cy="672472"/>
              </a:xfrm>
              <a:prstGeom prst="rect">
                <a:avLst/>
              </a:prstGeom>
            </p:spPr>
          </p:pic>
          <p:sp>
            <p:nvSpPr>
              <p:cNvPr id="62" name="TextBox 71"/>
              <p:cNvSpPr txBox="1"/>
              <p:nvPr/>
            </p:nvSpPr>
            <p:spPr>
              <a:xfrm>
                <a:off x="3202525" y="2557144"/>
                <a:ext cx="930518" cy="2358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Pixel detector</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72"/>
              <p:cNvSpPr txBox="1"/>
              <p:nvPr/>
            </p:nvSpPr>
            <p:spPr>
              <a:xfrm>
                <a:off x="1978204" y="3508110"/>
                <a:ext cx="1582590" cy="235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Microfluidic cooling plate</a:t>
                </a:r>
              </a:p>
            </p:txBody>
          </p:sp>
          <p:sp>
            <p:nvSpPr>
              <p:cNvPr id="64" name="TextBox 73"/>
              <p:cNvSpPr txBox="1"/>
              <p:nvPr/>
            </p:nvSpPr>
            <p:spPr>
              <a:xfrm>
                <a:off x="2929378" y="3746029"/>
                <a:ext cx="914336" cy="235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Metallic layer</a:t>
                </a:r>
              </a:p>
            </p:txBody>
          </p:sp>
          <p:sp>
            <p:nvSpPr>
              <p:cNvPr id="65" name="TextBox 74"/>
              <p:cNvSpPr txBox="1"/>
              <p:nvPr/>
            </p:nvSpPr>
            <p:spPr>
              <a:xfrm>
                <a:off x="2546134" y="3982146"/>
                <a:ext cx="1295899" cy="235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rPr>
                  <a:t>Soldered connector</a:t>
                </a:r>
              </a:p>
            </p:txBody>
          </p:sp>
          <p:pic>
            <p:nvPicPr>
              <p:cNvPr id="66"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1652" flipV="1">
                <a:off x="3520490" y="2664186"/>
                <a:ext cx="665500" cy="428017"/>
              </a:xfrm>
              <a:prstGeom prst="rect">
                <a:avLst/>
              </a:prstGeom>
            </p:spPr>
          </p:pic>
          <p:pic>
            <p:nvPicPr>
              <p:cNvPr id="67"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101069" flipV="1">
                <a:off x="3448710" y="3192060"/>
                <a:ext cx="665500" cy="428017"/>
              </a:xfrm>
              <a:prstGeom prst="rect">
                <a:avLst/>
              </a:prstGeom>
            </p:spPr>
          </p:pic>
          <p:sp>
            <p:nvSpPr>
              <p:cNvPr id="68" name="TextBox 77"/>
              <p:cNvSpPr txBox="1"/>
              <p:nvPr/>
            </p:nvSpPr>
            <p:spPr>
              <a:xfrm>
                <a:off x="2382965" y="3230843"/>
                <a:ext cx="1180955" cy="235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Thermal interface</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9"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060459" flipV="1">
                <a:off x="3442898" y="3425491"/>
                <a:ext cx="665500" cy="428017"/>
              </a:xfrm>
              <a:prstGeom prst="rect">
                <a:avLst/>
              </a:prstGeom>
            </p:spPr>
          </p:pic>
          <p:sp>
            <p:nvSpPr>
              <p:cNvPr id="70" name="Rectangle 69"/>
              <p:cNvSpPr/>
              <p:nvPr/>
            </p:nvSpPr>
            <p:spPr>
              <a:xfrm>
                <a:off x="4407889" y="3715745"/>
                <a:ext cx="114275" cy="2256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p:cNvSpPr/>
              <p:nvPr/>
            </p:nvSpPr>
            <p:spPr>
              <a:xfrm>
                <a:off x="4407889" y="3737097"/>
                <a:ext cx="114275" cy="2126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p:cNvSpPr/>
              <p:nvPr/>
            </p:nvSpPr>
            <p:spPr>
              <a:xfrm>
                <a:off x="6658859" y="3713264"/>
                <a:ext cx="114275" cy="2256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p:cNvSpPr/>
              <p:nvPr/>
            </p:nvSpPr>
            <p:spPr>
              <a:xfrm>
                <a:off x="6658859" y="3734617"/>
                <a:ext cx="114275" cy="2126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p:cNvSpPr/>
              <p:nvPr/>
            </p:nvSpPr>
            <p:spPr>
              <a:xfrm>
                <a:off x="6323206" y="3711267"/>
                <a:ext cx="114275" cy="2256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p:cNvSpPr/>
              <p:nvPr/>
            </p:nvSpPr>
            <p:spPr>
              <a:xfrm>
                <a:off x="6323206" y="3732619"/>
                <a:ext cx="114275" cy="21262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p:cNvSpPr/>
            <p:nvPr/>
          </p:nvSpPr>
          <p:spPr>
            <a:xfrm>
              <a:off x="3114536" y="1611970"/>
              <a:ext cx="3588815" cy="31573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86"/>
            <p:cNvSpPr/>
            <p:nvPr/>
          </p:nvSpPr>
          <p:spPr>
            <a:xfrm>
              <a:off x="3105083" y="1511332"/>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87"/>
            <p:cNvSpPr/>
            <p:nvPr/>
          </p:nvSpPr>
          <p:spPr>
            <a:xfrm>
              <a:off x="3414216" y="1505458"/>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88"/>
            <p:cNvSpPr/>
            <p:nvPr/>
          </p:nvSpPr>
          <p:spPr>
            <a:xfrm>
              <a:off x="3723349" y="1507167"/>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89"/>
            <p:cNvSpPr/>
            <p:nvPr/>
          </p:nvSpPr>
          <p:spPr>
            <a:xfrm>
              <a:off x="4032482" y="1512616"/>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90"/>
            <p:cNvSpPr/>
            <p:nvPr/>
          </p:nvSpPr>
          <p:spPr>
            <a:xfrm>
              <a:off x="4341615" y="1515235"/>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91"/>
            <p:cNvSpPr/>
            <p:nvPr/>
          </p:nvSpPr>
          <p:spPr>
            <a:xfrm>
              <a:off x="4654402" y="1515235"/>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92"/>
            <p:cNvSpPr/>
            <p:nvPr/>
          </p:nvSpPr>
          <p:spPr>
            <a:xfrm>
              <a:off x="4961421" y="1511332"/>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93"/>
            <p:cNvSpPr/>
            <p:nvPr/>
          </p:nvSpPr>
          <p:spPr>
            <a:xfrm>
              <a:off x="5277871" y="1511925"/>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94"/>
            <p:cNvSpPr/>
            <p:nvPr/>
          </p:nvSpPr>
          <p:spPr>
            <a:xfrm>
              <a:off x="5597975" y="1511925"/>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95"/>
            <p:cNvSpPr/>
            <p:nvPr/>
          </p:nvSpPr>
          <p:spPr>
            <a:xfrm>
              <a:off x="5918079" y="1511332"/>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96"/>
            <p:cNvSpPr/>
            <p:nvPr/>
          </p:nvSpPr>
          <p:spPr>
            <a:xfrm>
              <a:off x="6233178" y="1511332"/>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97"/>
            <p:cNvSpPr/>
            <p:nvPr/>
          </p:nvSpPr>
          <p:spPr>
            <a:xfrm>
              <a:off x="6573559" y="1511332"/>
              <a:ext cx="132232" cy="132232"/>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580065" flipV="1">
              <a:off x="2131741" y="1397146"/>
              <a:ext cx="860629" cy="603414"/>
            </a:xfrm>
            <a:prstGeom prst="rect">
              <a:avLst/>
            </a:prstGeom>
          </p:spPr>
        </p:pic>
        <p:sp>
          <p:nvSpPr>
            <p:cNvPr id="44" name="TextBox 99"/>
            <p:cNvSpPr txBox="1"/>
            <p:nvPr/>
          </p:nvSpPr>
          <p:spPr>
            <a:xfrm>
              <a:off x="972880" y="1360272"/>
              <a:ext cx="1308824" cy="332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Read-out chips</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20965683" flipV="1">
              <a:off x="2131740" y="1139710"/>
              <a:ext cx="860629" cy="603414"/>
            </a:xfrm>
            <a:prstGeom prst="rect">
              <a:avLst/>
            </a:prstGeom>
          </p:spPr>
        </p:pic>
        <p:sp>
          <p:nvSpPr>
            <p:cNvPr id="46" name="TextBox 101"/>
            <p:cNvSpPr txBox="1"/>
            <p:nvPr/>
          </p:nvSpPr>
          <p:spPr>
            <a:xfrm>
              <a:off x="1181751" y="1077449"/>
              <a:ext cx="1145766" cy="332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Bump bonds</a:t>
              </a:r>
              <a:endParaRPr kumimoji="0" lang="it-IT"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6" name="Rectangle 75"/>
          <p:cNvSpPr/>
          <p:nvPr/>
        </p:nvSpPr>
        <p:spPr>
          <a:xfrm>
            <a:off x="7578473" y="4127113"/>
            <a:ext cx="3428825"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2021</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integration of cooling plates in LHCb</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7" name="Picture 53"/>
          <p:cNvPicPr>
            <a:picLocks noChangeAspect="1"/>
          </p:cNvPicPr>
          <p:nvPr/>
        </p:nvPicPr>
        <p:blipFill rotWithShape="1">
          <a:blip r:embed="rId11" cstate="print">
            <a:extLst>
              <a:ext uri="{28A0092B-C50C-407E-A947-70E740481C1C}">
                <a14:useLocalDpi xmlns:a14="http://schemas.microsoft.com/office/drawing/2010/main" val="0"/>
              </a:ext>
            </a:extLst>
          </a:blip>
          <a:srcRect l="9640"/>
          <a:stretch/>
        </p:blipFill>
        <p:spPr>
          <a:xfrm rot="5400000">
            <a:off x="10161744" y="2760230"/>
            <a:ext cx="1973098" cy="1457305"/>
          </a:xfrm>
          <a:prstGeom prst="rect">
            <a:avLst/>
          </a:prstGeom>
        </p:spPr>
      </p:pic>
      <p:sp>
        <p:nvSpPr>
          <p:cNvPr id="14" name="Rectangle 13"/>
          <p:cNvSpPr/>
          <p:nvPr/>
        </p:nvSpPr>
        <p:spPr>
          <a:xfrm>
            <a:off x="6220498" y="4373588"/>
            <a:ext cx="4186787" cy="341632"/>
          </a:xfrm>
          <a:prstGeom prst="rect">
            <a:avLst/>
          </a:prstGeom>
        </p:spPr>
        <p:txBody>
          <a:bodyPr wrap="none">
            <a:spAutoFit/>
          </a:bodyPr>
          <a:lstStyle/>
          <a:p>
            <a:pPr lvl="0" defTabSz="914400">
              <a:lnSpc>
                <a:spcPct val="90000"/>
              </a:lnSpc>
              <a:spcBef>
                <a:spcPct val="0"/>
              </a:spcBef>
              <a:defRPr/>
            </a:pPr>
            <a:r>
              <a:rPr lang="en-US" cap="small" dirty="0">
                <a:solidFill>
                  <a:srgbClr val="ED7D31"/>
                </a:solidFill>
                <a:latin typeface="Calibri Light" panose="020F0302020204030204"/>
              </a:rPr>
              <a:t>On going research at CERN (on </a:t>
            </a:r>
            <a:r>
              <a:rPr lang="en-US" cap="small" dirty="0" err="1">
                <a:solidFill>
                  <a:srgbClr val="ED7D31"/>
                </a:solidFill>
                <a:latin typeface="Calibri Light" panose="020F0302020204030204"/>
              </a:rPr>
              <a:t>monolithics</a:t>
            </a:r>
            <a:r>
              <a:rPr lang="en-US" cap="small" dirty="0">
                <a:solidFill>
                  <a:srgbClr val="ED7D31"/>
                </a:solidFill>
                <a:latin typeface="Calibri Light" panose="020F0302020204030204"/>
              </a:rPr>
              <a:t>)</a:t>
            </a:r>
            <a:endParaRPr lang="it-IT" cap="small" dirty="0">
              <a:solidFill>
                <a:srgbClr val="ED7D31"/>
              </a:solidFill>
              <a:latin typeface="Calibri Light" panose="020F0302020204030204"/>
            </a:endParaRPr>
          </a:p>
        </p:txBody>
      </p:sp>
      <p:grpSp>
        <p:nvGrpSpPr>
          <p:cNvPr id="79" name="Groupe 78"/>
          <p:cNvGrpSpPr/>
          <p:nvPr/>
        </p:nvGrpSpPr>
        <p:grpSpPr>
          <a:xfrm>
            <a:off x="8814528" y="4696264"/>
            <a:ext cx="3347711" cy="1729279"/>
            <a:chOff x="6575471" y="4442760"/>
            <a:chExt cx="5018493" cy="2171543"/>
          </a:xfrm>
        </p:grpSpPr>
        <p:grpSp>
          <p:nvGrpSpPr>
            <p:cNvPr id="80" name="Group 126"/>
            <p:cNvGrpSpPr/>
            <p:nvPr/>
          </p:nvGrpSpPr>
          <p:grpSpPr>
            <a:xfrm>
              <a:off x="7422893" y="4442760"/>
              <a:ext cx="3830665" cy="1519794"/>
              <a:chOff x="8080294" y="5004697"/>
              <a:chExt cx="3830665" cy="1519794"/>
            </a:xfrm>
          </p:grpSpPr>
          <p:sp>
            <p:nvSpPr>
              <p:cNvPr id="82" name="Rectangle 81"/>
              <p:cNvSpPr/>
              <p:nvPr/>
            </p:nvSpPr>
            <p:spPr>
              <a:xfrm>
                <a:off x="8417902" y="5308784"/>
                <a:ext cx="3155450" cy="32251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128"/>
              <p:cNvSpPr/>
              <p:nvPr/>
            </p:nvSpPr>
            <p:spPr>
              <a:xfrm>
                <a:off x="9890170" y="5374345"/>
                <a:ext cx="210917" cy="1913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129"/>
              <p:cNvSpPr/>
              <p:nvPr/>
            </p:nvSpPr>
            <p:spPr>
              <a:xfrm>
                <a:off x="10491605" y="5374345"/>
                <a:ext cx="210917" cy="1913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130"/>
              <p:cNvSpPr/>
              <p:nvPr/>
            </p:nvSpPr>
            <p:spPr>
              <a:xfrm>
                <a:off x="11093041" y="5374345"/>
                <a:ext cx="210917" cy="1913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131"/>
              <p:cNvSpPr/>
              <p:nvPr/>
            </p:nvSpPr>
            <p:spPr>
              <a:xfrm>
                <a:off x="9292394" y="5374345"/>
                <a:ext cx="210917" cy="1913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132"/>
              <p:cNvSpPr/>
              <p:nvPr/>
            </p:nvSpPr>
            <p:spPr>
              <a:xfrm>
                <a:off x="8690959" y="5374345"/>
                <a:ext cx="210917" cy="1913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Up Arrow 133"/>
              <p:cNvSpPr/>
              <p:nvPr/>
            </p:nvSpPr>
            <p:spPr>
              <a:xfrm>
                <a:off x="8652374" y="5941622"/>
                <a:ext cx="288086" cy="383563"/>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Up Arrow 134"/>
              <p:cNvSpPr/>
              <p:nvPr/>
            </p:nvSpPr>
            <p:spPr>
              <a:xfrm rot="10800000">
                <a:off x="11052315" y="5943199"/>
                <a:ext cx="288086" cy="383563"/>
              </a:xfrm>
              <a:prstGeom prst="upArrow">
                <a:avLst/>
              </a:prstGeom>
              <a:gradFill flip="none" rotWithShape="1">
                <a:gsLst>
                  <a:gs pos="0">
                    <a:srgbClr val="FFC000"/>
                  </a:gs>
                  <a:gs pos="100000">
                    <a:srgbClr val="FF000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Title 1"/>
              <p:cNvSpPr txBox="1">
                <a:spLocks/>
              </p:cNvSpPr>
              <p:nvPr/>
            </p:nvSpPr>
            <p:spPr>
              <a:xfrm>
                <a:off x="8080294" y="5004697"/>
                <a:ext cx="3830665" cy="301051"/>
              </a:xfrm>
              <a:prstGeom prst="rect">
                <a:avLst/>
              </a:prstGeom>
            </p:spPr>
            <p:txBody>
              <a:bodyPr/>
              <a:lstStyle>
                <a:lvl1pPr algn="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Microchannels embedded in CMOS device</a:t>
                </a:r>
              </a:p>
            </p:txBody>
          </p:sp>
          <p:sp>
            <p:nvSpPr>
              <p:cNvPr id="91" name="Rectangle 90"/>
              <p:cNvSpPr/>
              <p:nvPr/>
            </p:nvSpPr>
            <p:spPr>
              <a:xfrm>
                <a:off x="8588047" y="5636775"/>
                <a:ext cx="416739" cy="274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p:cNvSpPr/>
              <p:nvPr/>
            </p:nvSpPr>
            <p:spPr>
              <a:xfrm>
                <a:off x="8588047" y="5667914"/>
                <a:ext cx="416739" cy="25914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p:cNvSpPr/>
              <p:nvPr/>
            </p:nvSpPr>
            <p:spPr>
              <a:xfrm>
                <a:off x="10989629" y="5636580"/>
                <a:ext cx="416739" cy="274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93"/>
              <p:cNvSpPr/>
              <p:nvPr/>
            </p:nvSpPr>
            <p:spPr>
              <a:xfrm>
                <a:off x="10987989" y="5671955"/>
                <a:ext cx="416739" cy="25914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p:nvPr/>
            </p:nvSpPr>
            <p:spPr>
              <a:xfrm>
                <a:off x="8690959" y="5489363"/>
                <a:ext cx="210917" cy="437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p:cNvSpPr/>
              <p:nvPr/>
            </p:nvSpPr>
            <p:spPr>
              <a:xfrm>
                <a:off x="11093041" y="5489363"/>
                <a:ext cx="210917" cy="442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TextBox 142"/>
              <p:cNvSpPr txBox="1"/>
              <p:nvPr/>
            </p:nvSpPr>
            <p:spPr>
              <a:xfrm>
                <a:off x="9467375" y="5743887"/>
                <a:ext cx="985724" cy="3091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Adhesive</a:t>
                </a:r>
              </a:p>
            </p:txBody>
          </p:sp>
          <p:pic>
            <p:nvPicPr>
              <p:cNvPr id="98"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014772">
                <a:off x="9147686" y="5449594"/>
                <a:ext cx="311032" cy="689235"/>
              </a:xfrm>
              <a:prstGeom prst="rect">
                <a:avLst/>
              </a:prstGeom>
            </p:spPr>
          </p:pic>
          <p:sp>
            <p:nvSpPr>
              <p:cNvPr id="99" name="TextBox 144"/>
              <p:cNvSpPr txBox="1"/>
              <p:nvPr/>
            </p:nvSpPr>
            <p:spPr>
              <a:xfrm>
                <a:off x="9467375" y="6022053"/>
                <a:ext cx="1656021" cy="502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3D printed connector</a:t>
                </a:r>
              </a:p>
            </p:txBody>
          </p:sp>
          <p:pic>
            <p:nvPicPr>
              <p:cNvPr id="100"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6014772">
                <a:off x="9141841" y="5727010"/>
                <a:ext cx="311032" cy="689235"/>
              </a:xfrm>
              <a:prstGeom prst="rect">
                <a:avLst/>
              </a:prstGeom>
            </p:spPr>
          </p:pic>
        </p:grpSp>
        <p:sp>
          <p:nvSpPr>
            <p:cNvPr id="81" name="Rectangle 80"/>
            <p:cNvSpPr/>
            <p:nvPr/>
          </p:nvSpPr>
          <p:spPr>
            <a:xfrm>
              <a:off x="6575471" y="5918620"/>
              <a:ext cx="5018493" cy="6956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R. Callegari,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Integration of a microfluidic circuitry in a CMOS device operating in HEP experiments</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MSc Thesis,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Università</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di Genova, 2018</a:t>
              </a:r>
              <a:endParaRPr kumimoji="0" lang="it-IT" sz="10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101" name="Groupe 100"/>
          <p:cNvGrpSpPr/>
          <p:nvPr/>
        </p:nvGrpSpPr>
        <p:grpSpPr>
          <a:xfrm>
            <a:off x="5665023" y="4703918"/>
            <a:ext cx="4081387" cy="1717449"/>
            <a:chOff x="132820" y="4190377"/>
            <a:chExt cx="5356188" cy="3158352"/>
          </a:xfrm>
        </p:grpSpPr>
        <p:grpSp>
          <p:nvGrpSpPr>
            <p:cNvPr id="102" name="Group 104"/>
            <p:cNvGrpSpPr/>
            <p:nvPr/>
          </p:nvGrpSpPr>
          <p:grpSpPr>
            <a:xfrm>
              <a:off x="592202" y="4190377"/>
              <a:ext cx="4896806" cy="1701900"/>
              <a:chOff x="1390193" y="5357270"/>
              <a:chExt cx="4349883" cy="1392128"/>
            </a:xfrm>
          </p:grpSpPr>
          <p:sp>
            <p:nvSpPr>
              <p:cNvPr id="104" name="Rectangle 103"/>
              <p:cNvSpPr/>
              <p:nvPr/>
            </p:nvSpPr>
            <p:spPr>
              <a:xfrm>
                <a:off x="1532859" y="5938487"/>
                <a:ext cx="2822049" cy="2265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37910" y="5938487"/>
                <a:ext cx="207959" cy="154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326606" y="5938487"/>
                <a:ext cx="207959" cy="154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p:nvPr/>
            </p:nvSpPr>
            <p:spPr>
              <a:xfrm>
                <a:off x="2354682" y="5938487"/>
                <a:ext cx="207959" cy="154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1532859" y="5664860"/>
                <a:ext cx="2822049" cy="27362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Up Arrow 110"/>
              <p:cNvSpPr/>
              <p:nvPr/>
            </p:nvSpPr>
            <p:spPr>
              <a:xfrm>
                <a:off x="1846607" y="6423974"/>
                <a:ext cx="257647" cy="325424"/>
              </a:xfrm>
              <a:prstGeom prst="up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Up Arrow 111"/>
              <p:cNvSpPr/>
              <p:nvPr/>
            </p:nvSpPr>
            <p:spPr>
              <a:xfrm rot="10800000">
                <a:off x="3790944" y="6417155"/>
                <a:ext cx="257647" cy="325424"/>
              </a:xfrm>
              <a:prstGeom prst="upArrow">
                <a:avLst/>
              </a:prstGeom>
              <a:gradFill flip="none" rotWithShape="1">
                <a:gsLst>
                  <a:gs pos="0">
                    <a:srgbClr val="FFC000"/>
                  </a:gs>
                  <a:gs pos="100000">
                    <a:srgbClr val="FF000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Title 1"/>
              <p:cNvSpPr txBox="1">
                <a:spLocks/>
              </p:cNvSpPr>
              <p:nvPr/>
            </p:nvSpPr>
            <p:spPr>
              <a:xfrm>
                <a:off x="1390193" y="5357270"/>
                <a:ext cx="3107380" cy="255418"/>
              </a:xfrm>
              <a:prstGeom prst="rect">
                <a:avLst/>
              </a:prstGeom>
            </p:spPr>
            <p:txBody>
              <a:bodyPr/>
              <a:lstStyle>
                <a:lvl1pPr algn="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Light" panose="020F0302020204030204"/>
                    <a:ea typeface="+mj-ea"/>
                    <a:cs typeface="+mj-cs"/>
                  </a:rPr>
                  <a:t>Low temperature wafer bonding</a:t>
                </a:r>
              </a:p>
            </p:txBody>
          </p:sp>
          <p:sp>
            <p:nvSpPr>
              <p:cNvPr id="112" name="Rectangle 111"/>
              <p:cNvSpPr/>
              <p:nvPr/>
            </p:nvSpPr>
            <p:spPr>
              <a:xfrm>
                <a:off x="2086745" y="6173224"/>
                <a:ext cx="75040" cy="233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ectangle 112"/>
              <p:cNvSpPr/>
              <p:nvPr/>
            </p:nvSpPr>
            <p:spPr>
              <a:xfrm>
                <a:off x="2086745" y="6197291"/>
                <a:ext cx="75040" cy="21986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1871452" y="5938487"/>
                <a:ext cx="207959" cy="478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p:cNvSpPr/>
              <p:nvPr/>
            </p:nvSpPr>
            <p:spPr>
              <a:xfrm>
                <a:off x="3815301" y="5938487"/>
                <a:ext cx="207959" cy="490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7"/>
              <p:cNvSpPr txBox="1"/>
              <p:nvPr/>
            </p:nvSpPr>
            <p:spPr>
              <a:xfrm>
                <a:off x="4097684" y="5890413"/>
                <a:ext cx="1642392" cy="8333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panose="020F0502020204030204"/>
                    <a:ea typeface="+mn-ea"/>
                    <a:cs typeface="+mn-cs"/>
                  </a:rPr>
                  <a:t>Monolithic pixel detector to seal microchannels</a:t>
                </a:r>
              </a:p>
            </p:txBody>
          </p:sp>
          <p:pic>
            <p:nvPicPr>
              <p:cNvPr id="117" name="Image 25" descr="Une image contenant extérieur&#10;&#10;Description générée avec un niveau de confiance élevé">
                <a:extLst>
                  <a:ext uri="{FF2B5EF4-FFF2-40B4-BE49-F238E27FC236}">
                    <a16:creationId xmlns:a16="http://schemas.microsoft.com/office/drawing/2014/main" id="{D21F3015-DE91-41CA-9520-41B079E7BE04}"/>
                  </a:ext>
                </a:extLst>
              </p:cNvPr>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0184291" flipV="1">
                <a:off x="4400818" y="5625493"/>
                <a:ext cx="502416" cy="437036"/>
              </a:xfrm>
              <a:prstGeom prst="rect">
                <a:avLst/>
              </a:prstGeom>
            </p:spPr>
          </p:pic>
          <p:sp>
            <p:nvSpPr>
              <p:cNvPr id="118" name="Rectangle 117"/>
              <p:cNvSpPr/>
              <p:nvPr/>
            </p:nvSpPr>
            <p:spPr>
              <a:xfrm>
                <a:off x="1785982" y="6173223"/>
                <a:ext cx="75040" cy="233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1785982" y="6197290"/>
                <a:ext cx="75040" cy="21986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p:cNvSpPr/>
              <p:nvPr/>
            </p:nvSpPr>
            <p:spPr>
              <a:xfrm>
                <a:off x="4032974" y="6173223"/>
                <a:ext cx="75040" cy="233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p:cNvSpPr/>
              <p:nvPr/>
            </p:nvSpPr>
            <p:spPr>
              <a:xfrm>
                <a:off x="4032974" y="6197290"/>
                <a:ext cx="75040" cy="21986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p:cNvSpPr/>
              <p:nvPr/>
            </p:nvSpPr>
            <p:spPr>
              <a:xfrm>
                <a:off x="3727091" y="6175289"/>
                <a:ext cx="75040" cy="233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p:cNvSpPr/>
              <p:nvPr/>
            </p:nvSpPr>
            <p:spPr>
              <a:xfrm>
                <a:off x="3727091" y="6199356"/>
                <a:ext cx="75040" cy="219864"/>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3" name="Rectangle 102"/>
            <p:cNvSpPr/>
            <p:nvPr/>
          </p:nvSpPr>
          <p:spPr>
            <a:xfrm>
              <a:off x="132820" y="6329939"/>
              <a:ext cx="4265974" cy="101879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J. Bronuzzi, </a:t>
              </a:r>
              <a:r>
                <a:rPr kumimoji="0" lang="en-GB" sz="10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Transient Current Technique characterisation of bonded interfaces for monolithic silicon detectors</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PhD Thesis, EPFL, 2018</a:t>
              </a:r>
              <a:endParaRPr kumimoji="0" lang="it-IT" sz="1000" b="0" i="0" u="none" strike="noStrike" kern="1200" cap="none" spc="0" normalizeH="0" baseline="0" noProof="0" dirty="0">
                <a:ln>
                  <a:noFill/>
                </a:ln>
                <a:solidFill>
                  <a:prstClr val="black"/>
                </a:solidFill>
                <a:effectLst/>
                <a:uLnTx/>
                <a:uFillTx/>
                <a:latin typeface="Calibri" panose="020F0502020204030204"/>
              </a:endParaRPr>
            </a:p>
          </p:txBody>
        </p:sp>
      </p:grpSp>
      <p:grpSp>
        <p:nvGrpSpPr>
          <p:cNvPr id="160" name="Groupe 159"/>
          <p:cNvGrpSpPr/>
          <p:nvPr/>
        </p:nvGrpSpPr>
        <p:grpSpPr>
          <a:xfrm>
            <a:off x="378199" y="3561418"/>
            <a:ext cx="4675425" cy="1690343"/>
            <a:chOff x="2945423" y="3157497"/>
            <a:chExt cx="4675425" cy="1690343"/>
          </a:xfrm>
        </p:grpSpPr>
        <p:grpSp>
          <p:nvGrpSpPr>
            <p:cNvPr id="161" name="Group 45"/>
            <p:cNvGrpSpPr/>
            <p:nvPr/>
          </p:nvGrpSpPr>
          <p:grpSpPr>
            <a:xfrm>
              <a:off x="4497648" y="3361077"/>
              <a:ext cx="1414273" cy="199903"/>
              <a:chOff x="4478862" y="1309532"/>
              <a:chExt cx="2176977" cy="290865"/>
            </a:xfrm>
          </p:grpSpPr>
          <p:sp>
            <p:nvSpPr>
              <p:cNvPr id="190" name="Rectangle 189"/>
              <p:cNvSpPr/>
              <p:nvPr/>
            </p:nvSpPr>
            <p:spPr>
              <a:xfrm>
                <a:off x="4478862" y="1309532"/>
                <a:ext cx="2176977" cy="29086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p:cNvSpPr/>
              <p:nvPr/>
            </p:nvSpPr>
            <p:spPr>
              <a:xfrm>
                <a:off x="5485601" y="1309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p:cNvSpPr/>
              <p:nvPr/>
            </p:nvSpPr>
            <p:spPr>
              <a:xfrm>
                <a:off x="5862589" y="1309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p:cNvSpPr/>
              <p:nvPr/>
            </p:nvSpPr>
            <p:spPr>
              <a:xfrm>
                <a:off x="6239577" y="1309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p:cNvSpPr/>
              <p:nvPr/>
            </p:nvSpPr>
            <p:spPr>
              <a:xfrm>
                <a:off x="5112830" y="1309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p:cNvSpPr/>
              <p:nvPr/>
            </p:nvSpPr>
            <p:spPr>
              <a:xfrm>
                <a:off x="4740059" y="1309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2" name="Group 52"/>
            <p:cNvGrpSpPr/>
            <p:nvPr/>
          </p:nvGrpSpPr>
          <p:grpSpPr>
            <a:xfrm>
              <a:off x="6051140" y="3157497"/>
              <a:ext cx="1414273" cy="399806"/>
              <a:chOff x="6651082" y="5414668"/>
              <a:chExt cx="2176977" cy="581729"/>
            </a:xfrm>
          </p:grpSpPr>
          <p:sp>
            <p:nvSpPr>
              <p:cNvPr id="183" name="Rectangle 182"/>
              <p:cNvSpPr/>
              <p:nvPr/>
            </p:nvSpPr>
            <p:spPr>
              <a:xfrm>
                <a:off x="6651082" y="5705532"/>
                <a:ext cx="2176977" cy="29086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p:cNvSpPr/>
              <p:nvPr/>
            </p:nvSpPr>
            <p:spPr>
              <a:xfrm>
                <a:off x="7657821" y="5705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ectangle 184"/>
              <p:cNvSpPr/>
              <p:nvPr/>
            </p:nvSpPr>
            <p:spPr>
              <a:xfrm>
                <a:off x="8034809" y="5705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ectangle 185"/>
              <p:cNvSpPr/>
              <p:nvPr/>
            </p:nvSpPr>
            <p:spPr>
              <a:xfrm>
                <a:off x="8411797" y="5705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ectangle 186"/>
              <p:cNvSpPr/>
              <p:nvPr/>
            </p:nvSpPr>
            <p:spPr>
              <a:xfrm>
                <a:off x="7285050" y="5705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ectangle 187"/>
              <p:cNvSpPr/>
              <p:nvPr/>
            </p:nvSpPr>
            <p:spPr>
              <a:xfrm>
                <a:off x="6912279" y="5705532"/>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ectangle 188"/>
              <p:cNvSpPr/>
              <p:nvPr/>
            </p:nvSpPr>
            <p:spPr>
              <a:xfrm>
                <a:off x="6651082" y="5414668"/>
                <a:ext cx="2176977" cy="29086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3" name="Group 60"/>
            <p:cNvGrpSpPr/>
            <p:nvPr/>
          </p:nvGrpSpPr>
          <p:grpSpPr>
            <a:xfrm>
              <a:off x="3300925" y="4259703"/>
              <a:ext cx="1414273" cy="119214"/>
              <a:chOff x="9723363" y="5654819"/>
              <a:chExt cx="2176977" cy="173460"/>
            </a:xfrm>
          </p:grpSpPr>
          <p:sp>
            <p:nvSpPr>
              <p:cNvPr id="176" name="Rectangle 175"/>
              <p:cNvSpPr/>
              <p:nvPr/>
            </p:nvSpPr>
            <p:spPr>
              <a:xfrm>
                <a:off x="9723363" y="5696724"/>
                <a:ext cx="2176977" cy="13155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ectangle 176"/>
              <p:cNvSpPr/>
              <p:nvPr/>
            </p:nvSpPr>
            <p:spPr>
              <a:xfrm>
                <a:off x="10730102" y="5696724"/>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ectangle 177"/>
              <p:cNvSpPr/>
              <p:nvPr/>
            </p:nvSpPr>
            <p:spPr>
              <a:xfrm>
                <a:off x="11107090" y="5696724"/>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ectangle 178"/>
              <p:cNvSpPr/>
              <p:nvPr/>
            </p:nvSpPr>
            <p:spPr>
              <a:xfrm>
                <a:off x="11484078" y="5696724"/>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Rectangle 179"/>
              <p:cNvSpPr/>
              <p:nvPr/>
            </p:nvSpPr>
            <p:spPr>
              <a:xfrm>
                <a:off x="10357331" y="5696724"/>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ectangle 180"/>
              <p:cNvSpPr/>
              <p:nvPr/>
            </p:nvSpPr>
            <p:spPr>
              <a:xfrm>
                <a:off x="9984560" y="5696724"/>
                <a:ext cx="160423" cy="89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ectangle 181"/>
              <p:cNvSpPr/>
              <p:nvPr/>
            </p:nvSpPr>
            <p:spPr>
              <a:xfrm>
                <a:off x="9723363" y="5654819"/>
                <a:ext cx="2176977" cy="4190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4" name="Group 68"/>
            <p:cNvGrpSpPr>
              <a:grpSpLocks noChangeAspect="1"/>
            </p:cNvGrpSpPr>
            <p:nvPr/>
          </p:nvGrpSpPr>
          <p:grpSpPr>
            <a:xfrm>
              <a:off x="4814707" y="3790781"/>
              <a:ext cx="1382846" cy="1057059"/>
              <a:chOff x="6665329" y="1975467"/>
              <a:chExt cx="5294863" cy="3825875"/>
            </a:xfrm>
          </p:grpSpPr>
          <p:pic>
            <p:nvPicPr>
              <p:cNvPr id="170" name="droppedImage.pdf"/>
              <p:cNvPicPr>
                <a:picLocks noChangeAspect="1"/>
              </p:cNvPicPr>
              <p:nvPr/>
            </p:nvPicPr>
            <p:blipFill>
              <a:blip r:embed="rId14" cstate="print">
                <a:extLst/>
              </a:blip>
              <a:stretch>
                <a:fillRect/>
              </a:stretch>
            </p:blipFill>
            <p:spPr>
              <a:xfrm>
                <a:off x="6861745" y="1975467"/>
                <a:ext cx="5098447" cy="3825875"/>
              </a:xfrm>
              <a:prstGeom prst="rect">
                <a:avLst/>
              </a:prstGeom>
              <a:ln w="12700">
                <a:miter lim="400000"/>
              </a:ln>
              <a:effectLst>
                <a:outerShdw blurRad="63500" dist="76200" dir="3900000" rotWithShape="0">
                  <a:srgbClr val="000000">
                    <a:alpha val="50000"/>
                  </a:srgbClr>
                </a:outerShdw>
              </a:effectLst>
            </p:spPr>
          </p:pic>
          <p:sp>
            <p:nvSpPr>
              <p:cNvPr id="171" name="Shape 1055"/>
              <p:cNvSpPr/>
              <p:nvPr/>
            </p:nvSpPr>
            <p:spPr>
              <a:xfrm>
                <a:off x="6665329" y="2644782"/>
                <a:ext cx="1954750" cy="519344"/>
              </a:xfrm>
              <a:prstGeom prst="rect">
                <a:avLst/>
              </a:prstGeom>
              <a:ln w="12700">
                <a:miter lim="400000"/>
              </a:ln>
              <a:extLst>
                <a:ext uri="{C572A759-6A51-4108-AA02-DFA0A04FC94B}">
                  <ma14:wrappingTextBoxFlag xmlns="" xmlns:ma14="http://schemas.microsoft.com/office/mac/drawingml/2011/main" val="1"/>
                </a:ext>
              </a:extLst>
            </p:spPr>
            <p:txBody>
              <a:bodyPr lIns="50294" tIns="50294" rIns="50294" bIns="50294" anchor="ctr"/>
              <a:lstStyle>
                <a:lvl1pPr marL="43349" marR="43349" defTabSz="975360">
                  <a:defRPr sz="2200" b="1">
                    <a:solidFill>
                      <a:srgbClr val="FFFFFF"/>
                    </a:solidFill>
                    <a:uFill>
                      <a:solidFill>
                        <a:srgbClr val="FFFFFF"/>
                      </a:solidFill>
                    </a:uFill>
                    <a:latin typeface="Helvetica"/>
                    <a:ea typeface="Helvetica"/>
                    <a:cs typeface="Helvetica"/>
                    <a:sym typeface="Helvetica"/>
                  </a:defRPr>
                </a:lvl1pPr>
              </a:lstStyle>
              <a:p>
                <a:pPr marL="43349" marR="43349" lvl="0" indent="0" algn="ctr" defTabSz="975360" rtl="0" eaLnBrk="1" fontAlgn="auto" latinLnBrk="0" hangingPunct="1">
                  <a:lnSpc>
                    <a:spcPct val="100000"/>
                  </a:lnSpc>
                  <a:spcBef>
                    <a:spcPts val="0"/>
                  </a:spcBef>
                  <a:spcAft>
                    <a:spcPts val="0"/>
                  </a:spcAft>
                  <a:buClrTx/>
                  <a:buSzTx/>
                  <a:buFontTx/>
                  <a:buNone/>
                  <a:tabLst/>
                  <a:defRPr/>
                </a:pPr>
                <a:r>
                  <a:rPr kumimoji="0" sz="700" b="1" i="0" u="none" strike="noStrike" kern="1200" cap="none" spc="0" normalizeH="0" baseline="0" noProof="0" dirty="0">
                    <a:ln>
                      <a:noFill/>
                    </a:ln>
                    <a:solidFill>
                      <a:srgbClr val="FFFFFF"/>
                    </a:solidFill>
                    <a:effectLst/>
                    <a:uLnTx/>
                    <a:uFill>
                      <a:solidFill>
                        <a:srgbClr val="FFFFFF"/>
                      </a:solidFill>
                    </a:uFill>
                    <a:latin typeface="Helvetica"/>
                    <a:cs typeface="Helvetica"/>
                    <a:sym typeface="Helvetica"/>
                  </a:rPr>
                  <a:t>150 µm</a:t>
                </a:r>
              </a:p>
            </p:txBody>
          </p:sp>
          <p:sp>
            <p:nvSpPr>
              <p:cNvPr id="172" name="Shape 1056"/>
              <p:cNvSpPr/>
              <p:nvPr/>
            </p:nvSpPr>
            <p:spPr>
              <a:xfrm>
                <a:off x="7441213" y="4069183"/>
                <a:ext cx="1" cy="562703"/>
              </a:xfrm>
              <a:prstGeom prst="line">
                <a:avLst/>
              </a:prstGeom>
              <a:ln w="12700">
                <a:solidFill>
                  <a:srgbClr val="FFFFFF"/>
                </a:solidFill>
                <a:headEnd type="triangle"/>
              </a:ln>
            </p:spPr>
            <p:txBody>
              <a:bodyPr lIns="0" tIns="0" rIns="0" bIns="0"/>
              <a:lstStyle/>
              <a:p>
                <a:pPr marL="0" marR="0" lvl="0" indent="0" algn="l" defTabSz="274320" rtl="0" eaLnBrk="1" fontAlgn="auto" latinLnBrk="0" hangingPunct="1">
                  <a:lnSpc>
                    <a:spcPct val="100000"/>
                  </a:lnSpc>
                  <a:spcBef>
                    <a:spcPts val="0"/>
                  </a:spcBef>
                  <a:spcAft>
                    <a:spcPts val="0"/>
                  </a:spcAft>
                  <a:buClrTx/>
                  <a:buSzTx/>
                  <a:buFontTx/>
                  <a:buNone/>
                  <a:tabLst/>
                  <a:defRPr sz="700">
                    <a:solidFill>
                      <a:srgbClr val="000000"/>
                    </a:solidFill>
                    <a:latin typeface="Helvetica"/>
                    <a:ea typeface="Helvetica"/>
                    <a:cs typeface="Helvetica"/>
                    <a:sym typeface="Helvetica"/>
                  </a:defRPr>
                </a:pPr>
                <a:endParaRPr kumimoji="0" sz="200" b="0" i="0" u="none" strike="noStrike" kern="1200" cap="none" spc="0" normalizeH="0" baseline="0" noProof="0">
                  <a:ln>
                    <a:noFill/>
                  </a:ln>
                  <a:solidFill>
                    <a:srgbClr val="000000"/>
                  </a:solidFill>
                  <a:effectLst/>
                  <a:uLnTx/>
                  <a:uFillTx/>
                  <a:latin typeface="Helvetica"/>
                  <a:cs typeface="Helvetica"/>
                  <a:sym typeface="Helvetica"/>
                </a:endParaRPr>
              </a:p>
            </p:txBody>
          </p:sp>
          <p:sp>
            <p:nvSpPr>
              <p:cNvPr id="173" name="Shape 1057"/>
              <p:cNvSpPr/>
              <p:nvPr/>
            </p:nvSpPr>
            <p:spPr>
              <a:xfrm flipV="1">
                <a:off x="7441213" y="3097145"/>
                <a:ext cx="1" cy="562703"/>
              </a:xfrm>
              <a:prstGeom prst="line">
                <a:avLst/>
              </a:prstGeom>
              <a:ln w="12700">
                <a:solidFill>
                  <a:srgbClr val="FFFFFF"/>
                </a:solidFill>
                <a:headEnd type="triangle"/>
              </a:ln>
            </p:spPr>
            <p:txBody>
              <a:bodyPr lIns="0" tIns="0" rIns="0" bIns="0"/>
              <a:lstStyle/>
              <a:p>
                <a:pPr marL="0" marR="0" lvl="0" indent="0" algn="l" defTabSz="274320" rtl="0" eaLnBrk="1" fontAlgn="auto" latinLnBrk="0" hangingPunct="1">
                  <a:lnSpc>
                    <a:spcPct val="100000"/>
                  </a:lnSpc>
                  <a:spcBef>
                    <a:spcPts val="0"/>
                  </a:spcBef>
                  <a:spcAft>
                    <a:spcPts val="0"/>
                  </a:spcAft>
                  <a:buClrTx/>
                  <a:buSzTx/>
                  <a:buFontTx/>
                  <a:buNone/>
                  <a:tabLst/>
                  <a:defRPr sz="700">
                    <a:solidFill>
                      <a:srgbClr val="000000"/>
                    </a:solidFill>
                    <a:latin typeface="Helvetica"/>
                    <a:ea typeface="Helvetica"/>
                    <a:cs typeface="Helvetica"/>
                    <a:sym typeface="Helvetica"/>
                  </a:defRPr>
                </a:pPr>
                <a:endParaRPr kumimoji="0" sz="200" b="0" i="0" u="none" strike="noStrike" kern="1200" cap="none" spc="0" normalizeH="0" baseline="0" noProof="0">
                  <a:ln>
                    <a:noFill/>
                  </a:ln>
                  <a:solidFill>
                    <a:srgbClr val="000000"/>
                  </a:solidFill>
                  <a:effectLst/>
                  <a:uLnTx/>
                  <a:uFillTx/>
                  <a:latin typeface="Helvetica"/>
                  <a:cs typeface="Helvetica"/>
                  <a:sym typeface="Helvetica"/>
                </a:endParaRPr>
              </a:p>
            </p:txBody>
          </p:sp>
          <p:sp>
            <p:nvSpPr>
              <p:cNvPr id="174" name="Shape 1058"/>
              <p:cNvSpPr/>
              <p:nvPr/>
            </p:nvSpPr>
            <p:spPr>
              <a:xfrm>
                <a:off x="9070891" y="4623936"/>
                <a:ext cx="2734040" cy="519342"/>
              </a:xfrm>
              <a:prstGeom prst="rect">
                <a:avLst/>
              </a:prstGeom>
              <a:ln w="12700">
                <a:miter lim="400000"/>
              </a:ln>
              <a:extLst>
                <a:ext uri="{C572A759-6A51-4108-AA02-DFA0A04FC94B}">
                  <ma14:wrappingTextBoxFlag xmlns="" xmlns:ma14="http://schemas.microsoft.com/office/mac/drawingml/2011/main" val="1"/>
                </a:ext>
              </a:extLst>
            </p:spPr>
            <p:txBody>
              <a:bodyPr lIns="50294" tIns="50294" rIns="50294" bIns="50294" anchor="ctr"/>
              <a:lstStyle>
                <a:lvl1pPr marL="43349" marR="43349" algn="l" defTabSz="975360">
                  <a:defRPr sz="2200" b="1">
                    <a:solidFill>
                      <a:srgbClr val="FFFFFF"/>
                    </a:solidFill>
                    <a:uFill>
                      <a:solidFill>
                        <a:srgbClr val="FFFFFF"/>
                      </a:solidFill>
                    </a:uFill>
                    <a:latin typeface="Helvetica"/>
                    <a:ea typeface="Helvetica"/>
                    <a:cs typeface="Helvetica"/>
                    <a:sym typeface="Helvetica"/>
                  </a:defRPr>
                </a:lvl1pPr>
              </a:lstStyle>
              <a:p>
                <a:pPr marL="43349" marR="43349" lvl="0" indent="0" algn="r" defTabSz="975360" rtl="0" eaLnBrk="1" fontAlgn="auto" latinLnBrk="0" hangingPunct="1">
                  <a:lnSpc>
                    <a:spcPct val="100000"/>
                  </a:lnSpc>
                  <a:spcBef>
                    <a:spcPts val="0"/>
                  </a:spcBef>
                  <a:spcAft>
                    <a:spcPts val="0"/>
                  </a:spcAft>
                  <a:buClrTx/>
                  <a:buSzTx/>
                  <a:buFontTx/>
                  <a:buNone/>
                  <a:tabLst/>
                  <a:defRPr/>
                </a:pPr>
                <a:r>
                  <a:rPr kumimoji="0" sz="700" b="1" i="0" u="none" strike="noStrike" kern="1200" cap="none" spc="0" normalizeH="0" baseline="0" noProof="0" dirty="0">
                    <a:ln>
                      <a:noFill/>
                    </a:ln>
                    <a:solidFill>
                      <a:srgbClr val="FFFFFF"/>
                    </a:solidFill>
                    <a:effectLst/>
                    <a:uLnTx/>
                    <a:uFill>
                      <a:solidFill>
                        <a:srgbClr val="FFFFFF"/>
                      </a:solidFill>
                    </a:uFill>
                    <a:latin typeface="Helvetica"/>
                    <a:cs typeface="Helvetica"/>
                    <a:sym typeface="Helvetica"/>
                  </a:rPr>
                  <a:t>200 x 70 µm</a:t>
                </a:r>
              </a:p>
            </p:txBody>
          </p:sp>
          <p:sp>
            <p:nvSpPr>
              <p:cNvPr id="175" name="Shape 1059"/>
              <p:cNvSpPr/>
              <p:nvPr/>
            </p:nvSpPr>
            <p:spPr>
              <a:xfrm>
                <a:off x="10081654" y="3918513"/>
                <a:ext cx="571675" cy="674928"/>
              </a:xfrm>
              <a:prstGeom prst="line">
                <a:avLst/>
              </a:prstGeom>
              <a:ln w="12700">
                <a:solidFill>
                  <a:srgbClr val="FFFFFF"/>
                </a:solidFill>
                <a:headEnd type="triangle"/>
              </a:ln>
            </p:spPr>
            <p:txBody>
              <a:bodyPr lIns="0" tIns="0" rIns="0" bIns="0"/>
              <a:lstStyle/>
              <a:p>
                <a:pPr marL="0" marR="0" lvl="0" indent="0" algn="l" defTabSz="274320" rtl="0" eaLnBrk="1" fontAlgn="auto" latinLnBrk="0" hangingPunct="1">
                  <a:lnSpc>
                    <a:spcPct val="100000"/>
                  </a:lnSpc>
                  <a:spcBef>
                    <a:spcPts val="0"/>
                  </a:spcBef>
                  <a:spcAft>
                    <a:spcPts val="0"/>
                  </a:spcAft>
                  <a:buClrTx/>
                  <a:buSzTx/>
                  <a:buFontTx/>
                  <a:buNone/>
                  <a:tabLst/>
                  <a:defRPr sz="700">
                    <a:solidFill>
                      <a:srgbClr val="000000"/>
                    </a:solidFill>
                    <a:latin typeface="Helvetica"/>
                    <a:ea typeface="Helvetica"/>
                    <a:cs typeface="Helvetica"/>
                    <a:sym typeface="Helvetica"/>
                  </a:defRPr>
                </a:pPr>
                <a:endParaRPr kumimoji="0" sz="200" b="0" i="0" u="none" strike="noStrike" kern="1200" cap="none" spc="0" normalizeH="0" baseline="0" noProof="0">
                  <a:ln>
                    <a:noFill/>
                  </a:ln>
                  <a:solidFill>
                    <a:srgbClr val="000000"/>
                  </a:solidFill>
                  <a:effectLst/>
                  <a:uLnTx/>
                  <a:uFillTx/>
                  <a:latin typeface="Helvetica"/>
                  <a:cs typeface="Helvetica"/>
                  <a:sym typeface="Helvetica"/>
                </a:endParaRPr>
              </a:p>
            </p:txBody>
          </p:sp>
        </p:grpSp>
        <p:sp>
          <p:nvSpPr>
            <p:cNvPr id="165" name="Rectangle 164"/>
            <p:cNvSpPr/>
            <p:nvPr/>
          </p:nvSpPr>
          <p:spPr>
            <a:xfrm>
              <a:off x="2945423" y="3357400"/>
              <a:ext cx="1414273" cy="199903"/>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TextBox 76"/>
            <p:cNvSpPr txBox="1"/>
            <p:nvPr/>
          </p:nvSpPr>
          <p:spPr>
            <a:xfrm>
              <a:off x="3287335" y="3548194"/>
              <a:ext cx="78418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Silicon wafer</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TextBox 77"/>
            <p:cNvSpPr txBox="1"/>
            <p:nvPr/>
          </p:nvSpPr>
          <p:spPr>
            <a:xfrm>
              <a:off x="5027049" y="3548194"/>
              <a:ext cx="40267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DRIE</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TextBox 78"/>
            <p:cNvSpPr txBox="1"/>
            <p:nvPr/>
          </p:nvSpPr>
          <p:spPr>
            <a:xfrm>
              <a:off x="5955007" y="3548193"/>
              <a:ext cx="166584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Silicon-to-silicon direct bonding</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TextBox 79"/>
            <p:cNvSpPr txBox="1"/>
            <p:nvPr>
              <p:extLst/>
            </p:nvPr>
          </p:nvSpPr>
          <p:spPr>
            <a:xfrm>
              <a:off x="3742487" y="4478430"/>
              <a:ext cx="593432" cy="2308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Thinning</a:t>
              </a:r>
              <a:endParaRPr kumimoji="0" lang="it-IT"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7" name="Rectangle 196"/>
          <p:cNvSpPr/>
          <p:nvPr/>
        </p:nvSpPr>
        <p:spPr>
          <a:xfrm>
            <a:off x="67614" y="2336551"/>
            <a:ext cx="2886601" cy="646331"/>
          </a:xfrm>
          <a:prstGeom prst="rect">
            <a:avLst/>
          </a:prstGeom>
        </p:spPr>
        <p:txBody>
          <a:bodyPr wrap="square">
            <a:spAutoFit/>
          </a:bodyPr>
          <a:lstStyle/>
          <a:p>
            <a:pPr marL="171450" lvl="0" indent="-171450" defTabSz="914400">
              <a:buFont typeface="Arial" panose="020B0604020202020204" pitchFamily="34" charset="0"/>
              <a:buChar char="•"/>
              <a:defRPr/>
            </a:pPr>
            <a:r>
              <a:rPr lang="fr-FR" sz="1200" dirty="0" smtClean="0"/>
              <a:t>Micro canaux </a:t>
            </a:r>
            <a:r>
              <a:rPr lang="fr-FR" sz="1200" dirty="0"/>
              <a:t>gravés </a:t>
            </a:r>
            <a:r>
              <a:rPr kumimoji="0" lang="en-US" sz="1200" b="0" i="0" u="none" strike="noStrike" kern="1200" cap="none" spc="0" normalizeH="0" baseline="0" noProof="0" dirty="0" smtClean="0">
                <a:ln>
                  <a:noFill/>
                </a:ln>
                <a:solidFill>
                  <a:prstClr val="black"/>
                </a:solidFill>
                <a:effectLst/>
                <a:uLnTx/>
                <a:uFillTx/>
                <a:latin typeface="Calibri" panose="020F0502020204030204"/>
              </a:rPr>
              <a:t>sur wafer </a:t>
            </a:r>
            <a:r>
              <a:rPr kumimoji="0" lang="en-US" sz="1200" b="0" i="0" u="none" strike="noStrike" kern="1200" cap="none" spc="0" normalizeH="0" baseline="0" noProof="0" dirty="0" err="1" smtClean="0">
                <a:ln>
                  <a:noFill/>
                </a:ln>
                <a:solidFill>
                  <a:prstClr val="black"/>
                </a:solidFill>
                <a:effectLst/>
                <a:uLnTx/>
                <a:uFillTx/>
                <a:latin typeface="Calibri" panose="020F0502020204030204"/>
              </a:rPr>
              <a:t>silicium</a:t>
            </a:r>
            <a:r>
              <a:rPr kumimoji="0" lang="en-US" sz="1200" b="0" i="0" u="none" strike="noStrike" kern="1200" cap="none" spc="0" normalizeH="0" baseline="0" noProof="0" dirty="0" smtClean="0">
                <a:ln>
                  <a:noFill/>
                </a:ln>
                <a:solidFill>
                  <a:prstClr val="black"/>
                </a:solidFill>
                <a:effectLst/>
                <a:uLnTx/>
                <a:uFillTx/>
                <a:latin typeface="Calibri" panose="020F0502020204030204"/>
              </a:rPr>
              <a:t> </a:t>
            </a:r>
            <a:r>
              <a:rPr kumimoji="0" lang="en-US" sz="1200" b="0" i="0" u="none" strike="noStrike" kern="1200" cap="none" spc="0" normalizeH="0" baseline="0" noProof="0" dirty="0">
                <a:ln>
                  <a:noFill/>
                </a:ln>
                <a:solidFill>
                  <a:prstClr val="black"/>
                </a:solidFill>
                <a:effectLst/>
                <a:uLnTx/>
                <a:uFillTx/>
                <a:latin typeface="Calibri" panose="020F0502020204030204"/>
              </a:rPr>
              <a:t>4” </a:t>
            </a:r>
            <a:r>
              <a:rPr lang="fr-FR" sz="1200" noProof="0" dirty="0" smtClean="0">
                <a:solidFill>
                  <a:prstClr val="black"/>
                </a:solidFill>
                <a:latin typeface="Calibri" panose="020F0502020204030204"/>
              </a:rPr>
              <a:t>et</a:t>
            </a:r>
            <a:r>
              <a:rPr kumimoji="0" lang="fr-FR" sz="1200" b="0" i="0" u="none" strike="noStrike" kern="1200" cap="none" spc="0" normalizeH="0" baseline="0" dirty="0" smtClean="0">
                <a:ln>
                  <a:noFill/>
                </a:ln>
                <a:solidFill>
                  <a:prstClr val="black"/>
                </a:solidFill>
                <a:effectLst/>
                <a:uLnTx/>
                <a:uFillTx/>
                <a:latin typeface="Calibri" panose="020F0502020204030204"/>
              </a:rPr>
              <a:t> scellé avec un wafer en verre via un </a:t>
            </a:r>
            <a:r>
              <a:rPr lang="fr-FR" sz="1200" dirty="0" smtClean="0"/>
              <a:t>process de </a:t>
            </a:r>
            <a:r>
              <a:rPr lang="fr-FR" sz="1200" dirty="0"/>
              <a:t>liaison anodique</a:t>
            </a:r>
            <a:r>
              <a:rPr kumimoji="0" lang="fr-FR" sz="1200" b="0" i="0" u="none" strike="noStrike" kern="1200" cap="none" spc="0" normalizeH="0" baseline="0" dirty="0" smtClean="0">
                <a:ln>
                  <a:noFill/>
                </a:ln>
                <a:solidFill>
                  <a:prstClr val="black"/>
                </a:solidFill>
                <a:effectLst/>
                <a:uLnTx/>
                <a:uFillTx/>
                <a:latin typeface="Calibri" panose="020F0502020204030204"/>
              </a:rPr>
              <a:t> (350 °C)</a:t>
            </a:r>
            <a:endParaRPr kumimoji="0" lang="fr-FR" sz="1200" b="0" i="0" u="none" strike="noStrike" kern="1200" cap="none" spc="0" normalizeH="0" baseline="0" dirty="0">
              <a:ln>
                <a:noFill/>
              </a:ln>
              <a:solidFill>
                <a:prstClr val="black"/>
              </a:solidFill>
              <a:effectLst/>
              <a:uLnTx/>
              <a:uFillTx/>
              <a:latin typeface="Calibri" panose="020F0502020204030204"/>
            </a:endParaRPr>
          </a:p>
        </p:txBody>
      </p:sp>
      <p:grpSp>
        <p:nvGrpSpPr>
          <p:cNvPr id="204" name="Group 3"/>
          <p:cNvGrpSpPr/>
          <p:nvPr/>
        </p:nvGrpSpPr>
        <p:grpSpPr>
          <a:xfrm>
            <a:off x="2874802" y="2201766"/>
            <a:ext cx="1553029" cy="847797"/>
            <a:chOff x="4427358" y="2611279"/>
            <a:chExt cx="3337284" cy="2413941"/>
          </a:xfrm>
        </p:grpSpPr>
        <p:pic>
          <p:nvPicPr>
            <p:cNvPr id="205" name="Picture 4"/>
            <p:cNvPicPr>
              <a:picLocks noChangeAspect="1"/>
            </p:cNvPicPr>
            <p:nvPr/>
          </p:nvPicPr>
          <p:blipFill rotWithShape="1">
            <a:blip r:embed="rId15" cstate="print">
              <a:extLst>
                <a:ext uri="{28A0092B-C50C-407E-A947-70E740481C1C}">
                  <a14:useLocalDpi xmlns:a14="http://schemas.microsoft.com/office/drawing/2010/main" val="0"/>
                </a:ext>
              </a:extLst>
            </a:blip>
            <a:srcRect l="12222" t="24561" r="24062" b="22573"/>
            <a:stretch/>
          </p:blipFill>
          <p:spPr>
            <a:xfrm>
              <a:off x="4427358" y="2885572"/>
              <a:ext cx="3337284" cy="2139648"/>
            </a:xfrm>
            <a:prstGeom prst="rect">
              <a:avLst/>
            </a:prstGeom>
          </p:spPr>
        </p:pic>
        <p:sp>
          <p:nvSpPr>
            <p:cNvPr id="206" name="Down Arrow 5"/>
            <p:cNvSpPr/>
            <p:nvPr/>
          </p:nvSpPr>
          <p:spPr>
            <a:xfrm>
              <a:off x="6013199" y="3896425"/>
              <a:ext cx="165601" cy="401331"/>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Down Arrow 6"/>
            <p:cNvSpPr/>
            <p:nvPr/>
          </p:nvSpPr>
          <p:spPr>
            <a:xfrm>
              <a:off x="6020051" y="2611279"/>
              <a:ext cx="165601" cy="401331"/>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Down Arrow 7"/>
            <p:cNvSpPr/>
            <p:nvPr/>
          </p:nvSpPr>
          <p:spPr>
            <a:xfrm>
              <a:off x="7467600" y="3190333"/>
              <a:ext cx="165601" cy="401331"/>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Down Arrow 8"/>
            <p:cNvSpPr/>
            <p:nvPr/>
          </p:nvSpPr>
          <p:spPr>
            <a:xfrm>
              <a:off x="4558799" y="3190333"/>
              <a:ext cx="165601" cy="401331"/>
            </a:xfrm>
            <a:prstGeom prst="down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0" name="Rectangle 209"/>
          <p:cNvSpPr/>
          <p:nvPr/>
        </p:nvSpPr>
        <p:spPr>
          <a:xfrm>
            <a:off x="90125" y="3062598"/>
            <a:ext cx="4323688" cy="461665"/>
          </a:xfrm>
          <a:prstGeom prst="rect">
            <a:avLst/>
          </a:prstGeom>
        </p:spPr>
        <p:txBody>
          <a:bodyPr wrap="square">
            <a:spAutoFit/>
          </a:bodyPr>
          <a:lstStyle/>
          <a:p>
            <a:pPr marL="171450" lvl="0" indent="-171450" defTabSz="914400">
              <a:buFont typeface="Arial" panose="020B0604020202020204" pitchFamily="34" charset="0"/>
              <a:buChar char="•"/>
              <a:defRPr/>
            </a:pPr>
            <a:r>
              <a:rPr lang="fr-FR" sz="1200" dirty="0" smtClean="0">
                <a:solidFill>
                  <a:prstClr val="black"/>
                </a:solidFill>
              </a:rPr>
              <a:t>Micro canaux</a:t>
            </a:r>
            <a:r>
              <a:rPr lang="en-US" sz="1200" dirty="0" smtClean="0">
                <a:solidFill>
                  <a:prstClr val="black"/>
                </a:solidFill>
                <a:latin typeface="Calibri" panose="020F0502020204030204"/>
              </a:rPr>
              <a:t> </a:t>
            </a:r>
            <a:r>
              <a:rPr lang="en-US" sz="1200" dirty="0" err="1" smtClean="0">
                <a:solidFill>
                  <a:prstClr val="black"/>
                </a:solidFill>
                <a:latin typeface="Calibri" panose="020F0502020204030204"/>
              </a:rPr>
              <a:t>gravé</a:t>
            </a:r>
            <a:r>
              <a:rPr lang="en-US" sz="1200" dirty="0" smtClean="0">
                <a:solidFill>
                  <a:prstClr val="black"/>
                </a:solidFill>
                <a:latin typeface="Calibri" panose="020F0502020204030204"/>
              </a:rPr>
              <a:t> sur </a:t>
            </a:r>
            <a:r>
              <a:rPr lang="en-US" sz="1200" dirty="0" smtClean="0">
                <a:solidFill>
                  <a:prstClr val="black"/>
                </a:solidFill>
              </a:rPr>
              <a:t>wafer </a:t>
            </a:r>
            <a:r>
              <a:rPr lang="en-US" sz="1200" dirty="0" err="1">
                <a:solidFill>
                  <a:prstClr val="black"/>
                </a:solidFill>
              </a:rPr>
              <a:t>silicium</a:t>
            </a:r>
            <a:r>
              <a:rPr lang="en-US" sz="1200" dirty="0">
                <a:solidFill>
                  <a:prstClr val="black"/>
                </a:solidFill>
              </a:rPr>
              <a:t> 8” </a:t>
            </a:r>
            <a:r>
              <a:rPr lang="fr-FR" sz="1200" dirty="0">
                <a:solidFill>
                  <a:prstClr val="black"/>
                </a:solidFill>
              </a:rPr>
              <a:t>et scellé avec un </a:t>
            </a:r>
            <a:r>
              <a:rPr lang="fr-FR" sz="1200" dirty="0" smtClean="0">
                <a:solidFill>
                  <a:prstClr val="black"/>
                </a:solidFill>
                <a:latin typeface="Calibri" panose="020F0502020204030204"/>
              </a:rPr>
              <a:t>autre</a:t>
            </a:r>
            <a:r>
              <a:rPr lang="en-US" sz="1200" dirty="0" smtClean="0">
                <a:solidFill>
                  <a:prstClr val="black"/>
                </a:solidFill>
                <a:latin typeface="Calibri" panose="020F0502020204030204"/>
              </a:rPr>
              <a:t> </a:t>
            </a:r>
            <a:r>
              <a:rPr lang="en-US" sz="1200" dirty="0">
                <a:solidFill>
                  <a:prstClr val="black"/>
                </a:solidFill>
              </a:rPr>
              <a:t>wafer </a:t>
            </a:r>
            <a:r>
              <a:rPr lang="en-US" sz="1200" dirty="0" err="1">
                <a:solidFill>
                  <a:prstClr val="black"/>
                </a:solidFill>
              </a:rPr>
              <a:t>silicium</a:t>
            </a:r>
            <a:r>
              <a:rPr lang="en-US" sz="1200" dirty="0">
                <a:solidFill>
                  <a:prstClr val="black"/>
                </a:solidFill>
              </a:rPr>
              <a:t> </a:t>
            </a:r>
            <a:r>
              <a:rPr lang="en-US" sz="1200" dirty="0" smtClean="0">
                <a:solidFill>
                  <a:prstClr val="black"/>
                </a:solidFill>
                <a:latin typeface="Calibri" panose="020F0502020204030204"/>
              </a:rPr>
              <a:t>par process de collage </a:t>
            </a:r>
            <a:r>
              <a:rPr lang="en-US" sz="1200" dirty="0" smtClean="0">
                <a:solidFill>
                  <a:prstClr val="black"/>
                </a:solidFill>
              </a:rPr>
              <a:t>direct </a:t>
            </a:r>
            <a:r>
              <a:rPr lang="en-US" sz="1200" dirty="0" smtClean="0">
                <a:solidFill>
                  <a:prstClr val="black"/>
                </a:solidFill>
                <a:latin typeface="Calibri" panose="020F0502020204030204"/>
              </a:rPr>
              <a:t>(1050 </a:t>
            </a:r>
            <a:r>
              <a:rPr lang="en-US" sz="1200" dirty="0">
                <a:solidFill>
                  <a:prstClr val="black"/>
                </a:solidFill>
                <a:latin typeface="Calibri" panose="020F0502020204030204"/>
              </a:rPr>
              <a:t>°C)</a:t>
            </a:r>
          </a:p>
        </p:txBody>
      </p:sp>
      <p:sp>
        <p:nvSpPr>
          <p:cNvPr id="211" name="Rectangle 210"/>
          <p:cNvSpPr/>
          <p:nvPr/>
        </p:nvSpPr>
        <p:spPr>
          <a:xfrm>
            <a:off x="93121" y="5332465"/>
            <a:ext cx="4514331" cy="27699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smtClean="0">
                <a:solidFill>
                  <a:prstClr val="black"/>
                </a:solidFill>
                <a:latin typeface="Calibri" panose="020F0502020204030204"/>
              </a:rPr>
              <a:t>Micro canaux </a:t>
            </a:r>
            <a:r>
              <a:rPr lang="fr-FR" sz="1200" dirty="0">
                <a:solidFill>
                  <a:prstClr val="black"/>
                </a:solidFill>
                <a:latin typeface="Calibri" panose="020F0502020204030204"/>
              </a:rPr>
              <a:t>sans process de collage: canaux enterrés (300 °C)</a:t>
            </a:r>
          </a:p>
        </p:txBody>
      </p:sp>
      <p:sp>
        <p:nvSpPr>
          <p:cNvPr id="212" name="Rectangle 211"/>
          <p:cNvSpPr/>
          <p:nvPr/>
        </p:nvSpPr>
        <p:spPr>
          <a:xfrm>
            <a:off x="26357" y="5587788"/>
            <a:ext cx="4066647"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 </a:t>
            </a:r>
            <a:r>
              <a:rPr kumimoji="0" lang="en-GB" sz="1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Boscardin</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et al., </a:t>
            </a:r>
            <a:r>
              <a:rPr kumimoji="0" lang="en-GB"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Silicon buried channels for pixel detector cooling</a:t>
            </a:r>
            <a:r>
              <a:rPr kumimoji="0" lang="en-GB"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Nuclear Instruments and Methods in Physics Research, Section A, </a:t>
            </a:r>
            <a:r>
              <a:rPr kumimoji="0" lang="en-GB"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2013 /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C</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Lipp,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Approaches for the fabrication of silicon buried channels for the thermal management of monolithic pixel detectors</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MSc Thesis, EPFL, </a:t>
            </a:r>
            <a:r>
              <a:rPr kumimoji="0" lang="en-US" sz="1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2017</a:t>
            </a:r>
            <a:endPar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3" name="Image 22" descr="Une image contenant mur, intérieur&#10;&#10;Description générée avec un niveau de confiance très élevé">
            <a:extLst>
              <a:ext uri="{FF2B5EF4-FFF2-40B4-BE49-F238E27FC236}">
                <a16:creationId xmlns:a16="http://schemas.microsoft.com/office/drawing/2014/main" id="{B12C15E2-22C7-443F-8999-A25ADC11C67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4014" b="10000"/>
          <a:stretch/>
        </p:blipFill>
        <p:spPr>
          <a:xfrm rot="10800000">
            <a:off x="3962960" y="5609955"/>
            <a:ext cx="1105742" cy="868021"/>
          </a:xfrm>
          <a:prstGeom prst="rect">
            <a:avLst/>
          </a:prstGeom>
        </p:spPr>
      </p:pic>
    </p:spTree>
    <p:extLst>
      <p:ext uri="{BB962C8B-B14F-4D97-AF65-F5344CB8AC3E}">
        <p14:creationId xmlns:p14="http://schemas.microsoft.com/office/powerpoint/2010/main" val="3025208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574800" y="1358900"/>
            <a:ext cx="6807965"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sp>
        <p:nvSpPr>
          <p:cNvPr id="196" name="AutoShape 1"/>
          <p:cNvSpPr>
            <a:spLocks noChangeArrowheads="1"/>
          </p:cNvSpPr>
          <p:nvPr/>
        </p:nvSpPr>
        <p:spPr bwMode="auto">
          <a:xfrm>
            <a:off x="8445500" y="2022779"/>
            <a:ext cx="3671173" cy="448621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dirty="0">
              <a:latin typeface="Arial Rounded MT Bold" panose="020F0704030504030204"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827565" cy="1265209"/>
            <a:chOff x="2013540" y="3093727"/>
            <a:chExt cx="5486814"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159162"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Micro canaux Silicium</a:t>
              </a:r>
              <a:endParaRPr lang="fr-FR" sz="3600" b="1" dirty="0">
                <a:solidFill>
                  <a:schemeClr val="bg1"/>
                </a:solidFill>
              </a:endParaRPr>
            </a:p>
          </p:txBody>
        </p:sp>
      </p:grpSp>
      <p:pic>
        <p:nvPicPr>
          <p:cNvPr id="33" name="Imag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2163669"/>
            <a:chOff x="107504" y="1486072"/>
            <a:chExt cx="6096000" cy="2163669"/>
          </a:xfrm>
        </p:grpSpPr>
        <p:sp>
          <p:nvSpPr>
            <p:cNvPr id="5" name="Rectangle 4"/>
            <p:cNvSpPr/>
            <p:nvPr/>
          </p:nvSpPr>
          <p:spPr>
            <a:xfrm>
              <a:off x="107504" y="1486072"/>
              <a:ext cx="6096000" cy="2163669"/>
            </a:xfrm>
            <a:prstGeom prst="rect">
              <a:avLst/>
            </a:prstGeom>
          </p:spPr>
          <p:txBody>
            <a:bodyPr>
              <a:spAutoFit/>
            </a:bodyPr>
            <a:lstStyle/>
            <a:p>
              <a:r>
                <a:rPr lang="fr-FR" sz="1600" dirty="0" smtClean="0"/>
                <a:t>Auteurs</a:t>
              </a:r>
            </a:p>
            <a:p>
              <a:r>
                <a:rPr lang="en-US" sz="1600" cap="small" dirty="0" smtClean="0">
                  <a:solidFill>
                    <a:prstClr val="black"/>
                  </a:solidFill>
                </a:rPr>
                <a:t>Paolo </a:t>
              </a:r>
              <a:r>
                <a:rPr lang="en-US" sz="1600" cap="small" dirty="0" err="1" smtClean="0">
                  <a:solidFill>
                    <a:prstClr val="black"/>
                  </a:solidFill>
                </a:rPr>
                <a:t>Petagna</a:t>
              </a:r>
              <a:endParaRPr lang="en-US" sz="1600" cap="small" dirty="0" smtClean="0">
                <a:solidFill>
                  <a:prstClr val="black"/>
                </a:solidFill>
              </a:endParaRPr>
            </a:p>
            <a:p>
              <a:pPr lvl="0" defTabSz="914400">
                <a:lnSpc>
                  <a:spcPct val="90000"/>
                </a:lnSpc>
                <a:defRPr/>
              </a:pPr>
              <a:r>
                <a:rPr lang="en-US" sz="1600" cap="small" dirty="0" smtClean="0">
                  <a:solidFill>
                    <a:prstClr val="black"/>
                  </a:solidFill>
                </a:rPr>
                <a:t>D. </a:t>
              </a:r>
              <a:r>
                <a:rPr lang="en-US" sz="1600" cap="small" dirty="0" err="1" smtClean="0">
                  <a:solidFill>
                    <a:prstClr val="black"/>
                  </a:solidFill>
                </a:rPr>
                <a:t>Hellenschmidt</a:t>
              </a:r>
              <a:r>
                <a:rPr lang="en-US" sz="1600" cap="small" dirty="0" smtClean="0">
                  <a:solidFill>
                    <a:prstClr val="black"/>
                  </a:solidFill>
                </a:rPr>
                <a:t> </a:t>
              </a:r>
            </a:p>
            <a:p>
              <a:pPr lvl="0" defTabSz="914400">
                <a:lnSpc>
                  <a:spcPct val="90000"/>
                </a:lnSpc>
                <a:defRPr/>
              </a:pPr>
              <a:r>
                <a:rPr lang="en-US" sz="1600" cap="small" dirty="0" smtClean="0">
                  <a:solidFill>
                    <a:prstClr val="black"/>
                  </a:solidFill>
                </a:rPr>
                <a:t>M. </a:t>
              </a:r>
              <a:r>
                <a:rPr lang="en-US" sz="1600" cap="small" dirty="0" err="1" smtClean="0">
                  <a:solidFill>
                    <a:prstClr val="black"/>
                  </a:solidFill>
                </a:rPr>
                <a:t>Bomben</a:t>
              </a:r>
              <a:r>
                <a:rPr lang="en-US" sz="1600" cap="small" dirty="0" smtClean="0">
                  <a:solidFill>
                    <a:prstClr val="black"/>
                  </a:solidFill>
                </a:rPr>
                <a:t> </a:t>
              </a:r>
            </a:p>
            <a:p>
              <a:pPr lvl="0" defTabSz="914400">
                <a:lnSpc>
                  <a:spcPct val="90000"/>
                </a:lnSpc>
                <a:defRPr/>
              </a:pPr>
              <a:r>
                <a:rPr lang="en-US" sz="1600" cap="small" dirty="0" smtClean="0">
                  <a:solidFill>
                    <a:prstClr val="black"/>
                  </a:solidFill>
                </a:rPr>
                <a:t>G. </a:t>
              </a:r>
              <a:r>
                <a:rPr lang="en-US" sz="1600" cap="small" dirty="0" err="1" smtClean="0">
                  <a:solidFill>
                    <a:prstClr val="black"/>
                  </a:solidFill>
                </a:rPr>
                <a:t>Calderini</a:t>
              </a:r>
              <a:endParaRPr lang="en-US" sz="1600" cap="small" dirty="0" smtClean="0">
                <a:solidFill>
                  <a:prstClr val="black"/>
                </a:solidFill>
              </a:endParaRPr>
            </a:p>
            <a:p>
              <a:pPr lvl="0" defTabSz="914400">
                <a:lnSpc>
                  <a:spcPct val="90000"/>
                </a:lnSpc>
                <a:defRPr/>
              </a:pPr>
              <a:r>
                <a:rPr lang="en-US" sz="1600" cap="small" dirty="0" smtClean="0">
                  <a:solidFill>
                    <a:prstClr val="black"/>
                  </a:solidFill>
                </a:rPr>
                <a:t>M. </a:t>
              </a:r>
              <a:r>
                <a:rPr lang="en-US" sz="1600" cap="small" dirty="0" err="1" smtClean="0">
                  <a:solidFill>
                    <a:prstClr val="black"/>
                  </a:solidFill>
                </a:rPr>
                <a:t>Boscardin</a:t>
              </a:r>
              <a:endParaRPr lang="en-US" sz="1600" cap="small" dirty="0" smtClean="0">
                <a:solidFill>
                  <a:prstClr val="black"/>
                </a:solidFill>
              </a:endParaRPr>
            </a:p>
            <a:p>
              <a:pPr lvl="0" defTabSz="914400">
                <a:lnSpc>
                  <a:spcPct val="90000"/>
                </a:lnSpc>
                <a:defRPr/>
              </a:pPr>
              <a:r>
                <a:rPr lang="en-US" sz="1600" cap="small" dirty="0" smtClean="0">
                  <a:solidFill>
                    <a:prstClr val="black"/>
                  </a:solidFill>
                </a:rPr>
                <a:t>M. </a:t>
              </a:r>
              <a:r>
                <a:rPr lang="en-US" sz="1600" cap="small" dirty="0" err="1" smtClean="0">
                  <a:solidFill>
                    <a:prstClr val="black"/>
                  </a:solidFill>
                </a:rPr>
                <a:t>Crivellari</a:t>
              </a:r>
              <a:endParaRPr lang="en-US" sz="1600" cap="small" dirty="0" smtClean="0">
                <a:solidFill>
                  <a:prstClr val="black"/>
                </a:solidFill>
              </a:endParaRPr>
            </a:p>
            <a:p>
              <a:pPr lvl="0" defTabSz="914400">
                <a:lnSpc>
                  <a:spcPct val="90000"/>
                </a:lnSpc>
                <a:defRPr/>
              </a:pPr>
              <a:r>
                <a:rPr lang="en-US" sz="1600" cap="small" dirty="0" smtClean="0">
                  <a:solidFill>
                    <a:prstClr val="black"/>
                  </a:solidFill>
                </a:rPr>
                <a:t>S. </a:t>
              </a:r>
              <a:r>
                <a:rPr lang="en-US" sz="1600" cap="small" dirty="0" err="1" smtClean="0">
                  <a:solidFill>
                    <a:prstClr val="black"/>
                  </a:solidFill>
                </a:rPr>
                <a:t>Ronchin</a:t>
              </a:r>
              <a:endParaRPr lang="en-US" sz="1600" cap="small" dirty="0" smtClean="0">
                <a:solidFill>
                  <a:prstClr val="black"/>
                </a:solidFill>
              </a:endParaRPr>
            </a:p>
            <a:p>
              <a:pPr defTabSz="914400">
                <a:lnSpc>
                  <a:spcPct val="90000"/>
                </a:lnSpc>
                <a:defRPr/>
              </a:pPr>
              <a:r>
                <a:rPr lang="en-US" sz="1600" cap="small" dirty="0" smtClean="0">
                  <a:solidFill>
                    <a:prstClr val="black"/>
                  </a:solidFill>
                </a:rPr>
                <a:t>02/04/2019</a:t>
              </a:r>
              <a:endParaRPr lang="it-IT" sz="1600" cap="small" dirty="0">
                <a:solidFill>
                  <a:prstClr val="black"/>
                </a:solidFill>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2"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8024" y="236952"/>
            <a:ext cx="1667607" cy="438844"/>
          </a:xfrm>
          <a:prstGeom prst="rect">
            <a:avLst/>
          </a:prstGeom>
        </p:spPr>
      </p:pic>
      <p:pic>
        <p:nvPicPr>
          <p:cNvPr id="198" name="Content Placeholder 2"/>
          <p:cNvPicPr>
            <a:picLocks noChangeAspect="1"/>
          </p:cNvPicPr>
          <p:nvPr/>
        </p:nvPicPr>
        <p:blipFill rotWithShape="1">
          <a:blip r:embed="rId7">
            <a:extLst>
              <a:ext uri="{28A0092B-C50C-407E-A947-70E740481C1C}">
                <a14:useLocalDpi xmlns:a14="http://schemas.microsoft.com/office/drawing/2010/main" val="0"/>
              </a:ext>
            </a:extLst>
          </a:blip>
          <a:stretch/>
        </p:blipFill>
        <p:spPr>
          <a:xfrm>
            <a:off x="9836344" y="1371601"/>
            <a:ext cx="1078212" cy="571500"/>
          </a:xfrm>
          <a:prstGeom prst="rect">
            <a:avLst/>
          </a:prstGeom>
        </p:spPr>
      </p:pic>
      <p:pic>
        <p:nvPicPr>
          <p:cNvPr id="199" name="Picture 2" descr="http://www.kiterobotics.com/wp-content/uploads/2013/08/university-of-twente-250x20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2482" y="1193800"/>
            <a:ext cx="996318" cy="748951"/>
          </a:xfrm>
          <a:prstGeom prst="rect">
            <a:avLst/>
          </a:prstGeom>
          <a:noFill/>
          <a:extLst>
            <a:ext uri="{909E8E84-426E-40DD-AFC4-6F175D3DCCD1}">
              <a14:hiddenFill xmlns:a14="http://schemas.microsoft.com/office/drawing/2010/main">
                <a:solidFill>
                  <a:srgbClr val="FFFFFF"/>
                </a:solidFill>
              </a14:hiddenFill>
            </a:ext>
          </a:extLst>
        </p:spPr>
      </p:pic>
      <p:sp>
        <p:nvSpPr>
          <p:cNvPr id="203" name="Τίτλος 1"/>
          <p:cNvSpPr txBox="1">
            <a:spLocks/>
          </p:cNvSpPr>
          <p:nvPr/>
        </p:nvSpPr>
        <p:spPr>
          <a:xfrm>
            <a:off x="8864600" y="3467100"/>
            <a:ext cx="3009900" cy="44604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1800" dirty="0" smtClean="0">
                <a:solidFill>
                  <a:schemeClr val="tx1"/>
                </a:solidFill>
                <a:latin typeface="+mn-lt"/>
                <a:ea typeface="+mn-ea"/>
                <a:cs typeface="+mn-cs"/>
              </a:rPr>
              <a:t>Si/</a:t>
            </a:r>
            <a:r>
              <a:rPr lang="en-US" sz="1800" dirty="0" err="1" smtClean="0">
                <a:solidFill>
                  <a:schemeClr val="tx1"/>
                </a:solidFill>
                <a:latin typeface="+mn-lt"/>
                <a:ea typeface="+mn-ea"/>
                <a:cs typeface="+mn-cs"/>
              </a:rPr>
              <a:t>pyrex</a:t>
            </a:r>
            <a:r>
              <a:rPr lang="en-US" sz="1800" dirty="0" smtClean="0">
                <a:solidFill>
                  <a:schemeClr val="tx1"/>
                </a:solidFill>
                <a:latin typeface="+mn-lt"/>
                <a:ea typeface="+mn-ea"/>
                <a:cs typeface="+mn-cs"/>
              </a:rPr>
              <a:t> multi µ-channels</a:t>
            </a:r>
            <a:endParaRPr lang="el-GR" sz="1800" dirty="0">
              <a:solidFill>
                <a:schemeClr val="tx1"/>
              </a:solidFill>
              <a:latin typeface="+mn-lt"/>
              <a:ea typeface="+mn-ea"/>
              <a:cs typeface="+mn-cs"/>
            </a:endParaRPr>
          </a:p>
        </p:txBody>
      </p:sp>
      <p:pic>
        <p:nvPicPr>
          <p:cNvPr id="215" name="after_cap_all_20170324_140504_S1_movi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851900" y="3953805"/>
            <a:ext cx="2998304" cy="2338301"/>
          </a:xfrm>
          <a:prstGeom prst="rect">
            <a:avLst/>
          </a:prstGeom>
        </p:spPr>
      </p:pic>
      <p:pic>
        <p:nvPicPr>
          <p:cNvPr id="216" name="Picture 4" descr="\\cern.ch\dfs\Departments\PH\Groups\DT\PO\Cooling activities\micro-cool\NA62\Pictures\2012_Frame4_solder_connectors\IMG_110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7616" r="8644" b="42115"/>
          <a:stretch/>
        </p:blipFill>
        <p:spPr bwMode="auto">
          <a:xfrm>
            <a:off x="8692316" y="2108199"/>
            <a:ext cx="2338128" cy="769783"/>
          </a:xfrm>
          <a:prstGeom prst="rect">
            <a:avLst/>
          </a:prstGeom>
          <a:noFill/>
          <a:extLst>
            <a:ext uri="{909E8E84-426E-40DD-AFC4-6F175D3DCCD1}">
              <a14:hiddenFill xmlns:a14="http://schemas.microsoft.com/office/drawing/2010/main">
                <a:solidFill>
                  <a:srgbClr val="FFFFFF"/>
                </a:solidFill>
              </a14:hiddenFill>
            </a:ext>
          </a:extLst>
        </p:spPr>
      </p:pic>
      <p:sp>
        <p:nvSpPr>
          <p:cNvPr id="217" name="Ορθογώνιο 1"/>
          <p:cNvSpPr/>
          <p:nvPr/>
        </p:nvSpPr>
        <p:spPr>
          <a:xfrm>
            <a:off x="8686800" y="2912142"/>
            <a:ext cx="24257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The heater is realized by uniformly depositing a layer of metal on a silicon chip</a:t>
            </a:r>
            <a:r>
              <a:rPr lang="en-US" sz="1200" dirty="0" smtClean="0">
                <a:solidFill>
                  <a:prstClr val="black"/>
                </a:solidFill>
                <a:latin typeface="Calibri" panose="020F0502020204030204"/>
              </a:rPr>
              <a:t>.</a:t>
            </a:r>
            <a:endParaRPr lang="el-GR" sz="1200" dirty="0">
              <a:solidFill>
                <a:prstClr val="black"/>
              </a:solidFill>
              <a:latin typeface="Calibri" panose="020F0502020204030204"/>
            </a:endParaRPr>
          </a:p>
        </p:txBody>
      </p:sp>
      <p:pic>
        <p:nvPicPr>
          <p:cNvPr id="218"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75445" y="2132208"/>
            <a:ext cx="406397" cy="40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93179" y="2512224"/>
            <a:ext cx="831422" cy="38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6772" y="2969873"/>
            <a:ext cx="801714" cy="33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0" name="Title 1"/>
          <p:cNvSpPr txBox="1">
            <a:spLocks/>
          </p:cNvSpPr>
          <p:nvPr/>
        </p:nvSpPr>
        <p:spPr>
          <a:xfrm>
            <a:off x="6099307" y="825501"/>
            <a:ext cx="5813293" cy="571499"/>
          </a:xfrm>
          <a:prstGeom prst="rect">
            <a:avLst/>
          </a:prstGeom>
        </p:spPr>
        <p:txBody>
          <a:bodyPr>
            <a:normAutofit fontScale="5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smtClean="0">
                <a:ln>
                  <a:noFill/>
                </a:ln>
                <a:solidFill>
                  <a:schemeClr val="tx1"/>
                </a:solidFill>
                <a:effectLst/>
                <a:uLnTx/>
                <a:uFillTx/>
                <a:latin typeface="+mj-lt"/>
                <a:ea typeface="+mj-ea"/>
                <a:cs typeface="+mj-cs"/>
              </a:rPr>
              <a:t>New measurements on CO2 boiling in mini- </a:t>
            </a:r>
            <a:br>
              <a:rPr kumimoji="0" lang="en-GB" sz="4000" b="0" i="0" u="none" strike="noStrike" kern="1200" cap="none" spc="0" normalizeH="0" baseline="0" noProof="0" dirty="0" smtClean="0">
                <a:ln>
                  <a:noFill/>
                </a:ln>
                <a:solidFill>
                  <a:schemeClr val="tx1"/>
                </a:solidFill>
                <a:effectLst/>
                <a:uLnTx/>
                <a:uFillTx/>
                <a:latin typeface="+mj-lt"/>
                <a:ea typeface="+mj-ea"/>
                <a:cs typeface="+mj-cs"/>
              </a:rPr>
            </a:br>
            <a:r>
              <a:rPr kumimoji="0" lang="en-GB" sz="4000" b="0" i="0" u="none" strike="noStrike" kern="1200" cap="none" spc="0" normalizeH="0" baseline="0" noProof="0" dirty="0" smtClean="0">
                <a:ln>
                  <a:noFill/>
                </a:ln>
                <a:solidFill>
                  <a:schemeClr val="tx1"/>
                </a:solidFill>
                <a:effectLst/>
                <a:uLnTx/>
                <a:uFillTx/>
                <a:latin typeface="+mj-lt"/>
                <a:ea typeface="+mj-ea"/>
                <a:cs typeface="+mj-cs"/>
              </a:rPr>
              <a:t>and micro- channels at CERN</a:t>
            </a:r>
            <a:endParaRPr kumimoji="0" lang="en-GB"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231" name="Rectangle 230"/>
          <p:cNvSpPr/>
          <p:nvPr/>
        </p:nvSpPr>
        <p:spPr>
          <a:xfrm>
            <a:off x="5852376" y="1359579"/>
            <a:ext cx="2446504" cy="261610"/>
          </a:xfrm>
          <a:prstGeom prst="rect">
            <a:avLst/>
          </a:prstGeom>
        </p:spPr>
        <p:txBody>
          <a:bodyPr wrap="none">
            <a:spAutoFit/>
          </a:bodyPr>
          <a:lstStyle/>
          <a:p>
            <a:r>
              <a:rPr lang="en-US" sz="1100" dirty="0" smtClean="0"/>
              <a:t>4</a:t>
            </a:r>
            <a:r>
              <a:rPr lang="en-US" sz="1100" baseline="30000" dirty="0" smtClean="0"/>
              <a:t>th</a:t>
            </a:r>
            <a:r>
              <a:rPr lang="en-US" sz="1100" dirty="0" smtClean="0"/>
              <a:t> AIDA-2020 Annual Meeting / Oxford</a:t>
            </a:r>
            <a:endParaRPr lang="fr-FR" sz="1100" dirty="0"/>
          </a:p>
        </p:txBody>
      </p:sp>
      <p:pic>
        <p:nvPicPr>
          <p:cNvPr id="233" name="Picture 7"/>
          <p:cNvPicPr>
            <a:picLocks noChangeAspect="1"/>
          </p:cNvPicPr>
          <p:nvPr/>
        </p:nvPicPr>
        <p:blipFill>
          <a:blip r:embed="rId14"/>
          <a:stretch>
            <a:fillRect/>
          </a:stretch>
        </p:blipFill>
        <p:spPr>
          <a:xfrm>
            <a:off x="1677752" y="1560764"/>
            <a:ext cx="4659548" cy="2625233"/>
          </a:xfrm>
          <a:prstGeom prst="rect">
            <a:avLst/>
          </a:prstGeom>
        </p:spPr>
      </p:pic>
      <p:grpSp>
        <p:nvGrpSpPr>
          <p:cNvPr id="4" name="Groupe 3"/>
          <p:cNvGrpSpPr/>
          <p:nvPr/>
        </p:nvGrpSpPr>
        <p:grpSpPr>
          <a:xfrm>
            <a:off x="1773558" y="5134084"/>
            <a:ext cx="4338631" cy="898030"/>
            <a:chOff x="1686641" y="4249867"/>
            <a:chExt cx="5727700" cy="1469784"/>
          </a:xfrm>
        </p:grpSpPr>
        <p:pic>
          <p:nvPicPr>
            <p:cNvPr id="25" name="Picture 21" descr="attestato"/>
            <p:cNvPicPr>
              <a:picLocks noChangeAspect="1" noChangeArrowheads="1"/>
            </p:cNvPicPr>
            <p:nvPr/>
          </p:nvPicPr>
          <p:blipFill>
            <a:blip r:embed="rId15" cstate="print"/>
            <a:srcRect/>
            <a:stretch>
              <a:fillRect/>
            </a:stretch>
          </p:blipFill>
          <p:spPr bwMode="auto">
            <a:xfrm>
              <a:off x="1686641" y="4249867"/>
              <a:ext cx="5727700" cy="1447800"/>
            </a:xfrm>
            <a:prstGeom prst="rect">
              <a:avLst/>
            </a:prstGeom>
            <a:noFill/>
            <a:ln w="9525">
              <a:noFill/>
              <a:miter lim="800000"/>
              <a:headEnd/>
              <a:tailEnd/>
            </a:ln>
          </p:spPr>
        </p:pic>
        <p:cxnSp>
          <p:nvCxnSpPr>
            <p:cNvPr id="26" name="Straight Arrow Connector 20"/>
            <p:cNvCxnSpPr/>
            <p:nvPr/>
          </p:nvCxnSpPr>
          <p:spPr>
            <a:xfrm>
              <a:off x="2067641" y="4554667"/>
              <a:ext cx="4876800" cy="76200"/>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27" name="TextBox 21"/>
            <p:cNvSpPr txBox="1">
              <a:spLocks noChangeArrowheads="1"/>
            </p:cNvSpPr>
            <p:nvPr/>
          </p:nvSpPr>
          <p:spPr bwMode="auto">
            <a:xfrm>
              <a:off x="3972640" y="4326067"/>
              <a:ext cx="1143000" cy="352612"/>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white"/>
                  </a:solidFill>
                  <a:effectLst/>
                  <a:uLnTx/>
                  <a:uFillTx/>
                  <a:latin typeface="Calibri"/>
                  <a:ea typeface="+mn-ea"/>
                  <a:cs typeface="+mn-cs"/>
                </a:rPr>
                <a:t>12.8 mm</a:t>
              </a:r>
            </a:p>
          </p:txBody>
        </p:sp>
        <p:sp>
          <p:nvSpPr>
            <p:cNvPr id="28" name="Rectangle 24"/>
            <p:cNvSpPr>
              <a:spLocks noChangeArrowheads="1"/>
            </p:cNvSpPr>
            <p:nvPr/>
          </p:nvSpPr>
          <p:spPr bwMode="auto">
            <a:xfrm rot="16200000">
              <a:off x="1428460" y="4783931"/>
              <a:ext cx="824335" cy="2844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imes New Roman" pitchFamily="18" charset="0"/>
                  <a:ea typeface="+mn-ea"/>
                  <a:cs typeface="+mn-cs"/>
                </a:rPr>
                <a:t>700 </a:t>
              </a:r>
              <a:r>
                <a:rPr kumimoji="0" lang="en-US" sz="800" b="0" i="0" u="none" strike="noStrike" kern="1200" cap="none" spc="0" normalizeH="0" baseline="0" noProof="0">
                  <a:ln>
                    <a:noFill/>
                  </a:ln>
                  <a:solidFill>
                    <a:prstClr val="white"/>
                  </a:solidFill>
                  <a:effectLst/>
                  <a:uLnTx/>
                  <a:uFillTx/>
                  <a:latin typeface="Symbol" pitchFamily="18" charset="2"/>
                  <a:ea typeface="+mn-ea"/>
                  <a:cs typeface="+mn-cs"/>
                </a:rPr>
                <a:t>m</a:t>
              </a:r>
              <a:r>
                <a:rPr kumimoji="0" lang="en-US" sz="800" b="0" i="0" u="none" strike="noStrike" kern="1200" cap="none" spc="0" normalizeH="0" baseline="0" noProof="0">
                  <a:ln>
                    <a:noFill/>
                  </a:ln>
                  <a:solidFill>
                    <a:prstClr val="white"/>
                  </a:solidFill>
                  <a:effectLst/>
                  <a:uLnTx/>
                  <a:uFillTx/>
                  <a:latin typeface="Times New Roman" pitchFamily="18" charset="0"/>
                  <a:ea typeface="+mn-ea"/>
                  <a:cs typeface="+mn-cs"/>
                </a:rPr>
                <a:t>m</a:t>
              </a:r>
            </a:p>
          </p:txBody>
        </p:sp>
        <p:cxnSp>
          <p:nvCxnSpPr>
            <p:cNvPr id="29" name="Straight Arrow Connector 24"/>
            <p:cNvCxnSpPr/>
            <p:nvPr/>
          </p:nvCxnSpPr>
          <p:spPr>
            <a:xfrm rot="5400000">
              <a:off x="1801735" y="4972973"/>
              <a:ext cx="381000" cy="1588"/>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30" name="Rectangle 28"/>
            <p:cNvSpPr>
              <a:spLocks noChangeArrowheads="1"/>
            </p:cNvSpPr>
            <p:nvPr/>
          </p:nvSpPr>
          <p:spPr bwMode="auto">
            <a:xfrm>
              <a:off x="2753444" y="5316667"/>
              <a:ext cx="2275366" cy="40298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00"/>
                  </a:solidFill>
                  <a:effectLst/>
                  <a:uLnTx/>
                  <a:uFillTx/>
                  <a:latin typeface="Calibri"/>
                  <a:ea typeface="+mn-ea"/>
                  <a:cs typeface="+mn-cs"/>
                </a:rPr>
                <a:t>Section of assembled support</a:t>
              </a:r>
              <a:endParaRPr kumimoji="0" lang="en-US" sz="1000" b="0" i="0" u="none" strike="noStrike" kern="1200" cap="none" spc="0" normalizeH="0" baseline="0" noProof="0" dirty="0">
                <a:ln>
                  <a:noFill/>
                </a:ln>
                <a:solidFill>
                  <a:srgbClr val="000099"/>
                </a:solidFill>
                <a:effectLst/>
                <a:uLnTx/>
                <a:uFillTx/>
                <a:latin typeface="Calibri"/>
                <a:ea typeface="+mn-ea"/>
                <a:cs typeface="+mn-cs"/>
              </a:endParaRPr>
            </a:p>
          </p:txBody>
        </p:sp>
      </p:grpSp>
      <p:grpSp>
        <p:nvGrpSpPr>
          <p:cNvPr id="34" name="Groupe 33"/>
          <p:cNvGrpSpPr/>
          <p:nvPr/>
        </p:nvGrpSpPr>
        <p:grpSpPr>
          <a:xfrm>
            <a:off x="6340598" y="4968499"/>
            <a:ext cx="1690635" cy="1446710"/>
            <a:chOff x="7543800" y="2209800"/>
            <a:chExt cx="2895600" cy="2663031"/>
          </a:xfrm>
        </p:grpSpPr>
        <p:pic>
          <p:nvPicPr>
            <p:cNvPr id="35" name="Picture 23" descr="tubetto1"/>
            <p:cNvPicPr>
              <a:picLocks noChangeAspect="1" noChangeArrowheads="1"/>
            </p:cNvPicPr>
            <p:nvPr/>
          </p:nvPicPr>
          <p:blipFill>
            <a:blip r:embed="rId16" cstate="print"/>
            <a:srcRect/>
            <a:stretch>
              <a:fillRect/>
            </a:stretch>
          </p:blipFill>
          <p:spPr bwMode="auto">
            <a:xfrm>
              <a:off x="7543800" y="2514600"/>
              <a:ext cx="2895600" cy="2230438"/>
            </a:xfrm>
            <a:prstGeom prst="rect">
              <a:avLst/>
            </a:prstGeom>
            <a:noFill/>
            <a:ln w="9525">
              <a:noFill/>
              <a:miter lim="800000"/>
              <a:headEnd/>
              <a:tailEnd/>
            </a:ln>
          </p:spPr>
        </p:pic>
        <p:sp>
          <p:nvSpPr>
            <p:cNvPr id="36" name="Rectangle 24"/>
            <p:cNvSpPr>
              <a:spLocks noChangeArrowheads="1"/>
            </p:cNvSpPr>
            <p:nvPr/>
          </p:nvSpPr>
          <p:spPr bwMode="auto">
            <a:xfrm rot="15961348">
              <a:off x="7496104" y="3588824"/>
              <a:ext cx="1071705" cy="4217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imes New Roman" pitchFamily="18" charset="0"/>
                  <a:ea typeface="+mn-ea"/>
                  <a:cs typeface="+mn-cs"/>
                </a:rPr>
                <a:t>700 </a:t>
              </a:r>
              <a:r>
                <a:rPr kumimoji="0" lang="en-US" sz="1000" b="0" i="0" u="none" strike="noStrike" kern="1200" cap="none" spc="0" normalizeH="0" baseline="0" noProof="0">
                  <a:ln>
                    <a:noFill/>
                  </a:ln>
                  <a:solidFill>
                    <a:prstClr val="white"/>
                  </a:solidFill>
                  <a:effectLst/>
                  <a:uLnTx/>
                  <a:uFillTx/>
                  <a:latin typeface="Symbol" pitchFamily="18" charset="2"/>
                  <a:ea typeface="+mn-ea"/>
                  <a:cs typeface="+mn-cs"/>
                </a:rPr>
                <a:t>m</a:t>
              </a:r>
              <a:r>
                <a:rPr kumimoji="0" lang="en-US" sz="1000" b="0" i="0" u="none" strike="noStrike" kern="1200" cap="none" spc="0" normalizeH="0" baseline="0" noProof="0">
                  <a:ln>
                    <a:noFill/>
                  </a:ln>
                  <a:solidFill>
                    <a:prstClr val="white"/>
                  </a:solidFill>
                  <a:effectLst/>
                  <a:uLnTx/>
                  <a:uFillTx/>
                  <a:latin typeface="Times New Roman" pitchFamily="18" charset="0"/>
                  <a:ea typeface="+mn-ea"/>
                  <a:cs typeface="+mn-cs"/>
                </a:rPr>
                <a:t>m</a:t>
              </a:r>
            </a:p>
          </p:txBody>
        </p:sp>
        <p:sp>
          <p:nvSpPr>
            <p:cNvPr id="37" name="Rectangle 25"/>
            <p:cNvSpPr>
              <a:spLocks noChangeArrowheads="1"/>
            </p:cNvSpPr>
            <p:nvPr/>
          </p:nvSpPr>
          <p:spPr bwMode="auto">
            <a:xfrm rot="21392923">
              <a:off x="8330297" y="2623740"/>
              <a:ext cx="997170" cy="45323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Times New Roman" pitchFamily="18" charset="0"/>
                  <a:ea typeface="+mn-ea"/>
                  <a:cs typeface="+mn-cs"/>
                </a:rPr>
                <a:t>700 </a:t>
              </a:r>
              <a:r>
                <a:rPr kumimoji="0" lang="en-US" sz="1000" b="0" i="0" u="none" strike="noStrike" kern="1200" cap="none" spc="0" normalizeH="0" baseline="0" noProof="0">
                  <a:ln>
                    <a:noFill/>
                  </a:ln>
                  <a:solidFill>
                    <a:prstClr val="white"/>
                  </a:solidFill>
                  <a:effectLst/>
                  <a:uLnTx/>
                  <a:uFillTx/>
                  <a:latin typeface="Symbol" pitchFamily="18" charset="2"/>
                  <a:ea typeface="+mn-ea"/>
                  <a:cs typeface="+mn-cs"/>
                </a:rPr>
                <a:t>m</a:t>
              </a:r>
              <a:r>
                <a:rPr kumimoji="0" lang="en-US" sz="1000" b="0" i="0" u="none" strike="noStrike" kern="1200" cap="none" spc="0" normalizeH="0" baseline="0" noProof="0">
                  <a:ln>
                    <a:noFill/>
                  </a:ln>
                  <a:solidFill>
                    <a:prstClr val="white"/>
                  </a:solidFill>
                  <a:effectLst/>
                  <a:uLnTx/>
                  <a:uFillTx/>
                  <a:latin typeface="Times New Roman" pitchFamily="18" charset="0"/>
                  <a:ea typeface="+mn-ea"/>
                  <a:cs typeface="+mn-cs"/>
                </a:rPr>
                <a:t>m</a:t>
              </a:r>
            </a:p>
          </p:txBody>
        </p:sp>
        <p:sp>
          <p:nvSpPr>
            <p:cNvPr id="38" name="Line 26"/>
            <p:cNvSpPr>
              <a:spLocks noChangeShapeType="1"/>
            </p:cNvSpPr>
            <p:nvPr/>
          </p:nvSpPr>
          <p:spPr bwMode="auto">
            <a:xfrm>
              <a:off x="8229600" y="3200400"/>
              <a:ext cx="76200" cy="1066800"/>
            </a:xfrm>
            <a:prstGeom prst="line">
              <a:avLst/>
            </a:prstGeom>
            <a:noFill/>
            <a:ln w="9525">
              <a:solidFill>
                <a:schemeClr val="bg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Calibri"/>
                <a:ea typeface="+mn-ea"/>
                <a:cs typeface="+mn-cs"/>
              </a:endParaRPr>
            </a:p>
          </p:txBody>
        </p:sp>
        <p:sp>
          <p:nvSpPr>
            <p:cNvPr id="39" name="Line 27"/>
            <p:cNvSpPr>
              <a:spLocks noChangeShapeType="1"/>
            </p:cNvSpPr>
            <p:nvPr/>
          </p:nvSpPr>
          <p:spPr bwMode="auto">
            <a:xfrm flipV="1">
              <a:off x="8305800" y="2971800"/>
              <a:ext cx="1143000" cy="76200"/>
            </a:xfrm>
            <a:prstGeom prst="line">
              <a:avLst/>
            </a:prstGeom>
            <a:noFill/>
            <a:ln w="9525">
              <a:solidFill>
                <a:schemeClr val="bg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28"/>
            <p:cNvSpPr>
              <a:spLocks noChangeArrowheads="1"/>
            </p:cNvSpPr>
            <p:nvPr/>
          </p:nvSpPr>
          <p:spPr bwMode="auto">
            <a:xfrm>
              <a:off x="7772400" y="4419600"/>
              <a:ext cx="2471509" cy="45323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00"/>
                  </a:solidFill>
                  <a:effectLst/>
                  <a:uLnTx/>
                  <a:uFillTx/>
                  <a:latin typeface="Calibri"/>
                  <a:ea typeface="+mn-ea"/>
                  <a:cs typeface="+mn-cs"/>
                </a:rPr>
                <a:t>Carbon Fiber Pultrusion</a:t>
              </a:r>
              <a:r>
                <a:rPr kumimoji="0" lang="en-US" sz="1000" b="0" i="0" u="none" strike="noStrike" kern="1200" cap="none" spc="0" normalizeH="0" baseline="0" noProof="0" dirty="0">
                  <a:ln>
                    <a:noFill/>
                  </a:ln>
                  <a:solidFill>
                    <a:srgbClr val="000099"/>
                  </a:solidFill>
                  <a:effectLst/>
                  <a:uLnTx/>
                  <a:uFillTx/>
                  <a:latin typeface="Calibri"/>
                  <a:ea typeface="+mn-ea"/>
                  <a:cs typeface="+mn-cs"/>
                </a:rPr>
                <a:t> </a:t>
              </a:r>
            </a:p>
          </p:txBody>
        </p:sp>
        <p:sp>
          <p:nvSpPr>
            <p:cNvPr id="41" name="Line Callout 2 22"/>
            <p:cNvSpPr/>
            <p:nvPr/>
          </p:nvSpPr>
          <p:spPr>
            <a:xfrm>
              <a:off x="9144000" y="2209800"/>
              <a:ext cx="1295400" cy="304800"/>
            </a:xfrm>
            <a:prstGeom prst="borderCallout2">
              <a:avLst>
                <a:gd name="adj1" fmla="val 97376"/>
                <a:gd name="adj2" fmla="val 46368"/>
                <a:gd name="adj3" fmla="val 278182"/>
                <a:gd name="adj4" fmla="val 42967"/>
                <a:gd name="adj5" fmla="val 472712"/>
                <a:gd name="adj6" fmla="val 6589"/>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99"/>
                  </a:solidFill>
                  <a:effectLst/>
                  <a:uLnTx/>
                  <a:uFillTx/>
                  <a:latin typeface="Comic Sans MS" pitchFamily="66" charset="0"/>
                  <a:ea typeface="+mn-ea"/>
                  <a:cs typeface="Times New Roman" pitchFamily="18" charset="0"/>
                </a:rPr>
                <a:t>Peek pipe</a:t>
              </a:r>
            </a:p>
          </p:txBody>
        </p:sp>
      </p:grpSp>
      <p:sp>
        <p:nvSpPr>
          <p:cNvPr id="6" name="Rectangle 5"/>
          <p:cNvSpPr/>
          <p:nvPr/>
        </p:nvSpPr>
        <p:spPr>
          <a:xfrm>
            <a:off x="1682255" y="4191371"/>
            <a:ext cx="2811898" cy="307777"/>
          </a:xfrm>
          <a:prstGeom prst="rect">
            <a:avLst/>
          </a:prstGeom>
        </p:spPr>
        <p:txBody>
          <a:bodyPr wrap="square">
            <a:spAutoFit/>
          </a:bodyPr>
          <a:lstStyle/>
          <a:p>
            <a:r>
              <a:rPr lang="en-US" sz="1400" b="1" dirty="0"/>
              <a:t>CFRP  MICROCHANNEL MODULE</a:t>
            </a:r>
            <a:endParaRPr lang="fr-FR" sz="1400" dirty="0"/>
          </a:p>
        </p:txBody>
      </p:sp>
      <p:sp>
        <p:nvSpPr>
          <p:cNvPr id="8" name="Rectangle 7"/>
          <p:cNvSpPr/>
          <p:nvPr/>
        </p:nvSpPr>
        <p:spPr>
          <a:xfrm>
            <a:off x="1682254" y="4416546"/>
            <a:ext cx="6616625" cy="577081"/>
          </a:xfrm>
          <a:prstGeom prst="rect">
            <a:avLst/>
          </a:prstGeom>
        </p:spPr>
        <p:txBody>
          <a:bodyPr wrap="square">
            <a:spAutoFit/>
          </a:bodyPr>
          <a:lstStyle/>
          <a:p>
            <a:pPr lvl="0" defTabSz="914400">
              <a:defRPr/>
            </a:pPr>
            <a:r>
              <a:rPr lang="en-US" sz="1050" smtClean="0">
                <a:solidFill>
                  <a:srgbClr val="000099"/>
                </a:solidFill>
              </a:rPr>
              <a:t>Obtained by pultrusion C.F. TohoTenax HTS 40 , adding and  gluing  in  special masks, side by side, 18 single micro-tube. </a:t>
            </a:r>
          </a:p>
          <a:p>
            <a:pPr lvl="0" defTabSz="914400">
              <a:defRPr/>
            </a:pPr>
            <a:r>
              <a:rPr lang="en-US" sz="1050" smtClean="0">
                <a:solidFill>
                  <a:srgbClr val="000099"/>
                </a:solidFill>
              </a:rPr>
              <a:t>The inner diameter of the peek micro-tube is 300 </a:t>
            </a:r>
            <a:r>
              <a:rPr lang="en-US" sz="1050" smtClean="0">
                <a:solidFill>
                  <a:srgbClr val="000099"/>
                </a:solidFill>
                <a:latin typeface="Symbol" pitchFamily="18" charset="2"/>
              </a:rPr>
              <a:t>m</a:t>
            </a:r>
            <a:r>
              <a:rPr lang="en-US" sz="1050" smtClean="0">
                <a:solidFill>
                  <a:srgbClr val="000099"/>
                </a:solidFill>
              </a:rPr>
              <a:t>m, the thickness of the square composite  profile  is  700 </a:t>
            </a:r>
            <a:r>
              <a:rPr lang="en-US" sz="1050" smtClean="0">
                <a:solidFill>
                  <a:srgbClr val="000099"/>
                </a:solidFill>
                <a:latin typeface="Symbol" pitchFamily="18" charset="2"/>
              </a:rPr>
              <a:t>m</a:t>
            </a:r>
            <a:r>
              <a:rPr lang="en-US" sz="1050" smtClean="0">
                <a:solidFill>
                  <a:srgbClr val="000099"/>
                </a:solidFill>
              </a:rPr>
              <a:t>m </a:t>
            </a:r>
            <a:endParaRPr lang="fr-FR" sz="1050" dirty="0"/>
          </a:p>
        </p:txBody>
      </p:sp>
      <p:sp>
        <p:nvSpPr>
          <p:cNvPr id="9" name="Rectangle 8"/>
          <p:cNvSpPr/>
          <p:nvPr/>
        </p:nvSpPr>
        <p:spPr>
          <a:xfrm>
            <a:off x="4136575" y="4197420"/>
            <a:ext cx="952077" cy="261610"/>
          </a:xfrm>
          <a:prstGeom prst="rect">
            <a:avLst/>
          </a:prstGeom>
        </p:spPr>
        <p:txBody>
          <a:bodyPr wrap="square">
            <a:spAutoFit/>
          </a:bodyPr>
          <a:lstStyle/>
          <a:p>
            <a:r>
              <a:rPr lang="en-US" sz="1100" dirty="0" smtClean="0">
                <a:solidFill>
                  <a:prstClr val="black">
                    <a:tint val="75000"/>
                  </a:prstClr>
                </a:solidFill>
              </a:rPr>
              <a:t>(</a:t>
            </a:r>
            <a:r>
              <a:rPr lang="en-US" sz="1100" dirty="0" err="1" smtClean="0">
                <a:solidFill>
                  <a:prstClr val="black">
                    <a:tint val="75000"/>
                  </a:prstClr>
                </a:solidFill>
              </a:rPr>
              <a:t>F.Bosi</a:t>
            </a:r>
            <a:r>
              <a:rPr lang="en-US" sz="1100" dirty="0" smtClean="0">
                <a:solidFill>
                  <a:prstClr val="black">
                    <a:tint val="75000"/>
                  </a:prstClr>
                </a:solidFill>
              </a:rPr>
              <a:t>-Pisa)</a:t>
            </a:r>
            <a:endParaRPr lang="fr-FR" sz="1100" dirty="0"/>
          </a:p>
        </p:txBody>
      </p:sp>
    </p:spTree>
    <p:extLst>
      <p:ext uri="{BB962C8B-B14F-4D97-AF65-F5344CB8AC3E}">
        <p14:creationId xmlns:p14="http://schemas.microsoft.com/office/powerpoint/2010/main" val="3025208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5"/>
                                        </p:tgtEl>
                                      </p:cBhvr>
                                    </p:cmd>
                                  </p:childTnLst>
                                </p:cTn>
                              </p:par>
                            </p:childTnLst>
                          </p:cTn>
                        </p:par>
                      </p:childTnLst>
                    </p:cTn>
                  </p:par>
                </p:childTnLst>
              </p:cTn>
              <p:nextCondLst>
                <p:cond evt="onClick" delay="0">
                  <p:tgtEl>
                    <p:spTgt spid="215"/>
                  </p:tgtEl>
                </p:cond>
              </p:nextCondLst>
            </p:seq>
            <p:video>
              <p:cMediaNode vol="80000">
                <p:cTn id="7" fill="hold" display="0">
                  <p:stCondLst>
                    <p:cond delay="indefinite"/>
                  </p:stCondLst>
                </p:cTn>
                <p:tgtEl>
                  <p:spTgt spid="21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389185" y="1358900"/>
            <a:ext cx="10536115"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sp>
        <p:nvSpPr>
          <p:cNvPr id="31" name="Rectangle avec coin arrondi 30"/>
          <p:cNvSpPr/>
          <p:nvPr/>
        </p:nvSpPr>
        <p:spPr>
          <a:xfrm flipV="1">
            <a:off x="0" y="0"/>
            <a:ext cx="5967486" cy="1265209"/>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052596"/>
            <a:chOff x="107504" y="1486072"/>
            <a:chExt cx="6096000" cy="1052596"/>
          </a:xfrm>
        </p:grpSpPr>
        <p:sp>
          <p:nvSpPr>
            <p:cNvPr id="5" name="Rectangle 4"/>
            <p:cNvSpPr/>
            <p:nvPr/>
          </p:nvSpPr>
          <p:spPr>
            <a:xfrm>
              <a:off x="107504" y="1486072"/>
              <a:ext cx="6096000" cy="1052596"/>
            </a:xfrm>
            <a:prstGeom prst="rect">
              <a:avLst/>
            </a:prstGeom>
          </p:spPr>
          <p:txBody>
            <a:bodyPr>
              <a:spAutoFit/>
            </a:bodyPr>
            <a:lstStyle/>
            <a:p>
              <a:r>
                <a:rPr lang="fr-FR" sz="1600" dirty="0" smtClean="0"/>
                <a:t>Auteurs</a:t>
              </a:r>
            </a:p>
            <a:p>
              <a:r>
                <a:rPr lang="en-US" sz="1600" cap="small" dirty="0" smtClean="0">
                  <a:solidFill>
                    <a:prstClr val="black"/>
                  </a:solidFill>
                </a:rPr>
                <a:t>C. </a:t>
              </a:r>
              <a:r>
                <a:rPr lang="en-US" sz="1600" cap="small" dirty="0" err="1" smtClean="0">
                  <a:solidFill>
                    <a:prstClr val="black"/>
                  </a:solidFill>
                </a:rPr>
                <a:t>Gargiulo</a:t>
              </a:r>
              <a:r>
                <a:rPr lang="en-US" sz="1600" cap="small" dirty="0" smtClean="0">
                  <a:solidFill>
                    <a:prstClr val="black"/>
                  </a:solidFill>
                </a:rPr>
                <a:t/>
              </a:r>
              <a:br>
                <a:rPr lang="en-US" sz="1600" cap="small" dirty="0" smtClean="0">
                  <a:solidFill>
                    <a:prstClr val="black"/>
                  </a:solidFill>
                </a:rPr>
              </a:br>
              <a:r>
                <a:rPr lang="en-US" sz="1600" cap="small" dirty="0" smtClean="0">
                  <a:solidFill>
                    <a:prstClr val="black"/>
                  </a:solidFill>
                </a:rPr>
                <a:t>avec le WG4</a:t>
              </a:r>
            </a:p>
            <a:p>
              <a:pPr defTabSz="914400">
                <a:lnSpc>
                  <a:spcPct val="90000"/>
                </a:lnSpc>
                <a:defRPr/>
              </a:pPr>
              <a:r>
                <a:rPr lang="en-US" sz="1600" cap="small" dirty="0" smtClean="0">
                  <a:solidFill>
                    <a:prstClr val="black"/>
                  </a:solidFill>
                </a:rPr>
                <a:t>17/06/2013</a:t>
              </a:r>
              <a:endParaRPr lang="it-IT" sz="1600" cap="small" dirty="0">
                <a:solidFill>
                  <a:prstClr val="black"/>
                </a:solidFill>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054" y="1959154"/>
            <a:ext cx="3888432" cy="58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9091" b="13636"/>
          <a:stretch>
            <a:fillRect/>
          </a:stretch>
        </p:blipFill>
        <p:spPr bwMode="auto">
          <a:xfrm>
            <a:off x="1494955" y="3134279"/>
            <a:ext cx="5382408" cy="1052711"/>
          </a:xfrm>
          <a:prstGeom prst="rect">
            <a:avLst/>
          </a:prstGeom>
          <a:noFill/>
          <a:ln w="9525">
            <a:noFill/>
            <a:miter lim="800000"/>
            <a:headEnd/>
            <a:tailEnd/>
          </a:ln>
          <a:effectLst/>
        </p:spPr>
      </p:pic>
      <p:pic>
        <p:nvPicPr>
          <p:cNvPr id="27" name="Picture 2"/>
          <p:cNvPicPr>
            <a:picLocks noChangeAspect="1" noChangeArrowheads="1"/>
          </p:cNvPicPr>
          <p:nvPr/>
        </p:nvPicPr>
        <p:blipFill>
          <a:blip r:embed="rId6" cstate="print"/>
          <a:srcRect/>
          <a:stretch>
            <a:fillRect/>
          </a:stretch>
        </p:blipFill>
        <p:spPr bwMode="auto">
          <a:xfrm>
            <a:off x="1379287" y="2205615"/>
            <a:ext cx="5916043" cy="980728"/>
          </a:xfrm>
          <a:prstGeom prst="rect">
            <a:avLst/>
          </a:prstGeom>
          <a:noFill/>
          <a:ln w="9525">
            <a:noFill/>
            <a:miter lim="800000"/>
            <a:headEnd/>
            <a:tailEnd/>
          </a:ln>
          <a:effectLst/>
        </p:spPr>
      </p:pic>
      <p:pic>
        <p:nvPicPr>
          <p:cNvPr id="28" name="Picture 5"/>
          <p:cNvPicPr>
            <a:picLocks noChangeAspect="1" noChangeArrowheads="1"/>
          </p:cNvPicPr>
          <p:nvPr/>
        </p:nvPicPr>
        <p:blipFill>
          <a:blip r:embed="rId7" cstate="print"/>
          <a:srcRect l="5406" r="76340" b="1936"/>
          <a:stretch>
            <a:fillRect/>
          </a:stretch>
        </p:blipFill>
        <p:spPr bwMode="auto">
          <a:xfrm>
            <a:off x="204533" y="2362198"/>
            <a:ext cx="1052767" cy="4241802"/>
          </a:xfrm>
          <a:prstGeom prst="rect">
            <a:avLst/>
          </a:prstGeom>
          <a:noFill/>
          <a:ln w="9525">
            <a:noFill/>
            <a:miter lim="800000"/>
            <a:headEnd/>
            <a:tailEnd/>
          </a:ln>
        </p:spPr>
      </p:pic>
      <p:sp>
        <p:nvSpPr>
          <p:cNvPr id="29" name="Rectangle 28"/>
          <p:cNvSpPr/>
          <p:nvPr/>
        </p:nvSpPr>
        <p:spPr>
          <a:xfrm>
            <a:off x="7036237" y="818634"/>
            <a:ext cx="2895216" cy="369332"/>
          </a:xfrm>
          <a:prstGeom prst="rect">
            <a:avLst/>
          </a:prstGeom>
        </p:spPr>
        <p:txBody>
          <a:bodyPr wrap="none">
            <a:spAutoFit/>
          </a:bodyPr>
          <a:lstStyle/>
          <a:p>
            <a:r>
              <a:rPr lang="en-US" cap="small" dirty="0" smtClean="0"/>
              <a:t>New ITS</a:t>
            </a:r>
            <a:r>
              <a:rPr lang="en-GB" cap="small" dirty="0" smtClean="0"/>
              <a:t> mechanics &amp; cooling </a:t>
            </a:r>
            <a:endParaRPr lang="fr-FR" cap="small" dirty="0" smtClean="0"/>
          </a:p>
        </p:txBody>
      </p:sp>
      <p:grpSp>
        <p:nvGrpSpPr>
          <p:cNvPr id="39" name="Groupe 38"/>
          <p:cNvGrpSpPr/>
          <p:nvPr/>
        </p:nvGrpSpPr>
        <p:grpSpPr>
          <a:xfrm>
            <a:off x="1351085" y="4837275"/>
            <a:ext cx="1847870" cy="1661522"/>
            <a:chOff x="8906490" y="2580278"/>
            <a:chExt cx="1847870" cy="1661522"/>
          </a:xfrm>
        </p:grpSpPr>
        <p:pic>
          <p:nvPicPr>
            <p:cNvPr id="37"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06490" y="2970242"/>
              <a:ext cx="1304651" cy="1271558"/>
            </a:xfrm>
            <a:prstGeom prst="rect">
              <a:avLst/>
            </a:prstGeom>
            <a:noFill/>
            <a:ln w="9525">
              <a:noFill/>
              <a:miter lim="800000"/>
              <a:headEnd/>
              <a:tailEnd/>
            </a:ln>
          </p:spPr>
        </p:pic>
        <p:sp>
          <p:nvSpPr>
            <p:cNvPr id="38" name="CasellaDiTesto 17"/>
            <p:cNvSpPr txBox="1"/>
            <p:nvPr/>
          </p:nvSpPr>
          <p:spPr>
            <a:xfrm>
              <a:off x="8999583" y="2580278"/>
              <a:ext cx="1754777" cy="369332"/>
            </a:xfrm>
            <a:prstGeom prst="rect">
              <a:avLst/>
            </a:prstGeom>
            <a:noFill/>
          </p:spPr>
          <p:txBody>
            <a:bodyPr wrap="square" rtlCol="0">
              <a:spAutoFit/>
            </a:bodyPr>
            <a:lstStyle/>
            <a:p>
              <a:r>
                <a:rPr lang="it-IT" b="1" i="1" dirty="0"/>
                <a:t>INNER BARREL</a:t>
              </a:r>
            </a:p>
          </p:txBody>
        </p:sp>
      </p:grpSp>
      <p:sp>
        <p:nvSpPr>
          <p:cNvPr id="40" name="Title 1"/>
          <p:cNvSpPr txBox="1">
            <a:spLocks/>
          </p:cNvSpPr>
          <p:nvPr/>
        </p:nvSpPr>
        <p:spPr>
          <a:xfrm>
            <a:off x="7670799" y="0"/>
            <a:ext cx="3522903" cy="856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2060"/>
                </a:solidFill>
              </a:rPr>
              <a:t>ALICE ITS</a:t>
            </a:r>
            <a:endParaRPr lang="pl-PL" sz="3200" b="1" dirty="0">
              <a:solidFill>
                <a:srgbClr val="002060"/>
              </a:solidFill>
            </a:endParaRPr>
          </a:p>
        </p:txBody>
      </p:sp>
      <p:grpSp>
        <p:nvGrpSpPr>
          <p:cNvPr id="41" name="Groupe 40"/>
          <p:cNvGrpSpPr/>
          <p:nvPr/>
        </p:nvGrpSpPr>
        <p:grpSpPr>
          <a:xfrm>
            <a:off x="6999350" y="2945873"/>
            <a:ext cx="4855252" cy="1620942"/>
            <a:chOff x="5081452" y="4027410"/>
            <a:chExt cx="5391917" cy="1846607"/>
          </a:xfrm>
        </p:grpSpPr>
        <p:pic>
          <p:nvPicPr>
            <p:cNvPr id="42" name="Picture 3"/>
            <p:cNvPicPr>
              <a:picLocks noChangeAspect="1" noChangeArrowheads="1"/>
            </p:cNvPicPr>
            <p:nvPr/>
          </p:nvPicPr>
          <p:blipFill>
            <a:blip r:embed="rId9" cstate="print"/>
            <a:srcRect t="2589"/>
            <a:stretch>
              <a:fillRect/>
            </a:stretch>
          </p:blipFill>
          <p:spPr bwMode="auto">
            <a:xfrm>
              <a:off x="5081452" y="4027410"/>
              <a:ext cx="5391917" cy="1601708"/>
            </a:xfrm>
            <a:prstGeom prst="rect">
              <a:avLst/>
            </a:prstGeom>
            <a:noFill/>
            <a:ln w="9525">
              <a:noFill/>
              <a:miter lim="800000"/>
              <a:headEnd/>
              <a:tailEnd/>
            </a:ln>
          </p:spPr>
        </p:pic>
        <p:sp>
          <p:nvSpPr>
            <p:cNvPr id="43" name="CasellaDiTesto 12"/>
            <p:cNvSpPr txBox="1"/>
            <p:nvPr/>
          </p:nvSpPr>
          <p:spPr>
            <a:xfrm>
              <a:off x="6779624" y="5566240"/>
              <a:ext cx="2076994" cy="307777"/>
            </a:xfrm>
            <a:prstGeom prst="rect">
              <a:avLst/>
            </a:prstGeom>
            <a:noFill/>
          </p:spPr>
          <p:txBody>
            <a:bodyPr wrap="square" rtlCol="0">
              <a:spAutoFit/>
            </a:bodyPr>
            <a:lstStyle/>
            <a:p>
              <a:r>
                <a:rPr lang="it-IT" sz="1400" i="1" dirty="0" smtClean="0"/>
                <a:t>3 cadres interconnectés</a:t>
              </a:r>
              <a:endParaRPr lang="it-IT" sz="1400" i="1" dirty="0"/>
            </a:p>
          </p:txBody>
        </p:sp>
      </p:grpSp>
      <p:sp>
        <p:nvSpPr>
          <p:cNvPr id="44" name="CasellaDiTesto 27"/>
          <p:cNvSpPr txBox="1"/>
          <p:nvPr/>
        </p:nvSpPr>
        <p:spPr>
          <a:xfrm>
            <a:off x="7962899" y="1402806"/>
            <a:ext cx="4000501" cy="523220"/>
          </a:xfrm>
          <a:prstGeom prst="rect">
            <a:avLst/>
          </a:prstGeom>
          <a:noFill/>
        </p:spPr>
        <p:txBody>
          <a:bodyPr wrap="square" rtlCol="0">
            <a:spAutoFit/>
          </a:bodyPr>
          <a:lstStyle/>
          <a:p>
            <a:r>
              <a:rPr lang="it-IT" sz="2800" b="1" dirty="0" smtClean="0"/>
              <a:t>Micro canaux SIlicium </a:t>
            </a:r>
            <a:endParaRPr lang="it-IT" sz="2800" b="1" dirty="0"/>
          </a:p>
        </p:txBody>
      </p:sp>
      <p:pic>
        <p:nvPicPr>
          <p:cNvPr id="4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4200" y="1839889"/>
            <a:ext cx="3635896" cy="61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30924" y="4432115"/>
            <a:ext cx="8568952" cy="198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CasellaDiTesto 15"/>
          <p:cNvSpPr txBox="1"/>
          <p:nvPr/>
        </p:nvSpPr>
        <p:spPr>
          <a:xfrm>
            <a:off x="5914989" y="6035909"/>
            <a:ext cx="2808312" cy="369332"/>
          </a:xfrm>
          <a:prstGeom prst="rect">
            <a:avLst/>
          </a:prstGeom>
          <a:noFill/>
        </p:spPr>
        <p:txBody>
          <a:bodyPr wrap="square" rtlCol="0">
            <a:spAutoFit/>
          </a:bodyPr>
          <a:lstStyle/>
          <a:p>
            <a:r>
              <a:rPr lang="it-IT" dirty="0"/>
              <a:t>4 SiMCH </a:t>
            </a:r>
            <a:r>
              <a:rPr lang="it-IT" dirty="0" smtClean="0"/>
              <a:t>pour </a:t>
            </a:r>
            <a:r>
              <a:rPr lang="it-IT" dirty="0"/>
              <a:t>1 module IB</a:t>
            </a:r>
          </a:p>
        </p:txBody>
      </p:sp>
      <p:sp>
        <p:nvSpPr>
          <p:cNvPr id="4" name="Rectangle 3"/>
          <p:cNvSpPr/>
          <p:nvPr/>
        </p:nvSpPr>
        <p:spPr>
          <a:xfrm>
            <a:off x="5644594" y="3244334"/>
            <a:ext cx="902811" cy="369332"/>
          </a:xfrm>
          <a:prstGeom prst="rect">
            <a:avLst/>
          </a:prstGeom>
        </p:spPr>
        <p:txBody>
          <a:bodyPr wrap="none">
            <a:spAutoFit/>
          </a:bodyPr>
          <a:lstStyle/>
          <a:p>
            <a:r>
              <a:rPr lang="it-IT" dirty="0"/>
              <a:t>module</a:t>
            </a:r>
            <a:endParaRPr lang="fr-FR" dirty="0"/>
          </a:p>
        </p:txBody>
      </p:sp>
      <p:sp>
        <p:nvSpPr>
          <p:cNvPr id="6" name="Rectangle 5"/>
          <p:cNvSpPr/>
          <p:nvPr/>
        </p:nvSpPr>
        <p:spPr>
          <a:xfrm>
            <a:off x="5644594" y="3244334"/>
            <a:ext cx="902811" cy="369332"/>
          </a:xfrm>
          <a:prstGeom prst="rect">
            <a:avLst/>
          </a:prstGeom>
        </p:spPr>
        <p:txBody>
          <a:bodyPr wrap="none">
            <a:spAutoFit/>
          </a:bodyPr>
          <a:lstStyle/>
          <a:p>
            <a:r>
              <a:rPr lang="it-IT" dirty="0"/>
              <a:t>module</a:t>
            </a:r>
            <a:endParaRPr lang="fr-FR" dirty="0"/>
          </a:p>
        </p:txBody>
      </p:sp>
      <p:sp>
        <p:nvSpPr>
          <p:cNvPr id="34" name="Text Box 11"/>
          <p:cNvSpPr txBox="1">
            <a:spLocks noChangeArrowheads="1"/>
          </p:cNvSpPr>
          <p:nvPr/>
        </p:nvSpPr>
        <p:spPr bwMode="auto">
          <a:xfrm>
            <a:off x="1425565" y="456374"/>
            <a:ext cx="5402000" cy="590932"/>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Micro canaux Silicium</a:t>
            </a:r>
            <a:endParaRPr lang="fr-FR" sz="3600" b="1" dirty="0">
              <a:solidFill>
                <a:schemeClr val="bg1"/>
              </a:solidFill>
            </a:endParaRPr>
          </a:p>
        </p:txBody>
      </p:sp>
      <p:pic>
        <p:nvPicPr>
          <p:cNvPr id="32" name="Picture 6" descr="2012-Jul-04-4_Color_Logo_small_CB.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86484" y="59068"/>
            <a:ext cx="475808" cy="636197"/>
          </a:xfrm>
          <a:prstGeom prst="rect">
            <a:avLst/>
          </a:prstGeom>
        </p:spPr>
      </p:pic>
      <p:pic>
        <p:nvPicPr>
          <p:cNvPr id="35" name="Imag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57250" y="19928"/>
            <a:ext cx="666843" cy="714475"/>
          </a:xfrm>
          <a:prstGeom prst="rect">
            <a:avLst/>
          </a:prstGeom>
        </p:spPr>
      </p:pic>
    </p:spTree>
    <p:extLst>
      <p:ext uri="{BB962C8B-B14F-4D97-AF65-F5344CB8AC3E}">
        <p14:creationId xmlns:p14="http://schemas.microsoft.com/office/powerpoint/2010/main" val="3025208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389185" y="1358900"/>
            <a:ext cx="10536115"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2000">
              <a:latin typeface="Arial Rounded MT Bold" panose="020F0704030504030204"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510066" cy="1265209"/>
            <a:chOff x="2013540" y="3093727"/>
            <a:chExt cx="5231663"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2904011" y="3477780"/>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smtClean="0">
                  <a:solidFill>
                    <a:schemeClr val="bg1"/>
                  </a:solidFill>
                </a:rPr>
                <a:t>Micro canaux polyimide</a:t>
              </a:r>
              <a:endParaRPr lang="fr-FR" sz="3600" b="1">
                <a:solidFill>
                  <a:schemeClr val="bg1"/>
                </a:solidFill>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298817"/>
            <a:chOff x="107504" y="1486072"/>
            <a:chExt cx="6096000" cy="1298817"/>
          </a:xfrm>
        </p:grpSpPr>
        <p:sp>
          <p:nvSpPr>
            <p:cNvPr id="5" name="Rectangle 4"/>
            <p:cNvSpPr/>
            <p:nvPr/>
          </p:nvSpPr>
          <p:spPr>
            <a:xfrm>
              <a:off x="107504" y="1486072"/>
              <a:ext cx="6096000" cy="1298817"/>
            </a:xfrm>
            <a:prstGeom prst="rect">
              <a:avLst/>
            </a:prstGeom>
          </p:spPr>
          <p:txBody>
            <a:bodyPr>
              <a:spAutoFit/>
            </a:bodyPr>
            <a:lstStyle/>
            <a:p>
              <a:r>
                <a:rPr lang="fr-FR" sz="1600" dirty="0" smtClean="0"/>
                <a:t>Auteurs</a:t>
              </a:r>
            </a:p>
            <a:p>
              <a:r>
                <a:rPr lang="en-US" sz="1600" cap="small" dirty="0" smtClean="0">
                  <a:solidFill>
                    <a:prstClr val="black"/>
                  </a:solidFill>
                </a:rPr>
                <a:t>C. </a:t>
              </a:r>
              <a:r>
                <a:rPr lang="en-US" sz="1600" cap="small" dirty="0" err="1" smtClean="0">
                  <a:solidFill>
                    <a:prstClr val="black"/>
                  </a:solidFill>
                </a:rPr>
                <a:t>Gargiulo</a:t>
              </a:r>
              <a:r>
                <a:rPr lang="en-US" sz="1600" cap="small" dirty="0" smtClean="0">
                  <a:solidFill>
                    <a:prstClr val="black"/>
                  </a:solidFill>
                </a:rPr>
                <a:t/>
              </a:r>
              <a:br>
                <a:rPr lang="en-US" sz="1600" cap="small" dirty="0" smtClean="0">
                  <a:solidFill>
                    <a:prstClr val="black"/>
                  </a:solidFill>
                </a:rPr>
              </a:br>
              <a:r>
                <a:rPr lang="en-US" sz="1600" cap="small" dirty="0" smtClean="0">
                  <a:solidFill>
                    <a:prstClr val="black"/>
                  </a:solidFill>
                </a:rPr>
                <a:t>M. </a:t>
              </a:r>
              <a:r>
                <a:rPr lang="en-US" sz="1600" cap="small" dirty="0" err="1" smtClean="0">
                  <a:solidFill>
                    <a:prstClr val="black"/>
                  </a:solidFill>
                </a:rPr>
                <a:t>Angeletti</a:t>
              </a:r>
              <a:endParaRPr lang="en-US" sz="1600" cap="small" dirty="0" smtClean="0">
                <a:solidFill>
                  <a:prstClr val="black"/>
                </a:solidFill>
              </a:endParaRPr>
            </a:p>
            <a:p>
              <a:r>
                <a:rPr lang="en-US" sz="1600" cap="small" dirty="0" smtClean="0"/>
                <a:t>&amp; ALICE ITS WG</a:t>
              </a:r>
            </a:p>
            <a:p>
              <a:pPr defTabSz="914400">
                <a:lnSpc>
                  <a:spcPct val="90000"/>
                </a:lnSpc>
                <a:defRPr/>
              </a:pPr>
              <a:r>
                <a:rPr lang="en-US" sz="1600" cap="small" dirty="0" smtClean="0"/>
                <a:t>18/06/2019</a:t>
              </a:r>
              <a:endParaRPr lang="it-IT" sz="1600" cap="small" dirty="0"/>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59" name="Picture 44"/>
          <p:cNvPicPr>
            <a:picLocks noChangeAspect="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7757" b="24435"/>
          <a:stretch/>
        </p:blipFill>
        <p:spPr>
          <a:xfrm>
            <a:off x="1258105" y="5232078"/>
            <a:ext cx="7693604" cy="1074287"/>
          </a:xfrm>
          <a:prstGeom prst="rect">
            <a:avLst/>
          </a:prstGeom>
        </p:spPr>
      </p:pic>
      <p:sp>
        <p:nvSpPr>
          <p:cNvPr id="60" name="TextBox 53"/>
          <p:cNvSpPr txBox="1"/>
          <p:nvPr/>
        </p:nvSpPr>
        <p:spPr>
          <a:xfrm>
            <a:off x="1823265" y="4602923"/>
            <a:ext cx="8829026" cy="769441"/>
          </a:xfrm>
          <a:prstGeom prst="rect">
            <a:avLst/>
          </a:prstGeom>
          <a:noFill/>
        </p:spPr>
        <p:txBody>
          <a:bodyPr wrap="square" rtlCol="0">
            <a:spAutoFit/>
          </a:bodyPr>
          <a:lstStyle/>
          <a:p>
            <a:pPr lvl="0">
              <a:defRPr/>
            </a:pPr>
            <a:r>
              <a:rPr lang="fr-FR" sz="1600" b="1" i="1" dirty="0">
                <a:solidFill>
                  <a:srgbClr val="000000"/>
                </a:solidFill>
                <a:latin typeface="Corbel" panose="020B0503020204020204"/>
              </a:rPr>
              <a:t>Substrat vasculaire en carbone de grande surface </a:t>
            </a:r>
            <a:r>
              <a:rPr kumimoji="0" lang="en-US" sz="1600" b="1" i="1" u="none" strike="noStrike" kern="1200" cap="none" spc="0" normalizeH="0" baseline="0" noProof="0" dirty="0" smtClean="0">
                <a:ln>
                  <a:noFill/>
                </a:ln>
                <a:solidFill>
                  <a:srgbClr val="000000"/>
                </a:solidFill>
                <a:effectLst/>
                <a:uLnTx/>
                <a:uFillTx/>
                <a:latin typeface="Corbel" panose="020B0503020204020204"/>
                <a:ea typeface="+mn-ea"/>
                <a:cs typeface="+mn-cs"/>
              </a:rPr>
              <a:t>: </a:t>
            </a:r>
            <a:r>
              <a:rPr kumimoji="0" lang="en-US" sz="1600" b="1" i="1" u="none" strike="noStrike" kern="1200" cap="none" spc="0" normalizeH="0" baseline="0" noProof="0" dirty="0" smtClean="0">
                <a:ln>
                  <a:noFill/>
                </a:ln>
                <a:solidFill>
                  <a:srgbClr val="000000"/>
                </a:solidFill>
                <a:effectLst/>
                <a:uLnTx/>
                <a:uFillTx/>
                <a:latin typeface="Corbel" panose="020B0503020204020204"/>
                <a:ea typeface="+mn-ea"/>
                <a:cs typeface="+mn-cs"/>
              </a:rPr>
              <a:t/>
            </a:r>
            <a:br>
              <a:rPr kumimoji="0" lang="en-US" sz="1600" b="1" i="1" u="none" strike="noStrike" kern="1200" cap="none" spc="0" normalizeH="0" baseline="0" noProof="0" dirty="0" smtClean="0">
                <a:ln>
                  <a:noFill/>
                </a:ln>
                <a:solidFill>
                  <a:srgbClr val="000000"/>
                </a:solidFill>
                <a:effectLst/>
                <a:uLnTx/>
                <a:uFillTx/>
                <a:latin typeface="Corbel" panose="020B0503020204020204"/>
                <a:ea typeface="+mn-ea"/>
                <a:cs typeface="+mn-cs"/>
              </a:rPr>
            </a:br>
            <a:r>
              <a:rPr kumimoji="0" lang="fr-FR" sz="1400" b="0" i="1" u="none" strike="noStrike" kern="1200" cap="none" spc="0" normalizeH="0" baseline="0" dirty="0" smtClean="0">
                <a:ln>
                  <a:noFill/>
                </a:ln>
                <a:solidFill>
                  <a:srgbClr val="000000"/>
                </a:solidFill>
                <a:effectLst/>
                <a:uLnTx/>
                <a:uFillTx/>
                <a:latin typeface="Corbel" panose="020B0503020204020204"/>
                <a:ea typeface="+mn-ea"/>
                <a:cs typeface="+mn-cs"/>
              </a:rPr>
              <a:t>tube disponible sur le marché, permet d’atteindre des valeurs de pression + importantes</a:t>
            </a: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 </a:t>
            </a:r>
            <a:endPar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orbel" panose="020B0503020204020204"/>
                <a:ea typeface="+mn-ea"/>
                <a:cs typeface="+mn-cs"/>
              </a:rPr>
              <a:t>et </a:t>
            </a:r>
            <a:r>
              <a:rPr kumimoji="0" lang="fr-FR" sz="1400" b="0" i="1" u="none" strike="noStrike" kern="1200" cap="none" spc="0" normalizeH="0" baseline="0" dirty="0" smtClean="0">
                <a:ln>
                  <a:noFill/>
                </a:ln>
                <a:solidFill>
                  <a:srgbClr val="000000"/>
                </a:solidFill>
                <a:effectLst/>
                <a:uLnTx/>
                <a:uFillTx/>
                <a:latin typeface="Corbel" panose="020B0503020204020204"/>
                <a:ea typeface="+mn-ea"/>
                <a:cs typeface="+mn-cs"/>
              </a:rPr>
              <a:t>de plus petits angles</a:t>
            </a:r>
            <a:r>
              <a:rPr kumimoji="0" lang="fr-FR" sz="1400" b="0" i="1" u="none" strike="noStrike" kern="1200" cap="none" spc="0" normalizeH="0" dirty="0" smtClean="0">
                <a:ln>
                  <a:noFill/>
                </a:ln>
                <a:solidFill>
                  <a:srgbClr val="000000"/>
                </a:solidFill>
                <a:effectLst/>
                <a:uLnTx/>
                <a:uFillTx/>
                <a:latin typeface="Corbel" panose="020B0503020204020204"/>
                <a:ea typeface="+mn-ea"/>
                <a:cs typeface="+mn-cs"/>
              </a:rPr>
              <a:t> de courbure</a:t>
            </a:r>
            <a:endParaRPr kumimoji="0" lang="fr-FR" sz="1400" b="0" i="1" u="none" strike="noStrike" kern="1200" cap="none" spc="0" normalizeH="0" baseline="0" dirty="0" smtClean="0">
              <a:ln>
                <a:noFill/>
              </a:ln>
              <a:solidFill>
                <a:srgbClr val="000000"/>
              </a:solidFill>
              <a:effectLst/>
              <a:uLnTx/>
              <a:uFillTx/>
              <a:latin typeface="Corbel" panose="020B0503020204020204"/>
              <a:ea typeface="+mn-ea"/>
              <a:cs typeface="+mn-cs"/>
            </a:endParaRPr>
          </a:p>
        </p:txBody>
      </p:sp>
      <p:pic>
        <p:nvPicPr>
          <p:cNvPr id="61" name="Picture 1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856435" y="1457242"/>
            <a:ext cx="2852775" cy="1542525"/>
          </a:xfrm>
          <a:prstGeom prst="rect">
            <a:avLst/>
          </a:prstGeom>
        </p:spPr>
      </p:pic>
      <p:grpSp>
        <p:nvGrpSpPr>
          <p:cNvPr id="62" name="Group 11"/>
          <p:cNvGrpSpPr/>
          <p:nvPr/>
        </p:nvGrpSpPr>
        <p:grpSpPr>
          <a:xfrm>
            <a:off x="7800975" y="1776339"/>
            <a:ext cx="3490148" cy="1593888"/>
            <a:chOff x="8516782" y="1873863"/>
            <a:chExt cx="3490148" cy="1593888"/>
          </a:xfrm>
        </p:grpSpPr>
        <p:pic>
          <p:nvPicPr>
            <p:cNvPr id="63" name="Picture 5" descr="http://concentrictube.com/images/f.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573" t="15939" r="9778" b="27376"/>
            <a:stretch/>
          </p:blipFill>
          <p:spPr bwMode="auto">
            <a:xfrm>
              <a:off x="8516782" y="2165979"/>
              <a:ext cx="2091853" cy="12854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4" name="CasellaDiTesto 9"/>
            <p:cNvSpPr txBox="1">
              <a:spLocks noChangeArrowheads="1"/>
            </p:cNvSpPr>
            <p:nvPr/>
          </p:nvSpPr>
          <p:spPr bwMode="auto">
            <a:xfrm>
              <a:off x="8566115" y="1873863"/>
              <a:ext cx="2312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914400" fontAlgn="base">
                <a:spcBef>
                  <a:spcPct val="0"/>
                </a:spcBef>
                <a:spcAft>
                  <a:spcPct val="0"/>
                </a:spcAft>
                <a:buFontTx/>
                <a:buNone/>
                <a:defRPr sz="1600" b="1" i="1">
                  <a:solidFill>
                    <a:srgbClr val="000000"/>
                  </a:solidFill>
                  <a:latin typeface="+mj-lt"/>
                  <a:cs typeface="Arial" panose="020B0604020202020204" pitchFamily="34" charset="0"/>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fr-FR" sz="1600" b="1" i="1" u="none" strike="noStrike" kern="1200" cap="none" spc="0" normalizeH="0" baseline="0" noProof="0" dirty="0" smtClean="0">
                  <a:ln>
                    <a:noFill/>
                  </a:ln>
                  <a:solidFill>
                    <a:srgbClr val="000000"/>
                  </a:solidFill>
                  <a:effectLst/>
                  <a:uLnTx/>
                  <a:uFillTx/>
                  <a:latin typeface="Corbel" panose="020B0503020204020204"/>
                  <a:ea typeface="+mn-ea"/>
                  <a:cs typeface="Arial" panose="020B0604020202020204" pitchFamily="34" charset="0"/>
                </a:rPr>
                <a:t>Tubes Polyimide : </a:t>
              </a:r>
              <a:endParaRPr kumimoji="0" lang="fr-FR" altLang="fr-FR" sz="1200" b="0" i="1" u="none" strike="noStrike" kern="1200" cap="none" spc="0" normalizeH="0" baseline="0" noProof="0" dirty="0">
                <a:ln>
                  <a:noFill/>
                </a:ln>
                <a:solidFill>
                  <a:srgbClr val="FF0000"/>
                </a:solidFill>
                <a:effectLst/>
                <a:uLnTx/>
                <a:uFillTx/>
                <a:latin typeface="Corbel" panose="020B0503020204020204"/>
                <a:ea typeface="+mn-ea"/>
                <a:cs typeface="Arial" panose="020B0604020202020204" pitchFamily="34" charset="0"/>
              </a:endParaRPr>
            </a:p>
          </p:txBody>
        </p:sp>
        <p:sp>
          <p:nvSpPr>
            <p:cNvPr id="65" name="TextBox 5"/>
            <p:cNvSpPr txBox="1"/>
            <p:nvPr/>
          </p:nvSpPr>
          <p:spPr>
            <a:xfrm>
              <a:off x="10179189" y="2944531"/>
              <a:ext cx="182774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dirty="0" smtClean="0">
                  <a:ln>
                    <a:noFill/>
                  </a:ln>
                  <a:solidFill>
                    <a:srgbClr val="0E0E11"/>
                  </a:solidFill>
                  <a:effectLst/>
                  <a:uLnTx/>
                  <a:uFillTx/>
                  <a:latin typeface="Corbel" panose="020B0503020204020204"/>
                  <a:ea typeface="+mn-ea"/>
                  <a:cs typeface="+mn-cs"/>
                </a:rPr>
                <a:t>Pression d’éclatement</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t/>
              </a:r>
              <a:b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b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t> </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t>50 bar OD=1mm </a:t>
              </a:r>
              <a:endParaRPr kumimoji="0" lang="en-GB" sz="1400" b="0" i="1" u="none" strike="noStrike" kern="1200" cap="none" spc="0" normalizeH="0" baseline="0" noProof="0" dirty="0" err="1" smtClean="0">
                <a:ln>
                  <a:noFill/>
                </a:ln>
                <a:solidFill>
                  <a:srgbClr val="0E0E11"/>
                </a:solidFill>
                <a:effectLst/>
                <a:uLnTx/>
                <a:uFillTx/>
                <a:latin typeface="Corbel" panose="020B0503020204020204"/>
                <a:ea typeface="+mn-ea"/>
                <a:cs typeface="+mn-cs"/>
              </a:endParaRPr>
            </a:p>
          </p:txBody>
        </p:sp>
      </p:grpSp>
      <p:grpSp>
        <p:nvGrpSpPr>
          <p:cNvPr id="66" name="Group 17"/>
          <p:cNvGrpSpPr/>
          <p:nvPr/>
        </p:nvGrpSpPr>
        <p:grpSpPr>
          <a:xfrm>
            <a:off x="7809752" y="3499572"/>
            <a:ext cx="3712881" cy="1213395"/>
            <a:chOff x="8873154" y="3514789"/>
            <a:chExt cx="3712881" cy="1213395"/>
          </a:xfrm>
        </p:grpSpPr>
        <p:sp>
          <p:nvSpPr>
            <p:cNvPr id="67" name="TextBox 37"/>
            <p:cNvSpPr txBox="1"/>
            <p:nvPr/>
          </p:nvSpPr>
          <p:spPr>
            <a:xfrm>
              <a:off x="8927858" y="3514789"/>
              <a:ext cx="36581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defTabSz="914400" fontAlgn="base">
                <a:spcBef>
                  <a:spcPct val="0"/>
                </a:spcBef>
                <a:spcAft>
                  <a:spcPct val="0"/>
                </a:spcAft>
                <a:buFontTx/>
                <a:buNone/>
                <a:defRPr sz="1000">
                  <a:solidFill>
                    <a:srgbClr val="05854E"/>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pPr lvl="0" algn="l">
                <a:defRPr/>
              </a:pPr>
              <a:r>
                <a:rPr lang="en-US" sz="1600" b="1" i="1" dirty="0">
                  <a:solidFill>
                    <a:srgbClr val="000000"/>
                  </a:solidFill>
                  <a:latin typeface="Corbel" panose="020B0503020204020204"/>
                </a:rPr>
                <a:t>Tube Polyimide TRESSE-ENROULE</a:t>
              </a:r>
              <a:endParaRPr kumimoji="0" lang="en-US" sz="1600" b="1" i="1" u="none" strike="noStrike" kern="1200" cap="none" spc="0" normalizeH="0" baseline="0" noProof="0" dirty="0">
                <a:ln>
                  <a:noFill/>
                </a:ln>
                <a:solidFill>
                  <a:srgbClr val="000000"/>
                </a:solidFill>
                <a:effectLst/>
                <a:uLnTx/>
                <a:uFillTx/>
                <a:latin typeface="Corbel" panose="020B0503020204020204"/>
                <a:ea typeface="+mn-ea"/>
                <a:cs typeface="Arial" panose="020B0604020202020204" pitchFamily="34" charset="0"/>
              </a:endParaRPr>
            </a:p>
          </p:txBody>
        </p:sp>
        <p:pic>
          <p:nvPicPr>
            <p:cNvPr id="68" name="Picture 39"/>
            <p:cNvPicPr>
              <a:picLocks noChangeAspect="1"/>
            </p:cNvPicPr>
            <p:nvPr/>
          </p:nvPicPr>
          <p:blipFill rotWithShape="1">
            <a:blip r:embed="rId8">
              <a:extLst>
                <a:ext uri="{28A0092B-C50C-407E-A947-70E740481C1C}">
                  <a14:useLocalDpi xmlns:a14="http://schemas.microsoft.com/office/drawing/2010/main" val="0"/>
                </a:ext>
              </a:extLst>
            </a:blip>
            <a:srcRect l="7532" t="-861" r="84249" b="861"/>
            <a:stretch/>
          </p:blipFill>
          <p:spPr>
            <a:xfrm rot="5400000">
              <a:off x="9885023" y="2862248"/>
              <a:ext cx="596700" cy="2372579"/>
            </a:xfrm>
            <a:prstGeom prst="rect">
              <a:avLst/>
            </a:prstGeom>
            <a:noFill/>
            <a:ln>
              <a:noFill/>
            </a:ln>
          </p:spPr>
        </p:pic>
        <p:sp>
          <p:nvSpPr>
            <p:cNvPr id="69" name="TextBox 43"/>
            <p:cNvSpPr txBox="1"/>
            <p:nvPr/>
          </p:nvSpPr>
          <p:spPr>
            <a:xfrm>
              <a:off x="8873154" y="4204964"/>
              <a:ext cx="3054983" cy="523220"/>
            </a:xfrm>
            <a:prstGeom prst="rect">
              <a:avLst/>
            </a:prstGeom>
            <a:noFill/>
          </p:spPr>
          <p:txBody>
            <a:bodyPr wrap="square" rtlCol="0">
              <a:spAutoFit/>
            </a:bodyPr>
            <a:lstStyle/>
            <a:p>
              <a:pPr lvl="0">
                <a:defRPr/>
              </a:pPr>
              <a:r>
                <a:rPr lang="fr-FR" sz="1400" i="1" dirty="0" smtClean="0">
                  <a:solidFill>
                    <a:srgbClr val="0E0E11"/>
                  </a:solidFill>
                  <a:latin typeface="Corbel" panose="020B0503020204020204"/>
                </a:rPr>
                <a:t>pression </a:t>
              </a:r>
              <a:r>
                <a:rPr lang="fr-FR" sz="1400" i="1" dirty="0">
                  <a:solidFill>
                    <a:srgbClr val="0E0E11"/>
                  </a:solidFill>
                  <a:latin typeface="Corbel" panose="020B0503020204020204"/>
                </a:rPr>
                <a:t>d'éclatement </a:t>
              </a:r>
              <a:r>
                <a:rPr kumimoji="0" lang="fr-FR" sz="1400" b="0" i="1" u="none" strike="noStrike" kern="1200" cap="none" spc="0" normalizeH="0" baseline="0" dirty="0" smtClean="0">
                  <a:ln>
                    <a:noFill/>
                  </a:ln>
                  <a:solidFill>
                    <a:srgbClr val="0E0E11"/>
                  </a:solidFill>
                  <a:effectLst/>
                  <a:uLnTx/>
                  <a:uFillTx/>
                  <a:latin typeface="Corbel" panose="020B0503020204020204"/>
                  <a:ea typeface="+mn-ea"/>
                  <a:cs typeface="+mn-cs"/>
                </a:rPr>
                <a:t>supérieure</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rPr>
                <a:t> avec les tubes polyimide </a:t>
              </a:r>
              <a:r>
                <a:rPr kumimoji="0" lang="fr-FR" sz="1400" b="0" i="1" u="none" strike="noStrike" kern="1200" cap="none" spc="0" normalizeH="0" baseline="0" dirty="0" smtClean="0">
                  <a:ln>
                    <a:noFill/>
                  </a:ln>
                  <a:solidFill>
                    <a:srgbClr val="0E0E11"/>
                  </a:solidFill>
                  <a:effectLst/>
                  <a:uLnTx/>
                  <a:uFillTx/>
                  <a:latin typeface="Corbel" panose="020B0503020204020204"/>
                  <a:ea typeface="+mn-ea"/>
                  <a:cs typeface="+mn-cs"/>
                </a:rPr>
                <a:t>tressés renforcés</a:t>
              </a:r>
              <a:endParaRPr kumimoji="0" lang="fr-FR" sz="1400" b="0" i="1" u="none" strike="noStrike" kern="1200" cap="none" spc="0" normalizeH="0" baseline="0" dirty="0" smtClean="0">
                <a:ln>
                  <a:noFill/>
                </a:ln>
                <a:solidFill>
                  <a:srgbClr val="0E0E11"/>
                </a:solidFill>
                <a:effectLst/>
                <a:uLnTx/>
                <a:uFillTx/>
                <a:latin typeface="Corbel" panose="020B0503020204020204"/>
                <a:ea typeface="+mn-ea"/>
                <a:cs typeface="+mn-cs"/>
              </a:endParaRPr>
            </a:p>
          </p:txBody>
        </p:sp>
      </p:grpSp>
      <p:pic>
        <p:nvPicPr>
          <p:cNvPr id="70" name="Image 5"/>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26107" b="1172"/>
          <a:stretch/>
        </p:blipFill>
        <p:spPr>
          <a:xfrm>
            <a:off x="8847011" y="4876139"/>
            <a:ext cx="2845723" cy="1363534"/>
          </a:xfrm>
          <a:prstGeom prst="rect">
            <a:avLst/>
          </a:prstGeom>
          <a:ln>
            <a:noFill/>
          </a:ln>
          <a:effectLst>
            <a:softEdge rad="112500"/>
          </a:effectLst>
        </p:spPr>
      </p:pic>
      <p:sp>
        <p:nvSpPr>
          <p:cNvPr id="71" name="Text Placeholder 6"/>
          <p:cNvSpPr txBox="1">
            <a:spLocks/>
          </p:cNvSpPr>
          <p:nvPr/>
        </p:nvSpPr>
        <p:spPr>
          <a:xfrm>
            <a:off x="6051921" y="818709"/>
            <a:ext cx="6140079" cy="369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smtClean="0"/>
              <a:t>Meilleur</a:t>
            </a:r>
            <a:r>
              <a:rPr lang="en-GB" sz="1600" dirty="0" smtClean="0"/>
              <a:t> </a:t>
            </a:r>
            <a:r>
              <a:rPr lang="fr-FR" sz="1600" dirty="0" smtClean="0"/>
              <a:t>compromis entre matériau </a:t>
            </a:r>
            <a:r>
              <a:rPr lang="en-GB" sz="1600" dirty="0" smtClean="0"/>
              <a:t>minimum, </a:t>
            </a:r>
            <a:r>
              <a:rPr lang="fr-FR" sz="1600" dirty="0" smtClean="0"/>
              <a:t>performance thermique et coût pour une grande surface</a:t>
            </a:r>
            <a:endParaRPr lang="fr-FR" sz="1600" dirty="0"/>
          </a:p>
        </p:txBody>
      </p:sp>
      <p:pic>
        <p:nvPicPr>
          <p:cNvPr id="72" name="Picture 6" descr="2012-Jul-04-4_Color_Logo_small_C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86484" y="59068"/>
            <a:ext cx="475808" cy="636197"/>
          </a:xfrm>
          <a:prstGeom prst="rect">
            <a:avLst/>
          </a:prstGeom>
        </p:spPr>
      </p:pic>
      <p:pic>
        <p:nvPicPr>
          <p:cNvPr id="73" name="Image 7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57250" y="19928"/>
            <a:ext cx="666843" cy="714475"/>
          </a:xfrm>
          <a:prstGeom prst="rect">
            <a:avLst/>
          </a:prstGeom>
        </p:spPr>
      </p:pic>
      <p:grpSp>
        <p:nvGrpSpPr>
          <p:cNvPr id="6" name="Groupe 5"/>
          <p:cNvGrpSpPr/>
          <p:nvPr/>
        </p:nvGrpSpPr>
        <p:grpSpPr>
          <a:xfrm>
            <a:off x="1389740" y="1909398"/>
            <a:ext cx="6515264" cy="2291324"/>
            <a:chOff x="1337448" y="1812476"/>
            <a:chExt cx="6515264" cy="2291324"/>
          </a:xfrm>
        </p:grpSpPr>
        <p:grpSp>
          <p:nvGrpSpPr>
            <p:cNvPr id="27" name="Group 10"/>
            <p:cNvGrpSpPr/>
            <p:nvPr/>
          </p:nvGrpSpPr>
          <p:grpSpPr>
            <a:xfrm>
              <a:off x="1337448" y="1812476"/>
              <a:ext cx="3950985" cy="2283494"/>
              <a:chOff x="431622" y="1332390"/>
              <a:chExt cx="3950985" cy="2283494"/>
            </a:xfrm>
          </p:grpSpPr>
          <p:grpSp>
            <p:nvGrpSpPr>
              <p:cNvPr id="28" name="Group 4"/>
              <p:cNvGrpSpPr/>
              <p:nvPr/>
            </p:nvGrpSpPr>
            <p:grpSpPr>
              <a:xfrm>
                <a:off x="777540" y="2424233"/>
                <a:ext cx="959812" cy="774896"/>
                <a:chOff x="2975999" y="917982"/>
                <a:chExt cx="959812" cy="774896"/>
              </a:xfrm>
            </p:grpSpPr>
            <p:pic>
              <p:nvPicPr>
                <p:cNvPr id="5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19850" t="76425" r="-22759" b="-9023"/>
                <a:stretch/>
              </p:blipFill>
              <p:spPr>
                <a:xfrm>
                  <a:off x="2975999" y="1396209"/>
                  <a:ext cx="959812" cy="296669"/>
                </a:xfrm>
                <a:prstGeom prst="rect">
                  <a:avLst/>
                </a:prstGeom>
              </p:spPr>
            </p:pic>
            <p:pic>
              <p:nvPicPr>
                <p:cNvPr id="58" name="Picture 38"/>
                <p:cNvPicPr>
                  <a:picLocks noChangeAspect="1"/>
                </p:cNvPicPr>
                <p:nvPr/>
              </p:nvPicPr>
              <p:blipFill rotWithShape="1">
                <a:blip r:embed="rId14" cstate="print">
                  <a:extLst>
                    <a:ext uri="{28A0092B-C50C-407E-A947-70E740481C1C}">
                      <a14:useLocalDpi xmlns:a14="http://schemas.microsoft.com/office/drawing/2010/main" val="0"/>
                    </a:ext>
                  </a:extLst>
                </a:blip>
                <a:srcRect l="-2" t="1" r="-12097" b="20437"/>
                <a:stretch/>
              </p:blipFill>
              <p:spPr>
                <a:xfrm>
                  <a:off x="3236063" y="917982"/>
                  <a:ext cx="446268" cy="428280"/>
                </a:xfrm>
                <a:prstGeom prst="rect">
                  <a:avLst/>
                </a:prstGeom>
              </p:spPr>
            </p:pic>
          </p:grpSp>
          <p:sp>
            <p:nvSpPr>
              <p:cNvPr id="29" name="CasellaDiTesto 9"/>
              <p:cNvSpPr txBox="1">
                <a:spLocks noChangeArrowheads="1"/>
              </p:cNvSpPr>
              <p:nvPr/>
            </p:nvSpPr>
            <p:spPr bwMode="auto">
              <a:xfrm>
                <a:off x="1811917" y="1349547"/>
                <a:ext cx="2570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914400" fontAlgn="base">
                  <a:spcBef>
                    <a:spcPct val="0"/>
                  </a:spcBef>
                  <a:spcAft>
                    <a:spcPct val="0"/>
                  </a:spcAft>
                  <a:buFontTx/>
                  <a:buNone/>
                  <a:defRPr sz="1600" b="1" i="1">
                    <a:solidFill>
                      <a:srgbClr val="000000"/>
                    </a:solidFill>
                    <a:latin typeface="+mj-lt"/>
                    <a:cs typeface="Arial" panose="020B0604020202020204" pitchFamily="34" charset="0"/>
                  </a:defRPr>
                </a:lvl1pPr>
                <a:lvl2pPr marL="742950" indent="-285750" eaLnBrk="0" hangingPunct="0">
                  <a:spcBef>
                    <a:spcPct val="20000"/>
                  </a:spcBef>
                  <a:buFont typeface="Arial" pitchFamily="34" charset="0"/>
                  <a:buChar char="–"/>
                  <a:defRPr sz="2800">
                    <a:latin typeface="Calibri" pitchFamily="34" charset="0"/>
                  </a:defRPr>
                </a:lvl2pPr>
                <a:lvl3pPr marL="1143000" indent="-228600" eaLnBrk="0" hangingPunct="0">
                  <a:spcBef>
                    <a:spcPct val="20000"/>
                  </a:spcBef>
                  <a:buFont typeface="Arial" pitchFamily="34" charset="0"/>
                  <a:buChar char="•"/>
                  <a:defRPr sz="2400">
                    <a:latin typeface="Calibri" pitchFamily="34" charset="0"/>
                  </a:defRPr>
                </a:lvl3pPr>
                <a:lvl4pPr marL="1600200" indent="-228600" eaLnBrk="0" hangingPunct="0">
                  <a:spcBef>
                    <a:spcPct val="20000"/>
                  </a:spcBef>
                  <a:buFont typeface="Arial" pitchFamily="34" charset="0"/>
                  <a:buChar char="–"/>
                  <a:defRPr sz="2000">
                    <a:latin typeface="Calibri" pitchFamily="34" charset="0"/>
                  </a:defRPr>
                </a:lvl4pPr>
                <a:lvl5pPr marL="2057400" indent="-228600" eaLnBrk="0" hangingPunct="0">
                  <a:spcBef>
                    <a:spcPct val="20000"/>
                  </a:spcBef>
                  <a:buFont typeface="Arial" pitchFamily="34" charset="0"/>
                  <a:buChar char="»"/>
                  <a:defRPr sz="2000">
                    <a:latin typeface="Calibri" pitchFamily="34" charset="0"/>
                  </a:defRPr>
                </a:lvl5pPr>
                <a:lvl6pPr marL="2514600" indent="-228600" eaLnBrk="0" fontAlgn="base" hangingPunct="0">
                  <a:spcBef>
                    <a:spcPct val="20000"/>
                  </a:spcBef>
                  <a:spcAft>
                    <a:spcPct val="0"/>
                  </a:spcAft>
                  <a:buFont typeface="Arial" pitchFamily="34" charset="0"/>
                  <a:buChar char="»"/>
                  <a:defRPr sz="2000">
                    <a:latin typeface="Calibri" pitchFamily="34" charset="0"/>
                  </a:defRPr>
                </a:lvl6pPr>
                <a:lvl7pPr marL="2971800" indent="-228600" eaLnBrk="0" fontAlgn="base" hangingPunct="0">
                  <a:spcBef>
                    <a:spcPct val="20000"/>
                  </a:spcBef>
                  <a:spcAft>
                    <a:spcPct val="0"/>
                  </a:spcAft>
                  <a:buFont typeface="Arial" pitchFamily="34" charset="0"/>
                  <a:buChar char="»"/>
                  <a:defRPr sz="2000">
                    <a:latin typeface="Calibri" pitchFamily="34" charset="0"/>
                  </a:defRPr>
                </a:lvl7pPr>
                <a:lvl8pPr marL="3429000" indent="-228600" eaLnBrk="0" fontAlgn="base" hangingPunct="0">
                  <a:spcBef>
                    <a:spcPct val="20000"/>
                  </a:spcBef>
                  <a:spcAft>
                    <a:spcPct val="0"/>
                  </a:spcAft>
                  <a:buFont typeface="Arial" pitchFamily="34" charset="0"/>
                  <a:buChar char="»"/>
                  <a:defRPr sz="2000">
                    <a:latin typeface="Calibri" pitchFamily="34" charset="0"/>
                  </a:defRPr>
                </a:lvl8pPr>
                <a:lvl9pPr marL="3886200" indent="-228600" eaLnBrk="0" fontAlgn="base" hangingPunct="0">
                  <a:spcBef>
                    <a:spcPct val="20000"/>
                  </a:spcBef>
                  <a:spcAft>
                    <a:spcPct val="0"/>
                  </a:spcAft>
                  <a:buFont typeface="Arial" pitchFamily="34" charset="0"/>
                  <a:buChar char="»"/>
                  <a:defRPr sz="2000">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fr-FR" sz="1600" b="1" i="1" u="none" strike="noStrike" kern="1200" cap="none" spc="0" normalizeH="0" baseline="0" noProof="0" dirty="0" smtClean="0">
                    <a:ln>
                      <a:noFill/>
                    </a:ln>
                    <a:solidFill>
                      <a:srgbClr val="000000"/>
                    </a:solidFill>
                    <a:effectLst/>
                    <a:uLnTx/>
                    <a:uFillTx/>
                    <a:latin typeface="Corbel" panose="020B0503020204020204"/>
                    <a:ea typeface="+mn-ea"/>
                    <a:cs typeface="Arial" panose="020B0604020202020204" pitchFamily="34" charset="0"/>
                  </a:rPr>
                  <a:t>ITS outer layer stave</a:t>
                </a:r>
                <a:r>
                  <a:rPr kumimoji="0" lang="it-IT" altLang="fr-FR" sz="1200" b="0" i="1" u="none" strike="noStrike" kern="1200" cap="none" spc="0" normalizeH="0" baseline="0" noProof="0" dirty="0" smtClean="0">
                    <a:ln>
                      <a:noFill/>
                    </a:ln>
                    <a:solidFill>
                      <a:srgbClr val="FF0000"/>
                    </a:solidFill>
                    <a:effectLst/>
                    <a:uLnTx/>
                    <a:uFillTx/>
                    <a:latin typeface="Corbel" panose="020B0503020204020204"/>
                    <a:ea typeface="+mn-ea"/>
                    <a:cs typeface="Arial" panose="020B0604020202020204" pitchFamily="34" charset="0"/>
                  </a:rPr>
                  <a:t>.</a:t>
                </a:r>
                <a:endParaRPr kumimoji="0" lang="fr-FR" altLang="fr-FR" sz="1200" b="0" i="1" u="none" strike="noStrike" kern="1200" cap="none" spc="0" normalizeH="0" baseline="0" noProof="0" dirty="0">
                  <a:ln>
                    <a:noFill/>
                  </a:ln>
                  <a:solidFill>
                    <a:srgbClr val="FF0000"/>
                  </a:solidFill>
                  <a:effectLst/>
                  <a:uLnTx/>
                  <a:uFillTx/>
                  <a:latin typeface="Corbel" panose="020B0503020204020204"/>
                  <a:ea typeface="+mn-ea"/>
                  <a:cs typeface="Arial" panose="020B0604020202020204" pitchFamily="34" charset="0"/>
                </a:endParaRPr>
              </a:p>
            </p:txBody>
          </p:sp>
          <p:grpSp>
            <p:nvGrpSpPr>
              <p:cNvPr id="41" name="Group 16"/>
              <p:cNvGrpSpPr/>
              <p:nvPr/>
            </p:nvGrpSpPr>
            <p:grpSpPr>
              <a:xfrm>
                <a:off x="431622" y="1332390"/>
                <a:ext cx="3491484" cy="2283494"/>
                <a:chOff x="603757" y="1021411"/>
                <a:chExt cx="3491484" cy="2283494"/>
              </a:xfrm>
            </p:grpSpPr>
            <p:pic>
              <p:nvPicPr>
                <p:cNvPr id="43" name="Picture 5"/>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H="1">
                  <a:off x="603757" y="1021411"/>
                  <a:ext cx="3491484" cy="228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Freeform 7"/>
                <p:cNvSpPr/>
                <p:nvPr/>
              </p:nvSpPr>
              <p:spPr>
                <a:xfrm>
                  <a:off x="962025" y="1057275"/>
                  <a:ext cx="2400300" cy="942975"/>
                </a:xfrm>
                <a:custGeom>
                  <a:avLst/>
                  <a:gdLst>
                    <a:gd name="connsiteX0" fmla="*/ 0 w 2400300"/>
                    <a:gd name="connsiteY0" fmla="*/ 0 h 942975"/>
                    <a:gd name="connsiteX1" fmla="*/ 1952625 w 2400300"/>
                    <a:gd name="connsiteY1" fmla="*/ 942975 h 942975"/>
                    <a:gd name="connsiteX2" fmla="*/ 2400300 w 2400300"/>
                    <a:gd name="connsiteY2" fmla="*/ 885825 h 942975"/>
                    <a:gd name="connsiteX3" fmla="*/ 0 w 2400300"/>
                    <a:gd name="connsiteY3" fmla="*/ 0 h 942975"/>
                  </a:gdLst>
                  <a:ahLst/>
                  <a:cxnLst>
                    <a:cxn ang="0">
                      <a:pos x="connsiteX0" y="connsiteY0"/>
                    </a:cxn>
                    <a:cxn ang="0">
                      <a:pos x="connsiteX1" y="connsiteY1"/>
                    </a:cxn>
                    <a:cxn ang="0">
                      <a:pos x="connsiteX2" y="connsiteY2"/>
                    </a:cxn>
                    <a:cxn ang="0">
                      <a:pos x="connsiteX3" y="connsiteY3"/>
                    </a:cxn>
                  </a:cxnLst>
                  <a:rect l="l" t="t" r="r" b="b"/>
                  <a:pathLst>
                    <a:path w="2400300" h="942975">
                      <a:moveTo>
                        <a:pt x="0" y="0"/>
                      </a:moveTo>
                      <a:lnTo>
                        <a:pt x="1952625" y="942975"/>
                      </a:lnTo>
                      <a:lnTo>
                        <a:pt x="2400300" y="885825"/>
                      </a:lnTo>
                      <a:lnTo>
                        <a:pt x="0" y="0"/>
                      </a:lnTo>
                      <a:close/>
                    </a:path>
                  </a:pathLst>
                </a:custGeom>
                <a:solidFill>
                  <a:schemeClr val="accent2">
                    <a:lumMod val="40000"/>
                    <a:lumOff val="60000"/>
                  </a:schemeClr>
                </a:soli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cxnSp>
              <p:nvCxnSpPr>
                <p:cNvPr id="45" name="Straight Connector 9"/>
                <p:cNvCxnSpPr/>
                <p:nvPr/>
              </p:nvCxnSpPr>
              <p:spPr>
                <a:xfrm flipV="1">
                  <a:off x="2667000" y="1823229"/>
                  <a:ext cx="400050" cy="5130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46" name="Straight Connector 14"/>
                <p:cNvCxnSpPr/>
                <p:nvPr/>
              </p:nvCxnSpPr>
              <p:spPr>
                <a:xfrm>
                  <a:off x="962025" y="1057275"/>
                  <a:ext cx="2190750" cy="920802"/>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47" name="Straight Connector 51"/>
                <p:cNvCxnSpPr/>
                <p:nvPr/>
              </p:nvCxnSpPr>
              <p:spPr>
                <a:xfrm flipV="1">
                  <a:off x="2381250" y="1708929"/>
                  <a:ext cx="400050" cy="5130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55" name="Straight Connector 52"/>
                <p:cNvCxnSpPr/>
                <p:nvPr/>
              </p:nvCxnSpPr>
              <p:spPr>
                <a:xfrm flipV="1">
                  <a:off x="2152650" y="1613679"/>
                  <a:ext cx="400050" cy="5130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cxnSp>
              <p:nvCxnSpPr>
                <p:cNvPr id="56" name="Straight Connector 54"/>
                <p:cNvCxnSpPr/>
                <p:nvPr/>
              </p:nvCxnSpPr>
              <p:spPr>
                <a:xfrm flipV="1">
                  <a:off x="1981200" y="1527954"/>
                  <a:ext cx="400050" cy="51300"/>
                </a:xfrm>
                <a:prstGeom prst="line">
                  <a:avLst/>
                </a:prstGeom>
                <a:ln>
                  <a:solidFill>
                    <a:srgbClr val="0E0E11"/>
                  </a:solidFill>
                </a:ln>
              </p:spPr>
              <p:style>
                <a:lnRef idx="1">
                  <a:schemeClr val="accent1"/>
                </a:lnRef>
                <a:fillRef idx="0">
                  <a:schemeClr val="accent1"/>
                </a:fillRef>
                <a:effectRef idx="0">
                  <a:schemeClr val="accent1"/>
                </a:effectRef>
                <a:fontRef idx="minor">
                  <a:schemeClr val="tx1"/>
                </a:fontRef>
              </p:style>
            </p:cxnSp>
          </p:grpSp>
          <p:sp>
            <p:nvSpPr>
              <p:cNvPr id="42" name="TextBox 62"/>
              <p:cNvSpPr txBox="1"/>
              <p:nvPr/>
            </p:nvSpPr>
            <p:spPr>
              <a:xfrm>
                <a:off x="2860170" y="1876281"/>
                <a:ext cx="11645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A5D028">
                        <a:lumMod val="75000"/>
                      </a:srgbClr>
                    </a:solidFill>
                    <a:effectLst/>
                    <a:uLnTx/>
                    <a:uFillTx/>
                    <a:latin typeface="Corbel" panose="020B0503020204020204"/>
                    <a:ea typeface="+mn-ea"/>
                    <a:cs typeface="+mn-cs"/>
                  </a:rPr>
                  <a:t>sensor</a:t>
                </a:r>
                <a:endParaRPr kumimoji="0" lang="en-GB" sz="1600" b="0" i="1" u="none" strike="noStrike" kern="1200" cap="none" spc="0" normalizeH="0" baseline="0" noProof="0" dirty="0" err="1" smtClean="0">
                  <a:ln>
                    <a:noFill/>
                  </a:ln>
                  <a:solidFill>
                    <a:srgbClr val="A5D028">
                      <a:lumMod val="75000"/>
                    </a:srgbClr>
                  </a:solidFill>
                  <a:effectLst/>
                  <a:uLnTx/>
                  <a:uFillTx/>
                  <a:latin typeface="Corbel" panose="020B0503020204020204"/>
                  <a:ea typeface="+mn-ea"/>
                  <a:cs typeface="+mn-cs"/>
                </a:endParaRPr>
              </a:p>
            </p:txBody>
          </p:sp>
        </p:grpSp>
        <p:grpSp>
          <p:nvGrpSpPr>
            <p:cNvPr id="74" name="Group 9"/>
            <p:cNvGrpSpPr/>
            <p:nvPr/>
          </p:nvGrpSpPr>
          <p:grpSpPr>
            <a:xfrm>
              <a:off x="4464682" y="1940982"/>
              <a:ext cx="3388030" cy="2092338"/>
              <a:chOff x="6085754" y="1404741"/>
              <a:chExt cx="3388030" cy="2092338"/>
            </a:xfrm>
          </p:grpSpPr>
          <p:pic>
            <p:nvPicPr>
              <p:cNvPr id="75" name="Picture 1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385432" y="1438178"/>
                <a:ext cx="3088352" cy="2058901"/>
              </a:xfrm>
              <a:prstGeom prst="rect">
                <a:avLst/>
              </a:prstGeom>
            </p:spPr>
          </p:pic>
          <p:sp>
            <p:nvSpPr>
              <p:cNvPr id="76" name="CasellaDiTesto 18"/>
              <p:cNvSpPr txBox="1"/>
              <p:nvPr/>
            </p:nvSpPr>
            <p:spPr>
              <a:xfrm>
                <a:off x="6501824" y="1404741"/>
                <a:ext cx="864096" cy="276999"/>
              </a:xfrm>
              <a:prstGeom prst="rect">
                <a:avLst/>
              </a:prstGeom>
              <a:noFill/>
            </p:spPr>
            <p:txBody>
              <a:bodyPr wrap="square" rtlCol="0">
                <a:spAutoFit/>
              </a:bodyPr>
              <a:lstStyle/>
              <a:p>
                <a:r>
                  <a:rPr lang="it-IT" sz="1200" dirty="0"/>
                  <a:t>Power bus</a:t>
                </a:r>
              </a:p>
            </p:txBody>
          </p:sp>
          <p:sp>
            <p:nvSpPr>
              <p:cNvPr id="77" name="CasellaDiTesto 21"/>
              <p:cNvSpPr txBox="1"/>
              <p:nvPr/>
            </p:nvSpPr>
            <p:spPr>
              <a:xfrm>
                <a:off x="7515160" y="3126988"/>
                <a:ext cx="1152128" cy="276999"/>
              </a:xfrm>
              <a:prstGeom prst="rect">
                <a:avLst/>
              </a:prstGeom>
              <a:noFill/>
            </p:spPr>
            <p:txBody>
              <a:bodyPr wrap="square" rtlCol="0">
                <a:spAutoFit/>
              </a:bodyPr>
              <a:lstStyle/>
              <a:p>
                <a:r>
                  <a:rPr lang="it-IT" sz="1200" dirty="0"/>
                  <a:t>Spaceframe</a:t>
                </a:r>
              </a:p>
            </p:txBody>
          </p:sp>
          <p:sp>
            <p:nvSpPr>
              <p:cNvPr id="78" name="CasellaDiTesto 20"/>
              <p:cNvSpPr txBox="1"/>
              <p:nvPr/>
            </p:nvSpPr>
            <p:spPr>
              <a:xfrm>
                <a:off x="6368767" y="2122781"/>
                <a:ext cx="864096" cy="276999"/>
              </a:xfrm>
              <a:prstGeom prst="rect">
                <a:avLst/>
              </a:prstGeom>
              <a:noFill/>
            </p:spPr>
            <p:txBody>
              <a:bodyPr wrap="square" rtlCol="0">
                <a:spAutoFit/>
              </a:bodyPr>
              <a:lstStyle/>
              <a:p>
                <a:r>
                  <a:rPr lang="en-US" sz="1200" dirty="0"/>
                  <a:t>Cold Plate</a:t>
                </a:r>
                <a:endParaRPr lang="it-IT" sz="1200" dirty="0"/>
              </a:p>
            </p:txBody>
          </p:sp>
          <p:sp>
            <p:nvSpPr>
              <p:cNvPr id="79" name="CasellaDiTesto 18"/>
              <p:cNvSpPr txBox="1"/>
              <p:nvPr/>
            </p:nvSpPr>
            <p:spPr>
              <a:xfrm>
                <a:off x="6085754" y="1833011"/>
                <a:ext cx="1017262" cy="276999"/>
              </a:xfrm>
              <a:prstGeom prst="rect">
                <a:avLst/>
              </a:prstGeom>
              <a:noFill/>
            </p:spPr>
            <p:txBody>
              <a:bodyPr wrap="square" rtlCol="0">
                <a:spAutoFit/>
              </a:bodyPr>
              <a:lstStyle/>
              <a:p>
                <a:r>
                  <a:rPr lang="it-IT" sz="1200" dirty="0"/>
                  <a:t>2x7 sensors</a:t>
                </a:r>
              </a:p>
            </p:txBody>
          </p:sp>
          <p:sp>
            <p:nvSpPr>
              <p:cNvPr id="80" name="CasellaDiTesto 18"/>
              <p:cNvSpPr txBox="1"/>
              <p:nvPr/>
            </p:nvSpPr>
            <p:spPr>
              <a:xfrm>
                <a:off x="6600804" y="1646187"/>
                <a:ext cx="864096" cy="276999"/>
              </a:xfrm>
              <a:prstGeom prst="rect">
                <a:avLst/>
              </a:prstGeom>
              <a:noFill/>
            </p:spPr>
            <p:txBody>
              <a:bodyPr wrap="square" rtlCol="0">
                <a:spAutoFit/>
              </a:bodyPr>
              <a:lstStyle/>
              <a:p>
                <a:r>
                  <a:rPr lang="it-IT" sz="1200" dirty="0"/>
                  <a:t>FPC</a:t>
                </a:r>
              </a:p>
            </p:txBody>
          </p:sp>
        </p:grpSp>
        <p:sp>
          <p:nvSpPr>
            <p:cNvPr id="88" name="TextBox 45"/>
            <p:cNvSpPr txBox="1"/>
            <p:nvPr/>
          </p:nvSpPr>
          <p:spPr>
            <a:xfrm>
              <a:off x="5640993" y="3826801"/>
              <a:ext cx="1789594" cy="276999"/>
            </a:xfrm>
            <a:prstGeom prst="rect">
              <a:avLst/>
            </a:prstGeom>
            <a:noFill/>
          </p:spPr>
          <p:txBody>
            <a:bodyPr wrap="square" rtlCol="0">
              <a:spAutoFit/>
            </a:bodyPr>
            <a:lstStyle>
              <a:defPPr>
                <a:defRPr lang="en-US"/>
              </a:defPPr>
              <a:lvl1pPr>
                <a:defRPr sz="1200"/>
              </a:lvl1pPr>
            </a:lstStyle>
            <a:p>
              <a:r>
                <a:rPr lang="en-US" dirty="0"/>
                <a:t>~100 cm /150 cm  long</a:t>
              </a:r>
              <a:endParaRPr lang="en-GB" dirty="0" err="1"/>
            </a:p>
          </p:txBody>
        </p:sp>
      </p:grpSp>
      <p:grpSp>
        <p:nvGrpSpPr>
          <p:cNvPr id="9" name="Groupe 8"/>
          <p:cNvGrpSpPr/>
          <p:nvPr/>
        </p:nvGrpSpPr>
        <p:grpSpPr>
          <a:xfrm>
            <a:off x="1442137" y="2907543"/>
            <a:ext cx="1185259" cy="1758030"/>
            <a:chOff x="1401209" y="2755771"/>
            <a:chExt cx="1121384" cy="1758030"/>
          </a:xfrm>
        </p:grpSpPr>
        <p:pic>
          <p:nvPicPr>
            <p:cNvPr id="86" name="Picture 2"/>
            <p:cNvPicPr>
              <a:picLocks noChangeAspect="1"/>
            </p:cNvPicPr>
            <p:nvPr/>
          </p:nvPicPr>
          <p:blipFill rotWithShape="1">
            <a:blip r:embed="rId17">
              <a:extLst>
                <a:ext uri="{28A0092B-C50C-407E-A947-70E740481C1C}">
                  <a14:useLocalDpi xmlns:a14="http://schemas.microsoft.com/office/drawing/2010/main" val="0"/>
                </a:ext>
              </a:extLst>
            </a:blip>
            <a:srcRect r="3861"/>
            <a:stretch/>
          </p:blipFill>
          <p:spPr>
            <a:xfrm>
              <a:off x="1401209" y="2958574"/>
              <a:ext cx="1121384" cy="1555227"/>
            </a:xfrm>
            <a:prstGeom prst="rect">
              <a:avLst/>
            </a:prstGeom>
          </p:spPr>
        </p:pic>
        <p:sp>
          <p:nvSpPr>
            <p:cNvPr id="8" name="Rectangle 7"/>
            <p:cNvSpPr/>
            <p:nvPr/>
          </p:nvSpPr>
          <p:spPr>
            <a:xfrm rot="16200000">
              <a:off x="1994086" y="2655661"/>
              <a:ext cx="201074" cy="401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0" name="TextBox 43"/>
          <p:cNvSpPr txBox="1"/>
          <p:nvPr/>
        </p:nvSpPr>
        <p:spPr>
          <a:xfrm>
            <a:off x="1962972" y="1392497"/>
            <a:ext cx="5323895" cy="307777"/>
          </a:xfrm>
          <a:prstGeom prst="rect">
            <a:avLst/>
          </a:prstGeom>
          <a:noFill/>
        </p:spPr>
        <p:txBody>
          <a:bodyPr wrap="square" rtlCol="0">
            <a:spAutoFit/>
          </a:bodyPr>
          <a:lstStyle/>
          <a:p>
            <a:pPr lvl="0">
              <a:defRPr/>
            </a:pPr>
            <a:r>
              <a:rPr kumimoji="0" lang="en-US" sz="1400" b="0" i="1" u="none" strike="noStrike" kern="1200" cap="none" spc="0" normalizeH="0" baseline="0" noProof="0" dirty="0" err="1" smtClean="0">
                <a:ln>
                  <a:noFill/>
                </a:ln>
                <a:solidFill>
                  <a:srgbClr val="0E0E11"/>
                </a:solidFill>
                <a:effectLst/>
                <a:uLnTx/>
                <a:uFillTx/>
                <a:latin typeface="Corbel" panose="020B0503020204020204"/>
                <a:ea typeface="+mn-ea"/>
                <a:cs typeface="+mn-cs"/>
                <a:sym typeface="Symbol" panose="05050102010706020507" pitchFamily="18" charset="2"/>
              </a:rPr>
              <a:t>Fournisseur</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sym typeface="Symbol" panose="05050102010706020507" pitchFamily="18" charset="2"/>
              </a:rPr>
              <a:t>:</a:t>
            </a:r>
            <a:r>
              <a:rPr kumimoji="0" lang="en-US" sz="1400" b="0" i="1" u="none" strike="noStrike" kern="1200" cap="none" spc="0" normalizeH="0" noProof="0" dirty="0" smtClean="0">
                <a:ln>
                  <a:noFill/>
                </a:ln>
                <a:solidFill>
                  <a:srgbClr val="0E0E11"/>
                </a:solidFill>
                <a:effectLst/>
                <a:uLnTx/>
                <a:uFillTx/>
                <a:latin typeface="Corbel" panose="020B0503020204020204"/>
                <a:ea typeface="+mn-ea"/>
                <a:cs typeface="+mn-cs"/>
                <a:sym typeface="Symbol" panose="05050102010706020507" pitchFamily="18" charset="2"/>
              </a:rPr>
              <a:t> </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sym typeface="Symbol" panose="05050102010706020507" pitchFamily="18" charset="2"/>
              </a:rPr>
              <a:t> </a:t>
            </a:r>
            <a:r>
              <a:rPr kumimoji="0" lang="en-US" sz="1400" b="0" i="1" u="none" strike="noStrike" kern="1200" cap="none" spc="0" normalizeH="0" baseline="0" noProof="0" dirty="0" err="1" smtClean="0">
                <a:ln>
                  <a:noFill/>
                </a:ln>
                <a:solidFill>
                  <a:srgbClr val="0E0E11"/>
                </a:solidFill>
                <a:effectLst/>
                <a:uLnTx/>
                <a:uFillTx/>
                <a:latin typeface="Corbel" panose="020B0503020204020204"/>
                <a:ea typeface="+mn-ea"/>
                <a:cs typeface="+mn-cs"/>
                <a:sym typeface="Symbol" panose="05050102010706020507" pitchFamily="18" charset="2"/>
              </a:rPr>
              <a:t>Int</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sym typeface="Symbol" panose="05050102010706020507" pitchFamily="18" charset="2"/>
              </a:rPr>
              <a:t> = </a:t>
            </a:r>
            <a:r>
              <a:rPr lang="en-US" sz="1400" i="1" dirty="0">
                <a:solidFill>
                  <a:srgbClr val="0E0E11"/>
                </a:solidFill>
                <a:latin typeface="Corbel" panose="020B0503020204020204"/>
                <a:sym typeface="Symbol" panose="05050102010706020507" pitchFamily="18" charset="2"/>
              </a:rPr>
              <a:t>0,089 à 2,588 mm   </a:t>
            </a:r>
            <a:r>
              <a:rPr kumimoji="0" lang="en-US" sz="1400" b="0" i="1" u="none" strike="noStrike" kern="1200" cap="none" spc="0" normalizeH="0" baseline="0" noProof="0" dirty="0" smtClean="0">
                <a:ln>
                  <a:noFill/>
                </a:ln>
                <a:solidFill>
                  <a:srgbClr val="0E0E11"/>
                </a:solidFill>
                <a:effectLst/>
                <a:uLnTx/>
                <a:uFillTx/>
                <a:latin typeface="Corbel" panose="020B0503020204020204"/>
                <a:ea typeface="+mn-ea"/>
                <a:cs typeface="+mn-cs"/>
                <a:sym typeface="Symbol" panose="05050102010706020507" pitchFamily="18" charset="2"/>
              </a:rPr>
              <a:t>Ep.</a:t>
            </a:r>
            <a:r>
              <a:rPr kumimoji="0" lang="en-US" sz="1400" b="0" i="1" u="none" strike="noStrike" kern="1200" cap="none" spc="0" normalizeH="0" noProof="0" dirty="0" smtClean="0">
                <a:ln>
                  <a:noFill/>
                </a:ln>
                <a:solidFill>
                  <a:srgbClr val="0E0E11"/>
                </a:solidFill>
                <a:effectLst/>
                <a:uLnTx/>
                <a:uFillTx/>
                <a:latin typeface="Corbel" panose="020B0503020204020204"/>
                <a:ea typeface="+mn-ea"/>
                <a:cs typeface="+mn-cs"/>
                <a:sym typeface="Symbol" panose="05050102010706020507" pitchFamily="18" charset="2"/>
              </a:rPr>
              <a:t> = 0,0127 à 0,177 mm</a:t>
            </a:r>
            <a:endParaRPr kumimoji="0" lang="en-GB" sz="1400" b="0" i="1" u="none" strike="noStrike" kern="1200" cap="none" spc="0" normalizeH="0" baseline="0" noProof="0" dirty="0" err="1" smtClean="0">
              <a:ln>
                <a:noFill/>
              </a:ln>
              <a:solidFill>
                <a:srgbClr val="0E0E11"/>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01840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710202" y="1593289"/>
            <a:ext cx="4341192" cy="590931"/>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black"/>
                </a:solidFill>
                <a:effectLst/>
                <a:uLnTx/>
                <a:uFillTx/>
                <a:latin typeface="Calibri"/>
                <a:ea typeface="+mn-ea"/>
                <a:cs typeface="+mn-cs"/>
              </a:rPr>
              <a:t>Matériaux courants</a:t>
            </a:r>
            <a:endParaRPr kumimoji="0" lang="fr-FR" sz="36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e 3"/>
          <p:cNvGrpSpPr/>
          <p:nvPr/>
        </p:nvGrpSpPr>
        <p:grpSpPr>
          <a:xfrm>
            <a:off x="78369" y="139252"/>
            <a:ext cx="12110115" cy="870011"/>
            <a:chOff x="0" y="2903003"/>
            <a:chExt cx="12529351" cy="870011"/>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86413" y="530075"/>
              <a:ext cx="870010" cy="5615866"/>
            </a:xfrm>
            <a:prstGeom prst="rect">
              <a:avLst/>
            </a:prstGeom>
          </p:spPr>
        </p:pic>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2928" y="530076"/>
              <a:ext cx="870010" cy="5615866"/>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9788" y="530076"/>
              <a:ext cx="870010" cy="5615866"/>
            </a:xfrm>
            <a:prstGeom prst="rect">
              <a:avLst/>
            </a:prstGeom>
          </p:spPr>
        </p:pic>
      </p:gr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22" y="188640"/>
            <a:ext cx="439858" cy="403375"/>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 y="139251"/>
            <a:ext cx="545565" cy="545565"/>
          </a:xfrm>
          <a:prstGeom prst="rect">
            <a:avLst/>
          </a:prstGeom>
        </p:spPr>
      </p:pic>
    </p:spTree>
    <p:extLst>
      <p:ext uri="{BB962C8B-B14F-4D97-AF65-F5344CB8AC3E}">
        <p14:creationId xmlns:p14="http://schemas.microsoft.com/office/powerpoint/2010/main" val="1190259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042" y="1108502"/>
            <a:ext cx="2917377" cy="2190704"/>
          </a:xfrm>
          <a:prstGeom prst="rect">
            <a:avLst/>
          </a:prstGeom>
        </p:spPr>
      </p:pic>
      <p:sp>
        <p:nvSpPr>
          <p:cNvPr id="23" name="AutoShape 1"/>
          <p:cNvSpPr>
            <a:spLocks noChangeArrowheads="1"/>
          </p:cNvSpPr>
          <p:nvPr/>
        </p:nvSpPr>
        <p:spPr bwMode="auto">
          <a:xfrm>
            <a:off x="7782777" y="1362301"/>
            <a:ext cx="4343051"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4" name="AutoShape 1"/>
          <p:cNvSpPr>
            <a:spLocks noChangeArrowheads="1"/>
          </p:cNvSpPr>
          <p:nvPr/>
        </p:nvSpPr>
        <p:spPr bwMode="auto">
          <a:xfrm>
            <a:off x="1678464" y="1362301"/>
            <a:ext cx="5994183"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082537" cy="1265209"/>
            <a:chOff x="2013540" y="3093727"/>
            <a:chExt cx="569171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4431818" y="3500415"/>
              <a:ext cx="3273438" cy="526596"/>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lang="fr-FR" sz="3600" b="1" dirty="0" smtClean="0">
                  <a:solidFill>
                    <a:prstClr val="white"/>
                  </a:solidFill>
                  <a:latin typeface="Calibri"/>
                </a:rPr>
                <a:t>Connecteurs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 name="Groupe 7"/>
          <p:cNvGrpSpPr/>
          <p:nvPr/>
        </p:nvGrpSpPr>
        <p:grpSpPr>
          <a:xfrm>
            <a:off x="107504" y="1486072"/>
            <a:ext cx="6096000" cy="2554545"/>
            <a:chOff x="107504" y="1486072"/>
            <a:chExt cx="6096000" cy="2554545"/>
          </a:xfrm>
        </p:grpSpPr>
        <p:sp>
          <p:nvSpPr>
            <p:cNvPr id="5" name="Rectangle 4"/>
            <p:cNvSpPr/>
            <p:nvPr/>
          </p:nvSpPr>
          <p:spPr>
            <a:xfrm>
              <a:off x="107504" y="1486072"/>
              <a:ext cx="6096000" cy="255454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R.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Callegari</a:t>
              </a: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D. Alvarez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Feito</a:t>
              </a: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J.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Degrange</a:t>
              </a: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A.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Mapelli</a:t>
              </a: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J. Noel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M.A.Villarejo</a:t>
              </a: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M. Vos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smtClean="0">
                  <a:ln>
                    <a:noFill/>
                  </a:ln>
                  <a:solidFill>
                    <a:prstClr val="black"/>
                  </a:solidFill>
                  <a:effectLst/>
                  <a:uLnTx/>
                  <a:uFillTx/>
                  <a:latin typeface="Calibri"/>
                  <a:ea typeface="+mn-ea"/>
                  <a:cs typeface="+mn-cs"/>
                </a:rPr>
                <a:t>24/04/2018</a:t>
              </a:r>
              <a:endParaRPr kumimoji="0" lang="fr-FR" sz="1600" b="0" i="0" u="none" strike="noStrike" kern="1200" cap="small" spc="0" normalizeH="0" baseline="0" noProof="0" dirty="0">
                <a:ln>
                  <a:noFill/>
                </a:ln>
                <a:solidFill>
                  <a:prstClr val="black"/>
                </a:solidFill>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3970" y="278400"/>
            <a:ext cx="1268762" cy="35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sp>
        <p:nvSpPr>
          <p:cNvPr id="28" name="Rectangle 27"/>
          <p:cNvSpPr/>
          <p:nvPr/>
        </p:nvSpPr>
        <p:spPr>
          <a:xfrm>
            <a:off x="1925991" y="1556981"/>
            <a:ext cx="3277864" cy="40075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4" b="1" i="1" u="none" strike="noStrike" kern="1200" cap="none" spc="0" normalizeH="0" baseline="0" noProof="0" dirty="0" smtClean="0">
                <a:ln>
                  <a:noFill/>
                </a:ln>
                <a:solidFill>
                  <a:srgbClr val="000000"/>
                </a:solidFill>
                <a:effectLst/>
                <a:uLnTx/>
                <a:uFillTx/>
                <a:latin typeface="Corbel" panose="020B0503020204020204"/>
                <a:ea typeface="+mn-ea"/>
                <a:cs typeface="+mn-cs"/>
              </a:rPr>
              <a:t>Connecteurs pour µ-canaux</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EA25871D-9707-46F0-9693-56A3CC074945" descr="E00CF4C6-18EE-40A1-B2D1-4022C2ED723D@cer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8221" y="186087"/>
            <a:ext cx="202983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682555" y="1895294"/>
            <a:ext cx="5632374" cy="116955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Alternative aux connecteurs métalliques usinés brasés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Challenges:</a:t>
            </a:r>
          </a:p>
          <a:p>
            <a:pPr marL="742950" marR="0" lvl="1"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Bonding techniques</a:t>
            </a:r>
          </a:p>
          <a:p>
            <a:pPr marL="742950" marR="0" lvl="1"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Sealing</a:t>
            </a:r>
          </a:p>
          <a:p>
            <a:pPr marL="742950" marR="0" lvl="1"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Materials (Ceramics / Polymers / Metals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188" y="3175417"/>
            <a:ext cx="5787153" cy="1992379"/>
          </a:xfrm>
          <a:prstGeom prst="rect">
            <a:avLst/>
          </a:prstGeom>
        </p:spPr>
      </p:pic>
      <p:sp>
        <p:nvSpPr>
          <p:cNvPr id="10" name="Rectangle 9"/>
          <p:cNvSpPr/>
          <p:nvPr/>
        </p:nvSpPr>
        <p:spPr>
          <a:xfrm>
            <a:off x="1678464" y="5167796"/>
            <a:ext cx="6077311" cy="1169551"/>
          </a:xfrm>
          <a:prstGeom prst="rect">
            <a:avLst/>
          </a:prstGeom>
        </p:spPr>
        <p:txBody>
          <a:bodyPr wrap="square">
            <a:spAutoFit/>
          </a:bodyPr>
          <a:lstStyle/>
          <a:p>
            <a:r>
              <a:rPr lang="fr-FR" sz="1400" dirty="0" smtClean="0"/>
              <a:t>Solutions soudées sur la base</a:t>
            </a:r>
            <a:endParaRPr lang="fr-FR" sz="1400" dirty="0"/>
          </a:p>
          <a:p>
            <a:r>
              <a:rPr lang="fr-FR" sz="1400" dirty="0" smtClean="0"/>
              <a:t>Connecteurs usinés en alliages avec des </a:t>
            </a:r>
            <a:r>
              <a:rPr lang="fr-FR" sz="1400" dirty="0" err="1" smtClean="0"/>
              <a:t>CTEs</a:t>
            </a:r>
            <a:r>
              <a:rPr lang="fr-FR" sz="1400" dirty="0" smtClean="0"/>
              <a:t> proche de celui du Si (</a:t>
            </a:r>
            <a:r>
              <a:rPr lang="fr-FR" sz="1400" dirty="0" err="1" smtClean="0"/>
              <a:t>Kovar</a:t>
            </a:r>
            <a:r>
              <a:rPr lang="fr-FR" sz="1400" dirty="0"/>
              <a:t>, </a:t>
            </a:r>
            <a:r>
              <a:rPr lang="fr-FR" sz="1400" dirty="0" smtClean="0"/>
              <a:t>Invar…) </a:t>
            </a:r>
          </a:p>
          <a:p>
            <a:pPr lvl="1"/>
            <a:r>
              <a:rPr lang="fr-FR" sz="1400" dirty="0" smtClean="0"/>
              <a:t>• Utilisés sur </a:t>
            </a:r>
            <a:r>
              <a:rPr lang="fr-FR" sz="1400" dirty="0" err="1" smtClean="0"/>
              <a:t>LHCb</a:t>
            </a:r>
            <a:r>
              <a:rPr lang="fr-FR" sz="1400" dirty="0" smtClean="0"/>
              <a:t> et </a:t>
            </a:r>
            <a:r>
              <a:rPr lang="fr-FR" sz="1400" dirty="0"/>
              <a:t>NA62 </a:t>
            </a:r>
            <a:r>
              <a:rPr lang="fr-FR" sz="1400" dirty="0" smtClean="0"/>
              <a:t> </a:t>
            </a:r>
          </a:p>
          <a:p>
            <a:pPr lvl="1"/>
            <a:r>
              <a:rPr lang="fr-FR" sz="1400" dirty="0" smtClean="0"/>
              <a:t>• Soudage laser entre connecteur et tuyau </a:t>
            </a:r>
          </a:p>
          <a:p>
            <a:pPr lvl="1"/>
            <a:r>
              <a:rPr lang="fr-FR" sz="1400" dirty="0" smtClean="0"/>
              <a:t>• Brasure sous vide entre connecteur et plaque de refroidissement</a:t>
            </a:r>
            <a:endParaRPr lang="fr-FR" sz="1400" dirty="0"/>
          </a:p>
        </p:txBody>
      </p:sp>
      <p:sp>
        <p:nvSpPr>
          <p:cNvPr id="18" name="Rectangle 17"/>
          <p:cNvSpPr/>
          <p:nvPr/>
        </p:nvSpPr>
        <p:spPr>
          <a:xfrm>
            <a:off x="8322782" y="3379700"/>
            <a:ext cx="319145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MCC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optimization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pressure test</a:t>
            </a:r>
          </a:p>
        </p:txBody>
      </p:sp>
      <p:pic>
        <p:nvPicPr>
          <p:cNvPr id="17" name="Imag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6287" y="3829526"/>
            <a:ext cx="4136029" cy="2558334"/>
          </a:xfrm>
          <a:prstGeom prst="rect">
            <a:avLst/>
          </a:prstGeom>
        </p:spPr>
      </p:pic>
      <p:sp>
        <p:nvSpPr>
          <p:cNvPr id="22" name="Rectangle 21"/>
          <p:cNvSpPr/>
          <p:nvPr/>
        </p:nvSpPr>
        <p:spPr>
          <a:xfrm>
            <a:off x="8618115" y="2228972"/>
            <a:ext cx="6254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WP9</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9270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710201" y="1593289"/>
            <a:ext cx="6921521" cy="590931"/>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t>Colles – matériaux d’assemblage</a:t>
            </a:r>
            <a:endParaRPr lang="fr-FR" sz="3600" b="1" dirty="0"/>
          </a:p>
        </p:txBody>
      </p:sp>
      <p:grpSp>
        <p:nvGrpSpPr>
          <p:cNvPr id="4" name="Groupe 3"/>
          <p:cNvGrpSpPr/>
          <p:nvPr/>
        </p:nvGrpSpPr>
        <p:grpSpPr>
          <a:xfrm>
            <a:off x="78369" y="139252"/>
            <a:ext cx="12110115" cy="870011"/>
            <a:chOff x="0" y="2903003"/>
            <a:chExt cx="12529351" cy="870011"/>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86413" y="530075"/>
              <a:ext cx="870010" cy="5615866"/>
            </a:xfrm>
            <a:prstGeom prst="rect">
              <a:avLst/>
            </a:prstGeom>
          </p:spPr>
        </p:pic>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2928" y="530076"/>
              <a:ext cx="870010" cy="5615866"/>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9788" y="530076"/>
              <a:ext cx="870010" cy="5615866"/>
            </a:xfrm>
            <a:prstGeom prst="rect">
              <a:avLst/>
            </a:prstGeom>
          </p:spPr>
        </p:pic>
      </p:gr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22" y="188640"/>
            <a:ext cx="439858" cy="403375"/>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 y="139251"/>
            <a:ext cx="545565" cy="545565"/>
          </a:xfrm>
          <a:prstGeom prst="rect">
            <a:avLst/>
          </a:prstGeom>
        </p:spPr>
      </p:pic>
    </p:spTree>
    <p:extLst>
      <p:ext uri="{BB962C8B-B14F-4D97-AF65-F5344CB8AC3E}">
        <p14:creationId xmlns:p14="http://schemas.microsoft.com/office/powerpoint/2010/main" val="1958988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097727" y="1277130"/>
            <a:ext cx="4953810" cy="5172601"/>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519366" y="1295552"/>
            <a:ext cx="5510303" cy="518666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defRPr/>
            </a:pPr>
            <a:endParaRPr lang="fr-CH" sz="2000" dirty="0" smtClean="0"/>
          </a:p>
          <a:p>
            <a:pPr lvl="0">
              <a:spcBef>
                <a:spcPct val="0"/>
              </a:spcBef>
              <a:buNone/>
              <a:defRPr/>
            </a:pPr>
            <a:endParaRPr lang="fr-CH" sz="2000" dirty="0"/>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827565" cy="1265209"/>
            <a:chOff x="2013540" y="3093727"/>
            <a:chExt cx="5486814"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3695184" y="3500415"/>
              <a:ext cx="3805170"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Colles / Résines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2406813"/>
            <a:chOff x="107504" y="1486072"/>
            <a:chExt cx="6096000" cy="2406813"/>
          </a:xfrm>
        </p:grpSpPr>
        <p:sp>
          <p:nvSpPr>
            <p:cNvPr id="5" name="Rectangle 4"/>
            <p:cNvSpPr/>
            <p:nvPr/>
          </p:nvSpPr>
          <p:spPr>
            <a:xfrm>
              <a:off x="107504" y="1486072"/>
              <a:ext cx="6096000" cy="240681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D. Alvarez</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S. Michal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N. </a:t>
              </a:r>
              <a:r>
                <a:rPr lang="en-US" sz="1600" cap="small" dirty="0" err="1" smtClean="0">
                  <a:latin typeface="Calibri"/>
                </a:rPr>
                <a:t>Pacifico</a:t>
              </a:r>
              <a:endParaRPr kumimoji="0" lang="en-US" sz="1600" b="0" i="0" u="none" strike="noStrike" kern="1200" cap="small" spc="0" normalizeH="0" baseline="0" noProof="0" dirty="0" smtClean="0">
                <a:ln>
                  <a:noFill/>
                </a:ln>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OB Collaboration</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cap="small" dirty="0" smtClean="0">
                  <a:latin typeface="Calibri"/>
                </a:rPr>
                <a:t>23</a:t>
              </a:r>
              <a:r>
                <a:rPr kumimoji="0" lang="en-US" sz="1600" b="0" i="0" u="none" strike="noStrike" kern="1200" cap="small" spc="0" normalizeH="0" baseline="0" noProof="0" dirty="0" smtClean="0">
                  <a:ln>
                    <a:noFill/>
                  </a:ln>
                  <a:effectLst/>
                  <a:uLnTx/>
                  <a:uFillTx/>
                  <a:latin typeface="Calibri"/>
                  <a:ea typeface="+mn-ea"/>
                  <a:cs typeface="+mn-cs"/>
                </a:rPr>
                <a:t>/09/2019</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600" cap="small" dirty="0">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M. Monti</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cap="small" dirty="0" smtClean="0">
                  <a:latin typeface="Calibri"/>
                </a:rPr>
                <a:t>S. </a:t>
              </a:r>
              <a:r>
                <a:rPr lang="en-US" sz="1600" cap="small" dirty="0" err="1" smtClean="0">
                  <a:latin typeface="Calibri"/>
                </a:rPr>
                <a:t>Coelli</a:t>
              </a:r>
              <a:r>
                <a:rPr lang="en-US" sz="1600" cap="small" dirty="0" smtClean="0">
                  <a:latin typeface="Calibri"/>
                </a:rPr>
                <a:t/>
              </a:r>
              <a:br>
                <a:rPr lang="en-US" sz="1600" cap="small" dirty="0" smtClean="0">
                  <a:latin typeface="Calibri"/>
                </a:rPr>
              </a:br>
              <a:r>
                <a:rPr lang="en-US" sz="1600" cap="small" dirty="0" smtClean="0">
                  <a:latin typeface="Calibri"/>
                </a:rPr>
                <a:t>04/08/2020</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34" name="Groupe 33"/>
          <p:cNvGrpSpPr/>
          <p:nvPr/>
        </p:nvGrpSpPr>
        <p:grpSpPr>
          <a:xfrm>
            <a:off x="1992060" y="3058703"/>
            <a:ext cx="4227156" cy="1214636"/>
            <a:chOff x="601271" y="2880093"/>
            <a:chExt cx="9516526" cy="3109751"/>
          </a:xfrm>
        </p:grpSpPr>
        <p:pic>
          <p:nvPicPr>
            <p:cNvPr id="35"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242" t="10828" r="12485" b="26465"/>
            <a:stretch/>
          </p:blipFill>
          <p:spPr>
            <a:xfrm>
              <a:off x="4863069" y="2994769"/>
              <a:ext cx="2520000" cy="1247140"/>
            </a:xfrm>
            <a:prstGeom prst="rect">
              <a:avLst/>
            </a:prstGeom>
          </p:spPr>
        </p:pic>
        <p:pic>
          <p:nvPicPr>
            <p:cNvPr id="36" name="Picture 7"/>
            <p:cNvPicPr>
              <a:picLocks noChangeAspect="1"/>
            </p:cNvPicPr>
            <p:nvPr/>
          </p:nvPicPr>
          <p:blipFill>
            <a:blip r:embed="rId5"/>
            <a:stretch>
              <a:fillRect/>
            </a:stretch>
          </p:blipFill>
          <p:spPr>
            <a:xfrm>
              <a:off x="7663182" y="2891622"/>
              <a:ext cx="2115111" cy="1472456"/>
            </a:xfrm>
            <a:prstGeom prst="rect">
              <a:avLst/>
            </a:prstGeom>
          </p:spPr>
        </p:pic>
        <p:pic>
          <p:nvPicPr>
            <p:cNvPr id="37" name="Picture 8"/>
            <p:cNvPicPr>
              <a:picLocks noChangeAspect="1"/>
            </p:cNvPicPr>
            <p:nvPr/>
          </p:nvPicPr>
          <p:blipFill>
            <a:blip r:embed="rId6"/>
            <a:stretch>
              <a:fillRect/>
            </a:stretch>
          </p:blipFill>
          <p:spPr>
            <a:xfrm>
              <a:off x="7597797" y="4669173"/>
              <a:ext cx="2520000" cy="1206756"/>
            </a:xfrm>
            <a:prstGeom prst="rect">
              <a:avLst/>
            </a:prstGeom>
          </p:spPr>
        </p:pic>
        <p:pic>
          <p:nvPicPr>
            <p:cNvPr id="38" name="Picture 9"/>
            <p:cNvPicPr>
              <a:picLocks noChangeAspect="1"/>
            </p:cNvPicPr>
            <p:nvPr/>
          </p:nvPicPr>
          <p:blipFill>
            <a:blip r:embed="rId7"/>
            <a:stretch>
              <a:fillRect/>
            </a:stretch>
          </p:blipFill>
          <p:spPr>
            <a:xfrm>
              <a:off x="2216419" y="4669173"/>
              <a:ext cx="2520000" cy="1201341"/>
            </a:xfrm>
            <a:prstGeom prst="rect">
              <a:avLst/>
            </a:prstGeom>
          </p:spPr>
        </p:pic>
        <p:pic>
          <p:nvPicPr>
            <p:cNvPr id="39" name="Picture 10"/>
            <p:cNvPicPr>
              <a:picLocks noChangeAspect="1"/>
            </p:cNvPicPr>
            <p:nvPr/>
          </p:nvPicPr>
          <p:blipFill rotWithShape="1">
            <a:blip r:embed="rId8"/>
            <a:srcRect t="54630"/>
            <a:stretch/>
          </p:blipFill>
          <p:spPr>
            <a:xfrm>
              <a:off x="2205628" y="3095210"/>
              <a:ext cx="2520000" cy="1146699"/>
            </a:xfrm>
            <a:prstGeom prst="rect">
              <a:avLst/>
            </a:prstGeom>
          </p:spPr>
        </p:pic>
        <p:pic>
          <p:nvPicPr>
            <p:cNvPr id="40" name="Picture 11"/>
            <p:cNvPicPr>
              <a:picLocks noChangeAspect="1"/>
            </p:cNvPicPr>
            <p:nvPr/>
          </p:nvPicPr>
          <p:blipFill>
            <a:blip r:embed="rId9"/>
            <a:stretch>
              <a:fillRect/>
            </a:stretch>
          </p:blipFill>
          <p:spPr>
            <a:xfrm>
              <a:off x="601271" y="2880093"/>
              <a:ext cx="1466916" cy="1576935"/>
            </a:xfrm>
            <a:prstGeom prst="rect">
              <a:avLst/>
            </a:prstGeom>
          </p:spPr>
        </p:pic>
        <p:pic>
          <p:nvPicPr>
            <p:cNvPr id="41" name="Picture 12"/>
            <p:cNvPicPr>
              <a:picLocks noChangeAspect="1"/>
            </p:cNvPicPr>
            <p:nvPr/>
          </p:nvPicPr>
          <p:blipFill>
            <a:blip r:embed="rId10"/>
            <a:stretch>
              <a:fillRect/>
            </a:stretch>
          </p:blipFill>
          <p:spPr>
            <a:xfrm>
              <a:off x="601271" y="4549844"/>
              <a:ext cx="1466916" cy="1440000"/>
            </a:xfrm>
            <a:prstGeom prst="rect">
              <a:avLst/>
            </a:prstGeom>
          </p:spPr>
        </p:pic>
        <p:pic>
          <p:nvPicPr>
            <p:cNvPr id="42" name="Picture 13"/>
            <p:cNvPicPr>
              <a:picLocks noChangeAspect="1"/>
            </p:cNvPicPr>
            <p:nvPr/>
          </p:nvPicPr>
          <p:blipFill rotWithShape="1">
            <a:blip r:embed="rId11"/>
            <a:srcRect l="37466" t="36875" r="39068" b="36724"/>
            <a:stretch/>
          </p:blipFill>
          <p:spPr>
            <a:xfrm rot="5400000">
              <a:off x="5514651" y="4009843"/>
              <a:ext cx="1260000" cy="2520000"/>
            </a:xfrm>
            <a:prstGeom prst="rect">
              <a:avLst/>
            </a:prstGeom>
          </p:spPr>
        </p:pic>
      </p:grpSp>
      <p:sp>
        <p:nvSpPr>
          <p:cNvPr id="4" name="Rectangle 3"/>
          <p:cNvSpPr/>
          <p:nvPr/>
        </p:nvSpPr>
        <p:spPr>
          <a:xfrm>
            <a:off x="1572122" y="1696606"/>
            <a:ext cx="5512036" cy="1077218"/>
          </a:xfrm>
          <a:prstGeom prst="rect">
            <a:avLst/>
          </a:prstGeom>
        </p:spPr>
        <p:txBody>
          <a:bodyPr wrap="square">
            <a:spAutoFit/>
          </a:bodyPr>
          <a:lstStyle/>
          <a:p>
            <a:r>
              <a:rPr lang="fr-FR" sz="1600" dirty="0"/>
              <a:t>Évaluation de diverses méthodes de dépôt de colle et optimisation des </a:t>
            </a:r>
            <a:r>
              <a:rPr lang="fr-FR" sz="1600" dirty="0" smtClean="0"/>
              <a:t>motifs: </a:t>
            </a:r>
            <a:r>
              <a:rPr lang="fr-CH" sz="1600" dirty="0" smtClean="0"/>
              <a:t>critique </a:t>
            </a:r>
            <a:r>
              <a:rPr lang="fr-CH" sz="1600" dirty="0"/>
              <a:t>/ performance </a:t>
            </a:r>
            <a:r>
              <a:rPr lang="fr-CH" sz="1600" dirty="0" smtClean="0"/>
              <a:t>thermique</a:t>
            </a:r>
          </a:p>
          <a:p>
            <a:r>
              <a:rPr lang="en-GB" sz="1600" dirty="0"/>
              <a:t>Baseline: </a:t>
            </a:r>
            <a:r>
              <a:rPr lang="en-GB" sz="1600" b="1" dirty="0"/>
              <a:t>STYCAST 2850FT + N9Cat</a:t>
            </a:r>
            <a:r>
              <a:rPr lang="en-GB" sz="1600" dirty="0"/>
              <a:t> (Ep. 0,1 mm  Tc=1,1 W/</a:t>
            </a:r>
            <a:r>
              <a:rPr lang="en-GB" sz="1600" dirty="0" err="1"/>
              <a:t>mK</a:t>
            </a:r>
            <a:r>
              <a:rPr lang="en-GB" sz="1600" dirty="0"/>
              <a:t>)</a:t>
            </a:r>
          </a:p>
          <a:p>
            <a:r>
              <a:rPr lang="fr-FR" sz="1600" dirty="0" smtClean="0"/>
              <a:t>Autres époxy </a:t>
            </a:r>
            <a:r>
              <a:rPr lang="en-GB" sz="1600" dirty="0" smtClean="0"/>
              <a:t>: </a:t>
            </a:r>
            <a:r>
              <a:rPr lang="en-GB" sz="1600" b="1" dirty="0"/>
              <a:t>E707RT</a:t>
            </a:r>
            <a:r>
              <a:rPr lang="en-GB" sz="1600" dirty="0"/>
              <a:t>, </a:t>
            </a:r>
            <a:r>
              <a:rPr lang="en-GB" sz="1600" b="1" dirty="0" err="1"/>
              <a:t>MasterBond</a:t>
            </a:r>
            <a:r>
              <a:rPr lang="en-GB" sz="1600" b="1" dirty="0"/>
              <a:t> EP30TC </a:t>
            </a:r>
            <a:r>
              <a:rPr lang="en-GB" sz="1600" dirty="0"/>
              <a:t>et </a:t>
            </a:r>
            <a:r>
              <a:rPr lang="en-GB" sz="1600" b="1" dirty="0"/>
              <a:t>EG765X-LV</a:t>
            </a:r>
            <a:r>
              <a:rPr lang="en-GB" sz="1600" dirty="0"/>
              <a:t> </a:t>
            </a:r>
          </a:p>
        </p:txBody>
      </p:sp>
      <p:pic>
        <p:nvPicPr>
          <p:cNvPr id="43"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9589" y="73025"/>
            <a:ext cx="1438065" cy="690568"/>
          </a:xfrm>
          <a:prstGeom prst="rect">
            <a:avLst/>
          </a:prstGeom>
        </p:spPr>
      </p:pic>
      <p:pic>
        <p:nvPicPr>
          <p:cNvPr id="44" name="EA25871D-9707-46F0-9693-56A3CC074945" descr="E00CF4C6-18EE-40A1-B2D1-4022C2ED723D@cer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23371" y="197841"/>
            <a:ext cx="202983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e 45"/>
          <p:cNvGrpSpPr/>
          <p:nvPr/>
        </p:nvGrpSpPr>
        <p:grpSpPr>
          <a:xfrm>
            <a:off x="2092568" y="4775701"/>
            <a:ext cx="4330361" cy="1731003"/>
            <a:chOff x="134112" y="2712119"/>
            <a:chExt cx="7368476" cy="3257579"/>
          </a:xfrm>
        </p:grpSpPr>
        <p:pic>
          <p:nvPicPr>
            <p:cNvPr id="47" name="Picture 8"/>
            <p:cNvPicPr>
              <a:picLocks noChangeAspect="1"/>
            </p:cNvPicPr>
            <p:nvPr/>
          </p:nvPicPr>
          <p:blipFill>
            <a:blip r:embed="rId14" cstate="print"/>
            <a:stretch>
              <a:fillRect/>
            </a:stretch>
          </p:blipFill>
          <p:spPr>
            <a:xfrm>
              <a:off x="134112" y="2712119"/>
              <a:ext cx="3950208" cy="3111591"/>
            </a:xfrm>
            <a:prstGeom prst="rect">
              <a:avLst/>
            </a:prstGeom>
          </p:spPr>
        </p:pic>
        <p:pic>
          <p:nvPicPr>
            <p:cNvPr id="48" name="Picture 19"/>
            <p:cNvPicPr>
              <a:picLocks noChangeAspect="1"/>
            </p:cNvPicPr>
            <p:nvPr/>
          </p:nvPicPr>
          <p:blipFill>
            <a:blip r:embed="rId15" cstate="print"/>
            <a:stretch>
              <a:fillRect/>
            </a:stretch>
          </p:blipFill>
          <p:spPr>
            <a:xfrm>
              <a:off x="4261552" y="3319273"/>
              <a:ext cx="3241036" cy="2650425"/>
            </a:xfrm>
            <a:prstGeom prst="rect">
              <a:avLst/>
            </a:prstGeom>
          </p:spPr>
        </p:pic>
        <p:pic>
          <p:nvPicPr>
            <p:cNvPr id="49" name="Picture 20" descr="Afficher l'image d'origi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074643" flipV="1">
              <a:off x="3544397" y="3910452"/>
              <a:ext cx="910319" cy="910319"/>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Rectangle 49"/>
          <p:cNvSpPr/>
          <p:nvPr/>
        </p:nvSpPr>
        <p:spPr>
          <a:xfrm>
            <a:off x="1886479" y="1366415"/>
            <a:ext cx="4454119" cy="400110"/>
          </a:xfrm>
          <a:prstGeom prst="rect">
            <a:avLst/>
          </a:prstGeom>
        </p:spPr>
        <p:txBody>
          <a:bodyPr wrap="square">
            <a:spAutoFit/>
          </a:bodyPr>
          <a:lstStyle/>
          <a:p>
            <a:r>
              <a:rPr lang="fr-FR" sz="2000" dirty="0" err="1">
                <a:solidFill>
                  <a:srgbClr val="0070C0"/>
                </a:solidFill>
                <a:ea typeface="+mj-ea"/>
                <a:cs typeface="+mj-cs"/>
              </a:rPr>
              <a:t>Loading</a:t>
            </a:r>
            <a:r>
              <a:rPr lang="fr-FR" sz="2000" dirty="0">
                <a:solidFill>
                  <a:srgbClr val="0070C0"/>
                </a:solidFill>
                <a:ea typeface="+mj-ea"/>
                <a:cs typeface="+mj-cs"/>
              </a:rPr>
              <a:t> / Collage des capteurs Si</a:t>
            </a:r>
          </a:p>
        </p:txBody>
      </p:sp>
      <p:sp>
        <p:nvSpPr>
          <p:cNvPr id="51" name="Content Placeholder 2"/>
          <p:cNvSpPr txBox="1">
            <a:spLocks/>
          </p:cNvSpPr>
          <p:nvPr/>
        </p:nvSpPr>
        <p:spPr>
          <a:xfrm>
            <a:off x="1587424" y="4322120"/>
            <a:ext cx="4835505" cy="44157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dirty="0"/>
              <a:t>Couche de </a:t>
            </a:r>
            <a:r>
              <a:rPr lang="en-GB" sz="1700" dirty="0" err="1"/>
              <a:t>colle</a:t>
            </a:r>
            <a:r>
              <a:rPr lang="en-GB" sz="1700" dirty="0"/>
              <a:t> entre la </a:t>
            </a:r>
            <a:r>
              <a:rPr lang="en-GB" sz="1700" dirty="0" err="1"/>
              <a:t>tuile</a:t>
            </a:r>
            <a:r>
              <a:rPr lang="en-GB" sz="1700" dirty="0"/>
              <a:t> TPG et le Silicon heater: </a:t>
            </a:r>
          </a:p>
          <a:p>
            <a:pPr marL="457200" lvl="1" indent="0">
              <a:spcBef>
                <a:spcPts val="0"/>
              </a:spcBef>
              <a:buNone/>
            </a:pPr>
            <a:r>
              <a:rPr lang="en-GB" sz="1200" dirty="0" err="1" smtClean="0"/>
              <a:t>Cible</a:t>
            </a:r>
            <a:r>
              <a:rPr lang="en-GB" sz="1200" dirty="0" smtClean="0"/>
              <a:t> ep. </a:t>
            </a:r>
            <a:r>
              <a:rPr lang="en-GB" sz="1200" dirty="0" err="1" smtClean="0"/>
              <a:t>colle</a:t>
            </a:r>
            <a:r>
              <a:rPr lang="en-GB" sz="1200" dirty="0" smtClean="0"/>
              <a:t> </a:t>
            </a:r>
            <a:r>
              <a:rPr lang="en-GB" sz="1200" dirty="0" err="1" smtClean="0"/>
              <a:t>polymérisée</a:t>
            </a:r>
            <a:r>
              <a:rPr lang="en-GB" sz="1200" dirty="0" smtClean="0"/>
              <a:t>: 70-75µm (caisson 24 </a:t>
            </a:r>
            <a:r>
              <a:rPr lang="en-GB" sz="1200" dirty="0" err="1" smtClean="0"/>
              <a:t>heures</a:t>
            </a:r>
            <a:r>
              <a:rPr lang="en-GB" sz="1200" dirty="0" smtClean="0"/>
              <a:t> @ 25°C)</a:t>
            </a:r>
          </a:p>
        </p:txBody>
      </p:sp>
      <p:sp>
        <p:nvSpPr>
          <p:cNvPr id="52" name="Content Placeholder 2"/>
          <p:cNvSpPr txBox="1">
            <a:spLocks/>
          </p:cNvSpPr>
          <p:nvPr/>
        </p:nvSpPr>
        <p:spPr>
          <a:xfrm>
            <a:off x="7205618" y="5657614"/>
            <a:ext cx="4957277" cy="8246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600" dirty="0"/>
              <a:t>Qualification de l’adhésif</a:t>
            </a:r>
          </a:p>
          <a:p>
            <a:pPr>
              <a:spcBef>
                <a:spcPts val="0"/>
              </a:spcBef>
            </a:pPr>
            <a:r>
              <a:rPr lang="fr-FR" sz="1300" dirty="0" smtClean="0"/>
              <a:t>Caractérisation thermique, mécanique et électrique </a:t>
            </a:r>
            <a:r>
              <a:rPr lang="en-GB" sz="1300" dirty="0" smtClean="0"/>
              <a:t>de </a:t>
            </a:r>
            <a:r>
              <a:rPr lang="fr-FR" sz="1300" dirty="0" smtClean="0"/>
              <a:t>l’adhésif</a:t>
            </a:r>
            <a:r>
              <a:rPr lang="en-GB" sz="1300" dirty="0" smtClean="0"/>
              <a:t> de loading </a:t>
            </a:r>
            <a:r>
              <a:rPr lang="fr-FR" sz="1300" dirty="0" smtClean="0"/>
              <a:t>avant</a:t>
            </a:r>
            <a:r>
              <a:rPr lang="en-GB" sz="1300" dirty="0" smtClean="0"/>
              <a:t> et après irradiation</a:t>
            </a:r>
            <a:endParaRPr lang="en-GB" sz="1300" dirty="0"/>
          </a:p>
          <a:p>
            <a:pPr>
              <a:spcBef>
                <a:spcPts val="0"/>
              </a:spcBef>
            </a:pPr>
            <a:r>
              <a:rPr lang="en-GB" sz="1300" dirty="0" smtClean="0"/>
              <a:t>X-Ray </a:t>
            </a:r>
            <a:r>
              <a:rPr lang="en-GB" sz="1300" dirty="0"/>
              <a:t>µCT </a:t>
            </a:r>
            <a:r>
              <a:rPr lang="en-GB" sz="1300" dirty="0" smtClean="0"/>
              <a:t>pour </a:t>
            </a:r>
            <a:r>
              <a:rPr lang="fr-FR" sz="1300" dirty="0" smtClean="0"/>
              <a:t>déterminer la taille </a:t>
            </a:r>
            <a:r>
              <a:rPr lang="en-GB" sz="1300" dirty="0" smtClean="0"/>
              <a:t>des </a:t>
            </a:r>
            <a:r>
              <a:rPr lang="fr-FR" sz="1300" dirty="0" smtClean="0"/>
              <a:t>particules</a:t>
            </a:r>
            <a:r>
              <a:rPr lang="en-GB" sz="1300" dirty="0" smtClean="0"/>
              <a:t> de la </a:t>
            </a:r>
            <a:r>
              <a:rPr lang="fr-FR" sz="1300" dirty="0" smtClean="0"/>
              <a:t>colle</a:t>
            </a:r>
          </a:p>
        </p:txBody>
      </p:sp>
      <p:sp>
        <p:nvSpPr>
          <p:cNvPr id="8" name="Rectangle 7"/>
          <p:cNvSpPr/>
          <p:nvPr/>
        </p:nvSpPr>
        <p:spPr>
          <a:xfrm>
            <a:off x="1572122" y="2773538"/>
            <a:ext cx="4125553" cy="338554"/>
          </a:xfrm>
          <a:prstGeom prst="rect">
            <a:avLst/>
          </a:prstGeom>
        </p:spPr>
        <p:txBody>
          <a:bodyPr wrap="none">
            <a:spAutoFit/>
          </a:bodyPr>
          <a:lstStyle/>
          <a:p>
            <a:pPr marL="285750" lvl="0" indent="-285750">
              <a:spcBef>
                <a:spcPct val="0"/>
              </a:spcBef>
              <a:buFont typeface="Arial" panose="020B0604020202020204" pitchFamily="34" charset="0"/>
              <a:buChar char="•"/>
              <a:defRPr/>
            </a:pPr>
            <a:r>
              <a:rPr lang="fr-CH" sz="1600" dirty="0"/>
              <a:t>Déposition de colle / pochoir et distributeur</a:t>
            </a:r>
            <a:endParaRPr lang="fr-FR" altLang="fr-FR" sz="1600" dirty="0"/>
          </a:p>
        </p:txBody>
      </p:sp>
      <p:pic>
        <p:nvPicPr>
          <p:cNvPr id="53" name="Picture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03031" y="222943"/>
            <a:ext cx="1219214" cy="390732"/>
          </a:xfrm>
          <a:prstGeom prst="rect">
            <a:avLst/>
          </a:prstGeom>
          <a:ln>
            <a:noFill/>
          </a:ln>
        </p:spPr>
      </p:pic>
      <p:sp>
        <p:nvSpPr>
          <p:cNvPr id="55" name="Rectangle 54"/>
          <p:cNvSpPr/>
          <p:nvPr/>
        </p:nvSpPr>
        <p:spPr>
          <a:xfrm>
            <a:off x="7289209" y="1832459"/>
            <a:ext cx="5019735" cy="830997"/>
          </a:xfrm>
          <a:prstGeom prst="rect">
            <a:avLst/>
          </a:prstGeom>
        </p:spPr>
        <p:txBody>
          <a:bodyPr wrap="square">
            <a:spAutoFit/>
          </a:bodyPr>
          <a:lstStyle/>
          <a:p>
            <a:r>
              <a:rPr lang="it-IT" altLang="fr-FR" sz="1600" dirty="0" smtClean="0"/>
              <a:t>Conduction thermique dans 1 stave avec tubre Ti</a:t>
            </a:r>
            <a:r>
              <a:rPr lang="it-IT" altLang="fr-FR" sz="1600" dirty="0"/>
              <a:t/>
            </a:r>
            <a:br>
              <a:rPr lang="it-IT" altLang="fr-FR" sz="1600" dirty="0"/>
            </a:br>
            <a:r>
              <a:rPr lang="it-IT" altLang="fr-FR" sz="1600" dirty="0" smtClean="0"/>
              <a:t>et colle </a:t>
            </a:r>
            <a:r>
              <a:rPr lang="it-IT" altLang="fr-FR" sz="1600" b="1" dirty="0" smtClean="0"/>
              <a:t>Stycast</a:t>
            </a:r>
            <a:r>
              <a:rPr lang="it-IT" altLang="fr-FR" sz="1600" dirty="0" smtClean="0"/>
              <a:t> </a:t>
            </a:r>
            <a:r>
              <a:rPr lang="it-IT" altLang="fr-FR" sz="1600" b="1" dirty="0" smtClean="0"/>
              <a:t>2850FT</a:t>
            </a:r>
            <a:r>
              <a:rPr lang="it-IT" altLang="fr-FR" sz="1600" dirty="0" smtClean="0"/>
              <a:t> </a:t>
            </a:r>
            <a:r>
              <a:rPr lang="it-IT" altLang="fr-FR" sz="1200" dirty="0" smtClean="0"/>
              <a:t>(IBL 2010) </a:t>
            </a:r>
            <a:r>
              <a:rPr lang="it-IT" altLang="fr-FR" sz="1600" dirty="0" smtClean="0"/>
              <a:t>or </a:t>
            </a:r>
            <a:r>
              <a:rPr lang="it-IT" altLang="fr-FR" sz="1600" b="1" dirty="0" smtClean="0"/>
              <a:t>HYSOL 9396 </a:t>
            </a:r>
            <a:r>
              <a:rPr lang="it-IT" altLang="fr-FR" sz="1200" dirty="0" smtClean="0"/>
              <a:t>(ITK 2020)</a:t>
            </a:r>
            <a:endParaRPr lang="fr-FR" sz="1600" dirty="0"/>
          </a:p>
          <a:p>
            <a:endParaRPr lang="fr-FR" sz="1600" dirty="0"/>
          </a:p>
        </p:txBody>
      </p:sp>
      <p:grpSp>
        <p:nvGrpSpPr>
          <p:cNvPr id="56" name="Groupe 55"/>
          <p:cNvGrpSpPr/>
          <p:nvPr/>
        </p:nvGrpSpPr>
        <p:grpSpPr>
          <a:xfrm>
            <a:off x="7772400" y="2431656"/>
            <a:ext cx="3905250" cy="979825"/>
            <a:chOff x="345298" y="3643313"/>
            <a:chExt cx="8012890" cy="2522413"/>
          </a:xfrm>
        </p:grpSpPr>
        <p:pic>
          <p:nvPicPr>
            <p:cNvPr id="57"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00375" y="3643313"/>
              <a:ext cx="371633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ttangolo 8"/>
            <p:cNvSpPr>
              <a:spLocks noChangeArrowheads="1"/>
            </p:cNvSpPr>
            <p:nvPr/>
          </p:nvSpPr>
          <p:spPr bwMode="auto">
            <a:xfrm>
              <a:off x="642938" y="3714751"/>
              <a:ext cx="1214436" cy="130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fr-FR" sz="900"/>
                <a:t>Sensor chip</a:t>
              </a:r>
            </a:p>
            <a:p>
              <a:pPr eaLnBrk="1" hangingPunct="1"/>
              <a:endParaRPr lang="it-IT" altLang="fr-FR" sz="900"/>
            </a:p>
          </p:txBody>
        </p:sp>
        <p:sp>
          <p:nvSpPr>
            <p:cNvPr id="59" name="Rettangolo 9"/>
            <p:cNvSpPr>
              <a:spLocks noChangeArrowheads="1"/>
            </p:cNvSpPr>
            <p:nvPr/>
          </p:nvSpPr>
          <p:spPr bwMode="auto">
            <a:xfrm>
              <a:off x="345298" y="4572000"/>
              <a:ext cx="1214438" cy="95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fr-FR" sz="900" dirty="0" smtClean="0"/>
                <a:t>Mousse </a:t>
              </a:r>
              <a:endParaRPr lang="it-IT" altLang="fr-FR" sz="900" dirty="0"/>
            </a:p>
            <a:p>
              <a:pPr eaLnBrk="1" hangingPunct="1"/>
              <a:endParaRPr lang="it-IT" altLang="fr-FR" sz="900" dirty="0"/>
            </a:p>
          </p:txBody>
        </p:sp>
        <p:sp>
          <p:nvSpPr>
            <p:cNvPr id="60" name="Rettangolo 10"/>
            <p:cNvSpPr>
              <a:spLocks noChangeArrowheads="1"/>
            </p:cNvSpPr>
            <p:nvPr/>
          </p:nvSpPr>
          <p:spPr bwMode="auto">
            <a:xfrm>
              <a:off x="642938" y="5214936"/>
              <a:ext cx="2357436" cy="95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fr-FR" sz="900" dirty="0" smtClean="0"/>
                <a:t>Tube de refroidissement</a:t>
              </a:r>
              <a:endParaRPr lang="it-IT" altLang="fr-FR" sz="900" dirty="0"/>
            </a:p>
          </p:txBody>
        </p:sp>
        <p:cxnSp>
          <p:nvCxnSpPr>
            <p:cNvPr id="61" name="Connettore 2 12"/>
            <p:cNvCxnSpPr>
              <a:cxnSpLocks noChangeShapeType="1"/>
            </p:cNvCxnSpPr>
            <p:nvPr/>
          </p:nvCxnSpPr>
          <p:spPr bwMode="auto">
            <a:xfrm>
              <a:off x="1714500" y="5572125"/>
              <a:ext cx="2071688" cy="1588"/>
            </a:xfrm>
            <a:prstGeom prst="straightConnector1">
              <a:avLst/>
            </a:prstGeom>
            <a:noFill/>
            <a:ln w="9525" algn="ctr">
              <a:solidFill>
                <a:schemeClr val="tx1"/>
              </a:solidFill>
              <a:round/>
              <a:headEnd/>
              <a:tailEnd type="arrow" w="med" len="med"/>
            </a:ln>
          </p:spPr>
        </p:cxnSp>
        <p:cxnSp>
          <p:nvCxnSpPr>
            <p:cNvPr id="62" name="Connettore 2 15"/>
            <p:cNvCxnSpPr>
              <a:cxnSpLocks noChangeShapeType="1"/>
            </p:cNvCxnSpPr>
            <p:nvPr/>
          </p:nvCxnSpPr>
          <p:spPr bwMode="auto">
            <a:xfrm>
              <a:off x="1428750" y="4857750"/>
              <a:ext cx="1428750" cy="1588"/>
            </a:xfrm>
            <a:prstGeom prst="straightConnector1">
              <a:avLst/>
            </a:prstGeom>
            <a:noFill/>
            <a:ln w="9525" algn="ctr">
              <a:solidFill>
                <a:schemeClr val="tx1"/>
              </a:solidFill>
              <a:round/>
              <a:headEnd/>
              <a:tailEnd type="arrow" w="med" len="med"/>
            </a:ln>
          </p:spPr>
        </p:cxnSp>
        <p:cxnSp>
          <p:nvCxnSpPr>
            <p:cNvPr id="63" name="Connettore 2 16"/>
            <p:cNvCxnSpPr>
              <a:cxnSpLocks noChangeShapeType="1"/>
            </p:cNvCxnSpPr>
            <p:nvPr/>
          </p:nvCxnSpPr>
          <p:spPr bwMode="auto">
            <a:xfrm>
              <a:off x="1357313" y="4143375"/>
              <a:ext cx="1428750" cy="1588"/>
            </a:xfrm>
            <a:prstGeom prst="straightConnector1">
              <a:avLst/>
            </a:prstGeom>
            <a:noFill/>
            <a:ln w="9525" algn="ctr">
              <a:solidFill>
                <a:schemeClr val="tx1"/>
              </a:solidFill>
              <a:round/>
              <a:headEnd/>
              <a:tailEnd type="arrow" w="med" len="med"/>
            </a:ln>
          </p:spPr>
        </p:cxnSp>
        <p:sp>
          <p:nvSpPr>
            <p:cNvPr id="64" name="Rettangolo 19"/>
            <p:cNvSpPr>
              <a:spLocks noChangeArrowheads="1"/>
            </p:cNvSpPr>
            <p:nvPr/>
          </p:nvSpPr>
          <p:spPr bwMode="auto">
            <a:xfrm>
              <a:off x="7143750" y="4357688"/>
              <a:ext cx="1214438" cy="95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it-IT" altLang="fr-FR" sz="900" b="1" dirty="0" smtClean="0"/>
                <a:t>Colle</a:t>
              </a:r>
              <a:endParaRPr lang="it-IT" altLang="fr-FR" sz="900" b="1" dirty="0"/>
            </a:p>
            <a:p>
              <a:pPr eaLnBrk="1" hangingPunct="1"/>
              <a:endParaRPr lang="it-IT" altLang="fr-FR" sz="900" dirty="0"/>
            </a:p>
          </p:txBody>
        </p:sp>
        <p:cxnSp>
          <p:nvCxnSpPr>
            <p:cNvPr id="65" name="Connettore 2 21"/>
            <p:cNvCxnSpPr>
              <a:cxnSpLocks noChangeShapeType="1"/>
            </p:cNvCxnSpPr>
            <p:nvPr/>
          </p:nvCxnSpPr>
          <p:spPr bwMode="auto">
            <a:xfrm rot="10800000" flipV="1">
              <a:off x="5572125" y="4572000"/>
              <a:ext cx="1500188" cy="571500"/>
            </a:xfrm>
            <a:prstGeom prst="straightConnector1">
              <a:avLst/>
            </a:prstGeom>
            <a:noFill/>
            <a:ln w="9525" algn="ctr">
              <a:solidFill>
                <a:schemeClr val="tx1"/>
              </a:solidFill>
              <a:round/>
              <a:headEnd/>
              <a:tailEnd type="arrow" w="med" len="med"/>
            </a:ln>
          </p:spPr>
        </p:cxnSp>
      </p:grpSp>
      <p:sp>
        <p:nvSpPr>
          <p:cNvPr id="66" name="Rectangle 65"/>
          <p:cNvSpPr/>
          <p:nvPr/>
        </p:nvSpPr>
        <p:spPr>
          <a:xfrm>
            <a:off x="7344026" y="1375832"/>
            <a:ext cx="4454119" cy="400110"/>
          </a:xfrm>
          <a:prstGeom prst="rect">
            <a:avLst/>
          </a:prstGeom>
        </p:spPr>
        <p:txBody>
          <a:bodyPr wrap="square">
            <a:spAutoFit/>
          </a:bodyPr>
          <a:lstStyle/>
          <a:p>
            <a:r>
              <a:rPr lang="fr-FR" sz="2000" dirty="0" smtClean="0">
                <a:solidFill>
                  <a:srgbClr val="0070C0"/>
                </a:solidFill>
                <a:ea typeface="+mj-ea"/>
                <a:cs typeface="+mj-cs"/>
              </a:rPr>
              <a:t>Echelles Pixel </a:t>
            </a:r>
            <a:r>
              <a:rPr lang="fr-FR" sz="2000" dirty="0">
                <a:solidFill>
                  <a:srgbClr val="0070C0"/>
                </a:solidFill>
                <a:ea typeface="+mj-ea"/>
                <a:cs typeface="+mj-cs"/>
              </a:rPr>
              <a:t>/ Collage des </a:t>
            </a:r>
            <a:r>
              <a:rPr lang="fr-FR" sz="2000" dirty="0" smtClean="0">
                <a:solidFill>
                  <a:srgbClr val="0070C0"/>
                </a:solidFill>
                <a:ea typeface="+mj-ea"/>
                <a:cs typeface="+mj-cs"/>
              </a:rPr>
              <a:t>tubes Ti</a:t>
            </a:r>
            <a:endParaRPr lang="fr-FR" sz="2000" dirty="0">
              <a:solidFill>
                <a:srgbClr val="0070C0"/>
              </a:solidFill>
              <a:ea typeface="+mj-ea"/>
              <a:cs typeface="+mj-cs"/>
            </a:endParaRPr>
          </a:p>
        </p:txBody>
      </p:sp>
      <p:pic>
        <p:nvPicPr>
          <p:cNvPr id="67" name="Image 6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576" y="1398679"/>
            <a:ext cx="589627" cy="369962"/>
          </a:xfrm>
          <a:prstGeom prst="rect">
            <a:avLst/>
          </a:prstGeom>
        </p:spPr>
      </p:pic>
      <p:pic>
        <p:nvPicPr>
          <p:cNvPr id="9" name="Image 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77795" y="3434920"/>
            <a:ext cx="4209220" cy="2190204"/>
          </a:xfrm>
          <a:prstGeom prst="rect">
            <a:avLst/>
          </a:prstGeom>
        </p:spPr>
      </p:pic>
      <p:pic>
        <p:nvPicPr>
          <p:cNvPr id="68" name="Picture 20" descr="Afficher l'image d'origin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074643" flipV="1">
            <a:off x="6501532" y="5602057"/>
            <a:ext cx="483723" cy="53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16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872562" y="1159084"/>
            <a:ext cx="4220525"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036501" y="1411623"/>
            <a:ext cx="6690609" cy="51897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827565" cy="1265209"/>
            <a:chOff x="2013540" y="3093727"/>
            <a:chExt cx="5486814"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3695184" y="3500415"/>
              <a:ext cx="3805170"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Colles / Résines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791260"/>
            <a:chOff x="107504" y="1486072"/>
            <a:chExt cx="6096000" cy="1791260"/>
          </a:xfrm>
        </p:grpSpPr>
        <p:sp>
          <p:nvSpPr>
            <p:cNvPr id="5" name="Rectangle 4"/>
            <p:cNvSpPr/>
            <p:nvPr/>
          </p:nvSpPr>
          <p:spPr>
            <a:xfrm>
              <a:off x="107504" y="1486072"/>
              <a:ext cx="6096000" cy="179126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Henkel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smtClean="0">
                  <a:latin typeface="Calibri"/>
                </a:rPr>
                <a:t>(Loctite)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Huntsman</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(Araldite)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noProof="0" dirty="0" smtClean="0">
                  <a:latin typeface="Calibri"/>
                </a:rPr>
                <a:t>…</a:t>
              </a:r>
              <a:endParaRPr kumimoji="0" lang="en-US" sz="1600" b="0" i="0" u="none" strike="noStrike" kern="1200" cap="small" spc="0" normalizeH="0" baseline="0" noProof="0" dirty="0" smtClean="0">
                <a:ln>
                  <a:noFill/>
                </a:ln>
                <a:effectLst/>
                <a:uLnTx/>
                <a:uFillTx/>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2020</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1338486" y="1399702"/>
            <a:ext cx="6319845" cy="1538883"/>
          </a:xfrm>
          <a:prstGeom prst="rect">
            <a:avLst/>
          </a:prstGeom>
        </p:spPr>
        <p:txBody>
          <a:bodyPr wrap="square">
            <a:spAutoFit/>
          </a:bodyPr>
          <a:lstStyle/>
          <a:p>
            <a:r>
              <a:rPr lang="en-GB" sz="1400" dirty="0" err="1" smtClean="0"/>
              <a:t>Stycast</a:t>
            </a:r>
            <a:r>
              <a:rPr lang="en-GB" sz="1400" dirty="0" smtClean="0"/>
              <a:t> 2850 FT +catalyst N°9 </a:t>
            </a:r>
            <a:br>
              <a:rPr lang="en-GB" sz="1400" dirty="0" smtClean="0"/>
            </a:br>
            <a:r>
              <a:rPr lang="fr-FR" sz="1200" i="1" dirty="0" smtClean="0">
                <a:latin typeface="Times New Roman" panose="02020603050405020304" pitchFamily="18" charset="0"/>
                <a:ea typeface="Times New Roman" panose="02020603050405020304" pitchFamily="18" charset="0"/>
              </a:rPr>
              <a:t>utilisée </a:t>
            </a:r>
            <a:r>
              <a:rPr lang="fr-FR" sz="1200" i="1" dirty="0">
                <a:latin typeface="Times New Roman" panose="02020603050405020304" pitchFamily="18" charset="0"/>
                <a:ea typeface="Times New Roman" panose="02020603050405020304" pitchFamily="18" charset="0"/>
              </a:rPr>
              <a:t>pour coller </a:t>
            </a:r>
            <a:r>
              <a:rPr lang="en-US" sz="1200" i="1" dirty="0">
                <a:latin typeface="Times New Roman" panose="02020603050405020304" pitchFamily="18" charset="0"/>
                <a:ea typeface="Times New Roman" panose="02020603050405020304" pitchFamily="18" charset="0"/>
              </a:rPr>
              <a:t>les </a:t>
            </a:r>
            <a:r>
              <a:rPr lang="fr-FR" sz="1200" i="1" dirty="0">
                <a:latin typeface="Times New Roman" panose="02020603050405020304" pitchFamily="18" charset="0"/>
                <a:ea typeface="Times New Roman" panose="02020603050405020304" pitchFamily="18" charset="0"/>
              </a:rPr>
              <a:t>tuiles sur les substrats </a:t>
            </a:r>
            <a:r>
              <a:rPr lang="fr-FR" sz="1200" i="1" dirty="0" smtClean="0">
                <a:latin typeface="Times New Roman" panose="02020603050405020304" pitchFamily="18" charset="0"/>
                <a:ea typeface="Times New Roman" panose="02020603050405020304" pitchFamily="18" charset="0"/>
              </a:rPr>
              <a:t/>
            </a:r>
            <a:br>
              <a:rPr lang="fr-FR" sz="1200" i="1" dirty="0" smtClean="0">
                <a:latin typeface="Times New Roman" panose="02020603050405020304" pitchFamily="18" charset="0"/>
                <a:ea typeface="Times New Roman" panose="02020603050405020304" pitchFamily="18" charset="0"/>
              </a:rPr>
            </a:br>
            <a:r>
              <a:rPr lang="en-US" sz="1200" i="1" dirty="0" smtClean="0">
                <a:latin typeface="Times New Roman" panose="02020603050405020304" pitchFamily="18" charset="0"/>
                <a:ea typeface="Times New Roman" panose="02020603050405020304" pitchFamily="18" charset="0"/>
              </a:rPr>
              <a:t>(</a:t>
            </a:r>
            <a:r>
              <a:rPr lang="fr-FR" sz="1200" i="1" dirty="0">
                <a:latin typeface="Times New Roman" panose="02020603050405020304" pitchFamily="18" charset="0"/>
                <a:ea typeface="Times New Roman" panose="02020603050405020304" pitchFamily="18" charset="0"/>
              </a:rPr>
              <a:t>pas d’expansion thermique</a:t>
            </a:r>
            <a:r>
              <a:rPr lang="en-US" sz="1200" i="1" dirty="0">
                <a:latin typeface="Times New Roman" panose="02020603050405020304" pitchFamily="18" charset="0"/>
                <a:ea typeface="Times New Roman" panose="02020603050405020304" pitchFamily="18" charset="0"/>
              </a:rPr>
              <a:t>)</a:t>
            </a:r>
            <a:endParaRPr lang="fr-FR" sz="1200" i="1" dirty="0">
              <a:latin typeface="Times New Roman" panose="02020603050405020304" pitchFamily="18" charset="0"/>
              <a:ea typeface="Times New Roman" panose="02020603050405020304" pitchFamily="18" charset="0"/>
            </a:endParaRPr>
          </a:p>
          <a:p>
            <a:pPr marL="628650" lvl="1" indent="-171450">
              <a:buFont typeface="Arial" panose="020B0604020202020204" pitchFamily="34" charset="0"/>
              <a:buChar char="•"/>
            </a:pPr>
            <a:r>
              <a:rPr lang="fr-FR" sz="1100" dirty="0" smtClean="0"/>
              <a:t>V</a:t>
            </a:r>
            <a:r>
              <a:rPr lang="fr-FR" sz="1400" dirty="0" smtClean="0"/>
              <a:t>iscosité assez importante</a:t>
            </a:r>
          </a:p>
          <a:p>
            <a:pPr marL="628650" lvl="1" indent="-171450">
              <a:buFont typeface="Arial" panose="020B0604020202020204" pitchFamily="34" charset="0"/>
              <a:buChar char="•"/>
            </a:pPr>
            <a:r>
              <a:rPr lang="en-US" sz="1400" dirty="0"/>
              <a:t>Haute </a:t>
            </a:r>
            <a:r>
              <a:rPr lang="fr-FR" sz="1400" dirty="0"/>
              <a:t>conductivité thermique </a:t>
            </a:r>
            <a:r>
              <a:rPr lang="en-US" sz="1400" dirty="0"/>
              <a:t>- </a:t>
            </a:r>
            <a:r>
              <a:rPr lang="x-none" sz="1400" dirty="0"/>
              <a:t>1.25</a:t>
            </a:r>
            <a:r>
              <a:rPr lang="en-US" sz="1400" dirty="0"/>
              <a:t> </a:t>
            </a:r>
            <a:r>
              <a:rPr lang="fr-FR" sz="1400" dirty="0" smtClean="0"/>
              <a:t>W/</a:t>
            </a:r>
            <a:r>
              <a:rPr lang="fr-FR" sz="1400" dirty="0" err="1" smtClean="0"/>
              <a:t>m.K</a:t>
            </a:r>
            <a:endParaRPr lang="fr-FR" sz="1400" dirty="0" smtClean="0"/>
          </a:p>
          <a:p>
            <a:pPr marL="628650" lvl="1" indent="-171450">
              <a:buFont typeface="Arial" panose="020B0604020202020204" pitchFamily="34" charset="0"/>
              <a:buChar char="•"/>
            </a:pPr>
            <a:r>
              <a:rPr lang="fr-FR" sz="1400" dirty="0" smtClean="0">
                <a:latin typeface="Times New Roman" panose="02020603050405020304" pitchFamily="18" charset="0"/>
                <a:ea typeface="Times New Roman" panose="02020603050405020304" pitchFamily="18" charset="0"/>
              </a:rPr>
              <a:t>Colle </a:t>
            </a:r>
            <a:r>
              <a:rPr lang="fr-FR" sz="1400" dirty="0">
                <a:latin typeface="Times New Roman" panose="02020603050405020304" pitchFamily="18" charset="0"/>
                <a:ea typeface="Times New Roman" panose="02020603050405020304" pitchFamily="18" charset="0"/>
              </a:rPr>
              <a:t>dure – </a:t>
            </a:r>
            <a:r>
              <a:rPr lang="en-US" sz="1400" dirty="0">
                <a:latin typeface="Times New Roman" panose="02020603050405020304" pitchFamily="18" charset="0"/>
                <a:ea typeface="Times New Roman" panose="02020603050405020304" pitchFamily="18" charset="0"/>
              </a:rPr>
              <a:t>Shore D </a:t>
            </a:r>
            <a:r>
              <a:rPr lang="en-US" sz="1400" dirty="0" smtClean="0">
                <a:latin typeface="Times New Roman" panose="02020603050405020304" pitchFamily="18" charset="0"/>
                <a:ea typeface="Times New Roman" panose="02020603050405020304" pitchFamily="18" charset="0"/>
              </a:rPr>
              <a:t>96</a:t>
            </a:r>
          </a:p>
          <a:p>
            <a:pPr marL="628650" lvl="1" indent="-171450">
              <a:buFont typeface="Arial" panose="020B0604020202020204" pitchFamily="34" charset="0"/>
              <a:buChar char="•"/>
            </a:pPr>
            <a:r>
              <a:rPr lang="fr-FR" sz="1400" dirty="0" smtClean="0"/>
              <a:t>Viscosité Optimale à trouver / catalyseur</a:t>
            </a:r>
            <a:endParaRPr lang="fr-FR" sz="1400" dirty="0"/>
          </a:p>
        </p:txBody>
      </p:sp>
      <p:graphicFrame>
        <p:nvGraphicFramePr>
          <p:cNvPr id="35" name="Tableau 34"/>
          <p:cNvGraphicFramePr>
            <a:graphicFrameLocks noGrp="1"/>
          </p:cNvGraphicFramePr>
          <p:nvPr>
            <p:extLst>
              <p:ext uri="{D42A27DB-BD31-4B8C-83A1-F6EECF244321}">
                <p14:modId xmlns:p14="http://schemas.microsoft.com/office/powerpoint/2010/main" val="908665279"/>
              </p:ext>
            </p:extLst>
          </p:nvPr>
        </p:nvGraphicFramePr>
        <p:xfrm>
          <a:off x="1379797" y="2922975"/>
          <a:ext cx="5879445" cy="2621045"/>
        </p:xfrm>
        <a:graphic>
          <a:graphicData uri="http://schemas.openxmlformats.org/drawingml/2006/table">
            <a:tbl>
              <a:tblPr firstRow="1" bandRow="1">
                <a:tableStyleId>{5C22544A-7EE6-4342-B048-85BDC9FD1C3A}</a:tableStyleId>
              </a:tblPr>
              <a:tblGrid>
                <a:gridCol w="1902342">
                  <a:extLst>
                    <a:ext uri="{9D8B030D-6E8A-4147-A177-3AD203B41FA5}">
                      <a16:colId xmlns:a16="http://schemas.microsoft.com/office/drawing/2014/main" val="20000"/>
                    </a:ext>
                  </a:extLst>
                </a:gridCol>
                <a:gridCol w="965043">
                  <a:extLst>
                    <a:ext uri="{9D8B030D-6E8A-4147-A177-3AD203B41FA5}">
                      <a16:colId xmlns:a16="http://schemas.microsoft.com/office/drawing/2014/main" val="20001"/>
                    </a:ext>
                  </a:extLst>
                </a:gridCol>
                <a:gridCol w="1004020">
                  <a:extLst>
                    <a:ext uri="{9D8B030D-6E8A-4147-A177-3AD203B41FA5}">
                      <a16:colId xmlns:a16="http://schemas.microsoft.com/office/drawing/2014/main" val="20002"/>
                    </a:ext>
                  </a:extLst>
                </a:gridCol>
                <a:gridCol w="1004020">
                  <a:extLst>
                    <a:ext uri="{9D8B030D-6E8A-4147-A177-3AD203B41FA5}">
                      <a16:colId xmlns:a16="http://schemas.microsoft.com/office/drawing/2014/main" val="1116284125"/>
                    </a:ext>
                  </a:extLst>
                </a:gridCol>
                <a:gridCol w="1004020">
                  <a:extLst>
                    <a:ext uri="{9D8B030D-6E8A-4147-A177-3AD203B41FA5}">
                      <a16:colId xmlns:a16="http://schemas.microsoft.com/office/drawing/2014/main" val="435772644"/>
                    </a:ext>
                  </a:extLst>
                </a:gridCol>
              </a:tblGrid>
              <a:tr h="238447">
                <a:tc>
                  <a:txBody>
                    <a:bodyPr/>
                    <a:lstStyle/>
                    <a:p>
                      <a:pPr marL="0" algn="ctr" defTabSz="914400" rtl="0" eaLnBrk="1" latinLnBrk="0" hangingPunct="1"/>
                      <a:r>
                        <a:rPr lang="en-GB" sz="1050" b="1" kern="1200" noProof="0" dirty="0" smtClean="0">
                          <a:solidFill>
                            <a:schemeClr val="lt1"/>
                          </a:solidFill>
                          <a:latin typeface="+mn-lt"/>
                          <a:ea typeface="+mn-ea"/>
                          <a:cs typeface="+mn-cs"/>
                        </a:rPr>
                        <a:t>LOCTITE STYCAST 2850FT with</a:t>
                      </a:r>
                      <a:endParaRPr lang="en-GB" sz="1050" b="1" kern="1200" noProof="0" dirty="0">
                        <a:solidFill>
                          <a:schemeClr val="lt1"/>
                        </a:solidFill>
                        <a:latin typeface="+mn-lt"/>
                        <a:ea typeface="+mn-ea"/>
                        <a:cs typeface="+mn-cs"/>
                      </a:endParaRPr>
                    </a:p>
                  </a:txBody>
                  <a:tcPr/>
                </a:tc>
                <a:tc>
                  <a:txBody>
                    <a:bodyPr/>
                    <a:lstStyle/>
                    <a:p>
                      <a:pPr marL="0" algn="ctr" defTabSz="914400" rtl="0" eaLnBrk="1" latinLnBrk="0" hangingPunct="1"/>
                      <a:r>
                        <a:rPr lang="en-GB" sz="1050" b="1" kern="1200" noProof="0" dirty="0" smtClean="0">
                          <a:solidFill>
                            <a:schemeClr val="lt1"/>
                          </a:solidFill>
                          <a:latin typeface="+mn-lt"/>
                          <a:ea typeface="+mn-ea"/>
                          <a:cs typeface="+mn-cs"/>
                        </a:rPr>
                        <a:t>Catalyst 9</a:t>
                      </a:r>
                      <a:endParaRPr lang="en-GB" sz="1050" b="1" kern="1200" noProof="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50" b="1" kern="1200" noProof="0" dirty="0" smtClean="0">
                          <a:solidFill>
                            <a:schemeClr val="lt1"/>
                          </a:solidFill>
                          <a:latin typeface="+mn-lt"/>
                          <a:ea typeface="+mn-ea"/>
                          <a:cs typeface="+mn-cs"/>
                        </a:rPr>
                        <a:t>Catalyst 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kern="1200" noProof="0" dirty="0" smtClean="0">
                          <a:solidFill>
                            <a:schemeClr val="lt1"/>
                          </a:solidFill>
                          <a:latin typeface="+mn-lt"/>
                          <a:ea typeface="+mn-ea"/>
                          <a:cs typeface="+mn-cs"/>
                        </a:rPr>
                        <a:t>Catalyst 23</a:t>
                      </a:r>
                      <a:r>
                        <a:rPr lang="en-GB" sz="1050" b="1" kern="1200" baseline="0" noProof="0" dirty="0" smtClean="0">
                          <a:solidFill>
                            <a:schemeClr val="lt1"/>
                          </a:solidFill>
                          <a:latin typeface="+mn-lt"/>
                          <a:ea typeface="+mn-ea"/>
                          <a:cs typeface="+mn-cs"/>
                        </a:rPr>
                        <a:t> LV</a:t>
                      </a:r>
                      <a:endParaRPr lang="en-GB" sz="1050" b="1" kern="1200" noProof="0" dirty="0" smtClean="0">
                        <a:solidFill>
                          <a:schemeClr val="lt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kern="1200" noProof="0" dirty="0" smtClean="0">
                          <a:solidFill>
                            <a:schemeClr val="lt1"/>
                          </a:solidFill>
                          <a:latin typeface="+mn-lt"/>
                          <a:ea typeface="+mn-ea"/>
                          <a:cs typeface="+mn-cs"/>
                        </a:rPr>
                        <a:t>Catalyst 24</a:t>
                      </a:r>
                      <a:r>
                        <a:rPr lang="en-GB" sz="1050" b="1" kern="1200" baseline="0" noProof="0" dirty="0" smtClean="0">
                          <a:solidFill>
                            <a:schemeClr val="lt1"/>
                          </a:solidFill>
                          <a:latin typeface="+mn-lt"/>
                          <a:ea typeface="+mn-ea"/>
                          <a:cs typeface="+mn-cs"/>
                        </a:rPr>
                        <a:t> LV</a:t>
                      </a:r>
                      <a:endParaRPr lang="en-GB" sz="1050" b="1" kern="1200" noProof="0" dirty="0" smtClean="0">
                        <a:solidFill>
                          <a:schemeClr val="lt1"/>
                        </a:solidFill>
                        <a:latin typeface="+mn-lt"/>
                        <a:ea typeface="+mn-ea"/>
                        <a:cs typeface="+mn-cs"/>
                      </a:endParaRPr>
                    </a:p>
                  </a:txBody>
                  <a:tcPr/>
                </a:tc>
                <a:extLst>
                  <a:ext uri="{0D108BD9-81ED-4DB2-BD59-A6C34878D82A}">
                    <a16:rowId xmlns:a16="http://schemas.microsoft.com/office/drawing/2014/main" val="10000"/>
                  </a:ext>
                </a:extLst>
              </a:tr>
              <a:tr h="238447">
                <a:tc gridSpan="5">
                  <a:txBody>
                    <a:bodyPr/>
                    <a:lstStyle/>
                    <a:p>
                      <a:pPr algn="ctr"/>
                      <a:r>
                        <a:rPr lang="fr-FR" sz="1050" kern="1200" dirty="0" smtClean="0">
                          <a:solidFill>
                            <a:schemeClr val="dk1"/>
                          </a:solidFill>
                          <a:latin typeface="+mn-lt"/>
                          <a:ea typeface="+mn-ea"/>
                          <a:cs typeface="+mn-cs"/>
                        </a:rPr>
                        <a:t> TYPICAL UNCURED PROPERTIES AS MIXED</a:t>
                      </a:r>
                      <a:endParaRPr lang="fr-FR" sz="1050" kern="1200" dirty="0">
                        <a:solidFill>
                          <a:schemeClr val="dk1"/>
                        </a:solidFill>
                        <a:latin typeface="+mn-lt"/>
                        <a:ea typeface="+mn-ea"/>
                        <a:cs typeface="+mn-cs"/>
                      </a:endParaRPr>
                    </a:p>
                  </a:txBody>
                  <a:tcPr/>
                </a:tc>
                <a:tc hMerge="1">
                  <a:txBody>
                    <a:bodyPr/>
                    <a:lstStyle/>
                    <a:p>
                      <a:pPr algn="ctr"/>
                      <a:endParaRPr lang="fr-FR" sz="1200" kern="1200" dirty="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extLst>
                  <a:ext uri="{0D108BD9-81ED-4DB2-BD59-A6C34878D82A}">
                    <a16:rowId xmlns:a16="http://schemas.microsoft.com/office/drawing/2014/main" val="2686774298"/>
                  </a:ext>
                </a:extLst>
              </a:tr>
              <a:tr h="238447">
                <a:tc>
                  <a:txBody>
                    <a:bodyPr/>
                    <a:lstStyle/>
                    <a:p>
                      <a:r>
                        <a:rPr lang="fr-FR" sz="1050" kern="1200" dirty="0" err="1" smtClean="0">
                          <a:solidFill>
                            <a:schemeClr val="dk1"/>
                          </a:solidFill>
                          <a:latin typeface="+mn-lt"/>
                          <a:ea typeface="+mn-ea"/>
                          <a:cs typeface="+mn-cs"/>
                        </a:rPr>
                        <a:t>Viscosity</a:t>
                      </a:r>
                      <a:r>
                        <a:rPr lang="fr-FR" sz="1050" kern="1200" dirty="0" smtClean="0">
                          <a:solidFill>
                            <a:schemeClr val="dk1"/>
                          </a:solidFill>
                          <a:latin typeface="+mn-lt"/>
                          <a:ea typeface="+mn-ea"/>
                          <a:cs typeface="+mn-cs"/>
                        </a:rPr>
                        <a:t> @ 25°C,mPa∙s (</a:t>
                      </a:r>
                      <a:r>
                        <a:rPr lang="fr-FR" sz="1050" kern="1200" dirty="0" err="1" smtClean="0">
                          <a:solidFill>
                            <a:schemeClr val="dk1"/>
                          </a:solidFill>
                          <a:latin typeface="+mn-lt"/>
                          <a:ea typeface="+mn-ea"/>
                          <a:cs typeface="+mn-cs"/>
                        </a:rPr>
                        <a:t>cP</a:t>
                      </a:r>
                      <a:r>
                        <a:rPr lang="fr-FR" sz="1050" kern="1200" dirty="0" smtClean="0">
                          <a:solidFill>
                            <a:schemeClr val="dk1"/>
                          </a:solidFill>
                          <a:latin typeface="+mn-lt"/>
                          <a:ea typeface="+mn-ea"/>
                          <a:cs typeface="+mn-cs"/>
                        </a:rPr>
                        <a:t>)</a:t>
                      </a:r>
                      <a:endParaRPr lang="fr-FR" sz="1050" kern="1200" dirty="0">
                        <a:solidFill>
                          <a:schemeClr val="dk1"/>
                        </a:solidFill>
                        <a:latin typeface="+mn-lt"/>
                        <a:ea typeface="+mn-ea"/>
                        <a:cs typeface="+mn-cs"/>
                      </a:endParaRPr>
                    </a:p>
                  </a:txBody>
                  <a:tcPr/>
                </a:tc>
                <a:tc>
                  <a:txBody>
                    <a:bodyPr/>
                    <a:lstStyle/>
                    <a:p>
                      <a:pPr algn="ctr"/>
                      <a:r>
                        <a:rPr lang="fr-FR" sz="1050" kern="1200" dirty="0" smtClean="0">
                          <a:solidFill>
                            <a:schemeClr val="dk1"/>
                          </a:solidFill>
                          <a:latin typeface="+mn-lt"/>
                          <a:ea typeface="+mn-ea"/>
                          <a:cs typeface="+mn-cs"/>
                        </a:rPr>
                        <a:t>58</a:t>
                      </a:r>
                      <a:endParaRPr lang="fr-FR" sz="105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64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5,6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a:t>
                      </a:r>
                    </a:p>
                  </a:txBody>
                  <a:tcPr/>
                </a:tc>
                <a:extLst>
                  <a:ext uri="{0D108BD9-81ED-4DB2-BD59-A6C34878D82A}">
                    <a16:rowId xmlns:a16="http://schemas.microsoft.com/office/drawing/2014/main" val="10001"/>
                  </a:ext>
                </a:extLst>
              </a:tr>
              <a:tr h="238447">
                <a:tc>
                  <a:txBody>
                    <a:bodyPr/>
                    <a:lstStyle/>
                    <a:p>
                      <a:r>
                        <a:rPr lang="fr-FR" sz="1050" kern="1200" dirty="0" err="1" smtClean="0">
                          <a:solidFill>
                            <a:schemeClr val="dk1"/>
                          </a:solidFill>
                          <a:latin typeface="+mn-lt"/>
                          <a:ea typeface="+mn-ea"/>
                          <a:cs typeface="+mn-cs"/>
                        </a:rPr>
                        <a:t>Density</a:t>
                      </a:r>
                      <a:r>
                        <a:rPr lang="fr-FR" sz="1050" kern="1200" dirty="0" smtClean="0">
                          <a:solidFill>
                            <a:schemeClr val="dk1"/>
                          </a:solidFill>
                          <a:latin typeface="+mn-lt"/>
                          <a:ea typeface="+mn-ea"/>
                          <a:cs typeface="+mn-cs"/>
                        </a:rPr>
                        <a:t> (g/cm3) </a:t>
                      </a:r>
                      <a:endParaRPr lang="fr-FR" sz="1050" kern="1200" dirty="0">
                        <a:solidFill>
                          <a:schemeClr val="dk1"/>
                        </a:solidFill>
                        <a:latin typeface="+mn-lt"/>
                        <a:ea typeface="+mn-ea"/>
                        <a:cs typeface="+mn-cs"/>
                      </a:endParaRPr>
                    </a:p>
                  </a:txBody>
                  <a:tcPr/>
                </a:tc>
                <a:tc>
                  <a:txBody>
                    <a:bodyPr/>
                    <a:lstStyle/>
                    <a:p>
                      <a:pPr algn="ctr"/>
                      <a:r>
                        <a:rPr lang="fr-FR" sz="1050" kern="1200" dirty="0" smtClean="0">
                          <a:solidFill>
                            <a:schemeClr val="dk1"/>
                          </a:solidFill>
                          <a:latin typeface="+mn-lt"/>
                          <a:ea typeface="+mn-ea"/>
                          <a:cs typeface="+mn-cs"/>
                        </a:rPr>
                        <a:t>2,29</a:t>
                      </a:r>
                      <a:endParaRPr lang="fr-FR" sz="105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2,29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2,19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050" kern="1200" dirty="0" smtClean="0">
                        <a:solidFill>
                          <a:schemeClr val="dk1"/>
                        </a:solidFill>
                        <a:latin typeface="+mn-lt"/>
                        <a:ea typeface="+mn-ea"/>
                        <a:cs typeface="+mn-cs"/>
                      </a:endParaRPr>
                    </a:p>
                  </a:txBody>
                  <a:tcPr/>
                </a:tc>
                <a:extLst>
                  <a:ext uri="{0D108BD9-81ED-4DB2-BD59-A6C34878D82A}">
                    <a16:rowId xmlns:a16="http://schemas.microsoft.com/office/drawing/2014/main" val="10002"/>
                  </a:ext>
                </a:extLst>
              </a:tr>
              <a:tr h="238447">
                <a:tc>
                  <a:txBody>
                    <a:bodyPr/>
                    <a:lstStyle/>
                    <a:p>
                      <a:r>
                        <a:rPr lang="en-US" sz="1050" kern="1200" dirty="0" smtClean="0">
                          <a:solidFill>
                            <a:schemeClr val="dk1"/>
                          </a:solidFill>
                          <a:latin typeface="+mn-lt"/>
                          <a:ea typeface="+mn-ea"/>
                          <a:cs typeface="+mn-cs"/>
                        </a:rPr>
                        <a:t>Work Life, 100 grams, @ 25ºC</a:t>
                      </a:r>
                      <a:endParaRPr lang="fr-FR" sz="1050" kern="1200" dirty="0">
                        <a:solidFill>
                          <a:schemeClr val="dk1"/>
                        </a:solidFill>
                        <a:latin typeface="+mn-lt"/>
                        <a:ea typeface="+mn-ea"/>
                        <a:cs typeface="+mn-cs"/>
                      </a:endParaRPr>
                    </a:p>
                  </a:txBody>
                  <a:tcPr/>
                </a:tc>
                <a:tc>
                  <a:txBody>
                    <a:bodyPr/>
                    <a:lstStyle/>
                    <a:p>
                      <a:pPr algn="ctr"/>
                      <a:r>
                        <a:rPr lang="fr-FR" sz="1050" kern="1200" dirty="0" smtClean="0">
                          <a:solidFill>
                            <a:schemeClr val="dk1"/>
                          </a:solidFill>
                          <a:latin typeface="+mn-lt"/>
                          <a:ea typeface="+mn-ea"/>
                          <a:cs typeface="+mn-cs"/>
                        </a:rPr>
                        <a:t>45 min</a:t>
                      </a:r>
                      <a:endParaRPr lang="fr-FR" sz="105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4 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1 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30 min</a:t>
                      </a:r>
                    </a:p>
                  </a:txBody>
                  <a:tcPr/>
                </a:tc>
                <a:extLst>
                  <a:ext uri="{0D108BD9-81ED-4DB2-BD59-A6C34878D82A}">
                    <a16:rowId xmlns:a16="http://schemas.microsoft.com/office/drawing/2014/main" val="1201288848"/>
                  </a:ext>
                </a:extLst>
              </a:tr>
              <a:tr h="238447">
                <a:tc gridSpan="5">
                  <a:txBody>
                    <a:bodyPr/>
                    <a:lstStyle/>
                    <a:p>
                      <a:pPr algn="ctr"/>
                      <a:r>
                        <a:rPr lang="fr-FR" sz="1050" kern="1200" dirty="0" smtClean="0">
                          <a:solidFill>
                            <a:schemeClr val="dk1"/>
                          </a:solidFill>
                          <a:latin typeface="+mn-lt"/>
                          <a:ea typeface="+mn-ea"/>
                          <a:cs typeface="+mn-cs"/>
                        </a:rPr>
                        <a:t>TYPICAL CURING PERFORMANCE</a:t>
                      </a:r>
                      <a:endParaRPr lang="fr-FR" sz="1050" kern="1200" dirty="0">
                        <a:solidFill>
                          <a:schemeClr val="dk1"/>
                        </a:solidFill>
                        <a:latin typeface="+mn-lt"/>
                        <a:ea typeface="+mn-ea"/>
                        <a:cs typeface="+mn-cs"/>
                      </a:endParaRPr>
                    </a:p>
                  </a:txBody>
                  <a:tcPr/>
                </a:tc>
                <a:tc hMerge="1">
                  <a:txBody>
                    <a:bodyPr/>
                    <a:lstStyle/>
                    <a:p>
                      <a:pPr algn="ctr"/>
                      <a:endParaRPr lang="fr-FR" sz="1200" kern="1200" dirty="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extLst>
                  <a:ext uri="{0D108BD9-81ED-4DB2-BD59-A6C34878D82A}">
                    <a16:rowId xmlns:a16="http://schemas.microsoft.com/office/drawing/2014/main" val="3327570146"/>
                  </a:ext>
                </a:extLst>
              </a:tr>
              <a:tr h="609365">
                <a:tc>
                  <a:txBody>
                    <a:bodyPr/>
                    <a:lstStyle/>
                    <a:p>
                      <a:endParaRPr lang="fr-FR" sz="800" kern="1200" dirty="0">
                        <a:solidFill>
                          <a:schemeClr val="dk1"/>
                        </a:solidFill>
                        <a:latin typeface="+mn-lt"/>
                        <a:ea typeface="+mn-ea"/>
                        <a:cs typeface="+mn-cs"/>
                      </a:endParaRPr>
                    </a:p>
                  </a:txBody>
                  <a:tcPr/>
                </a:tc>
                <a:tc>
                  <a:txBody>
                    <a:bodyPr/>
                    <a:lstStyle/>
                    <a:p>
                      <a:pPr algn="ctr"/>
                      <a:r>
                        <a:rPr lang="en-US" sz="800" kern="1200" dirty="0" smtClean="0">
                          <a:solidFill>
                            <a:schemeClr val="dk1"/>
                          </a:solidFill>
                          <a:latin typeface="+mn-lt"/>
                          <a:ea typeface="+mn-ea"/>
                          <a:cs typeface="+mn-cs"/>
                        </a:rPr>
                        <a:t>16 to24 hours @ 25°C 4 to6 hours @ 45°C 1 to2 hours @ 65°C</a:t>
                      </a:r>
                      <a:endParaRPr lang="fr-FR" sz="8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8 to16 hours @ 80°C 2 to4 hours @ 100°C 30 to60 minutes @ 120°</a:t>
                      </a:r>
                      <a:endParaRPr lang="fr-FR" sz="8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16 to24 hours @ 25°C 4 to6 hours @ 45°C 2 to4 hours @ 65°C</a:t>
                      </a:r>
                      <a:endParaRPr lang="fr-FR" sz="800" kern="1200" dirty="0" smtClean="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8 to16 hours @ 25°C 4 to6 hours @ 45°C 2 hours @ 65°C</a:t>
                      </a:r>
                      <a:endParaRPr lang="fr-FR" sz="800" kern="1200" dirty="0" smtClean="0">
                        <a:solidFill>
                          <a:schemeClr val="dk1"/>
                        </a:solidFill>
                        <a:latin typeface="+mn-lt"/>
                        <a:ea typeface="+mn-ea"/>
                        <a:cs typeface="+mn-cs"/>
                      </a:endParaRPr>
                    </a:p>
                  </a:txBody>
                  <a:tcPr/>
                </a:tc>
                <a:extLst>
                  <a:ext uri="{0D108BD9-81ED-4DB2-BD59-A6C34878D82A}">
                    <a16:rowId xmlns:a16="http://schemas.microsoft.com/office/drawing/2014/main" val="3466624750"/>
                  </a:ext>
                </a:extLst>
              </a:tr>
              <a:tr h="238447">
                <a:tc gridSpan="5">
                  <a:txBody>
                    <a:bodyPr/>
                    <a:lstStyle/>
                    <a:p>
                      <a:pPr algn="ctr"/>
                      <a:r>
                        <a:rPr lang="fr-FR" sz="1050" kern="1200" dirty="0" smtClean="0">
                          <a:solidFill>
                            <a:schemeClr val="dk1"/>
                          </a:solidFill>
                          <a:latin typeface="+mn-lt"/>
                          <a:ea typeface="+mn-ea"/>
                          <a:cs typeface="+mn-cs"/>
                        </a:rPr>
                        <a:t>TYPICAL PROPERTIES OF CURED MATERIAL</a:t>
                      </a:r>
                      <a:endParaRPr lang="fr-FR" sz="1050" kern="1200" dirty="0">
                        <a:solidFill>
                          <a:schemeClr val="dk1"/>
                        </a:solidFill>
                        <a:latin typeface="+mn-lt"/>
                        <a:ea typeface="+mn-ea"/>
                        <a:cs typeface="+mn-cs"/>
                      </a:endParaRPr>
                    </a:p>
                  </a:txBody>
                  <a:tcPr/>
                </a:tc>
                <a:tc hMerge="1">
                  <a:txBody>
                    <a:bodyPr/>
                    <a:lstStyle/>
                    <a:p>
                      <a:pPr algn="ctr"/>
                      <a:endParaRPr lang="fr-FR" sz="1200" kern="1200" dirty="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dk1"/>
                        </a:solidFill>
                        <a:latin typeface="+mn-lt"/>
                        <a:ea typeface="+mn-ea"/>
                        <a:cs typeface="+mn-cs"/>
                      </a:endParaRPr>
                    </a:p>
                  </a:txBody>
                  <a:tcPr/>
                </a:tc>
                <a:extLst>
                  <a:ext uri="{0D108BD9-81ED-4DB2-BD59-A6C34878D82A}">
                    <a16:rowId xmlns:a16="http://schemas.microsoft.com/office/drawing/2014/main" val="3024012919"/>
                  </a:ext>
                </a:extLst>
              </a:tr>
              <a:tr h="238447">
                <a:tc>
                  <a:txBody>
                    <a:bodyPr/>
                    <a:lstStyle/>
                    <a:p>
                      <a:r>
                        <a:rPr lang="fr-FR" sz="1050" kern="1200" dirty="0" smtClean="0">
                          <a:solidFill>
                            <a:schemeClr val="dk1"/>
                          </a:solidFill>
                          <a:latin typeface="+mn-lt"/>
                          <a:ea typeface="+mn-ea"/>
                          <a:cs typeface="+mn-cs"/>
                        </a:rPr>
                        <a:t>Thermal </a:t>
                      </a:r>
                      <a:r>
                        <a:rPr lang="fr-FR" sz="1050" kern="1200" dirty="0" err="1" smtClean="0">
                          <a:solidFill>
                            <a:schemeClr val="dk1"/>
                          </a:solidFill>
                          <a:latin typeface="+mn-lt"/>
                          <a:ea typeface="+mn-ea"/>
                          <a:cs typeface="+mn-cs"/>
                        </a:rPr>
                        <a:t>Conductivity</a:t>
                      </a:r>
                      <a:r>
                        <a:rPr lang="fr-FR" sz="1050" kern="1200" dirty="0" smtClean="0">
                          <a:solidFill>
                            <a:schemeClr val="dk1"/>
                          </a:solidFill>
                          <a:latin typeface="+mn-lt"/>
                          <a:ea typeface="+mn-ea"/>
                          <a:cs typeface="+mn-cs"/>
                        </a:rPr>
                        <a:t>, W/(m-K)</a:t>
                      </a:r>
                      <a:endParaRPr lang="fr-FR" sz="1050" kern="1200" dirty="0">
                        <a:solidFill>
                          <a:schemeClr val="dk1"/>
                        </a:solidFill>
                        <a:latin typeface="+mn-lt"/>
                        <a:ea typeface="+mn-ea"/>
                        <a:cs typeface="+mn-cs"/>
                      </a:endParaRPr>
                    </a:p>
                  </a:txBody>
                  <a:tcPr/>
                </a:tc>
                <a:tc>
                  <a:txBody>
                    <a:bodyPr/>
                    <a:lstStyle/>
                    <a:p>
                      <a:pPr algn="ctr"/>
                      <a:r>
                        <a:rPr lang="fr-FR" sz="1050" kern="1200" dirty="0" smtClean="0">
                          <a:solidFill>
                            <a:schemeClr val="dk1"/>
                          </a:solidFill>
                          <a:latin typeface="+mn-lt"/>
                          <a:ea typeface="+mn-ea"/>
                          <a:cs typeface="+mn-cs"/>
                        </a:rPr>
                        <a:t>1,25</a:t>
                      </a:r>
                      <a:endParaRPr lang="fr-FR" sz="105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1,28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1,1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kern="1200" dirty="0" smtClean="0">
                          <a:solidFill>
                            <a:schemeClr val="dk1"/>
                          </a:solidFill>
                          <a:latin typeface="+mn-lt"/>
                          <a:ea typeface="+mn-ea"/>
                          <a:cs typeface="+mn-cs"/>
                        </a:rPr>
                        <a:t>1,01</a:t>
                      </a:r>
                    </a:p>
                  </a:txBody>
                  <a:tcPr/>
                </a:tc>
                <a:extLst>
                  <a:ext uri="{0D108BD9-81ED-4DB2-BD59-A6C34878D82A}">
                    <a16:rowId xmlns:a16="http://schemas.microsoft.com/office/drawing/2014/main" val="1733213859"/>
                  </a:ext>
                </a:extLst>
              </a:tr>
            </a:tbl>
          </a:graphicData>
        </a:graphic>
      </p:graphicFrame>
      <p:sp>
        <p:nvSpPr>
          <p:cNvPr id="38" name="Rectangle 37"/>
          <p:cNvSpPr/>
          <p:nvPr/>
        </p:nvSpPr>
        <p:spPr>
          <a:xfrm>
            <a:off x="4676373" y="5734091"/>
            <a:ext cx="1524448" cy="646331"/>
          </a:xfrm>
          <a:prstGeom prst="rect">
            <a:avLst/>
          </a:prstGeom>
        </p:spPr>
        <p:txBody>
          <a:bodyPr wrap="square">
            <a:spAutoFit/>
          </a:bodyPr>
          <a:lstStyle/>
          <a:p>
            <a:pPr>
              <a:spcAft>
                <a:spcPts val="0"/>
              </a:spcAft>
            </a:pPr>
            <a:r>
              <a:rPr lang="fr-FR" sz="1200" dirty="0" err="1" smtClean="0"/>
              <a:t>Araldite</a:t>
            </a:r>
            <a:r>
              <a:rPr lang="fr-FR" sz="1200" dirty="0" smtClean="0"/>
              <a:t> 2011/A</a:t>
            </a:r>
          </a:p>
          <a:p>
            <a:pPr>
              <a:spcAft>
                <a:spcPts val="0"/>
              </a:spcAft>
            </a:pPr>
            <a:r>
              <a:rPr lang="fr-FR" sz="1200" dirty="0" smtClean="0"/>
              <a:t>(AW 106/HV 953U)</a:t>
            </a:r>
            <a:br>
              <a:rPr lang="fr-FR" sz="1200" dirty="0" smtClean="0"/>
            </a:br>
            <a:r>
              <a:rPr lang="fr-FR" sz="1200" dirty="0" smtClean="0"/>
              <a:t>Ratio: 100:100</a:t>
            </a:r>
            <a:endParaRPr lang="fr-FR" sz="1200" dirty="0"/>
          </a:p>
        </p:txBody>
      </p:sp>
      <p:grpSp>
        <p:nvGrpSpPr>
          <p:cNvPr id="39" name="Groupe 38"/>
          <p:cNvGrpSpPr/>
          <p:nvPr/>
        </p:nvGrpSpPr>
        <p:grpSpPr>
          <a:xfrm>
            <a:off x="5358658" y="1455280"/>
            <a:ext cx="2075828" cy="1368764"/>
            <a:chOff x="4769865" y="5448819"/>
            <a:chExt cx="1793150" cy="1018621"/>
          </a:xfrm>
        </p:grpSpPr>
        <p:pic>
          <p:nvPicPr>
            <p:cNvPr id="40" name="Image 39"/>
            <p:cNvPicPr/>
            <p:nvPr/>
          </p:nvPicPr>
          <p:blipFill>
            <a:blip r:embed="rId4" cstate="print">
              <a:extLst>
                <a:ext uri="{28A0092B-C50C-407E-A947-70E740481C1C}">
                  <a14:useLocalDpi xmlns:a14="http://schemas.microsoft.com/office/drawing/2010/main" val="0"/>
                </a:ext>
              </a:extLst>
            </a:blip>
            <a:stretch>
              <a:fillRect/>
            </a:stretch>
          </p:blipFill>
          <p:spPr>
            <a:xfrm>
              <a:off x="4811050" y="5481920"/>
              <a:ext cx="1751965" cy="985520"/>
            </a:xfrm>
            <a:prstGeom prst="rect">
              <a:avLst/>
            </a:prstGeom>
          </p:spPr>
        </p:pic>
        <p:sp>
          <p:nvSpPr>
            <p:cNvPr id="41" name="Rectangle 40"/>
            <p:cNvSpPr/>
            <p:nvPr/>
          </p:nvSpPr>
          <p:spPr>
            <a:xfrm>
              <a:off x="4769865" y="5448819"/>
              <a:ext cx="551393" cy="480993"/>
            </a:xfrm>
            <a:prstGeom prst="rect">
              <a:avLst/>
            </a:prstGeom>
          </p:spPr>
          <p:txBody>
            <a:bodyPr wrap="none">
              <a:spAutoFit/>
            </a:bodyPr>
            <a:lstStyle/>
            <a:p>
              <a:r>
                <a:rPr lang="fr-FR" sz="1200" dirty="0">
                  <a:solidFill>
                    <a:schemeClr val="bg1"/>
                  </a:solidFill>
                  <a:latin typeface="Helvetica-Light"/>
                </a:rPr>
                <a:t>Ratio: </a:t>
              </a:r>
              <a:r>
                <a:rPr lang="fr-FR" sz="1200" dirty="0" smtClean="0">
                  <a:solidFill>
                    <a:schemeClr val="bg1"/>
                  </a:solidFill>
                  <a:latin typeface="Helvetica-Light"/>
                </a:rPr>
                <a:t/>
              </a:r>
              <a:br>
                <a:rPr lang="fr-FR" sz="1200" dirty="0" smtClean="0">
                  <a:solidFill>
                    <a:schemeClr val="bg1"/>
                  </a:solidFill>
                  <a:latin typeface="Helvetica-Light"/>
                </a:rPr>
              </a:br>
              <a:r>
                <a:rPr lang="fr-FR" sz="1200" dirty="0" smtClean="0">
                  <a:solidFill>
                    <a:schemeClr val="bg1"/>
                  </a:solidFill>
                  <a:latin typeface="Helvetica-Light"/>
                </a:rPr>
                <a:t>100:4</a:t>
              </a:r>
              <a:br>
                <a:rPr lang="fr-FR" sz="1200" dirty="0" smtClean="0">
                  <a:solidFill>
                    <a:schemeClr val="bg1"/>
                  </a:solidFill>
                  <a:latin typeface="Helvetica-Light"/>
                </a:rPr>
              </a:br>
              <a:r>
                <a:rPr lang="fr-FR" sz="1200" dirty="0" smtClean="0">
                  <a:solidFill>
                    <a:schemeClr val="bg1"/>
                  </a:solidFill>
                  <a:latin typeface="Helvetica-Light"/>
                </a:rPr>
                <a:t>/ Cat 9</a:t>
              </a:r>
              <a:endParaRPr lang="fr-FR" sz="1200" dirty="0">
                <a:solidFill>
                  <a:schemeClr val="bg1"/>
                </a:solidFill>
              </a:endParaRPr>
            </a:p>
          </p:txBody>
        </p:sp>
      </p:grpSp>
      <p:pic>
        <p:nvPicPr>
          <p:cNvPr id="78850" name="Picture 2" descr="2011&amp;nbsp;ARALDITE Adh&amp;eacute;sif 300&amp;nbsp;g Lot de colle &amp;eacute;poxy"/>
          <p:cNvPicPr>
            <a:picLocks noChangeAspect="1" noChangeArrowheads="1"/>
          </p:cNvPicPr>
          <p:nvPr/>
        </p:nvPicPr>
        <p:blipFill>
          <a:blip r:embed="rId5"/>
          <a:srcRect/>
          <a:stretch>
            <a:fillRect/>
          </a:stretch>
        </p:blipFill>
        <p:spPr bwMode="auto">
          <a:xfrm>
            <a:off x="3237967" y="5572811"/>
            <a:ext cx="1334558" cy="968889"/>
          </a:xfrm>
          <a:prstGeom prst="rect">
            <a:avLst/>
          </a:prstGeom>
          <a:noFill/>
        </p:spPr>
      </p:pic>
      <p:sp>
        <p:nvSpPr>
          <p:cNvPr id="8" name="Rectangle 4"/>
          <p:cNvSpPr>
            <a:spLocks noChangeArrowheads="1"/>
          </p:cNvSpPr>
          <p:nvPr/>
        </p:nvSpPr>
        <p:spPr bwMode="auto">
          <a:xfrm>
            <a:off x="3739422" y="53865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11" name="Rectangle 10"/>
          <p:cNvSpPr/>
          <p:nvPr/>
        </p:nvSpPr>
        <p:spPr>
          <a:xfrm>
            <a:off x="7916243" y="6080035"/>
            <a:ext cx="4137215" cy="461665"/>
          </a:xfrm>
          <a:prstGeom prst="rect">
            <a:avLst/>
          </a:prstGeom>
        </p:spPr>
        <p:txBody>
          <a:bodyPr wrap="square">
            <a:spAutoFit/>
          </a:bodyPr>
          <a:lstStyle/>
          <a:p>
            <a:pPr>
              <a:spcAft>
                <a:spcPts val="0"/>
              </a:spcAft>
            </a:pPr>
            <a:r>
              <a:rPr lang="en-US" sz="1200" dirty="0" smtClean="0">
                <a:ea typeface="Times New Roman" panose="02020603050405020304" pitchFamily="18" charset="0"/>
              </a:rPr>
              <a:t>Les </a:t>
            </a:r>
            <a:r>
              <a:rPr lang="fr-FR" sz="1200" dirty="0" smtClean="0">
                <a:ea typeface="Times New Roman" panose="02020603050405020304" pitchFamily="18" charset="0"/>
              </a:rPr>
              <a:t>études</a:t>
            </a:r>
            <a:r>
              <a:rPr lang="en-US" sz="1200" dirty="0" smtClean="0">
                <a:ea typeface="Times New Roman" panose="02020603050405020304" pitchFamily="18" charset="0"/>
              </a:rPr>
              <a:t> du </a:t>
            </a:r>
            <a:r>
              <a:rPr lang="en-US" sz="1200" dirty="0" err="1" smtClean="0">
                <a:ea typeface="Times New Roman" panose="02020603050405020304" pitchFamily="18" charset="0"/>
              </a:rPr>
              <a:t>LHCb</a:t>
            </a:r>
            <a:r>
              <a:rPr lang="en-US" sz="1200" dirty="0" smtClean="0">
                <a:ea typeface="Times New Roman" panose="02020603050405020304" pitchFamily="18" charset="0"/>
              </a:rPr>
              <a:t> VELO sur Araldite 2011 et  </a:t>
            </a:r>
            <a:r>
              <a:rPr lang="en-US" sz="1200" dirty="0" err="1">
                <a:ea typeface="Times New Roman" panose="02020603050405020304" pitchFamily="18" charset="0"/>
              </a:rPr>
              <a:t>Stycast</a:t>
            </a:r>
            <a:r>
              <a:rPr lang="en-US" sz="1200" dirty="0">
                <a:ea typeface="Times New Roman" panose="02020603050405020304" pitchFamily="18" charset="0"/>
              </a:rPr>
              <a:t> </a:t>
            </a:r>
            <a:r>
              <a:rPr lang="en-US" sz="1200" dirty="0" smtClean="0">
                <a:ea typeface="Times New Roman" panose="02020603050405020304" pitchFamily="18" charset="0"/>
              </a:rPr>
              <a:t>5145 : </a:t>
            </a:r>
            <a:br>
              <a:rPr lang="en-US" sz="1200" dirty="0" smtClean="0">
                <a:ea typeface="Times New Roman" panose="02020603050405020304" pitchFamily="18" charset="0"/>
              </a:rPr>
            </a:br>
            <a:r>
              <a:rPr lang="en-US" sz="1200" dirty="0" smtClean="0">
                <a:ea typeface="Times New Roman" panose="02020603050405020304" pitchFamily="18" charset="0"/>
              </a:rPr>
              <a:t>sur la note </a:t>
            </a:r>
            <a:r>
              <a:rPr lang="fr-FR" sz="1200" dirty="0" smtClean="0">
                <a:ea typeface="Times New Roman" panose="02020603050405020304" pitchFamily="18" charset="0"/>
              </a:rPr>
              <a:t>publique</a:t>
            </a:r>
            <a:r>
              <a:rPr lang="en-US" sz="1200" dirty="0" smtClean="0">
                <a:ea typeface="Times New Roman" panose="02020603050405020304" pitchFamily="18" charset="0"/>
              </a:rPr>
              <a:t>: </a:t>
            </a:r>
            <a:r>
              <a:rPr lang="en-GB" sz="1000" u="sng" dirty="0" smtClean="0">
                <a:solidFill>
                  <a:srgbClr val="0000FF"/>
                </a:solidFill>
                <a:ea typeface="Times New Roman" panose="02020603050405020304" pitchFamily="18" charset="0"/>
                <a:hlinkClick r:id="rId6"/>
              </a:rPr>
              <a:t>LHCb-PUB-2016-026</a:t>
            </a:r>
            <a:r>
              <a:rPr lang="en-GB" sz="1000" dirty="0">
                <a:ea typeface="Times New Roman" panose="02020603050405020304" pitchFamily="18" charset="0"/>
              </a:rPr>
              <a:t>, </a:t>
            </a:r>
            <a:r>
              <a:rPr lang="en-GB" sz="1000" u="sng" dirty="0" smtClean="0">
                <a:solidFill>
                  <a:srgbClr val="0000FF"/>
                </a:solidFill>
                <a:ea typeface="Times New Roman" panose="02020603050405020304" pitchFamily="18" charset="0"/>
                <a:hlinkClick r:id="rId7"/>
              </a:rPr>
              <a:t>CERN-2001-006</a:t>
            </a:r>
            <a:endParaRPr lang="fr-FR" sz="1200" dirty="0">
              <a:ea typeface="Times New Roman" panose="02020603050405020304" pitchFamily="18" charset="0"/>
            </a:endParaRPr>
          </a:p>
        </p:txBody>
      </p:sp>
      <p:sp>
        <p:nvSpPr>
          <p:cNvPr id="45" name="Zone de texte 1040"/>
          <p:cNvSpPr txBox="1"/>
          <p:nvPr/>
        </p:nvSpPr>
        <p:spPr>
          <a:xfrm>
            <a:off x="8171224" y="2224982"/>
            <a:ext cx="3558033" cy="1223412"/>
          </a:xfrm>
          <a:prstGeom prst="rect">
            <a:avLst/>
          </a:prstGeom>
          <a:no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marL="457200" indent="-228600" algn="just">
              <a:spcAft>
                <a:spcPts val="0"/>
              </a:spcAft>
              <a:tabLst>
                <a:tab pos="457200" algn="l"/>
              </a:tabLst>
            </a:pPr>
            <a:r>
              <a:rPr lang="en-US" sz="1050" dirty="0" smtClean="0">
                <a:effectLst/>
                <a:ea typeface="Times New Roman" panose="02020603050405020304" pitchFamily="18" charset="0"/>
              </a:rPr>
              <a:t>Ex. </a:t>
            </a:r>
            <a:r>
              <a:rPr lang="fr-FR" sz="1050" dirty="0" smtClean="0">
                <a:effectLst/>
                <a:ea typeface="Times New Roman" panose="02020603050405020304" pitchFamily="18" charset="0"/>
              </a:rPr>
              <a:t>Echantillons les + activés </a:t>
            </a:r>
            <a:r>
              <a:rPr lang="fr-FR" sz="1050" dirty="0" smtClean="0">
                <a:ea typeface="Times New Roman" panose="02020603050405020304" pitchFamily="18" charset="0"/>
              </a:rPr>
              <a:t>a</a:t>
            </a:r>
            <a:r>
              <a:rPr lang="fr-FR" sz="1050" dirty="0" smtClean="0">
                <a:effectLst/>
                <a:ea typeface="Times New Roman" panose="02020603050405020304" pitchFamily="18" charset="0"/>
              </a:rPr>
              <a:t>près 2 semaines </a:t>
            </a:r>
            <a:r>
              <a:rPr lang="en-US" sz="1050" dirty="0" smtClean="0">
                <a:effectLst/>
                <a:ea typeface="Times New Roman" panose="02020603050405020304" pitchFamily="18" charset="0"/>
              </a:rPr>
              <a:t>(~0.5Gy):</a:t>
            </a:r>
            <a:endParaRPr lang="fr-FR" sz="1050" dirty="0">
              <a:effectLst/>
              <a:ea typeface="Times New Roman" panose="02020603050405020304" pitchFamily="18" charset="0"/>
            </a:endParaRPr>
          </a:p>
          <a:p>
            <a:pPr marL="914400" indent="-228600">
              <a:spcAft>
                <a:spcPts val="0"/>
              </a:spcAft>
              <a:tabLst>
                <a:tab pos="914400" algn="l"/>
              </a:tabLst>
            </a:pPr>
            <a:r>
              <a:rPr lang="en-US" sz="1050" dirty="0" smtClean="0">
                <a:effectLst/>
                <a:ea typeface="Times New Roman" panose="02020603050405020304" pitchFamily="18" charset="0"/>
              </a:rPr>
              <a:t>AMEC </a:t>
            </a:r>
            <a:r>
              <a:rPr lang="en-US" sz="1050" dirty="0" err="1" smtClean="0">
                <a:effectLst/>
                <a:ea typeface="Times New Roman" panose="02020603050405020304" pitchFamily="18" charset="0"/>
              </a:rPr>
              <a:t>Thermasol</a:t>
            </a:r>
            <a:r>
              <a:rPr lang="en-US" sz="1050" dirty="0" smtClean="0">
                <a:effectLst/>
                <a:ea typeface="Times New Roman" panose="02020603050405020304" pitchFamily="18" charset="0"/>
              </a:rPr>
              <a:t> MPC25: 	3 </a:t>
            </a:r>
            <a:r>
              <a:rPr lang="en-US" sz="1050" dirty="0" err="1" smtClean="0">
                <a:effectLst/>
                <a:ea typeface="Times New Roman" panose="02020603050405020304" pitchFamily="18" charset="0"/>
              </a:rPr>
              <a:t>uSv</a:t>
            </a:r>
            <a:r>
              <a:rPr lang="en-US" sz="1050" dirty="0" smtClean="0">
                <a:effectLst/>
                <a:ea typeface="Times New Roman" panose="02020603050405020304" pitchFamily="18" charset="0"/>
              </a:rPr>
              <a:t>/h</a:t>
            </a:r>
            <a:endParaRPr lang="fr-FR" sz="1050" dirty="0" smtClean="0">
              <a:effectLst/>
              <a:ea typeface="Times New Roman" panose="02020603050405020304" pitchFamily="18" charset="0"/>
            </a:endParaRPr>
          </a:p>
          <a:p>
            <a:pPr marL="914400" indent="-228600">
              <a:spcAft>
                <a:spcPts val="0"/>
              </a:spcAft>
              <a:tabLst>
                <a:tab pos="914400" algn="l"/>
              </a:tabLst>
            </a:pPr>
            <a:r>
              <a:rPr lang="en-US" sz="1050" dirty="0" smtClean="0">
                <a:effectLst/>
                <a:ea typeface="Times New Roman" panose="02020603050405020304" pitchFamily="18" charset="0"/>
              </a:rPr>
              <a:t>LAIRD TPCM 583: 		8 </a:t>
            </a:r>
            <a:r>
              <a:rPr lang="en-US" sz="1050" dirty="0" err="1" smtClean="0">
                <a:effectLst/>
                <a:ea typeface="Times New Roman" panose="02020603050405020304" pitchFamily="18" charset="0"/>
              </a:rPr>
              <a:t>uSv</a:t>
            </a:r>
            <a:r>
              <a:rPr lang="en-US" sz="1050" dirty="0" smtClean="0">
                <a:effectLst/>
                <a:ea typeface="Times New Roman" panose="02020603050405020304" pitchFamily="18" charset="0"/>
              </a:rPr>
              <a:t>/h</a:t>
            </a:r>
            <a:endParaRPr lang="fr-FR" sz="1050" dirty="0" smtClean="0">
              <a:effectLst/>
              <a:ea typeface="Times New Roman" panose="02020603050405020304" pitchFamily="18" charset="0"/>
            </a:endParaRPr>
          </a:p>
          <a:p>
            <a:pPr marL="914400" indent="-228600">
              <a:spcAft>
                <a:spcPts val="0"/>
              </a:spcAft>
              <a:tabLst>
                <a:tab pos="914400" algn="l"/>
              </a:tabLst>
            </a:pPr>
            <a:r>
              <a:rPr lang="en-US" sz="1050" dirty="0" err="1" smtClean="0">
                <a:effectLst/>
                <a:ea typeface="Times New Roman" panose="02020603050405020304" pitchFamily="18" charset="0"/>
              </a:rPr>
              <a:t>Electrolube</a:t>
            </a:r>
            <a:r>
              <a:rPr lang="en-US" sz="1050" dirty="0" smtClean="0">
                <a:effectLst/>
                <a:ea typeface="Times New Roman" panose="02020603050405020304" pitchFamily="18" charset="0"/>
              </a:rPr>
              <a:t> ER2074: 		4 </a:t>
            </a:r>
            <a:r>
              <a:rPr lang="en-US" sz="1050" dirty="0" err="1" smtClean="0">
                <a:effectLst/>
                <a:ea typeface="Times New Roman" panose="02020603050405020304" pitchFamily="18" charset="0"/>
              </a:rPr>
              <a:t>uSv</a:t>
            </a:r>
            <a:r>
              <a:rPr lang="en-US" sz="1050" dirty="0" smtClean="0">
                <a:effectLst/>
                <a:ea typeface="Times New Roman" panose="02020603050405020304" pitchFamily="18" charset="0"/>
              </a:rPr>
              <a:t>/h</a:t>
            </a:r>
            <a:endParaRPr lang="fr-FR" sz="1050" dirty="0" smtClean="0">
              <a:effectLst/>
              <a:ea typeface="Times New Roman" panose="02020603050405020304" pitchFamily="18" charset="0"/>
            </a:endParaRPr>
          </a:p>
          <a:p>
            <a:pPr marL="914400" indent="-228600">
              <a:spcAft>
                <a:spcPts val="0"/>
              </a:spcAft>
              <a:tabLst>
                <a:tab pos="914400" algn="l"/>
              </a:tabLst>
            </a:pPr>
            <a:r>
              <a:rPr lang="en-US" sz="1050" dirty="0" err="1" smtClean="0">
                <a:effectLst/>
                <a:ea typeface="Times New Roman" panose="02020603050405020304" pitchFamily="18" charset="0"/>
              </a:rPr>
              <a:t>Electrolube</a:t>
            </a:r>
            <a:r>
              <a:rPr lang="en-US" sz="1050" dirty="0" smtClean="0">
                <a:effectLst/>
                <a:ea typeface="Times New Roman" panose="02020603050405020304" pitchFamily="18" charset="0"/>
              </a:rPr>
              <a:t> ER2220: 		5 </a:t>
            </a:r>
            <a:r>
              <a:rPr lang="en-US" sz="1050" dirty="0" err="1" smtClean="0">
                <a:effectLst/>
                <a:ea typeface="Times New Roman" panose="02020603050405020304" pitchFamily="18" charset="0"/>
              </a:rPr>
              <a:t>uSv</a:t>
            </a:r>
            <a:r>
              <a:rPr lang="en-US" sz="1050" dirty="0" smtClean="0">
                <a:effectLst/>
                <a:ea typeface="Times New Roman" panose="02020603050405020304" pitchFamily="18" charset="0"/>
              </a:rPr>
              <a:t>/h</a:t>
            </a:r>
            <a:endParaRPr lang="fr-FR" sz="1050" dirty="0" smtClean="0">
              <a:effectLst/>
              <a:ea typeface="Times New Roman" panose="02020603050405020304" pitchFamily="18" charset="0"/>
            </a:endParaRPr>
          </a:p>
          <a:p>
            <a:pPr marL="914400" indent="-228600">
              <a:spcAft>
                <a:spcPts val="0"/>
              </a:spcAft>
              <a:tabLst>
                <a:tab pos="914400" algn="l"/>
              </a:tabLst>
            </a:pPr>
            <a:r>
              <a:rPr lang="en-US" sz="1050" dirty="0" smtClean="0">
                <a:effectLst/>
                <a:ea typeface="Times New Roman" panose="02020603050405020304" pitchFamily="18" charset="0"/>
              </a:rPr>
              <a:t>Araldite 2012: 		1 </a:t>
            </a:r>
            <a:r>
              <a:rPr lang="en-US" sz="1050" dirty="0" err="1" smtClean="0">
                <a:effectLst/>
                <a:ea typeface="Times New Roman" panose="02020603050405020304" pitchFamily="18" charset="0"/>
              </a:rPr>
              <a:t>uSv</a:t>
            </a:r>
            <a:r>
              <a:rPr lang="en-US" sz="1050" dirty="0" smtClean="0">
                <a:effectLst/>
                <a:ea typeface="Times New Roman" panose="02020603050405020304" pitchFamily="18" charset="0"/>
              </a:rPr>
              <a:t>/h</a:t>
            </a:r>
            <a:endParaRPr lang="fr-FR" sz="1050" dirty="0" smtClean="0">
              <a:effectLst/>
              <a:ea typeface="Times New Roman" panose="02020603050405020304" pitchFamily="18" charset="0"/>
            </a:endParaRPr>
          </a:p>
          <a:p>
            <a:pPr marL="914400" indent="-228600">
              <a:spcAft>
                <a:spcPts val="0"/>
              </a:spcAft>
              <a:tabLst>
                <a:tab pos="914400" algn="l"/>
              </a:tabLst>
            </a:pPr>
            <a:r>
              <a:rPr lang="en-US" sz="1050" dirty="0" smtClean="0">
                <a:effectLst/>
                <a:ea typeface="Times New Roman" panose="02020603050405020304" pitchFamily="18" charset="0"/>
              </a:rPr>
              <a:t>Gap-pad 3000S30: 		6 </a:t>
            </a:r>
            <a:r>
              <a:rPr lang="en-US" sz="1050" dirty="0" err="1" smtClean="0">
                <a:effectLst/>
                <a:ea typeface="Times New Roman" panose="02020603050405020304" pitchFamily="18" charset="0"/>
              </a:rPr>
              <a:t>uSv</a:t>
            </a:r>
            <a:r>
              <a:rPr lang="en-US" sz="1050" dirty="0" smtClean="0">
                <a:effectLst/>
                <a:ea typeface="Times New Roman" panose="02020603050405020304" pitchFamily="18" charset="0"/>
              </a:rPr>
              <a:t>/h</a:t>
            </a:r>
            <a:endParaRPr lang="fr-FR" sz="1050" dirty="0">
              <a:effectLst/>
              <a:ea typeface="Times New Roman" panose="02020603050405020304" pitchFamily="18" charset="0"/>
            </a:endParaRPr>
          </a:p>
        </p:txBody>
      </p:sp>
      <p:sp>
        <p:nvSpPr>
          <p:cNvPr id="47" name="Rectangle 46"/>
          <p:cNvSpPr/>
          <p:nvPr/>
        </p:nvSpPr>
        <p:spPr>
          <a:xfrm>
            <a:off x="7975013" y="1195810"/>
            <a:ext cx="2035622" cy="369332"/>
          </a:xfrm>
          <a:prstGeom prst="rect">
            <a:avLst/>
          </a:prstGeom>
        </p:spPr>
        <p:txBody>
          <a:bodyPr wrap="none">
            <a:spAutoFit/>
          </a:bodyPr>
          <a:lstStyle/>
          <a:p>
            <a:r>
              <a:rPr lang="fr-FR" b="1" dirty="0" smtClean="0"/>
              <a:t>Données existantes</a:t>
            </a:r>
            <a:endParaRPr lang="fr-FR" b="1" dirty="0"/>
          </a:p>
        </p:txBody>
      </p:sp>
      <p:sp>
        <p:nvSpPr>
          <p:cNvPr id="15" name="Rectangle 14"/>
          <p:cNvSpPr/>
          <p:nvPr/>
        </p:nvSpPr>
        <p:spPr>
          <a:xfrm>
            <a:off x="7975013" y="1459281"/>
            <a:ext cx="4139461" cy="769441"/>
          </a:xfrm>
          <a:prstGeom prst="rect">
            <a:avLst/>
          </a:prstGeom>
        </p:spPr>
        <p:txBody>
          <a:bodyPr wrap="square">
            <a:spAutoFit/>
          </a:bodyPr>
          <a:lstStyle/>
          <a:p>
            <a:r>
              <a:rPr lang="en-US" sz="1100" dirty="0" err="1">
                <a:ea typeface="Times New Roman" panose="02020603050405020304" pitchFamily="18" charset="0"/>
              </a:rPr>
              <a:t>voir</a:t>
            </a:r>
            <a:r>
              <a:rPr lang="en-US" sz="1100" b="1" dirty="0">
                <a:ea typeface="Times New Roman" panose="02020603050405020304" pitchFamily="18" charset="0"/>
              </a:rPr>
              <a:t> “</a:t>
            </a:r>
            <a:r>
              <a:rPr lang="en-US" sz="1100" dirty="0">
                <a:ea typeface="Times New Roman" panose="02020603050405020304" pitchFamily="18" charset="0"/>
              </a:rPr>
              <a:t>Characterization of materials for HL tracker upgrades“ </a:t>
            </a:r>
            <a:r>
              <a:rPr lang="en-US" sz="1100" u="sng" dirty="0">
                <a:solidFill>
                  <a:srgbClr val="0000FF"/>
                </a:solidFill>
                <a:ea typeface="Times New Roman" panose="02020603050405020304" pitchFamily="18" charset="0"/>
                <a:hlinkClick r:id="rId8"/>
              </a:rPr>
              <a:t>https://indico.cern.ch/event/590227/timetable/#20170704</a:t>
            </a:r>
            <a:r>
              <a:rPr lang="en-US" sz="1100" u="sng" dirty="0">
                <a:solidFill>
                  <a:srgbClr val="0000FF"/>
                </a:solidFill>
                <a:ea typeface="Times New Roman" panose="02020603050405020304" pitchFamily="18" charset="0"/>
              </a:rPr>
              <a:t> </a:t>
            </a:r>
            <a:r>
              <a:rPr lang="en-US" sz="1100" u="sng" dirty="0" smtClean="0">
                <a:solidFill>
                  <a:srgbClr val="0000FF"/>
                </a:solidFill>
                <a:ea typeface="Times New Roman" panose="02020603050405020304" pitchFamily="18" charset="0"/>
              </a:rPr>
              <a:t/>
            </a:r>
            <a:br>
              <a:rPr lang="en-US" sz="1100" u="sng" dirty="0" smtClean="0">
                <a:solidFill>
                  <a:srgbClr val="0000FF"/>
                </a:solidFill>
                <a:ea typeface="Times New Roman" panose="02020603050405020304" pitchFamily="18" charset="0"/>
              </a:rPr>
            </a:br>
            <a:r>
              <a:rPr lang="en-US" sz="1100" dirty="0" smtClean="0">
                <a:ea typeface="Times New Roman" panose="02020603050405020304" pitchFamily="18" charset="0"/>
              </a:rPr>
              <a:t>et </a:t>
            </a:r>
            <a:r>
              <a:rPr lang="en-US" sz="1100" dirty="0">
                <a:ea typeface="Times New Roman" panose="02020603050405020304" pitchFamily="18" charset="0"/>
              </a:rPr>
              <a:t>les </a:t>
            </a:r>
            <a:r>
              <a:rPr lang="en-US" sz="1100" b="1" dirty="0">
                <a:ea typeface="Times New Roman" panose="02020603050405020304" pitchFamily="18" charset="0"/>
              </a:rPr>
              <a:t>yellow reports </a:t>
            </a:r>
            <a:r>
              <a:rPr lang="en-US" sz="1100" dirty="0">
                <a:ea typeface="Times New Roman" panose="02020603050405020304" pitchFamily="18" charset="0"/>
              </a:rPr>
              <a:t>du CERN</a:t>
            </a:r>
            <a:br>
              <a:rPr lang="en-US" sz="1100" dirty="0">
                <a:ea typeface="Times New Roman" panose="02020603050405020304" pitchFamily="18" charset="0"/>
              </a:rPr>
            </a:br>
            <a:r>
              <a:rPr lang="en-US" sz="1100" b="1" dirty="0">
                <a:ea typeface="Times New Roman" panose="02020603050405020304" pitchFamily="18" charset="0"/>
              </a:rPr>
              <a:t>Radiation degradation examples (yellow reports </a:t>
            </a:r>
            <a:r>
              <a:rPr lang="en-US" sz="1100" dirty="0">
                <a:ea typeface="Times New Roman" panose="02020603050405020304" pitchFamily="18" charset="0"/>
              </a:rPr>
              <a:t>du CERN)</a:t>
            </a:r>
            <a:endParaRPr lang="fr-FR" sz="1100" dirty="0"/>
          </a:p>
        </p:txBody>
      </p:sp>
      <p:grpSp>
        <p:nvGrpSpPr>
          <p:cNvPr id="44" name="Groupe 43"/>
          <p:cNvGrpSpPr/>
          <p:nvPr/>
        </p:nvGrpSpPr>
        <p:grpSpPr>
          <a:xfrm>
            <a:off x="7809580" y="3550528"/>
            <a:ext cx="4608875" cy="2468738"/>
            <a:chOff x="7809580" y="3600405"/>
            <a:chExt cx="4608875" cy="2468738"/>
          </a:xfrm>
        </p:grpSpPr>
        <p:sp>
          <p:nvSpPr>
            <p:cNvPr id="6" name="Rectangle 3"/>
            <p:cNvSpPr>
              <a:spLocks noChangeArrowheads="1"/>
            </p:cNvSpPr>
            <p:nvPr/>
          </p:nvSpPr>
          <p:spPr bwMode="auto">
            <a:xfrm>
              <a:off x="7809580" y="3600405"/>
              <a:ext cx="4608875" cy="81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76176"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kumimoji="0" lang="en-US" altLang="fr-FR" sz="1200" b="1" i="0" u="sng" strike="noStrike" cap="none" normalizeH="0" baseline="0" dirty="0" smtClean="0">
                  <a:ln>
                    <a:noFill/>
                  </a:ln>
                  <a:solidFill>
                    <a:schemeClr val="tx1"/>
                  </a:solidFill>
                  <a:effectLst/>
                  <a:latin typeface="+mn-lt"/>
                  <a:cs typeface="Times New Roman" panose="02020603050405020304" pitchFamily="18" charset="0"/>
                </a:rPr>
                <a:t>C</a:t>
              </a:r>
              <a:r>
                <a:rPr kumimoji="0" lang="en-US" altLang="fr-FR" sz="1200" b="1" i="0" u="sng" strike="noStrike" cap="none" normalizeH="0" baseline="0" dirty="0" smtClean="0" bmk="">
                  <a:ln>
                    <a:noFill/>
                  </a:ln>
                  <a:solidFill>
                    <a:schemeClr val="tx1"/>
                  </a:solidFill>
                  <a:effectLst/>
                  <a:latin typeface="+mn-lt"/>
                  <a:cs typeface="Times New Roman" panose="02020603050405020304" pitchFamily="18" charset="0"/>
                </a:rPr>
                <a:t>onductive Adhesives</a:t>
              </a:r>
              <a:r>
                <a:rPr kumimoji="0" lang="en-US" altLang="fr-FR" sz="1200" i="0" strike="noStrike" cap="none" normalizeH="0" baseline="0" dirty="0" smtClean="0" bmk="">
                  <a:ln>
                    <a:noFill/>
                  </a:ln>
                  <a:solidFill>
                    <a:schemeClr val="tx1"/>
                  </a:solidFill>
                  <a:effectLst/>
                  <a:latin typeface="+mn-lt"/>
                  <a:cs typeface="Times New Roman" panose="02020603050405020304" pitchFamily="18" charset="0"/>
                </a:rPr>
                <a:t>  </a:t>
              </a:r>
              <a:r>
                <a:rPr kumimoji="0" lang="en-US" altLang="fr-FR" sz="1200" b="0" i="1" u="none" strike="noStrike" cap="none" normalizeH="0" baseline="0" dirty="0" smtClean="0">
                  <a:ln>
                    <a:noFill/>
                  </a:ln>
                  <a:solidFill>
                    <a:schemeClr val="tx1"/>
                  </a:solidFill>
                  <a:effectLst/>
                  <a:latin typeface="+mn-lt"/>
                  <a:ea typeface="Times New Roman" panose="02020603050405020304" pitchFamily="18" charset="0"/>
                </a:rPr>
                <a:t>Nicola </a:t>
              </a:r>
              <a:r>
                <a:rPr kumimoji="0" lang="en-US" altLang="fr-FR" sz="1200" b="0" i="1" u="none" strike="noStrike" cap="none" normalizeH="0" baseline="0" dirty="0" err="1" smtClean="0">
                  <a:ln>
                    <a:noFill/>
                  </a:ln>
                  <a:solidFill>
                    <a:schemeClr val="tx1"/>
                  </a:solidFill>
                  <a:effectLst/>
                  <a:latin typeface="+mn-lt"/>
                  <a:ea typeface="Times New Roman" panose="02020603050405020304" pitchFamily="18" charset="0"/>
                </a:rPr>
                <a:t>Pacifico</a:t>
              </a:r>
              <a:r>
                <a:rPr kumimoji="0" lang="en-US" altLang="fr-FR" sz="1200" b="0" i="1" u="none" strike="noStrike" cap="none" normalizeH="0" baseline="0" dirty="0" smtClean="0">
                  <a:ln>
                    <a:noFill/>
                  </a:ln>
                  <a:solidFill>
                    <a:schemeClr val="tx1"/>
                  </a:solidFill>
                  <a:effectLst/>
                  <a:latin typeface="+mn-lt"/>
                  <a:ea typeface="Times New Roman" panose="02020603050405020304" pitchFamily="18" charset="0"/>
                </a:rPr>
                <a:t> (08/11/17)</a:t>
              </a:r>
              <a:endParaRPr kumimoji="0" lang="fr-FR" altLang="fr-FR" sz="800" b="0" i="1"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mn-lt"/>
                  <a:ea typeface="Times New Roman" panose="02020603050405020304" pitchFamily="18" charset="0"/>
                </a:rPr>
                <a:t>Campagne de caractérisation de matériaux (2017-2018)</a:t>
              </a:r>
              <a:endParaRPr kumimoji="0" lang="fr-FR" altLang="fr-FR" sz="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200" b="0" i="0" u="none" strike="noStrike" cap="none" normalizeH="0" baseline="0" dirty="0" smtClean="0">
                  <a:ln>
                    <a:noFill/>
                  </a:ln>
                  <a:solidFill>
                    <a:schemeClr val="tx1"/>
                  </a:solidFill>
                  <a:effectLst/>
                  <a:latin typeface="+mn-lt"/>
                  <a:ea typeface="Times New Roman" panose="02020603050405020304" pitchFamily="18" charset="0"/>
                </a:rPr>
                <a:t>Tests à 2, 7, 15 </a:t>
              </a:r>
              <a:r>
                <a:rPr kumimoji="0" lang="en-US" altLang="fr-FR" sz="1200" b="0" i="0" u="none" strike="noStrike" cap="none" normalizeH="0" baseline="0" dirty="0" err="1" smtClean="0">
                  <a:ln>
                    <a:noFill/>
                  </a:ln>
                  <a:solidFill>
                    <a:schemeClr val="tx1"/>
                  </a:solidFill>
                  <a:effectLst/>
                  <a:latin typeface="+mn-lt"/>
                  <a:ea typeface="Times New Roman" panose="02020603050405020304" pitchFamily="18" charset="0"/>
                </a:rPr>
                <a:t>MGy</a:t>
              </a:r>
              <a:endParaRPr kumimoji="0" lang="fr-FR" altLang="fr-FR" sz="8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1200" b="0" i="0" u="none" strike="noStrike" cap="none" normalizeH="0" baseline="0" dirty="0" smtClean="0">
                  <a:ln>
                    <a:noFill/>
                  </a:ln>
                  <a:solidFill>
                    <a:schemeClr val="tx1"/>
                  </a:solidFill>
                  <a:effectLst/>
                  <a:latin typeface="+mn-lt"/>
                  <a:ea typeface="Times New Roman" panose="02020603050405020304" pitchFamily="18" charset="0"/>
                </a:rPr>
                <a:t>Dosimetry at various positions through RPL dosimeters</a:t>
              </a:r>
              <a:endParaRPr kumimoji="0" lang="fr-FR" altLang="fr-FR" sz="800" b="0" i="0" u="none" strike="noStrike" cap="none" normalizeH="0" baseline="0" dirty="0" smtClean="0">
                <a:ln>
                  <a:noFill/>
                </a:ln>
                <a:solidFill>
                  <a:schemeClr val="tx1"/>
                </a:solidFill>
                <a:effectLst/>
                <a:latin typeface="+mn-lt"/>
              </a:endParaRPr>
            </a:p>
          </p:txBody>
        </p:sp>
        <p:sp>
          <p:nvSpPr>
            <p:cNvPr id="9" name="Rectangle 5"/>
            <p:cNvSpPr>
              <a:spLocks noChangeArrowheads="1"/>
            </p:cNvSpPr>
            <p:nvPr/>
          </p:nvSpPr>
          <p:spPr bwMode="auto">
            <a:xfrm>
              <a:off x="8577139" y="4499483"/>
              <a:ext cx="168032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914400">
                <a:buFontTx/>
                <a:buChar char="•"/>
              </a:pPr>
              <a:r>
                <a:rPr lang="en-US" altLang="fr-FR" sz="1200" b="1" dirty="0" err="1">
                  <a:ea typeface="Times New Roman" panose="02020603050405020304" pitchFamily="18" charset="0"/>
                </a:rPr>
                <a:t>Polytec</a:t>
              </a:r>
              <a:r>
                <a:rPr lang="en-US" altLang="fr-FR" sz="1200" b="1" dirty="0">
                  <a:ea typeface="Times New Roman" panose="02020603050405020304" pitchFamily="18" charset="0"/>
                </a:rPr>
                <a:t> TC418</a:t>
              </a:r>
              <a:endParaRPr lang="fr-FR" altLang="fr-FR" sz="1200" b="1" dirty="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Epotek</a:t>
              </a: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T7109</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Dymax</a:t>
              </a: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9-20801</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Old </a:t>
              </a:r>
              <a:r>
                <a:rPr kumimoji="0" lang="en-US" altLang="fr-FR" sz="12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Epolite</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New </a:t>
              </a:r>
              <a:r>
                <a:rPr kumimoji="0" lang="en-US" altLang="fr-FR" sz="12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Epolite</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True Blue</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SE4445</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fr-FR"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EG7655</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p:txBody>
        </p:sp>
        <p:sp>
          <p:nvSpPr>
            <p:cNvPr id="36" name="Rectangle 35"/>
            <p:cNvSpPr/>
            <p:nvPr/>
          </p:nvSpPr>
          <p:spPr>
            <a:xfrm>
              <a:off x="10010635" y="4518123"/>
              <a:ext cx="1532114" cy="1384995"/>
            </a:xfrm>
            <a:prstGeom prst="rect">
              <a:avLst/>
            </a:prstGeom>
          </p:spPr>
          <p:txBody>
            <a:bodyPr wrap="square">
              <a:spAutoFit/>
            </a:bodyPr>
            <a:lstStyle/>
            <a:p>
              <a:pPr defTabSz="914400" eaLnBrk="0" fontAlgn="base" hangingPunct="0">
                <a:spcBef>
                  <a:spcPct val="0"/>
                </a:spcBef>
                <a:spcAft>
                  <a:spcPct val="0"/>
                </a:spcAft>
                <a:buFontTx/>
                <a:buChar char="•"/>
                <a:tabLst>
                  <a:tab pos="457200" algn="l"/>
                </a:tabLst>
              </a:pPr>
              <a:r>
                <a:rPr lang="en-US" altLang="fr-FR" sz="1200" b="1" dirty="0">
                  <a:latin typeface="Arial" panose="020B0604020202020204" pitchFamily="34" charset="0"/>
                </a:rPr>
                <a:t>EG7658</a:t>
              </a:r>
              <a:endParaRPr lang="fr-FR" altLang="fr-FR" sz="1200" b="1" dirty="0">
                <a:latin typeface="Arial" panose="020B0604020202020204" pitchFamily="34" charset="0"/>
              </a:endParaRPr>
            </a:p>
            <a:p>
              <a:pPr defTabSz="914400" eaLnBrk="0" fontAlgn="base" hangingPunct="0">
                <a:spcBef>
                  <a:spcPct val="0"/>
                </a:spcBef>
                <a:spcAft>
                  <a:spcPct val="0"/>
                </a:spcAft>
                <a:buFontTx/>
                <a:buChar char="•"/>
                <a:tabLst>
                  <a:tab pos="457200" algn="l"/>
                </a:tabLst>
              </a:pPr>
              <a:r>
                <a:rPr lang="en-US" altLang="fr-FR" sz="1200" b="1" dirty="0">
                  <a:latin typeface="Arial" panose="020B0604020202020204" pitchFamily="34" charset="0"/>
                </a:rPr>
                <a:t>3M VHB5909</a:t>
              </a:r>
              <a:endParaRPr lang="fr-FR" altLang="fr-FR" sz="1200" b="1" dirty="0">
                <a:latin typeface="Arial" panose="020B0604020202020204" pitchFamily="34" charset="0"/>
              </a:endParaRPr>
            </a:p>
            <a:p>
              <a:pPr defTabSz="914400" eaLnBrk="0" fontAlgn="base" hangingPunct="0">
                <a:spcBef>
                  <a:spcPct val="0"/>
                </a:spcBef>
                <a:spcAft>
                  <a:spcPct val="0"/>
                </a:spcAft>
                <a:buFontTx/>
                <a:buChar char="•"/>
                <a:tabLst>
                  <a:tab pos="457200" algn="l"/>
                </a:tabLst>
              </a:pPr>
              <a:r>
                <a:rPr lang="en-US" altLang="fr-FR" sz="1200" b="1" dirty="0">
                  <a:latin typeface="Arial" panose="020B0604020202020204" pitchFamily="34" charset="0"/>
                </a:rPr>
                <a:t>Araldite 2020</a:t>
              </a:r>
              <a:endParaRPr lang="fr-FR" altLang="fr-FR" sz="1200" b="1" dirty="0">
                <a:latin typeface="Arial" panose="020B0604020202020204" pitchFamily="34" charset="0"/>
              </a:endParaRPr>
            </a:p>
            <a:p>
              <a:pPr defTabSz="914400" eaLnBrk="0" fontAlgn="base" hangingPunct="0">
                <a:spcBef>
                  <a:spcPct val="0"/>
                </a:spcBef>
                <a:spcAft>
                  <a:spcPct val="0"/>
                </a:spcAft>
                <a:buFontTx/>
                <a:buChar char="•"/>
                <a:tabLst>
                  <a:tab pos="457200" algn="l"/>
                </a:tabLst>
              </a:pPr>
              <a:r>
                <a:rPr lang="en-US" altLang="fr-FR" sz="1200" b="1" dirty="0">
                  <a:latin typeface="Arial" panose="020B0604020202020204" pitchFamily="34" charset="0"/>
                </a:rPr>
                <a:t>Araldite 2011</a:t>
              </a:r>
              <a:endParaRPr lang="fr-FR" altLang="fr-FR" sz="1200" b="1" dirty="0">
                <a:latin typeface="Arial" panose="020B0604020202020204" pitchFamily="34" charset="0"/>
              </a:endParaRPr>
            </a:p>
            <a:p>
              <a:pPr defTabSz="914400" eaLnBrk="0" fontAlgn="base" hangingPunct="0">
                <a:spcBef>
                  <a:spcPct val="0"/>
                </a:spcBef>
                <a:spcAft>
                  <a:spcPct val="0"/>
                </a:spcAft>
                <a:buFontTx/>
                <a:buChar char="•"/>
                <a:tabLst>
                  <a:tab pos="457200" algn="l"/>
                </a:tabLst>
              </a:pPr>
              <a:r>
                <a:rPr lang="en-US" altLang="fr-FR" sz="1200" b="1" dirty="0" err="1">
                  <a:latin typeface="Arial" panose="020B0604020202020204" pitchFamily="34" charset="0"/>
                </a:rPr>
                <a:t>Tesafix</a:t>
              </a:r>
              <a:r>
                <a:rPr lang="en-US" altLang="fr-FR" sz="1200" b="1" dirty="0">
                  <a:latin typeface="Arial" panose="020B0604020202020204" pitchFamily="34" charset="0"/>
                </a:rPr>
                <a:t> 4962</a:t>
              </a:r>
              <a:endParaRPr lang="fr-FR" altLang="fr-FR" sz="1200" b="1" dirty="0">
                <a:latin typeface="Arial" panose="020B0604020202020204" pitchFamily="34" charset="0"/>
              </a:endParaRPr>
            </a:p>
            <a:p>
              <a:pPr defTabSz="914400" eaLnBrk="0" fontAlgn="base" hangingPunct="0">
                <a:spcBef>
                  <a:spcPct val="0"/>
                </a:spcBef>
                <a:spcAft>
                  <a:spcPct val="0"/>
                </a:spcAft>
                <a:buFontTx/>
                <a:buChar char="•"/>
                <a:tabLst>
                  <a:tab pos="457200" algn="l"/>
                </a:tabLst>
              </a:pPr>
              <a:r>
                <a:rPr lang="en-US" altLang="fr-FR" sz="1200" b="1" dirty="0">
                  <a:latin typeface="Arial" panose="020B0604020202020204" pitchFamily="34" charset="0"/>
                </a:rPr>
                <a:t>UHU </a:t>
              </a:r>
              <a:r>
                <a:rPr lang="en-US" altLang="fr-FR" sz="1200" b="1" dirty="0" err="1">
                  <a:latin typeface="Arial" panose="020B0604020202020204" pitchFamily="34" charset="0"/>
                </a:rPr>
                <a:t>Endfest</a:t>
              </a:r>
              <a:r>
                <a:rPr lang="en-US" altLang="fr-FR" sz="1200" b="1" dirty="0">
                  <a:latin typeface="Arial" panose="020B0604020202020204" pitchFamily="34" charset="0"/>
                </a:rPr>
                <a:t> 300</a:t>
              </a:r>
              <a:endParaRPr lang="fr-FR" altLang="fr-FR" sz="1200" b="1" dirty="0">
                <a:latin typeface="Arial" panose="020B0604020202020204" pitchFamily="34" charset="0"/>
              </a:endParaRPr>
            </a:p>
            <a:p>
              <a:pPr defTabSz="914400" eaLnBrk="0" fontAlgn="base" hangingPunct="0">
                <a:spcBef>
                  <a:spcPct val="0"/>
                </a:spcBef>
                <a:spcAft>
                  <a:spcPct val="0"/>
                </a:spcAft>
                <a:buFontTx/>
                <a:buChar char="•"/>
                <a:tabLst>
                  <a:tab pos="457200" algn="l"/>
                </a:tabLst>
              </a:pPr>
              <a:r>
                <a:rPr lang="en-US" altLang="fr-FR" sz="1200" b="1" dirty="0" err="1">
                  <a:latin typeface="Arial" panose="020B0604020202020204" pitchFamily="34" charset="0"/>
                </a:rPr>
                <a:t>Dymax</a:t>
              </a:r>
              <a:r>
                <a:rPr lang="en-US" altLang="fr-FR" sz="1200" b="1" dirty="0">
                  <a:latin typeface="Arial" panose="020B0604020202020204" pitchFamily="34" charset="0"/>
                </a:rPr>
                <a:t> 9001</a:t>
              </a:r>
            </a:p>
          </p:txBody>
        </p:sp>
      </p:grpSp>
      <p:pic>
        <p:nvPicPr>
          <p:cNvPr id="51" name="Imag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1580" y="11921"/>
            <a:ext cx="666843" cy="714475"/>
          </a:xfrm>
          <a:prstGeom prst="rect">
            <a:avLst/>
          </a:prstGeom>
        </p:spPr>
      </p:pic>
      <p:sp>
        <p:nvSpPr>
          <p:cNvPr id="52" name="Rectangle 51"/>
          <p:cNvSpPr/>
          <p:nvPr/>
        </p:nvSpPr>
        <p:spPr>
          <a:xfrm>
            <a:off x="1958785" y="5853241"/>
            <a:ext cx="4137215" cy="276999"/>
          </a:xfrm>
          <a:prstGeom prst="rect">
            <a:avLst/>
          </a:prstGeom>
        </p:spPr>
        <p:txBody>
          <a:bodyPr wrap="square">
            <a:spAutoFit/>
          </a:bodyPr>
          <a:lstStyle/>
          <a:p>
            <a:pPr>
              <a:spcAft>
                <a:spcPts val="0"/>
              </a:spcAft>
            </a:pPr>
            <a:r>
              <a:rPr lang="fr-FR" sz="1200" dirty="0"/>
              <a:t>Très utilisé aussi…</a:t>
            </a:r>
          </a:p>
        </p:txBody>
      </p:sp>
    </p:spTree>
    <p:extLst>
      <p:ext uri="{BB962C8B-B14F-4D97-AF65-F5344CB8AC3E}">
        <p14:creationId xmlns:p14="http://schemas.microsoft.com/office/powerpoint/2010/main" val="3291495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713785" y="1087399"/>
            <a:ext cx="4344273"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099205" y="1398225"/>
            <a:ext cx="6519379"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370365" cy="1265209"/>
            <a:chOff x="2013540" y="3093727"/>
            <a:chExt cx="5119395"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3327765" y="3500415"/>
              <a:ext cx="3805170"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Graisses thermiques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806375"/>
            <a:chOff x="107504" y="1486072"/>
            <a:chExt cx="6096000" cy="806375"/>
          </a:xfrm>
        </p:grpSpPr>
        <p:sp>
          <p:nvSpPr>
            <p:cNvPr id="5" name="Rectangle 4"/>
            <p:cNvSpPr/>
            <p:nvPr/>
          </p:nvSpPr>
          <p:spPr>
            <a:xfrm>
              <a:off x="107504" y="1486072"/>
              <a:ext cx="6096000" cy="8063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effectLst/>
                  <a:uLnTx/>
                  <a:uFillTx/>
                  <a:latin typeface="Calibri"/>
                  <a:ea typeface="+mn-ea"/>
                  <a:cs typeface="+mn-cs"/>
                </a:rPr>
                <a:t>Fournisseurs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…multiples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2020</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388" y="1806846"/>
            <a:ext cx="2309618" cy="1797653"/>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388" y="3725594"/>
            <a:ext cx="4467225" cy="2428875"/>
          </a:xfrm>
          <a:prstGeom prst="rect">
            <a:avLst/>
          </a:prstGeom>
        </p:spPr>
      </p:pic>
      <p:sp>
        <p:nvSpPr>
          <p:cNvPr id="8" name="Rectangle à coins arrondis 7"/>
          <p:cNvSpPr/>
          <p:nvPr/>
        </p:nvSpPr>
        <p:spPr>
          <a:xfrm>
            <a:off x="1463039" y="5228705"/>
            <a:ext cx="4405573" cy="17456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3471" y="1209933"/>
            <a:ext cx="3958198" cy="2226486"/>
          </a:xfrm>
          <a:prstGeom prst="rect">
            <a:avLst/>
          </a:prstGeom>
        </p:spPr>
      </p:pic>
      <p:sp>
        <p:nvSpPr>
          <p:cNvPr id="10" name="Rectangle 9"/>
          <p:cNvSpPr/>
          <p:nvPr/>
        </p:nvSpPr>
        <p:spPr>
          <a:xfrm>
            <a:off x="7803363" y="3672562"/>
            <a:ext cx="4165115" cy="369332"/>
          </a:xfrm>
          <a:prstGeom prst="rect">
            <a:avLst/>
          </a:prstGeom>
        </p:spPr>
        <p:txBody>
          <a:bodyPr wrap="none">
            <a:spAutoFit/>
          </a:bodyPr>
          <a:lstStyle/>
          <a:p>
            <a:r>
              <a:rPr lang="fr-FR" b="1" dirty="0"/>
              <a:t>Graisse thermique argent 25% 2 grammes</a:t>
            </a:r>
          </a:p>
        </p:txBody>
      </p:sp>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550" y="3962825"/>
            <a:ext cx="2244436" cy="2244436"/>
          </a:xfrm>
          <a:prstGeom prst="rect">
            <a:avLst/>
          </a:prstGeom>
        </p:spPr>
      </p:pic>
      <p:sp>
        <p:nvSpPr>
          <p:cNvPr id="12" name="Rectangle 11"/>
          <p:cNvSpPr/>
          <p:nvPr/>
        </p:nvSpPr>
        <p:spPr>
          <a:xfrm>
            <a:off x="9307607" y="4940164"/>
            <a:ext cx="2344189" cy="577081"/>
          </a:xfrm>
          <a:prstGeom prst="rect">
            <a:avLst/>
          </a:prstGeom>
        </p:spPr>
        <p:txBody>
          <a:bodyPr wrap="square">
            <a:spAutoFit/>
          </a:bodyPr>
          <a:lstStyle/>
          <a:p>
            <a:pPr algn="ctr"/>
            <a:r>
              <a:rPr lang="fr-FR" sz="1050" b="1" dirty="0"/>
              <a:t>Conductivité thermique:</a:t>
            </a:r>
            <a:r>
              <a:rPr lang="fr-FR" sz="1050" dirty="0"/>
              <a:t> &gt;7.5W/m-k</a:t>
            </a:r>
            <a:br>
              <a:rPr lang="fr-FR" sz="1050" dirty="0"/>
            </a:br>
            <a:r>
              <a:rPr lang="fr-FR" sz="1050" b="1" dirty="0" smtClean="0"/>
              <a:t>Résistance </a:t>
            </a:r>
            <a:r>
              <a:rPr lang="fr-FR" sz="1050" b="1" dirty="0"/>
              <a:t>thermique</a:t>
            </a:r>
            <a:r>
              <a:rPr lang="fr-FR" sz="1050" dirty="0"/>
              <a:t>: &lt;0.06°C/W </a:t>
            </a:r>
            <a:r>
              <a:rPr lang="fr-FR" sz="1050" dirty="0" smtClean="0"/>
              <a:t/>
            </a:r>
            <a:br>
              <a:rPr lang="fr-FR" sz="1050" dirty="0" smtClean="0"/>
            </a:br>
            <a:r>
              <a:rPr lang="fr-FR" sz="1050" dirty="0" smtClean="0"/>
              <a:t>5,50 €</a:t>
            </a:r>
            <a:r>
              <a:rPr lang="fr-FR" sz="1050" dirty="0"/>
              <a:t> </a:t>
            </a:r>
            <a:endParaRPr lang="fr-FR" sz="1050" dirty="0">
              <a:effectLst/>
            </a:endParaRPr>
          </a:p>
        </p:txBody>
      </p:sp>
      <p:sp>
        <p:nvSpPr>
          <p:cNvPr id="13" name="Rectangle 12"/>
          <p:cNvSpPr/>
          <p:nvPr/>
        </p:nvSpPr>
        <p:spPr>
          <a:xfrm>
            <a:off x="8138160" y="6161666"/>
            <a:ext cx="3807355" cy="400110"/>
          </a:xfrm>
          <a:prstGeom prst="rect">
            <a:avLst/>
          </a:prstGeom>
        </p:spPr>
        <p:txBody>
          <a:bodyPr wrap="square">
            <a:spAutoFit/>
          </a:bodyPr>
          <a:lstStyle/>
          <a:p>
            <a:r>
              <a:rPr lang="fr-FR" sz="1000" i="1" dirty="0"/>
              <a:t>https://3delectroshop.fr/consommable/481-graisse-thermique-platinum-argent-25-2-grammes.html</a:t>
            </a:r>
          </a:p>
        </p:txBody>
      </p:sp>
      <p:sp>
        <p:nvSpPr>
          <p:cNvPr id="14" name="Rectangle 13"/>
          <p:cNvSpPr/>
          <p:nvPr/>
        </p:nvSpPr>
        <p:spPr>
          <a:xfrm>
            <a:off x="8251463" y="3381496"/>
            <a:ext cx="3815209" cy="400110"/>
          </a:xfrm>
          <a:prstGeom prst="rect">
            <a:avLst/>
          </a:prstGeom>
        </p:spPr>
        <p:txBody>
          <a:bodyPr wrap="square">
            <a:spAutoFit/>
          </a:bodyPr>
          <a:lstStyle/>
          <a:p>
            <a:r>
              <a:rPr lang="fr-FR" sz="1000" i="1" dirty="0"/>
              <a:t>https://www.presi.com/c/polissage/consommables-polissage/polissage-diamant/pates-et-sticks-diamantes/</a:t>
            </a:r>
          </a:p>
        </p:txBody>
      </p:sp>
      <p:sp>
        <p:nvSpPr>
          <p:cNvPr id="16" name="Rectangle 15"/>
          <p:cNvSpPr/>
          <p:nvPr/>
        </p:nvSpPr>
        <p:spPr>
          <a:xfrm>
            <a:off x="7842299" y="1191756"/>
            <a:ext cx="4019370" cy="523220"/>
          </a:xfrm>
          <a:prstGeom prst="rect">
            <a:avLst/>
          </a:prstGeom>
        </p:spPr>
        <p:txBody>
          <a:bodyPr wrap="none">
            <a:spAutoFit/>
          </a:bodyPr>
          <a:lstStyle/>
          <a:p>
            <a:r>
              <a:rPr lang="fr-FR" sz="1400" b="1" dirty="0"/>
              <a:t>Pâte diamantée </a:t>
            </a:r>
            <a:r>
              <a:rPr lang="fr-FR" sz="1400" dirty="0"/>
              <a:t>DE-SY, </a:t>
            </a:r>
            <a:r>
              <a:rPr lang="fr-FR" sz="1400" dirty="0" err="1"/>
              <a:t>polycristalline</a:t>
            </a:r>
            <a:r>
              <a:rPr lang="fr-FR" sz="1400" dirty="0"/>
              <a:t>, </a:t>
            </a:r>
            <a:r>
              <a:rPr lang="fr-FR" sz="1400" dirty="0" smtClean="0"/>
              <a:t>1/4 </a:t>
            </a:r>
            <a:r>
              <a:rPr lang="fr-FR" sz="1400" dirty="0"/>
              <a:t>µ, </a:t>
            </a:r>
            <a:r>
              <a:rPr lang="fr-FR" sz="1400" dirty="0" smtClean="0"/>
              <a:t>1µ, 2µ…</a:t>
            </a:r>
            <a:br>
              <a:rPr lang="fr-FR" sz="1400" dirty="0" smtClean="0"/>
            </a:br>
            <a:r>
              <a:rPr lang="fr-FR" sz="1400" dirty="0" smtClean="0"/>
              <a:t>seringue 5 ou 10 g, stick 20g</a:t>
            </a:r>
            <a:endParaRPr lang="fr-FR" sz="1400" dirty="0"/>
          </a:p>
        </p:txBody>
      </p:sp>
      <p:sp>
        <p:nvSpPr>
          <p:cNvPr id="23" name="Rectangle à coins arrondis 22"/>
          <p:cNvSpPr/>
          <p:nvPr/>
        </p:nvSpPr>
        <p:spPr>
          <a:xfrm>
            <a:off x="9364883" y="4981053"/>
            <a:ext cx="2202786" cy="3307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2592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4848534" y="5999934"/>
            <a:ext cx="3440221" cy="46166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AutoShape 1"/>
          <p:cNvSpPr>
            <a:spLocks noChangeArrowheads="1"/>
          </p:cNvSpPr>
          <p:nvPr/>
        </p:nvSpPr>
        <p:spPr bwMode="auto">
          <a:xfrm>
            <a:off x="1116594" y="1358803"/>
            <a:ext cx="7614692" cy="5221634"/>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196" name="AutoShape 1"/>
          <p:cNvSpPr>
            <a:spLocks noChangeArrowheads="1"/>
          </p:cNvSpPr>
          <p:nvPr/>
        </p:nvSpPr>
        <p:spPr bwMode="auto">
          <a:xfrm>
            <a:off x="8875801" y="1403009"/>
            <a:ext cx="3192207" cy="5177428"/>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370365" cy="1265209"/>
            <a:chOff x="2013540" y="3093727"/>
            <a:chExt cx="5119395"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5251412" y="3500415"/>
              <a:ext cx="1881523"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Contact</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cxnSp>
        <p:nvCxnSpPr>
          <p:cNvPr id="7" name="Connecteur droit 6"/>
          <p:cNvCxnSpPr/>
          <p:nvPr/>
        </p:nvCxnSpPr>
        <p:spPr>
          <a:xfrm>
            <a:off x="71021" y="1577314"/>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3" name="Picture 12" descr="logo4bis"/>
          <p:cNvPicPr>
            <a:picLocks noChangeAspect="1" noChangeArrowheads="1"/>
          </p:cNvPicPr>
          <p:nvPr/>
        </p:nvPicPr>
        <p:blipFill>
          <a:blip r:embed="rId4" cstate="print"/>
          <a:srcRect/>
          <a:stretch>
            <a:fillRect/>
          </a:stretch>
        </p:blipFill>
        <p:spPr bwMode="auto">
          <a:xfrm>
            <a:off x="10556628" y="48245"/>
            <a:ext cx="1501430" cy="707745"/>
          </a:xfrm>
          <a:prstGeom prst="rect">
            <a:avLst/>
          </a:prstGeom>
          <a:noFill/>
          <a:ln w="9525">
            <a:noFill/>
            <a:miter lim="800000"/>
            <a:headEnd/>
            <a:tailEnd/>
          </a:ln>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6023" y="224941"/>
            <a:ext cx="1268762" cy="35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0018" y="188640"/>
            <a:ext cx="792719" cy="533872"/>
          </a:xfrm>
          <a:prstGeom prst="rect">
            <a:avLst/>
          </a:prstGeom>
        </p:spPr>
      </p:pic>
      <p:sp>
        <p:nvSpPr>
          <p:cNvPr id="17" name="Rectangle 16"/>
          <p:cNvSpPr/>
          <p:nvPr/>
        </p:nvSpPr>
        <p:spPr>
          <a:xfrm>
            <a:off x="0" y="1277130"/>
            <a:ext cx="6096000" cy="102797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a:defRPr/>
            </a:pPr>
            <a:r>
              <a:rPr lang="en-US" sz="1600" cap="small" dirty="0"/>
              <a:t>J. Giraud</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cap="small" dirty="0" smtClean="0">
                <a:latin typeface="Calibri"/>
              </a:rPr>
              <a:t>03/09/2009</a:t>
            </a:r>
            <a:br>
              <a:rPr lang="en-US" sz="1600" cap="small" dirty="0" smtClean="0">
                <a:latin typeface="Calibri"/>
              </a:rPr>
            </a:br>
            <a:r>
              <a:rPr lang="en-US" sz="1600" cap="small" dirty="0" smtClean="0">
                <a:latin typeface="Calibri"/>
              </a:rPr>
              <a:t>05</a:t>
            </a:r>
            <a:r>
              <a:rPr kumimoji="0" lang="en-US" sz="1600" b="0" i="0" u="none" strike="noStrike" kern="1200" cap="small" spc="0" normalizeH="0" baseline="0" noProof="0" dirty="0" smtClean="0">
                <a:ln>
                  <a:noFill/>
                </a:ln>
                <a:effectLst/>
                <a:uLnTx/>
                <a:uFillTx/>
                <a:latin typeface="Calibri"/>
                <a:ea typeface="+mn-ea"/>
                <a:cs typeface="+mn-cs"/>
              </a:rPr>
              <a:t>/04/2017</a:t>
            </a:r>
            <a:endParaRPr kumimoji="0" lang="it-IT" sz="1600" b="0" i="0" u="none" strike="noStrike" kern="1200" cap="small" spc="0" normalizeH="0" baseline="0" noProof="0" dirty="0">
              <a:ln>
                <a:noFill/>
              </a:ln>
              <a:effectLst/>
              <a:uLnTx/>
              <a:uFillTx/>
              <a:latin typeface="Calibri"/>
              <a:ea typeface="+mn-ea"/>
              <a:cs typeface="+mn-cs"/>
            </a:endParaRPr>
          </a:p>
        </p:txBody>
      </p:sp>
      <p:sp>
        <p:nvSpPr>
          <p:cNvPr id="79" name="Rectangle 78"/>
          <p:cNvSpPr/>
          <p:nvPr/>
        </p:nvSpPr>
        <p:spPr>
          <a:xfrm>
            <a:off x="1905829" y="1347486"/>
            <a:ext cx="6338894" cy="400110"/>
          </a:xfrm>
          <a:prstGeom prst="rect">
            <a:avLst/>
          </a:prstGeom>
        </p:spPr>
        <p:txBody>
          <a:bodyPr wrap="square">
            <a:spAutoFit/>
          </a:bodyPr>
          <a:lstStyle/>
          <a:p>
            <a:r>
              <a:rPr lang="fr-FR" sz="2000" dirty="0">
                <a:solidFill>
                  <a:srgbClr val="0070C0"/>
                </a:solidFill>
                <a:ea typeface="+mj-ea"/>
                <a:cs typeface="+mj-cs"/>
              </a:rPr>
              <a:t>Connectique </a:t>
            </a:r>
            <a:r>
              <a:rPr lang="fr-FR" sz="2000" dirty="0" smtClean="0">
                <a:solidFill>
                  <a:srgbClr val="0070C0"/>
                </a:solidFill>
                <a:ea typeface="+mj-ea"/>
                <a:cs typeface="+mj-cs"/>
              </a:rPr>
              <a:t>thermique des échangeurs</a:t>
            </a:r>
            <a:endParaRPr lang="fr-FR" sz="2000" dirty="0">
              <a:solidFill>
                <a:srgbClr val="0070C0"/>
              </a:solidFill>
              <a:ea typeface="+mj-ea"/>
              <a:cs typeface="+mj-cs"/>
            </a:endParaRPr>
          </a:p>
        </p:txBody>
      </p:sp>
      <p:sp>
        <p:nvSpPr>
          <p:cNvPr id="84" name="Rectangle 366"/>
          <p:cNvSpPr/>
          <p:nvPr/>
        </p:nvSpPr>
        <p:spPr>
          <a:xfrm>
            <a:off x="6237734" y="922098"/>
            <a:ext cx="3758827" cy="30841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4" b="1" i="1" dirty="0" smtClean="0">
                <a:solidFill>
                  <a:srgbClr val="000000"/>
                </a:solidFill>
                <a:latin typeface="Corbel" panose="020B0503020204020204"/>
              </a:rPr>
              <a:t>ECAL</a:t>
            </a:r>
            <a:r>
              <a:rPr kumimoji="0" lang="en-US" sz="2004" b="1" i="1" u="none" strike="noStrike" kern="1200" cap="none" spc="0" normalizeH="0" baseline="0" noProof="0" dirty="0" smtClean="0">
                <a:ln>
                  <a:noFill/>
                </a:ln>
                <a:solidFill>
                  <a:srgbClr val="000000"/>
                </a:solidFill>
                <a:effectLst/>
                <a:uLnTx/>
                <a:uFillTx/>
                <a:latin typeface="Corbel" panose="020B0503020204020204"/>
                <a:ea typeface="+mn-ea"/>
                <a:cs typeface="+mn-cs"/>
              </a:rPr>
              <a:t>: </a:t>
            </a:r>
            <a:r>
              <a:rPr lang="en-US" sz="2004" b="1" i="1" dirty="0">
                <a:solidFill>
                  <a:srgbClr val="FFFFFF">
                    <a:lumMod val="50000"/>
                  </a:srgbClr>
                </a:solidFill>
                <a:latin typeface="Corbel" panose="020B0503020204020204"/>
              </a:rPr>
              <a:t>Si/W </a:t>
            </a:r>
          </a:p>
        </p:txBody>
      </p:sp>
      <p:grpSp>
        <p:nvGrpSpPr>
          <p:cNvPr id="61" name="Groupe 60"/>
          <p:cNvGrpSpPr/>
          <p:nvPr/>
        </p:nvGrpSpPr>
        <p:grpSpPr>
          <a:xfrm>
            <a:off x="7986832" y="845474"/>
            <a:ext cx="3952300" cy="461665"/>
            <a:chOff x="583796" y="829074"/>
            <a:chExt cx="3952300" cy="461665"/>
          </a:xfrm>
        </p:grpSpPr>
        <p:sp>
          <p:nvSpPr>
            <p:cNvPr id="62" name="Rectangle 61"/>
            <p:cNvSpPr/>
            <p:nvPr/>
          </p:nvSpPr>
          <p:spPr>
            <a:xfrm>
              <a:off x="583796" y="829074"/>
              <a:ext cx="3952300" cy="461665"/>
            </a:xfrm>
            <a:prstGeom prst="rect">
              <a:avLst/>
            </a:prstGeom>
          </p:spPr>
          <p:txBody>
            <a:bodyPr wrap="none">
              <a:spAutoFit/>
            </a:bodyPr>
            <a:lstStyle/>
            <a:p>
              <a:r>
                <a:rPr lang="fr-FR" sz="1200" dirty="0" smtClean="0">
                  <a:latin typeface="TimesNewRomanPSMT"/>
                  <a:ea typeface="Times New Roman" panose="02020603050405020304" pitchFamily="18" charset="0"/>
                  <a:cs typeface="TimesNewRomanPSMT"/>
                </a:rPr>
                <a:t>Technologie de refroidissement actif à circulation d’eau</a:t>
              </a:r>
              <a:br>
                <a:rPr lang="fr-FR" sz="1200" dirty="0" smtClean="0">
                  <a:latin typeface="TimesNewRomanPSMT"/>
                  <a:ea typeface="Times New Roman" panose="02020603050405020304" pitchFamily="18" charset="0"/>
                  <a:cs typeface="TimesNewRomanPSMT"/>
                </a:rPr>
              </a:br>
              <a:r>
                <a:rPr lang="fr-FR" sz="1200" dirty="0" smtClean="0">
                  <a:latin typeface="TimesNewRomanPSMT"/>
                  <a:ea typeface="Times New Roman" panose="02020603050405020304" pitchFamily="18" charset="0"/>
                  <a:cs typeface="TimesNewRomanPSMT"/>
                </a:rPr>
                <a:t>         design de l’échangeur de chaleur</a:t>
              </a:r>
              <a:endParaRPr lang="fr-FR" sz="1200" b="1" dirty="0"/>
            </a:p>
          </p:txBody>
        </p:sp>
        <p:sp>
          <p:nvSpPr>
            <p:cNvPr id="63" name="Flèche droite 62"/>
            <p:cNvSpPr/>
            <p:nvPr/>
          </p:nvSpPr>
          <p:spPr>
            <a:xfrm>
              <a:off x="768060" y="1085306"/>
              <a:ext cx="235319" cy="101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60" name="Groupe 59"/>
          <p:cNvGrpSpPr/>
          <p:nvPr/>
        </p:nvGrpSpPr>
        <p:grpSpPr>
          <a:xfrm>
            <a:off x="9113208" y="2079374"/>
            <a:ext cx="2795262" cy="3180123"/>
            <a:chOff x="5414010" y="-991570"/>
            <a:chExt cx="2652583" cy="3536778"/>
          </a:xfrm>
        </p:grpSpPr>
        <p:pic>
          <p:nvPicPr>
            <p:cNvPr id="64" name="Imag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4010" y="-991570"/>
              <a:ext cx="2652583" cy="3536778"/>
            </a:xfrm>
            <a:prstGeom prst="rect">
              <a:avLst/>
            </a:prstGeom>
          </p:spPr>
        </p:pic>
        <p:sp>
          <p:nvSpPr>
            <p:cNvPr id="65" name="ZoneTexte 64"/>
            <p:cNvSpPr txBox="1"/>
            <p:nvPr/>
          </p:nvSpPr>
          <p:spPr>
            <a:xfrm>
              <a:off x="5445288" y="2161065"/>
              <a:ext cx="2621305" cy="376523"/>
            </a:xfrm>
            <a:prstGeom prst="rect">
              <a:avLst/>
            </a:prstGeom>
            <a:noFill/>
          </p:spPr>
          <p:txBody>
            <a:bodyPr wrap="square" rtlCol="0">
              <a:spAutoFit/>
            </a:bodyPr>
            <a:lstStyle/>
            <a:p>
              <a:pPr algn="ctr"/>
              <a:r>
                <a:rPr lang="fr-FR" sz="800" i="1" dirty="0">
                  <a:solidFill>
                    <a:schemeClr val="bg1"/>
                  </a:solidFill>
                </a:rPr>
                <a:t>Module </a:t>
              </a:r>
              <a:r>
                <a:rPr lang="fr-FR" sz="800" i="1" dirty="0" smtClean="0">
                  <a:solidFill>
                    <a:schemeClr val="bg1"/>
                  </a:solidFill>
                </a:rPr>
                <a:t>EUDET (</a:t>
              </a:r>
              <a:r>
                <a:rPr lang="en-US" sz="800" i="1" dirty="0">
                  <a:solidFill>
                    <a:schemeClr val="bg1"/>
                  </a:solidFill>
                </a:rPr>
                <a:t>carbon </a:t>
              </a:r>
              <a:r>
                <a:rPr lang="en-US" sz="800" i="1" dirty="0" smtClean="0">
                  <a:solidFill>
                    <a:schemeClr val="bg1"/>
                  </a:solidFill>
                </a:rPr>
                <a:t>structure) </a:t>
              </a:r>
              <a:r>
                <a:rPr lang="fr-FR" sz="800" i="1" dirty="0" smtClean="0">
                  <a:solidFill>
                    <a:schemeClr val="bg1"/>
                  </a:solidFill>
                </a:rPr>
                <a:t>équipé</a:t>
              </a:r>
              <a:r>
                <a:rPr lang="en-US" sz="800" i="1" dirty="0" smtClean="0">
                  <a:solidFill>
                    <a:schemeClr val="bg1"/>
                  </a:solidFill>
                </a:rPr>
                <a:t> avec un </a:t>
              </a:r>
              <a:r>
                <a:rPr lang="fr-FR" sz="800" i="1" dirty="0" smtClean="0">
                  <a:solidFill>
                    <a:schemeClr val="bg1"/>
                  </a:solidFill>
                </a:rPr>
                <a:t>échangeur</a:t>
              </a:r>
            </a:p>
            <a:p>
              <a:pPr algn="ctr"/>
              <a:r>
                <a:rPr lang="fr-FR" sz="800" i="1" dirty="0" smtClean="0">
                  <a:solidFill>
                    <a:schemeClr val="bg1"/>
                  </a:solidFill>
                </a:rPr>
                <a:t>Thermique connecté </a:t>
              </a:r>
              <a:r>
                <a:rPr lang="en-US" sz="800" i="1" dirty="0" smtClean="0">
                  <a:solidFill>
                    <a:schemeClr val="bg1"/>
                  </a:solidFill>
                </a:rPr>
                <a:t>à 15 SLABS</a:t>
              </a:r>
              <a:endParaRPr lang="fr-FR" sz="800" i="1" dirty="0">
                <a:solidFill>
                  <a:schemeClr val="bg1"/>
                </a:solidFill>
              </a:endParaRPr>
            </a:p>
          </p:txBody>
        </p:sp>
      </p:grpSp>
      <p:sp>
        <p:nvSpPr>
          <p:cNvPr id="67" name="Rectangle 66"/>
          <p:cNvSpPr/>
          <p:nvPr/>
        </p:nvSpPr>
        <p:spPr>
          <a:xfrm>
            <a:off x="9032190" y="1398964"/>
            <a:ext cx="3127523" cy="707886"/>
          </a:xfrm>
          <a:prstGeom prst="rect">
            <a:avLst/>
          </a:prstGeom>
        </p:spPr>
        <p:txBody>
          <a:bodyPr wrap="none">
            <a:spAutoFit/>
          </a:bodyPr>
          <a:lstStyle/>
          <a:p>
            <a:r>
              <a:rPr lang="fr-FR" sz="2000" dirty="0" smtClean="0">
                <a:solidFill>
                  <a:srgbClr val="0070C0"/>
                </a:solidFill>
                <a:ea typeface="+mj-ea"/>
                <a:cs typeface="+mj-cs"/>
              </a:rPr>
              <a:t>Intégration et test </a:t>
            </a:r>
            <a:br>
              <a:rPr lang="fr-FR" sz="2000" dirty="0" smtClean="0">
                <a:solidFill>
                  <a:srgbClr val="0070C0"/>
                </a:solidFill>
                <a:ea typeface="+mj-ea"/>
                <a:cs typeface="+mj-cs"/>
              </a:rPr>
            </a:br>
            <a:r>
              <a:rPr lang="fr-FR" sz="2000" dirty="0" smtClean="0">
                <a:solidFill>
                  <a:srgbClr val="0070C0"/>
                </a:solidFill>
                <a:ea typeface="+mj-ea"/>
                <a:cs typeface="+mj-cs"/>
              </a:rPr>
              <a:t>thermique d’un échangeur </a:t>
            </a:r>
            <a:endParaRPr lang="en-GB" sz="2000" dirty="0">
              <a:solidFill>
                <a:srgbClr val="0070C0"/>
              </a:solidFill>
              <a:ea typeface="+mj-ea"/>
              <a:cs typeface="+mj-cs"/>
            </a:endParaRPr>
          </a:p>
        </p:txBody>
      </p:sp>
      <p:sp>
        <p:nvSpPr>
          <p:cNvPr id="68" name="Rectangle 67"/>
          <p:cNvSpPr/>
          <p:nvPr/>
        </p:nvSpPr>
        <p:spPr>
          <a:xfrm>
            <a:off x="9061507" y="5259497"/>
            <a:ext cx="2323774" cy="461665"/>
          </a:xfrm>
          <a:prstGeom prst="rect">
            <a:avLst/>
          </a:prstGeom>
          <a:noFill/>
        </p:spPr>
        <p:txBody>
          <a:bodyPr wrap="square">
            <a:spAutoFit/>
          </a:bodyPr>
          <a:lstStyle/>
          <a:p>
            <a:r>
              <a:rPr lang="fr-FR" sz="1200" dirty="0" smtClean="0">
                <a:solidFill>
                  <a:srgbClr val="000000"/>
                </a:solidFill>
                <a:latin typeface="Arial" panose="020B0604020202020204" pitchFamily="34" charset="0"/>
              </a:rPr>
              <a:t>Design: 15W nominal</a:t>
            </a:r>
            <a:br>
              <a:rPr lang="fr-FR" sz="1200" dirty="0" smtClean="0">
                <a:solidFill>
                  <a:srgbClr val="000000"/>
                </a:solidFill>
                <a:latin typeface="Arial" panose="020B0604020202020204" pitchFamily="34" charset="0"/>
              </a:rPr>
            </a:br>
            <a:r>
              <a:rPr lang="fr-FR" sz="1200" dirty="0" smtClean="0">
                <a:solidFill>
                  <a:srgbClr val="000000"/>
                </a:solidFill>
                <a:latin typeface="Arial" panose="020B0604020202020204" pitchFamily="34" charset="0"/>
              </a:rPr>
              <a:t>Test refroidissement à ~30W</a:t>
            </a:r>
            <a:endParaRPr lang="fr-FR" sz="1200" dirty="0">
              <a:solidFill>
                <a:srgbClr val="000000"/>
              </a:solidFill>
              <a:latin typeface="Arial" panose="020B0604020202020204" pitchFamily="34" charset="0"/>
            </a:endParaRPr>
          </a:p>
        </p:txBody>
      </p:sp>
      <p:sp>
        <p:nvSpPr>
          <p:cNvPr id="69" name="Rectangle 68"/>
          <p:cNvSpPr/>
          <p:nvPr/>
        </p:nvSpPr>
        <p:spPr>
          <a:xfrm>
            <a:off x="9060615" y="5666527"/>
            <a:ext cx="2933408" cy="830997"/>
          </a:xfrm>
          <a:prstGeom prst="rect">
            <a:avLst/>
          </a:prstGeom>
        </p:spPr>
        <p:txBody>
          <a:bodyPr wrap="square">
            <a:spAutoFit/>
          </a:bodyPr>
          <a:lstStyle/>
          <a:p>
            <a:r>
              <a:rPr lang="en-US" sz="1200" dirty="0">
                <a:solidFill>
                  <a:srgbClr val="000000"/>
                </a:solidFill>
                <a:latin typeface="Arial" panose="020B0604020202020204" pitchFamily="34" charset="0"/>
              </a:rPr>
              <a:t> </a:t>
            </a:r>
            <a:r>
              <a:rPr lang="fr-FR" sz="1200" dirty="0">
                <a:solidFill>
                  <a:srgbClr val="000000"/>
                </a:solidFill>
                <a:latin typeface="Arial" panose="020B0604020202020204" pitchFamily="34" charset="0"/>
              </a:rPr>
              <a:t>Gradient accepté dans les </a:t>
            </a:r>
            <a:r>
              <a:rPr lang="fr-FR" sz="1200" dirty="0" err="1">
                <a:solidFill>
                  <a:srgbClr val="000000"/>
                </a:solidFill>
                <a:latin typeface="Arial" panose="020B0604020202020204" pitchFamily="34" charset="0"/>
              </a:rPr>
              <a:t>Slabs</a:t>
            </a:r>
            <a:r>
              <a:rPr lang="en-US" sz="1200" dirty="0">
                <a:solidFill>
                  <a:srgbClr val="000000"/>
                </a:solidFill>
                <a:latin typeface="Arial" panose="020B0604020202020204" pitchFamily="34" charset="0"/>
              </a:rPr>
              <a:t>: 20°c  </a:t>
            </a:r>
            <a:br>
              <a:rPr lang="en-US" sz="1200" dirty="0">
                <a:solidFill>
                  <a:srgbClr val="000000"/>
                </a:solidFill>
                <a:latin typeface="Arial" panose="020B0604020202020204" pitchFamily="34" charset="0"/>
              </a:rPr>
            </a:br>
            <a:r>
              <a:rPr lang="en-US" sz="1200" dirty="0" smtClean="0">
                <a:solidFill>
                  <a:srgbClr val="000000"/>
                </a:solidFill>
                <a:latin typeface="Arial" panose="020B0604020202020204" pitchFamily="34" charset="0"/>
              </a:rPr>
              <a:t>  -&gt; </a:t>
            </a:r>
            <a:r>
              <a:rPr lang="en-US" sz="1200" dirty="0">
                <a:solidFill>
                  <a:srgbClr val="000000"/>
                </a:solidFill>
                <a:latin typeface="Arial" panose="020B0604020202020204" pitchFamily="34" charset="0"/>
              </a:rPr>
              <a:t>augmentation </a:t>
            </a:r>
            <a:r>
              <a:rPr lang="fr-FR" sz="1200" dirty="0">
                <a:solidFill>
                  <a:srgbClr val="000000"/>
                </a:solidFill>
                <a:latin typeface="Arial" panose="020B0604020202020204" pitchFamily="34" charset="0"/>
              </a:rPr>
              <a:t>T° : ≤ 7°C</a:t>
            </a:r>
          </a:p>
          <a:p>
            <a:r>
              <a:rPr lang="en-US" sz="1200" dirty="0" smtClean="0">
                <a:solidFill>
                  <a:srgbClr val="000000"/>
                </a:solidFill>
                <a:latin typeface="Arial" panose="020B0604020202020204" pitchFamily="34" charset="0"/>
              </a:rPr>
              <a:t>  20°c </a:t>
            </a:r>
            <a:r>
              <a:rPr lang="en-US" sz="1200" dirty="0">
                <a:solidFill>
                  <a:srgbClr val="000000"/>
                </a:solidFill>
                <a:latin typeface="Arial" panose="020B0604020202020204" pitchFamily="34" charset="0"/>
              </a:rPr>
              <a:t>&lt; T &lt; 40°c   			</a:t>
            </a:r>
            <a:br>
              <a:rPr lang="en-US" sz="1200" dirty="0">
                <a:solidFill>
                  <a:srgbClr val="000000"/>
                </a:solidFill>
                <a:latin typeface="Arial" panose="020B0604020202020204" pitchFamily="34" charset="0"/>
              </a:rPr>
            </a:br>
            <a:r>
              <a:rPr lang="en-US" sz="1200" dirty="0" smtClean="0">
                <a:solidFill>
                  <a:srgbClr val="000000"/>
                </a:solidFill>
                <a:latin typeface="Arial" panose="020B0604020202020204" pitchFamily="34" charset="0"/>
              </a:rPr>
              <a:t>  -&gt;  T° max </a:t>
            </a:r>
            <a:r>
              <a:rPr lang="fr-FR" sz="1200" dirty="0" smtClean="0">
                <a:solidFill>
                  <a:srgbClr val="000000"/>
                </a:solidFill>
                <a:latin typeface="Arial" panose="020B0604020202020204" pitchFamily="34" charset="0"/>
              </a:rPr>
              <a:t>mesurée</a:t>
            </a:r>
            <a:r>
              <a:rPr lang="en-US" sz="1200" dirty="0" smtClean="0">
                <a:solidFill>
                  <a:srgbClr val="000000"/>
                </a:solidFill>
                <a:latin typeface="Arial" panose="020B0604020202020204" pitchFamily="34" charset="0"/>
              </a:rPr>
              <a:t>: </a:t>
            </a:r>
            <a:r>
              <a:rPr lang="en-US" sz="1200" dirty="0">
                <a:solidFill>
                  <a:srgbClr val="000000"/>
                </a:solidFill>
                <a:latin typeface="Arial" panose="020B0604020202020204" pitchFamily="34" charset="0"/>
              </a:rPr>
              <a:t>24°C</a:t>
            </a:r>
          </a:p>
        </p:txBody>
      </p:sp>
      <p:grpSp>
        <p:nvGrpSpPr>
          <p:cNvPr id="73" name="Groupe 72"/>
          <p:cNvGrpSpPr/>
          <p:nvPr/>
        </p:nvGrpSpPr>
        <p:grpSpPr>
          <a:xfrm>
            <a:off x="1137705" y="1474813"/>
            <a:ext cx="7303782" cy="4375189"/>
            <a:chOff x="479679" y="1542574"/>
            <a:chExt cx="7303782" cy="4375189"/>
          </a:xfrm>
        </p:grpSpPr>
        <p:grpSp>
          <p:nvGrpSpPr>
            <p:cNvPr id="74" name="Groupe 73"/>
            <p:cNvGrpSpPr/>
            <p:nvPr/>
          </p:nvGrpSpPr>
          <p:grpSpPr>
            <a:xfrm>
              <a:off x="479679" y="2625506"/>
              <a:ext cx="6098356" cy="3292257"/>
              <a:chOff x="240860" y="2659530"/>
              <a:chExt cx="6663861" cy="3604791"/>
            </a:xfrm>
          </p:grpSpPr>
          <p:grpSp>
            <p:nvGrpSpPr>
              <p:cNvPr id="77" name="Groupe 76"/>
              <p:cNvGrpSpPr/>
              <p:nvPr/>
            </p:nvGrpSpPr>
            <p:grpSpPr>
              <a:xfrm>
                <a:off x="270770" y="2671849"/>
                <a:ext cx="6633951" cy="3592472"/>
                <a:chOff x="243430" y="2285827"/>
                <a:chExt cx="6633951" cy="3592472"/>
              </a:xfrm>
            </p:grpSpPr>
            <p:grpSp>
              <p:nvGrpSpPr>
                <p:cNvPr id="99" name="Groupe 98"/>
                <p:cNvGrpSpPr/>
                <p:nvPr/>
              </p:nvGrpSpPr>
              <p:grpSpPr>
                <a:xfrm>
                  <a:off x="243431" y="2285827"/>
                  <a:ext cx="2860038" cy="1709422"/>
                  <a:chOff x="136660" y="201543"/>
                  <a:chExt cx="2540080" cy="1272620"/>
                </a:xfrm>
              </p:grpSpPr>
              <p:pic>
                <p:nvPicPr>
                  <p:cNvPr id="108" name="Picture 30" descr="cross-section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660" y="201543"/>
                    <a:ext cx="2540080" cy="127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31"/>
                  <p:cNvSpPr txBox="1">
                    <a:spLocks noChangeArrowheads="1"/>
                  </p:cNvSpPr>
                  <p:nvPr/>
                </p:nvSpPr>
                <p:spPr bwMode="auto">
                  <a:xfrm>
                    <a:off x="438947" y="289832"/>
                    <a:ext cx="1426772" cy="2310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fontAlgn="base">
                      <a:spcAft>
                        <a:spcPts val="0"/>
                      </a:spcAft>
                    </a:pPr>
                    <a:r>
                      <a:rPr lang="en-US" sz="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Heat shield: </a:t>
                    </a:r>
                    <a:r>
                      <a:rPr lang="en-US" sz="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 </a:t>
                    </a:r>
                    <a:r>
                      <a:rPr lang="en-US" sz="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µm (</a:t>
                    </a:r>
                    <a:r>
                      <a:rPr lang="en-US" sz="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copper)</a:t>
                    </a:r>
                    <a:endParaRPr lang="fr-FR" sz="1200" dirty="0">
                      <a:effectLst/>
                      <a:latin typeface="Times New Roman" panose="02020603050405020304" pitchFamily="18" charset="0"/>
                      <a:ea typeface="Times New Roman" panose="02020603050405020304" pitchFamily="18" charset="0"/>
                    </a:endParaRPr>
                  </a:p>
                </p:txBody>
              </p:sp>
              <p:cxnSp>
                <p:nvCxnSpPr>
                  <p:cNvPr id="110" name="Line 32"/>
                  <p:cNvCxnSpPr/>
                  <p:nvPr/>
                </p:nvCxnSpPr>
                <p:spPr bwMode="auto">
                  <a:xfrm flipV="1">
                    <a:off x="978333" y="455638"/>
                    <a:ext cx="94210" cy="273159"/>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cxnSp>
                <p:nvCxnSpPr>
                  <p:cNvPr id="111" name="Line 41"/>
                  <p:cNvCxnSpPr/>
                  <p:nvPr/>
                </p:nvCxnSpPr>
                <p:spPr bwMode="auto">
                  <a:xfrm flipH="1" flipV="1">
                    <a:off x="1064131" y="468736"/>
                    <a:ext cx="277806" cy="83790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grpSp>
            <p:sp>
              <p:nvSpPr>
                <p:cNvPr id="100" name="Rectangle 99"/>
                <p:cNvSpPr/>
                <p:nvPr/>
              </p:nvSpPr>
              <p:spPr>
                <a:xfrm>
                  <a:off x="343347" y="3961811"/>
                  <a:ext cx="6534034" cy="235896"/>
                </a:xfrm>
                <a:prstGeom prst="rect">
                  <a:avLst/>
                </a:prstGeom>
              </p:spPr>
              <p:txBody>
                <a:bodyPr wrap="square">
                  <a:spAutoFit/>
                </a:bodyPr>
                <a:lstStyle/>
                <a:p>
                  <a:r>
                    <a:rPr lang="fr-FR" sz="800" dirty="0" smtClean="0"/>
                    <a:t>Vue schématique d’un </a:t>
                  </a:r>
                  <a:r>
                    <a:rPr lang="fr-FR" sz="800" dirty="0" err="1" smtClean="0"/>
                    <a:t>Slab</a:t>
                  </a:r>
                  <a:r>
                    <a:rPr lang="fr-FR" sz="800" dirty="0" smtClean="0"/>
                    <a:t> avec 2 drains en cuivre          	 	            Extrémités des drains cuivre pour une colonne</a:t>
                  </a:r>
                  <a:endParaRPr lang="fr-FR" sz="800" dirty="0"/>
                </a:p>
              </p:txBody>
            </p:sp>
            <p:grpSp>
              <p:nvGrpSpPr>
                <p:cNvPr id="101" name="Groupe 100"/>
                <p:cNvGrpSpPr/>
                <p:nvPr/>
              </p:nvGrpSpPr>
              <p:grpSpPr>
                <a:xfrm>
                  <a:off x="243430" y="4289928"/>
                  <a:ext cx="1946910" cy="1487404"/>
                  <a:chOff x="-23286" y="-209599"/>
                  <a:chExt cx="2861078" cy="1701488"/>
                </a:xfrm>
              </p:grpSpPr>
              <p:sp>
                <p:nvSpPr>
                  <p:cNvPr id="104" name="ZoneTexte 36"/>
                  <p:cNvSpPr txBox="1"/>
                  <p:nvPr/>
                </p:nvSpPr>
                <p:spPr>
                  <a:xfrm>
                    <a:off x="111585" y="930183"/>
                    <a:ext cx="2262161" cy="195599"/>
                  </a:xfrm>
                  <a:prstGeom prst="rect">
                    <a:avLst/>
                  </a:prstGeom>
                  <a:solidFill>
                    <a:schemeClr val="bg1"/>
                  </a:solidFill>
                </p:spPr>
                <p:txBody>
                  <a:bodyPr wrap="square" rtlCol="0">
                    <a:noAutofit/>
                  </a:bodyPr>
                  <a:lstStyle/>
                  <a:p>
                    <a:pPr>
                      <a:spcAft>
                        <a:spcPts val="0"/>
                      </a:spcAft>
                    </a:pPr>
                    <a:r>
                      <a:rPr lang="en-US" sz="850"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EUDET adaptation of Water heat exchanger</a:t>
                    </a:r>
                    <a:endParaRPr lang="fr-FR" sz="1200">
                      <a:effectLst/>
                      <a:latin typeface="Times New Roman" panose="02020603050405020304" pitchFamily="18" charset="0"/>
                      <a:ea typeface="Times New Roman" panose="02020603050405020304" pitchFamily="18" charset="0"/>
                    </a:endParaRPr>
                  </a:p>
                </p:txBody>
              </p:sp>
              <p:grpSp>
                <p:nvGrpSpPr>
                  <p:cNvPr id="105" name="Groupe 104"/>
                  <p:cNvGrpSpPr/>
                  <p:nvPr/>
                </p:nvGrpSpPr>
                <p:grpSpPr>
                  <a:xfrm>
                    <a:off x="-23286" y="-209599"/>
                    <a:ext cx="2861078" cy="1701488"/>
                    <a:chOff x="-21316" y="-180936"/>
                    <a:chExt cx="2619002" cy="1468860"/>
                  </a:xfrm>
                </p:grpSpPr>
                <p:pic>
                  <p:nvPicPr>
                    <p:cNvPr id="106" name="Picture 5"/>
                    <p:cNvPicPr>
                      <a:picLocks noChangeAspect="1" noChangeArrowheads="1"/>
                    </p:cNvPicPr>
                    <p:nvPr/>
                  </p:nvPicPr>
                  <p:blipFill>
                    <a:blip r:embed="rId9"/>
                    <a:srcRect l="25000" t="43359" r="29688" b="29688"/>
                    <a:stretch>
                      <a:fillRect/>
                    </a:stretch>
                  </p:blipFill>
                  <p:spPr bwMode="auto">
                    <a:xfrm>
                      <a:off x="-21316" y="-180936"/>
                      <a:ext cx="2618936" cy="1246413"/>
                    </a:xfrm>
                    <a:prstGeom prst="rect">
                      <a:avLst/>
                    </a:prstGeom>
                    <a:noFill/>
                    <a:ln w="9525">
                      <a:noFill/>
                      <a:miter lim="800000"/>
                      <a:headEnd/>
                      <a:tailEnd/>
                    </a:ln>
                  </p:spPr>
                </p:pic>
                <p:sp>
                  <p:nvSpPr>
                    <p:cNvPr id="107" name="ZoneTexte 3"/>
                    <p:cNvSpPr txBox="1">
                      <a:spLocks noChangeArrowheads="1"/>
                    </p:cNvSpPr>
                    <p:nvPr/>
                  </p:nvSpPr>
                  <p:spPr bwMode="auto">
                    <a:xfrm>
                      <a:off x="48244" y="1025510"/>
                      <a:ext cx="2549442" cy="262414"/>
                    </a:xfrm>
                    <a:prstGeom prst="rect">
                      <a:avLst/>
                    </a:prstGeom>
                    <a:noFill/>
                    <a:ln w="9525">
                      <a:noFill/>
                      <a:miter lim="800000"/>
                      <a:headEnd/>
                      <a:tailEnd/>
                    </a:ln>
                  </p:spPr>
                  <p:txBody>
                    <a:bodyPr wrap="square">
                      <a:noAutofit/>
                    </a:bodyPr>
                    <a:lstStyle/>
                    <a:p>
                      <a:pPr>
                        <a:spcAft>
                          <a:spcPts val="0"/>
                        </a:spcAft>
                      </a:pPr>
                      <a:r>
                        <a:rPr lang="en-US" sz="850"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Copper plate / </a:t>
                      </a:r>
                      <a:r>
                        <a:rPr lang="en-GB" sz="850"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heat</a:t>
                      </a:r>
                      <a:r>
                        <a:rPr lang="en-US" sz="850"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exchanger </a:t>
                      </a:r>
                      <a:r>
                        <a:rPr lang="en-GB" sz="850"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link</a:t>
                      </a:r>
                      <a:endParaRPr lang="fr-FR" sz="1200">
                        <a:effectLst/>
                        <a:latin typeface="Times New Roman" panose="02020603050405020304" pitchFamily="18" charset="0"/>
                        <a:ea typeface="Times New Roman" panose="02020603050405020304" pitchFamily="18" charset="0"/>
                      </a:endParaRPr>
                    </a:p>
                  </p:txBody>
                </p:sp>
              </p:grpSp>
            </p:grpSp>
            <p:pic>
              <p:nvPicPr>
                <p:cNvPr id="102" name="Picture 3" descr="Z:\Projets\ILC\ConceptionLPSC\Thermalisation\Photos-echangeur-EUDET\Echangeur-Brasé-Nov_2012\CIMG5869.jpg"/>
                <p:cNvPicPr/>
                <p:nvPr/>
              </p:nvPicPr>
              <p:blipFill>
                <a:blip r:embed="rId10" cstate="print"/>
                <a:srcRect/>
                <a:stretch>
                  <a:fillRect/>
                </a:stretch>
              </p:blipFill>
              <p:spPr bwMode="auto">
                <a:xfrm>
                  <a:off x="2242000" y="4290140"/>
                  <a:ext cx="2353310" cy="1261746"/>
                </a:xfrm>
                <a:prstGeom prst="rect">
                  <a:avLst/>
                </a:prstGeom>
                <a:noFill/>
                <a:ln w="9525">
                  <a:noFill/>
                  <a:miter lim="800000"/>
                  <a:headEnd/>
                  <a:tailEnd/>
                </a:ln>
              </p:spPr>
            </p:pic>
            <p:sp>
              <p:nvSpPr>
                <p:cNvPr id="103" name="Rectangle 102"/>
                <p:cNvSpPr/>
                <p:nvPr/>
              </p:nvSpPr>
              <p:spPr>
                <a:xfrm>
                  <a:off x="243430" y="5507606"/>
                  <a:ext cx="5439642" cy="370693"/>
                </a:xfrm>
                <a:prstGeom prst="rect">
                  <a:avLst/>
                </a:prstGeom>
              </p:spPr>
              <p:txBody>
                <a:bodyPr wrap="square">
                  <a:spAutoFit/>
                </a:bodyPr>
                <a:lstStyle/>
                <a:p>
                  <a:r>
                    <a:rPr lang="en-GB" sz="800" dirty="0">
                      <a:latin typeface="Times New Roman" panose="02020603050405020304" pitchFamily="18" charset="0"/>
                      <a:ea typeface="Times New Roman" panose="02020603050405020304" pitchFamily="18" charset="0"/>
                    </a:rPr>
                    <a:t>(Left) Design </a:t>
                  </a:r>
                  <a:r>
                    <a:rPr lang="en-GB" sz="800" dirty="0" smtClean="0">
                      <a:latin typeface="Times New Roman" panose="02020603050405020304" pitchFamily="18" charset="0"/>
                      <a:ea typeface="Times New Roman" panose="02020603050405020304" pitchFamily="18" charset="0"/>
                    </a:rPr>
                    <a:t>de </a:t>
                  </a:r>
                  <a:r>
                    <a:rPr lang="en-GB" sz="800" dirty="0">
                      <a:latin typeface="Times New Roman" panose="02020603050405020304" pitchFamily="18" charset="0"/>
                      <a:ea typeface="Times New Roman" panose="02020603050405020304" pitchFamily="18" charset="0"/>
                    </a:rPr>
                    <a:t>connection </a:t>
                  </a:r>
                  <a:r>
                    <a:rPr lang="en-GB" sz="800" dirty="0" smtClean="0">
                      <a:latin typeface="Times New Roman" panose="02020603050405020304" pitchFamily="18" charset="0"/>
                      <a:ea typeface="Times New Roman" panose="02020603050405020304" pitchFamily="18" charset="0"/>
                    </a:rPr>
                    <a:t>de </a:t>
                  </a:r>
                  <a:r>
                    <a:rPr lang="fr-FR" sz="800" dirty="0" smtClean="0">
                      <a:latin typeface="Times New Roman" panose="02020603050405020304" pitchFamily="18" charset="0"/>
                      <a:ea typeface="Times New Roman" panose="02020603050405020304" pitchFamily="18" charset="0"/>
                    </a:rPr>
                    <a:t>l’échangeur avec une extrémité de drain cuivre  (</a:t>
                  </a:r>
                  <a:r>
                    <a:rPr lang="en-GB" sz="800" dirty="0" smtClean="0">
                      <a:latin typeface="Times New Roman" panose="02020603050405020304" pitchFamily="18" charset="0"/>
                      <a:ea typeface="Times New Roman" panose="02020603050405020304" pitchFamily="18" charset="0"/>
                    </a:rPr>
                    <a:t>Middle</a:t>
                  </a:r>
                  <a:r>
                    <a:rPr lang="en-GB" sz="800" dirty="0">
                      <a:latin typeface="Times New Roman" panose="02020603050405020304" pitchFamily="18" charset="0"/>
                      <a:ea typeface="Times New Roman" panose="02020603050405020304" pitchFamily="18" charset="0"/>
                    </a:rPr>
                    <a:t>) </a:t>
                  </a:r>
                  <a:r>
                    <a:rPr lang="en-GB" sz="800" dirty="0" err="1" smtClean="0">
                      <a:latin typeface="Times New Roman" panose="02020603050405020304" pitchFamily="18" charset="0"/>
                      <a:ea typeface="Times New Roman" panose="02020603050405020304" pitchFamily="18" charset="0"/>
                    </a:rPr>
                    <a:t>échangeur</a:t>
                  </a:r>
                  <a:r>
                    <a:rPr lang="en-GB" sz="800" dirty="0" smtClean="0">
                      <a:latin typeface="Times New Roman" panose="02020603050405020304" pitchFamily="18" charset="0"/>
                      <a:ea typeface="Times New Roman" panose="02020603050405020304" pitchFamily="18" charset="0"/>
                    </a:rPr>
                    <a:t> pour 15 </a:t>
                  </a:r>
                  <a:r>
                    <a:rPr lang="en-GB" sz="800" dirty="0">
                      <a:latin typeface="Times New Roman" panose="02020603050405020304" pitchFamily="18" charset="0"/>
                      <a:ea typeface="Times New Roman" panose="02020603050405020304" pitchFamily="18" charset="0"/>
                    </a:rPr>
                    <a:t>(x2) </a:t>
                  </a:r>
                  <a:r>
                    <a:rPr lang="en-GB" sz="800" dirty="0" smtClean="0">
                      <a:latin typeface="Times New Roman" panose="02020603050405020304" pitchFamily="18" charset="0"/>
                      <a:ea typeface="Times New Roman" panose="02020603050405020304" pitchFamily="18" charset="0"/>
                    </a:rPr>
                    <a:t/>
                  </a:r>
                  <a:br>
                    <a:rPr lang="en-GB" sz="800" dirty="0" smtClean="0">
                      <a:latin typeface="Times New Roman" panose="02020603050405020304" pitchFamily="18" charset="0"/>
                      <a:ea typeface="Times New Roman" panose="02020603050405020304" pitchFamily="18" charset="0"/>
                    </a:rPr>
                  </a:br>
                  <a:r>
                    <a:rPr lang="fr-FR" sz="800" dirty="0" smtClean="0">
                      <a:latin typeface="Times New Roman" panose="02020603050405020304" pitchFamily="18" charset="0"/>
                      <a:ea typeface="Times New Roman" panose="02020603050405020304" pitchFamily="18" charset="0"/>
                    </a:rPr>
                    <a:t>connections</a:t>
                  </a:r>
                  <a:r>
                    <a:rPr lang="en-GB" sz="800" dirty="0" smtClean="0">
                      <a:latin typeface="Times New Roman" panose="02020603050405020304" pitchFamily="18" charset="0"/>
                      <a:ea typeface="Times New Roman" panose="02020603050405020304" pitchFamily="18" charset="0"/>
                    </a:rPr>
                    <a:t> avec </a:t>
                  </a:r>
                  <a:r>
                    <a:rPr lang="fr-FR" sz="800" dirty="0" smtClean="0">
                      <a:latin typeface="Times New Roman" panose="02020603050405020304" pitchFamily="18" charset="0"/>
                      <a:ea typeface="Times New Roman" panose="02020603050405020304" pitchFamily="18" charset="0"/>
                    </a:rPr>
                    <a:t>tuyaux</a:t>
                  </a:r>
                  <a:r>
                    <a:rPr lang="en-GB" sz="800" dirty="0" smtClean="0">
                      <a:latin typeface="Times New Roman" panose="02020603050405020304" pitchFamily="18" charset="0"/>
                      <a:ea typeface="Times New Roman" panose="02020603050405020304" pitchFamily="18" charset="0"/>
                    </a:rPr>
                    <a:t> IN/OUT </a:t>
                  </a:r>
                  <a:r>
                    <a:rPr lang="en-GB" sz="800" dirty="0" err="1" smtClean="0">
                      <a:latin typeface="Times New Roman" panose="02020603050405020304" pitchFamily="18" charset="0"/>
                      <a:ea typeface="Times New Roman" panose="02020603050405020304" pitchFamily="18" charset="0"/>
                    </a:rPr>
                    <a:t>en</a:t>
                  </a:r>
                  <a:r>
                    <a:rPr lang="en-GB" sz="800" dirty="0" smtClean="0">
                      <a:latin typeface="Times New Roman" panose="02020603050405020304" pitchFamily="18" charset="0"/>
                      <a:ea typeface="Times New Roman" panose="02020603050405020304" pitchFamily="18" charset="0"/>
                    </a:rPr>
                    <a:t> haut (</a:t>
                  </a:r>
                  <a:r>
                    <a:rPr lang="en-GB" sz="800" dirty="0" err="1" smtClean="0">
                      <a:latin typeface="Times New Roman" panose="02020603050405020304" pitchFamily="18" charset="0"/>
                      <a:ea typeface="Times New Roman" panose="02020603050405020304" pitchFamily="18" charset="0"/>
                    </a:rPr>
                    <a:t>Droite</a:t>
                  </a:r>
                  <a:r>
                    <a:rPr lang="en-GB" sz="800" dirty="0" smtClean="0">
                      <a:latin typeface="Times New Roman" panose="02020603050405020304" pitchFamily="18" charset="0"/>
                      <a:ea typeface="Times New Roman" panose="02020603050405020304" pitchFamily="18" charset="0"/>
                    </a:rPr>
                    <a:t>) </a:t>
                  </a:r>
                  <a:r>
                    <a:rPr lang="fr-FR" sz="800" dirty="0" smtClean="0">
                      <a:latin typeface="Times New Roman" panose="02020603050405020304" pitchFamily="18" charset="0"/>
                      <a:ea typeface="Times New Roman" panose="02020603050405020304" pitchFamily="18" charset="0"/>
                    </a:rPr>
                    <a:t>vue de la connexion </a:t>
                  </a:r>
                  <a:r>
                    <a:rPr lang="fr-FR" sz="800" dirty="0" err="1" smtClean="0">
                      <a:latin typeface="Times New Roman" panose="02020603050405020304" pitchFamily="18" charset="0"/>
                      <a:ea typeface="Times New Roman" panose="02020603050405020304" pitchFamily="18" charset="0"/>
                    </a:rPr>
                    <a:t>slabs</a:t>
                  </a:r>
                  <a:r>
                    <a:rPr lang="fr-FR" sz="800" dirty="0" smtClean="0">
                      <a:latin typeface="Times New Roman" panose="02020603050405020304" pitchFamily="18" charset="0"/>
                      <a:ea typeface="Times New Roman" panose="02020603050405020304" pitchFamily="18" charset="0"/>
                    </a:rPr>
                    <a:t>/échangeur à eau</a:t>
                  </a:r>
                  <a:endParaRPr lang="fr-FR" sz="800" dirty="0"/>
                </a:p>
              </p:txBody>
            </p:sp>
          </p:grpSp>
          <p:grpSp>
            <p:nvGrpSpPr>
              <p:cNvPr id="78" name="Groupe 77"/>
              <p:cNvGrpSpPr/>
              <p:nvPr/>
            </p:nvGrpSpPr>
            <p:grpSpPr>
              <a:xfrm>
                <a:off x="240860" y="2659530"/>
                <a:ext cx="6197208" cy="1708472"/>
                <a:chOff x="240860" y="2659530"/>
                <a:chExt cx="6197208" cy="1708472"/>
              </a:xfrm>
            </p:grpSpPr>
            <p:sp>
              <p:nvSpPr>
                <p:cNvPr id="81" name="Text Box 31"/>
                <p:cNvSpPr txBox="1">
                  <a:spLocks noChangeArrowheads="1"/>
                </p:cNvSpPr>
                <p:nvPr/>
              </p:nvSpPr>
              <p:spPr bwMode="auto">
                <a:xfrm>
                  <a:off x="270769" y="3593501"/>
                  <a:ext cx="627316" cy="290830"/>
                </a:xfrm>
                <a:prstGeom prst="rect">
                  <a:avLst/>
                </a:prstGeom>
                <a:noFill/>
                <a:ln>
                  <a:noFill/>
                </a:ln>
                <a:extLst/>
              </p:spPr>
              <p:txBody>
                <a:bodyPr wrap="square">
                  <a:noAutofit/>
                </a:bodyPr>
                <a:lstStyle/>
                <a:p>
                  <a:pPr fontAlgn="base">
                    <a:spcAft>
                      <a:spcPts val="0"/>
                    </a:spcAft>
                  </a:pPr>
                  <a:r>
                    <a:rPr lang="fr-FR" sz="1000" b="1" kern="1200" dirty="0">
                      <a:effectLst/>
                      <a:latin typeface="Calibri" panose="020F0502020204030204" pitchFamily="34" charset="0"/>
                      <a:ea typeface="Times New Roman" panose="02020603050405020304" pitchFamily="18" charset="0"/>
                      <a:cs typeface="Times New Roman" panose="02020603050405020304" pitchFamily="18" charset="0"/>
                    </a:rPr>
                    <a:t>W</a:t>
                  </a:r>
                  <a:r>
                    <a:rPr lang="fr-FR" sz="10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000" kern="1200" baseline="-25000" dirty="0" err="1">
                      <a:effectLst/>
                      <a:latin typeface="Calibri" panose="020F0502020204030204" pitchFamily="34" charset="0"/>
                      <a:ea typeface="Times New Roman" panose="02020603050405020304" pitchFamily="18" charset="0"/>
                      <a:cs typeface="Times New Roman" panose="02020603050405020304" pitchFamily="18" charset="0"/>
                    </a:rPr>
                    <a:t>Slab</a:t>
                  </a:r>
                  <a:endParaRPr lang="fr-FR" sz="1200" dirty="0">
                    <a:effectLst/>
                    <a:latin typeface="Times New Roman" panose="02020603050405020304" pitchFamily="18" charset="0"/>
                    <a:ea typeface="Times New Roman" panose="02020603050405020304" pitchFamily="18" charset="0"/>
                  </a:endParaRPr>
                </a:p>
              </p:txBody>
            </p:sp>
            <p:sp>
              <p:nvSpPr>
                <p:cNvPr id="82" name="Text Box 31"/>
                <p:cNvSpPr txBox="1">
                  <a:spLocks noChangeArrowheads="1"/>
                </p:cNvSpPr>
                <p:nvPr/>
              </p:nvSpPr>
              <p:spPr bwMode="auto">
                <a:xfrm>
                  <a:off x="240860" y="3010895"/>
                  <a:ext cx="887386" cy="290830"/>
                </a:xfrm>
                <a:prstGeom prst="rect">
                  <a:avLst/>
                </a:prstGeom>
                <a:noFill/>
                <a:ln>
                  <a:noFill/>
                </a:ln>
                <a:extLst/>
              </p:spPr>
              <p:txBody>
                <a:bodyPr wrap="square">
                  <a:noAutofit/>
                </a:bodyPr>
                <a:lstStyle/>
                <a:p>
                  <a:pPr fontAlgn="base">
                    <a:spcAft>
                      <a:spcPts val="0"/>
                    </a:spcAft>
                  </a:pPr>
                  <a:r>
                    <a:rPr lang="fr-FR" sz="1000" b="1" kern="1200" dirty="0">
                      <a:effectLst/>
                      <a:latin typeface="Calibri" panose="020F0502020204030204" pitchFamily="34" charset="0"/>
                      <a:ea typeface="Times New Roman" panose="02020603050405020304" pitchFamily="18" charset="0"/>
                      <a:cs typeface="Times New Roman" panose="02020603050405020304" pitchFamily="18" charset="0"/>
                    </a:rPr>
                    <a:t>W</a:t>
                  </a:r>
                  <a:r>
                    <a:rPr lang="fr-FR" sz="1000" kern="1200" dirty="0">
                      <a:effectLst/>
                      <a:latin typeface="Calibri" panose="020F0502020204030204" pitchFamily="34" charset="0"/>
                      <a:ea typeface="Times New Roman" panose="02020603050405020304" pitchFamily="18" charset="0"/>
                      <a:cs typeface="Times New Roman" panose="02020603050405020304" pitchFamily="18" charset="0"/>
                    </a:rPr>
                    <a:t> </a:t>
                  </a:r>
                  <a:r>
                    <a:rPr lang="fr-FR" sz="1000" kern="1200" baseline="-25000" dirty="0">
                      <a:effectLst/>
                      <a:latin typeface="Calibri" panose="020F0502020204030204" pitchFamily="34" charset="0"/>
                      <a:ea typeface="Times New Roman" panose="02020603050405020304" pitchFamily="18" charset="0"/>
                      <a:cs typeface="Times New Roman" panose="02020603050405020304" pitchFamily="18" charset="0"/>
                    </a:rPr>
                    <a:t>Structure</a:t>
                  </a:r>
                  <a:endParaRPr lang="fr-FR" sz="1200" dirty="0">
                    <a:effectLst/>
                    <a:latin typeface="Times New Roman" panose="02020603050405020304" pitchFamily="18" charset="0"/>
                    <a:ea typeface="Times New Roman" panose="02020603050405020304" pitchFamily="18" charset="0"/>
                  </a:endParaRPr>
                </a:p>
              </p:txBody>
            </p:sp>
            <p:grpSp>
              <p:nvGrpSpPr>
                <p:cNvPr id="83" name="Groupe 82"/>
                <p:cNvGrpSpPr/>
                <p:nvPr/>
              </p:nvGrpSpPr>
              <p:grpSpPr>
                <a:xfrm>
                  <a:off x="1978619" y="2909484"/>
                  <a:ext cx="2381309" cy="1458517"/>
                  <a:chOff x="6679216" y="4739322"/>
                  <a:chExt cx="2381309" cy="1458517"/>
                </a:xfrm>
              </p:grpSpPr>
              <p:sp>
                <p:nvSpPr>
                  <p:cNvPr id="89" name="Text Box 31"/>
                  <p:cNvSpPr txBox="1">
                    <a:spLocks noChangeArrowheads="1"/>
                  </p:cNvSpPr>
                  <p:nvPr/>
                </p:nvSpPr>
                <p:spPr bwMode="auto">
                  <a:xfrm>
                    <a:off x="7863840" y="4739322"/>
                    <a:ext cx="1132552" cy="320040"/>
                  </a:xfrm>
                  <a:prstGeom prst="rect">
                    <a:avLst/>
                  </a:prstGeom>
                  <a:solidFill>
                    <a:schemeClr val="bg1"/>
                  </a:solid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w="9525">
                        <a:solidFill>
                          <a:srgbClr val="000000"/>
                        </a:solidFill>
                        <a:miter lim="800000"/>
                        <a:headEnd/>
                        <a:tailEnd/>
                      </a14:hiddenLine>
                    </a:ext>
                  </a:extLst>
                </p:spPr>
                <p:txBody>
                  <a:bodyPr wrap="square">
                    <a:noAutofit/>
                  </a:bodyPr>
                  <a:lstStyle/>
                  <a:p>
                    <a:pPr fontAlgn="base">
                      <a:spcAft>
                        <a:spcPts val="0"/>
                      </a:spcAft>
                    </a:pPr>
                    <a:r>
                      <a:rPr lang="en-US" sz="800" kern="1200" dirty="0">
                        <a:effectLst/>
                        <a:latin typeface="Calibri" panose="020F0502020204030204" pitchFamily="34" charset="0"/>
                        <a:ea typeface="Times New Roman" panose="02020603050405020304" pitchFamily="18" charset="0"/>
                        <a:cs typeface="Times New Roman" panose="02020603050405020304" pitchFamily="18" charset="0"/>
                      </a:rPr>
                      <a:t>Ext. shield: 100 µm</a:t>
                    </a:r>
                    <a:br>
                      <a:rPr lang="en-US" sz="800" kern="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800" kern="12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800" kern="1200" dirty="0" err="1">
                        <a:effectLst/>
                        <a:latin typeface="Calibri" panose="020F0502020204030204" pitchFamily="34" charset="0"/>
                        <a:ea typeface="Times New Roman" panose="02020603050405020304" pitchFamily="18" charset="0"/>
                        <a:cs typeface="Arial" panose="020B0604020202020204" pitchFamily="34" charset="0"/>
                      </a:rPr>
                      <a:t>aluminium</a:t>
                    </a:r>
                    <a:r>
                      <a:rPr lang="en-US" sz="800" kern="1200" dirty="0">
                        <a:effectLst/>
                        <a:latin typeface="Calibri" panose="020F0502020204030204" pitchFamily="34" charset="0"/>
                        <a:ea typeface="Times New Roman" panose="02020603050405020304" pitchFamily="18" charset="0"/>
                        <a:cs typeface="Arial" panose="020B0604020202020204" pitchFamily="34" charset="0"/>
                      </a:rPr>
                      <a:t>)</a:t>
                    </a:r>
                    <a:endParaRPr lang="fr-FR" sz="1200" dirty="0">
                      <a:effectLst/>
                      <a:latin typeface="Times New Roman" panose="02020603050405020304" pitchFamily="18" charset="0"/>
                      <a:ea typeface="Times New Roman" panose="02020603050405020304" pitchFamily="18" charset="0"/>
                    </a:endParaRPr>
                  </a:p>
                </p:txBody>
              </p:sp>
              <p:cxnSp>
                <p:nvCxnSpPr>
                  <p:cNvPr id="90" name="Connecteur droit 89"/>
                  <p:cNvCxnSpPr/>
                  <p:nvPr/>
                </p:nvCxnSpPr>
                <p:spPr>
                  <a:xfrm flipH="1">
                    <a:off x="7511263" y="4910772"/>
                    <a:ext cx="368453" cy="2609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Box 31"/>
                  <p:cNvSpPr txBox="1">
                    <a:spLocks noChangeArrowheads="1"/>
                  </p:cNvSpPr>
                  <p:nvPr/>
                </p:nvSpPr>
                <p:spPr bwMode="auto">
                  <a:xfrm>
                    <a:off x="7897812" y="5048885"/>
                    <a:ext cx="1116330" cy="342900"/>
                  </a:xfrm>
                  <a:prstGeom prst="rect">
                    <a:avLst/>
                  </a:prstGeom>
                  <a:solidFill>
                    <a:schemeClr val="bg1"/>
                  </a:solid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w="9525">
                        <a:solidFill>
                          <a:srgbClr val="000000"/>
                        </a:solidFill>
                        <a:miter lim="800000"/>
                        <a:headEnd/>
                        <a:tailEnd/>
                      </a14:hiddenLine>
                    </a:ext>
                  </a:extLst>
                </p:spPr>
                <p:txBody>
                  <a:bodyPr wrap="square">
                    <a:noAutofit/>
                  </a:bodyPr>
                  <a:lstStyle/>
                  <a:p>
                    <a:pPr fontAlgn="base">
                      <a:spcAft>
                        <a:spcPts val="0"/>
                      </a:spcAft>
                    </a:pPr>
                    <a:r>
                      <a:rPr lang="en-US" sz="800" b="1" kern="1200" dirty="0">
                        <a:effectLst/>
                        <a:latin typeface="Calibri" panose="020F0502020204030204" pitchFamily="34" charset="0"/>
                        <a:ea typeface="Times New Roman" panose="02020603050405020304" pitchFamily="18" charset="0"/>
                        <a:cs typeface="Times New Roman" panose="02020603050405020304" pitchFamily="18" charset="0"/>
                      </a:rPr>
                      <a:t>PCB </a:t>
                    </a:r>
                    <a:r>
                      <a:rPr lang="en-US" sz="800" kern="1200" dirty="0">
                        <a:effectLst/>
                        <a:latin typeface="Calibri" panose="020F0502020204030204" pitchFamily="34" charset="0"/>
                        <a:ea typeface="Times New Roman" panose="02020603050405020304" pitchFamily="18" charset="0"/>
                        <a:cs typeface="Times New Roman" panose="02020603050405020304" pitchFamily="18" charset="0"/>
                      </a:rPr>
                      <a:t>: 1200 µm </a:t>
                    </a:r>
                    <a:br>
                      <a:rPr lang="en-US" sz="800" kern="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800" kern="1200" dirty="0">
                        <a:effectLst/>
                        <a:latin typeface="Calibri" panose="020F0502020204030204" pitchFamily="34" charset="0"/>
                        <a:ea typeface="Times New Roman" panose="02020603050405020304" pitchFamily="18" charset="0"/>
                        <a:cs typeface="Times New Roman" panose="02020603050405020304" pitchFamily="18" charset="0"/>
                      </a:rPr>
                      <a:t>(with FE embedded)</a:t>
                    </a:r>
                    <a:endParaRPr lang="fr-FR" sz="1200" dirty="0">
                      <a:effectLst/>
                      <a:latin typeface="Times New Roman" panose="02020603050405020304" pitchFamily="18" charset="0"/>
                      <a:ea typeface="Times New Roman" panose="02020603050405020304" pitchFamily="18" charset="0"/>
                    </a:endParaRPr>
                  </a:p>
                </p:txBody>
              </p:sp>
              <p:sp>
                <p:nvSpPr>
                  <p:cNvPr id="92" name="Text Box 31"/>
                  <p:cNvSpPr txBox="1">
                    <a:spLocks noChangeArrowheads="1"/>
                  </p:cNvSpPr>
                  <p:nvPr/>
                </p:nvSpPr>
                <p:spPr bwMode="auto">
                  <a:xfrm>
                    <a:off x="7891260" y="5377497"/>
                    <a:ext cx="749935" cy="238125"/>
                  </a:xfrm>
                  <a:prstGeom prst="rect">
                    <a:avLst/>
                  </a:prstGeom>
                  <a:solidFill>
                    <a:schemeClr val="bg1"/>
                  </a:solid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w="9525">
                        <a:solidFill>
                          <a:srgbClr val="000000"/>
                        </a:solidFill>
                        <a:miter lim="800000"/>
                        <a:headEnd/>
                        <a:tailEnd/>
                      </a14:hiddenLine>
                    </a:ext>
                  </a:extLst>
                </p:spPr>
                <p:txBody>
                  <a:bodyPr wrap="square">
                    <a:noAutofit/>
                  </a:bodyPr>
                  <a:lstStyle/>
                  <a:p>
                    <a:pPr fontAlgn="base">
                      <a:spcAft>
                        <a:spcPts val="0"/>
                      </a:spcAft>
                    </a:pPr>
                    <a:r>
                      <a:rPr lang="fr-FR" sz="800" b="1" kern="1200" dirty="0">
                        <a:effectLst/>
                        <a:latin typeface="Calibri" panose="020F0502020204030204" pitchFamily="34" charset="0"/>
                        <a:ea typeface="Times New Roman" panose="02020603050405020304" pitchFamily="18" charset="0"/>
                        <a:cs typeface="Times New Roman" panose="02020603050405020304" pitchFamily="18" charset="0"/>
                      </a:rPr>
                      <a:t>Glue</a:t>
                    </a:r>
                    <a:r>
                      <a:rPr lang="fr-FR" sz="800" kern="1200" dirty="0">
                        <a:effectLst/>
                        <a:latin typeface="Calibri" panose="020F0502020204030204" pitchFamily="34" charset="0"/>
                        <a:ea typeface="Times New Roman" panose="02020603050405020304" pitchFamily="18" charset="0"/>
                        <a:cs typeface="Times New Roman" panose="02020603050405020304" pitchFamily="18" charset="0"/>
                      </a:rPr>
                      <a:t> : 75 µm</a:t>
                    </a:r>
                    <a:endParaRPr lang="fr-FR" sz="1200" dirty="0">
                      <a:effectLst/>
                      <a:latin typeface="Times New Roman" panose="02020603050405020304" pitchFamily="18" charset="0"/>
                      <a:ea typeface="Times New Roman" panose="02020603050405020304" pitchFamily="18" charset="0"/>
                    </a:endParaRPr>
                  </a:p>
                </p:txBody>
              </p:sp>
              <p:sp>
                <p:nvSpPr>
                  <p:cNvPr id="93" name="Text Box 31"/>
                  <p:cNvSpPr txBox="1">
                    <a:spLocks noChangeArrowheads="1"/>
                  </p:cNvSpPr>
                  <p:nvPr/>
                </p:nvSpPr>
                <p:spPr bwMode="auto">
                  <a:xfrm>
                    <a:off x="7903135" y="5577521"/>
                    <a:ext cx="1012951" cy="211640"/>
                  </a:xfrm>
                  <a:prstGeom prst="rect">
                    <a:avLst/>
                  </a:prstGeom>
                  <a:solidFill>
                    <a:schemeClr val="bg1"/>
                  </a:solid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w="9525">
                        <a:solidFill>
                          <a:srgbClr val="000000"/>
                        </a:solidFill>
                        <a:miter lim="800000"/>
                        <a:headEnd/>
                        <a:tailEnd/>
                      </a14:hiddenLine>
                    </a:ext>
                  </a:extLst>
                </p:spPr>
                <p:txBody>
                  <a:bodyPr wrap="square">
                    <a:noAutofit/>
                  </a:bodyPr>
                  <a:lstStyle/>
                  <a:p>
                    <a:pPr fontAlgn="base">
                      <a:spcAft>
                        <a:spcPts val="0"/>
                      </a:spcAft>
                    </a:pPr>
                    <a:r>
                      <a:rPr lang="fr-FR" sz="800" b="1" kern="1200" dirty="0">
                        <a:effectLst/>
                        <a:latin typeface="Calibri" panose="020F0502020204030204" pitchFamily="34" charset="0"/>
                        <a:ea typeface="Times New Roman" panose="02020603050405020304" pitchFamily="18" charset="0"/>
                        <a:cs typeface="Times New Roman" panose="02020603050405020304" pitchFamily="18" charset="0"/>
                      </a:rPr>
                      <a:t>Wafer</a:t>
                    </a:r>
                    <a:r>
                      <a:rPr lang="fr-FR" sz="800" kern="1200" dirty="0">
                        <a:effectLst/>
                        <a:latin typeface="Calibri" panose="020F0502020204030204" pitchFamily="34" charset="0"/>
                        <a:ea typeface="Times New Roman" panose="02020603050405020304" pitchFamily="18" charset="0"/>
                        <a:cs typeface="Times New Roman" panose="02020603050405020304" pitchFamily="18" charset="0"/>
                      </a:rPr>
                      <a:t> : 325 µm</a:t>
                    </a:r>
                    <a:endParaRPr lang="fr-FR" sz="1200" dirty="0">
                      <a:effectLst/>
                      <a:latin typeface="Times New Roman" panose="02020603050405020304" pitchFamily="18" charset="0"/>
                      <a:ea typeface="Times New Roman" panose="02020603050405020304" pitchFamily="18" charset="0"/>
                    </a:endParaRPr>
                  </a:p>
                </p:txBody>
              </p:sp>
              <p:sp>
                <p:nvSpPr>
                  <p:cNvPr id="94" name="Text Box 31"/>
                  <p:cNvSpPr txBox="1">
                    <a:spLocks noChangeArrowheads="1"/>
                  </p:cNvSpPr>
                  <p:nvPr/>
                </p:nvSpPr>
                <p:spPr bwMode="auto">
                  <a:xfrm>
                    <a:off x="7921624" y="5843311"/>
                    <a:ext cx="1138901" cy="354528"/>
                  </a:xfrm>
                  <a:prstGeom prst="rect">
                    <a:avLst/>
                  </a:prstGeom>
                  <a:solidFill>
                    <a:schemeClr val="bg1"/>
                  </a:solidFill>
                  <a:ln>
                    <a:noFill/>
                  </a:ln>
                  <a:extLs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w="9525">
                        <a:solidFill>
                          <a:srgbClr val="000000"/>
                        </a:solidFill>
                        <a:miter lim="800000"/>
                        <a:headEnd/>
                        <a:tailEnd/>
                      </a14:hiddenLine>
                    </a:ext>
                  </a:extLst>
                </p:spPr>
                <p:txBody>
                  <a:bodyPr wrap="square">
                    <a:noAutofit/>
                  </a:bodyPr>
                  <a:lstStyle/>
                  <a:p>
                    <a:pPr fontAlgn="base">
                      <a:spcAft>
                        <a:spcPts val="0"/>
                      </a:spcAft>
                    </a:pPr>
                    <a:r>
                      <a:rPr lang="fr-FR" sz="800" b="1" kern="1200" dirty="0" err="1">
                        <a:effectLst/>
                        <a:latin typeface="Calibri" panose="020F0502020204030204" pitchFamily="34" charset="0"/>
                        <a:ea typeface="Times New Roman" panose="02020603050405020304" pitchFamily="18" charset="0"/>
                        <a:cs typeface="Times New Roman" panose="02020603050405020304" pitchFamily="18" charset="0"/>
                      </a:rPr>
                      <a:t>Kapton</a:t>
                    </a:r>
                    <a:r>
                      <a:rPr lang="fr-FR" sz="800" kern="1200" dirty="0">
                        <a:effectLst/>
                        <a:latin typeface="Calibri" panose="020F0502020204030204" pitchFamily="34" charset="0"/>
                        <a:ea typeface="Times New Roman" panose="02020603050405020304" pitchFamily="18" charset="0"/>
                        <a:cs typeface="Times New Roman" panose="02020603050405020304" pitchFamily="18" charset="0"/>
                      </a:rPr>
                      <a:t> film : 100 µm</a:t>
                    </a:r>
                    <a:endParaRPr lang="fr-FR" sz="1200" dirty="0">
                      <a:effectLst/>
                      <a:latin typeface="Times New Roman" panose="02020603050405020304" pitchFamily="18" charset="0"/>
                      <a:ea typeface="Times New Roman" panose="02020603050405020304" pitchFamily="18" charset="0"/>
                    </a:endParaRPr>
                  </a:p>
                </p:txBody>
              </p:sp>
              <p:cxnSp>
                <p:nvCxnSpPr>
                  <p:cNvPr id="95" name="Connecteur droit 94"/>
                  <p:cNvCxnSpPr/>
                  <p:nvPr/>
                </p:nvCxnSpPr>
                <p:spPr>
                  <a:xfrm flipH="1">
                    <a:off x="7423150" y="5215572"/>
                    <a:ext cx="52705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flipH="1" flipV="1">
                    <a:off x="6969937" y="5363338"/>
                    <a:ext cx="951689" cy="1475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flipH="1" flipV="1">
                    <a:off x="6760324" y="5386666"/>
                    <a:ext cx="1103516" cy="3007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flipH="1" flipV="1">
                    <a:off x="6679216" y="5447982"/>
                    <a:ext cx="1185259" cy="5105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e 84"/>
                <p:cNvGrpSpPr/>
                <p:nvPr/>
              </p:nvGrpSpPr>
              <p:grpSpPr>
                <a:xfrm>
                  <a:off x="4237712" y="2659530"/>
                  <a:ext cx="2200356" cy="1708472"/>
                  <a:chOff x="0" y="0"/>
                  <a:chExt cx="2105660" cy="1579245"/>
                </a:xfrm>
              </p:grpSpPr>
              <p:pic>
                <p:nvPicPr>
                  <p:cNvPr id="86" name="Image 8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2105660" cy="1579245"/>
                  </a:xfrm>
                  <a:prstGeom prst="rect">
                    <a:avLst/>
                  </a:prstGeom>
                </p:spPr>
              </p:pic>
              <p:sp>
                <p:nvSpPr>
                  <p:cNvPr id="87" name="Zone de texte 18"/>
                  <p:cNvSpPr txBox="1"/>
                  <p:nvPr/>
                </p:nvSpPr>
                <p:spPr>
                  <a:xfrm>
                    <a:off x="116958" y="1201479"/>
                    <a:ext cx="1137684" cy="3777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200"/>
                      </a:spcBef>
                      <a:spcAft>
                        <a:spcPts val="200"/>
                      </a:spcAft>
                    </a:pPr>
                    <a:r>
                      <a:rPr lang="en-US" sz="800" dirty="0">
                        <a:solidFill>
                          <a:srgbClr val="FFFFFF"/>
                        </a:solidFill>
                        <a:effectLst/>
                        <a:latin typeface="Times New Roman" panose="02020603050405020304" pitchFamily="18" charset="0"/>
                        <a:ea typeface="Times New Roman" panose="02020603050405020304" pitchFamily="18" charset="0"/>
                      </a:rPr>
                      <a:t>2xCU drain 500µm</a:t>
                    </a:r>
                    <a:br>
                      <a:rPr lang="en-US" sz="800" dirty="0">
                        <a:solidFill>
                          <a:srgbClr val="FFFFFF"/>
                        </a:solidFill>
                        <a:effectLst/>
                        <a:latin typeface="Times New Roman" panose="02020603050405020304" pitchFamily="18" charset="0"/>
                        <a:ea typeface="Times New Roman" panose="02020603050405020304" pitchFamily="18" charset="0"/>
                      </a:rPr>
                    </a:br>
                    <a:r>
                      <a:rPr lang="en-US" sz="800" dirty="0">
                        <a:solidFill>
                          <a:srgbClr val="FFFFFF"/>
                        </a:solidFill>
                        <a:effectLst/>
                        <a:latin typeface="Times New Roman" panose="02020603050405020304" pitchFamily="18" charset="0"/>
                        <a:ea typeface="Times New Roman" panose="02020603050405020304" pitchFamily="18" charset="0"/>
                      </a:rPr>
                      <a:t>1 per slide of slab</a:t>
                    </a:r>
                    <a:endParaRPr lang="fr-FR" sz="1200" dirty="0">
                      <a:effectLst/>
                      <a:latin typeface="Times New Roman" panose="02020603050405020304" pitchFamily="18" charset="0"/>
                      <a:ea typeface="Times New Roman" panose="02020603050405020304" pitchFamily="18" charset="0"/>
                    </a:endParaRPr>
                  </a:p>
                </p:txBody>
              </p:sp>
              <p:cxnSp>
                <p:nvCxnSpPr>
                  <p:cNvPr id="88" name="Connecteur droit avec flèche 87"/>
                  <p:cNvCxnSpPr/>
                  <p:nvPr/>
                </p:nvCxnSpPr>
                <p:spPr>
                  <a:xfrm flipV="1">
                    <a:off x="478465" y="1148316"/>
                    <a:ext cx="276447" cy="13767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pic>
          <p:nvPicPr>
            <p:cNvPr id="75" name="Picture 2" descr="IMG_20160120_142215"/>
            <p:cNvPicPr>
              <a:picLocks noChangeAspect="1" noChangeArrowheads="1"/>
            </p:cNvPicPr>
            <p:nvPr/>
          </p:nvPicPr>
          <p:blipFill>
            <a:blip r:embed="rId12" cstate="print">
              <a:extLst>
                <a:ext uri="{28A0092B-C50C-407E-A947-70E740481C1C}">
                  <a14:useLocalDpi xmlns:a14="http://schemas.microsoft.com/office/drawing/2010/main" val="0"/>
                </a:ext>
              </a:extLst>
            </a:blip>
            <a:srcRect b="22653"/>
            <a:stretch>
              <a:fillRect/>
            </a:stretch>
          </p:blipFill>
          <p:spPr bwMode="auto">
            <a:xfrm rot="5400000">
              <a:off x="5949690" y="2028295"/>
              <a:ext cx="2319491" cy="13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Imag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44566" y="4460892"/>
              <a:ext cx="1798888" cy="115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 name="Rectangle 111"/>
          <p:cNvSpPr/>
          <p:nvPr/>
        </p:nvSpPr>
        <p:spPr>
          <a:xfrm>
            <a:off x="1198328" y="1659217"/>
            <a:ext cx="7464191" cy="830997"/>
          </a:xfrm>
          <a:prstGeom prst="rect">
            <a:avLst/>
          </a:prstGeom>
        </p:spPr>
        <p:txBody>
          <a:bodyPr wrap="square">
            <a:spAutoFit/>
          </a:bodyPr>
          <a:lstStyle/>
          <a:p>
            <a:pPr lvl="0">
              <a:spcAft>
                <a:spcPts val="0"/>
              </a:spcAft>
            </a:pPr>
            <a:r>
              <a:rPr lang="fr-FR" sz="1200" dirty="0">
                <a:solidFill>
                  <a:srgbClr val="000000"/>
                </a:solidFill>
                <a:latin typeface="Arial" panose="020B0604020202020204" pitchFamily="34" charset="0"/>
              </a:rPr>
              <a:t>Chaque échangeur est connecté aux 15 couches de détection via </a:t>
            </a:r>
            <a:r>
              <a:rPr lang="fr-FR" sz="1200" dirty="0" smtClean="0">
                <a:solidFill>
                  <a:srgbClr val="000000"/>
                </a:solidFill>
                <a:latin typeface="Arial" panose="020B0604020202020204" pitchFamily="34" charset="0"/>
              </a:rPr>
              <a:t/>
            </a:r>
            <a:br>
              <a:rPr lang="fr-FR" sz="1200" dirty="0" smtClean="0">
                <a:solidFill>
                  <a:srgbClr val="000000"/>
                </a:solidFill>
                <a:latin typeface="Arial" panose="020B0604020202020204" pitchFamily="34" charset="0"/>
              </a:rPr>
            </a:br>
            <a:r>
              <a:rPr lang="fr-FR" sz="1200" dirty="0" smtClean="0">
                <a:solidFill>
                  <a:srgbClr val="000000"/>
                </a:solidFill>
                <a:latin typeface="Arial" panose="020B0604020202020204" pitchFamily="34" charset="0"/>
              </a:rPr>
              <a:t>les </a:t>
            </a:r>
            <a:r>
              <a:rPr lang="fr-FR" sz="1200" dirty="0">
                <a:solidFill>
                  <a:srgbClr val="000000"/>
                </a:solidFill>
                <a:latin typeface="Arial" panose="020B0604020202020204" pitchFamily="34" charset="0"/>
              </a:rPr>
              <a:t>2 plaques de cuivre de 500µm d’épaisseur de chaque </a:t>
            </a:r>
            <a:r>
              <a:rPr lang="fr-FR" sz="1200" dirty="0" err="1">
                <a:solidFill>
                  <a:srgbClr val="000000"/>
                </a:solidFill>
                <a:latin typeface="Arial" panose="020B0604020202020204" pitchFamily="34" charset="0"/>
              </a:rPr>
              <a:t>slab</a:t>
            </a:r>
            <a:r>
              <a:rPr lang="fr-FR" sz="1200" dirty="0">
                <a:solidFill>
                  <a:srgbClr val="000000"/>
                </a:solidFill>
                <a:latin typeface="Arial" panose="020B0604020202020204" pitchFamily="34" charset="0"/>
              </a:rPr>
              <a:t>. </a:t>
            </a:r>
            <a:endParaRPr lang="fr-FR" sz="1200" dirty="0" smtClean="0">
              <a:solidFill>
                <a:srgbClr val="000000"/>
              </a:solidFill>
              <a:latin typeface="Arial" panose="020B0604020202020204" pitchFamily="34" charset="0"/>
            </a:endParaRPr>
          </a:p>
          <a:p>
            <a:pPr marL="171450" lvl="0" indent="-171450">
              <a:spcAft>
                <a:spcPts val="0"/>
              </a:spcAft>
              <a:buFont typeface="Arial" panose="020B0604020202020204" pitchFamily="34" charset="0"/>
              <a:buChar char="•"/>
            </a:pPr>
            <a:r>
              <a:rPr lang="fr-FR" sz="1200" dirty="0" err="1" smtClean="0">
                <a:solidFill>
                  <a:srgbClr val="000000"/>
                </a:solidFill>
                <a:latin typeface="Arial" panose="020B0604020202020204" pitchFamily="34" charset="0"/>
              </a:rPr>
              <a:t>Slabs</a:t>
            </a:r>
            <a:r>
              <a:rPr lang="fr-FR" sz="1200" dirty="0" smtClean="0">
                <a:solidFill>
                  <a:srgbClr val="000000"/>
                </a:solidFill>
                <a:latin typeface="Arial" panose="020B0604020202020204" pitchFamily="34" charset="0"/>
              </a:rPr>
              <a:t> refroidis </a:t>
            </a:r>
            <a:r>
              <a:rPr lang="fr-FR" sz="1200" dirty="0">
                <a:solidFill>
                  <a:srgbClr val="000000"/>
                </a:solidFill>
                <a:latin typeface="Arial" panose="020B0604020202020204" pitchFamily="34" charset="0"/>
              </a:rPr>
              <a:t>qu’en </a:t>
            </a:r>
            <a:r>
              <a:rPr lang="fr-FR" sz="1200" dirty="0" smtClean="0">
                <a:solidFill>
                  <a:srgbClr val="000000"/>
                </a:solidFill>
                <a:latin typeface="Arial" panose="020B0604020202020204" pitchFamily="34" charset="0"/>
              </a:rPr>
              <a:t>extrémité</a:t>
            </a:r>
          </a:p>
          <a:p>
            <a:pPr marL="171450" lvl="0" indent="-171450">
              <a:spcAft>
                <a:spcPts val="0"/>
              </a:spcAft>
              <a:buFont typeface="Arial" panose="020B0604020202020204" pitchFamily="34" charset="0"/>
              <a:buChar char="•"/>
            </a:pPr>
            <a:r>
              <a:rPr lang="fr-FR" sz="1200" dirty="0" smtClean="0">
                <a:solidFill>
                  <a:srgbClr val="000000"/>
                </a:solidFill>
                <a:latin typeface="Arial" panose="020B0604020202020204" pitchFamily="34" charset="0"/>
              </a:rPr>
              <a:t>1 </a:t>
            </a:r>
            <a:r>
              <a:rPr lang="fr-FR" sz="1200" dirty="0">
                <a:solidFill>
                  <a:srgbClr val="000000"/>
                </a:solidFill>
                <a:latin typeface="Arial" panose="020B0604020202020204" pitchFamily="34" charset="0"/>
              </a:rPr>
              <a:t>échangeur thermique en face de chaque colonne</a:t>
            </a:r>
          </a:p>
        </p:txBody>
      </p:sp>
      <p:pic>
        <p:nvPicPr>
          <p:cNvPr id="113" name="Picture 5" descr="CIMG2570"/>
          <p:cNvPicPr>
            <a:picLocks noChangeAspect="1" noChangeArrowheads="1"/>
          </p:cNvPicPr>
          <p:nvPr/>
        </p:nvPicPr>
        <p:blipFill>
          <a:blip r:embed="rId14">
            <a:extLst>
              <a:ext uri="{28A0092B-C50C-407E-A947-70E740481C1C}">
                <a14:useLocalDpi xmlns:a14="http://schemas.microsoft.com/office/drawing/2010/main" val="0"/>
              </a:ext>
            </a:extLst>
          </a:blip>
          <a:srcRect b="20059"/>
          <a:stretch>
            <a:fillRect/>
          </a:stretch>
        </p:blipFill>
        <p:spPr bwMode="auto">
          <a:xfrm rot="5400000">
            <a:off x="6738108" y="4198201"/>
            <a:ext cx="2075185" cy="13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4"/>
          <p:cNvSpPr txBox="1">
            <a:spLocks noChangeArrowheads="1"/>
          </p:cNvSpPr>
          <p:nvPr/>
        </p:nvSpPr>
        <p:spPr bwMode="auto">
          <a:xfrm>
            <a:off x="4825064" y="5999934"/>
            <a:ext cx="3475992" cy="461665"/>
          </a:xfrm>
          <a:prstGeom prst="rect">
            <a:avLst/>
          </a:prstGeom>
          <a:noFill/>
          <a:ln w="12700" algn="ctr">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fr-FR" altLang="fr-FR" sz="1200" dirty="0" smtClean="0">
                <a:solidFill>
                  <a:schemeClr val="bg1"/>
                </a:solidFill>
              </a:rPr>
              <a:t>Contact sec : 3.9 K / W</a:t>
            </a:r>
          </a:p>
          <a:p>
            <a:pPr algn="l"/>
            <a:r>
              <a:rPr lang="fr-FR" altLang="fr-FR" sz="1200" dirty="0" smtClean="0">
                <a:solidFill>
                  <a:schemeClr val="bg1"/>
                </a:solidFill>
              </a:rPr>
              <a:t>Contact avec pâte thermique (0.4 W/m/K) : 3.1 K / W </a:t>
            </a:r>
            <a:endParaRPr lang="fr-FR" altLang="fr-FR" sz="1200" dirty="0">
              <a:solidFill>
                <a:schemeClr val="bg1"/>
              </a:solidFill>
            </a:endParaRPr>
          </a:p>
        </p:txBody>
      </p:sp>
      <p:sp>
        <p:nvSpPr>
          <p:cNvPr id="115" name="Text Box 3"/>
          <p:cNvSpPr txBox="1">
            <a:spLocks noChangeArrowheads="1"/>
          </p:cNvSpPr>
          <p:nvPr/>
        </p:nvSpPr>
        <p:spPr bwMode="auto">
          <a:xfrm>
            <a:off x="1544683" y="5938378"/>
            <a:ext cx="5052330"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1600" b="1" dirty="0" smtClean="0"/>
              <a:t>Conclusion des tests </a:t>
            </a:r>
            <a:br>
              <a:rPr lang="fr-FR" altLang="fr-FR" sz="1600" b="1" dirty="0" smtClean="0"/>
            </a:br>
            <a:r>
              <a:rPr lang="fr-FR" altLang="fr-FR" sz="1600" b="1" dirty="0" smtClean="0"/>
              <a:t>de résistance thermique de contact :</a:t>
            </a:r>
            <a:endParaRPr lang="fr-FR" altLang="fr-FR" sz="1600" b="1" dirty="0"/>
          </a:p>
        </p:txBody>
      </p:sp>
    </p:spTree>
    <p:extLst>
      <p:ext uri="{BB962C8B-B14F-4D97-AF65-F5344CB8AC3E}">
        <p14:creationId xmlns:p14="http://schemas.microsoft.com/office/powerpoint/2010/main" val="1476163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748078" y="1118952"/>
            <a:ext cx="4344273"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129510" y="1354481"/>
            <a:ext cx="6519379"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370366" cy="1265209"/>
            <a:chOff x="2013540" y="3093727"/>
            <a:chExt cx="511939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013540" y="3500415"/>
              <a:ext cx="5119396"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PAD – plaques </a:t>
              </a:r>
              <a:r>
                <a:rPr kumimoji="0" lang="fr-FR" sz="3600" b="1" i="0" u="none" strike="noStrike" kern="1200" cap="none" spc="0" normalizeH="0" baseline="0" dirty="0" smtClean="0">
                  <a:ln>
                    <a:noFill/>
                  </a:ln>
                  <a:solidFill>
                    <a:prstClr val="white"/>
                  </a:solidFill>
                  <a:effectLst/>
                  <a:uLnTx/>
                  <a:uFillTx/>
                  <a:latin typeface="Calibri"/>
                  <a:ea typeface="+mn-ea"/>
                  <a:cs typeface="+mn-cs"/>
                </a:rPr>
                <a:t>élastomériques</a:t>
              </a:r>
              <a:endParaRPr kumimoji="0" lang="fr-FR" sz="3600" b="1" i="0" u="none" strike="noStrike" kern="1200" cap="none" spc="0" normalizeH="0" baseline="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274195"/>
            <a:chOff x="107504" y="1486072"/>
            <a:chExt cx="6096000" cy="1274195"/>
          </a:xfrm>
        </p:grpSpPr>
        <p:sp>
          <p:nvSpPr>
            <p:cNvPr id="5" name="Rectangle 4"/>
            <p:cNvSpPr/>
            <p:nvPr/>
          </p:nvSpPr>
          <p:spPr>
            <a:xfrm>
              <a:off x="107504" y="1486072"/>
              <a:ext cx="6096000" cy="127419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Fournisseurs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Parker</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Laird</a:t>
              </a:r>
            </a:p>
            <a:p>
              <a:pPr lvl="0" defTabSz="914400">
                <a:lnSpc>
                  <a:spcPct val="90000"/>
                </a:lnSpc>
                <a:defRPr/>
              </a:pPr>
              <a:r>
                <a:rPr lang="fr-FR" sz="1600" cap="small" dirty="0" err="1"/>
                <a:t>Bergquist</a:t>
              </a:r>
              <a:endParaRPr kumimoji="0" lang="en-US" sz="1600" b="0" i="0" u="none" strike="noStrike" kern="1200" cap="small" spc="0" normalizeH="0" baseline="0" noProof="0" dirty="0" smtClean="0">
                <a:ln>
                  <a:noFill/>
                </a:ln>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22/09/2020</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573" y="1577314"/>
            <a:ext cx="2638095" cy="1714286"/>
          </a:xfrm>
          <a:prstGeom prst="rect">
            <a:avLst/>
          </a:prstGeom>
        </p:spPr>
      </p:pic>
      <p:sp>
        <p:nvSpPr>
          <p:cNvPr id="6" name="Rectangle 5"/>
          <p:cNvSpPr/>
          <p:nvPr/>
        </p:nvSpPr>
        <p:spPr>
          <a:xfrm>
            <a:off x="1398821" y="6022893"/>
            <a:ext cx="4568665" cy="430887"/>
          </a:xfrm>
          <a:prstGeom prst="rect">
            <a:avLst/>
          </a:prstGeom>
        </p:spPr>
        <p:txBody>
          <a:bodyPr wrap="square">
            <a:spAutoFit/>
          </a:bodyPr>
          <a:lstStyle/>
          <a:p>
            <a:r>
              <a:rPr lang="fr-FR" sz="1100" dirty="0" smtClean="0"/>
              <a:t>www.parker.com/chomerics</a:t>
            </a:r>
          </a:p>
          <a:p>
            <a:r>
              <a:rPr lang="fr-FR" sz="1100" dirty="0" smtClean="0"/>
              <a:t>https</a:t>
            </a:r>
            <a:r>
              <a:rPr lang="fr-FR" sz="1100" dirty="0"/>
              <a:t>://www.laird.com/thermal-interface-materials/thermal-gap-filler-pads</a:t>
            </a:r>
          </a:p>
        </p:txBody>
      </p:sp>
      <p:sp>
        <p:nvSpPr>
          <p:cNvPr id="9" name="Rectangle 8"/>
          <p:cNvSpPr/>
          <p:nvPr/>
        </p:nvSpPr>
        <p:spPr>
          <a:xfrm>
            <a:off x="4929522" y="1431950"/>
            <a:ext cx="2199513" cy="369332"/>
          </a:xfrm>
          <a:prstGeom prst="rect">
            <a:avLst/>
          </a:prstGeom>
        </p:spPr>
        <p:txBody>
          <a:bodyPr wrap="none">
            <a:spAutoFit/>
          </a:bodyPr>
          <a:lstStyle/>
          <a:p>
            <a:r>
              <a:rPr lang="fr-FR" dirty="0"/>
              <a:t>THERM-A-GAP™ Pads</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942" y="3461821"/>
            <a:ext cx="3371468" cy="2728274"/>
          </a:xfrm>
          <a:prstGeom prst="rect">
            <a:avLst/>
          </a:prstGeom>
        </p:spPr>
      </p:pic>
      <p:sp>
        <p:nvSpPr>
          <p:cNvPr id="11" name="Rectangle 10"/>
          <p:cNvSpPr/>
          <p:nvPr/>
        </p:nvSpPr>
        <p:spPr>
          <a:xfrm>
            <a:off x="1265647" y="3466736"/>
            <a:ext cx="3068469" cy="1815882"/>
          </a:xfrm>
          <a:prstGeom prst="rect">
            <a:avLst/>
          </a:prstGeom>
        </p:spPr>
        <p:txBody>
          <a:bodyPr wrap="square">
            <a:spAutoFit/>
          </a:bodyPr>
          <a:lstStyle/>
          <a:p>
            <a:r>
              <a:rPr lang="fr-FR" sz="1600" dirty="0"/>
              <a:t>Les matelas </a:t>
            </a:r>
            <a:r>
              <a:rPr lang="fr-FR" sz="1600" dirty="0" smtClean="0"/>
              <a:t>thermiques sont </a:t>
            </a:r>
            <a:r>
              <a:rPr lang="fr-FR" sz="1600" dirty="0"/>
              <a:t>parfaits pour les pièces complexes et l'amortissement des vibrations et offrent d'excellentes propriétés thermiques et une conformabilité élevée à de faibles forces de </a:t>
            </a:r>
            <a:r>
              <a:rPr lang="fr-FR" sz="1600" dirty="0" smtClean="0"/>
              <a:t>serrage</a:t>
            </a:r>
            <a:endParaRPr lang="fr-FR" sz="1600" dirty="0"/>
          </a:p>
        </p:txBody>
      </p:sp>
      <p:sp>
        <p:nvSpPr>
          <p:cNvPr id="12" name="Rectangle 11"/>
          <p:cNvSpPr/>
          <p:nvPr/>
        </p:nvSpPr>
        <p:spPr>
          <a:xfrm>
            <a:off x="7972045" y="1204074"/>
            <a:ext cx="2220480" cy="369332"/>
          </a:xfrm>
          <a:prstGeom prst="rect">
            <a:avLst/>
          </a:prstGeom>
        </p:spPr>
        <p:txBody>
          <a:bodyPr wrap="none">
            <a:spAutoFit/>
          </a:bodyPr>
          <a:lstStyle/>
          <a:p>
            <a:r>
              <a:rPr lang="fr-FR" dirty="0"/>
              <a:t>THERM-A-GAP™ Gels </a:t>
            </a:r>
          </a:p>
        </p:txBody>
      </p:sp>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329" y="1574327"/>
            <a:ext cx="2529934" cy="1825577"/>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4319" y="1573406"/>
            <a:ext cx="1777292" cy="1135077"/>
          </a:xfrm>
          <a:prstGeom prst="rect">
            <a:avLst/>
          </a:prstGeom>
        </p:spPr>
      </p:pic>
      <p:sp>
        <p:nvSpPr>
          <p:cNvPr id="16" name="Rectangle 15"/>
          <p:cNvSpPr/>
          <p:nvPr/>
        </p:nvSpPr>
        <p:spPr>
          <a:xfrm>
            <a:off x="7793329" y="3794209"/>
            <a:ext cx="3023969" cy="307777"/>
          </a:xfrm>
          <a:prstGeom prst="rect">
            <a:avLst/>
          </a:prstGeom>
        </p:spPr>
        <p:txBody>
          <a:bodyPr wrap="none">
            <a:spAutoFit/>
          </a:bodyPr>
          <a:lstStyle/>
          <a:p>
            <a:r>
              <a:rPr lang="fr-FR" sz="1400" dirty="0" smtClean="0"/>
              <a:t>Exemple de produits Parker/</a:t>
            </a:r>
            <a:r>
              <a:rPr lang="fr-FR" sz="1400" dirty="0" err="1" smtClean="0"/>
              <a:t>Chomerics</a:t>
            </a:r>
            <a:endParaRPr lang="fr-FR" sz="1400" dirty="0"/>
          </a:p>
        </p:txBody>
      </p:sp>
      <p:pic>
        <p:nvPicPr>
          <p:cNvPr id="23" name="Imag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0578" y="4044253"/>
            <a:ext cx="4132722" cy="2362455"/>
          </a:xfrm>
          <a:prstGeom prst="rect">
            <a:avLst/>
          </a:prstGeom>
        </p:spPr>
      </p:pic>
      <p:sp>
        <p:nvSpPr>
          <p:cNvPr id="17" name="Rectangle à coins arrondis 16"/>
          <p:cNvSpPr/>
          <p:nvPr/>
        </p:nvSpPr>
        <p:spPr>
          <a:xfrm>
            <a:off x="7972045" y="4912822"/>
            <a:ext cx="4069566" cy="1828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8479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748078" y="1119513"/>
            <a:ext cx="4344273"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132456" y="1398225"/>
            <a:ext cx="6519379"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1"/>
            <a:ext cx="5967486" cy="1265209"/>
            <a:chOff x="2013540" y="3093728"/>
            <a:chExt cx="4795631" cy="1127464"/>
          </a:xfrm>
        </p:grpSpPr>
        <p:sp>
          <p:nvSpPr>
            <p:cNvPr id="31" name="Rectangle avec coin arrondi 30"/>
            <p:cNvSpPr/>
            <p:nvPr/>
          </p:nvSpPr>
          <p:spPr>
            <a:xfrm flipV="1">
              <a:off x="2013540" y="3093728"/>
              <a:ext cx="4795631" cy="1127464"/>
            </a:xfrm>
            <a:prstGeom prst="round1Rect">
              <a:avLst>
                <a:gd name="adj" fmla="val 1824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923612" y="3198809"/>
              <a:ext cx="3805170" cy="970911"/>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MCP - Matériaux à changement de phase</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cxnSp>
        <p:nvCxnSpPr>
          <p:cNvPr id="7" name="Connecteur droit 6"/>
          <p:cNvCxnSpPr/>
          <p:nvPr/>
        </p:nvCxnSpPr>
        <p:spPr>
          <a:xfrm>
            <a:off x="71021" y="1577314"/>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363272" y="1415224"/>
            <a:ext cx="6096000" cy="923330"/>
          </a:xfrm>
          <a:prstGeom prst="rect">
            <a:avLst/>
          </a:prstGeom>
        </p:spPr>
        <p:txBody>
          <a:bodyPr>
            <a:spAutoFit/>
          </a:bodyPr>
          <a:lstStyle/>
          <a:p>
            <a:r>
              <a:rPr lang="fr-FR" dirty="0"/>
              <a:t>On appelle </a:t>
            </a:r>
            <a:r>
              <a:rPr lang="fr-FR" b="1" dirty="0"/>
              <a:t>matériau à changement de phase</a:t>
            </a:r>
            <a:r>
              <a:rPr lang="fr-FR" dirty="0"/>
              <a:t>, ou MCP, tout </a:t>
            </a:r>
            <a:r>
              <a:rPr lang="fr-FR" b="1" dirty="0"/>
              <a:t>matériau</a:t>
            </a:r>
            <a:r>
              <a:rPr lang="fr-FR" dirty="0"/>
              <a:t> capable de </a:t>
            </a:r>
            <a:r>
              <a:rPr lang="fr-FR" b="1" dirty="0"/>
              <a:t>changer</a:t>
            </a:r>
            <a:r>
              <a:rPr lang="fr-FR" dirty="0"/>
              <a:t> d'état physique dans une plage de température </a:t>
            </a:r>
            <a:r>
              <a:rPr lang="fr-FR" dirty="0" smtClean="0"/>
              <a:t>restreinte:  10 </a:t>
            </a:r>
            <a:r>
              <a:rPr lang="fr-FR" dirty="0"/>
              <a:t>°C </a:t>
            </a:r>
            <a:r>
              <a:rPr lang="fr-FR" dirty="0" smtClean="0"/>
              <a:t>&lt; </a:t>
            </a:r>
            <a:r>
              <a:rPr lang="fr-FR" dirty="0"/>
              <a:t>Plage </a:t>
            </a:r>
            <a:r>
              <a:rPr lang="fr-FR" dirty="0" smtClean="0"/>
              <a:t>&lt; </a:t>
            </a:r>
            <a:r>
              <a:rPr lang="fr-FR" dirty="0"/>
              <a:t>80 °C </a:t>
            </a:r>
          </a:p>
        </p:txBody>
      </p:sp>
      <p:sp>
        <p:nvSpPr>
          <p:cNvPr id="6" name="Rectangle 5"/>
          <p:cNvSpPr/>
          <p:nvPr/>
        </p:nvSpPr>
        <p:spPr>
          <a:xfrm>
            <a:off x="1332165" y="3334976"/>
            <a:ext cx="6096000" cy="1600438"/>
          </a:xfrm>
          <a:prstGeom prst="rect">
            <a:avLst/>
          </a:prstGeom>
        </p:spPr>
        <p:txBody>
          <a:bodyPr>
            <a:spAutoFit/>
          </a:bodyPr>
          <a:lstStyle/>
          <a:p>
            <a:r>
              <a:rPr lang="fr-FR" sz="1400" dirty="0" smtClean="0"/>
              <a:t>Les </a:t>
            </a:r>
            <a:r>
              <a:rPr lang="fr-FR" sz="1400" dirty="0"/>
              <a:t>matériaux d’interface thermique </a:t>
            </a:r>
            <a:r>
              <a:rPr lang="fr-FR" sz="1400" dirty="0" smtClean="0"/>
              <a:t>(</a:t>
            </a:r>
            <a:r>
              <a:rPr lang="fr-FR" sz="1400" dirty="0"/>
              <a:t>TIM) sont </a:t>
            </a:r>
            <a:r>
              <a:rPr lang="fr-FR" sz="1400" dirty="0" smtClean="0"/>
              <a:t>polymérisés </a:t>
            </a:r>
            <a:r>
              <a:rPr lang="fr-FR" sz="1400" dirty="0"/>
              <a:t>et utilisés pour réduire au maximum la résistance thermique entre un composant et son </a:t>
            </a:r>
            <a:r>
              <a:rPr lang="fr-FR" sz="1400" dirty="0" smtClean="0"/>
              <a:t>radiateur</a:t>
            </a:r>
            <a:r>
              <a:rPr lang="fr-FR" sz="1400" dirty="0"/>
              <a:t> </a:t>
            </a:r>
            <a:r>
              <a:rPr lang="fr-FR" sz="1400" dirty="0" smtClean="0"/>
              <a:t>; ce sont </a:t>
            </a:r>
            <a:r>
              <a:rPr lang="fr-FR" sz="1400" dirty="0"/>
              <a:t>des alternatives efficaces aux graisses thermiques, ils permettent de gagner du temps et de l’argent sans transiger sur les performances thermiques. Thixotropes et faciles à utiliser, ces matériaux ne coulent pas pendant les températures de fonctionnement des opérations, à température ambiante ils sont solides et faciles à manipuler</a:t>
            </a:r>
            <a:r>
              <a:rPr lang="fr-FR" sz="1400" dirty="0" smtClean="0"/>
              <a:t>.</a:t>
            </a:r>
            <a:endParaRPr lang="fr-FR" sz="1400" dirty="0"/>
          </a:p>
        </p:txBody>
      </p:sp>
      <p:sp>
        <p:nvSpPr>
          <p:cNvPr id="16" name="Rectangle 15"/>
          <p:cNvSpPr/>
          <p:nvPr/>
        </p:nvSpPr>
        <p:spPr>
          <a:xfrm>
            <a:off x="0" y="1277130"/>
            <a:ext cx="6096000" cy="130497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Fournisseurs</a:t>
            </a:r>
          </a:p>
          <a:p>
            <a:pPr lvl="0">
              <a:defRPr/>
            </a:pPr>
            <a:r>
              <a:rPr kumimoji="0" lang="en-US" sz="1600" b="0" i="0" u="none" strike="noStrike" kern="1200" cap="small" spc="0" normalizeH="0" baseline="0" noProof="0" dirty="0" smtClean="0">
                <a:ln>
                  <a:noFill/>
                </a:ln>
                <a:effectLst/>
                <a:uLnTx/>
                <a:uFillTx/>
                <a:latin typeface="Calibri"/>
                <a:ea typeface="+mn-ea"/>
                <a:cs typeface="+mn-cs"/>
              </a:rPr>
              <a:t>Henkel</a:t>
            </a:r>
            <a:br>
              <a:rPr kumimoji="0" lang="en-US" sz="1600" b="0" i="0" u="none" strike="noStrike" kern="1200" cap="small" spc="0" normalizeH="0" baseline="0" noProof="0" dirty="0" smtClean="0">
                <a:ln>
                  <a:noFill/>
                </a:ln>
                <a:effectLst/>
                <a:uLnTx/>
                <a:uFillTx/>
                <a:latin typeface="Calibri"/>
                <a:ea typeface="+mn-ea"/>
                <a:cs typeface="+mn-cs"/>
              </a:rPr>
            </a:br>
            <a:r>
              <a:rPr lang="fr-FR" sz="1600" cap="small" dirty="0" err="1" smtClean="0">
                <a:latin typeface="Calibri"/>
              </a:rPr>
              <a:t>Bergquist</a:t>
            </a:r>
            <a:r>
              <a:rPr lang="fr-FR" sz="1600" cap="small" dirty="0" smtClean="0">
                <a:latin typeface="Calibri"/>
              </a:rPr>
              <a:t> </a:t>
            </a:r>
            <a:endParaRPr lang="en-US" sz="1600" cap="small" dirty="0" smtClean="0">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22/09/2020</a:t>
            </a:r>
            <a:endParaRPr kumimoji="0" lang="it-IT" sz="1600" b="0" i="0" u="none" strike="noStrike" kern="1200" cap="small" spc="0" normalizeH="0" baseline="0" noProof="0" dirty="0">
              <a:ln>
                <a:noFill/>
              </a:ln>
              <a:effectLst/>
              <a:uLnTx/>
              <a:uFillTx/>
              <a:latin typeface="Calibri"/>
              <a:ea typeface="+mn-ea"/>
              <a:cs typeface="+mn-cs"/>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721" y="2214192"/>
            <a:ext cx="2865959" cy="3564536"/>
          </a:xfrm>
          <a:prstGeom prst="rect">
            <a:avLst/>
          </a:prstGeom>
        </p:spPr>
      </p:pic>
      <p:sp>
        <p:nvSpPr>
          <p:cNvPr id="9" name="Rectangle 8"/>
          <p:cNvSpPr/>
          <p:nvPr/>
        </p:nvSpPr>
        <p:spPr>
          <a:xfrm>
            <a:off x="7876866" y="5717607"/>
            <a:ext cx="4086696" cy="830997"/>
          </a:xfrm>
          <a:prstGeom prst="rect">
            <a:avLst/>
          </a:prstGeom>
        </p:spPr>
        <p:txBody>
          <a:bodyPr wrap="square">
            <a:spAutoFit/>
          </a:bodyPr>
          <a:lstStyle/>
          <a:p>
            <a:r>
              <a:rPr lang="fr-FR" sz="1200" dirty="0" smtClean="0"/>
              <a:t>Ces MCP s’écoulent </a:t>
            </a:r>
            <a:r>
              <a:rPr lang="fr-FR" sz="1200" dirty="0"/>
              <a:t>comme de la graisse lorsqu’ils sont portés à la température spécifique à laquelle le changement de phase </a:t>
            </a:r>
            <a:r>
              <a:rPr lang="fr-FR" sz="1200" dirty="0" smtClean="0"/>
              <a:t>s’opère,  </a:t>
            </a:r>
            <a:r>
              <a:rPr lang="fr-FR" sz="1200" dirty="0"/>
              <a:t>de manière à garantir l’imprégnation complète de l’interface sans débordement</a:t>
            </a:r>
          </a:p>
        </p:txBody>
      </p:sp>
      <p:sp>
        <p:nvSpPr>
          <p:cNvPr id="10" name="Rectangle 9"/>
          <p:cNvSpPr/>
          <p:nvPr/>
        </p:nvSpPr>
        <p:spPr>
          <a:xfrm>
            <a:off x="1186210" y="5070842"/>
            <a:ext cx="6450124" cy="1415772"/>
          </a:xfrm>
          <a:prstGeom prst="rect">
            <a:avLst/>
          </a:prstGeom>
        </p:spPr>
        <p:txBody>
          <a:bodyPr wrap="square">
            <a:spAutoFit/>
          </a:bodyPr>
          <a:lstStyle/>
          <a:p>
            <a:r>
              <a:rPr lang="fr-FR" sz="1400" dirty="0" smtClean="0"/>
              <a:t>Principales caractéristiques de ces produits :</a:t>
            </a:r>
          </a:p>
          <a:p>
            <a:pPr lvl="1">
              <a:buFont typeface="Arial" panose="020B0604020202020204" pitchFamily="34" charset="0"/>
              <a:buChar char="•"/>
            </a:pPr>
            <a:r>
              <a:rPr lang="fr-FR" sz="1200" dirty="0" smtClean="0"/>
              <a:t>Performance thermique comparable à celle de la graisse pour la plupart des applications</a:t>
            </a:r>
          </a:p>
          <a:p>
            <a:pPr lvl="1">
              <a:buFont typeface="Arial" panose="020B0604020202020204" pitchFamily="34" charset="0"/>
              <a:buChar char="•"/>
            </a:pPr>
            <a:r>
              <a:rPr lang="fr-FR" sz="1200" dirty="0" smtClean="0"/>
              <a:t>Matériaux </a:t>
            </a:r>
            <a:r>
              <a:rPr lang="fr-FR" sz="1200" dirty="0"/>
              <a:t>conducteurs thermiques à changement de phase</a:t>
            </a:r>
          </a:p>
          <a:p>
            <a:pPr lvl="1">
              <a:buFont typeface="Arial" panose="020B0604020202020204" pitchFamily="34" charset="0"/>
              <a:buChar char="•"/>
            </a:pPr>
            <a:r>
              <a:rPr lang="fr-FR" sz="1200" dirty="0"/>
              <a:t>Existent en version simple mais aussi en version renforcée d’aluminium ou de fibres de verre</a:t>
            </a:r>
          </a:p>
          <a:p>
            <a:pPr lvl="1">
              <a:buFont typeface="Arial" panose="020B0604020202020204" pitchFamily="34" charset="0"/>
              <a:buChar char="•"/>
            </a:pPr>
            <a:r>
              <a:rPr lang="fr-FR" sz="1200" dirty="0"/>
              <a:t>Faible volatilité</a:t>
            </a:r>
          </a:p>
          <a:p>
            <a:pPr lvl="1">
              <a:buFont typeface="Arial" panose="020B0604020202020204" pitchFamily="34" charset="0"/>
              <a:buChar char="•"/>
            </a:pPr>
            <a:r>
              <a:rPr lang="fr-FR" sz="1200" dirty="0"/>
              <a:t>Faciles à manipuler et à appliquer dans l'environnement de fabrication</a:t>
            </a:r>
          </a:p>
          <a:p>
            <a:pPr lvl="1">
              <a:buFont typeface="Arial" panose="020B0604020202020204" pitchFamily="34" charset="0"/>
              <a:buChar char="•"/>
            </a:pPr>
            <a:r>
              <a:rPr lang="fr-FR" sz="1200" dirty="0"/>
              <a:t>Collants ou non collants à température ambiante</a:t>
            </a:r>
          </a:p>
        </p:txBody>
      </p:sp>
      <p:sp>
        <p:nvSpPr>
          <p:cNvPr id="12" name="Rectangle 11"/>
          <p:cNvSpPr/>
          <p:nvPr/>
        </p:nvSpPr>
        <p:spPr>
          <a:xfrm>
            <a:off x="1363271" y="2317274"/>
            <a:ext cx="6288563" cy="830997"/>
          </a:xfrm>
          <a:prstGeom prst="rect">
            <a:avLst/>
          </a:prstGeom>
        </p:spPr>
        <p:txBody>
          <a:bodyPr wrap="square">
            <a:spAutoFit/>
          </a:bodyPr>
          <a:lstStyle/>
          <a:p>
            <a:r>
              <a:rPr lang="fr-FR" sz="1600" dirty="0"/>
              <a:t>Les Matériaux à Changement de Phase </a:t>
            </a:r>
            <a:r>
              <a:rPr lang="fr-FR" sz="1600" dirty="0" smtClean="0"/>
              <a:t>solide-liquide </a:t>
            </a:r>
            <a:r>
              <a:rPr lang="fr-FR" sz="1600" dirty="0"/>
              <a:t>sont utilisés afin de stocker l'énergie de manière efficace en bénéficiant de la chaleur latente de changement d'état</a:t>
            </a:r>
          </a:p>
        </p:txBody>
      </p:sp>
      <p:sp>
        <p:nvSpPr>
          <p:cNvPr id="13" name="Rectangle 12"/>
          <p:cNvSpPr/>
          <p:nvPr/>
        </p:nvSpPr>
        <p:spPr>
          <a:xfrm>
            <a:off x="7923028" y="1348115"/>
            <a:ext cx="4117185" cy="830997"/>
          </a:xfrm>
          <a:prstGeom prst="rect">
            <a:avLst/>
          </a:prstGeom>
        </p:spPr>
        <p:txBody>
          <a:bodyPr wrap="square">
            <a:spAutoFit/>
          </a:bodyPr>
          <a:lstStyle/>
          <a:p>
            <a:r>
              <a:rPr lang="fr-FR" sz="1200" dirty="0"/>
              <a:t>Les matériaux à changement de phase (PCM) </a:t>
            </a:r>
            <a:r>
              <a:rPr lang="fr-FR" sz="1200" dirty="0" smtClean="0"/>
              <a:t>sont faciles </a:t>
            </a:r>
            <a:r>
              <a:rPr lang="fr-FR" sz="1200" dirty="0"/>
              <a:t>à déposer, ils </a:t>
            </a:r>
            <a:r>
              <a:rPr lang="fr-FR" sz="1200" dirty="0" smtClean="0"/>
              <a:t>épousent </a:t>
            </a:r>
            <a:r>
              <a:rPr lang="fr-FR" sz="1200" dirty="0"/>
              <a:t>ainsi parfaitement l’état de surface des substrats avec lesquels ils sont en contact, permettant ainsi une très faible résistance thermique</a:t>
            </a:r>
          </a:p>
        </p:txBody>
      </p:sp>
    </p:spTree>
    <p:extLst>
      <p:ext uri="{BB962C8B-B14F-4D97-AF65-F5344CB8AC3E}">
        <p14:creationId xmlns:p14="http://schemas.microsoft.com/office/powerpoint/2010/main" val="20332948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1"/>
          <p:cNvSpPr txBox="1">
            <a:spLocks noChangeArrowheads="1"/>
          </p:cNvSpPr>
          <p:nvPr/>
        </p:nvSpPr>
        <p:spPr bwMode="auto">
          <a:xfrm>
            <a:off x="710201" y="1593289"/>
            <a:ext cx="7045573" cy="590931"/>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a:t>Nouveaux </a:t>
            </a:r>
            <a:r>
              <a:rPr lang="fr-FR" sz="3600" b="1" dirty="0" smtClean="0"/>
              <a:t>matériaux thermiques</a:t>
            </a:r>
            <a:endParaRPr lang="fr-FR" sz="3600" b="1" dirty="0"/>
          </a:p>
        </p:txBody>
      </p:sp>
      <p:grpSp>
        <p:nvGrpSpPr>
          <p:cNvPr id="4" name="Groupe 3"/>
          <p:cNvGrpSpPr/>
          <p:nvPr/>
        </p:nvGrpSpPr>
        <p:grpSpPr>
          <a:xfrm>
            <a:off x="78369" y="139252"/>
            <a:ext cx="12110115" cy="870011"/>
            <a:chOff x="0" y="2903003"/>
            <a:chExt cx="12529351" cy="870011"/>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86413" y="530075"/>
              <a:ext cx="870010" cy="5615866"/>
            </a:xfrm>
            <a:prstGeom prst="rect">
              <a:avLst/>
            </a:prstGeom>
          </p:spPr>
        </p:pic>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72928" y="530076"/>
              <a:ext cx="870010" cy="5615866"/>
            </a:xfrm>
            <a:prstGeom prst="rect">
              <a:avLst/>
            </a:prstGeom>
          </p:spPr>
        </p:pic>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19788" y="530076"/>
              <a:ext cx="870010" cy="5615866"/>
            </a:xfrm>
            <a:prstGeom prst="rect">
              <a:avLst/>
            </a:prstGeom>
          </p:spPr>
        </p:pic>
      </p:gr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22" y="188640"/>
            <a:ext cx="439858" cy="403375"/>
          </a:xfrm>
          <a:prstGeom prst="rect">
            <a:avLst/>
          </a:prstGeom>
          <a:noFill/>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69" y="139251"/>
            <a:ext cx="545565" cy="545565"/>
          </a:xfrm>
          <a:prstGeom prst="rect">
            <a:avLst/>
          </a:prstGeom>
        </p:spPr>
      </p:pic>
    </p:spTree>
    <p:extLst>
      <p:ext uri="{BB962C8B-B14F-4D97-AF65-F5344CB8AC3E}">
        <p14:creationId xmlns:p14="http://schemas.microsoft.com/office/powerpoint/2010/main" val="3301610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sp>
        <p:nvSpPr>
          <p:cNvPr id="31" name="Rectangle avec coin arrondi 30"/>
          <p:cNvSpPr/>
          <p:nvPr/>
        </p:nvSpPr>
        <p:spPr>
          <a:xfrm flipV="1">
            <a:off x="0" y="0"/>
            <a:ext cx="5967486" cy="1265209"/>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456" y="1465597"/>
            <a:ext cx="7757970" cy="5067805"/>
          </a:xfrm>
          <a:prstGeom prst="rect">
            <a:avLst/>
          </a:prstGeom>
        </p:spPr>
      </p:pic>
      <p:sp>
        <p:nvSpPr>
          <p:cNvPr id="3" name="Rectangle 2"/>
          <p:cNvSpPr/>
          <p:nvPr/>
        </p:nvSpPr>
        <p:spPr>
          <a:xfrm>
            <a:off x="6077982" y="895877"/>
            <a:ext cx="5370188" cy="369332"/>
          </a:xfrm>
          <a:prstGeom prst="rect">
            <a:avLst/>
          </a:prstGeom>
        </p:spPr>
        <p:txBody>
          <a:bodyPr wrap="none">
            <a:spAutoFit/>
          </a:bodyPr>
          <a:lstStyle/>
          <a:p>
            <a:r>
              <a:rPr lang="fr-FR" dirty="0"/>
              <a:t>Progress on Thermal Performance of the Alpine  Design</a:t>
            </a:r>
          </a:p>
        </p:txBody>
      </p:sp>
      <p:grpSp>
        <p:nvGrpSpPr>
          <p:cNvPr id="13" name="Groupe 7"/>
          <p:cNvGrpSpPr/>
          <p:nvPr/>
        </p:nvGrpSpPr>
        <p:grpSpPr>
          <a:xfrm>
            <a:off x="0" y="1277130"/>
            <a:ext cx="6096000" cy="1569660"/>
            <a:chOff x="107504" y="1486072"/>
            <a:chExt cx="6096000" cy="1569660"/>
          </a:xfrm>
        </p:grpSpPr>
        <p:sp>
          <p:nvSpPr>
            <p:cNvPr id="14" name="Rectangle 13"/>
            <p:cNvSpPr/>
            <p:nvPr/>
          </p:nvSpPr>
          <p:spPr>
            <a:xfrm>
              <a:off x="107504" y="1486072"/>
              <a:ext cx="6096000" cy="156966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lvl="0">
                <a:defRPr/>
              </a:pPr>
              <a:r>
                <a:rPr lang="en-US" sz="1600" cap="small" dirty="0"/>
                <a:t>P. </a:t>
              </a:r>
              <a:r>
                <a:rPr lang="en-US" sz="1600" cap="small" dirty="0" err="1"/>
                <a:t>Delebecque</a:t>
              </a:r>
              <a:r>
                <a:rPr kumimoji="0" lang="en-US" sz="1600" b="0" i="0" u="none" strike="noStrike" kern="1200" cap="small" spc="0" normalizeH="0" baseline="0" noProof="0" dirty="0" smtClean="0">
                  <a:ln>
                    <a:noFill/>
                  </a:ln>
                  <a:effectLst/>
                  <a:uLnTx/>
                  <a:uFillTx/>
                  <a:latin typeface="Calibri"/>
                  <a:ea typeface="+mn-ea"/>
                  <a:cs typeface="+mn-cs"/>
                </a:rPr>
                <a:t/>
              </a:r>
              <a:br>
                <a:rPr kumimoji="0" lang="en-US" sz="1600" b="0" i="0" u="none" strike="noStrike" kern="1200" cap="small" spc="0" normalizeH="0" baseline="0" noProof="0" dirty="0" smtClean="0">
                  <a:ln>
                    <a:noFill/>
                  </a:ln>
                  <a:effectLst/>
                  <a:uLnTx/>
                  <a:uFillTx/>
                  <a:latin typeface="Calibri"/>
                  <a:ea typeface="+mn-ea"/>
                  <a:cs typeface="+mn-cs"/>
                </a:rPr>
              </a:br>
              <a:r>
                <a:rPr lang="en-US" sz="1600" cap="small" dirty="0"/>
                <a:t>N. </a:t>
              </a:r>
              <a:r>
                <a:rPr lang="en-US" sz="1600" cap="small" dirty="0" err="1" smtClean="0"/>
                <a:t>Geffroy</a:t>
              </a:r>
              <a:endParaRPr lang="en-US" sz="1600" cap="small" dirty="0" smtClean="0"/>
            </a:p>
            <a:p>
              <a:pPr lvl="0">
                <a:defRPr/>
              </a:pPr>
              <a:r>
                <a:rPr lang="en-US" sz="1600" cap="small" dirty="0"/>
                <a:t>T. </a:t>
              </a:r>
              <a:r>
                <a:rPr lang="en-US" sz="1600" cap="small" dirty="0" err="1" smtClean="0"/>
                <a:t>Todorov</a:t>
              </a:r>
              <a:endParaRPr lang="en-US" sz="1600" cap="small" dirty="0" smtClean="0"/>
            </a:p>
            <a:p>
              <a:pPr lvl="0">
                <a:defRPr/>
              </a:pPr>
              <a:r>
                <a:rPr lang="en-US" sz="1600" cap="small" dirty="0"/>
                <a:t> Z. </a:t>
              </a:r>
              <a:r>
                <a:rPr lang="en-US" sz="1600" cap="small" dirty="0" smtClean="0"/>
                <a:t>Zhang</a:t>
              </a:r>
            </a:p>
            <a:p>
              <a:pPr lvl="0">
                <a:defRPr/>
              </a:pPr>
              <a:r>
                <a:rPr lang="en-US" sz="1600" cap="small" dirty="0" smtClean="0"/>
                <a:t>09/09/2014</a:t>
              </a:r>
              <a:endParaRPr kumimoji="0" lang="it-IT" sz="1600" b="0" i="0" u="none" strike="noStrike" kern="1200" cap="small" spc="0" normalizeH="0" baseline="0" noProof="0" dirty="0">
                <a:ln>
                  <a:noFill/>
                </a:ln>
                <a:effectLst/>
                <a:uLnTx/>
                <a:uFillTx/>
                <a:latin typeface="Calibri"/>
              </a:endParaRPr>
            </a:p>
          </p:txBody>
        </p:sp>
        <p:cxnSp>
          <p:nvCxnSpPr>
            <p:cNvPr id="15" name="Connecteur droit 14"/>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6" name="EA25871D-9707-46F0-9693-56A3CC074945" descr="E00CF4C6-18EE-40A1-B2D1-4022C2ED723D@ce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221" y="164604"/>
            <a:ext cx="202983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18" name="Image 12" descr="IBL Logo_provisional_50h.gif"/>
          <p:cNvPicPr>
            <a:picLocks noChangeAspect="1" noChangeArrowheads="1"/>
          </p:cNvPicPr>
          <p:nvPr/>
        </p:nvPicPr>
        <p:blipFill>
          <a:blip r:embed="rId6" cstate="print"/>
          <a:srcRect/>
          <a:stretch>
            <a:fillRect/>
          </a:stretch>
        </p:blipFill>
        <p:spPr bwMode="auto">
          <a:xfrm>
            <a:off x="9343505" y="106990"/>
            <a:ext cx="434340" cy="569135"/>
          </a:xfrm>
          <a:prstGeom prst="rect">
            <a:avLst/>
          </a:prstGeom>
          <a:noFill/>
          <a:ln w="9525">
            <a:noFill/>
            <a:miter lim="800000"/>
            <a:headEnd/>
            <a:tailEnd/>
          </a:ln>
        </p:spPr>
      </p:pic>
      <p:pic>
        <p:nvPicPr>
          <p:cNvPr id="25" name="Content Placeholder 8"/>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84" y="3257703"/>
            <a:ext cx="3836648" cy="291032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3"/>
          <p:cNvSpPr>
            <a:spLocks noChangeArrowheads="1"/>
          </p:cNvSpPr>
          <p:nvPr/>
        </p:nvSpPr>
        <p:spPr bwMode="auto">
          <a:xfrm>
            <a:off x="309191" y="6125442"/>
            <a:ext cx="29119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fr-FR" sz="10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Figure from 2012 </a:t>
            </a:r>
            <a:r>
              <a:rPr kumimoji="0" lang="en-US" altLang="fr-FR" sz="10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Allcomp</a:t>
            </a:r>
            <a:r>
              <a:rPr kumimoji="0" lang="en-US" altLang="fr-FR" sz="10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paper to US DoE</a:t>
            </a:r>
            <a:endParaRPr kumimoji="0" lang="en-US"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6"/>
          <p:cNvSpPr/>
          <p:nvPr/>
        </p:nvSpPr>
        <p:spPr>
          <a:xfrm>
            <a:off x="0" y="3032473"/>
            <a:ext cx="4608547" cy="307777"/>
          </a:xfrm>
          <a:prstGeom prst="rect">
            <a:avLst/>
          </a:prstGeom>
        </p:spPr>
        <p:txBody>
          <a:bodyPr wrap="square">
            <a:spAutoFit/>
          </a:bodyPr>
          <a:lstStyle/>
          <a:p>
            <a:r>
              <a:rPr lang="en-US" sz="1400" dirty="0" smtClean="0">
                <a:latin typeface="Arial" pitchFamily="34" charset="0"/>
                <a:cs typeface="Arial" pitchFamily="34" charset="0"/>
              </a:rPr>
              <a:t>Carbon </a:t>
            </a:r>
            <a:r>
              <a:rPr lang="en-US" sz="1400" dirty="0">
                <a:latin typeface="Arial" pitchFamily="34" charset="0"/>
                <a:cs typeface="Arial" pitchFamily="34" charset="0"/>
              </a:rPr>
              <a:t>foam : </a:t>
            </a:r>
            <a:r>
              <a:rPr lang="fr-FR" sz="1400" dirty="0" smtClean="0">
                <a:latin typeface="Arial" pitchFamily="34" charset="0"/>
                <a:cs typeface="Arial" pitchFamily="34" charset="0"/>
              </a:rPr>
              <a:t>Conductivité thermique vs densité</a:t>
            </a:r>
            <a:endParaRPr lang="en-US" sz="1400" dirty="0" smtClean="0">
              <a:latin typeface="Arial" pitchFamily="34" charset="0"/>
              <a:cs typeface="Arial" pitchFamily="34" charset="0"/>
            </a:endParaRPr>
          </a:p>
        </p:txBody>
      </p:sp>
      <p:sp>
        <p:nvSpPr>
          <p:cNvPr id="19" name="Text Box 11"/>
          <p:cNvSpPr txBox="1">
            <a:spLocks noChangeArrowheads="1"/>
          </p:cNvSpPr>
          <p:nvPr/>
        </p:nvSpPr>
        <p:spPr bwMode="auto">
          <a:xfrm>
            <a:off x="2678292" y="456374"/>
            <a:ext cx="4404245" cy="590932"/>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en-GB" sz="3600" b="1" dirty="0" smtClean="0">
                <a:solidFill>
                  <a:schemeClr val="bg1"/>
                </a:solidFill>
              </a:rPr>
              <a:t>Graphitic Foam</a:t>
            </a:r>
            <a:endParaRPr lang="en-GB" sz="3600" b="1" dirty="0">
              <a:solidFill>
                <a:schemeClr val="bg1"/>
              </a:solidFill>
            </a:endParaRPr>
          </a:p>
        </p:txBody>
      </p:sp>
    </p:spTree>
    <p:extLst>
      <p:ext uri="{BB962C8B-B14F-4D97-AF65-F5344CB8AC3E}">
        <p14:creationId xmlns:p14="http://schemas.microsoft.com/office/powerpoint/2010/main" val="100661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4192"/>
            <a:ext cx="7082538" cy="1265209"/>
            <a:chOff x="2013540" y="3082086"/>
            <a:chExt cx="5691717" cy="1127464"/>
          </a:xfrm>
        </p:grpSpPr>
        <p:sp>
          <p:nvSpPr>
            <p:cNvPr id="31" name="Rectangle avec coin arrondi 30"/>
            <p:cNvSpPr/>
            <p:nvPr/>
          </p:nvSpPr>
          <p:spPr>
            <a:xfrm flipV="1">
              <a:off x="2013540" y="3082086"/>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2157007" y="3500415"/>
              <a:ext cx="5548250" cy="526595"/>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CONDUCTIVITE THERMIQUE</a:t>
              </a:r>
              <a:endParaRPr lang="fr-FR" sz="3600" b="1" dirty="0">
                <a:solidFill>
                  <a:schemeClr val="bg1"/>
                </a:solidFill>
              </a:endParaRPr>
            </a:p>
          </p:txBody>
        </p:sp>
      </p:grpSp>
      <p:pic>
        <p:nvPicPr>
          <p:cNvPr id="36" name="Imag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aphicFrame>
        <p:nvGraphicFramePr>
          <p:cNvPr id="19" name="Tableau 18"/>
          <p:cNvGraphicFramePr>
            <a:graphicFrameLocks noGrp="1"/>
          </p:cNvGraphicFramePr>
          <p:nvPr>
            <p:extLst>
              <p:ext uri="{D42A27DB-BD31-4B8C-83A1-F6EECF244321}">
                <p14:modId xmlns:p14="http://schemas.microsoft.com/office/powerpoint/2010/main" val="666227615"/>
              </p:ext>
            </p:extLst>
          </p:nvPr>
        </p:nvGraphicFramePr>
        <p:xfrm>
          <a:off x="2060562" y="1417523"/>
          <a:ext cx="8964489" cy="5120640"/>
        </p:xfrm>
        <a:graphic>
          <a:graphicData uri="http://schemas.openxmlformats.org/drawingml/2006/table">
            <a:tbl>
              <a:tblPr/>
              <a:tblGrid>
                <a:gridCol w="3275856">
                  <a:extLst>
                    <a:ext uri="{9D8B030D-6E8A-4147-A177-3AD203B41FA5}">
                      <a16:colId xmlns:a16="http://schemas.microsoft.com/office/drawing/2014/main" val="1513931252"/>
                    </a:ext>
                  </a:extLst>
                </a:gridCol>
                <a:gridCol w="3312368">
                  <a:extLst>
                    <a:ext uri="{9D8B030D-6E8A-4147-A177-3AD203B41FA5}">
                      <a16:colId xmlns:a16="http://schemas.microsoft.com/office/drawing/2014/main" val="2461228619"/>
                    </a:ext>
                  </a:extLst>
                </a:gridCol>
                <a:gridCol w="2376265">
                  <a:extLst>
                    <a:ext uri="{9D8B030D-6E8A-4147-A177-3AD203B41FA5}">
                      <a16:colId xmlns:a16="http://schemas.microsoft.com/office/drawing/2014/main" val="2641850394"/>
                    </a:ext>
                  </a:extLst>
                </a:gridCol>
              </a:tblGrid>
              <a:tr h="0">
                <a:tc>
                  <a:txBody>
                    <a:bodyPr/>
                    <a:lstStyle/>
                    <a:p>
                      <a:r>
                        <a:rPr lang="fr-FR" b="1" dirty="0" smtClean="0"/>
                        <a:t>Matériau</a:t>
                      </a:r>
                      <a:endParaRPr lang="fr-FR" b="1" dirty="0"/>
                    </a:p>
                  </a:txBody>
                  <a:tcPr anchor="ctr">
                    <a:lnL>
                      <a:noFill/>
                    </a:lnL>
                    <a:lnR>
                      <a:noFill/>
                    </a:lnR>
                    <a:lnT>
                      <a:noFill/>
                    </a:lnT>
                    <a:lnB>
                      <a:noFill/>
                    </a:lnB>
                    <a:solidFill>
                      <a:schemeClr val="bg2"/>
                    </a:solidFill>
                  </a:tcPr>
                </a:tc>
                <a:tc>
                  <a:txBody>
                    <a:bodyPr/>
                    <a:lstStyle/>
                    <a:p>
                      <a:r>
                        <a:rPr lang="fr-FR" b="1" dirty="0" smtClean="0"/>
                        <a:t>Conductivité Thermique</a:t>
                      </a:r>
                      <a:r>
                        <a:rPr lang="fr-FR" b="1" baseline="0" dirty="0" smtClean="0"/>
                        <a:t> </a:t>
                      </a:r>
                      <a:r>
                        <a:rPr lang="fr-FR" sz="1400" b="1" baseline="0" dirty="0" smtClean="0"/>
                        <a:t>(W m</a:t>
                      </a:r>
                      <a:r>
                        <a:rPr lang="fr-FR" sz="1400" b="1" baseline="30000" dirty="0" smtClean="0"/>
                        <a:t>-1</a:t>
                      </a:r>
                      <a:r>
                        <a:rPr lang="fr-FR" sz="1400" b="1" baseline="0" dirty="0" smtClean="0"/>
                        <a:t>K</a:t>
                      </a:r>
                      <a:r>
                        <a:rPr lang="fr-FR" sz="1400" b="1" baseline="30000" dirty="0" smtClean="0"/>
                        <a:t>-1</a:t>
                      </a:r>
                      <a:r>
                        <a:rPr lang="fr-FR" sz="1400" b="1" baseline="0" dirty="0" smtClean="0"/>
                        <a:t>)</a:t>
                      </a:r>
                      <a:endParaRPr lang="fr-FR" b="1" dirty="0"/>
                    </a:p>
                  </a:txBody>
                  <a:tcPr anchor="ctr">
                    <a:lnL>
                      <a:noFill/>
                    </a:lnL>
                    <a:lnR>
                      <a:noFill/>
                    </a:lnR>
                    <a:lnT>
                      <a:noFill/>
                    </a:lnT>
                    <a:lnB>
                      <a:noFill/>
                    </a:lnB>
                    <a:solidFill>
                      <a:schemeClr val="bg2"/>
                    </a:solidFill>
                  </a:tcPr>
                </a:tc>
                <a:tc>
                  <a:txBody>
                    <a:bodyPr/>
                    <a:lstStyle/>
                    <a:p>
                      <a:r>
                        <a:rPr lang="fr-FR" b="1" dirty="0" smtClean="0"/>
                        <a:t>Température </a:t>
                      </a:r>
                      <a:r>
                        <a:rPr lang="fr-FR" sz="1400" b="1" dirty="0" smtClean="0"/>
                        <a:t>(K)</a:t>
                      </a:r>
                      <a:endParaRPr lang="fr-FR" b="1" dirty="0"/>
                    </a:p>
                  </a:txBody>
                  <a:tcPr anchor="ctr">
                    <a:lnL>
                      <a:noFill/>
                    </a:lnL>
                    <a:lnR>
                      <a:noFill/>
                    </a:lnR>
                    <a:lnT>
                      <a:noFill/>
                    </a:lnT>
                    <a:lnB>
                      <a:noFill/>
                    </a:lnB>
                    <a:solidFill>
                      <a:schemeClr val="bg2"/>
                    </a:solidFill>
                  </a:tcPr>
                </a:tc>
                <a:extLst>
                  <a:ext uri="{0D108BD9-81ED-4DB2-BD59-A6C34878D82A}">
                    <a16:rowId xmlns:a16="http://schemas.microsoft.com/office/drawing/2014/main" val="10000"/>
                  </a:ext>
                </a:extLst>
              </a:tr>
              <a:tr h="0">
                <a:tc>
                  <a:txBody>
                    <a:bodyPr/>
                    <a:lstStyle/>
                    <a:p>
                      <a:pPr algn="l"/>
                      <a:r>
                        <a:rPr lang="fr-FR" dirty="0" err="1">
                          <a:hlinkClick r:id="rId4" tooltip="Graphène"/>
                        </a:rPr>
                        <a:t>Graphène</a:t>
                      </a:r>
                      <a:endParaRPr lang="fr-FR" dirty="0"/>
                    </a:p>
                  </a:txBody>
                  <a:tcPr anchor="ctr">
                    <a:lnL>
                      <a:noFill/>
                    </a:lnL>
                    <a:lnR>
                      <a:noFill/>
                    </a:lnR>
                    <a:lnT>
                      <a:noFill/>
                    </a:lnT>
                    <a:lnB>
                      <a:noFill/>
                    </a:lnB>
                  </a:tcPr>
                </a:tc>
                <a:tc>
                  <a:txBody>
                    <a:bodyPr/>
                    <a:lstStyle/>
                    <a:p>
                      <a:r>
                        <a:rPr lang="fr-FR" dirty="0"/>
                        <a:t>4 000-5 300 </a:t>
                      </a:r>
                    </a:p>
                  </a:txBody>
                  <a:tcPr anchor="ctr">
                    <a:lnL>
                      <a:noFill/>
                    </a:lnL>
                    <a:lnR>
                      <a:noFill/>
                    </a:lnR>
                    <a:lnT>
                      <a:noFill/>
                    </a:lnT>
                    <a:lnB>
                      <a:noFill/>
                    </a:lnB>
                  </a:tcPr>
                </a:tc>
                <a:tc>
                  <a:txBody>
                    <a:bodyPr/>
                    <a:lstStyle/>
                    <a:p>
                      <a:r>
                        <a:rPr lang="fr-FR" dirty="0" smtClean="0"/>
                        <a:t>293</a:t>
                      </a:r>
                      <a:endParaRPr lang="fr-FR" dirty="0"/>
                    </a:p>
                  </a:txBody>
                  <a:tcPr anchor="ctr">
                    <a:lnL>
                      <a:noFill/>
                    </a:lnL>
                    <a:lnR>
                      <a:noFill/>
                    </a:lnR>
                    <a:lnT>
                      <a:noFill/>
                    </a:lnT>
                    <a:lnB>
                      <a:noFill/>
                    </a:lnB>
                  </a:tcPr>
                </a:tc>
                <a:extLst>
                  <a:ext uri="{0D108BD9-81ED-4DB2-BD59-A6C34878D82A}">
                    <a16:rowId xmlns:a16="http://schemas.microsoft.com/office/drawing/2014/main" val="10001"/>
                  </a:ext>
                </a:extLst>
              </a:tr>
              <a:tr h="0">
                <a:tc>
                  <a:txBody>
                    <a:bodyPr/>
                    <a:lstStyle/>
                    <a:p>
                      <a:r>
                        <a:rPr lang="fr-FR" dirty="0">
                          <a:hlinkClick r:id="rId5" tooltip="Diamant"/>
                        </a:rPr>
                        <a:t>Diamant</a:t>
                      </a:r>
                      <a:r>
                        <a:rPr lang="fr-FR" dirty="0"/>
                        <a:t>, pur synthétique </a:t>
                      </a:r>
                    </a:p>
                  </a:txBody>
                  <a:tcPr anchor="ctr">
                    <a:lnL>
                      <a:noFill/>
                    </a:lnL>
                    <a:lnR>
                      <a:noFill/>
                    </a:lnR>
                    <a:lnT>
                      <a:noFill/>
                    </a:lnT>
                    <a:lnB>
                      <a:noFill/>
                    </a:lnB>
                  </a:tcPr>
                </a:tc>
                <a:tc>
                  <a:txBody>
                    <a:bodyPr/>
                    <a:lstStyle/>
                    <a:p>
                      <a:r>
                        <a:rPr lang="fr-FR" dirty="0"/>
                        <a:t>2000 ~ 2500 </a:t>
                      </a:r>
                    </a:p>
                  </a:txBody>
                  <a:tcPr anchor="ctr">
                    <a:lnL>
                      <a:noFill/>
                    </a:lnL>
                    <a:lnR>
                      <a:noFill/>
                    </a:lnR>
                    <a:lnT>
                      <a:noFill/>
                    </a:lnT>
                    <a:lnB>
                      <a:noFill/>
                    </a:lnB>
                  </a:tcPr>
                </a:tc>
                <a:tc>
                  <a:txBody>
                    <a:bodyPr/>
                    <a:lstStyle/>
                    <a:p>
                      <a:r>
                        <a:rPr lang="fr-FR" dirty="0"/>
                        <a:t>293</a:t>
                      </a:r>
                    </a:p>
                  </a:txBody>
                  <a:tcPr anchor="ctr">
                    <a:lnL>
                      <a:noFill/>
                    </a:lnL>
                    <a:lnR>
                      <a:noFill/>
                    </a:lnR>
                    <a:lnT>
                      <a:noFill/>
                    </a:lnT>
                    <a:lnB>
                      <a:noFill/>
                    </a:lnB>
                  </a:tcPr>
                </a:tc>
                <a:extLst>
                  <a:ext uri="{0D108BD9-81ED-4DB2-BD59-A6C34878D82A}">
                    <a16:rowId xmlns:a16="http://schemas.microsoft.com/office/drawing/2014/main" val="10002"/>
                  </a:ext>
                </a:extLst>
              </a:tr>
              <a:tr h="0">
                <a:tc>
                  <a:txBody>
                    <a:bodyPr/>
                    <a:lstStyle/>
                    <a:p>
                      <a:r>
                        <a:rPr lang="fr-FR" dirty="0">
                          <a:hlinkClick r:id="rId5" tooltip="Diamant"/>
                        </a:rPr>
                        <a:t>Diamant</a:t>
                      </a:r>
                      <a:r>
                        <a:rPr lang="fr-FR" dirty="0"/>
                        <a:t>, impur </a:t>
                      </a:r>
                    </a:p>
                  </a:txBody>
                  <a:tcPr anchor="ctr">
                    <a:lnL>
                      <a:noFill/>
                    </a:lnL>
                    <a:lnR>
                      <a:noFill/>
                    </a:lnR>
                    <a:lnT>
                      <a:noFill/>
                    </a:lnT>
                    <a:lnB>
                      <a:noFill/>
                    </a:lnB>
                  </a:tcPr>
                </a:tc>
                <a:tc>
                  <a:txBody>
                    <a:bodyPr/>
                    <a:lstStyle/>
                    <a:p>
                      <a:r>
                        <a:rPr lang="fr-FR" dirty="0"/>
                        <a:t>1000 </a:t>
                      </a:r>
                    </a:p>
                  </a:txBody>
                  <a:tcPr anchor="ctr">
                    <a:lnL>
                      <a:noFill/>
                    </a:lnL>
                    <a:lnR>
                      <a:noFill/>
                    </a:lnR>
                    <a:lnT>
                      <a:noFill/>
                    </a:lnT>
                    <a:lnB>
                      <a:noFill/>
                    </a:lnB>
                  </a:tcPr>
                </a:tc>
                <a:tc>
                  <a:txBody>
                    <a:bodyPr/>
                    <a:lstStyle/>
                    <a:p>
                      <a:r>
                        <a:rPr lang="fr-FR" dirty="0"/>
                        <a:t>273 ~ 293</a:t>
                      </a:r>
                    </a:p>
                  </a:txBody>
                  <a:tcPr anchor="ctr">
                    <a:lnL>
                      <a:noFill/>
                    </a:lnL>
                    <a:lnR>
                      <a:noFill/>
                    </a:lnR>
                    <a:lnT>
                      <a:noFill/>
                    </a:lnT>
                    <a:lnB>
                      <a:noFill/>
                    </a:lnB>
                  </a:tcPr>
                </a:tc>
                <a:extLst>
                  <a:ext uri="{0D108BD9-81ED-4DB2-BD59-A6C34878D82A}">
                    <a16:rowId xmlns:a16="http://schemas.microsoft.com/office/drawing/2014/main" val="10003"/>
                  </a:ext>
                </a:extLst>
              </a:tr>
              <a:tr h="0">
                <a:tc>
                  <a:txBody>
                    <a:bodyPr/>
                    <a:lstStyle/>
                    <a:p>
                      <a:r>
                        <a:rPr lang="fr-FR" dirty="0">
                          <a:hlinkClick r:id="rId6" tooltip="Arséniure de bore"/>
                        </a:rPr>
                        <a:t>Arséniure de bore</a:t>
                      </a:r>
                      <a:r>
                        <a:rPr lang="fr-FR" dirty="0"/>
                        <a:t>, très pur </a:t>
                      </a:r>
                    </a:p>
                  </a:txBody>
                  <a:tcPr anchor="ctr">
                    <a:lnL>
                      <a:noFill/>
                    </a:lnL>
                    <a:lnR>
                      <a:noFill/>
                    </a:lnR>
                    <a:lnT>
                      <a:noFill/>
                    </a:lnT>
                    <a:lnB>
                      <a:noFill/>
                    </a:lnB>
                  </a:tcPr>
                </a:tc>
                <a:tc>
                  <a:txBody>
                    <a:bodyPr/>
                    <a:lstStyle/>
                    <a:p>
                      <a:r>
                        <a:rPr lang="fr-FR" dirty="0"/>
                        <a:t>800 à 1 000 </a:t>
                      </a:r>
                    </a:p>
                  </a:txBody>
                  <a:tcPr anchor="ctr">
                    <a:lnL>
                      <a:noFill/>
                    </a:lnL>
                    <a:lnR>
                      <a:noFill/>
                    </a:lnR>
                    <a:lnT>
                      <a:noFill/>
                    </a:lnT>
                    <a:lnB>
                      <a:noFill/>
                    </a:lnB>
                  </a:tcPr>
                </a:tc>
                <a:tc>
                  <a:txBody>
                    <a:bodyPr/>
                    <a:lstStyle/>
                    <a:p>
                      <a:r>
                        <a:rPr lang="fr-FR" dirty="0"/>
                        <a:t>300 K et plus </a:t>
                      </a:r>
                    </a:p>
                  </a:txBody>
                  <a:tcPr anchor="ctr">
                    <a:lnL>
                      <a:noFill/>
                    </a:lnL>
                    <a:lnR>
                      <a:noFill/>
                    </a:lnR>
                    <a:lnT>
                      <a:noFill/>
                    </a:lnT>
                    <a:lnB>
                      <a:noFill/>
                    </a:lnB>
                  </a:tcPr>
                </a:tc>
                <a:extLst>
                  <a:ext uri="{0D108BD9-81ED-4DB2-BD59-A6C34878D82A}">
                    <a16:rowId xmlns:a16="http://schemas.microsoft.com/office/drawing/2014/main" val="10004"/>
                  </a:ext>
                </a:extLst>
              </a:tr>
              <a:tr h="0">
                <a:tc>
                  <a:txBody>
                    <a:bodyPr/>
                    <a:lstStyle/>
                    <a:p>
                      <a:r>
                        <a:rPr lang="fr-FR" dirty="0">
                          <a:hlinkClick r:id="rId7" tooltip="Argent"/>
                        </a:rPr>
                        <a:t>Argent</a:t>
                      </a:r>
                      <a:r>
                        <a:rPr lang="fr-FR" dirty="0"/>
                        <a:t>, pur </a:t>
                      </a:r>
                    </a:p>
                  </a:txBody>
                  <a:tcPr anchor="ctr">
                    <a:lnL>
                      <a:noFill/>
                    </a:lnL>
                    <a:lnR>
                      <a:noFill/>
                    </a:lnR>
                    <a:lnT>
                      <a:noFill/>
                    </a:lnT>
                    <a:lnB>
                      <a:noFill/>
                    </a:lnB>
                  </a:tcPr>
                </a:tc>
                <a:tc>
                  <a:txBody>
                    <a:bodyPr/>
                    <a:lstStyle/>
                    <a:p>
                      <a:r>
                        <a:rPr lang="fr-FR" dirty="0"/>
                        <a:t>406 </a:t>
                      </a:r>
                      <a:r>
                        <a:rPr lang="fr-FR" dirty="0" smtClean="0"/>
                        <a:t>/ 418 / 429 </a:t>
                      </a:r>
                      <a:endParaRPr lang="fr-FR" dirty="0"/>
                    </a:p>
                  </a:txBody>
                  <a:tcPr anchor="ctr">
                    <a:lnL>
                      <a:noFill/>
                    </a:lnL>
                    <a:lnR>
                      <a:noFill/>
                    </a:lnR>
                    <a:lnT>
                      <a:noFill/>
                    </a:lnT>
                    <a:lnB>
                      <a:noFill/>
                    </a:lnB>
                  </a:tcPr>
                </a:tc>
                <a:tc>
                  <a:txBody>
                    <a:bodyPr/>
                    <a:lstStyle/>
                    <a:p>
                      <a:r>
                        <a:rPr lang="fr-FR" dirty="0" smtClean="0"/>
                        <a:t>300</a:t>
                      </a:r>
                      <a:endParaRPr lang="fr-FR" dirty="0"/>
                    </a:p>
                  </a:txBody>
                  <a:tcPr anchor="ctr">
                    <a:lnL>
                      <a:noFill/>
                    </a:lnL>
                    <a:lnR>
                      <a:noFill/>
                    </a:lnR>
                    <a:lnT>
                      <a:noFill/>
                    </a:lnT>
                    <a:lnB>
                      <a:noFill/>
                    </a:lnB>
                  </a:tcPr>
                </a:tc>
                <a:extLst>
                  <a:ext uri="{0D108BD9-81ED-4DB2-BD59-A6C34878D82A}">
                    <a16:rowId xmlns:a16="http://schemas.microsoft.com/office/drawing/2014/main" val="876243767"/>
                  </a:ext>
                </a:extLst>
              </a:tr>
              <a:tr h="0">
                <a:tc>
                  <a:txBody>
                    <a:bodyPr/>
                    <a:lstStyle/>
                    <a:p>
                      <a:r>
                        <a:rPr lang="fr-FR" dirty="0">
                          <a:hlinkClick r:id="rId8" tooltip="Cuivre"/>
                        </a:rPr>
                        <a:t>Cuivre</a:t>
                      </a:r>
                      <a:r>
                        <a:rPr lang="fr-FR" dirty="0"/>
                        <a:t>, pur </a:t>
                      </a:r>
                    </a:p>
                  </a:txBody>
                  <a:tcPr anchor="ctr">
                    <a:lnL>
                      <a:noFill/>
                    </a:lnL>
                    <a:lnR>
                      <a:noFill/>
                    </a:lnR>
                    <a:lnT>
                      <a:noFill/>
                    </a:lnT>
                    <a:lnB>
                      <a:noFill/>
                    </a:lnB>
                  </a:tcPr>
                </a:tc>
                <a:tc>
                  <a:txBody>
                    <a:bodyPr/>
                    <a:lstStyle/>
                    <a:p>
                      <a:r>
                        <a:rPr lang="fr-FR" dirty="0" smtClean="0"/>
                        <a:t>386,0 / 368,7 / 353,1 </a:t>
                      </a:r>
                      <a:endParaRPr lang="fr-FR" dirty="0"/>
                    </a:p>
                  </a:txBody>
                  <a:tcPr anchor="ctr">
                    <a:lnL>
                      <a:noFill/>
                    </a:lnL>
                    <a:lnR>
                      <a:noFill/>
                    </a:lnR>
                    <a:lnT>
                      <a:noFill/>
                    </a:lnT>
                    <a:lnB>
                      <a:noFill/>
                    </a:lnB>
                  </a:tcPr>
                </a:tc>
                <a:tc>
                  <a:txBody>
                    <a:bodyPr/>
                    <a:lstStyle/>
                    <a:p>
                      <a:r>
                        <a:rPr lang="fr-FR" dirty="0" smtClean="0"/>
                        <a:t>279 / 559 / 859</a:t>
                      </a:r>
                      <a:endParaRPr lang="fr-FR" dirty="0"/>
                    </a:p>
                  </a:txBody>
                  <a:tcPr anchor="ctr">
                    <a:lnL>
                      <a:noFill/>
                    </a:lnL>
                    <a:lnR>
                      <a:noFill/>
                    </a:lnR>
                    <a:lnT>
                      <a:noFill/>
                    </a:lnT>
                    <a:lnB>
                      <a:noFill/>
                    </a:lnB>
                  </a:tcPr>
                </a:tc>
                <a:extLst>
                  <a:ext uri="{0D108BD9-81ED-4DB2-BD59-A6C34878D82A}">
                    <a16:rowId xmlns:a16="http://schemas.microsoft.com/office/drawing/2014/main" val="10006"/>
                  </a:ext>
                </a:extLst>
              </a:tr>
              <a:tr h="0">
                <a:tc>
                  <a:txBody>
                    <a:bodyPr/>
                    <a:lstStyle/>
                    <a:p>
                      <a:r>
                        <a:rPr lang="fr-FR" dirty="0">
                          <a:hlinkClick r:id="rId9" tooltip="Or"/>
                        </a:rPr>
                        <a:t>Or</a:t>
                      </a:r>
                      <a:r>
                        <a:rPr lang="fr-FR" dirty="0"/>
                        <a:t>, pur </a:t>
                      </a:r>
                    </a:p>
                  </a:txBody>
                  <a:tcPr anchor="ctr">
                    <a:lnL>
                      <a:noFill/>
                    </a:lnL>
                    <a:lnR>
                      <a:noFill/>
                    </a:lnR>
                    <a:lnT>
                      <a:noFill/>
                    </a:lnT>
                    <a:lnB>
                      <a:noFill/>
                    </a:lnB>
                  </a:tcPr>
                </a:tc>
                <a:tc>
                  <a:txBody>
                    <a:bodyPr/>
                    <a:lstStyle/>
                    <a:p>
                      <a:r>
                        <a:rPr lang="fr-FR" dirty="0"/>
                        <a:t>314 </a:t>
                      </a:r>
                      <a:r>
                        <a:rPr lang="fr-FR" dirty="0" smtClean="0"/>
                        <a:t>/ 318 </a:t>
                      </a:r>
                      <a:endParaRPr lang="fr-FR" dirty="0"/>
                    </a:p>
                  </a:txBody>
                  <a:tcPr anchor="ctr">
                    <a:lnL>
                      <a:noFill/>
                    </a:lnL>
                    <a:lnR>
                      <a:noFill/>
                    </a:lnR>
                    <a:lnT>
                      <a:noFill/>
                    </a:lnT>
                    <a:lnB>
                      <a:noFill/>
                    </a:lnB>
                  </a:tcPr>
                </a:tc>
                <a:tc>
                  <a:txBody>
                    <a:bodyPr/>
                    <a:lstStyle/>
                    <a:p>
                      <a:r>
                        <a:rPr lang="fr-FR" dirty="0" smtClean="0"/>
                        <a:t>300</a:t>
                      </a:r>
                      <a:endParaRPr lang="fr-FR" dirty="0"/>
                    </a:p>
                  </a:txBody>
                  <a:tcPr anchor="ctr">
                    <a:lnL>
                      <a:noFill/>
                    </a:lnL>
                    <a:lnR>
                      <a:noFill/>
                    </a:lnR>
                    <a:lnT>
                      <a:noFill/>
                    </a:lnT>
                    <a:lnB>
                      <a:noFill/>
                    </a:lnB>
                  </a:tcPr>
                </a:tc>
                <a:extLst>
                  <a:ext uri="{0D108BD9-81ED-4DB2-BD59-A6C34878D82A}">
                    <a16:rowId xmlns:a16="http://schemas.microsoft.com/office/drawing/2014/main" val="10007"/>
                  </a:ext>
                </a:extLst>
              </a:tr>
              <a:tr h="0">
                <a:tc>
                  <a:txBody>
                    <a:bodyPr/>
                    <a:lstStyle/>
                    <a:p>
                      <a:r>
                        <a:rPr lang="fr-FR" dirty="0">
                          <a:hlinkClick r:id="rId10" tooltip="Aluminium"/>
                        </a:rPr>
                        <a:t>Aluminium</a:t>
                      </a:r>
                      <a:r>
                        <a:rPr lang="fr-FR" dirty="0"/>
                        <a:t>, pur </a:t>
                      </a:r>
                    </a:p>
                  </a:txBody>
                  <a:tcPr anchor="ctr">
                    <a:lnL>
                      <a:noFill/>
                    </a:lnL>
                    <a:lnR>
                      <a:noFill/>
                    </a:lnR>
                    <a:lnT>
                      <a:noFill/>
                    </a:lnT>
                    <a:lnB>
                      <a:noFill/>
                    </a:lnB>
                  </a:tcPr>
                </a:tc>
                <a:tc>
                  <a:txBody>
                    <a:bodyPr/>
                    <a:lstStyle/>
                    <a:p>
                      <a:r>
                        <a:rPr lang="fr-FR" dirty="0"/>
                        <a:t>205 </a:t>
                      </a:r>
                      <a:r>
                        <a:rPr lang="fr-FR" dirty="0" smtClean="0"/>
                        <a:t>/ 220 / 237 </a:t>
                      </a:r>
                      <a:endParaRPr lang="fr-FR" dirty="0"/>
                    </a:p>
                  </a:txBody>
                  <a:tcPr anchor="ctr">
                    <a:lnL>
                      <a:noFill/>
                    </a:lnL>
                    <a:lnR>
                      <a:noFill/>
                    </a:lnR>
                    <a:lnT>
                      <a:noFill/>
                    </a:lnT>
                    <a:lnB>
                      <a:noFill/>
                    </a:lnB>
                  </a:tcPr>
                </a:tc>
                <a:tc>
                  <a:txBody>
                    <a:bodyPr/>
                    <a:lstStyle/>
                    <a:p>
                      <a:r>
                        <a:rPr lang="fr-FR" dirty="0" smtClean="0"/>
                        <a:t>293</a:t>
                      </a:r>
                      <a:endParaRPr lang="fr-FR" dirty="0"/>
                    </a:p>
                  </a:txBody>
                  <a:tcPr anchor="ctr">
                    <a:lnL>
                      <a:noFill/>
                    </a:lnL>
                    <a:lnR>
                      <a:noFill/>
                    </a:lnR>
                    <a:lnT>
                      <a:noFill/>
                    </a:lnT>
                    <a:lnB>
                      <a:noFill/>
                    </a:lnB>
                  </a:tcPr>
                </a:tc>
                <a:extLst>
                  <a:ext uri="{0D108BD9-81ED-4DB2-BD59-A6C34878D82A}">
                    <a16:rowId xmlns:a16="http://schemas.microsoft.com/office/drawing/2014/main" val="10008"/>
                  </a:ext>
                </a:extLst>
              </a:tr>
              <a:tr h="0">
                <a:tc>
                  <a:txBody>
                    <a:bodyPr/>
                    <a:lstStyle/>
                    <a:p>
                      <a:r>
                        <a:rPr lang="fr-FR" dirty="0">
                          <a:hlinkClick r:id="rId11" tooltip="Graphite"/>
                        </a:rPr>
                        <a:t>Graphite</a:t>
                      </a:r>
                      <a:r>
                        <a:rPr lang="fr-FR" dirty="0"/>
                        <a:t> sens ∥ </a:t>
                      </a:r>
                      <a:r>
                        <a:rPr lang="fr-FR" dirty="0" smtClean="0"/>
                        <a:t>plans </a:t>
                      </a:r>
                      <a:r>
                        <a:rPr lang="fr-FR" dirty="0" err="1"/>
                        <a:t>graphène</a:t>
                      </a:r>
                      <a:endParaRPr lang="fr-FR" dirty="0"/>
                    </a:p>
                  </a:txBody>
                  <a:tcPr anchor="ctr">
                    <a:lnL>
                      <a:noFill/>
                    </a:lnL>
                    <a:lnR>
                      <a:noFill/>
                    </a:lnR>
                    <a:lnT>
                      <a:noFill/>
                    </a:lnT>
                    <a:lnB>
                      <a:noFill/>
                    </a:lnB>
                  </a:tcPr>
                </a:tc>
                <a:tc>
                  <a:txBody>
                    <a:bodyPr/>
                    <a:lstStyle/>
                    <a:p>
                      <a:r>
                        <a:rPr lang="fr-FR" dirty="0"/>
                        <a:t>1 </a:t>
                      </a:r>
                      <a:r>
                        <a:rPr lang="fr-FR" dirty="0" smtClean="0"/>
                        <a:t>950</a:t>
                      </a:r>
                      <a:endParaRPr lang="fr-FR" dirty="0"/>
                    </a:p>
                  </a:txBody>
                  <a:tcPr anchor="ctr">
                    <a:lnL>
                      <a:noFill/>
                    </a:lnL>
                    <a:lnR>
                      <a:noFill/>
                    </a:lnR>
                    <a:lnT>
                      <a:noFill/>
                    </a:lnT>
                    <a:lnB>
                      <a:noFill/>
                    </a:lnB>
                  </a:tcPr>
                </a:tc>
                <a:tc>
                  <a:txBody>
                    <a:bodyPr/>
                    <a:lstStyle/>
                    <a:p>
                      <a:r>
                        <a:rPr lang="fr-FR" dirty="0" smtClean="0"/>
                        <a:t>293</a:t>
                      </a:r>
                      <a:endParaRPr lang="fr-FR" dirty="0"/>
                    </a:p>
                  </a:txBody>
                  <a:tcPr anchor="ctr">
                    <a:lnL>
                      <a:noFill/>
                    </a:lnL>
                    <a:lnR>
                      <a:noFill/>
                    </a:lnR>
                    <a:lnT>
                      <a:noFill/>
                    </a:lnT>
                    <a:lnB>
                      <a:noFill/>
                    </a:lnB>
                  </a:tcPr>
                </a:tc>
                <a:extLst>
                  <a:ext uri="{0D108BD9-81ED-4DB2-BD59-A6C34878D82A}">
                    <a16:rowId xmlns:a16="http://schemas.microsoft.com/office/drawing/2014/main" val="10009"/>
                  </a:ext>
                </a:extLst>
              </a:tr>
              <a:tr h="0">
                <a:tc>
                  <a:txBody>
                    <a:bodyPr/>
                    <a:lstStyle/>
                    <a:p>
                      <a:pPr algn="l"/>
                      <a:r>
                        <a:rPr lang="fr-FR" dirty="0">
                          <a:hlinkClick r:id="rId11" tooltip="Graphite"/>
                        </a:rPr>
                        <a:t>Graphite</a:t>
                      </a:r>
                      <a:r>
                        <a:rPr lang="fr-FR" dirty="0"/>
                        <a:t> sens ⊥ </a:t>
                      </a:r>
                      <a:r>
                        <a:rPr lang="fr-FR" dirty="0" smtClean="0"/>
                        <a:t>plans </a:t>
                      </a:r>
                      <a:r>
                        <a:rPr lang="fr-FR" dirty="0" err="1"/>
                        <a:t>graphène</a:t>
                      </a:r>
                      <a:endParaRPr lang="fr-FR" dirty="0"/>
                    </a:p>
                  </a:txBody>
                  <a:tcPr anchor="ctr">
                    <a:lnL>
                      <a:noFill/>
                    </a:lnL>
                    <a:lnR>
                      <a:noFill/>
                    </a:lnR>
                    <a:lnT>
                      <a:noFill/>
                    </a:lnT>
                    <a:lnB>
                      <a:noFill/>
                    </a:lnB>
                  </a:tcPr>
                </a:tc>
                <a:tc>
                  <a:txBody>
                    <a:bodyPr/>
                    <a:lstStyle/>
                    <a:p>
                      <a:r>
                        <a:rPr lang="fr-FR" dirty="0" smtClean="0"/>
                        <a:t>5,7</a:t>
                      </a:r>
                      <a:endParaRPr lang="fr-FR" dirty="0"/>
                    </a:p>
                  </a:txBody>
                  <a:tcPr anchor="ctr">
                    <a:lnL>
                      <a:noFill/>
                    </a:lnL>
                    <a:lnR>
                      <a:noFill/>
                    </a:lnR>
                    <a:lnT>
                      <a:noFill/>
                    </a:lnT>
                    <a:lnB>
                      <a:noFill/>
                    </a:lnB>
                  </a:tcPr>
                </a:tc>
                <a:tc>
                  <a:txBody>
                    <a:bodyPr/>
                    <a:lstStyle/>
                    <a:p>
                      <a:r>
                        <a:rPr lang="fr-FR" dirty="0" smtClean="0"/>
                        <a:t>293</a:t>
                      </a:r>
                      <a:endParaRPr lang="fr-FR" dirty="0"/>
                    </a:p>
                  </a:txBody>
                  <a:tcPr anchor="ctr">
                    <a:lnL>
                      <a:noFill/>
                    </a:lnL>
                    <a:lnR>
                      <a:noFill/>
                    </a:lnR>
                    <a:lnT>
                      <a:noFill/>
                    </a:lnT>
                    <a:lnB>
                      <a:noFill/>
                    </a:lnB>
                  </a:tcPr>
                </a:tc>
                <a:extLst>
                  <a:ext uri="{0D108BD9-81ED-4DB2-BD59-A6C34878D82A}">
                    <a16:rowId xmlns:a16="http://schemas.microsoft.com/office/drawing/2014/main" val="10010"/>
                  </a:ext>
                </a:extLst>
              </a:tr>
              <a:tr h="0">
                <a:tc>
                  <a:txBody>
                    <a:bodyPr/>
                    <a:lstStyle/>
                    <a:p>
                      <a:pPr algn="l"/>
                      <a:r>
                        <a:rPr lang="fr-FR" dirty="0">
                          <a:hlinkClick r:id="rId11" tooltip="Graphite"/>
                        </a:rPr>
                        <a:t>Graphite</a:t>
                      </a:r>
                      <a:r>
                        <a:rPr lang="fr-FR" dirty="0"/>
                        <a:t> </a:t>
                      </a:r>
                      <a:r>
                        <a:rPr lang="fr-FR" dirty="0" err="1"/>
                        <a:t>polycristallin</a:t>
                      </a:r>
                      <a:endParaRPr lang="fr-FR" dirty="0"/>
                    </a:p>
                  </a:txBody>
                  <a:tcPr anchor="ctr">
                    <a:lnL>
                      <a:noFill/>
                    </a:lnL>
                    <a:lnR>
                      <a:noFill/>
                    </a:lnR>
                    <a:lnT>
                      <a:noFill/>
                    </a:lnT>
                    <a:lnB>
                      <a:noFill/>
                    </a:lnB>
                  </a:tcPr>
                </a:tc>
                <a:tc>
                  <a:txBody>
                    <a:bodyPr/>
                    <a:lstStyle/>
                    <a:p>
                      <a:r>
                        <a:rPr lang="fr-FR" dirty="0" smtClean="0"/>
                        <a:t>80</a:t>
                      </a:r>
                      <a:endParaRPr lang="fr-FR" dirty="0"/>
                    </a:p>
                  </a:txBody>
                  <a:tcPr anchor="ctr">
                    <a:lnL>
                      <a:noFill/>
                    </a:lnL>
                    <a:lnR>
                      <a:noFill/>
                    </a:lnR>
                    <a:lnT>
                      <a:noFill/>
                    </a:lnT>
                    <a:lnB>
                      <a:noFill/>
                    </a:lnB>
                  </a:tcPr>
                </a:tc>
                <a:tc>
                  <a:txBody>
                    <a:bodyPr/>
                    <a:lstStyle/>
                    <a:p>
                      <a:r>
                        <a:rPr lang="fr-FR" dirty="0" smtClean="0"/>
                        <a:t>293</a:t>
                      </a:r>
                      <a:endParaRPr lang="fr-FR" dirty="0"/>
                    </a:p>
                  </a:txBody>
                  <a:tcPr anchor="ctr">
                    <a:lnL>
                      <a:noFill/>
                    </a:lnL>
                    <a:lnR>
                      <a:noFill/>
                    </a:lnR>
                    <a:lnT>
                      <a:noFill/>
                    </a:lnT>
                    <a:lnB>
                      <a:noFill/>
                    </a:lnB>
                  </a:tcPr>
                </a:tc>
                <a:extLst>
                  <a:ext uri="{0D108BD9-81ED-4DB2-BD59-A6C34878D82A}">
                    <a16:rowId xmlns:a16="http://schemas.microsoft.com/office/drawing/2014/main" val="10011"/>
                  </a:ext>
                </a:extLst>
              </a:tr>
              <a:tr h="0">
                <a:tc>
                  <a:txBody>
                    <a:bodyPr/>
                    <a:lstStyle/>
                    <a:p>
                      <a:r>
                        <a:rPr lang="fr-FR" dirty="0">
                          <a:hlinkClick r:id="rId12" tooltip="Inox"/>
                        </a:rPr>
                        <a:t>Inox</a:t>
                      </a:r>
                      <a:r>
                        <a:rPr lang="fr-FR" dirty="0"/>
                        <a:t> </a:t>
                      </a:r>
                    </a:p>
                  </a:txBody>
                  <a:tcPr anchor="ctr">
                    <a:lnL>
                      <a:noFill/>
                    </a:lnL>
                    <a:lnR>
                      <a:noFill/>
                    </a:lnR>
                    <a:lnT>
                      <a:noFill/>
                    </a:lnT>
                    <a:lnB>
                      <a:noFill/>
                    </a:lnB>
                  </a:tcPr>
                </a:tc>
                <a:tc>
                  <a:txBody>
                    <a:bodyPr/>
                    <a:lstStyle/>
                    <a:p>
                      <a:r>
                        <a:rPr lang="fr-FR" dirty="0"/>
                        <a:t>16,3 </a:t>
                      </a:r>
                    </a:p>
                  </a:txBody>
                  <a:tcPr anchor="ctr">
                    <a:lnL>
                      <a:noFill/>
                    </a:lnL>
                    <a:lnR>
                      <a:noFill/>
                    </a:lnR>
                    <a:lnT>
                      <a:noFill/>
                    </a:lnT>
                    <a:lnB>
                      <a:noFill/>
                    </a:lnB>
                  </a:tcPr>
                </a:tc>
                <a:tc>
                  <a:txBody>
                    <a:bodyPr/>
                    <a:lstStyle/>
                    <a:p>
                      <a:r>
                        <a:rPr lang="fr-FR" dirty="0"/>
                        <a:t>296</a:t>
                      </a:r>
                    </a:p>
                  </a:txBody>
                  <a:tcPr anchor="ctr">
                    <a:lnL>
                      <a:noFill/>
                    </a:lnL>
                    <a:lnR>
                      <a:noFill/>
                    </a:lnR>
                    <a:lnT>
                      <a:noFill/>
                    </a:lnT>
                    <a:lnB>
                      <a:noFill/>
                    </a:lnB>
                  </a:tcPr>
                </a:tc>
                <a:extLst>
                  <a:ext uri="{0D108BD9-81ED-4DB2-BD59-A6C34878D82A}">
                    <a16:rowId xmlns:a16="http://schemas.microsoft.com/office/drawing/2014/main" val="10012"/>
                  </a:ext>
                </a:extLst>
              </a:tr>
              <a:tr h="0">
                <a:tc>
                  <a:txBody>
                    <a:bodyPr/>
                    <a:lstStyle/>
                    <a:p>
                      <a:r>
                        <a:rPr lang="fr-FR" dirty="0">
                          <a:hlinkClick r:id="rId13" tooltip="Titane"/>
                        </a:rPr>
                        <a:t>Titane</a:t>
                      </a:r>
                      <a:r>
                        <a:rPr lang="fr-FR" dirty="0"/>
                        <a:t>, pur </a:t>
                      </a:r>
                    </a:p>
                  </a:txBody>
                  <a:tcPr anchor="ctr">
                    <a:lnL>
                      <a:noFill/>
                    </a:lnL>
                    <a:lnR>
                      <a:noFill/>
                    </a:lnR>
                    <a:lnT>
                      <a:noFill/>
                    </a:lnT>
                    <a:lnB>
                      <a:noFill/>
                    </a:lnB>
                  </a:tcPr>
                </a:tc>
                <a:tc>
                  <a:txBody>
                    <a:bodyPr/>
                    <a:lstStyle/>
                    <a:p>
                      <a:r>
                        <a:rPr lang="fr-FR" dirty="0"/>
                        <a:t>15,6 </a:t>
                      </a:r>
                      <a:r>
                        <a:rPr lang="fr-FR" dirty="0" smtClean="0"/>
                        <a:t>/ 21,9 </a:t>
                      </a:r>
                      <a:endParaRPr lang="fr-FR" dirty="0"/>
                    </a:p>
                  </a:txBody>
                  <a:tcPr anchor="ctr">
                    <a:lnL>
                      <a:noFill/>
                    </a:lnL>
                    <a:lnR>
                      <a:noFill/>
                    </a:lnR>
                    <a:lnT>
                      <a:noFill/>
                    </a:lnT>
                    <a:lnB>
                      <a:noFill/>
                    </a:lnB>
                  </a:tcPr>
                </a:tc>
                <a:tc>
                  <a:txBody>
                    <a:bodyPr/>
                    <a:lstStyle/>
                    <a:p>
                      <a:r>
                        <a:rPr lang="fr-FR" dirty="0" smtClean="0"/>
                        <a:t>300</a:t>
                      </a:r>
                      <a:endParaRPr lang="fr-FR" dirty="0"/>
                    </a:p>
                  </a:txBody>
                  <a:tcPr anchor="ctr">
                    <a:lnL>
                      <a:noFill/>
                    </a:lnL>
                    <a:lnR>
                      <a:noFill/>
                    </a:lnR>
                    <a:lnT>
                      <a:noFill/>
                    </a:lnT>
                    <a:lnB>
                      <a:noFill/>
                    </a:lnB>
                  </a:tcPr>
                </a:tc>
                <a:extLst>
                  <a:ext uri="{0D108BD9-81ED-4DB2-BD59-A6C34878D82A}">
                    <a16:rowId xmlns:a16="http://schemas.microsoft.com/office/drawing/2014/main" val="10013"/>
                  </a:ext>
                </a:extLst>
              </a:tr>
            </a:tbl>
          </a:graphicData>
        </a:graphic>
      </p:graphicFrame>
      <p:sp>
        <p:nvSpPr>
          <p:cNvPr id="3" name="Rectangle à coins arrondis 2"/>
          <p:cNvSpPr/>
          <p:nvPr/>
        </p:nvSpPr>
        <p:spPr>
          <a:xfrm>
            <a:off x="1995055" y="5835535"/>
            <a:ext cx="7473141" cy="7026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1995054" y="4325389"/>
            <a:ext cx="7473141" cy="4045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1995054" y="3611857"/>
            <a:ext cx="8262851" cy="4045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5967486" y="799552"/>
            <a:ext cx="6096000" cy="276999"/>
          </a:xfrm>
          <a:prstGeom prst="rect">
            <a:avLst/>
          </a:prstGeom>
        </p:spPr>
        <p:txBody>
          <a:bodyPr>
            <a:spAutoFit/>
          </a:bodyPr>
          <a:lstStyle/>
          <a:p>
            <a:r>
              <a:rPr lang="fr-FR" sz="1200" i="1" dirty="0"/>
              <a:t>La conductivité thermique est l'aptitude d'un matériau à transférer la </a:t>
            </a:r>
            <a:r>
              <a:rPr lang="fr-FR" sz="1200" i="1" dirty="0" smtClean="0"/>
              <a:t>chaleur</a:t>
            </a:r>
            <a:endParaRPr lang="fr-FR" sz="1200" i="1" dirty="0"/>
          </a:p>
        </p:txBody>
      </p:sp>
    </p:spTree>
    <p:extLst>
      <p:ext uri="{BB962C8B-B14F-4D97-AF65-F5344CB8AC3E}">
        <p14:creationId xmlns:p14="http://schemas.microsoft.com/office/powerpoint/2010/main" val="13274792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AutoShape 1"/>
          <p:cNvSpPr>
            <a:spLocks noChangeArrowheads="1"/>
          </p:cNvSpPr>
          <p:nvPr/>
        </p:nvSpPr>
        <p:spPr bwMode="auto">
          <a:xfrm>
            <a:off x="1330873" y="1422633"/>
            <a:ext cx="5528009"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103" name="AutoShape 1"/>
          <p:cNvSpPr>
            <a:spLocks noChangeArrowheads="1"/>
          </p:cNvSpPr>
          <p:nvPr/>
        </p:nvSpPr>
        <p:spPr bwMode="auto">
          <a:xfrm>
            <a:off x="107504" y="3592337"/>
            <a:ext cx="1683035" cy="2933327"/>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105" name="Rectangle 104"/>
          <p:cNvSpPr/>
          <p:nvPr/>
        </p:nvSpPr>
        <p:spPr>
          <a:xfrm>
            <a:off x="1346558" y="3197583"/>
            <a:ext cx="1015645" cy="60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p:cNvSpPr/>
          <p:nvPr/>
        </p:nvSpPr>
        <p:spPr>
          <a:xfrm>
            <a:off x="1173558" y="3613297"/>
            <a:ext cx="4912476" cy="290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483783" y="1774786"/>
            <a:ext cx="5632374" cy="307777"/>
          </a:xfrm>
          <a:prstGeom prst="rect">
            <a:avLst/>
          </a:prstGeom>
        </p:spPr>
        <p:txBody>
          <a:bodyPr wrap="square">
            <a:spAutoFit/>
          </a:bodyPr>
          <a:lstStyle/>
          <a:p>
            <a:pPr marL="285750" indent="-285750">
              <a:buFont typeface="Wingdings" panose="05000000000000000000" pitchFamily="2" charset="2"/>
              <a:buChar char="Ø"/>
            </a:pPr>
            <a:r>
              <a:rPr lang="en-US" sz="1400" dirty="0" smtClean="0">
                <a:latin typeface="Arial" pitchFamily="34" charset="0"/>
                <a:cs typeface="Arial" pitchFamily="34" charset="0"/>
              </a:rPr>
              <a:t>Carbon </a:t>
            </a:r>
            <a:r>
              <a:rPr lang="en-US" sz="1400" dirty="0">
                <a:latin typeface="Arial" pitchFamily="34" charset="0"/>
                <a:cs typeface="Arial" pitchFamily="34" charset="0"/>
              </a:rPr>
              <a:t>foam : 0,6 g/cc </a:t>
            </a:r>
            <a:r>
              <a:rPr lang="fr-FR" sz="1400" dirty="0" smtClean="0">
                <a:latin typeface="Arial" pitchFamily="34" charset="0"/>
                <a:cs typeface="Arial" pitchFamily="34" charset="0"/>
              </a:rPr>
              <a:t>ou</a:t>
            </a:r>
            <a:r>
              <a:rPr lang="en-US" sz="1400" dirty="0" smtClean="0">
                <a:latin typeface="Arial" pitchFamily="34" charset="0"/>
                <a:cs typeface="Arial" pitchFamily="34" charset="0"/>
              </a:rPr>
              <a:t> 0,2 g/cc</a:t>
            </a:r>
          </a:p>
        </p:txBody>
      </p:sp>
      <p:sp>
        <p:nvSpPr>
          <p:cNvPr id="31" name="Rectangle 32"/>
          <p:cNvSpPr>
            <a:spLocks noChangeArrowheads="1"/>
          </p:cNvSpPr>
          <p:nvPr/>
        </p:nvSpPr>
        <p:spPr bwMode="auto">
          <a:xfrm>
            <a:off x="9498710" y="6298521"/>
            <a:ext cx="986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fr-FR" sz="600" dirty="0">
                <a:solidFill>
                  <a:schemeClr val="bg1"/>
                </a:solidFill>
                <a:latin typeface="ArialMT"/>
              </a:rPr>
              <a:t>Carbon foam </a:t>
            </a:r>
            <a:r>
              <a:rPr lang="en-GB" altLang="fr-FR" sz="600" b="1" dirty="0">
                <a:solidFill>
                  <a:schemeClr val="bg1"/>
                </a:solidFill>
                <a:latin typeface="ArialMT"/>
              </a:rPr>
              <a:t>0,2g/cc</a:t>
            </a:r>
          </a:p>
        </p:txBody>
      </p:sp>
      <p:grpSp>
        <p:nvGrpSpPr>
          <p:cNvPr id="34" name="Groupe 33"/>
          <p:cNvGrpSpPr/>
          <p:nvPr/>
        </p:nvGrpSpPr>
        <p:grpSpPr>
          <a:xfrm>
            <a:off x="0" y="0"/>
            <a:ext cx="7082537" cy="1265209"/>
            <a:chOff x="2013540" y="3093727"/>
            <a:chExt cx="5691716" cy="1127464"/>
          </a:xfrm>
        </p:grpSpPr>
        <p:sp>
          <p:nvSpPr>
            <p:cNvPr id="35" name="Rectangle avec coin arrondi 34"/>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ext Box 11"/>
            <p:cNvSpPr txBox="1">
              <a:spLocks noChangeArrowheads="1"/>
            </p:cNvSpPr>
            <p:nvPr/>
          </p:nvSpPr>
          <p:spPr bwMode="auto">
            <a:xfrm>
              <a:off x="4165887" y="3500415"/>
              <a:ext cx="3539369"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en-GB" sz="3600" b="1" dirty="0" smtClean="0">
                  <a:solidFill>
                    <a:schemeClr val="bg1"/>
                  </a:solidFill>
                </a:rPr>
                <a:t>Graphitic Foam</a:t>
              </a:r>
              <a:endParaRPr lang="en-GB" sz="3600" b="1" dirty="0">
                <a:solidFill>
                  <a:schemeClr val="bg1"/>
                </a:solidFill>
              </a:endParaRPr>
            </a:p>
          </p:txBody>
        </p:sp>
      </p:grpSp>
      <p:pic>
        <p:nvPicPr>
          <p:cNvPr id="37" name="Imag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38" name="Imag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9435" y="88904"/>
            <a:ext cx="926897" cy="624237"/>
          </a:xfrm>
          <a:prstGeom prst="rect">
            <a:avLst/>
          </a:prstGeom>
        </p:spPr>
      </p:pic>
      <p:pic>
        <p:nvPicPr>
          <p:cNvPr id="39"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4486" y="201283"/>
            <a:ext cx="1219214" cy="390732"/>
          </a:xfrm>
          <a:prstGeom prst="rect">
            <a:avLst/>
          </a:prstGeom>
          <a:ln>
            <a:noFill/>
          </a:ln>
        </p:spPr>
      </p:pic>
      <p:cxnSp>
        <p:nvCxnSpPr>
          <p:cNvPr id="42" name="Connecteur droit 41"/>
          <p:cNvCxnSpPr/>
          <p:nvPr/>
        </p:nvCxnSpPr>
        <p:spPr>
          <a:xfrm>
            <a:off x="71021" y="1577314"/>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188035" y="1477107"/>
            <a:ext cx="3989465" cy="5164460"/>
          </a:xfrm>
          <a:prstGeom prst="rect">
            <a:avLst/>
          </a:prstGeom>
          <a:gradFill flip="none" rotWithShape="1">
            <a:gsLst>
              <a:gs pos="88000">
                <a:schemeClr val="accent5">
                  <a:lumMod val="0"/>
                  <a:lumOff val="100000"/>
                </a:schemeClr>
              </a:gs>
              <a:gs pos="39000">
                <a:schemeClr val="accent5">
                  <a:lumMod val="0"/>
                  <a:lumOff val="100000"/>
                </a:schemeClr>
              </a:gs>
              <a:gs pos="0">
                <a:schemeClr val="accent5">
                  <a:lumMod val="20000"/>
                  <a:lumOff val="80000"/>
                </a:schemeClr>
              </a:gs>
            </a:gsLst>
            <a:path path="circle">
              <a:fillToRect l="100000" t="100000"/>
            </a:path>
            <a:tileRect r="-100000" b="-100000"/>
          </a:gradFill>
          <a:ln>
            <a:no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4" name="AutoShape 1"/>
          <p:cNvSpPr>
            <a:spLocks noChangeArrowheads="1"/>
          </p:cNvSpPr>
          <p:nvPr/>
        </p:nvSpPr>
        <p:spPr bwMode="auto">
          <a:xfrm>
            <a:off x="6946706" y="1406830"/>
            <a:ext cx="5065108" cy="5099300"/>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grpSp>
        <p:nvGrpSpPr>
          <p:cNvPr id="99" name="Groupe 98"/>
          <p:cNvGrpSpPr/>
          <p:nvPr/>
        </p:nvGrpSpPr>
        <p:grpSpPr>
          <a:xfrm>
            <a:off x="3179098" y="4704589"/>
            <a:ext cx="3602924" cy="1730260"/>
            <a:chOff x="6388710" y="1474240"/>
            <a:chExt cx="3602924" cy="1730260"/>
          </a:xfrm>
        </p:grpSpPr>
        <p:grpSp>
          <p:nvGrpSpPr>
            <p:cNvPr id="54" name="Groupe 53"/>
            <p:cNvGrpSpPr/>
            <p:nvPr/>
          </p:nvGrpSpPr>
          <p:grpSpPr>
            <a:xfrm>
              <a:off x="6500418" y="1966694"/>
              <a:ext cx="3491216" cy="1237806"/>
              <a:chOff x="107615" y="3465030"/>
              <a:chExt cx="8292602" cy="3019797"/>
            </a:xfrm>
          </p:grpSpPr>
          <p:pic>
            <p:nvPicPr>
              <p:cNvPr id="55" name="Imag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6" y="4121202"/>
                <a:ext cx="6943725" cy="1447800"/>
              </a:xfrm>
              <a:prstGeom prst="rect">
                <a:avLst/>
              </a:prstGeom>
            </p:spPr>
          </p:pic>
          <p:sp>
            <p:nvSpPr>
              <p:cNvPr id="56" name="TextBox 9"/>
              <p:cNvSpPr txBox="1"/>
              <p:nvPr/>
            </p:nvSpPr>
            <p:spPr>
              <a:xfrm>
                <a:off x="4337633" y="5808135"/>
                <a:ext cx="2808313" cy="675777"/>
              </a:xfrm>
              <a:prstGeom prst="rect">
                <a:avLst/>
              </a:prstGeom>
              <a:noFill/>
            </p:spPr>
            <p:txBody>
              <a:bodyPr wrap="square" rtlCol="0">
                <a:spAutoFit/>
              </a:bodyPr>
              <a:lstStyle/>
              <a:p>
                <a:pPr algn="ctr"/>
                <a:r>
                  <a:rPr lang="en-GB" sz="600" b="1" dirty="0">
                    <a:latin typeface="Calibri" panose="020F0502020204030204" pitchFamily="34" charset="0"/>
                    <a:cs typeface="Times New Roman" pitchFamily="18" charset="0"/>
                  </a:rPr>
                  <a:t>Composite </a:t>
                </a:r>
                <a:r>
                  <a:rPr lang="en-GB" sz="600" dirty="0">
                    <a:latin typeface="Calibri" panose="020F0502020204030204" pitchFamily="34" charset="0"/>
                    <a:cs typeface="Times New Roman" pitchFamily="18" charset="0"/>
                  </a:rPr>
                  <a:t>(ex.K13C-RS3)</a:t>
                </a:r>
              </a:p>
              <a:p>
                <a:pPr algn="ctr"/>
                <a:r>
                  <a:rPr lang="en-GB" sz="600" b="1" dirty="0">
                    <a:latin typeface="Calibri" panose="020F0502020204030204" pitchFamily="34" charset="0"/>
                    <a:cs typeface="Times New Roman" pitchFamily="18" charset="0"/>
                  </a:rPr>
                  <a:t>Thickness = 0,3 mm</a:t>
                </a:r>
              </a:p>
            </p:txBody>
          </p:sp>
          <p:cxnSp>
            <p:nvCxnSpPr>
              <p:cNvPr id="57" name="Straight Arrow Connector 12"/>
              <p:cNvCxnSpPr/>
              <p:nvPr/>
            </p:nvCxnSpPr>
            <p:spPr>
              <a:xfrm flipH="1" flipV="1">
                <a:off x="5148064" y="5392282"/>
                <a:ext cx="593724" cy="45412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8" name="TextBox 17"/>
              <p:cNvSpPr txBox="1"/>
              <p:nvPr/>
            </p:nvSpPr>
            <p:spPr>
              <a:xfrm>
                <a:off x="107615" y="5551802"/>
                <a:ext cx="2758819" cy="901036"/>
              </a:xfrm>
              <a:prstGeom prst="rect">
                <a:avLst/>
              </a:prstGeom>
              <a:noFill/>
            </p:spPr>
            <p:txBody>
              <a:bodyPr wrap="square" rtlCol="0">
                <a:spAutoFit/>
              </a:bodyPr>
              <a:lstStyle/>
              <a:p>
                <a:r>
                  <a:rPr lang="en-GB" sz="600" b="1" dirty="0" err="1">
                    <a:latin typeface="Calibri" panose="020F0502020204030204" pitchFamily="34" charset="0"/>
                    <a:cs typeface="Times New Roman" pitchFamily="18" charset="0"/>
                  </a:rPr>
                  <a:t>Ti</a:t>
                </a:r>
                <a:r>
                  <a:rPr lang="en-GB" sz="600" b="1" dirty="0">
                    <a:latin typeface="Calibri" panose="020F0502020204030204" pitchFamily="34" charset="0"/>
                    <a:cs typeface="Times New Roman" pitchFamily="18" charset="0"/>
                  </a:rPr>
                  <a:t>  Pipe</a:t>
                </a:r>
              </a:p>
              <a:p>
                <a:pPr lvl="0"/>
                <a:r>
                  <a:rPr lang="en-GB" sz="600" b="1" dirty="0">
                    <a:latin typeface="Calibri" panose="020F0502020204030204" pitchFamily="34" charset="0"/>
                    <a:cs typeface="Times New Roman" pitchFamily="18" charset="0"/>
                  </a:rPr>
                  <a:t>Φ = 2 mm; </a:t>
                </a:r>
              </a:p>
              <a:p>
                <a:pPr lvl="0"/>
                <a:r>
                  <a:rPr lang="en-GB" sz="600" b="1" dirty="0">
                    <a:latin typeface="Calibri" panose="020F0502020204030204" pitchFamily="34" charset="0"/>
                    <a:cs typeface="Times New Roman" pitchFamily="18" charset="0"/>
                  </a:rPr>
                  <a:t>Wall Thickness = 100</a:t>
                </a:r>
                <a:r>
                  <a:rPr lang="en-GB" sz="600" b="1" dirty="0">
                    <a:latin typeface="Calibri" panose="020F0502020204030204" pitchFamily="34" charset="0"/>
                    <a:cs typeface="Arial" pitchFamily="34" charset="0"/>
                  </a:rPr>
                  <a:t>µm</a:t>
                </a:r>
                <a:endParaRPr lang="en-GB" sz="600" b="1" dirty="0">
                  <a:latin typeface="Calibri" panose="020F0502020204030204" pitchFamily="34" charset="0"/>
                  <a:cs typeface="Times New Roman" pitchFamily="18" charset="0"/>
                </a:endParaRPr>
              </a:p>
            </p:txBody>
          </p:sp>
          <p:cxnSp>
            <p:nvCxnSpPr>
              <p:cNvPr id="59" name="Straight Arrow Connector 18"/>
              <p:cNvCxnSpPr/>
              <p:nvPr/>
            </p:nvCxnSpPr>
            <p:spPr>
              <a:xfrm flipV="1">
                <a:off x="867959" y="5013176"/>
                <a:ext cx="401219" cy="59626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10"/>
              <p:cNvCxnSpPr/>
              <p:nvPr/>
            </p:nvCxnSpPr>
            <p:spPr>
              <a:xfrm flipH="1">
                <a:off x="2661625" y="3949106"/>
                <a:ext cx="377981" cy="82889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10"/>
              <p:cNvCxnSpPr/>
              <p:nvPr/>
            </p:nvCxnSpPr>
            <p:spPr>
              <a:xfrm>
                <a:off x="4651127" y="3989320"/>
                <a:ext cx="290420" cy="4768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12"/>
              <p:cNvCxnSpPr/>
              <p:nvPr/>
            </p:nvCxnSpPr>
            <p:spPr>
              <a:xfrm flipH="1" flipV="1">
                <a:off x="5320055" y="4365104"/>
                <a:ext cx="421733" cy="148130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3" name="TextBox 9"/>
              <p:cNvSpPr txBox="1"/>
              <p:nvPr/>
            </p:nvSpPr>
            <p:spPr>
              <a:xfrm>
                <a:off x="2628184" y="5455310"/>
                <a:ext cx="2285999" cy="901036"/>
              </a:xfrm>
              <a:prstGeom prst="rect">
                <a:avLst/>
              </a:prstGeom>
              <a:noFill/>
            </p:spPr>
            <p:txBody>
              <a:bodyPr wrap="square" rtlCol="0">
                <a:spAutoFit/>
              </a:bodyPr>
              <a:lstStyle/>
              <a:p>
                <a:pPr algn="ctr"/>
                <a:r>
                  <a:rPr lang="en-GB" sz="600" b="1" dirty="0">
                    <a:latin typeface="Calibri" panose="020F0502020204030204" pitchFamily="34" charset="0"/>
                    <a:cs typeface="Times New Roman" pitchFamily="18" charset="0"/>
                  </a:rPr>
                  <a:t>Glue </a:t>
                </a:r>
                <a:r>
                  <a:rPr lang="en-GB" sz="600" dirty="0">
                    <a:latin typeface="Calibri" panose="020F0502020204030204" pitchFamily="34" charset="0"/>
                    <a:cs typeface="Times New Roman" pitchFamily="18" charset="0"/>
                  </a:rPr>
                  <a:t>Wall </a:t>
                </a:r>
                <a:r>
                  <a:rPr lang="en-GB" sz="600" dirty="0" err="1">
                    <a:latin typeface="Calibri" panose="020F0502020204030204" pitchFamily="34" charset="0"/>
                    <a:cs typeface="Times New Roman" pitchFamily="18" charset="0"/>
                  </a:rPr>
                  <a:t>Th</a:t>
                </a:r>
                <a:r>
                  <a:rPr lang="en-GB" sz="600" dirty="0">
                    <a:latin typeface="Calibri" panose="020F0502020204030204" pitchFamily="34" charset="0"/>
                    <a:cs typeface="Times New Roman" pitchFamily="18" charset="0"/>
                  </a:rPr>
                  <a:t>=0,1mm</a:t>
                </a:r>
              </a:p>
              <a:p>
                <a:pPr algn="ctr"/>
                <a:r>
                  <a:rPr lang="en-GB" sz="600" b="1" dirty="0" err="1">
                    <a:latin typeface="Calibri" panose="020F0502020204030204" pitchFamily="34" charset="0"/>
                    <a:cs typeface="Times New Roman" pitchFamily="18" charset="0"/>
                  </a:rPr>
                  <a:t>Stycast</a:t>
                </a:r>
                <a:r>
                  <a:rPr lang="en-GB" sz="600" b="1" dirty="0">
                    <a:latin typeface="Calibri" panose="020F0502020204030204" pitchFamily="34" charset="0"/>
                    <a:cs typeface="Times New Roman" pitchFamily="18" charset="0"/>
                  </a:rPr>
                  <a:t> or with</a:t>
                </a:r>
              </a:p>
              <a:p>
                <a:pPr algn="ctr"/>
                <a:r>
                  <a:rPr lang="en-GB" sz="600" b="1" dirty="0">
                    <a:latin typeface="Calibri" panose="020F0502020204030204" pitchFamily="34" charset="0"/>
                    <a:cs typeface="Times New Roman" pitchFamily="18" charset="0"/>
                  </a:rPr>
                  <a:t>nanotube additives</a:t>
                </a:r>
              </a:p>
            </p:txBody>
          </p:sp>
          <p:cxnSp>
            <p:nvCxnSpPr>
              <p:cNvPr id="64" name="Straight Arrow Connector 12"/>
              <p:cNvCxnSpPr/>
              <p:nvPr/>
            </p:nvCxnSpPr>
            <p:spPr>
              <a:xfrm flipH="1" flipV="1">
                <a:off x="1547665" y="5190530"/>
                <a:ext cx="1318770" cy="47229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5" name="TextBox 9"/>
              <p:cNvSpPr txBox="1"/>
              <p:nvPr/>
            </p:nvSpPr>
            <p:spPr>
              <a:xfrm>
                <a:off x="6349396" y="5583791"/>
                <a:ext cx="2050821" cy="901036"/>
              </a:xfrm>
              <a:prstGeom prst="rect">
                <a:avLst/>
              </a:prstGeom>
              <a:noFill/>
            </p:spPr>
            <p:txBody>
              <a:bodyPr wrap="square" rtlCol="0">
                <a:spAutoFit/>
              </a:bodyPr>
              <a:lstStyle/>
              <a:p>
                <a:pPr algn="ctr"/>
                <a:r>
                  <a:rPr lang="en-GB" sz="600" b="1" dirty="0">
                    <a:latin typeface="Calibri" panose="020F0502020204030204" pitchFamily="34" charset="0"/>
                    <a:cs typeface="Times New Roman" pitchFamily="18" charset="0"/>
                  </a:rPr>
                  <a:t>Glue</a:t>
                </a:r>
              </a:p>
              <a:p>
                <a:pPr algn="ctr"/>
                <a:r>
                  <a:rPr lang="en-GB" sz="600" b="1" dirty="0">
                    <a:latin typeface="Calibri" panose="020F0502020204030204" pitchFamily="34" charset="0"/>
                    <a:cs typeface="Times New Roman" pitchFamily="18" charset="0"/>
                  </a:rPr>
                  <a:t>Araldite 2011 </a:t>
                </a:r>
              </a:p>
              <a:p>
                <a:pPr algn="ctr"/>
                <a:r>
                  <a:rPr lang="en-GB" sz="600" dirty="0">
                    <a:latin typeface="Calibri" panose="020F0502020204030204" pitchFamily="34" charset="0"/>
                    <a:cs typeface="Times New Roman" pitchFamily="18" charset="0"/>
                  </a:rPr>
                  <a:t>Epoxy bi-components</a:t>
                </a:r>
              </a:p>
            </p:txBody>
          </p:sp>
          <p:cxnSp>
            <p:nvCxnSpPr>
              <p:cNvPr id="66" name="Straight Arrow Connector 12"/>
              <p:cNvCxnSpPr>
                <a:stCxn id="65" idx="0"/>
              </p:cNvCxnSpPr>
              <p:nvPr/>
            </p:nvCxnSpPr>
            <p:spPr>
              <a:xfrm flipH="1" flipV="1">
                <a:off x="6882950" y="4665068"/>
                <a:ext cx="491858" cy="91872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2132364" y="3587534"/>
                <a:ext cx="1915971" cy="450518"/>
              </a:xfrm>
              <a:prstGeom prst="rect">
                <a:avLst/>
              </a:prstGeom>
            </p:spPr>
            <p:txBody>
              <a:bodyPr wrap="none">
                <a:spAutoFit/>
              </a:bodyPr>
              <a:lstStyle/>
              <a:p>
                <a:r>
                  <a:rPr lang="en-GB" sz="600" b="1" dirty="0">
                    <a:latin typeface="Calibri" panose="020F0502020204030204" pitchFamily="34" charset="0"/>
                    <a:cs typeface="Times New Roman" pitchFamily="18" charset="0"/>
                  </a:rPr>
                  <a:t>Thickness = 3,2 </a:t>
                </a:r>
                <a:r>
                  <a:rPr lang="en-GB" sz="600" b="1" dirty="0">
                    <a:latin typeface="Calibri" panose="020F0502020204030204" pitchFamily="34" charset="0"/>
                    <a:cs typeface="Arial" pitchFamily="34" charset="0"/>
                  </a:rPr>
                  <a:t>mm</a:t>
                </a:r>
                <a:endParaRPr lang="fr-FR" sz="600" dirty="0">
                  <a:latin typeface="Calibri" panose="020F0502020204030204" pitchFamily="34" charset="0"/>
                </a:endParaRPr>
              </a:p>
            </p:txBody>
          </p:sp>
          <p:sp>
            <p:nvSpPr>
              <p:cNvPr id="68" name="Rectangle 67"/>
              <p:cNvSpPr/>
              <p:nvPr/>
            </p:nvSpPr>
            <p:spPr>
              <a:xfrm>
                <a:off x="3947748" y="3465030"/>
                <a:ext cx="2639412" cy="675777"/>
              </a:xfrm>
              <a:prstGeom prst="rect">
                <a:avLst/>
              </a:prstGeom>
            </p:spPr>
            <p:txBody>
              <a:bodyPr wrap="none">
                <a:spAutoFit/>
              </a:bodyPr>
              <a:lstStyle/>
              <a:p>
                <a:r>
                  <a:rPr lang="en-GB" sz="600" b="1" dirty="0">
                    <a:latin typeface="Calibri" panose="020F0502020204030204" pitchFamily="34" charset="0"/>
                    <a:cs typeface="Times New Roman" pitchFamily="18" charset="0"/>
                  </a:rPr>
                  <a:t>Graphite foil</a:t>
                </a:r>
                <a:br>
                  <a:rPr lang="en-GB" sz="600" b="1" dirty="0">
                    <a:latin typeface="Calibri" panose="020F0502020204030204" pitchFamily="34" charset="0"/>
                    <a:cs typeface="Times New Roman" pitchFamily="18" charset="0"/>
                  </a:rPr>
                </a:br>
                <a:r>
                  <a:rPr lang="en-GB" sz="600" b="1" dirty="0">
                    <a:latin typeface="Calibri" panose="020F0502020204030204" pitchFamily="34" charset="0"/>
                    <a:cs typeface="Times New Roman" pitchFamily="18" charset="0"/>
                  </a:rPr>
                  <a:t>Thickness = 30 µ</a:t>
                </a:r>
                <a:r>
                  <a:rPr lang="en-GB" sz="600" b="1" dirty="0">
                    <a:latin typeface="Calibri" panose="020F0502020204030204" pitchFamily="34" charset="0"/>
                    <a:cs typeface="Arial" pitchFamily="34" charset="0"/>
                  </a:rPr>
                  <a:t>m or 100 µm</a:t>
                </a:r>
                <a:endParaRPr lang="fr-FR" sz="600" dirty="0">
                  <a:latin typeface="Calibri" panose="020F0502020204030204" pitchFamily="34" charset="0"/>
                </a:endParaRPr>
              </a:p>
            </p:txBody>
          </p:sp>
        </p:grpSp>
        <p:sp>
          <p:nvSpPr>
            <p:cNvPr id="69" name="Rectangle 68"/>
            <p:cNvSpPr/>
            <p:nvPr/>
          </p:nvSpPr>
          <p:spPr>
            <a:xfrm>
              <a:off x="7223904" y="1693353"/>
              <a:ext cx="1841385" cy="276999"/>
            </a:xfrm>
            <a:prstGeom prst="rect">
              <a:avLst/>
            </a:prstGeom>
          </p:spPr>
          <p:txBody>
            <a:bodyPr wrap="square">
              <a:spAutoFit/>
            </a:bodyPr>
            <a:lstStyle/>
            <a:p>
              <a:r>
                <a:rPr lang="fr-FR" sz="1200" dirty="0">
                  <a:latin typeface="Helvetica-Light"/>
                </a:rPr>
                <a:t>~ IBL </a:t>
              </a:r>
              <a:r>
                <a:rPr lang="fr-FR" sz="1200" dirty="0" err="1">
                  <a:latin typeface="Helvetica-Light"/>
                </a:rPr>
                <a:t>like</a:t>
              </a:r>
              <a:r>
                <a:rPr lang="fr-FR" sz="1200" dirty="0">
                  <a:latin typeface="Helvetica-Light"/>
                </a:rPr>
                <a:t> Prototypes </a:t>
              </a:r>
              <a:endParaRPr lang="fr-FR" sz="1200" dirty="0"/>
            </a:p>
          </p:txBody>
        </p:sp>
        <p:sp>
          <p:nvSpPr>
            <p:cNvPr id="70" name="Rectangle 69"/>
            <p:cNvSpPr/>
            <p:nvPr/>
          </p:nvSpPr>
          <p:spPr>
            <a:xfrm>
              <a:off x="6388710" y="1474240"/>
              <a:ext cx="3263586" cy="276999"/>
            </a:xfrm>
            <a:prstGeom prst="rect">
              <a:avLst/>
            </a:prstGeom>
          </p:spPr>
          <p:txBody>
            <a:bodyPr wrap="none">
              <a:spAutoFit/>
            </a:bodyPr>
            <a:lstStyle/>
            <a:p>
              <a:r>
                <a:rPr lang="en-US" sz="1200" dirty="0" smtClean="0">
                  <a:latin typeface="Helvetica-Light"/>
                </a:rPr>
                <a:t>2 tubes </a:t>
              </a:r>
              <a:r>
                <a:rPr lang="en-US" sz="1200" dirty="0" err="1">
                  <a:latin typeface="Helvetica-Light"/>
                </a:rPr>
                <a:t>Ti</a:t>
              </a:r>
              <a:r>
                <a:rPr lang="en-US" sz="1200" dirty="0">
                  <a:latin typeface="Helvetica-Light"/>
                </a:rPr>
                <a:t> </a:t>
              </a:r>
              <a:r>
                <a:rPr lang="en-US" sz="1200" dirty="0" err="1" smtClean="0">
                  <a:latin typeface="Helvetica-Light"/>
                </a:rPr>
                <a:t>intégrés</a:t>
              </a:r>
              <a:r>
                <a:rPr lang="en-US" sz="1200" dirty="0" smtClean="0">
                  <a:latin typeface="Helvetica-Light"/>
                </a:rPr>
                <a:t> </a:t>
              </a:r>
              <a:r>
                <a:rPr lang="en-GB" sz="1200" dirty="0" smtClean="0">
                  <a:latin typeface="Helvetica-Light"/>
                </a:rPr>
                <a:t>avec de la </a:t>
              </a:r>
              <a:r>
                <a:rPr lang="en-GB" sz="1200" dirty="0" err="1" smtClean="0">
                  <a:latin typeface="Helvetica-Light"/>
                </a:rPr>
                <a:t>colle</a:t>
              </a:r>
              <a:r>
                <a:rPr lang="en-GB" sz="1200" dirty="0" smtClean="0">
                  <a:latin typeface="Helvetica-Light"/>
                </a:rPr>
                <a:t> </a:t>
              </a:r>
              <a:r>
                <a:rPr lang="en-GB" sz="1200" dirty="0" err="1" smtClean="0">
                  <a:latin typeface="Helvetica-Light"/>
                </a:rPr>
                <a:t>thermique</a:t>
              </a:r>
              <a:endParaRPr lang="en-US" sz="1200" dirty="0">
                <a:latin typeface="Helvetica-Light"/>
              </a:endParaRPr>
            </a:p>
          </p:txBody>
        </p:sp>
      </p:grpSp>
      <p:grpSp>
        <p:nvGrpSpPr>
          <p:cNvPr id="106" name="Groupe 105"/>
          <p:cNvGrpSpPr/>
          <p:nvPr/>
        </p:nvGrpSpPr>
        <p:grpSpPr>
          <a:xfrm>
            <a:off x="3342812" y="2217522"/>
            <a:ext cx="1685077" cy="2261132"/>
            <a:chOff x="3342812" y="2217522"/>
            <a:chExt cx="1685077" cy="2261132"/>
          </a:xfrm>
        </p:grpSpPr>
        <p:sp>
          <p:nvSpPr>
            <p:cNvPr id="71" name="Rectangle 70"/>
            <p:cNvSpPr/>
            <p:nvPr/>
          </p:nvSpPr>
          <p:spPr>
            <a:xfrm>
              <a:off x="3342812" y="4232433"/>
              <a:ext cx="1685077" cy="246221"/>
            </a:xfrm>
            <a:prstGeom prst="rect">
              <a:avLst/>
            </a:prstGeom>
          </p:spPr>
          <p:txBody>
            <a:bodyPr wrap="none">
              <a:spAutoFit/>
            </a:bodyPr>
            <a:lstStyle/>
            <a:p>
              <a:r>
                <a:rPr lang="fr-FR" sz="1000" i="1" dirty="0">
                  <a:cs typeface="Arial" pitchFamily="34" charset="0"/>
                </a:rPr>
                <a:t>Echelle grandeur réelle 1.6 m</a:t>
              </a:r>
            </a:p>
          </p:txBody>
        </p:sp>
        <p:pic>
          <p:nvPicPr>
            <p:cNvPr id="73" name="Imag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8571" y="2217522"/>
              <a:ext cx="1541290" cy="2055052"/>
            </a:xfrm>
            <a:prstGeom prst="rect">
              <a:avLst/>
            </a:prstGeom>
          </p:spPr>
        </p:pic>
      </p:grpSp>
      <p:grpSp>
        <p:nvGrpSpPr>
          <p:cNvPr id="77" name="Groupe 76"/>
          <p:cNvGrpSpPr/>
          <p:nvPr/>
        </p:nvGrpSpPr>
        <p:grpSpPr>
          <a:xfrm>
            <a:off x="310924" y="4085178"/>
            <a:ext cx="2831581" cy="2239296"/>
            <a:chOff x="150476" y="4085137"/>
            <a:chExt cx="2831581" cy="2239296"/>
          </a:xfrm>
        </p:grpSpPr>
        <p:grpSp>
          <p:nvGrpSpPr>
            <p:cNvPr id="76" name="Groupe 75"/>
            <p:cNvGrpSpPr/>
            <p:nvPr/>
          </p:nvGrpSpPr>
          <p:grpSpPr>
            <a:xfrm>
              <a:off x="150476" y="4085137"/>
              <a:ext cx="2677962" cy="2239296"/>
              <a:chOff x="150476" y="4085137"/>
              <a:chExt cx="2677962" cy="2239296"/>
            </a:xfrm>
          </p:grpSpPr>
          <p:sp>
            <p:nvSpPr>
              <p:cNvPr id="28" name="Rectangle 27"/>
              <p:cNvSpPr/>
              <p:nvPr/>
            </p:nvSpPr>
            <p:spPr>
              <a:xfrm>
                <a:off x="150476" y="4085137"/>
                <a:ext cx="1569660" cy="307777"/>
              </a:xfrm>
              <a:prstGeom prst="rect">
                <a:avLst/>
              </a:prstGeom>
            </p:spPr>
            <p:txBody>
              <a:bodyPr wrap="none">
                <a:spAutoFit/>
              </a:bodyPr>
              <a:lstStyle/>
              <a:p>
                <a:r>
                  <a:rPr lang="fr-FR" sz="1200" dirty="0">
                    <a:solidFill>
                      <a:srgbClr val="000000"/>
                    </a:solidFill>
                    <a:latin typeface="Sylfaen" panose="010A0502050306030303" pitchFamily="18" charset="0"/>
                  </a:rPr>
                  <a:t>Alpine </a:t>
                </a:r>
                <a:r>
                  <a:rPr lang="fr-FR" sz="1200" dirty="0" smtClean="0">
                    <a:solidFill>
                      <a:srgbClr val="000000"/>
                    </a:solidFill>
                    <a:latin typeface="Sylfaen" panose="010A0502050306030303" pitchFamily="18" charset="0"/>
                  </a:rPr>
                  <a:t>2 pipes </a:t>
                </a:r>
                <a:r>
                  <a:rPr lang="fr-FR" sz="1400" dirty="0">
                    <a:solidFill>
                      <a:srgbClr val="000000"/>
                    </a:solidFill>
                    <a:latin typeface="Sylfaen" panose="010A0502050306030303" pitchFamily="18" charset="0"/>
                  </a:rPr>
                  <a:t>	</a:t>
                </a:r>
              </a:p>
            </p:txBody>
          </p:sp>
          <p:sp>
            <p:nvSpPr>
              <p:cNvPr id="29" name="Rectangle 28"/>
              <p:cNvSpPr/>
              <p:nvPr/>
            </p:nvSpPr>
            <p:spPr>
              <a:xfrm>
                <a:off x="402433" y="6078212"/>
                <a:ext cx="2426005" cy="246221"/>
              </a:xfrm>
              <a:prstGeom prst="rect">
                <a:avLst/>
              </a:prstGeom>
            </p:spPr>
            <p:txBody>
              <a:bodyPr wrap="square">
                <a:spAutoFit/>
              </a:bodyPr>
              <a:lstStyle/>
              <a:p>
                <a:r>
                  <a:rPr lang="en-GB" sz="1000" i="1" dirty="0">
                    <a:cs typeface="Arial" pitchFamily="34" charset="0"/>
                  </a:rPr>
                  <a:t>FGS010 / Mousse 0,6g/cc /</a:t>
                </a:r>
                <a:r>
                  <a:rPr lang="en-US" sz="1000" i="1" dirty="0">
                    <a:cs typeface="Arial" pitchFamily="34" charset="0"/>
                  </a:rPr>
                  <a:t> Pipe ∅2</a:t>
                </a:r>
                <a:r>
                  <a:rPr lang="en-GB" sz="1000" i="1" dirty="0">
                    <a:cs typeface="Arial" pitchFamily="34" charset="0"/>
                  </a:rPr>
                  <a:t> </a:t>
                </a:r>
              </a:p>
            </p:txBody>
          </p:sp>
        </p:grpSp>
        <p:grpSp>
          <p:nvGrpSpPr>
            <p:cNvPr id="18" name="Groupe 17"/>
            <p:cNvGrpSpPr/>
            <p:nvPr/>
          </p:nvGrpSpPr>
          <p:grpSpPr>
            <a:xfrm>
              <a:off x="150476" y="4284813"/>
              <a:ext cx="2831581" cy="1824371"/>
              <a:chOff x="315642" y="4357294"/>
              <a:chExt cx="2340383" cy="1552853"/>
            </a:xfrm>
          </p:grpSpPr>
          <p:grpSp>
            <p:nvGrpSpPr>
              <p:cNvPr id="19" name="Groupe 18"/>
              <p:cNvGrpSpPr/>
              <p:nvPr/>
            </p:nvGrpSpPr>
            <p:grpSpPr>
              <a:xfrm>
                <a:off x="315642" y="4384563"/>
                <a:ext cx="2086443" cy="1525584"/>
                <a:chOff x="402402" y="4399431"/>
                <a:chExt cx="1947645" cy="1425575"/>
              </a:xfrm>
            </p:grpSpPr>
            <p:pic>
              <p:nvPicPr>
                <p:cNvPr id="26" name="Image 25" descr="C:\Users\grondin\Pictures\ITK\Montagne composite\CIMG8020.JPG"/>
                <p:cNvPicPr/>
                <p:nvPr/>
              </p:nvPicPr>
              <p:blipFill>
                <a:blip r:embed="rId7">
                  <a:extLst>
                    <a:ext uri="{28A0092B-C50C-407E-A947-70E740481C1C}">
                      <a14:useLocalDpi xmlns:a14="http://schemas.microsoft.com/office/drawing/2010/main" val="0"/>
                    </a:ext>
                  </a:extLst>
                </a:blip>
                <a:srcRect/>
                <a:stretch>
                  <a:fillRect/>
                </a:stretch>
              </p:blipFill>
              <p:spPr bwMode="auto">
                <a:xfrm>
                  <a:off x="402402" y="4399431"/>
                  <a:ext cx="1947645" cy="1425575"/>
                </a:xfrm>
                <a:prstGeom prst="rect">
                  <a:avLst/>
                </a:prstGeom>
                <a:noFill/>
                <a:ln>
                  <a:noFill/>
                </a:ln>
              </p:spPr>
            </p:pic>
            <p:sp>
              <p:nvSpPr>
                <p:cNvPr id="27" name="Rectangle 32"/>
                <p:cNvSpPr>
                  <a:spLocks noChangeArrowheads="1"/>
                </p:cNvSpPr>
                <p:nvPr/>
              </p:nvSpPr>
              <p:spPr bwMode="auto">
                <a:xfrm>
                  <a:off x="802039" y="5382065"/>
                  <a:ext cx="623101" cy="24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700" dirty="0">
                      <a:solidFill>
                        <a:schemeClr val="bg1"/>
                      </a:solidFill>
                      <a:latin typeface="ArialMT"/>
                    </a:rPr>
                    <a:t>FGS010</a:t>
                  </a:r>
                  <a:br>
                    <a:rPr lang="fr-FR" altLang="fr-FR" sz="700" dirty="0">
                      <a:solidFill>
                        <a:schemeClr val="bg1"/>
                      </a:solidFill>
                      <a:latin typeface="ArialMT"/>
                    </a:rPr>
                  </a:br>
                  <a:r>
                    <a:rPr lang="fr-FR" altLang="fr-FR" sz="700" dirty="0">
                      <a:solidFill>
                        <a:schemeClr val="bg1"/>
                      </a:solidFill>
                      <a:latin typeface="ArialMT"/>
                    </a:rPr>
                    <a:t>100µm</a:t>
                  </a:r>
                </a:p>
              </p:txBody>
            </p:sp>
          </p:grpSp>
          <p:cxnSp>
            <p:nvCxnSpPr>
              <p:cNvPr id="20" name="Connecteur droit avec flèche 19"/>
              <p:cNvCxnSpPr/>
              <p:nvPr/>
            </p:nvCxnSpPr>
            <p:spPr bwMode="auto">
              <a:xfrm flipV="1">
                <a:off x="1241094" y="5346845"/>
                <a:ext cx="184046" cy="116222"/>
              </a:xfrm>
              <a:prstGeom prst="straightConnector1">
                <a:avLst/>
              </a:prstGeom>
              <a:noFill/>
              <a:ln w="9525" cap="flat" cmpd="sng" algn="ctr">
                <a:solidFill>
                  <a:schemeClr val="bg1"/>
                </a:solidFill>
                <a:prstDash val="solid"/>
                <a:round/>
                <a:headEnd type="none" w="med" len="med"/>
                <a:tailEnd type="triangle"/>
              </a:ln>
              <a:effectLst/>
            </p:spPr>
          </p:cxnSp>
          <p:sp>
            <p:nvSpPr>
              <p:cNvPr id="21" name="Rectangle 32"/>
              <p:cNvSpPr>
                <a:spLocks noChangeArrowheads="1"/>
              </p:cNvSpPr>
              <p:nvPr/>
            </p:nvSpPr>
            <p:spPr bwMode="auto">
              <a:xfrm>
                <a:off x="1473967" y="5520635"/>
                <a:ext cx="801759" cy="35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700" dirty="0" err="1">
                    <a:solidFill>
                      <a:schemeClr val="bg1"/>
                    </a:solidFill>
                    <a:latin typeface="ArialMT"/>
                  </a:rPr>
                  <a:t>Carbon</a:t>
                </a:r>
                <a:r>
                  <a:rPr lang="fr-FR" altLang="fr-FR" sz="700" dirty="0">
                    <a:solidFill>
                      <a:schemeClr val="bg1"/>
                    </a:solidFill>
                    <a:latin typeface="ArialMT"/>
                  </a:rPr>
                  <a:t> </a:t>
                </a:r>
                <a:r>
                  <a:rPr lang="fr-FR" altLang="fr-FR" sz="700" dirty="0" err="1">
                    <a:solidFill>
                      <a:schemeClr val="bg1"/>
                    </a:solidFill>
                    <a:latin typeface="ArialMT"/>
                  </a:rPr>
                  <a:t>foam</a:t>
                </a:r>
                <a:r>
                  <a:rPr lang="fr-FR" altLang="fr-FR" sz="700" dirty="0">
                    <a:solidFill>
                      <a:schemeClr val="bg1"/>
                    </a:solidFill>
                    <a:latin typeface="ArialMT"/>
                  </a:rPr>
                  <a:t> 0,6g/cc</a:t>
                </a:r>
                <a:br>
                  <a:rPr lang="fr-FR" altLang="fr-FR" sz="700" dirty="0">
                    <a:solidFill>
                      <a:schemeClr val="bg1"/>
                    </a:solidFill>
                    <a:latin typeface="ArialMT"/>
                  </a:rPr>
                </a:br>
                <a:r>
                  <a:rPr lang="fr-FR" altLang="fr-FR" sz="700" dirty="0">
                    <a:solidFill>
                      <a:schemeClr val="bg1"/>
                    </a:solidFill>
                    <a:latin typeface="ArialMT"/>
                  </a:rPr>
                  <a:t>150w/</a:t>
                </a:r>
                <a:r>
                  <a:rPr lang="fr-FR" altLang="fr-FR" sz="700" dirty="0" err="1">
                    <a:solidFill>
                      <a:schemeClr val="bg1"/>
                    </a:solidFill>
                    <a:latin typeface="ArialMT"/>
                  </a:rPr>
                  <a:t>mK</a:t>
                </a:r>
                <a:endParaRPr lang="fr-FR" altLang="fr-FR" sz="700" dirty="0">
                  <a:solidFill>
                    <a:schemeClr val="bg1"/>
                  </a:solidFill>
                  <a:latin typeface="ArialMT"/>
                </a:endParaRPr>
              </a:p>
            </p:txBody>
          </p:sp>
          <p:cxnSp>
            <p:nvCxnSpPr>
              <p:cNvPr id="22" name="Connecteur droit avec flèche 21"/>
              <p:cNvCxnSpPr/>
              <p:nvPr/>
            </p:nvCxnSpPr>
            <p:spPr bwMode="auto">
              <a:xfrm flipH="1" flipV="1">
                <a:off x="1518997" y="5482259"/>
                <a:ext cx="199907" cy="90342"/>
              </a:xfrm>
              <a:prstGeom prst="straightConnector1">
                <a:avLst/>
              </a:prstGeom>
              <a:noFill/>
              <a:ln w="9525" cap="flat" cmpd="sng" algn="ctr">
                <a:solidFill>
                  <a:schemeClr val="bg1"/>
                </a:solidFill>
                <a:prstDash val="solid"/>
                <a:round/>
                <a:headEnd type="none" w="med" len="med"/>
                <a:tailEnd type="triangle"/>
              </a:ln>
              <a:effectLst/>
            </p:spPr>
          </p:cxnSp>
          <p:sp>
            <p:nvSpPr>
              <p:cNvPr id="23" name="Rectangle 32"/>
              <p:cNvSpPr>
                <a:spLocks noChangeArrowheads="1"/>
              </p:cNvSpPr>
              <p:nvPr/>
            </p:nvSpPr>
            <p:spPr bwMode="auto">
              <a:xfrm>
                <a:off x="1262237" y="4357294"/>
                <a:ext cx="1393788" cy="47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fr-FR" sz="700" dirty="0" err="1">
                    <a:solidFill>
                      <a:schemeClr val="bg1"/>
                    </a:solidFill>
                    <a:latin typeface="ArialMT"/>
                  </a:rPr>
                  <a:t>Carbon</a:t>
                </a:r>
                <a:r>
                  <a:rPr lang="fr-FR" altLang="fr-FR" sz="700" dirty="0">
                    <a:solidFill>
                      <a:schemeClr val="bg1"/>
                    </a:solidFill>
                    <a:latin typeface="ArialMT"/>
                  </a:rPr>
                  <a:t> </a:t>
                </a:r>
                <a:r>
                  <a:rPr lang="fr-FR" altLang="fr-FR" sz="700" dirty="0" err="1">
                    <a:solidFill>
                      <a:schemeClr val="bg1"/>
                    </a:solidFill>
                    <a:latin typeface="ArialMT"/>
                  </a:rPr>
                  <a:t>Prepeg</a:t>
                </a:r>
                <a:r>
                  <a:rPr lang="fr-FR" altLang="fr-FR" sz="700" dirty="0">
                    <a:solidFill>
                      <a:schemeClr val="bg1"/>
                    </a:solidFill>
                    <a:latin typeface="ArialMT"/>
                  </a:rPr>
                  <a:t/>
                </a:r>
                <a:br>
                  <a:rPr lang="fr-FR" altLang="fr-FR" sz="700" dirty="0">
                    <a:solidFill>
                      <a:schemeClr val="bg1"/>
                    </a:solidFill>
                    <a:latin typeface="ArialMT"/>
                  </a:rPr>
                </a:br>
                <a:r>
                  <a:rPr lang="fr-FR" sz="700" dirty="0">
                    <a:solidFill>
                      <a:schemeClr val="bg1"/>
                    </a:solidFill>
                  </a:rPr>
                  <a:t>UD-XB3515/44%/35/T700</a:t>
                </a:r>
              </a:p>
              <a:p>
                <a:pPr algn="ctr">
                  <a:spcBef>
                    <a:spcPct val="0"/>
                  </a:spcBef>
                  <a:buFontTx/>
                  <a:buNone/>
                </a:pPr>
                <a:r>
                  <a:rPr lang="fr-FR" sz="700" dirty="0">
                    <a:solidFill>
                      <a:schemeClr val="bg1"/>
                    </a:solidFill>
                  </a:rPr>
                  <a:t>M18/32%/116/M55J/300 </a:t>
                </a:r>
                <a:r>
                  <a:rPr lang="fr-FR" sz="900" dirty="0">
                    <a:solidFill>
                      <a:schemeClr val="bg1"/>
                    </a:solidFill>
                  </a:rPr>
                  <a:t/>
                </a:r>
                <a:br>
                  <a:rPr lang="fr-FR" sz="900" dirty="0">
                    <a:solidFill>
                      <a:schemeClr val="bg1"/>
                    </a:solidFill>
                  </a:rPr>
                </a:br>
                <a:r>
                  <a:rPr lang="fr-FR" sz="900" dirty="0">
                    <a:solidFill>
                      <a:schemeClr val="bg1"/>
                    </a:solidFill>
                  </a:rPr>
                  <a:t>…</a:t>
                </a:r>
                <a:endParaRPr lang="fr-FR" altLang="fr-FR" sz="700" dirty="0">
                  <a:solidFill>
                    <a:schemeClr val="bg1"/>
                  </a:solidFill>
                  <a:latin typeface="ArialMT"/>
                </a:endParaRPr>
              </a:p>
            </p:txBody>
          </p:sp>
          <p:cxnSp>
            <p:nvCxnSpPr>
              <p:cNvPr id="24" name="Connecteur droit avec flèche 23"/>
              <p:cNvCxnSpPr/>
              <p:nvPr/>
            </p:nvCxnSpPr>
            <p:spPr bwMode="auto">
              <a:xfrm flipH="1">
                <a:off x="1747756" y="4778887"/>
                <a:ext cx="118628" cy="194790"/>
              </a:xfrm>
              <a:prstGeom prst="straightConnector1">
                <a:avLst/>
              </a:prstGeom>
              <a:noFill/>
              <a:ln w="9525" cap="flat" cmpd="sng" algn="ctr">
                <a:solidFill>
                  <a:schemeClr val="bg1"/>
                </a:solidFill>
                <a:prstDash val="solid"/>
                <a:round/>
                <a:headEnd type="none" w="med" len="med"/>
                <a:tailEnd type="triangle"/>
              </a:ln>
              <a:effectLst/>
            </p:spPr>
          </p:cxnSp>
          <p:cxnSp>
            <p:nvCxnSpPr>
              <p:cNvPr id="25" name="Connecteur droit avec flèche 24"/>
              <p:cNvCxnSpPr/>
              <p:nvPr/>
            </p:nvCxnSpPr>
            <p:spPr bwMode="auto">
              <a:xfrm flipH="1">
                <a:off x="1632488" y="4793719"/>
                <a:ext cx="224379" cy="136414"/>
              </a:xfrm>
              <a:prstGeom prst="straightConnector1">
                <a:avLst/>
              </a:prstGeom>
              <a:noFill/>
              <a:ln w="9525" cap="flat" cmpd="sng" algn="ctr">
                <a:solidFill>
                  <a:schemeClr val="bg1"/>
                </a:solidFill>
                <a:prstDash val="solid"/>
                <a:round/>
                <a:headEnd type="none" w="med" len="med"/>
                <a:tailEnd type="triangle"/>
              </a:ln>
              <a:effectLst/>
            </p:spPr>
          </p:cxnSp>
        </p:grpSp>
      </p:grpSp>
      <p:sp>
        <p:nvSpPr>
          <p:cNvPr id="81" name="TextBox 18"/>
          <p:cNvSpPr txBox="1"/>
          <p:nvPr/>
        </p:nvSpPr>
        <p:spPr>
          <a:xfrm>
            <a:off x="5431712" y="1941079"/>
            <a:ext cx="1085554" cy="300082"/>
          </a:xfrm>
          <a:prstGeom prst="rect">
            <a:avLst/>
          </a:prstGeom>
          <a:noFill/>
        </p:spPr>
        <p:txBody>
          <a:bodyPr wrap="none" rtlCol="0">
            <a:spAutoFit/>
          </a:bodyPr>
          <a:lstStyle/>
          <a:p>
            <a:pPr defTabSz="342900"/>
            <a:r>
              <a:rPr lang="en-US" sz="1350" b="1" i="1" dirty="0">
                <a:solidFill>
                  <a:srgbClr val="FF0000"/>
                </a:solidFill>
                <a:latin typeface="Calibri" panose="020F0502020204030204"/>
              </a:rPr>
              <a:t>ABYSS </a:t>
            </a:r>
            <a:r>
              <a:rPr lang="en-US" sz="1000" dirty="0">
                <a:latin typeface="Calibri" panose="020F0502020204030204"/>
              </a:rPr>
              <a:t>(layer0)</a:t>
            </a:r>
          </a:p>
        </p:txBody>
      </p:sp>
      <p:grpSp>
        <p:nvGrpSpPr>
          <p:cNvPr id="87" name="Groupe 86"/>
          <p:cNvGrpSpPr/>
          <p:nvPr/>
        </p:nvGrpSpPr>
        <p:grpSpPr>
          <a:xfrm>
            <a:off x="1474501" y="2222173"/>
            <a:ext cx="1816305" cy="1589268"/>
            <a:chOff x="1532621" y="4953732"/>
            <a:chExt cx="1816305" cy="1589268"/>
          </a:xfrm>
        </p:grpSpPr>
        <p:pic>
          <p:nvPicPr>
            <p:cNvPr id="47" name="Imag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2621" y="4953732"/>
              <a:ext cx="1816305" cy="1225734"/>
            </a:xfrm>
            <a:prstGeom prst="rect">
              <a:avLst/>
            </a:prstGeom>
          </p:spPr>
        </p:pic>
        <p:sp>
          <p:nvSpPr>
            <p:cNvPr id="83" name="Rectangle 82"/>
            <p:cNvSpPr/>
            <p:nvPr/>
          </p:nvSpPr>
          <p:spPr>
            <a:xfrm>
              <a:off x="1656432" y="6142890"/>
              <a:ext cx="1515620" cy="400110"/>
            </a:xfrm>
            <a:prstGeom prst="rect">
              <a:avLst/>
            </a:prstGeom>
          </p:spPr>
          <p:txBody>
            <a:bodyPr wrap="square">
              <a:spAutoFit/>
            </a:bodyPr>
            <a:lstStyle/>
            <a:p>
              <a:pPr algn="ctr"/>
              <a:r>
                <a:rPr lang="en-GB" sz="1000" i="1" dirty="0" smtClean="0">
                  <a:cs typeface="Arial" pitchFamily="34" charset="0"/>
                </a:rPr>
                <a:t>Mousse </a:t>
              </a:r>
              <a:r>
                <a:rPr lang="en-GB" sz="1000" i="1" dirty="0" err="1" smtClean="0">
                  <a:cs typeface="Arial" pitchFamily="34" charset="0"/>
                </a:rPr>
                <a:t>usinée</a:t>
              </a:r>
              <a:r>
                <a:rPr lang="en-GB" sz="1000" i="1" dirty="0" smtClean="0">
                  <a:cs typeface="Arial" pitchFamily="34" charset="0"/>
                </a:rPr>
                <a:t> </a:t>
              </a:r>
            </a:p>
            <a:p>
              <a:pPr algn="ctr"/>
              <a:r>
                <a:rPr lang="en-GB" sz="1000" i="1" dirty="0" err="1" smtClean="0">
                  <a:cs typeface="Arial" pitchFamily="34" charset="0"/>
                </a:rPr>
                <a:t>limite</a:t>
              </a:r>
              <a:r>
                <a:rPr lang="en-GB" sz="1000" i="1" dirty="0" smtClean="0">
                  <a:cs typeface="Arial" pitchFamily="34" charset="0"/>
                </a:rPr>
                <a:t> des blocs 1’*1’*1’</a:t>
              </a:r>
              <a:endParaRPr lang="en-GB" sz="1000" i="1" dirty="0">
                <a:cs typeface="Arial" pitchFamily="34" charset="0"/>
              </a:endParaRPr>
            </a:p>
          </p:txBody>
        </p:sp>
      </p:grpSp>
      <p:sp>
        <p:nvSpPr>
          <p:cNvPr id="86" name="Rectangle 85"/>
          <p:cNvSpPr/>
          <p:nvPr/>
        </p:nvSpPr>
        <p:spPr>
          <a:xfrm>
            <a:off x="1934303" y="1397778"/>
            <a:ext cx="3277864" cy="400751"/>
          </a:xfrm>
          <a:prstGeom prst="rect">
            <a:avLst/>
          </a:prstGeom>
        </p:spPr>
        <p:txBody>
          <a:bodyPr wrap="square">
            <a:spAutoFit/>
          </a:bodyPr>
          <a:lstStyle/>
          <a:p>
            <a:r>
              <a:rPr lang="fr-FR" sz="2004" b="1" i="1" dirty="0" smtClean="0">
                <a:solidFill>
                  <a:srgbClr val="000000"/>
                </a:solidFill>
                <a:latin typeface="Corbel" panose="020B0503020204020204"/>
              </a:rPr>
              <a:t>Echelles du Détecteur Pixel</a:t>
            </a:r>
            <a:r>
              <a:rPr lang="fr-FR" dirty="0">
                <a:latin typeface="Times New Roman" panose="02020603050405020304" pitchFamily="18" charset="0"/>
                <a:ea typeface="Times New Roman" panose="02020603050405020304" pitchFamily="18" charset="0"/>
              </a:rPr>
              <a:t> </a:t>
            </a:r>
            <a:endParaRPr lang="fr-FR" dirty="0"/>
          </a:p>
        </p:txBody>
      </p:sp>
      <p:grpSp>
        <p:nvGrpSpPr>
          <p:cNvPr id="89" name="Groupe 88"/>
          <p:cNvGrpSpPr/>
          <p:nvPr/>
        </p:nvGrpSpPr>
        <p:grpSpPr>
          <a:xfrm>
            <a:off x="5206546" y="2204243"/>
            <a:ext cx="1488040" cy="2429409"/>
            <a:chOff x="3892502" y="4088812"/>
            <a:chExt cx="1488040" cy="2429409"/>
          </a:xfrm>
        </p:grpSpPr>
        <p:pic>
          <p:nvPicPr>
            <p:cNvPr id="85" name="Image 84"/>
            <p:cNvPicPr/>
            <p:nvPr/>
          </p:nvPicPr>
          <p:blipFill>
            <a:blip r:embed="rId9" cstate="print">
              <a:extLst>
                <a:ext uri="{28A0092B-C50C-407E-A947-70E740481C1C}">
                  <a14:useLocalDpi xmlns:a14="http://schemas.microsoft.com/office/drawing/2010/main" val="0"/>
                </a:ext>
              </a:extLst>
            </a:blip>
            <a:stretch>
              <a:fillRect/>
            </a:stretch>
          </p:blipFill>
          <p:spPr>
            <a:xfrm rot="16200000">
              <a:off x="3597297" y="4384017"/>
              <a:ext cx="2078449" cy="1488040"/>
            </a:xfrm>
            <a:prstGeom prst="rect">
              <a:avLst/>
            </a:prstGeom>
          </p:spPr>
        </p:pic>
        <p:sp>
          <p:nvSpPr>
            <p:cNvPr id="88" name="Rectangle 87"/>
            <p:cNvSpPr/>
            <p:nvPr/>
          </p:nvSpPr>
          <p:spPr>
            <a:xfrm>
              <a:off x="4049072" y="6118111"/>
              <a:ext cx="1266605" cy="400110"/>
            </a:xfrm>
            <a:prstGeom prst="rect">
              <a:avLst/>
            </a:prstGeom>
          </p:spPr>
          <p:txBody>
            <a:bodyPr wrap="square">
              <a:spAutoFit/>
            </a:bodyPr>
            <a:lstStyle/>
            <a:p>
              <a:r>
                <a:rPr lang="en-GB" sz="1000" i="1" dirty="0" err="1" smtClean="0">
                  <a:cs typeface="Arial" pitchFamily="34" charset="0"/>
                </a:rPr>
                <a:t>Moulage</a:t>
              </a:r>
              <a:r>
                <a:rPr lang="en-GB" sz="1000" i="1" dirty="0" smtClean="0">
                  <a:cs typeface="Arial" pitchFamily="34" charset="0"/>
                </a:rPr>
                <a:t> des </a:t>
              </a:r>
              <a:r>
                <a:rPr lang="en-GB" sz="1000" i="1" dirty="0" err="1" smtClean="0">
                  <a:cs typeface="Arial" pitchFamily="34" charset="0"/>
                </a:rPr>
                <a:t>coques</a:t>
              </a:r>
              <a:r>
                <a:rPr lang="en-GB" sz="1000" i="1" dirty="0" smtClean="0">
                  <a:cs typeface="Arial" pitchFamily="34" charset="0"/>
                </a:rPr>
                <a:t> sur </a:t>
              </a:r>
              <a:r>
                <a:rPr lang="en-GB" sz="1000" i="1" dirty="0" err="1" smtClean="0">
                  <a:cs typeface="Arial" pitchFamily="34" charset="0"/>
                </a:rPr>
                <a:t>mousse+tubes</a:t>
              </a:r>
              <a:endParaRPr lang="en-GB" sz="1000" i="1" dirty="0">
                <a:cs typeface="Arial" pitchFamily="34" charset="0"/>
              </a:endParaRPr>
            </a:p>
          </p:txBody>
        </p:sp>
      </p:grpSp>
      <p:sp>
        <p:nvSpPr>
          <p:cNvPr id="92" name="Rectangle 91"/>
          <p:cNvSpPr/>
          <p:nvPr/>
        </p:nvSpPr>
        <p:spPr>
          <a:xfrm>
            <a:off x="6135479" y="878878"/>
            <a:ext cx="3937938" cy="369332"/>
          </a:xfrm>
          <a:prstGeom prst="rect">
            <a:avLst/>
          </a:prstGeom>
        </p:spPr>
        <p:txBody>
          <a:bodyPr wrap="none">
            <a:spAutoFit/>
          </a:bodyPr>
          <a:lstStyle/>
          <a:p>
            <a:pPr>
              <a:spcBef>
                <a:spcPct val="0"/>
              </a:spcBef>
            </a:pPr>
            <a:r>
              <a:rPr lang="en-GB" altLang="fr-FR" b="1" i="1" dirty="0">
                <a:solidFill>
                  <a:srgbClr val="0070C0"/>
                </a:solidFill>
                <a:latin typeface="Arial" panose="020B0604020202020204" pitchFamily="34" charset="0"/>
              </a:rPr>
              <a:t>PROTOTYPES </a:t>
            </a:r>
            <a:r>
              <a:rPr lang="fr-FR" altLang="fr-FR" b="1" i="1" dirty="0" smtClean="0">
                <a:solidFill>
                  <a:srgbClr val="0070C0"/>
                </a:solidFill>
                <a:latin typeface="Arial" panose="020B0604020202020204" pitchFamily="34" charset="0"/>
              </a:rPr>
              <a:t>d’échelles</a:t>
            </a:r>
            <a:r>
              <a:rPr lang="en-GB" altLang="fr-FR" b="1" i="1" dirty="0" smtClean="0">
                <a:solidFill>
                  <a:srgbClr val="0070C0"/>
                </a:solidFill>
                <a:latin typeface="Arial" panose="020B0604020202020204" pitchFamily="34" charset="0"/>
              </a:rPr>
              <a:t> “Alpine”</a:t>
            </a:r>
            <a:endParaRPr lang="en-GB" altLang="fr-FR" b="1" i="1" dirty="0">
              <a:solidFill>
                <a:srgbClr val="0070C0"/>
              </a:solidFill>
              <a:latin typeface="Arial" panose="020B0604020202020204" pitchFamily="34" charset="0"/>
            </a:endParaRPr>
          </a:p>
        </p:txBody>
      </p:sp>
      <p:grpSp>
        <p:nvGrpSpPr>
          <p:cNvPr id="96" name="Groupe 7"/>
          <p:cNvGrpSpPr/>
          <p:nvPr/>
        </p:nvGrpSpPr>
        <p:grpSpPr>
          <a:xfrm>
            <a:off x="0" y="1277130"/>
            <a:ext cx="6096000" cy="830997"/>
            <a:chOff x="107504" y="1486072"/>
            <a:chExt cx="6096000" cy="830997"/>
          </a:xfrm>
        </p:grpSpPr>
        <p:sp>
          <p:nvSpPr>
            <p:cNvPr id="97" name="Rectangle 96"/>
            <p:cNvSpPr/>
            <p:nvPr/>
          </p:nvSpPr>
          <p:spPr>
            <a:xfrm>
              <a:off x="107504" y="1486072"/>
              <a:ext cx="6096000" cy="83099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lvl="0">
                <a:defRPr/>
              </a:pPr>
              <a:r>
                <a:rPr lang="en-US" sz="1600" cap="small" dirty="0" smtClean="0"/>
                <a:t>D. Grondin</a:t>
              </a:r>
              <a:r>
                <a:rPr kumimoji="0" lang="en-US" sz="1600" b="0" i="0" u="none" strike="noStrike" kern="1200" cap="small" spc="0" normalizeH="0" baseline="0" noProof="0" dirty="0" smtClean="0">
                  <a:ln>
                    <a:noFill/>
                  </a:ln>
                  <a:effectLst/>
                  <a:uLnTx/>
                  <a:uFillTx/>
                  <a:latin typeface="Calibri"/>
                  <a:ea typeface="+mn-ea"/>
                  <a:cs typeface="+mn-cs"/>
                </a:rPr>
                <a:t/>
              </a:r>
              <a:br>
                <a:rPr kumimoji="0" lang="en-US" sz="1600" b="0" i="0" u="none" strike="noStrike" kern="1200" cap="small" spc="0" normalizeH="0" baseline="0" noProof="0" dirty="0" smtClean="0">
                  <a:ln>
                    <a:noFill/>
                  </a:ln>
                  <a:effectLst/>
                  <a:uLnTx/>
                  <a:uFillTx/>
                  <a:latin typeface="Calibri"/>
                  <a:ea typeface="+mn-ea"/>
                  <a:cs typeface="+mn-cs"/>
                </a:rPr>
              </a:br>
              <a:r>
                <a:rPr lang="en-US" sz="1600" cap="small" dirty="0" smtClean="0"/>
                <a:t>26/08/2016</a:t>
              </a:r>
              <a:endParaRPr kumimoji="0" lang="it-IT" sz="1600" b="0" i="0" u="none" strike="noStrike" kern="1200" cap="small" spc="0" normalizeH="0" baseline="0" noProof="0" dirty="0">
                <a:ln>
                  <a:noFill/>
                </a:ln>
                <a:effectLst/>
                <a:uLnTx/>
                <a:uFillTx/>
                <a:latin typeface="Calibri"/>
              </a:endParaRPr>
            </a:p>
          </p:txBody>
        </p:sp>
        <p:cxnSp>
          <p:nvCxnSpPr>
            <p:cNvPr id="98" name="Connecteur droit 97"/>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grpSp>
        <p:nvGrpSpPr>
          <p:cNvPr id="108" name="Groupe 107"/>
          <p:cNvGrpSpPr/>
          <p:nvPr/>
        </p:nvGrpSpPr>
        <p:grpSpPr>
          <a:xfrm>
            <a:off x="7172697" y="2179136"/>
            <a:ext cx="3203848" cy="1798652"/>
            <a:chOff x="321609" y="1976902"/>
            <a:chExt cx="3203848" cy="1798652"/>
          </a:xfrm>
        </p:grpSpPr>
        <p:pic>
          <p:nvPicPr>
            <p:cNvPr id="109" name="Image 10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609" y="1976902"/>
              <a:ext cx="3203848" cy="1798652"/>
            </a:xfrm>
            <a:prstGeom prst="rect">
              <a:avLst/>
            </a:prstGeom>
          </p:spPr>
        </p:pic>
        <p:sp>
          <p:nvSpPr>
            <p:cNvPr id="110" name="ZoneTexte 109"/>
            <p:cNvSpPr txBox="1"/>
            <p:nvPr/>
          </p:nvSpPr>
          <p:spPr>
            <a:xfrm>
              <a:off x="1153627" y="2392918"/>
              <a:ext cx="1590187" cy="461665"/>
            </a:xfrm>
            <a:prstGeom prst="rect">
              <a:avLst/>
            </a:prstGeom>
            <a:noFill/>
          </p:spPr>
          <p:txBody>
            <a:bodyPr wrap="square" rtlCol="0">
              <a:spAutoFit/>
            </a:bodyPr>
            <a:lstStyle/>
            <a:p>
              <a:pPr algn="ctr"/>
              <a:r>
                <a:rPr lang="en-GB" sz="1200" dirty="0" smtClean="0">
                  <a:solidFill>
                    <a:schemeClr val="bg1"/>
                  </a:solidFill>
                </a:rPr>
                <a:t>Carbon Foam</a:t>
              </a:r>
              <a:br>
                <a:rPr lang="en-GB" sz="1200" dirty="0" smtClean="0">
                  <a:solidFill>
                    <a:schemeClr val="bg1"/>
                  </a:solidFill>
                </a:rPr>
              </a:br>
              <a:r>
                <a:rPr lang="en-GB" sz="1200" dirty="0" err="1" smtClean="0">
                  <a:solidFill>
                    <a:schemeClr val="bg1"/>
                  </a:solidFill>
                </a:rPr>
                <a:t>Allcomp</a:t>
              </a:r>
              <a:r>
                <a:rPr lang="en-GB" sz="1200" dirty="0" smtClean="0">
                  <a:solidFill>
                    <a:schemeClr val="bg1"/>
                  </a:solidFill>
                </a:rPr>
                <a:t> 12’x12’x1”</a:t>
              </a:r>
              <a:endParaRPr lang="en-GB" sz="1200" dirty="0">
                <a:solidFill>
                  <a:schemeClr val="bg1"/>
                </a:solidFill>
              </a:endParaRPr>
            </a:p>
          </p:txBody>
        </p:sp>
      </p:grpSp>
      <p:sp>
        <p:nvSpPr>
          <p:cNvPr id="111" name="Rectangle 110"/>
          <p:cNvSpPr/>
          <p:nvPr/>
        </p:nvSpPr>
        <p:spPr>
          <a:xfrm>
            <a:off x="7059189" y="4410992"/>
            <a:ext cx="5260498" cy="307777"/>
          </a:xfrm>
          <a:prstGeom prst="rect">
            <a:avLst/>
          </a:prstGeom>
        </p:spPr>
        <p:txBody>
          <a:bodyPr wrap="square">
            <a:spAutoFit/>
          </a:bodyPr>
          <a:lstStyle/>
          <a:p>
            <a:r>
              <a:rPr lang="fr-FR" sz="1400" b="1" dirty="0" smtClean="0">
                <a:latin typeface="ComicSansMS"/>
              </a:rPr>
              <a:t>Usinage</a:t>
            </a:r>
            <a:r>
              <a:rPr lang="fr-FR" sz="1400" dirty="0" smtClean="0">
                <a:latin typeface="ComicSansMS"/>
              </a:rPr>
              <a:t>: facile – électroérosion / fil – préhension délicate</a:t>
            </a:r>
          </a:p>
        </p:txBody>
      </p:sp>
      <p:sp>
        <p:nvSpPr>
          <p:cNvPr id="112" name="Rectangle 111"/>
          <p:cNvSpPr/>
          <p:nvPr/>
        </p:nvSpPr>
        <p:spPr>
          <a:xfrm>
            <a:off x="7128591" y="3949327"/>
            <a:ext cx="3247954" cy="461665"/>
          </a:xfrm>
          <a:prstGeom prst="rect">
            <a:avLst/>
          </a:prstGeom>
        </p:spPr>
        <p:txBody>
          <a:bodyPr wrap="square">
            <a:spAutoFit/>
          </a:bodyPr>
          <a:lstStyle/>
          <a:p>
            <a:pPr algn="ctr"/>
            <a:r>
              <a:rPr lang="en-US" sz="1200" i="1" dirty="0" smtClean="0">
                <a:latin typeface="Calibri" panose="020F0502020204030204" pitchFamily="34" charset="0"/>
                <a:ea typeface="Times New Roman" panose="02020603050405020304" pitchFamily="18" charset="0"/>
                <a:cs typeface="Times New Roman" panose="02020603050405020304" pitchFamily="18" charset="0"/>
              </a:rPr>
              <a:t>Foam </a:t>
            </a:r>
            <a:r>
              <a:rPr lang="en-US" sz="1200" i="1" dirty="0">
                <a:latin typeface="Calibri" panose="020F0502020204030204" pitchFamily="34" charset="0"/>
                <a:ea typeface="Times New Roman" panose="02020603050405020304" pitchFamily="18" charset="0"/>
                <a:cs typeface="Times New Roman" panose="02020603050405020304" pitchFamily="18" charset="0"/>
              </a:rPr>
              <a:t>block is at </a:t>
            </a:r>
            <a:r>
              <a:rPr lang="en-US" sz="1200" b="1" i="1" dirty="0">
                <a:latin typeface="Calibri" panose="020F0502020204030204" pitchFamily="34" charset="0"/>
                <a:ea typeface="Times New Roman" panose="02020603050405020304" pitchFamily="18" charset="0"/>
                <a:cs typeface="Times New Roman" panose="02020603050405020304" pitchFamily="18" charset="0"/>
              </a:rPr>
              <a:t>0.574 g/cc</a:t>
            </a:r>
            <a:r>
              <a:rPr lang="en-US" sz="1200" i="1" dirty="0">
                <a:latin typeface="Calibri" panose="020F0502020204030204" pitchFamily="34" charset="0"/>
                <a:ea typeface="Times New Roman" panose="02020603050405020304" pitchFamily="18" charset="0"/>
                <a:cs typeface="Times New Roman" panose="02020603050405020304" pitchFamily="18" charset="0"/>
              </a:rPr>
              <a:t> and with </a:t>
            </a:r>
            <a:r>
              <a:rPr lang="en-US" sz="1200" i="1" dirty="0" smtClean="0">
                <a:latin typeface="Calibri" panose="020F0502020204030204" pitchFamily="34" charset="0"/>
                <a:ea typeface="Times New Roman" panose="02020603050405020304" pitchFamily="18" charset="0"/>
                <a:cs typeface="Times New Roman" panose="02020603050405020304" pitchFamily="18" charset="0"/>
              </a:rPr>
              <a:t/>
            </a:r>
            <a:br>
              <a:rPr lang="en-US" sz="1200" i="1" dirty="0" smtClean="0">
                <a:latin typeface="Calibri" panose="020F0502020204030204" pitchFamily="34" charset="0"/>
                <a:ea typeface="Times New Roman" panose="02020603050405020304" pitchFamily="18" charset="0"/>
                <a:cs typeface="Times New Roman" panose="02020603050405020304" pitchFamily="18" charset="0"/>
              </a:rPr>
            </a:br>
            <a:r>
              <a:rPr lang="en-US" sz="1200" b="1" i="1" dirty="0" smtClean="0">
                <a:latin typeface="Calibri" panose="020F0502020204030204" pitchFamily="34" charset="0"/>
                <a:ea typeface="Times New Roman" panose="02020603050405020304" pitchFamily="18" charset="0"/>
                <a:cs typeface="Times New Roman" panose="02020603050405020304" pitchFamily="18" charset="0"/>
              </a:rPr>
              <a:t>155 </a:t>
            </a:r>
            <a:r>
              <a:rPr lang="en-US" sz="1200" b="1" i="1" dirty="0">
                <a:latin typeface="Calibri" panose="020F0502020204030204" pitchFamily="34" charset="0"/>
                <a:ea typeface="Times New Roman" panose="02020603050405020304" pitchFamily="18" charset="0"/>
                <a:cs typeface="Times New Roman" panose="02020603050405020304" pitchFamily="18" charset="0"/>
              </a:rPr>
              <a:t>W/</a:t>
            </a:r>
            <a:r>
              <a:rPr lang="en-US" sz="1200" b="1" i="1" dirty="0" err="1">
                <a:latin typeface="Calibri" panose="020F0502020204030204" pitchFamily="34" charset="0"/>
                <a:ea typeface="Times New Roman" panose="02020603050405020304" pitchFamily="18" charset="0"/>
                <a:cs typeface="Times New Roman" panose="02020603050405020304" pitchFamily="18" charset="0"/>
              </a:rPr>
              <a:t>m.K</a:t>
            </a:r>
            <a:r>
              <a:rPr lang="en-US" sz="1200" i="1" dirty="0">
                <a:latin typeface="Calibri" panose="020F0502020204030204" pitchFamily="34" charset="0"/>
                <a:ea typeface="Times New Roman" panose="02020603050405020304" pitchFamily="18" charset="0"/>
                <a:cs typeface="Times New Roman" panose="02020603050405020304" pitchFamily="18" charset="0"/>
              </a:rPr>
              <a:t> in Z direction</a:t>
            </a:r>
            <a:endParaRPr lang="fr-FR" sz="1200" i="1" dirty="0"/>
          </a:p>
        </p:txBody>
      </p:sp>
      <p:sp>
        <p:nvSpPr>
          <p:cNvPr id="115" name="Rectangle 114"/>
          <p:cNvSpPr/>
          <p:nvPr/>
        </p:nvSpPr>
        <p:spPr>
          <a:xfrm>
            <a:off x="7011792" y="1503680"/>
            <a:ext cx="5051897" cy="684803"/>
          </a:xfrm>
          <a:prstGeom prst="rect">
            <a:avLst/>
          </a:prstGeom>
        </p:spPr>
        <p:txBody>
          <a:bodyPr wrap="square">
            <a:spAutoFit/>
          </a:bodyPr>
          <a:lstStyle/>
          <a:p>
            <a:r>
              <a:rPr lang="fr-FR" sz="1400" b="1" dirty="0">
                <a:latin typeface="ComicSansMS"/>
              </a:rPr>
              <a:t>Fournisseurs</a:t>
            </a:r>
            <a:r>
              <a:rPr lang="fr-FR" sz="1400" dirty="0">
                <a:latin typeface="ComicSansMS"/>
              </a:rPr>
              <a:t>: Koppers / Poco / </a:t>
            </a:r>
            <a:r>
              <a:rPr lang="fr-FR" sz="1400" dirty="0" err="1">
                <a:latin typeface="ComicSansMS"/>
              </a:rPr>
              <a:t>Allcomp</a:t>
            </a:r>
            <a:r>
              <a:rPr lang="fr-FR" sz="1400" dirty="0">
                <a:latin typeface="ComicSansMS"/>
              </a:rPr>
              <a:t> – plusieurs densités </a:t>
            </a:r>
          </a:p>
          <a:p>
            <a:r>
              <a:rPr lang="fr-FR" sz="1400" dirty="0" smtClean="0">
                <a:latin typeface="ComicSansMS"/>
              </a:rPr>
              <a:t>Prix </a:t>
            </a:r>
            <a:r>
              <a:rPr lang="fr-FR" sz="1050" dirty="0" smtClean="0">
                <a:latin typeface="ComicSansMS"/>
              </a:rPr>
              <a:t>(mai 2017)</a:t>
            </a:r>
            <a:r>
              <a:rPr lang="fr-FR" sz="1400" dirty="0" smtClean="0">
                <a:latin typeface="ComicSansMS"/>
              </a:rPr>
              <a:t>: </a:t>
            </a:r>
            <a:r>
              <a:rPr lang="en-GB" sz="1050" dirty="0">
                <a:latin typeface="ComicSansMS"/>
              </a:rPr>
              <a:t>Standard Density: 0.23 g/cc ± 0.03 g/cc  $2,600 per block</a:t>
            </a:r>
            <a:br>
              <a:rPr lang="en-GB" sz="1050" dirty="0">
                <a:latin typeface="ComicSansMS"/>
              </a:rPr>
            </a:br>
            <a:r>
              <a:rPr lang="en-GB" sz="1050" dirty="0" smtClean="0">
                <a:latin typeface="ComicSansMS"/>
              </a:rPr>
              <a:t> 		     </a:t>
            </a:r>
            <a:r>
              <a:rPr lang="en-US" sz="1050" dirty="0" smtClean="0">
                <a:latin typeface="ComicSansMS"/>
              </a:rPr>
              <a:t>Special </a:t>
            </a:r>
            <a:r>
              <a:rPr lang="en-US" sz="1050" dirty="0">
                <a:latin typeface="ComicSansMS"/>
              </a:rPr>
              <a:t>Density:    0.60 g/cc ± 0.05 g/cc  $4,250 per </a:t>
            </a:r>
            <a:r>
              <a:rPr lang="en-US" sz="1050" dirty="0" smtClean="0">
                <a:latin typeface="ComicSansMS"/>
              </a:rPr>
              <a:t>block</a:t>
            </a:r>
            <a:endParaRPr lang="fr-FR" sz="1400" dirty="0" smtClean="0">
              <a:latin typeface="ComicSansMS"/>
            </a:endParaRPr>
          </a:p>
        </p:txBody>
      </p:sp>
      <p:sp>
        <p:nvSpPr>
          <p:cNvPr id="116" name="Rectangle 115"/>
          <p:cNvSpPr/>
          <p:nvPr/>
        </p:nvSpPr>
        <p:spPr>
          <a:xfrm>
            <a:off x="7059189" y="4650077"/>
            <a:ext cx="5260498" cy="1169551"/>
          </a:xfrm>
          <a:prstGeom prst="rect">
            <a:avLst/>
          </a:prstGeom>
        </p:spPr>
        <p:txBody>
          <a:bodyPr wrap="square">
            <a:spAutoFit/>
          </a:bodyPr>
          <a:lstStyle/>
          <a:p>
            <a:r>
              <a:rPr lang="fr-FR" sz="1400" b="1" dirty="0" smtClean="0">
                <a:latin typeface="ComicSansMS"/>
              </a:rPr>
              <a:t>Collage</a:t>
            </a:r>
            <a:r>
              <a:rPr lang="fr-FR" sz="1400" dirty="0" smtClean="0">
                <a:latin typeface="ComicSansMS"/>
              </a:rPr>
              <a:t>: masquage / épaisseur</a:t>
            </a:r>
          </a:p>
          <a:p>
            <a:r>
              <a:rPr lang="en-US" sz="1400" dirty="0">
                <a:latin typeface="ComicSansMS"/>
              </a:rPr>
              <a:t>3M BN-TC2810</a:t>
            </a:r>
            <a:endParaRPr lang="fr-FR" sz="1400" dirty="0">
              <a:latin typeface="ComicSansMS"/>
            </a:endParaRPr>
          </a:p>
          <a:p>
            <a:r>
              <a:rPr lang="en-US" sz="1400" dirty="0">
                <a:latin typeface="ComicSansMS"/>
              </a:rPr>
              <a:t>3M 880x series</a:t>
            </a:r>
          </a:p>
          <a:p>
            <a:r>
              <a:rPr lang="en-US" sz="1400" dirty="0" err="1">
                <a:latin typeface="ComicSansMS"/>
              </a:rPr>
              <a:t>Epotek</a:t>
            </a:r>
            <a:r>
              <a:rPr lang="en-US" sz="1400" dirty="0">
                <a:latin typeface="ComicSansMS"/>
              </a:rPr>
              <a:t> BN epoxy T905BN-4 </a:t>
            </a:r>
          </a:p>
          <a:p>
            <a:r>
              <a:rPr lang="en-US" sz="1400" dirty="0" err="1">
                <a:latin typeface="ComicSansMS"/>
              </a:rPr>
              <a:t>Epotek</a:t>
            </a:r>
            <a:r>
              <a:rPr lang="en-US" sz="1400" dirty="0">
                <a:latin typeface="ComicSansMS"/>
              </a:rPr>
              <a:t> Aluminum loaded T7109-20</a:t>
            </a:r>
            <a:endParaRPr lang="fr-FR" sz="1400" dirty="0">
              <a:latin typeface="ComicSansMS"/>
            </a:endParaRPr>
          </a:p>
        </p:txBody>
      </p:sp>
      <p:pic>
        <p:nvPicPr>
          <p:cNvPr id="6148" name="Image 20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2300" y="4892636"/>
            <a:ext cx="1969477" cy="1456006"/>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9924581" y="4691683"/>
            <a:ext cx="2024913" cy="246221"/>
          </a:xfrm>
          <a:prstGeom prst="rect">
            <a:avLst/>
          </a:prstGeom>
        </p:spPr>
        <p:txBody>
          <a:bodyPr wrap="none">
            <a:spAutoFit/>
          </a:bodyPr>
          <a:lstStyle/>
          <a:p>
            <a:r>
              <a:rPr lang="fr-FR" sz="1000" i="1" dirty="0" err="1">
                <a:latin typeface="Times New Roman" panose="02020603050405020304" pitchFamily="18" charset="0"/>
                <a:ea typeface="Times New Roman" panose="02020603050405020304" pitchFamily="18" charset="0"/>
              </a:rPr>
              <a:t>Stycast</a:t>
            </a:r>
            <a:r>
              <a:rPr lang="fr-FR" sz="1000" i="1" dirty="0">
                <a:latin typeface="Times New Roman" panose="02020603050405020304" pitchFamily="18" charset="0"/>
                <a:ea typeface="Times New Roman" panose="02020603050405020304" pitchFamily="18" charset="0"/>
              </a:rPr>
              <a:t> 2850 FT + Pesée </a:t>
            </a:r>
            <a:r>
              <a:rPr lang="fr-FR" sz="1000" i="1" dirty="0" err="1">
                <a:latin typeface="Times New Roman" panose="02020603050405020304" pitchFamily="18" charset="0"/>
                <a:ea typeface="Times New Roman" panose="02020603050405020304" pitchFamily="18" charset="0"/>
              </a:rPr>
              <a:t>Catalyst</a:t>
            </a:r>
            <a:r>
              <a:rPr lang="fr-FR" sz="1000" i="1" dirty="0">
                <a:latin typeface="Times New Roman" panose="02020603050405020304" pitchFamily="18" charset="0"/>
                <a:ea typeface="Times New Roman" panose="02020603050405020304" pitchFamily="18" charset="0"/>
              </a:rPr>
              <a:t> 9</a:t>
            </a:r>
            <a:endParaRPr lang="fr-FR" sz="1000" i="1" dirty="0"/>
          </a:p>
        </p:txBody>
      </p:sp>
    </p:spTree>
    <p:extLst>
      <p:ext uri="{BB962C8B-B14F-4D97-AF65-F5344CB8AC3E}">
        <p14:creationId xmlns:p14="http://schemas.microsoft.com/office/powerpoint/2010/main" val="2834712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1"/>
          <p:cNvSpPr>
            <a:spLocks noChangeArrowheads="1"/>
          </p:cNvSpPr>
          <p:nvPr/>
        </p:nvSpPr>
        <p:spPr bwMode="auto">
          <a:xfrm>
            <a:off x="7303324" y="1118952"/>
            <a:ext cx="4789027"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37" name="AutoShape 1"/>
          <p:cNvSpPr>
            <a:spLocks noChangeArrowheads="1"/>
          </p:cNvSpPr>
          <p:nvPr/>
        </p:nvSpPr>
        <p:spPr bwMode="auto">
          <a:xfrm>
            <a:off x="1409857" y="1398225"/>
            <a:ext cx="5774714"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462217" y="3500415"/>
              <a:ext cx="4243040"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Graphite pyrolytique </a:t>
              </a:r>
              <a:endParaRPr lang="fr-FR" sz="3600" b="1" dirty="0">
                <a:solidFill>
                  <a:schemeClr val="bg1"/>
                </a:solidFill>
              </a:endParaRPr>
            </a:p>
          </p:txBody>
        </p:sp>
      </p:grpSp>
      <p:grpSp>
        <p:nvGrpSpPr>
          <p:cNvPr id="13" name="Groupe 7"/>
          <p:cNvGrpSpPr/>
          <p:nvPr/>
        </p:nvGrpSpPr>
        <p:grpSpPr>
          <a:xfrm>
            <a:off x="0" y="1277130"/>
            <a:ext cx="6096000" cy="1569660"/>
            <a:chOff x="107504" y="1486072"/>
            <a:chExt cx="6096000" cy="1569660"/>
          </a:xfrm>
        </p:grpSpPr>
        <p:sp>
          <p:nvSpPr>
            <p:cNvPr id="14" name="Rectangle 13"/>
            <p:cNvSpPr/>
            <p:nvPr/>
          </p:nvSpPr>
          <p:spPr>
            <a:xfrm>
              <a:off x="107504" y="1486072"/>
              <a:ext cx="6096000" cy="156966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Fournisseurs</a:t>
              </a:r>
            </a:p>
            <a:p>
              <a:pPr lvl="0">
                <a:defRPr/>
              </a:pPr>
              <a:r>
                <a:rPr lang="en-US" sz="1600" cap="small" dirty="0" err="1" smtClean="0"/>
                <a:t>Amec</a:t>
              </a:r>
              <a:r>
                <a:rPr lang="en-US" sz="1600" cap="small" dirty="0" smtClean="0"/>
                <a:t> </a:t>
              </a:r>
              <a:r>
                <a:rPr lang="en-US" sz="1600" cap="small" dirty="0" err="1" smtClean="0"/>
                <a:t>Thermasol</a:t>
              </a:r>
              <a:r>
                <a:rPr lang="en-US" sz="1600" cap="small" dirty="0"/>
                <a:t/>
              </a:r>
              <a:br>
                <a:rPr lang="en-US" sz="1600" cap="small" dirty="0"/>
              </a:br>
              <a:r>
                <a:rPr lang="en-US" sz="1600" cap="small" dirty="0" smtClean="0"/>
                <a:t>Momentive</a:t>
              </a:r>
              <a:br>
                <a:rPr lang="en-US" sz="1600" cap="small" dirty="0" smtClean="0"/>
              </a:br>
              <a:r>
                <a:rPr lang="en-US" sz="1600" cap="small" dirty="0" smtClean="0"/>
                <a:t>Panasonic</a:t>
              </a:r>
            </a:p>
            <a:p>
              <a:pPr lvl="0">
                <a:defRPr/>
              </a:pPr>
              <a:r>
                <a:rPr lang="en-US" sz="1600" cap="small" dirty="0" smtClean="0"/>
                <a:t>…</a:t>
              </a:r>
            </a:p>
            <a:p>
              <a:pPr lvl="0">
                <a:defRPr/>
              </a:pPr>
              <a:endParaRPr kumimoji="0" lang="it-IT" sz="1600" b="0" i="0" u="none" strike="noStrike" kern="1200" cap="small" spc="0" normalizeH="0" baseline="0" noProof="0" dirty="0">
                <a:ln>
                  <a:noFill/>
                </a:ln>
                <a:effectLst/>
                <a:uLnTx/>
                <a:uFillTx/>
                <a:latin typeface="Calibri"/>
              </a:endParaRPr>
            </a:p>
          </p:txBody>
        </p:sp>
        <p:cxnSp>
          <p:nvCxnSpPr>
            <p:cNvPr id="15" name="Connecteur droit 14"/>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sp>
        <p:nvSpPr>
          <p:cNvPr id="18" name="ZoneTexte 17"/>
          <p:cNvSpPr txBox="1"/>
          <p:nvPr/>
        </p:nvSpPr>
        <p:spPr>
          <a:xfrm>
            <a:off x="1481266" y="4292305"/>
            <a:ext cx="4113199" cy="338554"/>
          </a:xfrm>
          <a:prstGeom prst="rect">
            <a:avLst/>
          </a:prstGeom>
          <a:solidFill>
            <a:srgbClr val="FFC000"/>
          </a:solidFill>
          <a:ln>
            <a:noFill/>
            <a:miter lim="800000"/>
          </a:ln>
          <a:scene3d>
            <a:camera prst="orthographicFront"/>
            <a:lightRig rig="balanced" dir="t"/>
          </a:scene3d>
          <a:sp3d prstMaterial="matte"/>
        </p:spPr>
        <p:style>
          <a:lnRef idx="1">
            <a:schemeClr val="accent2"/>
          </a:lnRef>
          <a:fillRef idx="3">
            <a:schemeClr val="accent2"/>
          </a:fillRef>
          <a:effectRef idx="2">
            <a:schemeClr val="accent2"/>
          </a:effectRef>
          <a:fontRef idx="minor">
            <a:schemeClr val="lt1"/>
          </a:fontRef>
        </p:style>
        <p:txBody>
          <a:bodyPr wrap="square">
            <a:spAutoFit/>
          </a:bodyPr>
          <a:lstStyle>
            <a:defPPr>
              <a:defRPr lang="en-US"/>
            </a:defPPr>
            <a:lvl1pPr>
              <a:defRPr>
                <a:solidFill>
                  <a:schemeClr val="accent2"/>
                </a:solidFill>
                <a:latin typeface="Arial" pitchFamily="34" charset="0"/>
                <a:cs typeface="Arial" pitchFamily="34" charset="0"/>
              </a:defRPr>
            </a:lvl1pPr>
            <a:lvl2pPr marL="800100" lvl="1" indent="-342900" eaLnBrk="0" hangingPunct="0">
              <a:spcBef>
                <a:spcPct val="50000"/>
              </a:spcBef>
              <a:buFont typeface="Arial" panose="020B0604020202020204" pitchFamily="34" charset="0"/>
              <a:buChar char="•"/>
              <a:defRPr>
                <a:solidFill>
                  <a:schemeClr val="accent2"/>
                </a:solidFill>
                <a:latin typeface="Arial" pitchFamily="34" charset="0"/>
                <a:cs typeface="Arial" pitchFamily="34" charset="0"/>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600" dirty="0">
                <a:solidFill>
                  <a:schemeClr val="tx1"/>
                </a:solidFill>
              </a:rPr>
              <a:t>Baseline model – </a:t>
            </a:r>
            <a:r>
              <a:rPr lang="fr-FR" sz="1600" dirty="0" smtClean="0">
                <a:solidFill>
                  <a:schemeClr val="tx1"/>
                </a:solidFill>
              </a:rPr>
              <a:t>géométrie</a:t>
            </a:r>
            <a:r>
              <a:rPr lang="en-GB" sz="1600" dirty="0" smtClean="0">
                <a:solidFill>
                  <a:schemeClr val="tx1"/>
                </a:solidFill>
              </a:rPr>
              <a:t> et </a:t>
            </a:r>
            <a:r>
              <a:rPr lang="fr-FR" sz="1600" dirty="0" smtClean="0">
                <a:solidFill>
                  <a:schemeClr val="tx1"/>
                </a:solidFill>
              </a:rPr>
              <a:t>matériaux</a:t>
            </a:r>
            <a:endParaRPr lang="fr-FR" sz="1600" dirty="0">
              <a:solidFill>
                <a:schemeClr val="tx1"/>
              </a:solidFill>
            </a:endParaRPr>
          </a:p>
        </p:txBody>
      </p:sp>
      <p:graphicFrame>
        <p:nvGraphicFramePr>
          <p:cNvPr id="19" name="Tableau 18"/>
          <p:cNvGraphicFramePr>
            <a:graphicFrameLocks noGrp="1"/>
          </p:cNvGraphicFramePr>
          <p:nvPr>
            <p:extLst>
              <p:ext uri="{D42A27DB-BD31-4B8C-83A1-F6EECF244321}">
                <p14:modId xmlns:p14="http://schemas.microsoft.com/office/powerpoint/2010/main" val="1361388312"/>
              </p:ext>
            </p:extLst>
          </p:nvPr>
        </p:nvGraphicFramePr>
        <p:xfrm>
          <a:off x="1481266" y="4691406"/>
          <a:ext cx="5662251" cy="1553172"/>
        </p:xfrm>
        <a:graphic>
          <a:graphicData uri="http://schemas.openxmlformats.org/drawingml/2006/table">
            <a:tbl>
              <a:tblPr firstRow="1" bandRow="1">
                <a:tableStyleId>{5C22544A-7EE6-4342-B048-85BDC9FD1C3A}</a:tableStyleId>
              </a:tblPr>
              <a:tblGrid>
                <a:gridCol w="2676811">
                  <a:extLst>
                    <a:ext uri="{9D8B030D-6E8A-4147-A177-3AD203B41FA5}">
                      <a16:colId xmlns:a16="http://schemas.microsoft.com/office/drawing/2014/main" val="20000"/>
                    </a:ext>
                  </a:extLst>
                </a:gridCol>
                <a:gridCol w="1459836">
                  <a:extLst>
                    <a:ext uri="{9D8B030D-6E8A-4147-A177-3AD203B41FA5}">
                      <a16:colId xmlns:a16="http://schemas.microsoft.com/office/drawing/2014/main" val="20001"/>
                    </a:ext>
                  </a:extLst>
                </a:gridCol>
                <a:gridCol w="1525604">
                  <a:extLst>
                    <a:ext uri="{9D8B030D-6E8A-4147-A177-3AD203B41FA5}">
                      <a16:colId xmlns:a16="http://schemas.microsoft.com/office/drawing/2014/main" val="20002"/>
                    </a:ext>
                  </a:extLst>
                </a:gridCol>
              </a:tblGrid>
              <a:tr h="285860">
                <a:tc>
                  <a:txBody>
                    <a:bodyPr/>
                    <a:lstStyle/>
                    <a:p>
                      <a:r>
                        <a:rPr lang="fr-FR" sz="1400" dirty="0" err="1" smtClean="0"/>
                        <a:t>Material</a:t>
                      </a:r>
                      <a:endParaRPr lang="fr-FR" sz="1400" dirty="0"/>
                    </a:p>
                  </a:txBody>
                  <a:tcPr/>
                </a:tc>
                <a:tc>
                  <a:txBody>
                    <a:bodyPr/>
                    <a:lstStyle/>
                    <a:p>
                      <a:pPr algn="ctr"/>
                      <a:r>
                        <a:rPr lang="fr-FR" sz="1400" dirty="0" smtClean="0"/>
                        <a:t>TC [W/</a:t>
                      </a:r>
                      <a:r>
                        <a:rPr lang="fr-FR" sz="1400" dirty="0" err="1" smtClean="0"/>
                        <a:t>mK</a:t>
                      </a:r>
                      <a:r>
                        <a:rPr lang="fr-FR" sz="1400" dirty="0" smtClean="0"/>
                        <a:t>]</a:t>
                      </a:r>
                      <a:endParaRPr lang="fr-FR" sz="1400" dirty="0"/>
                    </a:p>
                  </a:txBody>
                  <a:tcPr/>
                </a:tc>
                <a:tc>
                  <a:txBody>
                    <a:bodyPr/>
                    <a:lstStyle/>
                    <a:p>
                      <a:pPr algn="ctr"/>
                      <a:r>
                        <a:rPr lang="fr-FR" sz="1400" dirty="0" err="1" smtClean="0"/>
                        <a:t>Thickness</a:t>
                      </a:r>
                      <a:r>
                        <a:rPr lang="fr-FR" sz="1400" dirty="0" smtClean="0"/>
                        <a:t> [mm]</a:t>
                      </a:r>
                      <a:endParaRPr lang="fr-FR" sz="1400" dirty="0"/>
                    </a:p>
                  </a:txBody>
                  <a:tcPr/>
                </a:tc>
                <a:extLst>
                  <a:ext uri="{0D108BD9-81ED-4DB2-BD59-A6C34878D82A}">
                    <a16:rowId xmlns:a16="http://schemas.microsoft.com/office/drawing/2014/main" val="10000"/>
                  </a:ext>
                </a:extLst>
              </a:tr>
              <a:tr h="285860">
                <a:tc>
                  <a:txBody>
                    <a:bodyPr/>
                    <a:lstStyle/>
                    <a:p>
                      <a:r>
                        <a:rPr lang="fr-FR" sz="1400" dirty="0" smtClean="0"/>
                        <a:t>Graphite Foil (TPG)</a:t>
                      </a:r>
                      <a:endParaRPr lang="fr-FR" sz="1400" dirty="0"/>
                    </a:p>
                  </a:txBody>
                  <a:tcPr/>
                </a:tc>
                <a:tc>
                  <a:txBody>
                    <a:bodyPr/>
                    <a:lstStyle/>
                    <a:p>
                      <a:pPr algn="ctr"/>
                      <a:r>
                        <a:rPr lang="fr-FR" sz="1400" dirty="0" smtClean="0"/>
                        <a:t>1500/1500/10</a:t>
                      </a:r>
                      <a:endParaRPr lang="fr-FR" sz="1400" dirty="0"/>
                    </a:p>
                  </a:txBody>
                  <a:tcPr/>
                </a:tc>
                <a:tc>
                  <a:txBody>
                    <a:bodyPr/>
                    <a:lstStyle/>
                    <a:p>
                      <a:pPr algn="ctr"/>
                      <a:r>
                        <a:rPr lang="fr-FR" sz="1400" dirty="0" smtClean="0"/>
                        <a:t>0,30</a:t>
                      </a:r>
                      <a:endParaRPr lang="fr-FR" sz="1400" dirty="0"/>
                    </a:p>
                  </a:txBody>
                  <a:tcPr/>
                </a:tc>
                <a:extLst>
                  <a:ext uri="{0D108BD9-81ED-4DB2-BD59-A6C34878D82A}">
                    <a16:rowId xmlns:a16="http://schemas.microsoft.com/office/drawing/2014/main" val="10004"/>
                  </a:ext>
                </a:extLst>
              </a:tr>
              <a:tr h="314524">
                <a:tc>
                  <a:txBody>
                    <a:bodyPr/>
                    <a:lstStyle/>
                    <a:p>
                      <a:r>
                        <a:rPr lang="fr-FR" sz="1400" dirty="0" smtClean="0"/>
                        <a:t>Graphite Foil (Thermasol-FGS003)</a:t>
                      </a:r>
                      <a:endParaRPr lang="fr-FR" sz="1400" dirty="0"/>
                    </a:p>
                  </a:txBody>
                  <a:tcPr/>
                </a:tc>
                <a:tc>
                  <a:txBody>
                    <a:bodyPr/>
                    <a:lstStyle/>
                    <a:p>
                      <a:pPr algn="ctr"/>
                      <a:r>
                        <a:rPr lang="fr-FR" sz="1400" dirty="0" smtClean="0"/>
                        <a:t>1500/1500/15</a:t>
                      </a:r>
                      <a:endParaRPr lang="fr-FR" sz="1400" dirty="0"/>
                    </a:p>
                  </a:txBody>
                  <a:tcPr/>
                </a:tc>
                <a:tc>
                  <a:txBody>
                    <a:bodyPr/>
                    <a:lstStyle/>
                    <a:p>
                      <a:pPr algn="ctr"/>
                      <a:r>
                        <a:rPr lang="fr-FR" sz="1400" dirty="0" smtClean="0"/>
                        <a:t>0,030</a:t>
                      </a:r>
                      <a:endParaRPr lang="fr-FR" sz="1400" dirty="0"/>
                    </a:p>
                  </a:txBody>
                  <a:tcPr/>
                </a:tc>
                <a:extLst>
                  <a:ext uri="{0D108BD9-81ED-4DB2-BD59-A6C34878D82A}">
                    <a16:rowId xmlns:a16="http://schemas.microsoft.com/office/drawing/2014/main" val="10005"/>
                  </a:ext>
                </a:extLst>
              </a:tr>
              <a:tr h="3145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effectLst/>
                        </a:rPr>
                        <a:t>Graphite Foil (Thermasol-FGS010)</a:t>
                      </a:r>
                      <a:endParaRPr lang="fr-FR" sz="1400" dirty="0" smtClean="0">
                        <a:effectLst/>
                        <a:latin typeface="Times New Roman" panose="02020603050405020304" pitchFamily="18" charset="0"/>
                        <a:ea typeface="Times New Roman" panose="02020603050405020304" pitchFamily="18" charset="0"/>
                      </a:endParaRPr>
                    </a:p>
                  </a:txBody>
                  <a:tcPr/>
                </a:tc>
                <a:tc>
                  <a:txBody>
                    <a:bodyPr/>
                    <a:lstStyle/>
                    <a:p>
                      <a:pPr marL="0" algn="ctr" defTabSz="914400" rtl="0" eaLnBrk="1" latinLnBrk="0" hangingPunct="1">
                        <a:spcAft>
                          <a:spcPts val="0"/>
                        </a:spcAft>
                      </a:pPr>
                      <a:r>
                        <a:rPr lang="fr-FR" sz="1400" kern="1200" dirty="0" smtClean="0">
                          <a:solidFill>
                            <a:schemeClr val="dk1"/>
                          </a:solidFill>
                          <a:effectLst/>
                          <a:latin typeface="+mn-lt"/>
                          <a:ea typeface="+mn-ea"/>
                          <a:cs typeface="+mn-cs"/>
                        </a:rPr>
                        <a:t>750/750/10</a:t>
                      </a:r>
                      <a:endParaRPr lang="fr-FR" sz="1400" kern="1200" dirty="0">
                        <a:solidFill>
                          <a:schemeClr val="dk1"/>
                        </a:solidFill>
                        <a:effectLst/>
                        <a:latin typeface="+mn-lt"/>
                        <a:ea typeface="+mn-ea"/>
                        <a:cs typeface="+mn-cs"/>
                      </a:endParaRPr>
                    </a:p>
                  </a:txBody>
                  <a:tcPr/>
                </a:tc>
                <a:tc>
                  <a:txBody>
                    <a:bodyPr/>
                    <a:lstStyle/>
                    <a:p>
                      <a:pPr marL="0" algn="ctr" defTabSz="914400" rtl="0" eaLnBrk="1" latinLnBrk="0" hangingPunct="1">
                        <a:spcAft>
                          <a:spcPts val="0"/>
                        </a:spcAft>
                      </a:pPr>
                      <a:r>
                        <a:rPr lang="fr-FR" sz="1400" kern="1200" dirty="0" smtClean="0">
                          <a:solidFill>
                            <a:schemeClr val="dk1"/>
                          </a:solidFill>
                          <a:effectLst/>
                          <a:latin typeface="+mn-lt"/>
                          <a:ea typeface="+mn-ea"/>
                          <a:cs typeface="+mn-cs"/>
                        </a:rPr>
                        <a:t>0,10</a:t>
                      </a:r>
                      <a:endParaRPr lang="fr-FR" sz="1400" kern="1200" dirty="0">
                        <a:solidFill>
                          <a:schemeClr val="dk1"/>
                        </a:solidFill>
                        <a:effectLst/>
                        <a:latin typeface="+mn-lt"/>
                        <a:ea typeface="+mn-ea"/>
                        <a:cs typeface="+mn-cs"/>
                      </a:endParaRPr>
                    </a:p>
                  </a:txBody>
                  <a:tcPr/>
                </a:tc>
                <a:extLst>
                  <a:ext uri="{0D108BD9-81ED-4DB2-BD59-A6C34878D82A}">
                    <a16:rowId xmlns:a16="http://schemas.microsoft.com/office/drawing/2014/main" val="10006"/>
                  </a:ext>
                </a:extLst>
              </a:tr>
              <a:tr h="314524">
                <a:tc>
                  <a:txBody>
                    <a:bodyPr/>
                    <a:lstStyle/>
                    <a:p>
                      <a:r>
                        <a:rPr lang="fr-FR" sz="1400" kern="1200" dirty="0" smtClean="0">
                          <a:solidFill>
                            <a:schemeClr val="dk1"/>
                          </a:solidFill>
                          <a:latin typeface="+mn-lt"/>
                          <a:ea typeface="+mn-ea"/>
                          <a:cs typeface="+mn-cs"/>
                        </a:rPr>
                        <a:t>Graphite Foil (PGS) </a:t>
                      </a:r>
                      <a:endParaRPr lang="fr-FR" sz="1400" kern="1200" dirty="0">
                        <a:solidFill>
                          <a:srgbClr val="FF0000"/>
                        </a:solidFill>
                        <a:latin typeface="+mn-lt"/>
                        <a:ea typeface="+mn-ea"/>
                        <a:cs typeface="+mn-cs"/>
                      </a:endParaRPr>
                    </a:p>
                  </a:txBody>
                  <a:tcPr/>
                </a:tc>
                <a:tc>
                  <a:txBody>
                    <a:bodyPr/>
                    <a:lstStyle/>
                    <a:p>
                      <a:pPr algn="ctr"/>
                      <a:r>
                        <a:rPr lang="fr-FR" sz="1400" dirty="0" smtClean="0"/>
                        <a:t>1500/1500/15</a:t>
                      </a:r>
                      <a:endParaRPr lang="fr-FR" sz="1400" dirty="0"/>
                    </a:p>
                  </a:txBody>
                  <a:tcPr/>
                </a:tc>
                <a:tc>
                  <a:txBody>
                    <a:bodyPr/>
                    <a:lstStyle/>
                    <a:p>
                      <a:pPr algn="ctr"/>
                      <a:r>
                        <a:rPr lang="fr-FR" sz="1400" dirty="0" smtClean="0"/>
                        <a:t>0,025</a:t>
                      </a:r>
                      <a:endParaRPr lang="fr-FR" sz="1400" dirty="0"/>
                    </a:p>
                  </a:txBody>
                  <a:tcPr/>
                </a:tc>
                <a:extLst>
                  <a:ext uri="{0D108BD9-81ED-4DB2-BD59-A6C34878D82A}">
                    <a16:rowId xmlns:a16="http://schemas.microsoft.com/office/drawing/2014/main" val="10007"/>
                  </a:ext>
                </a:extLst>
              </a:tr>
            </a:tbl>
          </a:graphicData>
        </a:graphic>
      </p:graphicFrame>
      <p:grpSp>
        <p:nvGrpSpPr>
          <p:cNvPr id="20" name="Groupe 19"/>
          <p:cNvGrpSpPr/>
          <p:nvPr/>
        </p:nvGrpSpPr>
        <p:grpSpPr>
          <a:xfrm>
            <a:off x="7455862" y="1304248"/>
            <a:ext cx="3183323" cy="3541980"/>
            <a:chOff x="5904803" y="761912"/>
            <a:chExt cx="3183323" cy="3541980"/>
          </a:xfrm>
        </p:grpSpPr>
        <p:pic>
          <p:nvPicPr>
            <p:cNvPr id="22" name="Image 21"/>
            <p:cNvPicPr>
              <a:picLocks noChangeAspect="1"/>
            </p:cNvPicPr>
            <p:nvPr/>
          </p:nvPicPr>
          <p:blipFill>
            <a:blip r:embed="rId4"/>
            <a:stretch>
              <a:fillRect/>
            </a:stretch>
          </p:blipFill>
          <p:spPr>
            <a:xfrm>
              <a:off x="6092401" y="1061567"/>
              <a:ext cx="2995725" cy="2538000"/>
            </a:xfrm>
            <a:prstGeom prst="rect">
              <a:avLst/>
            </a:prstGeom>
          </p:spPr>
        </p:pic>
        <p:sp>
          <p:nvSpPr>
            <p:cNvPr id="23" name="Rectangle 22"/>
            <p:cNvSpPr/>
            <p:nvPr/>
          </p:nvSpPr>
          <p:spPr>
            <a:xfrm>
              <a:off x="5989392" y="761912"/>
              <a:ext cx="2636747" cy="307777"/>
            </a:xfrm>
            <a:prstGeom prst="rect">
              <a:avLst/>
            </a:prstGeom>
          </p:spPr>
          <p:txBody>
            <a:bodyPr wrap="none">
              <a:spAutoFit/>
            </a:bodyPr>
            <a:lstStyle/>
            <a:p>
              <a:r>
                <a:rPr lang="fr-FR" dirty="0" smtClean="0">
                  <a:latin typeface="TT15Et00"/>
                </a:rPr>
                <a:t>THERMAGRAPH MATERIALS</a:t>
              </a:r>
              <a:endParaRPr lang="fr-FR" dirty="0"/>
            </a:p>
          </p:txBody>
        </p:sp>
        <p:sp>
          <p:nvSpPr>
            <p:cNvPr id="24" name="Rectangle 23"/>
            <p:cNvSpPr/>
            <p:nvPr/>
          </p:nvSpPr>
          <p:spPr>
            <a:xfrm>
              <a:off x="5904803" y="3996115"/>
              <a:ext cx="2015295" cy="307777"/>
            </a:xfrm>
            <a:prstGeom prst="rect">
              <a:avLst/>
            </a:prstGeom>
          </p:spPr>
          <p:txBody>
            <a:bodyPr wrap="none">
              <a:spAutoFit/>
            </a:bodyPr>
            <a:lstStyle/>
            <a:p>
              <a:r>
                <a:rPr lang="fr-FR" dirty="0">
                  <a:latin typeface="Helvetica" panose="020B0604020202020204" pitchFamily="34" charset="0"/>
                </a:rPr>
                <a:t>FGS </a:t>
              </a:r>
              <a:r>
                <a:rPr lang="fr-FR" dirty="0" smtClean="0">
                  <a:latin typeface="Helvetica" panose="020B0604020202020204" pitchFamily="34" charset="0"/>
                </a:rPr>
                <a:t>010 and FGS 003</a:t>
              </a:r>
              <a:endParaRPr lang="fr-FR" dirty="0"/>
            </a:p>
          </p:txBody>
        </p:sp>
      </p:grpSp>
      <p:sp>
        <p:nvSpPr>
          <p:cNvPr id="35" name="CasellaDiTesto 4"/>
          <p:cNvSpPr txBox="1"/>
          <p:nvPr/>
        </p:nvSpPr>
        <p:spPr>
          <a:xfrm>
            <a:off x="8847678" y="4778075"/>
            <a:ext cx="1634670" cy="400110"/>
          </a:xfrm>
          <a:prstGeom prst="rect">
            <a:avLst/>
          </a:prstGeom>
          <a:noFill/>
        </p:spPr>
        <p:txBody>
          <a:bodyPr wrap="square" rtlCol="0">
            <a:spAutoFit/>
          </a:bodyPr>
          <a:lstStyle/>
          <a:p>
            <a:r>
              <a:rPr lang="it-IT" sz="1000" b="1" dirty="0" smtClean="0">
                <a:solidFill>
                  <a:schemeClr val="bg1"/>
                </a:solidFill>
                <a:latin typeface="Trebuchet MS" pitchFamily="34" charset="0"/>
              </a:rPr>
              <a:t>t=30 µm, w=50g/m</a:t>
            </a:r>
            <a:r>
              <a:rPr lang="it-IT" sz="1000" b="1" baseline="30000" dirty="0" smtClean="0">
                <a:solidFill>
                  <a:schemeClr val="bg1"/>
                </a:solidFill>
                <a:latin typeface="Trebuchet MS" pitchFamily="34" charset="0"/>
              </a:rPr>
              <a:t>2</a:t>
            </a:r>
          </a:p>
          <a:p>
            <a:r>
              <a:rPr lang="it-IT" sz="1000" b="1" dirty="0" smtClean="0">
                <a:solidFill>
                  <a:schemeClr val="bg1"/>
                </a:solidFill>
                <a:latin typeface="Trebuchet MS" pitchFamily="34" charset="0"/>
              </a:rPr>
              <a:t>K~ 1500 W/mK</a:t>
            </a:r>
            <a:endParaRPr lang="it-IT" sz="1000" b="1" baseline="30000" dirty="0">
              <a:solidFill>
                <a:schemeClr val="bg1"/>
              </a:solidFill>
              <a:latin typeface="Trebuchet MS" pitchFamily="34" charset="0"/>
            </a:endParaRPr>
          </a:p>
        </p:txBody>
      </p:sp>
      <p:grpSp>
        <p:nvGrpSpPr>
          <p:cNvPr id="25" name="Groupe 24"/>
          <p:cNvGrpSpPr/>
          <p:nvPr/>
        </p:nvGrpSpPr>
        <p:grpSpPr>
          <a:xfrm>
            <a:off x="7380514" y="4814860"/>
            <a:ext cx="2882271" cy="1619215"/>
            <a:chOff x="1044356" y="5147493"/>
            <a:chExt cx="2681864" cy="1377225"/>
          </a:xfrm>
        </p:grpSpPr>
        <p:pic>
          <p:nvPicPr>
            <p:cNvPr id="26" name="Picture 3"/>
            <p:cNvPicPr>
              <a:picLocks noChangeAspect="1" noChangeArrowheads="1"/>
            </p:cNvPicPr>
            <p:nvPr/>
          </p:nvPicPr>
          <p:blipFill>
            <a:blip r:embed="rId5" cstate="print"/>
            <a:srcRect/>
            <a:stretch>
              <a:fillRect/>
            </a:stretch>
          </p:blipFill>
          <p:spPr bwMode="auto">
            <a:xfrm>
              <a:off x="1044356" y="5156442"/>
              <a:ext cx="2604776" cy="1355092"/>
            </a:xfrm>
            <a:prstGeom prst="rect">
              <a:avLst/>
            </a:prstGeom>
            <a:noFill/>
            <a:ln w="9525">
              <a:noFill/>
              <a:miter lim="800000"/>
              <a:headEnd/>
              <a:tailEnd/>
            </a:ln>
            <a:effectLst/>
          </p:spPr>
        </p:pic>
        <p:sp>
          <p:nvSpPr>
            <p:cNvPr id="27" name="Rettangolo 5"/>
            <p:cNvSpPr/>
            <p:nvPr/>
          </p:nvSpPr>
          <p:spPr>
            <a:xfrm>
              <a:off x="1044356" y="6247719"/>
              <a:ext cx="814647" cy="276999"/>
            </a:xfrm>
            <a:prstGeom prst="rect">
              <a:avLst/>
            </a:prstGeom>
          </p:spPr>
          <p:txBody>
            <a:bodyPr wrap="none">
              <a:spAutoFit/>
            </a:bodyPr>
            <a:lstStyle/>
            <a:p>
              <a:r>
                <a:rPr lang="en-GB" sz="1200" b="1" dirty="0">
                  <a:solidFill>
                    <a:schemeClr val="bg1"/>
                  </a:solidFill>
                  <a:latin typeface="Trebuchet MS" pitchFamily="34" charset="0"/>
                </a:rPr>
                <a:t>FGS_003</a:t>
              </a:r>
            </a:p>
          </p:txBody>
        </p:sp>
        <p:sp>
          <p:nvSpPr>
            <p:cNvPr id="28" name="CasellaDiTesto 4"/>
            <p:cNvSpPr txBox="1"/>
            <p:nvPr/>
          </p:nvSpPr>
          <p:spPr>
            <a:xfrm>
              <a:off x="2341325" y="5147493"/>
              <a:ext cx="1384895" cy="400110"/>
            </a:xfrm>
            <a:prstGeom prst="rect">
              <a:avLst/>
            </a:prstGeom>
            <a:noFill/>
          </p:spPr>
          <p:txBody>
            <a:bodyPr wrap="square" rtlCol="0">
              <a:spAutoFit/>
            </a:bodyPr>
            <a:lstStyle/>
            <a:p>
              <a:r>
                <a:rPr lang="it-IT" sz="1000" b="1" dirty="0">
                  <a:solidFill>
                    <a:schemeClr val="bg1"/>
                  </a:solidFill>
                  <a:latin typeface="Trebuchet MS" pitchFamily="34" charset="0"/>
                </a:rPr>
                <a:t>t=30 µm, w=50g/m</a:t>
              </a:r>
              <a:r>
                <a:rPr lang="it-IT" sz="1000" b="1" baseline="30000" dirty="0">
                  <a:solidFill>
                    <a:schemeClr val="bg1"/>
                  </a:solidFill>
                  <a:latin typeface="Trebuchet MS" pitchFamily="34" charset="0"/>
                </a:rPr>
                <a:t>2</a:t>
              </a:r>
            </a:p>
            <a:p>
              <a:r>
                <a:rPr lang="it-IT" sz="1000" b="1" dirty="0">
                  <a:solidFill>
                    <a:schemeClr val="bg1"/>
                  </a:solidFill>
                  <a:latin typeface="Trebuchet MS" pitchFamily="34" charset="0"/>
                </a:rPr>
                <a:t>K~ 1500 W/mK</a:t>
              </a:r>
              <a:endParaRPr lang="it-IT" sz="1000" b="1" baseline="30000" dirty="0">
                <a:solidFill>
                  <a:schemeClr val="bg1"/>
                </a:solidFill>
                <a:latin typeface="Trebuchet MS" pitchFamily="34" charset="0"/>
              </a:endParaRPr>
            </a:p>
          </p:txBody>
        </p:sp>
      </p:grpSp>
      <p:grpSp>
        <p:nvGrpSpPr>
          <p:cNvPr id="29" name="Groupe 28"/>
          <p:cNvGrpSpPr/>
          <p:nvPr/>
        </p:nvGrpSpPr>
        <p:grpSpPr>
          <a:xfrm>
            <a:off x="9916273" y="3259312"/>
            <a:ext cx="2093413" cy="1571528"/>
            <a:chOff x="2611724" y="4965468"/>
            <a:chExt cx="2093413" cy="1571528"/>
          </a:xfrm>
        </p:grpSpPr>
        <p:pic>
          <p:nvPicPr>
            <p:cNvPr id="30" name="Imag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424" y="4988231"/>
              <a:ext cx="2043713" cy="1532785"/>
            </a:xfrm>
            <a:prstGeom prst="rect">
              <a:avLst/>
            </a:prstGeom>
          </p:spPr>
        </p:pic>
        <p:sp>
          <p:nvSpPr>
            <p:cNvPr id="33" name="Rettangolo 5"/>
            <p:cNvSpPr/>
            <p:nvPr/>
          </p:nvSpPr>
          <p:spPr>
            <a:xfrm>
              <a:off x="2661424" y="6259997"/>
              <a:ext cx="814647" cy="276999"/>
            </a:xfrm>
            <a:prstGeom prst="rect">
              <a:avLst/>
            </a:prstGeom>
          </p:spPr>
          <p:txBody>
            <a:bodyPr wrap="none">
              <a:spAutoFit/>
            </a:bodyPr>
            <a:lstStyle/>
            <a:p>
              <a:r>
                <a:rPr lang="en-GB" sz="1200" b="1" dirty="0">
                  <a:solidFill>
                    <a:schemeClr val="bg1"/>
                  </a:solidFill>
                  <a:latin typeface="Trebuchet MS" pitchFamily="34" charset="0"/>
                </a:rPr>
                <a:t>FGS_010</a:t>
              </a:r>
            </a:p>
          </p:txBody>
        </p:sp>
        <p:sp>
          <p:nvSpPr>
            <p:cNvPr id="38" name="CasellaDiTesto 4"/>
            <p:cNvSpPr txBox="1"/>
            <p:nvPr/>
          </p:nvSpPr>
          <p:spPr>
            <a:xfrm>
              <a:off x="2611724" y="4965468"/>
              <a:ext cx="1384895" cy="553998"/>
            </a:xfrm>
            <a:prstGeom prst="rect">
              <a:avLst/>
            </a:prstGeom>
            <a:noFill/>
          </p:spPr>
          <p:txBody>
            <a:bodyPr wrap="square" rtlCol="0">
              <a:spAutoFit/>
            </a:bodyPr>
            <a:lstStyle/>
            <a:p>
              <a:r>
                <a:rPr lang="it-IT" sz="1000" b="1" dirty="0">
                  <a:solidFill>
                    <a:schemeClr val="bg1"/>
                  </a:solidFill>
                  <a:latin typeface="Trebuchet MS" pitchFamily="34" charset="0"/>
                </a:rPr>
                <a:t>t=100 µm, w=50g/m</a:t>
              </a:r>
              <a:r>
                <a:rPr lang="it-IT" sz="1000" b="1" baseline="30000" dirty="0">
                  <a:solidFill>
                    <a:schemeClr val="bg1"/>
                  </a:solidFill>
                  <a:latin typeface="Trebuchet MS" pitchFamily="34" charset="0"/>
                </a:rPr>
                <a:t>2</a:t>
              </a:r>
            </a:p>
            <a:p>
              <a:r>
                <a:rPr lang="it-IT" sz="1000" b="1" dirty="0">
                  <a:solidFill>
                    <a:schemeClr val="bg1"/>
                  </a:solidFill>
                  <a:latin typeface="Trebuchet MS" pitchFamily="34" charset="0"/>
                </a:rPr>
                <a:t>K~ 750 W/mK</a:t>
              </a:r>
              <a:endParaRPr lang="it-IT" sz="1000" b="1" baseline="30000" dirty="0">
                <a:solidFill>
                  <a:schemeClr val="bg1"/>
                </a:solidFill>
                <a:latin typeface="Trebuchet MS" pitchFamily="34" charset="0"/>
              </a:endParaRPr>
            </a:p>
          </p:txBody>
        </p:sp>
      </p:grpSp>
      <p:sp>
        <p:nvSpPr>
          <p:cNvPr id="34" name="Rectangle 33"/>
          <p:cNvSpPr/>
          <p:nvPr/>
        </p:nvSpPr>
        <p:spPr>
          <a:xfrm>
            <a:off x="1409857" y="1587836"/>
            <a:ext cx="6096000" cy="2308324"/>
          </a:xfrm>
          <a:prstGeom prst="rect">
            <a:avLst/>
          </a:prstGeom>
        </p:spPr>
        <p:txBody>
          <a:bodyPr>
            <a:spAutoFit/>
          </a:bodyPr>
          <a:lstStyle/>
          <a:p>
            <a:r>
              <a:rPr lang="fr-FR" dirty="0" smtClean="0"/>
              <a:t>Feuilles de graphite pyrolytique (PGS/FGS ou TPG) :</a:t>
            </a:r>
          </a:p>
          <a:p>
            <a:pPr>
              <a:buFont typeface="Arial" pitchFamily="34" charset="0"/>
              <a:buChar char="•"/>
            </a:pPr>
            <a:r>
              <a:rPr lang="fr-FR" dirty="0" smtClean="0"/>
              <a:t>Excellente conductivité thermique (jusqu'à 4x &gt; cuivre)</a:t>
            </a:r>
          </a:p>
          <a:p>
            <a:pPr>
              <a:buFont typeface="Arial" pitchFamily="34" charset="0"/>
              <a:buChar char="•"/>
            </a:pPr>
            <a:r>
              <a:rPr lang="fr-FR" dirty="0" smtClean="0"/>
              <a:t>Faible densité: 0,85 à 2,1 g/cm3 (1/4 à 1/10 du cuivre)</a:t>
            </a:r>
          </a:p>
          <a:p>
            <a:pPr>
              <a:buFont typeface="Arial" pitchFamily="34" charset="0"/>
              <a:buChar char="•"/>
            </a:pPr>
            <a:r>
              <a:rPr lang="fr-FR" dirty="0" smtClean="0"/>
              <a:t>Coupe souple et facile</a:t>
            </a:r>
          </a:p>
          <a:p>
            <a:pPr>
              <a:buFont typeface="Arial" pitchFamily="34" charset="0"/>
              <a:buChar char="•"/>
            </a:pPr>
            <a:r>
              <a:rPr lang="fr-FR" dirty="0" smtClean="0"/>
              <a:t>Flexible (conductivité thermique non affectée)</a:t>
            </a:r>
          </a:p>
          <a:p>
            <a:pPr>
              <a:buFont typeface="Arial" pitchFamily="34" charset="0"/>
              <a:buChar char="•"/>
            </a:pPr>
            <a:r>
              <a:rPr lang="fr-FR" dirty="0" smtClean="0"/>
              <a:t>Blindage (ondes électromagnétiques)</a:t>
            </a:r>
          </a:p>
          <a:p>
            <a:pPr>
              <a:buFont typeface="Arial" pitchFamily="34" charset="0"/>
              <a:buChar char="•"/>
            </a:pPr>
            <a:r>
              <a:rPr lang="fr-FR" dirty="0" smtClean="0"/>
              <a:t>Stabilité élevée</a:t>
            </a:r>
          </a:p>
          <a:p>
            <a:pPr>
              <a:buFont typeface="Arial" pitchFamily="34" charset="0"/>
              <a:buChar char="•"/>
            </a:pPr>
            <a:r>
              <a:rPr lang="fr-FR" dirty="0" smtClean="0"/>
              <a:t>capable de résister à des températures allant jusqu'à 400 °C</a:t>
            </a:r>
            <a:endParaRPr lang="fr-FR" dirty="0"/>
          </a:p>
        </p:txBody>
      </p:sp>
    </p:spTree>
    <p:extLst>
      <p:ext uri="{BB962C8B-B14F-4D97-AF65-F5344CB8AC3E}">
        <p14:creationId xmlns:p14="http://schemas.microsoft.com/office/powerpoint/2010/main" val="1422678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e 7"/>
          <p:cNvGrpSpPr/>
          <p:nvPr/>
        </p:nvGrpSpPr>
        <p:grpSpPr>
          <a:xfrm>
            <a:off x="0" y="1277130"/>
            <a:ext cx="6096000" cy="2308324"/>
            <a:chOff x="107504" y="1486072"/>
            <a:chExt cx="6096000" cy="2308324"/>
          </a:xfrm>
        </p:grpSpPr>
        <p:sp>
          <p:nvSpPr>
            <p:cNvPr id="38" name="Rectangle 37"/>
            <p:cNvSpPr/>
            <p:nvPr/>
          </p:nvSpPr>
          <p:spPr>
            <a:xfrm>
              <a:off x="107504" y="1486072"/>
              <a:ext cx="6096000" cy="230832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r>
                <a:rPr lang="fr-FR" sz="1600" dirty="0" smtClean="0"/>
                <a:t>R</a:t>
              </a:r>
              <a:r>
                <a:rPr lang="fr-FR" sz="1600" dirty="0"/>
                <a:t>. </a:t>
              </a:r>
              <a:r>
                <a:rPr lang="fr-FR" sz="1600" dirty="0" err="1"/>
                <a:t>Callegari</a:t>
              </a:r>
              <a:endParaRPr lang="fr-FR" sz="1600" dirty="0"/>
            </a:p>
            <a:p>
              <a:r>
                <a:rPr lang="fr-FR" sz="1600" dirty="0"/>
                <a:t>D. Alvarez </a:t>
              </a:r>
              <a:r>
                <a:rPr lang="fr-FR" sz="1600" dirty="0" err="1"/>
                <a:t>Feito</a:t>
              </a:r>
              <a:endParaRPr lang="fr-FR" sz="1600" dirty="0"/>
            </a:p>
            <a:p>
              <a:r>
                <a:rPr lang="fr-FR" sz="1600" dirty="0"/>
                <a:t>J. </a:t>
              </a:r>
              <a:r>
                <a:rPr lang="fr-FR" sz="1600" dirty="0" err="1"/>
                <a:t>Degrange</a:t>
              </a:r>
              <a:endParaRPr lang="fr-FR" sz="1600" dirty="0"/>
            </a:p>
            <a:p>
              <a:r>
                <a:rPr lang="fr-FR" sz="1600" dirty="0"/>
                <a:t>A. </a:t>
              </a:r>
              <a:r>
                <a:rPr lang="fr-FR" sz="1600" dirty="0" err="1"/>
                <a:t>Mapelli</a:t>
              </a:r>
              <a:endParaRPr lang="fr-FR" sz="1600" dirty="0"/>
            </a:p>
            <a:p>
              <a:r>
                <a:rPr lang="fr-FR" sz="1600" dirty="0"/>
                <a:t>J. Noel</a:t>
              </a:r>
            </a:p>
            <a:p>
              <a:r>
                <a:rPr lang="fr-FR" sz="1600" dirty="0" err="1"/>
                <a:t>M.A.Villarejo</a:t>
              </a:r>
              <a:endParaRPr lang="fr-FR" sz="1600" dirty="0"/>
            </a:p>
            <a:p>
              <a:r>
                <a:rPr lang="fr-FR" sz="1600" dirty="0"/>
                <a:t>M. Vos</a:t>
              </a:r>
            </a:p>
            <a:p>
              <a:pPr lvl="0">
                <a:defRPr/>
              </a:pPr>
              <a:r>
                <a:rPr lang="en-US" sz="1600" cap="small" dirty="0" smtClean="0"/>
                <a:t>24/04/2018</a:t>
              </a:r>
              <a:endParaRPr kumimoji="0" lang="it-IT" sz="1600" b="0" i="0" u="none" strike="noStrike" kern="1200" cap="small" spc="0" normalizeH="0" baseline="0" noProof="0" dirty="0">
                <a:ln>
                  <a:noFill/>
                </a:ln>
                <a:effectLst/>
                <a:uLnTx/>
                <a:uFillTx/>
                <a:latin typeface="Calibri"/>
              </a:endParaRPr>
            </a:p>
          </p:txBody>
        </p:sp>
        <p:cxnSp>
          <p:nvCxnSpPr>
            <p:cNvPr id="39" name="Connecteur droit 38"/>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23" name="AutoShape 1"/>
          <p:cNvSpPr>
            <a:spLocks noChangeArrowheads="1"/>
          </p:cNvSpPr>
          <p:nvPr/>
        </p:nvSpPr>
        <p:spPr bwMode="auto">
          <a:xfrm>
            <a:off x="6585011" y="1094973"/>
            <a:ext cx="5507340"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4" name="AutoShape 1"/>
          <p:cNvSpPr>
            <a:spLocks noChangeArrowheads="1"/>
          </p:cNvSpPr>
          <p:nvPr/>
        </p:nvSpPr>
        <p:spPr bwMode="auto">
          <a:xfrm>
            <a:off x="1618124" y="1362301"/>
            <a:ext cx="4885831"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endParaRPr lang="en-US" sz="1400" dirty="0">
              <a:latin typeface="Arial" pitchFamily="34" charset="0"/>
              <a:cs typeface="Arial" pitchFamily="34" charset="0"/>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082537" cy="1265209"/>
            <a:chOff x="2013540" y="3093727"/>
            <a:chExt cx="569171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4431818" y="3500415"/>
              <a:ext cx="3273438"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Impression 3D</a:t>
              </a:r>
              <a:endParaRPr lang="fr-FR" sz="3600" b="1" dirty="0">
                <a:solidFill>
                  <a:schemeClr val="bg1"/>
                </a:solidFill>
              </a:endParaRPr>
            </a:p>
          </p:txBody>
        </p:sp>
      </p:grpSp>
      <p:grpSp>
        <p:nvGrpSpPr>
          <p:cNvPr id="11" name="Groupe 10"/>
          <p:cNvGrpSpPr/>
          <p:nvPr/>
        </p:nvGrpSpPr>
        <p:grpSpPr>
          <a:xfrm>
            <a:off x="6649584" y="1590431"/>
            <a:ext cx="1945684" cy="1998158"/>
            <a:chOff x="5137332" y="1930070"/>
            <a:chExt cx="3866316" cy="3325729"/>
          </a:xfrm>
        </p:grpSpPr>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332" y="1930070"/>
              <a:ext cx="3866314" cy="263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137332" y="4564245"/>
              <a:ext cx="3866316" cy="691554"/>
            </a:xfrm>
            <a:prstGeom prst="rect">
              <a:avLst/>
            </a:prstGeom>
          </p:spPr>
          <p:txBody>
            <a:bodyPr wrap="square">
              <a:spAutoFit/>
            </a:bodyPr>
            <a:lstStyle/>
            <a:p>
              <a:pPr algn="ctr"/>
              <a:r>
                <a:rPr lang="fr-FR" sz="1050" dirty="0" smtClean="0"/>
                <a:t>Concentrateur hydraulique en impression 3D métallique </a:t>
              </a:r>
              <a:endParaRPr lang="fr-FR" sz="1050" dirty="0"/>
            </a:p>
          </p:txBody>
        </p:sp>
      </p:grpSp>
      <p:grpSp>
        <p:nvGrpSpPr>
          <p:cNvPr id="9" name="Groupe 8"/>
          <p:cNvGrpSpPr/>
          <p:nvPr/>
        </p:nvGrpSpPr>
        <p:grpSpPr>
          <a:xfrm>
            <a:off x="10823558" y="1577314"/>
            <a:ext cx="1180577" cy="1814361"/>
            <a:chOff x="5471832" y="3124734"/>
            <a:chExt cx="1803752" cy="2705629"/>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832" y="3124734"/>
              <a:ext cx="1803752" cy="135281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1832" y="4477549"/>
              <a:ext cx="1803752" cy="1352814"/>
            </a:xfrm>
            <a:prstGeom prst="rect">
              <a:avLst/>
            </a:prstGeom>
          </p:spPr>
        </p:pic>
      </p:gr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9840" y="1586154"/>
            <a:ext cx="2082267" cy="1561700"/>
          </a:xfrm>
          <a:prstGeom prst="rect">
            <a:avLst/>
          </a:prstGeom>
        </p:spPr>
      </p:pic>
      <p:pic>
        <p:nvPicPr>
          <p:cNvPr id="27" name="Imag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sp>
        <p:nvSpPr>
          <p:cNvPr id="28" name="Rectangle 27"/>
          <p:cNvSpPr/>
          <p:nvPr/>
        </p:nvSpPr>
        <p:spPr>
          <a:xfrm>
            <a:off x="1900875" y="1360728"/>
            <a:ext cx="3277864" cy="400751"/>
          </a:xfrm>
          <a:prstGeom prst="rect">
            <a:avLst/>
          </a:prstGeom>
        </p:spPr>
        <p:txBody>
          <a:bodyPr wrap="square">
            <a:spAutoFit/>
          </a:bodyPr>
          <a:lstStyle/>
          <a:p>
            <a:r>
              <a:rPr lang="fr-FR" sz="2004" b="1" i="1" dirty="0" smtClean="0">
                <a:solidFill>
                  <a:srgbClr val="000000"/>
                </a:solidFill>
                <a:latin typeface="Corbel" panose="020B0503020204020204"/>
              </a:rPr>
              <a:t>Connecteurs pour µ-canaux</a:t>
            </a:r>
            <a:r>
              <a:rPr lang="fr-FR" dirty="0">
                <a:latin typeface="Times New Roman" panose="02020603050405020304" pitchFamily="18" charset="0"/>
                <a:ea typeface="Times New Roman" panose="02020603050405020304" pitchFamily="18" charset="0"/>
              </a:rPr>
              <a:t> </a:t>
            </a:r>
            <a:endParaRPr lang="fr-FR" dirty="0"/>
          </a:p>
        </p:txBody>
      </p:sp>
      <p:sp>
        <p:nvSpPr>
          <p:cNvPr id="30" name="Rectangle 29"/>
          <p:cNvSpPr/>
          <p:nvPr/>
        </p:nvSpPr>
        <p:spPr>
          <a:xfrm>
            <a:off x="1699180" y="1761479"/>
            <a:ext cx="5632374" cy="523220"/>
          </a:xfrm>
          <a:prstGeom prst="rect">
            <a:avLst/>
          </a:prstGeom>
        </p:spPr>
        <p:txBody>
          <a:bodyPr wrap="square">
            <a:spAutoFit/>
          </a:bodyPr>
          <a:lstStyle/>
          <a:p>
            <a:r>
              <a:rPr lang="fr-FR" sz="1400" dirty="0" smtClean="0">
                <a:latin typeface="Arial" pitchFamily="34" charset="0"/>
                <a:cs typeface="Arial" pitchFamily="34" charset="0"/>
              </a:rPr>
              <a:t>Alternative aux connecteurs métalliques usinés brasés</a:t>
            </a:r>
          </a:p>
          <a:p>
            <a:pPr>
              <a:buNone/>
            </a:pPr>
            <a:r>
              <a:rPr lang="en-US" sz="1400" dirty="0" smtClean="0">
                <a:latin typeface="Arial" pitchFamily="34" charset="0"/>
                <a:cs typeface="Arial" pitchFamily="34" charset="0"/>
              </a:rPr>
              <a:t>Challenges: techniques de collage / </a:t>
            </a:r>
            <a:r>
              <a:rPr lang="fr-FR" sz="1400" dirty="0" smtClean="0">
                <a:latin typeface="Arial" pitchFamily="34" charset="0"/>
                <a:cs typeface="Arial" pitchFamily="34" charset="0"/>
              </a:rPr>
              <a:t>Etanchéité / </a:t>
            </a:r>
            <a:r>
              <a:rPr lang="en-US" sz="1400" dirty="0" err="1" smtClean="0">
                <a:latin typeface="Arial" pitchFamily="34" charset="0"/>
                <a:cs typeface="Arial" pitchFamily="34" charset="0"/>
              </a:rPr>
              <a:t>Matériaux</a:t>
            </a:r>
            <a:endParaRPr lang="en-US" sz="1400" dirty="0">
              <a:latin typeface="Arial" pitchFamily="34" charset="0"/>
              <a:cs typeface="Arial" pitchFamily="34" charset="0"/>
            </a:endParaRPr>
          </a:p>
        </p:txBody>
      </p:sp>
      <p:pic>
        <p:nvPicPr>
          <p:cNvPr id="34" name="Imag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1755" y="2242830"/>
            <a:ext cx="4224147" cy="1507342"/>
          </a:xfrm>
          <a:prstGeom prst="rect">
            <a:avLst/>
          </a:prstGeom>
        </p:spPr>
      </p:pic>
      <p:sp>
        <p:nvSpPr>
          <p:cNvPr id="41" name="Rectangle 40"/>
          <p:cNvSpPr/>
          <p:nvPr/>
        </p:nvSpPr>
        <p:spPr>
          <a:xfrm>
            <a:off x="7809901" y="1143615"/>
            <a:ext cx="3277864" cy="400751"/>
          </a:xfrm>
          <a:prstGeom prst="rect">
            <a:avLst/>
          </a:prstGeom>
        </p:spPr>
        <p:txBody>
          <a:bodyPr wrap="square">
            <a:spAutoFit/>
          </a:bodyPr>
          <a:lstStyle/>
          <a:p>
            <a:r>
              <a:rPr lang="fr-FR" sz="2004" b="1" i="1" dirty="0" smtClean="0">
                <a:solidFill>
                  <a:srgbClr val="000000"/>
                </a:solidFill>
                <a:latin typeface="Corbel" panose="020B0503020204020204"/>
              </a:rPr>
              <a:t>Circuits de refroidissement</a:t>
            </a:r>
            <a:r>
              <a:rPr lang="fr-FR" dirty="0">
                <a:latin typeface="Times New Roman" panose="02020603050405020304" pitchFamily="18" charset="0"/>
                <a:ea typeface="Times New Roman" panose="02020603050405020304" pitchFamily="18" charset="0"/>
              </a:rPr>
              <a:t> </a:t>
            </a:r>
            <a:endParaRPr lang="fr-FR" dirty="0"/>
          </a:p>
        </p:txBody>
      </p:sp>
      <p:sp>
        <p:nvSpPr>
          <p:cNvPr id="42" name="Rectangle 41"/>
          <p:cNvSpPr/>
          <p:nvPr/>
        </p:nvSpPr>
        <p:spPr>
          <a:xfrm>
            <a:off x="8838798" y="3119502"/>
            <a:ext cx="1837626" cy="707886"/>
          </a:xfrm>
          <a:prstGeom prst="rect">
            <a:avLst/>
          </a:prstGeom>
        </p:spPr>
        <p:txBody>
          <a:bodyPr wrap="square">
            <a:spAutoFit/>
          </a:bodyPr>
          <a:lstStyle/>
          <a:p>
            <a:pPr algn="ctr"/>
            <a:r>
              <a:rPr lang="fr-FR" sz="1000" i="1" dirty="0" smtClean="0"/>
              <a:t>¼ de circulateur/échangeur pour réacteur plasma</a:t>
            </a:r>
            <a:br>
              <a:rPr lang="fr-FR" sz="1000" i="1" dirty="0" smtClean="0"/>
            </a:br>
            <a:r>
              <a:rPr lang="fr-FR" sz="1000" i="1" dirty="0" smtClean="0"/>
              <a:t>Ici, test en résine - fabrication validée en TPU / LPSC</a:t>
            </a:r>
            <a:endParaRPr lang="fr-FR" sz="1000" i="1" dirty="0"/>
          </a:p>
        </p:txBody>
      </p:sp>
      <p:sp>
        <p:nvSpPr>
          <p:cNvPr id="43" name="Rectangle 42"/>
          <p:cNvSpPr/>
          <p:nvPr/>
        </p:nvSpPr>
        <p:spPr>
          <a:xfrm>
            <a:off x="10752886" y="3350062"/>
            <a:ext cx="1309807" cy="400110"/>
          </a:xfrm>
          <a:prstGeom prst="rect">
            <a:avLst/>
          </a:prstGeom>
        </p:spPr>
        <p:txBody>
          <a:bodyPr wrap="square">
            <a:spAutoFit/>
          </a:bodyPr>
          <a:lstStyle/>
          <a:p>
            <a:pPr algn="ctr"/>
            <a:r>
              <a:rPr lang="fr-FR" sz="1000" i="1" dirty="0" smtClean="0"/>
              <a:t>Connecteur 3 circuits en ULTEM 1010</a:t>
            </a:r>
            <a:endParaRPr lang="fr-FR" sz="1000" i="1" dirty="0"/>
          </a:p>
        </p:txBody>
      </p:sp>
      <p:grpSp>
        <p:nvGrpSpPr>
          <p:cNvPr id="48" name="Groupe 47"/>
          <p:cNvGrpSpPr/>
          <p:nvPr/>
        </p:nvGrpSpPr>
        <p:grpSpPr>
          <a:xfrm>
            <a:off x="6585012" y="4139538"/>
            <a:ext cx="5491598" cy="2244788"/>
            <a:chOff x="354155" y="537030"/>
            <a:chExt cx="8697536" cy="3449804"/>
          </a:xfrm>
        </p:grpSpPr>
        <p:pic>
          <p:nvPicPr>
            <p:cNvPr id="49" name="Picture 4"/>
            <p:cNvPicPr>
              <a:picLocks noChangeAspect="1"/>
            </p:cNvPicPr>
            <p:nvPr/>
          </p:nvPicPr>
          <p:blipFill rotWithShape="1">
            <a:blip r:embed="rId9"/>
            <a:srcRect l="38706" t="27149" r="17773" b="36134"/>
            <a:stretch/>
          </p:blipFill>
          <p:spPr>
            <a:xfrm>
              <a:off x="4033124" y="868001"/>
              <a:ext cx="5018567" cy="2554338"/>
            </a:xfrm>
            <a:prstGeom prst="rect">
              <a:avLst/>
            </a:prstGeom>
          </p:spPr>
        </p:pic>
        <p:pic>
          <p:nvPicPr>
            <p:cNvPr id="50" name="Picture 14"/>
            <p:cNvPicPr>
              <a:picLocks noChangeAspect="1"/>
            </p:cNvPicPr>
            <p:nvPr/>
          </p:nvPicPr>
          <p:blipFill>
            <a:blip r:embed="rId10">
              <a:clrChange>
                <a:clrFrom>
                  <a:srgbClr val="FFFFFF"/>
                </a:clrFrom>
                <a:clrTo>
                  <a:srgbClr val="FFFFFF">
                    <a:alpha val="0"/>
                  </a:srgbClr>
                </a:clrTo>
              </a:clrChange>
            </a:blip>
            <a:stretch>
              <a:fillRect/>
            </a:stretch>
          </p:blipFill>
          <p:spPr>
            <a:xfrm>
              <a:off x="509676" y="672287"/>
              <a:ext cx="4380170" cy="3314547"/>
            </a:xfrm>
            <a:prstGeom prst="rect">
              <a:avLst/>
            </a:prstGeom>
          </p:spPr>
        </p:pic>
        <p:sp>
          <p:nvSpPr>
            <p:cNvPr id="51" name="Rectangle 50"/>
            <p:cNvSpPr/>
            <p:nvPr/>
          </p:nvSpPr>
          <p:spPr>
            <a:xfrm>
              <a:off x="933997" y="2978351"/>
              <a:ext cx="3099126" cy="641317"/>
            </a:xfrm>
            <a:prstGeom prst="rect">
              <a:avLst/>
            </a:prstGeom>
          </p:spPr>
          <p:txBody>
            <a:bodyPr wrap="square">
              <a:spAutoFit/>
            </a:bodyPr>
            <a:lstStyle/>
            <a:p>
              <a:r>
                <a:rPr lang="en-US" sz="1000" dirty="0"/>
                <a:t>Thermal test and monitoring of Belle II vertex </a:t>
              </a:r>
              <a:r>
                <a:rPr lang="en-US" sz="1000" dirty="0" smtClean="0"/>
                <a:t>detector, </a:t>
              </a:r>
              <a:r>
                <a:rPr lang="en-US" sz="1000" i="1" dirty="0" smtClean="0"/>
                <a:t>Hua </a:t>
              </a:r>
              <a:r>
                <a:rPr lang="en-US" sz="1000" i="1" dirty="0"/>
                <a:t>Ye</a:t>
              </a:r>
            </a:p>
          </p:txBody>
        </p:sp>
        <p:sp>
          <p:nvSpPr>
            <p:cNvPr id="52" name="TextBox 12"/>
            <p:cNvSpPr txBox="1"/>
            <p:nvPr/>
          </p:nvSpPr>
          <p:spPr>
            <a:xfrm>
              <a:off x="354155" y="537030"/>
              <a:ext cx="2507067" cy="493321"/>
            </a:xfrm>
            <a:prstGeom prst="rect">
              <a:avLst/>
            </a:prstGeom>
            <a:noFill/>
          </p:spPr>
          <p:txBody>
            <a:bodyPr wrap="square" rtlCol="0">
              <a:spAutoFit/>
            </a:bodyPr>
            <a:lstStyle/>
            <a:p>
              <a:r>
                <a:rPr lang="en-US" sz="1400" b="1" i="1" dirty="0" err="1" smtClean="0">
                  <a:solidFill>
                    <a:srgbClr val="FF0000"/>
                  </a:solidFill>
                </a:rPr>
                <a:t>KeK</a:t>
              </a:r>
              <a:r>
                <a:rPr lang="en-US" sz="1400" b="1" i="1" dirty="0" smtClean="0">
                  <a:solidFill>
                    <a:srgbClr val="FF0000"/>
                  </a:solidFill>
                </a:rPr>
                <a:t> Belle-2 PXD</a:t>
              </a:r>
              <a:endParaRPr lang="en-US" sz="1400" b="1" i="1" dirty="0">
                <a:solidFill>
                  <a:srgbClr val="FF0000"/>
                </a:solidFill>
              </a:endParaRPr>
            </a:p>
          </p:txBody>
        </p:sp>
      </p:grpSp>
      <p:pic>
        <p:nvPicPr>
          <p:cNvPr id="44" name="Picture 10"/>
          <p:cNvPicPr>
            <a:picLocks noChangeAspect="1"/>
          </p:cNvPicPr>
          <p:nvPr/>
        </p:nvPicPr>
        <p:blipFill>
          <a:blip r:embed="rId11"/>
          <a:stretch>
            <a:fillRect/>
          </a:stretch>
        </p:blipFill>
        <p:spPr>
          <a:xfrm>
            <a:off x="2168096" y="4950951"/>
            <a:ext cx="1918944" cy="884689"/>
          </a:xfrm>
          <a:prstGeom prst="rect">
            <a:avLst/>
          </a:prstGeom>
        </p:spPr>
      </p:pic>
      <p:sp>
        <p:nvSpPr>
          <p:cNvPr id="36" name="Rectangle 35"/>
          <p:cNvSpPr/>
          <p:nvPr/>
        </p:nvSpPr>
        <p:spPr>
          <a:xfrm>
            <a:off x="1731755" y="5938308"/>
            <a:ext cx="4650869" cy="553998"/>
          </a:xfrm>
          <a:prstGeom prst="rect">
            <a:avLst/>
          </a:prstGeom>
        </p:spPr>
        <p:txBody>
          <a:bodyPr wrap="square">
            <a:spAutoFit/>
          </a:bodyPr>
          <a:lstStyle/>
          <a:p>
            <a:r>
              <a:rPr lang="fr-FR" sz="1000" i="1" dirty="0" smtClean="0"/>
              <a:t>CSIC / connecteur plan </a:t>
            </a:r>
            <a:r>
              <a:rPr lang="fr-FR" sz="1000" i="1" dirty="0" err="1" smtClean="0"/>
              <a:t>developé</a:t>
            </a:r>
            <a:r>
              <a:rPr lang="fr-FR" sz="1000" i="1" dirty="0" smtClean="0"/>
              <a:t> par </a:t>
            </a:r>
            <a:r>
              <a:rPr lang="fr-FR" sz="1000" i="1" dirty="0"/>
              <a:t>IFIC (UVEG/CSIC), Valencia, </a:t>
            </a:r>
            <a:r>
              <a:rPr lang="fr-FR" sz="1000" i="1" dirty="0" smtClean="0"/>
              <a:t>en </a:t>
            </a:r>
            <a:r>
              <a:rPr lang="fr-FR" sz="1000" i="1" dirty="0"/>
              <a:t>collaboration </a:t>
            </a:r>
            <a:r>
              <a:rPr lang="fr-FR" sz="1000" i="1" dirty="0" smtClean="0"/>
              <a:t>avec l’</a:t>
            </a:r>
            <a:r>
              <a:rPr lang="fr-FR" sz="1000" i="1" dirty="0" err="1" smtClean="0"/>
              <a:t>University</a:t>
            </a:r>
            <a:r>
              <a:rPr lang="fr-FR" sz="1000" i="1" dirty="0" smtClean="0"/>
              <a:t> de </a:t>
            </a:r>
            <a:r>
              <a:rPr lang="fr-FR" sz="1000" i="1" dirty="0"/>
              <a:t>Bonn </a:t>
            </a:r>
            <a:r>
              <a:rPr lang="fr-FR" sz="1000" i="1" dirty="0" smtClean="0"/>
              <a:t>et le </a:t>
            </a:r>
            <a:r>
              <a:rPr lang="fr-FR" sz="1000" i="1" dirty="0" err="1" smtClean="0"/>
              <a:t>semiconductor</a:t>
            </a:r>
            <a:r>
              <a:rPr lang="fr-FR" sz="1000" i="1" dirty="0" smtClean="0"/>
              <a:t> </a:t>
            </a:r>
            <a:r>
              <a:rPr lang="fr-FR" sz="1000" i="1" dirty="0" err="1"/>
              <a:t>laboratory</a:t>
            </a:r>
            <a:r>
              <a:rPr lang="fr-FR" sz="1000" i="1" dirty="0"/>
              <a:t> HLL of the Max Planck Society.</a:t>
            </a:r>
          </a:p>
          <a:p>
            <a:r>
              <a:rPr lang="fr-FR" sz="1000" i="1" dirty="0" smtClean="0"/>
              <a:t>Conçu pour s’interfacer avec des standards hydrauliques commercialement disponibles</a:t>
            </a:r>
            <a:endParaRPr lang="fr-FR" sz="1000" i="1" dirty="0"/>
          </a:p>
        </p:txBody>
      </p:sp>
      <p:pic>
        <p:nvPicPr>
          <p:cNvPr id="45" name="Picture 8"/>
          <p:cNvPicPr>
            <a:picLocks noChangeAspect="1"/>
          </p:cNvPicPr>
          <p:nvPr/>
        </p:nvPicPr>
        <p:blipFill>
          <a:blip r:embed="rId12"/>
          <a:stretch>
            <a:fillRect/>
          </a:stretch>
        </p:blipFill>
        <p:spPr>
          <a:xfrm>
            <a:off x="2469556" y="4262536"/>
            <a:ext cx="3558409" cy="702376"/>
          </a:xfrm>
          <a:prstGeom prst="rect">
            <a:avLst/>
          </a:prstGeom>
        </p:spPr>
      </p:pic>
      <p:pic>
        <p:nvPicPr>
          <p:cNvPr id="47" name="Picture 9"/>
          <p:cNvPicPr>
            <a:picLocks noChangeAspect="1"/>
          </p:cNvPicPr>
          <p:nvPr/>
        </p:nvPicPr>
        <p:blipFill>
          <a:blip r:embed="rId13"/>
          <a:stretch>
            <a:fillRect/>
          </a:stretch>
        </p:blipFill>
        <p:spPr>
          <a:xfrm>
            <a:off x="4209641" y="4919863"/>
            <a:ext cx="1886359" cy="985484"/>
          </a:xfrm>
          <a:prstGeom prst="rect">
            <a:avLst/>
          </a:prstGeom>
        </p:spPr>
      </p:pic>
      <p:sp>
        <p:nvSpPr>
          <p:cNvPr id="3" name="Rectangle 2"/>
          <p:cNvSpPr/>
          <p:nvPr/>
        </p:nvSpPr>
        <p:spPr>
          <a:xfrm>
            <a:off x="1633527" y="3827388"/>
            <a:ext cx="1216459" cy="14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593040" y="3786677"/>
            <a:ext cx="3845409" cy="400110"/>
          </a:xfrm>
          <a:prstGeom prst="rect">
            <a:avLst/>
          </a:prstGeom>
        </p:spPr>
        <p:txBody>
          <a:bodyPr wrap="square">
            <a:spAutoFit/>
          </a:bodyPr>
          <a:lstStyle/>
          <a:p>
            <a:r>
              <a:rPr lang="fr-FR" sz="1000" i="1" dirty="0"/>
              <a:t>ALICE ITS LS2 upgrade by Adrien </a:t>
            </a:r>
            <a:r>
              <a:rPr lang="fr-FR" sz="1000" i="1" dirty="0" err="1"/>
              <a:t>Toros</a:t>
            </a:r>
            <a:r>
              <a:rPr lang="fr-FR" sz="1000" i="1" dirty="0"/>
              <a:t>: https://edms.cern.ch/ui/file/1538000/5/2015_MSc_TOROS_Adrien.pdf</a:t>
            </a:r>
          </a:p>
        </p:txBody>
      </p:sp>
      <p:pic>
        <p:nvPicPr>
          <p:cNvPr id="56"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7837" y="1481877"/>
            <a:ext cx="784299" cy="21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EA25871D-9707-46F0-9693-56A3CC074945" descr="E00CF4C6-18EE-40A1-B2D1-4022C2ED723D@cer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50952" y="3525460"/>
            <a:ext cx="1193961" cy="27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569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
          <p:cNvSpPr>
            <a:spLocks noChangeArrowheads="1"/>
          </p:cNvSpPr>
          <p:nvPr/>
        </p:nvSpPr>
        <p:spPr bwMode="auto">
          <a:xfrm>
            <a:off x="7044482" y="1118952"/>
            <a:ext cx="5047870" cy="5463215"/>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19" name="AutoShape 1"/>
          <p:cNvSpPr>
            <a:spLocks noChangeArrowheads="1"/>
          </p:cNvSpPr>
          <p:nvPr/>
        </p:nvSpPr>
        <p:spPr bwMode="auto">
          <a:xfrm>
            <a:off x="1263535" y="1398225"/>
            <a:ext cx="5685995" cy="5183942"/>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082537" cy="1265209"/>
            <a:chOff x="2013540" y="3093727"/>
            <a:chExt cx="569171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4759155" y="3500415"/>
              <a:ext cx="2946101"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DIAMANT</a:t>
              </a:r>
              <a:endParaRPr lang="fr-FR" sz="3600" b="1" dirty="0">
                <a:solidFill>
                  <a:schemeClr val="bg1"/>
                </a:solidFill>
              </a:endParaRPr>
            </a:p>
          </p:txBody>
        </p:sp>
      </p:grpSp>
      <p:grpSp>
        <p:nvGrpSpPr>
          <p:cNvPr id="3" name="Groupe 7"/>
          <p:cNvGrpSpPr/>
          <p:nvPr/>
        </p:nvGrpSpPr>
        <p:grpSpPr>
          <a:xfrm>
            <a:off x="107504" y="1486072"/>
            <a:ext cx="6096000" cy="1569660"/>
            <a:chOff x="107504" y="1486072"/>
            <a:chExt cx="6096000" cy="1569660"/>
          </a:xfrm>
        </p:grpSpPr>
        <p:sp>
          <p:nvSpPr>
            <p:cNvPr id="5" name="Rectangle 4"/>
            <p:cNvSpPr/>
            <p:nvPr/>
          </p:nvSpPr>
          <p:spPr>
            <a:xfrm>
              <a:off x="107504" y="1486072"/>
              <a:ext cx="6096000" cy="1569660"/>
            </a:xfrm>
            <a:prstGeom prst="rect">
              <a:avLst/>
            </a:prstGeom>
          </p:spPr>
          <p:txBody>
            <a:bodyPr>
              <a:spAutoFit/>
            </a:bodyPr>
            <a:lstStyle/>
            <a:p>
              <a:r>
                <a:rPr lang="fr-FR" sz="1600" dirty="0" smtClean="0"/>
                <a:t>Auteurs</a:t>
              </a:r>
            </a:p>
            <a:p>
              <a:r>
                <a:rPr lang="fr-FR" sz="1600" dirty="0" smtClean="0"/>
                <a:t>F. Silva</a:t>
              </a:r>
            </a:p>
            <a:p>
              <a:r>
                <a:rPr lang="fr-FR" sz="1600" dirty="0" smtClean="0"/>
                <a:t>A. </a:t>
              </a:r>
              <a:r>
                <a:rPr lang="fr-FR" sz="1600" dirty="0" err="1" smtClean="0"/>
                <a:t>Tallaire</a:t>
              </a:r>
              <a:endParaRPr lang="fr-FR" sz="1600" dirty="0" smtClean="0"/>
            </a:p>
            <a:p>
              <a:r>
                <a:rPr lang="fr-FR" sz="1600" dirty="0" smtClean="0"/>
                <a:t>J. Achard</a:t>
              </a:r>
              <a:br>
                <a:rPr lang="fr-FR" sz="1600" dirty="0" smtClean="0"/>
              </a:br>
              <a:r>
                <a:rPr lang="fr-FR" sz="1600" dirty="0" smtClean="0"/>
                <a:t>A. Gicquel</a:t>
              </a:r>
            </a:p>
            <a:p>
              <a:r>
                <a:rPr lang="fr-FR" sz="1600" dirty="0" smtClean="0"/>
                <a:t>14/11/2011</a:t>
              </a:r>
              <a:endParaRPr lang="fr-FR" sz="1600" dirty="0"/>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2986" y="66126"/>
            <a:ext cx="1079365" cy="685714"/>
          </a:xfrm>
          <a:prstGeom prst="rect">
            <a:avLst/>
          </a:prstGeom>
        </p:spPr>
      </p:pic>
      <p:sp>
        <p:nvSpPr>
          <p:cNvPr id="6" name="Rectangle 5"/>
          <p:cNvSpPr/>
          <p:nvPr/>
        </p:nvSpPr>
        <p:spPr>
          <a:xfrm>
            <a:off x="1319217" y="1849321"/>
            <a:ext cx="5630313" cy="1077218"/>
          </a:xfrm>
          <a:prstGeom prst="rect">
            <a:avLst/>
          </a:prstGeom>
        </p:spPr>
        <p:txBody>
          <a:bodyPr wrap="square">
            <a:spAutoFit/>
          </a:bodyPr>
          <a:lstStyle/>
          <a:p>
            <a:r>
              <a:rPr lang="fr-FR" sz="1600" dirty="0" smtClean="0"/>
              <a:t>Thermique </a:t>
            </a:r>
          </a:p>
          <a:p>
            <a:pPr marL="285750" indent="-285750">
              <a:buFont typeface="Arial" panose="020B0604020202020204" pitchFamily="34" charset="0"/>
              <a:buChar char="•"/>
            </a:pPr>
            <a:r>
              <a:rPr lang="fr-FR" sz="1600" dirty="0" smtClean="0"/>
              <a:t>Plus </a:t>
            </a:r>
            <a:r>
              <a:rPr lang="fr-FR" sz="1600" dirty="0"/>
              <a:t>haute </a:t>
            </a:r>
            <a:r>
              <a:rPr lang="fr-FR" sz="1600" dirty="0" smtClean="0"/>
              <a:t>conductivité thermique </a:t>
            </a:r>
            <a:r>
              <a:rPr lang="fr-FR" sz="1400" dirty="0"/>
              <a:t>(2 000 W. </a:t>
            </a:r>
            <a:r>
              <a:rPr lang="fr-FR" sz="1400" dirty="0" smtClean="0"/>
              <a:t>m-1.K-1 à 20°C)</a:t>
            </a:r>
          </a:p>
          <a:p>
            <a:pPr marL="285750" indent="-285750">
              <a:buFont typeface="Arial" panose="020B0604020202020204" pitchFamily="34" charset="0"/>
              <a:buChar char="•"/>
            </a:pPr>
            <a:r>
              <a:rPr lang="fr-FR" sz="1600" dirty="0" smtClean="0"/>
              <a:t>Faible capacité calorifique </a:t>
            </a:r>
            <a:r>
              <a:rPr lang="fr-FR" sz="1400" dirty="0"/>
              <a:t>(6.195 J.mol-1) </a:t>
            </a:r>
            <a:endParaRPr lang="fr-FR" sz="1400" dirty="0" smtClean="0"/>
          </a:p>
          <a:p>
            <a:pPr marL="285750" indent="-285750">
              <a:buFont typeface="Arial" panose="020B0604020202020204" pitchFamily="34" charset="0"/>
              <a:buChar char="•"/>
            </a:pPr>
            <a:r>
              <a:rPr lang="fr-FR" sz="1600" dirty="0" smtClean="0"/>
              <a:t>Faible </a:t>
            </a:r>
            <a:r>
              <a:rPr lang="fr-FR" sz="1600" dirty="0"/>
              <a:t>coefficient d’expansion thermique </a:t>
            </a:r>
            <a:r>
              <a:rPr lang="fr-FR" sz="1400" dirty="0"/>
              <a:t>(</a:t>
            </a:r>
            <a:r>
              <a:rPr lang="fr-FR" sz="1400" dirty="0" smtClean="0"/>
              <a:t>10-6K-1 à 20°C</a:t>
            </a:r>
            <a:r>
              <a:rPr lang="fr-FR" sz="1400" dirty="0"/>
              <a:t>)</a:t>
            </a:r>
          </a:p>
        </p:txBody>
      </p:sp>
      <p:sp>
        <p:nvSpPr>
          <p:cNvPr id="12" name="Rectangle 11"/>
          <p:cNvSpPr/>
          <p:nvPr/>
        </p:nvSpPr>
        <p:spPr>
          <a:xfrm>
            <a:off x="1934303" y="1397778"/>
            <a:ext cx="3277864" cy="400751"/>
          </a:xfrm>
          <a:prstGeom prst="rect">
            <a:avLst/>
          </a:prstGeom>
        </p:spPr>
        <p:txBody>
          <a:bodyPr wrap="square">
            <a:spAutoFit/>
          </a:bodyPr>
          <a:lstStyle/>
          <a:p>
            <a:r>
              <a:rPr lang="fr-FR" sz="2004" b="1" i="1" dirty="0" smtClean="0">
                <a:solidFill>
                  <a:srgbClr val="000000"/>
                </a:solidFill>
                <a:latin typeface="Corbel" panose="020B0503020204020204"/>
              </a:rPr>
              <a:t>Propriétés du diamant</a:t>
            </a:r>
            <a:r>
              <a:rPr lang="fr-FR" dirty="0">
                <a:latin typeface="Times New Roman" panose="02020603050405020304" pitchFamily="18" charset="0"/>
                <a:ea typeface="Times New Roman" panose="02020603050405020304" pitchFamily="18" charset="0"/>
              </a:rPr>
              <a:t> </a:t>
            </a:r>
            <a:endParaRPr lang="fr-FR"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217" y="3508663"/>
            <a:ext cx="2846172" cy="191934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295" y="3552855"/>
            <a:ext cx="2718609" cy="1683275"/>
          </a:xfrm>
          <a:prstGeom prst="rect">
            <a:avLst/>
          </a:prstGeom>
        </p:spPr>
      </p:pic>
      <p:sp>
        <p:nvSpPr>
          <p:cNvPr id="15" name="Rectangle 14"/>
          <p:cNvSpPr/>
          <p:nvPr/>
        </p:nvSpPr>
        <p:spPr>
          <a:xfrm>
            <a:off x="1801295" y="3011130"/>
            <a:ext cx="3277864" cy="400751"/>
          </a:xfrm>
          <a:prstGeom prst="rect">
            <a:avLst/>
          </a:prstGeom>
        </p:spPr>
        <p:txBody>
          <a:bodyPr wrap="square">
            <a:spAutoFit/>
          </a:bodyPr>
          <a:lstStyle/>
          <a:p>
            <a:r>
              <a:rPr lang="fr-FR" sz="2004" b="1" i="1" dirty="0" smtClean="0">
                <a:solidFill>
                  <a:srgbClr val="000000"/>
                </a:solidFill>
                <a:latin typeface="Corbel" panose="020B0503020204020204"/>
              </a:rPr>
              <a:t>Applications en thermique</a:t>
            </a:r>
            <a:r>
              <a:rPr lang="fr-FR" dirty="0">
                <a:latin typeface="Times New Roman" panose="02020603050405020304" pitchFamily="18" charset="0"/>
                <a:ea typeface="Times New Roman" panose="02020603050405020304" pitchFamily="18" charset="0"/>
              </a:rPr>
              <a:t> </a:t>
            </a:r>
            <a:endParaRPr lang="fr-FR" dirty="0"/>
          </a:p>
        </p:txBody>
      </p:sp>
      <p:sp>
        <p:nvSpPr>
          <p:cNvPr id="16" name="Rectangle 15"/>
          <p:cNvSpPr/>
          <p:nvPr/>
        </p:nvSpPr>
        <p:spPr>
          <a:xfrm>
            <a:off x="5006366" y="5369146"/>
            <a:ext cx="1613132" cy="307777"/>
          </a:xfrm>
          <a:prstGeom prst="rect">
            <a:avLst/>
          </a:prstGeom>
        </p:spPr>
        <p:txBody>
          <a:bodyPr wrap="square">
            <a:spAutoFit/>
          </a:bodyPr>
          <a:lstStyle/>
          <a:p>
            <a:pPr marL="285750" indent="-285750">
              <a:buFont typeface="Wingdings" panose="05000000000000000000" pitchFamily="2" charset="2"/>
              <a:buChar char="Ø"/>
            </a:pPr>
            <a:r>
              <a:rPr lang="fr-FR" sz="1400" dirty="0" smtClean="0">
                <a:latin typeface="Arial" pitchFamily="34" charset="0"/>
                <a:cs typeface="Arial" pitchFamily="34" charset="0"/>
              </a:rPr>
              <a:t>Diodes laser</a:t>
            </a:r>
            <a:endParaRPr lang="en-US" sz="1400" dirty="0" smtClean="0">
              <a:latin typeface="Arial" pitchFamily="34" charset="0"/>
              <a:cs typeface="Arial" pitchFamily="34" charset="0"/>
            </a:endParaRPr>
          </a:p>
        </p:txBody>
      </p:sp>
      <p:sp>
        <p:nvSpPr>
          <p:cNvPr id="10" name="Rectangle 9"/>
          <p:cNvSpPr/>
          <p:nvPr/>
        </p:nvSpPr>
        <p:spPr>
          <a:xfrm>
            <a:off x="1319217" y="5428005"/>
            <a:ext cx="3964443" cy="954107"/>
          </a:xfrm>
          <a:prstGeom prst="rect">
            <a:avLst/>
          </a:prstGeom>
        </p:spPr>
        <p:txBody>
          <a:bodyPr wrap="square">
            <a:spAutoFit/>
          </a:bodyPr>
          <a:lstStyle/>
          <a:p>
            <a:r>
              <a:rPr lang="fr-FR" sz="1400" dirty="0" smtClean="0">
                <a:latin typeface="Arial" pitchFamily="34" charset="0"/>
                <a:cs typeface="Arial" pitchFamily="34" charset="0"/>
              </a:rPr>
              <a:t>Application en optique</a:t>
            </a:r>
            <a:br>
              <a:rPr lang="fr-FR" sz="1400" dirty="0" smtClean="0">
                <a:latin typeface="Arial" pitchFamily="34" charset="0"/>
                <a:cs typeface="Arial" pitchFamily="34" charset="0"/>
              </a:rPr>
            </a:br>
            <a:r>
              <a:rPr lang="fr-FR" sz="1400" dirty="0" smtClean="0">
                <a:latin typeface="Arial" pitchFamily="34" charset="0"/>
                <a:cs typeface="Arial" pitchFamily="34" charset="0"/>
              </a:rPr>
              <a:t>En </a:t>
            </a:r>
            <a:r>
              <a:rPr lang="fr-FR" sz="1400" dirty="0">
                <a:latin typeface="Arial" pitchFamily="34" charset="0"/>
                <a:cs typeface="Arial" pitchFamily="34" charset="0"/>
              </a:rPr>
              <a:t>raison de la très forte </a:t>
            </a:r>
            <a:r>
              <a:rPr lang="fr-FR" sz="1400" dirty="0" smtClean="0">
                <a:latin typeface="Arial" pitchFamily="34" charset="0"/>
                <a:cs typeface="Arial" pitchFamily="34" charset="0"/>
              </a:rPr>
              <a:t>conductivité thermique </a:t>
            </a:r>
            <a:r>
              <a:rPr lang="fr-FR" sz="1400" dirty="0">
                <a:latin typeface="Arial" pitchFamily="34" charset="0"/>
                <a:cs typeface="Arial" pitchFamily="34" charset="0"/>
              </a:rPr>
              <a:t>du diamant CVD, le refroidissement de la fenêtre peut être </a:t>
            </a:r>
            <a:r>
              <a:rPr lang="fr-FR" sz="1400" dirty="0" smtClean="0">
                <a:latin typeface="Arial" pitchFamily="34" charset="0"/>
                <a:cs typeface="Arial" pitchFamily="34" charset="0"/>
              </a:rPr>
              <a:t>effectué latéralement</a:t>
            </a:r>
            <a:endParaRPr lang="fr-FR" sz="1400" dirty="0">
              <a:latin typeface="Arial" pitchFamily="34" charset="0"/>
              <a:cs typeface="Arial" pitchFamily="34" charset="0"/>
            </a:endParaRPr>
          </a:p>
        </p:txBody>
      </p:sp>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sp>
        <p:nvSpPr>
          <p:cNvPr id="11" name="Rectangle 10"/>
          <p:cNvSpPr/>
          <p:nvPr/>
        </p:nvSpPr>
        <p:spPr>
          <a:xfrm>
            <a:off x="7617745" y="1153584"/>
            <a:ext cx="3934923" cy="369332"/>
          </a:xfrm>
          <a:prstGeom prst="rect">
            <a:avLst/>
          </a:prstGeom>
        </p:spPr>
        <p:txBody>
          <a:bodyPr wrap="none">
            <a:spAutoFit/>
          </a:bodyPr>
          <a:lstStyle/>
          <a:p>
            <a:r>
              <a:rPr lang="fr-FR" dirty="0" smtClean="0"/>
              <a:t>Revêtement </a:t>
            </a:r>
            <a:r>
              <a:rPr lang="fr-FR" dirty="0"/>
              <a:t>DLC (</a:t>
            </a:r>
            <a:r>
              <a:rPr lang="fr-FR" dirty="0" err="1"/>
              <a:t>Diamond</a:t>
            </a:r>
            <a:r>
              <a:rPr lang="fr-FR" dirty="0"/>
              <a:t> </a:t>
            </a:r>
            <a:r>
              <a:rPr lang="fr-FR" dirty="0" err="1"/>
              <a:t>Like</a:t>
            </a:r>
            <a:r>
              <a:rPr lang="fr-FR" dirty="0"/>
              <a:t> </a:t>
            </a:r>
            <a:r>
              <a:rPr lang="fr-FR" dirty="0" err="1"/>
              <a:t>Carbon</a:t>
            </a:r>
            <a:r>
              <a:rPr lang="fr-FR" dirty="0"/>
              <a:t>)</a:t>
            </a:r>
          </a:p>
        </p:txBody>
      </p:sp>
      <p:sp>
        <p:nvSpPr>
          <p:cNvPr id="13" name="Rectangle 12"/>
          <p:cNvSpPr/>
          <p:nvPr/>
        </p:nvSpPr>
        <p:spPr>
          <a:xfrm>
            <a:off x="7126821" y="3754352"/>
            <a:ext cx="4916770" cy="1223412"/>
          </a:xfrm>
          <a:prstGeom prst="rect">
            <a:avLst/>
          </a:prstGeom>
        </p:spPr>
        <p:txBody>
          <a:bodyPr wrap="square">
            <a:spAutoFit/>
          </a:bodyPr>
          <a:lstStyle/>
          <a:p>
            <a:r>
              <a:rPr lang="fr-FR" sz="1050" dirty="0"/>
              <a:t>Forte conductivité thermique qui permet une dissipation de la chaleur créée lors du frottement, Usure faible.</a:t>
            </a:r>
          </a:p>
          <a:p>
            <a:r>
              <a:rPr lang="fr-FR" sz="1050" dirty="0" smtClean="0"/>
              <a:t>Couches </a:t>
            </a:r>
            <a:r>
              <a:rPr lang="fr-FR" sz="1050" dirty="0"/>
              <a:t>de carbone amorphe hydrogéné </a:t>
            </a:r>
            <a:r>
              <a:rPr lang="fr-FR" sz="1050" dirty="0" smtClean="0"/>
              <a:t>pour des </a:t>
            </a:r>
            <a:r>
              <a:rPr lang="fr-FR" sz="1050" dirty="0"/>
              <a:t>conditions de contrainte extrême, </a:t>
            </a:r>
            <a:r>
              <a:rPr lang="fr-FR" sz="1050" dirty="0" smtClean="0"/>
              <a:t>(</a:t>
            </a:r>
            <a:r>
              <a:rPr lang="fr-FR" sz="1050" dirty="0"/>
              <a:t>température, charge, atmosphère oxydante, </a:t>
            </a:r>
            <a:r>
              <a:rPr lang="fr-FR" sz="1050" dirty="0" smtClean="0"/>
              <a:t>...). </a:t>
            </a:r>
            <a:r>
              <a:rPr lang="fr-FR" sz="1050" dirty="0"/>
              <a:t/>
            </a:r>
            <a:br>
              <a:rPr lang="fr-FR" sz="1050" dirty="0"/>
            </a:br>
            <a:r>
              <a:rPr lang="fr-FR" sz="1050" dirty="0" smtClean="0"/>
              <a:t>Différents processus </a:t>
            </a:r>
            <a:r>
              <a:rPr lang="fr-FR" sz="1050" dirty="0"/>
              <a:t>de </a:t>
            </a:r>
            <a:r>
              <a:rPr lang="fr-FR" sz="1050" dirty="0" smtClean="0"/>
              <a:t>revêtement: </a:t>
            </a:r>
            <a:br>
              <a:rPr lang="fr-FR" sz="1050" dirty="0" smtClean="0"/>
            </a:br>
            <a:r>
              <a:rPr lang="fr-FR" sz="1050" dirty="0" smtClean="0"/>
              <a:t>-PECVD </a:t>
            </a:r>
            <a:r>
              <a:rPr lang="fr-FR" sz="1050" dirty="0"/>
              <a:t>(dépôt chimique en phase vapeur assisté par plasma</a:t>
            </a:r>
            <a:r>
              <a:rPr lang="fr-FR" sz="1050" dirty="0" smtClean="0"/>
              <a:t>)</a:t>
            </a:r>
            <a:r>
              <a:rPr lang="fr-FR" sz="1050" dirty="0"/>
              <a:t/>
            </a:r>
            <a:br>
              <a:rPr lang="fr-FR" sz="1050" dirty="0"/>
            </a:br>
            <a:r>
              <a:rPr lang="fr-FR" sz="1050" dirty="0" smtClean="0"/>
              <a:t>-PVD </a:t>
            </a:r>
            <a:r>
              <a:rPr lang="fr-FR" sz="1050" dirty="0"/>
              <a:t>(arc de dépôt physique en phase vapeur) </a:t>
            </a:r>
            <a:r>
              <a:rPr lang="fr-FR" sz="1050" dirty="0" smtClean="0"/>
              <a:t>- dureté </a:t>
            </a:r>
            <a:r>
              <a:rPr lang="fr-FR" sz="1050" dirty="0"/>
              <a:t>supérieure.</a:t>
            </a:r>
          </a:p>
        </p:txBody>
      </p:sp>
      <p:pic>
        <p:nvPicPr>
          <p:cNvPr id="25" name="Imag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1813" y="5524445"/>
            <a:ext cx="3448259" cy="1028428"/>
          </a:xfrm>
          <a:prstGeom prst="rect">
            <a:avLst/>
          </a:prstGeom>
        </p:spPr>
      </p:pic>
      <p:grpSp>
        <p:nvGrpSpPr>
          <p:cNvPr id="22" name="Groupe 21"/>
          <p:cNvGrpSpPr/>
          <p:nvPr/>
        </p:nvGrpSpPr>
        <p:grpSpPr>
          <a:xfrm>
            <a:off x="8155189" y="1548876"/>
            <a:ext cx="2814229" cy="2258347"/>
            <a:chOff x="8033880" y="1771083"/>
            <a:chExt cx="3219796" cy="2680026"/>
          </a:xfrm>
        </p:grpSpPr>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33880" y="1771083"/>
              <a:ext cx="3219796" cy="2414847"/>
            </a:xfrm>
            <a:prstGeom prst="rect">
              <a:avLst/>
            </a:prstGeom>
          </p:spPr>
        </p:pic>
        <p:sp>
          <p:nvSpPr>
            <p:cNvPr id="26" name="Rectangle 25"/>
            <p:cNvSpPr/>
            <p:nvPr/>
          </p:nvSpPr>
          <p:spPr>
            <a:xfrm>
              <a:off x="8436698" y="4158914"/>
              <a:ext cx="2805657" cy="292195"/>
            </a:xfrm>
            <a:prstGeom prst="rect">
              <a:avLst/>
            </a:prstGeom>
          </p:spPr>
          <p:txBody>
            <a:bodyPr wrap="square">
              <a:spAutoFit/>
            </a:bodyPr>
            <a:lstStyle/>
            <a:p>
              <a:r>
                <a:rPr lang="fr-FR" sz="1000" i="1" dirty="0" smtClean="0"/>
                <a:t>Anode revêtue DLC </a:t>
              </a:r>
              <a:r>
                <a:rPr lang="fr-FR" sz="1000" i="1" dirty="0"/>
                <a:t>(LPSC </a:t>
              </a:r>
              <a:r>
                <a:rPr lang="fr-FR" sz="1000" i="1" dirty="0" smtClean="0"/>
                <a:t>- Projet </a:t>
              </a:r>
              <a:r>
                <a:rPr lang="fr-FR" sz="1000" i="1" dirty="0" err="1" smtClean="0"/>
                <a:t>nEDM</a:t>
              </a:r>
              <a:r>
                <a:rPr lang="fr-FR" sz="1000" i="1" dirty="0" smtClean="0"/>
                <a:t> </a:t>
              </a:r>
              <a:r>
                <a:rPr lang="fr-FR" sz="1000" i="1" dirty="0"/>
                <a:t>)</a:t>
              </a:r>
            </a:p>
          </p:txBody>
        </p:sp>
      </p:grpSp>
      <p:sp>
        <p:nvSpPr>
          <p:cNvPr id="28" name="Rectangle 27"/>
          <p:cNvSpPr/>
          <p:nvPr/>
        </p:nvSpPr>
        <p:spPr>
          <a:xfrm>
            <a:off x="7100851" y="4960005"/>
            <a:ext cx="3328736" cy="769441"/>
          </a:xfrm>
          <a:prstGeom prst="rect">
            <a:avLst/>
          </a:prstGeom>
        </p:spPr>
        <p:txBody>
          <a:bodyPr wrap="square">
            <a:spAutoFit/>
          </a:bodyPr>
          <a:lstStyle/>
          <a:p>
            <a:r>
              <a:rPr lang="fr-FR" sz="1100" b="1" dirty="0" smtClean="0">
                <a:effectLst/>
              </a:rPr>
              <a:t>Epaisseur (nm)	  </a:t>
            </a:r>
            <a:r>
              <a:rPr lang="fr-FR" sz="1100" dirty="0" smtClean="0">
                <a:effectLst/>
              </a:rPr>
              <a:t>10nm – &gt;5 µm</a:t>
            </a:r>
          </a:p>
          <a:p>
            <a:r>
              <a:rPr lang="fr-FR" sz="1100" b="1" dirty="0" smtClean="0">
                <a:effectLst/>
              </a:rPr>
              <a:t>Dureté 		  </a:t>
            </a:r>
            <a:r>
              <a:rPr lang="fr-FR" sz="1100" dirty="0" smtClean="0">
                <a:effectLst/>
              </a:rPr>
              <a:t>≥ 35 </a:t>
            </a:r>
            <a:r>
              <a:rPr lang="fr-FR" sz="1100" dirty="0" err="1" smtClean="0">
                <a:effectLst/>
              </a:rPr>
              <a:t>Gpa</a:t>
            </a:r>
            <a:endParaRPr lang="fr-FR" sz="1100" dirty="0" smtClean="0">
              <a:effectLst/>
            </a:endParaRPr>
          </a:p>
          <a:p>
            <a:r>
              <a:rPr lang="fr-FR" sz="1100" b="1" dirty="0" smtClean="0">
                <a:effectLst/>
              </a:rPr>
              <a:t>Module</a:t>
            </a:r>
            <a:r>
              <a:rPr lang="fr-FR" sz="1100" b="1" dirty="0"/>
              <a:t> </a:t>
            </a:r>
            <a:r>
              <a:rPr lang="fr-FR" sz="1100" b="1" dirty="0" smtClean="0"/>
              <a:t>d’Young </a:t>
            </a:r>
            <a:r>
              <a:rPr lang="fr-FR" sz="1100" dirty="0" smtClean="0">
                <a:effectLst/>
              </a:rPr>
              <a:t>373.05 </a:t>
            </a:r>
            <a:r>
              <a:rPr lang="fr-FR" sz="1100" dirty="0" err="1" smtClean="0">
                <a:effectLst/>
              </a:rPr>
              <a:t>Gpa</a:t>
            </a:r>
            <a:endParaRPr lang="fr-FR" sz="1100" dirty="0"/>
          </a:p>
          <a:p>
            <a:r>
              <a:rPr lang="fr-FR" sz="1100" b="1" dirty="0" smtClean="0">
                <a:effectLst/>
              </a:rPr>
              <a:t>CTE 		   </a:t>
            </a:r>
            <a:r>
              <a:rPr lang="fr-FR" sz="1100" dirty="0" smtClean="0">
                <a:effectLst/>
              </a:rPr>
              <a:t>6.25 nm/C</a:t>
            </a:r>
            <a:endParaRPr lang="fr-FR" sz="1100" dirty="0">
              <a:effectLst/>
            </a:endParaRPr>
          </a:p>
        </p:txBody>
      </p:sp>
      <p:pic>
        <p:nvPicPr>
          <p:cNvPr id="29" name="Imag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990" y="1466367"/>
            <a:ext cx="626059" cy="397731"/>
          </a:xfrm>
          <a:prstGeom prst="rect">
            <a:avLst/>
          </a:prstGeom>
        </p:spPr>
      </p:pic>
      <p:sp>
        <p:nvSpPr>
          <p:cNvPr id="23" name="Rectangle 1"/>
          <p:cNvSpPr>
            <a:spLocks noChangeArrowheads="1"/>
          </p:cNvSpPr>
          <p:nvPr/>
        </p:nvSpPr>
        <p:spPr bwMode="auto">
          <a:xfrm>
            <a:off x="1507764" y="6342082"/>
            <a:ext cx="531524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u="none" strike="noStrike" cap="none" normalizeH="0" baseline="0" dirty="0" smtClean="0">
                <a:ln>
                  <a:noFill/>
                </a:ln>
                <a:solidFill>
                  <a:schemeClr val="tx1"/>
                </a:solidFill>
                <a:effectLst/>
                <a:latin typeface="Arial" panose="020B0604020202020204" pitchFamily="34" charset="0"/>
              </a:rPr>
              <a:t>Diamants produits par dépôt chimique en phase vapeur (Chemical </a:t>
            </a:r>
            <a:r>
              <a:rPr kumimoji="0" lang="fr-FR" altLang="fr-FR" sz="1000" b="0" u="none" strike="noStrike" cap="none" normalizeH="0" baseline="0" dirty="0" err="1" smtClean="0">
                <a:ln>
                  <a:noFill/>
                </a:ln>
                <a:solidFill>
                  <a:schemeClr val="tx1"/>
                </a:solidFill>
                <a:effectLst/>
                <a:latin typeface="Arial" panose="020B0604020202020204" pitchFamily="34" charset="0"/>
              </a:rPr>
              <a:t>vapor</a:t>
            </a:r>
            <a:r>
              <a:rPr kumimoji="0" lang="fr-FR" altLang="fr-FR" sz="1000" b="0" u="none" strike="noStrike" cap="none" normalizeH="0" baseline="0" dirty="0" smtClean="0">
                <a:ln>
                  <a:noFill/>
                </a:ln>
                <a:solidFill>
                  <a:schemeClr val="tx1"/>
                </a:solidFill>
                <a:effectLst/>
                <a:latin typeface="Arial" panose="020B0604020202020204" pitchFamily="34" charset="0"/>
              </a:rPr>
              <a:t> </a:t>
            </a:r>
            <a:r>
              <a:rPr kumimoji="0" lang="fr-FR" altLang="fr-FR" sz="1000" b="0" u="none" strike="noStrike" cap="none" normalizeH="0" baseline="0" dirty="0" err="1" smtClean="0">
                <a:ln>
                  <a:noFill/>
                </a:ln>
                <a:solidFill>
                  <a:schemeClr val="tx1"/>
                </a:solidFill>
                <a:effectLst/>
                <a:latin typeface="Arial" panose="020B0604020202020204" pitchFamily="34" charset="0"/>
              </a:rPr>
              <a:t>deposition</a:t>
            </a:r>
            <a:r>
              <a:rPr kumimoji="0" lang="fr-FR" altLang="fr-FR" sz="1000" b="0" u="none" strike="noStrike" cap="none" normalizeH="0" baseline="0" dirty="0" smtClean="0">
                <a:ln>
                  <a:noFill/>
                </a:ln>
                <a:solidFill>
                  <a:schemeClr val="tx1"/>
                </a:solidFill>
                <a:effectLst/>
                <a:latin typeface="Arial" panose="020B0604020202020204" pitchFamily="34" charset="0"/>
              </a:rPr>
              <a:t> (CVD) </a:t>
            </a:r>
          </a:p>
        </p:txBody>
      </p:sp>
    </p:spTree>
    <p:extLst>
      <p:ext uri="{BB962C8B-B14F-4D97-AF65-F5344CB8AC3E}">
        <p14:creationId xmlns:p14="http://schemas.microsoft.com/office/powerpoint/2010/main" val="2200738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64065" y="3500415"/>
              <a:ext cx="4341192" cy="590931"/>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a:solidFill>
                    <a:schemeClr val="bg1"/>
                  </a:solidFill>
                </a:rPr>
                <a:t>Nouveaux matériaux</a:t>
              </a:r>
            </a:p>
          </p:txBody>
        </p:sp>
      </p:gr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60" y="1597045"/>
            <a:ext cx="6397845" cy="4063921"/>
          </a:xfrm>
          <a:prstGeom prst="rect">
            <a:avLst/>
          </a:prstGeom>
        </p:spPr>
      </p:pic>
      <p:sp>
        <p:nvSpPr>
          <p:cNvPr id="2" name="Rectangle 1"/>
          <p:cNvSpPr/>
          <p:nvPr/>
        </p:nvSpPr>
        <p:spPr>
          <a:xfrm>
            <a:off x="6591035" y="978355"/>
            <a:ext cx="3106813" cy="369332"/>
          </a:xfrm>
          <a:prstGeom prst="rect">
            <a:avLst/>
          </a:prstGeom>
        </p:spPr>
        <p:txBody>
          <a:bodyPr wrap="none">
            <a:spAutoFit/>
          </a:bodyPr>
          <a:lstStyle/>
          <a:p>
            <a:r>
              <a:rPr lang="fr-FR" dirty="0"/>
              <a:t>GRANTA DESIGN CES SELECTOR</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1522" y="11921"/>
            <a:ext cx="994966" cy="746225"/>
          </a:xfrm>
          <a:prstGeom prst="rect">
            <a:avLst/>
          </a:prstGeom>
        </p:spPr>
      </p:pic>
      <p:sp>
        <p:nvSpPr>
          <p:cNvPr id="5" name="Rectangle 4"/>
          <p:cNvSpPr/>
          <p:nvPr/>
        </p:nvSpPr>
        <p:spPr>
          <a:xfrm>
            <a:off x="7143405" y="1653192"/>
            <a:ext cx="4703818" cy="738664"/>
          </a:xfrm>
          <a:prstGeom prst="rect">
            <a:avLst/>
          </a:prstGeom>
        </p:spPr>
        <p:txBody>
          <a:bodyPr wrap="square">
            <a:spAutoFit/>
          </a:bodyPr>
          <a:lstStyle/>
          <a:p>
            <a:r>
              <a:rPr lang="fr-FR" sz="1400" dirty="0" smtClean="0"/>
              <a:t>Ex. de recherche pour la </a:t>
            </a:r>
            <a:r>
              <a:rPr lang="fr-FR" sz="1400" cap="small" dirty="0" smtClean="0"/>
              <a:t>Définition </a:t>
            </a:r>
            <a:r>
              <a:rPr lang="fr-FR" sz="1400" cap="small" dirty="0"/>
              <a:t>et mise en </a:t>
            </a:r>
            <a:r>
              <a:rPr lang="fr-FR" sz="1400" cap="small" dirty="0" smtClean="0"/>
              <a:t>œuvre </a:t>
            </a:r>
            <a:r>
              <a:rPr lang="fr-FR" sz="1400" cap="small" dirty="0"/>
              <a:t>d’un matériau composite à matrice métallique pour les packagings d’électronique embarquée </a:t>
            </a:r>
            <a:endParaRPr lang="fr-FR" sz="1400" dirty="0"/>
          </a:p>
        </p:txBody>
      </p:sp>
      <p:grpSp>
        <p:nvGrpSpPr>
          <p:cNvPr id="13" name="Groupe 7"/>
          <p:cNvGrpSpPr/>
          <p:nvPr/>
        </p:nvGrpSpPr>
        <p:grpSpPr>
          <a:xfrm>
            <a:off x="0" y="1277130"/>
            <a:ext cx="6096000" cy="830997"/>
            <a:chOff x="107504" y="1486072"/>
            <a:chExt cx="6096000" cy="830997"/>
          </a:xfrm>
        </p:grpSpPr>
        <p:sp>
          <p:nvSpPr>
            <p:cNvPr id="14" name="Rectangle 13"/>
            <p:cNvSpPr/>
            <p:nvPr/>
          </p:nvSpPr>
          <p:spPr>
            <a:xfrm>
              <a:off x="107504" y="1486072"/>
              <a:ext cx="6096000" cy="83099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lvl="0">
                <a:defRPr/>
              </a:pPr>
              <a:r>
                <a:rPr lang="fr-FR" sz="1600" cap="small" dirty="0" smtClean="0"/>
                <a:t>C. Perron</a:t>
              </a:r>
              <a:endParaRPr lang="fr-FR" sz="1600" dirty="0"/>
            </a:p>
            <a:p>
              <a:pPr lvl="0">
                <a:defRPr/>
              </a:pPr>
              <a:r>
                <a:rPr lang="en-US" sz="1600" cap="small" dirty="0" smtClean="0"/>
                <a:t>17/10/2017</a:t>
              </a:r>
              <a:endParaRPr kumimoji="0" lang="it-IT" sz="1600" b="0" i="0" u="none" strike="noStrike" kern="1200" cap="small" spc="0" normalizeH="0" baseline="0" noProof="0" dirty="0">
                <a:ln>
                  <a:noFill/>
                </a:ln>
                <a:effectLst/>
                <a:uLnTx/>
                <a:uFillTx/>
                <a:latin typeface="Calibri"/>
              </a:endParaRPr>
            </a:p>
          </p:txBody>
        </p:sp>
        <p:cxnSp>
          <p:nvCxnSpPr>
            <p:cNvPr id="15" name="Connecteur droit 14"/>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2" name="Espace réservé du contenu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062635" y="2685591"/>
            <a:ext cx="3192311" cy="5152503"/>
          </a:xfrm>
          <a:prstGeom prst="rect">
            <a:avLst/>
          </a:prstGeom>
        </p:spPr>
      </p:pic>
    </p:spTree>
    <p:extLst>
      <p:ext uri="{BB962C8B-B14F-4D97-AF65-F5344CB8AC3E}">
        <p14:creationId xmlns:p14="http://schemas.microsoft.com/office/powerpoint/2010/main" val="2750145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Thermal conductivity of GRANOC and other materi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116" y="2114126"/>
            <a:ext cx="4953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988" y="4813070"/>
            <a:ext cx="2659107" cy="1709426"/>
          </a:xfrm>
          <a:prstGeom prst="rect">
            <a:avLst/>
          </a:prstGeom>
        </p:spPr>
      </p:pic>
      <p:sp>
        <p:nvSpPr>
          <p:cNvPr id="22" name="AutoShape 1"/>
          <p:cNvSpPr>
            <a:spLocks noChangeArrowheads="1"/>
          </p:cNvSpPr>
          <p:nvPr/>
        </p:nvSpPr>
        <p:spPr bwMode="auto">
          <a:xfrm>
            <a:off x="7303324" y="1413250"/>
            <a:ext cx="4789027" cy="5147941"/>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2157007" y="3500415"/>
              <a:ext cx="5548250" cy="526595"/>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COMPOSITES CONDUCTEURS</a:t>
              </a:r>
              <a:endParaRPr lang="fr-FR" sz="3600" b="1" dirty="0">
                <a:solidFill>
                  <a:schemeClr val="bg1"/>
                </a:solidFill>
              </a:endParaRPr>
            </a:p>
          </p:txBody>
        </p:sp>
      </p:grpSp>
      <p:grpSp>
        <p:nvGrpSpPr>
          <p:cNvPr id="3" name="Groupe 7"/>
          <p:cNvGrpSpPr/>
          <p:nvPr/>
        </p:nvGrpSpPr>
        <p:grpSpPr>
          <a:xfrm>
            <a:off x="107504" y="1486072"/>
            <a:ext cx="6096000" cy="1323439"/>
            <a:chOff x="107504" y="1486072"/>
            <a:chExt cx="6096000" cy="1323439"/>
          </a:xfrm>
        </p:grpSpPr>
        <p:sp>
          <p:nvSpPr>
            <p:cNvPr id="5" name="Rectangle 4"/>
            <p:cNvSpPr/>
            <p:nvPr/>
          </p:nvSpPr>
          <p:spPr>
            <a:xfrm>
              <a:off x="107504" y="1486072"/>
              <a:ext cx="6096000" cy="1323439"/>
            </a:xfrm>
            <a:prstGeom prst="rect">
              <a:avLst/>
            </a:prstGeom>
          </p:spPr>
          <p:txBody>
            <a:bodyPr>
              <a:spAutoFit/>
            </a:bodyPr>
            <a:lstStyle/>
            <a:p>
              <a:r>
                <a:rPr lang="fr-FR" sz="1600" dirty="0" smtClean="0"/>
                <a:t>Fournisseurs</a:t>
              </a:r>
              <a:endParaRPr lang="fr-FR" dirty="0" smtClean="0"/>
            </a:p>
            <a:p>
              <a:r>
                <a:rPr lang="fr-FR" sz="1600" dirty="0" smtClean="0"/>
                <a:t>NGF</a:t>
              </a:r>
              <a:br>
                <a:rPr lang="fr-FR" sz="1600" dirty="0" smtClean="0"/>
              </a:br>
              <a:r>
                <a:rPr lang="fr-FR" sz="1600" dirty="0" smtClean="0"/>
                <a:t>Laird</a:t>
              </a:r>
              <a:br>
                <a:rPr lang="fr-FR" sz="1600" dirty="0" smtClean="0"/>
              </a:br>
              <a:r>
                <a:rPr lang="fr-FR" sz="1600" dirty="0" smtClean="0"/>
                <a:t>Mitsubishi</a:t>
              </a:r>
              <a:br>
                <a:rPr lang="fr-FR" sz="1600" dirty="0" smtClean="0"/>
              </a:br>
              <a:r>
                <a:rPr lang="fr-FR" sz="1600" dirty="0" smtClean="0"/>
                <a:t>…</a:t>
              </a:r>
              <a:endParaRPr lang="fr-FR" sz="1600" dirty="0"/>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004229" y="1460857"/>
            <a:ext cx="8459932" cy="388696"/>
          </a:xfrm>
          <a:prstGeom prst="rect">
            <a:avLst/>
          </a:prstGeom>
        </p:spPr>
        <p:txBody>
          <a:bodyPr wrap="square">
            <a:spAutoFit/>
          </a:bodyPr>
          <a:lstStyle/>
          <a:p>
            <a:pPr>
              <a:lnSpc>
                <a:spcPct val="107000"/>
              </a:lnSpc>
              <a:tabLst>
                <a:tab pos="457200" algn="l"/>
                <a:tab pos="540385" algn="l"/>
              </a:tabLst>
            </a:pPr>
            <a:r>
              <a:rPr lang="fr-FR" b="1" dirty="0"/>
              <a:t>Nouveaux composites</a:t>
            </a:r>
            <a:r>
              <a:rPr lang="fr-FR" b="1" dirty="0" smtClean="0"/>
              <a:t>: </a:t>
            </a:r>
            <a:r>
              <a:rPr lang="en-US" b="1" dirty="0"/>
              <a:t>Haute </a:t>
            </a:r>
            <a:r>
              <a:rPr lang="fr-FR" b="1" dirty="0" smtClean="0"/>
              <a:t>conductivité thermique  ….    jusqu’à </a:t>
            </a:r>
            <a:r>
              <a:rPr lang="en-US" b="1" dirty="0" smtClean="0"/>
              <a:t>900 W/</a:t>
            </a:r>
            <a:r>
              <a:rPr lang="en-US" b="1" dirty="0" err="1" smtClean="0"/>
              <a:t>mK</a:t>
            </a:r>
            <a:endParaRPr lang="en-US" b="1"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054" y="1851396"/>
            <a:ext cx="4754327" cy="1926378"/>
          </a:xfrm>
          <a:prstGeom prst="rect">
            <a:avLst/>
          </a:prstGeom>
        </p:spPr>
      </p:pic>
      <p:sp>
        <p:nvSpPr>
          <p:cNvPr id="8" name="Rectangle 7"/>
          <p:cNvSpPr/>
          <p:nvPr/>
        </p:nvSpPr>
        <p:spPr>
          <a:xfrm>
            <a:off x="6203504" y="793778"/>
            <a:ext cx="5713157" cy="646331"/>
          </a:xfrm>
          <a:prstGeom prst="rect">
            <a:avLst/>
          </a:prstGeom>
        </p:spPr>
        <p:txBody>
          <a:bodyPr wrap="square">
            <a:spAutoFit/>
          </a:bodyPr>
          <a:lstStyle/>
          <a:p>
            <a:r>
              <a:rPr lang="fr-FR" dirty="0" smtClean="0"/>
              <a:t>Nouvelles fonctions </a:t>
            </a:r>
            <a:r>
              <a:rPr lang="fr-FR" dirty="0"/>
              <a:t>dites « </a:t>
            </a:r>
            <a:r>
              <a:rPr lang="fr-FR" dirty="0" smtClean="0"/>
              <a:t>intelligentes </a:t>
            </a:r>
            <a:r>
              <a:rPr lang="fr-FR" dirty="0"/>
              <a:t>» </a:t>
            </a:r>
            <a:r>
              <a:rPr lang="fr-FR" dirty="0" smtClean="0"/>
              <a:t/>
            </a:r>
            <a:br>
              <a:rPr lang="fr-FR" dirty="0" smtClean="0"/>
            </a:br>
            <a:r>
              <a:rPr lang="fr-FR" dirty="0" smtClean="0"/>
              <a:t>au </a:t>
            </a:r>
            <a:r>
              <a:rPr lang="fr-FR" dirty="0"/>
              <a:t>sein d’un matériau composite</a:t>
            </a:r>
          </a:p>
        </p:txBody>
      </p:sp>
      <p:sp>
        <p:nvSpPr>
          <p:cNvPr id="9" name="Rectangle 8"/>
          <p:cNvSpPr/>
          <p:nvPr/>
        </p:nvSpPr>
        <p:spPr>
          <a:xfrm>
            <a:off x="7399406" y="3715909"/>
            <a:ext cx="1860972" cy="553998"/>
          </a:xfrm>
          <a:prstGeom prst="rect">
            <a:avLst/>
          </a:prstGeom>
        </p:spPr>
        <p:txBody>
          <a:bodyPr wrap="square">
            <a:spAutoFit/>
          </a:bodyPr>
          <a:lstStyle/>
          <a:p>
            <a:r>
              <a:rPr lang="fr-FR" sz="1000" dirty="0"/>
              <a:t> tissu nylon formé de fibre de cuivre d’épaisseur de 100µm (</a:t>
            </a:r>
            <a:r>
              <a:rPr lang="fr-FR" sz="1000" dirty="0" err="1"/>
              <a:t>Flectron</a:t>
            </a:r>
            <a:r>
              <a:rPr lang="fr-FR" sz="1000" dirty="0"/>
              <a:t> réf. 3050-113)</a:t>
            </a:r>
          </a:p>
        </p:txBody>
      </p:sp>
      <p:sp>
        <p:nvSpPr>
          <p:cNvPr id="10" name="Rectangle 9"/>
          <p:cNvSpPr/>
          <p:nvPr/>
        </p:nvSpPr>
        <p:spPr>
          <a:xfrm>
            <a:off x="9658605" y="3674590"/>
            <a:ext cx="2495128" cy="861774"/>
          </a:xfrm>
          <a:prstGeom prst="rect">
            <a:avLst/>
          </a:prstGeom>
        </p:spPr>
        <p:txBody>
          <a:bodyPr wrap="square">
            <a:spAutoFit/>
          </a:bodyPr>
          <a:lstStyle/>
          <a:p>
            <a:r>
              <a:rPr lang="fr-FR" sz="1000" dirty="0" smtClean="0"/>
              <a:t>Ce tissu a été placé au centre de l’empilement de 10 couches de fibre de verre, puis à 3 couches de la surface, enfin à 1 couche. La figure 1 montre le tissu employé et incorporé dans l’empilement. </a:t>
            </a:r>
            <a:endParaRPr lang="fr-FR" sz="1000" dirty="0"/>
          </a:p>
        </p:txBody>
      </p:sp>
      <p:sp>
        <p:nvSpPr>
          <p:cNvPr id="11" name="Rectangle 10"/>
          <p:cNvSpPr/>
          <p:nvPr/>
        </p:nvSpPr>
        <p:spPr>
          <a:xfrm>
            <a:off x="7399406" y="4568898"/>
            <a:ext cx="3770189" cy="400110"/>
          </a:xfrm>
          <a:prstGeom prst="rect">
            <a:avLst/>
          </a:prstGeom>
        </p:spPr>
        <p:txBody>
          <a:bodyPr wrap="square">
            <a:spAutoFit/>
          </a:bodyPr>
          <a:lstStyle/>
          <a:p>
            <a:r>
              <a:rPr lang="fr-FR" sz="1000" dirty="0"/>
              <a:t>perte mécanique de l’ordre de 20% sur la contrainte admissible, mais le module d’Young est conservé</a:t>
            </a:r>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80" y="4978556"/>
            <a:ext cx="4013203" cy="480748"/>
          </a:xfrm>
          <a:prstGeom prst="rect">
            <a:avLst/>
          </a:prstGeom>
        </p:spPr>
      </p:pic>
      <p:sp>
        <p:nvSpPr>
          <p:cNvPr id="13" name="Rectangle 12"/>
          <p:cNvSpPr/>
          <p:nvPr/>
        </p:nvSpPr>
        <p:spPr>
          <a:xfrm>
            <a:off x="7287034" y="5924066"/>
            <a:ext cx="5128953" cy="461665"/>
          </a:xfrm>
          <a:prstGeom prst="rect">
            <a:avLst/>
          </a:prstGeom>
        </p:spPr>
        <p:txBody>
          <a:bodyPr wrap="square">
            <a:spAutoFit/>
          </a:bodyPr>
          <a:lstStyle/>
          <a:p>
            <a:r>
              <a:rPr lang="fr-FR" sz="1200" dirty="0"/>
              <a:t>https://www.laird.com/emi-shields-gaskets/metalized-conductive-fabrics/metallized-conductive-fabric</a:t>
            </a:r>
          </a:p>
        </p:txBody>
      </p:sp>
      <p:sp>
        <p:nvSpPr>
          <p:cNvPr id="14" name="Rectangle 13"/>
          <p:cNvSpPr/>
          <p:nvPr/>
        </p:nvSpPr>
        <p:spPr>
          <a:xfrm>
            <a:off x="7287034" y="5668602"/>
            <a:ext cx="4893425" cy="276999"/>
          </a:xfrm>
          <a:prstGeom prst="rect">
            <a:avLst/>
          </a:prstGeom>
        </p:spPr>
        <p:txBody>
          <a:bodyPr wrap="square">
            <a:spAutoFit/>
          </a:bodyPr>
          <a:lstStyle/>
          <a:p>
            <a:r>
              <a:rPr lang="fr-FR" sz="1200" dirty="0"/>
              <a:t>http://www.ngfworld.com/en/en_fiber/en_high_thermal_conductivity.html</a:t>
            </a:r>
          </a:p>
        </p:txBody>
      </p:sp>
      <p:graphicFrame>
        <p:nvGraphicFramePr>
          <p:cNvPr id="19" name="Tableau 18"/>
          <p:cNvGraphicFramePr>
            <a:graphicFrameLocks noGrp="1"/>
          </p:cNvGraphicFramePr>
          <p:nvPr>
            <p:extLst>
              <p:ext uri="{D42A27DB-BD31-4B8C-83A1-F6EECF244321}">
                <p14:modId xmlns:p14="http://schemas.microsoft.com/office/powerpoint/2010/main" val="2206150301"/>
              </p:ext>
            </p:extLst>
          </p:nvPr>
        </p:nvGraphicFramePr>
        <p:xfrm>
          <a:off x="1404086" y="1879371"/>
          <a:ext cx="6667500" cy="548640"/>
        </p:xfrm>
        <a:graphic>
          <a:graphicData uri="http://schemas.openxmlformats.org/drawingml/2006/table">
            <a:tbl>
              <a:tblPr/>
              <a:tblGrid>
                <a:gridCol w="6667500">
                  <a:extLst>
                    <a:ext uri="{9D8B030D-6E8A-4147-A177-3AD203B41FA5}">
                      <a16:colId xmlns:a16="http://schemas.microsoft.com/office/drawing/2014/main" val="2531445174"/>
                    </a:ext>
                  </a:extLst>
                </a:gridCol>
              </a:tblGrid>
              <a:tr h="0">
                <a:tc>
                  <a:txBody>
                    <a:bodyPr/>
                    <a:lstStyle/>
                    <a:p>
                      <a:r>
                        <a:rPr lang="en-US"/>
                        <a:t>Thermal conductivity of GRANOC and other materials</a:t>
                      </a:r>
                    </a:p>
                  </a:txBody>
                  <a:tcPr marL="0" marR="0" marT="0" marB="0" anchor="ctr">
                    <a:lnL>
                      <a:noFill/>
                    </a:lnL>
                    <a:lnR>
                      <a:noFill/>
                    </a:lnR>
                    <a:lnT>
                      <a:noFill/>
                    </a:lnT>
                    <a:lnB>
                      <a:noFill/>
                    </a:lnB>
                  </a:tcPr>
                </a:tc>
                <a:extLst>
                  <a:ext uri="{0D108BD9-81ED-4DB2-BD59-A6C34878D82A}">
                    <a16:rowId xmlns:a16="http://schemas.microsoft.com/office/drawing/2014/main" val="1359705789"/>
                  </a:ext>
                </a:extLst>
              </a:tr>
              <a:tr h="0">
                <a:tc>
                  <a:txBody>
                    <a:bodyPr/>
                    <a:lstStyle/>
                    <a:p>
                      <a:endParaRPr lang="fr-FR" dirty="0"/>
                    </a:p>
                  </a:txBody>
                  <a:tcPr marL="0" marR="0" marT="0" marB="0" anchor="ctr">
                    <a:lnL>
                      <a:noFill/>
                    </a:lnL>
                    <a:lnR>
                      <a:noFill/>
                    </a:lnR>
                    <a:lnT>
                      <a:noFill/>
                    </a:lnT>
                    <a:lnB>
                      <a:noFill/>
                    </a:lnB>
                  </a:tcPr>
                </a:tc>
                <a:extLst>
                  <a:ext uri="{0D108BD9-81ED-4DB2-BD59-A6C34878D82A}">
                    <a16:rowId xmlns:a16="http://schemas.microsoft.com/office/drawing/2014/main" val="1514394119"/>
                  </a:ext>
                </a:extLst>
              </a:tr>
            </a:tbl>
          </a:graphicData>
        </a:graphic>
      </p:graphicFrame>
      <p:grpSp>
        <p:nvGrpSpPr>
          <p:cNvPr id="15" name="Groupe 14"/>
          <p:cNvGrpSpPr/>
          <p:nvPr/>
        </p:nvGrpSpPr>
        <p:grpSpPr>
          <a:xfrm>
            <a:off x="3692367" y="5297405"/>
            <a:ext cx="3492203" cy="1208315"/>
            <a:chOff x="4786027" y="4543002"/>
            <a:chExt cx="7292066" cy="2291926"/>
          </a:xfrm>
        </p:grpSpPr>
        <p:sp>
          <p:nvSpPr>
            <p:cNvPr id="16" name="CasellaDiTesto 42"/>
            <p:cNvSpPr txBox="1"/>
            <p:nvPr/>
          </p:nvSpPr>
          <p:spPr>
            <a:xfrm>
              <a:off x="4786027" y="6367897"/>
              <a:ext cx="7292066" cy="467031"/>
            </a:xfrm>
            <a:prstGeom prst="rect">
              <a:avLst/>
            </a:prstGeom>
            <a:noFill/>
          </p:spPr>
          <p:txBody>
            <a:bodyPr wrap="square" rtlCol="0">
              <a:spAutoFit/>
            </a:bodyPr>
            <a:lstStyle/>
            <a:p>
              <a:r>
                <a:rPr lang="en-US" sz="1000" dirty="0"/>
                <a:t>Wide range of modulus: 55 </a:t>
              </a:r>
              <a:r>
                <a:rPr lang="en-US" sz="1000" dirty="0" err="1"/>
                <a:t>GPa</a:t>
              </a:r>
              <a:r>
                <a:rPr lang="en-US" sz="1000" dirty="0"/>
                <a:t> to ultra high modulus 900 </a:t>
              </a:r>
              <a:r>
                <a:rPr lang="en-US" sz="1000" dirty="0" err="1"/>
                <a:t>GPa</a:t>
              </a:r>
              <a:endParaRPr lang="en-US" sz="1000" dirty="0"/>
            </a:p>
          </p:txBody>
        </p:sp>
        <p:pic>
          <p:nvPicPr>
            <p:cNvPr id="17" name="Picture 2" descr="http://72.47.248.185/wp-content/uploads/2011/07/Prepreg.png"/>
            <p:cNvPicPr>
              <a:picLocks noChangeAspect="1" noChangeArrowheads="1"/>
            </p:cNvPicPr>
            <p:nvPr/>
          </p:nvPicPr>
          <p:blipFill>
            <a:blip r:embed="rId7" cstate="print"/>
            <a:srcRect/>
            <a:stretch>
              <a:fillRect/>
            </a:stretch>
          </p:blipFill>
          <p:spPr bwMode="auto">
            <a:xfrm flipH="1">
              <a:off x="6326777" y="4543002"/>
              <a:ext cx="3209924" cy="1933576"/>
            </a:xfrm>
            <a:prstGeom prst="rect">
              <a:avLst/>
            </a:prstGeom>
            <a:noFill/>
          </p:spPr>
        </p:pic>
      </p:grpSp>
      <p:pic>
        <p:nvPicPr>
          <p:cNvPr id="30" name="Imag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25" name="Imag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4856" y="135719"/>
            <a:ext cx="3438525" cy="438150"/>
          </a:xfrm>
          <a:prstGeom prst="rect">
            <a:avLst/>
          </a:prstGeom>
        </p:spPr>
      </p:pic>
      <p:sp>
        <p:nvSpPr>
          <p:cNvPr id="23" name="AutoShape 1"/>
          <p:cNvSpPr>
            <a:spLocks noChangeArrowheads="1"/>
          </p:cNvSpPr>
          <p:nvPr/>
        </p:nvSpPr>
        <p:spPr bwMode="auto">
          <a:xfrm>
            <a:off x="1297629" y="1398225"/>
            <a:ext cx="5886941"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27" name="Rectangle 26"/>
          <p:cNvSpPr/>
          <p:nvPr/>
        </p:nvSpPr>
        <p:spPr>
          <a:xfrm>
            <a:off x="1947338" y="4599408"/>
            <a:ext cx="1672894" cy="276999"/>
          </a:xfrm>
          <a:prstGeom prst="rect">
            <a:avLst/>
          </a:prstGeom>
        </p:spPr>
        <p:txBody>
          <a:bodyPr wrap="none">
            <a:spAutoFit/>
          </a:bodyPr>
          <a:lstStyle/>
          <a:p>
            <a:r>
              <a:rPr lang="en-US" sz="1200" dirty="0" smtClean="0"/>
              <a:t>Tensile modulus (</a:t>
            </a:r>
            <a:r>
              <a:rPr lang="en-US" sz="1200" dirty="0" err="1" smtClean="0"/>
              <a:t>GPa</a:t>
            </a:r>
            <a:r>
              <a:rPr lang="en-US" sz="1200" dirty="0" smtClean="0"/>
              <a:t>）</a:t>
            </a:r>
            <a:endParaRPr lang="en-US" sz="1200" dirty="0"/>
          </a:p>
        </p:txBody>
      </p:sp>
    </p:spTree>
    <p:extLst>
      <p:ext uri="{BB962C8B-B14F-4D97-AF65-F5344CB8AC3E}">
        <p14:creationId xmlns:p14="http://schemas.microsoft.com/office/powerpoint/2010/main" val="1814155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64065"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Graphite synthétique</a:t>
              </a:r>
              <a:endParaRPr lang="fr-FR" sz="3600" b="1" dirty="0">
                <a:solidFill>
                  <a:schemeClr val="bg1"/>
                </a:solidFill>
              </a:endParaRPr>
            </a:p>
          </p:txBody>
        </p:sp>
      </p:grpSp>
      <p:grpSp>
        <p:nvGrpSpPr>
          <p:cNvPr id="8" name="Groupe 7"/>
          <p:cNvGrpSpPr/>
          <p:nvPr/>
        </p:nvGrpSpPr>
        <p:grpSpPr>
          <a:xfrm>
            <a:off x="107504" y="1486071"/>
            <a:ext cx="1943237" cy="1077217"/>
            <a:chOff x="107504" y="1486072"/>
            <a:chExt cx="1943237" cy="446352"/>
          </a:xfrm>
        </p:grpSpPr>
        <p:sp>
          <p:nvSpPr>
            <p:cNvPr id="5" name="Rectangle 4"/>
            <p:cNvSpPr/>
            <p:nvPr/>
          </p:nvSpPr>
          <p:spPr>
            <a:xfrm>
              <a:off x="107504" y="1486072"/>
              <a:ext cx="1573034" cy="446352"/>
            </a:xfrm>
            <a:prstGeom prst="rect">
              <a:avLst/>
            </a:prstGeom>
          </p:spPr>
          <p:txBody>
            <a:bodyPr wrap="square">
              <a:spAutoFit/>
            </a:bodyPr>
            <a:lstStyle/>
            <a:p>
              <a:pPr>
                <a:defRPr/>
              </a:pPr>
              <a:r>
                <a:rPr lang="fr-FR" sz="1600" dirty="0">
                  <a:solidFill>
                    <a:prstClr val="black"/>
                  </a:solidFill>
                </a:rPr>
                <a:t>Auteurs</a:t>
              </a:r>
            </a:p>
            <a:p>
              <a:r>
                <a:rPr lang="fr-FR" sz="1600" cap="small" dirty="0" smtClean="0"/>
                <a:t>Fabian </a:t>
              </a:r>
              <a:r>
                <a:rPr lang="fr-FR" sz="1600" cap="small" dirty="0" err="1" smtClean="0"/>
                <a:t>Preller</a:t>
              </a:r>
              <a:r>
                <a:rPr lang="fr-FR" sz="1600" cap="small" dirty="0" smtClean="0"/>
                <a:t/>
              </a:r>
              <a:br>
                <a:rPr lang="fr-FR" sz="1600" cap="small" dirty="0" smtClean="0"/>
              </a:br>
              <a:r>
                <a:rPr lang="fr-FR" sz="1600" cap="small" dirty="0" smtClean="0"/>
                <a:t>INVENT </a:t>
              </a:r>
              <a:r>
                <a:rPr lang="fr-FR" sz="1600" cap="small" dirty="0" err="1" smtClean="0"/>
                <a:t>GmbH</a:t>
              </a:r>
              <a:r>
                <a:rPr lang="fr-FR" sz="1600" cap="small" dirty="0" smtClean="0">
                  <a:solidFill>
                    <a:srgbClr val="FF0000"/>
                  </a:solidFill>
                </a:rPr>
                <a:t/>
              </a:r>
              <a:br>
                <a:rPr lang="fr-FR" sz="1600" cap="small" dirty="0" smtClean="0">
                  <a:solidFill>
                    <a:srgbClr val="FF0000"/>
                  </a:solidFill>
                </a:rPr>
              </a:br>
              <a:r>
                <a:rPr lang="fr-FR" sz="1600" cap="small" dirty="0" smtClean="0"/>
                <a:t>2018</a:t>
              </a:r>
              <a:endParaRPr lang="fr-FR" sz="1600" cap="small" dirty="0"/>
            </a:p>
          </p:txBody>
        </p:sp>
        <p:cxnSp>
          <p:nvCxnSpPr>
            <p:cNvPr id="7" name="Connecteur droit 6"/>
            <p:cNvCxnSpPr/>
            <p:nvPr/>
          </p:nvCxnSpPr>
          <p:spPr>
            <a:xfrm>
              <a:off x="178525" y="1607145"/>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18" name="Picture 5"/>
          <p:cNvPicPr>
            <a:picLocks noChangeAspect="1"/>
          </p:cNvPicPr>
          <p:nvPr/>
        </p:nvPicPr>
        <p:blipFill>
          <a:blip r:embed="rId4"/>
          <a:stretch>
            <a:fillRect/>
          </a:stretch>
        </p:blipFill>
        <p:spPr>
          <a:xfrm>
            <a:off x="3715922" y="1316547"/>
            <a:ext cx="6436287" cy="4868574"/>
          </a:xfrm>
          <a:prstGeom prst="rect">
            <a:avLst/>
          </a:prstGeom>
        </p:spPr>
      </p:pic>
      <p:sp>
        <p:nvSpPr>
          <p:cNvPr id="19" name="Rectangle 18"/>
          <p:cNvSpPr/>
          <p:nvPr/>
        </p:nvSpPr>
        <p:spPr>
          <a:xfrm>
            <a:off x="3715922" y="6185121"/>
            <a:ext cx="5249351" cy="430887"/>
          </a:xfrm>
          <a:prstGeom prst="rect">
            <a:avLst/>
          </a:prstGeom>
        </p:spPr>
        <p:txBody>
          <a:bodyPr wrap="square">
            <a:spAutoFit/>
          </a:bodyPr>
          <a:lstStyle/>
          <a:p>
            <a:r>
              <a:rPr lang="en-GB" sz="1100" dirty="0"/>
              <a:t>Carbon Fibre Reinforced Polymers in High-End Applications – Potentials and Limitations</a:t>
            </a:r>
            <a:r>
              <a:rPr lang="en-US" sz="1100" dirty="0" smtClean="0"/>
              <a:t>, </a:t>
            </a:r>
            <a:r>
              <a:rPr lang="en-US" sz="1100" i="1" dirty="0" smtClean="0"/>
              <a:t>Fabian Preller, INVENT GmbH</a:t>
            </a:r>
            <a:endParaRPr lang="en-US" sz="1100" i="1" dirty="0"/>
          </a:p>
        </p:txBody>
      </p:sp>
      <p:grpSp>
        <p:nvGrpSpPr>
          <p:cNvPr id="24" name="Groupe 23"/>
          <p:cNvGrpSpPr/>
          <p:nvPr/>
        </p:nvGrpSpPr>
        <p:grpSpPr>
          <a:xfrm>
            <a:off x="419650" y="4224253"/>
            <a:ext cx="3961888" cy="1358311"/>
            <a:chOff x="7831606" y="1337680"/>
            <a:chExt cx="3961888" cy="1358311"/>
          </a:xfrm>
        </p:grpSpPr>
        <p:sp>
          <p:nvSpPr>
            <p:cNvPr id="25" name="Rectangle 24"/>
            <p:cNvSpPr/>
            <p:nvPr/>
          </p:nvSpPr>
          <p:spPr>
            <a:xfrm>
              <a:off x="7831606" y="1337680"/>
              <a:ext cx="3961888" cy="523220"/>
            </a:xfrm>
            <a:prstGeom prst="rect">
              <a:avLst/>
            </a:prstGeom>
            <a:solidFill>
              <a:srgbClr val="FFFFFF">
                <a:alpha val="69804"/>
              </a:srgbClr>
            </a:solidFill>
          </p:spPr>
          <p:txBody>
            <a:bodyPr wrap="square">
              <a:spAutoFit/>
            </a:bodyPr>
            <a:lstStyle/>
            <a:p>
              <a:r>
                <a:rPr lang="en-GB" sz="1600" b="1" i="1" dirty="0" smtClean="0">
                  <a:solidFill>
                    <a:srgbClr val="0E0E11"/>
                  </a:solidFill>
                </a:rPr>
                <a:t>Thermal Straps </a:t>
              </a:r>
              <a:r>
                <a:rPr lang="en-GB" sz="1400" b="1" i="1" dirty="0" smtClean="0">
                  <a:solidFill>
                    <a:srgbClr val="0E0E11"/>
                  </a:solidFill>
                </a:rPr>
                <a:t/>
              </a:r>
              <a:br>
                <a:rPr lang="en-GB" sz="1400" b="1" i="1" dirty="0" smtClean="0">
                  <a:solidFill>
                    <a:srgbClr val="0E0E11"/>
                  </a:solidFill>
                </a:rPr>
              </a:br>
              <a:r>
                <a:rPr lang="en-GB" sz="1200" i="1" dirty="0" err="1" smtClean="0">
                  <a:solidFill>
                    <a:srgbClr val="0E0E11"/>
                  </a:solidFill>
                </a:rPr>
                <a:t>Matériaux</a:t>
              </a:r>
              <a:r>
                <a:rPr lang="en-GB" sz="1200" i="1" dirty="0" smtClean="0">
                  <a:solidFill>
                    <a:srgbClr val="0E0E11"/>
                  </a:solidFill>
                </a:rPr>
                <a:t> : </a:t>
              </a:r>
              <a:r>
                <a:rPr lang="en-GB" sz="1200" i="1" dirty="0" err="1" smtClean="0">
                  <a:solidFill>
                    <a:srgbClr val="0E0E11"/>
                  </a:solidFill>
                </a:rPr>
                <a:t>Cuivre</a:t>
              </a:r>
              <a:r>
                <a:rPr lang="en-GB" sz="1200" i="1" dirty="0" smtClean="0">
                  <a:solidFill>
                    <a:srgbClr val="0E0E11"/>
                  </a:solidFill>
                </a:rPr>
                <a:t>, Or, Nickel, Carbone</a:t>
              </a:r>
              <a:r>
                <a:rPr lang="en-GB" sz="1200" i="1" dirty="0">
                  <a:solidFill>
                    <a:srgbClr val="0E0E11"/>
                  </a:solidFill>
                </a:rPr>
                <a:t>, Graphite </a:t>
              </a:r>
              <a:r>
                <a:rPr lang="en-GB" sz="1200" i="1" dirty="0" err="1">
                  <a:solidFill>
                    <a:srgbClr val="0E0E11"/>
                  </a:solidFill>
                </a:rPr>
                <a:t>Pyrolytique</a:t>
              </a:r>
              <a:endParaRPr lang="en-GB" sz="1200" i="1" dirty="0">
                <a:solidFill>
                  <a:srgbClr val="0E0E11"/>
                </a:solidFill>
              </a:endParaRPr>
            </a:p>
          </p:txBody>
        </p:sp>
        <p:pic>
          <p:nvPicPr>
            <p:cNvPr id="26" name="Picture 132"/>
            <p:cNvPicPr>
              <a:picLocks noChangeAspect="1"/>
            </p:cNvPicPr>
            <p:nvPr/>
          </p:nvPicPr>
          <p:blipFill rotWithShape="1">
            <a:blip r:embed="rId5" cstate="print">
              <a:extLst>
                <a:ext uri="{28A0092B-C50C-407E-A947-70E740481C1C}">
                  <a14:useLocalDpi xmlns:a14="http://schemas.microsoft.com/office/drawing/2010/main" val="0"/>
                </a:ext>
              </a:extLst>
            </a:blip>
            <a:srcRect r="21300"/>
            <a:stretch/>
          </p:blipFill>
          <p:spPr>
            <a:xfrm>
              <a:off x="8770026" y="1832323"/>
              <a:ext cx="2813946" cy="863668"/>
            </a:xfrm>
            <a:prstGeom prst="rect">
              <a:avLst/>
            </a:prstGeom>
          </p:spPr>
        </p:pic>
      </p:grpSp>
    </p:spTree>
    <p:extLst>
      <p:ext uri="{BB962C8B-B14F-4D97-AF65-F5344CB8AC3E}">
        <p14:creationId xmlns:p14="http://schemas.microsoft.com/office/powerpoint/2010/main" val="1197114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C:\Users\grondin\Desktop\KIT-1.jpg"/>
          <p:cNvPicPr/>
          <p:nvPr/>
        </p:nvPicPr>
        <p:blipFill>
          <a:blip r:embed="rId2">
            <a:extLst>
              <a:ext uri="{28A0092B-C50C-407E-A947-70E740481C1C}">
                <a14:useLocalDpi xmlns:a14="http://schemas.microsoft.com/office/drawing/2010/main" val="0"/>
              </a:ext>
            </a:extLst>
          </a:blip>
          <a:srcRect/>
          <a:stretch>
            <a:fillRect/>
          </a:stretch>
        </p:blipFill>
        <p:spPr bwMode="auto">
          <a:xfrm>
            <a:off x="894021" y="2316782"/>
            <a:ext cx="5852652" cy="3800429"/>
          </a:xfrm>
          <a:prstGeom prst="rect">
            <a:avLst/>
          </a:prstGeom>
          <a:noFill/>
          <a:ln>
            <a:noFill/>
          </a:ln>
        </p:spPr>
      </p:pic>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64065"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Graphite synthétique</a:t>
              </a:r>
              <a:endParaRPr lang="fr-FR" sz="3600" b="1" dirty="0">
                <a:solidFill>
                  <a:schemeClr val="bg1"/>
                </a:solidFill>
              </a:endParaRPr>
            </a:p>
          </p:txBody>
        </p:sp>
      </p:grpSp>
      <p:grpSp>
        <p:nvGrpSpPr>
          <p:cNvPr id="8" name="Groupe 7"/>
          <p:cNvGrpSpPr/>
          <p:nvPr/>
        </p:nvGrpSpPr>
        <p:grpSpPr>
          <a:xfrm>
            <a:off x="107504" y="1486071"/>
            <a:ext cx="1943237" cy="2062103"/>
            <a:chOff x="107504" y="1486072"/>
            <a:chExt cx="1943237" cy="854446"/>
          </a:xfrm>
        </p:grpSpPr>
        <p:sp>
          <p:nvSpPr>
            <p:cNvPr id="5" name="Rectangle 4"/>
            <p:cNvSpPr/>
            <p:nvPr/>
          </p:nvSpPr>
          <p:spPr>
            <a:xfrm>
              <a:off x="107504" y="1486072"/>
              <a:ext cx="1573034" cy="854446"/>
            </a:xfrm>
            <a:prstGeom prst="rect">
              <a:avLst/>
            </a:prstGeom>
          </p:spPr>
          <p:txBody>
            <a:bodyPr wrap="square">
              <a:spAutoFit/>
            </a:bodyPr>
            <a:lstStyle/>
            <a:p>
              <a:pPr>
                <a:defRPr/>
              </a:pPr>
              <a:r>
                <a:rPr lang="fr-FR" sz="1600" dirty="0">
                  <a:solidFill>
                    <a:prstClr val="black"/>
                  </a:solidFill>
                </a:rPr>
                <a:t>Auteurs</a:t>
              </a:r>
            </a:p>
            <a:p>
              <a:r>
                <a:rPr lang="fr-FR" sz="1600" cap="small" dirty="0" smtClean="0"/>
                <a:t>Wim de Boer</a:t>
              </a:r>
              <a:br>
                <a:rPr lang="fr-FR" sz="1600" cap="small" dirty="0" smtClean="0"/>
              </a:br>
              <a:r>
                <a:rPr lang="fr-FR" sz="1600" cap="small" dirty="0" smtClean="0"/>
                <a:t>T. </a:t>
              </a:r>
              <a:r>
                <a:rPr lang="fr-FR" sz="1600" cap="small" dirty="0" err="1" smtClean="0"/>
                <a:t>Barvich</a:t>
              </a:r>
              <a:r>
                <a:rPr lang="fr-FR" sz="1600" cap="small" dirty="0" smtClean="0"/>
                <a:t/>
              </a:r>
              <a:br>
                <a:rPr lang="fr-FR" sz="1600" cap="small" dirty="0" smtClean="0"/>
              </a:br>
              <a:r>
                <a:rPr lang="fr-FR" sz="1600" cap="small" dirty="0" smtClean="0"/>
                <a:t>C. </a:t>
              </a:r>
              <a:r>
                <a:rPr lang="fr-FR" sz="1600" cap="small" dirty="0" err="1" smtClean="0"/>
                <a:t>Beskidt</a:t>
              </a:r>
              <a:r>
                <a:rPr lang="fr-FR" sz="1600" cap="small" dirty="0" smtClean="0"/>
                <a:t> </a:t>
              </a:r>
              <a:br>
                <a:rPr lang="fr-FR" sz="1600" cap="small" dirty="0" smtClean="0"/>
              </a:br>
              <a:r>
                <a:rPr lang="fr-FR" sz="1600" cap="small" dirty="0" smtClean="0"/>
                <a:t>A. </a:t>
              </a:r>
              <a:r>
                <a:rPr lang="fr-FR" sz="1600" cap="small" dirty="0" err="1" smtClean="0"/>
                <a:t>Dierlamm</a:t>
              </a:r>
              <a:r>
                <a:rPr lang="fr-FR" sz="1600" cap="small" dirty="0" smtClean="0"/>
                <a:t/>
              </a:r>
              <a:br>
                <a:rPr lang="fr-FR" sz="1600" cap="small" dirty="0" smtClean="0"/>
              </a:br>
              <a:r>
                <a:rPr lang="fr-FR" sz="1600" cap="small" dirty="0" smtClean="0"/>
                <a:t>S. </a:t>
              </a:r>
              <a:r>
                <a:rPr lang="fr-FR" sz="1600" cap="small" dirty="0" err="1" smtClean="0"/>
                <a:t>Maier</a:t>
              </a:r>
              <a:r>
                <a:rPr lang="fr-FR" sz="1600" cap="small" dirty="0" smtClean="0"/>
                <a:t/>
              </a:r>
              <a:br>
                <a:rPr lang="fr-FR" sz="1600" cap="small" dirty="0" smtClean="0"/>
              </a:br>
              <a:r>
                <a:rPr lang="fr-FR" sz="1600" cap="small" dirty="0" smtClean="0"/>
                <a:t>D. </a:t>
              </a:r>
              <a:r>
                <a:rPr lang="fr-FR" sz="1600" cap="small" dirty="0" err="1" smtClean="0"/>
                <a:t>Schell</a:t>
              </a:r>
              <a:r>
                <a:rPr lang="fr-FR" sz="1600" cap="small" dirty="0" smtClean="0"/>
                <a:t/>
              </a:r>
              <a:br>
                <a:rPr lang="fr-FR" sz="1600" cap="small" dirty="0" smtClean="0"/>
              </a:br>
              <a:r>
                <a:rPr lang="fr-FR" sz="1600" cap="small" dirty="0" smtClean="0"/>
                <a:t>05/07/2017</a:t>
              </a:r>
              <a:endParaRPr lang="fr-FR" sz="1600" cap="small" dirty="0"/>
            </a:p>
          </p:txBody>
        </p:sp>
        <p:cxnSp>
          <p:nvCxnSpPr>
            <p:cNvPr id="7" name="Connecteur droit 6"/>
            <p:cNvCxnSpPr/>
            <p:nvPr/>
          </p:nvCxnSpPr>
          <p:spPr>
            <a:xfrm>
              <a:off x="178525" y="1607145"/>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478107" y="1359178"/>
            <a:ext cx="4152292" cy="584775"/>
          </a:xfrm>
          <a:prstGeom prst="rect">
            <a:avLst/>
          </a:prstGeom>
        </p:spPr>
        <p:txBody>
          <a:bodyPr wrap="square">
            <a:spAutoFit/>
          </a:bodyPr>
          <a:lstStyle/>
          <a:p>
            <a:pPr>
              <a:spcBef>
                <a:spcPts val="1200"/>
              </a:spcBef>
              <a:spcAft>
                <a:spcPts val="300"/>
              </a:spcAft>
              <a:tabLst>
                <a:tab pos="365760" algn="l"/>
              </a:tabLst>
            </a:pPr>
            <a:r>
              <a:rPr lang="fr-FR" sz="3200" dirty="0" err="1">
                <a:solidFill>
                  <a:srgbClr val="0070C0"/>
                </a:solidFill>
                <a:ea typeface="+mj-ea"/>
                <a:cs typeface="+mj-cs"/>
              </a:rPr>
              <a:t>Synthetic</a:t>
            </a:r>
            <a:r>
              <a:rPr lang="fr-FR" sz="3200" dirty="0">
                <a:solidFill>
                  <a:srgbClr val="0070C0"/>
                </a:solidFill>
                <a:ea typeface="+mj-ea"/>
                <a:cs typeface="+mj-cs"/>
              </a:rPr>
              <a:t> Graphite Tape </a:t>
            </a:r>
          </a:p>
        </p:txBody>
      </p:sp>
      <p:pic>
        <p:nvPicPr>
          <p:cNvPr id="13" name="Image 12" descr="C:\Users\grondin\Desktop\KIT-4.jpg"/>
          <p:cNvPicPr/>
          <p:nvPr/>
        </p:nvPicPr>
        <p:blipFill>
          <a:blip r:embed="rId4">
            <a:extLst>
              <a:ext uri="{28A0092B-C50C-407E-A947-70E740481C1C}">
                <a14:useLocalDpi xmlns:a14="http://schemas.microsoft.com/office/drawing/2010/main" val="0"/>
              </a:ext>
            </a:extLst>
          </a:blip>
          <a:srcRect/>
          <a:stretch>
            <a:fillRect/>
          </a:stretch>
        </p:blipFill>
        <p:spPr bwMode="auto">
          <a:xfrm>
            <a:off x="7082538" y="2132403"/>
            <a:ext cx="5033348" cy="3545190"/>
          </a:xfrm>
          <a:prstGeom prst="rect">
            <a:avLst/>
          </a:prstGeom>
          <a:noFill/>
          <a:ln>
            <a:noFill/>
          </a:ln>
        </p:spPr>
      </p:pic>
      <p:sp>
        <p:nvSpPr>
          <p:cNvPr id="2" name="Rectangle 1"/>
          <p:cNvSpPr/>
          <p:nvPr/>
        </p:nvSpPr>
        <p:spPr>
          <a:xfrm>
            <a:off x="6746673" y="5984546"/>
            <a:ext cx="5232775" cy="415498"/>
          </a:xfrm>
          <a:prstGeom prst="rect">
            <a:avLst/>
          </a:prstGeom>
        </p:spPr>
        <p:txBody>
          <a:bodyPr wrap="square">
            <a:spAutoFit/>
          </a:bodyPr>
          <a:lstStyle/>
          <a:p>
            <a:r>
              <a:rPr lang="en-US" sz="1050" dirty="0">
                <a:solidFill>
                  <a:srgbClr val="000000"/>
                </a:solidFill>
                <a:latin typeface="Times New Roman" panose="02020603050405020304" pitchFamily="18" charset="0"/>
                <a:ea typeface="Times New Roman" panose="02020603050405020304" pitchFamily="18" charset="0"/>
              </a:rPr>
              <a:t>One observes a factor 3 change in thermal </a:t>
            </a:r>
            <a:r>
              <a:rPr lang="en-US" sz="1050" dirty="0" smtClean="0">
                <a:solidFill>
                  <a:srgbClr val="000000"/>
                </a:solidFill>
                <a:latin typeface="Times New Roman" panose="02020603050405020304" pitchFamily="18" charset="0"/>
                <a:ea typeface="Times New Roman" panose="02020603050405020304" pitchFamily="18" charset="0"/>
              </a:rPr>
              <a:t>conductivity </a:t>
            </a:r>
            <a:r>
              <a:rPr lang="en-US" sz="1050" dirty="0">
                <a:solidFill>
                  <a:srgbClr val="000000"/>
                </a:solidFill>
                <a:latin typeface="Times New Roman" panose="02020603050405020304" pitchFamily="18" charset="0"/>
                <a:ea typeface="Times New Roman" panose="02020603050405020304" pitchFamily="18" charset="0"/>
              </a:rPr>
              <a:t>if the tensile modulus changes by only 20% for high modulus fibers. High modulus graphite expensive, XN70 and below cheap</a:t>
            </a:r>
            <a:endParaRPr lang="fr-FR" sz="1050" dirty="0"/>
          </a:p>
        </p:txBody>
      </p:sp>
      <p:sp>
        <p:nvSpPr>
          <p:cNvPr id="3" name="Rectangle 2"/>
          <p:cNvSpPr/>
          <p:nvPr/>
        </p:nvSpPr>
        <p:spPr>
          <a:xfrm>
            <a:off x="6019886" y="914609"/>
            <a:ext cx="6096000" cy="646331"/>
          </a:xfrm>
          <a:prstGeom prst="rect">
            <a:avLst/>
          </a:prstGeom>
        </p:spPr>
        <p:txBody>
          <a:bodyPr>
            <a:spAutoFit/>
          </a:bodyPr>
          <a:lstStyle/>
          <a:p>
            <a:r>
              <a:rPr lang="en-US" sz="1200" dirty="0">
                <a:latin typeface="Times New Roman" panose="02020603050405020304" pitchFamily="18" charset="0"/>
                <a:ea typeface="Times New Roman" panose="02020603050405020304" pitchFamily="18" charset="0"/>
              </a:rPr>
              <a:t>Diamond-like Heat Spreaders in the Form of Cheap Synthetic Graphite Tape for Cooling </a:t>
            </a:r>
            <a:r>
              <a:rPr lang="en-US" sz="1200" dirty="0" smtClean="0">
                <a:latin typeface="Times New Roman" panose="02020603050405020304" pitchFamily="18" charset="0"/>
                <a:ea typeface="Times New Roman" panose="02020603050405020304" pitchFamily="18" charset="0"/>
              </a:rPr>
              <a:t>of Instrumentation </a:t>
            </a:r>
            <a:r>
              <a:rPr lang="en-US" sz="1200" dirty="0">
                <a:latin typeface="Times New Roman" panose="02020603050405020304" pitchFamily="18" charset="0"/>
                <a:ea typeface="Times New Roman" panose="02020603050405020304" pitchFamily="18" charset="0"/>
              </a:rPr>
              <a:t>in Radiation Intense Environments, </a:t>
            </a:r>
            <a:r>
              <a:rPr lang="en-US" sz="1200" dirty="0" smtClean="0">
                <a:latin typeface="Times New Roman" panose="02020603050405020304" pitchFamily="18" charset="0"/>
                <a:ea typeface="Times New Roman" panose="02020603050405020304" pitchFamily="18" charset="0"/>
              </a:rPr>
              <a:t/>
            </a:r>
            <a:br>
              <a:rPr lang="en-US" sz="1200" dirty="0" smtClean="0">
                <a:latin typeface="Times New Roman" panose="02020603050405020304" pitchFamily="18" charset="0"/>
                <a:ea typeface="Times New Roman" panose="02020603050405020304" pitchFamily="18" charset="0"/>
              </a:rPr>
            </a:br>
            <a:r>
              <a:rPr lang="en-US" sz="1200" dirty="0" smtClean="0">
                <a:latin typeface="Times New Roman" panose="02020603050405020304" pitchFamily="18" charset="0"/>
                <a:ea typeface="Times New Roman" panose="02020603050405020304" pitchFamily="18" charset="0"/>
              </a:rPr>
              <a:t>Forum </a:t>
            </a:r>
            <a:r>
              <a:rPr lang="en-US" sz="1200" dirty="0">
                <a:latin typeface="Times New Roman" panose="02020603050405020304" pitchFamily="18" charset="0"/>
                <a:ea typeface="Times New Roman" panose="02020603050405020304" pitchFamily="18" charset="0"/>
              </a:rPr>
              <a:t>on Tracking Detector Mechanics, </a:t>
            </a:r>
            <a:r>
              <a:rPr lang="en-US" sz="1200" dirty="0" smtClean="0">
                <a:latin typeface="Times New Roman" panose="02020603050405020304" pitchFamily="18" charset="0"/>
                <a:ea typeface="Times New Roman" panose="02020603050405020304" pitchFamily="18" charset="0"/>
              </a:rPr>
              <a:t>Marseille</a:t>
            </a:r>
            <a:endParaRPr lang="fr-FR" sz="1200" dirty="0"/>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5239" y="158767"/>
            <a:ext cx="1045660" cy="522830"/>
          </a:xfrm>
          <a:prstGeom prst="rect">
            <a:avLst/>
          </a:prstGeom>
        </p:spPr>
      </p:pic>
    </p:spTree>
    <p:extLst>
      <p:ext uri="{BB962C8B-B14F-4D97-AF65-F5344CB8AC3E}">
        <p14:creationId xmlns:p14="http://schemas.microsoft.com/office/powerpoint/2010/main" val="2200738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1"/>
          <p:cNvSpPr>
            <a:spLocks noChangeArrowheads="1"/>
          </p:cNvSpPr>
          <p:nvPr/>
        </p:nvSpPr>
        <p:spPr bwMode="auto">
          <a:xfrm>
            <a:off x="1267650" y="1396582"/>
            <a:ext cx="10773249"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64065"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Graphite synthétique</a:t>
              </a:r>
              <a:endParaRPr lang="fr-FR" sz="3600" b="1" dirty="0">
                <a:solidFill>
                  <a:schemeClr val="bg1"/>
                </a:solidFill>
              </a:endParaRPr>
            </a:p>
          </p:txBody>
        </p:sp>
      </p:gr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239" y="158767"/>
            <a:ext cx="1045660" cy="522830"/>
          </a:xfrm>
          <a:prstGeom prst="rect">
            <a:avLst/>
          </a:prstGeom>
        </p:spPr>
      </p:pic>
      <p:pic>
        <p:nvPicPr>
          <p:cNvPr id="18" name="Image 17" descr="C:\Users\grondin\Desktop\KIT.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3711" y="4488168"/>
            <a:ext cx="5264176" cy="1978134"/>
          </a:xfrm>
          <a:prstGeom prst="rect">
            <a:avLst/>
          </a:prstGeom>
          <a:noFill/>
          <a:ln>
            <a:noFill/>
          </a:ln>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764" y="2442394"/>
            <a:ext cx="4782217" cy="2019582"/>
          </a:xfrm>
          <a:prstGeom prst="rect">
            <a:avLst/>
          </a:prstGeom>
        </p:spPr>
      </p:pic>
      <p:sp>
        <p:nvSpPr>
          <p:cNvPr id="24" name="Rectangle 23"/>
          <p:cNvSpPr/>
          <p:nvPr/>
        </p:nvSpPr>
        <p:spPr>
          <a:xfrm>
            <a:off x="1400433" y="1447872"/>
            <a:ext cx="8459932" cy="388696"/>
          </a:xfrm>
          <a:prstGeom prst="rect">
            <a:avLst/>
          </a:prstGeom>
        </p:spPr>
        <p:txBody>
          <a:bodyPr wrap="square">
            <a:spAutoFit/>
          </a:bodyPr>
          <a:lstStyle/>
          <a:p>
            <a:pPr>
              <a:lnSpc>
                <a:spcPct val="107000"/>
              </a:lnSpc>
              <a:tabLst>
                <a:tab pos="457200" algn="l"/>
                <a:tab pos="540385" algn="l"/>
              </a:tabLst>
            </a:pPr>
            <a:r>
              <a:rPr lang="fr-FR" b="1" dirty="0" smtClean="0"/>
              <a:t>CF-</a:t>
            </a:r>
            <a:r>
              <a:rPr lang="fr-FR" b="1" dirty="0" err="1" smtClean="0"/>
              <a:t>Airex</a:t>
            </a:r>
            <a:r>
              <a:rPr lang="fr-FR" b="1" dirty="0" smtClean="0"/>
              <a:t> sandwich avec dissipateur de chaleur en graphite synthétique</a:t>
            </a:r>
            <a:endParaRPr lang="en-US" b="1" dirty="0"/>
          </a:p>
        </p:txBody>
      </p:sp>
      <p:grpSp>
        <p:nvGrpSpPr>
          <p:cNvPr id="25" name="Groupe 24"/>
          <p:cNvGrpSpPr/>
          <p:nvPr/>
        </p:nvGrpSpPr>
        <p:grpSpPr>
          <a:xfrm>
            <a:off x="107504" y="1486071"/>
            <a:ext cx="1943237" cy="2062103"/>
            <a:chOff x="107504" y="1486072"/>
            <a:chExt cx="1943237" cy="854446"/>
          </a:xfrm>
        </p:grpSpPr>
        <p:sp>
          <p:nvSpPr>
            <p:cNvPr id="26" name="Rectangle 25"/>
            <p:cNvSpPr/>
            <p:nvPr/>
          </p:nvSpPr>
          <p:spPr>
            <a:xfrm>
              <a:off x="107504" y="1486072"/>
              <a:ext cx="1573034" cy="854446"/>
            </a:xfrm>
            <a:prstGeom prst="rect">
              <a:avLst/>
            </a:prstGeom>
          </p:spPr>
          <p:txBody>
            <a:bodyPr wrap="square">
              <a:spAutoFit/>
            </a:bodyPr>
            <a:lstStyle/>
            <a:p>
              <a:pPr>
                <a:defRPr/>
              </a:pPr>
              <a:r>
                <a:rPr lang="fr-FR" sz="1600" dirty="0">
                  <a:solidFill>
                    <a:prstClr val="black"/>
                  </a:solidFill>
                </a:rPr>
                <a:t>Auteurs</a:t>
              </a:r>
            </a:p>
            <a:p>
              <a:r>
                <a:rPr lang="fr-FR" sz="1600" cap="small" dirty="0" smtClean="0"/>
                <a:t>Wim de Boer</a:t>
              </a:r>
              <a:br>
                <a:rPr lang="fr-FR" sz="1600" cap="small" dirty="0" smtClean="0"/>
              </a:br>
              <a:r>
                <a:rPr lang="fr-FR" sz="1600" cap="small" dirty="0" smtClean="0"/>
                <a:t>T. </a:t>
              </a:r>
              <a:r>
                <a:rPr lang="fr-FR" sz="1600" cap="small" dirty="0" err="1" smtClean="0"/>
                <a:t>Barvich</a:t>
              </a:r>
              <a:r>
                <a:rPr lang="fr-FR" sz="1600" cap="small" dirty="0" smtClean="0"/>
                <a:t/>
              </a:r>
              <a:br>
                <a:rPr lang="fr-FR" sz="1600" cap="small" dirty="0" smtClean="0"/>
              </a:br>
              <a:r>
                <a:rPr lang="fr-FR" sz="1600" cap="small" dirty="0" smtClean="0"/>
                <a:t>C. </a:t>
              </a:r>
              <a:r>
                <a:rPr lang="fr-FR" sz="1600" cap="small" dirty="0" err="1" smtClean="0"/>
                <a:t>Beskidt</a:t>
              </a:r>
              <a:r>
                <a:rPr lang="fr-FR" sz="1600" cap="small" dirty="0" smtClean="0"/>
                <a:t> </a:t>
              </a:r>
              <a:br>
                <a:rPr lang="fr-FR" sz="1600" cap="small" dirty="0" smtClean="0"/>
              </a:br>
              <a:r>
                <a:rPr lang="fr-FR" sz="1600" cap="small" dirty="0" smtClean="0"/>
                <a:t>A. </a:t>
              </a:r>
              <a:r>
                <a:rPr lang="fr-FR" sz="1600" cap="small" dirty="0" err="1" smtClean="0"/>
                <a:t>Dierlamm</a:t>
              </a:r>
              <a:r>
                <a:rPr lang="fr-FR" sz="1600" cap="small" dirty="0" smtClean="0"/>
                <a:t/>
              </a:r>
              <a:br>
                <a:rPr lang="fr-FR" sz="1600" cap="small" dirty="0" smtClean="0"/>
              </a:br>
              <a:r>
                <a:rPr lang="fr-FR" sz="1600" cap="small" dirty="0" smtClean="0"/>
                <a:t>S. </a:t>
              </a:r>
              <a:r>
                <a:rPr lang="fr-FR" sz="1600" cap="small" dirty="0" err="1" smtClean="0"/>
                <a:t>Maier</a:t>
              </a:r>
              <a:r>
                <a:rPr lang="fr-FR" sz="1600" cap="small" dirty="0" smtClean="0"/>
                <a:t/>
              </a:r>
              <a:br>
                <a:rPr lang="fr-FR" sz="1600" cap="small" dirty="0" smtClean="0"/>
              </a:br>
              <a:r>
                <a:rPr lang="fr-FR" sz="1600" cap="small" dirty="0" smtClean="0"/>
                <a:t>D. </a:t>
              </a:r>
              <a:r>
                <a:rPr lang="fr-FR" sz="1600" cap="small" dirty="0" err="1" smtClean="0"/>
                <a:t>Schell</a:t>
              </a:r>
              <a:r>
                <a:rPr lang="fr-FR" sz="1600" cap="small" dirty="0" smtClean="0"/>
                <a:t/>
              </a:r>
              <a:br>
                <a:rPr lang="fr-FR" sz="1600" cap="small" dirty="0" smtClean="0"/>
              </a:br>
              <a:r>
                <a:rPr lang="fr-FR" sz="1600" cap="small" dirty="0" smtClean="0"/>
                <a:t>05/07/2017</a:t>
              </a:r>
              <a:endParaRPr lang="fr-FR" sz="1600" cap="small" dirty="0"/>
            </a:p>
          </p:txBody>
        </p:sp>
        <p:cxnSp>
          <p:nvCxnSpPr>
            <p:cNvPr id="27" name="Connecteur droit 26"/>
            <p:cNvCxnSpPr/>
            <p:nvPr/>
          </p:nvCxnSpPr>
          <p:spPr>
            <a:xfrm>
              <a:off x="178525" y="1607145"/>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1446566" y="4669129"/>
            <a:ext cx="5088229" cy="1015663"/>
          </a:xfrm>
          <a:prstGeom prst="rect">
            <a:avLst/>
          </a:prstGeom>
        </p:spPr>
        <p:txBody>
          <a:bodyPr wrap="square">
            <a:spAutoFit/>
          </a:bodyPr>
          <a:lstStyle/>
          <a:p>
            <a:pPr algn="just"/>
            <a:r>
              <a:rPr lang="fr-FR" sz="1200" dirty="0" smtClean="0">
                <a:latin typeface="Arial" pitchFamily="34" charset="0"/>
                <a:cs typeface="Arial" pitchFamily="34" charset="0"/>
              </a:rPr>
              <a:t>Sandwiches réalisés par </a:t>
            </a:r>
            <a:r>
              <a:rPr lang="fr-FR" sz="1200" dirty="0" err="1" smtClean="0">
                <a:latin typeface="Arial" pitchFamily="34" charset="0"/>
                <a:cs typeface="Arial" pitchFamily="34" charset="0"/>
              </a:rPr>
              <a:t>co-cuisson</a:t>
            </a:r>
            <a:r>
              <a:rPr lang="fr-FR" sz="1200" dirty="0" smtClean="0">
                <a:latin typeface="Arial" pitchFamily="34" charset="0"/>
                <a:cs typeface="Arial" pitchFamily="34" charset="0"/>
              </a:rPr>
              <a:t> de mousse entre 2 couches de </a:t>
            </a:r>
            <a:r>
              <a:rPr lang="fr-FR" sz="1200" dirty="0" err="1" smtClean="0">
                <a:latin typeface="Arial" pitchFamily="34" charset="0"/>
                <a:cs typeface="Arial" pitchFamily="34" charset="0"/>
              </a:rPr>
              <a:t>Prepreg</a:t>
            </a:r>
            <a:r>
              <a:rPr lang="fr-FR" sz="1200" dirty="0" smtClean="0">
                <a:latin typeface="Arial" pitchFamily="34" charset="0"/>
                <a:cs typeface="Arial" pitchFamily="34" charset="0"/>
              </a:rPr>
              <a:t> (0/90°). Ici, mousse </a:t>
            </a:r>
            <a:r>
              <a:rPr lang="fr-FR" sz="1200" dirty="0" err="1" smtClean="0">
                <a:latin typeface="Arial" pitchFamily="34" charset="0"/>
                <a:cs typeface="Arial" pitchFamily="34" charset="0"/>
              </a:rPr>
              <a:t>Airex</a:t>
            </a:r>
            <a:r>
              <a:rPr lang="fr-FR" sz="1200" dirty="0" smtClean="0">
                <a:latin typeface="Arial" pitchFamily="34" charset="0"/>
                <a:cs typeface="Arial" pitchFamily="34" charset="0"/>
              </a:rPr>
              <a:t> R82.60 ep.1,5mm avec 2 couches (2x50µm) de CF GRANOC de Nippon Graphite </a:t>
            </a:r>
            <a:r>
              <a:rPr lang="fr-FR" sz="1200" dirty="0" err="1" smtClean="0">
                <a:latin typeface="Arial" pitchFamily="34" charset="0"/>
                <a:cs typeface="Arial" pitchFamily="34" charset="0"/>
              </a:rPr>
              <a:t>Fiber</a:t>
            </a:r>
            <a:r>
              <a:rPr lang="fr-FR" sz="1200" dirty="0" smtClean="0">
                <a:latin typeface="Arial" pitchFamily="34" charset="0"/>
                <a:cs typeface="Arial" pitchFamily="34" charset="0"/>
              </a:rPr>
              <a:t> (NGF) et couvert sur chaque côté avec la SG tape (DNS5080) 40µm graphite + 12µm couche adhésive (</a:t>
            </a:r>
            <a:r>
              <a:rPr lang="fr-FR" sz="1200" dirty="0" err="1" smtClean="0">
                <a:latin typeface="Arial" pitchFamily="34" charset="0"/>
                <a:cs typeface="Arial" pitchFamily="34" charset="0"/>
              </a:rPr>
              <a:t>from</a:t>
            </a:r>
            <a:r>
              <a:rPr lang="fr-FR" sz="1200" dirty="0" smtClean="0">
                <a:latin typeface="Arial" pitchFamily="34" charset="0"/>
                <a:cs typeface="Arial" pitchFamily="34" charset="0"/>
              </a:rPr>
              <a:t> </a:t>
            </a:r>
            <a:r>
              <a:rPr lang="fr-FR" sz="1100" dirty="0" smtClean="0">
                <a:latin typeface="Arial" pitchFamily="34" charset="0"/>
                <a:cs typeface="Arial" pitchFamily="34" charset="0"/>
              </a:rPr>
              <a:t>Suzhou </a:t>
            </a:r>
            <a:r>
              <a:rPr lang="fr-FR" sz="1100" dirty="0" err="1" smtClean="0">
                <a:latin typeface="Arial" pitchFamily="34" charset="0"/>
                <a:cs typeface="Arial" pitchFamily="34" charset="0"/>
              </a:rPr>
              <a:t>Dasen</a:t>
            </a:r>
            <a:r>
              <a:rPr lang="fr-FR" sz="1100" dirty="0" smtClean="0">
                <a:latin typeface="Arial" pitchFamily="34" charset="0"/>
                <a:cs typeface="Arial" pitchFamily="34" charset="0"/>
              </a:rPr>
              <a:t> Electronics </a:t>
            </a:r>
            <a:r>
              <a:rPr lang="fr-FR" sz="1100" dirty="0" err="1" smtClean="0">
                <a:latin typeface="Arial" pitchFamily="34" charset="0"/>
                <a:cs typeface="Arial" pitchFamily="34" charset="0"/>
              </a:rPr>
              <a:t>Material</a:t>
            </a:r>
            <a:r>
              <a:rPr lang="fr-FR" sz="1100" dirty="0" smtClean="0">
                <a:latin typeface="Arial" pitchFamily="34" charset="0"/>
                <a:cs typeface="Arial" pitchFamily="34" charset="0"/>
              </a:rPr>
              <a:t> Co.</a:t>
            </a:r>
            <a:r>
              <a:rPr lang="fr-FR" sz="1200" dirty="0" smtClean="0">
                <a:latin typeface="Arial" pitchFamily="34" charset="0"/>
                <a:cs typeface="Arial" pitchFamily="34" charset="0"/>
              </a:rPr>
              <a:t>)</a:t>
            </a:r>
            <a:endParaRPr lang="fr-FR" sz="1200" dirty="0">
              <a:latin typeface="Arial" pitchFamily="34" charset="0"/>
              <a:cs typeface="Arial" pitchFamily="34" charset="0"/>
            </a:endParaRPr>
          </a:p>
        </p:txBody>
      </p:sp>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7788" y="2425553"/>
            <a:ext cx="4410691" cy="1428949"/>
          </a:xfrm>
          <a:prstGeom prst="rect">
            <a:avLst/>
          </a:prstGeom>
        </p:spPr>
      </p:pic>
      <p:sp>
        <p:nvSpPr>
          <p:cNvPr id="10" name="ZoneTexte 9"/>
          <p:cNvSpPr txBox="1"/>
          <p:nvPr/>
        </p:nvSpPr>
        <p:spPr>
          <a:xfrm>
            <a:off x="11163285" y="4347125"/>
            <a:ext cx="814602" cy="524760"/>
          </a:xfrm>
          <a:prstGeom prst="rect">
            <a:avLst/>
          </a:prstGeom>
          <a:solidFill>
            <a:schemeClr val="bg1"/>
          </a:solidFill>
          <a:ln>
            <a:noFill/>
          </a:ln>
        </p:spPr>
        <p:txBody>
          <a:bodyPr wrap="square" rtlCol="0">
            <a:spAutoFit/>
          </a:bodyPr>
          <a:lstStyle/>
          <a:p>
            <a:endParaRPr lang="fr-FR" dirty="0"/>
          </a:p>
        </p:txBody>
      </p:sp>
      <p:sp>
        <p:nvSpPr>
          <p:cNvPr id="29" name="Rectangle 28"/>
          <p:cNvSpPr/>
          <p:nvPr/>
        </p:nvSpPr>
        <p:spPr>
          <a:xfrm>
            <a:off x="7658807" y="1846672"/>
            <a:ext cx="3648172" cy="487569"/>
          </a:xfrm>
          <a:prstGeom prst="rect">
            <a:avLst/>
          </a:prstGeom>
        </p:spPr>
        <p:txBody>
          <a:bodyPr wrap="square">
            <a:spAutoFit/>
          </a:bodyPr>
          <a:lstStyle/>
          <a:p>
            <a:pPr>
              <a:lnSpc>
                <a:spcPct val="107000"/>
              </a:lnSpc>
              <a:tabLst>
                <a:tab pos="457200" algn="l"/>
                <a:tab pos="540385" algn="l"/>
              </a:tabLst>
            </a:pPr>
            <a:r>
              <a:rPr lang="fr-FR" sz="1200" b="1" dirty="0" smtClean="0"/>
              <a:t>Sandwich </a:t>
            </a:r>
            <a:r>
              <a:rPr lang="fr-FR" sz="1200" b="1" dirty="0" err="1" smtClean="0"/>
              <a:t>Granoc-Airex</a:t>
            </a:r>
            <a:r>
              <a:rPr lang="fr-FR" sz="1200" b="1" dirty="0" smtClean="0"/>
              <a:t> a le même CTE que le silicium =&gt; pas de stress thermique sur le capteur</a:t>
            </a:r>
            <a:endParaRPr lang="en-US" sz="1200" b="1" dirty="0"/>
          </a:p>
        </p:txBody>
      </p:sp>
      <p:sp>
        <p:nvSpPr>
          <p:cNvPr id="22" name="Rectangle 21"/>
          <p:cNvSpPr/>
          <p:nvPr/>
        </p:nvSpPr>
        <p:spPr>
          <a:xfrm>
            <a:off x="6834724" y="3858003"/>
            <a:ext cx="3025641" cy="610936"/>
          </a:xfrm>
          <a:prstGeom prst="rect">
            <a:avLst/>
          </a:prstGeom>
        </p:spPr>
        <p:txBody>
          <a:bodyPr wrap="square">
            <a:spAutoFit/>
          </a:bodyPr>
          <a:lstStyle/>
          <a:p>
            <a:pPr>
              <a:lnSpc>
                <a:spcPct val="107000"/>
              </a:lnSpc>
              <a:tabLst>
                <a:tab pos="457200" algn="l"/>
                <a:tab pos="540385" algn="l"/>
              </a:tabLst>
            </a:pPr>
            <a:r>
              <a:rPr lang="fr-FR" sz="1050" i="1" dirty="0" smtClean="0"/>
              <a:t>Le refroidissement du capteur est assuré en collant du SGT sur les 2 faces. Le capteur peut être isolé de l’électronique en incisant la couche graphite du SGT</a:t>
            </a:r>
            <a:endParaRPr lang="en-US" sz="1050" i="1" dirty="0"/>
          </a:p>
        </p:txBody>
      </p:sp>
      <p:sp>
        <p:nvSpPr>
          <p:cNvPr id="30" name="Rectangle 29"/>
          <p:cNvSpPr/>
          <p:nvPr/>
        </p:nvSpPr>
        <p:spPr>
          <a:xfrm>
            <a:off x="9860365" y="3845465"/>
            <a:ext cx="2117522" cy="265201"/>
          </a:xfrm>
          <a:prstGeom prst="rect">
            <a:avLst/>
          </a:prstGeom>
        </p:spPr>
        <p:txBody>
          <a:bodyPr wrap="square">
            <a:spAutoFit/>
          </a:bodyPr>
          <a:lstStyle/>
          <a:p>
            <a:pPr>
              <a:lnSpc>
                <a:spcPct val="107000"/>
              </a:lnSpc>
              <a:tabLst>
                <a:tab pos="457200" algn="l"/>
                <a:tab pos="540385" algn="l"/>
              </a:tabLst>
            </a:pPr>
            <a:r>
              <a:rPr lang="fr-FR" sz="1050" i="1" dirty="0" smtClean="0"/>
              <a:t>Sandwich CF après collage du SGT</a:t>
            </a:r>
            <a:endParaRPr lang="en-US" sz="1050" i="1" dirty="0"/>
          </a:p>
        </p:txBody>
      </p:sp>
    </p:spTree>
    <p:extLst>
      <p:ext uri="{BB962C8B-B14F-4D97-AF65-F5344CB8AC3E}">
        <p14:creationId xmlns:p14="http://schemas.microsoft.com/office/powerpoint/2010/main" val="727664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1"/>
          <p:cNvSpPr>
            <a:spLocks noChangeArrowheads="1"/>
          </p:cNvSpPr>
          <p:nvPr/>
        </p:nvSpPr>
        <p:spPr bwMode="auto">
          <a:xfrm>
            <a:off x="1483165" y="1403936"/>
            <a:ext cx="10527787"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64065"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Graphite usinable</a:t>
              </a:r>
              <a:endParaRPr lang="fr-FR" sz="3600" b="1" dirty="0">
                <a:solidFill>
                  <a:schemeClr val="bg1"/>
                </a:solidFill>
              </a:endParaRPr>
            </a:p>
          </p:txBody>
        </p:sp>
      </p:gr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25" name="Groupe 24"/>
          <p:cNvGrpSpPr/>
          <p:nvPr/>
        </p:nvGrpSpPr>
        <p:grpSpPr>
          <a:xfrm>
            <a:off x="107504" y="1486072"/>
            <a:ext cx="1943237" cy="1323440"/>
            <a:chOff x="107504" y="1486072"/>
            <a:chExt cx="1943237" cy="548376"/>
          </a:xfrm>
        </p:grpSpPr>
        <p:sp>
          <p:nvSpPr>
            <p:cNvPr id="26" name="Rectangle 25"/>
            <p:cNvSpPr/>
            <p:nvPr/>
          </p:nvSpPr>
          <p:spPr>
            <a:xfrm>
              <a:off x="107504" y="1486072"/>
              <a:ext cx="1573034" cy="548376"/>
            </a:xfrm>
            <a:prstGeom prst="rect">
              <a:avLst/>
            </a:prstGeom>
          </p:spPr>
          <p:txBody>
            <a:bodyPr wrap="square">
              <a:spAutoFit/>
            </a:bodyPr>
            <a:lstStyle/>
            <a:p>
              <a:pPr>
                <a:defRPr/>
              </a:pPr>
              <a:r>
                <a:rPr lang="fr-FR" sz="1600" dirty="0" smtClean="0">
                  <a:solidFill>
                    <a:prstClr val="black"/>
                  </a:solidFill>
                </a:rPr>
                <a:t>Fournisseurs</a:t>
              </a:r>
              <a:endParaRPr lang="fr-FR" sz="1600" dirty="0">
                <a:solidFill>
                  <a:prstClr val="black"/>
                </a:solidFill>
              </a:endParaRPr>
            </a:p>
            <a:p>
              <a:r>
                <a:rPr lang="fr-FR" sz="1600" cap="small" dirty="0" smtClean="0"/>
                <a:t>SGL </a:t>
              </a:r>
              <a:r>
                <a:rPr lang="fr-FR" sz="1600" cap="small" dirty="0" err="1" smtClean="0"/>
                <a:t>Carbon</a:t>
              </a:r>
              <a:r>
                <a:rPr lang="fr-FR" sz="1600" i="1" dirty="0" smtClean="0"/>
                <a:t/>
              </a:r>
              <a:br>
                <a:rPr lang="fr-FR" sz="1600" i="1" dirty="0" smtClean="0"/>
              </a:br>
              <a:r>
                <a:rPr lang="fr-FR" sz="1600" cap="small" dirty="0" err="1" smtClean="0"/>
                <a:t>Graphitec</a:t>
              </a:r>
              <a:r>
                <a:rPr lang="fr-FR" sz="1600" cap="small" dirty="0" smtClean="0"/>
                <a:t/>
              </a:r>
              <a:br>
                <a:rPr lang="fr-FR" sz="1600" cap="small" dirty="0" smtClean="0"/>
              </a:br>
              <a:r>
                <a:rPr lang="fr-FR" sz="1600" cap="small" dirty="0" smtClean="0"/>
                <a:t>Final-</a:t>
              </a:r>
              <a:r>
                <a:rPr lang="fr-FR" sz="1600" cap="small" dirty="0" err="1" smtClean="0"/>
                <a:t>Materials</a:t>
              </a:r>
              <a:r>
                <a:rPr lang="fr-FR" sz="1600" cap="small" dirty="0" smtClean="0"/>
                <a:t/>
              </a:r>
              <a:br>
                <a:rPr lang="fr-FR" sz="1600" cap="small" dirty="0" smtClean="0"/>
              </a:br>
              <a:r>
                <a:rPr lang="fr-FR" sz="1600" cap="small" dirty="0" smtClean="0"/>
                <a:t>…</a:t>
              </a:r>
              <a:endParaRPr lang="fr-FR" sz="1600" cap="small" dirty="0"/>
            </a:p>
          </p:txBody>
        </p:sp>
        <p:cxnSp>
          <p:nvCxnSpPr>
            <p:cNvPr id="27" name="Connecteur droit 26"/>
            <p:cNvCxnSpPr/>
            <p:nvPr/>
          </p:nvCxnSpPr>
          <p:spPr>
            <a:xfrm>
              <a:off x="178525" y="1607145"/>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34" name="Imag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632" y="1510229"/>
            <a:ext cx="2451918" cy="2451918"/>
          </a:xfrm>
          <a:prstGeom prst="rect">
            <a:avLst/>
          </a:prstGeom>
        </p:spPr>
      </p:pic>
      <p:sp>
        <p:nvSpPr>
          <p:cNvPr id="35" name="Rectangle 34"/>
          <p:cNvSpPr/>
          <p:nvPr/>
        </p:nvSpPr>
        <p:spPr>
          <a:xfrm>
            <a:off x="1483166" y="1510229"/>
            <a:ext cx="6096000" cy="2092881"/>
          </a:xfrm>
          <a:prstGeom prst="rect">
            <a:avLst/>
          </a:prstGeom>
        </p:spPr>
        <p:txBody>
          <a:bodyPr>
            <a:spAutoFit/>
          </a:bodyPr>
          <a:lstStyle/>
          <a:p>
            <a:pPr>
              <a:spcBef>
                <a:spcPts val="2000"/>
              </a:spcBef>
            </a:pPr>
            <a:r>
              <a:rPr lang="fr-FR" sz="1200" dirty="0">
                <a:solidFill>
                  <a:srgbClr val="000000"/>
                </a:solidFill>
                <a:latin typeface="Verdana" panose="020B0604030504040204" pitchFamily="34" charset="0"/>
              </a:rPr>
              <a:t>Le </a:t>
            </a:r>
            <a:r>
              <a:rPr lang="fr-FR" sz="1200" b="1" dirty="0">
                <a:solidFill>
                  <a:srgbClr val="000000"/>
                </a:solidFill>
                <a:latin typeface="Verdana" panose="020B0604030504040204" pitchFamily="34" charset="0"/>
              </a:rPr>
              <a:t>graphite usinable</a:t>
            </a:r>
            <a:r>
              <a:rPr lang="fr-FR" sz="1200" dirty="0">
                <a:solidFill>
                  <a:srgbClr val="000000"/>
                </a:solidFill>
                <a:latin typeface="Verdana" panose="020B0604030504040204" pitchFamily="34" charset="0"/>
              </a:rPr>
              <a:t> ne se déforme pas, il n’éclate pas et ne rétrécit en cas de sollicitations thermiques. Il offre une résistance optimale aux températures très élevées et aux environnements très corrosifs. Les déperditions de chaleur sont maîtrisées et la conduction thermique optimisée.</a:t>
            </a:r>
            <a:endParaRPr lang="fr-FR" sz="1200" dirty="0"/>
          </a:p>
          <a:p>
            <a:pPr>
              <a:spcBef>
                <a:spcPts val="600"/>
              </a:spcBef>
            </a:pPr>
            <a:r>
              <a:rPr lang="fr-FR" sz="1200" dirty="0">
                <a:solidFill>
                  <a:srgbClr val="000000"/>
                </a:solidFill>
                <a:latin typeface="Verdana" panose="020B0604030504040204" pitchFamily="34" charset="0"/>
              </a:rPr>
              <a:t>Le </a:t>
            </a:r>
            <a:r>
              <a:rPr lang="fr-FR" sz="1200" dirty="0">
                <a:solidFill>
                  <a:srgbClr val="000000"/>
                </a:solidFill>
                <a:latin typeface="Verdana" panose="020B0604030504040204" pitchFamily="34" charset="0"/>
                <a:hlinkClick r:id="rId5"/>
              </a:rPr>
              <a:t>graphite</a:t>
            </a:r>
            <a:r>
              <a:rPr lang="fr-FR" sz="1200" dirty="0">
                <a:solidFill>
                  <a:srgbClr val="000000"/>
                </a:solidFill>
                <a:latin typeface="Verdana" panose="020B0604030504040204" pitchFamily="34" charset="0"/>
              </a:rPr>
              <a:t> est </a:t>
            </a:r>
            <a:r>
              <a:rPr lang="fr-FR" sz="1200" dirty="0" err="1">
                <a:solidFill>
                  <a:srgbClr val="000000"/>
                </a:solidFill>
                <a:latin typeface="Verdana" panose="020B0604030504040204" pitchFamily="34" charset="0"/>
              </a:rPr>
              <a:t>auto-lubrifiant</a:t>
            </a:r>
            <a:r>
              <a:rPr lang="fr-FR" sz="1200" dirty="0">
                <a:solidFill>
                  <a:srgbClr val="000000"/>
                </a:solidFill>
                <a:latin typeface="Verdana" panose="020B0604030504040204" pitchFamily="34" charset="0"/>
              </a:rPr>
              <a:t> et facilement usinable. Ce matériau est incontournable pour la production du silicium, et est utilisé, par exemple, tout au long de la chaîne de fabrication des semi-conducteurs</a:t>
            </a:r>
            <a:r>
              <a:rPr lang="fr-FR" sz="1200" dirty="0" smtClean="0">
                <a:solidFill>
                  <a:srgbClr val="000000"/>
                </a:solidFill>
                <a:latin typeface="Verdana" panose="020B0604030504040204" pitchFamily="34" charset="0"/>
              </a:rPr>
              <a:t>.</a:t>
            </a:r>
          </a:p>
          <a:p>
            <a:pPr>
              <a:spcBef>
                <a:spcPts val="600"/>
              </a:spcBef>
            </a:pPr>
            <a:r>
              <a:rPr lang="fr-FR" sz="1200" dirty="0" smtClean="0">
                <a:solidFill>
                  <a:srgbClr val="000000"/>
                </a:solidFill>
                <a:latin typeface="Verdana" panose="020B0604030504040204" pitchFamily="34" charset="0"/>
              </a:rPr>
              <a:t> Les </a:t>
            </a:r>
            <a:r>
              <a:rPr lang="fr-FR" sz="1200" dirty="0">
                <a:solidFill>
                  <a:srgbClr val="000000"/>
                </a:solidFill>
                <a:latin typeface="Verdana" panose="020B0604030504040204" pitchFamily="34" charset="0"/>
              </a:rPr>
              <a:t>blocs de </a:t>
            </a:r>
            <a:r>
              <a:rPr lang="fr-FR" sz="1200" dirty="0">
                <a:solidFill>
                  <a:srgbClr val="000000"/>
                </a:solidFill>
                <a:latin typeface="Verdana" panose="020B0604030504040204" pitchFamily="34" charset="0"/>
                <a:hlinkClick r:id="rId5"/>
              </a:rPr>
              <a:t>graphite</a:t>
            </a:r>
            <a:r>
              <a:rPr lang="fr-FR" sz="1200" dirty="0">
                <a:solidFill>
                  <a:srgbClr val="000000"/>
                </a:solidFill>
                <a:latin typeface="Verdana" panose="020B0604030504040204" pitchFamily="34" charset="0"/>
              </a:rPr>
              <a:t> peuvent être obtenus par extrusion, par </a:t>
            </a:r>
            <a:r>
              <a:rPr lang="fr-FR" sz="1200" dirty="0" err="1">
                <a:solidFill>
                  <a:srgbClr val="000000"/>
                </a:solidFill>
                <a:latin typeface="Verdana" panose="020B0604030504040204" pitchFamily="34" charset="0"/>
              </a:rPr>
              <a:t>vibro</a:t>
            </a:r>
            <a:r>
              <a:rPr lang="fr-FR" sz="1200" dirty="0">
                <a:solidFill>
                  <a:srgbClr val="000000"/>
                </a:solidFill>
                <a:latin typeface="Verdana" panose="020B0604030504040204" pitchFamily="34" charset="0"/>
              </a:rPr>
              <a:t>-moulage ou par pressage isostatique</a:t>
            </a:r>
            <a:r>
              <a:rPr lang="fr-FR" sz="1200" dirty="0" smtClean="0">
                <a:solidFill>
                  <a:srgbClr val="000000"/>
                </a:solidFill>
                <a:latin typeface="Verdana" panose="020B0604030504040204" pitchFamily="34" charset="0"/>
              </a:rPr>
              <a:t>.</a:t>
            </a:r>
            <a:endParaRPr lang="fr-FR" sz="1200" dirty="0"/>
          </a:p>
        </p:txBody>
      </p:sp>
      <p:sp>
        <p:nvSpPr>
          <p:cNvPr id="38" name="Rectangle 37"/>
          <p:cNvSpPr/>
          <p:nvPr/>
        </p:nvSpPr>
        <p:spPr>
          <a:xfrm>
            <a:off x="7525859" y="4756693"/>
            <a:ext cx="4494339" cy="1015663"/>
          </a:xfrm>
          <a:prstGeom prst="rect">
            <a:avLst/>
          </a:prstGeom>
        </p:spPr>
        <p:txBody>
          <a:bodyPr wrap="square">
            <a:spAutoFit/>
          </a:bodyPr>
          <a:lstStyle/>
          <a:p>
            <a:r>
              <a:rPr lang="fr-FR" sz="1200" b="1" dirty="0">
                <a:solidFill>
                  <a:srgbClr val="333333"/>
                </a:solidFill>
              </a:rPr>
              <a:t>Avantages</a:t>
            </a:r>
          </a:p>
          <a:p>
            <a:pPr>
              <a:buFont typeface="Arial" panose="020B0604020202020204" pitchFamily="34" charset="0"/>
              <a:buChar char="•"/>
            </a:pPr>
            <a:r>
              <a:rPr lang="fr-FR" sz="1200" dirty="0"/>
              <a:t>Bonne résistance aux chocs thermiques</a:t>
            </a:r>
          </a:p>
          <a:p>
            <a:pPr>
              <a:buFont typeface="Arial" panose="020B0604020202020204" pitchFamily="34" charset="0"/>
              <a:buChar char="•"/>
            </a:pPr>
            <a:r>
              <a:rPr lang="fr-FR" sz="1200" dirty="0"/>
              <a:t>Pas d’adhérence au verre</a:t>
            </a:r>
          </a:p>
          <a:p>
            <a:pPr>
              <a:buFont typeface="Arial" panose="020B0604020202020204" pitchFamily="34" charset="0"/>
              <a:buChar char="•"/>
            </a:pPr>
            <a:r>
              <a:rPr lang="fr-FR" sz="1200" dirty="0" smtClean="0"/>
              <a:t>Excellente </a:t>
            </a:r>
            <a:r>
              <a:rPr lang="fr-FR" sz="1200" dirty="0"/>
              <a:t>résistance à l’usure</a:t>
            </a:r>
          </a:p>
          <a:p>
            <a:pPr>
              <a:buFont typeface="Arial" panose="020B0604020202020204" pitchFamily="34" charset="0"/>
              <a:buChar char="•"/>
            </a:pPr>
            <a:r>
              <a:rPr lang="fr-FR" sz="1200" dirty="0"/>
              <a:t>Coefficient de frottement et une conductivité thermique favorable</a:t>
            </a:r>
          </a:p>
        </p:txBody>
      </p:sp>
      <p:graphicFrame>
        <p:nvGraphicFramePr>
          <p:cNvPr id="39" name="Tableau 38"/>
          <p:cNvGraphicFramePr>
            <a:graphicFrameLocks noGrp="1"/>
          </p:cNvGraphicFramePr>
          <p:nvPr>
            <p:extLst>
              <p:ext uri="{D42A27DB-BD31-4B8C-83A1-F6EECF244321}">
                <p14:modId xmlns:p14="http://schemas.microsoft.com/office/powerpoint/2010/main" val="259289935"/>
              </p:ext>
            </p:extLst>
          </p:nvPr>
        </p:nvGraphicFramePr>
        <p:xfrm>
          <a:off x="1564211" y="3871147"/>
          <a:ext cx="5933909" cy="2526301"/>
        </p:xfrm>
        <a:graphic>
          <a:graphicData uri="http://schemas.openxmlformats.org/drawingml/2006/table">
            <a:tbl>
              <a:tblPr/>
              <a:tblGrid>
                <a:gridCol w="1863040">
                  <a:extLst>
                    <a:ext uri="{9D8B030D-6E8A-4147-A177-3AD203B41FA5}">
                      <a16:colId xmlns:a16="http://schemas.microsoft.com/office/drawing/2014/main" val="4006943908"/>
                    </a:ext>
                  </a:extLst>
                </a:gridCol>
                <a:gridCol w="581710">
                  <a:extLst>
                    <a:ext uri="{9D8B030D-6E8A-4147-A177-3AD203B41FA5}">
                      <a16:colId xmlns:a16="http://schemas.microsoft.com/office/drawing/2014/main" val="4276158223"/>
                    </a:ext>
                  </a:extLst>
                </a:gridCol>
                <a:gridCol w="419403">
                  <a:extLst>
                    <a:ext uri="{9D8B030D-6E8A-4147-A177-3AD203B41FA5}">
                      <a16:colId xmlns:a16="http://schemas.microsoft.com/office/drawing/2014/main" val="185606118"/>
                    </a:ext>
                  </a:extLst>
                </a:gridCol>
                <a:gridCol w="222281">
                  <a:extLst>
                    <a:ext uri="{9D8B030D-6E8A-4147-A177-3AD203B41FA5}">
                      <a16:colId xmlns:a16="http://schemas.microsoft.com/office/drawing/2014/main" val="2786685622"/>
                    </a:ext>
                  </a:extLst>
                </a:gridCol>
                <a:gridCol w="514765">
                  <a:extLst>
                    <a:ext uri="{9D8B030D-6E8A-4147-A177-3AD203B41FA5}">
                      <a16:colId xmlns:a16="http://schemas.microsoft.com/office/drawing/2014/main" val="254782302"/>
                    </a:ext>
                  </a:extLst>
                </a:gridCol>
                <a:gridCol w="568077">
                  <a:extLst>
                    <a:ext uri="{9D8B030D-6E8A-4147-A177-3AD203B41FA5}">
                      <a16:colId xmlns:a16="http://schemas.microsoft.com/office/drawing/2014/main" val="1987679591"/>
                    </a:ext>
                  </a:extLst>
                </a:gridCol>
                <a:gridCol w="609600">
                  <a:extLst>
                    <a:ext uri="{9D8B030D-6E8A-4147-A177-3AD203B41FA5}">
                      <a16:colId xmlns:a16="http://schemas.microsoft.com/office/drawing/2014/main" val="4223655198"/>
                    </a:ext>
                  </a:extLst>
                </a:gridCol>
                <a:gridCol w="520138">
                  <a:extLst>
                    <a:ext uri="{9D8B030D-6E8A-4147-A177-3AD203B41FA5}">
                      <a16:colId xmlns:a16="http://schemas.microsoft.com/office/drawing/2014/main" val="2064793046"/>
                    </a:ext>
                  </a:extLst>
                </a:gridCol>
                <a:gridCol w="634895">
                  <a:extLst>
                    <a:ext uri="{9D8B030D-6E8A-4147-A177-3AD203B41FA5}">
                      <a16:colId xmlns:a16="http://schemas.microsoft.com/office/drawing/2014/main" val="2703657585"/>
                    </a:ext>
                  </a:extLst>
                </a:gridCol>
              </a:tblGrid>
              <a:tr h="152424">
                <a:tc>
                  <a:txBody>
                    <a:bodyPr/>
                    <a:lstStyle/>
                    <a:p>
                      <a:pPr algn="ctr">
                        <a:spcAft>
                          <a:spcPts val="0"/>
                        </a:spcAft>
                      </a:pPr>
                      <a:r>
                        <a:rPr lang="fr-FR" sz="1050" b="1" dirty="0">
                          <a:solidFill>
                            <a:srgbClr val="FFFFFF"/>
                          </a:solidFill>
                          <a:effectLst/>
                        </a:rPr>
                        <a:t>Propriétés</a:t>
                      </a:r>
                      <a:endParaRPr lang="fr-FR" sz="1050" dirty="0">
                        <a:effectLst/>
                      </a:endParaRPr>
                    </a:p>
                  </a:txBody>
                  <a:tcPr marL="41840" marR="41840" marT="0" marB="0" anchor="ctr">
                    <a:lnL>
                      <a:noFill/>
                    </a:lnL>
                    <a:lnR>
                      <a:noFill/>
                    </a:lnR>
                    <a:lnT>
                      <a:noFill/>
                    </a:lnT>
                    <a:lnB>
                      <a:noFill/>
                    </a:lnB>
                    <a:solidFill>
                      <a:srgbClr val="3A7DCE"/>
                    </a:solidFill>
                  </a:tcPr>
                </a:tc>
                <a:tc>
                  <a:txBody>
                    <a:bodyPr/>
                    <a:lstStyle/>
                    <a:p>
                      <a:pPr algn="ctr">
                        <a:spcAft>
                          <a:spcPts val="0"/>
                        </a:spcAft>
                      </a:pPr>
                      <a:r>
                        <a:rPr lang="fr-FR" sz="1050" b="1">
                          <a:solidFill>
                            <a:srgbClr val="FFFFFF"/>
                          </a:solidFill>
                          <a:effectLst/>
                        </a:rPr>
                        <a:t>Unité</a:t>
                      </a:r>
                      <a:endParaRPr lang="fr-FR" sz="1050">
                        <a:effectLst/>
                      </a:endParaRPr>
                    </a:p>
                  </a:txBody>
                  <a:tcPr marL="41840" marR="41840" marT="0" marB="0" anchor="ctr">
                    <a:lnL>
                      <a:noFill/>
                    </a:lnL>
                    <a:lnR>
                      <a:noFill/>
                    </a:lnR>
                    <a:lnT>
                      <a:noFill/>
                    </a:lnT>
                    <a:lnB>
                      <a:noFill/>
                    </a:lnB>
                    <a:solidFill>
                      <a:srgbClr val="3A7DCE"/>
                    </a:solidFill>
                  </a:tcPr>
                </a:tc>
                <a:tc gridSpan="3">
                  <a:txBody>
                    <a:bodyPr/>
                    <a:lstStyle/>
                    <a:p>
                      <a:pPr algn="ctr">
                        <a:spcAft>
                          <a:spcPts val="0"/>
                        </a:spcAft>
                      </a:pPr>
                      <a:r>
                        <a:rPr lang="fr-FR" sz="1050" b="1">
                          <a:solidFill>
                            <a:srgbClr val="FFFFFF"/>
                          </a:solidFill>
                          <a:effectLst/>
                        </a:rPr>
                        <a:t>Extrusion</a:t>
                      </a:r>
                      <a:endParaRPr lang="fr-FR" sz="1050">
                        <a:effectLst/>
                      </a:endParaRPr>
                    </a:p>
                  </a:txBody>
                  <a:tcPr marL="41840" marR="41840" marT="0" marB="0" anchor="ctr">
                    <a:lnL>
                      <a:noFill/>
                    </a:lnL>
                    <a:lnR>
                      <a:noFill/>
                    </a:lnR>
                    <a:lnT>
                      <a:noFill/>
                    </a:lnT>
                    <a:lnB>
                      <a:noFill/>
                    </a:lnB>
                    <a:solidFill>
                      <a:srgbClr val="3A7DCE"/>
                    </a:solidFill>
                  </a:tcPr>
                </a:tc>
                <a:tc hMerge="1">
                  <a:txBody>
                    <a:bodyPr/>
                    <a:lstStyle/>
                    <a:p>
                      <a:endParaRPr lang="fr-FR"/>
                    </a:p>
                  </a:txBody>
                  <a:tcPr/>
                </a:tc>
                <a:tc hMerge="1">
                  <a:txBody>
                    <a:bodyPr/>
                    <a:lstStyle/>
                    <a:p>
                      <a:endParaRPr lang="fr-FR"/>
                    </a:p>
                  </a:txBody>
                  <a:tcPr/>
                </a:tc>
                <a:tc gridSpan="4">
                  <a:txBody>
                    <a:bodyPr/>
                    <a:lstStyle/>
                    <a:p>
                      <a:pPr algn="ctr">
                        <a:spcAft>
                          <a:spcPts val="0"/>
                        </a:spcAft>
                      </a:pPr>
                      <a:r>
                        <a:rPr lang="fr-FR" sz="1050" b="1">
                          <a:solidFill>
                            <a:srgbClr val="FFFFFF"/>
                          </a:solidFill>
                          <a:effectLst/>
                        </a:rPr>
                        <a:t>Pressage isostatique</a:t>
                      </a:r>
                      <a:endParaRPr lang="fr-FR" sz="1050">
                        <a:effectLst/>
                      </a:endParaRPr>
                    </a:p>
                  </a:txBody>
                  <a:tcPr marL="41840" marR="41840" marT="0" marB="0" anchor="ctr">
                    <a:lnL>
                      <a:noFill/>
                    </a:lnL>
                    <a:lnR>
                      <a:noFill/>
                    </a:lnR>
                    <a:lnT>
                      <a:noFill/>
                    </a:lnT>
                    <a:lnB>
                      <a:noFill/>
                    </a:lnB>
                    <a:solidFill>
                      <a:srgbClr val="3A7DC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051456468"/>
                  </a:ext>
                </a:extLst>
              </a:tr>
              <a:tr h="136983">
                <a:tc>
                  <a:txBody>
                    <a:bodyPr/>
                    <a:lstStyle/>
                    <a:p>
                      <a:pPr>
                        <a:spcAft>
                          <a:spcPts val="0"/>
                        </a:spcAft>
                      </a:pPr>
                      <a:r>
                        <a:rPr lang="fr-FR" sz="1050" b="1" dirty="0">
                          <a:effectLst/>
                        </a:rPr>
                        <a:t>Références</a:t>
                      </a:r>
                      <a:endParaRPr lang="fr-FR" sz="1050" dirty="0">
                        <a:effectLst/>
                      </a:endParaRPr>
                    </a:p>
                  </a:txBody>
                  <a:tcPr marL="41840" marR="41840" marT="0" marB="0" anchor="ctr">
                    <a:lnL>
                      <a:noFill/>
                    </a:lnL>
                    <a:lnR>
                      <a:noFill/>
                    </a:lnR>
                    <a:lnT>
                      <a:noFill/>
                    </a:lnT>
                    <a:lnB>
                      <a:noFill/>
                    </a:lnB>
                  </a:tcPr>
                </a:tc>
                <a:tc>
                  <a:txBody>
                    <a:bodyPr/>
                    <a:lstStyle/>
                    <a:p>
                      <a:pPr algn="ctr">
                        <a:spcAft>
                          <a:spcPts val="0"/>
                        </a:spcAft>
                      </a:pPr>
                      <a:endParaRPr lang="fr-FR" sz="1050" dirty="0">
                        <a:effectLst/>
                      </a:endParaRPr>
                    </a:p>
                  </a:txBody>
                  <a:tcPr marL="41840" marR="41840" marT="0" marB="0" anchor="ctr">
                    <a:lnL>
                      <a:noFill/>
                    </a:lnL>
                    <a:lnR>
                      <a:noFill/>
                    </a:lnR>
                    <a:lnT>
                      <a:noFill/>
                    </a:lnT>
                    <a:lnB>
                      <a:noFill/>
                    </a:lnB>
                  </a:tcPr>
                </a:tc>
                <a:tc gridSpan="3">
                  <a:txBody>
                    <a:bodyPr/>
                    <a:lstStyle/>
                    <a:p>
                      <a:pPr algn="ctr">
                        <a:spcAft>
                          <a:spcPts val="0"/>
                        </a:spcAft>
                      </a:pPr>
                      <a:r>
                        <a:rPr lang="fr-FR" sz="1050" dirty="0">
                          <a:effectLst/>
                        </a:rPr>
                        <a:t>HLM</a:t>
                      </a:r>
                    </a:p>
                  </a:txBody>
                  <a:tcPr marL="41840" marR="41840" marT="0" marB="0" anchor="ctr">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ctr">
                        <a:spcAft>
                          <a:spcPts val="0"/>
                        </a:spcAft>
                      </a:pPr>
                      <a:r>
                        <a:rPr lang="fr-FR" sz="1050" dirty="0">
                          <a:effectLst/>
                        </a:rPr>
                        <a:t>R4550</a:t>
                      </a:r>
                    </a:p>
                  </a:txBody>
                  <a:tcPr marL="41840" marR="41840" marT="0" marB="0" anchor="ctr">
                    <a:lnL>
                      <a:noFill/>
                    </a:lnL>
                    <a:lnR>
                      <a:noFill/>
                    </a:lnR>
                    <a:lnT>
                      <a:noFill/>
                    </a:lnT>
                    <a:lnB>
                      <a:noFill/>
                    </a:lnB>
                  </a:tcPr>
                </a:tc>
                <a:tc>
                  <a:txBody>
                    <a:bodyPr/>
                    <a:lstStyle/>
                    <a:p>
                      <a:pPr algn="ctr">
                        <a:spcAft>
                          <a:spcPts val="0"/>
                        </a:spcAft>
                      </a:pPr>
                      <a:r>
                        <a:rPr lang="fr-FR" sz="1050">
                          <a:effectLst/>
                        </a:rPr>
                        <a:t>R6650</a:t>
                      </a:r>
                    </a:p>
                  </a:txBody>
                  <a:tcPr marL="41840" marR="41840" marT="0" marB="0" anchor="ctr">
                    <a:lnL>
                      <a:noFill/>
                    </a:lnL>
                    <a:lnR>
                      <a:noFill/>
                    </a:lnR>
                    <a:lnT>
                      <a:noFill/>
                    </a:lnT>
                    <a:lnB>
                      <a:noFill/>
                    </a:lnB>
                  </a:tcPr>
                </a:tc>
                <a:tc>
                  <a:txBody>
                    <a:bodyPr/>
                    <a:lstStyle/>
                    <a:p>
                      <a:pPr algn="ctr">
                        <a:spcAft>
                          <a:spcPts val="0"/>
                        </a:spcAft>
                      </a:pPr>
                      <a:r>
                        <a:rPr lang="fr-FR" sz="1050">
                          <a:effectLst/>
                        </a:rPr>
                        <a:t>R6710</a:t>
                      </a:r>
                    </a:p>
                  </a:txBody>
                  <a:tcPr marL="41840" marR="41840" marT="0" marB="0" anchor="ctr">
                    <a:lnL>
                      <a:noFill/>
                    </a:lnL>
                    <a:lnR>
                      <a:noFill/>
                    </a:lnR>
                    <a:lnT>
                      <a:noFill/>
                    </a:lnT>
                    <a:lnB>
                      <a:noFill/>
                    </a:lnB>
                  </a:tcPr>
                </a:tc>
                <a:tc>
                  <a:txBody>
                    <a:bodyPr/>
                    <a:lstStyle/>
                    <a:p>
                      <a:pPr algn="ctr">
                        <a:spcAft>
                          <a:spcPts val="0"/>
                        </a:spcAft>
                      </a:pPr>
                      <a:r>
                        <a:rPr lang="fr-FR" sz="1050" dirty="0">
                          <a:effectLst/>
                        </a:rPr>
                        <a:t>R7340</a:t>
                      </a:r>
                    </a:p>
                  </a:txBody>
                  <a:tcPr marL="41840" marR="41840" marT="0" marB="0" anchor="ctr">
                    <a:lnL>
                      <a:noFill/>
                    </a:lnL>
                    <a:lnR>
                      <a:noFill/>
                    </a:lnR>
                    <a:lnT>
                      <a:noFill/>
                    </a:lnT>
                    <a:lnB>
                      <a:noFill/>
                    </a:lnB>
                  </a:tcPr>
                </a:tc>
                <a:extLst>
                  <a:ext uri="{0D108BD9-81ED-4DB2-BD59-A6C34878D82A}">
                    <a16:rowId xmlns:a16="http://schemas.microsoft.com/office/drawing/2014/main" val="3423978798"/>
                  </a:ext>
                </a:extLst>
              </a:tr>
              <a:tr h="304849">
                <a:tc>
                  <a:txBody>
                    <a:bodyPr/>
                    <a:lstStyle/>
                    <a:p>
                      <a:pPr>
                        <a:spcAft>
                          <a:spcPts val="0"/>
                        </a:spcAft>
                      </a:pPr>
                      <a:r>
                        <a:rPr lang="fr-FR" sz="1050" b="1">
                          <a:effectLst/>
                        </a:rPr>
                        <a:t>Direction par rapport à la longueur du grain</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endParaRPr lang="fr-FR" sz="1050">
                        <a:effectLst/>
                      </a:endParaRPr>
                    </a:p>
                    <a:p>
                      <a:r>
                        <a:rPr lang="fr-FR" sz="1050">
                          <a:effectLst/>
                        </a:rPr>
                        <a:t> </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a:t>
                      </a:r>
                    </a:p>
                  </a:txBody>
                  <a:tcPr marL="41840" marR="41840" marT="0" marB="0" anchor="ctr">
                    <a:lnL>
                      <a:noFill/>
                    </a:lnL>
                    <a:lnR>
                      <a:noFill/>
                    </a:lnR>
                    <a:lnT>
                      <a:noFill/>
                    </a:lnT>
                    <a:lnB>
                      <a:noFill/>
                    </a:lnB>
                    <a:solidFill>
                      <a:srgbClr val="C6D9F1"/>
                    </a:solidFill>
                  </a:tcPr>
                </a:tc>
                <a:tc gridSpan="2">
                  <a:txBody>
                    <a:bodyPr/>
                    <a:lstStyle/>
                    <a:p>
                      <a:pPr algn="ctr">
                        <a:spcBef>
                          <a:spcPts val="600"/>
                        </a:spcBef>
                        <a:spcAft>
                          <a:spcPts val="0"/>
                        </a:spcAft>
                      </a:pPr>
                      <a:r>
                        <a:rPr lang="fr-FR" sz="1050">
                          <a:effectLst/>
                        </a:rPr>
                        <a:t>┴</a:t>
                      </a:r>
                    </a:p>
                  </a:txBody>
                  <a:tcPr marL="41840" marR="41840" marT="0" marB="0" anchor="ctr">
                    <a:lnL>
                      <a:noFill/>
                    </a:lnL>
                    <a:lnR>
                      <a:noFill/>
                    </a:lnR>
                    <a:lnT>
                      <a:noFill/>
                    </a:lnT>
                    <a:lnB>
                      <a:noFill/>
                    </a:lnB>
                    <a:solidFill>
                      <a:srgbClr val="C6D9F1"/>
                    </a:solidFill>
                  </a:tcPr>
                </a:tc>
                <a:tc hMerge="1">
                  <a:txBody>
                    <a:bodyPr/>
                    <a:lstStyle/>
                    <a:p>
                      <a:endParaRPr lang="fr-FR"/>
                    </a:p>
                  </a:txBody>
                  <a:tcPr/>
                </a:tc>
                <a:tc>
                  <a:txBody>
                    <a:bodyPr/>
                    <a:lstStyle/>
                    <a:p>
                      <a:pPr algn="ctr">
                        <a:spcAft>
                          <a:spcPts val="0"/>
                        </a:spcAft>
                      </a:pPr>
                      <a:r>
                        <a:rPr lang="fr-FR" sz="1050">
                          <a:effectLst/>
                        </a:rPr>
                        <a:t>// et ┴</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 et ┴</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 et ┴</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 et ┴</a:t>
                      </a:r>
                    </a:p>
                  </a:txBody>
                  <a:tcPr marL="41840" marR="41840" marT="0" marB="0" anchor="ctr">
                    <a:lnL>
                      <a:noFill/>
                    </a:lnL>
                    <a:lnR>
                      <a:noFill/>
                    </a:lnR>
                    <a:lnT>
                      <a:noFill/>
                    </a:lnT>
                    <a:lnB>
                      <a:noFill/>
                    </a:lnB>
                    <a:solidFill>
                      <a:srgbClr val="C6D9F1"/>
                    </a:solidFill>
                  </a:tcPr>
                </a:tc>
                <a:extLst>
                  <a:ext uri="{0D108BD9-81ED-4DB2-BD59-A6C34878D82A}">
                    <a16:rowId xmlns:a16="http://schemas.microsoft.com/office/drawing/2014/main" val="2258582778"/>
                  </a:ext>
                </a:extLst>
              </a:tr>
              <a:tr h="152424">
                <a:tc>
                  <a:txBody>
                    <a:bodyPr/>
                    <a:lstStyle/>
                    <a:p>
                      <a:pPr>
                        <a:spcAft>
                          <a:spcPts val="0"/>
                        </a:spcAft>
                      </a:pPr>
                      <a:r>
                        <a:rPr lang="fr-FR" sz="1050" b="1">
                          <a:effectLst/>
                        </a:rPr>
                        <a:t>Masse volumique</a:t>
                      </a:r>
                      <a:endParaRPr lang="fr-FR" sz="1050">
                        <a:effectLst/>
                      </a:endParaRPr>
                    </a:p>
                  </a:txBody>
                  <a:tcPr marL="41840" marR="41840" marT="0" marB="0" anchor="ctr">
                    <a:lnL>
                      <a:noFill/>
                    </a:lnL>
                    <a:lnR>
                      <a:noFill/>
                    </a:lnR>
                    <a:lnT>
                      <a:noFill/>
                    </a:lnT>
                    <a:lnB>
                      <a:noFill/>
                    </a:lnB>
                  </a:tcPr>
                </a:tc>
                <a:tc>
                  <a:txBody>
                    <a:bodyPr/>
                    <a:lstStyle/>
                    <a:p>
                      <a:pPr algn="ctr">
                        <a:spcAft>
                          <a:spcPts val="0"/>
                        </a:spcAft>
                      </a:pPr>
                      <a:r>
                        <a:rPr lang="fr-FR" sz="1050">
                          <a:effectLst/>
                        </a:rPr>
                        <a:t>g/cm</a:t>
                      </a:r>
                      <a:r>
                        <a:rPr lang="fr-FR" sz="1050" baseline="30000">
                          <a:effectLst/>
                        </a:rPr>
                        <a:t>3</a:t>
                      </a:r>
                      <a:endParaRPr lang="fr-FR" sz="1050">
                        <a:effectLst/>
                      </a:endParaRPr>
                    </a:p>
                  </a:txBody>
                  <a:tcPr marL="41840" marR="41840" marT="0" marB="0" anchor="ctr">
                    <a:lnL>
                      <a:noFill/>
                    </a:lnL>
                    <a:lnR>
                      <a:noFill/>
                    </a:lnR>
                    <a:lnT>
                      <a:noFill/>
                    </a:lnT>
                    <a:lnB>
                      <a:noFill/>
                    </a:lnB>
                  </a:tcPr>
                </a:tc>
                <a:tc gridSpan="3">
                  <a:txBody>
                    <a:bodyPr/>
                    <a:lstStyle/>
                    <a:p>
                      <a:pPr algn="ctr">
                        <a:spcAft>
                          <a:spcPts val="0"/>
                        </a:spcAft>
                      </a:pPr>
                      <a:r>
                        <a:rPr lang="fr-FR" sz="1050">
                          <a:effectLst/>
                        </a:rPr>
                        <a:t>1,7</a:t>
                      </a:r>
                    </a:p>
                  </a:txBody>
                  <a:tcPr marL="41840" marR="41840" marT="0" marB="0" anchor="ctr">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ctr">
                        <a:spcAft>
                          <a:spcPts val="0"/>
                        </a:spcAft>
                      </a:pPr>
                      <a:r>
                        <a:rPr lang="fr-FR" sz="1050">
                          <a:effectLst/>
                        </a:rPr>
                        <a:t>1,83</a:t>
                      </a:r>
                    </a:p>
                  </a:txBody>
                  <a:tcPr marL="41840" marR="41840" marT="0" marB="0" anchor="ctr">
                    <a:lnL>
                      <a:noFill/>
                    </a:lnL>
                    <a:lnR>
                      <a:noFill/>
                    </a:lnR>
                    <a:lnT>
                      <a:noFill/>
                    </a:lnT>
                    <a:lnB>
                      <a:noFill/>
                    </a:lnB>
                  </a:tcPr>
                </a:tc>
                <a:tc>
                  <a:txBody>
                    <a:bodyPr/>
                    <a:lstStyle/>
                    <a:p>
                      <a:pPr algn="ctr">
                        <a:spcAft>
                          <a:spcPts val="0"/>
                        </a:spcAft>
                      </a:pPr>
                      <a:r>
                        <a:rPr lang="fr-FR" sz="1050">
                          <a:effectLst/>
                        </a:rPr>
                        <a:t>1,84</a:t>
                      </a:r>
                    </a:p>
                  </a:txBody>
                  <a:tcPr marL="41840" marR="41840" marT="0" marB="0" anchor="ctr">
                    <a:lnL>
                      <a:noFill/>
                    </a:lnL>
                    <a:lnR>
                      <a:noFill/>
                    </a:lnR>
                    <a:lnT>
                      <a:noFill/>
                    </a:lnT>
                    <a:lnB>
                      <a:noFill/>
                    </a:lnB>
                  </a:tcPr>
                </a:tc>
                <a:tc>
                  <a:txBody>
                    <a:bodyPr/>
                    <a:lstStyle/>
                    <a:p>
                      <a:pPr algn="ctr">
                        <a:spcAft>
                          <a:spcPts val="0"/>
                        </a:spcAft>
                      </a:pPr>
                      <a:r>
                        <a:rPr lang="fr-FR" sz="1050" dirty="0">
                          <a:effectLst/>
                        </a:rPr>
                        <a:t>1,88</a:t>
                      </a:r>
                    </a:p>
                  </a:txBody>
                  <a:tcPr marL="41840" marR="41840" marT="0" marB="0" anchor="ctr">
                    <a:lnL>
                      <a:noFill/>
                    </a:lnL>
                    <a:lnR>
                      <a:noFill/>
                    </a:lnR>
                    <a:lnT>
                      <a:noFill/>
                    </a:lnT>
                    <a:lnB>
                      <a:noFill/>
                    </a:lnB>
                  </a:tcPr>
                </a:tc>
                <a:tc>
                  <a:txBody>
                    <a:bodyPr/>
                    <a:lstStyle/>
                    <a:p>
                      <a:pPr algn="ctr">
                        <a:spcAft>
                          <a:spcPts val="0"/>
                        </a:spcAft>
                      </a:pPr>
                      <a:r>
                        <a:rPr lang="fr-FR" sz="1050">
                          <a:effectLst/>
                        </a:rPr>
                        <a:t>1,72</a:t>
                      </a:r>
                    </a:p>
                  </a:txBody>
                  <a:tcPr marL="41840" marR="41840" marT="0" marB="0" anchor="ctr">
                    <a:lnL>
                      <a:noFill/>
                    </a:lnL>
                    <a:lnR>
                      <a:noFill/>
                    </a:lnR>
                    <a:lnT>
                      <a:noFill/>
                    </a:lnT>
                    <a:lnB>
                      <a:noFill/>
                    </a:lnB>
                  </a:tcPr>
                </a:tc>
                <a:extLst>
                  <a:ext uri="{0D108BD9-81ED-4DB2-BD59-A6C34878D82A}">
                    <a16:rowId xmlns:a16="http://schemas.microsoft.com/office/drawing/2014/main" val="2516989558"/>
                  </a:ext>
                </a:extLst>
              </a:tr>
              <a:tr h="198886">
                <a:tc>
                  <a:txBody>
                    <a:bodyPr/>
                    <a:lstStyle/>
                    <a:p>
                      <a:pPr>
                        <a:spcAft>
                          <a:spcPts val="0"/>
                        </a:spcAft>
                      </a:pPr>
                      <a:r>
                        <a:rPr lang="fr-FR" sz="1050" b="1" dirty="0">
                          <a:effectLst/>
                        </a:rPr>
                        <a:t>Résistance diélectrique</a:t>
                      </a:r>
                      <a:endParaRPr lang="fr-FR" sz="1050" dirty="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Ohm.cm</a:t>
                      </a:r>
                    </a:p>
                  </a:txBody>
                  <a:tcPr marL="41840" marR="41840" marT="0" marB="0" anchor="ctr">
                    <a:lnL>
                      <a:noFill/>
                    </a:lnL>
                    <a:lnR>
                      <a:noFill/>
                    </a:lnR>
                    <a:lnT>
                      <a:noFill/>
                    </a:lnT>
                    <a:lnB>
                      <a:noFill/>
                    </a:lnB>
                    <a:solidFill>
                      <a:srgbClr val="C6D9F1"/>
                    </a:solidFill>
                  </a:tcPr>
                </a:tc>
                <a:tc gridSpan="2">
                  <a:txBody>
                    <a:bodyPr/>
                    <a:lstStyle/>
                    <a:p>
                      <a:pPr algn="ctr">
                        <a:spcAft>
                          <a:spcPts val="0"/>
                        </a:spcAft>
                      </a:pPr>
                      <a:r>
                        <a:rPr lang="fr-FR" sz="1050">
                          <a:effectLst/>
                        </a:rPr>
                        <a:t>7,3.10</a:t>
                      </a:r>
                      <a:r>
                        <a:rPr lang="fr-FR" sz="1050" baseline="30000">
                          <a:effectLst/>
                        </a:rPr>
                        <a:t>-4</a:t>
                      </a:r>
                      <a:endParaRPr lang="fr-FR" sz="1050">
                        <a:effectLst/>
                      </a:endParaRPr>
                    </a:p>
                  </a:txBody>
                  <a:tcPr marL="41840" marR="41840" marT="0" marB="0" anchor="ctr">
                    <a:lnL>
                      <a:noFill/>
                    </a:lnL>
                    <a:lnR>
                      <a:noFill/>
                    </a:lnR>
                    <a:lnT>
                      <a:noFill/>
                    </a:lnT>
                    <a:lnB>
                      <a:noFill/>
                    </a:lnB>
                    <a:solidFill>
                      <a:srgbClr val="C6D9F1"/>
                    </a:solidFill>
                  </a:tcPr>
                </a:tc>
                <a:tc hMerge="1">
                  <a:txBody>
                    <a:bodyPr/>
                    <a:lstStyle/>
                    <a:p>
                      <a:pPr algn="ctr">
                        <a:spcAft>
                          <a:spcPts val="0"/>
                        </a:spcAft>
                      </a:pPr>
                      <a:endParaRPr lang="fr-FR" sz="110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9,4.10</a:t>
                      </a:r>
                      <a:r>
                        <a:rPr lang="fr-FR" sz="1050" baseline="30000">
                          <a:effectLst/>
                        </a:rPr>
                        <a:t>-4</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13.10</a:t>
                      </a:r>
                      <a:r>
                        <a:rPr lang="fr-FR" sz="1050" baseline="30000">
                          <a:effectLst/>
                        </a:rPr>
                        <a:t>-4</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14.10</a:t>
                      </a:r>
                      <a:r>
                        <a:rPr lang="fr-FR" sz="1050" baseline="30000">
                          <a:effectLst/>
                        </a:rPr>
                        <a:t>-4</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13.10</a:t>
                      </a:r>
                      <a:r>
                        <a:rPr lang="fr-FR" sz="1050" baseline="30000">
                          <a:effectLst/>
                        </a:rPr>
                        <a:t>-4</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12.10</a:t>
                      </a:r>
                      <a:r>
                        <a:rPr lang="fr-FR" sz="1050" baseline="30000">
                          <a:effectLst/>
                        </a:rPr>
                        <a:t>-4</a:t>
                      </a:r>
                      <a:endParaRPr lang="fr-FR" sz="1050">
                        <a:effectLst/>
                      </a:endParaRPr>
                    </a:p>
                  </a:txBody>
                  <a:tcPr marL="41840" marR="41840" marT="0" marB="0" anchor="ctr">
                    <a:lnL>
                      <a:noFill/>
                    </a:lnL>
                    <a:lnR>
                      <a:noFill/>
                    </a:lnR>
                    <a:lnT>
                      <a:noFill/>
                    </a:lnT>
                    <a:lnB>
                      <a:noFill/>
                    </a:lnB>
                    <a:solidFill>
                      <a:srgbClr val="C6D9F1"/>
                    </a:solidFill>
                  </a:tcPr>
                </a:tc>
                <a:extLst>
                  <a:ext uri="{0D108BD9-81ED-4DB2-BD59-A6C34878D82A}">
                    <a16:rowId xmlns:a16="http://schemas.microsoft.com/office/drawing/2014/main" val="2856645436"/>
                  </a:ext>
                </a:extLst>
              </a:tr>
              <a:tr h="152424">
                <a:tc>
                  <a:txBody>
                    <a:bodyPr/>
                    <a:lstStyle/>
                    <a:p>
                      <a:pPr>
                        <a:spcAft>
                          <a:spcPts val="0"/>
                        </a:spcAft>
                      </a:pPr>
                      <a:r>
                        <a:rPr lang="fr-FR" sz="1050" b="1">
                          <a:effectLst/>
                        </a:rPr>
                        <a:t>Module de Young</a:t>
                      </a:r>
                      <a:endParaRPr lang="fr-FR" sz="1050">
                        <a:effectLst/>
                      </a:endParaRPr>
                    </a:p>
                  </a:txBody>
                  <a:tcPr marL="41840" marR="41840" marT="0" marB="0" anchor="ctr">
                    <a:lnL>
                      <a:noFill/>
                    </a:lnL>
                    <a:lnR>
                      <a:noFill/>
                    </a:lnR>
                    <a:lnT>
                      <a:noFill/>
                    </a:lnT>
                    <a:lnB>
                      <a:noFill/>
                    </a:lnB>
                  </a:tcPr>
                </a:tc>
                <a:tc>
                  <a:txBody>
                    <a:bodyPr/>
                    <a:lstStyle/>
                    <a:p>
                      <a:pPr algn="ctr">
                        <a:spcAft>
                          <a:spcPts val="0"/>
                        </a:spcAft>
                      </a:pPr>
                      <a:r>
                        <a:rPr lang="fr-FR" sz="1050">
                          <a:effectLst/>
                        </a:rPr>
                        <a:t>GPa</a:t>
                      </a:r>
                    </a:p>
                  </a:txBody>
                  <a:tcPr marL="41840" marR="41840" marT="0" marB="0" anchor="ctr">
                    <a:lnL>
                      <a:noFill/>
                    </a:lnL>
                    <a:lnR>
                      <a:noFill/>
                    </a:lnR>
                    <a:lnT>
                      <a:noFill/>
                    </a:lnT>
                    <a:lnB>
                      <a:noFill/>
                    </a:lnB>
                  </a:tcPr>
                </a:tc>
                <a:tc gridSpan="2">
                  <a:txBody>
                    <a:bodyPr/>
                    <a:lstStyle/>
                    <a:p>
                      <a:pPr algn="ctr">
                        <a:spcAft>
                          <a:spcPts val="0"/>
                        </a:spcAft>
                      </a:pPr>
                      <a:r>
                        <a:rPr lang="fr-FR" sz="1050">
                          <a:effectLst/>
                        </a:rPr>
                        <a:t>10</a:t>
                      </a:r>
                    </a:p>
                  </a:txBody>
                  <a:tcPr marL="41840" marR="41840" marT="0" marB="0" anchor="ctr">
                    <a:lnL>
                      <a:noFill/>
                    </a:lnL>
                    <a:lnR>
                      <a:noFill/>
                    </a:lnR>
                    <a:lnT>
                      <a:noFill/>
                    </a:lnT>
                    <a:lnB>
                      <a:noFill/>
                    </a:lnB>
                  </a:tcPr>
                </a:tc>
                <a:tc hMerge="1">
                  <a:txBody>
                    <a:bodyPr/>
                    <a:lstStyle/>
                    <a:p>
                      <a:pPr algn="ctr">
                        <a:spcAft>
                          <a:spcPts val="0"/>
                        </a:spcAft>
                      </a:pPr>
                      <a:endParaRPr lang="fr-FR" sz="1100">
                        <a:effectLst/>
                      </a:endParaRPr>
                    </a:p>
                  </a:txBody>
                  <a:tcPr marL="41840" marR="41840" marT="0" marB="0" anchor="ctr">
                    <a:lnL>
                      <a:noFill/>
                    </a:lnL>
                    <a:lnR>
                      <a:noFill/>
                    </a:lnR>
                    <a:lnT>
                      <a:noFill/>
                    </a:lnT>
                    <a:lnB>
                      <a:noFill/>
                    </a:lnB>
                  </a:tcPr>
                </a:tc>
                <a:tc>
                  <a:txBody>
                    <a:bodyPr/>
                    <a:lstStyle/>
                    <a:p>
                      <a:pPr algn="ctr">
                        <a:spcAft>
                          <a:spcPts val="0"/>
                        </a:spcAft>
                      </a:pPr>
                      <a:r>
                        <a:rPr lang="fr-FR" sz="1050">
                          <a:effectLst/>
                        </a:rPr>
                        <a:t>9</a:t>
                      </a:r>
                    </a:p>
                  </a:txBody>
                  <a:tcPr marL="41840" marR="41840" marT="0" marB="0" anchor="ctr">
                    <a:lnL>
                      <a:noFill/>
                    </a:lnL>
                    <a:lnR>
                      <a:noFill/>
                    </a:lnR>
                    <a:lnT>
                      <a:noFill/>
                    </a:lnT>
                    <a:lnB>
                      <a:noFill/>
                    </a:lnB>
                  </a:tcPr>
                </a:tc>
                <a:tc>
                  <a:txBody>
                    <a:bodyPr/>
                    <a:lstStyle/>
                    <a:p>
                      <a:pPr algn="ctr">
                        <a:spcAft>
                          <a:spcPts val="0"/>
                        </a:spcAft>
                      </a:pPr>
                      <a:r>
                        <a:rPr lang="fr-FR" sz="1050">
                          <a:effectLst/>
                        </a:rPr>
                        <a:t>11,5</a:t>
                      </a:r>
                    </a:p>
                  </a:txBody>
                  <a:tcPr marL="41840" marR="41840" marT="0" marB="0" anchor="ctr">
                    <a:lnL>
                      <a:noFill/>
                    </a:lnL>
                    <a:lnR>
                      <a:noFill/>
                    </a:lnR>
                    <a:lnT>
                      <a:noFill/>
                    </a:lnT>
                    <a:lnB>
                      <a:noFill/>
                    </a:lnB>
                  </a:tcPr>
                </a:tc>
                <a:tc>
                  <a:txBody>
                    <a:bodyPr/>
                    <a:lstStyle/>
                    <a:p>
                      <a:pPr algn="ctr">
                        <a:spcAft>
                          <a:spcPts val="0"/>
                        </a:spcAft>
                      </a:pPr>
                      <a:r>
                        <a:rPr lang="fr-FR" sz="1050">
                          <a:effectLst/>
                        </a:rPr>
                        <a:t>12,5</a:t>
                      </a:r>
                    </a:p>
                  </a:txBody>
                  <a:tcPr marL="41840" marR="41840" marT="0" marB="0" anchor="ctr">
                    <a:lnL>
                      <a:noFill/>
                    </a:lnL>
                    <a:lnR>
                      <a:noFill/>
                    </a:lnR>
                    <a:lnT>
                      <a:noFill/>
                    </a:lnT>
                    <a:lnB>
                      <a:noFill/>
                    </a:lnB>
                  </a:tcPr>
                </a:tc>
                <a:tc>
                  <a:txBody>
                    <a:bodyPr/>
                    <a:lstStyle/>
                    <a:p>
                      <a:pPr algn="ctr">
                        <a:spcAft>
                          <a:spcPts val="0"/>
                        </a:spcAft>
                      </a:pPr>
                      <a:r>
                        <a:rPr lang="fr-FR" sz="1050">
                          <a:effectLst/>
                        </a:rPr>
                        <a:t>13,5</a:t>
                      </a:r>
                    </a:p>
                  </a:txBody>
                  <a:tcPr marL="41840" marR="41840" marT="0" marB="0" anchor="ctr">
                    <a:lnL>
                      <a:noFill/>
                    </a:lnL>
                    <a:lnR>
                      <a:noFill/>
                    </a:lnR>
                    <a:lnT>
                      <a:noFill/>
                    </a:lnT>
                    <a:lnB>
                      <a:noFill/>
                    </a:lnB>
                  </a:tcPr>
                </a:tc>
                <a:tc>
                  <a:txBody>
                    <a:bodyPr/>
                    <a:lstStyle/>
                    <a:p>
                      <a:pPr algn="ctr">
                        <a:spcAft>
                          <a:spcPts val="0"/>
                        </a:spcAft>
                      </a:pPr>
                      <a:r>
                        <a:rPr lang="fr-FR" sz="1050">
                          <a:effectLst/>
                        </a:rPr>
                        <a:t>10,5</a:t>
                      </a:r>
                    </a:p>
                  </a:txBody>
                  <a:tcPr marL="41840" marR="41840" marT="0" marB="0" anchor="ctr">
                    <a:lnL>
                      <a:noFill/>
                    </a:lnL>
                    <a:lnR>
                      <a:noFill/>
                    </a:lnR>
                    <a:lnT>
                      <a:noFill/>
                    </a:lnT>
                    <a:lnB>
                      <a:noFill/>
                    </a:lnB>
                  </a:tcPr>
                </a:tc>
                <a:extLst>
                  <a:ext uri="{0D108BD9-81ED-4DB2-BD59-A6C34878D82A}">
                    <a16:rowId xmlns:a16="http://schemas.microsoft.com/office/drawing/2014/main" val="2006017419"/>
                  </a:ext>
                </a:extLst>
              </a:tr>
              <a:tr h="158491">
                <a:tc>
                  <a:txBody>
                    <a:bodyPr/>
                    <a:lstStyle/>
                    <a:p>
                      <a:pPr>
                        <a:spcAft>
                          <a:spcPts val="0"/>
                        </a:spcAft>
                      </a:pPr>
                      <a:r>
                        <a:rPr lang="fr-FR" sz="1050" b="1" dirty="0">
                          <a:effectLst/>
                        </a:rPr>
                        <a:t>Résistance flexion (4points)</a:t>
                      </a:r>
                      <a:endParaRPr lang="fr-FR" sz="1050" dirty="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dirty="0" err="1">
                          <a:effectLst/>
                        </a:rPr>
                        <a:t>MPa</a:t>
                      </a:r>
                      <a:endParaRPr lang="fr-FR" sz="1050" dirty="0">
                        <a:effectLst/>
                      </a:endParaRPr>
                    </a:p>
                  </a:txBody>
                  <a:tcPr marL="41840" marR="41840" marT="0" marB="0" anchor="ctr">
                    <a:lnL>
                      <a:noFill/>
                    </a:lnL>
                    <a:lnR>
                      <a:noFill/>
                    </a:lnR>
                    <a:lnT>
                      <a:noFill/>
                    </a:lnT>
                    <a:lnB>
                      <a:noFill/>
                    </a:lnB>
                    <a:solidFill>
                      <a:srgbClr val="C6D9F1"/>
                    </a:solidFill>
                  </a:tcPr>
                </a:tc>
                <a:tc gridSpan="2">
                  <a:txBody>
                    <a:bodyPr/>
                    <a:lstStyle/>
                    <a:p>
                      <a:pPr algn="ctr">
                        <a:spcAft>
                          <a:spcPts val="0"/>
                        </a:spcAft>
                      </a:pPr>
                      <a:r>
                        <a:rPr lang="fr-FR" sz="1050">
                          <a:effectLst/>
                        </a:rPr>
                        <a:t>18</a:t>
                      </a:r>
                    </a:p>
                  </a:txBody>
                  <a:tcPr marL="41840" marR="41840" marT="0" marB="0" anchor="ctr">
                    <a:lnL>
                      <a:noFill/>
                    </a:lnL>
                    <a:lnR>
                      <a:noFill/>
                    </a:lnR>
                    <a:lnT>
                      <a:noFill/>
                    </a:lnT>
                    <a:lnB>
                      <a:noFill/>
                    </a:lnB>
                    <a:solidFill>
                      <a:srgbClr val="C6D9F1"/>
                    </a:solidFill>
                  </a:tcPr>
                </a:tc>
                <a:tc hMerge="1">
                  <a:txBody>
                    <a:bodyPr/>
                    <a:lstStyle/>
                    <a:p>
                      <a:pPr algn="ctr">
                        <a:spcAft>
                          <a:spcPts val="0"/>
                        </a:spcAft>
                      </a:pPr>
                      <a:endParaRPr lang="fr-FR" sz="110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17</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60</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dirty="0">
                          <a:effectLst/>
                        </a:rPr>
                        <a:t>65</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85</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dirty="0">
                          <a:effectLst/>
                        </a:rPr>
                        <a:t>45</a:t>
                      </a:r>
                    </a:p>
                  </a:txBody>
                  <a:tcPr marL="41840" marR="41840" marT="0" marB="0" anchor="ctr">
                    <a:lnL>
                      <a:noFill/>
                    </a:lnL>
                    <a:lnR>
                      <a:noFill/>
                    </a:lnR>
                    <a:lnT>
                      <a:noFill/>
                    </a:lnT>
                    <a:lnB>
                      <a:noFill/>
                    </a:lnB>
                    <a:solidFill>
                      <a:srgbClr val="C6D9F1"/>
                    </a:solidFill>
                  </a:tcPr>
                </a:tc>
                <a:extLst>
                  <a:ext uri="{0D108BD9-81ED-4DB2-BD59-A6C34878D82A}">
                    <a16:rowId xmlns:a16="http://schemas.microsoft.com/office/drawing/2014/main" val="100320252"/>
                  </a:ext>
                </a:extLst>
              </a:tr>
              <a:tr h="171467">
                <a:tc>
                  <a:txBody>
                    <a:bodyPr/>
                    <a:lstStyle/>
                    <a:p>
                      <a:pPr>
                        <a:spcAft>
                          <a:spcPts val="0"/>
                        </a:spcAft>
                      </a:pPr>
                      <a:r>
                        <a:rPr lang="fr-FR" sz="1050" b="1">
                          <a:effectLst/>
                        </a:rPr>
                        <a:t>Résistance à la compression</a:t>
                      </a:r>
                      <a:endParaRPr lang="fr-FR" sz="1050">
                        <a:effectLst/>
                      </a:endParaRPr>
                    </a:p>
                  </a:txBody>
                  <a:tcPr marL="41840" marR="41840" marT="0" marB="0" anchor="ctr">
                    <a:lnL>
                      <a:noFill/>
                    </a:lnL>
                    <a:lnR>
                      <a:noFill/>
                    </a:lnR>
                    <a:lnT>
                      <a:noFill/>
                    </a:lnT>
                    <a:lnB>
                      <a:noFill/>
                    </a:lnB>
                  </a:tcPr>
                </a:tc>
                <a:tc>
                  <a:txBody>
                    <a:bodyPr/>
                    <a:lstStyle/>
                    <a:p>
                      <a:pPr algn="ctr">
                        <a:spcAft>
                          <a:spcPts val="0"/>
                        </a:spcAft>
                      </a:pPr>
                      <a:r>
                        <a:rPr lang="fr-FR" sz="1050">
                          <a:effectLst/>
                        </a:rPr>
                        <a:t>MPa</a:t>
                      </a:r>
                    </a:p>
                  </a:txBody>
                  <a:tcPr marL="41840" marR="41840" marT="0" marB="0" anchor="ctr">
                    <a:lnL>
                      <a:noFill/>
                    </a:lnL>
                    <a:lnR>
                      <a:noFill/>
                    </a:lnR>
                    <a:lnT>
                      <a:noFill/>
                    </a:lnT>
                    <a:lnB>
                      <a:noFill/>
                    </a:lnB>
                  </a:tcPr>
                </a:tc>
                <a:tc gridSpan="2">
                  <a:txBody>
                    <a:bodyPr/>
                    <a:lstStyle/>
                    <a:p>
                      <a:pPr algn="ctr">
                        <a:spcAft>
                          <a:spcPts val="0"/>
                        </a:spcAft>
                      </a:pPr>
                      <a:r>
                        <a:rPr lang="fr-FR" sz="1050">
                          <a:effectLst/>
                        </a:rPr>
                        <a:t>39</a:t>
                      </a:r>
                    </a:p>
                  </a:txBody>
                  <a:tcPr marL="41840" marR="41840" marT="0" marB="0" anchor="ctr">
                    <a:lnL>
                      <a:noFill/>
                    </a:lnL>
                    <a:lnR>
                      <a:noFill/>
                    </a:lnR>
                    <a:lnT>
                      <a:noFill/>
                    </a:lnT>
                    <a:lnB>
                      <a:noFill/>
                    </a:lnB>
                  </a:tcPr>
                </a:tc>
                <a:tc hMerge="1">
                  <a:txBody>
                    <a:bodyPr/>
                    <a:lstStyle/>
                    <a:p>
                      <a:pPr algn="ctr">
                        <a:spcAft>
                          <a:spcPts val="0"/>
                        </a:spcAft>
                      </a:pPr>
                      <a:endParaRPr lang="fr-FR" sz="1100">
                        <a:effectLst/>
                      </a:endParaRPr>
                    </a:p>
                  </a:txBody>
                  <a:tcPr marL="41840" marR="41840" marT="0" marB="0" anchor="ctr">
                    <a:lnL>
                      <a:noFill/>
                    </a:lnL>
                    <a:lnR>
                      <a:noFill/>
                    </a:lnR>
                    <a:lnT>
                      <a:noFill/>
                    </a:lnT>
                    <a:lnB>
                      <a:noFill/>
                    </a:lnB>
                  </a:tcPr>
                </a:tc>
                <a:tc>
                  <a:txBody>
                    <a:bodyPr/>
                    <a:lstStyle/>
                    <a:p>
                      <a:pPr algn="ctr">
                        <a:spcAft>
                          <a:spcPts val="0"/>
                        </a:spcAft>
                      </a:pPr>
                      <a:r>
                        <a:rPr lang="fr-FR" sz="1050">
                          <a:effectLst/>
                        </a:rPr>
                        <a:t>35</a:t>
                      </a:r>
                    </a:p>
                  </a:txBody>
                  <a:tcPr marL="41840" marR="41840" marT="0" marB="0" anchor="ctr">
                    <a:lnL>
                      <a:noFill/>
                    </a:lnL>
                    <a:lnR>
                      <a:noFill/>
                    </a:lnR>
                    <a:lnT>
                      <a:noFill/>
                    </a:lnT>
                    <a:lnB>
                      <a:noFill/>
                    </a:lnB>
                  </a:tcPr>
                </a:tc>
                <a:tc>
                  <a:txBody>
                    <a:bodyPr/>
                    <a:lstStyle/>
                    <a:p>
                      <a:pPr algn="ctr">
                        <a:spcAft>
                          <a:spcPts val="0"/>
                        </a:spcAft>
                      </a:pPr>
                      <a:r>
                        <a:rPr lang="fr-FR" sz="1050">
                          <a:effectLst/>
                        </a:rPr>
                        <a:t>125</a:t>
                      </a:r>
                    </a:p>
                  </a:txBody>
                  <a:tcPr marL="41840" marR="41840" marT="0" marB="0" anchor="ctr">
                    <a:lnL>
                      <a:noFill/>
                    </a:lnL>
                    <a:lnR>
                      <a:noFill/>
                    </a:lnR>
                    <a:lnT>
                      <a:noFill/>
                    </a:lnT>
                    <a:lnB>
                      <a:noFill/>
                    </a:lnB>
                  </a:tcPr>
                </a:tc>
                <a:tc>
                  <a:txBody>
                    <a:bodyPr/>
                    <a:lstStyle/>
                    <a:p>
                      <a:pPr algn="ctr">
                        <a:spcAft>
                          <a:spcPts val="0"/>
                        </a:spcAft>
                      </a:pPr>
                      <a:r>
                        <a:rPr lang="fr-FR" sz="1050" dirty="0">
                          <a:effectLst/>
                        </a:rPr>
                        <a:t>150</a:t>
                      </a:r>
                    </a:p>
                  </a:txBody>
                  <a:tcPr marL="41840" marR="41840" marT="0" marB="0" anchor="ctr">
                    <a:lnL>
                      <a:noFill/>
                    </a:lnL>
                    <a:lnR>
                      <a:noFill/>
                    </a:lnR>
                    <a:lnT>
                      <a:noFill/>
                    </a:lnT>
                    <a:lnB>
                      <a:noFill/>
                    </a:lnB>
                  </a:tcPr>
                </a:tc>
                <a:tc>
                  <a:txBody>
                    <a:bodyPr/>
                    <a:lstStyle/>
                    <a:p>
                      <a:pPr algn="ctr">
                        <a:spcAft>
                          <a:spcPts val="0"/>
                        </a:spcAft>
                      </a:pPr>
                      <a:r>
                        <a:rPr lang="fr-FR" sz="1050">
                          <a:effectLst/>
                        </a:rPr>
                        <a:t>170</a:t>
                      </a:r>
                    </a:p>
                  </a:txBody>
                  <a:tcPr marL="41840" marR="41840" marT="0" marB="0" anchor="ctr">
                    <a:lnL>
                      <a:noFill/>
                    </a:lnL>
                    <a:lnR>
                      <a:noFill/>
                    </a:lnR>
                    <a:lnT>
                      <a:noFill/>
                    </a:lnT>
                    <a:lnB>
                      <a:noFill/>
                    </a:lnB>
                  </a:tcPr>
                </a:tc>
                <a:tc>
                  <a:txBody>
                    <a:bodyPr/>
                    <a:lstStyle/>
                    <a:p>
                      <a:pPr algn="ctr">
                        <a:spcAft>
                          <a:spcPts val="0"/>
                        </a:spcAft>
                      </a:pPr>
                      <a:r>
                        <a:rPr lang="fr-FR" sz="1050">
                          <a:effectLst/>
                        </a:rPr>
                        <a:t>90</a:t>
                      </a:r>
                    </a:p>
                  </a:txBody>
                  <a:tcPr marL="41840" marR="41840" marT="0" marB="0" anchor="ctr">
                    <a:lnL>
                      <a:noFill/>
                    </a:lnL>
                    <a:lnR>
                      <a:noFill/>
                    </a:lnR>
                    <a:lnT>
                      <a:noFill/>
                    </a:lnT>
                    <a:lnB>
                      <a:noFill/>
                    </a:lnB>
                  </a:tcPr>
                </a:tc>
                <a:extLst>
                  <a:ext uri="{0D108BD9-81ED-4DB2-BD59-A6C34878D82A}">
                    <a16:rowId xmlns:a16="http://schemas.microsoft.com/office/drawing/2014/main" val="839699135"/>
                  </a:ext>
                </a:extLst>
              </a:tr>
              <a:tr h="227418">
                <a:tc>
                  <a:txBody>
                    <a:bodyPr/>
                    <a:lstStyle/>
                    <a:p>
                      <a:pPr>
                        <a:spcAft>
                          <a:spcPts val="0"/>
                        </a:spcAft>
                      </a:pPr>
                      <a:r>
                        <a:rPr lang="fr-FR" sz="1050" b="1">
                          <a:effectLst/>
                        </a:rPr>
                        <a:t>Résistance à la traction</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MPa</a:t>
                      </a:r>
                    </a:p>
                  </a:txBody>
                  <a:tcPr marL="41840" marR="41840" marT="0" marB="0" anchor="ctr">
                    <a:lnL>
                      <a:noFill/>
                    </a:lnL>
                    <a:lnR>
                      <a:noFill/>
                    </a:lnR>
                    <a:lnT>
                      <a:noFill/>
                    </a:lnT>
                    <a:lnB>
                      <a:noFill/>
                    </a:lnB>
                    <a:solidFill>
                      <a:srgbClr val="C6D9F1"/>
                    </a:solidFill>
                  </a:tcPr>
                </a:tc>
                <a:tc gridSpan="2">
                  <a:txBody>
                    <a:bodyPr/>
                    <a:lstStyle/>
                    <a:p>
                      <a:pPr algn="ctr">
                        <a:spcAft>
                          <a:spcPts val="0"/>
                        </a:spcAft>
                      </a:pPr>
                      <a:r>
                        <a:rPr lang="fr-FR" sz="1050">
                          <a:effectLst/>
                        </a:rPr>
                        <a:t>13</a:t>
                      </a:r>
                    </a:p>
                  </a:txBody>
                  <a:tcPr marL="41840" marR="41840" marT="0" marB="0" anchor="ctr">
                    <a:lnL>
                      <a:noFill/>
                    </a:lnL>
                    <a:lnR>
                      <a:noFill/>
                    </a:lnR>
                    <a:lnT>
                      <a:noFill/>
                    </a:lnT>
                    <a:lnB>
                      <a:noFill/>
                    </a:lnB>
                    <a:solidFill>
                      <a:srgbClr val="C6D9F1"/>
                    </a:solidFill>
                  </a:tcPr>
                </a:tc>
                <a:tc hMerge="1">
                  <a:txBody>
                    <a:bodyPr/>
                    <a:lstStyle/>
                    <a:p>
                      <a:pPr algn="ctr">
                        <a:spcAft>
                          <a:spcPts val="0"/>
                        </a:spcAft>
                      </a:pPr>
                      <a:endParaRPr lang="fr-FR" sz="110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12</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a:t>
                      </a:r>
                    </a:p>
                  </a:txBody>
                  <a:tcPr marL="41840" marR="41840" marT="0" marB="0" anchor="ctr">
                    <a:lnL>
                      <a:noFill/>
                    </a:lnL>
                    <a:lnR>
                      <a:noFill/>
                    </a:lnR>
                    <a:lnT>
                      <a:noFill/>
                    </a:lnT>
                    <a:lnB>
                      <a:noFill/>
                    </a:lnB>
                    <a:solidFill>
                      <a:srgbClr val="C6D9F1"/>
                    </a:solidFill>
                  </a:tcPr>
                </a:tc>
                <a:extLst>
                  <a:ext uri="{0D108BD9-81ED-4DB2-BD59-A6C34878D82A}">
                    <a16:rowId xmlns:a16="http://schemas.microsoft.com/office/drawing/2014/main" val="2697703627"/>
                  </a:ext>
                </a:extLst>
              </a:tr>
              <a:tr h="304849">
                <a:tc>
                  <a:txBody>
                    <a:bodyPr/>
                    <a:lstStyle/>
                    <a:p>
                      <a:pPr>
                        <a:spcAft>
                          <a:spcPts val="0"/>
                        </a:spcAft>
                      </a:pPr>
                      <a:r>
                        <a:rPr lang="fr-FR" sz="1050" b="1">
                          <a:effectLst/>
                        </a:rPr>
                        <a:t>Dureté</a:t>
                      </a:r>
                      <a:endParaRPr lang="fr-FR" sz="1050">
                        <a:effectLst/>
                      </a:endParaRPr>
                    </a:p>
                  </a:txBody>
                  <a:tcPr marL="41840" marR="41840" marT="0" marB="0" anchor="ctr">
                    <a:lnL>
                      <a:noFill/>
                    </a:lnL>
                    <a:lnR>
                      <a:noFill/>
                    </a:lnR>
                    <a:lnT>
                      <a:noFill/>
                    </a:lnT>
                    <a:lnB>
                      <a:noFill/>
                    </a:lnB>
                  </a:tcPr>
                </a:tc>
                <a:tc>
                  <a:txBody>
                    <a:bodyPr/>
                    <a:lstStyle/>
                    <a:p>
                      <a:endParaRPr lang="fr-FR" sz="1050">
                        <a:effectLst/>
                      </a:endParaRPr>
                    </a:p>
                  </a:txBody>
                  <a:tcPr marL="41840" marR="41840" marT="0" marB="0" anchor="ctr">
                    <a:lnL>
                      <a:noFill/>
                    </a:lnL>
                    <a:lnR>
                      <a:noFill/>
                    </a:lnR>
                    <a:lnT>
                      <a:noFill/>
                    </a:lnT>
                    <a:lnB>
                      <a:noFill/>
                    </a:lnB>
                  </a:tcPr>
                </a:tc>
                <a:tc gridSpan="3">
                  <a:txBody>
                    <a:bodyPr/>
                    <a:lstStyle/>
                    <a:p>
                      <a:pPr algn="ctr">
                        <a:spcAft>
                          <a:spcPts val="0"/>
                        </a:spcAft>
                      </a:pPr>
                      <a:r>
                        <a:rPr lang="en-US" sz="1050">
                          <a:effectLst/>
                        </a:rPr>
                        <a:t>Shore 20-25</a:t>
                      </a:r>
                    </a:p>
                    <a:p>
                      <a:pPr algn="ctr">
                        <a:spcAft>
                          <a:spcPts val="0"/>
                        </a:spcAft>
                      </a:pPr>
                      <a:r>
                        <a:rPr lang="en-US" sz="1050">
                          <a:effectLst/>
                        </a:rPr>
                        <a:t>(Shore D 70)</a:t>
                      </a:r>
                    </a:p>
                  </a:txBody>
                  <a:tcPr marL="41840" marR="41840" marT="0" marB="0" anchor="ctr">
                    <a:lnL>
                      <a:noFill/>
                    </a:lnL>
                    <a:lnR>
                      <a:noFill/>
                    </a:lnR>
                    <a:lnT>
                      <a:noFill/>
                    </a:lnT>
                    <a:lnB>
                      <a:noFill/>
                    </a:lnB>
                  </a:tcPr>
                </a:tc>
                <a:tc hMerge="1">
                  <a:txBody>
                    <a:bodyPr/>
                    <a:lstStyle/>
                    <a:p>
                      <a:endParaRPr lang="fr-FR"/>
                    </a:p>
                  </a:txBody>
                  <a:tcPr/>
                </a:tc>
                <a:tc hMerge="1">
                  <a:txBody>
                    <a:bodyPr/>
                    <a:lstStyle/>
                    <a:p>
                      <a:endParaRPr lang="fr-FR"/>
                    </a:p>
                  </a:txBody>
                  <a:tcPr/>
                </a:tc>
                <a:tc>
                  <a:txBody>
                    <a:bodyPr/>
                    <a:lstStyle/>
                    <a:p>
                      <a:pPr algn="ctr">
                        <a:spcAft>
                          <a:spcPts val="0"/>
                        </a:spcAft>
                      </a:pPr>
                      <a:r>
                        <a:rPr lang="fr-FR" sz="1050">
                          <a:effectLst/>
                        </a:rPr>
                        <a:t>Rockwell B 95</a:t>
                      </a:r>
                    </a:p>
                  </a:txBody>
                  <a:tcPr marL="41840" marR="41840" marT="0" marB="0" anchor="ctr">
                    <a:lnL>
                      <a:noFill/>
                    </a:lnL>
                    <a:lnR>
                      <a:noFill/>
                    </a:lnR>
                    <a:lnT>
                      <a:noFill/>
                    </a:lnT>
                    <a:lnB>
                      <a:noFill/>
                    </a:lnB>
                  </a:tcPr>
                </a:tc>
                <a:tc>
                  <a:txBody>
                    <a:bodyPr/>
                    <a:lstStyle/>
                    <a:p>
                      <a:pPr algn="ctr">
                        <a:spcAft>
                          <a:spcPts val="0"/>
                        </a:spcAft>
                      </a:pPr>
                      <a:r>
                        <a:rPr lang="fr-FR" sz="1050">
                          <a:effectLst/>
                        </a:rPr>
                        <a:t>Rockwell B 95</a:t>
                      </a:r>
                    </a:p>
                  </a:txBody>
                  <a:tcPr marL="41840" marR="41840" marT="0" marB="0" anchor="ctr">
                    <a:lnL>
                      <a:noFill/>
                    </a:lnL>
                    <a:lnR>
                      <a:noFill/>
                    </a:lnR>
                    <a:lnT>
                      <a:noFill/>
                    </a:lnT>
                    <a:lnB>
                      <a:noFill/>
                    </a:lnB>
                  </a:tcPr>
                </a:tc>
                <a:tc>
                  <a:txBody>
                    <a:bodyPr/>
                    <a:lstStyle/>
                    <a:p>
                      <a:pPr algn="ctr">
                        <a:spcAft>
                          <a:spcPts val="0"/>
                        </a:spcAft>
                      </a:pPr>
                      <a:r>
                        <a:rPr lang="fr-FR" sz="1050">
                          <a:effectLst/>
                        </a:rPr>
                        <a:t>Rockwell B 110</a:t>
                      </a:r>
                    </a:p>
                  </a:txBody>
                  <a:tcPr marL="41840" marR="41840" marT="0" marB="0" anchor="ctr">
                    <a:lnL>
                      <a:noFill/>
                    </a:lnL>
                    <a:lnR>
                      <a:noFill/>
                    </a:lnR>
                    <a:lnT>
                      <a:noFill/>
                    </a:lnT>
                    <a:lnB>
                      <a:noFill/>
                    </a:lnB>
                  </a:tcPr>
                </a:tc>
                <a:tc>
                  <a:txBody>
                    <a:bodyPr/>
                    <a:lstStyle/>
                    <a:p>
                      <a:pPr algn="ctr">
                        <a:spcAft>
                          <a:spcPts val="0"/>
                        </a:spcAft>
                      </a:pPr>
                      <a:r>
                        <a:rPr lang="fr-FR" sz="1050">
                          <a:effectLst/>
                        </a:rPr>
                        <a:t>Rockwell B 80</a:t>
                      </a:r>
                    </a:p>
                  </a:txBody>
                  <a:tcPr marL="41840" marR="41840" marT="0" marB="0" anchor="ctr">
                    <a:lnL>
                      <a:noFill/>
                    </a:lnL>
                    <a:lnR>
                      <a:noFill/>
                    </a:lnR>
                    <a:lnT>
                      <a:noFill/>
                    </a:lnT>
                    <a:lnB>
                      <a:noFill/>
                    </a:lnB>
                  </a:tcPr>
                </a:tc>
                <a:extLst>
                  <a:ext uri="{0D108BD9-81ED-4DB2-BD59-A6C34878D82A}">
                    <a16:rowId xmlns:a16="http://schemas.microsoft.com/office/drawing/2014/main" val="3716847153"/>
                  </a:ext>
                </a:extLst>
              </a:tr>
              <a:tr h="187062">
                <a:tc>
                  <a:txBody>
                    <a:bodyPr/>
                    <a:lstStyle/>
                    <a:p>
                      <a:pPr>
                        <a:spcAft>
                          <a:spcPts val="0"/>
                        </a:spcAft>
                      </a:pPr>
                      <a:r>
                        <a:rPr lang="fr-FR" sz="1050" b="1">
                          <a:effectLst/>
                        </a:rPr>
                        <a:t>Dilatation linéaire (20/200°C)</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10</a:t>
                      </a:r>
                      <a:r>
                        <a:rPr lang="fr-FR" sz="1050" baseline="30000">
                          <a:effectLst/>
                        </a:rPr>
                        <a:t>-6</a:t>
                      </a:r>
                      <a:r>
                        <a:rPr lang="fr-FR" sz="1050">
                          <a:effectLst/>
                        </a:rPr>
                        <a:t>.K</a:t>
                      </a:r>
                      <a:r>
                        <a:rPr lang="fr-FR" sz="1050" baseline="30000">
                          <a:effectLst/>
                        </a:rPr>
                        <a:t>-1</a:t>
                      </a:r>
                      <a:endParaRPr lang="fr-FR" sz="1050">
                        <a:effectLst/>
                      </a:endParaRP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2,1</a:t>
                      </a:r>
                    </a:p>
                  </a:txBody>
                  <a:tcPr marL="41840" marR="41840" marT="0" marB="0" anchor="ctr">
                    <a:lnL>
                      <a:noFill/>
                    </a:lnL>
                    <a:lnR>
                      <a:noFill/>
                    </a:lnR>
                    <a:lnT>
                      <a:noFill/>
                    </a:lnT>
                    <a:lnB>
                      <a:noFill/>
                    </a:lnB>
                    <a:solidFill>
                      <a:srgbClr val="C6D9F1"/>
                    </a:solidFill>
                  </a:tcPr>
                </a:tc>
                <a:tc gridSpan="2">
                  <a:txBody>
                    <a:bodyPr/>
                    <a:lstStyle/>
                    <a:p>
                      <a:pPr algn="ctr">
                        <a:spcAft>
                          <a:spcPts val="0"/>
                        </a:spcAft>
                      </a:pPr>
                      <a:r>
                        <a:rPr lang="fr-FR" sz="1050">
                          <a:effectLst/>
                        </a:rPr>
                        <a:t>3,1</a:t>
                      </a:r>
                    </a:p>
                  </a:txBody>
                  <a:tcPr marL="41840" marR="41840" marT="0" marB="0" anchor="ctr">
                    <a:lnL>
                      <a:noFill/>
                    </a:lnL>
                    <a:lnR>
                      <a:noFill/>
                    </a:lnR>
                    <a:lnT>
                      <a:noFill/>
                    </a:lnT>
                    <a:lnB>
                      <a:noFill/>
                    </a:lnB>
                    <a:solidFill>
                      <a:srgbClr val="C6D9F1"/>
                    </a:solidFill>
                  </a:tcPr>
                </a:tc>
                <a:tc hMerge="1">
                  <a:txBody>
                    <a:bodyPr/>
                    <a:lstStyle/>
                    <a:p>
                      <a:endParaRPr lang="fr-FR"/>
                    </a:p>
                  </a:txBody>
                  <a:tcPr/>
                </a:tc>
                <a:tc>
                  <a:txBody>
                    <a:bodyPr/>
                    <a:lstStyle/>
                    <a:p>
                      <a:pPr algn="ctr">
                        <a:spcAft>
                          <a:spcPts val="0"/>
                        </a:spcAft>
                      </a:pPr>
                      <a:r>
                        <a:rPr lang="fr-FR" sz="1050" dirty="0">
                          <a:effectLst/>
                        </a:rPr>
                        <a:t>4</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3,9</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4,7</a:t>
                      </a:r>
                    </a:p>
                  </a:txBody>
                  <a:tcPr marL="41840" marR="41840" marT="0" marB="0" anchor="ctr">
                    <a:lnL>
                      <a:noFill/>
                    </a:lnL>
                    <a:lnR>
                      <a:noFill/>
                    </a:lnR>
                    <a:lnT>
                      <a:noFill/>
                    </a:lnT>
                    <a:lnB>
                      <a:noFill/>
                    </a:lnB>
                    <a:solidFill>
                      <a:srgbClr val="C6D9F1"/>
                    </a:solidFill>
                  </a:tcPr>
                </a:tc>
                <a:tc>
                  <a:txBody>
                    <a:bodyPr/>
                    <a:lstStyle/>
                    <a:p>
                      <a:pPr algn="ctr">
                        <a:spcAft>
                          <a:spcPts val="0"/>
                        </a:spcAft>
                      </a:pPr>
                      <a:r>
                        <a:rPr lang="fr-FR" sz="1050">
                          <a:effectLst/>
                        </a:rPr>
                        <a:t>2,9</a:t>
                      </a:r>
                    </a:p>
                  </a:txBody>
                  <a:tcPr marL="41840" marR="41840" marT="0" marB="0" anchor="ctr">
                    <a:lnL>
                      <a:noFill/>
                    </a:lnL>
                    <a:lnR>
                      <a:noFill/>
                    </a:lnR>
                    <a:lnT>
                      <a:noFill/>
                    </a:lnT>
                    <a:lnB>
                      <a:noFill/>
                    </a:lnB>
                    <a:solidFill>
                      <a:srgbClr val="C6D9F1"/>
                    </a:solidFill>
                  </a:tcPr>
                </a:tc>
                <a:extLst>
                  <a:ext uri="{0D108BD9-81ED-4DB2-BD59-A6C34878D82A}">
                    <a16:rowId xmlns:a16="http://schemas.microsoft.com/office/drawing/2014/main" val="1536163700"/>
                  </a:ext>
                </a:extLst>
              </a:tr>
              <a:tr h="301288">
                <a:tc>
                  <a:txBody>
                    <a:bodyPr/>
                    <a:lstStyle/>
                    <a:p>
                      <a:pPr>
                        <a:spcAft>
                          <a:spcPts val="0"/>
                        </a:spcAft>
                      </a:pPr>
                      <a:r>
                        <a:rPr lang="fr-FR" sz="1050" b="1" dirty="0">
                          <a:effectLst/>
                        </a:rPr>
                        <a:t>Conductivité thermique</a:t>
                      </a:r>
                      <a:endParaRPr lang="fr-FR" sz="1050" dirty="0">
                        <a:effectLst/>
                      </a:endParaRPr>
                    </a:p>
                  </a:txBody>
                  <a:tcPr marL="41840" marR="41840" marT="0" marB="0" anchor="ctr">
                    <a:lnL>
                      <a:noFill/>
                    </a:lnL>
                    <a:lnR>
                      <a:noFill/>
                    </a:lnR>
                    <a:lnT>
                      <a:noFill/>
                    </a:lnT>
                    <a:lnB>
                      <a:noFill/>
                    </a:lnB>
                  </a:tcPr>
                </a:tc>
                <a:tc>
                  <a:txBody>
                    <a:bodyPr/>
                    <a:lstStyle/>
                    <a:p>
                      <a:pPr algn="ctr">
                        <a:spcAft>
                          <a:spcPts val="0"/>
                        </a:spcAft>
                      </a:pPr>
                      <a:r>
                        <a:rPr lang="fr-FR" sz="1050">
                          <a:effectLst/>
                        </a:rPr>
                        <a:t>W/m.K</a:t>
                      </a:r>
                    </a:p>
                  </a:txBody>
                  <a:tcPr marL="41840" marR="41840" marT="0" marB="0" anchor="ctr">
                    <a:lnL>
                      <a:noFill/>
                    </a:lnL>
                    <a:lnR>
                      <a:noFill/>
                    </a:lnR>
                    <a:lnT>
                      <a:noFill/>
                    </a:lnT>
                    <a:lnB>
                      <a:noFill/>
                    </a:lnB>
                  </a:tcPr>
                </a:tc>
                <a:tc>
                  <a:txBody>
                    <a:bodyPr/>
                    <a:lstStyle/>
                    <a:p>
                      <a:pPr algn="ctr">
                        <a:spcAft>
                          <a:spcPts val="0"/>
                        </a:spcAft>
                      </a:pPr>
                      <a:r>
                        <a:rPr lang="fr-FR" sz="1050">
                          <a:effectLst/>
                        </a:rPr>
                        <a:t>180</a:t>
                      </a:r>
                    </a:p>
                  </a:txBody>
                  <a:tcPr marL="41840" marR="41840" marT="0" marB="0" anchor="ctr">
                    <a:lnL>
                      <a:noFill/>
                    </a:lnL>
                    <a:lnR>
                      <a:noFill/>
                    </a:lnR>
                    <a:lnT>
                      <a:noFill/>
                    </a:lnT>
                    <a:lnB>
                      <a:noFill/>
                    </a:lnB>
                  </a:tcPr>
                </a:tc>
                <a:tc gridSpan="2">
                  <a:txBody>
                    <a:bodyPr/>
                    <a:lstStyle/>
                    <a:p>
                      <a:pPr algn="ctr">
                        <a:spcAft>
                          <a:spcPts val="0"/>
                        </a:spcAft>
                      </a:pPr>
                      <a:r>
                        <a:rPr lang="fr-FR" sz="1050">
                          <a:effectLst/>
                        </a:rPr>
                        <a:t>140</a:t>
                      </a:r>
                    </a:p>
                  </a:txBody>
                  <a:tcPr marL="41840" marR="41840" marT="0" marB="0" anchor="ctr">
                    <a:lnL>
                      <a:noFill/>
                    </a:lnL>
                    <a:lnR>
                      <a:noFill/>
                    </a:lnR>
                    <a:lnT>
                      <a:noFill/>
                    </a:lnT>
                    <a:lnB>
                      <a:noFill/>
                    </a:lnB>
                  </a:tcPr>
                </a:tc>
                <a:tc hMerge="1">
                  <a:txBody>
                    <a:bodyPr/>
                    <a:lstStyle/>
                    <a:p>
                      <a:endParaRPr lang="fr-FR"/>
                    </a:p>
                  </a:txBody>
                  <a:tcPr/>
                </a:tc>
                <a:tc>
                  <a:txBody>
                    <a:bodyPr/>
                    <a:lstStyle/>
                    <a:p>
                      <a:pPr algn="ctr">
                        <a:spcAft>
                          <a:spcPts val="0"/>
                        </a:spcAft>
                      </a:pPr>
                      <a:r>
                        <a:rPr lang="fr-FR" sz="1050">
                          <a:effectLst/>
                        </a:rPr>
                        <a:t>100</a:t>
                      </a:r>
                    </a:p>
                  </a:txBody>
                  <a:tcPr marL="41840" marR="41840" marT="0" marB="0" anchor="ctr">
                    <a:lnL>
                      <a:noFill/>
                    </a:lnL>
                    <a:lnR>
                      <a:noFill/>
                    </a:lnR>
                    <a:lnT>
                      <a:noFill/>
                    </a:lnT>
                    <a:lnB>
                      <a:noFill/>
                    </a:lnB>
                  </a:tcPr>
                </a:tc>
                <a:tc>
                  <a:txBody>
                    <a:bodyPr/>
                    <a:lstStyle/>
                    <a:p>
                      <a:pPr algn="ctr">
                        <a:spcAft>
                          <a:spcPts val="0"/>
                        </a:spcAft>
                      </a:pPr>
                      <a:r>
                        <a:rPr lang="fr-FR" sz="1050">
                          <a:effectLst/>
                        </a:rPr>
                        <a:t>90</a:t>
                      </a:r>
                    </a:p>
                  </a:txBody>
                  <a:tcPr marL="41840" marR="41840" marT="0" marB="0" anchor="ctr">
                    <a:lnL>
                      <a:noFill/>
                    </a:lnL>
                    <a:lnR>
                      <a:noFill/>
                    </a:lnR>
                    <a:lnT>
                      <a:noFill/>
                    </a:lnT>
                    <a:lnB>
                      <a:noFill/>
                    </a:lnB>
                  </a:tcPr>
                </a:tc>
                <a:tc>
                  <a:txBody>
                    <a:bodyPr/>
                    <a:lstStyle/>
                    <a:p>
                      <a:pPr algn="ctr">
                        <a:spcAft>
                          <a:spcPts val="0"/>
                        </a:spcAft>
                      </a:pPr>
                      <a:r>
                        <a:rPr lang="fr-FR" sz="1050">
                          <a:effectLst/>
                        </a:rPr>
                        <a:t>100</a:t>
                      </a:r>
                    </a:p>
                  </a:txBody>
                  <a:tcPr marL="41840" marR="41840" marT="0" marB="0" anchor="ctr">
                    <a:lnL>
                      <a:noFill/>
                    </a:lnL>
                    <a:lnR>
                      <a:noFill/>
                    </a:lnR>
                    <a:lnT>
                      <a:noFill/>
                    </a:lnT>
                    <a:lnB>
                      <a:noFill/>
                    </a:lnB>
                  </a:tcPr>
                </a:tc>
                <a:tc>
                  <a:txBody>
                    <a:bodyPr/>
                    <a:lstStyle/>
                    <a:p>
                      <a:pPr algn="ctr">
                        <a:spcAft>
                          <a:spcPts val="0"/>
                        </a:spcAft>
                      </a:pPr>
                      <a:r>
                        <a:rPr lang="fr-FR" sz="1050" dirty="0">
                          <a:effectLst/>
                        </a:rPr>
                        <a:t>90</a:t>
                      </a:r>
                    </a:p>
                  </a:txBody>
                  <a:tcPr marL="41840" marR="41840" marT="0" marB="0" anchor="ctr">
                    <a:lnL>
                      <a:noFill/>
                    </a:lnL>
                    <a:lnR>
                      <a:noFill/>
                    </a:lnR>
                    <a:lnT>
                      <a:noFill/>
                    </a:lnT>
                    <a:lnB>
                      <a:noFill/>
                    </a:lnB>
                  </a:tcPr>
                </a:tc>
                <a:extLst>
                  <a:ext uri="{0D108BD9-81ED-4DB2-BD59-A6C34878D82A}">
                    <a16:rowId xmlns:a16="http://schemas.microsoft.com/office/drawing/2014/main" val="3158575644"/>
                  </a:ext>
                </a:extLst>
              </a:tr>
            </a:tbl>
          </a:graphicData>
        </a:graphic>
      </p:graphicFrame>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9840" y="4020482"/>
            <a:ext cx="789710" cy="176846"/>
          </a:xfrm>
          <a:prstGeom prst="rect">
            <a:avLst/>
          </a:prstGeom>
        </p:spPr>
      </p:pic>
      <p:sp>
        <p:nvSpPr>
          <p:cNvPr id="5" name="Rectangle à coins arrondis 4"/>
          <p:cNvSpPr/>
          <p:nvPr/>
        </p:nvSpPr>
        <p:spPr>
          <a:xfrm>
            <a:off x="1564211" y="6084916"/>
            <a:ext cx="5961648" cy="3125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6811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8343900" y="1093786"/>
            <a:ext cx="3724699"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240971" y="1395584"/>
            <a:ext cx="6863078"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645248" cy="1265209"/>
            <a:chOff x="2013540" y="3093727"/>
            <a:chExt cx="614392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3503382" y="3500415"/>
              <a:ext cx="4654085"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Matériaux courants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806375"/>
            <a:chOff x="107504" y="1486072"/>
            <a:chExt cx="6096000" cy="806375"/>
          </a:xfrm>
        </p:grpSpPr>
        <p:sp>
          <p:nvSpPr>
            <p:cNvPr id="5" name="Rectangle 4"/>
            <p:cNvSpPr/>
            <p:nvPr/>
          </p:nvSpPr>
          <p:spPr>
            <a:xfrm>
              <a:off x="107504" y="1486072"/>
              <a:ext cx="6096000" cy="80637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LPSC</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05/08/2020</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52" name="Rectangle 51"/>
          <p:cNvSpPr/>
          <p:nvPr/>
        </p:nvSpPr>
        <p:spPr>
          <a:xfrm>
            <a:off x="6039977" y="749620"/>
            <a:ext cx="565097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noProof="0" dirty="0" smtClean="0">
                <a:latin typeface="Calibri"/>
              </a:rPr>
              <a:t>Thermalisation des S</a:t>
            </a:r>
            <a:r>
              <a:rPr kumimoji="0" lang="fr-FR" sz="1800" b="1" i="0" u="none" strike="noStrike" kern="1200" cap="none" spc="0" normalizeH="0" baseline="0" noProof="0" dirty="0" smtClean="0">
                <a:ln>
                  <a:noFill/>
                </a:ln>
                <a:effectLst/>
                <a:uLnTx/>
                <a:uFillTx/>
                <a:latin typeface="Calibri"/>
                <a:ea typeface="+mn-ea"/>
                <a:cs typeface="+mn-cs"/>
              </a:rPr>
              <a:t>ources d'ions / chambres à plasma…</a:t>
            </a:r>
            <a:endParaRPr kumimoji="0" lang="fr-FR" sz="1800" b="0" i="0" u="none" strike="noStrike" kern="1200" cap="none" spc="0" normalizeH="0" baseline="0" noProof="0" dirty="0">
              <a:ln>
                <a:noFill/>
              </a:ln>
              <a:effectLst/>
              <a:uLnTx/>
              <a:uFillTx/>
              <a:latin typeface="Calibri"/>
              <a:ea typeface="+mn-ea"/>
              <a:cs typeface="+mn-cs"/>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3265" y="3884881"/>
            <a:ext cx="3136127" cy="235209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265" y="1150615"/>
            <a:ext cx="3122970" cy="2342228"/>
          </a:xfrm>
          <a:prstGeom prst="rect">
            <a:avLst/>
          </a:prstGeom>
        </p:spPr>
      </p:pic>
      <p:sp>
        <p:nvSpPr>
          <p:cNvPr id="46" name="CasellaDiTesto 12"/>
          <p:cNvSpPr txBox="1"/>
          <p:nvPr/>
        </p:nvSpPr>
        <p:spPr>
          <a:xfrm>
            <a:off x="1155380" y="6031466"/>
            <a:ext cx="3657472" cy="461665"/>
          </a:xfrm>
          <a:prstGeom prst="rect">
            <a:avLst/>
          </a:prstGeom>
          <a:noFill/>
        </p:spPr>
        <p:txBody>
          <a:bodyPr wrap="square" rtlCol="0">
            <a:spAutoFit/>
          </a:bodyPr>
          <a:lstStyle/>
          <a:p>
            <a:pPr algn="ctr"/>
            <a:r>
              <a:rPr lang="it-IT" sz="1200" i="1" dirty="0" smtClean="0"/>
              <a:t>Tube int+Ext chambre à plasma avec circulation d’eau </a:t>
            </a:r>
            <a:br>
              <a:rPr lang="it-IT" sz="1200" i="1" dirty="0" smtClean="0"/>
            </a:br>
            <a:r>
              <a:rPr lang="it-IT" sz="1200" i="1" dirty="0" smtClean="0"/>
              <a:t>L&gt;700mm Ep</a:t>
            </a:r>
            <a:r>
              <a:rPr lang="it-IT" sz="1200" i="1" dirty="0"/>
              <a:t>. 1mm </a:t>
            </a:r>
            <a:r>
              <a:rPr lang="it-IT" sz="1200" i="1" dirty="0" smtClean="0"/>
              <a:t>- </a:t>
            </a:r>
            <a:r>
              <a:rPr lang="it-IT" sz="1200" b="1" i="1" dirty="0" smtClean="0"/>
              <a:t>Inox </a:t>
            </a:r>
            <a:r>
              <a:rPr lang="it-IT" sz="1200" b="1" i="1" dirty="0"/>
              <a:t>316 </a:t>
            </a:r>
            <a:r>
              <a:rPr lang="it-IT" sz="1200" b="1" i="1" dirty="0" smtClean="0"/>
              <a:t>L</a:t>
            </a:r>
            <a:endParaRPr lang="it-IT" sz="1200" b="1" i="1" dirty="0"/>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39770" y="2386685"/>
            <a:ext cx="4135315" cy="3101486"/>
          </a:xfrm>
          <a:prstGeom prst="rect">
            <a:avLst/>
          </a:prstGeom>
        </p:spPr>
      </p:pic>
      <p:pic>
        <p:nvPicPr>
          <p:cNvPr id="48" name="Imag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941346" y="1815564"/>
            <a:ext cx="2898018" cy="2173514"/>
          </a:xfrm>
          <a:prstGeom prst="rect">
            <a:avLst/>
          </a:prstGeom>
        </p:spPr>
      </p:pic>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3598" y="4627962"/>
            <a:ext cx="2202795" cy="1652096"/>
          </a:xfrm>
          <a:prstGeom prst="rect">
            <a:avLst/>
          </a:prstGeom>
        </p:spPr>
      </p:pic>
      <p:sp>
        <p:nvSpPr>
          <p:cNvPr id="54" name="Rectangle 53"/>
          <p:cNvSpPr/>
          <p:nvPr/>
        </p:nvSpPr>
        <p:spPr>
          <a:xfrm>
            <a:off x="8620798" y="3469035"/>
            <a:ext cx="3122970" cy="461665"/>
          </a:xfrm>
          <a:prstGeom prst="rect">
            <a:avLst/>
          </a:prstGeom>
        </p:spPr>
        <p:txBody>
          <a:bodyPr wrap="none">
            <a:spAutoFit/>
          </a:bodyPr>
          <a:lstStyle/>
          <a:p>
            <a:pPr algn="ctr"/>
            <a:r>
              <a:rPr lang="it-IT" sz="1200" i="1" dirty="0" smtClean="0"/>
              <a:t>Réacteur pour plasma - corps: </a:t>
            </a:r>
            <a:r>
              <a:rPr lang="it-IT" sz="1200" b="1" i="1" dirty="0" smtClean="0"/>
              <a:t>Aluminium 5083</a:t>
            </a:r>
            <a:r>
              <a:rPr lang="it-IT" sz="1200" i="1" dirty="0" smtClean="0"/>
              <a:t/>
            </a:r>
            <a:br>
              <a:rPr lang="it-IT" sz="1200" i="1" dirty="0" smtClean="0"/>
            </a:br>
            <a:r>
              <a:rPr lang="it-IT" sz="1200" i="1" dirty="0" smtClean="0"/>
              <a:t>applicateurs : </a:t>
            </a:r>
            <a:r>
              <a:rPr lang="it-IT" sz="1200" b="1" i="1" dirty="0"/>
              <a:t>Aluminium 6061 (AGS T6</a:t>
            </a:r>
            <a:r>
              <a:rPr lang="it-IT" sz="1200" b="1" i="1" dirty="0" smtClean="0"/>
              <a:t>)</a:t>
            </a:r>
            <a:endParaRPr lang="it-IT" sz="1200" b="1" i="1" dirty="0"/>
          </a:p>
        </p:txBody>
      </p:sp>
      <p:sp>
        <p:nvSpPr>
          <p:cNvPr id="22" name="Rectangle 21"/>
          <p:cNvSpPr/>
          <p:nvPr/>
        </p:nvSpPr>
        <p:spPr>
          <a:xfrm>
            <a:off x="5142232" y="6248971"/>
            <a:ext cx="2632452" cy="276999"/>
          </a:xfrm>
          <a:prstGeom prst="rect">
            <a:avLst/>
          </a:prstGeom>
        </p:spPr>
        <p:txBody>
          <a:bodyPr wrap="none">
            <a:spAutoFit/>
          </a:bodyPr>
          <a:lstStyle/>
          <a:p>
            <a:pPr algn="ctr"/>
            <a:r>
              <a:rPr lang="it-IT" sz="1200" i="1" dirty="0" smtClean="0"/>
              <a:t>Circuit de refroidissement brasé: </a:t>
            </a:r>
            <a:r>
              <a:rPr lang="it-IT" sz="1200" b="1" i="1" dirty="0" smtClean="0"/>
              <a:t>Cuivre</a:t>
            </a:r>
            <a:endParaRPr lang="it-IT" sz="1200" b="1" i="1" dirty="0"/>
          </a:p>
        </p:txBody>
      </p:sp>
      <p:sp>
        <p:nvSpPr>
          <p:cNvPr id="23" name="Rectangle 22"/>
          <p:cNvSpPr/>
          <p:nvPr/>
        </p:nvSpPr>
        <p:spPr>
          <a:xfrm>
            <a:off x="4890961" y="4331284"/>
            <a:ext cx="3028073" cy="276999"/>
          </a:xfrm>
          <a:prstGeom prst="rect">
            <a:avLst/>
          </a:prstGeom>
        </p:spPr>
        <p:txBody>
          <a:bodyPr wrap="none">
            <a:spAutoFit/>
          </a:bodyPr>
          <a:lstStyle/>
          <a:p>
            <a:pPr algn="ctr"/>
            <a:r>
              <a:rPr lang="it-IT" sz="1200" i="1" dirty="0" smtClean="0"/>
              <a:t>Chambre intérieure refroidie: </a:t>
            </a:r>
            <a:r>
              <a:rPr lang="it-IT" sz="1200" b="1" i="1" dirty="0"/>
              <a:t>Aluminium </a:t>
            </a:r>
            <a:r>
              <a:rPr lang="it-IT" sz="1200" b="1" i="1" dirty="0" smtClean="0"/>
              <a:t>AG3</a:t>
            </a:r>
            <a:endParaRPr lang="it-IT" sz="1200" b="1" i="1" dirty="0"/>
          </a:p>
        </p:txBody>
      </p:sp>
      <p:sp>
        <p:nvSpPr>
          <p:cNvPr id="25" name="Rectangle 24"/>
          <p:cNvSpPr/>
          <p:nvPr/>
        </p:nvSpPr>
        <p:spPr>
          <a:xfrm>
            <a:off x="8772816" y="6216132"/>
            <a:ext cx="2937022" cy="276999"/>
          </a:xfrm>
          <a:prstGeom prst="rect">
            <a:avLst/>
          </a:prstGeom>
        </p:spPr>
        <p:txBody>
          <a:bodyPr wrap="none">
            <a:spAutoFit/>
          </a:bodyPr>
          <a:lstStyle/>
          <a:p>
            <a:pPr algn="ctr"/>
            <a:r>
              <a:rPr lang="it-IT" sz="1200" i="1" dirty="0" smtClean="0"/>
              <a:t>Circuit de refroidissement : </a:t>
            </a:r>
            <a:r>
              <a:rPr lang="it-IT" sz="1200" b="1" i="1" dirty="0"/>
              <a:t>Aluminium </a:t>
            </a:r>
            <a:r>
              <a:rPr lang="it-IT" sz="1200" b="1" i="1" dirty="0" smtClean="0"/>
              <a:t>6061</a:t>
            </a:r>
            <a:endParaRPr lang="it-IT" sz="1200" b="1" i="1" dirty="0"/>
          </a:p>
        </p:txBody>
      </p:sp>
    </p:spTree>
    <p:extLst>
      <p:ext uri="{BB962C8B-B14F-4D97-AF65-F5344CB8AC3E}">
        <p14:creationId xmlns:p14="http://schemas.microsoft.com/office/powerpoint/2010/main" val="187898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1"/>
          <p:cNvSpPr>
            <a:spLocks noChangeArrowheads="1"/>
          </p:cNvSpPr>
          <p:nvPr/>
        </p:nvSpPr>
        <p:spPr bwMode="auto">
          <a:xfrm>
            <a:off x="56386" y="3890356"/>
            <a:ext cx="2818539" cy="2677764"/>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23" name="AutoShape 1"/>
          <p:cNvSpPr>
            <a:spLocks noChangeArrowheads="1"/>
          </p:cNvSpPr>
          <p:nvPr/>
        </p:nvSpPr>
        <p:spPr bwMode="auto">
          <a:xfrm>
            <a:off x="2244436" y="1403936"/>
            <a:ext cx="9771524" cy="5162966"/>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4" name="Groupe 3"/>
          <p:cNvGrpSpPr/>
          <p:nvPr/>
        </p:nvGrpSpPr>
        <p:grpSpPr>
          <a:xfrm>
            <a:off x="0" y="0"/>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3364065" y="3500415"/>
              <a:ext cx="4341192" cy="526596"/>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Graphite usinable</a:t>
              </a:r>
              <a:endParaRPr lang="fr-FR" sz="3600" b="1" dirty="0">
                <a:solidFill>
                  <a:schemeClr val="bg1"/>
                </a:solidFill>
              </a:endParaRPr>
            </a:p>
          </p:txBody>
        </p:sp>
      </p:gr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25" name="Groupe 24"/>
          <p:cNvGrpSpPr/>
          <p:nvPr/>
        </p:nvGrpSpPr>
        <p:grpSpPr>
          <a:xfrm>
            <a:off x="107504" y="1486073"/>
            <a:ext cx="2594132" cy="1323438"/>
            <a:chOff x="107504" y="1486072"/>
            <a:chExt cx="2594132" cy="548375"/>
          </a:xfrm>
        </p:grpSpPr>
        <p:sp>
          <p:nvSpPr>
            <p:cNvPr id="26" name="Rectangle 25"/>
            <p:cNvSpPr/>
            <p:nvPr/>
          </p:nvSpPr>
          <p:spPr>
            <a:xfrm>
              <a:off x="107504" y="1486072"/>
              <a:ext cx="2594132" cy="548375"/>
            </a:xfrm>
            <a:prstGeom prst="rect">
              <a:avLst/>
            </a:prstGeom>
          </p:spPr>
          <p:txBody>
            <a:bodyPr wrap="square">
              <a:spAutoFit/>
            </a:bodyPr>
            <a:lstStyle/>
            <a:p>
              <a:pPr>
                <a:defRPr/>
              </a:pPr>
              <a:r>
                <a:rPr lang="fr-FR" sz="1600" dirty="0">
                  <a:solidFill>
                    <a:prstClr val="black"/>
                  </a:solidFill>
                </a:rPr>
                <a:t>Auteurs</a:t>
              </a:r>
            </a:p>
            <a:p>
              <a:r>
                <a:rPr lang="en-GB" sz="1600" cap="small" dirty="0"/>
                <a:t>D. Alvarez </a:t>
              </a:r>
              <a:r>
                <a:rPr lang="en-GB" sz="1600" cap="small" dirty="0" err="1"/>
                <a:t>Feito</a:t>
              </a:r>
              <a:endParaRPr lang="en-GB" sz="1600" cap="small" dirty="0"/>
            </a:p>
            <a:p>
              <a:r>
                <a:rPr lang="fr-FR" sz="1600" cap="small" dirty="0" smtClean="0"/>
                <a:t>S. Michal</a:t>
              </a:r>
            </a:p>
            <a:p>
              <a:r>
                <a:rPr lang="en-GB" altLang="x-none" sz="1600" cap="small" dirty="0"/>
                <a:t>Outer Barrel Community</a:t>
              </a:r>
              <a:r>
                <a:rPr lang="fr-FR" sz="1600" cap="small" dirty="0" smtClean="0"/>
                <a:t/>
              </a:r>
              <a:br>
                <a:rPr lang="fr-FR" sz="1600" cap="small" dirty="0" smtClean="0"/>
              </a:br>
              <a:r>
                <a:rPr lang="fr-FR" sz="1600" cap="small" dirty="0" smtClean="0"/>
                <a:t>10/03/2020</a:t>
              </a:r>
              <a:endParaRPr lang="fr-FR" sz="1600" cap="small" dirty="0"/>
            </a:p>
          </p:txBody>
        </p:sp>
        <p:cxnSp>
          <p:nvCxnSpPr>
            <p:cNvPr id="27" name="Connecteur droit 26"/>
            <p:cNvCxnSpPr/>
            <p:nvPr/>
          </p:nvCxnSpPr>
          <p:spPr>
            <a:xfrm>
              <a:off x="178525" y="1607145"/>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37" name="ZoneTexte 36"/>
          <p:cNvSpPr txBox="1"/>
          <p:nvPr/>
        </p:nvSpPr>
        <p:spPr>
          <a:xfrm>
            <a:off x="6078259" y="936149"/>
            <a:ext cx="1702659" cy="369332"/>
          </a:xfrm>
          <a:prstGeom prst="rect">
            <a:avLst/>
          </a:prstGeom>
          <a:noFill/>
        </p:spPr>
        <p:txBody>
          <a:bodyPr wrap="square" rtlCol="0">
            <a:spAutoFit/>
          </a:bodyPr>
          <a:lstStyle/>
          <a:p>
            <a:r>
              <a:rPr lang="fr-FR" b="1" dirty="0" smtClean="0"/>
              <a:t>AL-Graphite</a:t>
            </a:r>
          </a:p>
        </p:txBody>
      </p:sp>
      <p:pic>
        <p:nvPicPr>
          <p:cNvPr id="19"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589" y="73025"/>
            <a:ext cx="1438065" cy="690568"/>
          </a:xfrm>
          <a:prstGeom prst="rect">
            <a:avLst/>
          </a:prstGeom>
        </p:spPr>
      </p:pic>
      <p:pic>
        <p:nvPicPr>
          <p:cNvPr id="20" name="EA25871D-9707-46F0-9693-56A3CC074945" descr="E00CF4C6-18EE-40A1-B2D1-4022C2ED723D@ce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3371" y="197841"/>
            <a:ext cx="202983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3031" y="222943"/>
            <a:ext cx="1219214" cy="390732"/>
          </a:xfrm>
          <a:prstGeom prst="rect">
            <a:avLst/>
          </a:prstGeom>
          <a:ln>
            <a:noFill/>
          </a:ln>
        </p:spPr>
      </p:pic>
      <p:sp>
        <p:nvSpPr>
          <p:cNvPr id="24" name="Rectangle 23"/>
          <p:cNvSpPr/>
          <p:nvPr/>
        </p:nvSpPr>
        <p:spPr>
          <a:xfrm>
            <a:off x="8499634" y="923119"/>
            <a:ext cx="4448622" cy="369332"/>
          </a:xfrm>
          <a:prstGeom prst="rect">
            <a:avLst/>
          </a:prstGeom>
        </p:spPr>
        <p:txBody>
          <a:bodyPr wrap="square">
            <a:spAutoFit/>
          </a:bodyPr>
          <a:lstStyle/>
          <a:p>
            <a:r>
              <a:rPr lang="it-IT" b="1" dirty="0"/>
              <a:t>Pixel Outer Barrel - Module Loading</a:t>
            </a:r>
            <a:endParaRPr lang="fr-FR" b="1" dirty="0"/>
          </a:p>
        </p:txBody>
      </p:sp>
      <p:sp>
        <p:nvSpPr>
          <p:cNvPr id="3" name="Rectangle 2"/>
          <p:cNvSpPr/>
          <p:nvPr/>
        </p:nvSpPr>
        <p:spPr>
          <a:xfrm>
            <a:off x="2058064" y="4744930"/>
            <a:ext cx="921385" cy="1813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2264525" y="3807136"/>
            <a:ext cx="581891" cy="540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1884911" y="3903895"/>
            <a:ext cx="581891" cy="903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12"/>
          <p:cNvPicPr>
            <a:picLocks noChangeAspect="1"/>
          </p:cNvPicPr>
          <p:nvPr/>
        </p:nvPicPr>
        <p:blipFill rotWithShape="1">
          <a:blip r:embed="rId7"/>
          <a:srcRect l="1451" t="65717" r="45025" b="11890"/>
          <a:stretch/>
        </p:blipFill>
        <p:spPr>
          <a:xfrm>
            <a:off x="228152" y="5428309"/>
            <a:ext cx="2833145" cy="889636"/>
          </a:xfrm>
          <a:prstGeom prst="rect">
            <a:avLst/>
          </a:prstGeom>
        </p:spPr>
      </p:pic>
      <p:pic>
        <p:nvPicPr>
          <p:cNvPr id="29"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8333" t="43333" r="27500" b="28889"/>
          <a:stretch/>
        </p:blipFill>
        <p:spPr>
          <a:xfrm>
            <a:off x="184759" y="3953134"/>
            <a:ext cx="2846727" cy="1342797"/>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9955" y="1440572"/>
            <a:ext cx="9260627" cy="5096698"/>
          </a:xfrm>
          <a:prstGeom prst="rect">
            <a:avLst/>
          </a:prstGeom>
        </p:spPr>
      </p:pic>
    </p:spTree>
    <p:extLst>
      <p:ext uri="{BB962C8B-B14F-4D97-AF65-F5344CB8AC3E}">
        <p14:creationId xmlns:p14="http://schemas.microsoft.com/office/powerpoint/2010/main" val="57514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4517" y="106366"/>
            <a:ext cx="10972800" cy="1139825"/>
          </a:xfrm>
          <a:prstGeom prst="rect">
            <a:avLst/>
          </a:prstGeom>
          <a:ln>
            <a:miter lim="800000"/>
            <a:headEnd/>
            <a:tailEnd/>
          </a:ln>
        </p:spPr>
        <p:txBody>
          <a:bodyPr/>
          <a:lstStyle>
            <a:lvl1pPr algn="ctr" defTabSz="914400" rtl="0" eaLnBrk="1" latinLnBrk="0" hangingPunct="1">
              <a:lnSpc>
                <a:spcPct val="90000"/>
              </a:lnSpc>
              <a:spcBef>
                <a:spcPct val="0"/>
              </a:spcBef>
              <a:buNone/>
              <a:defRPr sz="2800" b="1" kern="1200">
                <a:solidFill>
                  <a:srgbClr val="1F497D"/>
                </a:solidFill>
                <a:latin typeface="+mj-lt"/>
                <a:ea typeface="+mj-ea"/>
                <a:cs typeface="+mj-cs"/>
              </a:defRPr>
            </a:lvl1pPr>
          </a:lstStyle>
          <a:p>
            <a:pPr>
              <a:defRPr/>
            </a:pPr>
            <a:r>
              <a:rPr lang="en-GB" sz="4000" dirty="0" smtClean="0">
                <a:solidFill>
                  <a:srgbClr val="0070C0"/>
                </a:solidFill>
              </a:rPr>
              <a:t>CONCLUSION</a:t>
            </a:r>
            <a:endParaRPr lang="en-GB" sz="4000" dirty="0">
              <a:solidFill>
                <a:srgbClr val="0070C0"/>
              </a:solidFill>
            </a:endParaRPr>
          </a:p>
        </p:txBody>
      </p:sp>
      <p:cxnSp>
        <p:nvCxnSpPr>
          <p:cNvPr id="11" name="Connecteur droit 10"/>
          <p:cNvCxnSpPr/>
          <p:nvPr/>
        </p:nvCxnSpPr>
        <p:spPr>
          <a:xfrm>
            <a:off x="0" y="779438"/>
            <a:ext cx="12192000" cy="1"/>
          </a:xfrm>
          <a:prstGeom prst="line">
            <a:avLst/>
          </a:prstGeom>
          <a:ln w="3492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Content Placeholder 4"/>
          <p:cNvSpPr txBox="1">
            <a:spLocks/>
          </p:cNvSpPr>
          <p:nvPr/>
        </p:nvSpPr>
        <p:spPr>
          <a:xfrm>
            <a:off x="254977" y="1624656"/>
            <a:ext cx="11790485"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Beaucoup de challenges thermiques dans de nombreux domaines:</a:t>
            </a:r>
            <a:br>
              <a:rPr lang="fr-FR" dirty="0" smtClean="0"/>
            </a:br>
            <a:r>
              <a:rPr lang="fr-FR" dirty="0" smtClean="0">
                <a:ea typeface="Times New Roman" pitchFamily="18" charset="0"/>
              </a:rPr>
              <a:t>les </a:t>
            </a:r>
            <a:r>
              <a:rPr lang="fr-FR" dirty="0">
                <a:ea typeface="Times New Roman" pitchFamily="18" charset="0"/>
              </a:rPr>
              <a:t>plages de Température,</a:t>
            </a:r>
            <a:r>
              <a:rPr lang="en-GB" dirty="0"/>
              <a:t> de Puissance à </a:t>
            </a:r>
            <a:r>
              <a:rPr lang="fr-FR" dirty="0"/>
              <a:t>dissiper, </a:t>
            </a:r>
            <a:r>
              <a:rPr lang="fr-FR" dirty="0" smtClean="0"/>
              <a:t/>
            </a:r>
            <a:br>
              <a:rPr lang="fr-FR" dirty="0" smtClean="0"/>
            </a:br>
            <a:r>
              <a:rPr lang="fr-FR" dirty="0" smtClean="0"/>
              <a:t>et </a:t>
            </a:r>
            <a:r>
              <a:rPr lang="fr-FR" dirty="0"/>
              <a:t>l’étendue </a:t>
            </a:r>
            <a:r>
              <a:rPr lang="en-GB" dirty="0"/>
              <a:t>des surfaces à </a:t>
            </a:r>
            <a:r>
              <a:rPr lang="fr-FR" dirty="0"/>
              <a:t>refroidir</a:t>
            </a:r>
            <a:r>
              <a:rPr lang="en-GB" dirty="0" smtClean="0"/>
              <a:t>…</a:t>
            </a:r>
            <a:endParaRPr lang="fr-FR" dirty="0" smtClean="0"/>
          </a:p>
          <a:p>
            <a:r>
              <a:rPr lang="fr-FR" dirty="0" smtClean="0">
                <a:ea typeface="Times New Roman" pitchFamily="18" charset="0"/>
              </a:rPr>
              <a:t>Toujours de nouveaux développements (µ-canaux, graphites chargés, impression 3D…)</a:t>
            </a:r>
          </a:p>
          <a:p>
            <a:r>
              <a:rPr lang="fr-FR" dirty="0" smtClean="0">
                <a:ea typeface="Times New Roman" pitchFamily="18" charset="0"/>
              </a:rPr>
              <a:t>La réduction de taille des futurs systèmes de refroidissement fait apparaître l’emploi de nouveaux matériaux</a:t>
            </a:r>
          </a:p>
          <a:p>
            <a:r>
              <a:rPr lang="fr-FR" dirty="0" smtClean="0">
                <a:ea typeface="Times New Roman" pitchFamily="18" charset="0"/>
              </a:rPr>
              <a:t>Faisabilité industrielle ou disponibilité </a:t>
            </a:r>
            <a:r>
              <a:rPr lang="fr-FR" dirty="0">
                <a:ea typeface="Times New Roman" pitchFamily="18" charset="0"/>
              </a:rPr>
              <a:t>commerciale parfois à confirmer</a:t>
            </a:r>
            <a:endParaRPr lang="en-GB" dirty="0" smtClean="0"/>
          </a:p>
          <a:p>
            <a:r>
              <a:rPr lang="fr-FR" dirty="0" smtClean="0">
                <a:ea typeface="Times New Roman" pitchFamily="18" charset="0"/>
              </a:rPr>
              <a:t>Développement plus rapide pour certains projets</a:t>
            </a:r>
            <a:r>
              <a:rPr lang="en-US" dirty="0" smtClean="0">
                <a:ea typeface="Times New Roman" pitchFamily="18" charset="0"/>
              </a:rPr>
              <a:t>: data &amp; process à </a:t>
            </a:r>
            <a:r>
              <a:rPr lang="fr-FR" dirty="0" smtClean="0">
                <a:ea typeface="Times New Roman" pitchFamily="18" charset="0"/>
              </a:rPr>
              <a:t>mettre en commun </a:t>
            </a:r>
            <a:r>
              <a:rPr lang="en-US" dirty="0" smtClean="0">
                <a:ea typeface="Times New Roman" pitchFamily="18" charset="0"/>
              </a:rPr>
              <a:t>(ex. CERN database sur les composites </a:t>
            </a:r>
            <a:r>
              <a:rPr lang="en-US" dirty="0" err="1" smtClean="0">
                <a:ea typeface="Times New Roman" pitchFamily="18" charset="0"/>
              </a:rPr>
              <a:t>en</a:t>
            </a:r>
            <a:r>
              <a:rPr lang="en-US" dirty="0" smtClean="0">
                <a:ea typeface="Times New Roman" pitchFamily="18" charset="0"/>
              </a:rPr>
              <a:t> discussion avec labs. &amp; collaborations)</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136" y="106366"/>
            <a:ext cx="1627396" cy="2146515"/>
          </a:xfrm>
          <a:prstGeom prst="rect">
            <a:avLst/>
          </a:prstGeom>
        </p:spPr>
      </p:pic>
      <p:pic>
        <p:nvPicPr>
          <p:cNvPr id="8" name="Picture 3" descr="Z:\Gestion\DIVERS\Pictogramme_danger.jpg"/>
          <p:cNvPicPr>
            <a:picLocks noChangeAspect="1" noChangeArrowheads="1"/>
          </p:cNvPicPr>
          <p:nvPr/>
        </p:nvPicPr>
        <p:blipFill>
          <a:blip r:embed="rId3" cstate="print"/>
          <a:srcRect/>
          <a:stretch>
            <a:fillRect/>
          </a:stretch>
        </p:blipFill>
        <p:spPr bwMode="auto">
          <a:xfrm>
            <a:off x="10841568" y="4789132"/>
            <a:ext cx="285749" cy="285749"/>
          </a:xfrm>
          <a:prstGeom prst="rect">
            <a:avLst/>
          </a:prstGeom>
          <a:noFill/>
          <a:ln w="9525">
            <a:noFill/>
            <a:miter lim="800000"/>
            <a:headEnd/>
            <a:tailEnd/>
          </a:ln>
        </p:spPr>
      </p:pic>
    </p:spTree>
    <p:extLst>
      <p:ext uri="{BB962C8B-B14F-4D97-AF65-F5344CB8AC3E}">
        <p14:creationId xmlns:p14="http://schemas.microsoft.com/office/powerpoint/2010/main" val="17443739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092" y="0"/>
            <a:ext cx="9125816" cy="6858000"/>
          </a:xfrm>
          <a:prstGeom prst="rect">
            <a:avLst/>
          </a:prstGeom>
        </p:spPr>
      </p:pic>
    </p:spTree>
    <p:extLst>
      <p:ext uri="{BB962C8B-B14F-4D97-AF65-F5344CB8AC3E}">
        <p14:creationId xmlns:p14="http://schemas.microsoft.com/office/powerpoint/2010/main" val="4138409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594000"/>
            <a:ext cx="12192000" cy="5976000"/>
          </a:xfrm>
          <a:prstGeom prst="rect">
            <a:avLst/>
          </a:prstGeom>
          <a:gradFill>
            <a:gsLst>
              <a:gs pos="0">
                <a:srgbClr val="001C57"/>
              </a:gs>
              <a:gs pos="65000">
                <a:srgbClr val="9DC1E5"/>
              </a:gs>
              <a:gs pos="77000">
                <a:schemeClr val="tx1"/>
              </a:gs>
              <a:gs pos="52000">
                <a:srgbClr val="4F8FD0"/>
              </a:gs>
              <a:gs pos="43000">
                <a:schemeClr val="bg1"/>
              </a:gs>
            </a:gsLst>
            <a:lin ang="5400000" scaled="1"/>
          </a:gradFill>
          <a:ln>
            <a:noFill/>
          </a:ln>
        </p:spPr>
        <p:txBody>
          <a:bodyPr wrap="non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DBA"/>
              </a:solidFill>
              <a:effectLst/>
              <a:uLnTx/>
              <a:uFillTx/>
              <a:latin typeface="Corbel" panose="020B0503020204020204"/>
              <a:ea typeface="+mn-ea"/>
              <a:cs typeface="+mn-cs"/>
            </a:endParaRPr>
          </a:p>
        </p:txBody>
      </p:sp>
      <p:pic>
        <p:nvPicPr>
          <p:cNvPr id="51" name="Picture 50"/>
          <p:cNvPicPr>
            <a:picLocks noChangeAspect="1"/>
          </p:cNvPicPr>
          <p:nvPr/>
        </p:nvPicPr>
        <p:blipFill rotWithShape="1">
          <a:blip r:embed="rId3" cstate="print"/>
          <a:srcRect r="4843"/>
          <a:stretch/>
        </p:blipFill>
        <p:spPr>
          <a:xfrm>
            <a:off x="0" y="0"/>
            <a:ext cx="12193058" cy="756000"/>
          </a:xfrm>
          <a:prstGeom prst="rect">
            <a:avLst/>
          </a:prstGeom>
          <a:effectLst>
            <a:outerShdw blurRad="50800" dist="38100" dir="5400000" algn="t" rotWithShape="0">
              <a:prstClr val="black">
                <a:alpha val="40000"/>
              </a:prstClr>
            </a:outerShdw>
          </a:effectLst>
        </p:spPr>
      </p:pic>
      <p:cxnSp>
        <p:nvCxnSpPr>
          <p:cNvPr id="50" name="Straight Connector 49"/>
          <p:cNvCxnSpPr/>
          <p:nvPr/>
        </p:nvCxnSpPr>
        <p:spPr>
          <a:xfrm flipV="1">
            <a:off x="6096000" y="865178"/>
            <a:ext cx="0" cy="4104000"/>
          </a:xfrm>
          <a:prstGeom prst="line">
            <a:avLst/>
          </a:prstGeom>
          <a:ln>
            <a:solidFill>
              <a:schemeClr val="bg1"/>
            </a:solidFill>
          </a:ln>
          <a:effectLst/>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104063" y="3491030"/>
            <a:ext cx="5909187" cy="369332"/>
          </a:xfrm>
          <a:prstGeom prst="rect">
            <a:avLst/>
          </a:prstGeom>
          <a:noFill/>
        </p:spPr>
        <p:txBody>
          <a:bodyPr wrap="square">
            <a:spAutoFit/>
          </a:bodyPr>
          <a:lstStyle>
            <a:defPPr>
              <a:defRPr lang="en-US"/>
            </a:defPPr>
            <a:lvl1pPr indent="0">
              <a:lnSpc>
                <a:spcPct val="100000"/>
              </a:lnSpc>
              <a:spcBef>
                <a:spcPts val="0"/>
              </a:spcBef>
              <a:spcAft>
                <a:spcPts val="0"/>
              </a:spcAft>
              <a:buClrTx/>
              <a:buFont typeface="Wingdings" pitchFamily="2" charset="2"/>
              <a:buNone/>
              <a:defRPr sz="1600" i="1">
                <a:solidFill>
                  <a:schemeClr val="bg1"/>
                </a:solidFill>
              </a:defRPr>
            </a:lvl1pPr>
            <a:lvl2pPr marL="400045" lvl="1" indent="-171450">
              <a:lnSpc>
                <a:spcPct val="100000"/>
              </a:lnSpc>
              <a:spcBef>
                <a:spcPts val="0"/>
              </a:spcBef>
              <a:spcAft>
                <a:spcPts val="0"/>
              </a:spcAft>
              <a:buClrTx/>
              <a:buFont typeface="Arial" panose="020B0604020202020204" pitchFamily="34" charset="0"/>
              <a:buChar char="•"/>
              <a:defRPr sz="1200" i="1">
                <a:solidFill>
                  <a:schemeClr val="bg1"/>
                </a:solidFill>
              </a:defRPr>
            </a:lvl2pPr>
            <a:lvl3pPr marL="457189" indent="0" defTabSz="914377">
              <a:lnSpc>
                <a:spcPct val="90000"/>
              </a:lnSpc>
              <a:spcBef>
                <a:spcPts val="200"/>
              </a:spcBef>
              <a:spcAft>
                <a:spcPts val="400"/>
              </a:spcAft>
              <a:buClrTx/>
              <a:buFont typeface="Wingdings" pitchFamily="2" charset="2"/>
              <a:buNone/>
              <a:defRPr sz="1400">
                <a:solidFill>
                  <a:schemeClr val="bg1"/>
                </a:solidFill>
              </a:defRPr>
            </a:lvl3pPr>
            <a:lvl4pPr marL="685783" indent="0" defTabSz="914377">
              <a:lnSpc>
                <a:spcPct val="90000"/>
              </a:lnSpc>
              <a:spcBef>
                <a:spcPts val="200"/>
              </a:spcBef>
              <a:spcAft>
                <a:spcPts val="400"/>
              </a:spcAft>
              <a:buClrTx/>
              <a:buFont typeface="Wingdings" pitchFamily="2" charset="2"/>
              <a:buNone/>
              <a:defRPr sz="1200">
                <a:solidFill>
                  <a:schemeClr val="bg1"/>
                </a:solidFill>
              </a:defRPr>
            </a:lvl4pPr>
            <a:lvl5pPr marL="914378" indent="0" defTabSz="914377">
              <a:lnSpc>
                <a:spcPct val="90000"/>
              </a:lnSpc>
              <a:spcBef>
                <a:spcPts val="200"/>
              </a:spcBef>
              <a:spcAft>
                <a:spcPts val="400"/>
              </a:spcAft>
              <a:buClrTx/>
              <a:buFont typeface="Wingdings" pitchFamily="2" charset="2"/>
              <a:buNone/>
              <a:defRPr sz="1100">
                <a:solidFill>
                  <a:schemeClr val="bg1"/>
                </a:solidFill>
              </a:defRPr>
            </a:lvl5pPr>
            <a:lvl6pPr marL="1284568" indent="-228594" defTabSz="914377">
              <a:lnSpc>
                <a:spcPct val="90000"/>
              </a:lnSpc>
              <a:spcBef>
                <a:spcPts val="200"/>
              </a:spcBef>
              <a:spcAft>
                <a:spcPts val="400"/>
              </a:spcAft>
              <a:buClr>
                <a:schemeClr val="tx1"/>
              </a:buClr>
              <a:buFont typeface="Wingdings" pitchFamily="2" charset="2"/>
              <a:buChar char=""/>
              <a:defRPr sz="1600"/>
            </a:lvl6pPr>
            <a:lvl7pPr marL="1471763" indent="-228594" defTabSz="914377">
              <a:lnSpc>
                <a:spcPct val="90000"/>
              </a:lnSpc>
              <a:spcBef>
                <a:spcPts val="200"/>
              </a:spcBef>
              <a:spcAft>
                <a:spcPts val="400"/>
              </a:spcAft>
              <a:buClr>
                <a:schemeClr val="tx1"/>
              </a:buClr>
              <a:buFont typeface="Wingdings" pitchFamily="2" charset="2"/>
              <a:buChar char=""/>
              <a:defRPr sz="1600"/>
            </a:lvl7pPr>
            <a:lvl8pPr marL="1628959" indent="-228594" defTabSz="914377">
              <a:lnSpc>
                <a:spcPct val="90000"/>
              </a:lnSpc>
              <a:spcBef>
                <a:spcPts val="200"/>
              </a:spcBef>
              <a:spcAft>
                <a:spcPts val="400"/>
              </a:spcAft>
              <a:buClr>
                <a:schemeClr val="tx1"/>
              </a:buClr>
              <a:buFont typeface="Wingdings" pitchFamily="2" charset="2"/>
              <a:buChar char=""/>
              <a:defRPr sz="1600"/>
            </a:lvl8pPr>
            <a:lvl9pPr marL="1806155" indent="-228594" defTabSz="914377">
              <a:lnSpc>
                <a:spcPct val="90000"/>
              </a:lnSpc>
              <a:spcBef>
                <a:spcPts val="200"/>
              </a:spcBef>
              <a:spcAft>
                <a:spcPts val="400"/>
              </a:spcAft>
              <a:buClr>
                <a:schemeClr val="tx1"/>
              </a:buClr>
              <a:buFont typeface="Wingdings" pitchFamily="2" charset="2"/>
              <a:buChar char=""/>
              <a:defRPr sz="1600"/>
            </a:lvl9pPr>
          </a:lstStyle>
          <a:p>
            <a:pPr marL="400045" marR="0" lvl="1" indent="-171450" algn="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smtClean="0">
                <a:ln>
                  <a:noFill/>
                </a:ln>
                <a:solidFill>
                  <a:srgbClr val="FFFFFF"/>
                </a:solidFill>
                <a:effectLst/>
                <a:uLnTx/>
                <a:uFillTx/>
                <a:latin typeface="Corbel" panose="020B0503020204020204"/>
                <a:ea typeface="+mn-ea"/>
                <a:cs typeface="+mn-cs"/>
              </a:rPr>
              <a:t>High radiation dose (~ 100 </a:t>
            </a:r>
            <a:r>
              <a:rPr kumimoji="0" lang="en-GB" sz="1800" b="0" i="1" u="none" strike="noStrike" kern="1200" cap="none" spc="0" normalizeH="0" baseline="0" noProof="0" dirty="0" err="1" smtClean="0">
                <a:ln>
                  <a:noFill/>
                </a:ln>
                <a:solidFill>
                  <a:srgbClr val="FFFFFF"/>
                </a:solidFill>
                <a:effectLst/>
                <a:uLnTx/>
                <a:uFillTx/>
                <a:latin typeface="Corbel" panose="020B0503020204020204"/>
                <a:ea typeface="+mn-ea"/>
                <a:cs typeface="+mn-cs"/>
              </a:rPr>
              <a:t>MGy</a:t>
            </a:r>
            <a:r>
              <a:rPr kumimoji="0" lang="en-GB" sz="1800" b="0" i="1" u="none" strike="noStrike" kern="1200" cap="none" spc="0" normalizeH="0" baseline="0" noProof="0" dirty="0" smtClean="0">
                <a:ln>
                  <a:noFill/>
                </a:ln>
                <a:solidFill>
                  <a:srgbClr val="FFFFFF"/>
                </a:solidFill>
                <a:effectLst/>
                <a:uLnTx/>
                <a:uFillTx/>
                <a:latin typeface="Corbel" panose="020B0503020204020204"/>
                <a:ea typeface="+mn-ea"/>
                <a:cs typeface="+mn-cs"/>
              </a:rPr>
              <a:t>/10years)</a:t>
            </a:r>
            <a:endParaRPr kumimoji="0" lang="en-GB" sz="1800" b="0" i="1"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BD5182-7E1B-4017-AE32-D935BD7875A1}" type="slidenum">
              <a:rPr kumimoji="0" lang="en-GB" sz="1200" b="0" i="0" u="none" strike="noStrike" kern="1200" cap="none" spc="0" normalizeH="0" baseline="0" noProof="0" smtClean="0">
                <a:ln>
                  <a:noFill/>
                </a:ln>
                <a:solidFill>
                  <a:srgbClr val="005D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005DBA"/>
              </a:solidFill>
              <a:effectLst/>
              <a:uLnTx/>
              <a:uFillTx/>
              <a:latin typeface="Corbel" panose="020B0503020204020204"/>
              <a:ea typeface="+mn-ea"/>
              <a:cs typeface="+mn-cs"/>
            </a:endParaRPr>
          </a:p>
        </p:txBody>
      </p:sp>
      <p:sp>
        <p:nvSpPr>
          <p:cNvPr id="15" name="Text Placeholder 14"/>
          <p:cNvSpPr>
            <a:spLocks noGrp="1"/>
          </p:cNvSpPr>
          <p:nvPr>
            <p:ph type="body" sz="quarter" idx="16"/>
          </p:nvPr>
        </p:nvSpPr>
        <p:spPr>
          <a:xfrm>
            <a:off x="0" y="6211669"/>
            <a:ext cx="12192000" cy="646331"/>
          </a:xfrm>
        </p:spPr>
        <p:txBody>
          <a:bodyPr wrap="square">
            <a:spAutoFit/>
          </a:bodyPr>
          <a:lstStyle/>
          <a:p>
            <a:r>
              <a:rPr lang="en-GB" dirty="0" smtClean="0"/>
              <a:t>Future lepton collider ambient temperature viable solution: air cooling or liquid cooling for complex detector geometry </a:t>
            </a:r>
          </a:p>
          <a:p>
            <a:r>
              <a:rPr lang="en-GB" dirty="0" smtClean="0"/>
              <a:t>Future hadron collider, more powerful cooling and also lower coolant temperature: CO2/N2O?</a:t>
            </a:r>
            <a:endParaRPr lang="en-GB" dirty="0"/>
          </a:p>
        </p:txBody>
      </p:sp>
      <p:sp>
        <p:nvSpPr>
          <p:cNvPr id="16" name="Title 15"/>
          <p:cNvSpPr>
            <a:spLocks noGrp="1"/>
          </p:cNvSpPr>
          <p:nvPr>
            <p:ph type="title"/>
          </p:nvPr>
        </p:nvSpPr>
        <p:spPr>
          <a:prstGeom prst="rect">
            <a:avLst/>
          </a:prstGeom>
        </p:spPr>
        <p:txBody>
          <a:bodyPr/>
          <a:lstStyle/>
          <a:p>
            <a:r>
              <a:rPr lang="en-GB" dirty="0" smtClean="0">
                <a:ln>
                  <a:solidFill>
                    <a:srgbClr val="000000"/>
                  </a:solidFill>
                </a:ln>
              </a:rPr>
              <a:t>High-performance cooling</a:t>
            </a:r>
            <a:r>
              <a:rPr lang="en-GB" dirty="0" smtClean="0"/>
              <a:t>: </a:t>
            </a:r>
            <a:r>
              <a:rPr lang="en-GB" b="1" dirty="0" smtClean="0"/>
              <a:t>for future detectors</a:t>
            </a:r>
            <a:endParaRPr lang="en-GB" b="1" dirty="0"/>
          </a:p>
        </p:txBody>
      </p:sp>
      <p:sp>
        <p:nvSpPr>
          <p:cNvPr id="23" name="Text Placeholder 22"/>
          <p:cNvSpPr>
            <a:spLocks noGrp="1"/>
          </p:cNvSpPr>
          <p:nvPr>
            <p:ph type="body" sz="quarter" idx="17"/>
          </p:nvPr>
        </p:nvSpPr>
        <p:spPr>
          <a:xfrm>
            <a:off x="0" y="0"/>
            <a:ext cx="12192000" cy="338554"/>
          </a:xfrm>
        </p:spPr>
        <p:txBody>
          <a:bodyPr/>
          <a:lstStyle/>
          <a:p>
            <a:r>
              <a:rPr lang="en-US" dirty="0"/>
              <a:t>Activity </a:t>
            </a:r>
            <a:r>
              <a:rPr lang="en-US" dirty="0" smtClean="0"/>
              <a:t>n.3</a:t>
            </a:r>
            <a:endParaRPr lang="en-GB" dirty="0"/>
          </a:p>
        </p:txBody>
      </p:sp>
      <p:sp>
        <p:nvSpPr>
          <p:cNvPr id="34" name="TextBox 33"/>
          <p:cNvSpPr txBox="1"/>
          <p:nvPr/>
        </p:nvSpPr>
        <p:spPr>
          <a:xfrm>
            <a:off x="6153284" y="3489038"/>
            <a:ext cx="5909187" cy="646331"/>
          </a:xfrm>
          <a:prstGeom prst="rect">
            <a:avLst/>
          </a:prstGeom>
          <a:noFill/>
        </p:spPr>
        <p:txBody>
          <a:bodyPr wrap="square">
            <a:spAutoFit/>
          </a:bodyPr>
          <a:lstStyle>
            <a:defPPr>
              <a:defRPr lang="en-US"/>
            </a:defPPr>
            <a:lvl1pPr indent="0">
              <a:lnSpc>
                <a:spcPct val="100000"/>
              </a:lnSpc>
              <a:spcBef>
                <a:spcPts val="0"/>
              </a:spcBef>
              <a:spcAft>
                <a:spcPts val="0"/>
              </a:spcAft>
              <a:buClrTx/>
              <a:buFont typeface="Wingdings" pitchFamily="2" charset="2"/>
              <a:buNone/>
              <a:defRPr sz="1600" i="1">
                <a:solidFill>
                  <a:schemeClr val="bg1"/>
                </a:solidFill>
              </a:defRPr>
            </a:lvl1pPr>
            <a:lvl2pPr marL="400045" lvl="1" indent="-171450">
              <a:lnSpc>
                <a:spcPct val="100000"/>
              </a:lnSpc>
              <a:spcBef>
                <a:spcPts val="0"/>
              </a:spcBef>
              <a:spcAft>
                <a:spcPts val="0"/>
              </a:spcAft>
              <a:buClrTx/>
              <a:buFont typeface="Arial" panose="020B0604020202020204" pitchFamily="34" charset="0"/>
              <a:buChar char="•"/>
              <a:defRPr sz="1200" i="1">
                <a:solidFill>
                  <a:schemeClr val="bg1"/>
                </a:solidFill>
              </a:defRPr>
            </a:lvl2pPr>
            <a:lvl3pPr marL="457189" indent="0" defTabSz="914377">
              <a:lnSpc>
                <a:spcPct val="90000"/>
              </a:lnSpc>
              <a:spcBef>
                <a:spcPts val="200"/>
              </a:spcBef>
              <a:spcAft>
                <a:spcPts val="400"/>
              </a:spcAft>
              <a:buClrTx/>
              <a:buFont typeface="Wingdings" pitchFamily="2" charset="2"/>
              <a:buNone/>
              <a:defRPr sz="1400">
                <a:solidFill>
                  <a:schemeClr val="bg1"/>
                </a:solidFill>
              </a:defRPr>
            </a:lvl3pPr>
            <a:lvl4pPr marL="685783" indent="0" defTabSz="914377">
              <a:lnSpc>
                <a:spcPct val="90000"/>
              </a:lnSpc>
              <a:spcBef>
                <a:spcPts val="200"/>
              </a:spcBef>
              <a:spcAft>
                <a:spcPts val="400"/>
              </a:spcAft>
              <a:buClrTx/>
              <a:buFont typeface="Wingdings" pitchFamily="2" charset="2"/>
              <a:buNone/>
              <a:defRPr sz="1200">
                <a:solidFill>
                  <a:schemeClr val="bg1"/>
                </a:solidFill>
              </a:defRPr>
            </a:lvl4pPr>
            <a:lvl5pPr marL="914378" indent="0" defTabSz="914377">
              <a:lnSpc>
                <a:spcPct val="90000"/>
              </a:lnSpc>
              <a:spcBef>
                <a:spcPts val="200"/>
              </a:spcBef>
              <a:spcAft>
                <a:spcPts val="400"/>
              </a:spcAft>
              <a:buClrTx/>
              <a:buFont typeface="Wingdings" pitchFamily="2" charset="2"/>
              <a:buNone/>
              <a:defRPr sz="1100">
                <a:solidFill>
                  <a:schemeClr val="bg1"/>
                </a:solidFill>
              </a:defRPr>
            </a:lvl5pPr>
            <a:lvl6pPr marL="1284568" indent="-228594" defTabSz="914377">
              <a:lnSpc>
                <a:spcPct val="90000"/>
              </a:lnSpc>
              <a:spcBef>
                <a:spcPts val="200"/>
              </a:spcBef>
              <a:spcAft>
                <a:spcPts val="400"/>
              </a:spcAft>
              <a:buClr>
                <a:schemeClr val="tx1"/>
              </a:buClr>
              <a:buFont typeface="Wingdings" pitchFamily="2" charset="2"/>
              <a:buChar char=""/>
              <a:defRPr sz="1600"/>
            </a:lvl6pPr>
            <a:lvl7pPr marL="1471763" indent="-228594" defTabSz="914377">
              <a:lnSpc>
                <a:spcPct val="90000"/>
              </a:lnSpc>
              <a:spcBef>
                <a:spcPts val="200"/>
              </a:spcBef>
              <a:spcAft>
                <a:spcPts val="400"/>
              </a:spcAft>
              <a:buClr>
                <a:schemeClr val="tx1"/>
              </a:buClr>
              <a:buFont typeface="Wingdings" pitchFamily="2" charset="2"/>
              <a:buChar char=""/>
              <a:defRPr sz="1600"/>
            </a:lvl7pPr>
            <a:lvl8pPr marL="1628959" indent="-228594" defTabSz="914377">
              <a:lnSpc>
                <a:spcPct val="90000"/>
              </a:lnSpc>
              <a:spcBef>
                <a:spcPts val="200"/>
              </a:spcBef>
              <a:spcAft>
                <a:spcPts val="400"/>
              </a:spcAft>
              <a:buClr>
                <a:schemeClr val="tx1"/>
              </a:buClr>
              <a:buFont typeface="Wingdings" pitchFamily="2" charset="2"/>
              <a:buChar char=""/>
              <a:defRPr sz="1600"/>
            </a:lvl8pPr>
            <a:lvl9pPr marL="1806155" indent="-228594" defTabSz="914377">
              <a:lnSpc>
                <a:spcPct val="90000"/>
              </a:lnSpc>
              <a:spcBef>
                <a:spcPts val="200"/>
              </a:spcBef>
              <a:spcAft>
                <a:spcPts val="400"/>
              </a:spcAft>
              <a:buClr>
                <a:schemeClr val="tx1"/>
              </a:buClr>
              <a:buFont typeface="Wingdings" pitchFamily="2" charset="2"/>
              <a:buChar char=""/>
              <a:defRPr sz="1600"/>
            </a:lvl9pPr>
          </a:lstStyle>
          <a:p>
            <a:pPr marL="40004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FFFFFF"/>
                </a:solidFill>
                <a:effectLst/>
                <a:uLnTx/>
                <a:uFillTx/>
                <a:latin typeface="Corbel" panose="020B0503020204020204"/>
                <a:ea typeface="+mn-ea"/>
                <a:cs typeface="+mn-cs"/>
              </a:rPr>
              <a:t>U</a:t>
            </a:r>
            <a:r>
              <a:rPr kumimoji="0" lang="en-GB" sz="1800" b="0" i="1" u="none" strike="noStrike" kern="1200" cap="none" spc="0" normalizeH="0" baseline="0" noProof="0" dirty="0" smtClean="0">
                <a:ln>
                  <a:noFill/>
                </a:ln>
                <a:solidFill>
                  <a:srgbClr val="FFFFFF"/>
                </a:solidFill>
                <a:effectLst/>
                <a:uLnTx/>
                <a:uFillTx/>
                <a:latin typeface="Corbel" panose="020B0503020204020204"/>
                <a:ea typeface="+mn-ea"/>
                <a:cs typeface="+mn-cs"/>
              </a:rPr>
              <a:t>nprecedented </a:t>
            </a:r>
            <a:r>
              <a:rPr kumimoji="0" lang="en-GB" sz="1800" b="0" i="1" u="none" strike="noStrike" kern="1200" cap="none" spc="0" normalizeH="0" baseline="0" noProof="0" dirty="0">
                <a:ln>
                  <a:noFill/>
                </a:ln>
                <a:solidFill>
                  <a:srgbClr val="FFFFFF"/>
                </a:solidFill>
                <a:effectLst/>
                <a:uLnTx/>
                <a:uFillTx/>
                <a:latin typeface="Corbel" panose="020B0503020204020204"/>
                <a:ea typeface="+mn-ea"/>
                <a:cs typeface="+mn-cs"/>
              </a:rPr>
              <a:t>spatial </a:t>
            </a:r>
            <a:r>
              <a:rPr kumimoji="0" lang="en-GB" sz="1800" b="0" i="1" u="none" strike="noStrike" kern="1200" cap="none" spc="0" normalizeH="0" baseline="0" noProof="0" dirty="0" smtClean="0">
                <a:ln>
                  <a:noFill/>
                </a:ln>
                <a:solidFill>
                  <a:srgbClr val="FFFFFF"/>
                </a:solidFill>
                <a:effectLst/>
                <a:uLnTx/>
                <a:uFillTx/>
                <a:latin typeface="Corbel" panose="020B0503020204020204"/>
                <a:ea typeface="+mn-ea"/>
                <a:cs typeface="+mn-cs"/>
              </a:rPr>
              <a:t>resolution </a:t>
            </a:r>
            <a:r>
              <a:rPr kumimoji="0" lang="en-GB" sz="1800" b="0" i="1" u="none" strike="noStrike" kern="1200" cap="none" spc="0" normalizeH="0" baseline="0" noProof="0" dirty="0">
                <a:ln>
                  <a:noFill/>
                </a:ln>
                <a:solidFill>
                  <a:srgbClr val="FFFFFF"/>
                </a:solidFill>
                <a:effectLst/>
                <a:uLnTx/>
                <a:uFillTx/>
                <a:latin typeface="Corbel" panose="020B0503020204020204"/>
                <a:ea typeface="+mn-ea"/>
                <a:cs typeface="+mn-cs"/>
              </a:rPr>
              <a:t>(1-5 µm point resolution</a:t>
            </a:r>
            <a:r>
              <a:rPr kumimoji="0" lang="en-GB" sz="1800" b="0" i="1" u="none" strike="noStrike" kern="1200" cap="none" spc="0" normalizeH="0" baseline="0" noProof="0" dirty="0" smtClean="0">
                <a:ln>
                  <a:noFill/>
                </a:ln>
                <a:solidFill>
                  <a:srgbClr val="FFFFFF"/>
                </a:solidFill>
                <a:effectLst/>
                <a:uLnTx/>
                <a:uFillTx/>
                <a:latin typeface="Corbel" panose="020B0503020204020204"/>
                <a:ea typeface="+mn-ea"/>
                <a:cs typeface="+mn-cs"/>
              </a:rPr>
              <a:t>)</a:t>
            </a:r>
          </a:p>
          <a:p>
            <a:pPr marL="40004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smtClean="0">
                <a:ln>
                  <a:noFill/>
                </a:ln>
                <a:solidFill>
                  <a:srgbClr val="FFFFFF"/>
                </a:solidFill>
                <a:effectLst/>
                <a:uLnTx/>
                <a:uFillTx/>
                <a:latin typeface="Corbel" panose="020B0503020204020204"/>
                <a:ea typeface="+mn-ea"/>
                <a:cs typeface="+mn-cs"/>
              </a:rPr>
              <a:t>Low </a:t>
            </a:r>
            <a:r>
              <a:rPr kumimoji="0" lang="en-US" sz="1800" b="0" i="1" u="none" strike="noStrike" kern="1200" cap="none" spc="0" normalizeH="0" baseline="0" noProof="0" dirty="0">
                <a:ln>
                  <a:noFill/>
                </a:ln>
                <a:solidFill>
                  <a:srgbClr val="FFFFFF"/>
                </a:solidFill>
                <a:effectLst/>
                <a:uLnTx/>
                <a:uFillTx/>
                <a:latin typeface="Corbel" panose="020B0503020204020204"/>
                <a:ea typeface="+mn-ea"/>
                <a:cs typeface="+mn-cs"/>
              </a:rPr>
              <a:t>dissipated </a:t>
            </a:r>
            <a:r>
              <a:rPr kumimoji="0" lang="en-US" sz="1800" b="0" i="1" u="none" strike="noStrike" kern="1200" cap="none" spc="0" normalizeH="0" baseline="0" noProof="0" dirty="0" smtClean="0">
                <a:ln>
                  <a:noFill/>
                </a:ln>
                <a:solidFill>
                  <a:srgbClr val="FFFFFF"/>
                </a:solidFill>
                <a:effectLst/>
                <a:uLnTx/>
                <a:uFillTx/>
                <a:latin typeface="Corbel" panose="020B0503020204020204"/>
                <a:ea typeface="+mn-ea"/>
                <a:cs typeface="+mn-cs"/>
              </a:rPr>
              <a:t>power </a:t>
            </a:r>
            <a:r>
              <a:rPr kumimoji="0" lang="en-US" sz="1800" b="0" i="1" u="none" strike="noStrike" kern="1200" cap="none" spc="0" normalizeH="0" baseline="0" noProof="0" dirty="0">
                <a:ln>
                  <a:noFill/>
                </a:ln>
                <a:solidFill>
                  <a:srgbClr val="FFFFFF"/>
                </a:solidFill>
                <a:effectLst/>
                <a:uLnTx/>
                <a:uFillTx/>
                <a:latin typeface="Corbel" panose="020B0503020204020204"/>
                <a:ea typeface="+mn-ea"/>
                <a:cs typeface="+mn-cs"/>
              </a:rPr>
              <a:t>(&lt;50mW/cm2</a:t>
            </a:r>
            <a:r>
              <a:rPr kumimoji="0" lang="en-US" sz="1800" b="0" i="1" u="none" strike="noStrike" kern="1200" cap="none" spc="0" normalizeH="0" baseline="0" noProof="0" dirty="0" smtClean="0">
                <a:ln>
                  <a:noFill/>
                </a:ln>
                <a:solidFill>
                  <a:srgbClr val="FFFFFF"/>
                </a:solidFill>
                <a:effectLst/>
                <a:uLnTx/>
                <a:uFillTx/>
                <a:latin typeface="Corbel" panose="020B0503020204020204"/>
                <a:ea typeface="+mn-ea"/>
                <a:cs typeface="+mn-cs"/>
              </a:rPr>
              <a:t>)</a:t>
            </a:r>
            <a:endParaRPr kumimoji="0" lang="en-GB" sz="1800" b="0" i="1"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6" name="TextBox 35"/>
          <p:cNvSpPr txBox="1"/>
          <p:nvPr/>
        </p:nvSpPr>
        <p:spPr>
          <a:xfrm>
            <a:off x="377824" y="4111290"/>
            <a:ext cx="5437239" cy="707886"/>
          </a:xfrm>
          <a:prstGeom prst="rect">
            <a:avLst/>
          </a:prstGeom>
          <a:noFill/>
        </p:spPr>
        <p:txBody>
          <a:bodyPr wrap="square">
            <a:spAutoFit/>
          </a:bodyPr>
          <a:lstStyle>
            <a:defPPr>
              <a:defRPr lang="en-US"/>
            </a:defPPr>
            <a:lvl1pPr indent="0">
              <a:lnSpc>
                <a:spcPct val="100000"/>
              </a:lnSpc>
              <a:spcBef>
                <a:spcPts val="0"/>
              </a:spcBef>
              <a:spcAft>
                <a:spcPts val="0"/>
              </a:spcAft>
              <a:buClrTx/>
              <a:buFont typeface="Wingdings" pitchFamily="2" charset="2"/>
              <a:buNone/>
              <a:defRPr sz="1600" i="1">
                <a:solidFill>
                  <a:schemeClr val="bg1"/>
                </a:solidFill>
              </a:defRPr>
            </a:lvl1pPr>
            <a:lvl2pPr marL="400045" lvl="1" indent="-171450">
              <a:lnSpc>
                <a:spcPct val="100000"/>
              </a:lnSpc>
              <a:spcBef>
                <a:spcPts val="0"/>
              </a:spcBef>
              <a:spcAft>
                <a:spcPts val="0"/>
              </a:spcAft>
              <a:buClrTx/>
              <a:buFont typeface="Arial" panose="020B0604020202020204" pitchFamily="34" charset="0"/>
              <a:buChar char="•"/>
              <a:defRPr sz="1200" i="1">
                <a:solidFill>
                  <a:schemeClr val="bg1"/>
                </a:solidFill>
              </a:defRPr>
            </a:lvl2pPr>
            <a:lvl3pPr marL="457189" indent="0" defTabSz="914377">
              <a:lnSpc>
                <a:spcPct val="90000"/>
              </a:lnSpc>
              <a:spcBef>
                <a:spcPts val="200"/>
              </a:spcBef>
              <a:spcAft>
                <a:spcPts val="400"/>
              </a:spcAft>
              <a:buClrTx/>
              <a:buFont typeface="Wingdings" pitchFamily="2" charset="2"/>
              <a:buNone/>
              <a:defRPr sz="1400">
                <a:solidFill>
                  <a:schemeClr val="bg1"/>
                </a:solidFill>
              </a:defRPr>
            </a:lvl3pPr>
            <a:lvl4pPr marL="685783" indent="0" defTabSz="914377">
              <a:lnSpc>
                <a:spcPct val="90000"/>
              </a:lnSpc>
              <a:spcBef>
                <a:spcPts val="200"/>
              </a:spcBef>
              <a:spcAft>
                <a:spcPts val="400"/>
              </a:spcAft>
              <a:buClrTx/>
              <a:buFont typeface="Wingdings" pitchFamily="2" charset="2"/>
              <a:buNone/>
              <a:defRPr sz="1200">
                <a:solidFill>
                  <a:schemeClr val="bg1"/>
                </a:solidFill>
              </a:defRPr>
            </a:lvl4pPr>
            <a:lvl5pPr marL="914378" indent="0" defTabSz="914377">
              <a:lnSpc>
                <a:spcPct val="90000"/>
              </a:lnSpc>
              <a:spcBef>
                <a:spcPts val="200"/>
              </a:spcBef>
              <a:spcAft>
                <a:spcPts val="400"/>
              </a:spcAft>
              <a:buClrTx/>
              <a:buFont typeface="Wingdings" pitchFamily="2" charset="2"/>
              <a:buNone/>
              <a:defRPr sz="1100">
                <a:solidFill>
                  <a:schemeClr val="bg1"/>
                </a:solidFill>
              </a:defRPr>
            </a:lvl5pPr>
            <a:lvl6pPr marL="1284568" indent="-228594" defTabSz="914377">
              <a:lnSpc>
                <a:spcPct val="90000"/>
              </a:lnSpc>
              <a:spcBef>
                <a:spcPts val="200"/>
              </a:spcBef>
              <a:spcAft>
                <a:spcPts val="400"/>
              </a:spcAft>
              <a:buClr>
                <a:schemeClr val="tx1"/>
              </a:buClr>
              <a:buFont typeface="Wingdings" pitchFamily="2" charset="2"/>
              <a:buChar char=""/>
              <a:defRPr sz="1600"/>
            </a:lvl6pPr>
            <a:lvl7pPr marL="1471763" indent="-228594" defTabSz="914377">
              <a:lnSpc>
                <a:spcPct val="90000"/>
              </a:lnSpc>
              <a:spcBef>
                <a:spcPts val="200"/>
              </a:spcBef>
              <a:spcAft>
                <a:spcPts val="400"/>
              </a:spcAft>
              <a:buClr>
                <a:schemeClr val="tx1"/>
              </a:buClr>
              <a:buFont typeface="Wingdings" pitchFamily="2" charset="2"/>
              <a:buChar char=""/>
              <a:defRPr sz="1600"/>
            </a:lvl7pPr>
            <a:lvl8pPr marL="1628959" indent="-228594" defTabSz="914377">
              <a:lnSpc>
                <a:spcPct val="90000"/>
              </a:lnSpc>
              <a:spcBef>
                <a:spcPts val="200"/>
              </a:spcBef>
              <a:spcAft>
                <a:spcPts val="400"/>
              </a:spcAft>
              <a:buClr>
                <a:schemeClr val="tx1"/>
              </a:buClr>
              <a:buFont typeface="Wingdings" pitchFamily="2" charset="2"/>
              <a:buChar char=""/>
              <a:defRPr sz="1600"/>
            </a:lvl8pPr>
            <a:lvl9pPr marL="1806155" indent="-228594" defTabSz="914377">
              <a:lnSpc>
                <a:spcPct val="90000"/>
              </a:lnSpc>
              <a:spcBef>
                <a:spcPts val="200"/>
              </a:spcBef>
              <a:spcAft>
                <a:spcPts val="400"/>
              </a:spcAft>
              <a:buClr>
                <a:schemeClr val="tx1"/>
              </a:buClr>
              <a:buFont typeface="Wingdings" pitchFamily="2" charset="2"/>
              <a:buChar char=""/>
              <a:defRPr sz="1600"/>
            </a:lvl9pPr>
          </a:lstStyle>
          <a:p>
            <a:pPr marL="228595" marR="0" lvl="1" indent="0" algn="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1" u="none" strike="noStrike" kern="1200" cap="none" spc="0" normalizeH="0" baseline="0" noProof="0" dirty="0" smtClean="0">
                <a:ln>
                  <a:noFill/>
                </a:ln>
                <a:solidFill>
                  <a:srgbClr val="FFFFFF"/>
                </a:solidFill>
                <a:effectLst/>
                <a:uLnTx/>
                <a:uFillTx/>
                <a:latin typeface="Corbel" panose="020B0503020204020204"/>
                <a:ea typeface="+mn-ea"/>
                <a:cs typeface="+mn-cs"/>
              </a:rPr>
              <a:t>Very Low Temperature</a:t>
            </a:r>
          </a:p>
          <a:p>
            <a:pPr marL="228595" marR="0" lvl="1" indent="0" algn="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1" u="none" strike="noStrike" kern="1200" cap="none" spc="0" normalizeH="0" baseline="0" noProof="0" dirty="0" smtClean="0">
                <a:ln>
                  <a:noFill/>
                </a:ln>
                <a:solidFill>
                  <a:srgbClr val="FFFFFF"/>
                </a:solidFill>
                <a:effectLst/>
                <a:uLnTx/>
                <a:uFillTx/>
                <a:latin typeface="Corbel" panose="020B0503020204020204"/>
                <a:ea typeface="+mn-ea"/>
                <a:cs typeface="+mn-cs"/>
              </a:rPr>
              <a:t>High Pressure</a:t>
            </a:r>
            <a:endParaRPr kumimoji="0" lang="en-GB" sz="2000" b="1" i="1"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8" name="TextBox 37"/>
          <p:cNvSpPr txBox="1"/>
          <p:nvPr/>
        </p:nvSpPr>
        <p:spPr>
          <a:xfrm>
            <a:off x="6168156" y="4126538"/>
            <a:ext cx="3487416" cy="1323439"/>
          </a:xfrm>
          <a:prstGeom prst="rect">
            <a:avLst/>
          </a:prstGeom>
          <a:noFill/>
        </p:spPr>
        <p:txBody>
          <a:bodyPr wrap="square">
            <a:spAutoFit/>
          </a:bodyPr>
          <a:lstStyle>
            <a:defPPr>
              <a:defRPr lang="en-US"/>
            </a:defPPr>
            <a:lvl1pPr indent="0">
              <a:lnSpc>
                <a:spcPct val="100000"/>
              </a:lnSpc>
              <a:spcBef>
                <a:spcPts val="0"/>
              </a:spcBef>
              <a:spcAft>
                <a:spcPts val="0"/>
              </a:spcAft>
              <a:buClrTx/>
              <a:buFont typeface="Wingdings" pitchFamily="2" charset="2"/>
              <a:buNone/>
              <a:defRPr sz="1600" i="1">
                <a:solidFill>
                  <a:schemeClr val="bg1"/>
                </a:solidFill>
              </a:defRPr>
            </a:lvl1pPr>
            <a:lvl2pPr marL="400045" lvl="1" indent="-171450">
              <a:lnSpc>
                <a:spcPct val="100000"/>
              </a:lnSpc>
              <a:spcBef>
                <a:spcPts val="0"/>
              </a:spcBef>
              <a:spcAft>
                <a:spcPts val="0"/>
              </a:spcAft>
              <a:buClrTx/>
              <a:buFont typeface="Arial" panose="020B0604020202020204" pitchFamily="34" charset="0"/>
              <a:buChar char="•"/>
              <a:defRPr sz="1200" i="1">
                <a:solidFill>
                  <a:schemeClr val="bg1"/>
                </a:solidFill>
              </a:defRPr>
            </a:lvl2pPr>
            <a:lvl3pPr marL="457189" indent="0" defTabSz="914377">
              <a:lnSpc>
                <a:spcPct val="90000"/>
              </a:lnSpc>
              <a:spcBef>
                <a:spcPts val="200"/>
              </a:spcBef>
              <a:spcAft>
                <a:spcPts val="400"/>
              </a:spcAft>
              <a:buClrTx/>
              <a:buFont typeface="Wingdings" pitchFamily="2" charset="2"/>
              <a:buNone/>
              <a:defRPr sz="1400">
                <a:solidFill>
                  <a:schemeClr val="bg1"/>
                </a:solidFill>
              </a:defRPr>
            </a:lvl3pPr>
            <a:lvl4pPr marL="685783" indent="0" defTabSz="914377">
              <a:lnSpc>
                <a:spcPct val="90000"/>
              </a:lnSpc>
              <a:spcBef>
                <a:spcPts val="200"/>
              </a:spcBef>
              <a:spcAft>
                <a:spcPts val="400"/>
              </a:spcAft>
              <a:buClrTx/>
              <a:buFont typeface="Wingdings" pitchFamily="2" charset="2"/>
              <a:buNone/>
              <a:defRPr sz="1200">
                <a:solidFill>
                  <a:schemeClr val="bg1"/>
                </a:solidFill>
              </a:defRPr>
            </a:lvl4pPr>
            <a:lvl5pPr marL="914378" indent="0" defTabSz="914377">
              <a:lnSpc>
                <a:spcPct val="90000"/>
              </a:lnSpc>
              <a:spcBef>
                <a:spcPts val="200"/>
              </a:spcBef>
              <a:spcAft>
                <a:spcPts val="400"/>
              </a:spcAft>
              <a:buClrTx/>
              <a:buFont typeface="Wingdings" pitchFamily="2" charset="2"/>
              <a:buNone/>
              <a:defRPr sz="1100">
                <a:solidFill>
                  <a:schemeClr val="bg1"/>
                </a:solidFill>
              </a:defRPr>
            </a:lvl5pPr>
            <a:lvl6pPr marL="1284568" indent="-228594" defTabSz="914377">
              <a:lnSpc>
                <a:spcPct val="90000"/>
              </a:lnSpc>
              <a:spcBef>
                <a:spcPts val="200"/>
              </a:spcBef>
              <a:spcAft>
                <a:spcPts val="400"/>
              </a:spcAft>
              <a:buClr>
                <a:schemeClr val="tx1"/>
              </a:buClr>
              <a:buFont typeface="Wingdings" pitchFamily="2" charset="2"/>
              <a:buChar char=""/>
              <a:defRPr sz="1600"/>
            </a:lvl6pPr>
            <a:lvl7pPr marL="1471763" indent="-228594" defTabSz="914377">
              <a:lnSpc>
                <a:spcPct val="90000"/>
              </a:lnSpc>
              <a:spcBef>
                <a:spcPts val="200"/>
              </a:spcBef>
              <a:spcAft>
                <a:spcPts val="400"/>
              </a:spcAft>
              <a:buClr>
                <a:schemeClr val="tx1"/>
              </a:buClr>
              <a:buFont typeface="Wingdings" pitchFamily="2" charset="2"/>
              <a:buChar char=""/>
              <a:defRPr sz="1600"/>
            </a:lvl7pPr>
            <a:lvl8pPr marL="1628959" indent="-228594" defTabSz="914377">
              <a:lnSpc>
                <a:spcPct val="90000"/>
              </a:lnSpc>
              <a:spcBef>
                <a:spcPts val="200"/>
              </a:spcBef>
              <a:spcAft>
                <a:spcPts val="400"/>
              </a:spcAft>
              <a:buClr>
                <a:schemeClr val="tx1"/>
              </a:buClr>
              <a:buFont typeface="Wingdings" pitchFamily="2" charset="2"/>
              <a:buChar char=""/>
              <a:defRPr sz="1600"/>
            </a:lvl8pPr>
            <a:lvl9pPr marL="1806155" indent="-228594" defTabSz="914377">
              <a:lnSpc>
                <a:spcPct val="90000"/>
              </a:lnSpc>
              <a:spcBef>
                <a:spcPts val="200"/>
              </a:spcBef>
              <a:spcAft>
                <a:spcPts val="400"/>
              </a:spcAft>
              <a:buClr>
                <a:schemeClr val="tx1"/>
              </a:buClr>
              <a:buFont typeface="Wingdings" pitchFamily="2" charset="2"/>
              <a:buChar char=""/>
              <a:defRPr sz="1600"/>
            </a:lvl9pPr>
          </a:lstStyle>
          <a:p>
            <a:pPr marL="228595"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1" u="none" strike="noStrike" kern="1200" cap="none" spc="0" normalizeH="0" baseline="0" noProof="0" dirty="0" smtClean="0">
                <a:ln>
                  <a:noFill/>
                </a:ln>
                <a:solidFill>
                  <a:srgbClr val="FFFFFF"/>
                </a:solidFill>
                <a:effectLst/>
                <a:uLnTx/>
                <a:uFillTx/>
                <a:latin typeface="Corbel" panose="020B0503020204020204"/>
                <a:ea typeface="+mn-ea"/>
                <a:cs typeface="+mn-cs"/>
              </a:rPr>
              <a:t>Room Temperature</a:t>
            </a:r>
          </a:p>
          <a:p>
            <a:pPr marL="228595"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FFFFFF"/>
                </a:solidFill>
                <a:effectLst/>
                <a:uLnTx/>
                <a:uFillTx/>
                <a:latin typeface="Corbel" panose="020B0503020204020204"/>
                <a:ea typeface="+mn-ea"/>
                <a:cs typeface="+mn-cs"/>
              </a:rPr>
              <a:t>Minimum Material budget</a:t>
            </a:r>
          </a:p>
          <a:p>
            <a:pPr marL="228595"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1" u="none" strike="noStrike" kern="1200" cap="none" spc="0" normalizeH="0" baseline="0" noProof="0" dirty="0" smtClean="0">
              <a:ln>
                <a:noFill/>
              </a:ln>
              <a:solidFill>
                <a:srgbClr val="FFFFFF"/>
              </a:solidFill>
              <a:effectLst/>
              <a:uLnTx/>
              <a:uFillTx/>
              <a:latin typeface="Corbel" panose="020B0503020204020204"/>
              <a:ea typeface="+mn-ea"/>
              <a:cs typeface="+mn-cs"/>
            </a:endParaRPr>
          </a:p>
          <a:p>
            <a:pPr marL="228595"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1" i="1" u="none" strike="noStrike" kern="1200" cap="none" spc="0" normalizeH="0" baseline="0" noProof="0" dirty="0" smtClean="0">
              <a:ln>
                <a:noFill/>
              </a:ln>
              <a:solidFill>
                <a:srgbClr val="FFFFFF"/>
              </a:solidFill>
              <a:effectLst/>
              <a:uLnTx/>
              <a:uFillTx/>
              <a:latin typeface="Corbel" panose="020B0503020204020204"/>
              <a:ea typeface="+mn-ea"/>
              <a:cs typeface="+mn-cs"/>
            </a:endParaRPr>
          </a:p>
        </p:txBody>
      </p:sp>
      <p:sp>
        <p:nvSpPr>
          <p:cNvPr id="3" name="Rectangle 2"/>
          <p:cNvSpPr/>
          <p:nvPr/>
        </p:nvSpPr>
        <p:spPr>
          <a:xfrm>
            <a:off x="6793982" y="4707147"/>
            <a:ext cx="1338310"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FF0000"/>
                </a:solidFill>
                <a:effectLst/>
                <a:uLnTx/>
                <a:uFillTx/>
                <a:latin typeface="Corbel" panose="020B0503020204020204"/>
                <a:ea typeface="+mn-ea"/>
                <a:cs typeface="+mn-cs"/>
                <a:sym typeface="Wingdings" panose="05000000000000000000" pitchFamily="2" charset="2"/>
              </a:rPr>
              <a:t>gas</a:t>
            </a:r>
          </a:p>
        </p:txBody>
      </p:sp>
      <p:sp>
        <p:nvSpPr>
          <p:cNvPr id="4" name="Bent-Up Arrow 3"/>
          <p:cNvSpPr/>
          <p:nvPr/>
        </p:nvSpPr>
        <p:spPr>
          <a:xfrm rot="5400000">
            <a:off x="1884763" y="4028785"/>
            <a:ext cx="751226" cy="557214"/>
          </a:xfrm>
          <a:prstGeom prst="bentUpArrow">
            <a:avLst/>
          </a:prstGeom>
          <a:solidFill>
            <a:schemeClr val="tx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DBA"/>
              </a:solidFill>
              <a:effectLst/>
              <a:uLnTx/>
              <a:uFillTx/>
              <a:latin typeface="Corbel" panose="020B0503020204020204"/>
              <a:ea typeface="+mn-ea"/>
              <a:cs typeface="+mn-cs"/>
            </a:endParaRPr>
          </a:p>
        </p:txBody>
      </p:sp>
      <p:sp>
        <p:nvSpPr>
          <p:cNvPr id="42" name="Bent-Up Arrow 41"/>
          <p:cNvSpPr/>
          <p:nvPr/>
        </p:nvSpPr>
        <p:spPr>
          <a:xfrm rot="16200000" flipH="1">
            <a:off x="9571466" y="4028785"/>
            <a:ext cx="751226" cy="557214"/>
          </a:xfrm>
          <a:prstGeom prst="bentUpArrow">
            <a:avLst/>
          </a:prstGeom>
          <a:solidFill>
            <a:schemeClr val="tx1"/>
          </a:solidFill>
          <a:ln>
            <a:solidFill>
              <a:schemeClr val="tx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DBA"/>
              </a:solidFill>
              <a:effectLst/>
              <a:uLnTx/>
              <a:uFillTx/>
              <a:latin typeface="Corbel" panose="020B0503020204020204"/>
              <a:ea typeface="+mn-ea"/>
              <a:cs typeface="+mn-cs"/>
            </a:endParaRPr>
          </a:p>
        </p:txBody>
      </p:sp>
      <p:sp>
        <p:nvSpPr>
          <p:cNvPr id="6" name="Rectangle 5"/>
          <p:cNvSpPr/>
          <p:nvPr/>
        </p:nvSpPr>
        <p:spPr>
          <a:xfrm>
            <a:off x="3328745" y="5693297"/>
            <a:ext cx="155363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Corbel" panose="020B0503020204020204"/>
                <a:ea typeface="+mn-ea"/>
                <a:cs typeface="+mn-cs"/>
                <a:sym typeface="Wingdings" panose="05000000000000000000" pitchFamily="2" charset="2"/>
              </a:rPr>
              <a:t>two phase</a:t>
            </a:r>
            <a:endParaRPr kumimoji="0" lang="en-GB" sz="2400" b="1" i="0" u="none" strike="noStrike" kern="1200" cap="none" spc="0" normalizeH="0" baseline="0" noProof="0" dirty="0">
              <a:ln>
                <a:noFill/>
              </a:ln>
              <a:solidFill>
                <a:srgbClr val="FF0000"/>
              </a:solidFill>
              <a:effectLst/>
              <a:uLnTx/>
              <a:uFillTx/>
              <a:latin typeface="Corbel" panose="020B0503020204020204"/>
              <a:ea typeface="+mn-ea"/>
              <a:cs typeface="+mn-cs"/>
            </a:endParaRPr>
          </a:p>
        </p:txBody>
      </p:sp>
      <p:sp>
        <p:nvSpPr>
          <p:cNvPr id="14" name="Rectangle 13"/>
          <p:cNvSpPr/>
          <p:nvPr/>
        </p:nvSpPr>
        <p:spPr>
          <a:xfrm>
            <a:off x="7323150" y="4780516"/>
            <a:ext cx="454162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rgbClr val="005DBA"/>
                </a:solidFill>
                <a:effectLst/>
                <a:uLnTx/>
                <a:uFillTx/>
                <a:latin typeface="Corbel" panose="020B0503020204020204"/>
                <a:ea typeface="+mn-ea"/>
                <a:cs typeface="+mn-cs"/>
              </a:rPr>
              <a:t>AIR</a:t>
            </a:r>
            <a:r>
              <a:rPr kumimoji="0" lang="en-GB" sz="1600" b="0" i="1" u="none" strike="noStrike" kern="1200" cap="none" spc="0" normalizeH="0" baseline="0" noProof="0" dirty="0" smtClean="0">
                <a:ln>
                  <a:noFill/>
                </a:ln>
                <a:solidFill>
                  <a:srgbClr val="005DBA"/>
                </a:solidFill>
                <a:effectLst/>
                <a:uLnTx/>
                <a:uFillTx/>
                <a:latin typeface="Corbel" panose="020B0503020204020204"/>
                <a:ea typeface="+mn-ea"/>
                <a:cs typeface="+mn-cs"/>
              </a:rPr>
              <a:t> </a:t>
            </a:r>
            <a:r>
              <a:rPr kumimoji="0" lang="en-GB" sz="1600" b="0" i="1" u="none" strike="noStrike" kern="1200" cap="none" spc="0" normalizeH="0" baseline="0" noProof="0" dirty="0">
                <a:ln>
                  <a:noFill/>
                </a:ln>
                <a:solidFill>
                  <a:srgbClr val="005DBA"/>
                </a:solidFill>
                <a:effectLst/>
                <a:uLnTx/>
                <a:uFillTx/>
                <a:latin typeface="Corbel" panose="020B0503020204020204"/>
                <a:ea typeface="+mn-ea"/>
                <a:cs typeface="+mn-cs"/>
              </a:rPr>
              <a:t>suitable only for very low on-detector dissipation</a:t>
            </a:r>
            <a:endParaRPr kumimoji="0" lang="en-GB"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8" name="Rectangle 17"/>
          <p:cNvSpPr/>
          <p:nvPr/>
        </p:nvSpPr>
        <p:spPr>
          <a:xfrm>
            <a:off x="6544506" y="5316221"/>
            <a:ext cx="312720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smtClean="0">
                <a:ln>
                  <a:noFill/>
                </a:ln>
                <a:solidFill>
                  <a:srgbClr val="005DBA"/>
                </a:solidFill>
                <a:effectLst/>
                <a:uLnTx/>
                <a:uFillTx/>
                <a:latin typeface="Corbel" panose="020B0503020204020204"/>
                <a:ea typeface="+mn-ea"/>
                <a:cs typeface="+mn-cs"/>
              </a:rPr>
              <a:t>WATER </a:t>
            </a:r>
            <a:r>
              <a:rPr kumimoji="0" lang="en-GB" sz="1600" b="0" i="1" u="none" strike="noStrike" kern="1200" cap="none" spc="0" normalizeH="0" baseline="0" noProof="0" dirty="0" smtClean="0">
                <a:ln>
                  <a:noFill/>
                </a:ln>
                <a:solidFill>
                  <a:srgbClr val="005DBA"/>
                </a:solidFill>
                <a:effectLst/>
                <a:uLnTx/>
                <a:uFillTx/>
                <a:latin typeface="Corbel" panose="020B0503020204020204"/>
                <a:ea typeface="+mn-ea"/>
                <a:cs typeface="+mn-cs"/>
              </a:rPr>
              <a:t>“</a:t>
            </a:r>
            <a:r>
              <a:rPr kumimoji="0" lang="en-GB" sz="1600" b="0" i="1" u="none" strike="noStrike" kern="1200" cap="none" spc="0" normalizeH="0" baseline="0" noProof="0" dirty="0" err="1">
                <a:ln>
                  <a:noFill/>
                </a:ln>
                <a:solidFill>
                  <a:srgbClr val="005DBA"/>
                </a:solidFill>
                <a:effectLst/>
                <a:uLnTx/>
                <a:uFillTx/>
                <a:latin typeface="Corbel" panose="020B0503020204020204"/>
                <a:ea typeface="+mn-ea"/>
                <a:cs typeface="+mn-cs"/>
              </a:rPr>
              <a:t>leakless</a:t>
            </a:r>
            <a:r>
              <a:rPr kumimoji="0" lang="en-GB" sz="1600" b="0" i="1" u="none" strike="noStrike" kern="1200" cap="none" spc="0" normalizeH="0" baseline="0" noProof="0" dirty="0">
                <a:ln>
                  <a:noFill/>
                </a:ln>
                <a:solidFill>
                  <a:srgbClr val="005DBA"/>
                </a:solidFill>
                <a:effectLst/>
                <a:uLnTx/>
                <a:uFillTx/>
                <a:latin typeface="Corbel" panose="020B0503020204020204"/>
                <a:ea typeface="+mn-ea"/>
                <a:cs typeface="+mn-cs"/>
              </a:rPr>
              <a:t>” </a:t>
            </a:r>
            <a:r>
              <a:rPr kumimoji="0" lang="en-GB" sz="1800" b="1" i="1" u="none" strike="noStrike" kern="1200" cap="none" spc="0" normalizeH="0" baseline="0" noProof="0" dirty="0" smtClean="0">
                <a:ln>
                  <a:noFill/>
                </a:ln>
                <a:solidFill>
                  <a:srgbClr val="005DBA"/>
                </a:solidFill>
                <a:effectLst/>
                <a:uLnTx/>
                <a:uFillTx/>
                <a:latin typeface="Corbel" panose="020B0503020204020204"/>
                <a:ea typeface="+mn-ea"/>
                <a:cs typeface="+mn-cs"/>
              </a:rPr>
              <a:t>, FKs, NOVEC</a:t>
            </a:r>
            <a:endParaRPr kumimoji="0" lang="en-GB" sz="18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40" name="Picture 3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51" t="5360" b="4754"/>
          <a:stretch/>
        </p:blipFill>
        <p:spPr>
          <a:xfrm>
            <a:off x="-12700" y="535495"/>
            <a:ext cx="6088384" cy="2848114"/>
          </a:xfrm>
          <a:prstGeom prst="rect">
            <a:avLst/>
          </a:prstGeom>
        </p:spPr>
      </p:pic>
      <p:pic>
        <p:nvPicPr>
          <p:cNvPr id="44" name="Picture 4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173760" flipH="1">
            <a:off x="8543889" y="1069430"/>
            <a:ext cx="2567790" cy="2163045"/>
          </a:xfrm>
          <a:prstGeom prst="rect">
            <a:avLst/>
          </a:prstGeom>
        </p:spPr>
      </p:pic>
      <p:cxnSp>
        <p:nvCxnSpPr>
          <p:cNvPr id="45" name="Straight Connector 44"/>
          <p:cNvCxnSpPr/>
          <p:nvPr/>
        </p:nvCxnSpPr>
        <p:spPr>
          <a:xfrm flipV="1">
            <a:off x="-1058" y="1608152"/>
            <a:ext cx="6096000" cy="608876"/>
          </a:xfrm>
          <a:prstGeom prst="line">
            <a:avLst/>
          </a:prstGeom>
          <a:ln w="38100">
            <a:solidFill>
              <a:schemeClr val="accent1">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6" name="TextBox 45"/>
          <p:cNvSpPr txBox="1"/>
          <p:nvPr/>
        </p:nvSpPr>
        <p:spPr>
          <a:xfrm>
            <a:off x="9268691" y="3072107"/>
            <a:ext cx="2850355" cy="369332"/>
          </a:xfrm>
          <a:prstGeom prst="rect">
            <a:avLst/>
          </a:prstGeom>
          <a:solidFill>
            <a:srgbClr val="FFFFFF">
              <a:alpha val="69804"/>
            </a:srgbClr>
          </a:solidFill>
        </p:spPr>
        <p:txBody>
          <a:bodyPr wrap="square">
            <a:spAutoFit/>
          </a:bodyPr>
          <a:lstStyle>
            <a:defPPr>
              <a:defRPr lang="en-US"/>
            </a:defPPr>
            <a:lvl1pPr>
              <a:defRPr sz="1400" b="1" i="1">
                <a:solidFill>
                  <a:srgbClr val="01103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1031"/>
                </a:solidFill>
                <a:effectLst/>
                <a:uLnTx/>
                <a:uFillTx/>
                <a:latin typeface="Corbel" panose="020B0503020204020204"/>
                <a:ea typeface="+mn-ea"/>
                <a:cs typeface="+mn-cs"/>
              </a:rPr>
              <a:t>CLIC, </a:t>
            </a:r>
            <a:r>
              <a:rPr kumimoji="0" lang="en-US" sz="1800" b="1" i="1" u="none" strike="noStrike" kern="1200" cap="none" spc="0" normalizeH="0" baseline="0" noProof="0" dirty="0" err="1">
                <a:ln>
                  <a:noFill/>
                </a:ln>
                <a:solidFill>
                  <a:srgbClr val="011031"/>
                </a:solidFill>
                <a:effectLst/>
                <a:uLnTx/>
                <a:uFillTx/>
                <a:latin typeface="Corbel" panose="020B0503020204020204"/>
                <a:ea typeface="+mn-ea"/>
                <a:cs typeface="+mn-cs"/>
              </a:rPr>
              <a:t>FCCee</a:t>
            </a:r>
            <a:r>
              <a:rPr kumimoji="0" lang="en-US" sz="1800" b="1" i="1" u="none" strike="noStrike" kern="1200" cap="none" spc="0" normalizeH="0" baseline="0" noProof="0" dirty="0">
                <a:ln>
                  <a:noFill/>
                </a:ln>
                <a:solidFill>
                  <a:srgbClr val="011031"/>
                </a:solidFill>
                <a:effectLst/>
                <a:uLnTx/>
                <a:uFillTx/>
                <a:latin typeface="Corbel" panose="020B0503020204020204"/>
                <a:ea typeface="+mn-ea"/>
                <a:cs typeface="+mn-cs"/>
              </a:rPr>
              <a:t>, ILC, </a:t>
            </a:r>
            <a:r>
              <a:rPr kumimoji="0" lang="en-US" sz="1800" b="1" i="1" u="none" strike="noStrike" kern="1200" cap="none" spc="0" normalizeH="0" baseline="0" noProof="0" dirty="0" smtClean="0">
                <a:ln>
                  <a:noFill/>
                </a:ln>
                <a:solidFill>
                  <a:srgbClr val="011031"/>
                </a:solidFill>
                <a:effectLst/>
                <a:uLnTx/>
                <a:uFillTx/>
                <a:latin typeface="Corbel" panose="020B0503020204020204"/>
                <a:ea typeface="+mn-ea"/>
                <a:cs typeface="+mn-cs"/>
              </a:rPr>
              <a:t>CEPC,… </a:t>
            </a:r>
            <a:endParaRPr kumimoji="0" lang="en-GB" sz="1800" b="1" i="1" u="none" strike="noStrike" kern="1200" cap="none" spc="0" normalizeH="0" baseline="0" noProof="0" dirty="0" err="1">
              <a:ln>
                <a:noFill/>
              </a:ln>
              <a:solidFill>
                <a:srgbClr val="011031"/>
              </a:solidFill>
              <a:effectLst/>
              <a:uLnTx/>
              <a:uFillTx/>
              <a:latin typeface="Corbel" panose="020B0503020204020204"/>
              <a:ea typeface="+mn-ea"/>
              <a:cs typeface="+mn-cs"/>
            </a:endParaRPr>
          </a:p>
        </p:txBody>
      </p:sp>
      <p:sp>
        <p:nvSpPr>
          <p:cNvPr id="47" name="TextBox 46"/>
          <p:cNvSpPr txBox="1"/>
          <p:nvPr/>
        </p:nvSpPr>
        <p:spPr>
          <a:xfrm>
            <a:off x="4552854" y="3046368"/>
            <a:ext cx="3337773" cy="400110"/>
          </a:xfrm>
          <a:prstGeom prst="rect">
            <a:avLst/>
          </a:prstGeom>
          <a:solidFill>
            <a:schemeClr val="tx1">
              <a:alpha val="70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srgbClr val="FF0000"/>
                </a:solidFill>
                <a:effectLst/>
                <a:uLnTx/>
                <a:uFillTx/>
                <a:latin typeface="Corbel" panose="020B0503020204020204"/>
                <a:ea typeface="+mn-ea"/>
                <a:cs typeface="+mn-cs"/>
              </a:rPr>
              <a:t>hh</a:t>
            </a:r>
            <a:r>
              <a:rPr kumimoji="0" lang="en-GB" sz="2000" b="1" i="0" u="none" strike="noStrike" kern="1200" cap="none" spc="0" normalizeH="0" baseline="0" noProof="0" dirty="0" smtClean="0">
                <a:ln>
                  <a:noFill/>
                </a:ln>
                <a:solidFill>
                  <a:srgbClr val="005DBA"/>
                </a:solidFill>
                <a:effectLst/>
                <a:uLnTx/>
                <a:uFillTx/>
                <a:latin typeface="Corbel" panose="020B0503020204020204"/>
                <a:ea typeface="+mn-ea"/>
                <a:cs typeface="+mn-cs"/>
              </a:rPr>
              <a:t> collisions     </a:t>
            </a:r>
            <a:r>
              <a:rPr kumimoji="0" lang="en-GB" sz="2000" b="1" i="0" u="none" strike="noStrike" kern="1200" cap="none" spc="0" normalizeH="0" baseline="0" noProof="0" dirty="0" err="1" smtClean="0">
                <a:ln>
                  <a:noFill/>
                </a:ln>
                <a:solidFill>
                  <a:srgbClr val="FF0000"/>
                </a:solidFill>
                <a:effectLst/>
                <a:uLnTx/>
                <a:uFillTx/>
                <a:latin typeface="Corbel" panose="020B0503020204020204"/>
                <a:ea typeface="+mn-ea"/>
                <a:cs typeface="+mn-cs"/>
              </a:rPr>
              <a:t>e</a:t>
            </a:r>
            <a:r>
              <a:rPr kumimoji="0" lang="en-GB" sz="2000" b="1" i="0" u="none" strike="noStrike" kern="1200" cap="none" spc="0" normalizeH="0" baseline="30000" noProof="0" dirty="0" err="1" smtClean="0">
                <a:ln>
                  <a:noFill/>
                </a:ln>
                <a:solidFill>
                  <a:srgbClr val="FF0000"/>
                </a:solidFill>
                <a:effectLst/>
                <a:uLnTx/>
                <a:uFillTx/>
                <a:latin typeface="Corbel" panose="020B0503020204020204"/>
                <a:ea typeface="+mn-ea"/>
                <a:cs typeface="+mn-cs"/>
              </a:rPr>
              <a:t>+</a:t>
            </a:r>
            <a:r>
              <a:rPr kumimoji="0" lang="en-GB" sz="2000" b="1" i="0" u="none" strike="noStrike" kern="1200" cap="none" spc="0" normalizeH="0" baseline="0" noProof="0" dirty="0" err="1" smtClean="0">
                <a:ln>
                  <a:noFill/>
                </a:ln>
                <a:solidFill>
                  <a:srgbClr val="FF0000"/>
                </a:solidFill>
                <a:effectLst/>
                <a:uLnTx/>
                <a:uFillTx/>
                <a:latin typeface="Corbel" panose="020B0503020204020204"/>
                <a:ea typeface="+mn-ea"/>
                <a:cs typeface="+mn-cs"/>
              </a:rPr>
              <a:t>e</a:t>
            </a:r>
            <a:r>
              <a:rPr kumimoji="0" lang="en-GB" sz="2000" b="1" i="0" u="none" strike="noStrike" kern="1200" cap="none" spc="0" normalizeH="0" baseline="30000" noProof="0" dirty="0" smtClean="0">
                <a:ln>
                  <a:noFill/>
                </a:ln>
                <a:solidFill>
                  <a:srgbClr val="FF0000"/>
                </a:solidFill>
                <a:effectLst/>
                <a:uLnTx/>
                <a:uFillTx/>
                <a:latin typeface="Corbel" panose="020B0503020204020204"/>
                <a:ea typeface="+mn-ea"/>
                <a:cs typeface="+mn-cs"/>
              </a:rPr>
              <a:t>-</a:t>
            </a:r>
            <a:r>
              <a:rPr kumimoji="0" lang="en-GB" sz="2000" b="1" i="0" u="none" strike="noStrike" kern="1200" cap="none" spc="0" normalizeH="0" baseline="0" noProof="0" dirty="0" smtClean="0">
                <a:ln>
                  <a:noFill/>
                </a:ln>
                <a:solidFill>
                  <a:srgbClr val="005DBA"/>
                </a:solidFill>
                <a:effectLst/>
                <a:uLnTx/>
                <a:uFillTx/>
                <a:latin typeface="Corbel" panose="020B0503020204020204"/>
                <a:ea typeface="+mn-ea"/>
                <a:cs typeface="+mn-cs"/>
              </a:rPr>
              <a:t> collisions </a:t>
            </a:r>
          </a:p>
        </p:txBody>
      </p:sp>
      <p:sp>
        <p:nvSpPr>
          <p:cNvPr id="48" name="TextBox 47"/>
          <p:cNvSpPr txBox="1"/>
          <p:nvPr/>
        </p:nvSpPr>
        <p:spPr>
          <a:xfrm>
            <a:off x="103784" y="3076415"/>
            <a:ext cx="2598288" cy="369332"/>
          </a:xfrm>
          <a:prstGeom prst="rect">
            <a:avLst/>
          </a:prstGeom>
          <a:solidFill>
            <a:srgbClr val="FFFFFF">
              <a:alpha val="69804"/>
            </a:srgbClr>
          </a:solidFill>
        </p:spPr>
        <p:txBody>
          <a:bodyPr wrap="square">
            <a:spAutoFit/>
          </a:bodyPr>
          <a:lstStyle>
            <a:defPPr>
              <a:defRPr lang="en-US"/>
            </a:defPPr>
            <a:lvl1pPr>
              <a:defRPr sz="1400" b="1" i="1">
                <a:solidFill>
                  <a:srgbClr val="01103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011031"/>
                </a:solidFill>
                <a:effectLst/>
                <a:uLnTx/>
                <a:uFillTx/>
                <a:latin typeface="Corbel" panose="020B0503020204020204"/>
                <a:ea typeface="+mn-ea"/>
                <a:cs typeface="+mn-cs"/>
              </a:rPr>
              <a:t>FCChh</a:t>
            </a:r>
            <a:r>
              <a:rPr kumimoji="0" lang="en-US" sz="1800" b="1" i="1" u="none" strike="noStrike" kern="1200" cap="none" spc="0" normalizeH="0" baseline="0" noProof="0" dirty="0" smtClean="0">
                <a:ln>
                  <a:noFill/>
                </a:ln>
                <a:solidFill>
                  <a:srgbClr val="011031"/>
                </a:solidFill>
                <a:effectLst/>
                <a:uLnTx/>
                <a:uFillTx/>
                <a:latin typeface="Corbel" panose="020B0503020204020204"/>
                <a:ea typeface="+mn-ea"/>
                <a:cs typeface="+mn-cs"/>
              </a:rPr>
              <a:t>,  HE-LHC, …</a:t>
            </a:r>
            <a:endParaRPr kumimoji="0" lang="en-GB" sz="1800" b="1" i="1" u="none" strike="noStrike" kern="1200" cap="none" spc="0" normalizeH="0" baseline="0" noProof="0" dirty="0" err="1">
              <a:ln>
                <a:noFill/>
              </a:ln>
              <a:solidFill>
                <a:srgbClr val="011031"/>
              </a:solidFill>
              <a:effectLst/>
              <a:uLnTx/>
              <a:uFillTx/>
              <a:latin typeface="Corbel" panose="020B0503020204020204"/>
              <a:ea typeface="+mn-ea"/>
              <a:cs typeface="+mn-cs"/>
            </a:endParaRPr>
          </a:p>
        </p:txBody>
      </p:sp>
      <p:cxnSp>
        <p:nvCxnSpPr>
          <p:cNvPr id="49" name="Straight Connector 48"/>
          <p:cNvCxnSpPr/>
          <p:nvPr/>
        </p:nvCxnSpPr>
        <p:spPr>
          <a:xfrm>
            <a:off x="6096000" y="1608152"/>
            <a:ext cx="6096000" cy="608876"/>
          </a:xfrm>
          <a:prstGeom prst="line">
            <a:avLst/>
          </a:prstGeom>
          <a:ln w="38100">
            <a:solidFill>
              <a:schemeClr val="accent1">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19" name="Text Placeholder 23"/>
          <p:cNvSpPr txBox="1">
            <a:spLocks/>
          </p:cNvSpPr>
          <p:nvPr/>
        </p:nvSpPr>
        <p:spPr>
          <a:xfrm>
            <a:off x="2835966" y="1983712"/>
            <a:ext cx="6653963" cy="707886"/>
          </a:xfrm>
          <a:prstGeom prst="rect">
            <a:avLst/>
          </a:prstGeom>
          <a:solidFill>
            <a:srgbClr val="FFFFFF">
              <a:alpha val="83000"/>
            </a:srgbClr>
          </a:solidFill>
        </p:spPr>
        <p:txBody>
          <a:bodyPr wrap="square">
            <a:spAutoFit/>
          </a:bodyPr>
          <a:lstStyle>
            <a:lvl1pPr marL="0" indent="0" algn="l" defTabSz="914377" rtl="0" eaLnBrk="1" latinLnBrk="0" hangingPunct="1">
              <a:lnSpc>
                <a:spcPct val="90000"/>
              </a:lnSpc>
              <a:spcBef>
                <a:spcPts val="1200"/>
              </a:spcBef>
              <a:spcAft>
                <a:spcPts val="200"/>
              </a:spcAft>
              <a:buClrTx/>
              <a:buFont typeface="Wingdings" pitchFamily="2" charset="2"/>
              <a:buNone/>
              <a:defRPr sz="2000" kern="1200">
                <a:solidFill>
                  <a:schemeClr val="bg1"/>
                </a:solidFill>
                <a:latin typeface="+mn-lt"/>
                <a:ea typeface="+mn-ea"/>
                <a:cs typeface="+mn-cs"/>
              </a:defRPr>
            </a:lvl1pPr>
            <a:lvl2pPr marL="228595" indent="0" algn="l" defTabSz="914377" rtl="0" eaLnBrk="1" latinLnBrk="0" hangingPunct="1">
              <a:lnSpc>
                <a:spcPct val="90000"/>
              </a:lnSpc>
              <a:spcBef>
                <a:spcPts val="200"/>
              </a:spcBef>
              <a:spcAft>
                <a:spcPts val="400"/>
              </a:spcAft>
              <a:buClrTx/>
              <a:buFont typeface="Wingdings" pitchFamily="2" charset="2"/>
              <a:buNone/>
              <a:defRPr sz="1600" kern="1200">
                <a:solidFill>
                  <a:schemeClr val="bg1"/>
                </a:solidFill>
                <a:latin typeface="+mn-lt"/>
                <a:ea typeface="+mn-ea"/>
                <a:cs typeface="+mn-cs"/>
              </a:defRPr>
            </a:lvl2pPr>
            <a:lvl3pPr marL="457189" indent="0" algn="l" defTabSz="914377" rtl="0" eaLnBrk="1" latinLnBrk="0" hangingPunct="1">
              <a:lnSpc>
                <a:spcPct val="90000"/>
              </a:lnSpc>
              <a:spcBef>
                <a:spcPts val="200"/>
              </a:spcBef>
              <a:spcAft>
                <a:spcPts val="400"/>
              </a:spcAft>
              <a:buClrTx/>
              <a:buFont typeface="Wingdings" pitchFamily="2" charset="2"/>
              <a:buNone/>
              <a:defRPr sz="1400" kern="1200">
                <a:solidFill>
                  <a:schemeClr val="bg1"/>
                </a:solidFill>
                <a:latin typeface="+mn-lt"/>
                <a:ea typeface="+mn-ea"/>
                <a:cs typeface="+mn-cs"/>
              </a:defRPr>
            </a:lvl3pPr>
            <a:lvl4pPr marL="685783" indent="0" algn="l" defTabSz="914377" rtl="0" eaLnBrk="1" latinLnBrk="0" hangingPunct="1">
              <a:lnSpc>
                <a:spcPct val="90000"/>
              </a:lnSpc>
              <a:spcBef>
                <a:spcPts val="200"/>
              </a:spcBef>
              <a:spcAft>
                <a:spcPts val="400"/>
              </a:spcAft>
              <a:buClrTx/>
              <a:buFont typeface="Wingdings" pitchFamily="2" charset="2"/>
              <a:buNone/>
              <a:defRPr sz="1200" kern="1200">
                <a:solidFill>
                  <a:schemeClr val="bg1"/>
                </a:solidFill>
                <a:latin typeface="+mn-lt"/>
                <a:ea typeface="+mn-ea"/>
                <a:cs typeface="+mn-cs"/>
              </a:defRPr>
            </a:lvl4pPr>
            <a:lvl5pPr marL="914378" indent="0" algn="l" defTabSz="914377" rtl="0" eaLnBrk="1" latinLnBrk="0" hangingPunct="1">
              <a:lnSpc>
                <a:spcPct val="90000"/>
              </a:lnSpc>
              <a:spcBef>
                <a:spcPts val="200"/>
              </a:spcBef>
              <a:spcAft>
                <a:spcPts val="400"/>
              </a:spcAft>
              <a:buClrTx/>
              <a:buFont typeface="Wingdings" pitchFamily="2" charset="2"/>
              <a:buNone/>
              <a:defRPr sz="1100" kern="1200">
                <a:solidFill>
                  <a:schemeClr val="bg1"/>
                </a:solidFill>
                <a:latin typeface="+mn-lt"/>
                <a:ea typeface="+mn-ea"/>
                <a:cs typeface="+mn-cs"/>
              </a:defRPr>
            </a:lvl5pPr>
            <a:lvl6pPr marL="1284568"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763"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8959"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155" indent="-228594" algn="l" defTabSz="914377"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GB" sz="2000" b="1" i="1" u="none" strike="noStrike" kern="1200" cap="none" spc="0" normalizeH="0" baseline="0" noProof="0" dirty="0" smtClean="0">
                <a:ln>
                  <a:noFill/>
                </a:ln>
                <a:solidFill>
                  <a:srgbClr val="005DBA"/>
                </a:solidFill>
                <a:effectLst/>
                <a:uLnTx/>
                <a:uFillTx/>
                <a:latin typeface="Corbel" panose="020B0503020204020204"/>
                <a:ea typeface="+mn-ea"/>
                <a:cs typeface="+mn-cs"/>
              </a:rPr>
              <a:t>Remove heat generated on the detector </a:t>
            </a:r>
            <a:r>
              <a:rPr kumimoji="0" lang="en-GB" sz="1600" b="0" i="1" u="none" strike="noStrike" kern="1200" cap="none" spc="0" normalizeH="0" baseline="0" noProof="0" dirty="0" smtClean="0">
                <a:ln>
                  <a:noFill/>
                </a:ln>
                <a:solidFill>
                  <a:srgbClr val="005DBA"/>
                </a:solidFill>
                <a:effectLst/>
                <a:uLnTx/>
                <a:uFillTx/>
                <a:latin typeface="Corbel" panose="020B0503020204020204"/>
                <a:ea typeface="+mn-ea"/>
                <a:cs typeface="+mn-cs"/>
              </a:rPr>
              <a:t>(</a:t>
            </a:r>
            <a:r>
              <a:rPr kumimoji="0" lang="en-GB" sz="1800" b="1" i="1" u="none" strike="noStrike" kern="1200" cap="none" spc="0" normalizeH="0" baseline="0" noProof="0" dirty="0" smtClean="0">
                <a:ln>
                  <a:noFill/>
                </a:ln>
                <a:solidFill>
                  <a:srgbClr val="00B050"/>
                </a:solidFill>
                <a:effectLst/>
                <a:uLnTx/>
                <a:uFillTx/>
                <a:latin typeface="Corbel" panose="020B0503020204020204"/>
                <a:ea typeface="+mn-ea"/>
                <a:cs typeface="+mn-cs"/>
              </a:rPr>
              <a:t>→ power</a:t>
            </a:r>
            <a:r>
              <a:rPr kumimoji="0" lang="en-GB" sz="1600" b="0" i="1" u="none" strike="noStrike" kern="1200" cap="none" spc="0" normalizeH="0" baseline="0" noProof="0" dirty="0" smtClean="0">
                <a:ln>
                  <a:noFill/>
                </a:ln>
                <a:solidFill>
                  <a:srgbClr val="005DBA"/>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Wingdings" pitchFamily="2" charset="2"/>
              <a:buNone/>
              <a:tabLst/>
              <a:defRPr/>
            </a:pPr>
            <a:r>
              <a:rPr kumimoji="0" lang="en-GB" sz="2000" b="1" i="1" u="none" strike="noStrike" kern="1200" cap="none" spc="0" normalizeH="0" baseline="0" noProof="0" dirty="0" smtClean="0">
                <a:ln>
                  <a:noFill/>
                </a:ln>
                <a:solidFill>
                  <a:srgbClr val="005DBA"/>
                </a:solidFill>
                <a:effectLst/>
                <a:uLnTx/>
                <a:uFillTx/>
                <a:latin typeface="Corbel" panose="020B0503020204020204"/>
                <a:ea typeface="+mn-ea"/>
                <a:cs typeface="+mn-cs"/>
              </a:rPr>
              <a:t>Keep detectors cold to limit leakage currents</a:t>
            </a:r>
            <a:r>
              <a:rPr kumimoji="0" lang="en-GB" sz="1800" b="1" i="1" u="none" strike="noStrike" kern="1200" cap="none" spc="0" normalizeH="0" baseline="0" noProof="0" dirty="0" smtClean="0">
                <a:ln>
                  <a:noFill/>
                </a:ln>
                <a:solidFill>
                  <a:srgbClr val="005DBA"/>
                </a:solidFill>
                <a:effectLst/>
                <a:uLnTx/>
                <a:uFillTx/>
                <a:latin typeface="Corbel" panose="020B0503020204020204"/>
                <a:ea typeface="+mn-ea"/>
                <a:cs typeface="+mn-cs"/>
              </a:rPr>
              <a:t> </a:t>
            </a:r>
            <a:r>
              <a:rPr kumimoji="0" lang="en-GB" sz="1600" b="0" i="1" u="none" strike="noStrike" kern="1200" cap="none" spc="0" normalizeH="0" baseline="0" noProof="0" dirty="0" smtClean="0">
                <a:ln>
                  <a:noFill/>
                </a:ln>
                <a:solidFill>
                  <a:srgbClr val="005DBA"/>
                </a:solidFill>
                <a:effectLst/>
                <a:uLnTx/>
                <a:uFillTx/>
                <a:latin typeface="Corbel" panose="020B0503020204020204"/>
                <a:ea typeface="+mn-ea"/>
                <a:cs typeface="+mn-cs"/>
              </a:rPr>
              <a:t>(</a:t>
            </a:r>
            <a:r>
              <a:rPr kumimoji="0" lang="en-GB" sz="1800" b="1" i="1" u="none" strike="noStrike" kern="1200" cap="none" spc="0" normalizeH="0" baseline="0" noProof="0" dirty="0" smtClean="0">
                <a:ln>
                  <a:noFill/>
                </a:ln>
                <a:solidFill>
                  <a:srgbClr val="00B050"/>
                </a:solidFill>
                <a:effectLst/>
                <a:uLnTx/>
                <a:uFillTx/>
                <a:latin typeface="Corbel" panose="020B0503020204020204"/>
                <a:ea typeface="+mn-ea"/>
                <a:cs typeface="+mn-cs"/>
              </a:rPr>
              <a:t>→ temperature</a:t>
            </a:r>
            <a:r>
              <a:rPr kumimoji="0" lang="en-GB" sz="1600" b="0" i="1" u="none" strike="noStrike" kern="1200" cap="none" spc="0" normalizeH="0" baseline="0" noProof="0" dirty="0" smtClean="0">
                <a:ln>
                  <a:noFill/>
                </a:ln>
                <a:solidFill>
                  <a:srgbClr val="005DBA"/>
                </a:solidFill>
                <a:effectLst/>
                <a:uLnTx/>
                <a:uFillTx/>
                <a:latin typeface="Corbel" panose="020B0503020204020204"/>
                <a:ea typeface="+mn-ea"/>
                <a:cs typeface="+mn-cs"/>
              </a:rPr>
              <a:t>)</a:t>
            </a:r>
          </a:p>
        </p:txBody>
      </p:sp>
      <p:pic>
        <p:nvPicPr>
          <p:cNvPr id="5" name="Picture 4"/>
          <p:cNvPicPr>
            <a:picLocks noChangeAspect="1"/>
          </p:cNvPicPr>
          <p:nvPr/>
        </p:nvPicPr>
        <p:blipFill rotWithShape="1">
          <a:blip r:embed="rId6" cstate="print">
            <a:clrChange>
              <a:clrFrom>
                <a:srgbClr val="FFFFFF"/>
              </a:clrFrom>
              <a:clrTo>
                <a:srgbClr val="FFFFFF">
                  <a:alpha val="0"/>
                </a:srgbClr>
              </a:clrTo>
            </a:clrChange>
          </a:blip>
          <a:srcRect l="-11874" t="-7687" r="-9827" b="-6265"/>
          <a:stretch/>
        </p:blipFill>
        <p:spPr>
          <a:xfrm>
            <a:off x="5869710" y="3532829"/>
            <a:ext cx="452581" cy="812799"/>
          </a:xfrm>
          <a:prstGeom prst="roundRect">
            <a:avLst>
              <a:gd name="adj" fmla="val 32314"/>
            </a:avLst>
          </a:prstGeom>
          <a:solidFill>
            <a:schemeClr val="tx1">
              <a:alpha val="90000"/>
            </a:schemeClr>
          </a:solidFill>
        </p:spPr>
      </p:pic>
      <p:sp>
        <p:nvSpPr>
          <p:cNvPr id="41" name="Rectangle 40"/>
          <p:cNvSpPr/>
          <p:nvPr/>
        </p:nvSpPr>
        <p:spPr>
          <a:xfrm>
            <a:off x="4882375" y="5220428"/>
            <a:ext cx="279509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orbel" panose="020B0503020204020204"/>
                <a:ea typeface="+mn-ea"/>
                <a:cs typeface="+mn-cs"/>
                <a:sym typeface="Wingdings" panose="05000000000000000000" pitchFamily="2" charset="2"/>
              </a:rPr>
              <a:t>m</a:t>
            </a:r>
            <a:r>
              <a:rPr kumimoji="0" lang="en-GB" sz="2400" b="1" i="0" u="none" strike="noStrike" kern="1200" cap="none" spc="0" normalizeH="0" baseline="0" noProof="0" dirty="0" smtClean="0">
                <a:ln>
                  <a:noFill/>
                </a:ln>
                <a:solidFill>
                  <a:srgbClr val="FF0000"/>
                </a:solidFill>
                <a:effectLst/>
                <a:uLnTx/>
                <a:uFillTx/>
                <a:latin typeface="Corbel" panose="020B0503020204020204"/>
                <a:ea typeface="+mn-ea"/>
                <a:cs typeface="+mn-cs"/>
                <a:sym typeface="Wingdings" panose="05000000000000000000" pitchFamily="2" charset="2"/>
              </a:rPr>
              <a:t>ono phase</a:t>
            </a:r>
          </a:p>
        </p:txBody>
      </p:sp>
      <p:cxnSp>
        <p:nvCxnSpPr>
          <p:cNvPr id="8" name="Straight Connector 7"/>
          <p:cNvCxnSpPr/>
          <p:nvPr/>
        </p:nvCxnSpPr>
        <p:spPr>
          <a:xfrm>
            <a:off x="1968026" y="4800893"/>
            <a:ext cx="82559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728022" y="4307392"/>
            <a:ext cx="0" cy="493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895075" y="5760162"/>
            <a:ext cx="179530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5DBA"/>
                </a:solidFill>
                <a:effectLst/>
                <a:uLnTx/>
                <a:uFillTx/>
                <a:latin typeface="Corbel" panose="020B0503020204020204"/>
                <a:ea typeface="+mn-ea"/>
                <a:cs typeface="+mn-cs"/>
                <a:sym typeface="Wingdings" panose="05000000000000000000" pitchFamily="2" charset="2"/>
              </a:rPr>
              <a:t>CO2/N2O, </a:t>
            </a:r>
            <a:r>
              <a:rPr kumimoji="0" lang="en-GB" sz="1800" b="1" i="1" u="none" strike="noStrike" kern="1200" cap="none" spc="0" normalizeH="0" baseline="0" noProof="0" dirty="0" smtClean="0">
                <a:ln>
                  <a:noFill/>
                </a:ln>
                <a:solidFill>
                  <a:srgbClr val="005DBA"/>
                </a:solidFill>
                <a:effectLst/>
                <a:uLnTx/>
                <a:uFillTx/>
                <a:latin typeface="Corbel" panose="020B0503020204020204"/>
                <a:ea typeface="+mn-ea"/>
                <a:cs typeface="+mn-cs"/>
              </a:rPr>
              <a:t>HFOs</a:t>
            </a:r>
            <a:r>
              <a:rPr kumimoji="0" lang="en-US" sz="1800" b="1" i="1" u="none" strike="noStrike" kern="1200" cap="none" spc="0" normalizeH="0" baseline="0" noProof="0" dirty="0" smtClean="0">
                <a:ln>
                  <a:noFill/>
                </a:ln>
                <a:solidFill>
                  <a:srgbClr val="005DBA"/>
                </a:solidFill>
                <a:effectLst/>
                <a:uLnTx/>
                <a:uFillTx/>
                <a:latin typeface="Corbel" panose="020B0503020204020204"/>
                <a:ea typeface="+mn-ea"/>
                <a:cs typeface="+mn-cs"/>
                <a:sym typeface="Wingdings" panose="05000000000000000000" pitchFamily="2" charset="2"/>
              </a:rPr>
              <a:t> </a:t>
            </a:r>
            <a:endParaRPr kumimoji="0" lang="en-GB" sz="1800" b="1" i="1" u="none" strike="noStrike" kern="1200" cap="none" spc="0" normalizeH="0" baseline="0" noProof="0" dirty="0">
              <a:ln>
                <a:noFill/>
              </a:ln>
              <a:solidFill>
                <a:srgbClr val="005DBA"/>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833001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clrChange>
              <a:clrFrom>
                <a:srgbClr val="FFFFFF"/>
              </a:clrFrom>
              <a:clrTo>
                <a:srgbClr val="FFFFFF">
                  <a:alpha val="0"/>
                </a:srgbClr>
              </a:clrTo>
            </a:clrChange>
          </a:blip>
          <a:srcRect l="35292" t="10375" r="41941" b="50629"/>
          <a:stretch/>
        </p:blipFill>
        <p:spPr>
          <a:xfrm>
            <a:off x="9033468" y="754139"/>
            <a:ext cx="3158532" cy="2249632"/>
          </a:xfrm>
          <a:prstGeom prst="rect">
            <a:avLst/>
          </a:prstGeom>
        </p:spPr>
      </p:pic>
      <p:pic>
        <p:nvPicPr>
          <p:cNvPr id="36" name="Picture 35"/>
          <p:cNvPicPr>
            <a:picLocks noChangeAspect="1"/>
          </p:cNvPicPr>
          <p:nvPr/>
        </p:nvPicPr>
        <p:blipFill rotWithShape="1">
          <a:blip r:embed="rId4" cstate="print"/>
          <a:srcRect r="4843"/>
          <a:stretch/>
        </p:blipFill>
        <p:spPr>
          <a:xfrm>
            <a:off x="0" y="0"/>
            <a:ext cx="12193058" cy="756000"/>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rotWithShape="1">
          <a:blip r:embed="rId3" cstate="print"/>
          <a:srcRect l="26937" t="48627" r="51033"/>
          <a:stretch/>
        </p:blipFill>
        <p:spPr>
          <a:xfrm>
            <a:off x="9773866" y="4421684"/>
            <a:ext cx="2418133" cy="2066984"/>
          </a:xfrm>
          <a:prstGeom prst="rect">
            <a:avLst/>
          </a:prstGeom>
        </p:spPr>
      </p:pic>
      <p:sp>
        <p:nvSpPr>
          <p:cNvPr id="2" name="Text Placeholder 1"/>
          <p:cNvSpPr>
            <a:spLocks noGrp="1"/>
          </p:cNvSpPr>
          <p:nvPr>
            <p:ph type="body" sz="quarter" idx="15"/>
          </p:nvPr>
        </p:nvSpPr>
        <p:spPr/>
        <p:txBody>
          <a:bodyPr/>
          <a:lstStyle/>
          <a:p>
            <a:r>
              <a:rPr lang="en-GB" dirty="0" smtClean="0"/>
              <a:t>Effective substitution refrigerants of new generation for very low temperatures are still an issue of active R&amp;D</a:t>
            </a:r>
            <a:endParaRPr lang="en-GB" dirty="0"/>
          </a:p>
        </p:txBody>
      </p:sp>
      <p:sp>
        <p:nvSpPr>
          <p:cNvPr id="10" name="Text Placeholder 9"/>
          <p:cNvSpPr>
            <a:spLocks noGrp="1"/>
          </p:cNvSpPr>
          <p:nvPr>
            <p:ph type="body" sz="quarter" idx="16"/>
          </p:nvPr>
        </p:nvSpPr>
        <p:spPr/>
        <p:txBody>
          <a:bodyPr/>
          <a:lstStyle/>
          <a:p>
            <a:r>
              <a:rPr lang="en-GB" dirty="0" smtClean="0"/>
              <a:t>For</a:t>
            </a:r>
            <a:r>
              <a:rPr lang="en-GB" sz="1400" dirty="0" smtClean="0"/>
              <a:t> </a:t>
            </a:r>
            <a:r>
              <a:rPr lang="en-GB" dirty="0" smtClean="0"/>
              <a:t>these synthetic</a:t>
            </a:r>
            <a:r>
              <a:rPr lang="en-GB" sz="1400" dirty="0" smtClean="0"/>
              <a:t> </a:t>
            </a:r>
            <a:r>
              <a:rPr lang="en-GB" dirty="0" smtClean="0"/>
              <a:t>refrigerants R&amp;D</a:t>
            </a:r>
            <a:r>
              <a:rPr lang="en-GB" sz="1400" dirty="0" smtClean="0"/>
              <a:t> </a:t>
            </a:r>
            <a:r>
              <a:rPr lang="en-GB" dirty="0" smtClean="0"/>
              <a:t>effort of EP will focus on the cooling</a:t>
            </a:r>
            <a:r>
              <a:rPr lang="en-GB" sz="1400" dirty="0" smtClean="0"/>
              <a:t> </a:t>
            </a:r>
            <a:r>
              <a:rPr lang="en-GB" dirty="0" smtClean="0"/>
              <a:t>requirements</a:t>
            </a:r>
            <a:r>
              <a:rPr lang="en-GB" sz="1400" dirty="0" smtClean="0"/>
              <a:t> </a:t>
            </a:r>
            <a:r>
              <a:rPr lang="en-GB" dirty="0" smtClean="0"/>
              <a:t>and</a:t>
            </a:r>
            <a:r>
              <a:rPr lang="en-GB" sz="1400" dirty="0" smtClean="0"/>
              <a:t> </a:t>
            </a:r>
            <a:r>
              <a:rPr lang="en-GB" dirty="0" smtClean="0"/>
              <a:t>thermal</a:t>
            </a:r>
            <a:r>
              <a:rPr lang="en-GB" sz="1400" dirty="0" smtClean="0"/>
              <a:t> </a:t>
            </a:r>
            <a:r>
              <a:rPr lang="en-GB" dirty="0" smtClean="0"/>
              <a:t>performance</a:t>
            </a:r>
            <a:r>
              <a:rPr lang="en-GB" sz="1400" dirty="0" smtClean="0"/>
              <a:t> </a:t>
            </a:r>
            <a:r>
              <a:rPr lang="en-GB" dirty="0" smtClean="0"/>
              <a:t>validation</a:t>
            </a:r>
            <a:endParaRPr lang="en-GB" dirty="0"/>
          </a:p>
        </p:txBody>
      </p:sp>
      <p:sp>
        <p:nvSpPr>
          <p:cNvPr id="46" name="Title 15"/>
          <p:cNvSpPr>
            <a:spLocks noGrp="1"/>
          </p:cNvSpPr>
          <p:nvPr>
            <p:ph type="title"/>
          </p:nvPr>
        </p:nvSpPr>
        <p:spPr>
          <a:prstGeom prst="rect">
            <a:avLst/>
          </a:prstGeom>
        </p:spPr>
        <p:txBody>
          <a:bodyPr/>
          <a:lstStyle/>
          <a:p>
            <a:r>
              <a:rPr lang="en-GB" dirty="0" smtClean="0"/>
              <a:t>High-performance cooling: </a:t>
            </a:r>
            <a:r>
              <a:rPr lang="en-GB" b="1" dirty="0" smtClean="0"/>
              <a:t>for future detector</a:t>
            </a:r>
            <a:r>
              <a:rPr lang="en-GB" dirty="0" smtClean="0"/>
              <a:t>s</a:t>
            </a:r>
            <a:endParaRPr lang="en-GB" dirty="0"/>
          </a:p>
        </p:txBody>
      </p:sp>
      <p:sp>
        <p:nvSpPr>
          <p:cNvPr id="18" name="Text Placeholder 17"/>
          <p:cNvSpPr>
            <a:spLocks noGrp="1"/>
          </p:cNvSpPr>
          <p:nvPr>
            <p:ph type="body" sz="quarter" idx="17"/>
          </p:nvPr>
        </p:nvSpPr>
        <p:spPr>
          <a:xfrm>
            <a:off x="0" y="0"/>
            <a:ext cx="12192000" cy="338554"/>
          </a:xfrm>
        </p:spPr>
        <p:txBody>
          <a:bodyPr/>
          <a:lstStyle/>
          <a:p>
            <a:r>
              <a:rPr lang="en-GB" dirty="0"/>
              <a:t>Activity </a:t>
            </a:r>
            <a:r>
              <a:rPr lang="en-GB" dirty="0" smtClean="0"/>
              <a:t>n.3</a:t>
            </a:r>
            <a:endParaRPr lang="en-GB" dirty="0"/>
          </a:p>
        </p:txBody>
      </p:sp>
      <p:sp>
        <p:nvSpPr>
          <p:cNvPr id="7" name="Slide Number Placeholder 1"/>
          <p:cNvSpPr txBox="1">
            <a:spLocks/>
          </p:cNvSpPr>
          <p:nvPr/>
        </p:nvSpPr>
        <p:spPr>
          <a:xfrm>
            <a:off x="11245736" y="6492875"/>
            <a:ext cx="946264" cy="365125"/>
          </a:xfrm>
          <a:prstGeom prst="rect">
            <a:avLst/>
          </a:prstGeom>
        </p:spPr>
        <p:txBody>
          <a:bodyPr vert="horz" lIns="45720" tIns="45720" rIns="91440" bIns="45720" rtlCol="0" anchor="ctr"/>
          <a:lstStyle>
            <a:defPPr>
              <a:defRPr lang="en-US"/>
            </a:defPPr>
            <a:lvl1pPr marL="0" algn="r" defTabSz="457200" rtl="0" eaLnBrk="1" latinLnBrk="0" hangingPunct="1">
              <a:defRPr sz="1200" b="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BD5182-7E1B-4017-AE32-D935BD7875A1}" type="slidenum">
              <a:rPr kumimoji="0" lang="en-GB" sz="1200" b="0" i="0" u="none" strike="noStrike" kern="1200" cap="none" spc="0" normalizeH="0" baseline="0" noProof="0" smtClean="0">
                <a:ln>
                  <a:noFill/>
                </a:ln>
                <a:solidFill>
                  <a:srgbClr val="005D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srgbClr val="005DBA"/>
              </a:solidFill>
              <a:effectLst/>
              <a:uLnTx/>
              <a:uFillTx/>
              <a:latin typeface="Corbel" panose="020B0503020204020204"/>
              <a:ea typeface="+mn-ea"/>
              <a:cs typeface="+mn-cs"/>
            </a:endParaRPr>
          </a:p>
        </p:txBody>
      </p:sp>
      <p:pic>
        <p:nvPicPr>
          <p:cNvPr id="8" name="Picture 7"/>
          <p:cNvPicPr>
            <a:picLocks noChangeAspect="1"/>
          </p:cNvPicPr>
          <p:nvPr/>
        </p:nvPicPr>
        <p:blipFill rotWithShape="1">
          <a:blip r:embed="rId3" cstate="print"/>
          <a:srcRect l="72614" t="34369" r="2342" b="42726"/>
          <a:stretch/>
        </p:blipFill>
        <p:spPr>
          <a:xfrm>
            <a:off x="9285262" y="1675926"/>
            <a:ext cx="2124912" cy="821070"/>
          </a:xfrm>
          <a:prstGeom prst="rect">
            <a:avLst/>
          </a:prstGeom>
          <a:ln w="38100" cmpd="thickThin">
            <a:solidFill>
              <a:srgbClr val="F7921E"/>
            </a:solidFill>
          </a:ln>
        </p:spPr>
      </p:pic>
      <p:pic>
        <p:nvPicPr>
          <p:cNvPr id="9" name="Picture 8"/>
          <p:cNvPicPr>
            <a:picLocks noChangeAspect="1"/>
          </p:cNvPicPr>
          <p:nvPr/>
        </p:nvPicPr>
        <p:blipFill rotWithShape="1">
          <a:blip r:embed="rId3" cstate="print"/>
          <a:srcRect l="1444" t="35210" r="73517" b="45399"/>
          <a:stretch/>
        </p:blipFill>
        <p:spPr>
          <a:xfrm>
            <a:off x="7757327" y="5515602"/>
            <a:ext cx="2534922" cy="816267"/>
          </a:xfrm>
          <a:prstGeom prst="rect">
            <a:avLst/>
          </a:prstGeom>
          <a:ln w="38100" cmpd="thickThin">
            <a:solidFill>
              <a:srgbClr val="2CBFED"/>
            </a:solidFill>
          </a:ln>
        </p:spPr>
      </p:pic>
      <p:grpSp>
        <p:nvGrpSpPr>
          <p:cNvPr id="12" name="Group 11"/>
          <p:cNvGrpSpPr/>
          <p:nvPr/>
        </p:nvGrpSpPr>
        <p:grpSpPr>
          <a:xfrm>
            <a:off x="0" y="3382827"/>
            <a:ext cx="5847480" cy="1543862"/>
            <a:chOff x="-1058" y="4168588"/>
            <a:chExt cx="6348391" cy="1729395"/>
          </a:xfrm>
        </p:grpSpPr>
        <p:pic>
          <p:nvPicPr>
            <p:cNvPr id="13" name="Picture 12"/>
            <p:cNvPicPr>
              <a:picLocks noChangeAspect="1"/>
            </p:cNvPicPr>
            <p:nvPr/>
          </p:nvPicPr>
          <p:blipFill rotWithShape="1">
            <a:blip r:embed="rId5" cstate="print">
              <a:clrChange>
                <a:clrFrom>
                  <a:srgbClr val="FFFFFF"/>
                </a:clrFrom>
                <a:clrTo>
                  <a:srgbClr val="FFFFFF">
                    <a:alpha val="0"/>
                  </a:srgbClr>
                </a:clrTo>
              </a:clrChange>
            </a:blip>
            <a:srcRect l="3153" t="20030" b="23930"/>
            <a:stretch/>
          </p:blipFill>
          <p:spPr>
            <a:xfrm>
              <a:off x="-1058" y="4168588"/>
              <a:ext cx="6348391" cy="1729395"/>
            </a:xfrm>
            <a:prstGeom prst="rect">
              <a:avLst/>
            </a:prstGeom>
          </p:spPr>
        </p:pic>
        <p:sp>
          <p:nvSpPr>
            <p:cNvPr id="14" name="Rectangle 13"/>
            <p:cNvSpPr/>
            <p:nvPr/>
          </p:nvSpPr>
          <p:spPr>
            <a:xfrm>
              <a:off x="5672214" y="4654108"/>
              <a:ext cx="588064" cy="379177"/>
            </a:xfrm>
            <a:prstGeom prst="rect">
              <a:avLst/>
            </a:prstGeom>
            <a:solidFill>
              <a:srgbClr val="FFFFFF"/>
            </a:solidFill>
            <a:ln>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5" name="Picture 14"/>
            <p:cNvPicPr>
              <a:picLocks noChangeAspect="1"/>
            </p:cNvPicPr>
            <p:nvPr/>
          </p:nvPicPr>
          <p:blipFill rotWithShape="1">
            <a:blip r:embed="rId5" cstate="print">
              <a:clrChange>
                <a:clrFrom>
                  <a:srgbClr val="FFFFFF"/>
                </a:clrFrom>
                <a:clrTo>
                  <a:srgbClr val="FFFFFF">
                    <a:alpha val="0"/>
                  </a:srgbClr>
                </a:clrTo>
              </a:clrChange>
            </a:blip>
            <a:srcRect l="91653" t="35717" b="52373"/>
            <a:stretch/>
          </p:blipFill>
          <p:spPr>
            <a:xfrm>
              <a:off x="5670168" y="4654108"/>
              <a:ext cx="547168" cy="367553"/>
            </a:xfrm>
            <a:prstGeom prst="rect">
              <a:avLst/>
            </a:prstGeom>
          </p:spPr>
        </p:pic>
      </p:grpSp>
      <p:graphicFrame>
        <p:nvGraphicFramePr>
          <p:cNvPr id="16" name="Table 15"/>
          <p:cNvGraphicFramePr>
            <a:graphicFrameLocks noGrp="1"/>
          </p:cNvGraphicFramePr>
          <p:nvPr>
            <p:extLst/>
          </p:nvPr>
        </p:nvGraphicFramePr>
        <p:xfrm>
          <a:off x="2288190" y="5188593"/>
          <a:ext cx="3226462" cy="1126200"/>
        </p:xfrm>
        <a:graphic>
          <a:graphicData uri="http://schemas.openxmlformats.org/drawingml/2006/table">
            <a:tbl>
              <a:tblPr firstRow="1" bandRow="1">
                <a:tableStyleId>{93296810-A885-4BE3-A3E7-6D5BEEA58F35}</a:tableStyleId>
              </a:tblPr>
              <a:tblGrid>
                <a:gridCol w="791137">
                  <a:extLst>
                    <a:ext uri="{9D8B030D-6E8A-4147-A177-3AD203B41FA5}">
                      <a16:colId xmlns:a16="http://schemas.microsoft.com/office/drawing/2014/main" val="2684475132"/>
                    </a:ext>
                  </a:extLst>
                </a:gridCol>
                <a:gridCol w="1105463">
                  <a:extLst>
                    <a:ext uri="{9D8B030D-6E8A-4147-A177-3AD203B41FA5}">
                      <a16:colId xmlns:a16="http://schemas.microsoft.com/office/drawing/2014/main" val="2335150528"/>
                    </a:ext>
                  </a:extLst>
                </a:gridCol>
                <a:gridCol w="900675">
                  <a:extLst>
                    <a:ext uri="{9D8B030D-6E8A-4147-A177-3AD203B41FA5}">
                      <a16:colId xmlns:a16="http://schemas.microsoft.com/office/drawing/2014/main" val="3520755304"/>
                    </a:ext>
                  </a:extLst>
                </a:gridCol>
                <a:gridCol w="429187">
                  <a:extLst>
                    <a:ext uri="{9D8B030D-6E8A-4147-A177-3AD203B41FA5}">
                      <a16:colId xmlns:a16="http://schemas.microsoft.com/office/drawing/2014/main" val="3115895509"/>
                    </a:ext>
                  </a:extLst>
                </a:gridCol>
              </a:tblGrid>
              <a:tr h="216000">
                <a:tc>
                  <a:txBody>
                    <a:bodyPr/>
                    <a:lstStyle/>
                    <a:p>
                      <a:pPr algn="ctr"/>
                      <a:r>
                        <a:rPr lang="en-US" sz="1100" dirty="0" smtClean="0"/>
                        <a:t>Molecule</a:t>
                      </a:r>
                      <a:endParaRPr lang="en-GB" sz="1100" dirty="0"/>
                    </a:p>
                  </a:txBody>
                  <a:tcPr marL="36000" marR="36000" marT="36000" marB="36000" anchor="ctr">
                    <a:solidFill>
                      <a:srgbClr val="EF4637"/>
                    </a:solidFill>
                  </a:tcPr>
                </a:tc>
                <a:tc>
                  <a:txBody>
                    <a:bodyPr/>
                    <a:lstStyle/>
                    <a:p>
                      <a:pPr algn="ctr"/>
                      <a:r>
                        <a:rPr lang="en-US" sz="1100" dirty="0" smtClean="0"/>
                        <a:t>Structure</a:t>
                      </a:r>
                      <a:endParaRPr lang="en-GB" sz="1100" dirty="0"/>
                    </a:p>
                  </a:txBody>
                  <a:tcPr marL="36000" marR="36000" marT="36000" marB="36000" anchor="ctr">
                    <a:solidFill>
                      <a:srgbClr val="EF4637"/>
                    </a:solidFill>
                  </a:tcPr>
                </a:tc>
                <a:tc>
                  <a:txBody>
                    <a:bodyPr/>
                    <a:lstStyle/>
                    <a:p>
                      <a:pPr algn="ctr"/>
                      <a:r>
                        <a:rPr lang="en-US" sz="1100" dirty="0" smtClean="0"/>
                        <a:t>Atmospheric </a:t>
                      </a:r>
                      <a:br>
                        <a:rPr lang="en-US" sz="1100" dirty="0" smtClean="0"/>
                      </a:br>
                      <a:r>
                        <a:rPr lang="en-US" sz="1100" dirty="0" smtClean="0"/>
                        <a:t>Lifetime </a:t>
                      </a:r>
                      <a:endParaRPr lang="en-GB" sz="1100" dirty="0"/>
                    </a:p>
                  </a:txBody>
                  <a:tcPr marL="36000" marR="36000" marT="36000" marB="36000" anchor="ctr">
                    <a:solidFill>
                      <a:srgbClr val="EF4637"/>
                    </a:solidFill>
                  </a:tcPr>
                </a:tc>
                <a:tc>
                  <a:txBody>
                    <a:bodyPr/>
                    <a:lstStyle/>
                    <a:p>
                      <a:pPr algn="ctr"/>
                      <a:r>
                        <a:rPr lang="en-US" sz="1100" dirty="0" smtClean="0"/>
                        <a:t>GWP</a:t>
                      </a:r>
                      <a:endParaRPr lang="en-GB" sz="1100" dirty="0"/>
                    </a:p>
                  </a:txBody>
                  <a:tcPr marL="36000" marR="36000" marT="36000" marB="36000" anchor="ctr">
                    <a:solidFill>
                      <a:srgbClr val="EF4637"/>
                    </a:solidFill>
                  </a:tcPr>
                </a:tc>
                <a:extLst>
                  <a:ext uri="{0D108BD9-81ED-4DB2-BD59-A6C34878D82A}">
                    <a16:rowId xmlns:a16="http://schemas.microsoft.com/office/drawing/2014/main" val="3379002934"/>
                  </a:ext>
                </a:extLst>
              </a:tr>
              <a:tr h="216000">
                <a:tc>
                  <a:txBody>
                    <a:bodyPr/>
                    <a:lstStyle/>
                    <a:p>
                      <a:pPr algn="ctr"/>
                      <a:r>
                        <a:rPr lang="en-US" sz="1100" dirty="0" smtClean="0">
                          <a:solidFill>
                            <a:srgbClr val="000000"/>
                          </a:solidFill>
                        </a:rPr>
                        <a:t>PFC-116</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CF3-CF3 </a:t>
                      </a:r>
                      <a:r>
                        <a:rPr lang="en-US" sz="1050" dirty="0" smtClean="0">
                          <a:solidFill>
                            <a:srgbClr val="000000"/>
                          </a:solidFill>
                        </a:rPr>
                        <a:t>(No H)</a:t>
                      </a:r>
                      <a:endParaRPr lang="en-GB" sz="1050" dirty="0">
                        <a:solidFill>
                          <a:srgbClr val="000000"/>
                        </a:solidFill>
                      </a:endParaRPr>
                    </a:p>
                  </a:txBody>
                  <a:tcPr marL="36000" marR="36000" marT="36000" marB="36000" anchor="ctr"/>
                </a:tc>
                <a:tc>
                  <a:txBody>
                    <a:bodyPr/>
                    <a:lstStyle/>
                    <a:p>
                      <a:pPr algn="ctr"/>
                      <a:r>
                        <a:rPr lang="en-US" sz="1100" dirty="0" smtClean="0">
                          <a:solidFill>
                            <a:srgbClr val="000000"/>
                          </a:solidFill>
                        </a:rPr>
                        <a:t>10.000 y</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11100</a:t>
                      </a:r>
                      <a:endParaRPr lang="en-GB" sz="1100" dirty="0">
                        <a:solidFill>
                          <a:srgbClr val="000000"/>
                        </a:solidFill>
                      </a:endParaRPr>
                    </a:p>
                  </a:txBody>
                  <a:tcPr marL="36000" marR="36000" marT="36000" marB="36000" anchor="ctr"/>
                </a:tc>
                <a:extLst>
                  <a:ext uri="{0D108BD9-81ED-4DB2-BD59-A6C34878D82A}">
                    <a16:rowId xmlns:a16="http://schemas.microsoft.com/office/drawing/2014/main" val="3231406045"/>
                  </a:ext>
                </a:extLst>
              </a:tr>
              <a:tr h="216000">
                <a:tc>
                  <a:txBody>
                    <a:bodyPr/>
                    <a:lstStyle/>
                    <a:p>
                      <a:pPr algn="ctr"/>
                      <a:r>
                        <a:rPr lang="en-US" sz="1100" dirty="0" smtClean="0">
                          <a:solidFill>
                            <a:srgbClr val="000000"/>
                          </a:solidFill>
                        </a:rPr>
                        <a:t>HFC-134a</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CH2F-CF3</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13 y</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1300</a:t>
                      </a:r>
                      <a:endParaRPr lang="en-GB" sz="1100" dirty="0">
                        <a:solidFill>
                          <a:srgbClr val="000000"/>
                        </a:solidFill>
                      </a:endParaRPr>
                    </a:p>
                  </a:txBody>
                  <a:tcPr marL="36000" marR="36000" marT="36000" marB="36000" anchor="ctr"/>
                </a:tc>
                <a:extLst>
                  <a:ext uri="{0D108BD9-81ED-4DB2-BD59-A6C34878D82A}">
                    <a16:rowId xmlns:a16="http://schemas.microsoft.com/office/drawing/2014/main" val="4159179412"/>
                  </a:ext>
                </a:extLst>
              </a:tr>
              <a:tr h="216000">
                <a:tc>
                  <a:txBody>
                    <a:bodyPr/>
                    <a:lstStyle/>
                    <a:p>
                      <a:pPr algn="ctr"/>
                      <a:r>
                        <a:rPr lang="en-US" sz="1100" dirty="0" smtClean="0">
                          <a:solidFill>
                            <a:srgbClr val="000000"/>
                          </a:solidFill>
                        </a:rPr>
                        <a:t>HFO-1234yf</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CH2=CF-CF3</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11 days</a:t>
                      </a:r>
                      <a:endParaRPr lang="en-GB" sz="1100" dirty="0">
                        <a:solidFill>
                          <a:srgbClr val="000000"/>
                        </a:solidFill>
                      </a:endParaRPr>
                    </a:p>
                  </a:txBody>
                  <a:tcPr marL="36000" marR="36000" marT="36000" marB="36000" anchor="ctr"/>
                </a:tc>
                <a:tc>
                  <a:txBody>
                    <a:bodyPr/>
                    <a:lstStyle/>
                    <a:p>
                      <a:pPr algn="ctr"/>
                      <a:r>
                        <a:rPr lang="en-US" sz="1100" dirty="0" smtClean="0">
                          <a:solidFill>
                            <a:srgbClr val="000000"/>
                          </a:solidFill>
                        </a:rPr>
                        <a:t>&lt;1</a:t>
                      </a:r>
                      <a:endParaRPr lang="en-GB" sz="1100" dirty="0">
                        <a:solidFill>
                          <a:srgbClr val="000000"/>
                        </a:solidFill>
                      </a:endParaRPr>
                    </a:p>
                  </a:txBody>
                  <a:tcPr marL="36000" marR="36000" marT="36000" marB="36000" anchor="ctr"/>
                </a:tc>
                <a:extLst>
                  <a:ext uri="{0D108BD9-81ED-4DB2-BD59-A6C34878D82A}">
                    <a16:rowId xmlns:a16="http://schemas.microsoft.com/office/drawing/2014/main" val="2083397146"/>
                  </a:ext>
                </a:extLst>
              </a:tr>
            </a:tbl>
          </a:graphicData>
        </a:graphic>
      </p:graphicFrame>
      <p:sp>
        <p:nvSpPr>
          <p:cNvPr id="27" name="Rectangle 26"/>
          <p:cNvSpPr/>
          <p:nvPr/>
        </p:nvSpPr>
        <p:spPr>
          <a:xfrm>
            <a:off x="1641390" y="1493612"/>
            <a:ext cx="741217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C</a:t>
            </a:r>
            <a:r>
              <a:rPr kumimoji="0" lang="en-US" sz="1800" b="0" i="1" u="none" strike="noStrike" kern="1200" cap="none" spc="0" normalizeH="0" baseline="0" noProof="0" dirty="0" smtClean="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urrent </a:t>
            </a:r>
            <a:r>
              <a:rPr kumimoji="0" lang="en-US" sz="1800" b="0" i="1" u="none" strike="noStrike" kern="1200" cap="none" spc="0" normalizeH="0" baseline="0" noProof="0" dirty="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state-of-the-art in </a:t>
            </a:r>
            <a:r>
              <a:rPr kumimoji="0" lang="en-US" sz="1800" b="0" i="1" u="none" strike="noStrike" kern="1200" cap="none" spc="0" normalizeH="0" baseline="0" noProof="0" dirty="0" err="1" smtClean="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hh</a:t>
            </a:r>
            <a:r>
              <a:rPr kumimoji="0" lang="en-US" sz="1800" b="0" i="1" u="none" strike="noStrike" kern="1200" cap="none" spc="0" normalizeH="0" baseline="0" noProof="0" dirty="0" smtClean="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 is two </a:t>
            </a:r>
            <a:r>
              <a:rPr kumimoji="0" lang="en-US" sz="1800" b="0" i="1" u="none" strike="noStrike" kern="1200" cap="none" spc="0" normalizeH="0" baseline="0" noProof="0" dirty="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phase evaporative cooling with </a:t>
            </a:r>
            <a:r>
              <a:rPr kumimoji="0" lang="en-GB" sz="1800" b="0" i="1" u="none" strike="noStrike" kern="1200" cap="none" spc="0" normalizeH="0" baseline="0" noProof="0" dirty="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CO</a:t>
            </a:r>
            <a:r>
              <a:rPr kumimoji="0" lang="en-GB" sz="1800" b="0" i="1" u="none" strike="noStrike" kern="1200" cap="none" spc="0" normalizeH="0" baseline="-25000" noProof="0" dirty="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2 </a:t>
            </a:r>
            <a:r>
              <a:rPr kumimoji="0" lang="en-US" sz="1800" b="0" i="1" u="none" strike="noStrike" kern="1200" cap="none" spc="0" normalizeH="0" baseline="0" noProof="0" dirty="0">
                <a:ln>
                  <a:noFill/>
                </a:ln>
                <a:solidFill>
                  <a:srgbClr val="005DBA"/>
                </a:solidFill>
                <a:effectLst/>
                <a:uLnTx/>
                <a:uFillTx/>
                <a:latin typeface="Corbel" panose="020B0503020204020204"/>
                <a:ea typeface="Times New Roman" panose="02020603050405020304" pitchFamily="18" charset="0"/>
                <a:cs typeface="Times New Roman" panose="02020603050405020304" pitchFamily="18" charset="0"/>
              </a:rPr>
              <a:t>fluid for inner tracking detectors. </a:t>
            </a:r>
            <a:endParaRPr kumimoji="0" lang="en-GB" sz="1800" b="0" i="1" u="none" strike="noStrike" kern="1200" cap="none" spc="0" normalizeH="0" baseline="0" noProof="0" dirty="0">
              <a:ln>
                <a:noFill/>
              </a:ln>
              <a:solidFill>
                <a:srgbClr val="005DBA"/>
              </a:solidFill>
              <a:effectLst/>
              <a:uLnTx/>
              <a:uFillTx/>
              <a:latin typeface="Corbel" panose="020B0503020204020204"/>
              <a:ea typeface="+mn-ea"/>
              <a:cs typeface="+mn-cs"/>
            </a:endParaRPr>
          </a:p>
        </p:txBody>
      </p:sp>
      <p:sp>
        <p:nvSpPr>
          <p:cNvPr id="28" name="Rectangle 27"/>
          <p:cNvSpPr/>
          <p:nvPr/>
        </p:nvSpPr>
        <p:spPr>
          <a:xfrm>
            <a:off x="1670560" y="2107210"/>
            <a:ext cx="7383003"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5DBA"/>
                </a:solidFill>
                <a:effectLst/>
                <a:uLnTx/>
                <a:uFillTx/>
                <a:latin typeface="Corbel" panose="020B0503020204020204"/>
                <a:ea typeface="+mn-ea"/>
                <a:cs typeface="+mn-cs"/>
              </a:rPr>
              <a:t>Due to its intrinsic limitation on freezing point -56.6 </a:t>
            </a:r>
            <a:r>
              <a:rPr kumimoji="0" lang="en-GB" sz="1800" b="0" i="1" u="none" strike="noStrike" kern="1200" cap="none" spc="0" normalizeH="0" baseline="0" noProof="0" dirty="0" smtClean="0">
                <a:ln>
                  <a:noFill/>
                </a:ln>
                <a:solidFill>
                  <a:srgbClr val="005DBA"/>
                </a:solidFill>
                <a:effectLst/>
                <a:uLnTx/>
                <a:uFillTx/>
                <a:latin typeface="Corbel" panose="020B0503020204020204"/>
                <a:ea typeface="+mn-ea"/>
                <a:cs typeface="+mn-cs"/>
              </a:rPr>
              <a:t>°C </a:t>
            </a:r>
            <a:r>
              <a:rPr kumimoji="0" lang="en-GB" sz="1800" b="0" i="1" u="none" strike="noStrike" kern="1200" cap="none" spc="0" normalizeH="0" baseline="0" noProof="0" dirty="0">
                <a:ln>
                  <a:noFill/>
                </a:ln>
                <a:solidFill>
                  <a:srgbClr val="005DBA"/>
                </a:solidFill>
                <a:effectLst/>
                <a:uLnTx/>
                <a:uFillTx/>
                <a:latin typeface="Corbel" panose="020B0503020204020204"/>
                <a:ea typeface="+mn-ea"/>
                <a:cs typeface="+mn-cs"/>
              </a:rPr>
              <a:t>, pure CO2 may not be a viable option anymore and replacements need to be found. Among these, CO2/N2O mixtures seem to be extremely promising, but basic studies about the boiling properties of these mixtures are still missing.</a:t>
            </a:r>
          </a:p>
        </p:txBody>
      </p:sp>
      <p:grpSp>
        <p:nvGrpSpPr>
          <p:cNvPr id="37" name="Group 36"/>
          <p:cNvGrpSpPr/>
          <p:nvPr/>
        </p:nvGrpSpPr>
        <p:grpSpPr>
          <a:xfrm rot="5400000">
            <a:off x="172067" y="1427601"/>
            <a:ext cx="1495748" cy="1395383"/>
            <a:chOff x="461702" y="731213"/>
            <a:chExt cx="2098943" cy="1395383"/>
          </a:xfrm>
        </p:grpSpPr>
        <p:sp>
          <p:nvSpPr>
            <p:cNvPr id="4" name="Rectangle 3"/>
            <p:cNvSpPr/>
            <p:nvPr/>
          </p:nvSpPr>
          <p:spPr>
            <a:xfrm rot="10800000">
              <a:off x="1026134" y="1118296"/>
              <a:ext cx="404144" cy="861495"/>
            </a:xfrm>
            <a:prstGeom prst="rect">
              <a:avLst/>
            </a:prstGeom>
            <a:solidFill>
              <a:schemeClr val="bg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DBA"/>
                </a:solidFill>
                <a:effectLst/>
                <a:uLnTx/>
                <a:uFillTx/>
                <a:latin typeface="Corbel" panose="020B0503020204020204"/>
                <a:ea typeface="+mn-ea"/>
                <a:cs typeface="+mn-cs"/>
              </a:endParaRPr>
            </a:p>
          </p:txBody>
        </p:sp>
        <p:sp>
          <p:nvSpPr>
            <p:cNvPr id="19" name="Down Arrow 18"/>
            <p:cNvSpPr/>
            <p:nvPr/>
          </p:nvSpPr>
          <p:spPr>
            <a:xfrm rot="16200000">
              <a:off x="1451786" y="1017738"/>
              <a:ext cx="1143389" cy="1074328"/>
            </a:xfrm>
            <a:prstGeom prst="downArrow">
              <a:avLst>
                <a:gd name="adj1" fmla="val 75425"/>
                <a:gd name="adj2" fmla="val 50000"/>
              </a:avLst>
            </a:prstGeom>
            <a:solidFill>
              <a:schemeClr val="bg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DBA"/>
                </a:solidFill>
                <a:effectLst/>
                <a:uLnTx/>
                <a:uFillTx/>
                <a:latin typeface="Corbel" panose="020B0503020204020204"/>
                <a:ea typeface="+mn-ea"/>
                <a:cs typeface="+mn-cs"/>
              </a:endParaRPr>
            </a:p>
          </p:txBody>
        </p:sp>
        <p:grpSp>
          <p:nvGrpSpPr>
            <p:cNvPr id="20" name="Group 19"/>
            <p:cNvGrpSpPr/>
            <p:nvPr/>
          </p:nvGrpSpPr>
          <p:grpSpPr>
            <a:xfrm rot="16200000">
              <a:off x="413203" y="941632"/>
              <a:ext cx="1100370" cy="1003371"/>
              <a:chOff x="4224370" y="2446583"/>
              <a:chExt cx="1145634" cy="1076276"/>
            </a:xfrm>
          </p:grpSpPr>
          <p:sp>
            <p:nvSpPr>
              <p:cNvPr id="21" name="TextBox 20"/>
              <p:cNvSpPr txBox="1"/>
              <p:nvPr/>
            </p:nvSpPr>
            <p:spPr>
              <a:xfrm>
                <a:off x="4224370" y="2920598"/>
                <a:ext cx="1012167" cy="6022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Corbel" panose="020B0503020204020204"/>
                    <a:ea typeface="+mn-ea"/>
                    <a:cs typeface="+mn-cs"/>
                  </a:rPr>
                  <a:t>-40 °C</a:t>
                </a:r>
                <a:endPar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2" name="Rectangle 21"/>
              <p:cNvSpPr/>
              <p:nvPr/>
            </p:nvSpPr>
            <p:spPr>
              <a:xfrm>
                <a:off x="4256950" y="2485343"/>
                <a:ext cx="860325" cy="507926"/>
              </a:xfrm>
              <a:prstGeom prst="rect">
                <a:avLst/>
              </a:prstGeom>
              <a:solidFill>
                <a:schemeClr val="bg2">
                  <a:lumMod val="40000"/>
                  <a:lumOff val="6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DBA"/>
                  </a:solidFill>
                  <a:effectLst/>
                  <a:uLnTx/>
                  <a:uFillTx/>
                  <a:latin typeface="Corbel" panose="020B0503020204020204"/>
                  <a:ea typeface="+mn-ea"/>
                  <a:cs typeface="+mn-cs"/>
                </a:endParaRPr>
              </a:p>
            </p:txBody>
          </p:sp>
          <p:sp>
            <p:nvSpPr>
              <p:cNvPr id="23" name="TextBox 22"/>
              <p:cNvSpPr txBox="1"/>
              <p:nvPr/>
            </p:nvSpPr>
            <p:spPr>
              <a:xfrm>
                <a:off x="4260215" y="2446583"/>
                <a:ext cx="1109789" cy="5559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C7B"/>
                    </a:solidFill>
                    <a:effectLst/>
                    <a:uLnTx/>
                    <a:uFillTx/>
                    <a:latin typeface="Corbel" panose="020B0503020204020204"/>
                    <a:ea typeface="+mn-ea"/>
                    <a:cs typeface="+mn-cs"/>
                  </a:rPr>
                  <a:t>-35 °C</a:t>
                </a:r>
                <a:endParaRPr kumimoji="0" lang="en-US" sz="1800" b="1" i="0" u="none" strike="noStrike" kern="1200" cap="none" spc="0" normalizeH="0" baseline="0" noProof="0" dirty="0">
                  <a:ln>
                    <a:noFill/>
                  </a:ln>
                  <a:solidFill>
                    <a:srgbClr val="002C7B"/>
                  </a:solidFill>
                  <a:effectLst/>
                  <a:uLnTx/>
                  <a:uFillTx/>
                  <a:latin typeface="Corbel" panose="020B0503020204020204"/>
                  <a:ea typeface="+mn-ea"/>
                  <a:cs typeface="+mn-cs"/>
                </a:endParaRPr>
              </a:p>
            </p:txBody>
          </p:sp>
        </p:grpSp>
        <p:sp>
          <p:nvSpPr>
            <p:cNvPr id="24" name="TextBox 23"/>
            <p:cNvSpPr txBox="1"/>
            <p:nvPr/>
          </p:nvSpPr>
          <p:spPr>
            <a:xfrm rot="16200000">
              <a:off x="1462632" y="1236729"/>
              <a:ext cx="694505" cy="5614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FF"/>
                  </a:solidFill>
                  <a:effectLst/>
                  <a:uLnTx/>
                  <a:uFillTx/>
                  <a:latin typeface="Corbel" panose="020B0503020204020204"/>
                  <a:ea typeface="+mn-ea"/>
                  <a:cs typeface="+mn-cs"/>
                </a:rPr>
                <a:t>-? °C</a:t>
              </a:r>
              <a:endParaRPr kumimoji="0" lang="en-US" sz="2000" b="1"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cxnSp>
          <p:nvCxnSpPr>
            <p:cNvPr id="30" name="Straight Arrow Connector 29"/>
            <p:cNvCxnSpPr/>
            <p:nvPr/>
          </p:nvCxnSpPr>
          <p:spPr>
            <a:xfrm>
              <a:off x="1203254" y="731213"/>
              <a:ext cx="0" cy="276401"/>
            </a:xfrm>
            <a:prstGeom prst="straightConnector1">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p:cNvCxnSpPr/>
          <p:nvPr/>
        </p:nvCxnSpPr>
        <p:spPr>
          <a:xfrm rot="5400000">
            <a:off x="1461458" y="2142109"/>
            <a:ext cx="0" cy="276401"/>
          </a:xfrm>
          <a:prstGeom prst="straightConnector1">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41" name="Down Arrow 40"/>
          <p:cNvSpPr/>
          <p:nvPr/>
        </p:nvSpPr>
        <p:spPr>
          <a:xfrm>
            <a:off x="11752994" y="3337078"/>
            <a:ext cx="355825" cy="1375499"/>
          </a:xfrm>
          <a:prstGeom prst="downArrow">
            <a:avLst>
              <a:gd name="adj1" fmla="val 65847"/>
              <a:gd name="adj2" fmla="val 71520"/>
            </a:avLst>
          </a:prstGeom>
          <a:ln w="19050">
            <a:solidFill>
              <a:srgbClr val="F7921E"/>
            </a:solidFill>
            <a:prstDash val="solid"/>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2" name="Rectangle 41"/>
          <p:cNvSpPr/>
          <p:nvPr/>
        </p:nvSpPr>
        <p:spPr>
          <a:xfrm>
            <a:off x="5652241" y="3493355"/>
            <a:ext cx="5707693"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As a more general long-term perspective, the use of environmental friendly cooling fluid must be investigated. </a:t>
            </a:r>
            <a:endParaRPr kumimoji="0" lang="en-GB" sz="1800" b="0" i="1" u="none" strike="noStrike" kern="1200" cap="none" spc="0" normalizeH="0" baseline="0" noProof="0" dirty="0">
              <a:ln>
                <a:noFill/>
              </a:ln>
              <a:solidFill>
                <a:srgbClr val="005DBA"/>
              </a:solidFill>
              <a:effectLst/>
              <a:uLnTx/>
              <a:uFillTx/>
              <a:latin typeface="Corbel" panose="020B0503020204020204"/>
              <a:ea typeface="+mn-ea"/>
              <a:cs typeface="+mn-cs"/>
            </a:endParaRPr>
          </a:p>
        </p:txBody>
      </p:sp>
      <p:sp>
        <p:nvSpPr>
          <p:cNvPr id="43" name="Rectangle 42"/>
          <p:cNvSpPr/>
          <p:nvPr/>
        </p:nvSpPr>
        <p:spPr>
          <a:xfrm>
            <a:off x="5639431" y="4632717"/>
            <a:ext cx="5034684" cy="92333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Hydro </a:t>
            </a:r>
            <a:r>
              <a:rPr kumimoji="0" lang="en-US" sz="1800" b="1" i="1" u="none" strike="noStrike" kern="1200" cap="none" spc="0" normalizeH="0" baseline="0" noProof="0" dirty="0" err="1"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fluoro</a:t>
            </a:r>
            <a:r>
              <a:rPr kumimoji="0" lang="en-US" sz="1800" b="1" i="1" u="none" strike="noStrike" kern="1200" cap="none" spc="0" normalizeH="0" baseline="0" noProof="0" dirty="0"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 </a:t>
            </a:r>
            <a:r>
              <a:rPr kumimoji="0" lang="en-US" sz="1800" b="1" i="1" u="none" strike="noStrike" kern="1200" cap="none" spc="0" normalizeH="0" baseline="0" noProof="0" dirty="0" err="1"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olefeins</a:t>
            </a:r>
            <a:r>
              <a:rPr kumimoji="0" lang="en-US" sz="1800" b="1" i="1" u="none" strike="noStrike" kern="1200" cap="none" spc="0" normalizeH="0" baseline="0" noProof="0" dirty="0"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 (HFOs) </a:t>
            </a:r>
            <a:r>
              <a:rPr kumimoji="0" lang="en-US" sz="1800" b="0" i="1" u="none" strike="noStrike" kern="1200" cap="none" spc="0" normalizeH="0" baseline="0" noProof="0" dirty="0" smtClean="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and </a:t>
            </a:r>
            <a:r>
              <a:rPr kumimoji="0" lang="en-US" sz="1800" b="1" i="1" u="none" strike="noStrike" kern="1200" cap="none" spc="0" normalizeH="0" baseline="0" noProof="0" dirty="0" err="1"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Fuoroketons</a:t>
            </a:r>
            <a:r>
              <a:rPr kumimoji="0" lang="en-US" sz="1800" b="1" i="1" u="none" strike="noStrike" kern="1200" cap="none" spc="0" normalizeH="0" baseline="0" noProof="0" dirty="0" smtClean="0">
                <a:ln>
                  <a:noFill/>
                </a:ln>
                <a:solidFill>
                  <a:srgbClr val="0E0E11"/>
                </a:solidFill>
                <a:effectLst/>
                <a:uLnTx/>
                <a:uFillTx/>
                <a:latin typeface="Corbel" panose="020B0503020204020204"/>
                <a:ea typeface="Calibri" panose="020F0502020204030204" pitchFamily="34" charset="0"/>
                <a:cs typeface="Times New Roman" panose="02020603050405020304" pitchFamily="18" charset="0"/>
              </a:rPr>
              <a:t> (FK)</a:t>
            </a:r>
            <a:r>
              <a:rPr kumimoji="0" lang="en-US" sz="1800" b="0" i="1" u="none" strike="noStrike" kern="1200" cap="none" spc="0" normalizeH="0" baseline="0" noProof="0" dirty="0" smtClean="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 which have a very low Global Warming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Potential (GWP).</a:t>
            </a:r>
            <a:endParaRPr kumimoji="0" lang="en-GB" sz="1800" b="0" i="1" u="none" strike="noStrike" kern="1200" cap="none" spc="0" normalizeH="0" baseline="0" noProof="0" dirty="0">
              <a:ln>
                <a:noFill/>
              </a:ln>
              <a:solidFill>
                <a:srgbClr val="005DBA"/>
              </a:solidFill>
              <a:effectLst/>
              <a:uLnTx/>
              <a:uFillTx/>
              <a:latin typeface="Corbel" panose="020B0503020204020204"/>
              <a:ea typeface="+mn-ea"/>
              <a:cs typeface="+mn-cs"/>
            </a:endParaRPr>
          </a:p>
        </p:txBody>
      </p:sp>
      <p:sp>
        <p:nvSpPr>
          <p:cNvPr id="44" name="Rectangle 43"/>
          <p:cNvSpPr/>
          <p:nvPr/>
        </p:nvSpPr>
        <p:spPr>
          <a:xfrm>
            <a:off x="5652242" y="4064320"/>
            <a:ext cx="5291122"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5DBA"/>
                </a:solidFill>
                <a:effectLst/>
                <a:uLnTx/>
                <a:uFillTx/>
                <a:latin typeface="Corbel" panose="020B0503020204020204"/>
                <a:ea typeface="+mn-ea"/>
                <a:cs typeface="+mn-cs"/>
              </a:rPr>
              <a:t>Hydrofluorocarbon (HFC) and Perfluorocarbons (PFC) are being progressively </a:t>
            </a:r>
            <a:r>
              <a:rPr kumimoji="0" lang="en-GB" sz="1800" b="0" i="1" u="none" strike="noStrike" kern="1200" cap="none" spc="0" normalizeH="0" baseline="0" noProof="0" dirty="0" smtClean="0">
                <a:ln>
                  <a:noFill/>
                </a:ln>
                <a:solidFill>
                  <a:srgbClr val="005DBA"/>
                </a:solidFill>
                <a:effectLst/>
                <a:uLnTx/>
                <a:uFillTx/>
                <a:latin typeface="Corbel" panose="020B0503020204020204"/>
                <a:ea typeface="+mn-ea"/>
                <a:cs typeface="+mn-cs"/>
              </a:rPr>
              <a:t>substituted </a:t>
            </a:r>
            <a:r>
              <a:rPr kumimoji="0" lang="en-US" sz="1800" b="0" i="1" u="none" strike="noStrike" kern="1200" cap="none" spc="0" normalizeH="0" baseline="0" noProof="0" dirty="0">
                <a:ln>
                  <a:noFill/>
                </a:ln>
                <a:solidFill>
                  <a:srgbClr val="005DBA"/>
                </a:solidFill>
                <a:effectLst/>
                <a:uLnTx/>
                <a:uFillTx/>
                <a:latin typeface="Corbel" panose="020B0503020204020204"/>
                <a:ea typeface="Calibri" panose="020F0502020204030204" pitchFamily="34" charset="0"/>
                <a:cs typeface="Times New Roman" panose="02020603050405020304" pitchFamily="18" charset="0"/>
              </a:rPr>
              <a:t>in industries by </a:t>
            </a:r>
            <a:endParaRPr kumimoji="0" lang="en-GB" sz="1800" b="0" i="1" u="none" strike="noStrike" kern="1200" cap="none" spc="0" normalizeH="0" baseline="0" noProof="0" dirty="0" smtClean="0">
              <a:ln>
                <a:noFill/>
              </a:ln>
              <a:solidFill>
                <a:srgbClr val="005DBA"/>
              </a:solidFill>
              <a:effectLst/>
              <a:uLnTx/>
              <a:uFillTx/>
              <a:latin typeface="Corbel" panose="020B0503020204020204"/>
              <a:ea typeface="+mn-ea"/>
              <a:cs typeface="+mn-cs"/>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559" y="4766693"/>
            <a:ext cx="632825" cy="203291"/>
          </a:xfrm>
          <a:prstGeom prst="rect">
            <a:avLst/>
          </a:prstGeom>
        </p:spPr>
      </p:pic>
      <p:sp>
        <p:nvSpPr>
          <p:cNvPr id="11" name="Slide Number Placeholder 10"/>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BD5182-7E1B-4017-AE32-D935BD7875A1}" type="slidenum">
              <a:rPr kumimoji="0" lang="en-GB" sz="1200" b="0" i="0" u="none" strike="noStrike" kern="1200" cap="none" spc="0" normalizeH="0" baseline="0" noProof="0" smtClean="0">
                <a:ln>
                  <a:noFill/>
                </a:ln>
                <a:solidFill>
                  <a:srgbClr val="005DBA"/>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005DBA"/>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339561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flipH="1">
            <a:off x="3873036" y="1171798"/>
            <a:ext cx="4923243" cy="2434185"/>
          </a:xfrm>
          <a:prstGeom prst="rect">
            <a:avLst/>
          </a:prstGeom>
          <a:gradFill>
            <a:gsLst>
              <a:gs pos="30000">
                <a:srgbClr val="808080"/>
              </a:gs>
              <a:gs pos="7000">
                <a:srgbClr val="000000"/>
              </a:gs>
              <a:gs pos="51000">
                <a:schemeClr val="tx1">
                  <a:alpha val="0"/>
                </a:schemeClr>
              </a:gs>
            </a:gsLst>
            <a:lin ang="10800000" scaled="1"/>
          </a:gra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DBA"/>
              </a:solidFill>
              <a:effectLst/>
              <a:uLnTx/>
              <a:uFillTx/>
              <a:latin typeface="Corbel"/>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2984"/>
          <a:stretch/>
        </p:blipFill>
        <p:spPr>
          <a:xfrm flipH="1">
            <a:off x="-2456" y="1122114"/>
            <a:ext cx="4058285" cy="2433217"/>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D5182-7E1B-4017-AE32-D935BD7875A1}" type="slidenum">
              <a:rPr kumimoji="0" lang="en-GB" sz="1200" b="0" i="0" u="none" strike="noStrike" kern="1200" cap="none" spc="0" normalizeH="0" baseline="0" noProof="0" smtClean="0">
                <a:ln>
                  <a:noFill/>
                </a:ln>
                <a:solidFill>
                  <a:srgbClr val="005DBA"/>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005DBA"/>
              </a:solidFill>
              <a:effectLst/>
              <a:uLnTx/>
              <a:uFillTx/>
              <a:latin typeface="Corbel"/>
              <a:ea typeface="+mn-ea"/>
              <a:cs typeface="+mn-cs"/>
            </a:endParaRPr>
          </a:p>
        </p:txBody>
      </p:sp>
      <p:sp>
        <p:nvSpPr>
          <p:cNvPr id="5" name="Text Placeholder 4"/>
          <p:cNvSpPr>
            <a:spLocks noGrp="1"/>
          </p:cNvSpPr>
          <p:nvPr>
            <p:ph type="body" sz="quarter" idx="15"/>
          </p:nvPr>
        </p:nvSpPr>
        <p:spPr/>
        <p:txBody>
          <a:bodyPr/>
          <a:lstStyle/>
          <a:p>
            <a:r>
              <a:rPr lang="en-GB" smtClean="0"/>
              <a:t>In future high radiation environments, organic materials used in mechanical structure can suffer from their loss of properties</a:t>
            </a:r>
            <a:endParaRPr lang="en-GB" dirty="0"/>
          </a:p>
        </p:txBody>
      </p:sp>
      <p:sp>
        <p:nvSpPr>
          <p:cNvPr id="6" name="Text Placeholder 5"/>
          <p:cNvSpPr>
            <a:spLocks noGrp="1"/>
          </p:cNvSpPr>
          <p:nvPr>
            <p:ph type="body" sz="quarter" idx="16"/>
          </p:nvPr>
        </p:nvSpPr>
        <p:spPr/>
        <p:txBody>
          <a:bodyPr/>
          <a:lstStyle/>
          <a:p>
            <a:r>
              <a:rPr lang="en-GB" smtClean="0"/>
              <a:t> Investigate new composite materials to improve  thermomechanical  and radiation hardness properties. </a:t>
            </a:r>
            <a:endParaRPr lang="en-GB" dirty="0"/>
          </a:p>
        </p:txBody>
      </p:sp>
      <p:sp>
        <p:nvSpPr>
          <p:cNvPr id="2" name="Title 1"/>
          <p:cNvSpPr>
            <a:spLocks noGrp="1"/>
          </p:cNvSpPr>
          <p:nvPr>
            <p:ph type="title"/>
          </p:nvPr>
        </p:nvSpPr>
        <p:spPr>
          <a:xfrm>
            <a:off x="838200" y="324933"/>
            <a:ext cx="11353800" cy="458587"/>
          </a:xfrm>
        </p:spPr>
        <p:txBody>
          <a:bodyPr/>
          <a:lstStyle/>
          <a:p>
            <a:r>
              <a:rPr lang="en-GB" dirty="0" smtClean="0"/>
              <a:t>Composite: </a:t>
            </a:r>
            <a:r>
              <a:rPr lang="en-GB" b="1" dirty="0" smtClean="0"/>
              <a:t>carbon  nanotube &amp; HIGH RADIATION </a:t>
            </a:r>
            <a:endParaRPr lang="en-GB" b="1" dirty="0"/>
          </a:p>
        </p:txBody>
      </p:sp>
      <p:sp>
        <p:nvSpPr>
          <p:cNvPr id="56" name="Text Placeholder 55"/>
          <p:cNvSpPr>
            <a:spLocks noGrp="1"/>
          </p:cNvSpPr>
          <p:nvPr>
            <p:ph type="body" sz="quarter" idx="17"/>
          </p:nvPr>
        </p:nvSpPr>
        <p:spPr>
          <a:xfrm>
            <a:off x="0" y="0"/>
            <a:ext cx="12192000" cy="338554"/>
          </a:xfrm>
        </p:spPr>
        <p:txBody>
          <a:bodyPr/>
          <a:lstStyle/>
          <a:p>
            <a:r>
              <a:rPr lang="en-GB" b="1" dirty="0"/>
              <a:t>Activity n.1 task </a:t>
            </a:r>
            <a:r>
              <a:rPr lang="en-GB" b="1" dirty="0" smtClean="0"/>
              <a:t>n.1</a:t>
            </a:r>
            <a:endParaRPr lang="en-GB" b="1" dirty="0"/>
          </a:p>
        </p:txBody>
      </p:sp>
      <p:sp>
        <p:nvSpPr>
          <p:cNvPr id="4" name="Text Placeholder 2"/>
          <p:cNvSpPr txBox="1">
            <a:spLocks/>
          </p:cNvSpPr>
          <p:nvPr/>
        </p:nvSpPr>
        <p:spPr>
          <a:xfrm>
            <a:off x="351893" y="1961262"/>
            <a:ext cx="5021159" cy="1384995"/>
          </a:xfrm>
          <a:prstGeom prst="rect">
            <a:avLst/>
          </a:prstGeom>
          <a:noFill/>
        </p:spPr>
        <p:txBody>
          <a:bodyPr wrap="square">
            <a:spAutoFit/>
          </a:bodyPr>
          <a:lstStyle>
            <a:defPPr>
              <a:defRPr lang="en-US"/>
            </a:defPPr>
            <a:lvl1pPr indent="0">
              <a:lnSpc>
                <a:spcPct val="100000"/>
              </a:lnSpc>
              <a:spcBef>
                <a:spcPts val="0"/>
              </a:spcBef>
              <a:spcAft>
                <a:spcPts val="0"/>
              </a:spcAft>
              <a:buClrTx/>
              <a:buFont typeface="Wingdings" pitchFamily="2" charset="2"/>
              <a:buNone/>
              <a:defRPr sz="1600" i="1">
                <a:solidFill>
                  <a:schemeClr val="bg1"/>
                </a:solidFill>
              </a:defRPr>
            </a:lvl1pPr>
            <a:lvl2pPr marL="228595" lvl="1" indent="0">
              <a:lnSpc>
                <a:spcPct val="100000"/>
              </a:lnSpc>
              <a:spcBef>
                <a:spcPts val="0"/>
              </a:spcBef>
              <a:spcAft>
                <a:spcPts val="0"/>
              </a:spcAft>
              <a:buClrTx/>
              <a:buFont typeface="Wingdings" pitchFamily="2" charset="2"/>
              <a:buNone/>
              <a:defRPr sz="1400" i="1">
                <a:solidFill>
                  <a:schemeClr val="bg1"/>
                </a:solidFill>
              </a:defRPr>
            </a:lvl2pPr>
            <a:lvl3pPr marL="457189" indent="0" defTabSz="914377">
              <a:lnSpc>
                <a:spcPct val="90000"/>
              </a:lnSpc>
              <a:spcBef>
                <a:spcPts val="200"/>
              </a:spcBef>
              <a:spcAft>
                <a:spcPts val="400"/>
              </a:spcAft>
              <a:buClrTx/>
              <a:buFont typeface="Wingdings" pitchFamily="2" charset="2"/>
              <a:buNone/>
              <a:defRPr sz="1400">
                <a:solidFill>
                  <a:schemeClr val="bg1"/>
                </a:solidFill>
              </a:defRPr>
            </a:lvl3pPr>
            <a:lvl4pPr marL="685783" indent="0" defTabSz="914377">
              <a:lnSpc>
                <a:spcPct val="90000"/>
              </a:lnSpc>
              <a:spcBef>
                <a:spcPts val="200"/>
              </a:spcBef>
              <a:spcAft>
                <a:spcPts val="400"/>
              </a:spcAft>
              <a:buClrTx/>
              <a:buFont typeface="Wingdings" pitchFamily="2" charset="2"/>
              <a:buNone/>
              <a:defRPr sz="1200">
                <a:solidFill>
                  <a:schemeClr val="bg1"/>
                </a:solidFill>
              </a:defRPr>
            </a:lvl4pPr>
            <a:lvl5pPr marL="914378" indent="0" defTabSz="914377">
              <a:lnSpc>
                <a:spcPct val="90000"/>
              </a:lnSpc>
              <a:spcBef>
                <a:spcPts val="200"/>
              </a:spcBef>
              <a:spcAft>
                <a:spcPts val="400"/>
              </a:spcAft>
              <a:buClrTx/>
              <a:buFont typeface="Wingdings" pitchFamily="2" charset="2"/>
              <a:buNone/>
              <a:defRPr sz="1100">
                <a:solidFill>
                  <a:schemeClr val="bg1"/>
                </a:solidFill>
              </a:defRPr>
            </a:lvl5pPr>
            <a:lvl6pPr marL="1284568" indent="-228594" defTabSz="914377">
              <a:lnSpc>
                <a:spcPct val="90000"/>
              </a:lnSpc>
              <a:spcBef>
                <a:spcPts val="200"/>
              </a:spcBef>
              <a:spcAft>
                <a:spcPts val="400"/>
              </a:spcAft>
              <a:buClr>
                <a:schemeClr val="tx1"/>
              </a:buClr>
              <a:buFont typeface="Wingdings" pitchFamily="2" charset="2"/>
              <a:buChar char=""/>
              <a:defRPr sz="1600"/>
            </a:lvl6pPr>
            <a:lvl7pPr marL="1471763" indent="-228594" defTabSz="914377">
              <a:lnSpc>
                <a:spcPct val="90000"/>
              </a:lnSpc>
              <a:spcBef>
                <a:spcPts val="200"/>
              </a:spcBef>
              <a:spcAft>
                <a:spcPts val="400"/>
              </a:spcAft>
              <a:buClr>
                <a:schemeClr val="tx1"/>
              </a:buClr>
              <a:buFont typeface="Wingdings" pitchFamily="2" charset="2"/>
              <a:buChar char=""/>
              <a:defRPr sz="1600"/>
            </a:lvl7pPr>
            <a:lvl8pPr marL="1628959" indent="-228594" defTabSz="914377">
              <a:lnSpc>
                <a:spcPct val="90000"/>
              </a:lnSpc>
              <a:spcBef>
                <a:spcPts val="200"/>
              </a:spcBef>
              <a:spcAft>
                <a:spcPts val="400"/>
              </a:spcAft>
              <a:buClr>
                <a:schemeClr val="tx1"/>
              </a:buClr>
              <a:buFont typeface="Wingdings" pitchFamily="2" charset="2"/>
              <a:buChar char=""/>
              <a:defRPr sz="1600"/>
            </a:lvl8pPr>
            <a:lvl9pPr marL="1806155" indent="-228594" defTabSz="914377">
              <a:lnSpc>
                <a:spcPct val="90000"/>
              </a:lnSpc>
              <a:spcBef>
                <a:spcPts val="200"/>
              </a:spcBef>
              <a:spcAft>
                <a:spcPts val="400"/>
              </a:spcAft>
              <a:buClr>
                <a:schemeClr val="tx1"/>
              </a:buClr>
              <a:buFont typeface="Wingdings" pitchFamily="2" charset="2"/>
              <a:buChar char=""/>
              <a:defRPr sz="1600"/>
            </a:lvl9pPr>
          </a:lstStyle>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000" b="1" i="1" u="none" strike="noStrike" kern="1200" cap="none" spc="0" normalizeH="0" baseline="0" noProof="0" dirty="0" smtClean="0">
                <a:ln>
                  <a:noFill/>
                </a:ln>
                <a:solidFill>
                  <a:srgbClr val="FFFFFF"/>
                </a:solidFill>
                <a:effectLst/>
                <a:uLnTx/>
                <a:uFillTx/>
                <a:latin typeface="Corbel"/>
                <a:ea typeface="+mn-ea"/>
                <a:cs typeface="+mn-cs"/>
              </a:rPr>
              <a:t>Carbon Nanotubes and/or Graphene + Epoxy </a:t>
            </a:r>
          </a:p>
          <a:p>
            <a:pPr marL="0" marR="0" lvl="0" indent="0" algn="just" defTabSz="914400" rtl="0" eaLnBrk="1" fontAlgn="auto" latinLnBrk="0" hangingPunct="1">
              <a:lnSpc>
                <a:spcPct val="100000"/>
              </a:lnSpc>
              <a:spcBef>
                <a:spcPts val="0"/>
              </a:spcBef>
              <a:spcAft>
                <a:spcPts val="0"/>
              </a:spcAft>
              <a:buClrTx/>
              <a:buSzTx/>
              <a:buFont typeface="Wingdings" pitchFamily="2" charset="2"/>
              <a:buNone/>
              <a:tabLst/>
              <a:defRPr/>
            </a:pPr>
            <a:r>
              <a:rPr kumimoji="0" lang="en-GB" sz="1600" b="0" i="1" u="none" strike="noStrike" kern="1200" cap="none" spc="0" normalizeH="0" baseline="0" noProof="0" dirty="0" smtClean="0">
                <a:ln>
                  <a:noFill/>
                </a:ln>
                <a:solidFill>
                  <a:srgbClr val="FFFFFF"/>
                </a:solidFill>
                <a:effectLst/>
                <a:uLnTx/>
                <a:uFillTx/>
                <a:latin typeface="Corbel"/>
                <a:ea typeface="+mn-ea"/>
                <a:cs typeface="+mn-cs"/>
              </a:rPr>
              <a:t>Graphene </a:t>
            </a:r>
            <a:r>
              <a:rPr kumimoji="0" lang="en-GB" sz="1600" b="0" i="1" u="none" strike="noStrike" kern="1200" cap="none" spc="0" normalizeH="0" baseline="0" noProof="0" dirty="0">
                <a:ln>
                  <a:noFill/>
                </a:ln>
                <a:solidFill>
                  <a:srgbClr val="FFFFFF"/>
                </a:solidFill>
                <a:effectLst/>
                <a:uLnTx/>
                <a:uFillTx/>
                <a:latin typeface="Corbel"/>
                <a:ea typeface="+mn-ea"/>
                <a:cs typeface="+mn-cs"/>
              </a:rPr>
              <a:t>shows outstanding mechanical and thermal </a:t>
            </a:r>
            <a:r>
              <a:rPr kumimoji="0" lang="en-GB" sz="1600" b="0" i="1" u="none" strike="noStrike" kern="1200" cap="none" spc="0" normalizeH="0" baseline="0" noProof="0" dirty="0" smtClean="0">
                <a:ln>
                  <a:noFill/>
                </a:ln>
                <a:solidFill>
                  <a:srgbClr val="FFFFFF"/>
                </a:solidFill>
                <a:effectLst/>
                <a:uLnTx/>
                <a:uFillTx/>
                <a:latin typeface="Corbel"/>
                <a:ea typeface="+mn-ea"/>
                <a:cs typeface="+mn-cs"/>
              </a:rPr>
              <a:t>performance at microscale level.  The ultimate goal of epoxy nanocomposites is to extrapolate the exceptional intrinsic properties of the nanoparticles to the bulk matrix</a:t>
            </a:r>
            <a:r>
              <a:rPr kumimoji="0" lang="en-GB" sz="1600" b="0" i="0" u="none" strike="noStrike" kern="1200" cap="none" spc="0" normalizeH="0" baseline="0" noProof="0" dirty="0" smtClean="0">
                <a:ln>
                  <a:noFill/>
                </a:ln>
                <a:solidFill>
                  <a:srgbClr val="FFFFFF"/>
                </a:solidFill>
                <a:effectLst/>
                <a:uLnTx/>
                <a:uFillTx/>
                <a:latin typeface="Corbel"/>
                <a:ea typeface="+mn-ea"/>
                <a:cs typeface="+mn-cs"/>
              </a:rPr>
              <a:t>. </a:t>
            </a:r>
            <a:endParaRPr kumimoji="0" lang="en-GB" sz="1800" b="0" i="1" u="none" strike="noStrike" kern="1200" cap="none" spc="0" normalizeH="0" baseline="0" noProof="0" dirty="0">
              <a:ln>
                <a:noFill/>
              </a:ln>
              <a:solidFill>
                <a:srgbClr val="FFFFFF"/>
              </a:solidFill>
              <a:effectLst/>
              <a:uLnTx/>
              <a:uFillTx/>
              <a:latin typeface="Corbel"/>
              <a:ea typeface="+mn-ea"/>
              <a:cs typeface="+mn-cs"/>
            </a:endParaRPr>
          </a:p>
        </p:txBody>
      </p:sp>
      <p:pic>
        <p:nvPicPr>
          <p:cNvPr id="12" name="Picture 11"/>
          <p:cNvPicPr>
            <a:picLocks noChangeAspect="1"/>
          </p:cNvPicPr>
          <p:nvPr/>
        </p:nvPicPr>
        <p:blipFill>
          <a:blip r:embed="rId4" cstate="print">
            <a:clrChange>
              <a:clrFrom>
                <a:srgbClr val="FFFFFF"/>
              </a:clrFrom>
              <a:clrTo>
                <a:srgbClr val="FFFFFF">
                  <a:alpha val="0"/>
                </a:srgbClr>
              </a:clrTo>
            </a:clrChange>
          </a:blip>
          <a:stretch>
            <a:fillRect/>
          </a:stretch>
        </p:blipFill>
        <p:spPr>
          <a:xfrm>
            <a:off x="6426437" y="1373990"/>
            <a:ext cx="2485715" cy="2181341"/>
          </a:xfrm>
          <a:prstGeom prst="rect">
            <a:avLst/>
          </a:prstGeom>
        </p:spPr>
      </p:pic>
      <p:pic>
        <p:nvPicPr>
          <p:cNvPr id="13" name="Picture 12"/>
          <p:cNvPicPr>
            <a:picLocks noChangeAspect="1"/>
          </p:cNvPicPr>
          <p:nvPr/>
        </p:nvPicPr>
        <p:blipFill rotWithShape="1">
          <a:blip r:embed="rId5" cstate="print">
            <a:clrChange>
              <a:clrFrom>
                <a:srgbClr val="FFFFFF"/>
              </a:clrFrom>
              <a:clrTo>
                <a:srgbClr val="FFFFFF">
                  <a:alpha val="0"/>
                </a:srgbClr>
              </a:clrTo>
            </a:clrChange>
          </a:blip>
          <a:srcRect r="2309"/>
          <a:stretch/>
        </p:blipFill>
        <p:spPr>
          <a:xfrm>
            <a:off x="9243002" y="1335817"/>
            <a:ext cx="2626220" cy="2280182"/>
          </a:xfrm>
          <a:prstGeom prst="rect">
            <a:avLst/>
          </a:prstGeom>
          <a:noFill/>
        </p:spPr>
      </p:pic>
      <p:sp>
        <p:nvSpPr>
          <p:cNvPr id="14" name="Rectangle 13"/>
          <p:cNvSpPr/>
          <p:nvPr/>
        </p:nvSpPr>
        <p:spPr>
          <a:xfrm flipV="1">
            <a:off x="5109882" y="3624256"/>
            <a:ext cx="7082118" cy="2820465"/>
          </a:xfrm>
          <a:prstGeom prst="rect">
            <a:avLst/>
          </a:prstGeom>
          <a:gradFill flip="none" rotWithShape="1">
            <a:gsLst>
              <a:gs pos="14000">
                <a:srgbClr val="FFFF01"/>
              </a:gs>
              <a:gs pos="49000">
                <a:srgbClr val="FFFF80"/>
              </a:gs>
              <a:gs pos="88000">
                <a:schemeClr val="tx1"/>
              </a:gs>
            </a:gsLst>
            <a:lin ang="10800000" scaled="1"/>
            <a:tileRect/>
          </a:gra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DBA"/>
              </a:solidFill>
              <a:effectLst/>
              <a:uLnTx/>
              <a:uFillTx/>
              <a:latin typeface="Corbel"/>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6187" y="3822342"/>
            <a:ext cx="689280" cy="689280"/>
          </a:xfrm>
          <a:prstGeom prst="rect">
            <a:avLst/>
          </a:prstGeom>
        </p:spPr>
      </p:pic>
      <p:sp>
        <p:nvSpPr>
          <p:cNvPr id="17" name="Rectangle 16"/>
          <p:cNvSpPr/>
          <p:nvPr/>
        </p:nvSpPr>
        <p:spPr>
          <a:xfrm>
            <a:off x="7903067" y="6111548"/>
            <a:ext cx="4288933" cy="313932"/>
          </a:xfrm>
          <a:prstGeom prst="rect">
            <a:avLst/>
          </a:prstGeom>
          <a:noFill/>
        </p:spPr>
        <p:txBody>
          <a:bodyPr vert="horz" wrap="square" lIns="91440" tIns="45720" rIns="91440" bIns="45720" rtlCol="0">
            <a:spAutoFit/>
          </a:bodyPr>
          <a:lstStyle/>
          <a:p>
            <a:pPr marL="0" marR="0" lvl="0" indent="0" algn="r" defTabSz="914400" rtl="0" eaLnBrk="1" fontAlgn="auto" latinLnBrk="0" hangingPunct="1">
              <a:lnSpc>
                <a:spcPct val="90000"/>
              </a:lnSpc>
              <a:spcBef>
                <a:spcPts val="1200"/>
              </a:spcBef>
              <a:spcAft>
                <a:spcPts val="200"/>
              </a:spcAft>
              <a:buClrTx/>
              <a:buSzTx/>
              <a:buFont typeface="Wingdings" pitchFamily="2" charset="2"/>
              <a:buNone/>
              <a:tabLst/>
              <a:defRPr/>
            </a:pPr>
            <a:r>
              <a:rPr kumimoji="0" lang="en-GB" sz="1600" b="0" i="1" u="none" strike="noStrike" kern="1200" cap="none" spc="0" normalizeH="0" baseline="0" noProof="0" dirty="0">
                <a:ln>
                  <a:noFill/>
                </a:ln>
                <a:solidFill>
                  <a:srgbClr val="005DBA"/>
                </a:solidFill>
                <a:effectLst/>
                <a:uLnTx/>
                <a:uFillTx/>
                <a:latin typeface="Corbel"/>
                <a:ea typeface="+mn-ea"/>
                <a:cs typeface="+mn-cs"/>
              </a:rPr>
              <a:t>…many times the radiation load of </a:t>
            </a:r>
            <a:r>
              <a:rPr kumimoji="0" lang="en-GB" sz="1600" b="0" i="1" u="none" strike="noStrike" kern="1200" cap="none" spc="0" normalizeH="0" baseline="0" noProof="0" dirty="0" smtClean="0">
                <a:ln>
                  <a:noFill/>
                </a:ln>
                <a:solidFill>
                  <a:srgbClr val="005DBA"/>
                </a:solidFill>
                <a:effectLst/>
                <a:uLnTx/>
                <a:uFillTx/>
                <a:latin typeface="Corbel"/>
                <a:ea typeface="+mn-ea"/>
                <a:cs typeface="+mn-cs"/>
              </a:rPr>
              <a:t>LHC </a:t>
            </a:r>
            <a:endParaRPr kumimoji="0" lang="en-GB" sz="1600" b="0" i="1" u="none" strike="noStrike" kern="1200" cap="none" spc="0" normalizeH="0" baseline="0" noProof="0" dirty="0">
              <a:ln>
                <a:noFill/>
              </a:ln>
              <a:solidFill>
                <a:srgbClr val="005DBA"/>
              </a:solidFill>
              <a:effectLst/>
              <a:uLnTx/>
              <a:uFillTx/>
              <a:latin typeface="Corbel"/>
              <a:ea typeface="+mn-ea"/>
              <a:cs typeface="+mn-cs"/>
            </a:endParaRPr>
          </a:p>
        </p:txBody>
      </p:sp>
      <p:grpSp>
        <p:nvGrpSpPr>
          <p:cNvPr id="15" name="Group 14"/>
          <p:cNvGrpSpPr/>
          <p:nvPr/>
        </p:nvGrpSpPr>
        <p:grpSpPr>
          <a:xfrm>
            <a:off x="6261065" y="4179345"/>
            <a:ext cx="5559587" cy="1737474"/>
            <a:chOff x="6295749" y="4634518"/>
            <a:chExt cx="5559587" cy="1737474"/>
          </a:xfrm>
        </p:grpSpPr>
        <p:grpSp>
          <p:nvGrpSpPr>
            <p:cNvPr id="8" name="Group 7"/>
            <p:cNvGrpSpPr/>
            <p:nvPr/>
          </p:nvGrpSpPr>
          <p:grpSpPr>
            <a:xfrm>
              <a:off x="6295749" y="4634518"/>
              <a:ext cx="5559587" cy="1737474"/>
              <a:chOff x="6295749" y="4634518"/>
              <a:chExt cx="5559587" cy="1737474"/>
            </a:xfrm>
          </p:grpSpPr>
          <p:grpSp>
            <p:nvGrpSpPr>
              <p:cNvPr id="18" name="Group 17"/>
              <p:cNvGrpSpPr>
                <a:grpSpLocks noChangeAspect="1"/>
              </p:cNvGrpSpPr>
              <p:nvPr/>
            </p:nvGrpSpPr>
            <p:grpSpPr>
              <a:xfrm>
                <a:off x="6295749" y="4823992"/>
                <a:ext cx="5559587" cy="1295800"/>
                <a:chOff x="-1474163" y="891466"/>
                <a:chExt cx="7646226" cy="1782142"/>
              </a:xfrm>
            </p:grpSpPr>
            <p:pic>
              <p:nvPicPr>
                <p:cNvPr id="19" name="Picture 1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21952"/>
                <a:stretch/>
              </p:blipFill>
              <p:spPr>
                <a:xfrm>
                  <a:off x="328202" y="919110"/>
                  <a:ext cx="5709358" cy="1752601"/>
                </a:xfrm>
                <a:prstGeom prst="rect">
                  <a:avLst/>
                </a:prstGeom>
              </p:spPr>
            </p:pic>
            <p:sp>
              <p:nvSpPr>
                <p:cNvPr id="20" name="Rectangle 19"/>
                <p:cNvSpPr/>
                <p:nvPr/>
              </p:nvSpPr>
              <p:spPr>
                <a:xfrm>
                  <a:off x="-1474163" y="1552028"/>
                  <a:ext cx="2440418" cy="42329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TID </a:t>
                  </a:r>
                  <a:r>
                    <a:rPr kumimoji="0" lang="en-GB" sz="1200" b="0" i="1"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a:t>
                  </a:r>
                  <a:r>
                    <a:rPr kumimoji="0" lang="en-GB" sz="1200" b="0" i="1" u="none" strike="noStrike" kern="1200" cap="none" spc="0" normalizeH="0" baseline="0" noProof="0" dirty="0" err="1" smtClean="0">
                      <a:ln>
                        <a:noFill/>
                      </a:ln>
                      <a:solidFill>
                        <a:srgbClr val="0E0E11"/>
                      </a:solidFill>
                      <a:effectLst/>
                      <a:uLnTx/>
                      <a:uFillTx/>
                      <a:latin typeface="Corbel"/>
                      <a:ea typeface="+mn-ea"/>
                      <a:cs typeface="Arial" panose="020B0604020202020204" pitchFamily="34" charset="0"/>
                    </a:rPr>
                    <a:t>MGy</a:t>
                  </a:r>
                  <a:r>
                    <a:rPr kumimoji="0" lang="en-GB" sz="1200" b="0" i="1"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 per lifetime]</a:t>
                  </a:r>
                  <a:endParaRPr kumimoji="0" lang="en-GB" sz="1200" b="0" i="1" u="none" strike="noStrike" kern="1200" cap="none" spc="0" normalizeH="0" baseline="0" noProof="0" dirty="0">
                    <a:ln>
                      <a:noFill/>
                    </a:ln>
                    <a:solidFill>
                      <a:srgbClr val="0E0E11"/>
                    </a:solidFill>
                    <a:effectLst/>
                    <a:uLnTx/>
                    <a:uFillTx/>
                    <a:latin typeface="Corbel"/>
                    <a:ea typeface="+mn-ea"/>
                    <a:cs typeface="Arial" panose="020B0604020202020204" pitchFamily="34" charset="0"/>
                  </a:endParaRPr>
                </a:p>
              </p:txBody>
            </p:sp>
            <p:sp>
              <p:nvSpPr>
                <p:cNvPr id="21" name="Rectangle 20"/>
                <p:cNvSpPr/>
                <p:nvPr/>
              </p:nvSpPr>
              <p:spPr>
                <a:xfrm>
                  <a:off x="2660636" y="891466"/>
                  <a:ext cx="370823" cy="380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5</a:t>
                  </a:r>
                  <a:endParaRPr kumimoji="0" lang="en-US" sz="1200" b="1" i="0" u="none" strike="noStrike" kern="1200" cap="none" spc="0" normalizeH="0" baseline="0" noProof="0" dirty="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1302651" y="2292645"/>
                  <a:ext cx="547194" cy="380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0.1</a:t>
                  </a:r>
                  <a:endParaRPr kumimoji="0" lang="en-US" sz="1200" b="1" i="0" u="none" strike="noStrike" kern="1200" cap="none" spc="0" normalizeH="0" baseline="0" noProof="0" dirty="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3923186" y="2279703"/>
                  <a:ext cx="370823" cy="380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9</a:t>
                  </a:r>
                  <a:endParaRPr kumimoji="0" lang="en-US" sz="1200" b="1" i="0" u="none" strike="noStrike" kern="1200" cap="none" spc="0" normalizeH="0" baseline="0" noProof="0" dirty="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5177177" y="921815"/>
                  <a:ext cx="487667" cy="3809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90</a:t>
                  </a:r>
                  <a:endParaRPr kumimoji="0" lang="en-US" sz="1200" b="1" i="0" u="none" strike="noStrike" kern="1200" cap="none" spc="0" normalizeH="0" baseline="0" noProof="0" dirty="0">
                    <a:ln>
                      <a:noFill/>
                    </a:ln>
                    <a:solidFill>
                      <a:srgbClr val="0E0E11"/>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1225488" y="1378061"/>
                  <a:ext cx="701519" cy="393661"/>
                </a:xfrm>
                <a:prstGeom prst="rect">
                  <a:avLst/>
                </a:prstGeom>
              </p:spPr>
              <p:txBody>
                <a:bodyPr wrap="none">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687D92"/>
                      </a:solidFill>
                      <a:effectLst/>
                      <a:uLnTx/>
                      <a:uFillTx/>
                      <a:latin typeface="Corbel"/>
                      <a:ea typeface="Roboto Slab" panose="020B0604020202020204" charset="0"/>
                      <a:cs typeface="Varela Round" panose="02000000000000000000" pitchFamily="50" charset="-79"/>
                    </a:rPr>
                    <a:t>LHC</a:t>
                  </a:r>
                </a:p>
              </p:txBody>
            </p:sp>
            <p:sp>
              <p:nvSpPr>
                <p:cNvPr id="26" name="Rectangle 25"/>
                <p:cNvSpPr/>
                <p:nvPr/>
              </p:nvSpPr>
              <p:spPr>
                <a:xfrm>
                  <a:off x="2368467" y="1796650"/>
                  <a:ext cx="1087332" cy="393661"/>
                </a:xfrm>
                <a:prstGeom prst="rect">
                  <a:avLst/>
                </a:prstGeom>
              </p:spPr>
              <p:txBody>
                <a:bodyPr wrap="none">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85C5CE"/>
                      </a:solidFill>
                      <a:effectLst/>
                      <a:uLnTx/>
                      <a:uFillTx/>
                      <a:latin typeface="Corbel"/>
                      <a:ea typeface="Roboto Slab" panose="020B0604020202020204" charset="0"/>
                      <a:cs typeface="Varela Round" panose="02000000000000000000" pitchFamily="50" charset="-79"/>
                    </a:rPr>
                    <a:t>HL-LHC</a:t>
                  </a:r>
                </a:p>
              </p:txBody>
            </p:sp>
            <p:sp>
              <p:nvSpPr>
                <p:cNvPr id="27" name="Rectangle 26"/>
                <p:cNvSpPr/>
                <p:nvPr/>
              </p:nvSpPr>
              <p:spPr>
                <a:xfrm>
                  <a:off x="3292128" y="1363233"/>
                  <a:ext cx="1479582" cy="393661"/>
                </a:xfrm>
                <a:prstGeom prst="rect">
                  <a:avLst/>
                </a:prstGeom>
              </p:spPr>
              <p:txBody>
                <a:bodyPr wrap="none">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smtClean="0">
                      <a:ln>
                        <a:noFill/>
                      </a:ln>
                      <a:solidFill>
                        <a:srgbClr val="F2BC36"/>
                      </a:solidFill>
                      <a:effectLst/>
                      <a:uLnTx/>
                      <a:uFillTx/>
                      <a:latin typeface="Corbel"/>
                      <a:ea typeface="Roboto Slab" panose="020B0604020202020204" charset="0"/>
                      <a:cs typeface="Varela Round" panose="02000000000000000000" pitchFamily="50" charset="-79"/>
                    </a:rPr>
                    <a:t>FCC Phase I</a:t>
                  </a:r>
                  <a:endParaRPr kumimoji="0" lang="en-US" sz="1400" b="0" i="0" u="none" strike="noStrike" kern="1200" cap="none" spc="0" normalizeH="0" baseline="30000" noProof="0" dirty="0">
                    <a:ln>
                      <a:noFill/>
                    </a:ln>
                    <a:solidFill>
                      <a:srgbClr val="F2BC36"/>
                    </a:solidFill>
                    <a:effectLst/>
                    <a:uLnTx/>
                    <a:uFillTx/>
                    <a:latin typeface="Corbel"/>
                    <a:ea typeface="Roboto Slab" panose="020B0604020202020204" charset="0"/>
                    <a:cs typeface="Varela Round" panose="02000000000000000000" pitchFamily="50" charset="-79"/>
                  </a:endParaRPr>
                </a:p>
              </p:txBody>
            </p:sp>
            <p:sp>
              <p:nvSpPr>
                <p:cNvPr id="28" name="Rectangle 27"/>
                <p:cNvSpPr/>
                <p:nvPr/>
              </p:nvSpPr>
              <p:spPr>
                <a:xfrm>
                  <a:off x="4624136" y="1820642"/>
                  <a:ext cx="1547927" cy="393661"/>
                </a:xfrm>
                <a:prstGeom prst="rect">
                  <a:avLst/>
                </a:prstGeom>
              </p:spPr>
              <p:txBody>
                <a:bodyPr wrap="none">
                  <a:spAutoFit/>
                </a:bodyPr>
                <a:lstStyle/>
                <a:p>
                  <a:pPr marL="0" marR="0" lvl="0" indent="0" algn="l" defTabSz="4445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srgbClr val="ED615A"/>
                      </a:solidFill>
                      <a:effectLst/>
                      <a:uLnTx/>
                      <a:uFillTx/>
                      <a:latin typeface="Corbel"/>
                      <a:ea typeface="Roboto Slab" panose="020B0604020202020204" charset="0"/>
                      <a:cs typeface="Varela Round" panose="02000000000000000000" pitchFamily="50" charset="-79"/>
                    </a:rPr>
                    <a:t>FCC Phase II</a:t>
                  </a:r>
                </a:p>
              </p:txBody>
            </p:sp>
          </p:grpSp>
          <p:sp>
            <p:nvSpPr>
              <p:cNvPr id="29" name="TextBox 28"/>
              <p:cNvSpPr txBox="1"/>
              <p:nvPr/>
            </p:nvSpPr>
            <p:spPr>
              <a:xfrm>
                <a:off x="8258670" y="6110382"/>
                <a:ext cx="8310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2x10</a:t>
                </a:r>
                <a:r>
                  <a:rPr kumimoji="0" lang="en-US" sz="1100" b="0" i="1" u="none" strike="noStrike" kern="1200" cap="none" spc="0" normalizeH="0" baseline="3000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15</a:t>
                </a:r>
                <a:endParaRPr kumimoji="0" lang="en-GB" sz="1100" b="0" i="1" u="none" strike="noStrike" kern="1200" cap="none" spc="0" normalizeH="0" baseline="30000" noProof="0" dirty="0" err="1" smtClean="0">
                  <a:ln>
                    <a:noFill/>
                  </a:ln>
                  <a:solidFill>
                    <a:srgbClr val="005DBA">
                      <a:lumMod val="75000"/>
                    </a:srgbClr>
                  </a:solidFill>
                  <a:effectLst/>
                  <a:uLnTx/>
                  <a:uFillTx/>
                  <a:latin typeface="Arial" panose="020B0604020202020204" pitchFamily="34" charset="0"/>
                  <a:ea typeface="+mn-ea"/>
                  <a:cs typeface="Arial" panose="020B0604020202020204" pitchFamily="34" charset="0"/>
                </a:endParaRPr>
              </a:p>
            </p:txBody>
          </p:sp>
          <p:sp>
            <p:nvSpPr>
              <p:cNvPr id="30" name="TextBox 29"/>
              <p:cNvSpPr txBox="1"/>
              <p:nvPr/>
            </p:nvSpPr>
            <p:spPr>
              <a:xfrm>
                <a:off x="9134475" y="4634518"/>
                <a:ext cx="8310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2x10</a:t>
                </a:r>
                <a:r>
                  <a:rPr kumimoji="0" lang="en-US" sz="1100" b="0" i="1" u="none" strike="noStrike" kern="1200" cap="none" spc="0" normalizeH="0" baseline="3000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16</a:t>
                </a:r>
                <a:endParaRPr kumimoji="0" lang="en-GB" sz="1100" b="0" i="1" u="none" strike="noStrike" kern="1200" cap="none" spc="0" normalizeH="0" baseline="30000" noProof="0" dirty="0" err="1" smtClean="0">
                  <a:ln>
                    <a:noFill/>
                  </a:ln>
                  <a:solidFill>
                    <a:srgbClr val="005DBA">
                      <a:lumMod val="75000"/>
                    </a:srgbClr>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10174237" y="6091294"/>
                <a:ext cx="8310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2.8 x10</a:t>
                </a:r>
                <a:r>
                  <a:rPr kumimoji="0" lang="en-US" sz="1100" b="0" i="1" u="none" strike="noStrike" kern="1200" cap="none" spc="0" normalizeH="0" baseline="3000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16</a:t>
                </a:r>
                <a:endParaRPr kumimoji="0" lang="en-GB" sz="1100" b="0" i="1" u="none" strike="noStrike" kern="1200" cap="none" spc="0" normalizeH="0" baseline="30000" noProof="0" dirty="0" err="1" smtClean="0">
                  <a:ln>
                    <a:noFill/>
                  </a:ln>
                  <a:solidFill>
                    <a:srgbClr val="005DBA">
                      <a:lumMod val="75000"/>
                    </a:srgbClr>
                  </a:solidFill>
                  <a:effectLst/>
                  <a:uLnTx/>
                  <a:uFillTx/>
                  <a:latin typeface="Arial" panose="020B0604020202020204" pitchFamily="34" charset="0"/>
                  <a:ea typeface="+mn-ea"/>
                  <a:cs typeface="Arial" panose="020B0604020202020204" pitchFamily="34" charset="0"/>
                </a:endParaRPr>
              </a:p>
            </p:txBody>
          </p:sp>
          <p:sp>
            <p:nvSpPr>
              <p:cNvPr id="32" name="TextBox 31"/>
              <p:cNvSpPr txBox="1"/>
              <p:nvPr/>
            </p:nvSpPr>
            <p:spPr>
              <a:xfrm>
                <a:off x="10975374" y="4635451"/>
                <a:ext cx="83106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2.8 x10</a:t>
                </a:r>
                <a:r>
                  <a:rPr kumimoji="0" lang="en-US" sz="1100" b="0" i="1" u="none" strike="noStrike" kern="1200" cap="none" spc="0" normalizeH="0" baseline="30000" noProof="0" dirty="0" smtClean="0">
                    <a:ln>
                      <a:noFill/>
                    </a:ln>
                    <a:solidFill>
                      <a:srgbClr val="005DBA">
                        <a:lumMod val="75000"/>
                      </a:srgbClr>
                    </a:solidFill>
                    <a:effectLst/>
                    <a:uLnTx/>
                    <a:uFillTx/>
                    <a:latin typeface="Arial" panose="020B0604020202020204" pitchFamily="34" charset="0"/>
                    <a:ea typeface="+mn-ea"/>
                    <a:cs typeface="Arial" panose="020B0604020202020204" pitchFamily="34" charset="0"/>
                  </a:rPr>
                  <a:t>17</a:t>
                </a:r>
                <a:endParaRPr kumimoji="0" lang="en-GB" sz="1100" b="0" i="1" u="none" strike="noStrike" kern="1200" cap="none" spc="0" normalizeH="0" baseline="30000" noProof="0" dirty="0" err="1" smtClean="0">
                  <a:ln>
                    <a:noFill/>
                  </a:ln>
                  <a:solidFill>
                    <a:srgbClr val="005DBA">
                      <a:lumMod val="75000"/>
                    </a:srgbClr>
                  </a:solidFill>
                  <a:effectLst/>
                  <a:uLnTx/>
                  <a:uFillTx/>
                  <a:latin typeface="Arial" panose="020B0604020202020204" pitchFamily="34" charset="0"/>
                  <a:ea typeface="+mn-ea"/>
                  <a:cs typeface="Arial" panose="020B0604020202020204" pitchFamily="34" charset="0"/>
                </a:endParaRPr>
              </a:p>
            </p:txBody>
          </p:sp>
        </p:grpSp>
        <p:sp>
          <p:nvSpPr>
            <p:cNvPr id="33" name="Rectangle 32"/>
            <p:cNvSpPr/>
            <p:nvPr/>
          </p:nvSpPr>
          <p:spPr>
            <a:xfrm>
              <a:off x="6301838" y="5561782"/>
              <a:ext cx="2109713"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NIEL </a:t>
              </a:r>
              <a:r>
                <a:rPr kumimoji="0" lang="en-GB" sz="1200" b="0" i="1"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a:t>
              </a:r>
              <a:r>
                <a:rPr kumimoji="0" lang="en-GB" sz="1200" b="0" i="1" u="none" strike="noStrike" kern="1200" cap="none" spc="0" normalizeH="0" baseline="0" noProof="0" dirty="0" err="1" smtClean="0">
                  <a:ln>
                    <a:noFill/>
                  </a:ln>
                  <a:solidFill>
                    <a:srgbClr val="0E0E11"/>
                  </a:solidFill>
                  <a:effectLst/>
                  <a:uLnTx/>
                  <a:uFillTx/>
                  <a:latin typeface="Corbel"/>
                  <a:ea typeface="+mn-ea"/>
                  <a:cs typeface="Arial" panose="020B0604020202020204" pitchFamily="34" charset="0"/>
                </a:rPr>
                <a:t>neq</a:t>
              </a:r>
              <a:r>
                <a:rPr kumimoji="0" lang="en-GB" sz="1200" b="0" i="1"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/cm</a:t>
              </a:r>
              <a:r>
                <a:rPr kumimoji="0" lang="en-GB" sz="1200" b="0" i="1" u="none" strike="noStrike" kern="1200" cap="none" spc="0" normalizeH="0" baseline="30000" noProof="0" dirty="0" smtClean="0">
                  <a:ln>
                    <a:noFill/>
                  </a:ln>
                  <a:solidFill>
                    <a:srgbClr val="0E0E11"/>
                  </a:solidFill>
                  <a:effectLst/>
                  <a:uLnTx/>
                  <a:uFillTx/>
                  <a:latin typeface="Corbel"/>
                  <a:ea typeface="+mn-ea"/>
                  <a:cs typeface="Arial" panose="020B0604020202020204" pitchFamily="34" charset="0"/>
                </a:rPr>
                <a:t>-2</a:t>
              </a:r>
              <a:r>
                <a:rPr kumimoji="0" lang="en-GB" sz="1200" b="0" i="1" u="none" strike="noStrike" kern="1200" cap="none" spc="0" normalizeH="0" baseline="0" noProof="0" dirty="0" smtClean="0">
                  <a:ln>
                    <a:noFill/>
                  </a:ln>
                  <a:solidFill>
                    <a:srgbClr val="0E0E11"/>
                  </a:solidFill>
                  <a:effectLst/>
                  <a:uLnTx/>
                  <a:uFillTx/>
                  <a:latin typeface="Corbel"/>
                  <a:ea typeface="+mn-ea"/>
                  <a:cs typeface="Arial" panose="020B0604020202020204" pitchFamily="34" charset="0"/>
                </a:rPr>
                <a:t> per lifetime]</a:t>
              </a:r>
              <a:endParaRPr kumimoji="0" lang="en-GB" sz="1200" b="0" i="1" u="none" strike="noStrike" kern="1200" cap="none" spc="0" normalizeH="0" baseline="0" noProof="0" dirty="0">
                <a:ln>
                  <a:noFill/>
                </a:ln>
                <a:solidFill>
                  <a:srgbClr val="0E0E11"/>
                </a:solidFill>
                <a:effectLst/>
                <a:uLnTx/>
                <a:uFillTx/>
                <a:latin typeface="Corbel"/>
                <a:ea typeface="+mn-ea"/>
                <a:cs typeface="Arial" panose="020B0604020202020204" pitchFamily="34" charset="0"/>
              </a:endParaRPr>
            </a:p>
          </p:txBody>
        </p:sp>
      </p:grpSp>
      <p:sp>
        <p:nvSpPr>
          <p:cNvPr id="34" name="TextBox 33"/>
          <p:cNvSpPr txBox="1"/>
          <p:nvPr/>
        </p:nvSpPr>
        <p:spPr>
          <a:xfrm>
            <a:off x="8637803" y="5860996"/>
            <a:ext cx="31508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E0E11"/>
                </a:solidFill>
                <a:effectLst/>
                <a:uLnTx/>
                <a:uFillTx/>
                <a:latin typeface="Arial" panose="020B0604020202020204" pitchFamily="34" charset="0"/>
                <a:ea typeface="+mn-ea"/>
                <a:cs typeface="Arial" panose="020B0604020202020204" pitchFamily="34" charset="0"/>
              </a:rPr>
              <a:t>Lifetime: LHC, HL-LHC: 7 years; FCC: 10 years</a:t>
            </a:r>
            <a:endParaRPr kumimoji="0" lang="en-GB" sz="1000" b="0" i="0" u="none" strike="noStrike" kern="1200" cap="none" spc="0" normalizeH="0" baseline="0" noProof="0" dirty="0" err="1" smtClean="0">
              <a:ln>
                <a:noFill/>
              </a:ln>
              <a:solidFill>
                <a:srgbClr val="0E0E11"/>
              </a:solidFill>
              <a:effectLst/>
              <a:uLnTx/>
              <a:uFillTx/>
              <a:latin typeface="Arial" panose="020B0604020202020204" pitchFamily="34" charset="0"/>
              <a:ea typeface="+mn-ea"/>
              <a:cs typeface="Arial" panose="020B0604020202020204" pitchFamily="34" charset="0"/>
            </a:endParaRPr>
          </a:p>
        </p:txBody>
      </p:sp>
      <p:pic>
        <p:nvPicPr>
          <p:cNvPr id="35" name="Picture 8" descr="http://www.icm-composites.ru/images/catalog_img/svyazuyushie/cianatefirnoe.png"/>
          <p:cNvPicPr>
            <a:picLocks noChangeAspect="1" noChangeArrowheads="1"/>
          </p:cNvPicPr>
          <p:nvPr/>
        </p:nvPicPr>
        <p:blipFill>
          <a:blip r:embed="rId8" cstate="print">
            <a:clrChange>
              <a:clrFrom>
                <a:srgbClr val="FDFDFD"/>
              </a:clrFrom>
              <a:clrTo>
                <a:srgbClr val="FDFDFD">
                  <a:alpha val="0"/>
                </a:srgbClr>
              </a:clrTo>
            </a:clrChange>
            <a:extLst>
              <a:ext uri="{BEBA8EAE-BF5A-486C-A8C5-ECC9F3942E4B}">
                <a14:imgProps xmlns:a14="http://schemas.microsoft.com/office/drawing/2010/main">
                  <a14:imgLayer r:embed="rId9">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3124064" y="4214612"/>
            <a:ext cx="2268000" cy="22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ttangolo 25"/>
          <p:cNvSpPr>
            <a:spLocks noChangeArrowheads="1"/>
          </p:cNvSpPr>
          <p:nvPr/>
        </p:nvSpPr>
        <p:spPr bwMode="auto">
          <a:xfrm>
            <a:off x="304622" y="4673039"/>
            <a:ext cx="6245936" cy="1661993"/>
          </a:xfrm>
          <a:prstGeom prst="rect">
            <a:avLst/>
          </a:prstGeom>
          <a:noFill/>
          <a:ln>
            <a:noFill/>
          </a:ln>
          <a:extLst/>
        </p:spPr>
        <p:txBody>
          <a:bodyPr wrap="square">
            <a:no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just" defTabSz="914400" rtl="0" eaLnBrk="1" fontAlgn="auto" latinLnBrk="0" hangingPunct="1">
              <a:lnSpc>
                <a:spcPct val="100000"/>
              </a:lnSpc>
              <a:spcBef>
                <a:spcPct val="0"/>
              </a:spcBef>
              <a:spcAft>
                <a:spcPts val="0"/>
              </a:spcAft>
              <a:buClrTx/>
              <a:buSzTx/>
              <a:buFont typeface="Arial" pitchFamily="34" charset="0"/>
              <a:buNone/>
              <a:tabLst/>
              <a:defRPr/>
            </a:pPr>
            <a:r>
              <a:rPr kumimoji="0" lang="fr-FR" altLang="fr-FR" sz="1600" b="0" i="1" u="none" strike="noStrike" kern="1200" cap="none" spc="0" normalizeH="0" baseline="0" noProof="0" dirty="0" err="1" smtClean="0">
                <a:ln>
                  <a:noFill/>
                </a:ln>
                <a:solidFill>
                  <a:srgbClr val="FFC000">
                    <a:lumMod val="75000"/>
                  </a:srgbClr>
                </a:solidFill>
                <a:effectLst/>
                <a:uLnTx/>
                <a:uFillTx/>
                <a:latin typeface="Corbel"/>
                <a:ea typeface="+mn-ea"/>
                <a:cs typeface="+mn-cs"/>
              </a:rPr>
              <a:t>Resin</a:t>
            </a:r>
            <a:r>
              <a:rPr kumimoji="0" lang="fr-FR" altLang="fr-FR" sz="1600" b="0" i="1" u="none" strike="noStrike" kern="1200" cap="none" spc="0" normalizeH="0" baseline="0" noProof="0" dirty="0" smtClean="0">
                <a:ln>
                  <a:noFill/>
                </a:ln>
                <a:solidFill>
                  <a:srgbClr val="FFC000">
                    <a:lumMod val="75000"/>
                  </a:srgbClr>
                </a:solidFill>
                <a:effectLst/>
                <a:uLnTx/>
                <a:uFillTx/>
                <a:latin typeface="Corbel"/>
                <a:ea typeface="+mn-ea"/>
                <a:cs typeface="+mn-cs"/>
              </a:rPr>
              <a:t> </a:t>
            </a:r>
            <a:r>
              <a:rPr kumimoji="0" lang="fr-FR" altLang="fr-FR" sz="1600" b="0" i="1" u="none" strike="noStrike" kern="1200" cap="none" spc="0" normalizeH="0" baseline="0" noProof="0" dirty="0" err="1" smtClean="0">
                <a:ln>
                  <a:noFill/>
                </a:ln>
                <a:solidFill>
                  <a:srgbClr val="FFC000">
                    <a:lumMod val="75000"/>
                  </a:srgbClr>
                </a:solidFill>
                <a:effectLst/>
                <a:uLnTx/>
                <a:uFillTx/>
                <a:latin typeface="Corbel"/>
                <a:ea typeface="+mn-ea"/>
                <a:cs typeface="+mn-cs"/>
              </a:rPr>
              <a:t>with</a:t>
            </a:r>
            <a:r>
              <a:rPr kumimoji="0" lang="fr-FR" altLang="fr-FR" sz="1600" b="0" i="1" u="none" strike="noStrike" kern="1200" cap="none" spc="0" normalizeH="0" baseline="0" noProof="0" dirty="0" smtClean="0">
                <a:ln>
                  <a:noFill/>
                </a:ln>
                <a:solidFill>
                  <a:srgbClr val="FFC000">
                    <a:lumMod val="75000"/>
                  </a:srgbClr>
                </a:solidFill>
                <a:effectLst/>
                <a:uLnTx/>
                <a:uFillTx/>
                <a:latin typeface="Corbel"/>
                <a:ea typeface="+mn-ea"/>
                <a:cs typeface="+mn-cs"/>
              </a:rPr>
              <a:t> </a:t>
            </a:r>
            <a:r>
              <a:rPr kumimoji="0" lang="fr-FR" altLang="fr-FR" sz="1600" b="0" i="1" u="none" strike="noStrike" kern="1200" cap="none" spc="0" normalizeH="0" baseline="0" noProof="0" dirty="0" err="1" smtClean="0">
                <a:ln>
                  <a:noFill/>
                </a:ln>
                <a:solidFill>
                  <a:srgbClr val="FFC000">
                    <a:lumMod val="75000"/>
                  </a:srgbClr>
                </a:solidFill>
                <a:effectLst/>
                <a:uLnTx/>
                <a:uFillTx/>
                <a:latin typeface="Corbel"/>
                <a:ea typeface="+mn-ea"/>
                <a:cs typeface="+mn-cs"/>
              </a:rPr>
              <a:t>better</a:t>
            </a:r>
            <a:r>
              <a:rPr kumimoji="0" lang="fr-FR" altLang="fr-FR" sz="1600" b="0" i="1" u="none" strike="noStrike" kern="1200" cap="none" spc="0" normalizeH="0" baseline="0" noProof="0" dirty="0" smtClean="0">
                <a:ln>
                  <a:noFill/>
                </a:ln>
                <a:solidFill>
                  <a:srgbClr val="FFC000">
                    <a:lumMod val="75000"/>
                  </a:srgbClr>
                </a:solidFill>
                <a:effectLst/>
                <a:uLnTx/>
                <a:uFillTx/>
                <a:latin typeface="Corbel"/>
                <a:ea typeface="+mn-ea"/>
                <a:cs typeface="+mn-cs"/>
              </a:rPr>
              <a:t> </a:t>
            </a:r>
            <a:r>
              <a:rPr kumimoji="0" lang="fr-FR" altLang="fr-FR" sz="1600" b="0" i="1" u="none" strike="noStrike" kern="1200" cap="none" spc="0" normalizeH="0" baseline="0" noProof="0" dirty="0" err="1" smtClean="0">
                <a:ln>
                  <a:noFill/>
                </a:ln>
                <a:solidFill>
                  <a:srgbClr val="FFC000">
                    <a:lumMod val="75000"/>
                  </a:srgbClr>
                </a:solidFill>
                <a:effectLst/>
                <a:uLnTx/>
                <a:uFillTx/>
                <a:latin typeface="Corbel"/>
                <a:ea typeface="+mn-ea"/>
                <a:cs typeface="+mn-cs"/>
              </a:rPr>
              <a:t>resistance</a:t>
            </a:r>
            <a:r>
              <a:rPr kumimoji="0" lang="fr-FR" altLang="fr-FR" sz="1600" b="0" i="1" u="none" strike="noStrike" kern="1200" cap="none" spc="0" normalizeH="0" baseline="0" noProof="0" dirty="0" smtClean="0">
                <a:ln>
                  <a:noFill/>
                </a:ln>
                <a:solidFill>
                  <a:srgbClr val="FFC000">
                    <a:lumMod val="75000"/>
                  </a:srgbClr>
                </a:solidFill>
                <a:effectLst/>
                <a:uLnTx/>
                <a:uFillTx/>
                <a:latin typeface="Corbel"/>
                <a:ea typeface="+mn-ea"/>
                <a:cs typeface="+mn-cs"/>
              </a:rPr>
              <a:t> to radiative environnent</a:t>
            </a:r>
          </a:p>
          <a:p>
            <a:pPr marL="0" marR="0" lvl="0" indent="0" algn="just" defTabSz="914400" rtl="0" eaLnBrk="1" fontAlgn="auto" latinLnBrk="0" hangingPunct="1">
              <a:lnSpc>
                <a:spcPct val="100000"/>
              </a:lnSpc>
              <a:spcBef>
                <a:spcPct val="0"/>
              </a:spcBef>
              <a:spcAft>
                <a:spcPts val="0"/>
              </a:spcAft>
              <a:buClrTx/>
              <a:buSzTx/>
              <a:buFont typeface="Arial" pitchFamily="34" charset="0"/>
              <a:buNone/>
              <a:tabLst/>
              <a:defRPr/>
            </a:pPr>
            <a:r>
              <a:rPr kumimoji="0" lang="fr-FR" altLang="fr-FR" sz="1800" b="1" i="1" u="none" strike="noStrike" kern="1200" cap="none" spc="0" normalizeH="0" baseline="0" noProof="0" dirty="0" smtClean="0">
                <a:ln>
                  <a:noFill/>
                </a:ln>
                <a:solidFill>
                  <a:srgbClr val="FFC000">
                    <a:lumMod val="75000"/>
                  </a:srgbClr>
                </a:solidFill>
                <a:effectLst/>
                <a:uLnTx/>
                <a:uFillTx/>
                <a:latin typeface="Corbel"/>
                <a:ea typeface="+mn-ea"/>
                <a:cs typeface="+mn-cs"/>
              </a:rPr>
              <a:t>Cyanate Ester</a:t>
            </a:r>
            <a:r>
              <a:rPr kumimoji="0" lang="fr-FR" altLang="fr-FR" sz="1600" b="0" i="1" u="none" strike="noStrike" kern="1200" cap="none" spc="0" normalizeH="0" baseline="0" noProof="0" dirty="0" smtClean="0">
                <a:ln>
                  <a:noFill/>
                </a:ln>
                <a:solidFill>
                  <a:srgbClr val="FFC000">
                    <a:lumMod val="75000"/>
                  </a:srgbClr>
                </a:solidFill>
                <a:effectLst/>
                <a:uLnTx/>
                <a:uFillTx/>
                <a:latin typeface="Corbel"/>
                <a:ea typeface="+mn-ea"/>
                <a:cs typeface="+mn-cs"/>
              </a:rPr>
              <a:t> (CE) </a:t>
            </a:r>
            <a:r>
              <a:rPr kumimoji="0" lang="fr-FR" altLang="fr-FR" sz="1600" b="0" i="1" u="none" strike="noStrike" kern="1200" cap="none" spc="0" normalizeH="0" baseline="0" noProof="0" dirty="0" err="1" smtClean="0">
                <a:ln>
                  <a:noFill/>
                </a:ln>
                <a:solidFill>
                  <a:srgbClr val="005DBA"/>
                </a:solidFill>
                <a:effectLst/>
                <a:uLnTx/>
                <a:uFillTx/>
                <a:latin typeface="Corbel"/>
                <a:ea typeface="+mn-ea"/>
                <a:cs typeface="+mn-cs"/>
              </a:rPr>
              <a:t>Tencate</a:t>
            </a:r>
            <a:r>
              <a:rPr kumimoji="0" lang="fr-FR" altLang="fr-FR" sz="1600" b="0" i="1" u="none" strike="noStrike" kern="1200" cap="none" spc="0" normalizeH="0" baseline="0" noProof="0" dirty="0" smtClean="0">
                <a:ln>
                  <a:noFill/>
                </a:ln>
                <a:solidFill>
                  <a:srgbClr val="005DBA"/>
                </a:solidFill>
                <a:effectLst/>
                <a:uLnTx/>
                <a:uFillTx/>
                <a:latin typeface="Corbel"/>
                <a:ea typeface="+mn-ea"/>
                <a:cs typeface="+mn-cs"/>
              </a:rPr>
              <a:t> EX1515, </a:t>
            </a:r>
            <a:r>
              <a:rPr kumimoji="0" lang="fr-FR" altLang="fr-FR" sz="1600" b="0" i="1" u="none" strike="noStrike" kern="1200" cap="none" spc="0" normalizeH="0" baseline="0" noProof="0" dirty="0" err="1" smtClean="0">
                <a:ln>
                  <a:noFill/>
                </a:ln>
                <a:solidFill>
                  <a:srgbClr val="005DBA"/>
                </a:solidFill>
                <a:effectLst/>
                <a:uLnTx/>
                <a:uFillTx/>
                <a:latin typeface="Corbel"/>
                <a:ea typeface="+mn-ea"/>
                <a:cs typeface="+mn-cs"/>
              </a:rPr>
              <a:t>Tencate</a:t>
            </a:r>
            <a:r>
              <a:rPr kumimoji="0" lang="fr-FR" altLang="fr-FR" sz="1600" b="0" i="1" u="none" strike="noStrike" kern="1200" cap="none" spc="0" normalizeH="0" baseline="0" noProof="0" dirty="0" smtClean="0">
                <a:ln>
                  <a:noFill/>
                </a:ln>
                <a:solidFill>
                  <a:srgbClr val="005DBA"/>
                </a:solidFill>
                <a:effectLst/>
                <a:uLnTx/>
                <a:uFillTx/>
                <a:latin typeface="Corbel"/>
                <a:ea typeface="+mn-ea"/>
                <a:cs typeface="+mn-cs"/>
              </a:rPr>
              <a:t> </a:t>
            </a:r>
            <a:r>
              <a:rPr kumimoji="0" lang="fr-FR" altLang="fr-FR" sz="1600" b="0" i="1" u="none" strike="noStrike" kern="1200" cap="none" spc="0" normalizeH="0" baseline="0" noProof="0" dirty="0">
                <a:ln>
                  <a:noFill/>
                </a:ln>
                <a:solidFill>
                  <a:srgbClr val="005DBA"/>
                </a:solidFill>
                <a:effectLst/>
                <a:uLnTx/>
                <a:uFillTx/>
                <a:latin typeface="Corbel"/>
                <a:ea typeface="+mn-ea"/>
                <a:cs typeface="+mn-cs"/>
              </a:rPr>
              <a:t>RS3, and  </a:t>
            </a:r>
            <a:r>
              <a:rPr kumimoji="0" lang="fr-FR" altLang="fr-FR" sz="1600" b="0" i="1" u="none" strike="noStrike" kern="1200" cap="none" spc="0" normalizeH="0" baseline="0" noProof="0" dirty="0" err="1">
                <a:ln>
                  <a:noFill/>
                </a:ln>
                <a:solidFill>
                  <a:srgbClr val="005DBA"/>
                </a:solidFill>
                <a:effectLst/>
                <a:uLnTx/>
                <a:uFillTx/>
                <a:latin typeface="Corbel"/>
                <a:ea typeface="+mn-ea"/>
                <a:cs typeface="+mn-cs"/>
              </a:rPr>
              <a:t>Hexcel</a:t>
            </a:r>
            <a:r>
              <a:rPr kumimoji="0" lang="fr-FR" altLang="fr-FR" sz="1600" b="0" i="1" u="none" strike="noStrike" kern="1200" cap="none" spc="0" normalizeH="0" baseline="0" noProof="0" dirty="0">
                <a:ln>
                  <a:noFill/>
                </a:ln>
                <a:solidFill>
                  <a:srgbClr val="005DBA"/>
                </a:solidFill>
                <a:effectLst/>
                <a:uLnTx/>
                <a:uFillTx/>
                <a:latin typeface="Corbel"/>
                <a:ea typeface="+mn-ea"/>
                <a:cs typeface="+mn-cs"/>
              </a:rPr>
              <a:t> </a:t>
            </a:r>
            <a:r>
              <a:rPr kumimoji="0" lang="fr-FR" altLang="fr-FR" sz="1600" b="0" i="1" u="none" strike="noStrike" kern="1200" cap="none" spc="0" normalizeH="0" baseline="0" noProof="0" dirty="0" smtClean="0">
                <a:ln>
                  <a:noFill/>
                </a:ln>
                <a:solidFill>
                  <a:srgbClr val="005DBA"/>
                </a:solidFill>
                <a:effectLst/>
                <a:uLnTx/>
                <a:uFillTx/>
                <a:latin typeface="Corbel"/>
                <a:ea typeface="+mn-ea"/>
                <a:cs typeface="+mn-cs"/>
              </a:rPr>
              <a:t>954</a:t>
            </a:r>
            <a:r>
              <a:rPr kumimoji="0" lang="fr-FR" altLang="fr-FR" sz="1600" b="0" i="0" u="none" strike="noStrike" kern="1200" cap="none" spc="0" normalizeH="0" baseline="0" noProof="0" dirty="0" smtClean="0">
                <a:ln>
                  <a:noFill/>
                </a:ln>
                <a:solidFill>
                  <a:srgbClr val="005DBA">
                    <a:lumMod val="75000"/>
                  </a:srgbClr>
                </a:solidFill>
                <a:effectLst/>
                <a:uLnTx/>
                <a:uFillTx/>
                <a:latin typeface="Corbel"/>
                <a:ea typeface="+mn-ea"/>
                <a:cs typeface="+mn-cs"/>
              </a:rPr>
              <a:t>.</a:t>
            </a:r>
            <a:endParaRPr kumimoji="0" lang="fr-FR" altLang="fr-FR" sz="1600" b="0" i="0" u="none" strike="noStrike" kern="1200" cap="none" spc="0" normalizeH="0" baseline="0" noProof="0" dirty="0" smtClean="0">
              <a:ln>
                <a:noFill/>
              </a:ln>
              <a:solidFill>
                <a:srgbClr val="FFC000">
                  <a:lumMod val="75000"/>
                </a:srgbClr>
              </a:solidFill>
              <a:effectLst/>
              <a:uLnTx/>
              <a:uFillTx/>
              <a:latin typeface="Corbel"/>
              <a:ea typeface="+mn-ea"/>
              <a:cs typeface="+mn-cs"/>
            </a:endParaRPr>
          </a:p>
          <a:p>
            <a:pPr marL="0" marR="0" lvl="0" indent="0" algn="just" defTabSz="914400" rtl="0" eaLnBrk="1" fontAlgn="auto" latinLnBrk="0" hangingPunct="1">
              <a:lnSpc>
                <a:spcPct val="100000"/>
              </a:lnSpc>
              <a:spcBef>
                <a:spcPct val="0"/>
              </a:spcBef>
              <a:spcAft>
                <a:spcPts val="0"/>
              </a:spcAft>
              <a:buClrTx/>
              <a:buSzTx/>
              <a:buFont typeface="Arial" pitchFamily="34" charset="0"/>
              <a:buNone/>
              <a:tabLst/>
              <a:defRPr/>
            </a:pPr>
            <a:r>
              <a:rPr kumimoji="0" lang="fr-FR" altLang="fr-FR" sz="1800" b="1" i="1" u="none" strike="noStrike" kern="1200" cap="none" spc="0" normalizeH="0" baseline="0" noProof="0" dirty="0" smtClean="0">
                <a:ln>
                  <a:noFill/>
                </a:ln>
                <a:solidFill>
                  <a:srgbClr val="FFC000">
                    <a:lumMod val="75000"/>
                  </a:srgbClr>
                </a:solidFill>
                <a:effectLst/>
                <a:uLnTx/>
                <a:uFillTx/>
                <a:latin typeface="Corbel"/>
                <a:ea typeface="+mn-ea"/>
                <a:cs typeface="+mn-cs"/>
              </a:rPr>
              <a:t>Cyanate </a:t>
            </a:r>
            <a:r>
              <a:rPr kumimoji="0" lang="fr-FR" altLang="fr-FR" sz="1800" b="1" i="1" u="none" strike="noStrike" kern="1200" cap="none" spc="0" normalizeH="0" baseline="0" noProof="0" dirty="0" err="1" smtClean="0">
                <a:ln>
                  <a:noFill/>
                </a:ln>
                <a:solidFill>
                  <a:srgbClr val="FFC000">
                    <a:lumMod val="75000"/>
                  </a:srgbClr>
                </a:solidFill>
                <a:effectLst/>
                <a:uLnTx/>
                <a:uFillTx/>
                <a:latin typeface="Corbel"/>
                <a:ea typeface="+mn-ea"/>
                <a:cs typeface="+mn-cs"/>
              </a:rPr>
              <a:t>Siloxane</a:t>
            </a:r>
            <a:r>
              <a:rPr kumimoji="0" lang="fr-FR" altLang="fr-FR" sz="1800" b="1" i="1" u="none" strike="noStrike" kern="1200" cap="none" spc="0" normalizeH="0" baseline="0" noProof="0" dirty="0" smtClean="0">
                <a:ln>
                  <a:noFill/>
                </a:ln>
                <a:solidFill>
                  <a:srgbClr val="FFC000">
                    <a:lumMod val="75000"/>
                  </a:srgbClr>
                </a:solidFill>
                <a:effectLst/>
                <a:uLnTx/>
                <a:uFillTx/>
                <a:latin typeface="Corbel"/>
                <a:ea typeface="+mn-ea"/>
                <a:cs typeface="+mn-cs"/>
              </a:rPr>
              <a:t>  </a:t>
            </a:r>
            <a:r>
              <a:rPr kumimoji="0" lang="fr-FR" altLang="fr-FR" sz="1600" b="0" i="1" u="none" strike="noStrike" kern="1200" cap="none" spc="0" normalizeH="0" baseline="0" noProof="0" dirty="0" err="1" smtClean="0">
                <a:ln>
                  <a:noFill/>
                </a:ln>
                <a:solidFill>
                  <a:srgbClr val="005DBA"/>
                </a:solidFill>
                <a:effectLst/>
                <a:uLnTx/>
                <a:uFillTx/>
                <a:latin typeface="Corbel"/>
                <a:ea typeface="+mn-ea"/>
                <a:cs typeface="+mn-cs"/>
              </a:rPr>
              <a:t>Hexcel</a:t>
            </a:r>
            <a:r>
              <a:rPr kumimoji="0" lang="fr-FR" altLang="fr-FR" sz="1600" b="0" i="1" u="none" strike="noStrike" kern="1200" cap="none" spc="0" normalizeH="0" baseline="0" noProof="0" dirty="0" smtClean="0">
                <a:ln>
                  <a:noFill/>
                </a:ln>
                <a:solidFill>
                  <a:srgbClr val="005DBA"/>
                </a:solidFill>
                <a:effectLst/>
                <a:uLnTx/>
                <a:uFillTx/>
                <a:latin typeface="Corbel"/>
                <a:ea typeface="+mn-ea"/>
                <a:cs typeface="+mn-cs"/>
              </a:rPr>
              <a:t> 996.</a:t>
            </a:r>
          </a:p>
          <a:p>
            <a:pPr marL="0" marR="0" lvl="0" indent="0" algn="just" defTabSz="914400" rtl="0" eaLnBrk="1" fontAlgn="auto" latinLnBrk="0" hangingPunct="1">
              <a:lnSpc>
                <a:spcPct val="100000"/>
              </a:lnSpc>
              <a:spcBef>
                <a:spcPct val="0"/>
              </a:spcBef>
              <a:spcAft>
                <a:spcPts val="0"/>
              </a:spcAft>
              <a:buClrTx/>
              <a:buSzTx/>
              <a:buFont typeface="Arial" pitchFamily="34" charset="0"/>
              <a:buNone/>
              <a:tabLst/>
              <a:defRPr/>
            </a:pPr>
            <a:r>
              <a:rPr kumimoji="0" lang="fr-FR" altLang="fr-FR" sz="1800" b="1" i="1" u="none" strike="noStrike" kern="1200" cap="none" spc="0" normalizeH="0" baseline="0" noProof="0" dirty="0" smtClean="0">
                <a:ln>
                  <a:noFill/>
                </a:ln>
                <a:solidFill>
                  <a:srgbClr val="FFC000">
                    <a:lumMod val="75000"/>
                  </a:srgbClr>
                </a:solidFill>
                <a:effectLst/>
                <a:uLnTx/>
                <a:uFillTx/>
                <a:latin typeface="Corbel"/>
                <a:ea typeface="+mn-ea"/>
                <a:cs typeface="+mn-cs"/>
              </a:rPr>
              <a:t>CFR-</a:t>
            </a:r>
            <a:r>
              <a:rPr kumimoji="0" lang="fr-FR" altLang="fr-FR" sz="1800" b="1" i="1" u="none" strike="noStrike" kern="1200" cap="none" spc="0" normalizeH="0" baseline="0" noProof="0" dirty="0" err="1" smtClean="0">
                <a:ln>
                  <a:noFill/>
                </a:ln>
                <a:solidFill>
                  <a:srgbClr val="FFC000">
                    <a:lumMod val="75000"/>
                  </a:srgbClr>
                </a:solidFill>
                <a:effectLst/>
                <a:uLnTx/>
                <a:uFillTx/>
                <a:latin typeface="Corbel"/>
                <a:ea typeface="+mn-ea"/>
                <a:cs typeface="+mn-cs"/>
              </a:rPr>
              <a:t>Polyimide</a:t>
            </a:r>
            <a:r>
              <a:rPr kumimoji="0" lang="fr-FR" altLang="fr-FR" sz="1600" b="0" i="1" u="none" strike="noStrike" kern="1200" cap="none" spc="0" normalizeH="0" baseline="0" noProof="0" dirty="0">
                <a:ln>
                  <a:noFill/>
                </a:ln>
                <a:solidFill>
                  <a:srgbClr val="FFC000">
                    <a:lumMod val="75000"/>
                  </a:srgbClr>
                </a:solidFill>
                <a:effectLst/>
                <a:uLnTx/>
                <a:uFillTx/>
                <a:latin typeface="Corbel"/>
                <a:ea typeface="+mn-ea"/>
                <a:cs typeface="+mn-cs"/>
              </a:rPr>
              <a:t>, </a:t>
            </a:r>
            <a:r>
              <a:rPr kumimoji="0" lang="fr-FR" altLang="fr-FR" sz="1600" b="0" i="1" u="none" strike="noStrike" kern="1200" cap="none" spc="0" normalizeH="0" baseline="0" noProof="0" dirty="0" err="1" smtClean="0">
                <a:ln>
                  <a:noFill/>
                </a:ln>
                <a:solidFill>
                  <a:srgbClr val="005DBA"/>
                </a:solidFill>
                <a:effectLst/>
                <a:uLnTx/>
                <a:uFillTx/>
                <a:latin typeface="Corbel"/>
                <a:ea typeface="+mn-ea"/>
                <a:cs typeface="+mn-cs"/>
              </a:rPr>
              <a:t>Tencate</a:t>
            </a:r>
            <a:r>
              <a:rPr kumimoji="0" lang="fr-FR" altLang="fr-FR" sz="1600" b="0" i="1" u="none" strike="noStrike" kern="1200" cap="none" spc="0" normalizeH="0" baseline="0" noProof="0" dirty="0" smtClean="0">
                <a:ln>
                  <a:noFill/>
                </a:ln>
                <a:solidFill>
                  <a:srgbClr val="005DBA"/>
                </a:solidFill>
                <a:effectLst/>
                <a:uLnTx/>
                <a:uFillTx/>
                <a:latin typeface="Corbel"/>
                <a:ea typeface="+mn-ea"/>
                <a:cs typeface="+mn-cs"/>
              </a:rPr>
              <a:t> </a:t>
            </a:r>
            <a:r>
              <a:rPr kumimoji="0" lang="fr-FR" altLang="fr-FR" sz="1600" b="0" i="1" u="none" strike="noStrike" kern="1200" cap="none" spc="0" normalizeH="0" baseline="0" noProof="0" dirty="0">
                <a:ln>
                  <a:noFill/>
                </a:ln>
                <a:solidFill>
                  <a:srgbClr val="005DBA"/>
                </a:solidFill>
                <a:effectLst/>
                <a:uLnTx/>
                <a:uFillTx/>
                <a:latin typeface="Corbel"/>
                <a:ea typeface="+mn-ea"/>
                <a:cs typeface="+mn-cs"/>
              </a:rPr>
              <a:t>TC890</a:t>
            </a:r>
            <a:r>
              <a:rPr kumimoji="0" lang="fr-FR" altLang="fr-FR" sz="1600" b="1" i="1" u="none" strike="noStrike" kern="1200" cap="none" spc="0" normalizeH="0" baseline="0" noProof="0" dirty="0" smtClean="0">
                <a:ln>
                  <a:noFill/>
                </a:ln>
                <a:solidFill>
                  <a:srgbClr val="FFC000">
                    <a:lumMod val="75000"/>
                  </a:srgbClr>
                </a:solidFill>
                <a:effectLst/>
                <a:uLnTx/>
                <a:uFillTx/>
                <a:latin typeface="Corbel"/>
                <a:ea typeface="+mn-ea"/>
                <a:cs typeface="+mn-cs"/>
              </a:rPr>
              <a:t> </a:t>
            </a:r>
          </a:p>
          <a:p>
            <a:pPr marL="0" marR="0" lvl="0" indent="0" algn="just" defTabSz="914400" rtl="0" eaLnBrk="1" fontAlgn="auto" latinLnBrk="0" hangingPunct="1">
              <a:lnSpc>
                <a:spcPct val="100000"/>
              </a:lnSpc>
              <a:spcBef>
                <a:spcPct val="0"/>
              </a:spcBef>
              <a:spcAft>
                <a:spcPts val="0"/>
              </a:spcAft>
              <a:buClrTx/>
              <a:buSzTx/>
              <a:buFont typeface="Arial" pitchFamily="34" charset="0"/>
              <a:buNone/>
              <a:tabLst/>
              <a:defRPr/>
            </a:pPr>
            <a:r>
              <a:rPr kumimoji="0" lang="fr-FR" altLang="fr-FR" sz="1600" b="1" i="1" u="none" strike="noStrike" kern="1200" cap="none" spc="0" normalizeH="0" baseline="0" noProof="0" dirty="0" smtClean="0">
                <a:ln>
                  <a:noFill/>
                </a:ln>
                <a:solidFill>
                  <a:srgbClr val="FFC000">
                    <a:lumMod val="75000"/>
                  </a:srgbClr>
                </a:solidFill>
                <a:effectLst/>
                <a:uLnTx/>
                <a:uFillTx/>
                <a:latin typeface="Corbel"/>
                <a:ea typeface="+mn-ea"/>
                <a:cs typeface="+mn-cs"/>
              </a:rPr>
              <a:t> </a:t>
            </a:r>
            <a:r>
              <a:rPr kumimoji="0" lang="fr-FR" altLang="fr-FR" sz="1800" b="1" i="1" u="none" strike="noStrike" kern="1200" cap="none" spc="0" normalizeH="0" baseline="0" noProof="0" dirty="0" smtClean="0">
                <a:ln>
                  <a:noFill/>
                </a:ln>
                <a:solidFill>
                  <a:srgbClr val="FFC000">
                    <a:lumMod val="75000"/>
                  </a:srgbClr>
                </a:solidFill>
                <a:effectLst/>
                <a:uLnTx/>
                <a:uFillTx/>
                <a:latin typeface="Corbel"/>
                <a:ea typeface="+mn-ea"/>
                <a:cs typeface="+mn-cs"/>
              </a:rPr>
              <a:t>CFR-PEEK</a:t>
            </a:r>
            <a:endParaRPr kumimoji="0" lang="fr-FR" altLang="fr-FR" sz="1600" b="0" i="1" u="none" strike="noStrike" kern="1200" cap="none" spc="0" normalizeH="0" baseline="0" noProof="0" dirty="0">
              <a:ln>
                <a:noFill/>
              </a:ln>
              <a:solidFill>
                <a:srgbClr val="005DBA"/>
              </a:solidFill>
              <a:effectLst/>
              <a:uLnTx/>
              <a:uFillTx/>
              <a:latin typeface="Corbel"/>
              <a:ea typeface="+mn-ea"/>
              <a:cs typeface="+mn-cs"/>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fr-FR" altLang="fr-FR" sz="1600" b="0" i="1" u="none" strike="noStrike" kern="1200" cap="none" spc="0" normalizeH="0" baseline="0" noProof="0" dirty="0" smtClean="0">
                <a:ln>
                  <a:noFill/>
                </a:ln>
                <a:solidFill>
                  <a:srgbClr val="FFC000">
                    <a:lumMod val="75000"/>
                  </a:srgbClr>
                </a:solidFill>
                <a:effectLst/>
                <a:uLnTx/>
                <a:uFillTx/>
                <a:latin typeface="Corbel"/>
                <a:ea typeface="+mn-ea"/>
                <a:cs typeface="+mn-cs"/>
              </a:rPr>
              <a:t>       </a:t>
            </a:r>
            <a:endParaRPr kumimoji="0" lang="fr-FR" altLang="fr-FR" sz="1800" b="1" i="1" u="none" strike="noStrike" kern="1200" cap="none" spc="0" normalizeH="0" baseline="0" noProof="0" dirty="0">
              <a:ln>
                <a:noFill/>
              </a:ln>
              <a:solidFill>
                <a:srgbClr val="FFC000">
                  <a:lumMod val="75000"/>
                </a:srgbClr>
              </a:solidFill>
              <a:effectLst/>
              <a:uLnTx/>
              <a:uFillTx/>
              <a:latin typeface="Corbel"/>
              <a:ea typeface="+mn-ea"/>
              <a:cs typeface="+mn-cs"/>
            </a:endParaRPr>
          </a:p>
        </p:txBody>
      </p:sp>
      <p:sp>
        <p:nvSpPr>
          <p:cNvPr id="38" name="Rectangle 37"/>
          <p:cNvSpPr/>
          <p:nvPr/>
        </p:nvSpPr>
        <p:spPr>
          <a:xfrm>
            <a:off x="304622" y="4148567"/>
            <a:ext cx="769811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fr-FR" sz="1600" b="0" i="1" u="none" strike="noStrike" kern="1200" cap="none" spc="0" normalizeH="0" baseline="0" noProof="0" dirty="0">
                <a:ln>
                  <a:noFill/>
                </a:ln>
                <a:solidFill>
                  <a:srgbClr val="005DBA"/>
                </a:solidFill>
                <a:effectLst/>
                <a:uLnTx/>
                <a:uFillTx/>
                <a:latin typeface="Corbel"/>
                <a:ea typeface="+mn-ea"/>
                <a:cs typeface="+mn-cs"/>
              </a:rPr>
              <a:t>Organic materials used in mechanical structure can suffer from their loss of mechanical, electrical, optical and chemical properties as a result of accumulated radiation dose</a:t>
            </a:r>
            <a:endParaRPr kumimoji="0" lang="en-GB" sz="1800" b="0" i="0" u="none" strike="noStrike" kern="1200" cap="none" spc="0" normalizeH="0" baseline="0" noProof="0" dirty="0">
              <a:ln>
                <a:noFill/>
              </a:ln>
              <a:solidFill>
                <a:srgbClr val="FFFFFF"/>
              </a:solidFill>
              <a:effectLst/>
              <a:uLnTx/>
              <a:uFillTx/>
              <a:latin typeface="Corbel"/>
              <a:ea typeface="+mn-ea"/>
              <a:cs typeface="+mn-cs"/>
            </a:endParaRPr>
          </a:p>
        </p:txBody>
      </p:sp>
      <p:sp>
        <p:nvSpPr>
          <p:cNvPr id="39" name="Rectangle 38"/>
          <p:cNvSpPr/>
          <p:nvPr/>
        </p:nvSpPr>
        <p:spPr>
          <a:xfrm>
            <a:off x="205728" y="3739890"/>
            <a:ext cx="35416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altLang="fr-FR" sz="2400" b="1" i="1" u="none" strike="noStrike" kern="1200" cap="none" spc="0" normalizeH="0" baseline="0" noProof="0" dirty="0" smtClean="0">
                <a:ln>
                  <a:noFill/>
                </a:ln>
                <a:solidFill>
                  <a:srgbClr val="0E0E11"/>
                </a:solidFill>
                <a:effectLst/>
                <a:uLnTx/>
                <a:uFillTx/>
                <a:latin typeface="Corbel"/>
                <a:ea typeface="+mn-ea"/>
                <a:cs typeface="+mn-cs"/>
              </a:rPr>
              <a:t>Composite </a:t>
            </a:r>
            <a:r>
              <a:rPr kumimoji="0" lang="en-US" altLang="fr-FR" sz="2400" b="1" i="1" u="none" strike="noStrike" kern="1200" cap="none" spc="0" normalizeH="0" baseline="0" noProof="0" dirty="0">
                <a:ln>
                  <a:noFill/>
                </a:ln>
                <a:solidFill>
                  <a:srgbClr val="0E0E11"/>
                </a:solidFill>
                <a:effectLst/>
                <a:uLnTx/>
                <a:uFillTx/>
                <a:latin typeface="Corbel"/>
                <a:ea typeface="+mn-ea"/>
                <a:cs typeface="+mn-cs"/>
              </a:rPr>
              <a:t>radiation </a:t>
            </a:r>
            <a:r>
              <a:rPr kumimoji="0" lang="en-US" altLang="fr-FR" sz="2400" b="1" i="1" u="none" strike="noStrike" kern="1200" cap="none" spc="0" normalizeH="0" baseline="0" noProof="0" dirty="0" smtClean="0">
                <a:ln>
                  <a:noFill/>
                </a:ln>
                <a:solidFill>
                  <a:srgbClr val="0E0E11"/>
                </a:solidFill>
                <a:effectLst/>
                <a:uLnTx/>
                <a:uFillTx/>
                <a:latin typeface="Corbel"/>
                <a:ea typeface="+mn-ea"/>
                <a:cs typeface="+mn-cs"/>
              </a:rPr>
              <a:t>hard </a:t>
            </a:r>
            <a:endParaRPr kumimoji="0" lang="en-US" altLang="fr-FR" sz="2400" b="1" i="1" u="none" strike="noStrike" kern="1200" cap="none" spc="0" normalizeH="0" baseline="0" noProof="0" dirty="0">
              <a:ln>
                <a:noFill/>
              </a:ln>
              <a:solidFill>
                <a:srgbClr val="0E0E11"/>
              </a:solidFill>
              <a:effectLst/>
              <a:uLnTx/>
              <a:uFillTx/>
              <a:latin typeface="Corbel"/>
              <a:ea typeface="+mn-ea"/>
              <a:cs typeface="+mn-cs"/>
            </a:endParaRPr>
          </a:p>
        </p:txBody>
      </p:sp>
      <p:sp>
        <p:nvSpPr>
          <p:cNvPr id="45" name="Rectangle 44"/>
          <p:cNvSpPr/>
          <p:nvPr/>
        </p:nvSpPr>
        <p:spPr>
          <a:xfrm>
            <a:off x="506048" y="345007"/>
            <a:ext cx="1359667" cy="369332"/>
          </a:xfrm>
          <a:prstGeom prst="rect">
            <a:avLst/>
          </a:prstGeom>
          <a:noFill/>
          <a:ln>
            <a:noFill/>
          </a:ln>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srgbClr val="FF0000"/>
                </a:solidFill>
                <a:effectLst/>
                <a:uLnTx/>
                <a:uFillTx/>
                <a:latin typeface="Corbel"/>
                <a:ea typeface="+mn-ea"/>
                <a:cs typeface="+mn-cs"/>
              </a:rPr>
              <a:t>hh</a:t>
            </a:r>
            <a:r>
              <a:rPr kumimoji="0" lang="en-GB" sz="1800" b="1" i="0" u="none" strike="noStrike" kern="1200" cap="none" spc="0" normalizeH="0" baseline="0" noProof="0" dirty="0" smtClean="0">
                <a:ln>
                  <a:noFill/>
                </a:ln>
                <a:solidFill>
                  <a:srgbClr val="FF0000"/>
                </a:solidFill>
                <a:effectLst/>
                <a:uLnTx/>
                <a:uFillTx/>
                <a:latin typeface="Corbel"/>
                <a:ea typeface="+mn-ea"/>
                <a:cs typeface="+mn-cs"/>
              </a:rPr>
              <a:t> </a:t>
            </a:r>
            <a:r>
              <a:rPr kumimoji="0" lang="en-GB" sz="1800" b="0" i="0" u="none" strike="noStrike" kern="1200" cap="none" spc="0" normalizeH="0" baseline="0" noProof="0" dirty="0" smtClean="0">
                <a:ln>
                  <a:noFill/>
                </a:ln>
                <a:solidFill>
                  <a:srgbClr val="FFFFFF"/>
                </a:solidFill>
                <a:effectLst/>
                <a:uLnTx/>
                <a:uFillTx/>
                <a:latin typeface="Corbel"/>
                <a:ea typeface="+mn-ea"/>
                <a:cs typeface="+mn-cs"/>
              </a:rPr>
              <a:t>collisions</a:t>
            </a:r>
            <a:endParaRPr kumimoji="0" lang="en-US" sz="1800" b="0" i="0" u="none" strike="noStrike" kern="1200" cap="none" spc="0" normalizeH="0" baseline="0" noProof="0" dirty="0">
              <a:ln>
                <a:noFill/>
              </a:ln>
              <a:solidFill>
                <a:srgbClr val="FFFFFF"/>
              </a:solidFill>
              <a:effectLst/>
              <a:uLnTx/>
              <a:uFillTx/>
              <a:latin typeface="Corbel"/>
              <a:ea typeface="+mn-ea"/>
              <a:cs typeface="+mn-cs"/>
            </a:endParaRPr>
          </a:p>
        </p:txBody>
      </p:sp>
      <p:sp>
        <p:nvSpPr>
          <p:cNvPr id="47" name="Rectangle 46"/>
          <p:cNvSpPr/>
          <p:nvPr/>
        </p:nvSpPr>
        <p:spPr>
          <a:xfrm>
            <a:off x="180336" y="1406153"/>
            <a:ext cx="42437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altLang="fr-FR" sz="2400" b="1" i="1" u="none" strike="noStrike" kern="1200" cap="none" spc="0" normalizeH="0" baseline="0" noProof="0" dirty="0" smtClean="0">
                <a:ln>
                  <a:noFill/>
                </a:ln>
                <a:solidFill>
                  <a:srgbClr val="FFFFFF"/>
                </a:solidFill>
                <a:effectLst/>
                <a:uLnTx/>
                <a:uFillTx/>
                <a:latin typeface="Corbel"/>
                <a:ea typeface="+mn-ea"/>
                <a:cs typeface="+mn-cs"/>
              </a:rPr>
              <a:t>Composite enhanced properties</a:t>
            </a:r>
            <a:endParaRPr kumimoji="0" lang="en-US" altLang="fr-FR" sz="2400" b="1" i="1" u="none" strike="noStrike" kern="1200" cap="none" spc="0" normalizeH="0" baseline="0" noProof="0" dirty="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9311030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17255"/>
            <a:ext cx="7082538" cy="1265209"/>
            <a:chOff x="2013540" y="3093727"/>
            <a:chExt cx="5691717" cy="1127464"/>
          </a:xfrm>
        </p:grpSpPr>
        <p:sp>
          <p:nvSpPr>
            <p:cNvPr id="31" name="Rectangle avec coin arrondi 30"/>
            <p:cNvSpPr/>
            <p:nvPr/>
          </p:nvSpPr>
          <p:spPr>
            <a:xfrm flipV="1">
              <a:off x="2013540" y="3093727"/>
              <a:ext cx="4795631" cy="1127464"/>
            </a:xfrm>
            <a:prstGeom prst="round1Rect">
              <a:avLst>
                <a:gd name="adj" fmla="val 18242"/>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Text Box 11"/>
            <p:cNvSpPr txBox="1">
              <a:spLocks noChangeArrowheads="1"/>
            </p:cNvSpPr>
            <p:nvPr/>
          </p:nvSpPr>
          <p:spPr bwMode="auto">
            <a:xfrm>
              <a:off x="5801287" y="3500415"/>
              <a:ext cx="1903970" cy="526595"/>
            </a:xfrm>
            <a:prstGeom prst="rect">
              <a:avLst/>
            </a:prstGeom>
            <a:noFill/>
            <a:ln w="9525">
              <a:noFill/>
              <a:miter lim="800000"/>
              <a:headEnd/>
              <a:tailEnd/>
            </a:ln>
            <a:effectLst/>
          </p:spPr>
          <p:txBody>
            <a:bodyPr wrap="square">
              <a:spAutoFit/>
            </a:bodyPr>
            <a:lstStyle/>
            <a:p>
              <a:pPr marL="57150" lvl="0" defTabSz="400050">
                <a:lnSpc>
                  <a:spcPct val="90000"/>
                </a:lnSpc>
                <a:spcBef>
                  <a:spcPct val="0"/>
                </a:spcBef>
                <a:spcAft>
                  <a:spcPct val="15000"/>
                </a:spcAft>
              </a:pPr>
              <a:r>
                <a:rPr lang="fr-FR" sz="3600" b="1" dirty="0" smtClean="0">
                  <a:solidFill>
                    <a:schemeClr val="bg1"/>
                  </a:solidFill>
                </a:rPr>
                <a:t>ITER</a:t>
              </a:r>
              <a:endParaRPr lang="fr-FR" sz="3600" b="1" dirty="0">
                <a:solidFill>
                  <a:schemeClr val="bg1"/>
                </a:solidFill>
              </a:endParaRPr>
            </a:p>
          </p:txBody>
        </p:sp>
      </p:grpSp>
      <p:sp>
        <p:nvSpPr>
          <p:cNvPr id="17" name="Rectangle 1"/>
          <p:cNvSpPr>
            <a:spLocks noChangeArrowheads="1"/>
          </p:cNvSpPr>
          <p:nvPr/>
        </p:nvSpPr>
        <p:spPr bwMode="auto">
          <a:xfrm>
            <a:off x="547607" y="1282464"/>
            <a:ext cx="1049819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L'usine de cryogénie en chiffres:</a:t>
            </a: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r>
            <a:b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Superficie : 8 000 mètres carrés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Dimensions : 120 mètres de long, 45 mètres de large, 20 mètres de haut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Bâtiment boîtes froides (unité hélium) : 2 000 mètres carrés</a:t>
            </a:r>
            <a:b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b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Bâtiment compresseur (compresseurs, unité azote): 3 400 mètres carrés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Zone de stockage extérieur : 2 600 mètres carrés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LHe</a:t>
            </a: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—capacité globale de réfrigération : 75 kW à 4,5 K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LHe</a:t>
            </a: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—taux de liquéfaction maximum : 12 300 litres/h.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LN₂—capacité globale de réfrigération : 1300 kW à 80 K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GN₂—taux de production maximum : 50 tonnes/jour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Construction : octobre 2015 - septembre 2017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Livraison équipements : juin 2017 — juin 2019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Installation équipements : 2017 - 2020</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Début de tests intégrés : 2020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18" name="Rectangle 17"/>
          <p:cNvSpPr/>
          <p:nvPr/>
        </p:nvSpPr>
        <p:spPr>
          <a:xfrm>
            <a:off x="5796704" y="1768570"/>
            <a:ext cx="6096000" cy="415498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a:ea typeface="+mn-ea"/>
                <a:cs typeface="+mn-cs"/>
              </a:rPr>
              <a:t>Cryolines</a:t>
            </a:r>
            <a:r>
              <a:rPr kumimoji="0" lang="en-US" sz="1100" b="0" i="0" u="none" strike="noStrike" kern="1200" cap="none" spc="0" normalizeH="0" baseline="0" noProof="0" dirty="0">
                <a:ln>
                  <a:noFill/>
                </a:ln>
                <a:solidFill>
                  <a:prstClr val="black"/>
                </a:solidFill>
                <a:effectLst/>
                <a:uLnTx/>
                <a:uFillTx/>
                <a:latin typeface="Calibri"/>
                <a:ea typeface="+mn-ea"/>
                <a:cs typeface="+mn-cs"/>
              </a:rPr>
              <a:t> begin their long journey in the ITER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cryoplant</a:t>
            </a:r>
            <a:r>
              <a:rPr kumimoji="0" lang="en-US" sz="1100" b="0" i="0" u="none" strike="noStrike" kern="1200" cap="none" spc="0" normalizeH="0" baseline="0" noProof="0" dirty="0">
                <a:ln>
                  <a:noFill/>
                </a:ln>
                <a:solidFill>
                  <a:prstClr val="black"/>
                </a:solidFill>
                <a:effectLst/>
                <a:uLnTx/>
                <a:uFillTx/>
                <a:latin typeface="Calibri"/>
                <a:ea typeface="+mn-ea"/>
                <a:cs typeface="+mn-cs"/>
              </a:rPr>
              <a:t>—where the cooling fluids are produced—and continue along an elevated bridge to the Tokamak Building, about 100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metres</a:t>
            </a:r>
            <a:r>
              <a:rPr kumimoji="0" lang="en-US" sz="1100" b="0" i="0" u="none" strike="noStrike" kern="1200" cap="none" spc="0" normalizeH="0" baseline="0" noProof="0" dirty="0">
                <a:ln>
                  <a:noFill/>
                </a:ln>
                <a:solidFill>
                  <a:prstClr val="black"/>
                </a:solidFill>
                <a:effectLst/>
                <a:uLnTx/>
                <a:uFillTx/>
                <a:latin typeface="Calibri"/>
                <a:ea typeface="+mn-ea"/>
                <a:cs typeface="+mn-cs"/>
              </a:rPr>
              <a:t> away. A section of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cryoline</a:t>
            </a:r>
            <a:r>
              <a:rPr kumimoji="0" lang="en-US" sz="1100" b="0" i="0" u="none" strike="noStrike" kern="1200" cap="none" spc="0" normalizeH="0" baseline="0" noProof="0" dirty="0">
                <a:ln>
                  <a:noFill/>
                </a:ln>
                <a:solidFill>
                  <a:prstClr val="black"/>
                </a:solidFill>
                <a:effectLst/>
                <a:uLnTx/>
                <a:uFillTx/>
                <a:latin typeface="Calibri"/>
                <a:ea typeface="+mn-ea"/>
                <a:cs typeface="+mn-cs"/>
              </a:rPr>
              <a:t> can host up to six or seven "process pipes," each devoted to a specific fluid, flow direction or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r>
            <a:br>
              <a:rPr kumimoji="0" lang="en-US" sz="1100" b="0" i="0" u="none" strike="noStrike" kern="1200" cap="none" spc="0" normalizeH="0" baseline="0" noProof="0" dirty="0">
                <a:ln>
                  <a:noFill/>
                </a:ln>
                <a:solidFill>
                  <a:prstClr val="black"/>
                </a:solidFill>
                <a:effectLst/>
                <a:uLnTx/>
                <a:uFillTx/>
                <a:latin typeface="Calibri"/>
                <a:ea typeface="+mn-ea"/>
                <a:cs typeface="+mn-cs"/>
              </a:rPr>
            </a:br>
            <a:r>
              <a:rPr kumimoji="0" lang="en-US" sz="1100" b="0" i="0" u="none" strike="noStrike" kern="1200" cap="none" spc="0" normalizeH="0" baseline="0" noProof="0" dirty="0" err="1">
                <a:ln>
                  <a:noFill/>
                </a:ln>
                <a:solidFill>
                  <a:prstClr val="black"/>
                </a:solidFill>
                <a:effectLst/>
                <a:uLnTx/>
                <a:uFillTx/>
                <a:latin typeface="Calibri"/>
                <a:ea typeface="+mn-ea"/>
                <a:cs typeface="+mn-cs"/>
              </a:rPr>
              <a:t>Cryolines</a:t>
            </a:r>
            <a:r>
              <a:rPr kumimoji="0" lang="en-US" sz="1100" b="0" i="0" u="none" strike="noStrike" kern="1200" cap="none" spc="0" normalizeH="0" baseline="0" noProof="0" dirty="0">
                <a:ln>
                  <a:noFill/>
                </a:ln>
                <a:solidFill>
                  <a:prstClr val="black"/>
                </a:solidFill>
                <a:effectLst/>
                <a:uLnTx/>
                <a:uFillTx/>
                <a:latin typeface="Calibri"/>
                <a:ea typeface="+mn-ea"/>
                <a:cs typeface="+mn-cs"/>
              </a:rPr>
              <a:t> rarely run straight; instead they bend and turn to adapt to the topography of the worksite, or to snake their way through the congested spaces of the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cryoplant</a:t>
            </a:r>
            <a:r>
              <a:rPr kumimoji="0" lang="en-US" sz="1100" b="0" i="0" u="none" strike="noStrike" kern="1200" cap="none" spc="0" normalizeH="0" baseline="0" noProof="0" dirty="0">
                <a:ln>
                  <a:noFill/>
                </a:ln>
                <a:solidFill>
                  <a:prstClr val="black"/>
                </a:solidFill>
                <a:effectLst/>
                <a:uLnTx/>
                <a:uFillTx/>
                <a:latin typeface="Calibri"/>
                <a:ea typeface="+mn-ea"/>
                <a:cs typeface="+mn-cs"/>
              </a:rPr>
              <a:t> and Tokamak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r>
            <a:br>
              <a:rPr kumimoji="0" lang="en-US" sz="1100" b="0" i="0" u="none" strike="noStrike" kern="1200" cap="none" spc="0" normalizeH="0" baseline="0" noProof="0" dirty="0">
                <a:ln>
                  <a:noFill/>
                </a:ln>
                <a:solidFill>
                  <a:prstClr val="black"/>
                </a:solidFill>
                <a:effectLst/>
                <a:uLnTx/>
                <a:uFillTx/>
                <a:latin typeface="Calibri"/>
                <a:ea typeface="+mn-ea"/>
                <a:cs typeface="+mn-cs"/>
              </a:rPr>
            </a:br>
            <a:r>
              <a:rPr kumimoji="0" lang="en-US" sz="1100" b="0" i="0" u="none" strike="noStrike" kern="1200" cap="none" spc="0" normalizeH="0" baseline="0" noProof="0" dirty="0">
                <a:ln>
                  <a:noFill/>
                </a:ln>
                <a:solidFill>
                  <a:prstClr val="black"/>
                </a:solidFill>
                <a:effectLst/>
                <a:uLnTx/>
                <a:uFillTx/>
                <a:latin typeface="Calibri"/>
                <a:ea typeface="+mn-ea"/>
                <a:cs typeface="+mn-cs"/>
              </a:rPr>
              <a:t>ITER will have approximately 5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kilometres</a:t>
            </a:r>
            <a:r>
              <a:rPr kumimoji="0" lang="en-US" sz="1100" b="0" i="0" u="none" strike="noStrike" kern="1200" cap="none" spc="0" normalizeH="0" baseline="0" noProof="0" dirty="0">
                <a:ln>
                  <a:noFill/>
                </a:ln>
                <a:solidFill>
                  <a:prstClr val="black"/>
                </a:solidFill>
                <a:effectLst/>
                <a:uLnTx/>
                <a:uFillTx/>
                <a:latin typeface="Calibri"/>
                <a:ea typeface="+mn-ea"/>
                <a:cs typeface="+mn-cs"/>
              </a:rPr>
              <a:t> of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cryolines</a:t>
            </a:r>
            <a:r>
              <a:rPr kumimoji="0" lang="en-US" sz="1100" b="0" i="0" u="none" strike="noStrike" kern="1200" cap="none" spc="0" normalizeH="0" baseline="0" noProof="0" dirty="0">
                <a:ln>
                  <a:noFill/>
                </a:ln>
                <a:solidFill>
                  <a:prstClr val="black"/>
                </a:solidFill>
                <a:effectLst/>
                <a:uLnTx/>
                <a:uFillTx/>
                <a:latin typeface="Calibri"/>
                <a:ea typeface="+mn-ea"/>
                <a:cs typeface="+mn-cs"/>
              </a:rPr>
              <a:t> ranging from 25 to 1000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millimetres</a:t>
            </a:r>
            <a:r>
              <a:rPr kumimoji="0" lang="en-US" sz="1100" b="0" i="0" u="none" strike="noStrike" kern="1200" cap="none" spc="0" normalizeH="0" baseline="0" noProof="0" dirty="0">
                <a:ln>
                  <a:noFill/>
                </a:ln>
                <a:solidFill>
                  <a:prstClr val="black"/>
                </a:solidFill>
                <a:effectLst/>
                <a:uLnTx/>
                <a:uFillTx/>
                <a:latin typeface="Calibri"/>
                <a:ea typeface="+mn-ea"/>
                <a:cs typeface="+mn-cs"/>
              </a:rPr>
              <a:t> in diameter. Part of India's contribution to ITER, the procurement is split between two companies, France's Air Liquide and India's INOXCVA.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r>
            <a:br>
              <a:rPr kumimoji="0" lang="en-US" sz="1100" b="0" i="0" u="none" strike="noStrike" kern="1200" cap="none" spc="0" normalizeH="0" baseline="0" noProof="0" dirty="0">
                <a:ln>
                  <a:noFill/>
                </a:ln>
                <a:solidFill>
                  <a:prstClr val="black"/>
                </a:solidFill>
                <a:effectLst/>
                <a:uLnTx/>
                <a:uFillTx/>
                <a:latin typeface="Calibri"/>
                <a:ea typeface="+mn-ea"/>
                <a:cs typeface="+mn-cs"/>
              </a:rPr>
            </a:br>
            <a:r>
              <a:rPr kumimoji="0" lang="en-US" sz="1100" b="0" i="0" u="none" strike="noStrike" kern="1200" cap="none" spc="0" normalizeH="0" baseline="0" noProof="0" dirty="0">
                <a:ln>
                  <a:noFill/>
                </a:ln>
                <a:solidFill>
                  <a:prstClr val="black"/>
                </a:solidFill>
                <a:effectLst/>
                <a:uLnTx/>
                <a:uFillTx/>
                <a:latin typeface="Calibri"/>
                <a:ea typeface="+mn-ea"/>
                <a:cs typeface="+mn-cs"/>
              </a:rPr>
              <a:t>Not just any material can be chosen to transport extremely low-temperature fluids. "Extreme cold makes most material brittle," says Nitin Shah, the technical responsible officer for the ITER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cryolines</a:t>
            </a:r>
            <a:r>
              <a:rPr kumimoji="0" lang="en-US" sz="1100" b="0" i="0" u="none" strike="noStrike" kern="1200" cap="none" spc="0" normalizeH="0" baseline="0" noProof="0" dirty="0">
                <a:ln>
                  <a:noFill/>
                </a:ln>
                <a:solidFill>
                  <a:prstClr val="black"/>
                </a:solidFill>
                <a:effectLst/>
                <a:uLnTx/>
                <a:uFillTx/>
                <a:latin typeface="Calibri"/>
                <a:ea typeface="+mn-ea"/>
                <a:cs typeface="+mn-cs"/>
              </a:rPr>
              <a:t>. "As a consequence we need to use special-grade </a:t>
            </a: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3"/>
              </a:rPr>
              <a:t>austenitic</a:t>
            </a:r>
            <a:r>
              <a:rPr kumimoji="0" lang="en-US" sz="1100" b="0" i="0" u="none" strike="noStrike" kern="1200" cap="none" spc="0" normalizeH="0" baseline="0" noProof="0" dirty="0">
                <a:ln>
                  <a:noFill/>
                </a:ln>
                <a:solidFill>
                  <a:prstClr val="black"/>
                </a:solidFill>
                <a:effectLst/>
                <a:uLnTx/>
                <a:uFillTx/>
                <a:latin typeface="Calibri"/>
                <a:ea typeface="+mn-ea"/>
                <a:cs typeface="+mn-cs"/>
              </a:rPr>
              <a:t> stainless steel, low in carbon and high in nickel and chromium."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r>
            <a:br>
              <a:rPr kumimoji="0" lang="en-US" sz="1100" b="0" i="0" u="none" strike="noStrike" kern="1200" cap="none" spc="0" normalizeH="0" baseline="0" noProof="0" dirty="0">
                <a:ln>
                  <a:noFill/>
                </a:ln>
                <a:solidFill>
                  <a:prstClr val="black"/>
                </a:solidFill>
                <a:effectLst/>
                <a:uLnTx/>
                <a:uFillTx/>
                <a:latin typeface="Calibri"/>
                <a:ea typeface="+mn-ea"/>
                <a:cs typeface="+mn-cs"/>
              </a:rPr>
            </a:br>
            <a:r>
              <a:rPr kumimoji="0" lang="en-US" sz="1100" b="0" i="0" u="none" strike="noStrike" kern="1200" cap="none" spc="0" normalizeH="0" baseline="0" noProof="0" dirty="0">
                <a:ln>
                  <a:noFill/>
                </a:ln>
                <a:solidFill>
                  <a:prstClr val="black"/>
                </a:solidFill>
                <a:effectLst/>
                <a:uLnTx/>
                <a:uFillTx/>
                <a:latin typeface="Calibri"/>
                <a:ea typeface="+mn-ea"/>
                <a:cs typeface="+mn-cs"/>
              </a:rPr>
              <a:t>Contraction is another challenge. When exposed to cold, materials retract—and when cold is extreme, contraction is significant. In the ITER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cryolines</a:t>
            </a:r>
            <a:r>
              <a:rPr kumimoji="0" lang="en-US" sz="1100" b="0" i="0" u="none" strike="noStrike" kern="1200" cap="none" spc="0" normalizeH="0" baseline="0" noProof="0" dirty="0">
                <a:ln>
                  <a:noFill/>
                </a:ln>
                <a:solidFill>
                  <a:prstClr val="black"/>
                </a:solidFill>
                <a:effectLst/>
                <a:uLnTx/>
                <a:uFillTx/>
                <a:latin typeface="Calibri"/>
                <a:ea typeface="+mn-ea"/>
                <a:cs typeface="+mn-cs"/>
              </a:rPr>
              <a:t>, a 10-metre pipe will shrink in length by 3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centimetres</a:t>
            </a:r>
            <a:r>
              <a:rPr kumimoji="0" lang="en-US" sz="1100" b="0" i="0" u="none" strike="noStrike" kern="1200" cap="none" spc="0" normalizeH="0" baseline="0" noProof="0" dirty="0">
                <a:ln>
                  <a:noFill/>
                </a:ln>
                <a:solidFill>
                  <a:prstClr val="black"/>
                </a:solidFill>
                <a:effectLst/>
                <a:uLnTx/>
                <a:uFillTx/>
                <a:latin typeface="Calibri"/>
                <a:ea typeface="+mn-ea"/>
                <a:cs typeface="+mn-cs"/>
              </a:rPr>
              <a:t> when the cooling fluids begin to flow inside.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
            </a:r>
            <a:br>
              <a:rPr kumimoji="0" lang="en-US" sz="1100" b="0" i="0" u="none" strike="noStrike" kern="1200" cap="none" spc="0" normalizeH="0" baseline="0" noProof="0" dirty="0">
                <a:ln>
                  <a:noFill/>
                </a:ln>
                <a:solidFill>
                  <a:prstClr val="black"/>
                </a:solidFill>
                <a:effectLst/>
                <a:uLnTx/>
                <a:uFillTx/>
                <a:latin typeface="Calibri"/>
                <a:ea typeface="+mn-ea"/>
                <a:cs typeface="+mn-cs"/>
              </a:rPr>
            </a:br>
            <a:r>
              <a:rPr kumimoji="0" lang="en-US" sz="1100" b="0" i="0" u="none" strike="noStrike" kern="1200" cap="none" spc="0" normalizeH="0" baseline="0" noProof="0" dirty="0">
                <a:ln>
                  <a:noFill/>
                </a:ln>
                <a:solidFill>
                  <a:prstClr val="black"/>
                </a:solidFill>
                <a:effectLst/>
                <a:uLnTx/>
                <a:uFillTx/>
                <a:latin typeface="Calibri"/>
                <a:ea typeface="+mn-ea"/>
                <a:cs typeface="+mn-cs"/>
              </a:rPr>
              <a:t>The solution for compensating such contraction comes in the form of steel bellows and flexible hoses, made out of an extensible material and placed at regular intervals along both the inner pipes and the outer jackets.</a:t>
            </a: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880" y="4109742"/>
            <a:ext cx="3867823" cy="2560922"/>
          </a:xfrm>
          <a:prstGeom prst="rect">
            <a:avLst/>
          </a:prstGeom>
        </p:spPr>
      </p:pic>
      <p:sp>
        <p:nvSpPr>
          <p:cNvPr id="20" name="Rectangle 19"/>
          <p:cNvSpPr/>
          <p:nvPr/>
        </p:nvSpPr>
        <p:spPr>
          <a:xfrm>
            <a:off x="7576303" y="417744"/>
            <a:ext cx="45940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https://www.iter.org/fr/construction/cryoplant</a:t>
            </a:r>
          </a:p>
        </p:txBody>
      </p:sp>
      <p:pic>
        <p:nvPicPr>
          <p:cNvPr id="26" name="Imag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spTree>
    <p:extLst>
      <p:ext uri="{BB962C8B-B14F-4D97-AF65-F5344CB8AC3E}">
        <p14:creationId xmlns:p14="http://schemas.microsoft.com/office/powerpoint/2010/main" val="4088524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336972" y="1093786"/>
            <a:ext cx="4731628"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240971" y="1395584"/>
            <a:ext cx="5988033"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645247" cy="1265209"/>
            <a:chOff x="2013540" y="3093727"/>
            <a:chExt cx="614392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5013008" y="3500415"/>
              <a:ext cx="3144458"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Cryostats</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052596"/>
            <a:chOff x="107504" y="1486072"/>
            <a:chExt cx="6096000" cy="1052596"/>
          </a:xfrm>
        </p:grpSpPr>
        <p:sp>
          <p:nvSpPr>
            <p:cNvPr id="5" name="Rectangle 4"/>
            <p:cNvSpPr/>
            <p:nvPr/>
          </p:nvSpPr>
          <p:spPr>
            <a:xfrm>
              <a:off x="107504" y="1486072"/>
              <a:ext cx="6096000" cy="105259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err="1" smtClean="0">
                  <a:ln>
                    <a:noFill/>
                  </a:ln>
                  <a:effectLst/>
                  <a:uLnTx/>
                  <a:uFillTx/>
                  <a:latin typeface="Calibri"/>
                  <a:ea typeface="+mn-ea"/>
                  <a:cs typeface="+mn-cs"/>
                </a:rPr>
                <a:t>Institut</a:t>
              </a:r>
              <a:r>
                <a:rPr kumimoji="0" lang="en-US" sz="1600" b="0" i="0" u="none" strike="noStrike" kern="1200" cap="small" spc="0" normalizeH="0" baseline="0" noProof="0" dirty="0" smtClean="0">
                  <a:ln>
                    <a:noFill/>
                  </a:ln>
                  <a:effectLst/>
                  <a:uLnTx/>
                  <a:uFillTx/>
                  <a:latin typeface="Calibri"/>
                  <a:ea typeface="+mn-ea"/>
                  <a:cs typeface="+mn-cs"/>
                </a:rPr>
                <a:t> Neel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small" dirty="0" err="1" smtClean="0">
                  <a:latin typeface="Calibri"/>
                </a:rPr>
                <a:t>Satil</a:t>
              </a:r>
              <a:r>
                <a:rPr lang="en-US" sz="1600" cap="small" dirty="0" smtClean="0">
                  <a:latin typeface="Calibri"/>
                </a:rPr>
                <a:t> Concept</a:t>
              </a:r>
              <a:endParaRPr kumimoji="0" lang="en-US" sz="1600" b="0" i="0" u="none" strike="noStrike" kern="1200" cap="small" spc="0" normalizeH="0" baseline="0" noProof="0" dirty="0" smtClean="0">
                <a:ln>
                  <a:noFill/>
                </a:ln>
                <a:effectLst/>
                <a:uLnTx/>
                <a:uFillTx/>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2012-2020</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46" name="CasellaDiTesto 12"/>
          <p:cNvSpPr txBox="1"/>
          <p:nvPr/>
        </p:nvSpPr>
        <p:spPr>
          <a:xfrm>
            <a:off x="1594400" y="4290008"/>
            <a:ext cx="5430989" cy="1200329"/>
          </a:xfrm>
          <a:prstGeom prst="rect">
            <a:avLst/>
          </a:prstGeom>
          <a:noFill/>
        </p:spPr>
        <p:txBody>
          <a:bodyPr wrap="square" rtlCol="0">
            <a:spAutoFit/>
          </a:bodyPr>
          <a:lstStyle/>
          <a:p>
            <a:pPr algn="ctr"/>
            <a:r>
              <a:rPr lang="en-US" sz="1200" i="1" dirty="0" smtClean="0"/>
              <a:t>NIKA2: </a:t>
            </a:r>
            <a:r>
              <a:rPr lang="fr-FR" sz="1200" i="1" dirty="0" smtClean="0"/>
              <a:t>Cryostat avec optiques froides, réceptionné avant d’être monté dans la cabine du télescope IRAM de 30m</a:t>
            </a:r>
            <a:r>
              <a:rPr lang="it-IT" sz="1200" i="1" dirty="0"/>
              <a:t> </a:t>
            </a:r>
            <a:r>
              <a:rPr lang="it-IT" sz="1200" i="1" dirty="0" smtClean="0"/>
              <a:t>   -    L~2 </a:t>
            </a:r>
            <a:r>
              <a:rPr lang="it-IT" sz="1200" i="1" dirty="0"/>
              <a:t>m </a:t>
            </a:r>
            <a:r>
              <a:rPr lang="it-IT" sz="1200" i="1" dirty="0">
                <a:sym typeface="Symbol" panose="05050102010706020507" pitchFamily="18" charset="2"/>
              </a:rPr>
              <a:t>e=0,9 </a:t>
            </a:r>
            <a:r>
              <a:rPr lang="it-IT" sz="1200" i="1" dirty="0" smtClean="0"/>
              <a:t>m</a:t>
            </a:r>
          </a:p>
          <a:p>
            <a:pPr algn="ctr"/>
            <a:r>
              <a:rPr lang="it-IT" sz="1200" b="1" i="1" dirty="0" smtClean="0"/>
              <a:t>Écran 50K &amp; 100K: Aluminium AG3 (5754) </a:t>
            </a:r>
            <a:br>
              <a:rPr lang="it-IT" sz="1200" b="1" i="1" dirty="0" smtClean="0"/>
            </a:br>
            <a:r>
              <a:rPr lang="it-IT" sz="1200" b="1" i="1" dirty="0" smtClean="0"/>
              <a:t>écran 4K: Cuivre </a:t>
            </a:r>
            <a:r>
              <a:rPr lang="it-IT" sz="1200" b="1" i="1" dirty="0"/>
              <a:t/>
            </a:r>
            <a:br>
              <a:rPr lang="it-IT" sz="1200" b="1" i="1" dirty="0"/>
            </a:br>
            <a:r>
              <a:rPr lang="it-IT" sz="1200" b="1" i="1" dirty="0"/>
              <a:t>écran </a:t>
            </a:r>
            <a:r>
              <a:rPr lang="it-IT" sz="1200" b="1" i="1" dirty="0" smtClean="0"/>
              <a:t>300K </a:t>
            </a:r>
            <a:r>
              <a:rPr lang="it-IT" sz="1200" b="1" i="1" dirty="0"/>
              <a:t>: </a:t>
            </a:r>
            <a:r>
              <a:rPr lang="it-IT" sz="1200" b="1" i="1" dirty="0" smtClean="0"/>
              <a:t>Inox 304L</a:t>
            </a:r>
            <a:br>
              <a:rPr lang="it-IT" sz="1200" b="1" i="1" dirty="0" smtClean="0"/>
            </a:br>
            <a:r>
              <a:rPr lang="it-IT" sz="1200" b="1" i="1" dirty="0" smtClean="0"/>
              <a:t>écran magnétique : µ-métal</a:t>
            </a:r>
            <a:endParaRPr lang="it-IT" sz="1200" b="1" i="1" dirty="0"/>
          </a:p>
        </p:txBody>
      </p:sp>
      <p:pic>
        <p:nvPicPr>
          <p:cNvPr id="22" name="Imag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552" y="1968089"/>
            <a:ext cx="5364869" cy="2357484"/>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9866" y="1680317"/>
            <a:ext cx="2975177" cy="4252860"/>
          </a:xfrm>
          <a:prstGeom prst="rect">
            <a:avLst/>
          </a:prstGeom>
        </p:spPr>
      </p:pic>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0822" y="1203152"/>
            <a:ext cx="1128938" cy="374162"/>
          </a:xfrm>
          <a:prstGeom prst="rect">
            <a:avLst/>
          </a:prstGeom>
        </p:spPr>
      </p:pic>
      <p:sp>
        <p:nvSpPr>
          <p:cNvPr id="25" name="Rectangle 24"/>
          <p:cNvSpPr/>
          <p:nvPr/>
        </p:nvSpPr>
        <p:spPr>
          <a:xfrm>
            <a:off x="8550195" y="5933177"/>
            <a:ext cx="2512226" cy="246221"/>
          </a:xfrm>
          <a:prstGeom prst="rect">
            <a:avLst/>
          </a:prstGeom>
        </p:spPr>
        <p:txBody>
          <a:bodyPr wrap="none">
            <a:spAutoFit/>
          </a:bodyPr>
          <a:lstStyle/>
          <a:p>
            <a:r>
              <a:rPr lang="fr-FR" sz="1000" i="1" dirty="0"/>
              <a:t>Réalisation d’un cryostat en </a:t>
            </a:r>
            <a:r>
              <a:rPr lang="fr-FR" sz="1000" b="1" i="1" dirty="0" smtClean="0"/>
              <a:t>cuivre</a:t>
            </a:r>
            <a:r>
              <a:rPr lang="fr-FR" sz="1000" i="1" dirty="0" smtClean="0"/>
              <a:t> - oct.2019</a:t>
            </a:r>
            <a:endParaRPr lang="fr-FR" sz="1000" i="1" dirty="0"/>
          </a:p>
        </p:txBody>
      </p:sp>
      <p:sp>
        <p:nvSpPr>
          <p:cNvPr id="26" name="Rectangle 25"/>
          <p:cNvSpPr/>
          <p:nvPr/>
        </p:nvSpPr>
        <p:spPr>
          <a:xfrm>
            <a:off x="1294956" y="5434010"/>
            <a:ext cx="5988032" cy="1015663"/>
          </a:xfrm>
          <a:prstGeom prst="rect">
            <a:avLst/>
          </a:prstGeom>
        </p:spPr>
        <p:txBody>
          <a:bodyPr wrap="square">
            <a:spAutoFit/>
          </a:bodyPr>
          <a:lstStyle/>
          <a:p>
            <a:pPr algn="just"/>
            <a:r>
              <a:rPr lang="fr-FR" sz="1200" dirty="0" smtClean="0"/>
              <a:t>Le refroidissement des 3 matrices KID à une température nominale de 150 </a:t>
            </a:r>
            <a:r>
              <a:rPr lang="fr-FR" sz="1200" dirty="0" err="1"/>
              <a:t>mK</a:t>
            </a:r>
            <a:r>
              <a:rPr lang="fr-FR" sz="1200" dirty="0"/>
              <a:t> </a:t>
            </a:r>
            <a:r>
              <a:rPr lang="fr-FR" sz="1200" dirty="0" smtClean="0"/>
              <a:t>a guidé l’architecture de l’instrument NIKA 2. Le </a:t>
            </a:r>
            <a:r>
              <a:rPr lang="fr-FR" sz="1200" dirty="0"/>
              <a:t>cryostat </a:t>
            </a:r>
            <a:r>
              <a:rPr lang="fr-FR" sz="1200" dirty="0" smtClean="0"/>
              <a:t>a été conçu à l’Institut </a:t>
            </a:r>
            <a:r>
              <a:rPr lang="fr-FR" sz="1200" dirty="0" err="1"/>
              <a:t>Neel</a:t>
            </a:r>
            <a:r>
              <a:rPr lang="fr-FR" sz="1200" dirty="0"/>
              <a:t> </a:t>
            </a:r>
            <a:r>
              <a:rPr lang="fr-FR" sz="1200" dirty="0" smtClean="0"/>
              <a:t>et consiste en près de 3000 pièces mécaniques pour un poids total de 1.3 tonnes</a:t>
            </a:r>
            <a:r>
              <a:rPr lang="fr-FR" sz="1200" dirty="0"/>
              <a:t>. </a:t>
            </a:r>
            <a:r>
              <a:rPr lang="fr-FR" sz="1200" dirty="0" smtClean="0"/>
              <a:t>La température nominale de fonctionnement est assurée par un cryocooler </a:t>
            </a:r>
            <a:r>
              <a:rPr lang="fr-FR" sz="1200" dirty="0"/>
              <a:t>4 K </a:t>
            </a:r>
            <a:r>
              <a:rPr lang="fr-FR" sz="1200" dirty="0" smtClean="0"/>
              <a:t>et un réfrigérateur à dilution </a:t>
            </a:r>
            <a:r>
              <a:rPr lang="fr-FR" sz="1200" dirty="0"/>
              <a:t>3He-4He</a:t>
            </a:r>
            <a:r>
              <a:rPr lang="fr-FR" sz="1200" dirty="0" smtClean="0"/>
              <a:t> en cycle fermé</a:t>
            </a:r>
            <a:endParaRPr lang="fr-FR" sz="1200" dirty="0"/>
          </a:p>
        </p:txBody>
      </p:sp>
      <p:pic>
        <p:nvPicPr>
          <p:cNvPr id="27" name="Imag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400" y="1471412"/>
            <a:ext cx="697673" cy="496677"/>
          </a:xfrm>
          <a:prstGeom prst="rect">
            <a:avLst/>
          </a:prstGeom>
        </p:spPr>
      </p:pic>
    </p:spTree>
    <p:extLst>
      <p:ext uri="{BB962C8B-B14F-4D97-AF65-F5344CB8AC3E}">
        <p14:creationId xmlns:p14="http://schemas.microsoft.com/office/powerpoint/2010/main" val="1116602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1"/>
          <p:cNvSpPr>
            <a:spLocks noChangeArrowheads="1"/>
          </p:cNvSpPr>
          <p:nvPr/>
        </p:nvSpPr>
        <p:spPr bwMode="auto">
          <a:xfrm>
            <a:off x="7772400" y="1119513"/>
            <a:ext cx="4344273" cy="544223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214" name="AutoShape 1"/>
          <p:cNvSpPr>
            <a:spLocks noChangeArrowheads="1"/>
          </p:cNvSpPr>
          <p:nvPr/>
        </p:nvSpPr>
        <p:spPr bwMode="auto">
          <a:xfrm>
            <a:off x="1190879" y="1409699"/>
            <a:ext cx="6519379"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6827565" cy="1265209"/>
            <a:chOff x="2013540" y="3093727"/>
            <a:chExt cx="5486814"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3695184" y="3500415"/>
              <a:ext cx="3805170"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Chambre </a:t>
              </a:r>
              <a:r>
                <a:rPr kumimoji="0" lang="fr-FR" sz="3600" b="1" i="0" u="none" strike="noStrike" kern="1200" cap="none" spc="0" normalizeH="0" baseline="0" noProof="0" dirty="0">
                  <a:ln>
                    <a:noFill/>
                  </a:ln>
                  <a:solidFill>
                    <a:prstClr val="white"/>
                  </a:solidFill>
                  <a:effectLst/>
                  <a:uLnTx/>
                  <a:uFillTx/>
                  <a:latin typeface="Calibri"/>
                  <a:ea typeface="+mn-ea"/>
                  <a:cs typeface="+mn-cs"/>
                </a:rPr>
                <a:t>à </a:t>
              </a: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plasma</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274195"/>
            <a:chOff x="107504" y="1486072"/>
            <a:chExt cx="6096000" cy="1274195"/>
          </a:xfrm>
        </p:grpSpPr>
        <p:sp>
          <p:nvSpPr>
            <p:cNvPr id="5" name="Rectangle 4"/>
            <p:cNvSpPr/>
            <p:nvPr/>
          </p:nvSpPr>
          <p:spPr>
            <a:xfrm>
              <a:off x="107504" y="1486072"/>
              <a:ext cx="6096000" cy="1274195"/>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Auteurs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0" normalizeH="0" baseline="0" noProof="0" dirty="0" smtClean="0">
                  <a:ln>
                    <a:noFill/>
                  </a:ln>
                  <a:solidFill>
                    <a:prstClr val="black"/>
                  </a:solidFill>
                  <a:effectLst/>
                  <a:uLnTx/>
                  <a:uFillTx/>
                  <a:latin typeface="Calibri"/>
                  <a:ea typeface="+mn-ea"/>
                  <a:cs typeface="+mn-cs"/>
                </a:rPr>
                <a:t>P.O. Dumont</a:t>
              </a:r>
              <a:br>
                <a:rPr kumimoji="0" lang="en-US" sz="1600" b="0" i="0" u="none" strike="noStrike" kern="1200" cap="small" spc="0" normalizeH="0" baseline="0" noProof="0" dirty="0" smtClean="0">
                  <a:ln>
                    <a:noFill/>
                  </a:ln>
                  <a:solidFill>
                    <a:prstClr val="black"/>
                  </a:solidFill>
                  <a:effectLst/>
                  <a:uLnTx/>
                  <a:uFillTx/>
                  <a:latin typeface="Calibri"/>
                  <a:ea typeface="+mn-ea"/>
                  <a:cs typeface="+mn-cs"/>
                </a:rPr>
              </a:br>
              <a:r>
                <a:rPr kumimoji="0" lang="en-US" sz="1600" b="0" i="0" u="none" strike="noStrike" kern="1200" cap="small" spc="0" normalizeH="0" baseline="0" noProof="0" dirty="0" smtClean="0">
                  <a:ln>
                    <a:noFill/>
                  </a:ln>
                  <a:solidFill>
                    <a:prstClr val="black"/>
                  </a:solidFill>
                  <a:effectLst/>
                  <a:uLnTx/>
                  <a:uFillTx/>
                  <a:latin typeface="Calibri"/>
                  <a:ea typeface="+mn-ea"/>
                  <a:cs typeface="+mn-cs"/>
                </a:rPr>
                <a:t>T. André</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solidFill>
                    <a:prstClr val="black"/>
                  </a:solidFill>
                  <a:effectLst/>
                  <a:uLnTx/>
                  <a:uFillTx/>
                  <a:latin typeface="Calibri"/>
                  <a:ea typeface="+mn-ea"/>
                  <a:cs typeface="+mn-cs"/>
                </a:rPr>
                <a:t>D. </a:t>
              </a:r>
              <a:r>
                <a:rPr kumimoji="0" lang="en-US" sz="1600" b="0" i="0" u="none" strike="noStrike" kern="1200" cap="small" spc="0" normalizeH="0" baseline="0" noProof="0" dirty="0" err="1" smtClean="0">
                  <a:ln>
                    <a:noFill/>
                  </a:ln>
                  <a:solidFill>
                    <a:prstClr val="black"/>
                  </a:solidFill>
                  <a:effectLst/>
                  <a:uLnTx/>
                  <a:uFillTx/>
                  <a:latin typeface="Calibri"/>
                  <a:ea typeface="+mn-ea"/>
                  <a:cs typeface="+mn-cs"/>
                </a:rPr>
                <a:t>Bondoux</a:t>
              </a:r>
              <a:endParaRPr kumimoji="0" lang="en-US" sz="1600" b="0" i="0" u="none" strike="noStrike" kern="1200" cap="small"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solidFill>
                    <a:prstClr val="black"/>
                  </a:solidFill>
                  <a:effectLst/>
                  <a:uLnTx/>
                  <a:uFillTx/>
                  <a:latin typeface="Calibri"/>
                  <a:ea typeface="+mn-ea"/>
                  <a:cs typeface="+mn-cs"/>
                </a:rPr>
                <a:t>05/08/2020</a:t>
              </a:r>
              <a:endParaRPr kumimoji="0" lang="it-IT" sz="1600" b="0" i="0" u="none" strike="noStrike" kern="1200" cap="small" spc="0" normalizeH="0" baseline="0" noProof="0" dirty="0">
                <a:ln>
                  <a:noFill/>
                </a:ln>
                <a:solidFill>
                  <a:prstClr val="black"/>
                </a:solidFill>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14" name="Sous-titre 2">
            <a:extLst>
              <a:ext uri="{FF2B5EF4-FFF2-40B4-BE49-F238E27FC236}">
                <a16:creationId xmlns:a16="http://schemas.microsoft.com/office/drawing/2014/main" id="{C3ED6A87-02F2-466A-A197-54BEF3685715}"/>
              </a:ext>
            </a:extLst>
          </p:cNvPr>
          <p:cNvSpPr txBox="1">
            <a:spLocks/>
          </p:cNvSpPr>
          <p:nvPr/>
        </p:nvSpPr>
        <p:spPr>
          <a:xfrm>
            <a:off x="1488527" y="1418069"/>
            <a:ext cx="5962058" cy="44624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fr-FR" sz="1400" b="1" i="0" u="none" strike="noStrike" kern="1200" cap="none" spc="0" normalizeH="0" baseline="0" noProof="0" dirty="0" smtClean="0">
                <a:ln>
                  <a:noFill/>
                </a:ln>
                <a:solidFill>
                  <a:prstClr val="black"/>
                </a:solidFill>
                <a:effectLst/>
                <a:uLnTx/>
                <a:uFillTx/>
                <a:latin typeface="Calibri"/>
                <a:ea typeface="+mn-ea"/>
                <a:cs typeface="+mn-cs"/>
              </a:rPr>
              <a:t>Source d’ions </a:t>
            </a:r>
            <a:r>
              <a:rPr lang="fr-FR" sz="1400" b="1" dirty="0">
                <a:solidFill>
                  <a:prstClr val="black"/>
                </a:solidFill>
              </a:rPr>
              <a:t>SEISM utilisant la technologie des aimants à champ </a:t>
            </a:r>
            <a:r>
              <a:rPr lang="fr-FR" sz="1400" b="1" dirty="0" smtClean="0">
                <a:solidFill>
                  <a:prstClr val="black"/>
                </a:solidFill>
              </a:rPr>
              <a:t>intense</a:t>
            </a:r>
            <a:r>
              <a:rPr kumimoji="0" lang="fr-FR" sz="1400" b="1" i="0" u="none" strike="noStrike" kern="1200" cap="none" spc="0" normalizeH="0" baseline="0" noProof="0" dirty="0" smtClean="0">
                <a:ln>
                  <a:noFill/>
                </a:ln>
                <a:solidFill>
                  <a:prstClr val="black"/>
                </a:solidFill>
                <a:effectLst/>
                <a:uLnTx/>
                <a:uFillTx/>
                <a:latin typeface="Calibri"/>
                <a:ea typeface="+mn-ea"/>
                <a:cs typeface="+mn-cs"/>
              </a:rPr>
              <a:t>: refroidissement de sa chambre à plasma en ALU 5083</a:t>
            </a:r>
            <a:endParaRPr kumimoji="0" lang="fr-FR"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7170465" y="6561752"/>
            <a:ext cx="4887593"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a:ea typeface="+mn-ea"/>
                <a:cs typeface="+mn-cs"/>
              </a:rPr>
              <a:t>http://lpsc.in2p3.fr/index.php/fr/archives-des-unes/660-premier-plasma-seism</a:t>
            </a:r>
          </a:p>
        </p:txBody>
      </p:sp>
      <p:grpSp>
        <p:nvGrpSpPr>
          <p:cNvPr id="16" name="Groupe 15">
            <a:extLst>
              <a:ext uri="{FF2B5EF4-FFF2-40B4-BE49-F238E27FC236}">
                <a16:creationId xmlns:a16="http://schemas.microsoft.com/office/drawing/2014/main" id="{523B8A29-FD27-4961-A5FD-7D6228D3DFE1}"/>
              </a:ext>
            </a:extLst>
          </p:cNvPr>
          <p:cNvGrpSpPr/>
          <p:nvPr/>
        </p:nvGrpSpPr>
        <p:grpSpPr>
          <a:xfrm>
            <a:off x="7836876" y="1155349"/>
            <a:ext cx="4215320" cy="2414689"/>
            <a:chOff x="8221240" y="547034"/>
            <a:chExt cx="3771028" cy="1914445"/>
          </a:xfrm>
        </p:grpSpPr>
        <p:grpSp>
          <p:nvGrpSpPr>
            <p:cNvPr id="17" name="Groupe 16">
              <a:extLst>
                <a:ext uri="{FF2B5EF4-FFF2-40B4-BE49-F238E27FC236}">
                  <a16:creationId xmlns:a16="http://schemas.microsoft.com/office/drawing/2014/main" id="{2798EA07-A498-4671-BE55-1CB4DE99F4A6}"/>
                </a:ext>
              </a:extLst>
            </p:cNvPr>
            <p:cNvGrpSpPr/>
            <p:nvPr/>
          </p:nvGrpSpPr>
          <p:grpSpPr>
            <a:xfrm rot="16200000">
              <a:off x="9149531" y="-381257"/>
              <a:ext cx="1914445" cy="3771028"/>
              <a:chOff x="1169816" y="-1641859"/>
              <a:chExt cx="3550600" cy="10388166"/>
            </a:xfrm>
          </p:grpSpPr>
          <p:grpSp>
            <p:nvGrpSpPr>
              <p:cNvPr id="19" name="Groupe 18">
                <a:extLst>
                  <a:ext uri="{FF2B5EF4-FFF2-40B4-BE49-F238E27FC236}">
                    <a16:creationId xmlns:a16="http://schemas.microsoft.com/office/drawing/2014/main" id="{DBFDD0AC-03B8-41C9-A259-5965E03FC4FC}"/>
                  </a:ext>
                </a:extLst>
              </p:cNvPr>
              <p:cNvGrpSpPr/>
              <p:nvPr/>
            </p:nvGrpSpPr>
            <p:grpSpPr>
              <a:xfrm>
                <a:off x="1169816" y="-82480"/>
                <a:ext cx="3550600" cy="8828787"/>
                <a:chOff x="1084091" y="-44380"/>
                <a:chExt cx="3550600" cy="8828790"/>
              </a:xfrm>
            </p:grpSpPr>
            <p:pic>
              <p:nvPicPr>
                <p:cNvPr id="22" name="Image 21">
                  <a:extLst>
                    <a:ext uri="{FF2B5EF4-FFF2-40B4-BE49-F238E27FC236}">
                      <a16:creationId xmlns:a16="http://schemas.microsoft.com/office/drawing/2014/main" id="{1680D3FD-4797-416E-B8B0-4FBED420A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333" y="-44380"/>
                  <a:ext cx="3053081" cy="5542280"/>
                </a:xfrm>
                <a:prstGeom prst="rect">
                  <a:avLst/>
                </a:prstGeom>
              </p:spPr>
            </p:pic>
            <p:grpSp>
              <p:nvGrpSpPr>
                <p:cNvPr id="23" name="Groupe 22">
                  <a:extLst>
                    <a:ext uri="{FF2B5EF4-FFF2-40B4-BE49-F238E27FC236}">
                      <a16:creationId xmlns:a16="http://schemas.microsoft.com/office/drawing/2014/main" id="{8FA02D53-F8E4-4A5A-83E8-BEAA4B40B9FE}"/>
                    </a:ext>
                  </a:extLst>
                </p:cNvPr>
                <p:cNvGrpSpPr/>
                <p:nvPr/>
              </p:nvGrpSpPr>
              <p:grpSpPr>
                <a:xfrm>
                  <a:off x="1400175" y="495300"/>
                  <a:ext cx="2695575" cy="4591050"/>
                  <a:chOff x="0" y="0"/>
                  <a:chExt cx="2695575" cy="4591050"/>
                </a:xfrm>
              </p:grpSpPr>
              <p:sp>
                <p:nvSpPr>
                  <p:cNvPr id="35" name="Forme libre : forme 17">
                    <a:extLst>
                      <a:ext uri="{FF2B5EF4-FFF2-40B4-BE49-F238E27FC236}">
                        <a16:creationId xmlns:a16="http://schemas.microsoft.com/office/drawing/2014/main" id="{2805304A-57A9-4ABB-8C78-43A8477ED557}"/>
                      </a:ext>
                    </a:extLst>
                  </p:cNvPr>
                  <p:cNvSpPr/>
                  <p:nvPr/>
                </p:nvSpPr>
                <p:spPr>
                  <a:xfrm>
                    <a:off x="1428750" y="0"/>
                    <a:ext cx="1266825" cy="1885950"/>
                  </a:xfrm>
                  <a:custGeom>
                    <a:avLst/>
                    <a:gdLst>
                      <a:gd name="connsiteX0" fmla="*/ 2236 w 1049986"/>
                      <a:gd name="connsiteY0" fmla="*/ 0 h 1543050"/>
                      <a:gd name="connsiteX1" fmla="*/ 40336 w 1049986"/>
                      <a:gd name="connsiteY1" fmla="*/ 1114425 h 1543050"/>
                      <a:gd name="connsiteX2" fmla="*/ 278461 w 1049986"/>
                      <a:gd name="connsiteY2" fmla="*/ 1466850 h 1543050"/>
                      <a:gd name="connsiteX3" fmla="*/ 1049986 w 1049986"/>
                      <a:gd name="connsiteY3" fmla="*/ 1543050 h 1543050"/>
                      <a:gd name="connsiteX4" fmla="*/ 1049986 w 1049986"/>
                      <a:gd name="connsiteY4" fmla="*/ 154305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86" h="1543050">
                        <a:moveTo>
                          <a:pt x="2236" y="0"/>
                        </a:moveTo>
                        <a:cubicBezTo>
                          <a:pt x="-1733" y="434975"/>
                          <a:pt x="-5701" y="869950"/>
                          <a:pt x="40336" y="1114425"/>
                        </a:cubicBezTo>
                        <a:cubicBezTo>
                          <a:pt x="86373" y="1358900"/>
                          <a:pt x="110186" y="1395413"/>
                          <a:pt x="278461" y="1466850"/>
                        </a:cubicBezTo>
                        <a:cubicBezTo>
                          <a:pt x="446736" y="1538288"/>
                          <a:pt x="1049986" y="1543050"/>
                          <a:pt x="1049986" y="1543050"/>
                        </a:cubicBezTo>
                        <a:lnTo>
                          <a:pt x="1049986" y="1543050"/>
                        </a:lnTo>
                      </a:path>
                    </a:pathLst>
                  </a:custGeom>
                  <a:ln w="12700">
                    <a:solidFill>
                      <a:srgbClr val="FF0000"/>
                    </a:solidFill>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orme libre : forme 18">
                    <a:extLst>
                      <a:ext uri="{FF2B5EF4-FFF2-40B4-BE49-F238E27FC236}">
                        <a16:creationId xmlns:a16="http://schemas.microsoft.com/office/drawing/2014/main" id="{26AAFD11-627D-42B6-A601-4EF8449AA72C}"/>
                      </a:ext>
                    </a:extLst>
                  </p:cNvPr>
                  <p:cNvSpPr/>
                  <p:nvPr/>
                </p:nvSpPr>
                <p:spPr>
                  <a:xfrm flipH="1">
                    <a:off x="0" y="47625"/>
                    <a:ext cx="1304925" cy="1838325"/>
                  </a:xfrm>
                  <a:custGeom>
                    <a:avLst/>
                    <a:gdLst>
                      <a:gd name="connsiteX0" fmla="*/ 2236 w 1049986"/>
                      <a:gd name="connsiteY0" fmla="*/ 0 h 1543050"/>
                      <a:gd name="connsiteX1" fmla="*/ 40336 w 1049986"/>
                      <a:gd name="connsiteY1" fmla="*/ 1114425 h 1543050"/>
                      <a:gd name="connsiteX2" fmla="*/ 278461 w 1049986"/>
                      <a:gd name="connsiteY2" fmla="*/ 1466850 h 1543050"/>
                      <a:gd name="connsiteX3" fmla="*/ 1049986 w 1049986"/>
                      <a:gd name="connsiteY3" fmla="*/ 1543050 h 1543050"/>
                      <a:gd name="connsiteX4" fmla="*/ 1049986 w 1049986"/>
                      <a:gd name="connsiteY4" fmla="*/ 154305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86" h="1543050">
                        <a:moveTo>
                          <a:pt x="2236" y="0"/>
                        </a:moveTo>
                        <a:cubicBezTo>
                          <a:pt x="-1733" y="434975"/>
                          <a:pt x="-5701" y="869950"/>
                          <a:pt x="40336" y="1114425"/>
                        </a:cubicBezTo>
                        <a:cubicBezTo>
                          <a:pt x="86373" y="1358900"/>
                          <a:pt x="110186" y="1395413"/>
                          <a:pt x="278461" y="1466850"/>
                        </a:cubicBezTo>
                        <a:cubicBezTo>
                          <a:pt x="446736" y="1538288"/>
                          <a:pt x="1049986" y="1543050"/>
                          <a:pt x="1049986" y="1543050"/>
                        </a:cubicBezTo>
                        <a:lnTo>
                          <a:pt x="1049986" y="1543050"/>
                        </a:lnTo>
                      </a:path>
                    </a:pathLst>
                  </a:custGeom>
                  <a:ln w="12700">
                    <a:solidFill>
                      <a:srgbClr val="FF0000"/>
                    </a:solidFill>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orme libre : forme 19">
                    <a:extLst>
                      <a:ext uri="{FF2B5EF4-FFF2-40B4-BE49-F238E27FC236}">
                        <a16:creationId xmlns:a16="http://schemas.microsoft.com/office/drawing/2014/main" id="{47E6C177-5B4E-4262-A5AB-2EBC63FF97F1}"/>
                      </a:ext>
                    </a:extLst>
                  </p:cNvPr>
                  <p:cNvSpPr/>
                  <p:nvPr/>
                </p:nvSpPr>
                <p:spPr>
                  <a:xfrm rot="10800000" flipH="1">
                    <a:off x="1419225" y="2790825"/>
                    <a:ext cx="1276350" cy="1800225"/>
                  </a:xfrm>
                  <a:custGeom>
                    <a:avLst/>
                    <a:gdLst>
                      <a:gd name="connsiteX0" fmla="*/ 2236 w 1049986"/>
                      <a:gd name="connsiteY0" fmla="*/ 0 h 1543050"/>
                      <a:gd name="connsiteX1" fmla="*/ 40336 w 1049986"/>
                      <a:gd name="connsiteY1" fmla="*/ 1114425 h 1543050"/>
                      <a:gd name="connsiteX2" fmla="*/ 278461 w 1049986"/>
                      <a:gd name="connsiteY2" fmla="*/ 1466850 h 1543050"/>
                      <a:gd name="connsiteX3" fmla="*/ 1049986 w 1049986"/>
                      <a:gd name="connsiteY3" fmla="*/ 1543050 h 1543050"/>
                      <a:gd name="connsiteX4" fmla="*/ 1049986 w 1049986"/>
                      <a:gd name="connsiteY4" fmla="*/ 154305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86" h="1543050">
                        <a:moveTo>
                          <a:pt x="2236" y="0"/>
                        </a:moveTo>
                        <a:cubicBezTo>
                          <a:pt x="-1733" y="434975"/>
                          <a:pt x="-5701" y="869950"/>
                          <a:pt x="40336" y="1114425"/>
                        </a:cubicBezTo>
                        <a:cubicBezTo>
                          <a:pt x="86373" y="1358900"/>
                          <a:pt x="110186" y="1395413"/>
                          <a:pt x="278461" y="1466850"/>
                        </a:cubicBezTo>
                        <a:cubicBezTo>
                          <a:pt x="446736" y="1538288"/>
                          <a:pt x="1049986" y="1543050"/>
                          <a:pt x="1049986" y="1543050"/>
                        </a:cubicBezTo>
                        <a:lnTo>
                          <a:pt x="1049986" y="1543050"/>
                        </a:lnTo>
                      </a:path>
                    </a:pathLst>
                  </a:custGeom>
                  <a:ln w="12700">
                    <a:solidFill>
                      <a:srgbClr val="FF0000"/>
                    </a:solidFill>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orme libre : forme 20">
                    <a:extLst>
                      <a:ext uri="{FF2B5EF4-FFF2-40B4-BE49-F238E27FC236}">
                        <a16:creationId xmlns:a16="http://schemas.microsoft.com/office/drawing/2014/main" id="{B599936A-9589-457F-8302-52AB586FCB2B}"/>
                      </a:ext>
                    </a:extLst>
                  </p:cNvPr>
                  <p:cNvSpPr/>
                  <p:nvPr/>
                </p:nvSpPr>
                <p:spPr>
                  <a:xfrm flipH="1" flipV="1">
                    <a:off x="0" y="2781300"/>
                    <a:ext cx="1276350" cy="1809750"/>
                  </a:xfrm>
                  <a:custGeom>
                    <a:avLst/>
                    <a:gdLst>
                      <a:gd name="connsiteX0" fmla="*/ 2236 w 1049986"/>
                      <a:gd name="connsiteY0" fmla="*/ 0 h 1543050"/>
                      <a:gd name="connsiteX1" fmla="*/ 40336 w 1049986"/>
                      <a:gd name="connsiteY1" fmla="*/ 1114425 h 1543050"/>
                      <a:gd name="connsiteX2" fmla="*/ 278461 w 1049986"/>
                      <a:gd name="connsiteY2" fmla="*/ 1466850 h 1543050"/>
                      <a:gd name="connsiteX3" fmla="*/ 1049986 w 1049986"/>
                      <a:gd name="connsiteY3" fmla="*/ 1543050 h 1543050"/>
                      <a:gd name="connsiteX4" fmla="*/ 1049986 w 1049986"/>
                      <a:gd name="connsiteY4" fmla="*/ 154305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86" h="1543050">
                        <a:moveTo>
                          <a:pt x="2236" y="0"/>
                        </a:moveTo>
                        <a:cubicBezTo>
                          <a:pt x="-1733" y="434975"/>
                          <a:pt x="-5701" y="869950"/>
                          <a:pt x="40336" y="1114425"/>
                        </a:cubicBezTo>
                        <a:cubicBezTo>
                          <a:pt x="86373" y="1358900"/>
                          <a:pt x="110186" y="1395413"/>
                          <a:pt x="278461" y="1466850"/>
                        </a:cubicBezTo>
                        <a:cubicBezTo>
                          <a:pt x="446736" y="1538288"/>
                          <a:pt x="1049986" y="1543050"/>
                          <a:pt x="1049986" y="1543050"/>
                        </a:cubicBezTo>
                        <a:lnTo>
                          <a:pt x="1049986" y="1543050"/>
                        </a:lnTo>
                      </a:path>
                    </a:pathLst>
                  </a:custGeom>
                  <a:ln w="12700">
                    <a:solidFill>
                      <a:srgbClr val="FF0000"/>
                    </a:solidFill>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Ellipse 38">
                    <a:extLst>
                      <a:ext uri="{FF2B5EF4-FFF2-40B4-BE49-F238E27FC236}">
                        <a16:creationId xmlns:a16="http://schemas.microsoft.com/office/drawing/2014/main" id="{CB0D3E9E-3FA5-46B2-B03C-1DD509D43FC7}"/>
                      </a:ext>
                    </a:extLst>
                  </p:cNvPr>
                  <p:cNvSpPr/>
                  <p:nvPr/>
                </p:nvSpPr>
                <p:spPr>
                  <a:xfrm>
                    <a:off x="942975" y="188595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Ellipse 39">
                    <a:extLst>
                      <a:ext uri="{FF2B5EF4-FFF2-40B4-BE49-F238E27FC236}">
                        <a16:creationId xmlns:a16="http://schemas.microsoft.com/office/drawing/2014/main" id="{92693385-CA6F-42CA-9E8A-A1816B9A7E3A}"/>
                      </a:ext>
                    </a:extLst>
                  </p:cNvPr>
                  <p:cNvSpPr/>
                  <p:nvPr/>
                </p:nvSpPr>
                <p:spPr>
                  <a:xfrm>
                    <a:off x="1076325" y="2038350"/>
                    <a:ext cx="647700" cy="628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e 23">
                  <a:extLst>
                    <a:ext uri="{FF2B5EF4-FFF2-40B4-BE49-F238E27FC236}">
                      <a16:creationId xmlns:a16="http://schemas.microsoft.com/office/drawing/2014/main" id="{D1F9BE85-9764-47DF-871B-B70866E94E72}"/>
                    </a:ext>
                  </a:extLst>
                </p:cNvPr>
                <p:cNvGrpSpPr/>
                <p:nvPr/>
              </p:nvGrpSpPr>
              <p:grpSpPr>
                <a:xfrm>
                  <a:off x="1084091" y="1823182"/>
                  <a:ext cx="3550600" cy="6961228"/>
                  <a:chOff x="1084091" y="1823182"/>
                  <a:chExt cx="3550600" cy="6961228"/>
                </a:xfrm>
              </p:grpSpPr>
              <p:sp>
                <p:nvSpPr>
                  <p:cNvPr id="27" name="Ellipse 26">
                    <a:extLst>
                      <a:ext uri="{FF2B5EF4-FFF2-40B4-BE49-F238E27FC236}">
                        <a16:creationId xmlns:a16="http://schemas.microsoft.com/office/drawing/2014/main" id="{B5511800-C76A-4109-B62C-596140115121}"/>
                      </a:ext>
                    </a:extLst>
                  </p:cNvPr>
                  <p:cNvSpPr/>
                  <p:nvPr/>
                </p:nvSpPr>
                <p:spPr>
                  <a:xfrm>
                    <a:off x="3470402" y="1823182"/>
                    <a:ext cx="1164289" cy="1800225"/>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8" name="Ellipse 27">
                    <a:extLst>
                      <a:ext uri="{FF2B5EF4-FFF2-40B4-BE49-F238E27FC236}">
                        <a16:creationId xmlns:a16="http://schemas.microsoft.com/office/drawing/2014/main" id="{96AEEF45-7D96-4A92-94BE-1DDED39E6313}"/>
                      </a:ext>
                    </a:extLst>
                  </p:cNvPr>
                  <p:cNvSpPr/>
                  <p:nvPr/>
                </p:nvSpPr>
                <p:spPr>
                  <a:xfrm>
                    <a:off x="1084091" y="1831158"/>
                    <a:ext cx="1111655" cy="1809748"/>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9" name="Zone de texte 27">
                    <a:extLst>
                      <a:ext uri="{FF2B5EF4-FFF2-40B4-BE49-F238E27FC236}">
                        <a16:creationId xmlns:a16="http://schemas.microsoft.com/office/drawing/2014/main" id="{57ACECE5-1364-4B15-8980-72B67EE134C9}"/>
                      </a:ext>
                    </a:extLst>
                  </p:cNvPr>
                  <p:cNvSpPr txBox="1"/>
                  <p:nvPr/>
                </p:nvSpPr>
                <p:spPr>
                  <a:xfrm rot="5607898">
                    <a:off x="2220860" y="5127923"/>
                    <a:ext cx="3398881" cy="767680"/>
                  </a:xfrm>
                  <a:prstGeom prst="rect">
                    <a:avLst/>
                  </a:prstGeom>
                  <a:solidFill>
                    <a:schemeClr val="lt1"/>
                  </a:solidFill>
                  <a:ln w="19050">
                    <a:solidFill>
                      <a:srgbClr val="92D05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Zone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50% puissance</a:t>
                    </a:r>
                  </a:p>
                </p:txBody>
              </p:sp>
              <p:sp>
                <p:nvSpPr>
                  <p:cNvPr id="30" name="Zone de texte 28">
                    <a:extLst>
                      <a:ext uri="{FF2B5EF4-FFF2-40B4-BE49-F238E27FC236}">
                        <a16:creationId xmlns:a16="http://schemas.microsoft.com/office/drawing/2014/main" id="{34A9F4F3-D8AB-48CB-A2C5-DCFC1CD3EF12}"/>
                      </a:ext>
                    </a:extLst>
                  </p:cNvPr>
                  <p:cNvSpPr txBox="1"/>
                  <p:nvPr/>
                </p:nvSpPr>
                <p:spPr>
                  <a:xfrm rot="5602877">
                    <a:off x="-7029" y="4918366"/>
                    <a:ext cx="3092814" cy="808065"/>
                  </a:xfrm>
                  <a:prstGeom prst="rect">
                    <a:avLst/>
                  </a:prstGeom>
                  <a:solidFill>
                    <a:schemeClr val="lt1"/>
                  </a:solidFill>
                  <a:ln w="19050">
                    <a:solidFill>
                      <a:schemeClr val="bg1">
                        <a:lumMod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Zone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 puissance</a:t>
                    </a:r>
                  </a:p>
                </p:txBody>
              </p:sp>
              <p:sp>
                <p:nvSpPr>
                  <p:cNvPr id="34" name="Zone de texte 29">
                    <a:extLst>
                      <a:ext uri="{FF2B5EF4-FFF2-40B4-BE49-F238E27FC236}">
                        <a16:creationId xmlns:a16="http://schemas.microsoft.com/office/drawing/2014/main" id="{856BCA64-AC29-4942-B56C-4AC7AAEEABEA}"/>
                      </a:ext>
                    </a:extLst>
                  </p:cNvPr>
                  <p:cNvSpPr txBox="1"/>
                  <p:nvPr/>
                </p:nvSpPr>
                <p:spPr>
                  <a:xfrm rot="5612128">
                    <a:off x="1195396" y="6831813"/>
                    <a:ext cx="3063371" cy="841823"/>
                  </a:xfrm>
                  <a:prstGeom prst="rect">
                    <a:avLst/>
                  </a:prstGeom>
                  <a:solidFill>
                    <a:schemeClr val="lt1"/>
                  </a:solidFill>
                  <a:ln w="19050">
                    <a:solidFill>
                      <a:srgbClr val="FFC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Zone B</a:t>
                    </a: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40% puissance</a:t>
                    </a:r>
                  </a:p>
                </p:txBody>
              </p:sp>
            </p:grpSp>
          </p:grpSp>
          <p:sp>
            <p:nvSpPr>
              <p:cNvPr id="20" name="Bulle narrative : rectangle 6">
                <a:extLst>
                  <a:ext uri="{FF2B5EF4-FFF2-40B4-BE49-F238E27FC236}">
                    <a16:creationId xmlns:a16="http://schemas.microsoft.com/office/drawing/2014/main" id="{04CC6052-D103-41A4-87A5-2200F0E5AE53}"/>
                  </a:ext>
                </a:extLst>
              </p:cNvPr>
              <p:cNvSpPr/>
              <p:nvPr/>
            </p:nvSpPr>
            <p:spPr>
              <a:xfrm rot="5400000">
                <a:off x="270996" y="-410862"/>
                <a:ext cx="3074665" cy="612672"/>
              </a:xfrm>
              <a:prstGeom prst="wedgeRectCallout">
                <a:avLst>
                  <a:gd name="adj1" fmla="val 71860"/>
                  <a:gd name="adj2" fmla="val -117769"/>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Lignes de champ magnétique</a:t>
                </a:r>
              </a:p>
            </p:txBody>
          </p:sp>
        </p:grpSp>
        <p:sp>
          <p:nvSpPr>
            <p:cNvPr id="18" name="Rectangle 17">
              <a:extLst>
                <a:ext uri="{FF2B5EF4-FFF2-40B4-BE49-F238E27FC236}">
                  <a16:creationId xmlns:a16="http://schemas.microsoft.com/office/drawing/2014/main" id="{0F44EC1F-9D24-4315-A685-6AB6A28F684B}"/>
                </a:ext>
              </a:extLst>
            </p:cNvPr>
            <p:cNvSpPr/>
            <p:nvPr/>
          </p:nvSpPr>
          <p:spPr>
            <a:xfrm>
              <a:off x="8787314" y="1205889"/>
              <a:ext cx="2011914" cy="59836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e 40">
            <a:extLst>
              <a:ext uri="{FF2B5EF4-FFF2-40B4-BE49-F238E27FC236}">
                <a16:creationId xmlns:a16="http://schemas.microsoft.com/office/drawing/2014/main" id="{234F63F8-370F-4BDE-BAD7-238C6284FF5D}"/>
              </a:ext>
            </a:extLst>
          </p:cNvPr>
          <p:cNvGrpSpPr/>
          <p:nvPr/>
        </p:nvGrpSpPr>
        <p:grpSpPr>
          <a:xfrm>
            <a:off x="8245510" y="3585543"/>
            <a:ext cx="3313930" cy="1374618"/>
            <a:chOff x="6997972" y="2495295"/>
            <a:chExt cx="4692446" cy="2142759"/>
          </a:xfrm>
        </p:grpSpPr>
        <p:pic>
          <p:nvPicPr>
            <p:cNvPr id="42" name="Image 41">
              <a:extLst>
                <a:ext uri="{FF2B5EF4-FFF2-40B4-BE49-F238E27FC236}">
                  <a16:creationId xmlns:a16="http://schemas.microsoft.com/office/drawing/2014/main" id="{6800D9FF-8732-49B5-B039-6C658388B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972" y="2504968"/>
              <a:ext cx="2342450" cy="2133086"/>
            </a:xfrm>
            <a:prstGeom prst="rect">
              <a:avLst/>
            </a:prstGeom>
          </p:spPr>
        </p:pic>
        <p:pic>
          <p:nvPicPr>
            <p:cNvPr id="43" name="Image 42">
              <a:extLst>
                <a:ext uri="{FF2B5EF4-FFF2-40B4-BE49-F238E27FC236}">
                  <a16:creationId xmlns:a16="http://schemas.microsoft.com/office/drawing/2014/main" id="{B90F4268-EA32-4855-8B07-7EE416D68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332" y="2495295"/>
              <a:ext cx="2366086" cy="2133087"/>
            </a:xfrm>
            <a:prstGeom prst="rect">
              <a:avLst/>
            </a:prstGeom>
          </p:spPr>
        </p:pic>
      </p:grpSp>
      <p:pic>
        <p:nvPicPr>
          <p:cNvPr id="44" name="Image 43">
            <a:extLst>
              <a:ext uri="{FF2B5EF4-FFF2-40B4-BE49-F238E27FC236}">
                <a16:creationId xmlns:a16="http://schemas.microsoft.com/office/drawing/2014/main" id="{4AF6CFE0-5D05-4AD0-9A28-D5BF3F09D6E7}"/>
              </a:ext>
            </a:extLst>
          </p:cNvPr>
          <p:cNvPicPr/>
          <p:nvPr/>
        </p:nvPicPr>
        <p:blipFill>
          <a:blip r:embed="rId7">
            <a:extLst>
              <a:ext uri="{28A0092B-C50C-407E-A947-70E740481C1C}">
                <a14:useLocalDpi xmlns:a14="http://schemas.microsoft.com/office/drawing/2010/main" val="0"/>
              </a:ext>
            </a:extLst>
          </a:blip>
          <a:stretch>
            <a:fillRect/>
          </a:stretch>
        </p:blipFill>
        <p:spPr>
          <a:xfrm>
            <a:off x="8769367" y="4975666"/>
            <a:ext cx="2141888" cy="1507826"/>
          </a:xfrm>
          <a:prstGeom prst="rect">
            <a:avLst/>
          </a:prstGeom>
        </p:spPr>
      </p:pic>
      <p:pic>
        <p:nvPicPr>
          <p:cNvPr id="45" name="Imag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5339" y="167876"/>
            <a:ext cx="792719" cy="533872"/>
          </a:xfrm>
          <a:prstGeom prst="rect">
            <a:avLst/>
          </a:prstGeom>
        </p:spPr>
      </p:pic>
      <p:sp>
        <p:nvSpPr>
          <p:cNvPr id="49" name="Rectangle : coins arrondis 42">
            <a:extLst>
              <a:ext uri="{FF2B5EF4-FFF2-40B4-BE49-F238E27FC236}">
                <a16:creationId xmlns:a16="http://schemas.microsoft.com/office/drawing/2014/main" id="{204D1EA9-FE9C-409F-9A92-B94DCADFF6E4}"/>
              </a:ext>
            </a:extLst>
          </p:cNvPr>
          <p:cNvSpPr/>
          <p:nvPr/>
        </p:nvSpPr>
        <p:spPr>
          <a:xfrm>
            <a:off x="1304131" y="3055896"/>
            <a:ext cx="6330851" cy="2809126"/>
          </a:xfrm>
          <a:prstGeom prst="roundRect">
            <a:avLst>
              <a:gd name="adj" fmla="val 364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CONCEPTION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Choix du matériau </a:t>
            </a: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 souvent en inox (rigidité mécanique – facile à souder) cette chambre est faite en </a:t>
            </a: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alu 5083</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Aide à générer le plasma </a:t>
            </a:r>
            <a:r>
              <a:rPr kumimoji="0" lang="fr-FR" sz="1400" b="1" i="0" u="none" strike="noStrike" kern="0" cap="none" spc="0" normalizeH="0" baseline="0" noProof="0" dirty="0" smtClean="0">
                <a:ln>
                  <a:noFill/>
                </a:ln>
                <a:solidFill>
                  <a:srgbClr val="92D050"/>
                </a:solidFill>
                <a:effectLst/>
                <a:uLnTx/>
                <a:uFillTx/>
                <a:latin typeface="Calibri" panose="020F0502020204030204"/>
                <a:ea typeface="+mn-ea"/>
                <a:cs typeface="+mn-cs"/>
                <a:sym typeface="Wingdings" panose="05000000000000000000" pitchFamily="2" charset="2"/>
              </a:rPr>
              <a:t></a:t>
            </a:r>
            <a:endParaRPr kumimoji="0" lang="fr-FR" sz="1400" b="1" i="0" u="none" strike="noStrike" kern="0" cap="none" spc="0" normalizeH="0" baseline="0" noProof="0" dirty="0" smtClean="0">
              <a:ln>
                <a:noFill/>
              </a:ln>
              <a:solidFill>
                <a:srgbClr val="FFFF00"/>
              </a:solidFill>
              <a:effectLst/>
              <a:uLnTx/>
              <a:uFillTx/>
              <a:latin typeface="Calibri" panose="020F0502020204030204"/>
              <a:ea typeface="+mn-ea"/>
              <a:cs typeface="+mn-cs"/>
              <a:sym typeface="Wingdings" panose="05000000000000000000" pitchFamily="2" charset="2"/>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Bonne conductivité thermique 144 W/(</a:t>
            </a:r>
            <a:r>
              <a:rPr kumimoji="0" lang="fr-FR" sz="1400" b="0" i="0" u="none" strike="noStrike" kern="0" cap="none" spc="0" normalizeH="0" baseline="0" noProof="0" dirty="0" err="1" smtClean="0">
                <a:ln>
                  <a:noFill/>
                </a:ln>
                <a:solidFill>
                  <a:srgbClr val="FFFF00"/>
                </a:solidFill>
                <a:effectLst/>
                <a:uLnTx/>
                <a:uFillTx/>
                <a:latin typeface="Calibri" panose="020F0502020204030204"/>
                <a:ea typeface="+mn-ea"/>
                <a:cs typeface="+mn-cs"/>
              </a:rPr>
              <a:t>m.K</a:t>
            </a: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 </a:t>
            </a:r>
            <a:r>
              <a:rPr kumimoji="0" lang="fr-FR" sz="1400" b="1" i="0" u="none" strike="noStrike" kern="0" cap="none" spc="0" normalizeH="0" baseline="0" noProof="0" dirty="0" smtClean="0">
                <a:ln>
                  <a:noFill/>
                </a:ln>
                <a:solidFill>
                  <a:srgbClr val="92D050"/>
                </a:solidFill>
                <a:effectLst/>
                <a:uLnTx/>
                <a:uFillTx/>
                <a:latin typeface="Calibri" panose="020F0502020204030204"/>
                <a:ea typeface="+mn-ea"/>
                <a:cs typeface="+mn-cs"/>
                <a:sym typeface="Wingdings" panose="05000000000000000000" pitchFamily="2" charset="2"/>
              </a:rPr>
              <a:t> </a:t>
            </a: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(inox : 15 (W/</a:t>
            </a:r>
            <a:r>
              <a:rPr kumimoji="0" lang="fr-FR" sz="1400" b="0" i="0" u="none" strike="noStrike" kern="0" cap="none" spc="0" normalizeH="0" baseline="0" noProof="0" dirty="0" err="1" smtClean="0">
                <a:ln>
                  <a:noFill/>
                </a:ln>
                <a:solidFill>
                  <a:prstClr val="white"/>
                </a:solidFill>
                <a:effectLst/>
                <a:uLnTx/>
                <a:uFillTx/>
                <a:latin typeface="Calibri" panose="020F0502020204030204"/>
                <a:ea typeface="+mn-ea"/>
                <a:cs typeface="+mn-cs"/>
              </a:rPr>
              <a:t>m.K</a:t>
            </a: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Difficile à souder, mais possible en 5083 (soudure laser sous vide) </a:t>
            </a:r>
            <a:r>
              <a:rPr kumimoji="0" lang="fr-FR" sz="1400" b="1" i="0" u="none" strike="noStrike" kern="0" cap="none" spc="0" normalizeH="0" baseline="0" noProof="0" dirty="0" smtClean="0">
                <a:ln>
                  <a:noFill/>
                </a:ln>
                <a:solidFill>
                  <a:srgbClr val="FFC000"/>
                </a:solidFill>
                <a:effectLst/>
                <a:uLnTx/>
                <a:uFillTx/>
                <a:latin typeface="Calibri" panose="020F0502020204030204"/>
                <a:ea typeface="+mn-ea"/>
                <a:cs typeface="+mn-cs"/>
                <a:sym typeface="Wingdings" panose="05000000000000000000" pitchFamily="2" charset="2"/>
              </a:rPr>
              <a:t></a:t>
            </a:r>
            <a:endPar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Principe de refroidissement : </a:t>
            </a: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canaux de refroidissement dans les flasques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Dimensionnement</a:t>
            </a:r>
          </a:p>
          <a:p>
            <a:pPr marL="6286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calcul analytique </a:t>
            </a: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géométrie des canaux, L et Ø (débit et pression d’entrée données)</a:t>
            </a: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détermination du coef. d’échange </a:t>
            </a: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h = 13 000 W/(m2.K)</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Modélisation par éléments finis (ANSYS) avec « h » déterminé</a:t>
            </a:r>
          </a:p>
        </p:txBody>
      </p:sp>
      <p:sp>
        <p:nvSpPr>
          <p:cNvPr id="50" name="Rectangle : coins arrondis 32">
            <a:extLst>
              <a:ext uri="{FF2B5EF4-FFF2-40B4-BE49-F238E27FC236}">
                <a16:creationId xmlns:a16="http://schemas.microsoft.com/office/drawing/2014/main" id="{8767C21E-33FA-4492-8EE3-610238C4CAF7}"/>
              </a:ext>
            </a:extLst>
          </p:cNvPr>
          <p:cNvSpPr/>
          <p:nvPr/>
        </p:nvSpPr>
        <p:spPr>
          <a:xfrm>
            <a:off x="1329195" y="1849959"/>
            <a:ext cx="6284679" cy="1153183"/>
          </a:xfrm>
          <a:prstGeom prst="roundRect">
            <a:avLst>
              <a:gd name="adj" fmla="val 8797"/>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DONNES et SPECIFICATIONS</a:t>
            </a:r>
            <a:endPar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Les champs magnétiques déposent une puissance moyenne de </a:t>
            </a: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300 W </a:t>
            </a: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dans les flasques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Une </a:t>
            </a:r>
            <a:r>
              <a:rPr kumimoji="0" lang="fr-FR" sz="1400" b="0" i="0" u="none" strike="noStrike" kern="0" cap="none" spc="0" normalizeH="0" baseline="0" noProof="0" dirty="0" smtClean="0">
                <a:ln>
                  <a:noFill/>
                </a:ln>
                <a:solidFill>
                  <a:srgbClr val="FFFF00"/>
                </a:solidFill>
                <a:effectLst/>
                <a:uLnTx/>
                <a:uFillTx/>
                <a:latin typeface="Calibri" panose="020F0502020204030204"/>
                <a:ea typeface="+mn-ea"/>
                <a:cs typeface="+mn-cs"/>
              </a:rPr>
              <a:t>T° max de 60°C</a:t>
            </a:r>
            <a:r>
              <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rPr>
              <a:t> est spécifiée</a:t>
            </a:r>
          </a:p>
        </p:txBody>
      </p:sp>
      <p:sp>
        <p:nvSpPr>
          <p:cNvPr id="51" name="Rectangle : coins arrondis 43">
            <a:extLst>
              <a:ext uri="{FF2B5EF4-FFF2-40B4-BE49-F238E27FC236}">
                <a16:creationId xmlns:a16="http://schemas.microsoft.com/office/drawing/2014/main" id="{2F4ADC1E-5090-4F4A-A943-967C8E4DBE0E}"/>
              </a:ext>
            </a:extLst>
          </p:cNvPr>
          <p:cNvSpPr/>
          <p:nvPr/>
        </p:nvSpPr>
        <p:spPr>
          <a:xfrm>
            <a:off x="1333523" y="5959635"/>
            <a:ext cx="6283601" cy="375325"/>
          </a:xfrm>
          <a:prstGeom prst="roundRect">
            <a:avLst>
              <a:gd name="adj" fmla="val 22358"/>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RESULTATS =&gt; </a:t>
            </a:r>
            <a:r>
              <a:rPr kumimoji="0" lang="fr-FR" sz="1400" b="1" i="0" u="none" strike="noStrike" kern="0" cap="none" spc="0" normalizeH="0" baseline="0" noProof="0" dirty="0" smtClean="0">
                <a:ln>
                  <a:noFill/>
                </a:ln>
                <a:solidFill>
                  <a:srgbClr val="FFFF00"/>
                </a:solidFill>
                <a:effectLst/>
                <a:uLnTx/>
                <a:uFillTx/>
                <a:latin typeface="Calibri" panose="020F0502020204030204"/>
                <a:ea typeface="+mn-ea"/>
                <a:cs typeface="+mn-cs"/>
              </a:rPr>
              <a:t>Maintien T°&lt;30°C</a:t>
            </a:r>
          </a:p>
        </p:txBody>
      </p:sp>
      <p:sp>
        <p:nvSpPr>
          <p:cNvPr id="52" name="Rectangle 51"/>
          <p:cNvSpPr/>
          <p:nvPr/>
        </p:nvSpPr>
        <p:spPr>
          <a:xfrm>
            <a:off x="6039977" y="749620"/>
            <a:ext cx="612680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noProof="0" dirty="0" smtClean="0">
                <a:solidFill>
                  <a:prstClr val="black"/>
                </a:solidFill>
                <a:latin typeface="Calibri"/>
              </a:rPr>
              <a:t>S</a:t>
            </a: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ources </a:t>
            </a:r>
            <a:r>
              <a:rPr kumimoji="0" lang="fr-FR" sz="1800" b="1" i="0" u="none" strike="noStrike" kern="1200" cap="none" spc="0" normalizeH="0" baseline="0" noProof="0" dirty="0">
                <a:ln>
                  <a:noFill/>
                </a:ln>
                <a:solidFill>
                  <a:prstClr val="black"/>
                </a:solidFill>
                <a:effectLst/>
                <a:uLnTx/>
                <a:uFillTx/>
                <a:latin typeface="Calibri"/>
                <a:ea typeface="+mn-ea"/>
                <a:cs typeface="+mn-cs"/>
              </a:rPr>
              <a:t>d'ions à la résonance </a:t>
            </a:r>
            <a:r>
              <a:rPr kumimoji="0" lang="fr-FR" sz="1800" b="1" i="0" u="none" strike="noStrike" kern="1200" cap="none" spc="0" normalizeH="0" baseline="0" noProof="0" dirty="0" err="1">
                <a:ln>
                  <a:noFill/>
                </a:ln>
                <a:solidFill>
                  <a:prstClr val="black"/>
                </a:solidFill>
                <a:effectLst/>
                <a:uLnTx/>
                <a:uFillTx/>
                <a:latin typeface="Calibri"/>
                <a:ea typeface="+mn-ea"/>
                <a:cs typeface="+mn-cs"/>
              </a:rPr>
              <a:t>cyclotronique</a:t>
            </a:r>
            <a:r>
              <a:rPr kumimoji="0" lang="fr-FR" sz="1800" b="1" i="0" u="none" strike="noStrike" kern="1200" cap="none" spc="0" normalizeH="0" baseline="0" noProof="0" dirty="0">
                <a:ln>
                  <a:noFill/>
                </a:ln>
                <a:solidFill>
                  <a:prstClr val="black"/>
                </a:solidFill>
                <a:effectLst/>
                <a:uLnTx/>
                <a:uFillTx/>
                <a:latin typeface="Calibri"/>
                <a:ea typeface="+mn-ea"/>
                <a:cs typeface="+mn-cs"/>
              </a:rPr>
              <a:t> électronique (ECR)</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756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252335" y="1395584"/>
            <a:ext cx="6851714"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645247" cy="1265209"/>
            <a:chOff x="2013540" y="3093727"/>
            <a:chExt cx="614392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4331100" y="3500415"/>
              <a:ext cx="3826366"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Arrêt faisceau</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791260"/>
            <a:chOff x="107504" y="1486072"/>
            <a:chExt cx="6096000" cy="1791260"/>
          </a:xfrm>
        </p:grpSpPr>
        <p:sp>
          <p:nvSpPr>
            <p:cNvPr id="5" name="Rectangle 4"/>
            <p:cNvSpPr/>
            <p:nvPr/>
          </p:nvSpPr>
          <p:spPr>
            <a:xfrm>
              <a:off x="107504" y="1486072"/>
              <a:ext cx="6096000" cy="179126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effectLst/>
                  <a:uLnTx/>
                  <a:uFillTx/>
                  <a:latin typeface="Calibri"/>
                  <a:ea typeface="+mn-ea"/>
                  <a:cs typeface="+mn-cs"/>
                </a:rPr>
                <a:t>Auteurs</a:t>
              </a:r>
            </a:p>
            <a:p>
              <a:pPr lvl="0">
                <a:defRPr/>
              </a:pPr>
              <a:r>
                <a:rPr lang="fr-FR" altLang="fr-FR" sz="1600" cap="small" dirty="0">
                  <a:solidFill>
                    <a:prstClr val="black"/>
                  </a:solidFill>
                  <a:latin typeface="Calibri"/>
                </a:rPr>
                <a:t>JM. De </a:t>
              </a:r>
              <a:r>
                <a:rPr lang="fr-FR" altLang="fr-FR" sz="1600" cap="small" dirty="0" err="1">
                  <a:solidFill>
                    <a:prstClr val="black"/>
                  </a:solidFill>
                  <a:latin typeface="Calibri"/>
                </a:rPr>
                <a:t>Conto</a:t>
              </a:r>
              <a:endParaRPr lang="fr-FR" altLang="fr-FR" sz="1600" cap="small" dirty="0">
                <a:solidFill>
                  <a:prstClr val="black"/>
                </a:solidFill>
                <a:latin typeface="Calibri"/>
              </a:endParaRPr>
            </a:p>
            <a:p>
              <a:pPr lvl="0">
                <a:defRPr/>
              </a:pPr>
              <a:r>
                <a:rPr kumimoji="0" lang="en-US" sz="1600" b="0" i="0" u="none" strike="noStrike" kern="1200" cap="small" spc="0" normalizeH="0" baseline="0" noProof="0" dirty="0" smtClean="0">
                  <a:ln>
                    <a:noFill/>
                  </a:ln>
                  <a:effectLst/>
                  <a:uLnTx/>
                  <a:uFillTx/>
                  <a:latin typeface="Calibri"/>
                  <a:ea typeface="+mn-ea"/>
                  <a:cs typeface="+mn-cs"/>
                </a:rPr>
                <a:t>M. </a:t>
              </a:r>
              <a:r>
                <a:rPr kumimoji="0" lang="en-US" sz="1600" b="0" i="0" u="none" strike="noStrike" kern="1200" cap="small" spc="0" normalizeH="0" baseline="0" noProof="0" dirty="0" err="1" smtClean="0">
                  <a:ln>
                    <a:noFill/>
                  </a:ln>
                  <a:effectLst/>
                  <a:uLnTx/>
                  <a:uFillTx/>
                  <a:latin typeface="Calibri"/>
                  <a:ea typeface="+mn-ea"/>
                  <a:cs typeface="+mn-cs"/>
                </a:rPr>
                <a:t>Fruneau</a:t>
              </a:r>
              <a:r>
                <a:rPr kumimoji="0" lang="en-US" sz="1600" b="0" i="0" u="none" strike="noStrike" kern="1200" cap="small" spc="0" normalizeH="0" baseline="0" noProof="0" dirty="0" smtClean="0">
                  <a:ln>
                    <a:noFill/>
                  </a:ln>
                  <a:effectLst/>
                  <a:uLnTx/>
                  <a:uFillTx/>
                  <a:latin typeface="Calibri"/>
                  <a:ea typeface="+mn-ea"/>
                  <a:cs typeface="+mn-cs"/>
                </a:rPr>
                <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D. </a:t>
              </a:r>
              <a:r>
                <a:rPr kumimoji="0" lang="en-US" sz="1600" b="0" i="0" u="none" strike="noStrike" kern="1200" cap="small" spc="0" normalizeH="0" baseline="0" noProof="0" dirty="0" err="1" smtClean="0">
                  <a:ln>
                    <a:noFill/>
                  </a:ln>
                  <a:effectLst/>
                  <a:uLnTx/>
                  <a:uFillTx/>
                  <a:latin typeface="Calibri"/>
                  <a:ea typeface="+mn-ea"/>
                  <a:cs typeface="+mn-cs"/>
                </a:rPr>
                <a:t>Bondoux</a:t>
              </a:r>
              <a:r>
                <a:rPr kumimoji="0" lang="en-US" sz="1600" b="0" i="0" u="none" strike="noStrike" kern="1200" cap="small" spc="0" normalizeH="0" baseline="0" noProof="0" dirty="0" smtClean="0">
                  <a:ln>
                    <a:noFill/>
                  </a:ln>
                  <a:effectLst/>
                  <a:uLnTx/>
                  <a:uFillTx/>
                  <a:latin typeface="Calibri"/>
                  <a:ea typeface="+mn-ea"/>
                  <a:cs typeface="+mn-cs"/>
                </a:rPr>
                <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D. </a:t>
              </a:r>
              <a:r>
                <a:rPr kumimoji="0" lang="en-US" sz="1600" b="0" i="0" u="none" strike="noStrike" kern="1200" cap="small" spc="0" normalizeH="0" baseline="0" noProof="0" dirty="0" err="1" smtClean="0">
                  <a:ln>
                    <a:noFill/>
                  </a:ln>
                  <a:effectLst/>
                  <a:uLnTx/>
                  <a:uFillTx/>
                  <a:latin typeface="Calibri"/>
                  <a:ea typeface="+mn-ea"/>
                  <a:cs typeface="+mn-cs"/>
                </a:rPr>
                <a:t>Marchand</a:t>
              </a:r>
              <a:r>
                <a:rPr kumimoji="0" lang="en-US" sz="1600" b="0" i="0" u="none" strike="noStrike" kern="1200" cap="small" spc="0" normalizeH="0" baseline="0" noProof="0" dirty="0" smtClean="0">
                  <a:ln>
                    <a:noFill/>
                  </a:ln>
                  <a:effectLst/>
                  <a:uLnTx/>
                  <a:uFillTx/>
                  <a:latin typeface="Calibri"/>
                  <a:ea typeface="+mn-ea"/>
                  <a:cs typeface="+mn-cs"/>
                </a:rPr>
                <a:t/>
              </a:r>
              <a:br>
                <a:rPr kumimoji="0" lang="en-US" sz="1600" b="0" i="0" u="none" strike="noStrike" kern="1200" cap="small" spc="0" normalizeH="0" baseline="0" noProof="0" dirty="0" smtClean="0">
                  <a:ln>
                    <a:noFill/>
                  </a:ln>
                  <a:effectLst/>
                  <a:uLnTx/>
                  <a:uFillTx/>
                  <a:latin typeface="Calibri"/>
                  <a:ea typeface="+mn-ea"/>
                  <a:cs typeface="+mn-cs"/>
                </a:rPr>
              </a:br>
              <a:r>
                <a:rPr kumimoji="0" lang="en-US" sz="1600" b="0" i="0" u="none" strike="noStrike" kern="1200" cap="small" spc="0" normalizeH="0" baseline="0" noProof="0" dirty="0" smtClean="0">
                  <a:ln>
                    <a:noFill/>
                  </a:ln>
                  <a:effectLst/>
                  <a:uLnTx/>
                  <a:uFillTx/>
                  <a:latin typeface="Calibri"/>
                  <a:ea typeface="+mn-ea"/>
                  <a:cs typeface="+mn-cs"/>
                </a:rPr>
                <a:t>D. Grondin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small" spc="0" normalizeH="0" baseline="0" noProof="0" dirty="0" smtClean="0">
                  <a:ln>
                    <a:noFill/>
                  </a:ln>
                  <a:effectLst/>
                  <a:uLnTx/>
                  <a:uFillTx/>
                  <a:latin typeface="Calibri"/>
                  <a:ea typeface="+mn-ea"/>
                  <a:cs typeface="+mn-cs"/>
                </a:rPr>
                <a:t>2006</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pic>
        <p:nvPicPr>
          <p:cNvPr id="45" name="Imag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7846" y="169227"/>
            <a:ext cx="792719" cy="533872"/>
          </a:xfrm>
          <a:prstGeom prst="rect">
            <a:avLst/>
          </a:prstGeom>
        </p:spPr>
      </p:pic>
      <p:sp>
        <p:nvSpPr>
          <p:cNvPr id="52" name="Rectangle 51"/>
          <p:cNvSpPr/>
          <p:nvPr/>
        </p:nvSpPr>
        <p:spPr>
          <a:xfrm>
            <a:off x="6039977" y="749620"/>
            <a:ext cx="485344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noProof="0" dirty="0" smtClean="0">
                <a:latin typeface="Calibri"/>
              </a:rPr>
              <a:t>Ligne Diagnostics haute énergie IPHI: Bloc d’arrêt</a:t>
            </a:r>
            <a:endParaRPr kumimoji="0" lang="fr-FR" sz="1800" b="0" i="0" u="none" strike="noStrike" kern="1200" cap="none" spc="0" normalizeH="0" baseline="0" noProof="0" dirty="0">
              <a:ln>
                <a:noFill/>
              </a:ln>
              <a:effectLst/>
              <a:uLnTx/>
              <a:uFillTx/>
              <a:latin typeface="Calibri"/>
              <a:ea typeface="+mn-ea"/>
              <a:cs typeface="+mn-cs"/>
            </a:endParaRPr>
          </a:p>
        </p:txBody>
      </p:sp>
      <p:sp>
        <p:nvSpPr>
          <p:cNvPr id="25" name="AutoShape 1"/>
          <p:cNvSpPr>
            <a:spLocks noChangeArrowheads="1"/>
          </p:cNvSpPr>
          <p:nvPr/>
        </p:nvSpPr>
        <p:spPr bwMode="auto">
          <a:xfrm>
            <a:off x="8296518" y="1047304"/>
            <a:ext cx="3724699" cy="5401097"/>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spcBef>
                <a:spcPct val="0"/>
              </a:spcBef>
              <a:buNone/>
              <a:defRPr/>
            </a:pPr>
            <a:endParaRPr lang="fr-FR" altLang="fr-FR" sz="1200" dirty="0">
              <a:latin typeface="Times New Roman" panose="02020603050405020304" pitchFamily="18" charset="0"/>
              <a:ea typeface="Times New Roman" panose="02020603050405020304" pitchFamily="18" charset="0"/>
            </a:endParaRP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521" y="164946"/>
            <a:ext cx="650445" cy="531197"/>
          </a:xfrm>
          <a:prstGeom prst="rect">
            <a:avLst/>
          </a:prstGeom>
        </p:spPr>
      </p:pic>
      <p:pic>
        <p:nvPicPr>
          <p:cNvPr id="28" name="Imag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4479" y="3684106"/>
            <a:ext cx="2073221" cy="2764295"/>
          </a:xfrm>
          <a:prstGeom prst="rect">
            <a:avLst/>
          </a:prstGeom>
        </p:spPr>
      </p:pic>
      <p:sp>
        <p:nvSpPr>
          <p:cNvPr id="29" name="Rectangle 28"/>
          <p:cNvSpPr/>
          <p:nvPr/>
        </p:nvSpPr>
        <p:spPr>
          <a:xfrm>
            <a:off x="5978949" y="4179582"/>
            <a:ext cx="1624279" cy="415498"/>
          </a:xfrm>
          <a:prstGeom prst="rect">
            <a:avLst/>
          </a:prstGeom>
        </p:spPr>
        <p:txBody>
          <a:bodyPr wrap="square">
            <a:spAutoFit/>
          </a:bodyPr>
          <a:lstStyle/>
          <a:p>
            <a:r>
              <a:rPr lang="fr-FR" sz="1050" dirty="0" smtClean="0"/>
              <a:t>Cône enveloppe en inox protégeant le cône d'arrêt</a:t>
            </a:r>
            <a:endParaRPr lang="fr-FR" sz="1050" dirty="0"/>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8778" y="8484"/>
            <a:ext cx="726042" cy="753967"/>
          </a:xfrm>
          <a:prstGeom prst="rect">
            <a:avLst/>
          </a:prstGeom>
        </p:spPr>
      </p:pic>
      <p:sp>
        <p:nvSpPr>
          <p:cNvPr id="34" name="Rectangle 33"/>
          <p:cNvSpPr/>
          <p:nvPr/>
        </p:nvSpPr>
        <p:spPr>
          <a:xfrm>
            <a:off x="1215421" y="2662086"/>
            <a:ext cx="6925542" cy="954107"/>
          </a:xfrm>
          <a:prstGeom prst="rect">
            <a:avLst/>
          </a:prstGeom>
        </p:spPr>
        <p:txBody>
          <a:bodyPr wrap="square">
            <a:spAutoFit/>
          </a:bodyPr>
          <a:lstStyle/>
          <a:p>
            <a:pPr lvl="0" indent="-285750">
              <a:buFont typeface="Arial" panose="020B0604020202020204" pitchFamily="34" charset="0"/>
              <a:buChar char="•"/>
              <a:tabLst>
                <a:tab pos="274320" algn="l"/>
              </a:tabLst>
            </a:pPr>
            <a:r>
              <a:rPr lang="fr-FR" sz="1400" kern="1600" dirty="0" smtClean="0">
                <a:latin typeface="Times New Roman" panose="02020603050405020304" pitchFamily="18" charset="0"/>
                <a:cs typeface="Times New Roman" panose="02020603050405020304" pitchFamily="18" charset="0"/>
              </a:rPr>
              <a:t>Campagne d’irradiation au Tandem IPNO: Cuivre abandonné, </a:t>
            </a:r>
            <a:r>
              <a:rPr lang="fr-FR" sz="1400" b="1" kern="1600" dirty="0" smtClean="0">
                <a:latin typeface="Times New Roman" panose="02020603050405020304" pitchFamily="18" charset="0"/>
                <a:cs typeface="Times New Roman" panose="02020603050405020304" pitchFamily="18" charset="0"/>
              </a:rPr>
              <a:t>Nickel 201</a:t>
            </a:r>
            <a:r>
              <a:rPr lang="fr-FR" sz="1400" kern="1600" dirty="0" smtClean="0">
                <a:latin typeface="Times New Roman" panose="02020603050405020304" pitchFamily="18" charset="0"/>
                <a:cs typeface="Times New Roman" panose="02020603050405020304" pitchFamily="18" charset="0"/>
              </a:rPr>
              <a:t> massif retenu</a:t>
            </a:r>
          </a:p>
          <a:p>
            <a:pPr lvl="0" indent="-285750">
              <a:buFont typeface="Arial" panose="020B0604020202020204" pitchFamily="34" charset="0"/>
              <a:buChar char="•"/>
              <a:tabLst>
                <a:tab pos="274320" algn="l"/>
              </a:tabLst>
            </a:pP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rPr>
              <a:t>Design mécanique : Cône L=1,6m (Ep. 3mm), </a:t>
            </a: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250mm</a:t>
            </a:r>
            <a:endPar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indent="-285750">
              <a:buFont typeface="Arial" panose="020B0604020202020204" pitchFamily="34" charset="0"/>
              <a:buChar char="•"/>
              <a:tabLst>
                <a:tab pos="274320" algn="l"/>
              </a:tabLst>
            </a:pP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rPr>
              <a:t>Thermomécanique et refroidissement: dépôt d’</a:t>
            </a:r>
            <a:r>
              <a:rPr lang="fr-FR" sz="1400" kern="1600" dirty="0" err="1" smtClean="0">
                <a:latin typeface="Times New Roman" panose="02020603050405020304" pitchFamily="18" charset="0"/>
                <a:ea typeface="Times New Roman" panose="02020603050405020304" pitchFamily="18" charset="0"/>
                <a:cs typeface="Times New Roman" panose="02020603050405020304" pitchFamily="18" charset="0"/>
              </a:rPr>
              <a:t>energie</a:t>
            </a: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rPr>
              <a:t>: 120 W/cm², </a:t>
            </a:r>
            <a:r>
              <a:rPr lang="fr-FR" sz="1400" kern="1600" dirty="0" err="1" smtClean="0">
                <a:latin typeface="Times New Roman" panose="02020603050405020304" pitchFamily="18" charset="0"/>
                <a:ea typeface="Times New Roman" panose="02020603050405020304" pitchFamily="18" charset="0"/>
                <a:cs typeface="Times New Roman" panose="02020603050405020304" pitchFamily="18" charset="0"/>
              </a:rPr>
              <a:t>T</a:t>
            </a:r>
            <a:r>
              <a:rPr lang="fr-FR" sz="1400" kern="1600" baseline="-25000" dirty="0" err="1" smtClean="0">
                <a:latin typeface="Times New Roman" panose="02020603050405020304" pitchFamily="18" charset="0"/>
                <a:ea typeface="Times New Roman" panose="02020603050405020304" pitchFamily="18" charset="0"/>
                <a:cs typeface="Times New Roman" panose="02020603050405020304" pitchFamily="18" charset="0"/>
              </a:rPr>
              <a:t>max</a:t>
            </a: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rPr>
              <a:t> nickel : 150°C</a:t>
            </a:r>
          </a:p>
          <a:p>
            <a:pPr lvl="0" indent="-285750">
              <a:buFont typeface="Arial" panose="020B0604020202020204" pitchFamily="34" charset="0"/>
              <a:buChar char="•"/>
              <a:tabLst>
                <a:tab pos="274320" algn="l"/>
              </a:tabLst>
            </a:pPr>
            <a:r>
              <a:rPr lang="fr-FR" sz="1400" kern="1600" dirty="0">
                <a:latin typeface="Times New Roman" panose="02020603050405020304" pitchFamily="18" charset="0"/>
                <a:ea typeface="Times New Roman" panose="02020603050405020304" pitchFamily="18" charset="0"/>
                <a:cs typeface="Times New Roman" panose="02020603050405020304" pitchFamily="18" charset="0"/>
              </a:rPr>
              <a:t>Circuit fermé </a:t>
            </a: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rPr>
              <a:t>pressurisé </a:t>
            </a:r>
            <a:r>
              <a:rPr lang="fr-FR" sz="1400" kern="1600" dirty="0">
                <a:latin typeface="Times New Roman" panose="02020603050405020304" pitchFamily="18" charset="0"/>
                <a:ea typeface="Times New Roman" panose="02020603050405020304" pitchFamily="18" charset="0"/>
                <a:cs typeface="Times New Roman" panose="02020603050405020304" pitchFamily="18" charset="0"/>
              </a:rPr>
              <a:t>d’eau déminéralisée: 5 bar, débit 300l/mn, </a:t>
            </a:r>
            <a:r>
              <a:rPr lang="fr-FR" sz="1400" kern="1600" dirty="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fr-FR" sz="1400" kern="1600" dirty="0" smtClean="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T=15°C</a:t>
            </a:r>
            <a:endParaRPr lang="fr-FR" sz="1400" kern="16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6" name="Picture 4" descr="Princi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9807" y="4130974"/>
            <a:ext cx="42672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a:spLocks noChangeArrowheads="1"/>
          </p:cNvSpPr>
          <p:nvPr/>
        </p:nvSpPr>
        <p:spPr bwMode="auto">
          <a:xfrm rot="10800000" flipV="1">
            <a:off x="1252335" y="6035306"/>
            <a:ext cx="3591329"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Principe bloc </a:t>
            </a:r>
            <a:r>
              <a:rPr kumimoji="0" lang="fr-FR" altLang="fr-FR" sz="105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d'arrêt faisceau de l'expérience IPHI</a:t>
            </a:r>
            <a:endParaRPr kumimoji="0" lang="fr-FR" altLang="fr-FR" sz="1400" b="0" i="0" u="none" strike="noStrike" cap="none" normalizeH="0" baseline="0" dirty="0" smtClean="0">
              <a:ln>
                <a:noFill/>
              </a:ln>
              <a:solidFill>
                <a:schemeClr val="tx1"/>
              </a:solidFill>
              <a:effectLst/>
              <a:latin typeface="Arial" panose="020B0604020202020204" pitchFamily="34" charset="0"/>
            </a:endParaRPr>
          </a:p>
        </p:txBody>
      </p:sp>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164" y="135009"/>
            <a:ext cx="998988" cy="586437"/>
          </a:xfrm>
          <a:prstGeom prst="rect">
            <a:avLst/>
          </a:prstGeom>
        </p:spPr>
      </p:pic>
      <p:sp>
        <p:nvSpPr>
          <p:cNvPr id="24" name="Rectangle : coins arrondis 32">
            <a:extLst>
              <a:ext uri="{FF2B5EF4-FFF2-40B4-BE49-F238E27FC236}">
                <a16:creationId xmlns:a16="http://schemas.microsoft.com/office/drawing/2014/main" id="{8767C21E-33FA-4492-8EE3-610238C4CAF7}"/>
              </a:ext>
            </a:extLst>
          </p:cNvPr>
          <p:cNvSpPr/>
          <p:nvPr/>
        </p:nvSpPr>
        <p:spPr>
          <a:xfrm>
            <a:off x="1434703" y="1496396"/>
            <a:ext cx="6539920" cy="1153183"/>
          </a:xfrm>
          <a:prstGeom prst="roundRect">
            <a:avLst>
              <a:gd name="adj" fmla="val 8797"/>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1" i="0" u="none" strike="noStrike" kern="0" cap="none" spc="0" normalizeH="0" baseline="0" noProof="0" dirty="0" smtClean="0">
                <a:ln>
                  <a:noFill/>
                </a:ln>
                <a:solidFill>
                  <a:prstClr val="white"/>
                </a:solidFill>
                <a:effectLst/>
                <a:uLnTx/>
                <a:uFillTx/>
                <a:latin typeface="Calibri" panose="020F0502020204030204"/>
                <a:ea typeface="+mn-ea"/>
                <a:cs typeface="+mn-cs"/>
              </a:rPr>
              <a:t>DONNES et SPECIFICATIONS</a:t>
            </a:r>
            <a:endParaRPr kumimoji="0" lang="fr-FR" sz="14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285750" lvl="0" indent="-285750" defTabSz="914400">
              <a:buFont typeface="Arial" panose="020B0604020202020204" pitchFamily="34" charset="0"/>
              <a:buChar char="•"/>
              <a:defRPr/>
            </a:pPr>
            <a:r>
              <a:rPr lang="fr-FR" altLang="fr-FR" sz="1400" dirty="0" smtClean="0">
                <a:solidFill>
                  <a:schemeClr val="bg1"/>
                </a:solidFill>
                <a:latin typeface="Arial" panose="020B0604020202020204" pitchFamily="34" charset="0"/>
                <a:ea typeface="Times New Roman" panose="02020603050405020304" pitchFamily="18" charset="0"/>
              </a:rPr>
              <a:t>Faisceau </a:t>
            </a:r>
            <a:r>
              <a:rPr lang="fr-FR" altLang="fr-FR" sz="1400" dirty="0">
                <a:solidFill>
                  <a:schemeClr val="bg1"/>
                </a:solidFill>
                <a:latin typeface="Arial" panose="020B0604020202020204" pitchFamily="34" charset="0"/>
                <a:ea typeface="Times New Roman" panose="02020603050405020304" pitchFamily="18" charset="0"/>
              </a:rPr>
              <a:t>de protons de 100 mA CW, accélérés à 3 MeV </a:t>
            </a:r>
            <a:endParaRPr lang="fr-FR" altLang="fr-FR" sz="1400" dirty="0" smtClean="0">
              <a:solidFill>
                <a:schemeClr val="bg1"/>
              </a:solidFill>
              <a:latin typeface="Arial" panose="020B0604020202020204" pitchFamily="34" charset="0"/>
              <a:ea typeface="Times New Roman" panose="02020603050405020304" pitchFamily="18" charset="0"/>
            </a:endParaRPr>
          </a:p>
          <a:p>
            <a:pPr marL="285750" lvl="0" indent="-285750" defTabSz="914400">
              <a:buFont typeface="Arial" panose="020B0604020202020204" pitchFamily="34" charset="0"/>
              <a:buChar char="•"/>
              <a:defRPr/>
            </a:pPr>
            <a:r>
              <a:rPr lang="fr-FR" altLang="fr-FR" sz="1400" kern="0" dirty="0" smtClean="0">
                <a:solidFill>
                  <a:schemeClr val="bg1"/>
                </a:solidFill>
                <a:latin typeface="Calibri" panose="020F0502020204030204"/>
              </a:rPr>
              <a:t>F</a:t>
            </a:r>
            <a:r>
              <a:rPr lang="fr-FR" altLang="fr-FR" sz="1400" dirty="0" smtClean="0">
                <a:solidFill>
                  <a:schemeClr val="bg1"/>
                </a:solidFill>
                <a:latin typeface="Arial" panose="020B0604020202020204" pitchFamily="34" charset="0"/>
                <a:ea typeface="Times New Roman" panose="02020603050405020304" pitchFamily="18" charset="0"/>
              </a:rPr>
              <a:t>aisceau de </a:t>
            </a:r>
            <a:r>
              <a:rPr lang="fr-FR" altLang="fr-FR" sz="1400" kern="0" dirty="0">
                <a:solidFill>
                  <a:srgbClr val="FFFF00"/>
                </a:solidFill>
              </a:rPr>
              <a:t>300 </a:t>
            </a:r>
            <a:r>
              <a:rPr lang="fr-FR" altLang="fr-FR" sz="1400" kern="0" dirty="0" smtClean="0">
                <a:solidFill>
                  <a:srgbClr val="FFFF00"/>
                </a:solidFill>
              </a:rPr>
              <a:t>kW</a:t>
            </a:r>
            <a:r>
              <a:rPr lang="fr-FR" altLang="fr-FR" sz="1400" kern="0" dirty="0" smtClean="0">
                <a:solidFill>
                  <a:schemeClr val="bg1"/>
                </a:solidFill>
              </a:rPr>
              <a:t>:</a:t>
            </a:r>
            <a:r>
              <a:rPr lang="fr-FR" altLang="fr-FR" sz="1400" dirty="0" smtClean="0">
                <a:solidFill>
                  <a:schemeClr val="bg1"/>
                </a:solidFill>
                <a:latin typeface="Arial" panose="020B0604020202020204" pitchFamily="34" charset="0"/>
                <a:ea typeface="Times New Roman" panose="02020603050405020304" pitchFamily="18" charset="0"/>
              </a:rPr>
              <a:t> stoppé </a:t>
            </a:r>
            <a:r>
              <a:rPr lang="fr-FR" altLang="fr-FR" sz="1400" dirty="0">
                <a:solidFill>
                  <a:schemeClr val="bg1"/>
                </a:solidFill>
                <a:latin typeface="Arial" panose="020B0604020202020204" pitchFamily="34" charset="0"/>
                <a:ea typeface="Times New Roman" panose="02020603050405020304" pitchFamily="18" charset="0"/>
              </a:rPr>
              <a:t>sur un cône </a:t>
            </a:r>
            <a:r>
              <a:rPr lang="fr-FR" altLang="fr-FR" sz="1400" dirty="0" smtClean="0">
                <a:solidFill>
                  <a:schemeClr val="bg1"/>
                </a:solidFill>
                <a:latin typeface="Arial" panose="020B0604020202020204" pitchFamily="34" charset="0"/>
                <a:ea typeface="Times New Roman" panose="02020603050405020304" pitchFamily="18" charset="0"/>
              </a:rPr>
              <a:t>nickel</a:t>
            </a:r>
            <a:r>
              <a:rPr lang="fr-FR" altLang="fr-FR" sz="1400" dirty="0">
                <a:solidFill>
                  <a:schemeClr val="bg1"/>
                </a:solidFill>
                <a:latin typeface="Arial" panose="020B0604020202020204" pitchFamily="34" charset="0"/>
                <a:ea typeface="Times New Roman" panose="02020603050405020304" pitchFamily="18" charset="0"/>
              </a:rPr>
              <a:t>, </a:t>
            </a:r>
            <a:r>
              <a:rPr lang="fr-FR" altLang="fr-FR" sz="1400" dirty="0" smtClean="0">
                <a:solidFill>
                  <a:schemeClr val="bg1"/>
                </a:solidFill>
                <a:latin typeface="Arial" panose="020B0604020202020204" pitchFamily="34" charset="0"/>
                <a:ea typeface="Times New Roman" panose="02020603050405020304" pitchFamily="18" charset="0"/>
              </a:rPr>
              <a:t>permet </a:t>
            </a:r>
            <a:r>
              <a:rPr lang="fr-FR" altLang="fr-FR" sz="1400" dirty="0">
                <a:solidFill>
                  <a:schemeClr val="bg1"/>
                </a:solidFill>
                <a:latin typeface="Arial" panose="020B0604020202020204" pitchFamily="34" charset="0"/>
                <a:ea typeface="Times New Roman" panose="02020603050405020304" pitchFamily="18" charset="0"/>
              </a:rPr>
              <a:t>d’étaler la densité de puissance </a:t>
            </a:r>
            <a:r>
              <a:rPr lang="fr-FR" altLang="fr-FR" sz="1400" dirty="0" smtClean="0">
                <a:solidFill>
                  <a:schemeClr val="bg1"/>
                </a:solidFill>
                <a:latin typeface="Arial" panose="020B0604020202020204" pitchFamily="34" charset="0"/>
                <a:ea typeface="Times New Roman" panose="02020603050405020304" pitchFamily="18" charset="0"/>
              </a:rPr>
              <a:t>déposée</a:t>
            </a:r>
          </a:p>
          <a:p>
            <a:pPr marL="285750" lvl="0" indent="-285750" defTabSz="914400">
              <a:buFont typeface="Arial" panose="020B0604020202020204" pitchFamily="34" charset="0"/>
              <a:buChar char="•"/>
              <a:defRPr/>
            </a:pPr>
            <a:r>
              <a:rPr lang="fr-FR" altLang="fr-FR" sz="1400" dirty="0" smtClean="0">
                <a:solidFill>
                  <a:schemeClr val="bg1"/>
                </a:solidFill>
                <a:latin typeface="Arial" panose="020B0604020202020204" pitchFamily="34" charset="0"/>
                <a:ea typeface="Times New Roman" panose="02020603050405020304" pitchFamily="18" charset="0"/>
              </a:rPr>
              <a:t>Cône refroidi / circulation </a:t>
            </a:r>
            <a:r>
              <a:rPr lang="fr-FR" altLang="fr-FR" sz="1400" dirty="0">
                <a:solidFill>
                  <a:schemeClr val="bg1"/>
                </a:solidFill>
                <a:latin typeface="Arial" panose="020B0604020202020204" pitchFamily="34" charset="0"/>
                <a:ea typeface="Times New Roman" panose="02020603050405020304" pitchFamily="18" charset="0"/>
              </a:rPr>
              <a:t>d’eau. </a:t>
            </a:r>
            <a:r>
              <a:rPr lang="fr-FR" altLang="fr-FR" sz="1400" dirty="0" smtClean="0">
                <a:solidFill>
                  <a:schemeClr val="bg1"/>
                </a:solidFill>
                <a:latin typeface="Arial" panose="020B0604020202020204" pitchFamily="34" charset="0"/>
                <a:ea typeface="Times New Roman" panose="02020603050405020304" pitchFamily="18" charset="0"/>
              </a:rPr>
              <a:t>Cône isolé / blindage </a:t>
            </a:r>
            <a:r>
              <a:rPr lang="fr-FR" altLang="fr-FR" sz="1400" dirty="0">
                <a:solidFill>
                  <a:schemeClr val="bg1"/>
                </a:solidFill>
                <a:latin typeface="Arial" panose="020B0604020202020204" pitchFamily="34" charset="0"/>
                <a:ea typeface="Times New Roman" panose="02020603050405020304" pitchFamily="18" charset="0"/>
              </a:rPr>
              <a:t>en plomb</a:t>
            </a:r>
            <a:endParaRPr lang="fr-FR" altLang="fr-FR" sz="1400" dirty="0" smtClean="0">
              <a:solidFill>
                <a:schemeClr val="bg1"/>
              </a:solidFill>
              <a:latin typeface="Arial" panose="020B0604020202020204" pitchFamily="34" charset="0"/>
              <a:ea typeface="Times New Roman" panose="02020603050405020304" pitchFamily="18" charset="0"/>
            </a:endParaRPr>
          </a:p>
        </p:txBody>
      </p:sp>
      <p:sp>
        <p:nvSpPr>
          <p:cNvPr id="26" name="Rectangle 25"/>
          <p:cNvSpPr/>
          <p:nvPr/>
        </p:nvSpPr>
        <p:spPr>
          <a:xfrm>
            <a:off x="8530249" y="1113612"/>
            <a:ext cx="3469036" cy="1823576"/>
          </a:xfrm>
          <a:prstGeom prst="rect">
            <a:avLst/>
          </a:prstGeom>
        </p:spPr>
        <p:txBody>
          <a:bodyPr wrap="square">
            <a:spAutoFit/>
          </a:bodyPr>
          <a:lstStyle/>
          <a:p>
            <a:pPr>
              <a:spcBef>
                <a:spcPts val="1200"/>
              </a:spcBef>
              <a:spcAft>
                <a:spcPts val="300"/>
              </a:spcAft>
              <a:tabLst>
                <a:tab pos="365760" algn="l"/>
              </a:tabLst>
            </a:pPr>
            <a:r>
              <a:rPr lang="fr-FR" sz="1400" b="1" i="1" dirty="0">
                <a:latin typeface="Arial" panose="020B0604020202020204" pitchFamily="34" charset="0"/>
              </a:rPr>
              <a:t>Matériau </a:t>
            </a:r>
            <a:r>
              <a:rPr lang="fr-FR" sz="1400" b="1" i="1" dirty="0" smtClean="0">
                <a:latin typeface="Arial" panose="020B0604020202020204" pitchFamily="34" charset="0"/>
              </a:rPr>
              <a:t>: </a:t>
            </a:r>
            <a:r>
              <a:rPr lang="fr-FR" sz="1200" dirty="0" smtClean="0">
                <a:latin typeface="Times New Roman" panose="02020603050405020304" pitchFamily="18" charset="0"/>
                <a:ea typeface="Times New Roman" panose="02020603050405020304" pitchFamily="18" charset="0"/>
              </a:rPr>
              <a:t>Nickel </a:t>
            </a:r>
            <a:r>
              <a:rPr lang="fr-FR" sz="1200" dirty="0">
                <a:latin typeface="Times New Roman" panose="02020603050405020304" pitchFamily="18" charset="0"/>
                <a:ea typeface="Times New Roman" panose="02020603050405020304" pitchFamily="18" charset="0"/>
              </a:rPr>
              <a:t>200 / 2001</a:t>
            </a:r>
          </a:p>
          <a:p>
            <a:pPr marL="342900" lvl="0" indent="-342900">
              <a:spcAft>
                <a:spcPts val="0"/>
              </a:spcAft>
              <a:buFont typeface="Times New Roman" panose="02020603050405020304" pitchFamily="18" charset="0"/>
              <a:buChar char="-"/>
              <a:tabLst>
                <a:tab pos="676275" algn="l"/>
              </a:tabLst>
            </a:pPr>
            <a:r>
              <a:rPr lang="fr-FR" sz="1200" dirty="0" smtClean="0">
                <a:latin typeface="Times New Roman" panose="02020603050405020304" pitchFamily="18" charset="0"/>
                <a:ea typeface="Times New Roman" panose="02020603050405020304" pitchFamily="18" charset="0"/>
              </a:rPr>
              <a:t>Limité </a:t>
            </a:r>
            <a:r>
              <a:rPr lang="fr-FR" sz="1200" dirty="0">
                <a:latin typeface="Times New Roman" panose="02020603050405020304" pitchFamily="18" charset="0"/>
                <a:ea typeface="Times New Roman" panose="02020603050405020304" pitchFamily="18" charset="0"/>
              </a:rPr>
              <a:t>élastique (</a:t>
            </a:r>
            <a:r>
              <a:rPr lang="fr-FR" sz="1200" dirty="0" err="1">
                <a:latin typeface="Times New Roman" panose="02020603050405020304" pitchFamily="18" charset="0"/>
                <a:ea typeface="Times New Roman" panose="02020603050405020304" pitchFamily="18" charset="0"/>
              </a:rPr>
              <a:t>Re</a:t>
            </a:r>
            <a:r>
              <a:rPr lang="fr-FR" sz="1200" dirty="0">
                <a:latin typeface="Times New Roman" panose="02020603050405020304" pitchFamily="18" charset="0"/>
                <a:ea typeface="Times New Roman" panose="02020603050405020304" pitchFamily="18" charset="0"/>
              </a:rPr>
              <a:t> à 0.2%) </a:t>
            </a:r>
            <a:r>
              <a:rPr lang="fr-FR" sz="1200" dirty="0" err="1">
                <a:latin typeface="Times New Roman" panose="02020603050405020304" pitchFamily="18" charset="0"/>
                <a:ea typeface="Times New Roman" panose="02020603050405020304" pitchFamily="18" charset="0"/>
              </a:rPr>
              <a:t>MPa</a:t>
            </a:r>
            <a:r>
              <a:rPr lang="fr-FR" sz="1200" dirty="0">
                <a:latin typeface="Times New Roman" panose="02020603050405020304" pitchFamily="18" charset="0"/>
                <a:ea typeface="Times New Roman" panose="02020603050405020304" pitchFamily="18" charset="0"/>
              </a:rPr>
              <a:t>	117</a:t>
            </a: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Limité élastique (</a:t>
            </a:r>
            <a:r>
              <a:rPr lang="fr-FR" sz="1200" dirty="0" err="1">
                <a:latin typeface="Times New Roman" panose="02020603050405020304" pitchFamily="18" charset="0"/>
                <a:ea typeface="Times New Roman" panose="02020603050405020304" pitchFamily="18" charset="0"/>
              </a:rPr>
              <a:t>Re</a:t>
            </a:r>
            <a:r>
              <a:rPr lang="fr-FR" sz="1200" dirty="0">
                <a:latin typeface="Times New Roman" panose="02020603050405020304" pitchFamily="18" charset="0"/>
                <a:ea typeface="Times New Roman" panose="02020603050405020304" pitchFamily="18" charset="0"/>
              </a:rPr>
              <a:t> à 1%) </a:t>
            </a:r>
            <a:r>
              <a:rPr lang="fr-FR" sz="1200" dirty="0" err="1">
                <a:latin typeface="Times New Roman" panose="02020603050405020304" pitchFamily="18" charset="0"/>
                <a:ea typeface="Times New Roman" panose="02020603050405020304" pitchFamily="18" charset="0"/>
              </a:rPr>
              <a:t>MPa</a:t>
            </a:r>
            <a:r>
              <a:rPr lang="fr-FR" sz="1200" dirty="0">
                <a:latin typeface="Times New Roman" panose="02020603050405020304" pitchFamily="18" charset="0"/>
                <a:ea typeface="Times New Roman" panose="02020603050405020304" pitchFamily="18" charset="0"/>
              </a:rPr>
              <a:t>	</a:t>
            </a:r>
            <a:r>
              <a:rPr lang="fr-FR" sz="1200" dirty="0" smtClean="0">
                <a:latin typeface="Times New Roman" panose="02020603050405020304" pitchFamily="18" charset="0"/>
                <a:ea typeface="Times New Roman" panose="02020603050405020304" pitchFamily="18" charset="0"/>
              </a:rPr>
              <a:t>151</a:t>
            </a:r>
            <a:endParaRPr lang="fr-FR" sz="12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Limite à rupture (</a:t>
            </a:r>
            <a:r>
              <a:rPr lang="fr-FR" sz="1200" dirty="0" err="1">
                <a:latin typeface="Times New Roman" panose="02020603050405020304" pitchFamily="18" charset="0"/>
                <a:ea typeface="Times New Roman" panose="02020603050405020304" pitchFamily="18" charset="0"/>
              </a:rPr>
              <a:t>Rm</a:t>
            </a:r>
            <a:r>
              <a:rPr lang="fr-FR" sz="1200" dirty="0">
                <a:latin typeface="Times New Roman" panose="02020603050405020304" pitchFamily="18" charset="0"/>
                <a:ea typeface="Times New Roman" panose="02020603050405020304" pitchFamily="18" charset="0"/>
              </a:rPr>
              <a:t>) </a:t>
            </a:r>
            <a:r>
              <a:rPr lang="fr-FR" sz="1200" dirty="0" err="1">
                <a:latin typeface="Times New Roman" panose="02020603050405020304" pitchFamily="18" charset="0"/>
                <a:ea typeface="Times New Roman" panose="02020603050405020304" pitchFamily="18" charset="0"/>
              </a:rPr>
              <a:t>MPa</a:t>
            </a:r>
            <a:r>
              <a:rPr lang="fr-FR" sz="1200" dirty="0">
                <a:latin typeface="Times New Roman" panose="02020603050405020304" pitchFamily="18" charset="0"/>
                <a:ea typeface="Times New Roman" panose="02020603050405020304" pitchFamily="18" charset="0"/>
              </a:rPr>
              <a:t>	</a:t>
            </a:r>
            <a:r>
              <a:rPr lang="fr-FR" sz="1200" dirty="0" smtClean="0">
                <a:latin typeface="Times New Roman" panose="02020603050405020304" pitchFamily="18" charset="0"/>
                <a:ea typeface="Times New Roman" panose="02020603050405020304" pitchFamily="18" charset="0"/>
              </a:rPr>
              <a:t>379</a:t>
            </a:r>
            <a:endParaRPr lang="fr-FR" sz="12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Module de </a:t>
            </a:r>
            <a:r>
              <a:rPr lang="fr-FR" sz="1200" dirty="0" smtClean="0">
                <a:latin typeface="Times New Roman" panose="02020603050405020304" pitchFamily="18" charset="0"/>
                <a:ea typeface="Times New Roman" panose="02020603050405020304" pitchFamily="18" charset="0"/>
              </a:rPr>
              <a:t>Young </a:t>
            </a:r>
            <a:r>
              <a:rPr lang="fr-FR" sz="1200" dirty="0" err="1">
                <a:latin typeface="Times New Roman" panose="02020603050405020304" pitchFamily="18" charset="0"/>
                <a:ea typeface="Times New Roman" panose="02020603050405020304" pitchFamily="18" charset="0"/>
              </a:rPr>
              <a:t>MPa</a:t>
            </a:r>
            <a:r>
              <a:rPr lang="fr-FR" sz="1200" dirty="0">
                <a:latin typeface="Times New Roman" panose="02020603050405020304" pitchFamily="18" charset="0"/>
                <a:ea typeface="Times New Roman" panose="02020603050405020304" pitchFamily="18" charset="0"/>
              </a:rPr>
              <a:t>		</a:t>
            </a:r>
            <a:r>
              <a:rPr lang="fr-FR" sz="1200" dirty="0" smtClean="0">
                <a:latin typeface="Times New Roman" panose="02020603050405020304" pitchFamily="18" charset="0"/>
                <a:ea typeface="Times New Roman" panose="02020603050405020304" pitchFamily="18" charset="0"/>
              </a:rPr>
              <a:t>214000 </a:t>
            </a:r>
            <a:endParaRPr lang="fr-FR" sz="12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Expansion thermique 1/K	</a:t>
            </a:r>
            <a:r>
              <a:rPr lang="fr-FR" sz="1200" dirty="0" smtClean="0">
                <a:latin typeface="Times New Roman" panose="02020603050405020304" pitchFamily="18" charset="0"/>
                <a:ea typeface="Times New Roman" panose="02020603050405020304" pitchFamily="18" charset="0"/>
              </a:rPr>
              <a:t>13.5 </a:t>
            </a:r>
            <a:r>
              <a:rPr lang="fr-FR" sz="1200" dirty="0">
                <a:latin typeface="Times New Roman" panose="02020603050405020304" pitchFamily="18" charset="0"/>
                <a:ea typeface="Times New Roman" panose="02020603050405020304" pitchFamily="18" charset="0"/>
              </a:rPr>
              <a:t>10</a:t>
            </a:r>
            <a:r>
              <a:rPr lang="fr-FR" sz="1200" baseline="30000" dirty="0">
                <a:latin typeface="Times New Roman" panose="02020603050405020304" pitchFamily="18" charset="0"/>
                <a:ea typeface="Times New Roman" panose="02020603050405020304" pitchFamily="18" charset="0"/>
              </a:rPr>
              <a:t>-6</a:t>
            </a:r>
            <a:r>
              <a:rPr lang="fr-FR" sz="1200" dirty="0">
                <a:latin typeface="Times New Roman" panose="02020603050405020304" pitchFamily="18" charset="0"/>
                <a:ea typeface="Times New Roman" panose="02020603050405020304" pitchFamily="18" charset="0"/>
              </a:rPr>
              <a:t>  </a:t>
            </a: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Coefficient de poisson 		</a:t>
            </a:r>
            <a:r>
              <a:rPr lang="fr-FR" sz="1200" dirty="0" smtClean="0">
                <a:latin typeface="Times New Roman" panose="02020603050405020304" pitchFamily="18" charset="0"/>
                <a:ea typeface="Times New Roman" panose="02020603050405020304" pitchFamily="18" charset="0"/>
              </a:rPr>
              <a:t>0.31</a:t>
            </a:r>
            <a:endParaRPr lang="fr-FR" sz="12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Densité Kg/m3 :		</a:t>
            </a:r>
            <a:r>
              <a:rPr lang="fr-FR" sz="1200" dirty="0" smtClean="0">
                <a:latin typeface="Times New Roman" panose="02020603050405020304" pitchFamily="18" charset="0"/>
                <a:ea typeface="Times New Roman" panose="02020603050405020304" pitchFamily="18" charset="0"/>
              </a:rPr>
              <a:t>8903</a:t>
            </a:r>
            <a:endParaRPr lang="fr-FR" sz="1200" dirty="0">
              <a:latin typeface="Times New Roman" panose="02020603050405020304" pitchFamily="18" charset="0"/>
              <a:ea typeface="Times New Roman" panose="02020603050405020304" pitchFamily="18" charset="0"/>
            </a:endParaRPr>
          </a:p>
          <a:p>
            <a:pPr marL="342900" lvl="0" indent="-342900">
              <a:spcAft>
                <a:spcPts val="0"/>
              </a:spcAft>
              <a:buFont typeface="Times New Roman" panose="02020603050405020304" pitchFamily="18" charset="0"/>
              <a:buChar char="-"/>
              <a:tabLst>
                <a:tab pos="676275" algn="l"/>
              </a:tabLst>
            </a:pPr>
            <a:r>
              <a:rPr lang="fr-FR" sz="1200" dirty="0">
                <a:latin typeface="Times New Roman" panose="02020603050405020304" pitchFamily="18" charset="0"/>
                <a:ea typeface="Times New Roman" panose="02020603050405020304" pitchFamily="18" charset="0"/>
              </a:rPr>
              <a:t>conduction W/m K :		</a:t>
            </a:r>
            <a:r>
              <a:rPr lang="fr-FR" sz="1200" dirty="0" smtClean="0">
                <a:latin typeface="Times New Roman" panose="02020603050405020304" pitchFamily="18" charset="0"/>
                <a:ea typeface="Times New Roman" panose="02020603050405020304" pitchFamily="18" charset="0"/>
              </a:rPr>
              <a:t>90</a:t>
            </a:r>
            <a:endParaRPr lang="fr-FR" sz="1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8398458" y="2965510"/>
            <a:ext cx="3506802" cy="830997"/>
          </a:xfrm>
          <a:prstGeom prst="rect">
            <a:avLst/>
          </a:prstGeom>
        </p:spPr>
        <p:txBody>
          <a:bodyPr wrap="square">
            <a:spAutoFit/>
          </a:bodyPr>
          <a:lstStyle/>
          <a:p>
            <a:r>
              <a:rPr lang="fr-FR" sz="1200" dirty="0">
                <a:latin typeface="Times New Roman" panose="02020603050405020304" pitchFamily="18" charset="0"/>
                <a:ea typeface="Times New Roman" panose="02020603050405020304" pitchFamily="18" charset="0"/>
              </a:rPr>
              <a:t>Les critères de l’annexe C10 du CODAP 2005 Division 2 sont utilisés pour l’analyse de la </a:t>
            </a:r>
            <a:r>
              <a:rPr lang="fr-FR" sz="1200" dirty="0" smtClean="0">
                <a:latin typeface="Times New Roman" panose="02020603050405020304" pitchFamily="18" charset="0"/>
                <a:ea typeface="Times New Roman" panose="02020603050405020304" pitchFamily="18" charset="0"/>
              </a:rPr>
              <a:t>structure:</a:t>
            </a:r>
            <a:br>
              <a:rPr lang="fr-FR" sz="1200" dirty="0" smtClean="0">
                <a:latin typeface="Times New Roman" panose="02020603050405020304" pitchFamily="18" charset="0"/>
                <a:ea typeface="Times New Roman" panose="02020603050405020304" pitchFamily="18" charset="0"/>
              </a:rPr>
            </a:br>
            <a:r>
              <a:rPr lang="fr-FR" altLang="fr-FR" sz="1200" dirty="0">
                <a:latin typeface="Times New Roman" panose="02020603050405020304" pitchFamily="18" charset="0"/>
                <a:ea typeface="Times New Roman" panose="02020603050405020304" pitchFamily="18" charset="0"/>
              </a:rPr>
              <a:t>Calcul de la contrainte nominale de calcul suivant le </a:t>
            </a:r>
            <a:r>
              <a:rPr lang="fr-FR" altLang="fr-FR" sz="1200" dirty="0" smtClean="0">
                <a:latin typeface="Times New Roman" panose="02020603050405020304" pitchFamily="18" charset="0"/>
                <a:ea typeface="Times New Roman" panose="02020603050405020304" pitchFamily="18" charset="0"/>
              </a:rPr>
              <a:t>tableau GA5.6.1.1 </a:t>
            </a:r>
            <a:r>
              <a:rPr lang="fr-FR" altLang="fr-FR" sz="1200" dirty="0">
                <a:ea typeface="Times New Roman" panose="02020603050405020304" pitchFamily="18" charset="0"/>
              </a:rPr>
              <a:t>(indicatif</a:t>
            </a:r>
            <a:r>
              <a:rPr lang="fr-FR" altLang="fr-FR" sz="1200" dirty="0" smtClean="0">
                <a:ea typeface="Times New Roman" panose="02020603050405020304" pitchFamily="18" charset="0"/>
              </a:rPr>
              <a:t>)</a:t>
            </a:r>
            <a:endParaRPr lang="fr-FR" altLang="fr-FR" sz="800" dirty="0">
              <a:latin typeface="Arial" panose="020B0604020202020204" pitchFamily="34" charset="0"/>
            </a:endParaRPr>
          </a:p>
        </p:txBody>
      </p:sp>
      <p:graphicFrame>
        <p:nvGraphicFramePr>
          <p:cNvPr id="27" name="Tableau 26"/>
          <p:cNvGraphicFramePr>
            <a:graphicFrameLocks noGrp="1"/>
          </p:cNvGraphicFramePr>
          <p:nvPr>
            <p:extLst>
              <p:ext uri="{D42A27DB-BD31-4B8C-83A1-F6EECF244321}">
                <p14:modId xmlns:p14="http://schemas.microsoft.com/office/powerpoint/2010/main" val="1827393705"/>
              </p:ext>
            </p:extLst>
          </p:nvPr>
        </p:nvGraphicFramePr>
        <p:xfrm>
          <a:off x="8328520" y="4147668"/>
          <a:ext cx="3670766" cy="379654"/>
        </p:xfrm>
        <a:graphic>
          <a:graphicData uri="http://schemas.openxmlformats.org/drawingml/2006/table">
            <a:tbl>
              <a:tblPr firstRow="1" firstCol="1" lastRow="1" lastCol="1" bandRow="1" bandCol="1">
                <a:tableStyleId>{5C22544A-7EE6-4342-B048-85BDC9FD1C3A}</a:tableStyleId>
              </a:tblPr>
              <a:tblGrid>
                <a:gridCol w="1105626">
                  <a:extLst>
                    <a:ext uri="{9D8B030D-6E8A-4147-A177-3AD203B41FA5}">
                      <a16:colId xmlns:a16="http://schemas.microsoft.com/office/drawing/2014/main" val="1946985474"/>
                    </a:ext>
                  </a:extLst>
                </a:gridCol>
                <a:gridCol w="1116623">
                  <a:extLst>
                    <a:ext uri="{9D8B030D-6E8A-4147-A177-3AD203B41FA5}">
                      <a16:colId xmlns:a16="http://schemas.microsoft.com/office/drawing/2014/main" val="2557474534"/>
                    </a:ext>
                  </a:extLst>
                </a:gridCol>
                <a:gridCol w="617612">
                  <a:extLst>
                    <a:ext uri="{9D8B030D-6E8A-4147-A177-3AD203B41FA5}">
                      <a16:colId xmlns:a16="http://schemas.microsoft.com/office/drawing/2014/main" val="4110362413"/>
                    </a:ext>
                  </a:extLst>
                </a:gridCol>
                <a:gridCol w="830905">
                  <a:extLst>
                    <a:ext uri="{9D8B030D-6E8A-4147-A177-3AD203B41FA5}">
                      <a16:colId xmlns:a16="http://schemas.microsoft.com/office/drawing/2014/main" val="3966172539"/>
                    </a:ext>
                  </a:extLst>
                </a:gridCol>
              </a:tblGrid>
              <a:tr h="189845">
                <a:tc>
                  <a:txBody>
                    <a:bodyPr/>
                    <a:lstStyle/>
                    <a:p>
                      <a:pPr algn="ctr">
                        <a:spcAft>
                          <a:spcPts val="0"/>
                        </a:spcAft>
                      </a:pPr>
                      <a:r>
                        <a:rPr lang="fr-FR" sz="1100" dirty="0" smtClean="0">
                          <a:solidFill>
                            <a:schemeClr val="tx1"/>
                          </a:solidFill>
                          <a:effectLst/>
                        </a:rPr>
                        <a:t>Matériau</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lgn="ctr">
                        <a:spcAft>
                          <a:spcPts val="0"/>
                        </a:spcAft>
                      </a:pPr>
                      <a:r>
                        <a:rPr lang="fr-FR" sz="1100" dirty="0">
                          <a:solidFill>
                            <a:schemeClr val="tx1"/>
                          </a:solidFill>
                          <a:effectLst/>
                        </a:rPr>
                        <a:t>Groupe (CODAP)</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lgn="ctr">
                        <a:spcAft>
                          <a:spcPts val="0"/>
                        </a:spcAft>
                      </a:pPr>
                      <a:r>
                        <a:rPr lang="fr-FR" sz="1100" dirty="0">
                          <a:solidFill>
                            <a:schemeClr val="tx1"/>
                          </a:solidFill>
                          <a:effectLst/>
                        </a:rPr>
                        <a:t>f</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tc>
                  <a:txBody>
                    <a:bodyPr/>
                    <a:lstStyle/>
                    <a:p>
                      <a:pPr algn="ctr">
                        <a:spcAft>
                          <a:spcPts val="0"/>
                        </a:spcAft>
                      </a:pPr>
                      <a:r>
                        <a:rPr lang="fr-FR" sz="1100" dirty="0">
                          <a:solidFill>
                            <a:schemeClr val="tx1"/>
                          </a:solidFill>
                          <a:effectLst/>
                        </a:rPr>
                        <a:t>f1 (</a:t>
                      </a:r>
                      <a:r>
                        <a:rPr lang="fr-FR" sz="1100" dirty="0" err="1">
                          <a:solidFill>
                            <a:schemeClr val="tx1"/>
                          </a:solidFill>
                          <a:effectLst/>
                        </a:rPr>
                        <a:t>MPa</a:t>
                      </a:r>
                      <a:r>
                        <a:rPr lang="fr-FR" sz="1100" dirty="0">
                          <a:solidFill>
                            <a:schemeClr val="tx1"/>
                          </a:solidFill>
                          <a:effectLst/>
                        </a:rPr>
                        <a:t>)</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7125483"/>
                  </a:ext>
                </a:extLst>
              </a:tr>
              <a:tr h="189809">
                <a:tc>
                  <a:txBody>
                    <a:bodyPr/>
                    <a:lstStyle/>
                    <a:p>
                      <a:pPr algn="ctr">
                        <a:spcAft>
                          <a:spcPts val="0"/>
                        </a:spcAft>
                      </a:pPr>
                      <a:r>
                        <a:rPr lang="fr-FR" sz="1100" dirty="0">
                          <a:solidFill>
                            <a:schemeClr val="tx1"/>
                          </a:solidFill>
                          <a:effectLst/>
                        </a:rPr>
                        <a:t>Alliage de Nickel</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1"/>
                    </a:solidFill>
                  </a:tcPr>
                </a:tc>
                <a:tc>
                  <a:txBody>
                    <a:bodyPr/>
                    <a:lstStyle/>
                    <a:p>
                      <a:pPr algn="ctr">
                        <a:spcAft>
                          <a:spcPts val="0"/>
                        </a:spcAft>
                      </a:pPr>
                      <a:r>
                        <a:rPr lang="fr-FR" sz="1100" dirty="0">
                          <a:solidFill>
                            <a:schemeClr val="tx1"/>
                          </a:solidFill>
                          <a:effectLst/>
                        </a:rPr>
                        <a:t>M12</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1"/>
                    </a:solidFill>
                  </a:tcPr>
                </a:tc>
                <a:tc>
                  <a:txBody>
                    <a:bodyPr/>
                    <a:lstStyle/>
                    <a:p>
                      <a:pPr algn="ctr">
                        <a:spcAft>
                          <a:spcPts val="0"/>
                        </a:spcAft>
                      </a:pPr>
                      <a:endParaRPr lang="fr-FR" sz="1100" dirty="0">
                        <a:solidFill>
                          <a:schemeClr val="tx1"/>
                        </a:solidFill>
                        <a:effectLst/>
                        <a:latin typeface="Times New Roman" panose="02020603050405020304" pitchFamily="18" charset="0"/>
                        <a:ea typeface="MS Mincho"/>
                      </a:endParaRPr>
                    </a:p>
                  </a:txBody>
                  <a:tcPr marL="68580" marR="68580" marT="0" marB="0" anchor="ctr">
                    <a:solidFill>
                      <a:schemeClr val="bg1"/>
                    </a:solidFill>
                  </a:tcPr>
                </a:tc>
                <a:tc>
                  <a:txBody>
                    <a:bodyPr/>
                    <a:lstStyle/>
                    <a:p>
                      <a:pPr algn="ctr">
                        <a:spcAft>
                          <a:spcPts val="0"/>
                        </a:spcAft>
                      </a:pPr>
                      <a:r>
                        <a:rPr lang="fr-FR" sz="1100" dirty="0">
                          <a:solidFill>
                            <a:schemeClr val="tx1"/>
                          </a:solidFill>
                          <a:effectLst/>
                        </a:rPr>
                        <a:t>78</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43222001"/>
                  </a:ext>
                </a:extLst>
              </a:tr>
            </a:tbl>
          </a:graphicData>
        </a:graphic>
      </p:graphicFrame>
      <p:graphicFrame>
        <p:nvGraphicFramePr>
          <p:cNvPr id="30" name="Objet 29"/>
          <p:cNvGraphicFramePr>
            <a:graphicFrameLocks noChangeAspect="1"/>
          </p:cNvGraphicFramePr>
          <p:nvPr>
            <p:extLst>
              <p:ext uri="{D42A27DB-BD31-4B8C-83A1-F6EECF244321}">
                <p14:modId xmlns:p14="http://schemas.microsoft.com/office/powerpoint/2010/main" val="1248862111"/>
              </p:ext>
            </p:extLst>
          </p:nvPr>
        </p:nvGraphicFramePr>
        <p:xfrm>
          <a:off x="10433082" y="4362937"/>
          <a:ext cx="789134" cy="581025"/>
        </p:xfrm>
        <a:graphic>
          <a:graphicData uri="http://schemas.openxmlformats.org/presentationml/2006/ole">
            <mc:AlternateContent xmlns:mc="http://schemas.openxmlformats.org/markup-compatibility/2006">
              <mc:Choice xmlns:v="urn:schemas-microsoft-com:vml" Requires="v">
                <p:oleObj spid="_x0000_s1109" r:id="rId11" imgW="1104900" imgH="584200" progId="Equation.3">
                  <p:embed/>
                </p:oleObj>
              </mc:Choice>
              <mc:Fallback>
                <p:oleObj r:id="rId11" imgW="1104900" imgH="584200" progId="Equation.3">
                  <p:embed/>
                  <p:pic>
                    <p:nvPicPr>
                      <p:cNvPr id="0" name="Picture 6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3082" y="4362937"/>
                        <a:ext cx="789134"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8317757" y="5360603"/>
            <a:ext cx="3925055" cy="961802"/>
          </a:xfrm>
          <a:prstGeom prst="rect">
            <a:avLst/>
          </a:prstGeom>
        </p:spPr>
        <p:txBody>
          <a:bodyPr wrap="square">
            <a:spAutoFit/>
          </a:bodyPr>
          <a:lstStyle/>
          <a:p>
            <a:pPr lvl="0">
              <a:spcBef>
                <a:spcPts val="1200"/>
              </a:spcBef>
              <a:spcAft>
                <a:spcPts val="300"/>
              </a:spcAft>
              <a:tabLst>
                <a:tab pos="274320" algn="l"/>
              </a:tabLst>
            </a:pPr>
            <a:r>
              <a:rPr lang="fr-FR" sz="1200" b="1" kern="1600" dirty="0">
                <a:latin typeface="Arial" panose="020B0604020202020204" pitchFamily="34" charset="0"/>
              </a:rPr>
              <a:t>Conclusion :</a:t>
            </a:r>
          </a:p>
          <a:p>
            <a:pPr>
              <a:spcAft>
                <a:spcPts val="0"/>
              </a:spcAft>
            </a:pPr>
            <a:r>
              <a:rPr lang="fr-FR" sz="1050" dirty="0">
                <a:latin typeface="Times New Roman" panose="02020603050405020304" pitchFamily="18" charset="0"/>
                <a:ea typeface="Times New Roman" panose="02020603050405020304" pitchFamily="18" charset="0"/>
              </a:rPr>
              <a:t>Les contraintes dues à la pression sont considérées comme primaires (f)</a:t>
            </a:r>
          </a:p>
          <a:p>
            <a:pPr>
              <a:spcAft>
                <a:spcPts val="0"/>
              </a:spcAft>
            </a:pPr>
            <a:r>
              <a:rPr lang="fr-FR" sz="1050" dirty="0">
                <a:latin typeface="Times New Roman" panose="02020603050405020304" pitchFamily="18" charset="0"/>
                <a:ea typeface="Times New Roman" panose="02020603050405020304" pitchFamily="18" charset="0"/>
              </a:rPr>
              <a:t>Les contraintes d’origines thermiques sont considérées comme secondaires</a:t>
            </a:r>
          </a:p>
        </p:txBody>
      </p:sp>
    </p:spTree>
    <p:extLst>
      <p:ext uri="{BB962C8B-B14F-4D97-AF65-F5344CB8AC3E}">
        <p14:creationId xmlns:p14="http://schemas.microsoft.com/office/powerpoint/2010/main" val="3368026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utoShape 1"/>
          <p:cNvSpPr>
            <a:spLocks noChangeArrowheads="1"/>
          </p:cNvSpPr>
          <p:nvPr/>
        </p:nvSpPr>
        <p:spPr bwMode="auto">
          <a:xfrm>
            <a:off x="1778924" y="1464948"/>
            <a:ext cx="5866323" cy="5099299"/>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
        <p:nvSpPr>
          <p:cNvPr id="35" name="AutoShape 1"/>
          <p:cNvSpPr>
            <a:spLocks noChangeArrowheads="1"/>
          </p:cNvSpPr>
          <p:nvPr/>
        </p:nvSpPr>
        <p:spPr bwMode="auto">
          <a:xfrm>
            <a:off x="107504" y="2784846"/>
            <a:ext cx="6144247" cy="3782384"/>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p:txBody>
      </p:sp>
      <p:sp>
        <p:nvSpPr>
          <p:cNvPr id="36" name="Rectangle 35"/>
          <p:cNvSpPr/>
          <p:nvPr/>
        </p:nvSpPr>
        <p:spPr>
          <a:xfrm>
            <a:off x="1705571" y="2821213"/>
            <a:ext cx="5060953" cy="3737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AutoShape 1"/>
          <p:cNvSpPr>
            <a:spLocks noChangeArrowheads="1"/>
          </p:cNvSpPr>
          <p:nvPr/>
        </p:nvSpPr>
        <p:spPr bwMode="auto">
          <a:xfrm>
            <a:off x="7746408" y="1093786"/>
            <a:ext cx="4322191" cy="5470461"/>
          </a:xfrm>
          <a:prstGeom prst="roundRect">
            <a:avLst>
              <a:gd name="adj" fmla="val 7255"/>
            </a:avLst>
          </a:prstGeom>
          <a:solidFill>
            <a:schemeClr val="bg1">
              <a:alpha val="12941"/>
            </a:schemeClr>
          </a:solidFill>
          <a:ln w="2556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altLang="fr-FR" sz="20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21" name="Picture 1" descr="\\srv-institut\cellcom\LOGOS\logo CNRS\ECRAN _ jpeg bass def - gif\gif\CNRS-filaire-MonoBlanc.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504" y="188640"/>
            <a:ext cx="403375" cy="403375"/>
          </a:xfrm>
          <a:prstGeom prst="rect">
            <a:avLst/>
          </a:prstGeom>
          <a:noFill/>
        </p:spPr>
      </p:pic>
      <p:grpSp>
        <p:nvGrpSpPr>
          <p:cNvPr id="2" name="Groupe 3"/>
          <p:cNvGrpSpPr/>
          <p:nvPr/>
        </p:nvGrpSpPr>
        <p:grpSpPr>
          <a:xfrm>
            <a:off x="0" y="0"/>
            <a:ext cx="7645247" cy="1265209"/>
            <a:chOff x="2013540" y="3093727"/>
            <a:chExt cx="6143926" cy="1127464"/>
          </a:xfrm>
        </p:grpSpPr>
        <p:sp>
          <p:nvSpPr>
            <p:cNvPr id="31" name="Rectangle avec coin arrondi 30"/>
            <p:cNvSpPr/>
            <p:nvPr/>
          </p:nvSpPr>
          <p:spPr>
            <a:xfrm flipV="1">
              <a:off x="2013540" y="3093727"/>
              <a:ext cx="4795631" cy="1127464"/>
            </a:xfrm>
            <a:prstGeom prst="round1Rect">
              <a:avLst>
                <a:gd name="adj" fmla="val 1824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 Box 11"/>
            <p:cNvSpPr txBox="1">
              <a:spLocks noChangeArrowheads="1"/>
            </p:cNvSpPr>
            <p:nvPr/>
          </p:nvSpPr>
          <p:spPr bwMode="auto">
            <a:xfrm>
              <a:off x="2823146" y="3500415"/>
              <a:ext cx="5334320" cy="526595"/>
            </a:xfrm>
            <a:prstGeom prst="rect">
              <a:avLst/>
            </a:prstGeom>
            <a:noFill/>
            <a:ln w="9525">
              <a:noFill/>
              <a:miter lim="800000"/>
              <a:headEnd/>
              <a:tailEnd/>
            </a:ln>
            <a:effectLst/>
          </p:spPr>
          <p:txBody>
            <a:bodyPr wrap="square">
              <a:spAutoFit/>
            </a:bodyPr>
            <a:lstStyle/>
            <a:p>
              <a:pPr marL="57150" marR="0" lvl="0" indent="0" algn="l" defTabSz="400050" rtl="0" eaLnBrk="1" fontAlgn="auto" latinLnBrk="0" hangingPunct="1">
                <a:lnSpc>
                  <a:spcPct val="90000"/>
                </a:lnSpc>
                <a:spcBef>
                  <a:spcPct val="0"/>
                </a:spcBef>
                <a:spcAft>
                  <a:spcPct val="15000"/>
                </a:spcAft>
                <a:buClrTx/>
                <a:buSzTx/>
                <a:buFontTx/>
                <a:buNone/>
                <a:tabLst/>
                <a:defRPr/>
              </a:pPr>
              <a:r>
                <a:rPr kumimoji="0" lang="fr-FR" sz="3600" b="1" i="0" u="none" strike="noStrike" kern="1200" cap="none" spc="0" normalizeH="0" baseline="0" noProof="0" dirty="0" smtClean="0">
                  <a:ln>
                    <a:noFill/>
                  </a:ln>
                  <a:solidFill>
                    <a:prstClr val="white"/>
                  </a:solidFill>
                  <a:effectLst/>
                  <a:uLnTx/>
                  <a:uFillTx/>
                  <a:latin typeface="Calibri"/>
                  <a:ea typeface="+mn-ea"/>
                  <a:cs typeface="+mn-cs"/>
                </a:rPr>
                <a:t>Cavités accélératrices RF</a:t>
              </a:r>
              <a:endParaRPr kumimoji="0" lang="fr-FR" sz="3600" b="1"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33" name="Imag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486" y="11921"/>
            <a:ext cx="746225" cy="746225"/>
          </a:xfrm>
          <a:prstGeom prst="rect">
            <a:avLst/>
          </a:prstGeom>
        </p:spPr>
      </p:pic>
      <p:grpSp>
        <p:nvGrpSpPr>
          <p:cNvPr id="3" name="Groupe 7"/>
          <p:cNvGrpSpPr/>
          <p:nvPr/>
        </p:nvGrpSpPr>
        <p:grpSpPr>
          <a:xfrm>
            <a:off x="0" y="1277130"/>
            <a:ext cx="6096000" cy="1495794"/>
            <a:chOff x="107504" y="1486072"/>
            <a:chExt cx="6096000" cy="1495794"/>
          </a:xfrm>
        </p:grpSpPr>
        <p:sp>
          <p:nvSpPr>
            <p:cNvPr id="5" name="Rectangle 4"/>
            <p:cNvSpPr/>
            <p:nvPr/>
          </p:nvSpPr>
          <p:spPr>
            <a:xfrm>
              <a:off x="107504" y="1486072"/>
              <a:ext cx="6096000" cy="1495794"/>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effectLst/>
                  <a:uLnTx/>
                  <a:uFillTx/>
                  <a:latin typeface="Calibri"/>
                  <a:ea typeface="+mn-ea"/>
                  <a:cs typeface="+mn-cs"/>
                </a:rPr>
                <a:t>Auteurs</a:t>
              </a:r>
            </a:p>
            <a:p>
              <a:pPr>
                <a:defRPr/>
              </a:pPr>
              <a:r>
                <a:rPr kumimoji="0" lang="en-US" sz="1600" b="0" i="0" u="none" strike="noStrike" kern="1200" cap="small" spc="0" normalizeH="0" baseline="0" noProof="0" dirty="0" smtClean="0">
                  <a:ln>
                    <a:noFill/>
                  </a:ln>
                  <a:effectLst/>
                  <a:uLnTx/>
                  <a:uFillTx/>
                  <a:latin typeface="Calibri"/>
                  <a:ea typeface="+mn-ea"/>
                  <a:cs typeface="+mn-cs"/>
                </a:rPr>
                <a:t>P. </a:t>
              </a:r>
              <a:r>
                <a:rPr kumimoji="0" lang="en-US" sz="1600" b="0" i="0" u="none" strike="noStrike" kern="1200" cap="small" spc="0" normalizeH="0" baseline="0" noProof="0" dirty="0" err="1" smtClean="0">
                  <a:ln>
                    <a:noFill/>
                  </a:ln>
                  <a:effectLst/>
                  <a:uLnTx/>
                  <a:uFillTx/>
                  <a:latin typeface="Calibri"/>
                  <a:ea typeface="+mn-ea"/>
                  <a:cs typeface="+mn-cs"/>
                </a:rPr>
                <a:t>Galdemard</a:t>
              </a:r>
              <a:r>
                <a:rPr kumimoji="0" lang="en-US" sz="1600" b="0" i="0" u="none" strike="noStrike" kern="1200" cap="small" spc="0" normalizeH="0" baseline="0" noProof="0" dirty="0" smtClean="0">
                  <a:ln>
                    <a:noFill/>
                  </a:ln>
                  <a:effectLst/>
                  <a:uLnTx/>
                  <a:uFillTx/>
                  <a:latin typeface="Calibri"/>
                  <a:ea typeface="+mn-ea"/>
                  <a:cs typeface="+mn-cs"/>
                </a:rPr>
                <a:t> </a:t>
              </a:r>
              <a:r>
                <a:rPr lang="fr-FR" sz="1200" dirty="0"/>
                <a:t>(</a:t>
              </a:r>
              <a:r>
                <a:rPr lang="fr-FR" sz="1200" dirty="0" err="1"/>
                <a:t>Irfu</a:t>
              </a:r>
              <a:r>
                <a:rPr lang="fr-FR" sz="1200" dirty="0"/>
                <a:t>/SIS) </a:t>
              </a:r>
              <a:r>
                <a:rPr kumimoji="0" lang="en-US" sz="1200" b="0" i="0" u="none" strike="noStrike" kern="1200" cap="small" spc="0" normalizeH="0" baseline="0" noProof="0" dirty="0" smtClean="0">
                  <a:ln>
                    <a:noFill/>
                  </a:ln>
                  <a:effectLst/>
                  <a:uLnTx/>
                  <a:uFillTx/>
                  <a:latin typeface="Calibri"/>
                </a:rPr>
                <a:t/>
              </a:r>
              <a:br>
                <a:rPr kumimoji="0" lang="en-US" sz="1200" b="0" i="0" u="none" strike="noStrike" kern="1200" cap="small" spc="0" normalizeH="0" baseline="0" noProof="0" dirty="0" smtClean="0">
                  <a:ln>
                    <a:noFill/>
                  </a:ln>
                  <a:effectLst/>
                  <a:uLnTx/>
                  <a:uFillTx/>
                  <a:latin typeface="Calibri"/>
                </a:rPr>
              </a:br>
              <a:r>
                <a:rPr kumimoji="0" lang="en-US" sz="1600" b="0" i="0" u="none" strike="noStrike" kern="1200" cap="small" spc="0" normalizeH="0" baseline="0" noProof="0" dirty="0" smtClean="0">
                  <a:ln>
                    <a:noFill/>
                  </a:ln>
                  <a:effectLst/>
                  <a:uLnTx/>
                  <a:uFillTx/>
                  <a:latin typeface="Calibri"/>
                  <a:ea typeface="+mn-ea"/>
                  <a:cs typeface="+mn-cs"/>
                </a:rPr>
                <a:t>O. Piquet</a:t>
              </a:r>
              <a:r>
                <a:rPr lang="fr-FR" sz="1200" dirty="0"/>
                <a:t>(</a:t>
              </a:r>
              <a:r>
                <a:rPr lang="fr-FR" sz="1200" dirty="0" err="1"/>
                <a:t>Irfu</a:t>
              </a:r>
              <a:r>
                <a:rPr lang="fr-FR" sz="1200" dirty="0"/>
                <a:t>/SACM)</a:t>
              </a:r>
              <a:endParaRPr lang="fr-FR" sz="1600" dirty="0"/>
            </a:p>
            <a:p>
              <a:pPr defTabSz="914400">
                <a:lnSpc>
                  <a:spcPct val="90000"/>
                </a:lnSpc>
                <a:defRPr/>
              </a:pPr>
              <a:r>
                <a:rPr lang="en-US" sz="1600" cap="small" dirty="0" smtClean="0"/>
                <a:t>04/09/2014</a:t>
              </a:r>
            </a:p>
            <a:p>
              <a:pPr defTabSz="914400">
                <a:lnSpc>
                  <a:spcPct val="90000"/>
                </a:lnSpc>
                <a:defRPr/>
              </a:pPr>
              <a:r>
                <a:rPr lang="en-US" sz="1600" cap="small" dirty="0" smtClean="0"/>
                <a:t>JL</a:t>
              </a:r>
              <a:r>
                <a:rPr lang="en-US" sz="1600" cap="small" dirty="0"/>
                <a:t>. </a:t>
              </a:r>
              <a:r>
                <a:rPr lang="en-US" sz="1600" cap="small" dirty="0" err="1"/>
                <a:t>Biarrotte</a:t>
              </a:r>
              <a:r>
                <a:rPr lang="en-US" sz="1600" cap="small" dirty="0"/>
                <a:t> </a:t>
              </a:r>
              <a:r>
                <a:rPr lang="en-US" sz="1200" cap="small" dirty="0"/>
                <a:t>(IPNO)</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1600" b="0" i="0" u="none" strike="noStrike" kern="1200" cap="small" spc="0" normalizeH="0" baseline="0" noProof="0" dirty="0" smtClean="0">
                  <a:ln>
                    <a:noFill/>
                  </a:ln>
                  <a:effectLst/>
                  <a:uLnTx/>
                  <a:uFillTx/>
                  <a:latin typeface="Calibri"/>
                  <a:ea typeface="+mn-ea"/>
                  <a:cs typeface="+mn-cs"/>
                </a:rPr>
                <a:t>11/2007</a:t>
              </a:r>
              <a:endParaRPr kumimoji="0" lang="it-IT" sz="1600" b="0" i="0" u="none" strike="noStrike" kern="1200" cap="small" spc="0" normalizeH="0" baseline="0" noProof="0" dirty="0">
                <a:ln>
                  <a:noFill/>
                </a:ln>
                <a:effectLst/>
                <a:uLnTx/>
                <a:uFillTx/>
                <a:latin typeface="Calibri"/>
                <a:ea typeface="+mn-ea"/>
                <a:cs typeface="+mn-cs"/>
              </a:endParaRPr>
            </a:p>
          </p:txBody>
        </p:sp>
        <p:cxnSp>
          <p:nvCxnSpPr>
            <p:cNvPr id="7" name="Connecteur droit 6"/>
            <p:cNvCxnSpPr/>
            <p:nvPr/>
          </p:nvCxnSpPr>
          <p:spPr>
            <a:xfrm>
              <a:off x="178525" y="1786256"/>
              <a:ext cx="1872216" cy="0"/>
            </a:xfrm>
            <a:prstGeom prst="line">
              <a:avLst/>
            </a:prstGeom>
            <a:ln w="9525"/>
          </p:spPr>
          <p:style>
            <a:lnRef idx="1">
              <a:schemeClr val="accent1"/>
            </a:lnRef>
            <a:fillRef idx="0">
              <a:schemeClr val="accent1"/>
            </a:fillRef>
            <a:effectRef idx="0">
              <a:schemeClr val="accent1"/>
            </a:effectRef>
            <a:fontRef idx="minor">
              <a:schemeClr val="tx1"/>
            </a:fontRef>
          </p:style>
        </p:cxnSp>
      </p:grpSp>
      <p:sp>
        <p:nvSpPr>
          <p:cNvPr id="54" name="Rectangle 53"/>
          <p:cNvSpPr/>
          <p:nvPr/>
        </p:nvSpPr>
        <p:spPr>
          <a:xfrm>
            <a:off x="7760905" y="4907544"/>
            <a:ext cx="4234151" cy="1569660"/>
          </a:xfrm>
          <a:prstGeom prst="rect">
            <a:avLst/>
          </a:prstGeom>
        </p:spPr>
        <p:txBody>
          <a:bodyPr wrap="square">
            <a:spAutoFit/>
          </a:bodyPr>
          <a:lstStyle/>
          <a:p>
            <a:pPr algn="ctr"/>
            <a:r>
              <a:rPr lang="fr-FR" sz="1200" dirty="0" smtClean="0"/>
              <a:t>Cavité </a:t>
            </a:r>
            <a:r>
              <a:rPr lang="fr-FR" sz="1200" dirty="0" err="1" smtClean="0"/>
              <a:t>radiofréquance</a:t>
            </a:r>
            <a:r>
              <a:rPr lang="fr-FR" sz="1200" dirty="0" smtClean="0"/>
              <a:t> RFQ de SPIRAL 2 composée </a:t>
            </a:r>
            <a:r>
              <a:rPr lang="fr-FR" sz="1200" dirty="0"/>
              <a:t>de cinq tronçons de </a:t>
            </a:r>
            <a:r>
              <a:rPr lang="fr-FR" sz="1200" b="1" dirty="0"/>
              <a:t>cuivre</a:t>
            </a:r>
            <a:r>
              <a:rPr lang="fr-FR" sz="1200" dirty="0"/>
              <a:t> de 1 m de longueur, et pesant 1,6 tonnes chacun. </a:t>
            </a:r>
            <a:endParaRPr lang="fr-FR" sz="1200" dirty="0" smtClean="0"/>
          </a:p>
          <a:p>
            <a:pPr algn="ctr"/>
            <a:endParaRPr lang="fr-FR" sz="1200" dirty="0"/>
          </a:p>
          <a:p>
            <a:pPr algn="ctr"/>
            <a:r>
              <a:rPr lang="fr-FR" sz="1200" dirty="0" smtClean="0"/>
              <a:t>Puissance </a:t>
            </a:r>
            <a:r>
              <a:rPr lang="fr-FR" sz="1200" dirty="0"/>
              <a:t>RF installée </a:t>
            </a:r>
            <a:r>
              <a:rPr lang="fr-FR" sz="1200" dirty="0" smtClean="0"/>
              <a:t>:240 </a:t>
            </a:r>
            <a:r>
              <a:rPr lang="fr-FR" sz="1200" dirty="0"/>
              <a:t>kW en </a:t>
            </a:r>
            <a:r>
              <a:rPr lang="fr-FR" sz="1200" dirty="0" smtClean="0"/>
              <a:t>continu</a:t>
            </a:r>
          </a:p>
          <a:p>
            <a:pPr algn="ctr"/>
            <a:endParaRPr lang="fr-FR" sz="1200" dirty="0" smtClean="0"/>
          </a:p>
          <a:p>
            <a:pPr algn="ctr"/>
            <a:r>
              <a:rPr lang="fr-FR" sz="1200" dirty="0" smtClean="0"/>
              <a:t>Thermalisation </a:t>
            </a:r>
            <a:r>
              <a:rPr lang="fr-FR" sz="1200" dirty="0"/>
              <a:t>de la cavité </a:t>
            </a:r>
            <a:r>
              <a:rPr lang="fr-FR" sz="1200" dirty="0" smtClean="0"/>
              <a:t>assurée </a:t>
            </a:r>
            <a:r>
              <a:rPr lang="fr-FR" sz="1200" dirty="0"/>
              <a:t>par une circulation complexe d'eau à température régulée</a:t>
            </a:r>
            <a:endParaRPr lang="it-IT" sz="1200" dirty="0"/>
          </a:p>
        </p:txBody>
      </p:sp>
      <p:graphicFrame>
        <p:nvGraphicFramePr>
          <p:cNvPr id="13" name="Objet 12"/>
          <p:cNvGraphicFramePr>
            <a:graphicFrameLocks noChangeAspect="1"/>
          </p:cNvGraphicFramePr>
          <p:nvPr/>
        </p:nvGraphicFramePr>
        <p:xfrm>
          <a:off x="9476904" y="1178819"/>
          <a:ext cx="2007120" cy="625876"/>
        </p:xfrm>
        <a:graphic>
          <a:graphicData uri="http://schemas.openxmlformats.org/presentationml/2006/ole">
            <mc:AlternateContent xmlns:mc="http://schemas.openxmlformats.org/markup-compatibility/2006">
              <mc:Choice xmlns:v="urn:schemas-microsoft-com:vml" Requires="v">
                <p:oleObj spid="_x0000_s9262" name="Image bitmap" r:id="rId5" imgW="5315040" imgH="1657440" progId="Paint.Picture">
                  <p:embed/>
                </p:oleObj>
              </mc:Choice>
              <mc:Fallback>
                <p:oleObj name="Image bitmap" r:id="rId5" imgW="5315040" imgH="1657440" progId="Paint.Picture">
                  <p:embed/>
                  <p:pic>
                    <p:nvPicPr>
                      <p:cNvPr id="13" name="Objet 12"/>
                      <p:cNvPicPr/>
                      <p:nvPr/>
                    </p:nvPicPr>
                    <p:blipFill>
                      <a:blip r:embed="rId6"/>
                      <a:stretch>
                        <a:fillRect/>
                      </a:stretch>
                    </p:blipFill>
                    <p:spPr>
                      <a:xfrm>
                        <a:off x="9476904" y="1178819"/>
                        <a:ext cx="2007120" cy="625876"/>
                      </a:xfrm>
                      <a:prstGeom prst="rect">
                        <a:avLst/>
                      </a:prstGeom>
                    </p:spPr>
                  </p:pic>
                </p:oleObj>
              </mc:Fallback>
            </mc:AlternateContent>
          </a:graphicData>
        </a:graphic>
      </p:graphicFrame>
      <p:graphicFrame>
        <p:nvGraphicFramePr>
          <p:cNvPr id="15" name="Objet 14"/>
          <p:cNvGraphicFramePr>
            <a:graphicFrameLocks noChangeAspect="1"/>
          </p:cNvGraphicFramePr>
          <p:nvPr>
            <p:extLst>
              <p:ext uri="{D42A27DB-BD31-4B8C-83A1-F6EECF244321}">
                <p14:modId xmlns:p14="http://schemas.microsoft.com/office/powerpoint/2010/main" val="338272634"/>
              </p:ext>
            </p:extLst>
          </p:nvPr>
        </p:nvGraphicFramePr>
        <p:xfrm>
          <a:off x="7853805" y="1943111"/>
          <a:ext cx="3817942" cy="2877391"/>
        </p:xfrm>
        <a:graphic>
          <a:graphicData uri="http://schemas.openxmlformats.org/presentationml/2006/ole">
            <mc:AlternateContent xmlns:mc="http://schemas.openxmlformats.org/markup-compatibility/2006">
              <mc:Choice xmlns:v="urn:schemas-microsoft-com:vml" Requires="v">
                <p:oleObj spid="_x0000_s9263" name="Image bitmap" r:id="rId7" imgW="5219640" imgH="3933720" progId="Paint.Picture">
                  <p:embed/>
                </p:oleObj>
              </mc:Choice>
              <mc:Fallback>
                <p:oleObj name="Image bitmap" r:id="rId7" imgW="5219640" imgH="3933720" progId="Paint.Picture">
                  <p:embed/>
                  <p:pic>
                    <p:nvPicPr>
                      <p:cNvPr id="15" name="Objet 14"/>
                      <p:cNvPicPr/>
                      <p:nvPr/>
                    </p:nvPicPr>
                    <p:blipFill>
                      <a:blip r:embed="rId8"/>
                      <a:stretch>
                        <a:fillRect/>
                      </a:stretch>
                    </p:blipFill>
                    <p:spPr>
                      <a:xfrm>
                        <a:off x="7853805" y="1943111"/>
                        <a:ext cx="3817942" cy="2877391"/>
                      </a:xfrm>
                      <a:prstGeom prst="rect">
                        <a:avLst/>
                      </a:prstGeom>
                    </p:spPr>
                  </p:pic>
                </p:oleObj>
              </mc:Fallback>
            </mc:AlternateContent>
          </a:graphicData>
        </a:graphic>
      </p:graphicFrame>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72415" y="1232202"/>
            <a:ext cx="728832" cy="595213"/>
          </a:xfrm>
          <a:prstGeom prst="rect">
            <a:avLst/>
          </a:prstGeom>
        </p:spPr>
      </p:pic>
      <p:sp>
        <p:nvSpPr>
          <p:cNvPr id="9" name="Rectangle 8"/>
          <p:cNvSpPr/>
          <p:nvPr/>
        </p:nvSpPr>
        <p:spPr>
          <a:xfrm>
            <a:off x="1834787" y="1529025"/>
            <a:ext cx="5434442" cy="830997"/>
          </a:xfrm>
          <a:prstGeom prst="rect">
            <a:avLst/>
          </a:prstGeom>
        </p:spPr>
        <p:txBody>
          <a:bodyPr wrap="square">
            <a:spAutoFit/>
          </a:bodyPr>
          <a:lstStyle/>
          <a:p>
            <a:r>
              <a:rPr lang="fr-FR" sz="1200" dirty="0"/>
              <a:t>Cavités supraconductrices : après le </a:t>
            </a:r>
            <a:r>
              <a:rPr lang="fr-FR" sz="1200" b="1" dirty="0"/>
              <a:t>niobium</a:t>
            </a:r>
            <a:r>
              <a:rPr lang="fr-FR" sz="1200" dirty="0" smtClean="0"/>
              <a:t>...</a:t>
            </a:r>
            <a:br>
              <a:rPr lang="fr-FR" sz="1200" dirty="0" smtClean="0"/>
            </a:br>
            <a:r>
              <a:rPr lang="fr-FR" sz="1200" b="1" dirty="0" smtClean="0"/>
              <a:t>Depuis </a:t>
            </a:r>
            <a:r>
              <a:rPr lang="fr-FR" sz="1200" b="1" dirty="0"/>
              <a:t>plus de 20 ans le niobium massif règne en situation de monopole pour les applications hauts gradients des cavités radiofréquence supraconductrices (SRF) pour les accélérateurs de particules mais arrive près de ses limites </a:t>
            </a:r>
            <a:r>
              <a:rPr lang="fr-FR" sz="1200" b="1" dirty="0" smtClean="0"/>
              <a:t>ultimes</a:t>
            </a:r>
            <a:endParaRPr lang="fr-FR" sz="1200" dirty="0"/>
          </a:p>
        </p:txBody>
      </p:sp>
      <p:sp>
        <p:nvSpPr>
          <p:cNvPr id="10" name="Rectangle 9"/>
          <p:cNvSpPr/>
          <p:nvPr/>
        </p:nvSpPr>
        <p:spPr>
          <a:xfrm>
            <a:off x="340113" y="4827432"/>
            <a:ext cx="7143614" cy="1785104"/>
          </a:xfrm>
          <a:prstGeom prst="rect">
            <a:avLst/>
          </a:prstGeom>
        </p:spPr>
        <p:txBody>
          <a:bodyPr wrap="square">
            <a:spAutoFit/>
          </a:bodyPr>
          <a:lstStyle/>
          <a:p>
            <a:r>
              <a:rPr lang="fr-FR" sz="1000" b="1" dirty="0"/>
              <a:t>Les limites de la supraconductivité</a:t>
            </a:r>
          </a:p>
          <a:p>
            <a:r>
              <a:rPr lang="fr-FR" sz="1000" dirty="0" smtClean="0"/>
              <a:t>Les </a:t>
            </a:r>
            <a:r>
              <a:rPr lang="fr-FR" sz="1000" dirty="0"/>
              <a:t>cavités accélératrices sont des structures résonantes pour stocker et amplifier le </a:t>
            </a:r>
            <a:r>
              <a:rPr lang="fr-FR" sz="1000" dirty="0" smtClean="0"/>
              <a:t/>
            </a:r>
            <a:br>
              <a:rPr lang="fr-FR" sz="1000" dirty="0" smtClean="0"/>
            </a:br>
            <a:r>
              <a:rPr lang="fr-FR" sz="1000" dirty="0" smtClean="0"/>
              <a:t>champ </a:t>
            </a:r>
            <a:r>
              <a:rPr lang="fr-FR" sz="1000" dirty="0"/>
              <a:t>électromagnétique. </a:t>
            </a:r>
            <a:r>
              <a:rPr lang="fr-FR" sz="1000" dirty="0" smtClean="0"/>
              <a:t>Lorsque </a:t>
            </a:r>
            <a:r>
              <a:rPr lang="fr-FR" sz="1000" dirty="0"/>
              <a:t>le champ magnétique commence à pénétrer dans </a:t>
            </a:r>
            <a:r>
              <a:rPr lang="fr-FR" sz="1000" dirty="0" smtClean="0"/>
              <a:t/>
            </a:r>
            <a:br>
              <a:rPr lang="fr-FR" sz="1000" dirty="0" smtClean="0"/>
            </a:br>
            <a:r>
              <a:rPr lang="fr-FR" sz="1000" dirty="0" smtClean="0"/>
              <a:t>le </a:t>
            </a:r>
            <a:r>
              <a:rPr lang="fr-FR" sz="1000" dirty="0"/>
              <a:t>supraconducteur (sous forme de vortex), il est à l'origine de dissipations thermiques </a:t>
            </a:r>
            <a:r>
              <a:rPr lang="fr-FR" sz="1000" dirty="0" smtClean="0"/>
              <a:t/>
            </a:r>
            <a:br>
              <a:rPr lang="fr-FR" sz="1000" dirty="0" smtClean="0"/>
            </a:br>
            <a:r>
              <a:rPr lang="fr-FR" sz="1000" dirty="0" smtClean="0"/>
              <a:t>importantes</a:t>
            </a:r>
            <a:r>
              <a:rPr lang="fr-FR" sz="1000" dirty="0"/>
              <a:t>.</a:t>
            </a:r>
          </a:p>
          <a:p>
            <a:r>
              <a:rPr lang="fr-FR" sz="1000" dirty="0"/>
              <a:t>Le niobium est le supraconducteur qui possède le champ de première pénétration du flux magnétique le plus élevé, repoussant ainsi les dissipations thermiques dues aux mouvements des vortex en RF ; de ce fait, aucun autre supraconducteur ne peut lui faire concurrence. Pour dépasser les limites du niobium, seuls des matériaux composites alliant les propriétés du niobium et celles de couches ultraminces (quelques dizaines de nm) peuvent être efficaces. Le niobium massif prévient la pénétration des vortex perpendiculaires à sa surface (extérieur de la cavité) tandis que les couches nanométriques viennent « blinder » la surface (intérieur de la cavité) du niobium et atténuer la valeur du champ (parallèle à la surface) avec lequel il est en </a:t>
            </a:r>
            <a:r>
              <a:rPr lang="fr-FR" sz="1000" dirty="0" smtClean="0"/>
              <a:t>contact</a:t>
            </a:r>
            <a:endParaRPr lang="fr-FR" sz="1000" dirty="0"/>
          </a:p>
        </p:txBody>
      </p:sp>
      <p:pic>
        <p:nvPicPr>
          <p:cNvPr id="11" name="Imag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655" y="2810130"/>
            <a:ext cx="4664916" cy="2030945"/>
          </a:xfrm>
          <a:prstGeom prst="rect">
            <a:avLst/>
          </a:prstGeom>
        </p:spPr>
      </p:pic>
      <p:pic>
        <p:nvPicPr>
          <p:cNvPr id="24" name="Imag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3991" y="168002"/>
            <a:ext cx="797841" cy="531894"/>
          </a:xfrm>
          <a:prstGeom prst="rect">
            <a:avLst/>
          </a:prstGeom>
        </p:spPr>
      </p:pic>
      <p:pic>
        <p:nvPicPr>
          <p:cNvPr id="25" name="Imag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2164" y="2344817"/>
            <a:ext cx="2215106" cy="3191460"/>
          </a:xfrm>
          <a:prstGeom prst="rect">
            <a:avLst/>
          </a:prstGeom>
        </p:spPr>
      </p:pic>
      <p:pic>
        <p:nvPicPr>
          <p:cNvPr id="34" name="Imag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17765" y="168002"/>
            <a:ext cx="650445" cy="531197"/>
          </a:xfrm>
          <a:prstGeom prst="rect">
            <a:avLst/>
          </a:prstGeom>
        </p:spPr>
      </p:pic>
      <p:sp>
        <p:nvSpPr>
          <p:cNvPr id="26" name="Rectangle 25"/>
          <p:cNvSpPr/>
          <p:nvPr/>
        </p:nvSpPr>
        <p:spPr>
          <a:xfrm>
            <a:off x="1801535" y="2693324"/>
            <a:ext cx="3659926" cy="127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1541023"/>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MEGA">
  <a:themeElements>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mega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meg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meg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meg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meg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meg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meg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mega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meg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meg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meg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meg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meg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nded">
  <a:themeElements>
    <a:clrScheme name="Custom 3">
      <a:dk1>
        <a:srgbClr val="005DBA"/>
      </a:dk1>
      <a:lt1>
        <a:srgbClr val="FFFFFF"/>
      </a:lt1>
      <a:dk2>
        <a:srgbClr val="005DBA"/>
      </a:dk2>
      <a:lt2>
        <a:srgbClr val="FFFFFF"/>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spDef>
      <a:spPr>
        <a:ln/>
      </a:spPr>
      <a:bodyPr rtlCol="0" anchor="ctr"/>
      <a:lstStyle>
        <a:defPPr algn="ctr">
          <a:defRPr/>
        </a:defPPr>
      </a:lstStyle>
      <a:style>
        <a:lnRef idx="1">
          <a:schemeClr val="accent3"/>
        </a:lnRef>
        <a:fillRef idx="0">
          <a:schemeClr val="accent3"/>
        </a:fillRef>
        <a:effectRef idx="0">
          <a:schemeClr val="accent3"/>
        </a:effectRef>
        <a:fontRef idx="minor">
          <a:schemeClr val="tx1"/>
        </a:fontRef>
      </a:style>
    </a:spDef>
    <a:txDef>
      <a:spPr>
        <a:noFill/>
      </a:spPr>
      <a:bodyPr wrap="none" rtlCol="0">
        <a:spAutoFit/>
      </a:bodyPr>
      <a:lstStyle>
        <a:defPPr>
          <a:defRPr sz="1600" i="1" dirty="0" err="1" smtClean="0">
            <a:solidFill>
              <a:schemeClr val="bg1"/>
            </a:solidFill>
          </a:defRPr>
        </a:defPPr>
      </a:lstStyle>
    </a:txDef>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TM04033937[[fn=Traînée de condensation]]</Template>
  <TotalTime>14742</TotalTime>
  <Words>7964</Words>
  <Application>Microsoft Office PowerPoint</Application>
  <PresentationFormat>Grand écran</PresentationFormat>
  <Paragraphs>1164</Paragraphs>
  <Slides>56</Slides>
  <Notes>4</Notes>
  <HiddenSlides>0</HiddenSlides>
  <MMClips>1</MMClips>
  <ScaleCrop>false</ScaleCrop>
  <HeadingPairs>
    <vt:vector size="8" baseType="variant">
      <vt:variant>
        <vt:lpstr>Polices utilisées</vt:lpstr>
      </vt:variant>
      <vt:variant>
        <vt:i4>26</vt:i4>
      </vt:variant>
      <vt:variant>
        <vt:lpstr>Thème</vt:lpstr>
      </vt:variant>
      <vt:variant>
        <vt:i4>4</vt:i4>
      </vt:variant>
      <vt:variant>
        <vt:lpstr>Serveurs OLE incorporés</vt:lpstr>
      </vt:variant>
      <vt:variant>
        <vt:i4>3</vt:i4>
      </vt:variant>
      <vt:variant>
        <vt:lpstr>Titres des diapositives</vt:lpstr>
      </vt:variant>
      <vt:variant>
        <vt:i4>56</vt:i4>
      </vt:variant>
    </vt:vector>
  </HeadingPairs>
  <TitlesOfParts>
    <vt:vector size="89" baseType="lpstr">
      <vt:lpstr>Arial</vt:lpstr>
      <vt:lpstr>Arial Rounded MT Bold</vt:lpstr>
      <vt:lpstr>Arial-BoldMT</vt:lpstr>
      <vt:lpstr>ArialMT</vt:lpstr>
      <vt:lpstr>ArialNarrow</vt:lpstr>
      <vt:lpstr>Book Antiqua</vt:lpstr>
      <vt:lpstr>Calibri</vt:lpstr>
      <vt:lpstr>Calibri Light</vt:lpstr>
      <vt:lpstr>Cambria Math</vt:lpstr>
      <vt:lpstr>Comic Sans MS</vt:lpstr>
      <vt:lpstr>ComicSansMS</vt:lpstr>
      <vt:lpstr>Corbel</vt:lpstr>
      <vt:lpstr>Helvetica</vt:lpstr>
      <vt:lpstr>Helvetica-Light</vt:lpstr>
      <vt:lpstr>Impact</vt:lpstr>
      <vt:lpstr>MS Mincho</vt:lpstr>
      <vt:lpstr>Roboto Slab</vt:lpstr>
      <vt:lpstr>Sylfaen</vt:lpstr>
      <vt:lpstr>Symbol</vt:lpstr>
      <vt:lpstr>Times New Roman</vt:lpstr>
      <vt:lpstr>TimesNewRomanPSMT</vt:lpstr>
      <vt:lpstr>Trebuchet MS</vt:lpstr>
      <vt:lpstr>TT15Et00</vt:lpstr>
      <vt:lpstr>Varela Round</vt:lpstr>
      <vt:lpstr>Verdana</vt:lpstr>
      <vt:lpstr>Wingdings</vt:lpstr>
      <vt:lpstr>Thème Office</vt:lpstr>
      <vt:lpstr>OMEGA</vt:lpstr>
      <vt:lpstr>2_Office Theme</vt:lpstr>
      <vt:lpstr>Banded</vt:lpstr>
      <vt:lpstr>Equation.3</vt:lpstr>
      <vt:lpstr>Image bitmap</vt:lpstr>
      <vt:lpstr>Image Wang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vertex detector: Microfabrication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High-performance cooling: for future detectors</vt:lpstr>
      <vt:lpstr>High-performance cooling: for future detectors</vt:lpstr>
      <vt:lpstr>Composite: carbon  nanotube &amp; HIGH RADIATION </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STRUCTURES</dc:title>
  <dc:creator>Denis Grondin</dc:creator>
  <cp:lastModifiedBy>Denis Grondin</cp:lastModifiedBy>
  <cp:revision>682</cp:revision>
  <cp:lastPrinted>2020-09-16T09:19:04Z</cp:lastPrinted>
  <dcterms:created xsi:type="dcterms:W3CDTF">2016-04-18T11:43:30Z</dcterms:created>
  <dcterms:modified xsi:type="dcterms:W3CDTF">2020-09-21T08:31:52Z</dcterms:modified>
</cp:coreProperties>
</file>