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1" r:id="rId2"/>
  </p:sldMasterIdLst>
  <p:notesMasterIdLst>
    <p:notesMasterId r:id="rId9"/>
  </p:notesMasterIdLst>
  <p:handoutMasterIdLst>
    <p:handoutMasterId r:id="rId10"/>
  </p:handoutMasterIdLst>
  <p:sldIdLst>
    <p:sldId id="438" r:id="rId3"/>
    <p:sldId id="713" r:id="rId4"/>
    <p:sldId id="6054" r:id="rId5"/>
    <p:sldId id="6064" r:id="rId6"/>
    <p:sldId id="6065" r:id="rId7"/>
    <p:sldId id="89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869"/>
    <a:srgbClr val="011945"/>
    <a:srgbClr val="FF57FF"/>
    <a:srgbClr val="005493"/>
    <a:srgbClr val="FFEB6E"/>
    <a:srgbClr val="FFFFFF"/>
    <a:srgbClr val="000A46"/>
    <a:srgbClr val="0D0346"/>
    <a:srgbClr val="9AE2FF"/>
    <a:srgbClr val="F2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86350" autoAdjust="0"/>
  </p:normalViewPr>
  <p:slideViewPr>
    <p:cSldViewPr showGuides="1">
      <p:cViewPr varScale="1">
        <p:scale>
          <a:sx n="100" d="100"/>
          <a:sy n="100" d="100"/>
        </p:scale>
        <p:origin x="9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72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06/10/2025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06/10/2025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18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951B4-87F9-0940-B307-5BD2F01136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39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3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06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5BFF64-8579-44B8-8E60-2E09906F3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343340" y="920573"/>
            <a:ext cx="9505320" cy="5331189"/>
          </a:xfrm>
          <a:prstGeom prst="rect">
            <a:avLst/>
          </a:prstGeom>
          <a:blipFill dpi="0" rotWithShape="1">
            <a:blip r:embed="rId3">
              <a:alphaModFix amt="62132"/>
            </a:blip>
            <a:srcRect/>
            <a:tile tx="0" ty="0" sx="100000" sy="100000" flip="none" algn="tl"/>
          </a:blipFill>
          <a:effectLst>
            <a:softEdge rad="856871"/>
          </a:effectLst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1" r="-1016"/>
          <a:stretch/>
        </p:blipFill>
        <p:spPr>
          <a:xfrm>
            <a:off x="-96860" y="-27480"/>
            <a:ext cx="4464620" cy="69851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9A15148-CA74-259E-BACB-524A926D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DD1968-A784-B472-059C-5ACAAEDB09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7210" y="327695"/>
            <a:ext cx="1125421" cy="11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045600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859" y="1"/>
            <a:ext cx="5616576" cy="6885480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F240CB38-B869-1D6D-8F1B-77C1FBBC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4" name="Graphique 2">
            <a:extLst>
              <a:ext uri="{FF2B5EF4-FFF2-40B4-BE49-F238E27FC236}">
                <a16:creationId xmlns:a16="http://schemas.microsoft.com/office/drawing/2014/main" id="{29B2A740-BCD7-E328-EB34-FCB4242AFE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F9267-ED74-074B-AD97-54FD85C5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90901-F1D5-4B45-813D-6F8740FE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0A0821-A96C-2D4E-BF72-C761CA50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101D4-2136-0A4A-B904-8DC98313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57110-AE11-754B-86E6-5960C94F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22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FB1C52D-0501-A67C-7103-DF4FF4C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4E8F2876-8BB7-E603-67B5-65D37A5ADE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726589-2426-0836-2EBE-B00BD5D8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4721134-DE1C-23A6-7F71-F7A7C62EC7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62565-8B6B-8868-5365-CC7774CE1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630" y="211095"/>
            <a:ext cx="1253645" cy="1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10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132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AD421AA-D93E-002C-4BD2-39F910C8809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-888970" y="2708900"/>
            <a:ext cx="5623377" cy="1152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8000" dirty="0">
                <a:solidFill>
                  <a:srgbClr val="C00000"/>
                </a:solidFill>
                <a:latin typeface="Satoshi" pitchFamily="2" charset="77"/>
              </a:rPr>
              <a:t>Marcella Grasso</a:t>
            </a:r>
          </a:p>
          <a:p>
            <a:pPr algn="ctr"/>
            <a:endParaRPr lang="fr-FR" sz="9600" dirty="0">
              <a:solidFill>
                <a:srgbClr val="C00000"/>
              </a:solidFill>
              <a:latin typeface="Satoshi" pitchFamily="2" charset="77"/>
            </a:endParaRP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Scientific Director </a:t>
            </a: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Nuclear and Hadronic Physics</a:t>
            </a:r>
          </a:p>
          <a:p>
            <a:pPr algn="ctr"/>
            <a:endParaRPr lang="fr-FR" sz="7200" dirty="0">
              <a:latin typeface="Satoshi" pitchFamily="2" charset="77"/>
            </a:endParaRPr>
          </a:p>
          <a:p>
            <a:pPr algn="ctr"/>
            <a:r>
              <a:rPr lang="fr-FR" sz="7200" dirty="0">
                <a:latin typeface="Satoshi Light" pitchFamily="2" charset="77"/>
              </a:rPr>
              <a:t>CNRS  Nucléaire &amp; Particules, IN2P3</a:t>
            </a:r>
          </a:p>
          <a:p>
            <a:endParaRPr lang="fr-FR" b="0" dirty="0">
              <a:latin typeface="Satoshi Light" pitchFamily="2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8A832E-5B32-BC29-E7E7-4B927EFA331E}"/>
              </a:ext>
            </a:extLst>
          </p:cNvPr>
          <p:cNvSpPr txBox="1">
            <a:spLocks/>
          </p:cNvSpPr>
          <p:nvPr/>
        </p:nvSpPr>
        <p:spPr>
          <a:xfrm>
            <a:off x="1991430" y="764630"/>
            <a:ext cx="8713210" cy="115216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a typeface="ＭＳ Ｐゴシック" charset="0"/>
              </a:rPr>
              <a:t>Scientific Council on </a:t>
            </a:r>
            <a:r>
              <a:rPr lang="en-US" sz="2000" b="1" dirty="0" err="1">
                <a:solidFill>
                  <a:schemeClr val="bg1"/>
                </a:solidFill>
                <a:ea typeface="ＭＳ Ｐゴシック" charset="0"/>
              </a:rPr>
              <a:t>neutrinoless</a:t>
            </a:r>
            <a:r>
              <a:rPr lang="en-US" sz="2000" b="1" dirty="0">
                <a:solidFill>
                  <a:schemeClr val="bg1"/>
                </a:solidFill>
                <a:ea typeface="ＭＳ Ｐゴシック" charset="0"/>
              </a:rPr>
              <a:t> double beta decay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ea typeface="ＭＳ Ｐゴシック" charset="0"/>
              </a:rPr>
              <a:t>October 6, 2025. Morning session (IN2P3)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4811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034269-721B-D449-83EE-FED99482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441891"/>
            <a:ext cx="3991611" cy="23552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9DED26-D76D-6B40-89D7-2DC9FF4D2F93}"/>
              </a:ext>
            </a:extLst>
          </p:cNvPr>
          <p:cNvSpPr txBox="1"/>
          <p:nvPr/>
        </p:nvSpPr>
        <p:spPr>
          <a:xfrm>
            <a:off x="1271330" y="447572"/>
            <a:ext cx="9361300" cy="677108"/>
          </a:xfrm>
          <a:prstGeom prst="rect">
            <a:avLst/>
          </a:prstGeom>
          <a:solidFill>
            <a:schemeClr val="accent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Why do scientists try to observe this rare and hypothetical nuclear decay?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Several scientific domains are involved and may be impacted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2BEF2D-E173-E94A-BD64-57C349A2E2D1}"/>
              </a:ext>
            </a:extLst>
          </p:cNvPr>
          <p:cNvSpPr txBox="1"/>
          <p:nvPr/>
        </p:nvSpPr>
        <p:spPr>
          <a:xfrm>
            <a:off x="67648" y="4437140"/>
            <a:ext cx="3991611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PARTICLE PHYSICS:</a:t>
            </a:r>
          </a:p>
          <a:p>
            <a:r>
              <a:rPr lang="en-US" b="1" u="sng" dirty="0"/>
              <a:t>new physics beyond the Standard Model</a:t>
            </a:r>
          </a:p>
          <a:p>
            <a:r>
              <a:rPr lang="en-US" sz="1600" b="1" dirty="0"/>
              <a:t>If this decay is observed -&gt;</a:t>
            </a:r>
          </a:p>
          <a:p>
            <a:r>
              <a:rPr lang="en-US" sz="1600" b="1" dirty="0"/>
              <a:t>the total lepton number is not conserved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6630E0-03C4-0F48-B804-D6738119B618}"/>
              </a:ext>
            </a:extLst>
          </p:cNvPr>
          <p:cNvSpPr txBox="1"/>
          <p:nvPr/>
        </p:nvSpPr>
        <p:spPr>
          <a:xfrm>
            <a:off x="7104140" y="1539935"/>
            <a:ext cx="487619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COSMOLOGY: </a:t>
            </a:r>
          </a:p>
          <a:p>
            <a:r>
              <a:rPr lang="fr-FR" b="1" u="sng" dirty="0" err="1"/>
              <a:t>matter</a:t>
            </a:r>
            <a:r>
              <a:rPr lang="fr-FR" b="1" u="sng" dirty="0"/>
              <a:t>/</a:t>
            </a:r>
            <a:r>
              <a:rPr lang="fr-FR" b="1" u="sng" dirty="0" err="1"/>
              <a:t>antimatter</a:t>
            </a:r>
            <a:r>
              <a:rPr lang="fr-FR" b="1" u="sng" dirty="0"/>
              <a:t> </a:t>
            </a:r>
            <a:r>
              <a:rPr lang="fr-FR" b="1" u="sng" dirty="0" err="1"/>
              <a:t>asymmetry</a:t>
            </a:r>
            <a:r>
              <a:rPr lang="fr-FR" b="1" u="sng" dirty="0"/>
              <a:t> </a:t>
            </a:r>
          </a:p>
          <a:p>
            <a:r>
              <a:rPr lang="en-US" sz="1600" b="1" dirty="0"/>
              <a:t>If lepton number is not conserved -&gt; </a:t>
            </a:r>
          </a:p>
          <a:p>
            <a:r>
              <a:rPr lang="en-US" sz="1600" b="1" dirty="0"/>
              <a:t>there may be an impact on matter/antimatter asymmetry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D809B-F70B-F546-BA2B-2328B8DD949B}"/>
              </a:ext>
            </a:extLst>
          </p:cNvPr>
          <p:cNvSpPr txBox="1"/>
          <p:nvPr/>
        </p:nvSpPr>
        <p:spPr>
          <a:xfrm>
            <a:off x="67648" y="1753117"/>
            <a:ext cx="3991611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NEUTRINO PHYSICS: </a:t>
            </a:r>
          </a:p>
          <a:p>
            <a:r>
              <a:rPr lang="fr-FR" b="1" u="sng" dirty="0">
                <a:solidFill>
                  <a:srgbClr val="011945"/>
                </a:solidFill>
              </a:rPr>
              <a:t>the nature of neutrinos: </a:t>
            </a:r>
          </a:p>
          <a:p>
            <a:r>
              <a:rPr lang="en-US" sz="1600" b="1" dirty="0"/>
              <a:t>If this decay is observed -&gt; </a:t>
            </a:r>
          </a:p>
          <a:p>
            <a:r>
              <a:rPr lang="en-US" sz="1600" b="1" dirty="0"/>
              <a:t>neutrinos are Majorana particles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9BAAF0-D51E-6F46-9D78-D7BC8342EA7B}"/>
              </a:ext>
            </a:extLst>
          </p:cNvPr>
          <p:cNvSpPr txBox="1"/>
          <p:nvPr/>
        </p:nvSpPr>
        <p:spPr>
          <a:xfrm>
            <a:off x="7248160" y="4531349"/>
            <a:ext cx="4601106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NUCLEAR PHYSICS:  </a:t>
            </a:r>
          </a:p>
          <a:p>
            <a:r>
              <a:rPr lang="en-US" sz="1600" b="1" dirty="0"/>
              <a:t>to compute half-lives,</a:t>
            </a:r>
            <a:r>
              <a:rPr lang="en-US" b="1" dirty="0"/>
              <a:t> </a:t>
            </a:r>
            <a:r>
              <a:rPr lang="en-US" b="1" u="sng" dirty="0"/>
              <a:t>nuclear matrix elements</a:t>
            </a:r>
            <a:r>
              <a:rPr lang="en-US" b="1" dirty="0"/>
              <a:t> </a:t>
            </a:r>
            <a:r>
              <a:rPr lang="en-US" sz="1600" b="1" dirty="0"/>
              <a:t>are necessary (theoretical nuclear approaches for the predictions). </a:t>
            </a:r>
          </a:p>
          <a:p>
            <a:r>
              <a:rPr lang="en-US" sz="1600" b="1" dirty="0"/>
              <a:t>If this decay is observed -&gt; </a:t>
            </a:r>
          </a:p>
          <a:p>
            <a:r>
              <a:rPr lang="en-US" sz="1600" b="1" dirty="0"/>
              <a:t>test for models and the nuclear interaction (benchmark for example for ab-initio models)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F967BE6-7A03-8C43-B577-797449F8D45A}"/>
              </a:ext>
            </a:extLst>
          </p:cNvPr>
          <p:cNvCxnSpPr/>
          <p:nvPr/>
        </p:nvCxnSpPr>
        <p:spPr>
          <a:xfrm flipH="1" flipV="1">
            <a:off x="2999570" y="3137920"/>
            <a:ext cx="667216" cy="579120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3CF907-7E73-4844-8DDB-D6F1D53BD106}"/>
              </a:ext>
            </a:extLst>
          </p:cNvPr>
          <p:cNvCxnSpPr>
            <a:cxnSpLocks/>
          </p:cNvCxnSpPr>
          <p:nvPr/>
        </p:nvCxnSpPr>
        <p:spPr>
          <a:xfrm flipV="1">
            <a:off x="7824240" y="3137920"/>
            <a:ext cx="627929" cy="477043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0A203F-A192-E44A-BFCC-D563276AFA15}"/>
              </a:ext>
            </a:extLst>
          </p:cNvPr>
          <p:cNvCxnSpPr>
            <a:cxnSpLocks/>
          </p:cNvCxnSpPr>
          <p:nvPr/>
        </p:nvCxnSpPr>
        <p:spPr>
          <a:xfrm flipH="1">
            <a:off x="2999570" y="3659785"/>
            <a:ext cx="669247" cy="489315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68E5E5E-E35F-5E46-BB7B-D6020E98A119}"/>
              </a:ext>
            </a:extLst>
          </p:cNvPr>
          <p:cNvCxnSpPr>
            <a:cxnSpLocks/>
          </p:cNvCxnSpPr>
          <p:nvPr/>
        </p:nvCxnSpPr>
        <p:spPr>
          <a:xfrm>
            <a:off x="7824240" y="3550092"/>
            <a:ext cx="706459" cy="746907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295940F-0124-BCC2-3150-BD9C4C0632DE}"/>
              </a:ext>
            </a:extLst>
          </p:cNvPr>
          <p:cNvSpPr txBox="1"/>
          <p:nvPr/>
        </p:nvSpPr>
        <p:spPr>
          <a:xfrm>
            <a:off x="4511780" y="5301298"/>
            <a:ext cx="244834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High-impact science  </a:t>
            </a:r>
            <a:r>
              <a:rPr lang="fr-FR" b="1" dirty="0" err="1">
                <a:solidFill>
                  <a:schemeClr val="bg1"/>
                </a:solidFill>
              </a:rPr>
              <a:t>is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expected</a:t>
            </a:r>
            <a:r>
              <a:rPr lang="fr-FR" b="1" dirty="0">
                <a:solidFill>
                  <a:schemeClr val="bg1"/>
                </a:solidFill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3603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BB5906-E9C8-7C8C-E424-EFB20CB7E9C0}"/>
              </a:ext>
            </a:extLst>
          </p:cNvPr>
          <p:cNvSpPr txBox="1"/>
          <p:nvPr/>
        </p:nvSpPr>
        <p:spPr>
          <a:xfrm>
            <a:off x="2423490" y="550359"/>
            <a:ext cx="756104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Neutrinoless</a:t>
            </a:r>
            <a:r>
              <a:rPr lang="en-US" b="1" dirty="0"/>
              <a:t> double beta decay is included </a:t>
            </a:r>
          </a:p>
          <a:p>
            <a:pPr algn="ctr"/>
            <a:r>
              <a:rPr lang="en-US" b="1" dirty="0"/>
              <a:t>in the Nuclear and Hadronic Physics portfolio since January 2024</a:t>
            </a:r>
            <a:endParaRPr lang="en-US" sz="1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0B75B4-3C06-4B94-D1F4-4937CFF0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70" y="2420860"/>
            <a:ext cx="6984970" cy="4498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D70B18-A2FF-42CC-8D1D-54A0D3E4B734}"/>
              </a:ext>
            </a:extLst>
          </p:cNvPr>
          <p:cNvSpPr/>
          <p:nvPr/>
        </p:nvSpPr>
        <p:spPr>
          <a:xfrm>
            <a:off x="7968260" y="6093370"/>
            <a:ext cx="2088290" cy="7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9E6C1-6710-9FF9-5282-1642AC0F9466}"/>
              </a:ext>
            </a:extLst>
          </p:cNvPr>
          <p:cNvSpPr/>
          <p:nvPr/>
        </p:nvSpPr>
        <p:spPr>
          <a:xfrm>
            <a:off x="4583790" y="2348850"/>
            <a:ext cx="1584220" cy="158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D2AFA-963E-CF34-EB1A-F2427EDD90D7}"/>
              </a:ext>
            </a:extLst>
          </p:cNvPr>
          <p:cNvSpPr/>
          <p:nvPr/>
        </p:nvSpPr>
        <p:spPr>
          <a:xfrm>
            <a:off x="3287610" y="2348850"/>
            <a:ext cx="1008140" cy="158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7C5A21-0B44-5D46-9A0E-1215A4B670C3}"/>
              </a:ext>
            </a:extLst>
          </p:cNvPr>
          <p:cNvSpPr txBox="1"/>
          <p:nvPr/>
        </p:nvSpPr>
        <p:spPr>
          <a:xfrm>
            <a:off x="335200" y="1628750"/>
            <a:ext cx="11305570" cy="2185214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IN2P3 presently aims to define a scientific strategy with structured and focused activities on an existing new-generation project, within an international collaboration. Different techniques are employed in these projects with, mainly, a focus on 3 isotopes: Ge (LEGEND), Mo (CUPID), Xe (</a:t>
            </a:r>
            <a:r>
              <a:rPr lang="en-US" sz="1600" b="1" dirty="0" err="1"/>
              <a:t>nEXO</a:t>
            </a:r>
            <a:r>
              <a:rPr lang="en-US" sz="1600" b="1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Status at IN2P3 in January 2024: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SuperNEMO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demonstrator under construction in </a:t>
            </a: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Laboratoire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Souterrain de Modane (LSM) (with </a:t>
            </a:r>
            <a:r>
              <a:rPr lang="en-US" sz="1400" b="1" baseline="30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82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Some interest in </a:t>
            </a: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nEXO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at SUBATECH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R&amp;D activities (R2D2)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CUPID (collaborations with CEA)</a:t>
            </a:r>
          </a:p>
        </p:txBody>
      </p:sp>
    </p:spTree>
    <p:extLst>
      <p:ext uri="{BB962C8B-B14F-4D97-AF65-F5344CB8AC3E}">
        <p14:creationId xmlns:p14="http://schemas.microsoft.com/office/powerpoint/2010/main" val="39837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7EA23AE-178E-EB68-70E7-793E87D81CB2}"/>
              </a:ext>
            </a:extLst>
          </p:cNvPr>
          <p:cNvSpPr txBox="1">
            <a:spLocks/>
          </p:cNvSpPr>
          <p:nvPr/>
        </p:nvSpPr>
        <p:spPr>
          <a:xfrm>
            <a:off x="2423490" y="221795"/>
            <a:ext cx="7345020" cy="1224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ea typeface="ＭＳ Ｐゴシック" charset="0"/>
              </a:rPr>
              <a:t>IN2P3 Scientific Council. October 6 2025.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ea typeface="ＭＳ Ｐゴシック" charset="0"/>
              </a:rPr>
              <a:t>Morning session. Only IN2P3</a:t>
            </a:r>
            <a:endParaRPr lang="en-US" sz="1800" b="1" dirty="0"/>
          </a:p>
          <a:p>
            <a:pPr>
              <a:lnSpc>
                <a:spcPct val="150000"/>
              </a:lnSpc>
            </a:pPr>
            <a:endParaRPr lang="en-US" sz="18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17E35A-808B-F19F-046B-D7196277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0" y="1628750"/>
            <a:ext cx="7772400" cy="4807418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3E97EC3A-4823-120C-B5AE-B709E402AEEB}"/>
              </a:ext>
            </a:extLst>
          </p:cNvPr>
          <p:cNvSpPr txBox="1">
            <a:spLocks/>
          </p:cNvSpPr>
          <p:nvPr/>
        </p:nvSpPr>
        <p:spPr>
          <a:xfrm>
            <a:off x="4849565" y="2852920"/>
            <a:ext cx="7020975" cy="2016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err="1">
                <a:solidFill>
                  <a:srgbClr val="0070C0"/>
                </a:solidFill>
                <a:ea typeface="ＭＳ Ｐゴシック" charset="0"/>
              </a:rPr>
              <a:t>SuperNEMO</a:t>
            </a:r>
            <a:r>
              <a:rPr lang="en-US" sz="1600" b="1" dirty="0">
                <a:ea typeface="ＭＳ Ｐゴシック" charset="0"/>
              </a:rPr>
              <a:t>: an information point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ea typeface="ＭＳ Ｐゴシック" charset="0"/>
              </a:rPr>
              <a:t>Data taking started in Spring 2025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ea typeface="ＭＳ Ｐゴシック" charset="0"/>
              </a:rPr>
              <a:t>Dismantling is expected to start in January 2027 (exchanges with the collaboration)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ea typeface="ＭＳ Ｐゴシック" charset="0"/>
              </a:rPr>
              <a:t>Un update will be done after 1 year of data taking (Spring 2026)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75B0F86-7B87-C048-E54E-F0CC9DCB26AF}"/>
              </a:ext>
            </a:extLst>
          </p:cNvPr>
          <p:cNvSpPr txBox="1">
            <a:spLocks/>
          </p:cNvSpPr>
          <p:nvPr/>
        </p:nvSpPr>
        <p:spPr>
          <a:xfrm>
            <a:off x="5695265" y="5373270"/>
            <a:ext cx="6161535" cy="11882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70C0"/>
                </a:solidFill>
                <a:ea typeface="ＭＳ Ｐゴシック" charset="0"/>
              </a:rPr>
              <a:t>R2D2 </a:t>
            </a:r>
            <a:r>
              <a:rPr lang="en-US" sz="1600" b="1" dirty="0">
                <a:ea typeface="ＭＳ Ｐゴシック" charset="0"/>
              </a:rPr>
              <a:t>is presented today for information and evaluation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ea typeface="ＭＳ Ｐゴシック" charset="0"/>
              </a:rPr>
              <a:t>IN2P3 asks CSI members to address in particular some specific points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4054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7EA23AE-178E-EB68-70E7-793E87D81CB2}"/>
              </a:ext>
            </a:extLst>
          </p:cNvPr>
          <p:cNvSpPr txBox="1">
            <a:spLocks/>
          </p:cNvSpPr>
          <p:nvPr/>
        </p:nvSpPr>
        <p:spPr>
          <a:xfrm>
            <a:off x="335200" y="116540"/>
            <a:ext cx="11305570" cy="1224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ea typeface="ＭＳ Ｐゴシック" charset="0"/>
              </a:rPr>
              <a:t> </a:t>
            </a:r>
            <a:r>
              <a:rPr lang="en-US" sz="2000" b="1" dirty="0">
                <a:ea typeface="ＭＳ Ｐゴシック" charset="0"/>
              </a:rPr>
              <a:t>R2D2 (Rare Decays with Radial Detectors): R&amp;D activity at IN2P3 since several years.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ea typeface="ＭＳ Ｐゴシック" charset="0"/>
              </a:rPr>
              <a:t>IN2P3 suggests the following points to be addressed:</a:t>
            </a:r>
            <a:endParaRPr lang="en-US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499035-1663-C0A5-D61E-FF85425C6F90}"/>
              </a:ext>
            </a:extLst>
          </p:cNvPr>
          <p:cNvSpPr txBox="1"/>
          <p:nvPr/>
        </p:nvSpPr>
        <p:spPr>
          <a:xfrm>
            <a:off x="407210" y="1556740"/>
            <a:ext cx="1116155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Strengths and weaknesses of the instrumental developments carried out over the past years in the framework of R2D2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fr-FR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fr-FR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Impact of the R2D2 R&amp;D on the expertise at the institute: what have been the benefits? </a:t>
            </a:r>
            <a:endParaRPr lang="en-US" b="1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just"/>
            <a:endParaRPr lang="en-US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just"/>
            <a:endParaRPr lang="en-US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The international context for future new-generation </a:t>
            </a:r>
            <a:r>
              <a:rPr lang="en-US" b="1" dirty="0" err="1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neutrinoless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double beta decay projects evolved over the last years. International collaborations have mainly focused on a few projects.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What is the place of R2D2 in this context?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How do R2D2 activities compare to these projects in terms of competitivity in the expected performances, competitivity in the timeline, level of maturity?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just"/>
            <a:endParaRPr lang="en-US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What scientifi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 impact would be expected and how could it be achieved? What would be needed? 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en-US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FTEs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dedicated to R2D2. Where and how? Commitments of the teams to other projects</a:t>
            </a:r>
            <a:endParaRPr lang="fr-FR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686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FC55BC-73BA-7241-D377-BFEC23A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8970" y="2924930"/>
            <a:ext cx="5616575" cy="12961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fr-FR" sz="2800" b="1" dirty="0" err="1">
                <a:latin typeface="+mj-lt"/>
              </a:rPr>
              <a:t>Thank</a:t>
            </a:r>
            <a:r>
              <a:rPr lang="fr-FR" sz="2800" b="1" dirty="0">
                <a:latin typeface="+mj-lt"/>
              </a:rPr>
              <a:t> </a:t>
            </a:r>
            <a:r>
              <a:rPr lang="fr-FR" sz="2800" b="1" dirty="0" err="1">
                <a:latin typeface="+mj-lt"/>
              </a:rPr>
              <a:t>you</a:t>
            </a:r>
            <a:endParaRPr lang="fr-F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0677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57207</TotalTime>
  <Words>511</Words>
  <Application>Microsoft Macintosh PowerPoint</Application>
  <PresentationFormat>Grand écran</PresentationFormat>
  <Paragraphs>63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Satoshi</vt:lpstr>
      <vt:lpstr>Satoshi Light</vt:lpstr>
      <vt:lpstr>Arial</vt:lpstr>
      <vt:lpstr>Calibri</vt:lpstr>
      <vt:lpstr>IBM Plex Sans</vt:lpstr>
      <vt:lpstr>IBM Plex Sans SemiBold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HORTALA Thomas</dc:creator>
  <cp:keywords/>
  <dc:description/>
  <cp:lastModifiedBy>Marcella Grasso</cp:lastModifiedBy>
  <cp:revision>934</cp:revision>
  <cp:lastPrinted>2025-09-25T11:58:32Z</cp:lastPrinted>
  <dcterms:created xsi:type="dcterms:W3CDTF">2023-11-07T22:06:45Z</dcterms:created>
  <dcterms:modified xsi:type="dcterms:W3CDTF">2025-10-06T03:39:32Z</dcterms:modified>
  <cp:category/>
</cp:coreProperties>
</file>