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 id="2147483713" r:id="rId2"/>
  </p:sldMasterIdLst>
  <p:notesMasterIdLst>
    <p:notesMasterId r:id="rId26"/>
  </p:notesMasterIdLst>
  <p:sldIdLst>
    <p:sldId id="256" r:id="rId3"/>
    <p:sldId id="1791" r:id="rId4"/>
    <p:sldId id="1741" r:id="rId5"/>
    <p:sldId id="1711" r:id="rId6"/>
    <p:sldId id="1715" r:id="rId7"/>
    <p:sldId id="1735" r:id="rId8"/>
    <p:sldId id="1784" r:id="rId9"/>
    <p:sldId id="1801" r:id="rId10"/>
    <p:sldId id="1802" r:id="rId11"/>
    <p:sldId id="1803" r:id="rId12"/>
    <p:sldId id="1767" r:id="rId13"/>
    <p:sldId id="1794" r:id="rId14"/>
    <p:sldId id="1793" r:id="rId15"/>
    <p:sldId id="1792" r:id="rId16"/>
    <p:sldId id="1795" r:id="rId17"/>
    <p:sldId id="1725" r:id="rId18"/>
    <p:sldId id="1796" r:id="rId19"/>
    <p:sldId id="1797" r:id="rId20"/>
    <p:sldId id="1800" r:id="rId21"/>
    <p:sldId id="1799" r:id="rId22"/>
    <p:sldId id="1786" r:id="rId23"/>
    <p:sldId id="1783" r:id="rId24"/>
    <p:sldId id="1765" r:id="rId25"/>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00"/>
    <a:srgbClr val="CC0066"/>
    <a:srgbClr val="229023"/>
    <a:srgbClr val="F39200"/>
    <a:srgbClr val="E05314"/>
    <a:srgbClr val="6600CC"/>
    <a:srgbClr val="7A286A"/>
    <a:srgbClr val="511F74"/>
    <a:srgbClr val="00294B"/>
    <a:srgbClr val="4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6" autoAdjust="0"/>
    <p:restoredTop sz="96291" autoAdjust="0"/>
  </p:normalViewPr>
  <p:slideViewPr>
    <p:cSldViewPr>
      <p:cViewPr varScale="1">
        <p:scale>
          <a:sx n="133" d="100"/>
          <a:sy n="133" d="100"/>
        </p:scale>
        <p:origin x="200" y="384"/>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8T12:59:38.01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0 156,'84'-23,"-13"4,-30 5,-19 6,2-1,-9 3,6-2,3 1,0 0,-4 2,6 0,-7 2,6-1,-6 2,3 0,-3-2,2-1,-1-3,-3 0,3-1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8T12:59:38.02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1,'73'0,"-10"0,-33 0,-2 0,0 0,-10 0,5 0,-6 0,8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04/12/2023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‹N°›</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logo-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1902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170707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 simple : titre+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a:t>Modifiez le style du titre</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5412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introduction : titre+contenu+filigran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8" name="Espace réservé du contenu 3"/>
          <p:cNvSpPr>
            <a:spLocks noGrp="1"/>
          </p:cNvSpPr>
          <p:nvPr>
            <p:ph sz="half" idx="2" hasCustomPrompt="1"/>
          </p:nvPr>
        </p:nvSpPr>
        <p:spPr>
          <a:xfrm>
            <a:off x="273820" y="1445569"/>
            <a:ext cx="10308112"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3" name="ZoneTexte 12"/>
          <p:cNvSpPr txBox="1"/>
          <p:nvPr userDrawn="1"/>
        </p:nvSpPr>
        <p:spPr>
          <a:xfrm>
            <a:off x="7959903" y="481445"/>
            <a:ext cx="432047" cy="200055"/>
          </a:xfrm>
          <a:prstGeom prst="rect">
            <a:avLst/>
          </a:prstGeom>
          <a:noFill/>
        </p:spPr>
        <p:txBody>
          <a:bodyPr wrap="square" rtlCol="0">
            <a:spAutoFit/>
          </a:bodyPr>
          <a:lstStyle/>
          <a:p>
            <a:r>
              <a:rPr lang="fr-FR" sz="700" b="0" dirty="0">
                <a:solidFill>
                  <a:schemeClr val="bg1"/>
                </a:solidFill>
              </a:rPr>
              <a:t>IN2P3</a:t>
            </a:r>
          </a:p>
        </p:txBody>
      </p:sp>
    </p:spTree>
    <p:extLst>
      <p:ext uri="{BB962C8B-B14F-4D97-AF65-F5344CB8AC3E}">
        <p14:creationId xmlns:p14="http://schemas.microsoft.com/office/powerpoint/2010/main" val="90163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simple : titre+contenu+filigran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 y="0"/>
            <a:ext cx="10772417" cy="6059485"/>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a:t>Modifiez le style du titre</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9610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simple : titre+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a:t>Modifiez le style du titre</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030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introduction : titre+2 contenus+filigrane">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9" name="Espace réservé du contenu 3"/>
          <p:cNvSpPr>
            <a:spLocks noGrp="1"/>
          </p:cNvSpPr>
          <p:nvPr>
            <p:ph sz="half" idx="2" hasCustomPrompt="1"/>
          </p:nvPr>
        </p:nvSpPr>
        <p:spPr>
          <a:xfrm>
            <a:off x="273820" y="1445569"/>
            <a:ext cx="5040559"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contenu 3"/>
          <p:cNvSpPr>
            <a:spLocks noGrp="1"/>
          </p:cNvSpPr>
          <p:nvPr>
            <p:ph sz="half" idx="13" hasCustomPrompt="1"/>
          </p:nvPr>
        </p:nvSpPr>
        <p:spPr>
          <a:xfrm>
            <a:off x="5535752" y="1445569"/>
            <a:ext cx="5040559"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1" name="ZoneTexte 20"/>
          <p:cNvSpPr txBox="1"/>
          <p:nvPr userDrawn="1"/>
        </p:nvSpPr>
        <p:spPr>
          <a:xfrm>
            <a:off x="7959903" y="481445"/>
            <a:ext cx="432047" cy="200055"/>
          </a:xfrm>
          <a:prstGeom prst="rect">
            <a:avLst/>
          </a:prstGeom>
          <a:noFill/>
        </p:spPr>
        <p:txBody>
          <a:bodyPr wrap="square" rtlCol="0">
            <a:spAutoFit/>
          </a:bodyPr>
          <a:lstStyle/>
          <a:p>
            <a:r>
              <a:rPr lang="fr-FR" sz="700" b="0" dirty="0">
                <a:solidFill>
                  <a:schemeClr val="bg1"/>
                </a:solidFill>
              </a:rPr>
              <a:t>IN2P3</a:t>
            </a:r>
          </a:p>
        </p:txBody>
      </p:sp>
      <p:sp>
        <p:nvSpPr>
          <p:cNvPr id="2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2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2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048089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simple  : titre+2 contenus+filigrane">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1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9" name="Espace réservé du contenu 3"/>
          <p:cNvSpPr>
            <a:spLocks noGrp="1"/>
          </p:cNvSpPr>
          <p:nvPr>
            <p:ph sz="half" idx="2" hasCustomPrompt="1"/>
          </p:nvPr>
        </p:nvSpPr>
        <p:spPr>
          <a:xfrm>
            <a:off x="273820"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contenu 3"/>
          <p:cNvSpPr>
            <a:spLocks noGrp="1"/>
          </p:cNvSpPr>
          <p:nvPr>
            <p:ph sz="half" idx="13" hasCustomPrompt="1"/>
          </p:nvPr>
        </p:nvSpPr>
        <p:spPr>
          <a:xfrm>
            <a:off x="5535752"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87427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simple  : titre+2 contenus">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1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0" name="Espace réservé du contenu 3"/>
          <p:cNvSpPr>
            <a:spLocks noGrp="1"/>
          </p:cNvSpPr>
          <p:nvPr>
            <p:ph sz="half" idx="2" hasCustomPrompt="1"/>
          </p:nvPr>
        </p:nvSpPr>
        <p:spPr>
          <a:xfrm>
            <a:off x="273820"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3"/>
          <p:cNvSpPr>
            <a:spLocks noGrp="1"/>
          </p:cNvSpPr>
          <p:nvPr>
            <p:ph sz="half" idx="13" hasCustomPrompt="1"/>
          </p:nvPr>
        </p:nvSpPr>
        <p:spPr>
          <a:xfrm>
            <a:off x="5535752"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11971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30/11/2023</a:t>
            </a:r>
          </a:p>
        </p:txBody>
      </p:sp>
      <p:sp>
        <p:nvSpPr>
          <p:cNvPr id="4" name="Espace réservé du pied de page 3"/>
          <p:cNvSpPr>
            <a:spLocks noGrp="1"/>
          </p:cNvSpPr>
          <p:nvPr>
            <p:ph type="ftr" sz="quarter" idx="11"/>
          </p:nvPr>
        </p:nvSpPr>
        <p:spPr/>
        <p:txBody>
          <a:bodyPr/>
          <a:lstStyle/>
          <a:p>
            <a:r>
              <a:rPr lang="fr-FR"/>
              <a:t>ICFA Seminar 2023</a:t>
            </a:r>
          </a:p>
        </p:txBody>
      </p:sp>
      <p:sp>
        <p:nvSpPr>
          <p:cNvPr id="5" name="Espace réservé du numéro de diapositive 4"/>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2206606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30/11/2023</a:t>
            </a:r>
          </a:p>
        </p:txBody>
      </p:sp>
      <p:sp>
        <p:nvSpPr>
          <p:cNvPr id="3" name="Espace réservé du pied de page 2"/>
          <p:cNvSpPr>
            <a:spLocks noGrp="1"/>
          </p:cNvSpPr>
          <p:nvPr>
            <p:ph type="ftr" sz="quarter" idx="11"/>
          </p:nvPr>
        </p:nvSpPr>
        <p:spPr/>
        <p:txBody>
          <a:bodyPr/>
          <a:lstStyle/>
          <a:p>
            <a:r>
              <a:rPr lang="fr-FR"/>
              <a:t>ICFA Seminar 2023</a:t>
            </a:r>
          </a:p>
        </p:txBody>
      </p:sp>
      <p:sp>
        <p:nvSpPr>
          <p:cNvPr id="4" name="Espace réservé du numéro de diapositive 3"/>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326081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number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212562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41363" y="403225"/>
            <a:ext cx="3475037" cy="1414463"/>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579938" y="873125"/>
            <a:ext cx="5453062" cy="4305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741363" y="1817688"/>
            <a:ext cx="3475037" cy="3368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30/11/2023</a:t>
            </a:r>
          </a:p>
        </p:txBody>
      </p:sp>
      <p:sp>
        <p:nvSpPr>
          <p:cNvPr id="6" name="Espace réservé du pied de page 5"/>
          <p:cNvSpPr>
            <a:spLocks noGrp="1"/>
          </p:cNvSpPr>
          <p:nvPr>
            <p:ph type="ftr" sz="quarter" idx="11"/>
          </p:nvPr>
        </p:nvSpPr>
        <p:spPr/>
        <p:txBody>
          <a:bodyPr/>
          <a:lstStyle/>
          <a:p>
            <a:r>
              <a:rPr lang="fr-FR"/>
              <a:t>ICFA Seminar 2023</a:t>
            </a:r>
          </a:p>
        </p:txBody>
      </p:sp>
      <p:sp>
        <p:nvSpPr>
          <p:cNvPr id="7" name="Espace réservé du numéro de diapositive 6"/>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471461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41363" y="403225"/>
            <a:ext cx="3475037" cy="1414463"/>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579938" y="873125"/>
            <a:ext cx="5453062" cy="43053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741363" y="1817688"/>
            <a:ext cx="3475037" cy="3368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30/11/2023</a:t>
            </a:r>
          </a:p>
        </p:txBody>
      </p:sp>
      <p:sp>
        <p:nvSpPr>
          <p:cNvPr id="6" name="Espace réservé du pied de page 5"/>
          <p:cNvSpPr>
            <a:spLocks noGrp="1"/>
          </p:cNvSpPr>
          <p:nvPr>
            <p:ph type="ftr" sz="quarter" idx="11"/>
          </p:nvPr>
        </p:nvSpPr>
        <p:spPr/>
        <p:txBody>
          <a:bodyPr/>
          <a:lstStyle/>
          <a:p>
            <a:r>
              <a:rPr lang="fr-FR"/>
              <a:t>ICFA Seminar 2023</a:t>
            </a:r>
          </a:p>
        </p:txBody>
      </p:sp>
      <p:sp>
        <p:nvSpPr>
          <p:cNvPr id="7" name="Espace réservé du numéro de diapositive 6"/>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3827469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30/11/2023</a:t>
            </a:r>
          </a:p>
        </p:txBody>
      </p:sp>
      <p:sp>
        <p:nvSpPr>
          <p:cNvPr id="5" name="Espace réservé du pied de page 4"/>
          <p:cNvSpPr>
            <a:spLocks noGrp="1"/>
          </p:cNvSpPr>
          <p:nvPr>
            <p:ph type="ftr" sz="quarter" idx="11"/>
          </p:nvPr>
        </p:nvSpPr>
        <p:spPr/>
        <p:txBody>
          <a:bodyPr/>
          <a:lstStyle/>
          <a:p>
            <a:r>
              <a:rPr lang="fr-FR"/>
              <a:t>ICFA Seminar 2023</a:t>
            </a:r>
          </a:p>
        </p:txBody>
      </p:sp>
      <p:sp>
        <p:nvSpPr>
          <p:cNvPr id="6" name="Espace réservé du numéro de diapositive 5"/>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134087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08900" y="322263"/>
            <a:ext cx="2322513" cy="513556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41363" y="322263"/>
            <a:ext cx="6815137" cy="51355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30/11/2023</a:t>
            </a:r>
          </a:p>
        </p:txBody>
      </p:sp>
      <p:sp>
        <p:nvSpPr>
          <p:cNvPr id="5" name="Espace réservé du pied de page 4"/>
          <p:cNvSpPr>
            <a:spLocks noGrp="1"/>
          </p:cNvSpPr>
          <p:nvPr>
            <p:ph type="ftr" sz="quarter" idx="11"/>
          </p:nvPr>
        </p:nvSpPr>
        <p:spPr/>
        <p:txBody>
          <a:bodyPr/>
          <a:lstStyle/>
          <a:p>
            <a:r>
              <a:rPr lang="fr-FR"/>
              <a:t>ICFA Seminar 2023</a:t>
            </a:r>
          </a:p>
        </p:txBody>
      </p:sp>
      <p:sp>
        <p:nvSpPr>
          <p:cNvPr id="6" name="Espace réservé du numéro de diapositive 5"/>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114961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ijclab">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2" name="Titre 1"/>
          <p:cNvSpPr>
            <a:spLocks noGrp="1"/>
          </p:cNvSpPr>
          <p:nvPr>
            <p:ph type="title"/>
          </p:nvPr>
        </p:nvSpPr>
        <p:spPr>
          <a:xfrm>
            <a:off x="2290043" y="149425"/>
            <a:ext cx="8208911"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2332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fili-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3606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680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lide-2-fili-tutelle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25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2-fili">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2836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170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7"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561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30/11/2023</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ICFA Seminar 2023</a:t>
            </a:r>
            <a:endParaRPr lang="fr-FR" dirty="0"/>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‹N°›</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1" r:id="rId3"/>
    <p:sldLayoutId id="2147483708" r:id="rId4"/>
    <p:sldLayoutId id="2147483709" r:id="rId5"/>
    <p:sldLayoutId id="2147483702" r:id="rId6"/>
    <p:sldLayoutId id="2147483703" r:id="rId7"/>
    <p:sldLayoutId id="2147483704" r:id="rId8"/>
    <p:sldLayoutId id="2147483710" r:id="rId9"/>
    <p:sldLayoutId id="2147483711" r:id="rId10"/>
    <p:sldLayoutId id="214748372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30/11/2023</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ICFA Seminar 2023</a:t>
            </a:r>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2126CF9F-CC6A-4010-A70A-E16F699FA027}" type="slidenum">
              <a:rPr lang="fr-FR" smtClean="0"/>
              <a:t>‹N°›</a:t>
            </a:fld>
            <a:endParaRPr lang="fr-FR"/>
          </a:p>
        </p:txBody>
      </p:sp>
    </p:spTree>
    <p:extLst>
      <p:ext uri="{BB962C8B-B14F-4D97-AF65-F5344CB8AC3E}">
        <p14:creationId xmlns:p14="http://schemas.microsoft.com/office/powerpoint/2010/main" val="4671780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tiff"/><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hyperlink" Target="https://indico.ijclab.in2p3.fr/event/9521/" TargetMode="External"/><Relationship Id="rId2" Type="http://schemas.openxmlformats.org/officeDocument/2006/relationships/image" Target="../media/image53.jpeg"/><Relationship Id="rId1" Type="http://schemas.openxmlformats.org/officeDocument/2006/relationships/slideLayout" Target="../slideLayouts/slideLayout10.xml"/><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arxiv.org/abs/1909.04437" TargetMode="External"/><Relationship Id="rId2" Type="http://schemas.openxmlformats.org/officeDocument/2006/relationships/image" Target="../media/image60.png"/><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hyperlink" Target="https://indico.cern.ch/event/995633/contributions/4275159/" TargetMode="External"/><Relationship Id="rId2" Type="http://schemas.openxmlformats.org/officeDocument/2006/relationships/image" Target="../media/image62.png"/><Relationship Id="rId1" Type="http://schemas.openxmlformats.org/officeDocument/2006/relationships/slideLayout" Target="../slideLayouts/slideLayout10.xml"/><Relationship Id="rId4" Type="http://schemas.openxmlformats.org/officeDocument/2006/relationships/hyperlink" Target="https://arxiv.org/pdf/2105.11015.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570.png"/><Relationship Id="rId3" Type="http://schemas.openxmlformats.org/officeDocument/2006/relationships/image" Target="../media/image64.png"/><Relationship Id="rId7" Type="http://schemas.microsoft.com/office/2007/relationships/hdphoto" Target="../media/hdphoto2.wdp"/><Relationship Id="rId12" Type="http://schemas.openxmlformats.org/officeDocument/2006/relationships/customXml" Target="../ink/ink2.xml"/><Relationship Id="rId2" Type="http://schemas.openxmlformats.org/officeDocument/2006/relationships/image" Target="../media/image63.tiff"/><Relationship Id="rId1" Type="http://schemas.openxmlformats.org/officeDocument/2006/relationships/slideLayout" Target="../slideLayouts/slideLayout10.xml"/><Relationship Id="rId6" Type="http://schemas.openxmlformats.org/officeDocument/2006/relationships/image" Target="../media/image67.png"/><Relationship Id="rId11" Type="http://schemas.openxmlformats.org/officeDocument/2006/relationships/image" Target="../media/image560.png"/><Relationship Id="rId5" Type="http://schemas.openxmlformats.org/officeDocument/2006/relationships/image" Target="../media/image66.png"/><Relationship Id="rId10" Type="http://schemas.openxmlformats.org/officeDocument/2006/relationships/customXml" Target="../ink/ink1.xml"/><Relationship Id="rId4" Type="http://schemas.openxmlformats.org/officeDocument/2006/relationships/image" Target="../media/image65.jpeg"/><Relationship Id="rId9" Type="http://schemas.openxmlformats.org/officeDocument/2006/relationships/image" Target="../media/image69.jpeg"/><Relationship Id="rId14" Type="http://schemas.openxmlformats.org/officeDocument/2006/relationships/image" Target="../media/image7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arxiv.org/ftp/arxiv/papers/2201/2201.07895.pdf" TargetMode="External"/><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3C8A8624-B6BC-4CDB-B6BA-56A8EA4F98B6}"/>
              </a:ext>
            </a:extLst>
          </p:cNvPr>
          <p:cNvSpPr txBox="1">
            <a:spLocks/>
          </p:cNvSpPr>
          <p:nvPr/>
        </p:nvSpPr>
        <p:spPr>
          <a:xfrm>
            <a:off x="417835" y="1157536"/>
            <a:ext cx="10009112" cy="34563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fr-FR" sz="2400" b="1" kern="1200" dirty="0" smtClean="0">
                <a:solidFill>
                  <a:srgbClr val="00294B"/>
                </a:solidFill>
                <a:latin typeface="+mj-lt"/>
                <a:ea typeface="+mj-ea"/>
                <a:cs typeface="+mj-cs"/>
              </a:defRPr>
            </a:lvl1pPr>
          </a:lstStyle>
          <a:p>
            <a:pPr algn="ctr" fontAlgn="auto">
              <a:lnSpc>
                <a:spcPct val="150000"/>
              </a:lnSpc>
              <a:spcAft>
                <a:spcPts val="0"/>
              </a:spcAft>
            </a:pPr>
            <a:r>
              <a:rPr lang="en-GB" sz="3600" dirty="0">
                <a:solidFill>
                  <a:schemeClr val="accent5">
                    <a:lumMod val="75000"/>
                  </a:schemeClr>
                </a:solidFill>
                <a:latin typeface="+mn-lt"/>
              </a:rPr>
              <a:t> </a:t>
            </a:r>
            <a:r>
              <a:rPr lang="en-GB" dirty="0">
                <a:solidFill>
                  <a:schemeClr val="accent5">
                    <a:lumMod val="75000"/>
                  </a:schemeClr>
                </a:solidFill>
                <a:latin typeface="+mn-lt"/>
              </a:rPr>
              <a:t>13</a:t>
            </a:r>
            <a:r>
              <a:rPr lang="en-GB" baseline="30000" dirty="0">
                <a:solidFill>
                  <a:schemeClr val="accent5">
                    <a:lumMod val="75000"/>
                  </a:schemeClr>
                </a:solidFill>
                <a:latin typeface="+mn-lt"/>
              </a:rPr>
              <a:t>th</a:t>
            </a:r>
            <a:r>
              <a:rPr lang="en-GB" dirty="0">
                <a:solidFill>
                  <a:schemeClr val="accent5">
                    <a:lumMod val="75000"/>
                  </a:schemeClr>
                </a:solidFill>
                <a:latin typeface="+mn-lt"/>
              </a:rPr>
              <a:t> ICFA Seminar on</a:t>
            </a:r>
          </a:p>
          <a:p>
            <a:pPr algn="ctr" fontAlgn="auto">
              <a:lnSpc>
                <a:spcPct val="150000"/>
              </a:lnSpc>
              <a:spcAft>
                <a:spcPts val="0"/>
              </a:spcAft>
            </a:pPr>
            <a:r>
              <a:rPr lang="en-GB" sz="3600" dirty="0">
                <a:solidFill>
                  <a:schemeClr val="accent5">
                    <a:lumMod val="75000"/>
                  </a:schemeClr>
                </a:solidFill>
                <a:latin typeface="+mn-lt"/>
              </a:rPr>
              <a:t>Future Perspectives in High-Energy Physics</a:t>
            </a:r>
            <a:endParaRPr lang="en-GB" sz="3300" dirty="0">
              <a:solidFill>
                <a:schemeClr val="accent5">
                  <a:lumMod val="75000"/>
                </a:schemeClr>
              </a:solidFill>
              <a:latin typeface="+mn-lt"/>
            </a:endParaRPr>
          </a:p>
          <a:p>
            <a:pPr algn="ctr" fontAlgn="auto">
              <a:lnSpc>
                <a:spcPct val="150000"/>
              </a:lnSpc>
              <a:spcAft>
                <a:spcPts val="0"/>
              </a:spcAft>
            </a:pPr>
            <a:r>
              <a:rPr lang="en-GB" sz="3600" dirty="0">
                <a:solidFill>
                  <a:srgbClr val="FF6700"/>
                </a:solidFill>
                <a:latin typeface="+mn-lt"/>
              </a:rPr>
              <a:t>Energy Recovery Linac research and facilities </a:t>
            </a:r>
            <a:endParaRPr lang="en-GB" sz="2800" dirty="0">
              <a:solidFill>
                <a:schemeClr val="accent5">
                  <a:lumMod val="75000"/>
                </a:schemeClr>
              </a:solidFill>
              <a:latin typeface="+mn-lt"/>
            </a:endParaRPr>
          </a:p>
          <a:p>
            <a:pPr algn="ctr" fontAlgn="auto">
              <a:lnSpc>
                <a:spcPct val="150000"/>
              </a:lnSpc>
              <a:spcAft>
                <a:spcPts val="0"/>
              </a:spcAft>
            </a:pPr>
            <a:r>
              <a:rPr lang="en-GB" dirty="0">
                <a:solidFill>
                  <a:schemeClr val="accent5">
                    <a:lumMod val="75000"/>
                  </a:schemeClr>
                </a:solidFill>
                <a:latin typeface="+mn-lt"/>
              </a:rPr>
              <a:t>Walid Kaabi (IJCLab-CNRS)</a:t>
            </a:r>
            <a:br>
              <a:rPr lang="en-GB" sz="2800" i="1" dirty="0">
                <a:solidFill>
                  <a:schemeClr val="accent5">
                    <a:lumMod val="75000"/>
                  </a:schemeClr>
                </a:solidFill>
                <a:latin typeface="+mn-lt"/>
              </a:rPr>
            </a:br>
            <a:r>
              <a:rPr lang="en-GB" sz="2000" dirty="0">
                <a:solidFill>
                  <a:schemeClr val="accent5">
                    <a:lumMod val="75000"/>
                  </a:schemeClr>
                </a:solidFill>
                <a:latin typeface="+mn-lt"/>
              </a:rPr>
              <a:t>DESY-Hamburg, 30 November 2023</a:t>
            </a:r>
          </a:p>
          <a:p>
            <a:pPr algn="ctr" fontAlgn="auto">
              <a:lnSpc>
                <a:spcPct val="150000"/>
              </a:lnSpc>
              <a:spcAft>
                <a:spcPts val="0"/>
              </a:spcAft>
            </a:pPr>
            <a:endParaRPr lang="en-GB" sz="2800" i="1" dirty="0">
              <a:solidFill>
                <a:schemeClr val="accent5">
                  <a:lumMod val="75000"/>
                </a:schemeClr>
              </a:solidFill>
              <a:latin typeface="+mn-lt"/>
            </a:endParaRPr>
          </a:p>
        </p:txBody>
      </p:sp>
      <p:sp>
        <p:nvSpPr>
          <p:cNvPr id="2" name="Espace réservé de la date 1">
            <a:extLst>
              <a:ext uri="{FF2B5EF4-FFF2-40B4-BE49-F238E27FC236}">
                <a16:creationId xmlns:a16="http://schemas.microsoft.com/office/drawing/2014/main" id="{9399BE65-DD4B-B160-AFB0-C85B33F8194E}"/>
              </a:ext>
            </a:extLst>
          </p:cNvPr>
          <p:cNvSpPr>
            <a:spLocks noGrp="1"/>
          </p:cNvSpPr>
          <p:nvPr>
            <p:ph type="dt" sz="half" idx="10"/>
          </p:nvPr>
        </p:nvSpPr>
        <p:spPr/>
        <p:txBody>
          <a:bodyPr/>
          <a:lstStyle/>
          <a:p>
            <a:r>
              <a:rPr lang="fr-FR">
                <a:latin typeface="+mn-lt"/>
              </a:rPr>
              <a:t>30/11/2023</a:t>
            </a:r>
            <a:endParaRPr lang="fr-FR" dirty="0">
              <a:latin typeface="+mn-lt"/>
            </a:endParaRPr>
          </a:p>
        </p:txBody>
      </p:sp>
      <p:sp>
        <p:nvSpPr>
          <p:cNvPr id="4" name="Espace réservé du pied de page 3">
            <a:extLst>
              <a:ext uri="{FF2B5EF4-FFF2-40B4-BE49-F238E27FC236}">
                <a16:creationId xmlns:a16="http://schemas.microsoft.com/office/drawing/2014/main" id="{98E9587C-A18B-7CF5-DA57-180865224E58}"/>
              </a:ext>
            </a:extLst>
          </p:cNvPr>
          <p:cNvSpPr>
            <a:spLocks noGrp="1"/>
          </p:cNvSpPr>
          <p:nvPr>
            <p:ph type="ftr" sz="quarter" idx="11"/>
          </p:nvPr>
        </p:nvSpPr>
        <p:spPr/>
        <p:txBody>
          <a:bodyPr/>
          <a:lstStyle/>
          <a:p>
            <a:r>
              <a:rPr lang="en-US">
                <a:latin typeface="+mn-lt"/>
              </a:rPr>
              <a:t>ICFA Seminar 2023</a:t>
            </a:r>
            <a:endParaRPr lang="fr-FR" dirty="0">
              <a:latin typeface="+mn-lt"/>
            </a:endParaRPr>
          </a:p>
        </p:txBody>
      </p:sp>
      <p:sp>
        <p:nvSpPr>
          <p:cNvPr id="5" name="Espace réservé du numéro de diapositive 4">
            <a:extLst>
              <a:ext uri="{FF2B5EF4-FFF2-40B4-BE49-F238E27FC236}">
                <a16:creationId xmlns:a16="http://schemas.microsoft.com/office/drawing/2014/main" id="{92BA0A16-87B2-6E47-B829-A9F0FAF42AC8}"/>
              </a:ext>
            </a:extLst>
          </p:cNvPr>
          <p:cNvSpPr>
            <a:spLocks noGrp="1"/>
          </p:cNvSpPr>
          <p:nvPr>
            <p:ph type="sldNum" sz="quarter" idx="12"/>
          </p:nvPr>
        </p:nvSpPr>
        <p:spPr/>
        <p:txBody>
          <a:bodyPr/>
          <a:lstStyle/>
          <a:p>
            <a:fld id="{77E71596-5F9D-49C5-9701-16B3CA54319D}" type="slidenum">
              <a:rPr lang="fr-FR" smtClean="0"/>
              <a:pPr/>
              <a:t>1</a:t>
            </a:fld>
            <a:endParaRPr lang="fr-FR" dirty="0"/>
          </a:p>
        </p:txBody>
      </p:sp>
    </p:spTree>
    <p:extLst>
      <p:ext uri="{BB962C8B-B14F-4D97-AF65-F5344CB8AC3E}">
        <p14:creationId xmlns:p14="http://schemas.microsoft.com/office/powerpoint/2010/main" val="3830563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10</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928992" cy="447518"/>
          </a:xfrm>
        </p:spPr>
        <p:txBody>
          <a:bodyPr>
            <a:normAutofit/>
          </a:bodyPr>
          <a:lstStyle/>
          <a:p>
            <a:r>
              <a:rPr lang="en-GB" dirty="0" err="1">
                <a:solidFill>
                  <a:schemeClr val="accent5">
                    <a:lumMod val="75000"/>
                  </a:schemeClr>
                </a:solidFill>
                <a:latin typeface="+mn-lt"/>
                <a:ea typeface="Arial" charset="0"/>
                <a:cs typeface="Arial" panose="020B0604020202020204" pitchFamily="34" charset="0"/>
              </a:rPr>
              <a:t>bERLinPro</a:t>
            </a:r>
            <a:r>
              <a:rPr lang="en-GB" dirty="0">
                <a:solidFill>
                  <a:schemeClr val="accent5">
                    <a:lumMod val="75000"/>
                  </a:schemeClr>
                </a:solidFill>
                <a:latin typeface="+mn-lt"/>
                <a:ea typeface="Arial" charset="0"/>
                <a:cs typeface="Arial" panose="020B0604020202020204" pitchFamily="34" charset="0"/>
              </a:rPr>
              <a:t> at SEALAB-HZB :  </a:t>
            </a:r>
            <a:endParaRPr lang="en-GB" dirty="0">
              <a:solidFill>
                <a:schemeClr val="accent5">
                  <a:lumMod val="75000"/>
                </a:schemeClr>
              </a:solidFill>
              <a:latin typeface="+mn-lt"/>
            </a:endParaRPr>
          </a:p>
        </p:txBody>
      </p:sp>
      <p:grpSp>
        <p:nvGrpSpPr>
          <p:cNvPr id="5" name="Groupe 4">
            <a:extLst>
              <a:ext uri="{FF2B5EF4-FFF2-40B4-BE49-F238E27FC236}">
                <a16:creationId xmlns:a16="http://schemas.microsoft.com/office/drawing/2014/main" id="{7A68F35F-8169-5D5D-6145-FF64A84DACD7}"/>
              </a:ext>
            </a:extLst>
          </p:cNvPr>
          <p:cNvGrpSpPr/>
          <p:nvPr/>
        </p:nvGrpSpPr>
        <p:grpSpPr>
          <a:xfrm>
            <a:off x="3168823" y="834132"/>
            <a:ext cx="7042100" cy="4787900"/>
            <a:chOff x="1785987" y="834132"/>
            <a:chExt cx="7042100" cy="4787900"/>
          </a:xfrm>
        </p:grpSpPr>
        <p:pic>
          <p:nvPicPr>
            <p:cNvPr id="2" name="Image 1">
              <a:extLst>
                <a:ext uri="{FF2B5EF4-FFF2-40B4-BE49-F238E27FC236}">
                  <a16:creationId xmlns:a16="http://schemas.microsoft.com/office/drawing/2014/main" id="{F64F1F36-0244-AA0E-2A90-98DCE8048523}"/>
                </a:ext>
              </a:extLst>
            </p:cNvPr>
            <p:cNvPicPr>
              <a:picLocks noChangeAspect="1"/>
            </p:cNvPicPr>
            <p:nvPr/>
          </p:nvPicPr>
          <p:blipFill>
            <a:blip r:embed="rId2"/>
            <a:stretch>
              <a:fillRect/>
            </a:stretch>
          </p:blipFill>
          <p:spPr>
            <a:xfrm>
              <a:off x="1944687" y="834132"/>
              <a:ext cx="6883400" cy="4787900"/>
            </a:xfrm>
            <a:prstGeom prst="rect">
              <a:avLst/>
            </a:prstGeom>
          </p:spPr>
        </p:pic>
        <p:sp>
          <p:nvSpPr>
            <p:cNvPr id="4" name="Rectangle : coins arrondis 3">
              <a:extLst>
                <a:ext uri="{FF2B5EF4-FFF2-40B4-BE49-F238E27FC236}">
                  <a16:creationId xmlns:a16="http://schemas.microsoft.com/office/drawing/2014/main" id="{E195736E-0D79-8CDF-BADB-B29381FC440B}"/>
                </a:ext>
              </a:extLst>
            </p:cNvPr>
            <p:cNvSpPr/>
            <p:nvPr/>
          </p:nvSpPr>
          <p:spPr>
            <a:xfrm>
              <a:off x="1785987" y="941512"/>
              <a:ext cx="936104" cy="136815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ZoneTexte 5">
            <a:extLst>
              <a:ext uri="{FF2B5EF4-FFF2-40B4-BE49-F238E27FC236}">
                <a16:creationId xmlns:a16="http://schemas.microsoft.com/office/drawing/2014/main" id="{E363CC10-FC08-4EB5-8C8B-4B52C5210BCF}"/>
              </a:ext>
            </a:extLst>
          </p:cNvPr>
          <p:cNvSpPr txBox="1"/>
          <p:nvPr/>
        </p:nvSpPr>
        <p:spPr>
          <a:xfrm>
            <a:off x="345827" y="2119769"/>
            <a:ext cx="2822996" cy="2062103"/>
          </a:xfrm>
          <a:prstGeom prst="rect">
            <a:avLst/>
          </a:prstGeom>
          <a:noFill/>
          <a:ln w="28575">
            <a:solidFill>
              <a:srgbClr val="0070C0"/>
            </a:solidFill>
          </a:ln>
        </p:spPr>
        <p:txBody>
          <a:bodyPr wrap="square" rtlCol="0">
            <a:spAutoFit/>
          </a:bodyPr>
          <a:lstStyle/>
          <a:p>
            <a:pPr algn="just"/>
            <a:r>
              <a:rPr lang="en-GB" sz="1600" dirty="0">
                <a:solidFill>
                  <a:srgbClr val="0070C0"/>
                </a:solidFill>
                <a:latin typeface="+mn-lt"/>
              </a:rPr>
              <a:t>Meanwhile, important R&amp;D effort is foreseen in the coming years (2024-2028) within </a:t>
            </a:r>
            <a:r>
              <a:rPr lang="en-GB" sz="1600" dirty="0" err="1">
                <a:solidFill>
                  <a:srgbClr val="0070C0"/>
                </a:solidFill>
                <a:latin typeface="+mn-lt"/>
              </a:rPr>
              <a:t>iSAS</a:t>
            </a:r>
            <a:r>
              <a:rPr lang="en-GB" sz="1600" dirty="0">
                <a:solidFill>
                  <a:srgbClr val="0070C0"/>
                </a:solidFill>
                <a:latin typeface="+mn-lt"/>
              </a:rPr>
              <a:t> project to develop new technologies that contribute to lower the energy bill and increase the efficiency of the accelerators. </a:t>
            </a:r>
          </a:p>
        </p:txBody>
      </p:sp>
    </p:spTree>
    <p:extLst>
      <p:ext uri="{BB962C8B-B14F-4D97-AF65-F5344CB8AC3E}">
        <p14:creationId xmlns:p14="http://schemas.microsoft.com/office/powerpoint/2010/main" val="257783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738A29D-ADAF-83AD-AB8A-D55360755E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0221" y="1445569"/>
            <a:ext cx="5781283" cy="3642468"/>
          </a:xfrm>
          <a:prstGeom prst="rect">
            <a:avLst/>
          </a:prstGeom>
        </p:spPr>
      </p:pic>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11</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PERLE @ IJCLab-Orsay</a:t>
            </a:r>
            <a:endParaRPr lang="en-GB" dirty="0">
              <a:solidFill>
                <a:schemeClr val="accent5">
                  <a:lumMod val="75000"/>
                </a:schemeClr>
              </a:solidFill>
              <a:latin typeface="+mn-lt"/>
            </a:endParaRPr>
          </a:p>
        </p:txBody>
      </p:sp>
      <p:grpSp>
        <p:nvGrpSpPr>
          <p:cNvPr id="13" name="Groupe 12">
            <a:extLst>
              <a:ext uri="{FF2B5EF4-FFF2-40B4-BE49-F238E27FC236}">
                <a16:creationId xmlns:a16="http://schemas.microsoft.com/office/drawing/2014/main" id="{3424278D-A490-1070-AE60-8D74A1939D71}"/>
              </a:ext>
            </a:extLst>
          </p:cNvPr>
          <p:cNvGrpSpPr/>
          <p:nvPr/>
        </p:nvGrpSpPr>
        <p:grpSpPr>
          <a:xfrm>
            <a:off x="4244833" y="3533800"/>
            <a:ext cx="1800201" cy="1844610"/>
            <a:chOff x="3768581" y="3777421"/>
            <a:chExt cx="2265878" cy="1844610"/>
          </a:xfrm>
        </p:grpSpPr>
        <p:cxnSp>
          <p:nvCxnSpPr>
            <p:cNvPr id="7" name="Connecteur droit 6">
              <a:extLst>
                <a:ext uri="{FF2B5EF4-FFF2-40B4-BE49-F238E27FC236}">
                  <a16:creationId xmlns:a16="http://schemas.microsoft.com/office/drawing/2014/main" id="{CB17A771-7C35-51E8-C0EA-8EB783F3BAD6}"/>
                </a:ext>
              </a:extLst>
            </p:cNvPr>
            <p:cNvCxnSpPr/>
            <p:nvPr/>
          </p:nvCxnSpPr>
          <p:spPr>
            <a:xfrm flipH="1">
              <a:off x="3768581" y="3777421"/>
              <a:ext cx="2265878" cy="1052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0083331-1881-5F60-83BF-98EE354840C2}"/>
                </a:ext>
              </a:extLst>
            </p:cNvPr>
            <p:cNvCxnSpPr>
              <a:cxnSpLocks/>
            </p:cNvCxnSpPr>
            <p:nvPr/>
          </p:nvCxnSpPr>
          <p:spPr>
            <a:xfrm flipH="1" flipV="1">
              <a:off x="3768581" y="4829944"/>
              <a:ext cx="2265878" cy="7920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 name="Connecteur droit 16">
            <a:extLst>
              <a:ext uri="{FF2B5EF4-FFF2-40B4-BE49-F238E27FC236}">
                <a16:creationId xmlns:a16="http://schemas.microsoft.com/office/drawing/2014/main" id="{B755B2F7-F0B3-8F21-649F-1D3D2E926D88}"/>
              </a:ext>
            </a:extLst>
          </p:cNvPr>
          <p:cNvCxnSpPr>
            <a:cxnSpLocks/>
          </p:cNvCxnSpPr>
          <p:nvPr/>
        </p:nvCxnSpPr>
        <p:spPr>
          <a:xfrm>
            <a:off x="3043163" y="2669704"/>
            <a:ext cx="75904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92BE5BB2-3D31-E2F2-3FB2-D229C3A25000}"/>
              </a:ext>
            </a:extLst>
          </p:cNvPr>
          <p:cNvCxnSpPr>
            <a:cxnSpLocks/>
          </p:cNvCxnSpPr>
          <p:nvPr/>
        </p:nvCxnSpPr>
        <p:spPr>
          <a:xfrm flipH="1" flipV="1">
            <a:off x="3029967" y="1085528"/>
            <a:ext cx="798384" cy="1800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63" name="Groupe 62">
            <a:extLst>
              <a:ext uri="{FF2B5EF4-FFF2-40B4-BE49-F238E27FC236}">
                <a16:creationId xmlns:a16="http://schemas.microsoft.com/office/drawing/2014/main" id="{4F78F7C0-9E65-8E3B-1425-99B72D659DD0}"/>
              </a:ext>
            </a:extLst>
          </p:cNvPr>
          <p:cNvGrpSpPr/>
          <p:nvPr/>
        </p:nvGrpSpPr>
        <p:grpSpPr>
          <a:xfrm>
            <a:off x="5533488" y="3533800"/>
            <a:ext cx="4677435" cy="1853903"/>
            <a:chOff x="5522912" y="3777421"/>
            <a:chExt cx="4677435" cy="1853903"/>
          </a:xfrm>
        </p:grpSpPr>
        <p:pic>
          <p:nvPicPr>
            <p:cNvPr id="3" name="Image 2">
              <a:extLst>
                <a:ext uri="{FF2B5EF4-FFF2-40B4-BE49-F238E27FC236}">
                  <a16:creationId xmlns:a16="http://schemas.microsoft.com/office/drawing/2014/main" id="{05B34791-3D25-F470-4029-D6A7D4D0BB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4459" y="3777421"/>
              <a:ext cx="3816424" cy="1844610"/>
            </a:xfrm>
            <a:prstGeom prst="rect">
              <a:avLst/>
            </a:prstGeom>
            <a:ln>
              <a:solidFill>
                <a:schemeClr val="accent1">
                  <a:lumMod val="75000"/>
                </a:schemeClr>
              </a:solidFill>
            </a:ln>
          </p:spPr>
        </p:pic>
        <p:sp>
          <p:nvSpPr>
            <p:cNvPr id="20" name="ZoneTexte 19">
              <a:extLst>
                <a:ext uri="{FF2B5EF4-FFF2-40B4-BE49-F238E27FC236}">
                  <a16:creationId xmlns:a16="http://schemas.microsoft.com/office/drawing/2014/main" id="{CA5DAAEA-816D-6362-7AC6-35BB3FBFAB8E}"/>
                </a:ext>
              </a:extLst>
            </p:cNvPr>
            <p:cNvSpPr txBox="1"/>
            <p:nvPr/>
          </p:nvSpPr>
          <p:spPr>
            <a:xfrm>
              <a:off x="5522912" y="4820652"/>
              <a:ext cx="799579" cy="369332"/>
            </a:xfrm>
            <a:prstGeom prst="rect">
              <a:avLst/>
            </a:prstGeom>
            <a:noFill/>
          </p:spPr>
          <p:txBody>
            <a:bodyPr wrap="square" rtlCol="0">
              <a:spAutoFit/>
            </a:bodyPr>
            <a:lstStyle/>
            <a:p>
              <a:pPr algn="ctr"/>
              <a:r>
                <a:rPr lang="en-GB" sz="900" dirty="0"/>
                <a:t>350-500 kV </a:t>
              </a:r>
            </a:p>
            <a:p>
              <a:pPr algn="ctr"/>
              <a:r>
                <a:rPr lang="en-GB" sz="900" dirty="0"/>
                <a:t>DC gun</a:t>
              </a:r>
            </a:p>
          </p:txBody>
        </p:sp>
        <p:sp>
          <p:nvSpPr>
            <p:cNvPr id="23" name="ZoneTexte 22">
              <a:extLst>
                <a:ext uri="{FF2B5EF4-FFF2-40B4-BE49-F238E27FC236}">
                  <a16:creationId xmlns:a16="http://schemas.microsoft.com/office/drawing/2014/main" id="{210B81FD-3693-BB77-E5F4-2D96918A6243}"/>
                </a:ext>
              </a:extLst>
            </p:cNvPr>
            <p:cNvSpPr txBox="1"/>
            <p:nvPr/>
          </p:nvSpPr>
          <p:spPr>
            <a:xfrm>
              <a:off x="6250483" y="3821832"/>
              <a:ext cx="648072" cy="230832"/>
            </a:xfrm>
            <a:prstGeom prst="rect">
              <a:avLst/>
            </a:prstGeom>
            <a:noFill/>
          </p:spPr>
          <p:txBody>
            <a:bodyPr wrap="square" rtlCol="0">
              <a:spAutoFit/>
            </a:bodyPr>
            <a:lstStyle/>
            <a:p>
              <a:r>
                <a:rPr lang="en-GB" sz="900" dirty="0">
                  <a:solidFill>
                    <a:schemeClr val="bg1"/>
                  </a:solidFill>
                </a:rPr>
                <a:t>HV tank</a:t>
              </a:r>
            </a:p>
          </p:txBody>
        </p:sp>
        <p:sp>
          <p:nvSpPr>
            <p:cNvPr id="24" name="ZoneTexte 23">
              <a:extLst>
                <a:ext uri="{FF2B5EF4-FFF2-40B4-BE49-F238E27FC236}">
                  <a16:creationId xmlns:a16="http://schemas.microsoft.com/office/drawing/2014/main" id="{DBD4F890-863A-D2EF-0B59-DF7584B15977}"/>
                </a:ext>
              </a:extLst>
            </p:cNvPr>
            <p:cNvSpPr txBox="1"/>
            <p:nvPr/>
          </p:nvSpPr>
          <p:spPr>
            <a:xfrm>
              <a:off x="7114579" y="5261992"/>
              <a:ext cx="1800201" cy="369332"/>
            </a:xfrm>
            <a:prstGeom prst="rect">
              <a:avLst/>
            </a:prstGeom>
            <a:noFill/>
          </p:spPr>
          <p:txBody>
            <a:bodyPr wrap="square" rtlCol="0">
              <a:spAutoFit/>
            </a:bodyPr>
            <a:lstStyle/>
            <a:p>
              <a:pPr algn="ctr"/>
              <a:r>
                <a:rPr lang="en-GB" sz="900" dirty="0"/>
                <a:t>Booster: </a:t>
              </a:r>
              <a:r>
                <a:rPr lang="en-GB" sz="900" dirty="0">
                  <a:latin typeface="Arial" panose="020B0604020202020204" pitchFamily="34" charset="0"/>
                  <a:cs typeface="Arial" panose="020B0604020202020204" pitchFamily="34" charset="0"/>
                </a:rPr>
                <a:t>5 single-cell cavities (802MHz) individually powered</a:t>
              </a:r>
              <a:endParaRPr lang="en-GB" sz="900" dirty="0"/>
            </a:p>
          </p:txBody>
        </p:sp>
        <p:sp>
          <p:nvSpPr>
            <p:cNvPr id="25" name="ZoneTexte 24">
              <a:extLst>
                <a:ext uri="{FF2B5EF4-FFF2-40B4-BE49-F238E27FC236}">
                  <a16:creationId xmlns:a16="http://schemas.microsoft.com/office/drawing/2014/main" id="{4CD5A40B-E817-749F-4B4E-6A9954C35DB4}"/>
                </a:ext>
              </a:extLst>
            </p:cNvPr>
            <p:cNvSpPr txBox="1"/>
            <p:nvPr/>
          </p:nvSpPr>
          <p:spPr>
            <a:xfrm>
              <a:off x="7114579" y="4109864"/>
              <a:ext cx="648072" cy="230832"/>
            </a:xfrm>
            <a:prstGeom prst="rect">
              <a:avLst/>
            </a:prstGeom>
            <a:noFill/>
          </p:spPr>
          <p:txBody>
            <a:bodyPr wrap="square" rtlCol="0">
              <a:spAutoFit/>
            </a:bodyPr>
            <a:lstStyle/>
            <a:p>
              <a:r>
                <a:rPr lang="en-GB" sz="900" dirty="0"/>
                <a:t>Buncher</a:t>
              </a:r>
            </a:p>
          </p:txBody>
        </p:sp>
        <p:sp>
          <p:nvSpPr>
            <p:cNvPr id="27" name="ZoneTexte 26">
              <a:extLst>
                <a:ext uri="{FF2B5EF4-FFF2-40B4-BE49-F238E27FC236}">
                  <a16:creationId xmlns:a16="http://schemas.microsoft.com/office/drawing/2014/main" id="{CDE85403-BD21-3039-1C00-107CD1AA2FB4}"/>
                </a:ext>
              </a:extLst>
            </p:cNvPr>
            <p:cNvSpPr txBox="1"/>
            <p:nvPr/>
          </p:nvSpPr>
          <p:spPr>
            <a:xfrm>
              <a:off x="8914779" y="4757936"/>
              <a:ext cx="648072" cy="230832"/>
            </a:xfrm>
            <a:prstGeom prst="rect">
              <a:avLst/>
            </a:prstGeom>
            <a:noFill/>
          </p:spPr>
          <p:txBody>
            <a:bodyPr wrap="square" rtlCol="0">
              <a:spAutoFit/>
            </a:bodyPr>
            <a:lstStyle/>
            <a:p>
              <a:r>
                <a:rPr lang="en-GB" sz="900" dirty="0"/>
                <a:t>Merger</a:t>
              </a:r>
            </a:p>
          </p:txBody>
        </p:sp>
        <p:cxnSp>
          <p:nvCxnSpPr>
            <p:cNvPr id="22" name="Connecteur droit avec flèche 21">
              <a:extLst>
                <a:ext uri="{FF2B5EF4-FFF2-40B4-BE49-F238E27FC236}">
                  <a16:creationId xmlns:a16="http://schemas.microsoft.com/office/drawing/2014/main" id="{795E88F5-94B1-90FD-0476-35E2093AE13B}"/>
                </a:ext>
              </a:extLst>
            </p:cNvPr>
            <p:cNvCxnSpPr>
              <a:cxnSpLocks/>
            </p:cNvCxnSpPr>
            <p:nvPr/>
          </p:nvCxnSpPr>
          <p:spPr>
            <a:xfrm flipH="1">
              <a:off x="7186587" y="4340696"/>
              <a:ext cx="144016" cy="417240"/>
            </a:xfrm>
            <a:prstGeom prst="straightConnector1">
              <a:avLst/>
            </a:prstGeom>
            <a:ln>
              <a:solidFill>
                <a:srgbClr val="C00000"/>
              </a:solidFill>
              <a:tailEnd type="stealth"/>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FF4F4116-10C0-9625-3273-64001B06A2AD}"/>
                </a:ext>
              </a:extLst>
            </p:cNvPr>
            <p:cNvSpPr txBox="1"/>
            <p:nvPr/>
          </p:nvSpPr>
          <p:spPr>
            <a:xfrm>
              <a:off x="5962451" y="5189984"/>
              <a:ext cx="1401784" cy="369332"/>
            </a:xfrm>
            <a:prstGeom prst="rect">
              <a:avLst/>
            </a:prstGeom>
            <a:noFill/>
          </p:spPr>
          <p:txBody>
            <a:bodyPr wrap="square" rtlCol="0">
              <a:spAutoFit/>
            </a:bodyPr>
            <a:lstStyle/>
            <a:p>
              <a:pPr algn="ctr"/>
              <a:r>
                <a:rPr lang="en-GB" sz="900" dirty="0"/>
                <a:t>Light box</a:t>
              </a:r>
            </a:p>
            <a:p>
              <a:pPr algn="ctr"/>
              <a:r>
                <a:rPr lang="en-GB" sz="900" dirty="0"/>
                <a:t>Green laser 40 MHz</a:t>
              </a:r>
            </a:p>
          </p:txBody>
        </p:sp>
        <p:cxnSp>
          <p:nvCxnSpPr>
            <p:cNvPr id="32" name="Connecteur droit avec flèche 31">
              <a:extLst>
                <a:ext uri="{FF2B5EF4-FFF2-40B4-BE49-F238E27FC236}">
                  <a16:creationId xmlns:a16="http://schemas.microsoft.com/office/drawing/2014/main" id="{34CCC1E1-F273-4D5D-8D56-9C74D1CA873B}"/>
                </a:ext>
              </a:extLst>
            </p:cNvPr>
            <p:cNvCxnSpPr>
              <a:cxnSpLocks/>
            </p:cNvCxnSpPr>
            <p:nvPr/>
          </p:nvCxnSpPr>
          <p:spPr>
            <a:xfrm flipV="1">
              <a:off x="6834931" y="4685928"/>
              <a:ext cx="169263" cy="561256"/>
            </a:xfrm>
            <a:prstGeom prst="straightConnector1">
              <a:avLst/>
            </a:prstGeom>
            <a:ln>
              <a:solidFill>
                <a:srgbClr val="FF0000"/>
              </a:solidFill>
              <a:tailEnd type="stealth"/>
            </a:ln>
          </p:spPr>
          <p:style>
            <a:lnRef idx="1">
              <a:schemeClr val="dk1"/>
            </a:lnRef>
            <a:fillRef idx="0">
              <a:schemeClr val="dk1"/>
            </a:fillRef>
            <a:effectRef idx="0">
              <a:schemeClr val="dk1"/>
            </a:effectRef>
            <a:fontRef idx="minor">
              <a:schemeClr val="tx1"/>
            </a:fontRef>
          </p:style>
        </p:cxnSp>
        <p:sp>
          <p:nvSpPr>
            <p:cNvPr id="37" name="ZoneTexte 36">
              <a:extLst>
                <a:ext uri="{FF2B5EF4-FFF2-40B4-BE49-F238E27FC236}">
                  <a16:creationId xmlns:a16="http://schemas.microsoft.com/office/drawing/2014/main" id="{F08438E1-53B7-47DB-29CB-93C7EA08C170}"/>
                </a:ext>
              </a:extLst>
            </p:cNvPr>
            <p:cNvSpPr txBox="1"/>
            <p:nvPr/>
          </p:nvSpPr>
          <p:spPr>
            <a:xfrm>
              <a:off x="6826546" y="3893840"/>
              <a:ext cx="3373801" cy="230832"/>
            </a:xfrm>
            <a:prstGeom prst="rect">
              <a:avLst/>
            </a:prstGeom>
            <a:noFill/>
          </p:spPr>
          <p:txBody>
            <a:bodyPr wrap="square" rtlCol="0">
              <a:spAutoFit/>
            </a:bodyPr>
            <a:lstStyle/>
            <a:p>
              <a:r>
                <a:rPr lang="en-GB" sz="900" dirty="0"/>
                <a:t>Photocathodes loading chamber (Sb-based photocathodes)</a:t>
              </a:r>
            </a:p>
          </p:txBody>
        </p:sp>
        <p:cxnSp>
          <p:nvCxnSpPr>
            <p:cNvPr id="38" name="Connecteur droit avec flèche 37">
              <a:extLst>
                <a:ext uri="{FF2B5EF4-FFF2-40B4-BE49-F238E27FC236}">
                  <a16:creationId xmlns:a16="http://schemas.microsoft.com/office/drawing/2014/main" id="{A2854477-0683-887F-685C-861B250EF6D1}"/>
                </a:ext>
              </a:extLst>
            </p:cNvPr>
            <p:cNvCxnSpPr>
              <a:cxnSpLocks/>
            </p:cNvCxnSpPr>
            <p:nvPr/>
          </p:nvCxnSpPr>
          <p:spPr>
            <a:xfrm flipH="1">
              <a:off x="6898555" y="4109864"/>
              <a:ext cx="144016" cy="417240"/>
            </a:xfrm>
            <a:prstGeom prst="straightConnector1">
              <a:avLst/>
            </a:prstGeom>
            <a:ln>
              <a:solidFill>
                <a:srgbClr val="C00000"/>
              </a:solidFill>
              <a:tailEnd type="stealth"/>
            </a:ln>
          </p:spPr>
          <p:style>
            <a:lnRef idx="1">
              <a:schemeClr val="dk1"/>
            </a:lnRef>
            <a:fillRef idx="0">
              <a:schemeClr val="dk1"/>
            </a:fillRef>
            <a:effectRef idx="0">
              <a:schemeClr val="dk1"/>
            </a:effectRef>
            <a:fontRef idx="minor">
              <a:schemeClr val="tx1"/>
            </a:fontRef>
          </p:style>
        </p:cxnSp>
      </p:grpSp>
      <p:sp>
        <p:nvSpPr>
          <p:cNvPr id="41" name="ZoneTexte 40">
            <a:extLst>
              <a:ext uri="{FF2B5EF4-FFF2-40B4-BE49-F238E27FC236}">
                <a16:creationId xmlns:a16="http://schemas.microsoft.com/office/drawing/2014/main" id="{A7C7613C-0E69-4AFE-149A-6A4D17051BAB}"/>
              </a:ext>
            </a:extLst>
          </p:cNvPr>
          <p:cNvSpPr txBox="1"/>
          <p:nvPr/>
        </p:nvSpPr>
        <p:spPr>
          <a:xfrm>
            <a:off x="3010123" y="1280604"/>
            <a:ext cx="2952328"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mn-lt"/>
              </a:rPr>
              <a:t>Cryomodule with 4 five-Cell cavities </a:t>
            </a:r>
          </a:p>
          <a:p>
            <a:pPr marL="171450" indent="-171450">
              <a:buFont typeface="Arial" panose="020B0604020202020204" pitchFamily="34" charset="0"/>
              <a:buChar char="•"/>
            </a:pPr>
            <a:r>
              <a:rPr lang="en-GB" sz="1200" dirty="0">
                <a:latin typeface="+mn-lt"/>
              </a:rPr>
              <a:t>Total gradient 82 MeV</a:t>
            </a:r>
          </a:p>
          <a:p>
            <a:pPr marL="171450" indent="-171450">
              <a:buFont typeface="Arial" panose="020B0604020202020204" pitchFamily="34" charset="0"/>
              <a:buChar char="•"/>
            </a:pPr>
            <a:r>
              <a:rPr lang="en-GB" sz="1200" dirty="0">
                <a:latin typeface="+mn-lt"/>
              </a:rPr>
              <a:t>3 </a:t>
            </a:r>
            <a:r>
              <a:rPr lang="en-GB" sz="1200" dirty="0" err="1">
                <a:latin typeface="+mn-lt"/>
              </a:rPr>
              <a:t>acc</a:t>
            </a:r>
            <a:r>
              <a:rPr lang="en-GB" sz="1200" dirty="0">
                <a:latin typeface="+mn-lt"/>
              </a:rPr>
              <a:t> &amp; 3 </a:t>
            </a:r>
            <a:r>
              <a:rPr lang="en-GB" sz="1200" dirty="0" err="1">
                <a:latin typeface="+mn-lt"/>
              </a:rPr>
              <a:t>decc</a:t>
            </a:r>
            <a:r>
              <a:rPr lang="en-GB" sz="1200" dirty="0">
                <a:latin typeface="+mn-lt"/>
              </a:rPr>
              <a:t> beams at different energies travelling in the CM.</a:t>
            </a:r>
          </a:p>
        </p:txBody>
      </p:sp>
      <p:sp>
        <p:nvSpPr>
          <p:cNvPr id="42" name="ZoneTexte 41">
            <a:extLst>
              <a:ext uri="{FF2B5EF4-FFF2-40B4-BE49-F238E27FC236}">
                <a16:creationId xmlns:a16="http://schemas.microsoft.com/office/drawing/2014/main" id="{9F1CC710-9258-F09A-A430-9477B68B0463}"/>
              </a:ext>
            </a:extLst>
          </p:cNvPr>
          <p:cNvSpPr txBox="1"/>
          <p:nvPr/>
        </p:nvSpPr>
        <p:spPr>
          <a:xfrm>
            <a:off x="3874219" y="5261992"/>
            <a:ext cx="2411555" cy="461665"/>
          </a:xfrm>
          <a:prstGeom prst="rect">
            <a:avLst/>
          </a:prstGeom>
          <a:noFill/>
        </p:spPr>
        <p:txBody>
          <a:bodyPr wrap="square" rtlCol="0">
            <a:spAutoFit/>
          </a:bodyPr>
          <a:lstStyle/>
          <a:p>
            <a:r>
              <a:rPr lang="en-GB" sz="1200" dirty="0">
                <a:latin typeface="+mn-lt"/>
              </a:rPr>
              <a:t>Injection line delivering 500pC bunches at 7 MeV. </a:t>
            </a:r>
          </a:p>
        </p:txBody>
      </p:sp>
      <p:sp>
        <p:nvSpPr>
          <p:cNvPr id="44" name="ZoneTexte 43">
            <a:extLst>
              <a:ext uri="{FF2B5EF4-FFF2-40B4-BE49-F238E27FC236}">
                <a16:creationId xmlns:a16="http://schemas.microsoft.com/office/drawing/2014/main" id="{80A98F9E-BDBB-ED1B-3149-3137BC092450}"/>
              </a:ext>
            </a:extLst>
          </p:cNvPr>
          <p:cNvSpPr txBox="1"/>
          <p:nvPr/>
        </p:nvSpPr>
        <p:spPr>
          <a:xfrm>
            <a:off x="7330602" y="2784103"/>
            <a:ext cx="2869745" cy="461665"/>
          </a:xfrm>
          <a:prstGeom prst="rect">
            <a:avLst/>
          </a:prstGeom>
          <a:noFill/>
        </p:spPr>
        <p:txBody>
          <a:bodyPr wrap="square" rtlCol="0">
            <a:spAutoFit/>
          </a:bodyPr>
          <a:lstStyle/>
          <a:p>
            <a:r>
              <a:rPr lang="en-GB" sz="1200" dirty="0">
                <a:latin typeface="+mn-lt"/>
              </a:rPr>
              <a:t>3 staked isochronous recirculation arcs for beams at different energies (Arcs 1, 3, 5).</a:t>
            </a:r>
          </a:p>
        </p:txBody>
      </p:sp>
      <p:sp>
        <p:nvSpPr>
          <p:cNvPr id="45" name="ZoneTexte 44">
            <a:extLst>
              <a:ext uri="{FF2B5EF4-FFF2-40B4-BE49-F238E27FC236}">
                <a16:creationId xmlns:a16="http://schemas.microsoft.com/office/drawing/2014/main" id="{7400E73C-4D45-EBFF-1283-7AF2769747F3}"/>
              </a:ext>
            </a:extLst>
          </p:cNvPr>
          <p:cNvSpPr txBox="1"/>
          <p:nvPr/>
        </p:nvSpPr>
        <p:spPr>
          <a:xfrm>
            <a:off x="633859" y="3317776"/>
            <a:ext cx="1296144" cy="276999"/>
          </a:xfrm>
          <a:prstGeom prst="rect">
            <a:avLst/>
          </a:prstGeom>
          <a:noFill/>
        </p:spPr>
        <p:txBody>
          <a:bodyPr wrap="square" rtlCol="0">
            <a:spAutoFit/>
          </a:bodyPr>
          <a:lstStyle/>
          <a:p>
            <a:r>
              <a:rPr lang="en-GB" sz="1200" dirty="0">
                <a:latin typeface="+mn-lt"/>
              </a:rPr>
              <a:t>Interaction Points</a:t>
            </a:r>
          </a:p>
        </p:txBody>
      </p:sp>
      <p:cxnSp>
        <p:nvCxnSpPr>
          <p:cNvPr id="47" name="Connecteur droit 46">
            <a:extLst>
              <a:ext uri="{FF2B5EF4-FFF2-40B4-BE49-F238E27FC236}">
                <a16:creationId xmlns:a16="http://schemas.microsoft.com/office/drawing/2014/main" id="{FF471E98-F02E-14A7-BDB2-21E7372F15D9}"/>
              </a:ext>
            </a:extLst>
          </p:cNvPr>
          <p:cNvCxnSpPr>
            <a:cxnSpLocks/>
          </p:cNvCxnSpPr>
          <p:nvPr/>
        </p:nvCxnSpPr>
        <p:spPr>
          <a:xfrm>
            <a:off x="1857994" y="3489389"/>
            <a:ext cx="504057" cy="376854"/>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179FD592-EE3F-90ED-27EA-65E671315A1E}"/>
              </a:ext>
            </a:extLst>
          </p:cNvPr>
          <p:cNvCxnSpPr>
            <a:cxnSpLocks/>
          </p:cNvCxnSpPr>
          <p:nvPr/>
        </p:nvCxnSpPr>
        <p:spPr>
          <a:xfrm>
            <a:off x="1857995" y="3461792"/>
            <a:ext cx="1512168" cy="71078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B7C6BC2C-F9DD-06D9-4894-57F87C5CAA98}"/>
              </a:ext>
            </a:extLst>
          </p:cNvPr>
          <p:cNvSpPr txBox="1"/>
          <p:nvPr/>
        </p:nvSpPr>
        <p:spPr>
          <a:xfrm>
            <a:off x="7330604" y="2136031"/>
            <a:ext cx="3600400" cy="461665"/>
          </a:xfrm>
          <a:prstGeom prst="rect">
            <a:avLst/>
          </a:prstGeom>
          <a:noFill/>
        </p:spPr>
        <p:txBody>
          <a:bodyPr wrap="square" rtlCol="0">
            <a:spAutoFit/>
          </a:bodyPr>
          <a:lstStyle/>
          <a:p>
            <a:r>
              <a:rPr lang="en-GB" sz="1200" dirty="0">
                <a:latin typeface="+mn-lt"/>
              </a:rPr>
              <a:t>Switchyard: vertical separation/recombination of beams at different energies </a:t>
            </a:r>
          </a:p>
        </p:txBody>
      </p:sp>
      <p:cxnSp>
        <p:nvCxnSpPr>
          <p:cNvPr id="55" name="Connecteur droit avec flèche 54">
            <a:extLst>
              <a:ext uri="{FF2B5EF4-FFF2-40B4-BE49-F238E27FC236}">
                <a16:creationId xmlns:a16="http://schemas.microsoft.com/office/drawing/2014/main" id="{30CDB55C-F990-3FA0-7CDD-4426E3AFEB8A}"/>
              </a:ext>
            </a:extLst>
          </p:cNvPr>
          <p:cNvCxnSpPr>
            <a:cxnSpLocks/>
            <a:stCxn id="44" idx="1"/>
          </p:cNvCxnSpPr>
          <p:nvPr/>
        </p:nvCxnSpPr>
        <p:spPr>
          <a:xfrm flipH="1" flipV="1">
            <a:off x="6826546" y="2293115"/>
            <a:ext cx="504056" cy="721821"/>
          </a:xfrm>
          <a:prstGeom prst="straightConnector1">
            <a:avLst/>
          </a:prstGeom>
          <a:ln>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F7FBCB38-7D2C-6609-480D-62143030A061}"/>
              </a:ext>
            </a:extLst>
          </p:cNvPr>
          <p:cNvCxnSpPr>
            <a:cxnSpLocks/>
          </p:cNvCxnSpPr>
          <p:nvPr/>
        </p:nvCxnSpPr>
        <p:spPr>
          <a:xfrm flipH="1">
            <a:off x="5124447" y="1039691"/>
            <a:ext cx="2167731" cy="11176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6F5237C5-F988-6864-1BD3-32B0952B9B8D}"/>
              </a:ext>
            </a:extLst>
          </p:cNvPr>
          <p:cNvCxnSpPr>
            <a:cxnSpLocks/>
          </p:cNvCxnSpPr>
          <p:nvPr/>
        </p:nvCxnSpPr>
        <p:spPr>
          <a:xfrm flipH="1">
            <a:off x="6333067" y="1280604"/>
            <a:ext cx="671127" cy="111373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3AD26D44-050A-4556-18E7-1F8BA884CA15}"/>
              </a:ext>
            </a:extLst>
          </p:cNvPr>
          <p:cNvSpPr txBox="1"/>
          <p:nvPr/>
        </p:nvSpPr>
        <p:spPr>
          <a:xfrm>
            <a:off x="57795" y="4901952"/>
            <a:ext cx="3250936" cy="461665"/>
          </a:xfrm>
          <a:prstGeom prst="rect">
            <a:avLst/>
          </a:prstGeom>
          <a:noFill/>
        </p:spPr>
        <p:txBody>
          <a:bodyPr wrap="square" rtlCol="0">
            <a:spAutoFit/>
          </a:bodyPr>
          <a:lstStyle/>
          <a:p>
            <a:r>
              <a:rPr lang="en-GB" sz="1200" dirty="0">
                <a:latin typeface="+mn-lt"/>
              </a:rPr>
              <a:t>3 staked (&amp; inversed) isochronous recirculation arcs for beams at different energies (Arcs 2, 4, 6) </a:t>
            </a:r>
          </a:p>
        </p:txBody>
      </p:sp>
      <p:graphicFrame>
        <p:nvGraphicFramePr>
          <p:cNvPr id="64" name="Tableau 63">
            <a:extLst>
              <a:ext uri="{FF2B5EF4-FFF2-40B4-BE49-F238E27FC236}">
                <a16:creationId xmlns:a16="http://schemas.microsoft.com/office/drawing/2014/main" id="{BC3D58D7-CDF0-16A4-E42D-AF61A8177CCC}"/>
              </a:ext>
            </a:extLst>
          </p:cNvPr>
          <p:cNvGraphicFramePr>
            <a:graphicFrameLocks noGrp="1"/>
          </p:cNvGraphicFramePr>
          <p:nvPr>
            <p:extLst>
              <p:ext uri="{D42A27DB-BD31-4B8C-83A1-F6EECF244321}">
                <p14:modId xmlns:p14="http://schemas.microsoft.com/office/powerpoint/2010/main" val="4032002712"/>
              </p:ext>
            </p:extLst>
          </p:nvPr>
        </p:nvGraphicFramePr>
        <p:xfrm>
          <a:off x="6970563" y="2669704"/>
          <a:ext cx="3600402" cy="2298864"/>
        </p:xfrm>
        <a:graphic>
          <a:graphicData uri="http://schemas.openxmlformats.org/drawingml/2006/table">
            <a:tbl>
              <a:tblPr firstRow="1" firstCol="1" bandRow="1"/>
              <a:tblGrid>
                <a:gridCol w="1947260">
                  <a:extLst>
                    <a:ext uri="{9D8B030D-6E8A-4147-A177-3AD203B41FA5}">
                      <a16:colId xmlns:a16="http://schemas.microsoft.com/office/drawing/2014/main" val="20000"/>
                    </a:ext>
                  </a:extLst>
                </a:gridCol>
                <a:gridCol w="826571">
                  <a:extLst>
                    <a:ext uri="{9D8B030D-6E8A-4147-A177-3AD203B41FA5}">
                      <a16:colId xmlns:a16="http://schemas.microsoft.com/office/drawing/2014/main" val="20001"/>
                    </a:ext>
                  </a:extLst>
                </a:gridCol>
                <a:gridCol w="826571">
                  <a:extLst>
                    <a:ext uri="{9D8B030D-6E8A-4147-A177-3AD203B41FA5}">
                      <a16:colId xmlns:a16="http://schemas.microsoft.com/office/drawing/2014/main" val="20002"/>
                    </a:ext>
                  </a:extLst>
                </a:gridCol>
              </a:tblGrid>
              <a:tr h="259658">
                <a:tc>
                  <a:txBody>
                    <a:bodyPr/>
                    <a:lstStyle/>
                    <a:p>
                      <a:pPr algn="l">
                        <a:spcAft>
                          <a:spcPts val="0"/>
                        </a:spcAft>
                      </a:pPr>
                      <a:r>
                        <a:rPr lang="en-GB" sz="1200" b="1" dirty="0">
                          <a:effectLst/>
                          <a:latin typeface="+mn-lt"/>
                          <a:ea typeface="Arial" charset="0"/>
                          <a:cs typeface="Arial" charset="0"/>
                        </a:rPr>
                        <a:t>Target Parameter</a:t>
                      </a:r>
                      <a:endParaRPr lang="fr-FR" sz="1200" b="1"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200" b="1" dirty="0">
                          <a:effectLst/>
                          <a:latin typeface="+mn-lt"/>
                          <a:ea typeface="Arial" charset="0"/>
                          <a:cs typeface="Arial" charset="0"/>
                        </a:rPr>
                        <a:t>Unit</a:t>
                      </a:r>
                      <a:endParaRPr lang="fr-FR" sz="1200" b="1"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200" b="1" dirty="0">
                          <a:effectLst/>
                          <a:latin typeface="+mn-lt"/>
                          <a:ea typeface="Arial" charset="0"/>
                          <a:cs typeface="Arial" charset="0"/>
                        </a:rPr>
                        <a:t>Value</a:t>
                      </a:r>
                      <a:endParaRPr lang="fr-FR" sz="1200" b="1"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46964">
                <a:tc>
                  <a:txBody>
                    <a:bodyPr/>
                    <a:lstStyle/>
                    <a:p>
                      <a:pPr algn="l">
                        <a:spcAft>
                          <a:spcPts val="0"/>
                        </a:spcAft>
                      </a:pPr>
                      <a:r>
                        <a:rPr lang="en-GB" sz="1200" b="0" dirty="0">
                          <a:effectLst/>
                          <a:latin typeface="+mn-lt"/>
                          <a:ea typeface="Arial" charset="0"/>
                          <a:cs typeface="Arial" charset="0"/>
                        </a:rPr>
                        <a:t>Injection energy</a:t>
                      </a:r>
                      <a:endParaRPr lang="fr-FR" sz="1200" b="0"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200" b="0" dirty="0">
                          <a:effectLst/>
                          <a:latin typeface="+mn-lt"/>
                          <a:ea typeface="Arial" charset="0"/>
                          <a:cs typeface="Arial" charset="0"/>
                        </a:rPr>
                        <a:t>MeV</a:t>
                      </a:r>
                      <a:endParaRPr lang="fr-FR" sz="1200" b="0"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7</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88107">
                <a:tc>
                  <a:txBody>
                    <a:bodyPr/>
                    <a:lstStyle/>
                    <a:p>
                      <a:pPr algn="l">
                        <a:spcAft>
                          <a:spcPts val="0"/>
                        </a:spcAft>
                      </a:pPr>
                      <a:r>
                        <a:rPr lang="en-GB" sz="1200" b="0" dirty="0">
                          <a:effectLst/>
                          <a:latin typeface="+mn-lt"/>
                          <a:ea typeface="Arial" charset="0"/>
                          <a:cs typeface="Arial" charset="0"/>
                        </a:rPr>
                        <a:t>Electron beam energy</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a:effectLst/>
                          <a:latin typeface="+mn-lt"/>
                          <a:ea typeface="Arial" charset="0"/>
                          <a:cs typeface="Arial" charset="0"/>
                        </a:rPr>
                        <a:t>MeV</a:t>
                      </a:r>
                      <a:endParaRPr lang="fr-FR" sz="1200" b="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500</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347495">
                <a:tc>
                  <a:txBody>
                    <a:bodyPr/>
                    <a:lstStyle/>
                    <a:p>
                      <a:pPr algn="l">
                        <a:spcAft>
                          <a:spcPts val="0"/>
                        </a:spcAft>
                      </a:pPr>
                      <a:r>
                        <a:rPr lang="en-GB" sz="1200" b="0" dirty="0">
                          <a:effectLst/>
                          <a:latin typeface="+mn-lt"/>
                          <a:ea typeface="Arial" charset="0"/>
                          <a:cs typeface="Arial" charset="0"/>
                        </a:rPr>
                        <a:t>Normalised Emittance </a:t>
                      </a:r>
                      <a:r>
                        <a:rPr lang="en-GB" sz="1200" b="0" dirty="0" err="1">
                          <a:effectLst/>
                          <a:latin typeface="+mn-lt"/>
                          <a:ea typeface="Arial" charset="0"/>
                          <a:cs typeface="Arial" charset="0"/>
                        </a:rPr>
                        <a:t>γε</a:t>
                      </a:r>
                      <a:r>
                        <a:rPr lang="en-GB" sz="1200" b="0" baseline="-25000" dirty="0" err="1">
                          <a:effectLst/>
                          <a:latin typeface="+mn-lt"/>
                          <a:ea typeface="Arial" charset="0"/>
                          <a:cs typeface="Arial" charset="0"/>
                        </a:rPr>
                        <a:t>x,y</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effectLst/>
                          <a:latin typeface="+mn-lt"/>
                          <a:ea typeface="Arial" charset="0"/>
                          <a:cs typeface="Arial" charset="0"/>
                        </a:rPr>
                        <a:t>mm mrad</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6</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175963">
                <a:tc>
                  <a:txBody>
                    <a:bodyPr/>
                    <a:lstStyle/>
                    <a:p>
                      <a:pPr algn="l">
                        <a:spcAft>
                          <a:spcPts val="0"/>
                        </a:spcAft>
                      </a:pPr>
                      <a:r>
                        <a:rPr lang="en-GB" sz="1200" b="0" dirty="0">
                          <a:effectLst/>
                          <a:latin typeface="+mn-lt"/>
                          <a:ea typeface="Arial" charset="0"/>
                          <a:cs typeface="Arial" charset="0"/>
                        </a:rPr>
                        <a:t>Average beam current</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effectLst/>
                          <a:latin typeface="+mn-lt"/>
                          <a:ea typeface="Arial" charset="0"/>
                          <a:cs typeface="Arial" charset="0"/>
                        </a:rPr>
                        <a:t>mA</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20</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227345">
                <a:tc>
                  <a:txBody>
                    <a:bodyPr/>
                    <a:lstStyle/>
                    <a:p>
                      <a:pPr algn="l">
                        <a:spcAft>
                          <a:spcPts val="0"/>
                        </a:spcAft>
                      </a:pPr>
                      <a:r>
                        <a:rPr lang="en-GB" sz="1200" b="0" dirty="0">
                          <a:effectLst/>
                          <a:latin typeface="+mn-lt"/>
                          <a:ea typeface="Arial" charset="0"/>
                          <a:cs typeface="Arial" charset="0"/>
                        </a:rPr>
                        <a:t>Bunch charge</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err="1">
                          <a:effectLst/>
                          <a:latin typeface="+mn-lt"/>
                          <a:ea typeface="Arial" charset="0"/>
                          <a:cs typeface="Arial" charset="0"/>
                        </a:rPr>
                        <a:t>pC</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500</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175963">
                <a:tc>
                  <a:txBody>
                    <a:bodyPr/>
                    <a:lstStyle/>
                    <a:p>
                      <a:pPr algn="l">
                        <a:spcAft>
                          <a:spcPts val="0"/>
                        </a:spcAft>
                      </a:pPr>
                      <a:r>
                        <a:rPr lang="en-GB" sz="1200" b="0" dirty="0">
                          <a:effectLst/>
                          <a:latin typeface="+mn-lt"/>
                          <a:ea typeface="Arial" charset="0"/>
                          <a:cs typeface="Arial" charset="0"/>
                        </a:rPr>
                        <a:t>Bunch length</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a:effectLst/>
                          <a:latin typeface="+mn-lt"/>
                          <a:ea typeface="Arial" charset="0"/>
                          <a:cs typeface="Arial" charset="0"/>
                        </a:rPr>
                        <a:t>mm</a:t>
                      </a:r>
                      <a:endParaRPr lang="fr-FR" sz="1200" b="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3</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241193">
                <a:tc>
                  <a:txBody>
                    <a:bodyPr/>
                    <a:lstStyle/>
                    <a:p>
                      <a:pPr algn="l">
                        <a:spcAft>
                          <a:spcPts val="0"/>
                        </a:spcAft>
                      </a:pPr>
                      <a:r>
                        <a:rPr lang="en-GB" sz="1200" b="0" dirty="0">
                          <a:effectLst/>
                          <a:latin typeface="+mn-lt"/>
                          <a:ea typeface="Arial" charset="0"/>
                          <a:cs typeface="Arial" charset="0"/>
                        </a:rPr>
                        <a:t>Bunch spacing</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effectLst/>
                          <a:latin typeface="+mn-lt"/>
                          <a:ea typeface="Arial" charset="0"/>
                          <a:cs typeface="Arial" charset="0"/>
                        </a:rPr>
                        <a:t>ns</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25</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r h="175963">
                <a:tc>
                  <a:txBody>
                    <a:bodyPr/>
                    <a:lstStyle/>
                    <a:p>
                      <a:pPr algn="l">
                        <a:spcAft>
                          <a:spcPts val="0"/>
                        </a:spcAft>
                      </a:pPr>
                      <a:r>
                        <a:rPr lang="en-GB" sz="1200" b="0" dirty="0">
                          <a:effectLst/>
                          <a:latin typeface="+mn-lt"/>
                          <a:ea typeface="Arial" charset="0"/>
                          <a:cs typeface="Arial" charset="0"/>
                        </a:rPr>
                        <a:t>RF frequency</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a:effectLst/>
                          <a:latin typeface="+mn-lt"/>
                          <a:ea typeface="Arial" charset="0"/>
                          <a:cs typeface="Arial" charset="0"/>
                        </a:rPr>
                        <a:t>MHz</a:t>
                      </a:r>
                      <a:endParaRPr lang="fr-FR" sz="1200" b="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801.58</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239462">
                <a:tc>
                  <a:txBody>
                    <a:bodyPr/>
                    <a:lstStyle/>
                    <a:p>
                      <a:pPr algn="l">
                        <a:spcAft>
                          <a:spcPts val="0"/>
                        </a:spcAft>
                      </a:pPr>
                      <a:r>
                        <a:rPr lang="en-GB" sz="1200" b="0" dirty="0">
                          <a:effectLst/>
                          <a:latin typeface="+mn-lt"/>
                          <a:ea typeface="Arial" charset="0"/>
                          <a:cs typeface="Arial" charset="0"/>
                        </a:rPr>
                        <a:t>Duty factor</a:t>
                      </a:r>
                      <a:endParaRPr lang="fr-FR" sz="1200" b="0" dirty="0">
                        <a:effectLst/>
                        <a:latin typeface="+mn-lt"/>
                        <a:ea typeface="Arial" charset="0"/>
                        <a:cs typeface="Arial"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b="0">
                          <a:effectLst/>
                          <a:latin typeface="+mn-lt"/>
                          <a:ea typeface="Arial" charset="0"/>
                          <a:cs typeface="Arial" charset="0"/>
                        </a:rPr>
                        <a:t> </a:t>
                      </a:r>
                      <a:endParaRPr lang="fr-FR" sz="1200" b="0">
                        <a:effectLst/>
                        <a:latin typeface="+mn-lt"/>
                        <a:ea typeface="Arial" charset="0"/>
                        <a:cs typeface="Arial"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CW</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40" name="ZoneTexte 39">
            <a:extLst>
              <a:ext uri="{FF2B5EF4-FFF2-40B4-BE49-F238E27FC236}">
                <a16:creationId xmlns:a16="http://schemas.microsoft.com/office/drawing/2014/main" id="{F4DBBE09-7292-87F2-AF99-8DA6A81F71A1}"/>
              </a:ext>
            </a:extLst>
          </p:cNvPr>
          <p:cNvSpPr txBox="1"/>
          <p:nvPr/>
        </p:nvSpPr>
        <p:spPr>
          <a:xfrm>
            <a:off x="1323437" y="2885728"/>
            <a:ext cx="1038614" cy="276999"/>
          </a:xfrm>
          <a:prstGeom prst="rect">
            <a:avLst/>
          </a:prstGeom>
          <a:noFill/>
        </p:spPr>
        <p:txBody>
          <a:bodyPr wrap="square" rtlCol="0">
            <a:spAutoFit/>
          </a:bodyPr>
          <a:lstStyle/>
          <a:p>
            <a:pPr algn="ctr"/>
            <a:r>
              <a:rPr lang="en-GB" sz="1200" dirty="0">
                <a:latin typeface="+mn-lt"/>
              </a:rPr>
              <a:t>Beam dump</a:t>
            </a:r>
          </a:p>
        </p:txBody>
      </p:sp>
      <p:pic>
        <p:nvPicPr>
          <p:cNvPr id="4" name="Picture 43">
            <a:extLst>
              <a:ext uri="{FF2B5EF4-FFF2-40B4-BE49-F238E27FC236}">
                <a16:creationId xmlns:a16="http://schemas.microsoft.com/office/drawing/2014/main" id="{6CBD7C3E-7AC7-4BF1-69C3-2A2BD2112E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8555" y="730186"/>
            <a:ext cx="3695317" cy="1291446"/>
          </a:xfrm>
          <a:prstGeom prst="rect">
            <a:avLst/>
          </a:prstGeom>
          <a:noFill/>
        </p:spPr>
      </p:pic>
      <p:pic>
        <p:nvPicPr>
          <p:cNvPr id="28" name="Image 27">
            <a:extLst>
              <a:ext uri="{FF2B5EF4-FFF2-40B4-BE49-F238E27FC236}">
                <a16:creationId xmlns:a16="http://schemas.microsoft.com/office/drawing/2014/main" id="{282A2EEA-2074-13DA-C0F9-66F1818D07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123" y="1085528"/>
            <a:ext cx="2878844" cy="1589010"/>
          </a:xfrm>
          <a:prstGeom prst="rect">
            <a:avLst/>
          </a:prstGeom>
          <a:ln>
            <a:solidFill>
              <a:schemeClr val="accent1">
                <a:lumMod val="75000"/>
              </a:schemeClr>
            </a:solidFill>
          </a:ln>
        </p:spPr>
      </p:pic>
      <p:sp>
        <p:nvSpPr>
          <p:cNvPr id="2" name="ZoneTexte 1">
            <a:extLst>
              <a:ext uri="{FF2B5EF4-FFF2-40B4-BE49-F238E27FC236}">
                <a16:creationId xmlns:a16="http://schemas.microsoft.com/office/drawing/2014/main" id="{99C0A4D6-2788-A41A-CE45-E4F8A68F7631}"/>
              </a:ext>
            </a:extLst>
          </p:cNvPr>
          <p:cNvSpPr txBox="1"/>
          <p:nvPr/>
        </p:nvSpPr>
        <p:spPr>
          <a:xfrm>
            <a:off x="201812" y="725488"/>
            <a:ext cx="10441159" cy="1323439"/>
          </a:xfrm>
          <a:prstGeom prst="rect">
            <a:avLst/>
          </a:prstGeom>
          <a:noFill/>
        </p:spPr>
        <p:txBody>
          <a:bodyPr wrap="square" rtlCol="0">
            <a:spAutoFit/>
          </a:bodyPr>
          <a:lstStyle/>
          <a:p>
            <a:r>
              <a:rPr lang="en-GB" sz="1600" dirty="0">
                <a:solidFill>
                  <a:srgbClr val="FF6700"/>
                </a:solidFill>
                <a:latin typeface="+mn-lt"/>
              </a:rPr>
              <a:t>PERLE: first multi-turn ERL, based on SRF technology, designed to operate at 10MW (20 mA, 500 MeV) power regime </a:t>
            </a:r>
          </a:p>
          <a:p>
            <a:r>
              <a:rPr lang="en-GB" sz="1600" dirty="0">
                <a:latin typeface="+mn-lt"/>
                <a:sym typeface="Wingdings" pitchFamily="2" charset="2"/>
              </a:rPr>
              <a:t> </a:t>
            </a:r>
            <a:r>
              <a:rPr lang="en-GB" sz="1600" dirty="0">
                <a:latin typeface="+mn-lt"/>
              </a:rPr>
              <a:t>A hub to </a:t>
            </a:r>
            <a:r>
              <a:rPr lang="en-GB" sz="1600" b="1" dirty="0">
                <a:latin typeface="+mn-lt"/>
              </a:rPr>
              <a:t>explore a broad range of accelerator phenomena </a:t>
            </a:r>
            <a:r>
              <a:rPr lang="en-GB" sz="1600" dirty="0">
                <a:latin typeface="+mn-lt"/>
              </a:rPr>
              <a:t>and to </a:t>
            </a:r>
            <a:r>
              <a:rPr lang="en-GB" sz="1600" b="1" dirty="0">
                <a:latin typeface="+mn-lt"/>
              </a:rPr>
              <a:t>validate technical choices improving accelerators efficiency </a:t>
            </a:r>
            <a:r>
              <a:rPr lang="en-US" sz="1600" b="1" dirty="0">
                <a:latin typeface="+mn-lt"/>
              </a:rPr>
              <a:t>in an unexplored operational power regime</a:t>
            </a:r>
            <a:r>
              <a:rPr lang="en-US" sz="1600" dirty="0">
                <a:latin typeface="+mn-lt"/>
              </a:rPr>
              <a:t> </a:t>
            </a:r>
            <a:r>
              <a:rPr lang="en-GB" sz="1600" dirty="0">
                <a:latin typeface="+mn-lt"/>
              </a:rPr>
              <a:t>on the pathway of </a:t>
            </a:r>
            <a:r>
              <a:rPr lang="en-US" sz="1600" dirty="0">
                <a:latin typeface="+mn-lt"/>
              </a:rPr>
              <a:t>the </a:t>
            </a:r>
            <a:r>
              <a:rPr lang="en-US" sz="1600" b="1" dirty="0">
                <a:latin typeface="+mn-lt"/>
              </a:rPr>
              <a:t>ERL technology development for future energy and intensity frontier machines</a:t>
            </a:r>
            <a:r>
              <a:rPr lang="en-US" sz="1600" dirty="0">
                <a:latin typeface="+mn-lt"/>
              </a:rPr>
              <a:t>.</a:t>
            </a:r>
            <a:endParaRPr lang="fr-FR" sz="1600" dirty="0">
              <a:latin typeface="+mn-lt"/>
            </a:endParaRPr>
          </a:p>
          <a:p>
            <a:endParaRPr lang="en-GB" sz="1600" dirty="0">
              <a:solidFill>
                <a:srgbClr val="FF6700"/>
              </a:solidFill>
              <a:latin typeface="+mn-lt"/>
            </a:endParaRPr>
          </a:p>
        </p:txBody>
      </p:sp>
      <p:grpSp>
        <p:nvGrpSpPr>
          <p:cNvPr id="66" name="Groupe 65">
            <a:extLst>
              <a:ext uri="{FF2B5EF4-FFF2-40B4-BE49-F238E27FC236}">
                <a16:creationId xmlns:a16="http://schemas.microsoft.com/office/drawing/2014/main" id="{3E5C9B5D-371C-B0E8-2A4F-B2D1F5007C49}"/>
              </a:ext>
            </a:extLst>
          </p:cNvPr>
          <p:cNvGrpSpPr/>
          <p:nvPr/>
        </p:nvGrpSpPr>
        <p:grpSpPr>
          <a:xfrm>
            <a:off x="345827" y="5002225"/>
            <a:ext cx="10060723" cy="619807"/>
            <a:chOff x="345827" y="5049972"/>
            <a:chExt cx="10060723" cy="619807"/>
          </a:xfrm>
        </p:grpSpPr>
        <p:pic>
          <p:nvPicPr>
            <p:cNvPr id="46" name="image16.png">
              <a:extLst>
                <a:ext uri="{FF2B5EF4-FFF2-40B4-BE49-F238E27FC236}">
                  <a16:creationId xmlns:a16="http://schemas.microsoft.com/office/drawing/2014/main" id="{B2BB60B8-2375-93DC-FA27-B5D712F4F8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6186" y="5133689"/>
              <a:ext cx="1618777" cy="469269"/>
            </a:xfrm>
            <a:prstGeom prst="rect">
              <a:avLst/>
            </a:prstGeom>
            <a:ln w="12700">
              <a:miter lim="400000"/>
            </a:ln>
          </p:spPr>
        </p:pic>
        <p:pic>
          <p:nvPicPr>
            <p:cNvPr id="49" name="image19.png">
              <a:extLst>
                <a:ext uri="{FF2B5EF4-FFF2-40B4-BE49-F238E27FC236}">
                  <a16:creationId xmlns:a16="http://schemas.microsoft.com/office/drawing/2014/main" id="{3D58F75B-A378-F9C7-129B-A8A34743E1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44936" y="5121980"/>
              <a:ext cx="1512168" cy="438364"/>
            </a:xfrm>
            <a:prstGeom prst="rect">
              <a:avLst/>
            </a:prstGeom>
            <a:ln w="12700">
              <a:miter lim="400000"/>
            </a:ln>
          </p:spPr>
        </p:pic>
        <p:pic>
          <p:nvPicPr>
            <p:cNvPr id="50" name="Picture 2" descr="Fichier:Logo CERN.jpg">
              <a:extLst>
                <a:ext uri="{FF2B5EF4-FFF2-40B4-BE49-F238E27FC236}">
                  <a16:creationId xmlns:a16="http://schemas.microsoft.com/office/drawing/2014/main" id="{FE92311A-D92F-7246-3E17-483B022DB70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41971" y="5074234"/>
              <a:ext cx="578350" cy="57741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Résultat de recherche d'images pour &quot;Liverpool university logo&quot;">
              <a:extLst>
                <a:ext uri="{FF2B5EF4-FFF2-40B4-BE49-F238E27FC236}">
                  <a16:creationId xmlns:a16="http://schemas.microsoft.com/office/drawing/2014/main" id="{9C6E04DF-F939-0539-0ABA-9972104E780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62051" y="5089948"/>
              <a:ext cx="1233899" cy="50405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Résultat de recherche d'images pour &quot;Budker institute novosibirsk logo&quot;">
              <a:extLst>
                <a:ext uri="{FF2B5EF4-FFF2-40B4-BE49-F238E27FC236}">
                  <a16:creationId xmlns:a16="http://schemas.microsoft.com/office/drawing/2014/main" id="{064E360B-52BA-6946-0675-356A6BC3983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470270" y="5121980"/>
              <a:ext cx="936280" cy="507530"/>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54" name="Picture 10" descr="Résultat de recherche d'images pour &quot;logo in2p3&quot;">
              <a:extLst>
                <a:ext uri="{FF2B5EF4-FFF2-40B4-BE49-F238E27FC236}">
                  <a16:creationId xmlns:a16="http://schemas.microsoft.com/office/drawing/2014/main" id="{AB5500FD-6ABE-2333-CE79-11B28951DB5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5827" y="5072051"/>
              <a:ext cx="1045087" cy="580603"/>
            </a:xfrm>
            <a:prstGeom prst="rect">
              <a:avLst/>
            </a:prstGeom>
            <a:noFill/>
            <a:extLst>
              <a:ext uri="{909E8E84-426E-40DD-AFC4-6F175D3DCCD1}">
                <a14:hiddenFill xmlns:a14="http://schemas.microsoft.com/office/drawing/2010/main">
                  <a:solidFill>
                    <a:srgbClr val="FFFFFF"/>
                  </a:solidFill>
                </a14:hiddenFill>
              </a:ext>
            </a:extLst>
          </p:spPr>
        </p:pic>
        <p:pic>
          <p:nvPicPr>
            <p:cNvPr id="56" name="Image 55">
              <a:extLst>
                <a:ext uri="{FF2B5EF4-FFF2-40B4-BE49-F238E27FC236}">
                  <a16:creationId xmlns:a16="http://schemas.microsoft.com/office/drawing/2014/main" id="{47CC95CE-4B05-DEC5-37E5-16B753D10E6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24856" y="5049972"/>
              <a:ext cx="658545" cy="619807"/>
            </a:xfrm>
            <a:prstGeom prst="rect">
              <a:avLst/>
            </a:prstGeom>
          </p:spPr>
        </p:pic>
        <p:pic>
          <p:nvPicPr>
            <p:cNvPr id="57" name="Picture 2">
              <a:extLst>
                <a:ext uri="{FF2B5EF4-FFF2-40B4-BE49-F238E27FC236}">
                  <a16:creationId xmlns:a16="http://schemas.microsoft.com/office/drawing/2014/main" id="{683D907D-6BD4-2476-76C9-E195F2EE0F72}"/>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725256" y="5078739"/>
              <a:ext cx="547297" cy="54729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logo_web">
              <a:extLst>
                <a:ext uri="{FF2B5EF4-FFF2-40B4-BE49-F238E27FC236}">
                  <a16:creationId xmlns:a16="http://schemas.microsoft.com/office/drawing/2014/main" id="{7C736E42-B6C0-060C-DBDF-2CB0B410FE3B}"/>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29112" y="5121980"/>
              <a:ext cx="1170422" cy="4809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541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4" grpId="0"/>
      <p:bldP spid="45" grpId="0"/>
      <p:bldP spid="53" grpId="0"/>
      <p:bldP spid="62" grpId="0"/>
      <p:bldP spid="4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necteur droit 44">
            <a:extLst>
              <a:ext uri="{FF2B5EF4-FFF2-40B4-BE49-F238E27FC236}">
                <a16:creationId xmlns:a16="http://schemas.microsoft.com/office/drawing/2014/main" id="{E9F6E5A7-99B1-2639-4E00-69219AF2B04E}"/>
              </a:ext>
            </a:extLst>
          </p:cNvPr>
          <p:cNvCxnSpPr>
            <a:cxnSpLocks/>
          </p:cNvCxnSpPr>
          <p:nvPr/>
        </p:nvCxnSpPr>
        <p:spPr>
          <a:xfrm>
            <a:off x="9130804" y="3770604"/>
            <a:ext cx="88" cy="13681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83376BA1-856D-554D-3A1D-F148538E74B6}"/>
              </a:ext>
            </a:extLst>
          </p:cNvPr>
          <p:cNvSpPr/>
          <p:nvPr/>
        </p:nvSpPr>
        <p:spPr>
          <a:xfrm>
            <a:off x="6753923" y="4181872"/>
            <a:ext cx="3574429" cy="468000"/>
          </a:xfrm>
          <a:prstGeom prst="round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Phase 3: PERLE </a:t>
            </a:r>
            <a:r>
              <a:rPr lang="en-GB" sz="1600" b="1" dirty="0">
                <a:solidFill>
                  <a:schemeClr val="tx1"/>
                </a:solidFill>
                <a:effectLst/>
                <a:ea typeface="Calibri" panose="020F0502020204030204" pitchFamily="34" charset="0"/>
                <a:cs typeface="Times New Roman" panose="02020603050405020304" pitchFamily="18" charset="0"/>
              </a:rPr>
              <a:t>500 MeV version</a:t>
            </a:r>
            <a:endParaRPr lang="en-GB" sz="1600" b="1" dirty="0">
              <a:solidFill>
                <a:schemeClr val="tx1"/>
              </a:solidFill>
            </a:endParaRPr>
          </a:p>
        </p:txBody>
      </p:sp>
      <p:cxnSp>
        <p:nvCxnSpPr>
          <p:cNvPr id="41" name="Connecteur droit 40">
            <a:extLst>
              <a:ext uri="{FF2B5EF4-FFF2-40B4-BE49-F238E27FC236}">
                <a16:creationId xmlns:a16="http://schemas.microsoft.com/office/drawing/2014/main" id="{74D5E7A4-1BBE-D5F7-942F-421E1529D1DA}"/>
              </a:ext>
            </a:extLst>
          </p:cNvPr>
          <p:cNvCxnSpPr>
            <a:cxnSpLocks/>
            <a:stCxn id="69" idx="3"/>
          </p:cNvCxnSpPr>
          <p:nvPr/>
        </p:nvCxnSpPr>
        <p:spPr>
          <a:xfrm>
            <a:off x="5170274" y="1697568"/>
            <a:ext cx="90" cy="31531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12</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p>
        </p:txBody>
      </p:sp>
      <p:sp>
        <p:nvSpPr>
          <p:cNvPr id="23" name="Titre 1">
            <a:extLst>
              <a:ext uri="{FF2B5EF4-FFF2-40B4-BE49-F238E27FC236}">
                <a16:creationId xmlns:a16="http://schemas.microsoft.com/office/drawing/2014/main" id="{D3988D1C-9A8B-B619-6EFD-6B9BB83E9C5C}"/>
              </a:ext>
            </a:extLst>
          </p:cNvPr>
          <p:cNvSpPr>
            <a:spLocks noGrp="1"/>
          </p:cNvSpPr>
          <p:nvPr>
            <p:ph type="title"/>
          </p:nvPr>
        </p:nvSpPr>
        <p:spPr>
          <a:xfrm>
            <a:off x="1065907" y="162128"/>
            <a:ext cx="7163834" cy="447518"/>
          </a:xfrm>
        </p:spPr>
        <p:txBody>
          <a:bodyPr/>
          <a:lstStyle/>
          <a:p>
            <a:r>
              <a:rPr lang="en-US" dirty="0">
                <a:solidFill>
                  <a:schemeClr val="accent5">
                    <a:lumMod val="75000"/>
                  </a:schemeClr>
                </a:solidFill>
                <a:latin typeface="+mn-lt"/>
                <a:ea typeface="Arial" charset="0"/>
              </a:rPr>
              <a:t>PERLE Timeline for TDR phase and beyond </a:t>
            </a:r>
            <a:endParaRPr lang="en-GB" dirty="0">
              <a:solidFill>
                <a:schemeClr val="accent5">
                  <a:lumMod val="75000"/>
                </a:schemeClr>
              </a:solidFill>
              <a:latin typeface="+mn-lt"/>
            </a:endParaRPr>
          </a:p>
        </p:txBody>
      </p:sp>
      <p:sp>
        <p:nvSpPr>
          <p:cNvPr id="2" name="Rectangle : coins arrondis 1">
            <a:extLst>
              <a:ext uri="{FF2B5EF4-FFF2-40B4-BE49-F238E27FC236}">
                <a16:creationId xmlns:a16="http://schemas.microsoft.com/office/drawing/2014/main" id="{DD84B7C3-592A-331F-1E58-0B249AEBC908}"/>
              </a:ext>
            </a:extLst>
          </p:cNvPr>
          <p:cNvSpPr/>
          <p:nvPr/>
        </p:nvSpPr>
        <p:spPr>
          <a:xfrm>
            <a:off x="3590233" y="2132299"/>
            <a:ext cx="6836715" cy="504000"/>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rPr>
              <a:t>Installation phases </a:t>
            </a:r>
          </a:p>
        </p:txBody>
      </p:sp>
      <p:sp>
        <p:nvSpPr>
          <p:cNvPr id="3" name="Rectangle : coins arrondis 2">
            <a:extLst>
              <a:ext uri="{FF2B5EF4-FFF2-40B4-BE49-F238E27FC236}">
                <a16:creationId xmlns:a16="http://schemas.microsoft.com/office/drawing/2014/main" id="{9D0DA776-5C4D-9B70-9884-53DA7FE65463}"/>
              </a:ext>
            </a:extLst>
          </p:cNvPr>
          <p:cNvSpPr/>
          <p:nvPr/>
        </p:nvSpPr>
        <p:spPr>
          <a:xfrm>
            <a:off x="3586099" y="2813720"/>
            <a:ext cx="3167824" cy="468000"/>
          </a:xfrm>
          <a:prstGeom prst="round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Phase 1: </a:t>
            </a:r>
            <a:r>
              <a:rPr lang="fr-FR" sz="1600" b="1" dirty="0">
                <a:solidFill>
                  <a:schemeClr val="tx1"/>
                </a:solidFill>
                <a:effectLst/>
                <a:ea typeface="Calibri" panose="020F0502020204030204" pitchFamily="34" charset="0"/>
                <a:cs typeface="Times New Roman" panose="02020603050405020304" pitchFamily="18" charset="0"/>
              </a:rPr>
              <a:t>Injection line Installation</a:t>
            </a:r>
            <a:endParaRPr lang="en-GB" sz="1600" b="1" dirty="0">
              <a:solidFill>
                <a:schemeClr val="tx1"/>
              </a:solidFill>
            </a:endParaRPr>
          </a:p>
        </p:txBody>
      </p:sp>
      <p:sp>
        <p:nvSpPr>
          <p:cNvPr id="4" name="Rectangle : coins arrondis 3">
            <a:extLst>
              <a:ext uri="{FF2B5EF4-FFF2-40B4-BE49-F238E27FC236}">
                <a16:creationId xmlns:a16="http://schemas.microsoft.com/office/drawing/2014/main" id="{3D4A0D50-468C-162E-62C8-C5E564C7454E}"/>
              </a:ext>
            </a:extLst>
          </p:cNvPr>
          <p:cNvSpPr/>
          <p:nvPr/>
        </p:nvSpPr>
        <p:spPr>
          <a:xfrm>
            <a:off x="5170274" y="3554580"/>
            <a:ext cx="3958676" cy="468000"/>
          </a:xfrm>
          <a:prstGeom prst="round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Phase 2: PERLE </a:t>
            </a:r>
            <a:r>
              <a:rPr lang="en-GB" sz="1600" b="1" dirty="0">
                <a:solidFill>
                  <a:schemeClr val="tx1"/>
                </a:solidFill>
                <a:effectLst/>
                <a:ea typeface="Calibri" panose="020F0502020204030204" pitchFamily="34" charset="0"/>
                <a:cs typeface="Times New Roman" panose="02020603050405020304" pitchFamily="18" charset="0"/>
              </a:rPr>
              <a:t>250 MeV version</a:t>
            </a:r>
            <a:endParaRPr lang="en-GB" sz="1600" b="1" dirty="0">
              <a:solidFill>
                <a:schemeClr val="tx1"/>
              </a:solidFill>
            </a:endParaRPr>
          </a:p>
        </p:txBody>
      </p:sp>
      <p:sp>
        <p:nvSpPr>
          <p:cNvPr id="10" name="Rectangle 9">
            <a:extLst>
              <a:ext uri="{FF2B5EF4-FFF2-40B4-BE49-F238E27FC236}">
                <a16:creationId xmlns:a16="http://schemas.microsoft.com/office/drawing/2014/main" id="{6C2477F6-647B-2AD7-3BA1-81C5D011C4EE}"/>
              </a:ext>
            </a:extLst>
          </p:cNvPr>
          <p:cNvSpPr/>
          <p:nvPr/>
        </p:nvSpPr>
        <p:spPr>
          <a:xfrm>
            <a:off x="6754540" y="4850723"/>
            <a:ext cx="792000" cy="322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25A97E32-F5E8-543F-E094-971ED08CCF76}"/>
              </a:ext>
            </a:extLst>
          </p:cNvPr>
          <p:cNvSpPr/>
          <p:nvPr/>
        </p:nvSpPr>
        <p:spPr>
          <a:xfrm>
            <a:off x="5962452"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a:extLst>
              <a:ext uri="{FF2B5EF4-FFF2-40B4-BE49-F238E27FC236}">
                <a16:creationId xmlns:a16="http://schemas.microsoft.com/office/drawing/2014/main" id="{B02E3EDF-3AD9-C808-12C3-101D165385C4}"/>
              </a:ext>
            </a:extLst>
          </p:cNvPr>
          <p:cNvSpPr/>
          <p:nvPr/>
        </p:nvSpPr>
        <p:spPr>
          <a:xfrm>
            <a:off x="5170364"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a:extLst>
              <a:ext uri="{FF2B5EF4-FFF2-40B4-BE49-F238E27FC236}">
                <a16:creationId xmlns:a16="http://schemas.microsoft.com/office/drawing/2014/main" id="{86B4F219-5E1D-23C6-C8F5-B497EC014AB9}"/>
              </a:ext>
            </a:extLst>
          </p:cNvPr>
          <p:cNvSpPr/>
          <p:nvPr/>
        </p:nvSpPr>
        <p:spPr>
          <a:xfrm>
            <a:off x="4378276"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CB1D59AE-0057-4B9A-8BAA-8D14BA57132D}"/>
              </a:ext>
            </a:extLst>
          </p:cNvPr>
          <p:cNvSpPr/>
          <p:nvPr/>
        </p:nvSpPr>
        <p:spPr>
          <a:xfrm>
            <a:off x="3586188"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id="{3CE3B30E-03DC-17C3-6075-07E4D8566BB4}"/>
              </a:ext>
            </a:extLst>
          </p:cNvPr>
          <p:cNvSpPr/>
          <p:nvPr/>
        </p:nvSpPr>
        <p:spPr>
          <a:xfrm>
            <a:off x="2794100"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a:extLst>
              <a:ext uri="{FF2B5EF4-FFF2-40B4-BE49-F238E27FC236}">
                <a16:creationId xmlns:a16="http://schemas.microsoft.com/office/drawing/2014/main" id="{85470D6B-4471-9942-984D-8B0786532083}"/>
              </a:ext>
            </a:extLst>
          </p:cNvPr>
          <p:cNvSpPr/>
          <p:nvPr/>
        </p:nvSpPr>
        <p:spPr>
          <a:xfrm>
            <a:off x="2002012"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a:extLst>
              <a:ext uri="{FF2B5EF4-FFF2-40B4-BE49-F238E27FC236}">
                <a16:creationId xmlns:a16="http://schemas.microsoft.com/office/drawing/2014/main" id="{66D2961D-23D2-199E-0019-134D0E91B613}"/>
              </a:ext>
            </a:extLst>
          </p:cNvPr>
          <p:cNvSpPr/>
          <p:nvPr/>
        </p:nvSpPr>
        <p:spPr>
          <a:xfrm>
            <a:off x="1209924"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Rectangle 20">
            <a:extLst>
              <a:ext uri="{FF2B5EF4-FFF2-40B4-BE49-F238E27FC236}">
                <a16:creationId xmlns:a16="http://schemas.microsoft.com/office/drawing/2014/main" id="{9638FE03-4DA9-8E2E-6DBA-E138ECCC2C59}"/>
              </a:ext>
            </a:extLst>
          </p:cNvPr>
          <p:cNvSpPr/>
          <p:nvPr/>
        </p:nvSpPr>
        <p:spPr>
          <a:xfrm>
            <a:off x="7546628"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Rectangle : avec coins arrondis en haut 21">
            <a:extLst>
              <a:ext uri="{FF2B5EF4-FFF2-40B4-BE49-F238E27FC236}">
                <a16:creationId xmlns:a16="http://schemas.microsoft.com/office/drawing/2014/main" id="{9022437A-8C55-A05B-6FA5-B381856EB495}"/>
              </a:ext>
            </a:extLst>
          </p:cNvPr>
          <p:cNvSpPr/>
          <p:nvPr/>
        </p:nvSpPr>
        <p:spPr>
          <a:xfrm rot="5400000">
            <a:off x="9365673" y="4615856"/>
            <a:ext cx="322263" cy="792000"/>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Rectangle : avec coins arrondis en haut 23">
            <a:extLst>
              <a:ext uri="{FF2B5EF4-FFF2-40B4-BE49-F238E27FC236}">
                <a16:creationId xmlns:a16="http://schemas.microsoft.com/office/drawing/2014/main" id="{B4D279CF-999E-51DA-BB1E-40B1A7787AE0}"/>
              </a:ext>
            </a:extLst>
          </p:cNvPr>
          <p:cNvSpPr/>
          <p:nvPr/>
        </p:nvSpPr>
        <p:spPr>
          <a:xfrm rot="16200000">
            <a:off x="652704" y="4615856"/>
            <a:ext cx="322263" cy="792000"/>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ZoneTexte 24">
            <a:extLst>
              <a:ext uri="{FF2B5EF4-FFF2-40B4-BE49-F238E27FC236}">
                <a16:creationId xmlns:a16="http://schemas.microsoft.com/office/drawing/2014/main" id="{5077C372-C4B9-26BB-C1F2-1A57EE15B76E}"/>
              </a:ext>
            </a:extLst>
          </p:cNvPr>
          <p:cNvSpPr txBox="1"/>
          <p:nvPr/>
        </p:nvSpPr>
        <p:spPr>
          <a:xfrm>
            <a:off x="525949" y="4850724"/>
            <a:ext cx="611967" cy="307777"/>
          </a:xfrm>
          <a:prstGeom prst="rect">
            <a:avLst/>
          </a:prstGeom>
          <a:noFill/>
        </p:spPr>
        <p:txBody>
          <a:bodyPr wrap="square" rtlCol="0">
            <a:spAutoFit/>
          </a:bodyPr>
          <a:lstStyle/>
          <a:p>
            <a:pPr algn="ctr"/>
            <a:r>
              <a:rPr lang="en-GB" sz="1400" dirty="0">
                <a:solidFill>
                  <a:schemeClr val="bg1"/>
                </a:solidFill>
                <a:latin typeface="+mn-lt"/>
              </a:rPr>
              <a:t>2020</a:t>
            </a:r>
          </a:p>
        </p:txBody>
      </p:sp>
      <p:sp>
        <p:nvSpPr>
          <p:cNvPr id="27" name="ZoneTexte 26">
            <a:extLst>
              <a:ext uri="{FF2B5EF4-FFF2-40B4-BE49-F238E27FC236}">
                <a16:creationId xmlns:a16="http://schemas.microsoft.com/office/drawing/2014/main" id="{60FD751B-3A45-548A-D350-36EE0CA02D9F}"/>
              </a:ext>
            </a:extLst>
          </p:cNvPr>
          <p:cNvSpPr txBox="1"/>
          <p:nvPr/>
        </p:nvSpPr>
        <p:spPr>
          <a:xfrm>
            <a:off x="1281933" y="4850724"/>
            <a:ext cx="611967" cy="307777"/>
          </a:xfrm>
          <a:prstGeom prst="rect">
            <a:avLst/>
          </a:prstGeom>
          <a:noFill/>
        </p:spPr>
        <p:txBody>
          <a:bodyPr wrap="square" rtlCol="0">
            <a:spAutoFit/>
          </a:bodyPr>
          <a:lstStyle/>
          <a:p>
            <a:pPr algn="ctr"/>
            <a:r>
              <a:rPr lang="en-GB" sz="1400" dirty="0">
                <a:solidFill>
                  <a:schemeClr val="bg1"/>
                </a:solidFill>
                <a:latin typeface="+mn-lt"/>
              </a:rPr>
              <a:t>2021</a:t>
            </a:r>
          </a:p>
        </p:txBody>
      </p:sp>
      <p:sp>
        <p:nvSpPr>
          <p:cNvPr id="28" name="ZoneTexte 27">
            <a:extLst>
              <a:ext uri="{FF2B5EF4-FFF2-40B4-BE49-F238E27FC236}">
                <a16:creationId xmlns:a16="http://schemas.microsoft.com/office/drawing/2014/main" id="{361CDF10-0AB3-C6E7-0B5D-D66DF2A6CA69}"/>
              </a:ext>
            </a:extLst>
          </p:cNvPr>
          <p:cNvSpPr txBox="1"/>
          <p:nvPr/>
        </p:nvSpPr>
        <p:spPr>
          <a:xfrm>
            <a:off x="2109924" y="4850724"/>
            <a:ext cx="611967" cy="307777"/>
          </a:xfrm>
          <a:prstGeom prst="rect">
            <a:avLst/>
          </a:prstGeom>
          <a:noFill/>
        </p:spPr>
        <p:txBody>
          <a:bodyPr wrap="square" rtlCol="0">
            <a:spAutoFit/>
          </a:bodyPr>
          <a:lstStyle/>
          <a:p>
            <a:pPr algn="ctr"/>
            <a:r>
              <a:rPr lang="en-GB" sz="1400" dirty="0">
                <a:solidFill>
                  <a:schemeClr val="bg1"/>
                </a:solidFill>
                <a:latin typeface="+mn-lt"/>
              </a:rPr>
              <a:t>2022</a:t>
            </a:r>
          </a:p>
        </p:txBody>
      </p:sp>
      <p:sp>
        <p:nvSpPr>
          <p:cNvPr id="29" name="ZoneTexte 28">
            <a:extLst>
              <a:ext uri="{FF2B5EF4-FFF2-40B4-BE49-F238E27FC236}">
                <a16:creationId xmlns:a16="http://schemas.microsoft.com/office/drawing/2014/main" id="{172404AB-442B-788C-6233-985A5BB9C47C}"/>
              </a:ext>
            </a:extLst>
          </p:cNvPr>
          <p:cNvSpPr txBox="1"/>
          <p:nvPr/>
        </p:nvSpPr>
        <p:spPr>
          <a:xfrm>
            <a:off x="2830205" y="4850724"/>
            <a:ext cx="611967" cy="307777"/>
          </a:xfrm>
          <a:prstGeom prst="rect">
            <a:avLst/>
          </a:prstGeom>
          <a:noFill/>
          <a:ln>
            <a:noFill/>
          </a:ln>
        </p:spPr>
        <p:txBody>
          <a:bodyPr wrap="square" rtlCol="0">
            <a:spAutoFit/>
          </a:bodyPr>
          <a:lstStyle/>
          <a:p>
            <a:pPr algn="ctr"/>
            <a:r>
              <a:rPr lang="en-GB" sz="1400" dirty="0">
                <a:solidFill>
                  <a:schemeClr val="bg1"/>
                </a:solidFill>
                <a:latin typeface="+mn-lt"/>
              </a:rPr>
              <a:t>2023</a:t>
            </a:r>
          </a:p>
        </p:txBody>
      </p:sp>
      <p:sp>
        <p:nvSpPr>
          <p:cNvPr id="30" name="ZoneTexte 29">
            <a:extLst>
              <a:ext uri="{FF2B5EF4-FFF2-40B4-BE49-F238E27FC236}">
                <a16:creationId xmlns:a16="http://schemas.microsoft.com/office/drawing/2014/main" id="{270527EE-7502-5613-6499-C4E9F5BCBC7F}"/>
              </a:ext>
            </a:extLst>
          </p:cNvPr>
          <p:cNvSpPr txBox="1"/>
          <p:nvPr/>
        </p:nvSpPr>
        <p:spPr>
          <a:xfrm>
            <a:off x="3694301" y="4850724"/>
            <a:ext cx="611967" cy="307777"/>
          </a:xfrm>
          <a:prstGeom prst="rect">
            <a:avLst/>
          </a:prstGeom>
          <a:noFill/>
        </p:spPr>
        <p:txBody>
          <a:bodyPr wrap="square" rtlCol="0">
            <a:spAutoFit/>
          </a:bodyPr>
          <a:lstStyle/>
          <a:p>
            <a:pPr algn="ctr"/>
            <a:r>
              <a:rPr lang="en-GB" sz="1400" dirty="0">
                <a:solidFill>
                  <a:schemeClr val="bg1"/>
                </a:solidFill>
                <a:latin typeface="+mn-lt"/>
              </a:rPr>
              <a:t>2024</a:t>
            </a:r>
          </a:p>
        </p:txBody>
      </p:sp>
      <p:sp>
        <p:nvSpPr>
          <p:cNvPr id="31" name="ZoneTexte 30">
            <a:extLst>
              <a:ext uri="{FF2B5EF4-FFF2-40B4-BE49-F238E27FC236}">
                <a16:creationId xmlns:a16="http://schemas.microsoft.com/office/drawing/2014/main" id="{54F5567F-CE11-C7F4-3CDC-5EC535210A7E}"/>
              </a:ext>
            </a:extLst>
          </p:cNvPr>
          <p:cNvSpPr txBox="1"/>
          <p:nvPr/>
        </p:nvSpPr>
        <p:spPr>
          <a:xfrm>
            <a:off x="4450284" y="4850724"/>
            <a:ext cx="611967" cy="307777"/>
          </a:xfrm>
          <a:prstGeom prst="rect">
            <a:avLst/>
          </a:prstGeom>
          <a:noFill/>
        </p:spPr>
        <p:txBody>
          <a:bodyPr wrap="square" rtlCol="0">
            <a:spAutoFit/>
          </a:bodyPr>
          <a:lstStyle/>
          <a:p>
            <a:pPr algn="ctr"/>
            <a:r>
              <a:rPr lang="en-GB" sz="1400" dirty="0">
                <a:solidFill>
                  <a:schemeClr val="bg1"/>
                </a:solidFill>
                <a:latin typeface="+mn-lt"/>
              </a:rPr>
              <a:t>2025</a:t>
            </a:r>
          </a:p>
        </p:txBody>
      </p:sp>
      <p:sp>
        <p:nvSpPr>
          <p:cNvPr id="32" name="ZoneTexte 31">
            <a:extLst>
              <a:ext uri="{FF2B5EF4-FFF2-40B4-BE49-F238E27FC236}">
                <a16:creationId xmlns:a16="http://schemas.microsoft.com/office/drawing/2014/main" id="{5DB18641-B3A8-8F7E-B4AD-0CA0D562E98D}"/>
              </a:ext>
            </a:extLst>
          </p:cNvPr>
          <p:cNvSpPr txBox="1"/>
          <p:nvPr/>
        </p:nvSpPr>
        <p:spPr>
          <a:xfrm>
            <a:off x="5314381" y="4850724"/>
            <a:ext cx="611967" cy="307777"/>
          </a:xfrm>
          <a:prstGeom prst="rect">
            <a:avLst/>
          </a:prstGeom>
          <a:noFill/>
        </p:spPr>
        <p:txBody>
          <a:bodyPr wrap="square" rtlCol="0">
            <a:spAutoFit/>
          </a:bodyPr>
          <a:lstStyle/>
          <a:p>
            <a:pPr algn="ctr"/>
            <a:r>
              <a:rPr lang="en-GB" sz="1400" dirty="0">
                <a:solidFill>
                  <a:schemeClr val="bg1"/>
                </a:solidFill>
                <a:latin typeface="+mn-lt"/>
              </a:rPr>
              <a:t>2026</a:t>
            </a:r>
          </a:p>
        </p:txBody>
      </p:sp>
      <p:sp>
        <p:nvSpPr>
          <p:cNvPr id="33" name="ZoneTexte 32">
            <a:extLst>
              <a:ext uri="{FF2B5EF4-FFF2-40B4-BE49-F238E27FC236}">
                <a16:creationId xmlns:a16="http://schemas.microsoft.com/office/drawing/2014/main" id="{99A4E00A-107D-803D-A16E-5D436CB6984C}"/>
              </a:ext>
            </a:extLst>
          </p:cNvPr>
          <p:cNvSpPr txBox="1"/>
          <p:nvPr/>
        </p:nvSpPr>
        <p:spPr>
          <a:xfrm>
            <a:off x="6070565" y="4850724"/>
            <a:ext cx="611967" cy="307777"/>
          </a:xfrm>
          <a:prstGeom prst="rect">
            <a:avLst/>
          </a:prstGeom>
          <a:noFill/>
        </p:spPr>
        <p:txBody>
          <a:bodyPr wrap="square" rtlCol="0">
            <a:spAutoFit/>
          </a:bodyPr>
          <a:lstStyle/>
          <a:p>
            <a:pPr algn="ctr"/>
            <a:r>
              <a:rPr lang="en-GB" sz="1400" dirty="0">
                <a:solidFill>
                  <a:schemeClr val="bg1"/>
                </a:solidFill>
                <a:latin typeface="+mn-lt"/>
              </a:rPr>
              <a:t>2027</a:t>
            </a:r>
          </a:p>
        </p:txBody>
      </p:sp>
      <p:sp>
        <p:nvSpPr>
          <p:cNvPr id="34" name="ZoneTexte 33">
            <a:extLst>
              <a:ext uri="{FF2B5EF4-FFF2-40B4-BE49-F238E27FC236}">
                <a16:creationId xmlns:a16="http://schemas.microsoft.com/office/drawing/2014/main" id="{6D190B62-1850-A4DB-14EE-B236D070D3F1}"/>
              </a:ext>
            </a:extLst>
          </p:cNvPr>
          <p:cNvSpPr txBox="1"/>
          <p:nvPr/>
        </p:nvSpPr>
        <p:spPr>
          <a:xfrm>
            <a:off x="6862653" y="4850724"/>
            <a:ext cx="611967" cy="307777"/>
          </a:xfrm>
          <a:prstGeom prst="rect">
            <a:avLst/>
          </a:prstGeom>
          <a:noFill/>
        </p:spPr>
        <p:txBody>
          <a:bodyPr wrap="square" rtlCol="0">
            <a:spAutoFit/>
          </a:bodyPr>
          <a:lstStyle/>
          <a:p>
            <a:pPr algn="ctr"/>
            <a:r>
              <a:rPr lang="en-GB" sz="1400" dirty="0">
                <a:solidFill>
                  <a:schemeClr val="bg1"/>
                </a:solidFill>
                <a:latin typeface="+mn-lt"/>
              </a:rPr>
              <a:t>2028</a:t>
            </a:r>
          </a:p>
        </p:txBody>
      </p:sp>
      <p:sp>
        <p:nvSpPr>
          <p:cNvPr id="35" name="ZoneTexte 34">
            <a:extLst>
              <a:ext uri="{FF2B5EF4-FFF2-40B4-BE49-F238E27FC236}">
                <a16:creationId xmlns:a16="http://schemas.microsoft.com/office/drawing/2014/main" id="{D4022CF7-7825-604A-56DC-8D93ECDAEDE4}"/>
              </a:ext>
            </a:extLst>
          </p:cNvPr>
          <p:cNvSpPr txBox="1"/>
          <p:nvPr/>
        </p:nvSpPr>
        <p:spPr>
          <a:xfrm>
            <a:off x="7654741" y="4850724"/>
            <a:ext cx="611967" cy="307777"/>
          </a:xfrm>
          <a:prstGeom prst="rect">
            <a:avLst/>
          </a:prstGeom>
          <a:noFill/>
        </p:spPr>
        <p:txBody>
          <a:bodyPr wrap="square" rtlCol="0">
            <a:spAutoFit/>
          </a:bodyPr>
          <a:lstStyle/>
          <a:p>
            <a:pPr algn="ctr"/>
            <a:r>
              <a:rPr lang="en-GB" sz="1400" dirty="0">
                <a:solidFill>
                  <a:schemeClr val="bg1"/>
                </a:solidFill>
                <a:latin typeface="+mn-lt"/>
              </a:rPr>
              <a:t>2029</a:t>
            </a:r>
          </a:p>
        </p:txBody>
      </p:sp>
      <p:sp>
        <p:nvSpPr>
          <p:cNvPr id="36" name="ZoneTexte 35">
            <a:extLst>
              <a:ext uri="{FF2B5EF4-FFF2-40B4-BE49-F238E27FC236}">
                <a16:creationId xmlns:a16="http://schemas.microsoft.com/office/drawing/2014/main" id="{9BA7326D-10EE-521D-88B7-25E88C0139D2}"/>
              </a:ext>
            </a:extLst>
          </p:cNvPr>
          <p:cNvSpPr txBox="1"/>
          <p:nvPr/>
        </p:nvSpPr>
        <p:spPr>
          <a:xfrm>
            <a:off x="9202925" y="4850724"/>
            <a:ext cx="611967" cy="307777"/>
          </a:xfrm>
          <a:prstGeom prst="rect">
            <a:avLst/>
          </a:prstGeom>
          <a:noFill/>
        </p:spPr>
        <p:txBody>
          <a:bodyPr wrap="square" rtlCol="0">
            <a:spAutoFit/>
          </a:bodyPr>
          <a:lstStyle/>
          <a:p>
            <a:pPr algn="ctr"/>
            <a:r>
              <a:rPr lang="en-GB" sz="1400" dirty="0">
                <a:solidFill>
                  <a:schemeClr val="bg1"/>
                </a:solidFill>
                <a:latin typeface="+mn-lt"/>
              </a:rPr>
              <a:t>2031</a:t>
            </a:r>
          </a:p>
        </p:txBody>
      </p:sp>
      <p:sp>
        <p:nvSpPr>
          <p:cNvPr id="37" name="Rectangle 36">
            <a:extLst>
              <a:ext uri="{FF2B5EF4-FFF2-40B4-BE49-F238E27FC236}">
                <a16:creationId xmlns:a16="http://schemas.microsoft.com/office/drawing/2014/main" id="{B0C78839-9E7C-9F31-3654-E02BEBACDC31}"/>
              </a:ext>
            </a:extLst>
          </p:cNvPr>
          <p:cNvSpPr/>
          <p:nvPr/>
        </p:nvSpPr>
        <p:spPr>
          <a:xfrm>
            <a:off x="8338804"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ZoneTexte 37">
            <a:extLst>
              <a:ext uri="{FF2B5EF4-FFF2-40B4-BE49-F238E27FC236}">
                <a16:creationId xmlns:a16="http://schemas.microsoft.com/office/drawing/2014/main" id="{2D281D5A-0634-7ECA-71EF-C512BE193675}"/>
              </a:ext>
            </a:extLst>
          </p:cNvPr>
          <p:cNvSpPr txBox="1"/>
          <p:nvPr/>
        </p:nvSpPr>
        <p:spPr>
          <a:xfrm>
            <a:off x="8446829" y="4850724"/>
            <a:ext cx="611967" cy="307777"/>
          </a:xfrm>
          <a:prstGeom prst="rect">
            <a:avLst/>
          </a:prstGeom>
          <a:noFill/>
        </p:spPr>
        <p:txBody>
          <a:bodyPr wrap="square" rtlCol="0">
            <a:spAutoFit/>
          </a:bodyPr>
          <a:lstStyle/>
          <a:p>
            <a:pPr algn="ctr"/>
            <a:r>
              <a:rPr lang="en-GB" sz="1400" dirty="0">
                <a:solidFill>
                  <a:schemeClr val="bg1"/>
                </a:solidFill>
                <a:latin typeface="+mn-lt"/>
              </a:rPr>
              <a:t>2030</a:t>
            </a:r>
          </a:p>
        </p:txBody>
      </p:sp>
      <p:sp>
        <p:nvSpPr>
          <p:cNvPr id="69" name="Rectangle : coins arrondis 68">
            <a:extLst>
              <a:ext uri="{FF2B5EF4-FFF2-40B4-BE49-F238E27FC236}">
                <a16:creationId xmlns:a16="http://schemas.microsoft.com/office/drawing/2014/main" id="{999F76B1-4A64-2A3B-1BAC-1C871A7A45BC}"/>
              </a:ext>
            </a:extLst>
          </p:cNvPr>
          <p:cNvSpPr/>
          <p:nvPr/>
        </p:nvSpPr>
        <p:spPr>
          <a:xfrm>
            <a:off x="417835" y="1445568"/>
            <a:ext cx="4752439" cy="504000"/>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rPr>
              <a:t>Prepare to Build phase (P2B): TDR and prototyping</a:t>
            </a:r>
          </a:p>
        </p:txBody>
      </p:sp>
      <p:cxnSp>
        <p:nvCxnSpPr>
          <p:cNvPr id="49" name="Connecteur droit 48">
            <a:extLst>
              <a:ext uri="{FF2B5EF4-FFF2-40B4-BE49-F238E27FC236}">
                <a16:creationId xmlns:a16="http://schemas.microsoft.com/office/drawing/2014/main" id="{C37D5FF4-E5CC-EA5F-D283-0D9D021BA546}"/>
              </a:ext>
            </a:extLst>
          </p:cNvPr>
          <p:cNvCxnSpPr>
            <a:cxnSpLocks/>
            <a:stCxn id="3" idx="3"/>
          </p:cNvCxnSpPr>
          <p:nvPr/>
        </p:nvCxnSpPr>
        <p:spPr>
          <a:xfrm>
            <a:off x="6753923" y="3047720"/>
            <a:ext cx="617" cy="19554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A14DA5BC-4011-24E5-DEC8-2FEEF0E58587}"/>
              </a:ext>
            </a:extLst>
          </p:cNvPr>
          <p:cNvCxnSpPr>
            <a:cxnSpLocks/>
            <a:stCxn id="69" idx="1"/>
          </p:cNvCxnSpPr>
          <p:nvPr/>
        </p:nvCxnSpPr>
        <p:spPr>
          <a:xfrm>
            <a:off x="417835" y="1697568"/>
            <a:ext cx="1" cy="31531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8" name="Image 77">
            <a:extLst>
              <a:ext uri="{FF2B5EF4-FFF2-40B4-BE49-F238E27FC236}">
                <a16:creationId xmlns:a16="http://schemas.microsoft.com/office/drawing/2014/main" id="{712191FC-0112-5658-7127-8BB74EFBEE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1493" y="2690484"/>
            <a:ext cx="2613367" cy="1307769"/>
          </a:xfrm>
          <a:prstGeom prst="rect">
            <a:avLst/>
          </a:prstGeom>
          <a:ln w="15875">
            <a:solidFill>
              <a:schemeClr val="tx1"/>
            </a:solidFill>
          </a:ln>
        </p:spPr>
      </p:pic>
      <p:cxnSp>
        <p:nvCxnSpPr>
          <p:cNvPr id="88" name="Connecteur droit 87">
            <a:extLst>
              <a:ext uri="{FF2B5EF4-FFF2-40B4-BE49-F238E27FC236}">
                <a16:creationId xmlns:a16="http://schemas.microsoft.com/office/drawing/2014/main" id="{D121CAAE-5A93-57BB-DFB6-16003DD7DE82}"/>
              </a:ext>
            </a:extLst>
          </p:cNvPr>
          <p:cNvCxnSpPr>
            <a:cxnSpLocks/>
          </p:cNvCxnSpPr>
          <p:nvPr/>
        </p:nvCxnSpPr>
        <p:spPr>
          <a:xfrm>
            <a:off x="10426948" y="2551931"/>
            <a:ext cx="0" cy="23042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9" name="Image 88">
            <a:extLst>
              <a:ext uri="{FF2B5EF4-FFF2-40B4-BE49-F238E27FC236}">
                <a16:creationId xmlns:a16="http://schemas.microsoft.com/office/drawing/2014/main" id="{811B6A4A-B447-2F4A-416E-9BFEB7E317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9189" y="2114420"/>
            <a:ext cx="2563743" cy="1568845"/>
          </a:xfrm>
          <a:prstGeom prst="rect">
            <a:avLst/>
          </a:prstGeom>
          <a:ln w="15875">
            <a:solidFill>
              <a:schemeClr val="tx1"/>
            </a:solidFill>
          </a:ln>
        </p:spPr>
      </p:pic>
      <p:pic>
        <p:nvPicPr>
          <p:cNvPr id="93" name="Image 92">
            <a:extLst>
              <a:ext uri="{FF2B5EF4-FFF2-40B4-BE49-F238E27FC236}">
                <a16:creationId xmlns:a16="http://schemas.microsoft.com/office/drawing/2014/main" id="{832CA654-48EA-3E7A-C341-2EA5C3A28C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9469" y="2690484"/>
            <a:ext cx="2319927" cy="1461659"/>
          </a:xfrm>
          <a:prstGeom prst="rect">
            <a:avLst/>
          </a:prstGeom>
          <a:ln w="15875">
            <a:solidFill>
              <a:schemeClr val="tx1"/>
            </a:solidFill>
          </a:ln>
        </p:spPr>
      </p:pic>
      <p:sp>
        <p:nvSpPr>
          <p:cNvPr id="6" name="Chevron 5">
            <a:extLst>
              <a:ext uri="{FF2B5EF4-FFF2-40B4-BE49-F238E27FC236}">
                <a16:creationId xmlns:a16="http://schemas.microsoft.com/office/drawing/2014/main" id="{04EF689A-BA9A-5A71-95FA-60FAA917A7D8}"/>
              </a:ext>
            </a:extLst>
          </p:cNvPr>
          <p:cNvSpPr/>
          <p:nvPr/>
        </p:nvSpPr>
        <p:spPr>
          <a:xfrm>
            <a:off x="9922892" y="4850723"/>
            <a:ext cx="266504" cy="303364"/>
          </a:xfrm>
          <a:prstGeom prst="chevron">
            <a:avLst>
              <a:gd name="adj" fmla="val 64626"/>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Chevron 6">
            <a:extLst>
              <a:ext uri="{FF2B5EF4-FFF2-40B4-BE49-F238E27FC236}">
                <a16:creationId xmlns:a16="http://schemas.microsoft.com/office/drawing/2014/main" id="{32D0C536-8F9A-DEFE-5BC4-351C5EB1EF8E}"/>
              </a:ext>
            </a:extLst>
          </p:cNvPr>
          <p:cNvSpPr/>
          <p:nvPr/>
        </p:nvSpPr>
        <p:spPr>
          <a:xfrm>
            <a:off x="10080750" y="4850724"/>
            <a:ext cx="274190" cy="303363"/>
          </a:xfrm>
          <a:prstGeom prst="chevron">
            <a:avLst>
              <a:gd name="adj" fmla="val 64626"/>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Chevron 7">
            <a:extLst>
              <a:ext uri="{FF2B5EF4-FFF2-40B4-BE49-F238E27FC236}">
                <a16:creationId xmlns:a16="http://schemas.microsoft.com/office/drawing/2014/main" id="{EE65345D-2ABE-D218-5626-F4A5D8EBE7BC}"/>
              </a:ext>
            </a:extLst>
          </p:cNvPr>
          <p:cNvSpPr/>
          <p:nvPr/>
        </p:nvSpPr>
        <p:spPr>
          <a:xfrm>
            <a:off x="10224766" y="4850724"/>
            <a:ext cx="274190" cy="303363"/>
          </a:xfrm>
          <a:prstGeom prst="chevron">
            <a:avLst>
              <a:gd name="adj" fmla="val 64626"/>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43" name="Connecteur droit 42">
            <a:extLst>
              <a:ext uri="{FF2B5EF4-FFF2-40B4-BE49-F238E27FC236}">
                <a16:creationId xmlns:a16="http://schemas.microsoft.com/office/drawing/2014/main" id="{5E94B017-A24D-D920-ED98-E7B6CAA6E8D7}"/>
              </a:ext>
            </a:extLst>
          </p:cNvPr>
          <p:cNvCxnSpPr>
            <a:cxnSpLocks/>
            <a:stCxn id="2" idx="1"/>
          </p:cNvCxnSpPr>
          <p:nvPr/>
        </p:nvCxnSpPr>
        <p:spPr>
          <a:xfrm flipH="1">
            <a:off x="3586188" y="2384299"/>
            <a:ext cx="4045" cy="26188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74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78"/>
                                        </p:tgtEl>
                                      </p:cBhvr>
                                    </p:animEffect>
                                    <p:set>
                                      <p:cBhvr>
                                        <p:cTn id="31" dur="1" fill="hold">
                                          <p:stCondLst>
                                            <p:cond delay="499"/>
                                          </p:stCondLst>
                                        </p:cTn>
                                        <p:tgtEl>
                                          <p:spTgt spid="7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89"/>
                                        </p:tgtEl>
                                      </p:cBhvr>
                                    </p:animEffect>
                                    <p:set>
                                      <p:cBhvr>
                                        <p:cTn id="42" dur="1" fill="hold">
                                          <p:stCondLst>
                                            <p:cond delay="499"/>
                                          </p:stCondLst>
                                        </p:cTn>
                                        <p:tgtEl>
                                          <p:spTgt spid="8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animBg="1"/>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A0F5F689-F331-4317-29F9-936F1C47E571}"/>
              </a:ext>
            </a:extLst>
          </p:cNvPr>
          <p:cNvSpPr>
            <a:spLocks noGrp="1"/>
          </p:cNvSpPr>
          <p:nvPr>
            <p:ph type="title"/>
          </p:nvPr>
        </p:nvSpPr>
        <p:spPr>
          <a:xfrm>
            <a:off x="1066047" y="149521"/>
            <a:ext cx="7093269" cy="432034"/>
          </a:xfrm>
        </p:spPr>
        <p:txBody>
          <a:bodyPr>
            <a:normAutofit/>
          </a:bodyPr>
          <a:lstStyle/>
          <a:p>
            <a:r>
              <a:rPr lang="en-US" sz="2400" dirty="0">
                <a:solidFill>
                  <a:schemeClr val="accent5">
                    <a:lumMod val="75000"/>
                  </a:schemeClr>
                </a:solidFill>
                <a:latin typeface="+mn-lt"/>
              </a:rPr>
              <a:t>PERLE Lattice optimization</a:t>
            </a:r>
          </a:p>
        </p:txBody>
      </p:sp>
      <p:pic>
        <p:nvPicPr>
          <p:cNvPr id="32" name="Image 31">
            <a:extLst>
              <a:ext uri="{FF2B5EF4-FFF2-40B4-BE49-F238E27FC236}">
                <a16:creationId xmlns:a16="http://schemas.microsoft.com/office/drawing/2014/main" id="{934904C9-407A-D5EC-4A57-4097ACD5A1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042" y="1345861"/>
            <a:ext cx="5482594" cy="1251850"/>
          </a:xfrm>
          <a:prstGeom prst="rect">
            <a:avLst/>
          </a:prstGeom>
        </p:spPr>
      </p:pic>
      <p:pic>
        <p:nvPicPr>
          <p:cNvPr id="33" name="Image 32">
            <a:extLst>
              <a:ext uri="{FF2B5EF4-FFF2-40B4-BE49-F238E27FC236}">
                <a16:creationId xmlns:a16="http://schemas.microsoft.com/office/drawing/2014/main" id="{BF17B3C5-42A4-434D-0C02-3C37BEF8C9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353" y="2021665"/>
            <a:ext cx="4824378" cy="1368107"/>
          </a:xfrm>
          <a:prstGeom prst="rect">
            <a:avLst/>
          </a:prstGeom>
        </p:spPr>
      </p:pic>
      <p:sp>
        <p:nvSpPr>
          <p:cNvPr id="2" name="ZoneTexte 1">
            <a:extLst>
              <a:ext uri="{FF2B5EF4-FFF2-40B4-BE49-F238E27FC236}">
                <a16:creationId xmlns:a16="http://schemas.microsoft.com/office/drawing/2014/main" id="{928B8F0E-C7D7-C9EB-1096-2E019DA0CE76}"/>
              </a:ext>
            </a:extLst>
          </p:cNvPr>
          <p:cNvSpPr txBox="1"/>
          <p:nvPr/>
        </p:nvSpPr>
        <p:spPr>
          <a:xfrm>
            <a:off x="201983" y="869576"/>
            <a:ext cx="10379781" cy="338554"/>
          </a:xfrm>
          <a:prstGeom prst="rect">
            <a:avLst/>
          </a:prstGeom>
          <a:noFill/>
        </p:spPr>
        <p:txBody>
          <a:bodyPr wrap="square" rtlCol="0">
            <a:spAutoFit/>
          </a:bodyPr>
          <a:lstStyle/>
          <a:p>
            <a:pPr algn="just"/>
            <a:r>
              <a:rPr lang="en-GB" sz="1600" dirty="0"/>
              <a:t>Lattices and optics for the 500 MeV and 250MeV PERLE versions were studied and optimised:</a:t>
            </a:r>
          </a:p>
        </p:txBody>
      </p:sp>
      <p:sp>
        <p:nvSpPr>
          <p:cNvPr id="3" name="ZoneTexte 2">
            <a:extLst>
              <a:ext uri="{FF2B5EF4-FFF2-40B4-BE49-F238E27FC236}">
                <a16:creationId xmlns:a16="http://schemas.microsoft.com/office/drawing/2014/main" id="{309179C4-C9E5-3166-FAFF-1F37EBD3CCF8}"/>
              </a:ext>
            </a:extLst>
          </p:cNvPr>
          <p:cNvSpPr txBox="1"/>
          <p:nvPr/>
        </p:nvSpPr>
        <p:spPr>
          <a:xfrm>
            <a:off x="201983" y="3389773"/>
            <a:ext cx="10296805" cy="2062103"/>
          </a:xfrm>
          <a:prstGeom prst="rect">
            <a:avLst/>
          </a:prstGeom>
          <a:noFill/>
        </p:spPr>
        <p:txBody>
          <a:bodyPr wrap="square" rtlCol="0">
            <a:spAutoFit/>
          </a:bodyPr>
          <a:lstStyle/>
          <a:p>
            <a:pPr marL="285741" indent="-285741">
              <a:buFont typeface="Wingdings" pitchFamily="2" charset="2"/>
              <a:buChar char="§"/>
            </a:pPr>
            <a:r>
              <a:rPr lang="en-GB" sz="1600" dirty="0"/>
              <a:t>A full 1st order calculation were finished and a complete 250 and 500 MeV lattice is now available.  </a:t>
            </a:r>
          </a:p>
          <a:p>
            <a:pPr marL="285741" indent="-285741">
              <a:buFont typeface="Wingdings" pitchFamily="2" charset="2"/>
              <a:buChar char="§"/>
            </a:pPr>
            <a:r>
              <a:rPr lang="en-GB" sz="1600" dirty="0"/>
              <a:t>The stability of the lattice was crosscheck with different codes (OPTIM6, MADX &amp; BMAD).</a:t>
            </a:r>
          </a:p>
          <a:p>
            <a:pPr marL="285741" indent="-285741">
              <a:buFont typeface="Wingdings" pitchFamily="2" charset="2"/>
              <a:buChar char="§"/>
            </a:pPr>
            <a:r>
              <a:rPr lang="en-GB" sz="1600" dirty="0"/>
              <a:t>First specifications of quadrupoles and dipoles in switchyards &amp; arc sections are obtained.</a:t>
            </a:r>
          </a:p>
          <a:p>
            <a:endParaRPr lang="en-GB" sz="1600" dirty="0"/>
          </a:p>
          <a:p>
            <a:r>
              <a:rPr lang="en-GB" sz="1600" dirty="0">
                <a:sym typeface="Wingdings" pitchFamily="2" charset="2"/>
              </a:rPr>
              <a:t> </a:t>
            </a:r>
            <a:r>
              <a:rPr lang="en-GB" sz="1600" dirty="0"/>
              <a:t>Further studies are ongoing/to be done: correction of nonlinear aberrations with multipoles, momentum acceptance, longitudinal match… </a:t>
            </a:r>
          </a:p>
          <a:p>
            <a:r>
              <a:rPr lang="en-GB" sz="1600" dirty="0">
                <a:sym typeface="Wingdings" pitchFamily="2" charset="2"/>
              </a:rPr>
              <a:t> </a:t>
            </a:r>
            <a:r>
              <a:rPr lang="en-GB" sz="1600" dirty="0"/>
              <a:t>In addition to beam dynamics studies: Start to end simulations with CSR and microbunching, Multiparticle tracking, BBU, Impedance analysis and Wakefield effect mitigation …    </a:t>
            </a:r>
          </a:p>
        </p:txBody>
      </p:sp>
      <p:sp>
        <p:nvSpPr>
          <p:cNvPr id="4" name="Espace réservé de la date 3">
            <a:extLst>
              <a:ext uri="{FF2B5EF4-FFF2-40B4-BE49-F238E27FC236}">
                <a16:creationId xmlns:a16="http://schemas.microsoft.com/office/drawing/2014/main" id="{3F937AB4-3AD4-B1A7-82BD-14B565C96116}"/>
              </a:ext>
            </a:extLst>
          </p:cNvPr>
          <p:cNvSpPr>
            <a:spLocks noGrp="1"/>
          </p:cNvSpPr>
          <p:nvPr>
            <p:ph type="dt" sz="half" idx="10"/>
          </p:nvPr>
        </p:nvSpPr>
        <p:spPr/>
        <p:txBody>
          <a:bodyPr/>
          <a:lstStyle/>
          <a:p>
            <a:r>
              <a:rPr lang="fr-FR"/>
              <a:t>30/11/2023</a:t>
            </a:r>
            <a:endParaRPr lang="fr-FR" dirty="0"/>
          </a:p>
        </p:txBody>
      </p:sp>
      <p:sp>
        <p:nvSpPr>
          <p:cNvPr id="5" name="Espace réservé du pied de page 4">
            <a:extLst>
              <a:ext uri="{FF2B5EF4-FFF2-40B4-BE49-F238E27FC236}">
                <a16:creationId xmlns:a16="http://schemas.microsoft.com/office/drawing/2014/main" id="{0770403F-8B14-4168-F52C-6F8E32DF893F}"/>
              </a:ext>
            </a:extLst>
          </p:cNvPr>
          <p:cNvSpPr>
            <a:spLocks noGrp="1"/>
          </p:cNvSpPr>
          <p:nvPr>
            <p:ph type="ftr" sz="quarter" idx="11"/>
          </p:nvPr>
        </p:nvSpPr>
        <p:spPr/>
        <p:txBody>
          <a:bodyPr/>
          <a:lstStyle/>
          <a:p>
            <a:r>
              <a:rPr lang="fr-FR"/>
              <a:t>ICFA Seminar 2023</a:t>
            </a:r>
            <a:endParaRPr lang="fr-FR" dirty="0"/>
          </a:p>
        </p:txBody>
      </p:sp>
      <p:sp>
        <p:nvSpPr>
          <p:cNvPr id="6" name="Espace réservé du numéro de diapositive 5">
            <a:extLst>
              <a:ext uri="{FF2B5EF4-FFF2-40B4-BE49-F238E27FC236}">
                <a16:creationId xmlns:a16="http://schemas.microsoft.com/office/drawing/2014/main" id="{89C5CA9D-D9E6-9860-B43C-F102D01F9C9D}"/>
              </a:ext>
            </a:extLst>
          </p:cNvPr>
          <p:cNvSpPr>
            <a:spLocks noGrp="1"/>
          </p:cNvSpPr>
          <p:nvPr>
            <p:ph type="sldNum" sz="quarter" idx="12"/>
          </p:nvPr>
        </p:nvSpPr>
        <p:spPr/>
        <p:txBody>
          <a:bodyPr/>
          <a:lstStyle/>
          <a:p>
            <a:fld id="{77E71596-5F9D-49C5-9701-16B3CA54319D}" type="slidenum">
              <a:rPr lang="fr-FR" smtClean="0"/>
              <a:pPr/>
              <a:t>13</a:t>
            </a:fld>
            <a:endParaRPr lang="fr-FR" dirty="0"/>
          </a:p>
        </p:txBody>
      </p:sp>
    </p:spTree>
    <p:extLst>
      <p:ext uri="{BB962C8B-B14F-4D97-AF65-F5344CB8AC3E}">
        <p14:creationId xmlns:p14="http://schemas.microsoft.com/office/powerpoint/2010/main" val="318827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8C5EDD7-AFFD-6A14-8BF2-FF769AB56B82}"/>
              </a:ext>
            </a:extLst>
          </p:cNvPr>
          <p:cNvSpPr>
            <a:spLocks noGrp="1"/>
          </p:cNvSpPr>
          <p:nvPr>
            <p:ph type="title"/>
          </p:nvPr>
        </p:nvSpPr>
        <p:spPr>
          <a:xfrm>
            <a:off x="994043" y="126917"/>
            <a:ext cx="8136638" cy="432034"/>
          </a:xfrm>
        </p:spPr>
        <p:txBody>
          <a:bodyPr>
            <a:noAutofit/>
          </a:bodyPr>
          <a:lstStyle/>
          <a:p>
            <a:r>
              <a:rPr lang="en-US" dirty="0">
                <a:solidFill>
                  <a:schemeClr val="accent5">
                    <a:lumMod val="75000"/>
                  </a:schemeClr>
                </a:solidFill>
                <a:latin typeface="+mn-lt"/>
              </a:rPr>
              <a:t>PERLE e- Source</a:t>
            </a:r>
          </a:p>
        </p:txBody>
      </p:sp>
      <p:sp>
        <p:nvSpPr>
          <p:cNvPr id="3" name="ZoneTexte 2">
            <a:extLst>
              <a:ext uri="{FF2B5EF4-FFF2-40B4-BE49-F238E27FC236}">
                <a16:creationId xmlns:a16="http://schemas.microsoft.com/office/drawing/2014/main" id="{C5D22835-B4AF-284B-082C-A6E0F68FAD65}"/>
              </a:ext>
            </a:extLst>
          </p:cNvPr>
          <p:cNvSpPr txBox="1"/>
          <p:nvPr/>
        </p:nvSpPr>
        <p:spPr>
          <a:xfrm>
            <a:off x="345992" y="725564"/>
            <a:ext cx="10296807" cy="4893647"/>
          </a:xfrm>
          <a:prstGeom prst="rect">
            <a:avLst/>
          </a:prstGeom>
          <a:noFill/>
        </p:spPr>
        <p:txBody>
          <a:bodyPr wrap="square" rtlCol="0">
            <a:spAutoFit/>
          </a:bodyPr>
          <a:lstStyle/>
          <a:p>
            <a:r>
              <a:rPr lang="en-GB" sz="1600" dirty="0"/>
              <a:t>Acquisition of a DC gun from Research Instruments GmbH (RI). </a:t>
            </a:r>
          </a:p>
          <a:p>
            <a:endParaRPr lang="en-GB" sz="16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600" dirty="0">
                <a:sym typeface="Wingdings" pitchFamily="2" charset="2"/>
              </a:rPr>
              <a:t> </a:t>
            </a:r>
            <a:r>
              <a:rPr lang="en-GB" sz="1600" dirty="0"/>
              <a:t>A Gun with Cornell design (400 </a:t>
            </a:r>
            <a:r>
              <a:rPr lang="en-GB" sz="1600" dirty="0" err="1"/>
              <a:t>pC</a:t>
            </a:r>
            <a:r>
              <a:rPr lang="en-GB" sz="1600" dirty="0"/>
              <a:t>, 50 MHz demonstrated), fully equipped, in load-lock version   </a:t>
            </a:r>
          </a:p>
          <a:p>
            <a:pPr marL="285741" indent="-285741">
              <a:buFont typeface="Wingdings" pitchFamily="2" charset="2"/>
              <a:buChar char="à"/>
            </a:pPr>
            <a:r>
              <a:rPr lang="en-GB" sz="1600" dirty="0"/>
              <a:t>Equipped with a Photocathode preparation facility</a:t>
            </a:r>
          </a:p>
          <a:p>
            <a:pPr marL="285741" indent="-285741">
              <a:buFont typeface="Wingdings" pitchFamily="2" charset="2"/>
              <a:buChar char="à"/>
            </a:pPr>
            <a:r>
              <a:rPr lang="en-GB" sz="1600" dirty="0"/>
              <a:t>HV power supply suited for high bunch charge (designed for 40 mA, 450 kV)</a:t>
            </a:r>
          </a:p>
          <a:p>
            <a:pPr marL="285741" indent="-285741">
              <a:buFont typeface="Wingdings" pitchFamily="2" charset="2"/>
              <a:buChar char="à"/>
            </a:pPr>
            <a:r>
              <a:rPr lang="en-GB" sz="1600" dirty="0"/>
              <a:t>The gun was commissioned and tested at high rep rate, at a limited bunch charge </a:t>
            </a:r>
          </a:p>
        </p:txBody>
      </p:sp>
      <p:pic>
        <p:nvPicPr>
          <p:cNvPr id="5" name="Image 4">
            <a:extLst>
              <a:ext uri="{FF2B5EF4-FFF2-40B4-BE49-F238E27FC236}">
                <a16:creationId xmlns:a16="http://schemas.microsoft.com/office/drawing/2014/main" id="{E5A1C0EE-DB7D-F16E-88F0-568FA1196A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010" y="1301609"/>
            <a:ext cx="3729169" cy="3204073"/>
          </a:xfrm>
          <a:prstGeom prst="rect">
            <a:avLst/>
          </a:prstGeom>
        </p:spPr>
      </p:pic>
      <p:pic>
        <p:nvPicPr>
          <p:cNvPr id="11" name="Image 10">
            <a:extLst>
              <a:ext uri="{FF2B5EF4-FFF2-40B4-BE49-F238E27FC236}">
                <a16:creationId xmlns:a16="http://schemas.microsoft.com/office/drawing/2014/main" id="{6D778171-F141-BB97-B041-20ACD5501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0315" y="1379023"/>
            <a:ext cx="3102217" cy="2310687"/>
          </a:xfrm>
          <a:prstGeom prst="rect">
            <a:avLst/>
          </a:prstGeom>
        </p:spPr>
      </p:pic>
      <p:pic>
        <p:nvPicPr>
          <p:cNvPr id="12" name="Image 11">
            <a:extLst>
              <a:ext uri="{FF2B5EF4-FFF2-40B4-BE49-F238E27FC236}">
                <a16:creationId xmlns:a16="http://schemas.microsoft.com/office/drawing/2014/main" id="{35882708-2085-A22F-0FDD-B8017042EB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811" y="2347960"/>
            <a:ext cx="2782976" cy="2055300"/>
          </a:xfrm>
          <a:prstGeom prst="rect">
            <a:avLst/>
          </a:prstGeom>
        </p:spPr>
      </p:pic>
      <p:grpSp>
        <p:nvGrpSpPr>
          <p:cNvPr id="14" name="Groupe 13">
            <a:extLst>
              <a:ext uri="{FF2B5EF4-FFF2-40B4-BE49-F238E27FC236}">
                <a16:creationId xmlns:a16="http://schemas.microsoft.com/office/drawing/2014/main" id="{4B874930-4D68-8AB8-92A3-AC071CAAE0F0}"/>
              </a:ext>
            </a:extLst>
          </p:cNvPr>
          <p:cNvGrpSpPr/>
          <p:nvPr/>
        </p:nvGrpSpPr>
        <p:grpSpPr>
          <a:xfrm>
            <a:off x="551473" y="1222797"/>
            <a:ext cx="9951352" cy="3276215"/>
            <a:chOff x="591673" y="1394693"/>
            <a:chExt cx="11262730" cy="3707951"/>
          </a:xfrm>
        </p:grpSpPr>
        <p:pic>
          <p:nvPicPr>
            <p:cNvPr id="4" name="Image 3">
              <a:extLst>
                <a:ext uri="{FF2B5EF4-FFF2-40B4-BE49-F238E27FC236}">
                  <a16:creationId xmlns:a16="http://schemas.microsoft.com/office/drawing/2014/main" id="{4C81E97F-91CA-11BC-14DD-1042662165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673" y="1394694"/>
              <a:ext cx="5353861" cy="3703496"/>
            </a:xfrm>
            <a:prstGeom prst="rect">
              <a:avLst/>
            </a:prstGeom>
          </p:spPr>
        </p:pic>
        <p:pic>
          <p:nvPicPr>
            <p:cNvPr id="6" name="Image 5">
              <a:extLst>
                <a:ext uri="{FF2B5EF4-FFF2-40B4-BE49-F238E27FC236}">
                  <a16:creationId xmlns:a16="http://schemas.microsoft.com/office/drawing/2014/main" id="{968297BA-294D-5406-BB31-2C2B129E7D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5534" y="1394693"/>
              <a:ext cx="5908869" cy="3707951"/>
            </a:xfrm>
            <a:prstGeom prst="rect">
              <a:avLst/>
            </a:prstGeom>
          </p:spPr>
        </p:pic>
        <p:sp>
          <p:nvSpPr>
            <p:cNvPr id="13" name="ZoneTexte 12">
              <a:extLst>
                <a:ext uri="{FF2B5EF4-FFF2-40B4-BE49-F238E27FC236}">
                  <a16:creationId xmlns:a16="http://schemas.microsoft.com/office/drawing/2014/main" id="{D335A8E5-11CD-0331-CFCB-447F8577544F}"/>
                </a:ext>
              </a:extLst>
            </p:cNvPr>
            <p:cNvSpPr txBox="1"/>
            <p:nvPr/>
          </p:nvSpPr>
          <p:spPr>
            <a:xfrm>
              <a:off x="2108923" y="4550488"/>
              <a:ext cx="7703671" cy="473880"/>
            </a:xfrm>
            <a:prstGeom prst="rect">
              <a:avLst/>
            </a:prstGeom>
            <a:noFill/>
          </p:spPr>
          <p:txBody>
            <a:bodyPr wrap="square" rtlCol="0">
              <a:spAutoFit/>
            </a:bodyPr>
            <a:lstStyle/>
            <a:p>
              <a:pPr algn="ctr"/>
              <a:r>
                <a:rPr lang="en-GB" sz="2121" dirty="0">
                  <a:solidFill>
                    <a:schemeClr val="bg1"/>
                  </a:solidFill>
                </a:rPr>
                <a:t>The DC Gun was received at Orsay last week.</a:t>
              </a:r>
            </a:p>
          </p:txBody>
        </p:sp>
      </p:grpSp>
      <p:sp>
        <p:nvSpPr>
          <p:cNvPr id="2" name="Espace réservé de la date 1">
            <a:extLst>
              <a:ext uri="{FF2B5EF4-FFF2-40B4-BE49-F238E27FC236}">
                <a16:creationId xmlns:a16="http://schemas.microsoft.com/office/drawing/2014/main" id="{347925FE-287B-14FB-6F49-1523DD919E09}"/>
              </a:ext>
            </a:extLst>
          </p:cNvPr>
          <p:cNvSpPr>
            <a:spLocks noGrp="1"/>
          </p:cNvSpPr>
          <p:nvPr>
            <p:ph type="dt" sz="half" idx="10"/>
          </p:nvPr>
        </p:nvSpPr>
        <p:spPr/>
        <p:txBody>
          <a:bodyPr/>
          <a:lstStyle/>
          <a:p>
            <a:r>
              <a:rPr lang="fr-FR"/>
              <a:t>30/11/2023</a:t>
            </a:r>
            <a:endParaRPr lang="fr-FR" dirty="0"/>
          </a:p>
        </p:txBody>
      </p:sp>
      <p:sp>
        <p:nvSpPr>
          <p:cNvPr id="7" name="Espace réservé du pied de page 6">
            <a:extLst>
              <a:ext uri="{FF2B5EF4-FFF2-40B4-BE49-F238E27FC236}">
                <a16:creationId xmlns:a16="http://schemas.microsoft.com/office/drawing/2014/main" id="{241F4CFF-CF0E-C2A2-E484-11A518303D5F}"/>
              </a:ext>
            </a:extLst>
          </p:cNvPr>
          <p:cNvSpPr>
            <a:spLocks noGrp="1"/>
          </p:cNvSpPr>
          <p:nvPr>
            <p:ph type="ftr" sz="quarter" idx="11"/>
          </p:nvPr>
        </p:nvSpPr>
        <p:spPr/>
        <p:txBody>
          <a:bodyPr/>
          <a:lstStyle/>
          <a:p>
            <a:r>
              <a:rPr lang="fr-FR"/>
              <a:t>ICFA Seminar 2023</a:t>
            </a:r>
            <a:endParaRPr lang="fr-FR" dirty="0"/>
          </a:p>
        </p:txBody>
      </p:sp>
      <p:sp>
        <p:nvSpPr>
          <p:cNvPr id="8" name="Espace réservé du numéro de diapositive 7">
            <a:extLst>
              <a:ext uri="{FF2B5EF4-FFF2-40B4-BE49-F238E27FC236}">
                <a16:creationId xmlns:a16="http://schemas.microsoft.com/office/drawing/2014/main" id="{BCE82D97-750E-507D-0CA0-28A2B3B37D16}"/>
              </a:ext>
            </a:extLst>
          </p:cNvPr>
          <p:cNvSpPr>
            <a:spLocks noGrp="1"/>
          </p:cNvSpPr>
          <p:nvPr>
            <p:ph type="sldNum" sz="quarter" idx="12"/>
          </p:nvPr>
        </p:nvSpPr>
        <p:spPr/>
        <p:txBody>
          <a:bodyPr/>
          <a:lstStyle/>
          <a:p>
            <a:fld id="{77E71596-5F9D-49C5-9701-16B3CA54319D}" type="slidenum">
              <a:rPr lang="fr-FR" smtClean="0"/>
              <a:pPr/>
              <a:t>14</a:t>
            </a:fld>
            <a:endParaRPr lang="fr-FR" dirty="0"/>
          </a:p>
        </p:txBody>
      </p:sp>
    </p:spTree>
    <p:extLst>
      <p:ext uri="{BB962C8B-B14F-4D97-AF65-F5344CB8AC3E}">
        <p14:creationId xmlns:p14="http://schemas.microsoft.com/office/powerpoint/2010/main" val="33122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15</a:t>
            </a:fld>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lstStyle/>
          <a:p>
            <a:r>
              <a:rPr lang="en-GB" dirty="0">
                <a:solidFill>
                  <a:schemeClr val="accent5">
                    <a:lumMod val="75000"/>
                  </a:schemeClr>
                </a:solidFill>
                <a:latin typeface="+mn-lt"/>
                <a:ea typeface="Arial" charset="0"/>
                <a:cs typeface="Arial" panose="020B0604020202020204" pitchFamily="34" charset="0"/>
              </a:rPr>
              <a:t>Status of HOM studies : </a:t>
            </a:r>
            <a:endParaRPr lang="en-GB" dirty="0">
              <a:solidFill>
                <a:schemeClr val="accent5">
                  <a:lumMod val="75000"/>
                </a:schemeClr>
              </a:solidFill>
              <a:latin typeface="+mn-lt"/>
            </a:endParaRPr>
          </a:p>
        </p:txBody>
      </p:sp>
      <p:pic>
        <p:nvPicPr>
          <p:cNvPr id="3" name="Picture 16">
            <a:extLst>
              <a:ext uri="{FF2B5EF4-FFF2-40B4-BE49-F238E27FC236}">
                <a16:creationId xmlns:a16="http://schemas.microsoft.com/office/drawing/2014/main" id="{2C0937F9-D69F-6B08-63F6-F795F1567B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045" y="1158002"/>
            <a:ext cx="1233628" cy="1698109"/>
          </a:xfrm>
          <a:prstGeom prst="rect">
            <a:avLst/>
          </a:prstGeom>
          <a:ln>
            <a:solidFill>
              <a:schemeClr val="tx1"/>
            </a:solidFill>
          </a:ln>
        </p:spPr>
      </p:pic>
      <p:sp>
        <p:nvSpPr>
          <p:cNvPr id="14" name="ZoneTexte 13">
            <a:extLst>
              <a:ext uri="{FF2B5EF4-FFF2-40B4-BE49-F238E27FC236}">
                <a16:creationId xmlns:a16="http://schemas.microsoft.com/office/drawing/2014/main" id="{4A7503A2-CA57-667F-EA41-297D84E92D5B}"/>
              </a:ext>
            </a:extLst>
          </p:cNvPr>
          <p:cNvSpPr txBox="1"/>
          <p:nvPr/>
        </p:nvSpPr>
        <p:spPr>
          <a:xfrm>
            <a:off x="-86221" y="5045968"/>
            <a:ext cx="5688632" cy="646331"/>
          </a:xfrm>
          <a:prstGeom prst="rect">
            <a:avLst/>
          </a:prstGeom>
          <a:noFill/>
        </p:spPr>
        <p:txBody>
          <a:bodyPr wrap="square" rtlCol="0">
            <a:spAutoFit/>
          </a:bodyPr>
          <a:lstStyle/>
          <a:p>
            <a:pPr algn="ctr"/>
            <a:r>
              <a:rPr lang="en-GB" sz="1200" dirty="0">
                <a:latin typeface="+mn-lt"/>
              </a:rPr>
              <a:t>A 5-Cell copper cavity was fabricated @</a:t>
            </a:r>
            <a:r>
              <a:rPr lang="en-GB" sz="1200" dirty="0" err="1">
                <a:latin typeface="+mn-lt"/>
              </a:rPr>
              <a:t>Jlab</a:t>
            </a:r>
            <a:r>
              <a:rPr lang="en-GB" sz="1200" dirty="0">
                <a:latin typeface="+mn-lt"/>
              </a:rPr>
              <a:t> (same design as the Nb 5-cell cavity fabricated in 2017) to allow end group optimisation &amp; test several HOM couplers combinations to assess the best HOM damping scheme.</a:t>
            </a:r>
          </a:p>
        </p:txBody>
      </p:sp>
      <p:sp>
        <p:nvSpPr>
          <p:cNvPr id="17" name="TextBox 24">
            <a:extLst>
              <a:ext uri="{FF2B5EF4-FFF2-40B4-BE49-F238E27FC236}">
                <a16:creationId xmlns:a16="http://schemas.microsoft.com/office/drawing/2014/main" id="{DB4E51A7-E36B-8730-A0FD-9E343CEC8F93}"/>
              </a:ext>
            </a:extLst>
          </p:cNvPr>
          <p:cNvSpPr txBox="1"/>
          <p:nvPr/>
        </p:nvSpPr>
        <p:spPr>
          <a:xfrm>
            <a:off x="451591" y="2856111"/>
            <a:ext cx="4214716" cy="276999"/>
          </a:xfrm>
          <a:prstGeom prst="rect">
            <a:avLst/>
          </a:prstGeom>
          <a:noFill/>
        </p:spPr>
        <p:txBody>
          <a:bodyPr wrap="square" rtlCol="0">
            <a:spAutoFit/>
          </a:bodyPr>
          <a:lstStyle/>
          <a:p>
            <a:pPr algn="ctr"/>
            <a:r>
              <a:rPr lang="en-US" sz="1200" dirty="0">
                <a:latin typeface="+mn-lt"/>
              </a:rPr>
              <a:t>3D-printed</a:t>
            </a:r>
            <a:r>
              <a:rPr lang="fr-FR" sz="1200" dirty="0">
                <a:latin typeface="+mn-lt"/>
              </a:rPr>
              <a:t> prototype (Epoxy </a:t>
            </a:r>
            <a:r>
              <a:rPr lang="fr-FR" sz="1200" dirty="0" err="1">
                <a:latin typeface="+mn-lt"/>
              </a:rPr>
              <a:t>Accura</a:t>
            </a:r>
            <a:r>
              <a:rPr lang="fr-FR" sz="1200" dirty="0">
                <a:latin typeface="+mn-lt"/>
              </a:rPr>
              <a:t> 48) </a:t>
            </a:r>
            <a:r>
              <a:rPr lang="fr-FR" sz="1200" dirty="0" err="1">
                <a:latin typeface="+mn-lt"/>
              </a:rPr>
              <a:t>copper-coated</a:t>
            </a:r>
            <a:r>
              <a:rPr lang="fr-FR" sz="1200" dirty="0">
                <a:latin typeface="+mn-lt"/>
              </a:rPr>
              <a:t> @CERN</a:t>
            </a:r>
            <a:endParaRPr lang="en-US" sz="1200" dirty="0">
              <a:latin typeface="+mn-lt"/>
            </a:endParaRPr>
          </a:p>
        </p:txBody>
      </p:sp>
      <p:sp>
        <p:nvSpPr>
          <p:cNvPr id="21" name="Title 15">
            <a:extLst>
              <a:ext uri="{FF2B5EF4-FFF2-40B4-BE49-F238E27FC236}">
                <a16:creationId xmlns:a16="http://schemas.microsoft.com/office/drawing/2014/main" id="{C72D8DBA-B7B6-C737-9ED5-F48A0F765746}"/>
              </a:ext>
            </a:extLst>
          </p:cNvPr>
          <p:cNvSpPr txBox="1">
            <a:spLocks/>
          </p:cNvSpPr>
          <p:nvPr/>
        </p:nvSpPr>
        <p:spPr>
          <a:xfrm>
            <a:off x="201813" y="623863"/>
            <a:ext cx="10308112" cy="477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294B"/>
                </a:solidFill>
                <a:latin typeface="+mj-lt"/>
                <a:ea typeface="+mj-ea"/>
                <a:cs typeface="+mj-cs"/>
              </a:defRPr>
            </a:lvl1pPr>
          </a:lstStyle>
          <a:p>
            <a:pPr fontAlgn="auto">
              <a:spcAft>
                <a:spcPts val="0"/>
              </a:spcAft>
            </a:pPr>
            <a:r>
              <a:rPr lang="en-US" sz="1600" b="0" dirty="0">
                <a:solidFill>
                  <a:schemeClr val="tx1"/>
                </a:solidFill>
                <a:latin typeface="+mn-lt"/>
              </a:rPr>
              <a:t>From RF design to performance measurements</a:t>
            </a:r>
            <a:r>
              <a:rPr lang="en-US" sz="1600" b="0" dirty="0">
                <a:solidFill>
                  <a:srgbClr val="C00000"/>
                </a:solidFill>
                <a:latin typeface="+mn-lt"/>
              </a:rPr>
              <a:t>: </a:t>
            </a:r>
            <a:r>
              <a:rPr lang="en-US" sz="1600" dirty="0">
                <a:solidFill>
                  <a:srgbClr val="C00000"/>
                </a:solidFill>
                <a:latin typeface="+mn-lt"/>
              </a:rPr>
              <a:t>Successful</a:t>
            </a:r>
            <a:r>
              <a:rPr lang="en-US" sz="1600" b="0" dirty="0">
                <a:solidFill>
                  <a:srgbClr val="C00000"/>
                </a:solidFill>
                <a:latin typeface="+mn-lt"/>
              </a:rPr>
              <a:t> </a:t>
            </a:r>
            <a:r>
              <a:rPr lang="en-US" sz="1600" dirty="0">
                <a:solidFill>
                  <a:srgbClr val="C00000"/>
                </a:solidFill>
                <a:latin typeface="+mn-lt"/>
              </a:rPr>
              <a:t>collaborative effort between IJCLab, Jefferson Lab &amp; CERN </a:t>
            </a:r>
          </a:p>
        </p:txBody>
      </p:sp>
      <p:pic>
        <p:nvPicPr>
          <p:cNvPr id="33" name="Image 32">
            <a:extLst>
              <a:ext uri="{FF2B5EF4-FFF2-40B4-BE49-F238E27FC236}">
                <a16:creationId xmlns:a16="http://schemas.microsoft.com/office/drawing/2014/main" id="{DF6E064D-316D-310A-E132-5B8A28171B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8366" y="1391351"/>
            <a:ext cx="1861997" cy="1269070"/>
          </a:xfrm>
          <a:prstGeom prst="rect">
            <a:avLst/>
          </a:prstGeom>
          <a:ln w="25400">
            <a:solidFill>
              <a:schemeClr val="accent1">
                <a:lumMod val="75000"/>
              </a:schemeClr>
            </a:solidFill>
          </a:ln>
        </p:spPr>
      </p:pic>
      <p:pic>
        <p:nvPicPr>
          <p:cNvPr id="34" name="Image 33">
            <a:extLst>
              <a:ext uri="{FF2B5EF4-FFF2-40B4-BE49-F238E27FC236}">
                <a16:creationId xmlns:a16="http://schemas.microsoft.com/office/drawing/2014/main" id="{FBC5DFA2-A2AB-C605-FA6A-C3B4413980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2054" y="1158002"/>
            <a:ext cx="1292085" cy="1698109"/>
          </a:xfrm>
          <a:prstGeom prst="rect">
            <a:avLst/>
          </a:prstGeom>
          <a:ln>
            <a:solidFill>
              <a:schemeClr val="tx1"/>
            </a:solidFill>
          </a:ln>
        </p:spPr>
      </p:pic>
      <p:sp>
        <p:nvSpPr>
          <p:cNvPr id="38" name="ZoneTexte 37">
            <a:extLst>
              <a:ext uri="{FF2B5EF4-FFF2-40B4-BE49-F238E27FC236}">
                <a16:creationId xmlns:a16="http://schemas.microsoft.com/office/drawing/2014/main" id="{94A23B21-B317-2829-2E17-9B87AA407878}"/>
              </a:ext>
            </a:extLst>
          </p:cNvPr>
          <p:cNvSpPr txBox="1"/>
          <p:nvPr/>
        </p:nvSpPr>
        <p:spPr>
          <a:xfrm>
            <a:off x="489843" y="2568079"/>
            <a:ext cx="1137822" cy="276999"/>
          </a:xfrm>
          <a:prstGeom prst="rect">
            <a:avLst/>
          </a:prstGeom>
          <a:noFill/>
        </p:spPr>
        <p:txBody>
          <a:bodyPr wrap="square" rtlCol="0">
            <a:spAutoFit/>
          </a:bodyPr>
          <a:lstStyle/>
          <a:p>
            <a:pPr algn="ctr"/>
            <a:r>
              <a:rPr lang="en-GB" sz="1200" dirty="0">
                <a:latin typeface="+mn-lt"/>
              </a:rPr>
              <a:t>Hook coupler</a:t>
            </a:r>
          </a:p>
        </p:txBody>
      </p:sp>
      <p:sp>
        <p:nvSpPr>
          <p:cNvPr id="39" name="ZoneTexte 38">
            <a:extLst>
              <a:ext uri="{FF2B5EF4-FFF2-40B4-BE49-F238E27FC236}">
                <a16:creationId xmlns:a16="http://schemas.microsoft.com/office/drawing/2014/main" id="{65D671F0-485A-F7F9-1C81-3E987F91749F}"/>
              </a:ext>
            </a:extLst>
          </p:cNvPr>
          <p:cNvSpPr txBox="1"/>
          <p:nvPr/>
        </p:nvSpPr>
        <p:spPr>
          <a:xfrm>
            <a:off x="1800293" y="1127919"/>
            <a:ext cx="1137822" cy="276999"/>
          </a:xfrm>
          <a:prstGeom prst="rect">
            <a:avLst/>
          </a:prstGeom>
          <a:noFill/>
        </p:spPr>
        <p:txBody>
          <a:bodyPr wrap="square" rtlCol="0">
            <a:spAutoFit/>
          </a:bodyPr>
          <a:lstStyle/>
          <a:p>
            <a:pPr algn="ctr"/>
            <a:r>
              <a:rPr lang="en-GB" sz="1200" dirty="0">
                <a:latin typeface="+mn-lt"/>
              </a:rPr>
              <a:t>Probe coupler</a:t>
            </a:r>
          </a:p>
        </p:txBody>
      </p:sp>
      <p:sp>
        <p:nvSpPr>
          <p:cNvPr id="40" name="ZoneTexte 39">
            <a:extLst>
              <a:ext uri="{FF2B5EF4-FFF2-40B4-BE49-F238E27FC236}">
                <a16:creationId xmlns:a16="http://schemas.microsoft.com/office/drawing/2014/main" id="{8D65628E-FC6A-BACA-95D8-CEA2A4803DA2}"/>
              </a:ext>
            </a:extLst>
          </p:cNvPr>
          <p:cNvSpPr txBox="1"/>
          <p:nvPr/>
        </p:nvSpPr>
        <p:spPr>
          <a:xfrm>
            <a:off x="3672501" y="2424063"/>
            <a:ext cx="1137822" cy="276999"/>
          </a:xfrm>
          <a:prstGeom prst="rect">
            <a:avLst/>
          </a:prstGeom>
          <a:noFill/>
        </p:spPr>
        <p:txBody>
          <a:bodyPr wrap="square" rtlCol="0">
            <a:spAutoFit/>
          </a:bodyPr>
          <a:lstStyle/>
          <a:p>
            <a:pPr algn="ctr"/>
            <a:r>
              <a:rPr lang="en-GB" sz="1200" dirty="0">
                <a:latin typeface="+mn-lt"/>
              </a:rPr>
              <a:t>DQW coupler</a:t>
            </a:r>
          </a:p>
        </p:txBody>
      </p:sp>
      <p:sp>
        <p:nvSpPr>
          <p:cNvPr id="2" name="Espace réservé de la date 1">
            <a:extLst>
              <a:ext uri="{FF2B5EF4-FFF2-40B4-BE49-F238E27FC236}">
                <a16:creationId xmlns:a16="http://schemas.microsoft.com/office/drawing/2014/main" id="{ABC1F04F-F353-CBF3-40BE-2574B303B879}"/>
              </a:ext>
            </a:extLst>
          </p:cNvPr>
          <p:cNvSpPr>
            <a:spLocks noGrp="1"/>
          </p:cNvSpPr>
          <p:nvPr>
            <p:ph type="dt" sz="half" idx="10"/>
          </p:nvPr>
        </p:nvSpPr>
        <p:spPr/>
        <p:txBody>
          <a:bodyPr/>
          <a:lstStyle/>
          <a:p>
            <a:r>
              <a:rPr lang="fr-FR"/>
              <a:t>30/11/2023</a:t>
            </a:r>
            <a:endParaRPr lang="fr-FR" dirty="0"/>
          </a:p>
        </p:txBody>
      </p:sp>
      <p:sp>
        <p:nvSpPr>
          <p:cNvPr id="4" name="Espace réservé du pied de page 3">
            <a:extLst>
              <a:ext uri="{FF2B5EF4-FFF2-40B4-BE49-F238E27FC236}">
                <a16:creationId xmlns:a16="http://schemas.microsoft.com/office/drawing/2014/main" id="{9035D428-D12D-04BF-5AFE-4667B51ED6E1}"/>
              </a:ext>
            </a:extLst>
          </p:cNvPr>
          <p:cNvSpPr>
            <a:spLocks noGrp="1"/>
          </p:cNvSpPr>
          <p:nvPr>
            <p:ph type="ftr" sz="quarter" idx="11"/>
          </p:nvPr>
        </p:nvSpPr>
        <p:spPr/>
        <p:txBody>
          <a:bodyPr/>
          <a:lstStyle/>
          <a:p>
            <a:r>
              <a:rPr lang="fr-FR"/>
              <a:t>ICFA Seminar 2023</a:t>
            </a:r>
            <a:endParaRPr lang="fr-FR" dirty="0"/>
          </a:p>
        </p:txBody>
      </p:sp>
      <p:pic>
        <p:nvPicPr>
          <p:cNvPr id="6" name="Image 5">
            <a:extLst>
              <a:ext uri="{FF2B5EF4-FFF2-40B4-BE49-F238E27FC236}">
                <a16:creationId xmlns:a16="http://schemas.microsoft.com/office/drawing/2014/main" id="{CD17AA21-474D-5E5D-A5F2-22A59E8B6E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9381" y="1371862"/>
            <a:ext cx="4833551" cy="2609198"/>
          </a:xfrm>
          <a:prstGeom prst="rect">
            <a:avLst/>
          </a:prstGeom>
        </p:spPr>
      </p:pic>
      <p:grpSp>
        <p:nvGrpSpPr>
          <p:cNvPr id="16" name="Groupe 15">
            <a:extLst>
              <a:ext uri="{FF2B5EF4-FFF2-40B4-BE49-F238E27FC236}">
                <a16:creationId xmlns:a16="http://schemas.microsoft.com/office/drawing/2014/main" id="{8238A1FD-4680-92A8-AADA-AB3D3A2DA74E}"/>
              </a:ext>
            </a:extLst>
          </p:cNvPr>
          <p:cNvGrpSpPr/>
          <p:nvPr/>
        </p:nvGrpSpPr>
        <p:grpSpPr>
          <a:xfrm>
            <a:off x="5170363" y="1217205"/>
            <a:ext cx="5400600" cy="3024336"/>
            <a:chOff x="5170363" y="1229544"/>
            <a:chExt cx="5400600" cy="3024336"/>
          </a:xfrm>
        </p:grpSpPr>
        <p:sp>
          <p:nvSpPr>
            <p:cNvPr id="7" name="Rectangle : coins arrondis 6">
              <a:extLst>
                <a:ext uri="{FF2B5EF4-FFF2-40B4-BE49-F238E27FC236}">
                  <a16:creationId xmlns:a16="http://schemas.microsoft.com/office/drawing/2014/main" id="{3DBAEB29-E21C-ED16-6319-BCABE6BF6765}"/>
                </a:ext>
              </a:extLst>
            </p:cNvPr>
            <p:cNvSpPr/>
            <p:nvPr/>
          </p:nvSpPr>
          <p:spPr>
            <a:xfrm>
              <a:off x="5314379" y="1229544"/>
              <a:ext cx="5256584" cy="3024336"/>
            </a:xfrm>
            <a:prstGeom prst="roundRect">
              <a:avLst>
                <a:gd name="adj" fmla="val 2664"/>
              </a:avLst>
            </a:pr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Connecteur droit 9">
              <a:extLst>
                <a:ext uri="{FF2B5EF4-FFF2-40B4-BE49-F238E27FC236}">
                  <a16:creationId xmlns:a16="http://schemas.microsoft.com/office/drawing/2014/main" id="{0FE3D4E9-32B6-05A0-D597-BE4E19B9F06A}"/>
                </a:ext>
              </a:extLst>
            </p:cNvPr>
            <p:cNvCxnSpPr>
              <a:cxnSpLocks/>
            </p:cNvCxnSpPr>
            <p:nvPr/>
          </p:nvCxnSpPr>
          <p:spPr>
            <a:xfrm>
              <a:off x="5170363" y="2660421"/>
              <a:ext cx="144016" cy="15214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8A73D193-7EDF-E3A7-F4C5-D26754A5D883}"/>
                </a:ext>
              </a:extLst>
            </p:cNvPr>
            <p:cNvCxnSpPr>
              <a:cxnSpLocks/>
            </p:cNvCxnSpPr>
            <p:nvPr/>
          </p:nvCxnSpPr>
          <p:spPr>
            <a:xfrm flipV="1">
              <a:off x="5170363" y="1229544"/>
              <a:ext cx="216024" cy="144016"/>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8" name="Image 7">
            <a:extLst>
              <a:ext uri="{FF2B5EF4-FFF2-40B4-BE49-F238E27FC236}">
                <a16:creationId xmlns:a16="http://schemas.microsoft.com/office/drawing/2014/main" id="{6FA52DF4-CB6D-D709-8A9D-00D048282F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827" y="3281332"/>
            <a:ext cx="2736304" cy="1764636"/>
          </a:xfrm>
          <a:prstGeom prst="rect">
            <a:avLst/>
          </a:prstGeom>
          <a:ln w="12700">
            <a:solidFill>
              <a:schemeClr val="tx1"/>
            </a:solidFill>
          </a:ln>
        </p:spPr>
      </p:pic>
      <p:pic>
        <p:nvPicPr>
          <p:cNvPr id="12" name="Image 11">
            <a:extLst>
              <a:ext uri="{FF2B5EF4-FFF2-40B4-BE49-F238E27FC236}">
                <a16:creationId xmlns:a16="http://schemas.microsoft.com/office/drawing/2014/main" id="{698F5310-E6E3-07DA-590B-5B79E33AF8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86576" y="3255052"/>
            <a:ext cx="1911778" cy="1704591"/>
          </a:xfrm>
          <a:prstGeom prst="rect">
            <a:avLst/>
          </a:prstGeom>
          <a:ln w="12700">
            <a:solidFill>
              <a:schemeClr val="tx1"/>
            </a:solidFill>
          </a:ln>
        </p:spPr>
      </p:pic>
      <p:sp>
        <p:nvSpPr>
          <p:cNvPr id="13" name="ZoneTexte 12">
            <a:extLst>
              <a:ext uri="{FF2B5EF4-FFF2-40B4-BE49-F238E27FC236}">
                <a16:creationId xmlns:a16="http://schemas.microsoft.com/office/drawing/2014/main" id="{E023EE65-49AB-7983-3DA8-E8474D91EDC8}"/>
              </a:ext>
            </a:extLst>
          </p:cNvPr>
          <p:cNvSpPr txBox="1"/>
          <p:nvPr/>
        </p:nvSpPr>
        <p:spPr>
          <a:xfrm>
            <a:off x="5314379" y="4472806"/>
            <a:ext cx="5267553" cy="954107"/>
          </a:xfrm>
          <a:prstGeom prst="rect">
            <a:avLst/>
          </a:prstGeom>
          <a:noFill/>
          <a:ln w="25400">
            <a:solidFill>
              <a:srgbClr val="C00000"/>
            </a:solidFill>
          </a:ln>
        </p:spPr>
        <p:txBody>
          <a:bodyPr wrap="square" rtlCol="0">
            <a:spAutoFit/>
          </a:bodyPr>
          <a:lstStyle/>
          <a:p>
            <a:pPr algn="just"/>
            <a:r>
              <a:rPr lang="en-GB" sz="1400" dirty="0">
                <a:latin typeface="+mn-lt"/>
              </a:rPr>
              <a:t>Ultimately, we aim to produce Nb HOM couplers with optimised design and to install them on a new Nb 5-cell PERLE cavity with optimised end groups.</a:t>
            </a:r>
            <a:r>
              <a:rPr lang="en-GB" sz="1400" dirty="0">
                <a:latin typeface="+mn-lt"/>
                <a:sym typeface="Wingdings" pitchFamily="2" charset="2"/>
              </a:rPr>
              <a:t> </a:t>
            </a:r>
            <a:r>
              <a:rPr lang="en-GB" sz="1400" b="1" dirty="0">
                <a:latin typeface="+mn-lt"/>
                <a:sym typeface="Wingdings" pitchFamily="2" charset="2"/>
              </a:rPr>
              <a:t>The Production of 4 cavity scheduled within the ISAS program (Starting from 2024).</a:t>
            </a:r>
          </a:p>
        </p:txBody>
      </p:sp>
    </p:spTree>
    <p:extLst>
      <p:ext uri="{BB962C8B-B14F-4D97-AF65-F5344CB8AC3E}">
        <p14:creationId xmlns:p14="http://schemas.microsoft.com/office/powerpoint/2010/main" val="3429337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16</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lstStyle/>
          <a:p>
            <a:r>
              <a:rPr lang="en-GB" dirty="0">
                <a:solidFill>
                  <a:schemeClr val="accent5">
                    <a:lumMod val="75000"/>
                  </a:schemeClr>
                </a:solidFill>
                <a:latin typeface="+mn-lt"/>
                <a:ea typeface="Arial" charset="0"/>
                <a:cs typeface="Arial" panose="020B0604020202020204" pitchFamily="34" charset="0"/>
              </a:rPr>
              <a:t>Cryomodule design: </a:t>
            </a:r>
            <a:endParaRPr lang="en-GB" dirty="0">
              <a:solidFill>
                <a:schemeClr val="accent5">
                  <a:lumMod val="75000"/>
                </a:schemeClr>
              </a:solidFill>
              <a:latin typeface="+mn-lt"/>
            </a:endParaRPr>
          </a:p>
        </p:txBody>
      </p:sp>
      <p:sp>
        <p:nvSpPr>
          <p:cNvPr id="2" name="ZoneTexte 1">
            <a:extLst>
              <a:ext uri="{FF2B5EF4-FFF2-40B4-BE49-F238E27FC236}">
                <a16:creationId xmlns:a16="http://schemas.microsoft.com/office/drawing/2014/main" id="{BA006770-CD81-2181-3969-887250A6BB68}"/>
              </a:ext>
            </a:extLst>
          </p:cNvPr>
          <p:cNvSpPr txBox="1"/>
          <p:nvPr/>
        </p:nvSpPr>
        <p:spPr>
          <a:xfrm>
            <a:off x="5242371" y="1229544"/>
            <a:ext cx="5472608" cy="1708160"/>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a:latin typeface="+mn-lt"/>
              </a:rPr>
              <a:t>Intermediate supporting structure (spaceframe) </a:t>
            </a:r>
          </a:p>
          <a:p>
            <a:pPr marL="285750" indent="-285750">
              <a:buFont typeface="Arial" panose="020B0604020202020204" pitchFamily="34" charset="0"/>
              <a:buChar char="•"/>
            </a:pPr>
            <a:r>
              <a:rPr lang="en-GB" sz="1500" dirty="0">
                <a:latin typeface="+mn-lt"/>
              </a:rPr>
              <a:t>Cavity string hung by rods</a:t>
            </a:r>
          </a:p>
          <a:p>
            <a:pPr marL="285750" indent="-285750">
              <a:buFont typeface="Arial" panose="020B0604020202020204" pitchFamily="34" charset="0"/>
              <a:buChar char="•"/>
            </a:pPr>
            <a:r>
              <a:rPr lang="en-GB" sz="1500" dirty="0">
                <a:latin typeface="+mn-lt"/>
              </a:rPr>
              <a:t>Insertion of the cavity string by the extremity (rollers)</a:t>
            </a:r>
          </a:p>
          <a:p>
            <a:pPr marL="285750" indent="-285750">
              <a:buFont typeface="Arial" panose="020B0604020202020204" pitchFamily="34" charset="0"/>
              <a:buChar char="•"/>
            </a:pPr>
            <a:r>
              <a:rPr lang="en-GB" sz="1500" dirty="0">
                <a:latin typeface="+mn-lt"/>
              </a:rPr>
              <a:t>Trap doors for tuner access</a:t>
            </a:r>
          </a:p>
          <a:p>
            <a:pPr marL="285750" indent="-285750">
              <a:buFont typeface="Arial" panose="020B0604020202020204" pitchFamily="34" charset="0"/>
              <a:buChar char="•"/>
            </a:pPr>
            <a:r>
              <a:rPr lang="en-GB" sz="1500" dirty="0">
                <a:latin typeface="+mn-lt"/>
              </a:rPr>
              <a:t>Connexion to the valve box on the top of the vacuum vessel</a:t>
            </a:r>
          </a:p>
          <a:p>
            <a:pPr marL="285750" indent="-285750">
              <a:buFont typeface="Arial" panose="020B0604020202020204" pitchFamily="34" charset="0"/>
              <a:buChar char="•"/>
            </a:pPr>
            <a:r>
              <a:rPr lang="en-GB" sz="1500" dirty="0">
                <a:latin typeface="+mn-lt"/>
                <a:sym typeface="Wingdings" panose="05000000000000000000" pitchFamily="2" charset="2"/>
              </a:rPr>
              <a:t> Important space available inside</a:t>
            </a:r>
          </a:p>
          <a:p>
            <a:pPr marL="285750" indent="-285750">
              <a:buFont typeface="Arial" panose="020B0604020202020204" pitchFamily="34" charset="0"/>
              <a:buChar char="•"/>
            </a:pPr>
            <a:r>
              <a:rPr lang="en-GB" sz="1500" dirty="0">
                <a:latin typeface="+mn-lt"/>
              </a:rPr>
              <a:t>Design validated: series fab. &amp; tests ongoing (Qty 30)</a:t>
            </a:r>
          </a:p>
        </p:txBody>
      </p:sp>
      <p:pic>
        <p:nvPicPr>
          <p:cNvPr id="7" name="Image 6">
            <a:extLst>
              <a:ext uri="{FF2B5EF4-FFF2-40B4-BE49-F238E27FC236}">
                <a16:creationId xmlns:a16="http://schemas.microsoft.com/office/drawing/2014/main" id="{35671BFC-FFCD-19BA-0773-AFEEFA8C42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827" y="731668"/>
            <a:ext cx="4815768" cy="2658116"/>
          </a:xfrm>
          <a:prstGeom prst="rect">
            <a:avLst/>
          </a:prstGeom>
        </p:spPr>
      </p:pic>
      <p:sp>
        <p:nvSpPr>
          <p:cNvPr id="8" name="ZoneTexte 7">
            <a:extLst>
              <a:ext uri="{FF2B5EF4-FFF2-40B4-BE49-F238E27FC236}">
                <a16:creationId xmlns:a16="http://schemas.microsoft.com/office/drawing/2014/main" id="{644841FE-F125-4499-39DF-70FCD2B269F5}"/>
              </a:ext>
            </a:extLst>
          </p:cNvPr>
          <p:cNvSpPr txBox="1"/>
          <p:nvPr/>
        </p:nvSpPr>
        <p:spPr>
          <a:xfrm>
            <a:off x="5314379" y="797496"/>
            <a:ext cx="4248472" cy="369332"/>
          </a:xfrm>
          <a:prstGeom prst="rect">
            <a:avLst/>
          </a:prstGeom>
          <a:noFill/>
          <a:ln>
            <a:noFill/>
          </a:ln>
        </p:spPr>
        <p:txBody>
          <a:bodyPr wrap="square" rtlCol="0">
            <a:spAutoFit/>
          </a:bodyPr>
          <a:lstStyle/>
          <a:p>
            <a:r>
              <a:rPr lang="en-GB" sz="1800" b="1" dirty="0">
                <a:solidFill>
                  <a:srgbClr val="FF6700"/>
                </a:solidFill>
                <a:latin typeface="+mn-lt"/>
              </a:rPr>
              <a:t>ESS Cryomodule design was selected:</a:t>
            </a:r>
          </a:p>
        </p:txBody>
      </p:sp>
      <p:sp>
        <p:nvSpPr>
          <p:cNvPr id="12" name="ZoneTexte 11">
            <a:extLst>
              <a:ext uri="{FF2B5EF4-FFF2-40B4-BE49-F238E27FC236}">
                <a16:creationId xmlns:a16="http://schemas.microsoft.com/office/drawing/2014/main" id="{0E88F73F-4D58-1A77-C504-319F7D343C9E}"/>
              </a:ext>
            </a:extLst>
          </p:cNvPr>
          <p:cNvSpPr txBox="1"/>
          <p:nvPr/>
        </p:nvSpPr>
        <p:spPr>
          <a:xfrm>
            <a:off x="3874218" y="3005351"/>
            <a:ext cx="6707713" cy="2631490"/>
          </a:xfrm>
          <a:prstGeom prst="rect">
            <a:avLst/>
          </a:prstGeom>
          <a:noFill/>
        </p:spPr>
        <p:txBody>
          <a:bodyPr wrap="square" rtlCol="0">
            <a:spAutoFit/>
          </a:bodyPr>
          <a:lstStyle/>
          <a:p>
            <a:pPr marL="285750" indent="-285750" algn="just">
              <a:buFont typeface="Courier New" panose="02070309020205020404" pitchFamily="49" charset="0"/>
              <a:buChar char="o"/>
            </a:pPr>
            <a:r>
              <a:rPr lang="en-GB" sz="1500" b="1" dirty="0">
                <a:solidFill>
                  <a:srgbClr val="CC0066"/>
                </a:solidFill>
                <a:latin typeface="+mn-lt"/>
              </a:rPr>
              <a:t>1</a:t>
            </a:r>
            <a:r>
              <a:rPr lang="en-GB" sz="1500" b="1" baseline="30000" dirty="0">
                <a:solidFill>
                  <a:srgbClr val="CC0066"/>
                </a:solidFill>
                <a:latin typeface="+mn-lt"/>
              </a:rPr>
              <a:t>st</a:t>
            </a:r>
            <a:r>
              <a:rPr lang="en-GB" sz="1500" b="1" dirty="0">
                <a:solidFill>
                  <a:srgbClr val="CC0066"/>
                </a:solidFill>
                <a:latin typeface="+mn-lt"/>
              </a:rPr>
              <a:t> Cryomodule: Foreseen for 2027</a:t>
            </a:r>
          </a:p>
          <a:p>
            <a:pPr algn="just"/>
            <a:r>
              <a:rPr lang="en-GB" sz="1500" dirty="0">
                <a:latin typeface="+mn-lt"/>
              </a:rPr>
              <a:t>Adapted from ESS design, it will be optimised for efficient high current ERL operation within the </a:t>
            </a:r>
            <a:r>
              <a:rPr lang="en-GB" sz="1500" b="1" i="1" u="sng" dirty="0">
                <a:solidFill>
                  <a:schemeClr val="accent1">
                    <a:lumMod val="75000"/>
                  </a:schemeClr>
                </a:solidFill>
                <a:latin typeface="+mn-lt"/>
              </a:rPr>
              <a:t>European Infra-Tech program </a:t>
            </a:r>
            <a:r>
              <a:rPr lang="en-GB" sz="1500" b="1" i="1" u="sng" dirty="0" err="1">
                <a:solidFill>
                  <a:schemeClr val="accent1">
                    <a:lumMod val="75000"/>
                  </a:schemeClr>
                </a:solidFill>
                <a:latin typeface="+mn-lt"/>
              </a:rPr>
              <a:t>iSAS</a:t>
            </a:r>
            <a:r>
              <a:rPr lang="en-GB" sz="1500" dirty="0">
                <a:solidFill>
                  <a:schemeClr val="accent1">
                    <a:lumMod val="75000"/>
                  </a:schemeClr>
                </a:solidFill>
                <a:latin typeface="+mn-lt"/>
              </a:rPr>
              <a:t>*</a:t>
            </a:r>
            <a:r>
              <a:rPr lang="en-GB" sz="1500" dirty="0">
                <a:latin typeface="+mn-lt"/>
              </a:rPr>
              <a:t>. It will host cavities equipped with HOM couplers and FPC optimised and developed within the same program.</a:t>
            </a:r>
            <a:endParaRPr lang="en-GB" sz="1500" b="1" dirty="0">
              <a:solidFill>
                <a:srgbClr val="456487"/>
              </a:solidFill>
              <a:latin typeface="+mn-lt"/>
            </a:endParaRPr>
          </a:p>
          <a:p>
            <a:pPr marL="285750" indent="-285750" algn="just">
              <a:buFont typeface="Courier New" panose="02070309020205020404" pitchFamily="49" charset="0"/>
              <a:buChar char="o"/>
            </a:pPr>
            <a:r>
              <a:rPr lang="en-GB" sz="1500" b="1" dirty="0">
                <a:solidFill>
                  <a:srgbClr val="CC0066"/>
                </a:solidFill>
                <a:latin typeface="+mn-lt"/>
              </a:rPr>
              <a:t>2</a:t>
            </a:r>
            <a:r>
              <a:rPr lang="en-GB" sz="1500" b="1" baseline="30000" dirty="0">
                <a:solidFill>
                  <a:srgbClr val="CC0066"/>
                </a:solidFill>
                <a:latin typeface="+mn-lt"/>
              </a:rPr>
              <a:t>nd</a:t>
            </a:r>
            <a:r>
              <a:rPr lang="en-GB" sz="1500" b="1" dirty="0">
                <a:solidFill>
                  <a:srgbClr val="CC0066"/>
                </a:solidFill>
                <a:latin typeface="+mn-lt"/>
              </a:rPr>
              <a:t> Cryomodule: Foreseen for 2030</a:t>
            </a:r>
          </a:p>
          <a:p>
            <a:pPr algn="just"/>
            <a:r>
              <a:rPr lang="en-GB" sz="1500" dirty="0">
                <a:latin typeface="+mn-lt"/>
              </a:rPr>
              <a:t>May include some/all the technologies studied within </a:t>
            </a:r>
            <a:r>
              <a:rPr lang="en-GB" sz="1500" b="1" i="1" u="sng" dirty="0" err="1">
                <a:solidFill>
                  <a:schemeClr val="accent1">
                    <a:lumMod val="75000"/>
                  </a:schemeClr>
                </a:solidFill>
                <a:latin typeface="+mn-lt"/>
              </a:rPr>
              <a:t>iSAS</a:t>
            </a:r>
            <a:r>
              <a:rPr lang="en-GB" sz="1500" b="1" i="1" u="sng" dirty="0">
                <a:solidFill>
                  <a:schemeClr val="accent1">
                    <a:lumMod val="75000"/>
                  </a:schemeClr>
                </a:solidFill>
                <a:latin typeface="+mn-lt"/>
              </a:rPr>
              <a:t> program </a:t>
            </a:r>
            <a:r>
              <a:rPr lang="en-GB" sz="1500" dirty="0">
                <a:latin typeface="+mn-lt"/>
              </a:rPr>
              <a:t>to improve the efficiency of Cryomodules: Fast Reactive Tuner (FRT) for microphonics mitigation, LLRF managed by AI and 4.2 K Cavities operating.</a:t>
            </a:r>
          </a:p>
          <a:p>
            <a:pPr algn="just"/>
            <a:endParaRPr lang="en-GB" sz="1500" dirty="0">
              <a:latin typeface="+mn-lt"/>
            </a:endParaRPr>
          </a:p>
          <a:p>
            <a:pPr algn="just"/>
            <a:r>
              <a:rPr lang="en-GB" sz="1500" b="1" i="1" dirty="0">
                <a:solidFill>
                  <a:schemeClr val="accent1">
                    <a:lumMod val="75000"/>
                  </a:schemeClr>
                </a:solidFill>
                <a:latin typeface="+mn-lt"/>
              </a:rPr>
              <a:t>* More information on </a:t>
            </a:r>
            <a:r>
              <a:rPr lang="en-GB" sz="1500" b="1" i="1" dirty="0" err="1">
                <a:solidFill>
                  <a:schemeClr val="accent1">
                    <a:lumMod val="75000"/>
                  </a:schemeClr>
                </a:solidFill>
                <a:latin typeface="+mn-lt"/>
              </a:rPr>
              <a:t>iSAS</a:t>
            </a:r>
            <a:r>
              <a:rPr lang="en-GB" sz="1500" b="1" i="1" dirty="0">
                <a:solidFill>
                  <a:schemeClr val="accent1">
                    <a:lumMod val="75000"/>
                  </a:schemeClr>
                </a:solidFill>
                <a:latin typeface="+mn-lt"/>
              </a:rPr>
              <a:t> program: </a:t>
            </a:r>
            <a:r>
              <a:rPr lang="en-GB" sz="1500" b="1" i="1" dirty="0">
                <a:latin typeface="+mn-lt"/>
              </a:rPr>
              <a:t> </a:t>
            </a:r>
            <a:r>
              <a:rPr lang="fr-FR" sz="1400" b="1" i="1" dirty="0">
                <a:effectLst/>
                <a:latin typeface="+mn-lt"/>
                <a:hlinkClick r:id="rId3"/>
              </a:rPr>
              <a:t>https://indico.ijclab.in2p3.fr/event/9521/</a:t>
            </a:r>
            <a:endParaRPr lang="en-GB" sz="1500" b="1" i="1" dirty="0">
              <a:latin typeface="+mn-lt"/>
            </a:endParaRPr>
          </a:p>
        </p:txBody>
      </p:sp>
      <p:pic>
        <p:nvPicPr>
          <p:cNvPr id="3" name="Image 2">
            <a:extLst>
              <a:ext uri="{FF2B5EF4-FFF2-40B4-BE49-F238E27FC236}">
                <a16:creationId xmlns:a16="http://schemas.microsoft.com/office/drawing/2014/main" id="{C6F7215F-3C70-C3DD-298B-C920869E36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074" y="3389784"/>
            <a:ext cx="2481105" cy="2293252"/>
          </a:xfrm>
          <a:prstGeom prst="rect">
            <a:avLst/>
          </a:prstGeom>
        </p:spPr>
      </p:pic>
    </p:spTree>
    <p:extLst>
      <p:ext uri="{BB962C8B-B14F-4D97-AF65-F5344CB8AC3E}">
        <p14:creationId xmlns:p14="http://schemas.microsoft.com/office/powerpoint/2010/main" val="1570705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17</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280920" cy="447518"/>
          </a:xfrm>
        </p:spPr>
        <p:txBody>
          <a:bodyPr>
            <a:normAutofit/>
          </a:bodyPr>
          <a:lstStyle/>
          <a:p>
            <a:r>
              <a:rPr lang="en-GB" dirty="0">
                <a:solidFill>
                  <a:schemeClr val="accent5">
                    <a:lumMod val="75000"/>
                  </a:schemeClr>
                </a:solidFill>
                <a:latin typeface="+mn-lt"/>
                <a:cs typeface="Arial" panose="020B0604020202020204" pitchFamily="34" charset="0"/>
              </a:rPr>
              <a:t>Innovation for Sustainable Accelerating Systems (</a:t>
            </a:r>
            <a:r>
              <a:rPr lang="en-GB" dirty="0" err="1">
                <a:solidFill>
                  <a:schemeClr val="accent5">
                    <a:lumMod val="75000"/>
                  </a:schemeClr>
                </a:solidFill>
                <a:latin typeface="+mn-lt"/>
                <a:cs typeface="Arial" panose="020B0604020202020204" pitchFamily="34" charset="0"/>
              </a:rPr>
              <a:t>iSAS</a:t>
            </a:r>
            <a:r>
              <a:rPr lang="en-GB" dirty="0">
                <a:solidFill>
                  <a:schemeClr val="accent5">
                    <a:lumMod val="75000"/>
                  </a:schemeClr>
                </a:solidFill>
                <a:latin typeface="+mn-lt"/>
                <a:cs typeface="Arial" panose="020B0604020202020204" pitchFamily="34" charset="0"/>
              </a:rPr>
              <a:t>*)</a:t>
            </a:r>
            <a:endParaRPr lang="en-GB" dirty="0">
              <a:solidFill>
                <a:schemeClr val="accent5">
                  <a:lumMod val="75000"/>
                </a:schemeClr>
              </a:solidFill>
              <a:latin typeface="+mn-lt"/>
            </a:endParaRPr>
          </a:p>
        </p:txBody>
      </p:sp>
      <p:pic>
        <p:nvPicPr>
          <p:cNvPr id="3" name="Image 2">
            <a:extLst>
              <a:ext uri="{FF2B5EF4-FFF2-40B4-BE49-F238E27FC236}">
                <a16:creationId xmlns:a16="http://schemas.microsoft.com/office/drawing/2014/main" id="{A886BF58-8FAA-C61C-C819-A3DAC6139A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5947" y="941512"/>
            <a:ext cx="8143446" cy="4644418"/>
          </a:xfrm>
          <a:prstGeom prst="rect">
            <a:avLst/>
          </a:prstGeom>
        </p:spPr>
      </p:pic>
      <p:sp>
        <p:nvSpPr>
          <p:cNvPr id="2" name="ZoneTexte 1">
            <a:extLst>
              <a:ext uri="{FF2B5EF4-FFF2-40B4-BE49-F238E27FC236}">
                <a16:creationId xmlns:a16="http://schemas.microsoft.com/office/drawing/2014/main" id="{B20BE055-149F-35FC-822F-CDD62C3AA1FA}"/>
              </a:ext>
            </a:extLst>
          </p:cNvPr>
          <p:cNvSpPr txBox="1"/>
          <p:nvPr/>
        </p:nvSpPr>
        <p:spPr>
          <a:xfrm>
            <a:off x="6322491" y="653480"/>
            <a:ext cx="4248472" cy="369332"/>
          </a:xfrm>
          <a:prstGeom prst="rect">
            <a:avLst/>
          </a:prstGeom>
          <a:noFill/>
        </p:spPr>
        <p:txBody>
          <a:bodyPr wrap="square" rtlCol="0">
            <a:spAutoFit/>
          </a:bodyPr>
          <a:lstStyle/>
          <a:p>
            <a:pPr algn="r"/>
            <a:r>
              <a:rPr lang="en-GB" sz="1800" i="1" u="sng" dirty="0">
                <a:solidFill>
                  <a:schemeClr val="accent1">
                    <a:lumMod val="75000"/>
                  </a:schemeClr>
                </a:solidFill>
                <a:latin typeface="+mn-lt"/>
              </a:rPr>
              <a:t>* </a:t>
            </a:r>
            <a:r>
              <a:rPr lang="en-GB" sz="1800" i="1" u="sng" dirty="0" err="1">
                <a:solidFill>
                  <a:schemeClr val="accent1">
                    <a:lumMod val="75000"/>
                  </a:schemeClr>
                </a:solidFill>
                <a:latin typeface="+mn-lt"/>
              </a:rPr>
              <a:t>iSAS</a:t>
            </a:r>
            <a:r>
              <a:rPr lang="en-GB" sz="1800" i="1" u="sng" dirty="0">
                <a:solidFill>
                  <a:schemeClr val="accent1">
                    <a:lumMod val="75000"/>
                  </a:schemeClr>
                </a:solidFill>
                <a:latin typeface="+mn-lt"/>
              </a:rPr>
              <a:t>: project supported by Horizon Europe</a:t>
            </a:r>
          </a:p>
        </p:txBody>
      </p:sp>
    </p:spTree>
    <p:extLst>
      <p:ext uri="{BB962C8B-B14F-4D97-AF65-F5344CB8AC3E}">
        <p14:creationId xmlns:p14="http://schemas.microsoft.com/office/powerpoint/2010/main" val="319677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18</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566060" cy="447518"/>
          </a:xfrm>
        </p:spPr>
        <p:txBody>
          <a:bodyPr>
            <a:normAutofit/>
          </a:bodyPr>
          <a:lstStyle/>
          <a:p>
            <a:r>
              <a:rPr lang="en-GB" dirty="0">
                <a:solidFill>
                  <a:schemeClr val="accent5">
                    <a:lumMod val="75000"/>
                  </a:schemeClr>
                </a:solidFill>
                <a:latin typeface="+mn-lt"/>
                <a:cs typeface="Arial" panose="020B0604020202020204" pitchFamily="34" charset="0"/>
              </a:rPr>
              <a:t>Innovation for Sustainable Accelerating Systems (</a:t>
            </a:r>
            <a:r>
              <a:rPr lang="en-GB" dirty="0" err="1">
                <a:solidFill>
                  <a:schemeClr val="accent5">
                    <a:lumMod val="75000"/>
                  </a:schemeClr>
                </a:solidFill>
                <a:latin typeface="+mn-lt"/>
                <a:cs typeface="Arial" panose="020B0604020202020204" pitchFamily="34" charset="0"/>
              </a:rPr>
              <a:t>iSAS</a:t>
            </a:r>
            <a:r>
              <a:rPr lang="en-GB" dirty="0">
                <a:solidFill>
                  <a:schemeClr val="accent5">
                    <a:lumMod val="75000"/>
                  </a:schemeClr>
                </a:solidFill>
                <a:latin typeface="+mn-lt"/>
                <a:cs typeface="Arial" panose="020B0604020202020204" pitchFamily="34" charset="0"/>
              </a:rPr>
              <a:t>)</a:t>
            </a:r>
            <a:endParaRPr lang="en-GB" dirty="0">
              <a:solidFill>
                <a:schemeClr val="accent5">
                  <a:lumMod val="75000"/>
                </a:schemeClr>
              </a:solidFill>
              <a:latin typeface="+mn-lt"/>
            </a:endParaRPr>
          </a:p>
        </p:txBody>
      </p:sp>
      <p:grpSp>
        <p:nvGrpSpPr>
          <p:cNvPr id="4" name="Groupe 3">
            <a:extLst>
              <a:ext uri="{FF2B5EF4-FFF2-40B4-BE49-F238E27FC236}">
                <a16:creationId xmlns:a16="http://schemas.microsoft.com/office/drawing/2014/main" id="{6257165C-EAB8-E1E4-7F28-09CBADE477CB}"/>
              </a:ext>
            </a:extLst>
          </p:cNvPr>
          <p:cNvGrpSpPr/>
          <p:nvPr/>
        </p:nvGrpSpPr>
        <p:grpSpPr>
          <a:xfrm>
            <a:off x="1209923" y="1085528"/>
            <a:ext cx="7992888" cy="4536504"/>
            <a:chOff x="1209923" y="725488"/>
            <a:chExt cx="8422044" cy="4847697"/>
          </a:xfrm>
        </p:grpSpPr>
        <p:pic>
          <p:nvPicPr>
            <p:cNvPr id="2" name="Image 1">
              <a:extLst>
                <a:ext uri="{FF2B5EF4-FFF2-40B4-BE49-F238E27FC236}">
                  <a16:creationId xmlns:a16="http://schemas.microsoft.com/office/drawing/2014/main" id="{157A6EA7-7944-AA72-9526-12893B5BA3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9923" y="797496"/>
              <a:ext cx="8422044" cy="4775689"/>
            </a:xfrm>
            <a:prstGeom prst="rect">
              <a:avLst/>
            </a:prstGeom>
          </p:spPr>
        </p:pic>
        <p:sp>
          <p:nvSpPr>
            <p:cNvPr id="3" name="ZoneTexte 2">
              <a:extLst>
                <a:ext uri="{FF2B5EF4-FFF2-40B4-BE49-F238E27FC236}">
                  <a16:creationId xmlns:a16="http://schemas.microsoft.com/office/drawing/2014/main" id="{9C033CFA-6583-40D3-44F3-4ACD7B494428}"/>
                </a:ext>
              </a:extLst>
            </p:cNvPr>
            <p:cNvSpPr txBox="1"/>
            <p:nvPr/>
          </p:nvSpPr>
          <p:spPr>
            <a:xfrm>
              <a:off x="3931736" y="725488"/>
              <a:ext cx="2968757" cy="493334"/>
            </a:xfrm>
            <a:prstGeom prst="rect">
              <a:avLst/>
            </a:prstGeom>
            <a:solidFill>
              <a:schemeClr val="bg1"/>
            </a:solidFill>
          </p:spPr>
          <p:txBody>
            <a:bodyPr wrap="square" rtlCol="0">
              <a:spAutoFit/>
            </a:bodyPr>
            <a:lstStyle/>
            <a:p>
              <a:pPr algn="ctr"/>
              <a:r>
                <a:rPr lang="en-GB" sz="2400" b="1" dirty="0" err="1">
                  <a:solidFill>
                    <a:srgbClr val="C00000"/>
                  </a:solidFill>
                  <a:latin typeface="+mn-lt"/>
                </a:rPr>
                <a:t>iSAS</a:t>
              </a:r>
              <a:r>
                <a:rPr lang="en-GB" sz="2400" b="1" dirty="0">
                  <a:solidFill>
                    <a:srgbClr val="C00000"/>
                  </a:solidFill>
                  <a:latin typeface="+mn-lt"/>
                </a:rPr>
                <a:t> Collaboration</a:t>
              </a:r>
            </a:p>
          </p:txBody>
        </p:sp>
      </p:grpSp>
      <p:sp>
        <p:nvSpPr>
          <p:cNvPr id="5" name="ZoneTexte 4">
            <a:extLst>
              <a:ext uri="{FF2B5EF4-FFF2-40B4-BE49-F238E27FC236}">
                <a16:creationId xmlns:a16="http://schemas.microsoft.com/office/drawing/2014/main" id="{F0801613-F87B-E328-9570-D9022980B320}"/>
              </a:ext>
            </a:extLst>
          </p:cNvPr>
          <p:cNvSpPr txBox="1"/>
          <p:nvPr/>
        </p:nvSpPr>
        <p:spPr>
          <a:xfrm>
            <a:off x="5026347" y="725488"/>
            <a:ext cx="5616624" cy="338554"/>
          </a:xfrm>
          <a:prstGeom prst="rect">
            <a:avLst/>
          </a:prstGeom>
          <a:noFill/>
        </p:spPr>
        <p:txBody>
          <a:bodyPr wrap="square" rtlCol="0">
            <a:spAutoFit/>
          </a:bodyPr>
          <a:lstStyle/>
          <a:p>
            <a:pPr algn="r"/>
            <a:r>
              <a:rPr lang="en-GB" sz="1600" i="1" u="sng" dirty="0">
                <a:solidFill>
                  <a:schemeClr val="accent1">
                    <a:lumMod val="75000"/>
                  </a:schemeClr>
                </a:solidFill>
                <a:latin typeface="+mn-lt"/>
              </a:rPr>
              <a:t>More about </a:t>
            </a:r>
            <a:r>
              <a:rPr lang="en-GB" sz="1600" i="1" u="sng" dirty="0" err="1">
                <a:solidFill>
                  <a:schemeClr val="accent1">
                    <a:lumMod val="75000"/>
                  </a:schemeClr>
                </a:solidFill>
                <a:latin typeface="+mn-lt"/>
              </a:rPr>
              <a:t>iSAS</a:t>
            </a:r>
            <a:r>
              <a:rPr lang="en-GB" sz="1600" i="1" u="sng" dirty="0">
                <a:solidFill>
                  <a:schemeClr val="accent1">
                    <a:lumMod val="75000"/>
                  </a:schemeClr>
                </a:solidFill>
                <a:latin typeface="+mn-lt"/>
              </a:rPr>
              <a:t>: https://indico.ijclab.in2p3.fr/event/9521/</a:t>
            </a:r>
          </a:p>
        </p:txBody>
      </p:sp>
    </p:spTree>
    <p:extLst>
      <p:ext uri="{BB962C8B-B14F-4D97-AF65-F5344CB8AC3E}">
        <p14:creationId xmlns:p14="http://schemas.microsoft.com/office/powerpoint/2010/main" val="617427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19</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9289032" cy="447518"/>
          </a:xfrm>
        </p:spPr>
        <p:txBody>
          <a:bodyPr>
            <a:normAutofit/>
          </a:bodyPr>
          <a:lstStyle/>
          <a:p>
            <a:r>
              <a:rPr lang="en-GB" dirty="0" err="1">
                <a:solidFill>
                  <a:schemeClr val="accent5">
                    <a:lumMod val="75000"/>
                  </a:schemeClr>
                </a:solidFill>
                <a:latin typeface="+mn-lt"/>
                <a:ea typeface="Arial" charset="0"/>
                <a:cs typeface="Arial" panose="020B0604020202020204" pitchFamily="34" charset="0"/>
              </a:rPr>
              <a:t>LHeC</a:t>
            </a:r>
            <a:r>
              <a:rPr lang="en-GB" dirty="0">
                <a:solidFill>
                  <a:schemeClr val="accent5">
                    <a:lumMod val="75000"/>
                  </a:schemeClr>
                </a:solidFill>
                <a:latin typeface="+mn-lt"/>
                <a:ea typeface="Arial" charset="0"/>
                <a:cs typeface="Arial" panose="020B0604020202020204" pitchFamily="34" charset="0"/>
              </a:rPr>
              <a:t>/FCC-eh: High energy &amp; high luminosity electron-proton collisions  </a:t>
            </a:r>
            <a:endParaRPr lang="en-GB" dirty="0">
              <a:solidFill>
                <a:schemeClr val="accent5">
                  <a:lumMod val="75000"/>
                </a:schemeClr>
              </a:solidFill>
              <a:latin typeface="+mn-lt"/>
            </a:endParaRPr>
          </a:p>
        </p:txBody>
      </p:sp>
      <p:pic>
        <p:nvPicPr>
          <p:cNvPr id="5" name="Image 4">
            <a:extLst>
              <a:ext uri="{FF2B5EF4-FFF2-40B4-BE49-F238E27FC236}">
                <a16:creationId xmlns:a16="http://schemas.microsoft.com/office/drawing/2014/main" id="{99BE7247-774A-534E-F565-9D50637822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811" y="2684892"/>
            <a:ext cx="2670545" cy="2937140"/>
          </a:xfrm>
          <a:prstGeom prst="rect">
            <a:avLst/>
          </a:prstGeom>
        </p:spPr>
      </p:pic>
      <p:pic>
        <p:nvPicPr>
          <p:cNvPr id="6" name="Image 5">
            <a:extLst>
              <a:ext uri="{FF2B5EF4-FFF2-40B4-BE49-F238E27FC236}">
                <a16:creationId xmlns:a16="http://schemas.microsoft.com/office/drawing/2014/main" id="{CB0F6917-6417-C4FA-157E-16343EBB36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2131" y="725488"/>
            <a:ext cx="4176464" cy="2231957"/>
          </a:xfrm>
          <a:prstGeom prst="rect">
            <a:avLst/>
          </a:prstGeom>
        </p:spPr>
      </p:pic>
      <p:pic>
        <p:nvPicPr>
          <p:cNvPr id="7" name="Image 6">
            <a:extLst>
              <a:ext uri="{FF2B5EF4-FFF2-40B4-BE49-F238E27FC236}">
                <a16:creationId xmlns:a16="http://schemas.microsoft.com/office/drawing/2014/main" id="{D316A0C1-8A74-3EEE-D6B4-93842C8DDA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1549" y="2885728"/>
            <a:ext cx="3243390" cy="1883848"/>
          </a:xfrm>
          <a:prstGeom prst="rect">
            <a:avLst/>
          </a:prstGeom>
        </p:spPr>
      </p:pic>
      <p:sp>
        <p:nvSpPr>
          <p:cNvPr id="8" name="ZoneTexte 7">
            <a:extLst>
              <a:ext uri="{FF2B5EF4-FFF2-40B4-BE49-F238E27FC236}">
                <a16:creationId xmlns:a16="http://schemas.microsoft.com/office/drawing/2014/main" id="{A1BA3540-41D7-6232-BDAE-A5E794F5E340}"/>
              </a:ext>
            </a:extLst>
          </p:cNvPr>
          <p:cNvSpPr txBox="1"/>
          <p:nvPr/>
        </p:nvSpPr>
        <p:spPr>
          <a:xfrm>
            <a:off x="3082131" y="3119750"/>
            <a:ext cx="3600400" cy="1938992"/>
          </a:xfrm>
          <a:prstGeom prst="rect">
            <a:avLst/>
          </a:prstGeom>
          <a:noFill/>
        </p:spPr>
        <p:txBody>
          <a:bodyPr wrap="square" rtlCol="0">
            <a:spAutoFit/>
          </a:bodyPr>
          <a:lstStyle/>
          <a:p>
            <a:pPr algn="just"/>
            <a:r>
              <a:rPr lang="en-GB" sz="1500" dirty="0">
                <a:latin typeface="+mn-lt"/>
              </a:rPr>
              <a:t>From HERA to </a:t>
            </a:r>
            <a:r>
              <a:rPr lang="en-GB" sz="1500" dirty="0" err="1">
                <a:latin typeface="+mn-lt"/>
              </a:rPr>
              <a:t>LHeC</a:t>
            </a:r>
            <a:r>
              <a:rPr lang="en-GB" sz="1500" dirty="0">
                <a:latin typeface="+mn-lt"/>
              </a:rPr>
              <a:t>:</a:t>
            </a:r>
          </a:p>
          <a:p>
            <a:pPr marL="285750" indent="-285750" algn="just">
              <a:buFont typeface="Wingdings" pitchFamily="2" charset="2"/>
              <a:buChar char="§"/>
            </a:pPr>
            <a:r>
              <a:rPr lang="en-GB" sz="1500" dirty="0">
                <a:latin typeface="+mn-lt"/>
              </a:rPr>
              <a:t>3 order in magnitude in luminosity</a:t>
            </a:r>
          </a:p>
          <a:p>
            <a:pPr marL="285750" indent="-285750" algn="just">
              <a:buFont typeface="Wingdings" pitchFamily="2" charset="2"/>
              <a:buChar char="§"/>
            </a:pPr>
            <a:r>
              <a:rPr lang="en-GB" sz="1500" dirty="0">
                <a:latin typeface="+mn-lt"/>
              </a:rPr>
              <a:t>1 order in magnitude in energy</a:t>
            </a:r>
          </a:p>
          <a:p>
            <a:pPr algn="just"/>
            <a:r>
              <a:rPr lang="en-GB" sz="1500" dirty="0">
                <a:latin typeface="+mn-lt"/>
                <a:sym typeface="Wingdings" pitchFamily="2" charset="2"/>
              </a:rPr>
              <a:t> </a:t>
            </a:r>
            <a:r>
              <a:rPr lang="en-GB" sz="1500" dirty="0" err="1">
                <a:latin typeface="+mn-lt"/>
              </a:rPr>
              <a:t>LHeC</a:t>
            </a:r>
            <a:r>
              <a:rPr lang="en-GB" sz="1500" dirty="0">
                <a:latin typeface="+mn-lt"/>
              </a:rPr>
              <a:t> a 1 GW beam power facility</a:t>
            </a:r>
          </a:p>
          <a:p>
            <a:pPr algn="just"/>
            <a:endParaRPr lang="en-GB" sz="1500" dirty="0">
              <a:latin typeface="+mn-lt"/>
            </a:endParaRPr>
          </a:p>
          <a:p>
            <a:pPr algn="just"/>
            <a:r>
              <a:rPr lang="en-GB" sz="1500" dirty="0">
                <a:latin typeface="+mn-lt"/>
              </a:rPr>
              <a:t>With the planned R&amp;D on ERLs, we will prepare the path for a </a:t>
            </a:r>
            <a:r>
              <a:rPr lang="en-GB" sz="1500" b="1" dirty="0">
                <a:latin typeface="+mn-lt"/>
              </a:rPr>
              <a:t>1 GW electron </a:t>
            </a:r>
            <a:r>
              <a:rPr lang="en-GB" sz="1500" dirty="0">
                <a:latin typeface="+mn-lt"/>
              </a:rPr>
              <a:t>machine with only </a:t>
            </a:r>
            <a:r>
              <a:rPr lang="en-GB" sz="1500" b="1" dirty="0">
                <a:latin typeface="+mn-lt"/>
              </a:rPr>
              <a:t>100 MW power needed</a:t>
            </a:r>
            <a:r>
              <a:rPr lang="en-GB" sz="1500" dirty="0">
                <a:latin typeface="+mn-lt"/>
              </a:rPr>
              <a:t>. </a:t>
            </a:r>
          </a:p>
        </p:txBody>
      </p:sp>
      <p:sp>
        <p:nvSpPr>
          <p:cNvPr id="3" name="ZoneTexte 2">
            <a:extLst>
              <a:ext uri="{FF2B5EF4-FFF2-40B4-BE49-F238E27FC236}">
                <a16:creationId xmlns:a16="http://schemas.microsoft.com/office/drawing/2014/main" id="{C91B309C-2EF2-EC72-7F54-C26B6946BE05}"/>
              </a:ext>
            </a:extLst>
          </p:cNvPr>
          <p:cNvSpPr txBox="1"/>
          <p:nvPr/>
        </p:nvSpPr>
        <p:spPr>
          <a:xfrm>
            <a:off x="6826547" y="4829944"/>
            <a:ext cx="3816424" cy="830997"/>
          </a:xfrm>
          <a:prstGeom prst="rect">
            <a:avLst/>
          </a:prstGeom>
          <a:noFill/>
        </p:spPr>
        <p:txBody>
          <a:bodyPr wrap="square" rtlCol="0">
            <a:spAutoFit/>
          </a:bodyPr>
          <a:lstStyle/>
          <a:p>
            <a:pPr algn="just"/>
            <a:r>
              <a:rPr lang="en-GB" sz="1600" dirty="0">
                <a:solidFill>
                  <a:srgbClr val="0070C0"/>
                </a:solidFill>
                <a:latin typeface="+mn-lt"/>
              </a:rPr>
              <a:t>A </a:t>
            </a:r>
            <a:r>
              <a:rPr lang="en-GB" sz="1600" dirty="0" err="1">
                <a:solidFill>
                  <a:srgbClr val="0070C0"/>
                </a:solidFill>
                <a:latin typeface="+mn-lt"/>
              </a:rPr>
              <a:t>Mutli</a:t>
            </a:r>
            <a:r>
              <a:rPr lang="en-GB" sz="1600" dirty="0">
                <a:solidFill>
                  <a:srgbClr val="0070C0"/>
                </a:solidFill>
                <a:latin typeface="+mn-lt"/>
              </a:rPr>
              <a:t>-turn ERL (3+3 passes), 50 GeV, RF Frequency: 801.52 MHz, 20 mA beam current (6x20 = 120 mA load in the cavities)</a:t>
            </a:r>
          </a:p>
        </p:txBody>
      </p:sp>
    </p:spTree>
    <p:extLst>
      <p:ext uri="{BB962C8B-B14F-4D97-AF65-F5344CB8AC3E}">
        <p14:creationId xmlns:p14="http://schemas.microsoft.com/office/powerpoint/2010/main" val="10329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2</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fontScale="90000"/>
          </a:bodyPr>
          <a:lstStyle/>
          <a:p>
            <a:r>
              <a:rPr lang="en-GB" dirty="0">
                <a:solidFill>
                  <a:schemeClr val="accent5">
                    <a:lumMod val="75000"/>
                  </a:schemeClr>
                </a:solidFill>
                <a:latin typeface="+mn-lt"/>
                <a:cs typeface="Arial" panose="020B0604020202020204" pitchFamily="34" charset="0"/>
              </a:rPr>
              <a:t>Introduction: Average power needs for future HEP projects</a:t>
            </a:r>
            <a:endParaRPr lang="en-GB" dirty="0">
              <a:solidFill>
                <a:schemeClr val="accent5">
                  <a:lumMod val="75000"/>
                </a:schemeClr>
              </a:solidFill>
              <a:latin typeface="+mn-lt"/>
            </a:endParaRPr>
          </a:p>
        </p:txBody>
      </p:sp>
      <p:sp>
        <p:nvSpPr>
          <p:cNvPr id="10" name="ZoneTexte 9">
            <a:extLst>
              <a:ext uri="{FF2B5EF4-FFF2-40B4-BE49-F238E27FC236}">
                <a16:creationId xmlns:a16="http://schemas.microsoft.com/office/drawing/2014/main" id="{25D1BF2B-3661-E97F-CBD0-2769273E131B}"/>
              </a:ext>
            </a:extLst>
          </p:cNvPr>
          <p:cNvSpPr txBox="1"/>
          <p:nvPr/>
        </p:nvSpPr>
        <p:spPr>
          <a:xfrm>
            <a:off x="273819" y="725488"/>
            <a:ext cx="4680520" cy="338554"/>
          </a:xfrm>
          <a:prstGeom prst="rect">
            <a:avLst/>
          </a:prstGeom>
          <a:noFill/>
        </p:spPr>
        <p:txBody>
          <a:bodyPr wrap="square" rtlCol="0">
            <a:spAutoFit/>
          </a:bodyPr>
          <a:lstStyle/>
          <a:p>
            <a:r>
              <a:rPr kumimoji="0" lang="en-GB" sz="1600" b="1" i="0" u="none" strike="noStrike" kern="1200" cap="none" spc="0" normalizeH="0" baseline="0" noProof="0" dirty="0">
                <a:ln>
                  <a:noFill/>
                </a:ln>
                <a:solidFill>
                  <a:schemeClr val="accent1">
                    <a:lumMod val="75000"/>
                  </a:schemeClr>
                </a:solidFill>
                <a:effectLst/>
                <a:uLnTx/>
                <a:uFillTx/>
                <a:latin typeface="+mn-lt"/>
                <a:ea typeface="+mn-ea"/>
                <a:cs typeface="+mn-cs"/>
              </a:rPr>
              <a:t>Example: FCC-</a:t>
            </a:r>
            <a:r>
              <a:rPr kumimoji="0" lang="en-GB" sz="1600" b="1" i="0" u="none" strike="noStrike" kern="1200" cap="none" spc="0" normalizeH="0" baseline="0" noProof="0" dirty="0" err="1">
                <a:ln>
                  <a:noFill/>
                </a:ln>
                <a:solidFill>
                  <a:schemeClr val="accent1">
                    <a:lumMod val="75000"/>
                  </a:schemeClr>
                </a:solidFill>
                <a:effectLst/>
                <a:uLnTx/>
                <a:uFillTx/>
                <a:latin typeface="+mn-lt"/>
                <a:ea typeface="+mn-ea"/>
                <a:cs typeface="+mn-cs"/>
              </a:rPr>
              <a:t>ee</a:t>
            </a:r>
            <a:r>
              <a:rPr lang="en-GB" sz="1600" b="1" dirty="0">
                <a:solidFill>
                  <a:schemeClr val="accent1">
                    <a:lumMod val="75000"/>
                  </a:schemeClr>
                </a:solidFill>
                <a:latin typeface="+mn-lt"/>
                <a:cs typeface="+mn-cs"/>
              </a:rPr>
              <a:t> (ZH) @250 GeV,</a:t>
            </a:r>
            <a:r>
              <a:rPr kumimoji="0" lang="en-GB" sz="1600" b="1" i="0" u="none" strike="noStrike" kern="1200" cap="none" spc="0" normalizeH="0" baseline="0" noProof="0" dirty="0">
                <a:ln>
                  <a:noFill/>
                </a:ln>
                <a:solidFill>
                  <a:schemeClr val="accent1">
                    <a:lumMod val="75000"/>
                  </a:schemeClr>
                </a:solidFill>
                <a:effectLst/>
                <a:uLnTx/>
                <a:uFillTx/>
                <a:latin typeface="+mn-lt"/>
                <a:ea typeface="+mn-ea"/>
                <a:cs typeface="+mn-cs"/>
              </a:rPr>
              <a:t> CW, (0.4 &amp; 0.8) GHz</a:t>
            </a:r>
            <a:endParaRPr lang="en-GB" sz="1600" b="1" dirty="0">
              <a:solidFill>
                <a:schemeClr val="accent1">
                  <a:lumMod val="75000"/>
                </a:schemeClr>
              </a:solidFill>
            </a:endParaRPr>
          </a:p>
        </p:txBody>
      </p:sp>
      <p:grpSp>
        <p:nvGrpSpPr>
          <p:cNvPr id="2" name="Groupe 1">
            <a:extLst>
              <a:ext uri="{FF2B5EF4-FFF2-40B4-BE49-F238E27FC236}">
                <a16:creationId xmlns:a16="http://schemas.microsoft.com/office/drawing/2014/main" id="{7356C5B9-5010-4F94-7F96-1DE39BC5540D}"/>
              </a:ext>
            </a:extLst>
          </p:cNvPr>
          <p:cNvGrpSpPr/>
          <p:nvPr/>
        </p:nvGrpSpPr>
        <p:grpSpPr>
          <a:xfrm>
            <a:off x="5602411" y="2019763"/>
            <a:ext cx="4752528" cy="2872897"/>
            <a:chOff x="3020185" y="1512180"/>
            <a:chExt cx="6676970" cy="4844170"/>
          </a:xfrm>
        </p:grpSpPr>
        <p:pic>
          <p:nvPicPr>
            <p:cNvPr id="7" name="Picture 14">
              <a:extLst>
                <a:ext uri="{FF2B5EF4-FFF2-40B4-BE49-F238E27FC236}">
                  <a16:creationId xmlns:a16="http://schemas.microsoft.com/office/drawing/2014/main" id="{B9401CFE-EE16-3F78-32BD-565880F1562B}"/>
                </a:ext>
              </a:extLst>
            </p:cNvPr>
            <p:cNvPicPr>
              <a:picLocks noChangeAspect="1"/>
            </p:cNvPicPr>
            <p:nvPr/>
          </p:nvPicPr>
          <p:blipFill>
            <a:blip r:embed="rId2"/>
            <a:stretch>
              <a:fillRect/>
            </a:stretch>
          </p:blipFill>
          <p:spPr>
            <a:xfrm>
              <a:off x="3020185" y="1794543"/>
              <a:ext cx="6676970" cy="4561807"/>
            </a:xfrm>
            <a:prstGeom prst="rect">
              <a:avLst/>
            </a:prstGeom>
          </p:spPr>
        </p:pic>
        <p:sp>
          <p:nvSpPr>
            <p:cNvPr id="15" name="TextBox 7">
              <a:extLst>
                <a:ext uri="{FF2B5EF4-FFF2-40B4-BE49-F238E27FC236}">
                  <a16:creationId xmlns:a16="http://schemas.microsoft.com/office/drawing/2014/main" id="{23DCC85F-03D0-1D64-E464-FDAEED39651E}"/>
                </a:ext>
              </a:extLst>
            </p:cNvPr>
            <p:cNvSpPr txBox="1"/>
            <p:nvPr/>
          </p:nvSpPr>
          <p:spPr>
            <a:xfrm>
              <a:off x="3607494" y="1512180"/>
              <a:ext cx="1514869" cy="4399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Grid to DC: 90%</a:t>
              </a:r>
            </a:p>
          </p:txBody>
        </p:sp>
        <p:sp>
          <p:nvSpPr>
            <p:cNvPr id="17" name="TextBox 8">
              <a:extLst>
                <a:ext uri="{FF2B5EF4-FFF2-40B4-BE49-F238E27FC236}">
                  <a16:creationId xmlns:a16="http://schemas.microsoft.com/office/drawing/2014/main" id="{C6361FCE-A785-D84A-9830-CA3281E9B8D4}"/>
                </a:ext>
              </a:extLst>
            </p:cNvPr>
            <p:cNvSpPr txBox="1"/>
            <p:nvPr/>
          </p:nvSpPr>
          <p:spPr>
            <a:xfrm>
              <a:off x="4516779" y="1798825"/>
              <a:ext cx="1981871" cy="4399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RF power generation!</a:t>
              </a:r>
            </a:p>
          </p:txBody>
        </p:sp>
        <p:sp>
          <p:nvSpPr>
            <p:cNvPr id="18" name="TextBox 9">
              <a:extLst>
                <a:ext uri="{FF2B5EF4-FFF2-40B4-BE49-F238E27FC236}">
                  <a16:creationId xmlns:a16="http://schemas.microsoft.com/office/drawing/2014/main" id="{E3090454-C0D5-C675-3A44-D47F2A37573C}"/>
                </a:ext>
              </a:extLst>
            </p:cNvPr>
            <p:cNvSpPr txBox="1"/>
            <p:nvPr/>
          </p:nvSpPr>
          <p:spPr>
            <a:xfrm>
              <a:off x="5413018" y="2434022"/>
              <a:ext cx="1479288" cy="4399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RF distribution!</a:t>
              </a:r>
            </a:p>
          </p:txBody>
        </p:sp>
        <p:sp>
          <p:nvSpPr>
            <p:cNvPr id="19" name="TextBox 10">
              <a:extLst>
                <a:ext uri="{FF2B5EF4-FFF2-40B4-BE49-F238E27FC236}">
                  <a16:creationId xmlns:a16="http://schemas.microsoft.com/office/drawing/2014/main" id="{F7B242A4-1868-90E6-CA13-00FD977938DC}"/>
                </a:ext>
              </a:extLst>
            </p:cNvPr>
            <p:cNvSpPr txBox="1"/>
            <p:nvPr/>
          </p:nvSpPr>
          <p:spPr>
            <a:xfrm>
              <a:off x="6034342" y="2646555"/>
              <a:ext cx="1554898" cy="4399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losses in cavities</a:t>
              </a:r>
            </a:p>
          </p:txBody>
        </p:sp>
        <p:sp>
          <p:nvSpPr>
            <p:cNvPr id="20" name="TextBox 11">
              <a:extLst>
                <a:ext uri="{FF2B5EF4-FFF2-40B4-BE49-F238E27FC236}">
                  <a16:creationId xmlns:a16="http://schemas.microsoft.com/office/drawing/2014/main" id="{08DD5D50-7599-533F-BB0F-E824B985623C}"/>
                </a:ext>
              </a:extLst>
            </p:cNvPr>
            <p:cNvSpPr txBox="1"/>
            <p:nvPr/>
          </p:nvSpPr>
          <p:spPr>
            <a:xfrm>
              <a:off x="7065126" y="2844327"/>
              <a:ext cx="1156834" cy="4399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RF to beam</a:t>
              </a:r>
            </a:p>
          </p:txBody>
        </p:sp>
      </p:grpSp>
      <p:pic>
        <p:nvPicPr>
          <p:cNvPr id="21" name="Image 20">
            <a:extLst>
              <a:ext uri="{FF2B5EF4-FFF2-40B4-BE49-F238E27FC236}">
                <a16:creationId xmlns:a16="http://schemas.microsoft.com/office/drawing/2014/main" id="{DCE0B0D4-4D89-B9DC-A093-CD8C88E43F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2411" y="1103196"/>
            <a:ext cx="1296144" cy="909144"/>
          </a:xfrm>
          <a:prstGeom prst="rect">
            <a:avLst/>
          </a:prstGeom>
        </p:spPr>
      </p:pic>
      <p:pic>
        <p:nvPicPr>
          <p:cNvPr id="22" name="Image 21">
            <a:extLst>
              <a:ext uri="{FF2B5EF4-FFF2-40B4-BE49-F238E27FC236}">
                <a16:creationId xmlns:a16="http://schemas.microsoft.com/office/drawing/2014/main" id="{9E9EC438-B736-66F7-E9CE-DDEA435E95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9985" y="1875746"/>
            <a:ext cx="1516962" cy="846128"/>
          </a:xfrm>
          <a:prstGeom prst="rect">
            <a:avLst/>
          </a:prstGeom>
        </p:spPr>
      </p:pic>
      <p:cxnSp>
        <p:nvCxnSpPr>
          <p:cNvPr id="23" name="Connecteur droit avec flèche 22">
            <a:extLst>
              <a:ext uri="{FF2B5EF4-FFF2-40B4-BE49-F238E27FC236}">
                <a16:creationId xmlns:a16="http://schemas.microsoft.com/office/drawing/2014/main" id="{746897F9-CF2A-7C2F-24C6-764DAA7E8D66}"/>
              </a:ext>
            </a:extLst>
          </p:cNvPr>
          <p:cNvCxnSpPr>
            <a:cxnSpLocks/>
            <a:stCxn id="21" idx="3"/>
            <a:endCxn id="22" idx="1"/>
          </p:cNvCxnSpPr>
          <p:nvPr/>
        </p:nvCxnSpPr>
        <p:spPr>
          <a:xfrm>
            <a:off x="6898555" y="1557768"/>
            <a:ext cx="2011430" cy="74104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E5F79618-31E0-B045-4151-B234ECEF9C12}"/>
              </a:ext>
            </a:extLst>
          </p:cNvPr>
          <p:cNvSpPr txBox="1"/>
          <p:nvPr/>
        </p:nvSpPr>
        <p:spPr>
          <a:xfrm rot="1224299">
            <a:off x="7047814" y="1642774"/>
            <a:ext cx="1649023" cy="307777"/>
          </a:xfrm>
          <a:prstGeom prst="rect">
            <a:avLst/>
          </a:prstGeom>
          <a:noFill/>
        </p:spPr>
        <p:txBody>
          <a:bodyPr wrap="square" rtlCol="0">
            <a:spAutoFit/>
          </a:bodyPr>
          <a:lstStyle/>
          <a:p>
            <a:pPr algn="ctr"/>
            <a:r>
              <a:rPr lang="en-GB" sz="1400" dirty="0">
                <a:solidFill>
                  <a:srgbClr val="0070C0"/>
                </a:solidFill>
                <a:latin typeface="+mn-lt"/>
              </a:rPr>
              <a:t>60% efficiency</a:t>
            </a:r>
          </a:p>
        </p:txBody>
      </p:sp>
      <p:sp>
        <p:nvSpPr>
          <p:cNvPr id="28" name="ZoneTexte 27">
            <a:extLst>
              <a:ext uri="{FF2B5EF4-FFF2-40B4-BE49-F238E27FC236}">
                <a16:creationId xmlns:a16="http://schemas.microsoft.com/office/drawing/2014/main" id="{E63F3478-6F7B-F8A5-37A5-61442CB3C012}"/>
              </a:ext>
            </a:extLst>
          </p:cNvPr>
          <p:cNvSpPr txBox="1"/>
          <p:nvPr/>
        </p:nvSpPr>
        <p:spPr>
          <a:xfrm>
            <a:off x="262257" y="2957736"/>
            <a:ext cx="5340154" cy="2400657"/>
          </a:xfrm>
          <a:prstGeom prst="rect">
            <a:avLst/>
          </a:prstGeom>
          <a:noFill/>
        </p:spPr>
        <p:txBody>
          <a:bodyPr wrap="square" rtlCol="0">
            <a:spAutoFit/>
          </a:bodyPr>
          <a:lstStyle/>
          <a:p>
            <a:r>
              <a:rPr lang="en-GB" sz="1500" dirty="0">
                <a:latin typeface="+mn-lt"/>
                <a:sym typeface="Wingdings" pitchFamily="2" charset="2"/>
              </a:rPr>
              <a:t>The p</a:t>
            </a:r>
            <a:r>
              <a:rPr lang="en-GB" sz="1500" dirty="0">
                <a:latin typeface="+mn-lt"/>
              </a:rPr>
              <a:t>ower consumption for a e+ e- Higgs factory is </a:t>
            </a:r>
            <a:r>
              <a:rPr lang="en-GB" sz="1500" b="1" dirty="0">
                <a:latin typeface="+mn-lt"/>
              </a:rPr>
              <a:t>300 MW,</a:t>
            </a:r>
            <a:r>
              <a:rPr lang="en-GB" sz="1500" b="1" dirty="0">
                <a:solidFill>
                  <a:srgbClr val="C00000"/>
                </a:solidFill>
                <a:latin typeface="+mn-lt"/>
              </a:rPr>
              <a:t> </a:t>
            </a:r>
            <a:r>
              <a:rPr lang="en-GB" sz="1500" dirty="0">
                <a:latin typeface="+mn-lt"/>
                <a:cs typeface="+mn-cs"/>
                <a:sym typeface="Wingdings" pitchFamily="2" charset="2"/>
              </a:rPr>
              <a:t>Nearly </a:t>
            </a:r>
            <a:r>
              <a:rPr lang="en-GB" sz="1500" b="1" dirty="0">
                <a:latin typeface="+mn-lt"/>
                <a:cs typeface="+mn-cs"/>
                <a:sym typeface="Wingdings" pitchFamily="2" charset="2"/>
              </a:rPr>
              <a:t>2 </a:t>
            </a:r>
            <a:r>
              <a:rPr lang="en-GB" sz="1500" b="1" dirty="0" err="1">
                <a:latin typeface="+mn-lt"/>
                <a:cs typeface="+mn-cs"/>
                <a:sym typeface="Wingdings" pitchFamily="2" charset="2"/>
              </a:rPr>
              <a:t>TWh</a:t>
            </a:r>
            <a:r>
              <a:rPr lang="en-GB" sz="1500" b="1" dirty="0">
                <a:latin typeface="+mn-lt"/>
                <a:cs typeface="+mn-cs"/>
                <a:sym typeface="Wingdings" pitchFamily="2" charset="2"/>
              </a:rPr>
              <a:t> </a:t>
            </a:r>
            <a:r>
              <a:rPr lang="en-GB" sz="1500" dirty="0">
                <a:latin typeface="+mn-lt"/>
                <a:cs typeface="+mn-cs"/>
                <a:sym typeface="Wingdings" pitchFamily="2" charset="2"/>
              </a:rPr>
              <a:t>for a typical yearly operating cycle. </a:t>
            </a:r>
          </a:p>
          <a:p>
            <a:r>
              <a:rPr lang="en-GB" sz="1500" dirty="0">
                <a:latin typeface="+mn-lt"/>
                <a:cs typeface="+mn-cs"/>
                <a:sym typeface="Wingdings" pitchFamily="2" charset="2"/>
              </a:rPr>
              <a:t>This represent 2 to 3% of the annual consumption of some European countries as Belgium, Finland and Netherland.</a:t>
            </a:r>
          </a:p>
          <a:p>
            <a:endParaRPr lang="en-GB" sz="1500" dirty="0">
              <a:latin typeface="+mn-lt"/>
              <a:cs typeface="+mn-cs"/>
              <a:sym typeface="Wingdings" pitchFamily="2" charset="2"/>
            </a:endParaRPr>
          </a:p>
          <a:p>
            <a:r>
              <a:rPr lang="en-GB" sz="1500" dirty="0">
                <a:latin typeface="+mn-lt"/>
                <a:cs typeface="+mn-cs"/>
                <a:sym typeface="Wingdings" pitchFamily="2" charset="2"/>
              </a:rPr>
              <a:t>For this facility, the power needs is distributed as the following: </a:t>
            </a:r>
            <a:endParaRPr lang="en-GB" sz="1500" dirty="0">
              <a:latin typeface="+mn-lt"/>
            </a:endParaRPr>
          </a:p>
          <a:p>
            <a:pPr marL="787400" lvl="1" indent="-285750">
              <a:buFont typeface="Courier New" panose="02070309020205020404" pitchFamily="49" charset="0"/>
              <a:buChar char="o"/>
            </a:pPr>
            <a:r>
              <a:rPr lang="en-GB" sz="1500" dirty="0">
                <a:latin typeface="+mn-lt"/>
              </a:rPr>
              <a:t>RF for beam acceleration      </a:t>
            </a:r>
            <a:r>
              <a:rPr lang="en-GB" sz="1500" b="1" dirty="0">
                <a:solidFill>
                  <a:srgbClr val="CC0066"/>
                </a:solidFill>
                <a:latin typeface="+mn-lt"/>
              </a:rPr>
              <a:t>51%</a:t>
            </a:r>
            <a:r>
              <a:rPr lang="en-GB" sz="1500" dirty="0">
                <a:latin typeface="+mn-lt"/>
              </a:rPr>
              <a:t>  (145 MW)</a:t>
            </a:r>
          </a:p>
          <a:p>
            <a:pPr marL="787400" lvl="1" indent="-285750">
              <a:buFont typeface="Courier New" panose="02070309020205020404" pitchFamily="49" charset="0"/>
              <a:buChar char="o"/>
            </a:pPr>
            <a:r>
              <a:rPr lang="en-GB" sz="1500" dirty="0">
                <a:latin typeface="+mn-lt"/>
              </a:rPr>
              <a:t>Cryogenic cooling                      5%  (14 MW)</a:t>
            </a:r>
          </a:p>
          <a:p>
            <a:pPr marL="787400" lvl="1" indent="-285750">
              <a:buFont typeface="Courier New" panose="02070309020205020404" pitchFamily="49" charset="0"/>
              <a:buChar char="o"/>
            </a:pPr>
            <a:r>
              <a:rPr lang="en-GB" sz="1500" dirty="0">
                <a:latin typeface="+mn-lt"/>
              </a:rPr>
              <a:t>Magnets                                      9%  (26 MW)</a:t>
            </a:r>
          </a:p>
          <a:p>
            <a:pPr marL="787400" lvl="1" indent="-285750">
              <a:buFont typeface="Courier New" panose="02070309020205020404" pitchFamily="49" charset="0"/>
              <a:buChar char="o"/>
            </a:pPr>
            <a:r>
              <a:rPr lang="en-GB" sz="1500" dirty="0">
                <a:latin typeface="+mn-lt"/>
              </a:rPr>
              <a:t>Others                                        35%  (98 MW)</a:t>
            </a:r>
            <a:endParaRPr lang="en-GB" sz="1500" i="1" dirty="0">
              <a:solidFill>
                <a:prstClr val="black">
                  <a:tint val="75000"/>
                </a:prstClr>
              </a:solidFill>
              <a:latin typeface="+mn-lt"/>
              <a:cs typeface="+mn-cs"/>
            </a:endParaRPr>
          </a:p>
        </p:txBody>
      </p:sp>
      <p:sp>
        <p:nvSpPr>
          <p:cNvPr id="11" name="ZoneTexte 10">
            <a:extLst>
              <a:ext uri="{FF2B5EF4-FFF2-40B4-BE49-F238E27FC236}">
                <a16:creationId xmlns:a16="http://schemas.microsoft.com/office/drawing/2014/main" id="{F63148B3-BBD0-4964-36D3-E4631217ED10}"/>
              </a:ext>
            </a:extLst>
          </p:cNvPr>
          <p:cNvSpPr txBox="1"/>
          <p:nvPr/>
        </p:nvSpPr>
        <p:spPr>
          <a:xfrm>
            <a:off x="561851" y="5406008"/>
            <a:ext cx="4104456" cy="276999"/>
          </a:xfrm>
          <a:prstGeom prst="rect">
            <a:avLst/>
          </a:prstGeom>
          <a:noFill/>
        </p:spPr>
        <p:txBody>
          <a:bodyPr wrap="square" rtlCol="0">
            <a:spAutoFit/>
          </a:bodyPr>
          <a:lstStyle/>
          <a:p>
            <a:r>
              <a:rPr lang="en-GB" sz="1200" i="1" dirty="0">
                <a:solidFill>
                  <a:schemeClr val="tx1">
                    <a:lumMod val="50000"/>
                    <a:lumOff val="50000"/>
                  </a:schemeClr>
                </a:solidFill>
                <a:latin typeface="+mn-lt"/>
                <a:cs typeface="+mn-cs"/>
              </a:rPr>
              <a:t>FCC CDR, Eur. Phys. J. Special Topics 228, 261–623 (2019)</a:t>
            </a:r>
            <a:endParaRPr lang="en-GB" sz="1200" dirty="0">
              <a:solidFill>
                <a:schemeClr val="tx1">
                  <a:lumMod val="50000"/>
                  <a:lumOff val="50000"/>
                </a:schemeClr>
              </a:solidFill>
            </a:endParaRPr>
          </a:p>
        </p:txBody>
      </p:sp>
      <p:pic>
        <p:nvPicPr>
          <p:cNvPr id="25" name="Image 24">
            <a:extLst>
              <a:ext uri="{FF2B5EF4-FFF2-40B4-BE49-F238E27FC236}">
                <a16:creationId xmlns:a16="http://schemas.microsoft.com/office/drawing/2014/main" id="{DF116FE5-42C7-EA37-ABBE-0128F18F3E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890" y="1122466"/>
            <a:ext cx="3286084" cy="1692000"/>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A9D91F6E-A619-06F2-0121-8CB96CC447E8}"/>
                  </a:ext>
                </a:extLst>
              </p:cNvPr>
              <p:cNvSpPr txBox="1"/>
              <p:nvPr/>
            </p:nvSpPr>
            <p:spPr>
              <a:xfrm>
                <a:off x="6236469" y="4964668"/>
                <a:ext cx="3470398" cy="369332"/>
              </a:xfrm>
              <a:prstGeom prst="rect">
                <a:avLst/>
              </a:prstGeom>
              <a:noFill/>
            </p:spPr>
            <p:txBody>
              <a:bodyPr wrap="square" rtlCol="0">
                <a:spAutoFit/>
              </a:bodyPr>
              <a:lstStyle/>
              <a:p>
                <a:pPr algn="ctr"/>
                <a:r>
                  <a:rPr lang="en-GB" sz="1800" dirty="0">
                    <a:latin typeface="+mn-lt"/>
                  </a:rPr>
                  <a:t>Sankey diagram (Exp: FCC-</a:t>
                </a:r>
                <a:r>
                  <a:rPr lang="en-GB" sz="1800" dirty="0" err="1">
                    <a:latin typeface="+mn-lt"/>
                  </a:rPr>
                  <a:t>ee</a:t>
                </a:r>
                <a:r>
                  <a:rPr lang="en-GB" sz="1800" dirty="0">
                    <a:latin typeface="+mn-lt"/>
                  </a:rPr>
                  <a:t> (</a:t>
                </a:r>
                <a14:m>
                  <m:oMath xmlns:m="http://schemas.openxmlformats.org/officeDocument/2006/math">
                    <m:r>
                      <a:rPr lang="en-GB" sz="1800" b="0" i="1" smtClean="0">
                        <a:latin typeface="Cambria Math" panose="02040503050406030204" pitchFamily="18" charset="0"/>
                      </a:rPr>
                      <m:t>𝑡</m:t>
                    </m:r>
                    <m:acc>
                      <m:accPr>
                        <m:chr m:val="̅"/>
                        <m:ctrlPr>
                          <a:rPr lang="en-GB" sz="1800" i="1">
                            <a:latin typeface="Cambria Math" panose="02040503050406030204" pitchFamily="18" charset="0"/>
                          </a:rPr>
                        </m:ctrlPr>
                      </m:accPr>
                      <m:e>
                        <m:r>
                          <a:rPr lang="en-GB" sz="1800" b="0" i="1">
                            <a:latin typeface="Cambria Math" panose="02040503050406030204" pitchFamily="18" charset="0"/>
                          </a:rPr>
                          <m:t>𝑡</m:t>
                        </m:r>
                      </m:e>
                    </m:acc>
                  </m:oMath>
                </a14:m>
                <a:r>
                  <a:rPr lang="en-GB" sz="1800" dirty="0">
                    <a:latin typeface="+mn-lt"/>
                  </a:rPr>
                  <a:t>))</a:t>
                </a:r>
              </a:p>
            </p:txBody>
          </p:sp>
        </mc:Choice>
        <mc:Fallback xmlns="">
          <p:sp>
            <p:nvSpPr>
              <p:cNvPr id="27" name="ZoneTexte 26">
                <a:extLst>
                  <a:ext uri="{FF2B5EF4-FFF2-40B4-BE49-F238E27FC236}">
                    <a16:creationId xmlns:a16="http://schemas.microsoft.com/office/drawing/2014/main" id="{A9D91F6E-A619-06F2-0121-8CB96CC447E8}"/>
                  </a:ext>
                </a:extLst>
              </p:cNvPr>
              <p:cNvSpPr txBox="1">
                <a:spLocks noRot="1" noChangeAspect="1" noMove="1" noResize="1" noEditPoints="1" noAdjustHandles="1" noChangeArrowheads="1" noChangeShapeType="1" noTextEdit="1"/>
              </p:cNvSpPr>
              <p:nvPr/>
            </p:nvSpPr>
            <p:spPr>
              <a:xfrm>
                <a:off x="6236469" y="4964668"/>
                <a:ext cx="3470398" cy="369332"/>
              </a:xfrm>
              <a:prstGeom prst="rect">
                <a:avLst/>
              </a:prstGeom>
              <a:blipFill>
                <a:blip r:embed="rId6"/>
                <a:stretch>
                  <a:fillRect t="-6452" b="-22581"/>
                </a:stretch>
              </a:blipFill>
            </p:spPr>
            <p:txBody>
              <a:bodyPr/>
              <a:lstStyle/>
              <a:p>
                <a:r>
                  <a:rPr lang="en-GB">
                    <a:noFill/>
                  </a:rPr>
                  <a:t> </a:t>
                </a:r>
              </a:p>
            </p:txBody>
          </p:sp>
        </mc:Fallback>
      </mc:AlternateContent>
    </p:spTree>
    <p:extLst>
      <p:ext uri="{BB962C8B-B14F-4D97-AF65-F5344CB8AC3E}">
        <p14:creationId xmlns:p14="http://schemas.microsoft.com/office/powerpoint/2010/main" val="373860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20</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928992" cy="447518"/>
          </a:xfrm>
        </p:spPr>
        <p:txBody>
          <a:bodyPr>
            <a:normAutofit fontScale="90000"/>
          </a:bodyPr>
          <a:lstStyle/>
          <a:p>
            <a:r>
              <a:rPr lang="en-GB" dirty="0">
                <a:solidFill>
                  <a:schemeClr val="accent5">
                    <a:lumMod val="75000"/>
                  </a:schemeClr>
                </a:solidFill>
                <a:latin typeface="+mn-lt"/>
                <a:ea typeface="Arial" charset="0"/>
                <a:cs typeface="Arial" panose="020B0604020202020204" pitchFamily="34" charset="0"/>
              </a:rPr>
              <a:t>Circular Energy Recovery Collider (CERC): Re-Imagining FCC-</a:t>
            </a:r>
            <a:r>
              <a:rPr lang="en-GB" dirty="0" err="1">
                <a:solidFill>
                  <a:schemeClr val="accent5">
                    <a:lumMod val="75000"/>
                  </a:schemeClr>
                </a:solidFill>
                <a:latin typeface="+mn-lt"/>
                <a:ea typeface="Arial" charset="0"/>
                <a:cs typeface="Arial" panose="020B0604020202020204" pitchFamily="34" charset="0"/>
              </a:rPr>
              <a:t>ee</a:t>
            </a:r>
            <a:r>
              <a:rPr lang="en-GB" dirty="0">
                <a:solidFill>
                  <a:schemeClr val="accent5">
                    <a:lumMod val="75000"/>
                  </a:schemeClr>
                </a:solidFill>
                <a:latin typeface="+mn-lt"/>
                <a:ea typeface="Arial" charset="0"/>
                <a:cs typeface="Arial" panose="020B0604020202020204" pitchFamily="34" charset="0"/>
              </a:rPr>
              <a:t> as an ERL</a:t>
            </a:r>
            <a:endParaRPr lang="en-GB" dirty="0">
              <a:solidFill>
                <a:schemeClr val="accent5">
                  <a:lumMod val="75000"/>
                </a:schemeClr>
              </a:solidFill>
              <a:latin typeface="+mn-lt"/>
            </a:endParaRPr>
          </a:p>
        </p:txBody>
      </p:sp>
      <p:pic>
        <p:nvPicPr>
          <p:cNvPr id="2" name="Image 1">
            <a:extLst>
              <a:ext uri="{FF2B5EF4-FFF2-40B4-BE49-F238E27FC236}">
                <a16:creationId xmlns:a16="http://schemas.microsoft.com/office/drawing/2014/main" id="{82C0DCF5-3FB3-DBE9-1E88-3FCACDB96D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819" y="1013520"/>
            <a:ext cx="4444757" cy="4511595"/>
          </a:xfrm>
          <a:prstGeom prst="rect">
            <a:avLst/>
          </a:prstGeom>
        </p:spPr>
      </p:pic>
      <p:sp>
        <p:nvSpPr>
          <p:cNvPr id="4" name="TextBox 6">
            <a:extLst>
              <a:ext uri="{FF2B5EF4-FFF2-40B4-BE49-F238E27FC236}">
                <a16:creationId xmlns:a16="http://schemas.microsoft.com/office/drawing/2014/main" id="{8BDF8D24-D43E-E5CA-AC84-A00F6E782120}"/>
              </a:ext>
            </a:extLst>
          </p:cNvPr>
          <p:cNvSpPr txBox="1"/>
          <p:nvPr/>
        </p:nvSpPr>
        <p:spPr>
          <a:xfrm>
            <a:off x="4608511" y="869504"/>
            <a:ext cx="5962452" cy="1246495"/>
          </a:xfrm>
          <a:prstGeom prst="rect">
            <a:avLst/>
          </a:prstGeom>
          <a:noFill/>
        </p:spPr>
        <p:txBody>
          <a:bodyPr wrap="square" rtlCol="0">
            <a:spAutoFit/>
          </a:bodyPr>
          <a:lstStyle/>
          <a:p>
            <a:pPr marL="285750" indent="-285750">
              <a:buFont typeface="Arial" panose="020B0604020202020204" pitchFamily="34" charset="0"/>
              <a:buChar char="•"/>
            </a:pPr>
            <a:r>
              <a:rPr lang="en-GB" sz="1500">
                <a:latin typeface="+mn-lt"/>
              </a:rPr>
              <a:t>Two 11 to 90 GeV SRF linacs in 4 pass configuration</a:t>
            </a:r>
            <a:r>
              <a:rPr lang="en-GB" sz="1500">
                <a:latin typeface="+mn-lt"/>
                <a:sym typeface="Wingdings" pitchFamily="2" charset="2"/>
              </a:rPr>
              <a:t> </a:t>
            </a:r>
            <a:endParaRPr lang="en-GB" sz="1500">
              <a:latin typeface="+mn-lt"/>
            </a:endParaRPr>
          </a:p>
          <a:p>
            <a:pPr marL="285750" indent="-285750">
              <a:buFont typeface="Arial" panose="020B0604020202020204" pitchFamily="34" charset="0"/>
              <a:buChar char="•"/>
            </a:pPr>
            <a:r>
              <a:rPr lang="en-GB" sz="1500">
                <a:latin typeface="+mn-lt"/>
              </a:rPr>
              <a:t>100 MW power consumption (1/3</a:t>
            </a:r>
            <a:r>
              <a:rPr lang="en-GB" sz="1500" baseline="30000">
                <a:latin typeface="+mn-lt"/>
              </a:rPr>
              <a:t>rd</a:t>
            </a:r>
            <a:r>
              <a:rPr lang="en-GB" sz="1500">
                <a:latin typeface="+mn-lt"/>
              </a:rPr>
              <a:t> of circular collider consumption)</a:t>
            </a:r>
          </a:p>
          <a:p>
            <a:pPr marL="285750" indent="-285750">
              <a:buFont typeface="Arial" panose="020B0604020202020204" pitchFamily="34" charset="0"/>
              <a:buChar char="•"/>
            </a:pPr>
            <a:r>
              <a:rPr lang="en-GB" sz="1500">
                <a:latin typeface="+mn-lt"/>
              </a:rPr>
              <a:t>Synchrotron radiation (SR) power-loss fixed to 30 MW (1/3</a:t>
            </a:r>
            <a:r>
              <a:rPr lang="en-GB" sz="1500" baseline="30000">
                <a:latin typeface="+mn-lt"/>
              </a:rPr>
              <a:t>rd</a:t>
            </a:r>
            <a:r>
              <a:rPr lang="en-GB" sz="1500">
                <a:latin typeface="+mn-lt"/>
              </a:rPr>
              <a:t>of FCC-ee)</a:t>
            </a:r>
          </a:p>
          <a:p>
            <a:pPr marL="285750" indent="-285750">
              <a:buFont typeface="Arial" panose="020B0604020202020204" pitchFamily="34" charset="0"/>
              <a:buChar char="•"/>
            </a:pPr>
            <a:r>
              <a:rPr lang="en-GB" sz="1500">
                <a:latin typeface="+mn-lt"/>
              </a:rPr>
              <a:t>Luminosity predictions exceeding FCC-ee substantially at all CoM</a:t>
            </a:r>
          </a:p>
          <a:p>
            <a:pPr marL="285750" indent="-285750">
              <a:buFont typeface="Arial" panose="020B0604020202020204" pitchFamily="34" charset="0"/>
              <a:buChar char="•"/>
            </a:pPr>
            <a:r>
              <a:rPr lang="en-GB" sz="1500">
                <a:latin typeface="+mn-lt"/>
              </a:rPr>
              <a:t>CoM Energy reach of 600GeV in 100km circumference tunnel</a:t>
            </a:r>
          </a:p>
        </p:txBody>
      </p:sp>
      <p:sp>
        <p:nvSpPr>
          <p:cNvPr id="10" name="ZoneTexte 9">
            <a:extLst>
              <a:ext uri="{FF2B5EF4-FFF2-40B4-BE49-F238E27FC236}">
                <a16:creationId xmlns:a16="http://schemas.microsoft.com/office/drawing/2014/main" id="{BE6649FE-542C-1125-EC71-1412DAAA1C1C}"/>
              </a:ext>
            </a:extLst>
          </p:cNvPr>
          <p:cNvSpPr txBox="1"/>
          <p:nvPr/>
        </p:nvSpPr>
        <p:spPr>
          <a:xfrm>
            <a:off x="3442171" y="5170820"/>
            <a:ext cx="5112568" cy="523220"/>
          </a:xfrm>
          <a:prstGeom prst="rect">
            <a:avLst/>
          </a:prstGeom>
          <a:noFill/>
        </p:spPr>
        <p:txBody>
          <a:bodyPr wrap="square" rtlCol="0">
            <a:spAutoFit/>
          </a:bodyPr>
          <a:lstStyle/>
          <a:p>
            <a:r>
              <a:rPr lang="en-CH" sz="1400" i="1">
                <a:latin typeface="+mn-lt"/>
              </a:rPr>
              <a:t>V. Litvinenko</a:t>
            </a:r>
            <a:r>
              <a:rPr lang="fr-FR" sz="1400" i="1" dirty="0">
                <a:latin typeface="+mn-lt"/>
              </a:rPr>
              <a:t> et al. </a:t>
            </a:r>
            <a:r>
              <a:rPr lang="en-GB" sz="1400" i="1" dirty="0">
                <a:latin typeface="+mn-lt"/>
              </a:rPr>
              <a:t>Physics Letters B, 804 (2020) 135394 </a:t>
            </a:r>
          </a:p>
          <a:p>
            <a:r>
              <a:rPr lang="en-GB" sz="1400" i="1" dirty="0" err="1">
                <a:latin typeface="+mn-lt"/>
              </a:rPr>
              <a:t>pre-print:</a:t>
            </a:r>
            <a:r>
              <a:rPr lang="en-GB" sz="1400" dirty="0" err="1">
                <a:solidFill>
                  <a:srgbClr val="0563C1"/>
                </a:solidFill>
                <a:latin typeface="+mn-lt"/>
                <a:hlinkClick r:id="rId3">
                  <a:extLst>
                    <a:ext uri="{A12FA001-AC4F-418D-AE19-62706E023703}">
                      <ahyp:hlinkClr xmlns:ahyp="http://schemas.microsoft.com/office/drawing/2018/hyperlinkcolor" val="tx"/>
                    </a:ext>
                  </a:extLst>
                </a:hlinkClick>
              </a:rPr>
              <a:t>https</a:t>
            </a:r>
            <a:r>
              <a:rPr lang="en-GB" sz="1400" dirty="0">
                <a:solidFill>
                  <a:srgbClr val="0563C1"/>
                </a:solidFill>
                <a:latin typeface="+mn-lt"/>
                <a:hlinkClick r:id="rId3">
                  <a:extLst>
                    <a:ext uri="{A12FA001-AC4F-418D-AE19-62706E023703}">
                      <ahyp:hlinkClr xmlns:ahyp="http://schemas.microsoft.com/office/drawing/2018/hyperlinkcolor" val="tx"/>
                    </a:ext>
                  </a:extLst>
                </a:hlinkClick>
              </a:rPr>
              <a:t>://arxiv.org/abs/1909.04437</a:t>
            </a:r>
            <a:endParaRPr lang="en-GB" sz="1400" dirty="0">
              <a:latin typeface="+mn-lt"/>
            </a:endParaRPr>
          </a:p>
        </p:txBody>
      </p:sp>
      <p:pic>
        <p:nvPicPr>
          <p:cNvPr id="6" name="Image 5">
            <a:extLst>
              <a:ext uri="{FF2B5EF4-FFF2-40B4-BE49-F238E27FC236}">
                <a16:creationId xmlns:a16="http://schemas.microsoft.com/office/drawing/2014/main" id="{EDCBA13D-CA20-5CD6-0FCB-425690F483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4858" y="2225026"/>
            <a:ext cx="4916065" cy="2964958"/>
          </a:xfrm>
          <a:prstGeom prst="rect">
            <a:avLst/>
          </a:prstGeom>
        </p:spPr>
      </p:pic>
    </p:spTree>
    <p:extLst>
      <p:ext uri="{BB962C8B-B14F-4D97-AF65-F5344CB8AC3E}">
        <p14:creationId xmlns:p14="http://schemas.microsoft.com/office/powerpoint/2010/main" val="538232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21</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ERLC: A re-imagining of the ILC as an ERL </a:t>
            </a:r>
            <a:endParaRPr lang="en-GB" dirty="0">
              <a:solidFill>
                <a:schemeClr val="accent5">
                  <a:lumMod val="75000"/>
                </a:schemeClr>
              </a:solidFill>
              <a:latin typeface="+mn-lt"/>
            </a:endParaRPr>
          </a:p>
        </p:txBody>
      </p:sp>
      <p:pic>
        <p:nvPicPr>
          <p:cNvPr id="2" name="Picture 6">
            <a:extLst>
              <a:ext uri="{FF2B5EF4-FFF2-40B4-BE49-F238E27FC236}">
                <a16:creationId xmlns:a16="http://schemas.microsoft.com/office/drawing/2014/main" id="{34355EDC-1932-CFDB-8ECC-6E36C3401E2B}"/>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8888" y="706273"/>
            <a:ext cx="8831995" cy="2683511"/>
          </a:xfrm>
          <a:prstGeom prst="rect">
            <a:avLst/>
          </a:prstGeom>
        </p:spPr>
      </p:pic>
      <p:sp>
        <p:nvSpPr>
          <p:cNvPr id="3" name="TextBox 7">
            <a:extLst>
              <a:ext uri="{FF2B5EF4-FFF2-40B4-BE49-F238E27FC236}">
                <a16:creationId xmlns:a16="http://schemas.microsoft.com/office/drawing/2014/main" id="{D9BE6938-C7DC-2008-4A98-191906EA362F}"/>
              </a:ext>
            </a:extLst>
          </p:cNvPr>
          <p:cNvSpPr txBox="1"/>
          <p:nvPr/>
        </p:nvSpPr>
        <p:spPr>
          <a:xfrm>
            <a:off x="273819" y="5135106"/>
            <a:ext cx="7272808" cy="523220"/>
          </a:xfrm>
          <a:prstGeom prst="rect">
            <a:avLst/>
          </a:prstGeom>
          <a:noFill/>
          <a:ln>
            <a:noFill/>
          </a:ln>
        </p:spPr>
        <p:txBody>
          <a:bodyPr wrap="square" rtlCol="0" anchor="ctr" anchorCtr="1">
            <a:spAutoFit/>
          </a:bodyPr>
          <a:lstStyle/>
          <a:p>
            <a:r>
              <a:rPr lang="en-GB" sz="1400" i="1" dirty="0">
                <a:latin typeface="+mn-lt"/>
              </a:rPr>
              <a:t>V. </a:t>
            </a:r>
            <a:r>
              <a:rPr lang="en-GB" sz="1400" i="1" dirty="0" err="1">
                <a:latin typeface="+mn-lt"/>
              </a:rPr>
              <a:t>Telnov</a:t>
            </a:r>
            <a:r>
              <a:rPr lang="en-GB" sz="1400" i="1" dirty="0">
                <a:latin typeface="+mn-lt"/>
              </a:rPr>
              <a:t>/BINP, LCWS2021, </a:t>
            </a:r>
            <a:r>
              <a:rPr lang="en-GB" sz="1400" i="1" dirty="0">
                <a:latin typeface="+mn-lt"/>
                <a:hlinkClick r:id="rId3"/>
              </a:rPr>
              <a:t>https://indico.cern.ch/event/995633/contributions/4275159/</a:t>
            </a:r>
            <a:r>
              <a:rPr lang="en-GB" sz="1400" i="1" dirty="0">
                <a:latin typeface="+mn-lt"/>
              </a:rPr>
              <a:t>  </a:t>
            </a:r>
            <a:br>
              <a:rPr lang="en-GB" sz="1400" i="1" dirty="0">
                <a:latin typeface="+mn-lt"/>
              </a:rPr>
            </a:br>
            <a:r>
              <a:rPr lang="en-GB" sz="1400" i="1" dirty="0">
                <a:latin typeface="+mn-lt"/>
              </a:rPr>
              <a:t>Preprint paper </a:t>
            </a:r>
            <a:r>
              <a:rPr lang="en-GB" sz="1400" i="1" dirty="0">
                <a:latin typeface="+mn-lt"/>
                <a:hlinkClick r:id="rId4"/>
              </a:rPr>
              <a:t>https://arxiv.org/pdf/2105.11015.pdf</a:t>
            </a:r>
            <a:r>
              <a:rPr lang="en-GB" sz="1400" i="1" dirty="0">
                <a:latin typeface="+mn-lt"/>
              </a:rPr>
              <a:t> </a:t>
            </a:r>
          </a:p>
        </p:txBody>
      </p:sp>
      <p:sp>
        <p:nvSpPr>
          <p:cNvPr id="4" name="ZoneTexte 3">
            <a:extLst>
              <a:ext uri="{FF2B5EF4-FFF2-40B4-BE49-F238E27FC236}">
                <a16:creationId xmlns:a16="http://schemas.microsoft.com/office/drawing/2014/main" id="{E48AA981-FF56-F62D-A8FE-1B4EACEE70B0}"/>
              </a:ext>
            </a:extLst>
          </p:cNvPr>
          <p:cNvSpPr txBox="1"/>
          <p:nvPr/>
        </p:nvSpPr>
        <p:spPr>
          <a:xfrm>
            <a:off x="345826" y="3461792"/>
            <a:ext cx="10236105" cy="1569660"/>
          </a:xfrm>
          <a:prstGeom prst="rect">
            <a:avLst/>
          </a:prstGeom>
          <a:noFill/>
        </p:spPr>
        <p:txBody>
          <a:bodyPr wrap="square" rtlCol="0">
            <a:spAutoFit/>
          </a:bodyPr>
          <a:lstStyle/>
          <a:p>
            <a:pPr algn="just"/>
            <a:r>
              <a:rPr lang="en-GB" sz="1600" dirty="0">
                <a:latin typeface="+mn-lt"/>
              </a:rPr>
              <a:t>Compared to ILC, Luminosities at </a:t>
            </a:r>
            <a:r>
              <a:rPr lang="en-GB" sz="1600" dirty="0" err="1">
                <a:latin typeface="+mn-lt"/>
              </a:rPr>
              <a:t>CoM</a:t>
            </a:r>
            <a:r>
              <a:rPr lang="en-GB" sz="1600" dirty="0">
                <a:latin typeface="+mn-lt"/>
              </a:rPr>
              <a:t> 250GeV and 500GeV for equivalent wall plug powers of 120 MW and 150 MW respectively are found to be between one and two orders of magnitude greater, depending on the duty factor chosen.</a:t>
            </a:r>
          </a:p>
          <a:p>
            <a:pPr algn="just"/>
            <a:endParaRPr lang="en-GB" sz="1600" dirty="0">
              <a:latin typeface="+mn-lt"/>
            </a:endParaRPr>
          </a:p>
          <a:p>
            <a:pPr algn="just"/>
            <a:r>
              <a:rPr lang="en-GB" sz="1600" dirty="0">
                <a:latin typeface="+mn-lt"/>
              </a:rPr>
              <a:t>However: The duty factor approach of 1/3 is a limitation for such machine for cryogenics efficiency. Without a vigorous R&amp;D on 4K SRF operation (Q</a:t>
            </a:r>
            <a:r>
              <a:rPr lang="en-GB" sz="1600" baseline="-25000" dirty="0">
                <a:latin typeface="+mn-lt"/>
              </a:rPr>
              <a:t>0</a:t>
            </a:r>
            <a:r>
              <a:rPr lang="en-GB" sz="1600" dirty="0">
                <a:latin typeface="+mn-lt"/>
              </a:rPr>
              <a:t>  at 10</a:t>
            </a:r>
            <a:r>
              <a:rPr lang="en-GB" sz="1600" baseline="30000" dirty="0">
                <a:latin typeface="+mn-lt"/>
              </a:rPr>
              <a:t>11</a:t>
            </a:r>
            <a:r>
              <a:rPr lang="en-GB" sz="1600" dirty="0">
                <a:latin typeface="+mn-lt"/>
              </a:rPr>
              <a:t>) and extraction of higher-order modes to high temperature, the build cost would be more than twice ILC.</a:t>
            </a:r>
          </a:p>
        </p:txBody>
      </p:sp>
    </p:spTree>
    <p:extLst>
      <p:ext uri="{BB962C8B-B14F-4D97-AF65-F5344CB8AC3E}">
        <p14:creationId xmlns:p14="http://schemas.microsoft.com/office/powerpoint/2010/main" val="334160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22</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cs typeface="Arial" panose="020B0604020202020204" pitchFamily="34" charset="0"/>
              </a:rPr>
              <a:t>Summary:</a:t>
            </a:r>
            <a:endParaRPr lang="en-GB" dirty="0">
              <a:solidFill>
                <a:schemeClr val="accent5">
                  <a:lumMod val="75000"/>
                </a:schemeClr>
              </a:solidFill>
              <a:latin typeface="+mn-lt"/>
            </a:endParaRPr>
          </a:p>
        </p:txBody>
      </p:sp>
      <p:sp>
        <p:nvSpPr>
          <p:cNvPr id="3" name="ZoneTexte 2">
            <a:extLst>
              <a:ext uri="{FF2B5EF4-FFF2-40B4-BE49-F238E27FC236}">
                <a16:creationId xmlns:a16="http://schemas.microsoft.com/office/drawing/2014/main" id="{C1A6796C-8EEE-250A-D215-F68499C9E238}"/>
              </a:ext>
            </a:extLst>
          </p:cNvPr>
          <p:cNvSpPr txBox="1"/>
          <p:nvPr/>
        </p:nvSpPr>
        <p:spPr>
          <a:xfrm>
            <a:off x="7762650" y="581472"/>
            <a:ext cx="2880321" cy="369332"/>
          </a:xfrm>
          <a:prstGeom prst="rect">
            <a:avLst/>
          </a:prstGeom>
          <a:noFill/>
        </p:spPr>
        <p:txBody>
          <a:bodyPr wrap="square" rtlCol="0">
            <a:spAutoFit/>
          </a:bodyPr>
          <a:lstStyle/>
          <a:p>
            <a:r>
              <a:rPr lang="en-GB" sz="1800" b="1" i="1" u="sng" dirty="0">
                <a:solidFill>
                  <a:srgbClr val="C00000"/>
                </a:solidFill>
                <a:latin typeface="+mn-lt"/>
              </a:rPr>
              <a:t>Courtesy to Jorgen </a:t>
            </a:r>
            <a:r>
              <a:rPr lang="en-GB" sz="1800" b="1" i="1" u="sng" dirty="0" err="1">
                <a:solidFill>
                  <a:srgbClr val="C00000"/>
                </a:solidFill>
                <a:latin typeface="+mn-lt"/>
              </a:rPr>
              <a:t>D’Hondt</a:t>
            </a:r>
            <a:endParaRPr lang="en-GB" sz="1800" b="1" i="1" u="sng" dirty="0">
              <a:solidFill>
                <a:srgbClr val="C00000"/>
              </a:solidFill>
              <a:latin typeface="+mn-lt"/>
            </a:endParaRPr>
          </a:p>
        </p:txBody>
      </p:sp>
      <p:grpSp>
        <p:nvGrpSpPr>
          <p:cNvPr id="4" name="Group 36">
            <a:extLst>
              <a:ext uri="{FF2B5EF4-FFF2-40B4-BE49-F238E27FC236}">
                <a16:creationId xmlns:a16="http://schemas.microsoft.com/office/drawing/2014/main" id="{A4BDA56C-6623-0C54-1F4E-10B7001C09BB}"/>
              </a:ext>
            </a:extLst>
          </p:cNvPr>
          <p:cNvGrpSpPr/>
          <p:nvPr/>
        </p:nvGrpSpPr>
        <p:grpSpPr>
          <a:xfrm>
            <a:off x="776314" y="-655064"/>
            <a:ext cx="8858545" cy="7213200"/>
            <a:chOff x="279007" y="-1735780"/>
            <a:chExt cx="11811393" cy="9617600"/>
          </a:xfrm>
        </p:grpSpPr>
        <p:sp>
          <p:nvSpPr>
            <p:cNvPr id="5" name="Shape 5">
              <a:extLst>
                <a:ext uri="{FF2B5EF4-FFF2-40B4-BE49-F238E27FC236}">
                  <a16:creationId xmlns:a16="http://schemas.microsoft.com/office/drawing/2014/main" id="{368C1DA3-03A8-910D-AE61-5C96C5A80C7E}"/>
                </a:ext>
              </a:extLst>
            </p:cNvPr>
            <p:cNvSpPr/>
            <p:nvPr/>
          </p:nvSpPr>
          <p:spPr>
            <a:xfrm rot="7591514" flipH="1">
              <a:off x="2455600" y="249814"/>
              <a:ext cx="9617600" cy="5646412"/>
            </a:xfrm>
            <a:prstGeom prst="swooshArrow">
              <a:avLst>
                <a:gd name="adj1" fmla="val 7100"/>
                <a:gd name="adj2" fmla="val 14491"/>
              </a:avLst>
            </a:prstGeom>
            <a:solidFill>
              <a:srgbClr val="00B0F0"/>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35">
              <a:extLst>
                <a:ext uri="{FF2B5EF4-FFF2-40B4-BE49-F238E27FC236}">
                  <a16:creationId xmlns:a16="http://schemas.microsoft.com/office/drawing/2014/main" id="{8C5D4B68-F454-1C93-4676-32D13DC1BFB0}"/>
                </a:ext>
              </a:extLst>
            </p:cNvPr>
            <p:cNvGrpSpPr/>
            <p:nvPr/>
          </p:nvGrpSpPr>
          <p:grpSpPr>
            <a:xfrm>
              <a:off x="279007" y="91510"/>
              <a:ext cx="11811393" cy="6717883"/>
              <a:chOff x="279007" y="91510"/>
              <a:chExt cx="11811393" cy="6717883"/>
            </a:xfrm>
          </p:grpSpPr>
          <p:sp>
            <p:nvSpPr>
              <p:cNvPr id="7" name="TextBox 1">
                <a:extLst>
                  <a:ext uri="{FF2B5EF4-FFF2-40B4-BE49-F238E27FC236}">
                    <a16:creationId xmlns:a16="http://schemas.microsoft.com/office/drawing/2014/main" id="{804CE4F3-0E20-3C86-2643-8541138A0AAA}"/>
                  </a:ext>
                </a:extLst>
              </p:cNvPr>
              <p:cNvSpPr txBox="1"/>
              <p:nvPr/>
            </p:nvSpPr>
            <p:spPr>
              <a:xfrm>
                <a:off x="316910" y="91510"/>
                <a:ext cx="9138912" cy="86177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ＭＳ Ｐゴシック" charset="0"/>
                    <a:cs typeface="+mn-cs"/>
                  </a:rPr>
                  <a:t>Potential impact of ERL technology</a:t>
                </a:r>
              </a:p>
            </p:txBody>
          </p:sp>
          <p:pic>
            <p:nvPicPr>
              <p:cNvPr id="8" name="Picture 13">
                <a:extLst>
                  <a:ext uri="{FF2B5EF4-FFF2-40B4-BE49-F238E27FC236}">
                    <a16:creationId xmlns:a16="http://schemas.microsoft.com/office/drawing/2014/main" id="{0E5A19C7-8882-4F93-D676-6CC19B0EA2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82752" y="3874086"/>
                <a:ext cx="1726595" cy="1465679"/>
              </a:xfrm>
              <a:prstGeom prst="rect">
                <a:avLst/>
              </a:prstGeom>
              <a:ln w="57150">
                <a:solidFill>
                  <a:srgbClr val="C00000"/>
                </a:solidFill>
              </a:ln>
            </p:spPr>
          </p:pic>
          <p:sp>
            <p:nvSpPr>
              <p:cNvPr id="10" name="TextBox 14">
                <a:extLst>
                  <a:ext uri="{FF2B5EF4-FFF2-40B4-BE49-F238E27FC236}">
                    <a16:creationId xmlns:a16="http://schemas.microsoft.com/office/drawing/2014/main" id="{937BBB78-2CA5-F971-4688-35F982ADA1C3}"/>
                  </a:ext>
                </a:extLst>
              </p:cNvPr>
              <p:cNvSpPr txBox="1"/>
              <p:nvPr/>
            </p:nvSpPr>
            <p:spPr>
              <a:xfrm>
                <a:off x="5702262" y="3427997"/>
                <a:ext cx="1816139"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0" i="0" u="none" strike="noStrike" kern="1200" cap="none" spc="0" normalizeH="0" baseline="0" noProof="0" dirty="0">
                    <a:ln>
                      <a:noFill/>
                    </a:ln>
                    <a:solidFill>
                      <a:srgbClr val="C00000"/>
                    </a:solidFill>
                    <a:effectLst/>
                    <a:uLnTx/>
                    <a:uFillTx/>
                    <a:latin typeface="Calibri"/>
                    <a:ea typeface="ＭＳ Ｐゴシック" charset="0"/>
                    <a:cs typeface="+mn-cs"/>
                  </a:rPr>
                  <a:t>2030-2040’ies</a:t>
                </a:r>
              </a:p>
            </p:txBody>
          </p:sp>
          <p:sp>
            <p:nvSpPr>
              <p:cNvPr id="11" name="TextBox 16">
                <a:extLst>
                  <a:ext uri="{FF2B5EF4-FFF2-40B4-BE49-F238E27FC236}">
                    <a16:creationId xmlns:a16="http://schemas.microsoft.com/office/drawing/2014/main" id="{8C6A89A2-7D75-BFE1-DD5A-F6AE7DFA9E19}"/>
                  </a:ext>
                </a:extLst>
              </p:cNvPr>
              <p:cNvSpPr txBox="1"/>
              <p:nvPr/>
            </p:nvSpPr>
            <p:spPr>
              <a:xfrm>
                <a:off x="5461694" y="5372974"/>
                <a:ext cx="2234373" cy="943848"/>
              </a:xfrm>
              <a:prstGeom prst="rect">
                <a:avLst/>
              </a:prstGeom>
              <a:noFill/>
            </p:spPr>
            <p:txBody>
              <a:bodyPr wrap="non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h</a:t>
                </a: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igh-power ERL</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e</a:t>
                </a:r>
                <a:r>
                  <a:rPr kumimoji="0" lang="en-GB" sz="1400" b="0" i="1" u="none" strike="noStrike" kern="1200" cap="none" spc="0" normalizeH="0" baseline="30000" noProof="0" dirty="0">
                    <a:ln>
                      <a:noFill/>
                    </a:ln>
                    <a:solidFill>
                      <a:srgbClr val="E7E6E6">
                        <a:lumMod val="50000"/>
                      </a:srgbClr>
                    </a:solidFill>
                    <a:effectLst/>
                    <a:uLnTx/>
                    <a:uFillTx/>
                    <a:latin typeface="Calibri"/>
                    <a:ea typeface="ＭＳ Ｐゴシック" charset="0"/>
                    <a:cs typeface="+mn-cs"/>
                  </a:rPr>
                  <a:t>-</a:t>
                </a: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 beam </a:t>
                </a: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in collision</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BE" sz="12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(ep/eA @ LHC program)</a:t>
                </a:r>
              </a:p>
            </p:txBody>
          </p:sp>
          <p:sp>
            <p:nvSpPr>
              <p:cNvPr id="12" name="TextBox 21">
                <a:extLst>
                  <a:ext uri="{FF2B5EF4-FFF2-40B4-BE49-F238E27FC236}">
                    <a16:creationId xmlns:a16="http://schemas.microsoft.com/office/drawing/2014/main" id="{98D44E2C-F648-CEFD-69E4-770EAB2A2C7E}"/>
                  </a:ext>
                </a:extLst>
              </p:cNvPr>
              <p:cNvSpPr txBox="1"/>
              <p:nvPr/>
            </p:nvSpPr>
            <p:spPr>
              <a:xfrm>
                <a:off x="7934445" y="4349595"/>
                <a:ext cx="2393904" cy="943848"/>
              </a:xfrm>
              <a:prstGeom prst="rect">
                <a:avLst/>
              </a:prstGeom>
              <a:noFill/>
            </p:spPr>
            <p:txBody>
              <a:bodyPr wrap="non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h</a:t>
                </a: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igh-power ERL for</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err="1">
                    <a:ln>
                      <a:noFill/>
                    </a:ln>
                    <a:solidFill>
                      <a:srgbClr val="E7E6E6">
                        <a:lumMod val="50000"/>
                      </a:srgbClr>
                    </a:solidFill>
                    <a:effectLst/>
                    <a:uLnTx/>
                    <a:uFillTx/>
                    <a:latin typeface="Calibri"/>
                    <a:ea typeface="ＭＳ Ｐゴシック" charset="0"/>
                    <a:cs typeface="+mn-cs"/>
                  </a:rPr>
                  <a:t>e</a:t>
                </a:r>
                <a:r>
                  <a:rPr kumimoji="0" lang="en-US" sz="1400" b="0" i="1" u="none" strike="noStrike" kern="1200" cap="none" spc="0" normalizeH="0" baseline="30000" noProof="0" dirty="0" err="1">
                    <a:ln>
                      <a:noFill/>
                    </a:ln>
                    <a:solidFill>
                      <a:srgbClr val="E7E6E6">
                        <a:lumMod val="50000"/>
                      </a:srgbClr>
                    </a:solidFill>
                    <a:effectLst/>
                    <a:uLnTx/>
                    <a:uFillTx/>
                    <a:latin typeface="Calibri"/>
                    <a:ea typeface="ＭＳ Ｐゴシック" charset="0"/>
                    <a:cs typeface="+mn-cs"/>
                  </a:rPr>
                  <a:t>+</a:t>
                </a:r>
                <a:r>
                  <a:rPr kumimoji="0" lang="en-US" sz="1400" b="0" i="1" u="none" strike="noStrike" kern="1200" cap="none" spc="0" normalizeH="0" baseline="0" noProof="0" dirty="0" err="1">
                    <a:ln>
                      <a:noFill/>
                    </a:ln>
                    <a:solidFill>
                      <a:srgbClr val="E7E6E6">
                        <a:lumMod val="50000"/>
                      </a:srgbClr>
                    </a:solidFill>
                    <a:effectLst/>
                    <a:uLnTx/>
                    <a:uFillTx/>
                    <a:latin typeface="Calibri"/>
                    <a:ea typeface="ＭＳ Ｐゴシック" charset="0"/>
                    <a:cs typeface="+mn-cs"/>
                  </a:rPr>
                  <a:t>e</a:t>
                </a:r>
                <a:r>
                  <a:rPr kumimoji="0" lang="en-US" sz="1400" b="0" i="1" u="none" strike="noStrike" kern="1200" cap="none" spc="0" normalizeH="0" baseline="30000" noProof="0" dirty="0">
                    <a:ln>
                      <a:noFill/>
                    </a:ln>
                    <a:solidFill>
                      <a:srgbClr val="E7E6E6">
                        <a:lumMod val="50000"/>
                      </a:srgbClr>
                    </a:solidFill>
                    <a:effectLst/>
                    <a:uLnTx/>
                    <a:uFillTx/>
                    <a:latin typeface="Calibri"/>
                    <a:ea typeface="ＭＳ Ｐゴシック" charset="0"/>
                    <a:cs typeface="+mn-cs"/>
                  </a:rPr>
                  <a:t>-</a:t>
                </a:r>
                <a:r>
                  <a:rPr kumimoji="0" lang="en-US"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 Higgs Factories</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(Z/W/H/top/HH program)</a:t>
                </a:r>
                <a:endParaRPr kumimoji="0" lang="en-BE" sz="12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endParaRPr>
              </a:p>
            </p:txBody>
          </p:sp>
          <p:pic>
            <p:nvPicPr>
              <p:cNvPr id="13" name="Picture 6" descr="Laurent Favart">
                <a:extLst>
                  <a:ext uri="{FF2B5EF4-FFF2-40B4-BE49-F238E27FC236}">
                    <a16:creationId xmlns:a16="http://schemas.microsoft.com/office/drawing/2014/main" id="{9FB9134C-7192-48CD-1FAC-1485177894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63080" y="4445000"/>
                <a:ext cx="658651" cy="451405"/>
              </a:xfrm>
              <a:prstGeom prst="rect">
                <a:avLst/>
              </a:prstGeom>
              <a:solidFill>
                <a:schemeClr val="bg1">
                  <a:lumMod val="95000"/>
                </a:schemeClr>
              </a:solidFill>
            </p:spPr>
          </p:pic>
          <p:sp>
            <p:nvSpPr>
              <p:cNvPr id="14" name="TextBox 2">
                <a:extLst>
                  <a:ext uri="{FF2B5EF4-FFF2-40B4-BE49-F238E27FC236}">
                    <a16:creationId xmlns:a16="http://schemas.microsoft.com/office/drawing/2014/main" id="{ECE5832D-E88E-7043-0F81-6147A3A50EB4}"/>
                  </a:ext>
                </a:extLst>
              </p:cNvPr>
              <p:cNvSpPr txBox="1"/>
              <p:nvPr/>
            </p:nvSpPr>
            <p:spPr>
              <a:xfrm rot="5400000">
                <a:off x="6960992" y="4607755"/>
                <a:ext cx="1374735" cy="410369"/>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400" b="0" i="1" u="none" strike="noStrike" kern="1200" cap="none" spc="0" normalizeH="0" baseline="0" noProof="0" dirty="0">
                    <a:ln>
                      <a:noFill/>
                    </a:ln>
                    <a:solidFill>
                      <a:srgbClr val="FF0000"/>
                    </a:solidFill>
                    <a:effectLst/>
                    <a:uLnTx/>
                    <a:uFillTx/>
                    <a:latin typeface="Calibri"/>
                    <a:ea typeface="ＭＳ Ｐゴシック" charset="0"/>
                    <a:cs typeface="+mn-cs"/>
                  </a:rPr>
                  <a:t>1 ERL beam</a:t>
                </a:r>
              </a:p>
            </p:txBody>
          </p:sp>
          <p:pic>
            <p:nvPicPr>
              <p:cNvPr id="15" name="Picture 4" descr="A close up of a map&#10;&#10;Description automatically generated">
                <a:extLst>
                  <a:ext uri="{FF2B5EF4-FFF2-40B4-BE49-F238E27FC236}">
                    <a16:creationId xmlns:a16="http://schemas.microsoft.com/office/drawing/2014/main" id="{99C7B5D9-46E2-7D4A-E940-A4D3C41F9F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4626" y="4318123"/>
                <a:ext cx="1415933" cy="1828800"/>
              </a:xfrm>
              <a:prstGeom prst="rect">
                <a:avLst/>
              </a:prstGeom>
              <a:ln w="38100">
                <a:solidFill>
                  <a:srgbClr val="00B0F0"/>
                </a:solidFill>
              </a:ln>
            </p:spPr>
          </p:pic>
          <p:sp>
            <p:nvSpPr>
              <p:cNvPr id="17" name="TextBox 26">
                <a:extLst>
                  <a:ext uri="{FF2B5EF4-FFF2-40B4-BE49-F238E27FC236}">
                    <a16:creationId xmlns:a16="http://schemas.microsoft.com/office/drawing/2014/main" id="{4832B9B0-CFB0-84B2-5809-2FC7A10D4192}"/>
                  </a:ext>
                </a:extLst>
              </p:cNvPr>
              <p:cNvSpPr txBox="1"/>
              <p:nvPr/>
            </p:nvSpPr>
            <p:spPr>
              <a:xfrm>
                <a:off x="956526" y="2692987"/>
                <a:ext cx="1177075"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0" i="0" u="none" strike="noStrike" kern="1200" cap="none" spc="0" normalizeH="0" baseline="0" noProof="0" dirty="0">
                    <a:ln>
                      <a:noFill/>
                    </a:ln>
                    <a:solidFill>
                      <a:srgbClr val="00B0F0"/>
                    </a:solidFill>
                    <a:effectLst/>
                    <a:uLnTx/>
                    <a:uFillTx/>
                    <a:latin typeface="Calibri"/>
                    <a:ea typeface="ＭＳ Ｐゴシック" charset="0"/>
                    <a:cs typeface="+mn-cs"/>
                  </a:rPr>
                  <a:t>2020’ies</a:t>
                </a:r>
              </a:p>
            </p:txBody>
          </p:sp>
          <p:pic>
            <p:nvPicPr>
              <p:cNvPr id="18" name="Picture 6">
                <a:extLst>
                  <a:ext uri="{FF2B5EF4-FFF2-40B4-BE49-F238E27FC236}">
                    <a16:creationId xmlns:a16="http://schemas.microsoft.com/office/drawing/2014/main" id="{CB767297-80B2-D5BB-6916-4933086EB1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9007" y="5054600"/>
                <a:ext cx="2553600" cy="1072425"/>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E718A9AF-A530-4671-717B-63A21976AFD2}"/>
                  </a:ext>
                </a:extLst>
              </p:cNvPr>
              <p:cNvSpPr txBox="1"/>
              <p:nvPr/>
            </p:nvSpPr>
            <p:spPr>
              <a:xfrm>
                <a:off x="1558730" y="5582105"/>
                <a:ext cx="1217667" cy="492443"/>
              </a:xfrm>
              <a:prstGeom prst="rect">
                <a:avLst/>
              </a:prstGeom>
              <a:solidFill>
                <a:srgbClr val="EBEBEB"/>
              </a:solidFill>
            </p:spPr>
            <p:txBody>
              <a:bodyPr wrap="squar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BE" sz="300" b="0" i="0" u="none" strike="noStrike" kern="1200" cap="none" spc="0" normalizeH="0" baseline="0" noProof="0" dirty="0">
                  <a:ln>
                    <a:noFill/>
                  </a:ln>
                  <a:solidFill>
                    <a:srgbClr val="E7E6E6">
                      <a:lumMod val="50000"/>
                    </a:srgbClr>
                  </a:solidFill>
                  <a:effectLst/>
                  <a:uLnTx/>
                  <a:uFillTx/>
                  <a:latin typeface="Calibri"/>
                  <a:ea typeface="ＭＳ Ｐゴシック" charset="0"/>
                  <a:cs typeface="+mn-cs"/>
                </a:endParaRP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200" b="0" i="0"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bERLinPro</a:t>
                </a:r>
              </a:p>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BE" sz="300" b="0" i="0" u="none" strike="noStrike" kern="1200" cap="none" spc="0" normalizeH="0" baseline="0" noProof="0" dirty="0">
                  <a:ln>
                    <a:noFill/>
                  </a:ln>
                  <a:solidFill>
                    <a:srgbClr val="E7E6E6">
                      <a:lumMod val="50000"/>
                    </a:srgbClr>
                  </a:solidFill>
                  <a:effectLst/>
                  <a:uLnTx/>
                  <a:uFillTx/>
                  <a:latin typeface="Calibri"/>
                  <a:ea typeface="ＭＳ Ｐゴシック" charset="0"/>
                  <a:cs typeface="+mn-cs"/>
                </a:endParaRPr>
              </a:p>
            </p:txBody>
          </p:sp>
          <p:sp>
            <p:nvSpPr>
              <p:cNvPr id="20" name="TextBox 29">
                <a:extLst>
                  <a:ext uri="{FF2B5EF4-FFF2-40B4-BE49-F238E27FC236}">
                    <a16:creationId xmlns:a16="http://schemas.microsoft.com/office/drawing/2014/main" id="{18FACFDE-A292-8C7C-60C1-5E0EB48502C0}"/>
                  </a:ext>
                </a:extLst>
              </p:cNvPr>
              <p:cNvSpPr txBox="1"/>
              <p:nvPr/>
            </p:nvSpPr>
            <p:spPr>
              <a:xfrm>
                <a:off x="671752" y="6084173"/>
                <a:ext cx="1758260" cy="697627"/>
              </a:xfrm>
              <a:prstGeom prst="rect">
                <a:avLst/>
              </a:prstGeom>
              <a:noFill/>
            </p:spPr>
            <p:txBody>
              <a:bodyPr wrap="non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h</a:t>
                </a: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igh-power ERL</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demonstrated</a:t>
                </a:r>
              </a:p>
            </p:txBody>
          </p:sp>
          <p:sp>
            <p:nvSpPr>
              <p:cNvPr id="21" name="TextBox 30">
                <a:extLst>
                  <a:ext uri="{FF2B5EF4-FFF2-40B4-BE49-F238E27FC236}">
                    <a16:creationId xmlns:a16="http://schemas.microsoft.com/office/drawing/2014/main" id="{CBFFEF0A-1123-A448-B21E-61F0C6A9979F}"/>
                  </a:ext>
                </a:extLst>
              </p:cNvPr>
              <p:cNvSpPr txBox="1"/>
              <p:nvPr/>
            </p:nvSpPr>
            <p:spPr>
              <a:xfrm>
                <a:off x="3321571" y="6111766"/>
                <a:ext cx="1791688" cy="697627"/>
              </a:xfrm>
              <a:prstGeom prst="rect">
                <a:avLst/>
              </a:prstGeom>
              <a:noFill/>
            </p:spPr>
            <p:txBody>
              <a:bodyPr wrap="non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ERL application</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e</a:t>
                </a: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lectron cooling</a:t>
                </a:r>
              </a:p>
            </p:txBody>
          </p:sp>
          <p:sp>
            <p:nvSpPr>
              <p:cNvPr id="22" name="TextBox 31">
                <a:extLst>
                  <a:ext uri="{FF2B5EF4-FFF2-40B4-BE49-F238E27FC236}">
                    <a16:creationId xmlns:a16="http://schemas.microsoft.com/office/drawing/2014/main" id="{15A11092-C46C-9F66-B4B0-53AE0F58EE64}"/>
                  </a:ext>
                </a:extLst>
              </p:cNvPr>
              <p:cNvSpPr txBox="1"/>
              <p:nvPr/>
            </p:nvSpPr>
            <p:spPr>
              <a:xfrm>
                <a:off x="3873946" y="4702120"/>
                <a:ext cx="506976" cy="369332"/>
              </a:xfrm>
              <a:prstGeom prst="rect">
                <a:avLst/>
              </a:prstGeom>
              <a:solidFill>
                <a:schemeClr val="bg1">
                  <a:lumMod val="85000"/>
                </a:schemeClr>
              </a:solidFill>
              <a:ln>
                <a:solidFill>
                  <a:schemeClr val="bg1">
                    <a:lumMod val="85000"/>
                  </a:schemeClr>
                </a:solidFill>
              </a:ln>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200" b="0" i="0"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EIC</a:t>
                </a:r>
              </a:p>
            </p:txBody>
          </p:sp>
          <p:pic>
            <p:nvPicPr>
              <p:cNvPr id="23" name="Image 38">
                <a:extLst>
                  <a:ext uri="{FF2B5EF4-FFF2-40B4-BE49-F238E27FC236}">
                    <a16:creationId xmlns:a16="http://schemas.microsoft.com/office/drawing/2014/main" id="{D3111749-E24E-9814-8966-912B028DECA3}"/>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86728" y="3714194"/>
                <a:ext cx="2552259" cy="1340405"/>
              </a:xfrm>
              <a:prstGeom prst="rect">
                <a:avLst/>
              </a:prstGeom>
              <a:ln w="38100">
                <a:solidFill>
                  <a:srgbClr val="00B0F0"/>
                </a:solidFill>
              </a:ln>
            </p:spPr>
          </p:pic>
          <p:sp>
            <p:nvSpPr>
              <p:cNvPr id="24" name="TextBox 33">
                <a:extLst>
                  <a:ext uri="{FF2B5EF4-FFF2-40B4-BE49-F238E27FC236}">
                    <a16:creationId xmlns:a16="http://schemas.microsoft.com/office/drawing/2014/main" id="{4F4FCC26-0D50-2D00-0B16-1B555CE282A8}"/>
                  </a:ext>
                </a:extLst>
              </p:cNvPr>
              <p:cNvSpPr txBox="1"/>
              <p:nvPr/>
            </p:nvSpPr>
            <p:spPr>
              <a:xfrm>
                <a:off x="2026507" y="4583668"/>
                <a:ext cx="750633" cy="369332"/>
              </a:xfrm>
              <a:prstGeom prst="rect">
                <a:avLst/>
              </a:prstGeom>
              <a:solidFill>
                <a:schemeClr val="bg2"/>
              </a:solidFill>
              <a:ln>
                <a:noFill/>
              </a:ln>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200" b="0" i="0"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PERLE</a:t>
                </a:r>
              </a:p>
            </p:txBody>
          </p:sp>
          <p:pic>
            <p:nvPicPr>
              <p:cNvPr id="25" name="Picture 6">
                <a:extLst>
                  <a:ext uri="{FF2B5EF4-FFF2-40B4-BE49-F238E27FC236}">
                    <a16:creationId xmlns:a16="http://schemas.microsoft.com/office/drawing/2014/main" id="{CB1120EC-415C-C19E-7002-C2C7DC2DB7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547573" y="1604079"/>
                <a:ext cx="1680724" cy="1342351"/>
              </a:xfrm>
              <a:prstGeom prst="rect">
                <a:avLst/>
              </a:prstGeom>
              <a:ln w="76200">
                <a:solidFill>
                  <a:srgbClr val="C00000"/>
                </a:solidFill>
              </a:ln>
            </p:spPr>
          </p:pic>
          <p:pic>
            <p:nvPicPr>
              <p:cNvPr id="27" name="Picture 7">
                <a:extLst>
                  <a:ext uri="{FF2B5EF4-FFF2-40B4-BE49-F238E27FC236}">
                    <a16:creationId xmlns:a16="http://schemas.microsoft.com/office/drawing/2014/main" id="{8261D3A3-0A4A-424C-EC3E-5EA6CF0E226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923161" y="2350250"/>
                <a:ext cx="2383864" cy="1903929"/>
              </a:xfrm>
              <a:prstGeom prst="rect">
                <a:avLst/>
              </a:prstGeom>
              <a:ln w="76200">
                <a:solidFill>
                  <a:srgbClr val="C00000"/>
                </a:solidFill>
              </a:ln>
            </p:spPr>
          </p:pic>
          <p:sp>
            <p:nvSpPr>
              <p:cNvPr id="28" name="TextBox 8">
                <a:extLst>
                  <a:ext uri="{FF2B5EF4-FFF2-40B4-BE49-F238E27FC236}">
                    <a16:creationId xmlns:a16="http://schemas.microsoft.com/office/drawing/2014/main" id="{D046D777-4C86-8914-5485-083AA2F47B99}"/>
                  </a:ext>
                </a:extLst>
              </p:cNvPr>
              <p:cNvSpPr txBox="1"/>
              <p:nvPr/>
            </p:nvSpPr>
            <p:spPr>
              <a:xfrm>
                <a:off x="7710229" y="1877805"/>
                <a:ext cx="1816139"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0" i="0" u="none" strike="noStrike" kern="1200" cap="none" spc="0" normalizeH="0" baseline="0" noProof="0" dirty="0">
                    <a:ln>
                      <a:noFill/>
                    </a:ln>
                    <a:solidFill>
                      <a:srgbClr val="C00000"/>
                    </a:solidFill>
                    <a:effectLst/>
                    <a:uLnTx/>
                    <a:uFillTx/>
                    <a:latin typeface="Calibri"/>
                    <a:ea typeface="ＭＳ Ｐゴシック" charset="0"/>
                    <a:cs typeface="+mn-cs"/>
                  </a:rPr>
                  <a:t>2040-2050’ies</a:t>
                </a:r>
              </a:p>
            </p:txBody>
          </p:sp>
          <p:sp>
            <p:nvSpPr>
              <p:cNvPr id="29" name="TextBox 9">
                <a:extLst>
                  <a:ext uri="{FF2B5EF4-FFF2-40B4-BE49-F238E27FC236}">
                    <a16:creationId xmlns:a16="http://schemas.microsoft.com/office/drawing/2014/main" id="{E76A7AE4-EA02-4DAA-F12B-AA4964B0770C}"/>
                  </a:ext>
                </a:extLst>
              </p:cNvPr>
              <p:cNvSpPr txBox="1"/>
              <p:nvPr/>
            </p:nvSpPr>
            <p:spPr>
              <a:xfrm>
                <a:off x="7825187" y="2265929"/>
                <a:ext cx="2660900" cy="430887"/>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500" b="1" i="0" u="none" strike="noStrike" kern="1200" cap="none" spc="0" normalizeH="0" baseline="0" noProof="0" dirty="0">
                    <a:ln>
                      <a:noFill/>
                    </a:ln>
                    <a:solidFill>
                      <a:prstClr val="white"/>
                    </a:solidFill>
                    <a:effectLst/>
                    <a:uLnTx/>
                    <a:uFillTx/>
                    <a:latin typeface="Calibri"/>
                    <a:ea typeface="ＭＳ Ｐゴシック" charset="0"/>
                    <a:cs typeface="+mn-cs"/>
                  </a:rPr>
                  <a:t>ERL for H/HH Factories</a:t>
                </a:r>
              </a:p>
            </p:txBody>
          </p:sp>
          <p:sp>
            <p:nvSpPr>
              <p:cNvPr id="30" name="TextBox 10">
                <a:extLst>
                  <a:ext uri="{FF2B5EF4-FFF2-40B4-BE49-F238E27FC236}">
                    <a16:creationId xmlns:a16="http://schemas.microsoft.com/office/drawing/2014/main" id="{3223A98B-6A30-2393-7003-684ADFC89C60}"/>
                  </a:ext>
                </a:extLst>
              </p:cNvPr>
              <p:cNvSpPr txBox="1"/>
              <p:nvPr/>
            </p:nvSpPr>
            <p:spPr>
              <a:xfrm rot="5400000">
                <a:off x="9833996" y="3551806"/>
                <a:ext cx="1468779" cy="410369"/>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400" b="0" i="1" u="none" strike="noStrike" kern="1200" cap="none" spc="0" normalizeH="0" baseline="0" noProof="0" dirty="0">
                    <a:ln>
                      <a:noFill/>
                    </a:ln>
                    <a:solidFill>
                      <a:srgbClr val="FF0000"/>
                    </a:solidFill>
                    <a:effectLst/>
                    <a:uLnTx/>
                    <a:uFillTx/>
                    <a:latin typeface="Calibri"/>
                    <a:ea typeface="ＭＳ Ｐゴシック" charset="0"/>
                    <a:cs typeface="+mn-cs"/>
                  </a:rPr>
                  <a:t>2 ERL beams</a:t>
                </a:r>
              </a:p>
            </p:txBody>
          </p:sp>
          <p:sp>
            <p:nvSpPr>
              <p:cNvPr id="31" name="TextBox 11">
                <a:extLst>
                  <a:ext uri="{FF2B5EF4-FFF2-40B4-BE49-F238E27FC236}">
                    <a16:creationId xmlns:a16="http://schemas.microsoft.com/office/drawing/2014/main" id="{B0FA43BE-0644-37D4-2BEC-110F4946B0FF}"/>
                  </a:ext>
                </a:extLst>
              </p:cNvPr>
              <p:cNvSpPr txBox="1"/>
              <p:nvPr/>
            </p:nvSpPr>
            <p:spPr>
              <a:xfrm>
                <a:off x="9345043" y="1148795"/>
                <a:ext cx="1177075"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0" i="0" u="none" strike="noStrike" kern="1200" cap="none" spc="0" normalizeH="0" baseline="0" noProof="0" dirty="0">
                    <a:ln>
                      <a:noFill/>
                    </a:ln>
                    <a:solidFill>
                      <a:srgbClr val="C00000"/>
                    </a:solidFill>
                    <a:effectLst/>
                    <a:uLnTx/>
                    <a:uFillTx/>
                    <a:latin typeface="Calibri"/>
                    <a:ea typeface="ＭＳ Ｐゴシック" charset="0"/>
                    <a:cs typeface="+mn-cs"/>
                  </a:rPr>
                  <a:t>2070’ies</a:t>
                </a:r>
              </a:p>
            </p:txBody>
          </p:sp>
          <p:sp>
            <p:nvSpPr>
              <p:cNvPr id="32" name="TextBox 12">
                <a:extLst>
                  <a:ext uri="{FF2B5EF4-FFF2-40B4-BE49-F238E27FC236}">
                    <a16:creationId xmlns:a16="http://schemas.microsoft.com/office/drawing/2014/main" id="{AEA76E9E-ABA2-D350-0F15-24DC90449AAA}"/>
                  </a:ext>
                </a:extLst>
              </p:cNvPr>
              <p:cNvSpPr txBox="1"/>
              <p:nvPr/>
            </p:nvSpPr>
            <p:spPr>
              <a:xfrm>
                <a:off x="9448801" y="1510901"/>
                <a:ext cx="1492460"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1" i="0" u="none" strike="noStrike" kern="1200" cap="none" spc="0" normalizeH="0" baseline="0" noProof="0" dirty="0">
                    <a:ln>
                      <a:noFill/>
                    </a:ln>
                    <a:solidFill>
                      <a:prstClr val="white"/>
                    </a:solidFill>
                    <a:effectLst/>
                    <a:uLnTx/>
                    <a:uFillTx/>
                    <a:latin typeface="Calibri"/>
                    <a:ea typeface="ＭＳ Ｐゴシック" charset="0"/>
                    <a:cs typeface="+mn-cs"/>
                  </a:rPr>
                  <a:t>ERL FCC-eh</a:t>
                </a:r>
              </a:p>
            </p:txBody>
          </p:sp>
          <p:sp>
            <p:nvSpPr>
              <p:cNvPr id="33" name="TextBox 15">
                <a:extLst>
                  <a:ext uri="{FF2B5EF4-FFF2-40B4-BE49-F238E27FC236}">
                    <a16:creationId xmlns:a16="http://schemas.microsoft.com/office/drawing/2014/main" id="{0F4C5AE3-F941-49A1-A3DF-CDBE46168C3B}"/>
                  </a:ext>
                </a:extLst>
              </p:cNvPr>
              <p:cNvSpPr txBox="1"/>
              <p:nvPr/>
            </p:nvSpPr>
            <p:spPr>
              <a:xfrm rot="5400000">
                <a:off x="10897188" y="2332103"/>
                <a:ext cx="1173825" cy="410369"/>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FF0000"/>
                    </a:solidFill>
                    <a:effectLst/>
                    <a:uLnTx/>
                    <a:uFillTx/>
                    <a:latin typeface="Calibri"/>
                    <a:ea typeface="ＭＳ Ｐゴシック" charset="0"/>
                    <a:cs typeface="+mn-cs"/>
                  </a:rPr>
                  <a:t>r</a:t>
                </a:r>
                <a:r>
                  <a:rPr kumimoji="0" lang="en-BE" sz="1400" b="0" i="1" u="none" strike="noStrike" kern="1200" cap="none" spc="0" normalizeH="0" baseline="0" noProof="0" dirty="0">
                    <a:ln>
                      <a:noFill/>
                    </a:ln>
                    <a:solidFill>
                      <a:srgbClr val="FF0000"/>
                    </a:solidFill>
                    <a:effectLst/>
                    <a:uLnTx/>
                    <a:uFillTx/>
                    <a:latin typeface="Calibri"/>
                    <a:ea typeface="ＭＳ Ｐゴシック" charset="0"/>
                    <a:cs typeface="+mn-cs"/>
                  </a:rPr>
                  <a:t>euse ERL</a:t>
                </a:r>
              </a:p>
            </p:txBody>
          </p:sp>
          <p:sp>
            <p:nvSpPr>
              <p:cNvPr id="34" name="Down Arrow 3">
                <a:extLst>
                  <a:ext uri="{FF2B5EF4-FFF2-40B4-BE49-F238E27FC236}">
                    <a16:creationId xmlns:a16="http://schemas.microsoft.com/office/drawing/2014/main" id="{3A9F781A-466B-5B80-1DF4-38515DA80D33}"/>
                  </a:ext>
                </a:extLst>
              </p:cNvPr>
              <p:cNvSpPr/>
              <p:nvPr/>
            </p:nvSpPr>
            <p:spPr>
              <a:xfrm>
                <a:off x="6218937" y="2205385"/>
                <a:ext cx="646176" cy="1304544"/>
              </a:xfrm>
              <a:prstGeom prst="downArrow">
                <a:avLst>
                  <a:gd name="adj1" fmla="val 26463"/>
                  <a:gd name="adj2"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Down Arrow 19">
                <a:extLst>
                  <a:ext uri="{FF2B5EF4-FFF2-40B4-BE49-F238E27FC236}">
                    <a16:creationId xmlns:a16="http://schemas.microsoft.com/office/drawing/2014/main" id="{D4E308C7-E392-595C-40A2-6FA7284EE45F}"/>
                  </a:ext>
                </a:extLst>
              </p:cNvPr>
              <p:cNvSpPr/>
              <p:nvPr/>
            </p:nvSpPr>
            <p:spPr>
              <a:xfrm rot="10800000">
                <a:off x="8859676" y="5192625"/>
                <a:ext cx="646176" cy="1304544"/>
              </a:xfrm>
              <a:prstGeom prst="downArrow">
                <a:avLst>
                  <a:gd name="adj1" fmla="val 41971"/>
                  <a:gd name="adj2"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20">
                <a:extLst>
                  <a:ext uri="{FF2B5EF4-FFF2-40B4-BE49-F238E27FC236}">
                    <a16:creationId xmlns:a16="http://schemas.microsoft.com/office/drawing/2014/main" id="{BAC7803C-D9A9-1238-E9B4-3E4F0315A51B}"/>
                  </a:ext>
                </a:extLst>
              </p:cNvPr>
              <p:cNvSpPr txBox="1"/>
              <p:nvPr/>
            </p:nvSpPr>
            <p:spPr>
              <a:xfrm>
                <a:off x="8042451" y="5765801"/>
                <a:ext cx="4047949" cy="861775"/>
              </a:xfrm>
              <a:prstGeom prst="rect">
                <a:avLst/>
              </a:prstGeom>
              <a:solidFill>
                <a:schemeClr val="accent2">
                  <a:lumMod val="20000"/>
                  <a:lumOff val="80000"/>
                </a:schemeClr>
              </a:solid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ＭＳ Ｐゴシック" charset="0"/>
                    <a:cs typeface="+mn-cs"/>
                  </a:rPr>
                  <a:t>i</a:t>
                </a:r>
                <a:r>
                  <a:rPr kumimoji="0" lang="en-BE" sz="1800" b="1" i="0" u="none" strike="noStrike" kern="1200" cap="none" spc="0" normalizeH="0" baseline="0" noProof="0" dirty="0">
                    <a:ln>
                      <a:noFill/>
                    </a:ln>
                    <a:solidFill>
                      <a:srgbClr val="FF0000"/>
                    </a:solidFill>
                    <a:effectLst/>
                    <a:uLnTx/>
                    <a:uFillTx/>
                    <a:latin typeface="Calibri"/>
                    <a:ea typeface="ＭＳ Ｐゴシック" charset="0"/>
                    <a:cs typeface="+mn-cs"/>
                  </a:rPr>
                  <a:t>ncreases the performance of the next major colliders</a:t>
                </a:r>
              </a:p>
            </p:txBody>
          </p:sp>
          <p:sp>
            <p:nvSpPr>
              <p:cNvPr id="38" name="TextBox 22">
                <a:extLst>
                  <a:ext uri="{FF2B5EF4-FFF2-40B4-BE49-F238E27FC236}">
                    <a16:creationId xmlns:a16="http://schemas.microsoft.com/office/drawing/2014/main" id="{2104F519-B9AE-37B7-6156-87922A764442}"/>
                  </a:ext>
                </a:extLst>
              </p:cNvPr>
              <p:cNvSpPr txBox="1"/>
              <p:nvPr/>
            </p:nvSpPr>
            <p:spPr>
              <a:xfrm>
                <a:off x="3657600" y="3886168"/>
                <a:ext cx="1177075"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0" i="0" u="none" strike="noStrike" kern="1200" cap="none" spc="0" normalizeH="0" baseline="0" noProof="0" dirty="0">
                    <a:ln>
                      <a:noFill/>
                    </a:ln>
                    <a:solidFill>
                      <a:srgbClr val="00B0F0"/>
                    </a:solidFill>
                    <a:effectLst/>
                    <a:uLnTx/>
                    <a:uFillTx/>
                    <a:latin typeface="Calibri"/>
                    <a:ea typeface="ＭＳ Ｐゴシック" charset="0"/>
                    <a:cs typeface="+mn-cs"/>
                  </a:rPr>
                  <a:t>2030’ies</a:t>
                </a:r>
              </a:p>
            </p:txBody>
          </p:sp>
          <p:sp>
            <p:nvSpPr>
              <p:cNvPr id="39" name="TextBox 23">
                <a:extLst>
                  <a:ext uri="{FF2B5EF4-FFF2-40B4-BE49-F238E27FC236}">
                    <a16:creationId xmlns:a16="http://schemas.microsoft.com/office/drawing/2014/main" id="{8066BC56-99AD-F925-BF18-03F80A86E250}"/>
                  </a:ext>
                </a:extLst>
              </p:cNvPr>
              <p:cNvSpPr txBox="1"/>
              <p:nvPr/>
            </p:nvSpPr>
            <p:spPr>
              <a:xfrm>
                <a:off x="733364" y="1803399"/>
                <a:ext cx="3277499" cy="779700"/>
              </a:xfrm>
              <a:prstGeom prst="rect">
                <a:avLst/>
              </a:prstGeom>
              <a:solidFill>
                <a:schemeClr val="accent2">
                  <a:lumMod val="20000"/>
                  <a:lumOff val="80000"/>
                </a:schemeClr>
              </a:solidFill>
            </p:spPr>
            <p:txBody>
              <a:bodyPr wrap="square" lIns="0" rIns="0"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BE" sz="1600" b="1" i="0" u="none" strike="noStrike" kern="1200" cap="none" spc="0" normalizeH="0" baseline="0" noProof="0" dirty="0">
                    <a:ln>
                      <a:noFill/>
                    </a:ln>
                    <a:solidFill>
                      <a:srgbClr val="FF0000"/>
                    </a:solidFill>
                    <a:effectLst/>
                    <a:uLnTx/>
                    <a:uFillTx/>
                    <a:latin typeface="Calibri"/>
                    <a:ea typeface="ＭＳ Ｐゴシック" charset="0"/>
                    <a:cs typeface="+mn-cs"/>
                  </a:rPr>
                  <a:t>demonstrate</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Calibri"/>
                    <a:ea typeface="ＭＳ Ｐゴシック" charset="0"/>
                    <a:cs typeface="+mn-cs"/>
                  </a:rPr>
                  <a:t>m</a:t>
                </a:r>
                <a:r>
                  <a:rPr kumimoji="0" lang="en-BE" sz="1600" b="1" i="0" u="none" strike="noStrike" kern="1200" cap="none" spc="0" normalizeH="0" baseline="0" noProof="0" dirty="0">
                    <a:ln>
                      <a:noFill/>
                    </a:ln>
                    <a:solidFill>
                      <a:srgbClr val="FF0000"/>
                    </a:solidFill>
                    <a:effectLst/>
                    <a:uLnTx/>
                    <a:uFillTx/>
                    <a:latin typeface="Calibri"/>
                    <a:ea typeface="ＭＳ Ｐゴシック" charset="0"/>
                    <a:cs typeface="+mn-cs"/>
                  </a:rPr>
                  <a:t>ulti-turn high-power ERL</a:t>
                </a:r>
              </a:p>
            </p:txBody>
          </p:sp>
          <p:sp>
            <p:nvSpPr>
              <p:cNvPr id="40" name="Down Arrow 25">
                <a:extLst>
                  <a:ext uri="{FF2B5EF4-FFF2-40B4-BE49-F238E27FC236}">
                    <a16:creationId xmlns:a16="http://schemas.microsoft.com/office/drawing/2014/main" id="{F3854A8C-8919-884C-0CCF-C992ACB1C9B7}"/>
                  </a:ext>
                </a:extLst>
              </p:cNvPr>
              <p:cNvSpPr/>
              <p:nvPr/>
            </p:nvSpPr>
            <p:spPr>
              <a:xfrm>
                <a:off x="2917579" y="2583099"/>
                <a:ext cx="562627" cy="2710344"/>
              </a:xfrm>
              <a:prstGeom prst="downArrow">
                <a:avLst>
                  <a:gd name="adj1" fmla="val 26463"/>
                  <a:gd name="adj2"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41" name="TextBox 17">
            <a:extLst>
              <a:ext uri="{FF2B5EF4-FFF2-40B4-BE49-F238E27FC236}">
                <a16:creationId xmlns:a16="http://schemas.microsoft.com/office/drawing/2014/main" id="{9EA3A651-D2C7-C2B2-DD7A-D8A3E35F661B}"/>
              </a:ext>
            </a:extLst>
          </p:cNvPr>
          <p:cNvSpPr txBox="1"/>
          <p:nvPr/>
        </p:nvSpPr>
        <p:spPr>
          <a:xfrm>
            <a:off x="3843658" y="1530215"/>
            <a:ext cx="2416179" cy="1231106"/>
          </a:xfrm>
          <a:prstGeom prst="rect">
            <a:avLst/>
          </a:prstGeom>
          <a:solidFill>
            <a:schemeClr val="accent2">
              <a:lumMod val="20000"/>
              <a:lumOff val="80000"/>
            </a:schemeClr>
          </a:solid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srgbClr val="FF0000"/>
              </a:solidFill>
              <a:effectLst/>
              <a:uLnTx/>
              <a:uFillTx/>
              <a:latin typeface="Calibri"/>
              <a:ea typeface="ＭＳ Ｐゴシック" charset="0"/>
              <a:cs typeface="+mn-cs"/>
            </a:endParaRP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ＭＳ Ｐゴシック" charset="0"/>
                <a:cs typeface="+mn-cs"/>
              </a:rPr>
              <a:t>enables the</a:t>
            </a:r>
            <a:r>
              <a:rPr kumimoji="0" lang="en-BE" sz="1800" b="1" i="0" u="none" strike="noStrike" kern="1200" cap="none" spc="0" normalizeH="0" baseline="0" noProof="0" dirty="0">
                <a:ln>
                  <a:noFill/>
                </a:ln>
                <a:solidFill>
                  <a:srgbClr val="FF0000"/>
                </a:solidFill>
                <a:effectLst/>
                <a:uLnTx/>
                <a:uFillTx/>
                <a:latin typeface="Calibri"/>
                <a:ea typeface="ＭＳ Ｐゴシック" charset="0"/>
                <a:cs typeface="+mn-cs"/>
              </a:rPr>
              <a:t> ultimate upgrade of the </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BE" sz="1800" b="1" i="0" u="none" strike="noStrike" kern="1200" cap="none" spc="0" normalizeH="0" baseline="0" noProof="0" dirty="0">
                <a:ln>
                  <a:noFill/>
                </a:ln>
                <a:solidFill>
                  <a:srgbClr val="FF0000"/>
                </a:solidFill>
                <a:effectLst/>
                <a:uLnTx/>
                <a:uFillTx/>
                <a:latin typeface="Calibri"/>
                <a:ea typeface="ＭＳ Ｐゴシック" charset="0"/>
                <a:cs typeface="+mn-cs"/>
              </a:rPr>
              <a:t>LHC/FCC programs</a:t>
            </a:r>
          </a:p>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BE" sz="1000" b="1" i="0" u="none" strike="noStrike" kern="1200" cap="none" spc="0" normalizeH="0" baseline="0" noProof="0" dirty="0">
              <a:ln>
                <a:noFill/>
              </a:ln>
              <a:solidFill>
                <a:srgbClr val="FF0000"/>
              </a:solidFill>
              <a:effectLst/>
              <a:uLnTx/>
              <a:uFillTx/>
              <a:latin typeface="Calibri"/>
              <a:ea typeface="ＭＳ Ｐゴシック" charset="0"/>
              <a:cs typeface="+mn-cs"/>
            </a:endParaRPr>
          </a:p>
        </p:txBody>
      </p:sp>
      <mc:AlternateContent xmlns:mc="http://schemas.openxmlformats.org/markup-compatibility/2006" xmlns:p14="http://schemas.microsoft.com/office/powerpoint/2010/main">
        <mc:Choice Requires="p14">
          <p:contentPart p14:bwMode="auto" r:id="rId10">
            <p14:nvContentPartPr>
              <p14:cNvPr id="42" name="Ink 18">
                <a:extLst>
                  <a:ext uri="{FF2B5EF4-FFF2-40B4-BE49-F238E27FC236}">
                    <a16:creationId xmlns:a16="http://schemas.microsoft.com/office/drawing/2014/main" id="{1065557A-CE69-92BD-0244-DE98047C4D2E}"/>
                  </a:ext>
                </a:extLst>
              </p14:cNvPr>
              <p14:cNvContentPartPr/>
              <p14:nvPr/>
            </p14:nvContentPartPr>
            <p14:xfrm>
              <a:off x="7335916" y="2663728"/>
              <a:ext cx="199800" cy="56520"/>
            </p14:xfrm>
          </p:contentPart>
        </mc:Choice>
        <mc:Fallback xmlns="">
          <p:pic>
            <p:nvPicPr>
              <p:cNvPr id="42" name="Ink 18">
                <a:extLst>
                  <a:ext uri="{FF2B5EF4-FFF2-40B4-BE49-F238E27FC236}">
                    <a16:creationId xmlns:a16="http://schemas.microsoft.com/office/drawing/2014/main" id="{1065557A-CE69-92BD-0244-DE98047C4D2E}"/>
                  </a:ext>
                </a:extLst>
              </p:cNvPr>
              <p:cNvPicPr/>
              <p:nvPr/>
            </p:nvPicPr>
            <p:blipFill>
              <a:blip r:embed="rId11"/>
              <a:stretch>
                <a:fillRect/>
              </a:stretch>
            </p:blipFill>
            <p:spPr>
              <a:xfrm>
                <a:off x="7263916" y="2519728"/>
                <a:ext cx="3434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3" name="Ink 34">
                <a:extLst>
                  <a:ext uri="{FF2B5EF4-FFF2-40B4-BE49-F238E27FC236}">
                    <a16:creationId xmlns:a16="http://schemas.microsoft.com/office/drawing/2014/main" id="{942BC569-5C2B-2A86-12C0-C471EFC2F7D6}"/>
                  </a:ext>
                </a:extLst>
              </p14:cNvPr>
              <p14:cNvContentPartPr/>
              <p14:nvPr/>
            </p14:nvContentPartPr>
            <p14:xfrm>
              <a:off x="6971956" y="3502888"/>
              <a:ext cx="110520" cy="360"/>
            </p14:xfrm>
          </p:contentPart>
        </mc:Choice>
        <mc:Fallback xmlns="">
          <p:pic>
            <p:nvPicPr>
              <p:cNvPr id="43" name="Ink 34">
                <a:extLst>
                  <a:ext uri="{FF2B5EF4-FFF2-40B4-BE49-F238E27FC236}">
                    <a16:creationId xmlns:a16="http://schemas.microsoft.com/office/drawing/2014/main" id="{942BC569-5C2B-2A86-12C0-C471EFC2F7D6}"/>
                  </a:ext>
                </a:extLst>
              </p:cNvPr>
              <p:cNvPicPr/>
              <p:nvPr/>
            </p:nvPicPr>
            <p:blipFill>
              <a:blip r:embed="rId13"/>
              <a:stretch>
                <a:fillRect/>
              </a:stretch>
            </p:blipFill>
            <p:spPr>
              <a:xfrm>
                <a:off x="6899721" y="3358888"/>
                <a:ext cx="254629" cy="288000"/>
              </a:xfrm>
              <a:prstGeom prst="rect">
                <a:avLst/>
              </a:prstGeom>
            </p:spPr>
          </p:pic>
        </mc:Fallback>
      </mc:AlternateContent>
      <p:sp>
        <p:nvSpPr>
          <p:cNvPr id="44" name="TextBox 37">
            <a:extLst>
              <a:ext uri="{FF2B5EF4-FFF2-40B4-BE49-F238E27FC236}">
                <a16:creationId xmlns:a16="http://schemas.microsoft.com/office/drawing/2014/main" id="{10580A2D-4AF4-61B7-DF6D-5AC85BC38E59}"/>
              </a:ext>
            </a:extLst>
          </p:cNvPr>
          <p:cNvSpPr txBox="1"/>
          <p:nvPr/>
        </p:nvSpPr>
        <p:spPr>
          <a:xfrm>
            <a:off x="762650" y="2938431"/>
            <a:ext cx="1946912" cy="477054"/>
          </a:xfrm>
          <a:prstGeom prst="rect">
            <a:avLst/>
          </a:prstGeom>
          <a:solidFill>
            <a:schemeClr val="bg2"/>
          </a:solidFill>
          <a:ln w="38100">
            <a:solidFill>
              <a:srgbClr val="00B0F0"/>
            </a:solidFill>
          </a:ln>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BE" sz="800" b="0" i="0" u="none" strike="noStrike" kern="1200" cap="none" spc="0" normalizeH="0" baseline="0" noProof="0" dirty="0">
              <a:ln>
                <a:noFill/>
              </a:ln>
              <a:solidFill>
                <a:srgbClr val="E7E6E6">
                  <a:lumMod val="50000"/>
                </a:srgbClr>
              </a:solidFill>
              <a:effectLst/>
              <a:uLnTx/>
              <a:uFillTx/>
              <a:latin typeface="Calibri"/>
              <a:ea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BE" sz="1400" b="0" i="0" u="none" strike="noStrike" kern="1200" cap="none" spc="0" normalizeH="0" baseline="0" noProof="0" dirty="0">
                <a:ln>
                  <a:noFill/>
                </a:ln>
                <a:solidFill>
                  <a:srgbClr val="E7E6E6">
                    <a:lumMod val="50000"/>
                  </a:srgbClr>
                </a:solidFill>
                <a:effectLst/>
                <a:uLnTx/>
                <a:uFillTx/>
                <a:latin typeface="Calibri"/>
                <a:ea typeface="ＭＳ Ｐゴシック" charset="0"/>
              </a:rPr>
              <a:t>iSAS</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BE" sz="300" b="0" i="0" u="none" strike="noStrike" kern="1200" cap="none" spc="0" normalizeH="0" baseline="0" noProof="0" dirty="0">
              <a:ln>
                <a:noFill/>
              </a:ln>
              <a:solidFill>
                <a:srgbClr val="E7E6E6">
                  <a:lumMod val="50000"/>
                </a:srgbClr>
              </a:solidFill>
              <a:effectLst/>
              <a:uLnTx/>
              <a:uFillTx/>
              <a:latin typeface="Calibri"/>
              <a:ea typeface="ＭＳ Ｐゴシック" charset="0"/>
            </a:endParaRPr>
          </a:p>
        </p:txBody>
      </p:sp>
      <p:pic>
        <p:nvPicPr>
          <p:cNvPr id="45" name="Picture 3" descr="page16image3199176336">
            <a:extLst>
              <a:ext uri="{FF2B5EF4-FFF2-40B4-BE49-F238E27FC236}">
                <a16:creationId xmlns:a16="http://schemas.microsoft.com/office/drawing/2014/main" id="{1CF26D2A-41D3-A762-D012-91E93ECDD01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6600" y="2966890"/>
            <a:ext cx="883842" cy="436756"/>
          </a:xfrm>
          <a:prstGeom prst="rect">
            <a:avLst/>
          </a:prstGeom>
          <a:noFill/>
          <a:extLst>
            <a:ext uri="{909E8E84-426E-40DD-AFC4-6F175D3DCCD1}">
              <a14:hiddenFill xmlns:a14="http://schemas.microsoft.com/office/drawing/2010/main">
                <a:solidFill>
                  <a:srgbClr val="FFFFFF"/>
                </a:solidFill>
              </a14:hiddenFill>
            </a:ext>
          </a:extLst>
        </p:spPr>
      </p:pic>
      <p:sp>
        <p:nvSpPr>
          <p:cNvPr id="46" name="Down Arrow 39">
            <a:extLst>
              <a:ext uri="{FF2B5EF4-FFF2-40B4-BE49-F238E27FC236}">
                <a16:creationId xmlns:a16="http://schemas.microsoft.com/office/drawing/2014/main" id="{087D4E27-4663-1780-7E8A-A80033D838AA}"/>
              </a:ext>
            </a:extLst>
          </p:cNvPr>
          <p:cNvSpPr/>
          <p:nvPr/>
        </p:nvSpPr>
        <p:spPr>
          <a:xfrm rot="16200000">
            <a:off x="6703974" y="1166924"/>
            <a:ext cx="437913" cy="1434144"/>
          </a:xfrm>
          <a:prstGeom prst="downArrow">
            <a:avLst>
              <a:gd name="adj1" fmla="val 26463"/>
              <a:gd name="adj2"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9517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C289578E-FE5A-E34D-B13D-EB1D9148A41D}"/>
              </a:ext>
            </a:extLst>
          </p:cNvPr>
          <p:cNvSpPr>
            <a:spLocks noGrp="1"/>
          </p:cNvSpPr>
          <p:nvPr>
            <p:ph type="sldNum" sz="quarter" idx="12"/>
          </p:nvPr>
        </p:nvSpPr>
        <p:spPr/>
        <p:txBody>
          <a:bodyPr/>
          <a:lstStyle/>
          <a:p>
            <a:fld id="{77E71596-5F9D-49C5-9701-16B3CA54319D}" type="slidenum">
              <a:rPr lang="fr-FR" smtClean="0"/>
              <a:pPr/>
              <a:t>23</a:t>
            </a:fld>
            <a:endParaRPr lang="fr-FR" dirty="0"/>
          </a:p>
        </p:txBody>
      </p:sp>
      <p:sp>
        <p:nvSpPr>
          <p:cNvPr id="13" name="ZoneTexte 12">
            <a:extLst>
              <a:ext uri="{FF2B5EF4-FFF2-40B4-BE49-F238E27FC236}">
                <a16:creationId xmlns:a16="http://schemas.microsoft.com/office/drawing/2014/main" id="{559F2367-E8DA-5147-BD1C-73521E0BAE8D}"/>
              </a:ext>
            </a:extLst>
          </p:cNvPr>
          <p:cNvSpPr txBox="1"/>
          <p:nvPr/>
        </p:nvSpPr>
        <p:spPr>
          <a:xfrm>
            <a:off x="489843" y="2137192"/>
            <a:ext cx="9721080" cy="892552"/>
          </a:xfrm>
          <a:prstGeom prst="rect">
            <a:avLst/>
          </a:prstGeom>
          <a:noFill/>
        </p:spPr>
        <p:txBody>
          <a:bodyPr wrap="square" rtlCol="0">
            <a:spAutoFit/>
          </a:bodyPr>
          <a:lstStyle/>
          <a:p>
            <a:endParaRPr lang="en-GB" sz="1600" dirty="0">
              <a:latin typeface="+mn-lt"/>
              <a:cs typeface="Arial" panose="020B0604020202020204" pitchFamily="34" charset="0"/>
            </a:endParaRPr>
          </a:p>
          <a:p>
            <a:pPr algn="ctr"/>
            <a:r>
              <a:rPr lang="en-GB" sz="3600" b="1" dirty="0">
                <a:solidFill>
                  <a:srgbClr val="FF6700"/>
                </a:solidFill>
                <a:latin typeface="+mn-lt"/>
                <a:cs typeface="Arial" panose="020B0604020202020204" pitchFamily="34" charset="0"/>
              </a:rPr>
              <a:t>Thank you for your attention!</a:t>
            </a:r>
          </a:p>
        </p:txBody>
      </p:sp>
      <p:sp>
        <p:nvSpPr>
          <p:cNvPr id="3" name="Espace réservé de la date 2">
            <a:extLst>
              <a:ext uri="{FF2B5EF4-FFF2-40B4-BE49-F238E27FC236}">
                <a16:creationId xmlns:a16="http://schemas.microsoft.com/office/drawing/2014/main" id="{B194785F-0809-5B98-3744-9A3125F833E9}"/>
              </a:ext>
            </a:extLst>
          </p:cNvPr>
          <p:cNvSpPr>
            <a:spLocks noGrp="1"/>
          </p:cNvSpPr>
          <p:nvPr>
            <p:ph type="dt" sz="half" idx="10"/>
          </p:nvPr>
        </p:nvSpPr>
        <p:spPr/>
        <p:txBody>
          <a:bodyPr/>
          <a:lstStyle/>
          <a:p>
            <a:r>
              <a:rPr lang="fr-FR"/>
              <a:t>30/11/2023</a:t>
            </a:r>
            <a:endParaRPr lang="fr-FR" dirty="0"/>
          </a:p>
        </p:txBody>
      </p:sp>
      <p:sp>
        <p:nvSpPr>
          <p:cNvPr id="4" name="Espace réservé du pied de page 3">
            <a:extLst>
              <a:ext uri="{FF2B5EF4-FFF2-40B4-BE49-F238E27FC236}">
                <a16:creationId xmlns:a16="http://schemas.microsoft.com/office/drawing/2014/main" id="{8EBD7EDB-6417-B623-6275-E681FCBB6629}"/>
              </a:ext>
            </a:extLst>
          </p:cNvPr>
          <p:cNvSpPr>
            <a:spLocks noGrp="1"/>
          </p:cNvSpPr>
          <p:nvPr>
            <p:ph type="ftr" sz="quarter" idx="11"/>
          </p:nvPr>
        </p:nvSpPr>
        <p:spPr/>
        <p:txBody>
          <a:bodyPr/>
          <a:lstStyle/>
          <a:p>
            <a:r>
              <a:rPr lang="fr-FR"/>
              <a:t>ICFA Seminar 2023</a:t>
            </a:r>
            <a:endParaRPr lang="fr-FR" dirty="0"/>
          </a:p>
        </p:txBody>
      </p:sp>
    </p:spTree>
    <p:extLst>
      <p:ext uri="{BB962C8B-B14F-4D97-AF65-F5344CB8AC3E}">
        <p14:creationId xmlns:p14="http://schemas.microsoft.com/office/powerpoint/2010/main" val="207855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e 54">
            <a:extLst>
              <a:ext uri="{FF2B5EF4-FFF2-40B4-BE49-F238E27FC236}">
                <a16:creationId xmlns:a16="http://schemas.microsoft.com/office/drawing/2014/main" id="{61C1A668-04E8-5E08-C7EA-2BFB96B3A240}"/>
              </a:ext>
            </a:extLst>
          </p:cNvPr>
          <p:cNvGrpSpPr/>
          <p:nvPr/>
        </p:nvGrpSpPr>
        <p:grpSpPr>
          <a:xfrm>
            <a:off x="5848112" y="1137791"/>
            <a:ext cx="4146787" cy="2456984"/>
            <a:chOff x="5848112" y="1137791"/>
            <a:chExt cx="4146787" cy="2456984"/>
          </a:xfrm>
        </p:grpSpPr>
        <p:grpSp>
          <p:nvGrpSpPr>
            <p:cNvPr id="51" name="Groupe 50">
              <a:extLst>
                <a:ext uri="{FF2B5EF4-FFF2-40B4-BE49-F238E27FC236}">
                  <a16:creationId xmlns:a16="http://schemas.microsoft.com/office/drawing/2014/main" id="{BBD15DA5-4C62-1A20-FACF-225FA3135333}"/>
                </a:ext>
              </a:extLst>
            </p:cNvPr>
            <p:cNvGrpSpPr/>
            <p:nvPr/>
          </p:nvGrpSpPr>
          <p:grpSpPr>
            <a:xfrm>
              <a:off x="5848112" y="1137791"/>
              <a:ext cx="4146787" cy="2456984"/>
              <a:chOff x="5848112" y="1137791"/>
              <a:chExt cx="4146787" cy="2456984"/>
            </a:xfrm>
          </p:grpSpPr>
          <p:pic>
            <p:nvPicPr>
              <p:cNvPr id="11" name="Image 10">
                <a:extLst>
                  <a:ext uri="{FF2B5EF4-FFF2-40B4-BE49-F238E27FC236}">
                    <a16:creationId xmlns:a16="http://schemas.microsoft.com/office/drawing/2014/main" id="{331E5AAB-5733-D40C-3D8E-F8406110BE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8112" y="1415497"/>
                <a:ext cx="3598168" cy="1917966"/>
              </a:xfrm>
              <a:prstGeom prst="rect">
                <a:avLst/>
              </a:prstGeom>
            </p:spPr>
          </p:pic>
          <p:sp>
            <p:nvSpPr>
              <p:cNvPr id="25" name="Rectangle : coins arrondis 24">
                <a:extLst>
                  <a:ext uri="{FF2B5EF4-FFF2-40B4-BE49-F238E27FC236}">
                    <a16:creationId xmlns:a16="http://schemas.microsoft.com/office/drawing/2014/main" id="{6D7BD838-FE16-85EA-6A43-B22D0934A6CA}"/>
                  </a:ext>
                </a:extLst>
              </p:cNvPr>
              <p:cNvSpPr/>
              <p:nvPr/>
            </p:nvSpPr>
            <p:spPr>
              <a:xfrm>
                <a:off x="5962451" y="3101752"/>
                <a:ext cx="648072" cy="216024"/>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ZoneTexte 23">
                <a:extLst>
                  <a:ext uri="{FF2B5EF4-FFF2-40B4-BE49-F238E27FC236}">
                    <a16:creationId xmlns:a16="http://schemas.microsoft.com/office/drawing/2014/main" id="{15DC64EE-0070-FC78-E870-81B7C71B5532}"/>
                  </a:ext>
                </a:extLst>
              </p:cNvPr>
              <p:cNvSpPr txBox="1"/>
              <p:nvPr/>
            </p:nvSpPr>
            <p:spPr>
              <a:xfrm>
                <a:off x="5962451" y="3317776"/>
                <a:ext cx="720080" cy="276999"/>
              </a:xfrm>
              <a:prstGeom prst="rect">
                <a:avLst/>
              </a:prstGeom>
              <a:noFill/>
            </p:spPr>
            <p:txBody>
              <a:bodyPr wrap="square" rtlCol="0">
                <a:spAutoFit/>
              </a:bodyPr>
              <a:lstStyle/>
              <a:p>
                <a:r>
                  <a:rPr lang="en-GB" sz="1200" dirty="0">
                    <a:solidFill>
                      <a:srgbClr val="00B050"/>
                    </a:solidFill>
                    <a:latin typeface="+mn-lt"/>
                  </a:rPr>
                  <a:t>Injector</a:t>
                </a:r>
              </a:p>
            </p:txBody>
          </p:sp>
          <p:sp>
            <p:nvSpPr>
              <p:cNvPr id="27" name="Rectangle : coins arrondis 26">
                <a:extLst>
                  <a:ext uri="{FF2B5EF4-FFF2-40B4-BE49-F238E27FC236}">
                    <a16:creationId xmlns:a16="http://schemas.microsoft.com/office/drawing/2014/main" id="{FB99556C-C736-BAAF-8232-A910FDDF6725}"/>
                  </a:ext>
                </a:extLst>
              </p:cNvPr>
              <p:cNvSpPr/>
              <p:nvPr/>
            </p:nvSpPr>
            <p:spPr>
              <a:xfrm>
                <a:off x="9130802" y="3101752"/>
                <a:ext cx="288000" cy="180000"/>
              </a:xfrm>
              <a:prstGeom prst="roundRect">
                <a:avLst/>
              </a:prstGeom>
              <a:solidFill>
                <a:srgbClr val="CC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ZoneTexte 27">
                <a:extLst>
                  <a:ext uri="{FF2B5EF4-FFF2-40B4-BE49-F238E27FC236}">
                    <a16:creationId xmlns:a16="http://schemas.microsoft.com/office/drawing/2014/main" id="{6B0B02D9-890E-1DD5-0641-42383C0E0C3E}"/>
                  </a:ext>
                </a:extLst>
              </p:cNvPr>
              <p:cNvSpPr txBox="1"/>
              <p:nvPr/>
            </p:nvSpPr>
            <p:spPr>
              <a:xfrm>
                <a:off x="9058795" y="3317776"/>
                <a:ext cx="936104" cy="276999"/>
              </a:xfrm>
              <a:prstGeom prst="rect">
                <a:avLst/>
              </a:prstGeom>
              <a:noFill/>
            </p:spPr>
            <p:txBody>
              <a:bodyPr wrap="square" rtlCol="0">
                <a:spAutoFit/>
              </a:bodyPr>
              <a:lstStyle/>
              <a:p>
                <a:r>
                  <a:rPr lang="en-GB" sz="1200" dirty="0">
                    <a:solidFill>
                      <a:srgbClr val="C00000"/>
                    </a:solidFill>
                    <a:latin typeface="+mn-lt"/>
                  </a:rPr>
                  <a:t>Beam dump</a:t>
                </a:r>
              </a:p>
            </p:txBody>
          </p:sp>
          <p:sp>
            <p:nvSpPr>
              <p:cNvPr id="29" name="ZoneTexte 28">
                <a:extLst>
                  <a:ext uri="{FF2B5EF4-FFF2-40B4-BE49-F238E27FC236}">
                    <a16:creationId xmlns:a16="http://schemas.microsoft.com/office/drawing/2014/main" id="{25A9B54E-2877-82A0-37FA-C1E8815444F8}"/>
                  </a:ext>
                </a:extLst>
              </p:cNvPr>
              <p:cNvSpPr txBox="1"/>
              <p:nvPr/>
            </p:nvSpPr>
            <p:spPr>
              <a:xfrm>
                <a:off x="7042570" y="3135149"/>
                <a:ext cx="1656184" cy="276999"/>
              </a:xfrm>
              <a:prstGeom prst="rect">
                <a:avLst/>
              </a:prstGeom>
              <a:solidFill>
                <a:schemeClr val="bg1"/>
              </a:solidFill>
            </p:spPr>
            <p:txBody>
              <a:bodyPr wrap="square" rtlCol="0">
                <a:spAutoFit/>
              </a:bodyPr>
              <a:lstStyle/>
              <a:p>
                <a:r>
                  <a:rPr lang="en-GB" sz="1200" dirty="0">
                    <a:latin typeface="+mn-lt"/>
                  </a:rPr>
                  <a:t>Superconducting Linac</a:t>
                </a:r>
              </a:p>
            </p:txBody>
          </p:sp>
          <p:sp>
            <p:nvSpPr>
              <p:cNvPr id="30" name="ZoneTexte 29">
                <a:extLst>
                  <a:ext uri="{FF2B5EF4-FFF2-40B4-BE49-F238E27FC236}">
                    <a16:creationId xmlns:a16="http://schemas.microsoft.com/office/drawing/2014/main" id="{4292101C-7985-7F14-3599-222B54745A0D}"/>
                  </a:ext>
                </a:extLst>
              </p:cNvPr>
              <p:cNvSpPr txBox="1"/>
              <p:nvPr/>
            </p:nvSpPr>
            <p:spPr>
              <a:xfrm>
                <a:off x="8338715" y="1137791"/>
                <a:ext cx="901061" cy="307777"/>
              </a:xfrm>
              <a:prstGeom prst="rect">
                <a:avLst/>
              </a:prstGeom>
              <a:noFill/>
            </p:spPr>
            <p:txBody>
              <a:bodyPr wrap="square" rtlCol="0">
                <a:spAutoFit/>
              </a:bodyPr>
              <a:lstStyle/>
              <a:p>
                <a:r>
                  <a:rPr lang="en-GB" sz="1400" dirty="0">
                    <a:solidFill>
                      <a:schemeClr val="bg2">
                        <a:lumMod val="50000"/>
                      </a:schemeClr>
                    </a:solidFill>
                    <a:latin typeface="+mn-lt"/>
                  </a:rPr>
                  <a:t>ERL Loop</a:t>
                </a:r>
              </a:p>
            </p:txBody>
          </p:sp>
          <p:sp>
            <p:nvSpPr>
              <p:cNvPr id="31" name="ZoneTexte 30">
                <a:extLst>
                  <a:ext uri="{FF2B5EF4-FFF2-40B4-BE49-F238E27FC236}">
                    <a16:creationId xmlns:a16="http://schemas.microsoft.com/office/drawing/2014/main" id="{03567544-B5AA-FE27-B3C1-0A16A44A6B87}"/>
                  </a:ext>
                </a:extLst>
              </p:cNvPr>
              <p:cNvSpPr txBox="1"/>
              <p:nvPr/>
            </p:nvSpPr>
            <p:spPr>
              <a:xfrm>
                <a:off x="7186667" y="1806188"/>
                <a:ext cx="720000" cy="215444"/>
              </a:xfrm>
              <a:prstGeom prst="rect">
                <a:avLst/>
              </a:prstGeom>
              <a:solidFill>
                <a:schemeClr val="bg1"/>
              </a:solidFill>
            </p:spPr>
            <p:txBody>
              <a:bodyPr wrap="square" rtlCol="0" anchor="b">
                <a:spAutoFit/>
              </a:bodyPr>
              <a:lstStyle/>
              <a:p>
                <a:pPr algn="r"/>
                <a:r>
                  <a:rPr lang="en-GB" sz="800" b="1" dirty="0">
                    <a:solidFill>
                      <a:srgbClr val="C00000"/>
                    </a:solidFill>
                    <a:latin typeface="+mn-lt"/>
                  </a:rPr>
                  <a:t>acceleration</a:t>
                </a:r>
              </a:p>
            </p:txBody>
          </p:sp>
          <p:sp>
            <p:nvSpPr>
              <p:cNvPr id="32" name="ZoneTexte 31">
                <a:extLst>
                  <a:ext uri="{FF2B5EF4-FFF2-40B4-BE49-F238E27FC236}">
                    <a16:creationId xmlns:a16="http://schemas.microsoft.com/office/drawing/2014/main" id="{3A9694FC-EA78-0674-6FFE-C9D68E87C0C1}"/>
                  </a:ext>
                </a:extLst>
              </p:cNvPr>
              <p:cNvSpPr txBox="1"/>
              <p:nvPr/>
            </p:nvSpPr>
            <p:spPr>
              <a:xfrm>
                <a:off x="7690643" y="2309664"/>
                <a:ext cx="720080" cy="215444"/>
              </a:xfrm>
              <a:prstGeom prst="rect">
                <a:avLst/>
              </a:prstGeom>
              <a:solidFill>
                <a:schemeClr val="bg1"/>
              </a:solidFill>
            </p:spPr>
            <p:txBody>
              <a:bodyPr wrap="square" rtlCol="0" anchor="b">
                <a:spAutoFit/>
              </a:bodyPr>
              <a:lstStyle/>
              <a:p>
                <a:r>
                  <a:rPr lang="en-GB" sz="800" b="1" dirty="0">
                    <a:solidFill>
                      <a:srgbClr val="0070C0"/>
                    </a:solidFill>
                    <a:latin typeface="+mn-lt"/>
                  </a:rPr>
                  <a:t>deceleration</a:t>
                </a:r>
              </a:p>
            </p:txBody>
          </p:sp>
          <p:sp>
            <p:nvSpPr>
              <p:cNvPr id="34" name="Ellipse 33">
                <a:extLst>
                  <a:ext uri="{FF2B5EF4-FFF2-40B4-BE49-F238E27FC236}">
                    <a16:creationId xmlns:a16="http://schemas.microsoft.com/office/drawing/2014/main" id="{49EFB21D-0A8E-5D04-53AD-902696FDA5E3}"/>
                  </a:ext>
                </a:extLst>
              </p:cNvPr>
              <p:cNvSpPr>
                <a:spLocks/>
              </p:cNvSpPr>
              <p:nvPr/>
            </p:nvSpPr>
            <p:spPr>
              <a:xfrm>
                <a:off x="7546667" y="2401423"/>
                <a:ext cx="108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a:extLst>
                  <a:ext uri="{FF2B5EF4-FFF2-40B4-BE49-F238E27FC236}">
                    <a16:creationId xmlns:a16="http://schemas.microsoft.com/office/drawing/2014/main" id="{EE8320B7-4A36-9A96-278B-D61DC26337F0}"/>
                  </a:ext>
                </a:extLst>
              </p:cNvPr>
              <p:cNvSpPr>
                <a:spLocks/>
              </p:cNvSpPr>
              <p:nvPr/>
            </p:nvSpPr>
            <p:spPr>
              <a:xfrm>
                <a:off x="7906667" y="1877616"/>
                <a:ext cx="108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3" name="Connecteur droit 52">
              <a:extLst>
                <a:ext uri="{FF2B5EF4-FFF2-40B4-BE49-F238E27FC236}">
                  <a16:creationId xmlns:a16="http://schemas.microsoft.com/office/drawing/2014/main" id="{58407280-40A6-7BA7-7408-B53F4272B480}"/>
                </a:ext>
              </a:extLst>
            </p:cNvPr>
            <p:cNvCxnSpPr>
              <a:endCxn id="32" idx="1"/>
            </p:cNvCxnSpPr>
            <p:nvPr/>
          </p:nvCxnSpPr>
          <p:spPr>
            <a:xfrm flipH="1">
              <a:off x="7690643" y="2263796"/>
              <a:ext cx="72008" cy="1535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1881FD3E-164F-C9E6-A860-6B0031977F4D}"/>
                </a:ext>
              </a:extLst>
            </p:cNvPr>
            <p:cNvCxnSpPr>
              <a:cxnSpLocks/>
            </p:cNvCxnSpPr>
            <p:nvPr/>
          </p:nvCxnSpPr>
          <p:spPr>
            <a:xfrm flipH="1">
              <a:off x="7834659" y="1949624"/>
              <a:ext cx="72008" cy="1535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3</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endParaRPr lang="fr-FR" dirty="0">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lstStyle/>
          <a:p>
            <a:r>
              <a:rPr lang="en-GB" dirty="0">
                <a:solidFill>
                  <a:schemeClr val="accent5">
                    <a:lumMod val="75000"/>
                  </a:schemeClr>
                </a:solidFill>
                <a:latin typeface="+mn-lt"/>
                <a:ea typeface="Arial" charset="0"/>
                <a:cs typeface="Arial" panose="020B0604020202020204" pitchFamily="34" charset="0"/>
              </a:rPr>
              <a:t>Introduction- ERL Concept</a:t>
            </a:r>
            <a:endParaRPr lang="en-GB" dirty="0">
              <a:solidFill>
                <a:schemeClr val="accent5">
                  <a:lumMod val="75000"/>
                </a:schemeClr>
              </a:solidFill>
              <a:latin typeface="+mn-lt"/>
            </a:endParaRPr>
          </a:p>
        </p:txBody>
      </p:sp>
      <p:sp>
        <p:nvSpPr>
          <p:cNvPr id="14" name="Forme libre 13">
            <a:extLst>
              <a:ext uri="{FF2B5EF4-FFF2-40B4-BE49-F238E27FC236}">
                <a16:creationId xmlns:a16="http://schemas.microsoft.com/office/drawing/2014/main" id="{88733DF1-B2C3-58E4-A443-CC8C68C16D62}"/>
              </a:ext>
            </a:extLst>
          </p:cNvPr>
          <p:cNvSpPr/>
          <p:nvPr/>
        </p:nvSpPr>
        <p:spPr>
          <a:xfrm>
            <a:off x="3382050" y="1739065"/>
            <a:ext cx="1125439" cy="467060"/>
          </a:xfrm>
          <a:custGeom>
            <a:avLst/>
            <a:gdLst>
              <a:gd name="connsiteX0" fmla="*/ 0 w 1125439"/>
              <a:gd name="connsiteY0" fmla="*/ 0 h 467060"/>
              <a:gd name="connsiteX1" fmla="*/ 1125439 w 1125439"/>
              <a:gd name="connsiteY1" fmla="*/ 0 h 467060"/>
              <a:gd name="connsiteX2" fmla="*/ 1125439 w 1125439"/>
              <a:gd name="connsiteY2" fmla="*/ 467060 h 467060"/>
              <a:gd name="connsiteX3" fmla="*/ 0 w 1125439"/>
              <a:gd name="connsiteY3" fmla="*/ 467060 h 467060"/>
              <a:gd name="connsiteX4" fmla="*/ 0 w 1125439"/>
              <a:gd name="connsiteY4" fmla="*/ 0 h 467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439" h="467060">
                <a:moveTo>
                  <a:pt x="0" y="0"/>
                </a:moveTo>
                <a:lnTo>
                  <a:pt x="1125439" y="0"/>
                </a:lnTo>
                <a:lnTo>
                  <a:pt x="1125439" y="467060"/>
                </a:lnTo>
                <a:lnTo>
                  <a:pt x="0" y="4670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lt"/>
                <a:ea typeface="Brush Script MT" panose="03060802040406070304" pitchFamily="66" charset="-122"/>
                <a:cs typeface="Brush Script MT" panose="03060802040406070304" pitchFamily="66" charset="-122"/>
              </a:rPr>
              <a:t>Acceleration to the top energy</a:t>
            </a:r>
            <a:endParaRPr lang="fr-FR" sz="1200" kern="1200" dirty="0"/>
          </a:p>
        </p:txBody>
      </p:sp>
      <p:sp>
        <p:nvSpPr>
          <p:cNvPr id="15" name="Flèche en arc 14">
            <a:extLst>
              <a:ext uri="{FF2B5EF4-FFF2-40B4-BE49-F238E27FC236}">
                <a16:creationId xmlns:a16="http://schemas.microsoft.com/office/drawing/2014/main" id="{AE58EE2B-9F8C-359E-20AF-15191ADB0152}"/>
              </a:ext>
            </a:extLst>
          </p:cNvPr>
          <p:cNvSpPr/>
          <p:nvPr/>
        </p:nvSpPr>
        <p:spPr>
          <a:xfrm>
            <a:off x="1879168" y="1478092"/>
            <a:ext cx="2593164" cy="2593164"/>
          </a:xfrm>
          <a:prstGeom prst="circularArrow">
            <a:avLst>
              <a:gd name="adj1" fmla="val 6907"/>
              <a:gd name="adj2" fmla="val 465751"/>
              <a:gd name="adj3" fmla="val 1163592"/>
              <a:gd name="adj4" fmla="val 19737464"/>
              <a:gd name="adj5" fmla="val 8058"/>
            </a:avLst>
          </a:prstGeom>
          <a:solidFill>
            <a:srgbClr val="229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Forme libre 16">
            <a:extLst>
              <a:ext uri="{FF2B5EF4-FFF2-40B4-BE49-F238E27FC236}">
                <a16:creationId xmlns:a16="http://schemas.microsoft.com/office/drawing/2014/main" id="{2BD0BB2B-6D11-B687-A8DD-6CE46AE066BE}"/>
              </a:ext>
            </a:extLst>
          </p:cNvPr>
          <p:cNvSpPr/>
          <p:nvPr/>
        </p:nvSpPr>
        <p:spPr>
          <a:xfrm>
            <a:off x="3520119" y="3277887"/>
            <a:ext cx="918523" cy="486881"/>
          </a:xfrm>
          <a:custGeom>
            <a:avLst/>
            <a:gdLst>
              <a:gd name="connsiteX0" fmla="*/ 0 w 918523"/>
              <a:gd name="connsiteY0" fmla="*/ 0 h 486881"/>
              <a:gd name="connsiteX1" fmla="*/ 918523 w 918523"/>
              <a:gd name="connsiteY1" fmla="*/ 0 h 486881"/>
              <a:gd name="connsiteX2" fmla="*/ 918523 w 918523"/>
              <a:gd name="connsiteY2" fmla="*/ 486881 h 486881"/>
              <a:gd name="connsiteX3" fmla="*/ 0 w 918523"/>
              <a:gd name="connsiteY3" fmla="*/ 486881 h 486881"/>
              <a:gd name="connsiteX4" fmla="*/ 0 w 918523"/>
              <a:gd name="connsiteY4" fmla="*/ 0 h 486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523" h="486881">
                <a:moveTo>
                  <a:pt x="0" y="0"/>
                </a:moveTo>
                <a:lnTo>
                  <a:pt x="918523" y="0"/>
                </a:lnTo>
                <a:lnTo>
                  <a:pt x="918523" y="486881"/>
                </a:lnTo>
                <a:lnTo>
                  <a:pt x="0" y="4868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Beam used in IP</a:t>
            </a:r>
          </a:p>
        </p:txBody>
      </p:sp>
      <p:sp>
        <p:nvSpPr>
          <p:cNvPr id="18" name="Flèche en arc 17">
            <a:extLst>
              <a:ext uri="{FF2B5EF4-FFF2-40B4-BE49-F238E27FC236}">
                <a16:creationId xmlns:a16="http://schemas.microsoft.com/office/drawing/2014/main" id="{5A6BF7D6-BD67-B5DB-BF9E-3B0BA01955BD}"/>
              </a:ext>
            </a:extLst>
          </p:cNvPr>
          <p:cNvSpPr/>
          <p:nvPr/>
        </p:nvSpPr>
        <p:spPr>
          <a:xfrm>
            <a:off x="1822703" y="1495588"/>
            <a:ext cx="2593164" cy="2593164"/>
          </a:xfrm>
          <a:prstGeom prst="circularArrow">
            <a:avLst>
              <a:gd name="adj1" fmla="val 6907"/>
              <a:gd name="adj2" fmla="val 465751"/>
              <a:gd name="adj3" fmla="val 6080714"/>
              <a:gd name="adj4" fmla="val 3714094"/>
              <a:gd name="adj5" fmla="val 8058"/>
            </a:avLst>
          </a:prstGeom>
          <a:solidFill>
            <a:srgbClr val="229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orme libre 18">
            <a:extLst>
              <a:ext uri="{FF2B5EF4-FFF2-40B4-BE49-F238E27FC236}">
                <a16:creationId xmlns:a16="http://schemas.microsoft.com/office/drawing/2014/main" id="{6554C8A9-C4CE-CBD6-9FE3-8AE97F65B4A9}"/>
              </a:ext>
            </a:extLst>
          </p:cNvPr>
          <p:cNvSpPr/>
          <p:nvPr/>
        </p:nvSpPr>
        <p:spPr>
          <a:xfrm>
            <a:off x="1569963" y="3208685"/>
            <a:ext cx="1457522" cy="625285"/>
          </a:xfrm>
          <a:custGeom>
            <a:avLst/>
            <a:gdLst>
              <a:gd name="connsiteX0" fmla="*/ 0 w 1457522"/>
              <a:gd name="connsiteY0" fmla="*/ 0 h 625285"/>
              <a:gd name="connsiteX1" fmla="*/ 1457522 w 1457522"/>
              <a:gd name="connsiteY1" fmla="*/ 0 h 625285"/>
              <a:gd name="connsiteX2" fmla="*/ 1457522 w 1457522"/>
              <a:gd name="connsiteY2" fmla="*/ 625285 h 625285"/>
              <a:gd name="connsiteX3" fmla="*/ 0 w 1457522"/>
              <a:gd name="connsiteY3" fmla="*/ 625285 h 625285"/>
              <a:gd name="connsiteX4" fmla="*/ 0 w 1457522"/>
              <a:gd name="connsiteY4" fmla="*/ 0 h 625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522" h="625285">
                <a:moveTo>
                  <a:pt x="0" y="0"/>
                </a:moveTo>
                <a:lnTo>
                  <a:pt x="1457522" y="0"/>
                </a:lnTo>
                <a:lnTo>
                  <a:pt x="1457522" y="625285"/>
                </a:lnTo>
                <a:lnTo>
                  <a:pt x="0" y="625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lt"/>
                <a:ea typeface="Brush Script MT" panose="03060802040406070304" pitchFamily="66" charset="-122"/>
                <a:cs typeface="Brush Script MT" panose="03060802040406070304" pitchFamily="66" charset="-122"/>
                <a:sym typeface="Wingdings" pitchFamily="2" charset="2"/>
              </a:rPr>
              <a:t>Kinetic energy of used beam recycled to </a:t>
            </a:r>
            <a:r>
              <a:rPr lang="en-GB" sz="1200" kern="1200" dirty="0">
                <a:latin typeface="+mn-lt"/>
                <a:ea typeface="Brush Script MT" panose="03060802040406070304" pitchFamily="66" charset="-122"/>
                <a:cs typeface="Brush Script MT" panose="03060802040406070304" pitchFamily="66" charset="-122"/>
              </a:rPr>
              <a:t>re-excite cavities</a:t>
            </a:r>
            <a:endParaRPr lang="fr-FR" sz="1200" kern="1200" dirty="0"/>
          </a:p>
        </p:txBody>
      </p:sp>
      <p:sp>
        <p:nvSpPr>
          <p:cNvPr id="21" name="Flèche en arc 20">
            <a:extLst>
              <a:ext uri="{FF2B5EF4-FFF2-40B4-BE49-F238E27FC236}">
                <a16:creationId xmlns:a16="http://schemas.microsoft.com/office/drawing/2014/main" id="{A3531886-9BEA-84DA-5870-FDC196700FE9}"/>
              </a:ext>
            </a:extLst>
          </p:cNvPr>
          <p:cNvSpPr/>
          <p:nvPr/>
        </p:nvSpPr>
        <p:spPr>
          <a:xfrm>
            <a:off x="1774550" y="1395248"/>
            <a:ext cx="2593164" cy="2593164"/>
          </a:xfrm>
          <a:prstGeom prst="circularArrow">
            <a:avLst>
              <a:gd name="adj1" fmla="val 6907"/>
              <a:gd name="adj2" fmla="val 465751"/>
              <a:gd name="adj3" fmla="val 11730507"/>
              <a:gd name="adj4" fmla="val 9122676"/>
              <a:gd name="adj5" fmla="val 8058"/>
            </a:avLst>
          </a:prstGeom>
          <a:solidFill>
            <a:srgbClr val="229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orme libre 21">
            <a:extLst>
              <a:ext uri="{FF2B5EF4-FFF2-40B4-BE49-F238E27FC236}">
                <a16:creationId xmlns:a16="http://schemas.microsoft.com/office/drawing/2014/main" id="{994CD564-2537-009F-6544-6B241F54B658}"/>
              </a:ext>
            </a:extLst>
          </p:cNvPr>
          <p:cNvSpPr/>
          <p:nvPr/>
        </p:nvSpPr>
        <p:spPr>
          <a:xfrm>
            <a:off x="1639711" y="1652638"/>
            <a:ext cx="1216713" cy="603598"/>
          </a:xfrm>
          <a:custGeom>
            <a:avLst/>
            <a:gdLst>
              <a:gd name="connsiteX0" fmla="*/ 0 w 1216713"/>
              <a:gd name="connsiteY0" fmla="*/ 0 h 603598"/>
              <a:gd name="connsiteX1" fmla="*/ 1216713 w 1216713"/>
              <a:gd name="connsiteY1" fmla="*/ 0 h 603598"/>
              <a:gd name="connsiteX2" fmla="*/ 1216713 w 1216713"/>
              <a:gd name="connsiteY2" fmla="*/ 603598 h 603598"/>
              <a:gd name="connsiteX3" fmla="*/ 0 w 1216713"/>
              <a:gd name="connsiteY3" fmla="*/ 603598 h 603598"/>
              <a:gd name="connsiteX4" fmla="*/ 0 w 1216713"/>
              <a:gd name="connsiteY4" fmla="*/ 0 h 60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713" h="603598">
                <a:moveTo>
                  <a:pt x="0" y="0"/>
                </a:moveTo>
                <a:lnTo>
                  <a:pt x="1216713" y="0"/>
                </a:lnTo>
                <a:lnTo>
                  <a:pt x="1216713" y="603598"/>
                </a:lnTo>
                <a:lnTo>
                  <a:pt x="0" y="6035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0" kern="1200" dirty="0"/>
              <a:t>New beam </a:t>
            </a:r>
            <a:r>
              <a:rPr lang="en-GB" sz="1200" b="0" kern="1200" noProof="0" dirty="0"/>
              <a:t>injected</a:t>
            </a:r>
            <a:r>
              <a:rPr lang="en-GB" sz="1200" b="0" kern="1200" dirty="0"/>
              <a:t> in ERL loop</a:t>
            </a:r>
          </a:p>
        </p:txBody>
      </p:sp>
      <p:sp>
        <p:nvSpPr>
          <p:cNvPr id="23" name="Flèche en arc 22">
            <a:extLst>
              <a:ext uri="{FF2B5EF4-FFF2-40B4-BE49-F238E27FC236}">
                <a16:creationId xmlns:a16="http://schemas.microsoft.com/office/drawing/2014/main" id="{2CDFAC26-ED13-7E69-1A92-C5EE96873909}"/>
              </a:ext>
            </a:extLst>
          </p:cNvPr>
          <p:cNvSpPr/>
          <p:nvPr/>
        </p:nvSpPr>
        <p:spPr>
          <a:xfrm>
            <a:off x="1430592" y="1385815"/>
            <a:ext cx="3208678" cy="2593164"/>
          </a:xfrm>
          <a:prstGeom prst="circularArrow">
            <a:avLst>
              <a:gd name="adj1" fmla="val 6907"/>
              <a:gd name="adj2" fmla="val 465751"/>
              <a:gd name="adj3" fmla="val 17604713"/>
              <a:gd name="adj4" fmla="val 14943880"/>
              <a:gd name="adj5" fmla="val 8058"/>
            </a:avLst>
          </a:prstGeom>
          <a:solidFill>
            <a:srgbClr val="229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ZoneTexte 4">
            <a:extLst>
              <a:ext uri="{FF2B5EF4-FFF2-40B4-BE49-F238E27FC236}">
                <a16:creationId xmlns:a16="http://schemas.microsoft.com/office/drawing/2014/main" id="{08A49D28-D7C3-B398-7A19-4E6521FF7D50}"/>
              </a:ext>
            </a:extLst>
          </p:cNvPr>
          <p:cNvSpPr txBox="1"/>
          <p:nvPr/>
        </p:nvSpPr>
        <p:spPr>
          <a:xfrm>
            <a:off x="190843" y="4381053"/>
            <a:ext cx="10581932" cy="1384995"/>
          </a:xfrm>
          <a:prstGeom prst="rect">
            <a:avLst/>
          </a:prstGeom>
          <a:noFill/>
        </p:spPr>
        <p:txBody>
          <a:bodyPr wrap="square" rtlCol="0">
            <a:spAutoFit/>
          </a:bodyPr>
          <a:lstStyle/>
          <a:p>
            <a:r>
              <a:rPr lang="en-GB" b="1" dirty="0">
                <a:solidFill>
                  <a:srgbClr val="FF6700"/>
                </a:solidFill>
                <a:latin typeface="+mn-lt"/>
              </a:rPr>
              <a:t>More advantages:</a:t>
            </a:r>
          </a:p>
          <a:p>
            <a:pPr marL="285750" indent="-285750">
              <a:buSzPct val="80000"/>
              <a:buFont typeface="Wingdings" pitchFamily="2" charset="2"/>
              <a:buChar char="Ø"/>
            </a:pPr>
            <a:r>
              <a:rPr lang="en-GB" sz="1600" dirty="0">
                <a:latin typeface="+mn-lt"/>
              </a:rPr>
              <a:t>Linac-like beam quality with extremely flexible time structure</a:t>
            </a:r>
          </a:p>
          <a:p>
            <a:pPr marL="285750" indent="-285750">
              <a:buSzPct val="80000"/>
              <a:buFont typeface="Wingdings" pitchFamily="2" charset="2"/>
              <a:buChar char="Ø"/>
            </a:pPr>
            <a:r>
              <a:rPr lang="fr-FR" sz="1600" dirty="0">
                <a:latin typeface="+mn-lt"/>
              </a:rPr>
              <a:t>High operating efficiency </a:t>
            </a:r>
            <a:r>
              <a:rPr lang="en-GB" sz="1600" dirty="0">
                <a:latin typeface="+mn-lt"/>
                <a:sym typeface="Wingdings" pitchFamily="2" charset="2"/>
              </a:rPr>
              <a:t> </a:t>
            </a:r>
          </a:p>
          <a:p>
            <a:pPr marL="285750" indent="-285750">
              <a:buSzPct val="80000"/>
              <a:buFont typeface="Wingdings" pitchFamily="2" charset="2"/>
              <a:buChar char="Ø"/>
            </a:pPr>
            <a:r>
              <a:rPr lang="en-GB" sz="1600" dirty="0">
                <a:latin typeface="+mn-lt"/>
              </a:rPr>
              <a:t>Multi-pass configuration: High average current carrying capability (no more RF power limit) + High average beam power in a compact machine</a:t>
            </a:r>
          </a:p>
        </p:txBody>
      </p:sp>
      <p:sp>
        <p:nvSpPr>
          <p:cNvPr id="10" name="ZoneTexte 9">
            <a:extLst>
              <a:ext uri="{FF2B5EF4-FFF2-40B4-BE49-F238E27FC236}">
                <a16:creationId xmlns:a16="http://schemas.microsoft.com/office/drawing/2014/main" id="{67D49ADC-E4E1-734D-97A0-5B98A44B9CF7}"/>
              </a:ext>
            </a:extLst>
          </p:cNvPr>
          <p:cNvSpPr txBox="1"/>
          <p:nvPr/>
        </p:nvSpPr>
        <p:spPr>
          <a:xfrm>
            <a:off x="5218503" y="3619163"/>
            <a:ext cx="5352460" cy="1138773"/>
          </a:xfrm>
          <a:prstGeom prst="rect">
            <a:avLst/>
          </a:prstGeom>
          <a:noFill/>
        </p:spPr>
        <p:txBody>
          <a:bodyPr wrap="square" rtlCol="0">
            <a:spAutoFit/>
          </a:bodyPr>
          <a:lstStyle/>
          <a:p>
            <a:r>
              <a:rPr lang="en-GB" b="1" dirty="0">
                <a:solidFill>
                  <a:srgbClr val="FF6700"/>
                </a:solidFill>
                <a:latin typeface="+mn-lt"/>
              </a:rPr>
              <a:t>The benefits: </a:t>
            </a:r>
          </a:p>
          <a:p>
            <a:pPr marL="285750" indent="-285750">
              <a:buSzPct val="80000"/>
              <a:buFont typeface="Wingdings" pitchFamily="2" charset="2"/>
              <a:buChar char="Ø"/>
            </a:pPr>
            <a:r>
              <a:rPr lang="en-GB" sz="1600" dirty="0">
                <a:latin typeface="+mn-lt"/>
              </a:rPr>
              <a:t>Reduce accelerator power consumption</a:t>
            </a:r>
          </a:p>
          <a:p>
            <a:pPr marL="285750" indent="-285750">
              <a:buSzPct val="80000"/>
              <a:buFont typeface="Wingdings" pitchFamily="2" charset="2"/>
              <a:buChar char="Ø"/>
            </a:pPr>
            <a:r>
              <a:rPr lang="en-GB" sz="1600" dirty="0">
                <a:latin typeface="+mn-lt"/>
              </a:rPr>
              <a:t>Dumping the beam at injection power</a:t>
            </a:r>
          </a:p>
          <a:p>
            <a:pPr marL="285750" indent="-285750">
              <a:buSzPct val="80000"/>
              <a:buFont typeface="Wingdings" pitchFamily="2" charset="2"/>
              <a:buChar char="Ø"/>
            </a:pPr>
            <a:r>
              <a:rPr lang="en-GB" sz="1600" dirty="0">
                <a:latin typeface="+mn-lt"/>
              </a:rPr>
              <a:t>Fresh beam in IP with the same characteristics</a:t>
            </a:r>
          </a:p>
        </p:txBody>
      </p:sp>
      <p:sp>
        <p:nvSpPr>
          <p:cNvPr id="6" name="ZoneTexte 5">
            <a:extLst>
              <a:ext uri="{FF2B5EF4-FFF2-40B4-BE49-F238E27FC236}">
                <a16:creationId xmlns:a16="http://schemas.microsoft.com/office/drawing/2014/main" id="{307D8702-3A67-CD5E-DCAD-AEF0D70F5813}"/>
              </a:ext>
            </a:extLst>
          </p:cNvPr>
          <p:cNvSpPr txBox="1"/>
          <p:nvPr/>
        </p:nvSpPr>
        <p:spPr>
          <a:xfrm>
            <a:off x="2294742" y="797496"/>
            <a:ext cx="1584176" cy="692497"/>
          </a:xfrm>
          <a:prstGeom prst="rect">
            <a:avLst/>
          </a:prstGeom>
          <a:noFill/>
          <a:ln>
            <a:solidFill>
              <a:srgbClr val="C00000"/>
            </a:solidFill>
          </a:ln>
        </p:spPr>
        <p:txBody>
          <a:bodyPr wrap="square" rtlCol="0">
            <a:spAutoFit/>
          </a:bodyPr>
          <a:lstStyle/>
          <a:p>
            <a:pPr algn="ctr"/>
            <a:r>
              <a:rPr lang="en-GB" sz="1300" b="1" u="sng" dirty="0">
                <a:solidFill>
                  <a:srgbClr val="C00000"/>
                </a:solidFill>
                <a:latin typeface="+mn-lt"/>
              </a:rPr>
              <a:t>Acceleration:</a:t>
            </a:r>
          </a:p>
          <a:p>
            <a:pPr algn="ctr"/>
            <a:r>
              <a:rPr lang="en-GB" sz="1300" dirty="0">
                <a:solidFill>
                  <a:srgbClr val="C00000"/>
                </a:solidFill>
                <a:latin typeface="+mn-lt"/>
              </a:rPr>
              <a:t>RF power provided to cavities</a:t>
            </a:r>
          </a:p>
        </p:txBody>
      </p:sp>
      <p:grpSp>
        <p:nvGrpSpPr>
          <p:cNvPr id="13" name="Groupe 12">
            <a:extLst>
              <a:ext uri="{FF2B5EF4-FFF2-40B4-BE49-F238E27FC236}">
                <a16:creationId xmlns:a16="http://schemas.microsoft.com/office/drawing/2014/main" id="{6FC5CA74-2BBA-6BB5-6581-A1CC9BEE759B}"/>
              </a:ext>
            </a:extLst>
          </p:cNvPr>
          <p:cNvGrpSpPr/>
          <p:nvPr/>
        </p:nvGrpSpPr>
        <p:grpSpPr>
          <a:xfrm>
            <a:off x="2290043" y="869504"/>
            <a:ext cx="1584176" cy="504056"/>
            <a:chOff x="2506067" y="869504"/>
            <a:chExt cx="1584176" cy="504056"/>
          </a:xfrm>
        </p:grpSpPr>
        <p:cxnSp>
          <p:nvCxnSpPr>
            <p:cNvPr id="8" name="Connecteur droit 7">
              <a:extLst>
                <a:ext uri="{FF2B5EF4-FFF2-40B4-BE49-F238E27FC236}">
                  <a16:creationId xmlns:a16="http://schemas.microsoft.com/office/drawing/2014/main" id="{0C4FB745-9C27-1B57-6A77-A6111D2F5115}"/>
                </a:ext>
              </a:extLst>
            </p:cNvPr>
            <p:cNvCxnSpPr/>
            <p:nvPr/>
          </p:nvCxnSpPr>
          <p:spPr>
            <a:xfrm>
              <a:off x="2506067" y="869504"/>
              <a:ext cx="1584176" cy="50405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759666A-584E-003E-04C3-0735829C7135}"/>
                </a:ext>
              </a:extLst>
            </p:cNvPr>
            <p:cNvCxnSpPr/>
            <p:nvPr/>
          </p:nvCxnSpPr>
          <p:spPr>
            <a:xfrm flipH="1">
              <a:off x="2506067" y="869504"/>
              <a:ext cx="1584176" cy="50405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DEB34253-603D-69E5-4269-DB50E36A2B18}"/>
              </a:ext>
            </a:extLst>
          </p:cNvPr>
          <p:cNvSpPr txBox="1"/>
          <p:nvPr/>
        </p:nvSpPr>
        <p:spPr>
          <a:xfrm>
            <a:off x="201812" y="941512"/>
            <a:ext cx="1512167" cy="400110"/>
          </a:xfrm>
          <a:prstGeom prst="rect">
            <a:avLst/>
          </a:prstGeom>
          <a:noFill/>
        </p:spPr>
        <p:txBody>
          <a:bodyPr wrap="square" rtlCol="0">
            <a:spAutoFit/>
          </a:bodyPr>
          <a:lstStyle/>
          <a:p>
            <a:r>
              <a:rPr lang="en-GB" b="1" dirty="0">
                <a:solidFill>
                  <a:srgbClr val="FF6700"/>
                </a:solidFill>
              </a:rPr>
              <a:t>The idea: </a:t>
            </a:r>
          </a:p>
        </p:txBody>
      </p:sp>
      <p:sp>
        <p:nvSpPr>
          <p:cNvPr id="4" name="ZoneTexte 3">
            <a:extLst>
              <a:ext uri="{FF2B5EF4-FFF2-40B4-BE49-F238E27FC236}">
                <a16:creationId xmlns:a16="http://schemas.microsoft.com/office/drawing/2014/main" id="{078D82E6-B802-C3EA-2B62-5F4FD979A982}"/>
              </a:ext>
            </a:extLst>
          </p:cNvPr>
          <p:cNvSpPr txBox="1"/>
          <p:nvPr/>
        </p:nvSpPr>
        <p:spPr>
          <a:xfrm>
            <a:off x="1353939" y="1733600"/>
            <a:ext cx="432048" cy="307777"/>
          </a:xfrm>
          <a:prstGeom prst="rect">
            <a:avLst/>
          </a:prstGeom>
          <a:noFill/>
        </p:spPr>
        <p:txBody>
          <a:bodyPr wrap="square" rtlCol="0">
            <a:spAutoFit/>
          </a:bodyPr>
          <a:lstStyle/>
          <a:p>
            <a:r>
              <a:rPr lang="en-GB" sz="1400" dirty="0">
                <a:solidFill>
                  <a:srgbClr val="FF6700"/>
                </a:solidFill>
                <a:latin typeface="+mn-lt"/>
              </a:rPr>
              <a:t>(1)</a:t>
            </a:r>
          </a:p>
        </p:txBody>
      </p:sp>
      <p:sp>
        <p:nvSpPr>
          <p:cNvPr id="241" name="ZoneTexte 240">
            <a:extLst>
              <a:ext uri="{FF2B5EF4-FFF2-40B4-BE49-F238E27FC236}">
                <a16:creationId xmlns:a16="http://schemas.microsoft.com/office/drawing/2014/main" id="{5ADB48E4-C165-9EA7-C51F-C4CD9DB97F21}"/>
              </a:ext>
            </a:extLst>
          </p:cNvPr>
          <p:cNvSpPr txBox="1"/>
          <p:nvPr/>
        </p:nvSpPr>
        <p:spPr>
          <a:xfrm>
            <a:off x="4450283" y="1785863"/>
            <a:ext cx="432048" cy="307777"/>
          </a:xfrm>
          <a:prstGeom prst="rect">
            <a:avLst/>
          </a:prstGeom>
          <a:noFill/>
        </p:spPr>
        <p:txBody>
          <a:bodyPr wrap="square" rtlCol="0">
            <a:spAutoFit/>
          </a:bodyPr>
          <a:lstStyle/>
          <a:p>
            <a:r>
              <a:rPr lang="en-GB" sz="1400" dirty="0">
                <a:solidFill>
                  <a:srgbClr val="FF6700"/>
                </a:solidFill>
                <a:latin typeface="+mn-lt"/>
              </a:rPr>
              <a:t>(2)</a:t>
            </a:r>
          </a:p>
        </p:txBody>
      </p:sp>
      <p:sp>
        <p:nvSpPr>
          <p:cNvPr id="242" name="ZoneTexte 241">
            <a:extLst>
              <a:ext uri="{FF2B5EF4-FFF2-40B4-BE49-F238E27FC236}">
                <a16:creationId xmlns:a16="http://schemas.microsoft.com/office/drawing/2014/main" id="{85E3FD80-4208-C7F5-B440-820FE413FC93}"/>
              </a:ext>
            </a:extLst>
          </p:cNvPr>
          <p:cNvSpPr txBox="1"/>
          <p:nvPr/>
        </p:nvSpPr>
        <p:spPr>
          <a:xfrm>
            <a:off x="4378275" y="3370039"/>
            <a:ext cx="432048" cy="307777"/>
          </a:xfrm>
          <a:prstGeom prst="rect">
            <a:avLst/>
          </a:prstGeom>
          <a:noFill/>
        </p:spPr>
        <p:txBody>
          <a:bodyPr wrap="square" rtlCol="0">
            <a:spAutoFit/>
          </a:bodyPr>
          <a:lstStyle/>
          <a:p>
            <a:r>
              <a:rPr lang="en-GB" sz="1400" dirty="0">
                <a:solidFill>
                  <a:srgbClr val="FF6700"/>
                </a:solidFill>
                <a:latin typeface="+mn-lt"/>
              </a:rPr>
              <a:t>(3)</a:t>
            </a:r>
          </a:p>
        </p:txBody>
      </p:sp>
      <p:sp>
        <p:nvSpPr>
          <p:cNvPr id="243" name="ZoneTexte 242">
            <a:extLst>
              <a:ext uri="{FF2B5EF4-FFF2-40B4-BE49-F238E27FC236}">
                <a16:creationId xmlns:a16="http://schemas.microsoft.com/office/drawing/2014/main" id="{21A5D8CE-20D9-8EB3-2BBD-0EB64AAA2361}"/>
              </a:ext>
            </a:extLst>
          </p:cNvPr>
          <p:cNvSpPr txBox="1"/>
          <p:nvPr/>
        </p:nvSpPr>
        <p:spPr>
          <a:xfrm>
            <a:off x="1209923" y="3317776"/>
            <a:ext cx="432048" cy="307777"/>
          </a:xfrm>
          <a:prstGeom prst="rect">
            <a:avLst/>
          </a:prstGeom>
          <a:noFill/>
        </p:spPr>
        <p:txBody>
          <a:bodyPr wrap="square" rtlCol="0">
            <a:spAutoFit/>
          </a:bodyPr>
          <a:lstStyle/>
          <a:p>
            <a:r>
              <a:rPr lang="en-GB" sz="1400" dirty="0">
                <a:solidFill>
                  <a:srgbClr val="FF6700"/>
                </a:solidFill>
                <a:latin typeface="+mn-lt"/>
              </a:rPr>
              <a:t>(4)</a:t>
            </a:r>
          </a:p>
        </p:txBody>
      </p:sp>
      <p:sp>
        <p:nvSpPr>
          <p:cNvPr id="244" name="ZoneTexte 243">
            <a:extLst>
              <a:ext uri="{FF2B5EF4-FFF2-40B4-BE49-F238E27FC236}">
                <a16:creationId xmlns:a16="http://schemas.microsoft.com/office/drawing/2014/main" id="{7EBE192F-2B46-5955-04D2-0D722C51179E}"/>
              </a:ext>
            </a:extLst>
          </p:cNvPr>
          <p:cNvSpPr txBox="1"/>
          <p:nvPr/>
        </p:nvSpPr>
        <p:spPr>
          <a:xfrm>
            <a:off x="1497955" y="1589584"/>
            <a:ext cx="432048" cy="307777"/>
          </a:xfrm>
          <a:prstGeom prst="rect">
            <a:avLst/>
          </a:prstGeom>
          <a:noFill/>
        </p:spPr>
        <p:txBody>
          <a:bodyPr wrap="square" rtlCol="0">
            <a:spAutoFit/>
          </a:bodyPr>
          <a:lstStyle/>
          <a:p>
            <a:r>
              <a:rPr lang="en-GB" sz="1400" dirty="0">
                <a:solidFill>
                  <a:srgbClr val="FF6700"/>
                </a:solidFill>
                <a:latin typeface="+mn-lt"/>
              </a:rPr>
              <a:t>(1’)</a:t>
            </a:r>
          </a:p>
        </p:txBody>
      </p:sp>
      <p:sp>
        <p:nvSpPr>
          <p:cNvPr id="7" name="ZoneTexte 6">
            <a:extLst>
              <a:ext uri="{FF2B5EF4-FFF2-40B4-BE49-F238E27FC236}">
                <a16:creationId xmlns:a16="http://schemas.microsoft.com/office/drawing/2014/main" id="{C3948E59-D5AC-7369-F38C-D0FE25EC99AE}"/>
              </a:ext>
            </a:extLst>
          </p:cNvPr>
          <p:cNvSpPr txBox="1"/>
          <p:nvPr/>
        </p:nvSpPr>
        <p:spPr>
          <a:xfrm>
            <a:off x="2506067" y="2492588"/>
            <a:ext cx="1152128" cy="400110"/>
          </a:xfrm>
          <a:prstGeom prst="rect">
            <a:avLst/>
          </a:prstGeom>
          <a:noFill/>
        </p:spPr>
        <p:txBody>
          <a:bodyPr wrap="square" rtlCol="0">
            <a:spAutoFit/>
          </a:bodyPr>
          <a:lstStyle/>
          <a:p>
            <a:r>
              <a:rPr lang="en-GB" dirty="0">
                <a:solidFill>
                  <a:srgbClr val="229023"/>
                </a:solidFill>
                <a:latin typeface="+mn-lt"/>
              </a:rPr>
              <a:t>ERL Loop</a:t>
            </a:r>
          </a:p>
        </p:txBody>
      </p:sp>
      <p:sp>
        <p:nvSpPr>
          <p:cNvPr id="20" name="ZoneTexte 19">
            <a:extLst>
              <a:ext uri="{FF2B5EF4-FFF2-40B4-BE49-F238E27FC236}">
                <a16:creationId xmlns:a16="http://schemas.microsoft.com/office/drawing/2014/main" id="{EF2BA91F-D979-E256-275F-FF7A8505D04B}"/>
              </a:ext>
            </a:extLst>
          </p:cNvPr>
          <p:cNvSpPr txBox="1"/>
          <p:nvPr/>
        </p:nvSpPr>
        <p:spPr>
          <a:xfrm>
            <a:off x="4602683" y="1733600"/>
            <a:ext cx="639688" cy="307777"/>
          </a:xfrm>
          <a:prstGeom prst="rect">
            <a:avLst/>
          </a:prstGeom>
          <a:noFill/>
        </p:spPr>
        <p:txBody>
          <a:bodyPr wrap="square" rtlCol="0">
            <a:spAutoFit/>
          </a:bodyPr>
          <a:lstStyle/>
          <a:p>
            <a:r>
              <a:rPr lang="en-GB" sz="1400" dirty="0">
                <a:solidFill>
                  <a:srgbClr val="FF6700"/>
                </a:solidFill>
                <a:latin typeface="+mn-lt"/>
              </a:rPr>
              <a:t>(2’)…</a:t>
            </a:r>
          </a:p>
        </p:txBody>
      </p:sp>
      <p:sp>
        <p:nvSpPr>
          <p:cNvPr id="3" name="ZoneTexte 2">
            <a:extLst>
              <a:ext uri="{FF2B5EF4-FFF2-40B4-BE49-F238E27FC236}">
                <a16:creationId xmlns:a16="http://schemas.microsoft.com/office/drawing/2014/main" id="{55D69398-45E8-79A1-1214-05DE2707A69B}"/>
              </a:ext>
            </a:extLst>
          </p:cNvPr>
          <p:cNvSpPr txBox="1"/>
          <p:nvPr/>
        </p:nvSpPr>
        <p:spPr>
          <a:xfrm>
            <a:off x="2290043" y="4049469"/>
            <a:ext cx="1800200" cy="492443"/>
          </a:xfrm>
          <a:prstGeom prst="rect">
            <a:avLst/>
          </a:prstGeom>
          <a:noFill/>
          <a:ln>
            <a:solidFill>
              <a:schemeClr val="accent1">
                <a:lumMod val="75000"/>
              </a:schemeClr>
            </a:solidFill>
          </a:ln>
        </p:spPr>
        <p:txBody>
          <a:bodyPr wrap="square" rtlCol="0">
            <a:spAutoFit/>
          </a:bodyPr>
          <a:lstStyle/>
          <a:p>
            <a:pPr algn="ctr"/>
            <a:r>
              <a:rPr lang="en-GB" sz="1300" b="1" u="sng" dirty="0">
                <a:solidFill>
                  <a:schemeClr val="accent1">
                    <a:lumMod val="75000"/>
                  </a:schemeClr>
                </a:solidFill>
                <a:latin typeface="+mn-lt"/>
              </a:rPr>
              <a:t>Deceleration</a:t>
            </a:r>
            <a:r>
              <a:rPr lang="en-GB" sz="1300" dirty="0">
                <a:solidFill>
                  <a:schemeClr val="accent1">
                    <a:lumMod val="75000"/>
                  </a:schemeClr>
                </a:solidFill>
                <a:latin typeface="+mn-lt"/>
              </a:rPr>
              <a:t>:</a:t>
            </a:r>
          </a:p>
          <a:p>
            <a:pPr algn="ctr"/>
            <a:r>
              <a:rPr lang="en-GB" sz="1300" dirty="0">
                <a:solidFill>
                  <a:schemeClr val="accent1">
                    <a:lumMod val="75000"/>
                  </a:schemeClr>
                </a:solidFill>
                <a:latin typeface="+mn-lt"/>
              </a:rPr>
              <a:t>180° RF Phase shift</a:t>
            </a:r>
          </a:p>
        </p:txBody>
      </p:sp>
      <p:cxnSp>
        <p:nvCxnSpPr>
          <p:cNvPr id="38" name="Connecteur droit 37">
            <a:extLst>
              <a:ext uri="{FF2B5EF4-FFF2-40B4-BE49-F238E27FC236}">
                <a16:creationId xmlns:a16="http://schemas.microsoft.com/office/drawing/2014/main" id="{B1EC73E2-F4F2-4D33-5CA4-2D753CC2FF63}"/>
              </a:ext>
            </a:extLst>
          </p:cNvPr>
          <p:cNvCxnSpPr>
            <a:cxnSpLocks/>
            <a:stCxn id="32" idx="1"/>
          </p:cNvCxnSpPr>
          <p:nvPr/>
        </p:nvCxnSpPr>
        <p:spPr>
          <a:xfrm flipV="1">
            <a:off x="7690643" y="2263796"/>
            <a:ext cx="72008" cy="15359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FC5B37D0-FFFA-37DB-E321-AF2EB652D174}"/>
              </a:ext>
            </a:extLst>
          </p:cNvPr>
          <p:cNvCxnSpPr>
            <a:cxnSpLocks/>
          </p:cNvCxnSpPr>
          <p:nvPr/>
        </p:nvCxnSpPr>
        <p:spPr>
          <a:xfrm flipV="1">
            <a:off x="7834659" y="1940050"/>
            <a:ext cx="72008" cy="15359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F5B877C1-2DC2-9929-4F52-BE60CD39E890}"/>
              </a:ext>
            </a:extLst>
          </p:cNvPr>
          <p:cNvSpPr>
            <a:spLocks/>
          </p:cNvSpPr>
          <p:nvPr/>
        </p:nvSpPr>
        <p:spPr>
          <a:xfrm>
            <a:off x="7114579" y="2885736"/>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lipse 45">
            <a:extLst>
              <a:ext uri="{FF2B5EF4-FFF2-40B4-BE49-F238E27FC236}">
                <a16:creationId xmlns:a16="http://schemas.microsoft.com/office/drawing/2014/main" id="{94643243-DC94-3547-9025-CF2FF8CD7B96}"/>
              </a:ext>
            </a:extLst>
          </p:cNvPr>
          <p:cNvSpPr>
            <a:spLocks/>
          </p:cNvSpPr>
          <p:nvPr/>
        </p:nvSpPr>
        <p:spPr>
          <a:xfrm>
            <a:off x="8122691" y="2885728"/>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lipse 46">
            <a:extLst>
              <a:ext uri="{FF2B5EF4-FFF2-40B4-BE49-F238E27FC236}">
                <a16:creationId xmlns:a16="http://schemas.microsoft.com/office/drawing/2014/main" id="{F29F03F2-4227-650C-F7EF-4A3697292A70}"/>
              </a:ext>
            </a:extLst>
          </p:cNvPr>
          <p:cNvSpPr>
            <a:spLocks/>
          </p:cNvSpPr>
          <p:nvPr/>
        </p:nvSpPr>
        <p:spPr>
          <a:xfrm>
            <a:off x="7042587" y="1517576"/>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a:extLst>
              <a:ext uri="{FF2B5EF4-FFF2-40B4-BE49-F238E27FC236}">
                <a16:creationId xmlns:a16="http://schemas.microsoft.com/office/drawing/2014/main" id="{373A4E41-B598-B1DB-B180-6F1ACFCD22A7}"/>
              </a:ext>
            </a:extLst>
          </p:cNvPr>
          <p:cNvSpPr>
            <a:spLocks/>
          </p:cNvSpPr>
          <p:nvPr/>
        </p:nvSpPr>
        <p:spPr>
          <a:xfrm>
            <a:off x="8158707" y="2885728"/>
            <a:ext cx="108000" cy="72000"/>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lipse 48">
            <a:extLst>
              <a:ext uri="{FF2B5EF4-FFF2-40B4-BE49-F238E27FC236}">
                <a16:creationId xmlns:a16="http://schemas.microsoft.com/office/drawing/2014/main" id="{6503967E-E8C7-8B3A-9CE0-45F1E50C5799}"/>
              </a:ext>
            </a:extLst>
          </p:cNvPr>
          <p:cNvSpPr>
            <a:spLocks/>
          </p:cNvSpPr>
          <p:nvPr/>
        </p:nvSpPr>
        <p:spPr>
          <a:xfrm>
            <a:off x="8986787" y="3173768"/>
            <a:ext cx="108000" cy="72000"/>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llipse 49">
            <a:extLst>
              <a:ext uri="{FF2B5EF4-FFF2-40B4-BE49-F238E27FC236}">
                <a16:creationId xmlns:a16="http://schemas.microsoft.com/office/drawing/2014/main" id="{825C471A-06D8-E878-484F-C650EB280227}"/>
              </a:ext>
            </a:extLst>
          </p:cNvPr>
          <p:cNvSpPr>
            <a:spLocks/>
          </p:cNvSpPr>
          <p:nvPr/>
        </p:nvSpPr>
        <p:spPr>
          <a:xfrm>
            <a:off x="7654651" y="2885728"/>
            <a:ext cx="108000" cy="72000"/>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a:extLst>
              <a:ext uri="{FF2B5EF4-FFF2-40B4-BE49-F238E27FC236}">
                <a16:creationId xmlns:a16="http://schemas.microsoft.com/office/drawing/2014/main" id="{FF8876B5-A0FA-EDE8-3FAB-458A68DD6BC6}"/>
              </a:ext>
            </a:extLst>
          </p:cNvPr>
          <p:cNvSpPr>
            <a:spLocks/>
          </p:cNvSpPr>
          <p:nvPr/>
        </p:nvSpPr>
        <p:spPr>
          <a:xfrm rot="18628562">
            <a:off x="6754539" y="3071882"/>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a:extLst>
              <a:ext uri="{FF2B5EF4-FFF2-40B4-BE49-F238E27FC236}">
                <a16:creationId xmlns:a16="http://schemas.microsoft.com/office/drawing/2014/main" id="{20D3B217-3532-FC87-9773-B4C4C343D728}"/>
              </a:ext>
            </a:extLst>
          </p:cNvPr>
          <p:cNvSpPr>
            <a:spLocks/>
          </p:cNvSpPr>
          <p:nvPr/>
        </p:nvSpPr>
        <p:spPr>
          <a:xfrm>
            <a:off x="7150595" y="2885728"/>
            <a:ext cx="108000" cy="72000"/>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a:extLst>
              <a:ext uri="{FF2B5EF4-FFF2-40B4-BE49-F238E27FC236}">
                <a16:creationId xmlns:a16="http://schemas.microsoft.com/office/drawing/2014/main" id="{148FA6FD-3EFC-3C38-C57C-97192D33C5C6}"/>
              </a:ext>
            </a:extLst>
          </p:cNvPr>
          <p:cNvSpPr>
            <a:spLocks/>
          </p:cNvSpPr>
          <p:nvPr/>
        </p:nvSpPr>
        <p:spPr>
          <a:xfrm>
            <a:off x="8122691" y="2885736"/>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a:extLst>
              <a:ext uri="{FF2B5EF4-FFF2-40B4-BE49-F238E27FC236}">
                <a16:creationId xmlns:a16="http://schemas.microsoft.com/office/drawing/2014/main" id="{E727455A-1D70-EDA3-5246-FC83B0D82CD0}"/>
              </a:ext>
            </a:extLst>
          </p:cNvPr>
          <p:cNvSpPr>
            <a:spLocks/>
          </p:cNvSpPr>
          <p:nvPr/>
        </p:nvSpPr>
        <p:spPr>
          <a:xfrm>
            <a:off x="7618635" y="2885728"/>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766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 presetClass="exit" presetSubtype="10" fill="hold" grpId="1" nodeType="withEffect">
                                  <p:stCondLst>
                                    <p:cond delay="0"/>
                                  </p:stCondLst>
                                  <p:childTnLst>
                                    <p:animEffect transition="out" filter="blinds(horizontal)">
                                      <p:cBhvr>
                                        <p:cTn id="8" dur="500"/>
                                        <p:tgtEl>
                                          <p:spTgt spid="59"/>
                                        </p:tgtEl>
                                      </p:cBhvr>
                                    </p:animEffect>
                                    <p:set>
                                      <p:cBhvr>
                                        <p:cTn id="9" dur="1" fill="hold">
                                          <p:stCondLst>
                                            <p:cond delay="499"/>
                                          </p:stCondLst>
                                        </p:cTn>
                                        <p:tgtEl>
                                          <p:spTgt spid="59"/>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3" presetClass="exit" presetSubtype="10" fill="hold" grpId="1" nodeType="withEffect">
                                  <p:stCondLst>
                                    <p:cond delay="0"/>
                                  </p:stCondLst>
                                  <p:childTnLst>
                                    <p:animEffect transition="out" filter="blinds(horizontal)">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3" presetClass="exit" presetSubtype="10" fill="hold" grpId="1" nodeType="withEffect">
                                  <p:stCondLst>
                                    <p:cond delay="0"/>
                                  </p:stCondLst>
                                  <p:childTnLst>
                                    <p:animEffect transition="out" filter="blinds(horizontal)">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par>
                                <p:cTn id="46" presetID="3" presetClass="exit" presetSubtype="10" fill="hold" grpId="1" nodeType="withEffect">
                                  <p:stCondLst>
                                    <p:cond delay="0"/>
                                  </p:stCondLst>
                                  <p:childTnLst>
                                    <p:animEffect transition="out" filter="blinds(horizontal)">
                                      <p:cBhvr>
                                        <p:cTn id="47" dur="500"/>
                                        <p:tgtEl>
                                          <p:spTgt spid="47"/>
                                        </p:tgtEl>
                                      </p:cBhvr>
                                    </p:animEffect>
                                    <p:set>
                                      <p:cBhvr>
                                        <p:cTn id="48" dur="1" fill="hold">
                                          <p:stCondLst>
                                            <p:cond delay="499"/>
                                          </p:stCondLst>
                                        </p:cTn>
                                        <p:tgtEl>
                                          <p:spTgt spid="4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3" presetClass="exit" presetSubtype="10" fill="hold" grpId="1" nodeType="withEffect">
                                  <p:stCondLst>
                                    <p:cond delay="0"/>
                                  </p:stCondLst>
                                  <p:childTnLst>
                                    <p:animEffect transition="out" filter="blinds(horizontal)">
                                      <p:cBhvr>
                                        <p:cTn id="58" dur="500"/>
                                        <p:tgtEl>
                                          <p:spTgt spid="60"/>
                                        </p:tgtEl>
                                      </p:cBhvr>
                                    </p:animEffect>
                                    <p:set>
                                      <p:cBhvr>
                                        <p:cTn id="59" dur="1" fill="hold">
                                          <p:stCondLst>
                                            <p:cond delay="499"/>
                                          </p:stCondLst>
                                        </p:cTn>
                                        <p:tgtEl>
                                          <p:spTgt spid="6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8"/>
                                        </p:tgtEl>
                                        <p:attrNameLst>
                                          <p:attrName>style.visibility</p:attrName>
                                        </p:attrNameLst>
                                      </p:cBhvr>
                                      <p:to>
                                        <p:strVal val="visible"/>
                                      </p:to>
                                    </p:set>
                                  </p:childTnLst>
                                </p:cTn>
                              </p:par>
                              <p:par>
                                <p:cTn id="64" presetID="3" presetClass="exit" presetSubtype="10" fill="hold" grpId="1" nodeType="withEffect">
                                  <p:stCondLst>
                                    <p:cond delay="0"/>
                                  </p:stCondLst>
                                  <p:childTnLst>
                                    <p:animEffect transition="out" filter="blinds(horizontal)">
                                      <p:cBhvr>
                                        <p:cTn id="65" dur="500"/>
                                        <p:tgtEl>
                                          <p:spTgt spid="50"/>
                                        </p:tgtEl>
                                      </p:cBhvr>
                                    </p:animEffect>
                                    <p:set>
                                      <p:cBhvr>
                                        <p:cTn id="66" dur="1" fill="hold">
                                          <p:stCondLst>
                                            <p:cond delay="499"/>
                                          </p:stCondLst>
                                        </p:cTn>
                                        <p:tgtEl>
                                          <p:spTgt spid="5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3" presetClass="exit" presetSubtype="10" fill="hold" grpId="1" nodeType="withEffect">
                                  <p:stCondLst>
                                    <p:cond delay="0"/>
                                  </p:stCondLst>
                                  <p:childTnLst>
                                    <p:animEffect transition="out" filter="blinds(horizontal)">
                                      <p:cBhvr>
                                        <p:cTn id="72" dur="500"/>
                                        <p:tgtEl>
                                          <p:spTgt spid="48"/>
                                        </p:tgtEl>
                                      </p:cBhvr>
                                    </p:animEffect>
                                    <p:set>
                                      <p:cBhvr>
                                        <p:cTn id="73" dur="1" fill="hold">
                                          <p:stCondLst>
                                            <p:cond delay="499"/>
                                          </p:stCondLst>
                                        </p:cTn>
                                        <p:tgtEl>
                                          <p:spTgt spid="4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44"/>
                                        </p:tgtEl>
                                        <p:attrNameLst>
                                          <p:attrName>style.visibility</p:attrName>
                                        </p:attrNameLst>
                                      </p:cBhvr>
                                      <p:to>
                                        <p:strVal val="visible"/>
                                      </p:to>
                                    </p:set>
                                  </p:childTnLst>
                                </p:cTn>
                              </p:par>
                              <p:par>
                                <p:cTn id="78" presetID="1" presetClass="exit" presetSubtype="0" fill="hold" grpId="1" nodeType="withEffect">
                                  <p:stCondLst>
                                    <p:cond delay="0"/>
                                  </p:stCondLst>
                                  <p:childTnLst>
                                    <p:set>
                                      <p:cBhvr>
                                        <p:cTn id="79" dur="1" fill="hold">
                                          <p:stCondLst>
                                            <p:cond delay="0"/>
                                          </p:stCondLst>
                                        </p:cTn>
                                        <p:tgtEl>
                                          <p:spTgt spid="4"/>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500"/>
                                        <p:tgtEl>
                                          <p:spTgt spid="49"/>
                                        </p:tgtEl>
                                      </p:cBhvr>
                                    </p:animEffect>
                                    <p:set>
                                      <p:cBhvr>
                                        <p:cTn id="82" dur="1" fill="hold">
                                          <p:stCondLst>
                                            <p:cond delay="499"/>
                                          </p:stCondLst>
                                        </p:cTn>
                                        <p:tgtEl>
                                          <p:spTgt spid="49"/>
                                        </p:tgtEl>
                                        <p:attrNameLst>
                                          <p:attrName>style.visibility</p:attrName>
                                        </p:attrNameLst>
                                      </p:cBhvr>
                                      <p:to>
                                        <p:strVal val="hidden"/>
                                      </p:to>
                                    </p:set>
                                  </p:childTnLst>
                                </p:cTn>
                              </p:par>
                              <p:par>
                                <p:cTn id="83" presetID="1" presetClass="entr" presetSubtype="0" fill="hold" grpId="2"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par>
                                <p:cTn id="89" presetID="1" presetClass="entr" presetSubtype="0" fill="hold" grpId="3"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3" presetClass="exit" presetSubtype="10" fill="hold" grpId="4" nodeType="withEffect">
                                  <p:stCondLst>
                                    <p:cond delay="0"/>
                                  </p:stCondLst>
                                  <p:childTnLst>
                                    <p:animEffect transition="out" filter="blinds(horizontal)">
                                      <p:cBhvr>
                                        <p:cTn id="92" dur="500"/>
                                        <p:tgtEl>
                                          <p:spTgt spid="45"/>
                                        </p:tgtEl>
                                      </p:cBhvr>
                                    </p:animEffect>
                                    <p:set>
                                      <p:cBhvr>
                                        <p:cTn id="93" dur="1" fill="hold">
                                          <p:stCondLst>
                                            <p:cond delay="499"/>
                                          </p:stCondLst>
                                        </p:cTn>
                                        <p:tgtEl>
                                          <p:spTgt spid="4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13"/>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childTnLst>
                                </p:cTn>
                              </p:par>
                              <p:par>
                                <p:cTn id="104" presetID="1" presetClass="exit" presetSubtype="0" fill="hold" grpId="1" nodeType="withEffect">
                                  <p:stCondLst>
                                    <p:cond delay="0"/>
                                  </p:stCondLst>
                                  <p:childTnLst>
                                    <p:set>
                                      <p:cBhvr>
                                        <p:cTn id="105" dur="1" fill="hold">
                                          <p:stCondLst>
                                            <p:cond delay="0"/>
                                          </p:stCondLst>
                                        </p:cTn>
                                        <p:tgtEl>
                                          <p:spTgt spid="241"/>
                                        </p:tgtEl>
                                        <p:attrNameLst>
                                          <p:attrName>style.visibility</p:attrName>
                                        </p:attrNameLst>
                                      </p:cBhvr>
                                      <p:to>
                                        <p:strVal val="hidden"/>
                                      </p:to>
                                    </p:set>
                                  </p:childTnLst>
                                </p:cTn>
                              </p:par>
                              <p:par>
                                <p:cTn id="106" presetID="1" presetClass="entr" presetSubtype="0" fill="hold" grpId="2" nodeType="withEffect">
                                  <p:stCondLst>
                                    <p:cond delay="0"/>
                                  </p:stCondLst>
                                  <p:childTnLst>
                                    <p:set>
                                      <p:cBhvr>
                                        <p:cTn id="107" dur="1" fill="hold">
                                          <p:stCondLst>
                                            <p:cond delay="0"/>
                                          </p:stCondLst>
                                        </p:cTn>
                                        <p:tgtEl>
                                          <p:spTgt spid="61"/>
                                        </p:tgtEl>
                                        <p:attrNameLst>
                                          <p:attrName>style.visibility</p:attrName>
                                        </p:attrNameLst>
                                      </p:cBhvr>
                                      <p:to>
                                        <p:strVal val="visible"/>
                                      </p:to>
                                    </p:set>
                                  </p:childTnLst>
                                </p:cTn>
                              </p:par>
                              <p:par>
                                <p:cTn id="108" presetID="3" presetClass="exit" presetSubtype="10" fill="hold" grpId="4" nodeType="withEffect">
                                  <p:stCondLst>
                                    <p:cond delay="0"/>
                                  </p:stCondLst>
                                  <p:childTnLst>
                                    <p:animEffect transition="out" filter="blinds(horizontal)">
                                      <p:cBhvr>
                                        <p:cTn id="109" dur="500"/>
                                        <p:tgtEl>
                                          <p:spTgt spid="62"/>
                                        </p:tgtEl>
                                      </p:cBhvr>
                                    </p:animEffect>
                                    <p:set>
                                      <p:cBhvr>
                                        <p:cTn id="110" dur="1" fill="hold">
                                          <p:stCondLst>
                                            <p:cond delay="499"/>
                                          </p:stCondLst>
                                        </p:cTn>
                                        <p:tgtEl>
                                          <p:spTgt spid="62"/>
                                        </p:tgtEl>
                                        <p:attrNameLst>
                                          <p:attrName>style.visibility</p:attrName>
                                        </p:attrNameLst>
                                      </p:cBhvr>
                                      <p:to>
                                        <p:strVal val="hidden"/>
                                      </p:to>
                                    </p:set>
                                  </p:childTnLst>
                                </p:cTn>
                              </p:par>
                              <p:par>
                                <p:cTn id="111" presetID="3" presetClass="exit" presetSubtype="10" fill="hold" grpId="3" nodeType="withEffect">
                                  <p:stCondLst>
                                    <p:cond delay="0"/>
                                  </p:stCondLst>
                                  <p:childTnLst>
                                    <p:animEffect transition="out" filter="blinds(horizontal)">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0"/>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1"/>
                                        </p:tgtEl>
                                        <p:attrNameLst>
                                          <p:attrName>style.visibility</p:attrName>
                                        </p:attrNameLst>
                                      </p:cBhvr>
                                      <p:to>
                                        <p:strVal val="visible"/>
                                      </p:to>
                                    </p:set>
                                  </p:childTnLst>
                                </p:cTn>
                              </p:par>
                              <p:par>
                                <p:cTn id="126" presetID="3" presetClass="exit" presetSubtype="10" fill="hold" grpId="1" nodeType="withEffect">
                                  <p:stCondLst>
                                    <p:cond delay="0"/>
                                  </p:stCondLst>
                                  <p:childTnLst>
                                    <p:animEffect transition="out" filter="blinds(horizontal)">
                                      <p:cBhvr>
                                        <p:cTn id="127" dur="500"/>
                                        <p:tgtEl>
                                          <p:spTgt spid="61"/>
                                        </p:tgtEl>
                                      </p:cBhvr>
                                    </p:animEffect>
                                    <p:set>
                                      <p:cBhvr>
                                        <p:cTn id="128" dur="1" fill="hold">
                                          <p:stCondLst>
                                            <p:cond delay="499"/>
                                          </p:stCondLst>
                                        </p:cTn>
                                        <p:tgtEl>
                                          <p:spTgt spid="61"/>
                                        </p:tgtEl>
                                        <p:attrNameLst>
                                          <p:attrName>style.visibility</p:attrName>
                                        </p:attrNameLst>
                                      </p:cBhvr>
                                      <p:to>
                                        <p:strVal val="hidden"/>
                                      </p:to>
                                    </p:set>
                                  </p:childTnLst>
                                </p:cTn>
                              </p:par>
                              <p:par>
                                <p:cTn id="129" presetID="1" presetClass="entr" presetSubtype="0" fill="hold" grpId="2" nodeType="withEffect">
                                  <p:stCondLst>
                                    <p:cond delay="0"/>
                                  </p:stCondLst>
                                  <p:childTnLst>
                                    <p:set>
                                      <p:cBhvr>
                                        <p:cTn id="130" dur="1" fill="hold">
                                          <p:stCondLst>
                                            <p:cond delay="0"/>
                                          </p:stCondLst>
                                        </p:cTn>
                                        <p:tgtEl>
                                          <p:spTgt spid="6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2"/>
                                        </p:tgtEl>
                                        <p:attrNameLst>
                                          <p:attrName>style.visibility</p:attrName>
                                        </p:attrNameLst>
                                      </p:cBhvr>
                                      <p:to>
                                        <p:strVal val="visible"/>
                                      </p:to>
                                    </p:set>
                                  </p:childTnLst>
                                </p:cTn>
                              </p:par>
                              <p:par>
                                <p:cTn id="133" presetID="3" presetClass="exit" presetSubtype="10" fill="hold" grpId="1" nodeType="withEffect">
                                  <p:stCondLst>
                                    <p:cond delay="0"/>
                                  </p:stCondLst>
                                  <p:childTnLst>
                                    <p:animEffect transition="out" filter="blinds(horizontal)">
                                      <p:cBhvr>
                                        <p:cTn id="134" dur="500"/>
                                        <p:tgtEl>
                                          <p:spTgt spid="62"/>
                                        </p:tgtEl>
                                      </p:cBhvr>
                                    </p:animEffect>
                                    <p:set>
                                      <p:cBhvr>
                                        <p:cTn id="135"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2" grpId="0"/>
      <p:bldP spid="5" grpId="0"/>
      <p:bldP spid="10" grpId="0"/>
      <p:bldP spid="6" grpId="0" animBg="1"/>
      <p:bldP spid="6" grpId="1" animBg="1"/>
      <p:bldP spid="4" grpId="0"/>
      <p:bldP spid="4" grpId="1"/>
      <p:bldP spid="241" grpId="0"/>
      <p:bldP spid="241" grpId="1"/>
      <p:bldP spid="242" grpId="0"/>
      <p:bldP spid="243" grpId="0"/>
      <p:bldP spid="244" grpId="0"/>
      <p:bldP spid="20" grpId="0"/>
      <p:bldP spid="3" grpId="0" animBg="1"/>
      <p:bldP spid="45" grpId="0" animBg="1"/>
      <p:bldP spid="45" grpId="1" animBg="1"/>
      <p:bldP spid="45" grpId="2" animBg="1"/>
      <p:bldP spid="45" grpId="3" animBg="1"/>
      <p:bldP spid="45" grpId="4"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9" grpId="0" animBg="1"/>
      <p:bldP spid="59" grpId="1" animBg="1"/>
      <p:bldP spid="60" grpId="0" animBg="1"/>
      <p:bldP spid="60" grpId="1" animBg="1"/>
      <p:bldP spid="61" grpId="0" animBg="1"/>
      <p:bldP spid="61" grpId="1" animBg="1"/>
      <p:bldP spid="61" grpId="2" animBg="1"/>
      <p:bldP spid="62" grpId="0" animBg="1"/>
      <p:bldP spid="62" grpId="1" animBg="1"/>
      <p:bldP spid="62" grpId="2" animBg="1"/>
      <p:bldP spid="62" grpId="3" animBg="1"/>
      <p:bldP spid="62" grpId="4"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27C76EFD-C28A-2489-6458-E88CDCED23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7050" y="1609773"/>
            <a:ext cx="2887929" cy="1275955"/>
          </a:xfrm>
          <a:prstGeom prst="rect">
            <a:avLst/>
          </a:prstGeom>
        </p:spPr>
      </p:pic>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4</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ERL History and achievements  </a:t>
            </a:r>
            <a:endParaRPr lang="en-GB" dirty="0">
              <a:solidFill>
                <a:schemeClr val="accent5">
                  <a:lumMod val="75000"/>
                </a:schemeClr>
              </a:solidFill>
              <a:latin typeface="+mn-lt"/>
            </a:endParaRPr>
          </a:p>
        </p:txBody>
      </p:sp>
      <p:sp>
        <p:nvSpPr>
          <p:cNvPr id="3" name="TextBox 5">
            <a:extLst>
              <a:ext uri="{FF2B5EF4-FFF2-40B4-BE49-F238E27FC236}">
                <a16:creationId xmlns:a16="http://schemas.microsoft.com/office/drawing/2014/main" id="{F8622309-C206-D1FF-F5A8-81E766B1819F}"/>
              </a:ext>
            </a:extLst>
          </p:cNvPr>
          <p:cNvSpPr txBox="1"/>
          <p:nvPr/>
        </p:nvSpPr>
        <p:spPr>
          <a:xfrm>
            <a:off x="5962451" y="4440869"/>
            <a:ext cx="2319674" cy="892552"/>
          </a:xfrm>
          <a:prstGeom prst="rect">
            <a:avLst/>
          </a:prstGeom>
          <a:solidFill>
            <a:schemeClr val="bg1"/>
          </a:solidFill>
          <a:ln w="19050">
            <a:solidFill>
              <a:srgbClr val="CC0066"/>
            </a:solidFill>
          </a:ln>
        </p:spPr>
        <p:txBody>
          <a:bodyPr wrap="none" rtlCol="0">
            <a:spAutoFit/>
          </a:bodyPr>
          <a:lstStyle/>
          <a:p>
            <a:r>
              <a:rPr lang="en-US" sz="1500" b="1" i="0" u="none" strike="noStrike" baseline="0" dirty="0">
                <a:solidFill>
                  <a:srgbClr val="000000"/>
                </a:solidFill>
                <a:latin typeface="+mn-lt"/>
              </a:rPr>
              <a:t>2020</a:t>
            </a:r>
            <a:r>
              <a:rPr lang="en-US" sz="1500" b="0" i="0" u="none" strike="noStrike" baseline="0" dirty="0">
                <a:solidFill>
                  <a:srgbClr val="000000"/>
                </a:solidFill>
                <a:latin typeface="+mn-lt"/>
              </a:rPr>
              <a:t>, Cornell/BNL</a:t>
            </a:r>
          </a:p>
          <a:p>
            <a:r>
              <a:rPr lang="en-US" sz="1200" dirty="0" err="1">
                <a:solidFill>
                  <a:srgbClr val="000000"/>
                </a:solidFill>
                <a:latin typeface="+mn-lt"/>
              </a:rPr>
              <a:t>cbeta</a:t>
            </a:r>
            <a:r>
              <a:rPr lang="en-US" sz="1200" dirty="0">
                <a:solidFill>
                  <a:srgbClr val="000000"/>
                </a:solidFill>
                <a:latin typeface="+mn-lt"/>
              </a:rPr>
              <a:t>, FFA-arc</a:t>
            </a:r>
            <a:endParaRPr lang="en-US" sz="1200" b="0" i="0" u="none" strike="noStrike" baseline="0" dirty="0">
              <a:solidFill>
                <a:srgbClr val="000000"/>
              </a:solidFill>
              <a:latin typeface="+mn-lt"/>
            </a:endParaRPr>
          </a:p>
          <a:p>
            <a:r>
              <a:rPr lang="en-US" sz="1200" dirty="0">
                <a:latin typeface="+mn-lt"/>
              </a:rPr>
              <a:t>4-pass ERL </a:t>
            </a:r>
          </a:p>
          <a:p>
            <a:r>
              <a:rPr lang="en-US" sz="1200" dirty="0">
                <a:latin typeface="+mn-lt"/>
              </a:rPr>
              <a:t>(80mA injector, e = 0.3mm </a:t>
            </a:r>
            <a:r>
              <a:rPr lang="en-US" sz="1200" dirty="0" err="1">
                <a:latin typeface="+mn-lt"/>
              </a:rPr>
              <a:t>mrad</a:t>
            </a:r>
            <a:r>
              <a:rPr lang="en-US" sz="1200" dirty="0">
                <a:latin typeface="+mn-lt"/>
              </a:rPr>
              <a:t>)</a:t>
            </a:r>
          </a:p>
        </p:txBody>
      </p:sp>
      <p:sp>
        <p:nvSpPr>
          <p:cNvPr id="4" name="TextBox 6">
            <a:extLst>
              <a:ext uri="{FF2B5EF4-FFF2-40B4-BE49-F238E27FC236}">
                <a16:creationId xmlns:a16="http://schemas.microsoft.com/office/drawing/2014/main" id="{FCDEE29C-B5A8-A613-B396-8A81175A5DCC}"/>
              </a:ext>
            </a:extLst>
          </p:cNvPr>
          <p:cNvSpPr txBox="1"/>
          <p:nvPr/>
        </p:nvSpPr>
        <p:spPr>
          <a:xfrm>
            <a:off x="378667" y="3180144"/>
            <a:ext cx="1827368" cy="2369880"/>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2002</a:t>
            </a:r>
            <a:r>
              <a:rPr lang="en-US" sz="1500" b="0" i="0" u="none" strike="noStrike" baseline="0" dirty="0">
                <a:solidFill>
                  <a:srgbClr val="000000"/>
                </a:solidFill>
                <a:latin typeface="+mn-lt"/>
              </a:rPr>
              <a:t> </a:t>
            </a:r>
          </a:p>
          <a:p>
            <a:r>
              <a:rPr lang="en-US" sz="1500" b="0" i="0" u="none" strike="noStrike" baseline="0" dirty="0">
                <a:solidFill>
                  <a:srgbClr val="000000"/>
                </a:solidFill>
                <a:latin typeface="+mn-lt"/>
              </a:rPr>
              <a:t>Jefferson Lab</a:t>
            </a:r>
          </a:p>
          <a:p>
            <a:r>
              <a:rPr lang="en-US" sz="1200" b="0" i="0" u="none" strike="noStrike" baseline="0" dirty="0">
                <a:solidFill>
                  <a:srgbClr val="000000"/>
                </a:solidFill>
                <a:latin typeface="+mn-lt"/>
              </a:rPr>
              <a:t>“IR-Demo”</a:t>
            </a:r>
            <a:endParaRPr lang="en-US" sz="1200" dirty="0">
              <a:solidFill>
                <a:srgbClr val="000000"/>
              </a:solidFill>
              <a:latin typeface="+mn-lt"/>
            </a:endParaRPr>
          </a:p>
          <a:p>
            <a:r>
              <a:rPr lang="en-US" sz="1200" b="0" i="0" u="none" strike="noStrike" baseline="0" dirty="0">
                <a:solidFill>
                  <a:srgbClr val="000000"/>
                </a:solidFill>
                <a:latin typeface="+mn-lt"/>
              </a:rPr>
              <a:t>SRF, 5mA, 48MeV, </a:t>
            </a:r>
          </a:p>
          <a:p>
            <a:r>
              <a:rPr lang="en-US" sz="1200" b="0" i="0" u="none" strike="noStrike" baseline="0" dirty="0">
                <a:solidFill>
                  <a:srgbClr val="000000"/>
                </a:solidFill>
                <a:latin typeface="+mn-lt"/>
              </a:rPr>
              <a:t>2.1kW beam power IR</a:t>
            </a:r>
          </a:p>
          <a:p>
            <a:r>
              <a:rPr lang="en-US" sz="1500" b="1" dirty="0">
                <a:solidFill>
                  <a:srgbClr val="000000"/>
                </a:solidFill>
                <a:latin typeface="+mn-lt"/>
              </a:rPr>
              <a:t>2003</a:t>
            </a:r>
          </a:p>
          <a:p>
            <a:r>
              <a:rPr lang="en-US" sz="1200" i="0" u="none" strike="noStrike" baseline="0" dirty="0">
                <a:solidFill>
                  <a:srgbClr val="000000"/>
                </a:solidFill>
                <a:latin typeface="+mn-lt"/>
              </a:rPr>
              <a:t>CEBAF, </a:t>
            </a:r>
            <a:r>
              <a:rPr lang="en-US" sz="1200" i="0" u="sng" strike="noStrike" baseline="0" dirty="0">
                <a:solidFill>
                  <a:srgbClr val="000000"/>
                </a:solidFill>
                <a:latin typeface="+mn-lt"/>
              </a:rPr>
              <a:t>1 GeV</a:t>
            </a:r>
            <a:r>
              <a:rPr lang="en-US" sz="1200" i="0" u="none" strike="noStrike" baseline="0" dirty="0">
                <a:solidFill>
                  <a:srgbClr val="000000"/>
                </a:solidFill>
                <a:latin typeface="+mn-lt"/>
              </a:rPr>
              <a:t>, single turn</a:t>
            </a:r>
          </a:p>
          <a:p>
            <a:r>
              <a:rPr lang="en-US" sz="1500" b="1" dirty="0">
                <a:latin typeface="+mn-lt"/>
              </a:rPr>
              <a:t>2007</a:t>
            </a:r>
            <a:r>
              <a:rPr lang="en-US" sz="1500" dirty="0">
                <a:latin typeface="+mn-lt"/>
              </a:rPr>
              <a:t> </a:t>
            </a:r>
            <a:r>
              <a:rPr lang="en-US" sz="1500" dirty="0">
                <a:solidFill>
                  <a:srgbClr val="000000"/>
                </a:solidFill>
                <a:latin typeface="+mn-lt"/>
              </a:rPr>
              <a:t>Upgrade</a:t>
            </a:r>
            <a:r>
              <a:rPr lang="en-US" sz="1600" dirty="0">
                <a:solidFill>
                  <a:srgbClr val="000000"/>
                </a:solidFill>
                <a:latin typeface="+mn-lt"/>
              </a:rPr>
              <a:t>: </a:t>
            </a:r>
            <a:r>
              <a:rPr lang="en-US" sz="1600" dirty="0">
                <a:latin typeface="+mn-lt"/>
              </a:rPr>
              <a:t> </a:t>
            </a:r>
          </a:p>
          <a:p>
            <a:r>
              <a:rPr lang="en-US" sz="1200" u="sng" dirty="0">
                <a:latin typeface="+mn-lt"/>
              </a:rPr>
              <a:t>9mA</a:t>
            </a:r>
            <a:r>
              <a:rPr lang="en-US" sz="1200" dirty="0">
                <a:latin typeface="+mn-lt"/>
              </a:rPr>
              <a:t>, 150MeV</a:t>
            </a:r>
            <a:endParaRPr lang="en-DE" sz="1200" dirty="0">
              <a:latin typeface="+mn-lt"/>
            </a:endParaRPr>
          </a:p>
          <a:p>
            <a:r>
              <a:rPr lang="en-US" sz="1200" b="0" i="0" u="none" strike="noStrike" baseline="0" dirty="0">
                <a:latin typeface="+mn-lt"/>
              </a:rPr>
              <a:t>1.1MW beam  power with </a:t>
            </a:r>
            <a:r>
              <a:rPr lang="en-US" sz="1200" dirty="0">
                <a:latin typeface="+mn-lt"/>
              </a:rPr>
              <a:t>~</a:t>
            </a:r>
            <a:r>
              <a:rPr lang="en-US" sz="1200" b="0" i="0" u="none" strike="noStrike" baseline="0" dirty="0">
                <a:latin typeface="+mn-lt"/>
              </a:rPr>
              <a:t>300kW total power</a:t>
            </a:r>
          </a:p>
        </p:txBody>
      </p:sp>
      <p:sp>
        <p:nvSpPr>
          <p:cNvPr id="5" name="Arrow: Curved Right 7">
            <a:extLst>
              <a:ext uri="{FF2B5EF4-FFF2-40B4-BE49-F238E27FC236}">
                <a16:creationId xmlns:a16="http://schemas.microsoft.com/office/drawing/2014/main" id="{D7EF03BD-1816-1540-73C3-80BDFC0C70B9}"/>
              </a:ext>
            </a:extLst>
          </p:cNvPr>
          <p:cNvSpPr/>
          <p:nvPr/>
        </p:nvSpPr>
        <p:spPr>
          <a:xfrm>
            <a:off x="1554937" y="1445568"/>
            <a:ext cx="6813830" cy="2995302"/>
          </a:xfrm>
          <a:prstGeom prst="curvedRightArrow">
            <a:avLst>
              <a:gd name="adj1" fmla="val 10798"/>
              <a:gd name="adj2" fmla="val 27304"/>
              <a:gd name="adj3" fmla="val 22317"/>
            </a:avLst>
          </a:prstGeom>
          <a:solidFill>
            <a:schemeClr val="accent1">
              <a:lumMod val="40000"/>
              <a:lumOff val="6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tx1"/>
              </a:solidFill>
            </a:endParaRPr>
          </a:p>
        </p:txBody>
      </p:sp>
      <p:sp>
        <p:nvSpPr>
          <p:cNvPr id="6" name="TextBox 8">
            <a:extLst>
              <a:ext uri="{FF2B5EF4-FFF2-40B4-BE49-F238E27FC236}">
                <a16:creationId xmlns:a16="http://schemas.microsoft.com/office/drawing/2014/main" id="{0F61251F-CB27-053F-5127-9600A6ED8AB9}"/>
              </a:ext>
            </a:extLst>
          </p:cNvPr>
          <p:cNvSpPr txBox="1"/>
          <p:nvPr/>
        </p:nvSpPr>
        <p:spPr>
          <a:xfrm>
            <a:off x="8266707" y="681063"/>
            <a:ext cx="2326500" cy="692497"/>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1965</a:t>
            </a:r>
            <a:r>
              <a:rPr lang="en-US" sz="1500" b="0" i="0" u="none" strike="noStrike" baseline="0" dirty="0">
                <a:solidFill>
                  <a:srgbClr val="000000"/>
                </a:solidFill>
                <a:latin typeface="+mn-lt"/>
              </a:rPr>
              <a:t> M. </a:t>
            </a:r>
            <a:r>
              <a:rPr lang="en-US" sz="1500" b="0" i="0" u="none" strike="noStrike" baseline="0" dirty="0" err="1">
                <a:solidFill>
                  <a:srgbClr val="000000"/>
                </a:solidFill>
                <a:latin typeface="+mn-lt"/>
              </a:rPr>
              <a:t>Tigner</a:t>
            </a:r>
            <a:endParaRPr lang="en-US" sz="1500" b="0" i="0" u="none" strike="noStrike" baseline="0" dirty="0">
              <a:solidFill>
                <a:srgbClr val="000000"/>
              </a:solidFill>
              <a:latin typeface="+mn-lt"/>
            </a:endParaRPr>
          </a:p>
          <a:p>
            <a:r>
              <a:rPr lang="en-US" sz="1200" dirty="0">
                <a:latin typeface="+mn-lt"/>
              </a:rPr>
              <a:t>“A possible apparatus for electron clashing-beam experiments”</a:t>
            </a:r>
            <a:endParaRPr lang="en-DE" sz="1200" dirty="0">
              <a:latin typeface="+mn-lt"/>
            </a:endParaRPr>
          </a:p>
        </p:txBody>
      </p:sp>
      <p:sp>
        <p:nvSpPr>
          <p:cNvPr id="7" name="Explosion: 8 Points 9">
            <a:extLst>
              <a:ext uri="{FF2B5EF4-FFF2-40B4-BE49-F238E27FC236}">
                <a16:creationId xmlns:a16="http://schemas.microsoft.com/office/drawing/2014/main" id="{4BE02D04-1ADB-B8CC-3D34-1C464BCBE473}"/>
              </a:ext>
            </a:extLst>
          </p:cNvPr>
          <p:cNvSpPr/>
          <p:nvPr/>
        </p:nvSpPr>
        <p:spPr>
          <a:xfrm>
            <a:off x="8194699" y="1368475"/>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8" name="TextBox 10">
            <a:extLst>
              <a:ext uri="{FF2B5EF4-FFF2-40B4-BE49-F238E27FC236}">
                <a16:creationId xmlns:a16="http://schemas.microsoft.com/office/drawing/2014/main" id="{755D0C4B-296D-509E-2807-2A32564308BE}"/>
              </a:ext>
            </a:extLst>
          </p:cNvPr>
          <p:cNvSpPr txBox="1"/>
          <p:nvPr/>
        </p:nvSpPr>
        <p:spPr>
          <a:xfrm>
            <a:off x="4907715" y="706904"/>
            <a:ext cx="2813142" cy="738664"/>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1987</a:t>
            </a:r>
            <a:r>
              <a:rPr lang="en-US" sz="1500" b="0" i="0" u="none" strike="noStrike" baseline="0" dirty="0">
                <a:solidFill>
                  <a:srgbClr val="000000"/>
                </a:solidFill>
                <a:latin typeface="+mn-lt"/>
              </a:rPr>
              <a:t> High Energy Physics Lab</a:t>
            </a:r>
          </a:p>
          <a:p>
            <a:r>
              <a:rPr lang="en-US" sz="1500" b="0" i="0" u="none" strike="noStrike" baseline="0" dirty="0">
                <a:solidFill>
                  <a:srgbClr val="000000"/>
                </a:solidFill>
                <a:latin typeface="+mn-lt"/>
              </a:rPr>
              <a:t>Stanford University</a:t>
            </a:r>
          </a:p>
          <a:p>
            <a:r>
              <a:rPr lang="en-US" sz="1200" dirty="0">
                <a:latin typeface="+mn-lt"/>
              </a:rPr>
              <a:t>SRF cavities, </a:t>
            </a:r>
            <a:r>
              <a:rPr lang="en-US" sz="1200" b="0" i="0" u="none" strike="noStrike" baseline="0" dirty="0">
                <a:latin typeface="+mn-lt"/>
              </a:rPr>
              <a:t>proof of principal experiment</a:t>
            </a:r>
            <a:endParaRPr lang="en-US" sz="1200" dirty="0">
              <a:latin typeface="+mn-lt"/>
            </a:endParaRPr>
          </a:p>
        </p:txBody>
      </p:sp>
      <p:sp>
        <p:nvSpPr>
          <p:cNvPr id="10" name="Explosion: 8 Points 11">
            <a:extLst>
              <a:ext uri="{FF2B5EF4-FFF2-40B4-BE49-F238E27FC236}">
                <a16:creationId xmlns:a16="http://schemas.microsoft.com/office/drawing/2014/main" id="{F05E981C-51C5-003F-BB84-7CF8215D63E2}"/>
              </a:ext>
            </a:extLst>
          </p:cNvPr>
          <p:cNvSpPr/>
          <p:nvPr/>
        </p:nvSpPr>
        <p:spPr>
          <a:xfrm>
            <a:off x="6175640" y="1368475"/>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Explosion: 8 Points 12">
            <a:extLst>
              <a:ext uri="{FF2B5EF4-FFF2-40B4-BE49-F238E27FC236}">
                <a16:creationId xmlns:a16="http://schemas.microsoft.com/office/drawing/2014/main" id="{36382FE1-540C-D328-A61B-211835691FC5}"/>
              </a:ext>
            </a:extLst>
          </p:cNvPr>
          <p:cNvSpPr/>
          <p:nvPr/>
        </p:nvSpPr>
        <p:spPr>
          <a:xfrm>
            <a:off x="1470929" y="2324016"/>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TextBox 13">
            <a:extLst>
              <a:ext uri="{FF2B5EF4-FFF2-40B4-BE49-F238E27FC236}">
                <a16:creationId xmlns:a16="http://schemas.microsoft.com/office/drawing/2014/main" id="{4ED0C27E-8809-177B-5085-A432675A03B3}"/>
              </a:ext>
            </a:extLst>
          </p:cNvPr>
          <p:cNvSpPr txBox="1"/>
          <p:nvPr/>
        </p:nvSpPr>
        <p:spPr>
          <a:xfrm>
            <a:off x="324826" y="1259457"/>
            <a:ext cx="1275093" cy="1138773"/>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2000</a:t>
            </a:r>
            <a:endParaRPr lang="en-US" sz="1500" b="0" i="0" u="none" strike="noStrike" baseline="0" dirty="0">
              <a:solidFill>
                <a:srgbClr val="000000"/>
              </a:solidFill>
              <a:latin typeface="+mn-lt"/>
            </a:endParaRPr>
          </a:p>
          <a:p>
            <a:r>
              <a:rPr lang="en-US" sz="1500" b="0" i="0" u="none" strike="noStrike" baseline="0" dirty="0">
                <a:solidFill>
                  <a:srgbClr val="000000"/>
                </a:solidFill>
                <a:latin typeface="+mn-lt"/>
              </a:rPr>
              <a:t>Jefferson Lab</a:t>
            </a:r>
          </a:p>
          <a:p>
            <a:r>
              <a:rPr lang="en-US" sz="1200" b="0" i="0" u="none" strike="noStrike" baseline="0" dirty="0">
                <a:solidFill>
                  <a:srgbClr val="000000"/>
                </a:solidFill>
                <a:latin typeface="+mn-lt"/>
              </a:rPr>
              <a:t>“Front End Test”</a:t>
            </a:r>
          </a:p>
          <a:p>
            <a:r>
              <a:rPr lang="en-US" sz="1200" dirty="0">
                <a:latin typeface="+mn-lt"/>
              </a:rPr>
              <a:t>SRF, first CW </a:t>
            </a:r>
          </a:p>
          <a:p>
            <a:r>
              <a:rPr lang="en-US" sz="1200" dirty="0">
                <a:latin typeface="+mn-lt"/>
              </a:rPr>
              <a:t>recovery</a:t>
            </a:r>
            <a:endParaRPr lang="en-DE" sz="1200" dirty="0">
              <a:latin typeface="+mn-lt"/>
            </a:endParaRPr>
          </a:p>
        </p:txBody>
      </p:sp>
      <p:sp>
        <p:nvSpPr>
          <p:cNvPr id="13" name="Explosion: 8 Points 14">
            <a:extLst>
              <a:ext uri="{FF2B5EF4-FFF2-40B4-BE49-F238E27FC236}">
                <a16:creationId xmlns:a16="http://schemas.microsoft.com/office/drawing/2014/main" id="{4A12F62B-C8AE-1050-093D-138B503AD7A4}"/>
              </a:ext>
            </a:extLst>
          </p:cNvPr>
          <p:cNvSpPr/>
          <p:nvPr/>
        </p:nvSpPr>
        <p:spPr>
          <a:xfrm>
            <a:off x="3992640" y="1551961"/>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TextBox 15">
            <a:extLst>
              <a:ext uri="{FF2B5EF4-FFF2-40B4-BE49-F238E27FC236}">
                <a16:creationId xmlns:a16="http://schemas.microsoft.com/office/drawing/2014/main" id="{85242CA3-298D-601B-961C-12F4EB964ECD}"/>
              </a:ext>
            </a:extLst>
          </p:cNvPr>
          <p:cNvSpPr txBox="1"/>
          <p:nvPr/>
        </p:nvSpPr>
        <p:spPr>
          <a:xfrm>
            <a:off x="2462206" y="800930"/>
            <a:ext cx="1705595" cy="707886"/>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1987</a:t>
            </a:r>
            <a:r>
              <a:rPr lang="en-US" sz="1500" b="0" i="0" u="none" strike="noStrike" baseline="0" dirty="0">
                <a:solidFill>
                  <a:srgbClr val="000000"/>
                </a:solidFill>
                <a:latin typeface="+mn-lt"/>
              </a:rPr>
              <a:t> Los Alamos</a:t>
            </a:r>
          </a:p>
          <a:p>
            <a:r>
              <a:rPr lang="en-US" sz="1200" dirty="0">
                <a:latin typeface="+mn-lt"/>
              </a:rPr>
              <a:t>FEL-operation, </a:t>
            </a:r>
            <a:r>
              <a:rPr lang="en-US" sz="1200" dirty="0" err="1">
                <a:latin typeface="+mn-lt"/>
              </a:rPr>
              <a:t>nc</a:t>
            </a:r>
            <a:r>
              <a:rPr lang="en-US" sz="1200" dirty="0">
                <a:latin typeface="+mn-lt"/>
              </a:rPr>
              <a:t>,</a:t>
            </a:r>
          </a:p>
          <a:p>
            <a:r>
              <a:rPr lang="en-US" sz="1200" dirty="0">
                <a:latin typeface="+mn-lt"/>
              </a:rPr>
              <a:t>coupled acc/dec cavities</a:t>
            </a:r>
          </a:p>
        </p:txBody>
      </p:sp>
      <p:sp>
        <p:nvSpPr>
          <p:cNvPr id="15" name="Explosion: 8 Points 16">
            <a:extLst>
              <a:ext uri="{FF2B5EF4-FFF2-40B4-BE49-F238E27FC236}">
                <a16:creationId xmlns:a16="http://schemas.microsoft.com/office/drawing/2014/main" id="{F720EFD3-86CC-2AEB-7719-65698F389272}"/>
              </a:ext>
            </a:extLst>
          </p:cNvPr>
          <p:cNvSpPr/>
          <p:nvPr/>
        </p:nvSpPr>
        <p:spPr>
          <a:xfrm>
            <a:off x="1971443" y="3338367"/>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TextBox 17">
            <a:extLst>
              <a:ext uri="{FF2B5EF4-FFF2-40B4-BE49-F238E27FC236}">
                <a16:creationId xmlns:a16="http://schemas.microsoft.com/office/drawing/2014/main" id="{7F98CEAC-2B7F-ED2C-6AFF-E8686A8614BE}"/>
              </a:ext>
            </a:extLst>
          </p:cNvPr>
          <p:cNvSpPr txBox="1"/>
          <p:nvPr/>
        </p:nvSpPr>
        <p:spPr>
          <a:xfrm>
            <a:off x="2311535" y="4096332"/>
            <a:ext cx="1646797" cy="1077218"/>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2004</a:t>
            </a:r>
            <a:r>
              <a:rPr lang="en-US" sz="1500" b="0" i="0" u="none" strike="noStrike" baseline="0" dirty="0">
                <a:solidFill>
                  <a:srgbClr val="000000"/>
                </a:solidFill>
                <a:latin typeface="+mn-lt"/>
              </a:rPr>
              <a:t> BINP, Russia</a:t>
            </a:r>
          </a:p>
          <a:p>
            <a:r>
              <a:rPr lang="en-US" sz="1200" b="0" i="0" u="none" strike="noStrike" baseline="0" dirty="0">
                <a:solidFill>
                  <a:srgbClr val="000000"/>
                </a:solidFill>
                <a:latin typeface="+mn-lt"/>
              </a:rPr>
              <a:t>FEL</a:t>
            </a:r>
            <a:r>
              <a:rPr lang="en-US" sz="1200" dirty="0">
                <a:solidFill>
                  <a:srgbClr val="000000"/>
                </a:solidFill>
                <a:latin typeface="+mn-lt"/>
              </a:rPr>
              <a:t>-operation</a:t>
            </a:r>
            <a:r>
              <a:rPr lang="en-US" sz="1200" b="0" i="0" u="none" strike="noStrike" baseline="0" dirty="0">
                <a:solidFill>
                  <a:srgbClr val="000000"/>
                </a:solidFill>
                <a:latin typeface="+mn-lt"/>
              </a:rPr>
              <a:t> </a:t>
            </a:r>
          </a:p>
          <a:p>
            <a:r>
              <a:rPr lang="en-US" sz="1200" dirty="0">
                <a:latin typeface="+mn-lt"/>
              </a:rPr>
              <a:t>normal conducting RF, </a:t>
            </a:r>
          </a:p>
          <a:p>
            <a:r>
              <a:rPr lang="en-US" sz="1200" dirty="0">
                <a:latin typeface="+mn-lt"/>
              </a:rPr>
              <a:t>30 mA</a:t>
            </a:r>
          </a:p>
          <a:p>
            <a:r>
              <a:rPr lang="en-US" sz="1200" dirty="0">
                <a:latin typeface="+mn-lt"/>
              </a:rPr>
              <a:t>2007: 4-passes</a:t>
            </a:r>
          </a:p>
        </p:txBody>
      </p:sp>
      <p:sp>
        <p:nvSpPr>
          <p:cNvPr id="18" name="Explosion: 8 Points 18">
            <a:extLst>
              <a:ext uri="{FF2B5EF4-FFF2-40B4-BE49-F238E27FC236}">
                <a16:creationId xmlns:a16="http://schemas.microsoft.com/office/drawing/2014/main" id="{38C2D459-C973-82EE-943B-8DE62CB94F9E}"/>
              </a:ext>
            </a:extLst>
          </p:cNvPr>
          <p:cNvSpPr/>
          <p:nvPr/>
        </p:nvSpPr>
        <p:spPr>
          <a:xfrm>
            <a:off x="5386186" y="4028181"/>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Explosion: 8 Points 19">
            <a:extLst>
              <a:ext uri="{FF2B5EF4-FFF2-40B4-BE49-F238E27FC236}">
                <a16:creationId xmlns:a16="http://schemas.microsoft.com/office/drawing/2014/main" id="{153C1A96-90BF-DBB6-F51E-176BFCC2B72E}"/>
              </a:ext>
            </a:extLst>
          </p:cNvPr>
          <p:cNvSpPr/>
          <p:nvPr/>
        </p:nvSpPr>
        <p:spPr>
          <a:xfrm>
            <a:off x="3699635" y="3749824"/>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TextBox 20">
            <a:extLst>
              <a:ext uri="{FF2B5EF4-FFF2-40B4-BE49-F238E27FC236}">
                <a16:creationId xmlns:a16="http://schemas.microsoft.com/office/drawing/2014/main" id="{2ADE235F-B47A-6257-BA95-5DC3721BD634}"/>
              </a:ext>
            </a:extLst>
          </p:cNvPr>
          <p:cNvSpPr txBox="1"/>
          <p:nvPr/>
        </p:nvSpPr>
        <p:spPr>
          <a:xfrm>
            <a:off x="2002011" y="2506524"/>
            <a:ext cx="2016224" cy="523220"/>
          </a:xfrm>
          <a:prstGeom prst="rect">
            <a:avLst/>
          </a:prstGeom>
          <a:noFill/>
          <a:ln w="19050">
            <a:solidFill>
              <a:srgbClr val="CC0066"/>
            </a:solidFill>
          </a:ln>
        </p:spPr>
        <p:txBody>
          <a:bodyPr wrap="square" rtlCol="0">
            <a:spAutoFit/>
          </a:bodyPr>
          <a:lstStyle/>
          <a:p>
            <a:pPr algn="just"/>
            <a:r>
              <a:rPr lang="en-US" sz="1500" b="1" i="0" u="none" strike="noStrike" baseline="0" dirty="0">
                <a:solidFill>
                  <a:srgbClr val="000000"/>
                </a:solidFill>
                <a:latin typeface="+mn-lt"/>
              </a:rPr>
              <a:t>2002</a:t>
            </a:r>
            <a:r>
              <a:rPr lang="en-US" sz="1500" b="0" i="0" u="none" strike="noStrike" baseline="0" dirty="0">
                <a:solidFill>
                  <a:srgbClr val="000000"/>
                </a:solidFill>
                <a:latin typeface="+mn-lt"/>
              </a:rPr>
              <a:t> JEARI, Japan</a:t>
            </a:r>
          </a:p>
          <a:p>
            <a:pPr algn="just"/>
            <a:r>
              <a:rPr lang="en-US" sz="1200" b="0" i="0" u="none" strike="noStrike" baseline="0" dirty="0">
                <a:solidFill>
                  <a:srgbClr val="000000"/>
                </a:solidFill>
                <a:latin typeface="+mn-lt"/>
              </a:rPr>
              <a:t>FEL, SRF, 700kW beam power</a:t>
            </a:r>
          </a:p>
        </p:txBody>
      </p:sp>
      <p:sp>
        <p:nvSpPr>
          <p:cNvPr id="21" name="Explosion: 8 Points 21">
            <a:extLst>
              <a:ext uri="{FF2B5EF4-FFF2-40B4-BE49-F238E27FC236}">
                <a16:creationId xmlns:a16="http://schemas.microsoft.com/office/drawing/2014/main" id="{8A740630-48DE-46C7-63E2-CD829E823A81}"/>
              </a:ext>
            </a:extLst>
          </p:cNvPr>
          <p:cNvSpPr/>
          <p:nvPr/>
        </p:nvSpPr>
        <p:spPr>
          <a:xfrm>
            <a:off x="1971443" y="2952651"/>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TextBox 22">
            <a:extLst>
              <a:ext uri="{FF2B5EF4-FFF2-40B4-BE49-F238E27FC236}">
                <a16:creationId xmlns:a16="http://schemas.microsoft.com/office/drawing/2014/main" id="{118CF140-69F5-1F2B-DAAF-0E84215F7062}"/>
              </a:ext>
            </a:extLst>
          </p:cNvPr>
          <p:cNvSpPr txBox="1"/>
          <p:nvPr/>
        </p:nvSpPr>
        <p:spPr>
          <a:xfrm>
            <a:off x="4090243" y="2669704"/>
            <a:ext cx="2043957" cy="707886"/>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2005 </a:t>
            </a:r>
            <a:r>
              <a:rPr lang="en-US" sz="1500" b="0" i="0" u="none" strike="noStrike" baseline="0" dirty="0">
                <a:solidFill>
                  <a:srgbClr val="000000"/>
                </a:solidFill>
                <a:latin typeface="+mn-lt"/>
              </a:rPr>
              <a:t>Daresbury Lab, GB</a:t>
            </a:r>
          </a:p>
          <a:p>
            <a:r>
              <a:rPr lang="en-US" sz="1200" b="0" i="0" u="none" strike="noStrike" baseline="0" dirty="0">
                <a:solidFill>
                  <a:srgbClr val="000000"/>
                </a:solidFill>
                <a:latin typeface="+mn-lt"/>
              </a:rPr>
              <a:t>“Alice</a:t>
            </a:r>
            <a:r>
              <a:rPr lang="en-US" sz="1200" dirty="0">
                <a:solidFill>
                  <a:srgbClr val="000000"/>
                </a:solidFill>
                <a:latin typeface="+mn-lt"/>
              </a:rPr>
              <a:t>”, SRF, 26MeV, versatile </a:t>
            </a:r>
            <a:endParaRPr lang="en-US" sz="1200" b="0" i="0" u="none" strike="noStrike" baseline="0" dirty="0">
              <a:solidFill>
                <a:srgbClr val="000000"/>
              </a:solidFill>
              <a:latin typeface="+mn-lt"/>
            </a:endParaRPr>
          </a:p>
          <a:p>
            <a:r>
              <a:rPr lang="en-US" sz="1200" dirty="0">
                <a:solidFill>
                  <a:srgbClr val="000000"/>
                </a:solidFill>
                <a:latin typeface="+mn-lt"/>
              </a:rPr>
              <a:t>10-year user program</a:t>
            </a:r>
            <a:endParaRPr lang="en-US" sz="1200" dirty="0">
              <a:latin typeface="+mn-lt"/>
            </a:endParaRPr>
          </a:p>
        </p:txBody>
      </p:sp>
      <p:sp>
        <p:nvSpPr>
          <p:cNvPr id="23" name="Explosion: 8 Points 23">
            <a:extLst>
              <a:ext uri="{FF2B5EF4-FFF2-40B4-BE49-F238E27FC236}">
                <a16:creationId xmlns:a16="http://schemas.microsoft.com/office/drawing/2014/main" id="{5D63E2FF-00BA-EC3E-E6B4-8475AA85A66A}"/>
              </a:ext>
            </a:extLst>
          </p:cNvPr>
          <p:cNvSpPr/>
          <p:nvPr/>
        </p:nvSpPr>
        <p:spPr>
          <a:xfrm>
            <a:off x="4162251" y="3389784"/>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Explosion: 8 Points 24">
            <a:extLst>
              <a:ext uri="{FF2B5EF4-FFF2-40B4-BE49-F238E27FC236}">
                <a16:creationId xmlns:a16="http://schemas.microsoft.com/office/drawing/2014/main" id="{FE91A121-5468-EF20-7B12-F4D056013DB7}"/>
              </a:ext>
            </a:extLst>
          </p:cNvPr>
          <p:cNvSpPr/>
          <p:nvPr/>
        </p:nvSpPr>
        <p:spPr>
          <a:xfrm>
            <a:off x="7084902" y="4109864"/>
            <a:ext cx="328575" cy="346966"/>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TextBox 25">
            <a:extLst>
              <a:ext uri="{FF2B5EF4-FFF2-40B4-BE49-F238E27FC236}">
                <a16:creationId xmlns:a16="http://schemas.microsoft.com/office/drawing/2014/main" id="{967134CC-AAE9-8730-988A-84AF8D915ED9}"/>
              </a:ext>
            </a:extLst>
          </p:cNvPr>
          <p:cNvSpPr txBox="1"/>
          <p:nvPr/>
        </p:nvSpPr>
        <p:spPr>
          <a:xfrm>
            <a:off x="8410723" y="3029744"/>
            <a:ext cx="2275342" cy="2723823"/>
          </a:xfrm>
          <a:prstGeom prst="rect">
            <a:avLst/>
          </a:prstGeom>
          <a:noFill/>
          <a:ln w="28575">
            <a:solidFill>
              <a:srgbClr val="CC0066"/>
            </a:solidFill>
          </a:ln>
        </p:spPr>
        <p:txBody>
          <a:bodyPr wrap="square" rtlCol="0">
            <a:spAutoFit/>
          </a:bodyPr>
          <a:lstStyle/>
          <a:p>
            <a:r>
              <a:rPr lang="en-US" sz="1500" b="1" i="0" u="none" strike="noStrike" baseline="0" dirty="0">
                <a:solidFill>
                  <a:srgbClr val="000000"/>
                </a:solidFill>
                <a:latin typeface="+mn-lt"/>
              </a:rPr>
              <a:t>under construction</a:t>
            </a:r>
            <a:r>
              <a:rPr lang="en-US" sz="1500" b="0" i="0" u="none" strike="noStrike" baseline="0" dirty="0">
                <a:solidFill>
                  <a:srgbClr val="000000"/>
                </a:solidFill>
                <a:latin typeface="+mn-lt"/>
              </a:rPr>
              <a:t>:</a:t>
            </a:r>
          </a:p>
          <a:p>
            <a:r>
              <a:rPr lang="en-US" sz="1500" dirty="0">
                <a:latin typeface="+mn-lt"/>
              </a:rPr>
              <a:t>MESA, Germany</a:t>
            </a:r>
          </a:p>
          <a:p>
            <a:r>
              <a:rPr lang="en-US" sz="1200" dirty="0">
                <a:latin typeface="+mn-lt"/>
              </a:rPr>
              <a:t>particle physics application</a:t>
            </a:r>
          </a:p>
          <a:p>
            <a:endParaRPr lang="en-US" sz="1200" dirty="0">
              <a:latin typeface="+mn-lt"/>
            </a:endParaRPr>
          </a:p>
          <a:p>
            <a:r>
              <a:rPr lang="en-US" sz="1500" b="1" dirty="0">
                <a:solidFill>
                  <a:srgbClr val="CC0066"/>
                </a:solidFill>
                <a:latin typeface="+mn-lt"/>
              </a:rPr>
              <a:t>PERLE, France</a:t>
            </a:r>
          </a:p>
          <a:p>
            <a:r>
              <a:rPr lang="en-US" sz="1200" dirty="0">
                <a:latin typeface="+mn-lt"/>
              </a:rPr>
              <a:t>Technology test facility (</a:t>
            </a:r>
            <a:r>
              <a:rPr lang="en-US" sz="1200" dirty="0" err="1">
                <a:latin typeface="+mn-lt"/>
              </a:rPr>
              <a:t>LHeC</a:t>
            </a:r>
            <a:r>
              <a:rPr lang="en-US" sz="1200" dirty="0">
                <a:latin typeface="+mn-lt"/>
              </a:rPr>
              <a:t>/FCC-eh) + </a:t>
            </a:r>
            <a:r>
              <a:rPr lang="en-US" sz="1200" dirty="0" err="1">
                <a:latin typeface="+mn-lt"/>
              </a:rPr>
              <a:t>eRIB</a:t>
            </a:r>
            <a:r>
              <a:rPr lang="en-US" sz="1200" dirty="0">
                <a:latin typeface="+mn-lt"/>
              </a:rPr>
              <a:t> test facility</a:t>
            </a:r>
          </a:p>
          <a:p>
            <a:endParaRPr lang="en-US" sz="1200" dirty="0">
              <a:latin typeface="+mn-lt"/>
            </a:endParaRPr>
          </a:p>
          <a:p>
            <a:r>
              <a:rPr lang="en-US" sz="1500" b="1" dirty="0" err="1">
                <a:solidFill>
                  <a:srgbClr val="CC0066"/>
                </a:solidFill>
                <a:latin typeface="+mn-lt"/>
              </a:rPr>
              <a:t>bERLinPro</a:t>
            </a:r>
            <a:r>
              <a:rPr lang="en-US" sz="1500" b="1" dirty="0">
                <a:solidFill>
                  <a:srgbClr val="CC0066"/>
                </a:solidFill>
                <a:latin typeface="+mn-lt"/>
              </a:rPr>
              <a:t>, Germany</a:t>
            </a:r>
          </a:p>
          <a:p>
            <a:r>
              <a:rPr lang="en-US" sz="1200" dirty="0">
                <a:latin typeface="+mn-lt"/>
              </a:rPr>
              <a:t>SRF/ERL technology test facility</a:t>
            </a:r>
          </a:p>
          <a:p>
            <a:endParaRPr lang="en-US" sz="1200" dirty="0">
              <a:latin typeface="+mn-lt"/>
            </a:endParaRPr>
          </a:p>
          <a:p>
            <a:r>
              <a:rPr lang="en-US" sz="1500" dirty="0" err="1">
                <a:latin typeface="+mn-lt"/>
              </a:rPr>
              <a:t>CeC</a:t>
            </a:r>
            <a:r>
              <a:rPr lang="en-US" sz="1500" dirty="0">
                <a:latin typeface="+mn-lt"/>
              </a:rPr>
              <a:t>, BNL, USA</a:t>
            </a:r>
          </a:p>
          <a:p>
            <a:r>
              <a:rPr lang="en-US" sz="1200" dirty="0">
                <a:latin typeface="+mn-lt"/>
              </a:rPr>
              <a:t>Coherent electron cooling  for EIC</a:t>
            </a:r>
          </a:p>
        </p:txBody>
      </p:sp>
      <p:sp>
        <p:nvSpPr>
          <p:cNvPr id="27" name="TextBox 27">
            <a:extLst>
              <a:ext uri="{FF2B5EF4-FFF2-40B4-BE49-F238E27FC236}">
                <a16:creationId xmlns:a16="http://schemas.microsoft.com/office/drawing/2014/main" id="{947B3897-3230-EBF8-BAC2-BA49661A64DB}"/>
              </a:ext>
            </a:extLst>
          </p:cNvPr>
          <p:cNvSpPr txBox="1"/>
          <p:nvPr/>
        </p:nvSpPr>
        <p:spPr>
          <a:xfrm>
            <a:off x="4162251" y="4329762"/>
            <a:ext cx="1572255" cy="892552"/>
          </a:xfrm>
          <a:prstGeom prst="rect">
            <a:avLst/>
          </a:prstGeom>
          <a:noFill/>
          <a:ln w="19050">
            <a:solidFill>
              <a:srgbClr val="CC0066"/>
            </a:solidFill>
          </a:ln>
        </p:spPr>
        <p:txBody>
          <a:bodyPr wrap="square" rtlCol="0">
            <a:spAutoFit/>
          </a:bodyPr>
          <a:lstStyle/>
          <a:p>
            <a:pPr algn="just"/>
            <a:r>
              <a:rPr lang="en-US" sz="1500" b="1" i="0" u="none" strike="noStrike" baseline="0" dirty="0">
                <a:solidFill>
                  <a:srgbClr val="000000"/>
                </a:solidFill>
                <a:latin typeface="+mn-lt"/>
              </a:rPr>
              <a:t>2013</a:t>
            </a:r>
            <a:r>
              <a:rPr lang="en-US" sz="1500" b="0" i="0" u="none" strike="noStrike" baseline="0" dirty="0">
                <a:solidFill>
                  <a:srgbClr val="000000"/>
                </a:solidFill>
                <a:latin typeface="+mn-lt"/>
              </a:rPr>
              <a:t> KEK, Japan</a:t>
            </a:r>
          </a:p>
          <a:p>
            <a:r>
              <a:rPr lang="en-US" sz="1200" dirty="0">
                <a:solidFill>
                  <a:srgbClr val="000000"/>
                </a:solidFill>
                <a:latin typeface="+mn-lt"/>
              </a:rPr>
              <a:t>“</a:t>
            </a:r>
            <a:r>
              <a:rPr lang="en-US" sz="1200" dirty="0" err="1">
                <a:solidFill>
                  <a:srgbClr val="000000"/>
                </a:solidFill>
                <a:latin typeface="+mn-lt"/>
              </a:rPr>
              <a:t>cERL</a:t>
            </a:r>
            <a:r>
              <a:rPr lang="en-US" sz="1200" dirty="0">
                <a:solidFill>
                  <a:srgbClr val="000000"/>
                </a:solidFill>
                <a:latin typeface="+mn-lt"/>
              </a:rPr>
              <a:t>”, prototype </a:t>
            </a:r>
          </a:p>
          <a:p>
            <a:r>
              <a:rPr lang="en-US" sz="1200" dirty="0">
                <a:solidFill>
                  <a:srgbClr val="000000"/>
                </a:solidFill>
                <a:latin typeface="+mn-lt"/>
              </a:rPr>
              <a:t>ERL light source</a:t>
            </a:r>
          </a:p>
          <a:p>
            <a:r>
              <a:rPr lang="en-US" sz="1200" dirty="0">
                <a:solidFill>
                  <a:srgbClr val="000000"/>
                </a:solidFill>
                <a:latin typeface="+mn-lt"/>
              </a:rPr>
              <a:t>Industrial applications</a:t>
            </a:r>
            <a:endParaRPr lang="en-US" sz="1200" dirty="0">
              <a:latin typeface="+mn-lt"/>
            </a:endParaRPr>
          </a:p>
        </p:txBody>
      </p:sp>
      <p:sp>
        <p:nvSpPr>
          <p:cNvPr id="29" name="Rectangle 28">
            <a:extLst>
              <a:ext uri="{FF2B5EF4-FFF2-40B4-BE49-F238E27FC236}">
                <a16:creationId xmlns:a16="http://schemas.microsoft.com/office/drawing/2014/main" id="{0ACD82EA-8D8E-4103-71BD-D4602E5F6EE3}"/>
              </a:ext>
            </a:extLst>
          </p:cNvPr>
          <p:cNvSpPr/>
          <p:nvPr/>
        </p:nvSpPr>
        <p:spPr>
          <a:xfrm>
            <a:off x="2290043" y="5355486"/>
            <a:ext cx="2348207" cy="338554"/>
          </a:xfrm>
          <a:prstGeom prst="rect">
            <a:avLst/>
          </a:prstGeom>
        </p:spPr>
        <p:txBody>
          <a:bodyPr wrap="none">
            <a:spAutoFit/>
          </a:bodyPr>
          <a:lstStyle/>
          <a:p>
            <a:r>
              <a:rPr lang="en-US" sz="1600" i="1" u="sng" dirty="0">
                <a:solidFill>
                  <a:srgbClr val="CC0066"/>
                </a:solidFill>
                <a:latin typeface="+mn-lt"/>
              </a:rPr>
              <a:t>Courtesy to Bettina </a:t>
            </a:r>
            <a:r>
              <a:rPr lang="en-US" sz="1600" i="1" u="sng" dirty="0" err="1">
                <a:solidFill>
                  <a:srgbClr val="CC0066"/>
                </a:solidFill>
                <a:latin typeface="+mn-lt"/>
              </a:rPr>
              <a:t>Kuske</a:t>
            </a:r>
            <a:endParaRPr lang="en-GB" sz="1600" i="1" u="sng" dirty="0">
              <a:solidFill>
                <a:srgbClr val="CC0066"/>
              </a:solidFill>
              <a:latin typeface="+mn-lt"/>
            </a:endParaRPr>
          </a:p>
        </p:txBody>
      </p:sp>
      <p:sp>
        <p:nvSpPr>
          <p:cNvPr id="2" name="Explosion: 8 Points 23">
            <a:extLst>
              <a:ext uri="{FF2B5EF4-FFF2-40B4-BE49-F238E27FC236}">
                <a16:creationId xmlns:a16="http://schemas.microsoft.com/office/drawing/2014/main" id="{A948E957-974E-0C83-7C1D-9A69F1019440}"/>
              </a:ext>
            </a:extLst>
          </p:cNvPr>
          <p:cNvSpPr/>
          <p:nvPr/>
        </p:nvSpPr>
        <p:spPr>
          <a:xfrm>
            <a:off x="6435939" y="3528715"/>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TextBox 22">
            <a:extLst>
              <a:ext uri="{FF2B5EF4-FFF2-40B4-BE49-F238E27FC236}">
                <a16:creationId xmlns:a16="http://schemas.microsoft.com/office/drawing/2014/main" id="{A873B90D-C134-C08D-853D-C594CF6C774E}"/>
              </a:ext>
            </a:extLst>
          </p:cNvPr>
          <p:cNvSpPr txBox="1"/>
          <p:nvPr/>
        </p:nvSpPr>
        <p:spPr>
          <a:xfrm>
            <a:off x="6178476" y="2165648"/>
            <a:ext cx="1542382" cy="1384995"/>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2017 </a:t>
            </a:r>
            <a:r>
              <a:rPr lang="en-US" sz="1500" b="0" i="0" u="none" strike="noStrike" baseline="0" dirty="0">
                <a:solidFill>
                  <a:srgbClr val="000000"/>
                </a:solidFill>
                <a:latin typeface="+mn-lt"/>
              </a:rPr>
              <a:t>Darmstadt Univ, Germany</a:t>
            </a:r>
          </a:p>
          <a:p>
            <a:r>
              <a:rPr lang="en-US" sz="1200" b="0" i="0" u="none" strike="noStrike" baseline="0" dirty="0">
                <a:solidFill>
                  <a:srgbClr val="000000"/>
                </a:solidFill>
                <a:latin typeface="+mn-lt"/>
              </a:rPr>
              <a:t>“</a:t>
            </a:r>
            <a:r>
              <a:rPr lang="en-US" sz="1200" dirty="0">
                <a:solidFill>
                  <a:srgbClr val="000000"/>
                </a:solidFill>
                <a:latin typeface="+mn-lt"/>
              </a:rPr>
              <a:t>S-DALINAC”, SRF, single pass 22.5MeV, </a:t>
            </a:r>
            <a:endParaRPr lang="en-US" sz="1200" b="0" i="0" u="none" strike="noStrike" baseline="0" dirty="0">
              <a:solidFill>
                <a:srgbClr val="000000"/>
              </a:solidFill>
              <a:latin typeface="+mn-lt"/>
            </a:endParaRPr>
          </a:p>
          <a:p>
            <a:r>
              <a:rPr lang="en-US" sz="1500" b="1" dirty="0">
                <a:solidFill>
                  <a:srgbClr val="000000"/>
                </a:solidFill>
                <a:latin typeface="+mn-lt"/>
              </a:rPr>
              <a:t>2021</a:t>
            </a:r>
          </a:p>
          <a:p>
            <a:r>
              <a:rPr lang="en-US" sz="1200" dirty="0">
                <a:solidFill>
                  <a:srgbClr val="000000"/>
                </a:solidFill>
                <a:latin typeface="+mn-lt"/>
              </a:rPr>
              <a:t>2 pass demonstration</a:t>
            </a:r>
            <a:endParaRPr lang="en-US" sz="1200" dirty="0">
              <a:latin typeface="+mn-lt"/>
            </a:endParaRPr>
          </a:p>
        </p:txBody>
      </p:sp>
    </p:spTree>
    <p:extLst>
      <p:ext uri="{BB962C8B-B14F-4D97-AF65-F5344CB8AC3E}">
        <p14:creationId xmlns:p14="http://schemas.microsoft.com/office/powerpoint/2010/main" val="407019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5</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ERLs in the European Accelerator R&amp;D Roadmap  </a:t>
            </a:r>
            <a:endParaRPr lang="en-GB" dirty="0">
              <a:solidFill>
                <a:schemeClr val="accent5">
                  <a:lumMod val="75000"/>
                </a:schemeClr>
              </a:solidFill>
              <a:latin typeface="+mn-lt"/>
            </a:endParaRPr>
          </a:p>
        </p:txBody>
      </p:sp>
      <p:pic>
        <p:nvPicPr>
          <p:cNvPr id="3" name="Picture 6" descr="Diagram&#10;&#10;Description automatically generated">
            <a:extLst>
              <a:ext uri="{FF2B5EF4-FFF2-40B4-BE49-F238E27FC236}">
                <a16:creationId xmlns:a16="http://schemas.microsoft.com/office/drawing/2014/main" id="{D01E9784-5661-35A0-7363-575AF57196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3000" y="739131"/>
            <a:ext cx="3438932" cy="4863157"/>
          </a:xfrm>
          <a:prstGeom prst="rect">
            <a:avLst/>
          </a:prstGeom>
        </p:spPr>
      </p:pic>
      <p:sp>
        <p:nvSpPr>
          <p:cNvPr id="4" name="ZoneTexte 3">
            <a:extLst>
              <a:ext uri="{FF2B5EF4-FFF2-40B4-BE49-F238E27FC236}">
                <a16:creationId xmlns:a16="http://schemas.microsoft.com/office/drawing/2014/main" id="{3080FEDC-1252-8AAC-B5A8-596C9DFD0568}"/>
              </a:ext>
            </a:extLst>
          </p:cNvPr>
          <p:cNvSpPr txBox="1"/>
          <p:nvPr/>
        </p:nvSpPr>
        <p:spPr>
          <a:xfrm>
            <a:off x="273819" y="892726"/>
            <a:ext cx="6480720" cy="4185761"/>
          </a:xfrm>
          <a:prstGeom prst="rect">
            <a:avLst/>
          </a:prstGeom>
          <a:noFill/>
        </p:spPr>
        <p:txBody>
          <a:bodyPr wrap="square" rtlCol="0">
            <a:spAutoFit/>
          </a:bodyPr>
          <a:lstStyle/>
          <a:p>
            <a:pPr marL="285750" indent="-285750" algn="just">
              <a:buFont typeface="Courier New" panose="02070309020205020404" pitchFamily="49" charset="0"/>
              <a:buChar char="o"/>
            </a:pPr>
            <a:r>
              <a:rPr lang="en-US" sz="1600" dirty="0">
                <a:latin typeface="+mn-lt"/>
              </a:rPr>
              <a:t>ERL development has been recognized as one of the five main axis of accelerators R&amp;D in support of the European Strategy for Particle Physics (ESPP):</a:t>
            </a:r>
          </a:p>
          <a:p>
            <a:pPr marL="844550" lvl="1" indent="-342900" algn="just">
              <a:buFont typeface="Arial" panose="020B0604020202020204" pitchFamily="34" charset="0"/>
              <a:buChar char="•"/>
            </a:pPr>
            <a:r>
              <a:rPr lang="en-GB" sz="1600" dirty="0">
                <a:latin typeface="+mn-lt"/>
              </a:rPr>
              <a:t>High-field magnets</a:t>
            </a:r>
          </a:p>
          <a:p>
            <a:pPr marL="844550" lvl="1" indent="-342900" algn="just">
              <a:buFont typeface="Arial" panose="020B0604020202020204" pitchFamily="34" charset="0"/>
              <a:buChar char="•"/>
            </a:pPr>
            <a:r>
              <a:rPr lang="en-GB" sz="1600" dirty="0">
                <a:latin typeface="+mn-lt"/>
              </a:rPr>
              <a:t>High-gradient RF structures and systems</a:t>
            </a:r>
          </a:p>
          <a:p>
            <a:pPr marL="844550" lvl="1" indent="-342900" algn="just">
              <a:buFont typeface="Arial" panose="020B0604020202020204" pitchFamily="34" charset="0"/>
              <a:buChar char="•"/>
            </a:pPr>
            <a:r>
              <a:rPr lang="en-GB" sz="1600" dirty="0">
                <a:latin typeface="+mn-lt"/>
              </a:rPr>
              <a:t>High-gradient plasma and laser accelerators</a:t>
            </a:r>
          </a:p>
          <a:p>
            <a:pPr marL="844550" lvl="1" indent="-342900" algn="just">
              <a:buFont typeface="Arial" panose="020B0604020202020204" pitchFamily="34" charset="0"/>
              <a:buChar char="•"/>
            </a:pPr>
            <a:r>
              <a:rPr lang="en-GB" sz="1600" dirty="0">
                <a:latin typeface="+mn-lt"/>
              </a:rPr>
              <a:t>Bright muon beams and muon colliders</a:t>
            </a:r>
          </a:p>
          <a:p>
            <a:pPr marL="844550" lvl="1" indent="-342900" algn="just">
              <a:buFont typeface="Arial" panose="020B0604020202020204" pitchFamily="34" charset="0"/>
              <a:buChar char="•"/>
            </a:pPr>
            <a:r>
              <a:rPr lang="en-GB" sz="1600" b="1" dirty="0">
                <a:latin typeface="+mn-lt"/>
              </a:rPr>
              <a:t>Energy Recovery Linacs</a:t>
            </a:r>
          </a:p>
          <a:p>
            <a:pPr algn="just"/>
            <a:r>
              <a:rPr lang="en-US" sz="1600" dirty="0">
                <a:latin typeface="+mn-lt"/>
              </a:rPr>
              <a:t> </a:t>
            </a:r>
          </a:p>
          <a:p>
            <a:pPr marL="285750" indent="-285750" algn="just">
              <a:buFont typeface="Courier New" panose="02070309020205020404" pitchFamily="49" charset="0"/>
              <a:buChar char="o"/>
            </a:pPr>
            <a:r>
              <a:rPr lang="en-US" sz="1600" dirty="0">
                <a:latin typeface="+mn-lt"/>
              </a:rPr>
              <a:t>The ERL Roadmap Panel, chaired by Max Klein and Andrew Hutton, has done a tremendous job with broad and active participation. </a:t>
            </a:r>
            <a:r>
              <a:rPr lang="en-US" sz="1600" b="1" dirty="0">
                <a:latin typeface="+mn-lt"/>
              </a:rPr>
              <a:t>PERLE &amp; </a:t>
            </a:r>
            <a:r>
              <a:rPr lang="en-US" sz="1600" b="1" dirty="0" err="1">
                <a:latin typeface="+mn-lt"/>
              </a:rPr>
              <a:t>bERLinPro</a:t>
            </a:r>
            <a:r>
              <a:rPr lang="en-US" sz="1600" b="1" dirty="0">
                <a:latin typeface="+mn-lt"/>
              </a:rPr>
              <a:t> projects </a:t>
            </a:r>
            <a:r>
              <a:rPr lang="en-US" sz="1600" dirty="0">
                <a:latin typeface="+mn-lt"/>
              </a:rPr>
              <a:t>were recognized as one of the "essential pillars of the ERL development," with milestones to be achieved by the next ESPP in 2026.</a:t>
            </a:r>
          </a:p>
          <a:p>
            <a:pPr algn="just"/>
            <a:endParaRPr lang="en-US" sz="1600" dirty="0">
              <a:latin typeface="+mn-lt"/>
            </a:endParaRPr>
          </a:p>
          <a:p>
            <a:pPr algn="just"/>
            <a:endParaRPr lang="fr-FR" sz="1300" b="1" dirty="0">
              <a:latin typeface="+mn-lt"/>
            </a:endParaRPr>
          </a:p>
          <a:p>
            <a:pPr algn="just"/>
            <a:r>
              <a:rPr lang="fr-FR" sz="1300" b="1" dirty="0">
                <a:latin typeface="+mn-lt"/>
              </a:rPr>
              <a:t>ESPP R&amp;D Accelerator Roadmap: </a:t>
            </a:r>
            <a:r>
              <a:rPr lang="fr-FR" sz="1300" dirty="0">
                <a:latin typeface="+mn-lt"/>
                <a:hlinkClick r:id="rId3"/>
              </a:rPr>
              <a:t>https://arxiv.org/ftp/arxiv/papers/2201/2201.07895.pdf</a:t>
            </a:r>
            <a:endParaRPr lang="fr-FR" sz="1300" dirty="0">
              <a:latin typeface="+mn-lt"/>
            </a:endParaRPr>
          </a:p>
        </p:txBody>
      </p:sp>
    </p:spTree>
    <p:extLst>
      <p:ext uri="{BB962C8B-B14F-4D97-AF65-F5344CB8AC3E}">
        <p14:creationId xmlns:p14="http://schemas.microsoft.com/office/powerpoint/2010/main" val="15575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6</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dirty="0">
                <a:latin typeface="+mn-lt"/>
              </a:rPr>
              <a:t>ICFA Seminar 2023</a:t>
            </a:r>
            <a:endParaRPr lang="fr-FR" dirty="0">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ERL - The global landscape  </a:t>
            </a:r>
            <a:endParaRPr lang="en-GB" dirty="0">
              <a:solidFill>
                <a:schemeClr val="accent5">
                  <a:lumMod val="75000"/>
                </a:schemeClr>
              </a:solidFill>
              <a:latin typeface="+mn-lt"/>
            </a:endParaRPr>
          </a:p>
        </p:txBody>
      </p:sp>
      <p:pic>
        <p:nvPicPr>
          <p:cNvPr id="2" name="Image 1">
            <a:extLst>
              <a:ext uri="{FF2B5EF4-FFF2-40B4-BE49-F238E27FC236}">
                <a16:creationId xmlns:a16="http://schemas.microsoft.com/office/drawing/2014/main" id="{41B41D81-B4DE-5D33-3B2D-48800DE3B625}"/>
              </a:ext>
            </a:extLst>
          </p:cNvPr>
          <p:cNvPicPr>
            <a:picLocks noChangeAspect="1"/>
          </p:cNvPicPr>
          <p:nvPr/>
        </p:nvPicPr>
        <p:blipFill>
          <a:blip r:embed="rId2"/>
          <a:stretch>
            <a:fillRect/>
          </a:stretch>
        </p:blipFill>
        <p:spPr>
          <a:xfrm>
            <a:off x="1569963" y="653480"/>
            <a:ext cx="7455941" cy="4985386"/>
          </a:xfrm>
          <a:prstGeom prst="rect">
            <a:avLst/>
          </a:prstGeom>
        </p:spPr>
      </p:pic>
      <p:grpSp>
        <p:nvGrpSpPr>
          <p:cNvPr id="30" name="Group 25">
            <a:extLst>
              <a:ext uri="{FF2B5EF4-FFF2-40B4-BE49-F238E27FC236}">
                <a16:creationId xmlns:a16="http://schemas.microsoft.com/office/drawing/2014/main" id="{9D8AFD7E-98E5-0589-E26B-D0E4A90B76AC}"/>
              </a:ext>
            </a:extLst>
          </p:cNvPr>
          <p:cNvGrpSpPr/>
          <p:nvPr/>
        </p:nvGrpSpPr>
        <p:grpSpPr>
          <a:xfrm>
            <a:off x="6754539" y="5261992"/>
            <a:ext cx="2736304" cy="369332"/>
            <a:chOff x="8290613" y="6407285"/>
            <a:chExt cx="2736304" cy="369332"/>
          </a:xfrm>
        </p:grpSpPr>
        <p:sp>
          <p:nvSpPr>
            <p:cNvPr id="31" name="TextBox 8">
              <a:extLst>
                <a:ext uri="{FF2B5EF4-FFF2-40B4-BE49-F238E27FC236}">
                  <a16:creationId xmlns:a16="http://schemas.microsoft.com/office/drawing/2014/main" id="{CD3B7B90-96E1-0BB4-D84C-A41564F31190}"/>
                </a:ext>
              </a:extLst>
            </p:cNvPr>
            <p:cNvSpPr txBox="1"/>
            <p:nvPr/>
          </p:nvSpPr>
          <p:spPr>
            <a:xfrm>
              <a:off x="8290613" y="6407285"/>
              <a:ext cx="1995483" cy="369332"/>
            </a:xfrm>
            <a:prstGeom prst="rect">
              <a:avLst/>
            </a:prstGeom>
            <a:noFill/>
          </p:spPr>
          <p:txBody>
            <a:bodyPr wrap="none" rtlCol="0">
              <a:spAutoFit/>
            </a:bodyPr>
            <a:lstStyle/>
            <a:p>
              <a:r>
                <a:rPr lang="en-US" sz="1800" dirty="0">
                  <a:solidFill>
                    <a:srgbClr val="FF0000"/>
                  </a:solidFill>
                  <a:latin typeface="+mn-lt"/>
                </a:rPr>
                <a:t>Technology Limited</a:t>
              </a:r>
              <a:endParaRPr lang="en-US" sz="1800" baseline="-10000" dirty="0">
                <a:solidFill>
                  <a:srgbClr val="FF0000"/>
                </a:solidFill>
                <a:latin typeface="+mn-lt"/>
              </a:endParaRPr>
            </a:p>
          </p:txBody>
        </p:sp>
        <p:cxnSp>
          <p:nvCxnSpPr>
            <p:cNvPr id="32" name="Straight Arrow Connector 24">
              <a:extLst>
                <a:ext uri="{FF2B5EF4-FFF2-40B4-BE49-F238E27FC236}">
                  <a16:creationId xmlns:a16="http://schemas.microsoft.com/office/drawing/2014/main" id="{11F82F7E-BEB6-74FD-BFB4-A00791265DF8}"/>
                </a:ext>
              </a:extLst>
            </p:cNvPr>
            <p:cNvCxnSpPr>
              <a:cxnSpLocks/>
            </p:cNvCxnSpPr>
            <p:nvPr/>
          </p:nvCxnSpPr>
          <p:spPr>
            <a:xfrm flipV="1">
              <a:off x="10234829" y="6593088"/>
              <a:ext cx="792088" cy="8750"/>
            </a:xfrm>
            <a:prstGeom prst="straightConnector1">
              <a:avLst/>
            </a:prstGeom>
            <a:ln w="2540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33" name="Group 26">
            <a:extLst>
              <a:ext uri="{FF2B5EF4-FFF2-40B4-BE49-F238E27FC236}">
                <a16:creationId xmlns:a16="http://schemas.microsoft.com/office/drawing/2014/main" id="{FEA38229-1DFB-5DD1-03C1-AF1E82946DC1}"/>
              </a:ext>
            </a:extLst>
          </p:cNvPr>
          <p:cNvGrpSpPr/>
          <p:nvPr/>
        </p:nvGrpSpPr>
        <p:grpSpPr>
          <a:xfrm rot="16200000">
            <a:off x="8013379" y="2499710"/>
            <a:ext cx="2778983" cy="369332"/>
            <a:chOff x="8420800" y="6439723"/>
            <a:chExt cx="2778983" cy="369332"/>
          </a:xfrm>
        </p:grpSpPr>
        <p:sp>
          <p:nvSpPr>
            <p:cNvPr id="34" name="TextBox 27">
              <a:extLst>
                <a:ext uri="{FF2B5EF4-FFF2-40B4-BE49-F238E27FC236}">
                  <a16:creationId xmlns:a16="http://schemas.microsoft.com/office/drawing/2014/main" id="{C3C7B051-592B-0C54-F316-098AC8531D5D}"/>
                </a:ext>
              </a:extLst>
            </p:cNvPr>
            <p:cNvSpPr txBox="1"/>
            <p:nvPr/>
          </p:nvSpPr>
          <p:spPr>
            <a:xfrm rot="10800000">
              <a:off x="8420800" y="6439723"/>
              <a:ext cx="1692195" cy="369332"/>
            </a:xfrm>
            <a:prstGeom prst="rect">
              <a:avLst/>
            </a:prstGeom>
            <a:noFill/>
          </p:spPr>
          <p:txBody>
            <a:bodyPr wrap="none" rtlCol="0">
              <a:spAutoFit/>
            </a:bodyPr>
            <a:lstStyle/>
            <a:p>
              <a:r>
                <a:rPr lang="en-US" sz="1800" dirty="0">
                  <a:solidFill>
                    <a:srgbClr val="FF0000"/>
                  </a:solidFill>
                  <a:latin typeface="+mn-lt"/>
                </a:rPr>
                <a:t>Funding Limited</a:t>
              </a:r>
              <a:endParaRPr lang="en-US" sz="1800" baseline="-10000" dirty="0">
                <a:solidFill>
                  <a:srgbClr val="FF0000"/>
                </a:solidFill>
                <a:latin typeface="+mn-lt"/>
              </a:endParaRPr>
            </a:p>
          </p:txBody>
        </p:sp>
        <p:cxnSp>
          <p:nvCxnSpPr>
            <p:cNvPr id="35" name="Straight Arrow Connector 28">
              <a:extLst>
                <a:ext uri="{FF2B5EF4-FFF2-40B4-BE49-F238E27FC236}">
                  <a16:creationId xmlns:a16="http://schemas.microsoft.com/office/drawing/2014/main" id="{329E067B-32B4-5211-061F-619FCFA090DE}"/>
                </a:ext>
              </a:extLst>
            </p:cNvPr>
            <p:cNvCxnSpPr>
              <a:cxnSpLocks/>
            </p:cNvCxnSpPr>
            <p:nvPr/>
          </p:nvCxnSpPr>
          <p:spPr>
            <a:xfrm rot="5400000" flipH="1" flipV="1">
              <a:off x="10659758" y="6061815"/>
              <a:ext cx="2" cy="1080049"/>
            </a:xfrm>
            <a:prstGeom prst="straightConnector1">
              <a:avLst/>
            </a:prstGeom>
            <a:ln w="2540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grpSp>
      <p:sp>
        <p:nvSpPr>
          <p:cNvPr id="37" name="Arc 36">
            <a:extLst>
              <a:ext uri="{FF2B5EF4-FFF2-40B4-BE49-F238E27FC236}">
                <a16:creationId xmlns:a16="http://schemas.microsoft.com/office/drawing/2014/main" id="{CBDA9607-5CDE-4125-48AB-EBAD39A91822}"/>
              </a:ext>
            </a:extLst>
          </p:cNvPr>
          <p:cNvSpPr/>
          <p:nvPr/>
        </p:nvSpPr>
        <p:spPr>
          <a:xfrm>
            <a:off x="489843" y="1226723"/>
            <a:ext cx="8290015" cy="4365849"/>
          </a:xfrm>
          <a:prstGeom prst="arc">
            <a:avLst>
              <a:gd name="adj1" fmla="val 16840556"/>
              <a:gd name="adj2" fmla="val 21084677"/>
            </a:avLst>
          </a:prstGeom>
          <a:ln w="31750">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8" name="Arc 37">
            <a:extLst>
              <a:ext uri="{FF2B5EF4-FFF2-40B4-BE49-F238E27FC236}">
                <a16:creationId xmlns:a16="http://schemas.microsoft.com/office/drawing/2014/main" id="{D7CC1BDA-E934-6E36-E115-06BAED4967D2}"/>
              </a:ext>
            </a:extLst>
          </p:cNvPr>
          <p:cNvSpPr/>
          <p:nvPr/>
        </p:nvSpPr>
        <p:spPr>
          <a:xfrm>
            <a:off x="705866" y="2309664"/>
            <a:ext cx="7128793" cy="3312369"/>
          </a:xfrm>
          <a:prstGeom prst="arc">
            <a:avLst>
              <a:gd name="adj1" fmla="val 16288481"/>
              <a:gd name="adj2" fmla="val 9583"/>
            </a:avLst>
          </a:prstGeom>
          <a:ln w="31750">
            <a:solidFill>
              <a:srgbClr val="0070C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9" name="Arc 38">
            <a:extLst>
              <a:ext uri="{FF2B5EF4-FFF2-40B4-BE49-F238E27FC236}">
                <a16:creationId xmlns:a16="http://schemas.microsoft.com/office/drawing/2014/main" id="{D113442C-C6DB-51BC-EC5F-A5C9279D1D3E}"/>
              </a:ext>
            </a:extLst>
          </p:cNvPr>
          <p:cNvSpPr/>
          <p:nvPr/>
        </p:nvSpPr>
        <p:spPr>
          <a:xfrm>
            <a:off x="285076" y="2813720"/>
            <a:ext cx="6973519" cy="3210139"/>
          </a:xfrm>
          <a:prstGeom prst="arc">
            <a:avLst>
              <a:gd name="adj1" fmla="val 16199999"/>
              <a:gd name="adj2" fmla="val 10202"/>
            </a:avLst>
          </a:prstGeom>
          <a:ln w="317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428885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7</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928992"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Challenges toward new generation of efficient ERL </a:t>
            </a:r>
            <a:endParaRPr lang="en-GB" dirty="0">
              <a:solidFill>
                <a:schemeClr val="accent5">
                  <a:lumMod val="75000"/>
                </a:schemeClr>
              </a:solidFill>
              <a:latin typeface="+mn-lt"/>
            </a:endParaRPr>
          </a:p>
        </p:txBody>
      </p:sp>
      <p:sp>
        <p:nvSpPr>
          <p:cNvPr id="2" name="ZoneTexte 1">
            <a:extLst>
              <a:ext uri="{FF2B5EF4-FFF2-40B4-BE49-F238E27FC236}">
                <a16:creationId xmlns:a16="http://schemas.microsoft.com/office/drawing/2014/main" id="{BEEA1025-F58C-7ED0-B3E6-0BB2CC04C192}"/>
              </a:ext>
            </a:extLst>
          </p:cNvPr>
          <p:cNvSpPr txBox="1"/>
          <p:nvPr/>
        </p:nvSpPr>
        <p:spPr>
          <a:xfrm>
            <a:off x="417834" y="653480"/>
            <a:ext cx="9937105" cy="4970591"/>
          </a:xfrm>
          <a:prstGeom prst="rect">
            <a:avLst/>
          </a:prstGeom>
          <a:noFill/>
        </p:spPr>
        <p:txBody>
          <a:bodyPr wrap="square" rtlCol="0">
            <a:spAutoFit/>
          </a:bodyPr>
          <a:lstStyle/>
          <a:p>
            <a:r>
              <a:rPr lang="en-GB" sz="1600" b="1" dirty="0">
                <a:solidFill>
                  <a:srgbClr val="C00000"/>
                </a:solidFill>
                <a:latin typeface="+mn-lt"/>
              </a:rPr>
              <a:t>Development of high current electron sources:</a:t>
            </a:r>
          </a:p>
          <a:p>
            <a:pPr marL="285750" indent="-285750">
              <a:buFont typeface="Courier New" panose="02070309020205020404" pitchFamily="49" charset="0"/>
              <a:buChar char="o"/>
            </a:pPr>
            <a:r>
              <a:rPr lang="en-GB" sz="1400" b="1" dirty="0">
                <a:latin typeface="+mn-lt"/>
              </a:rPr>
              <a:t>DC gun</a:t>
            </a:r>
            <a:r>
              <a:rPr lang="en-GB" sz="1400" dirty="0">
                <a:latin typeface="+mn-lt"/>
              </a:rPr>
              <a:t>: high charge production at high repetition rate, high cathode field &amp; high vacuum</a:t>
            </a:r>
          </a:p>
          <a:p>
            <a:pPr marL="285750" indent="-285750">
              <a:buFont typeface="Courier New" panose="02070309020205020404" pitchFamily="49" charset="0"/>
              <a:buChar char="o"/>
            </a:pPr>
            <a:r>
              <a:rPr lang="en-GB" sz="1400" b="1" dirty="0">
                <a:latin typeface="+mn-lt"/>
              </a:rPr>
              <a:t>SRF gun</a:t>
            </a:r>
            <a:r>
              <a:rPr lang="en-GB" sz="1400" dirty="0">
                <a:latin typeface="+mn-lt"/>
              </a:rPr>
              <a:t>: high-brightness CW electron beams generation (high-charge, low-emittance bunches).</a:t>
            </a:r>
          </a:p>
          <a:p>
            <a:pPr marL="285750" indent="-285750">
              <a:buFont typeface="Courier New" panose="02070309020205020404" pitchFamily="49" charset="0"/>
              <a:buChar char="o"/>
            </a:pPr>
            <a:r>
              <a:rPr lang="en-GB" sz="1400" b="1" dirty="0">
                <a:latin typeface="+mn-lt"/>
              </a:rPr>
              <a:t>New photocathode materials </a:t>
            </a:r>
            <a:r>
              <a:rPr lang="en-GB" sz="1400" dirty="0">
                <a:latin typeface="+mn-lt"/>
              </a:rPr>
              <a:t>with high quantum efficiency and long life time</a:t>
            </a:r>
          </a:p>
          <a:p>
            <a:pPr marL="285750" indent="-285750">
              <a:buFont typeface="Courier New" panose="02070309020205020404" pitchFamily="49" charset="0"/>
              <a:buChar char="o"/>
            </a:pPr>
            <a:endParaRPr lang="en-GB" sz="1600" dirty="0">
              <a:latin typeface="+mn-lt"/>
            </a:endParaRPr>
          </a:p>
          <a:p>
            <a:r>
              <a:rPr lang="en-GB" sz="1600" b="1" dirty="0">
                <a:solidFill>
                  <a:srgbClr val="C00000"/>
                </a:solidFill>
                <a:latin typeface="+mn-lt"/>
              </a:rPr>
              <a:t>Beam dynamics &amp; instrumentation:</a:t>
            </a:r>
          </a:p>
          <a:p>
            <a:pPr marL="285750" indent="-285750">
              <a:buFont typeface="Courier New" panose="02070309020205020404" pitchFamily="49" charset="0"/>
              <a:buChar char="o"/>
            </a:pPr>
            <a:r>
              <a:rPr lang="en-GB" sz="1400" dirty="0">
                <a:latin typeface="+mn-lt"/>
              </a:rPr>
              <a:t>Specific simulation tools for ERL adapted to high-power beams at different energies and currents</a:t>
            </a:r>
          </a:p>
          <a:p>
            <a:pPr marL="285750" indent="-285750">
              <a:buFont typeface="Courier New" panose="02070309020205020404" pitchFamily="49" charset="0"/>
              <a:buChar char="o"/>
            </a:pPr>
            <a:r>
              <a:rPr lang="en-GB" sz="1400" dirty="0">
                <a:latin typeface="+mn-lt"/>
              </a:rPr>
              <a:t>Development of </a:t>
            </a:r>
            <a:r>
              <a:rPr lang="en-GB" sz="1400" b="1" dirty="0">
                <a:latin typeface="+mn-lt"/>
              </a:rPr>
              <a:t>high dynamic range instrumentation </a:t>
            </a:r>
            <a:r>
              <a:rPr lang="en-GB" sz="1400" dirty="0">
                <a:latin typeface="+mn-lt"/>
              </a:rPr>
              <a:t>allowing high beam control at different functioning phases (commissioning, ramping-up and operation), and also to decern beams from “undesired” one (halo):   </a:t>
            </a:r>
          </a:p>
          <a:p>
            <a:pPr marL="787400" lvl="1" indent="-285750">
              <a:buFont typeface="Wingdings" pitchFamily="2" charset="2"/>
              <a:buChar char="§"/>
            </a:pPr>
            <a:r>
              <a:rPr lang="en-GB" sz="1400" b="1" dirty="0">
                <a:latin typeface="+mn-lt"/>
              </a:rPr>
              <a:t>Non-invasive</a:t>
            </a:r>
            <a:r>
              <a:rPr lang="en-GB" sz="1400" dirty="0">
                <a:latin typeface="+mn-lt"/>
              </a:rPr>
              <a:t> diagnostics: optical system for beam imaging</a:t>
            </a:r>
          </a:p>
          <a:p>
            <a:pPr marL="787400" lvl="1" indent="-285750">
              <a:buFont typeface="Wingdings" pitchFamily="2" charset="2"/>
              <a:buChar char="§"/>
            </a:pPr>
            <a:r>
              <a:rPr lang="en-GB" sz="1400" dirty="0">
                <a:latin typeface="+mn-lt"/>
              </a:rPr>
              <a:t>BPMs and BAMs </a:t>
            </a:r>
            <a:r>
              <a:rPr lang="en-GB" sz="1400" b="1" dirty="0">
                <a:latin typeface="+mn-lt"/>
              </a:rPr>
              <a:t>adapted to multi-turn</a:t>
            </a:r>
          </a:p>
          <a:p>
            <a:pPr marL="787400" lvl="1" indent="-285750">
              <a:buFont typeface="Wingdings" pitchFamily="2" charset="2"/>
              <a:buChar char="§"/>
            </a:pPr>
            <a:r>
              <a:rPr lang="en-GB" sz="1400" dirty="0">
                <a:latin typeface="+mn-lt"/>
              </a:rPr>
              <a:t>Sensitive BLMs for the </a:t>
            </a:r>
            <a:r>
              <a:rPr lang="en-GB" sz="1400" b="1" dirty="0">
                <a:latin typeface="+mn-lt"/>
              </a:rPr>
              <a:t>monitoring of beam loss and beam halo</a:t>
            </a:r>
          </a:p>
          <a:p>
            <a:pPr lvl="1" indent="0"/>
            <a:r>
              <a:rPr lang="en-GB" sz="1500" dirty="0">
                <a:latin typeface="+mn-lt"/>
              </a:rPr>
              <a:t>   </a:t>
            </a:r>
            <a:endParaRPr lang="en-GB" sz="1600" dirty="0">
              <a:latin typeface="+mn-lt"/>
            </a:endParaRPr>
          </a:p>
          <a:p>
            <a:r>
              <a:rPr lang="en-GB" sz="1600" b="1" dirty="0">
                <a:solidFill>
                  <a:srgbClr val="C00000"/>
                </a:solidFill>
                <a:latin typeface="+mn-lt"/>
              </a:rPr>
              <a:t>SRF Cavity and High Order Mode (HOM) damping:</a:t>
            </a:r>
          </a:p>
          <a:p>
            <a:pPr marL="285750" indent="-285750">
              <a:buFont typeface="Courier New" panose="02070309020205020404" pitchFamily="49" charset="0"/>
              <a:buChar char="o"/>
            </a:pPr>
            <a:r>
              <a:rPr lang="en-GB" sz="1400" dirty="0">
                <a:latin typeface="+mn-lt"/>
              </a:rPr>
              <a:t>For operation in CW mode with the </a:t>
            </a:r>
            <a:r>
              <a:rPr lang="en-GB" sz="1400" b="1" dirty="0">
                <a:latin typeface="+mn-lt"/>
              </a:rPr>
              <a:t>minimum dynamic loss</a:t>
            </a:r>
            <a:r>
              <a:rPr lang="en-GB" sz="1400" dirty="0">
                <a:latin typeface="+mn-lt"/>
              </a:rPr>
              <a:t>, cavity should have the </a:t>
            </a:r>
            <a:r>
              <a:rPr lang="en-GB" sz="1400" b="1" dirty="0">
                <a:latin typeface="+mn-lt"/>
              </a:rPr>
              <a:t>highest Q</a:t>
            </a:r>
            <a:r>
              <a:rPr lang="en-GB" sz="1400" b="1" baseline="-25000" dirty="0">
                <a:latin typeface="+mn-lt"/>
              </a:rPr>
              <a:t>0</a:t>
            </a:r>
            <a:r>
              <a:rPr lang="en-GB" sz="1400" dirty="0">
                <a:latin typeface="+mn-lt"/>
              </a:rPr>
              <a:t>: </a:t>
            </a:r>
            <a:r>
              <a:rPr lang="en-GB" sz="1400" b="1" dirty="0">
                <a:latin typeface="+mn-lt"/>
              </a:rPr>
              <a:t>Thermal treatment </a:t>
            </a:r>
            <a:r>
              <a:rPr lang="en-GB" sz="1400" dirty="0">
                <a:latin typeface="+mn-lt"/>
              </a:rPr>
              <a:t>(Doping, infusion, medium temperature annealing) or R&amp;D on SRF material for 4,2K operation (Nb3Sn or others…)</a:t>
            </a:r>
          </a:p>
          <a:p>
            <a:pPr marL="285750" indent="-285750">
              <a:buFont typeface="Courier New" panose="02070309020205020404" pitchFamily="49" charset="0"/>
              <a:buChar char="o"/>
            </a:pPr>
            <a:r>
              <a:rPr lang="en-GB" sz="1400" dirty="0">
                <a:latin typeface="+mn-lt"/>
              </a:rPr>
              <a:t>Development of </a:t>
            </a:r>
            <a:r>
              <a:rPr lang="en-GB" sz="1400" b="1" dirty="0">
                <a:latin typeface="+mn-lt"/>
              </a:rPr>
              <a:t>Fast Reactive Tuners (FRTs) </a:t>
            </a:r>
            <a:r>
              <a:rPr lang="en-GB" sz="1400" dirty="0">
                <a:latin typeface="+mn-lt"/>
              </a:rPr>
              <a:t>adapted to cavity and cryomodule to mitigate cavity detuning by microphonics.   </a:t>
            </a:r>
          </a:p>
          <a:p>
            <a:pPr marL="285750" indent="-285750">
              <a:buFont typeface="Courier New" panose="02070309020205020404" pitchFamily="49" charset="0"/>
              <a:buChar char="o"/>
            </a:pPr>
            <a:r>
              <a:rPr lang="en-GB" sz="1400" dirty="0">
                <a:latin typeface="+mn-lt"/>
              </a:rPr>
              <a:t>Efficient HOM extraction w/o increasing cryoload, to preserve beam quality &amp; avoid its disruption by </a:t>
            </a:r>
            <a:r>
              <a:rPr lang="en-GB" sz="1400" dirty="0" err="1">
                <a:latin typeface="+mn-lt"/>
              </a:rPr>
              <a:t>wakefields</a:t>
            </a:r>
            <a:endParaRPr lang="en-GB" sz="1400" dirty="0">
              <a:latin typeface="+mn-lt"/>
            </a:endParaRPr>
          </a:p>
          <a:p>
            <a:pPr marL="787400" lvl="1" indent="-285750">
              <a:buFont typeface="Wingdings" pitchFamily="2" charset="2"/>
              <a:buChar char="§"/>
            </a:pPr>
            <a:r>
              <a:rPr lang="en-GB" sz="1400" b="1" dirty="0">
                <a:latin typeface="+mn-lt"/>
              </a:rPr>
              <a:t>Cavity design choices </a:t>
            </a:r>
            <a:r>
              <a:rPr lang="en-GB" sz="1400" dirty="0">
                <a:latin typeface="+mn-lt"/>
              </a:rPr>
              <a:t>should integrate the HOM extraction issue: frequency optimisation, large aperture, few cells, optimised end group) </a:t>
            </a:r>
          </a:p>
          <a:p>
            <a:pPr marL="787400" lvl="1" indent="-285750">
              <a:buFont typeface="Wingdings" pitchFamily="2" charset="2"/>
              <a:buChar char="§"/>
            </a:pPr>
            <a:r>
              <a:rPr lang="en-GB" sz="1400" dirty="0">
                <a:latin typeface="+mn-lt"/>
              </a:rPr>
              <a:t>Design of </a:t>
            </a:r>
            <a:r>
              <a:rPr lang="en-GB" sz="1400" b="1" dirty="0">
                <a:latin typeface="+mn-lt"/>
              </a:rPr>
              <a:t>specific HOM couplers </a:t>
            </a:r>
            <a:r>
              <a:rPr lang="en-GB" sz="1400" dirty="0">
                <a:latin typeface="+mn-lt"/>
              </a:rPr>
              <a:t>&amp; optimisation of the damping scheme</a:t>
            </a:r>
          </a:p>
          <a:p>
            <a:pPr marL="787400" lvl="1" indent="-285750">
              <a:buFont typeface="Wingdings" pitchFamily="2" charset="2"/>
              <a:buChar char="§"/>
            </a:pPr>
            <a:r>
              <a:rPr lang="en-GB" sz="1400" dirty="0">
                <a:latin typeface="+mn-lt"/>
              </a:rPr>
              <a:t>Study the need of </a:t>
            </a:r>
            <a:r>
              <a:rPr lang="en-GB" sz="1400" b="1" dirty="0">
                <a:latin typeface="+mn-lt"/>
              </a:rPr>
              <a:t>additional absorber </a:t>
            </a:r>
            <a:r>
              <a:rPr lang="en-GB" sz="1400" dirty="0">
                <a:latin typeface="+mn-lt"/>
              </a:rPr>
              <a:t>in the beam line </a:t>
            </a:r>
          </a:p>
        </p:txBody>
      </p:sp>
    </p:spTree>
    <p:extLst>
      <p:ext uri="{BB962C8B-B14F-4D97-AF65-F5344CB8AC3E}">
        <p14:creationId xmlns:p14="http://schemas.microsoft.com/office/powerpoint/2010/main" val="416240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8</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928992" cy="447518"/>
          </a:xfrm>
        </p:spPr>
        <p:txBody>
          <a:bodyPr>
            <a:normAutofit/>
          </a:bodyPr>
          <a:lstStyle/>
          <a:p>
            <a:r>
              <a:rPr lang="en-GB" dirty="0" err="1">
                <a:solidFill>
                  <a:schemeClr val="accent5">
                    <a:lumMod val="75000"/>
                  </a:schemeClr>
                </a:solidFill>
                <a:latin typeface="+mn-lt"/>
                <a:ea typeface="Arial" charset="0"/>
                <a:cs typeface="Arial" panose="020B0604020202020204" pitchFamily="34" charset="0"/>
              </a:rPr>
              <a:t>bERLinPro</a:t>
            </a:r>
            <a:r>
              <a:rPr lang="en-GB" dirty="0">
                <a:solidFill>
                  <a:schemeClr val="accent5">
                    <a:lumMod val="75000"/>
                  </a:schemeClr>
                </a:solidFill>
                <a:latin typeface="+mn-lt"/>
                <a:ea typeface="Arial" charset="0"/>
                <a:cs typeface="Arial" panose="020B0604020202020204" pitchFamily="34" charset="0"/>
              </a:rPr>
              <a:t> at SEALAB-HZB:  </a:t>
            </a:r>
            <a:endParaRPr lang="en-GB" dirty="0">
              <a:solidFill>
                <a:schemeClr val="accent5">
                  <a:lumMod val="75000"/>
                </a:schemeClr>
              </a:solidFill>
              <a:latin typeface="+mn-lt"/>
            </a:endParaRPr>
          </a:p>
        </p:txBody>
      </p:sp>
      <p:grpSp>
        <p:nvGrpSpPr>
          <p:cNvPr id="3" name="Gruppieren 29">
            <a:extLst>
              <a:ext uri="{FF2B5EF4-FFF2-40B4-BE49-F238E27FC236}">
                <a16:creationId xmlns:a16="http://schemas.microsoft.com/office/drawing/2014/main" id="{E8D1C827-5392-818A-628D-6723C421F311}"/>
              </a:ext>
            </a:extLst>
          </p:cNvPr>
          <p:cNvGrpSpPr/>
          <p:nvPr/>
        </p:nvGrpSpPr>
        <p:grpSpPr>
          <a:xfrm>
            <a:off x="3298155" y="1013520"/>
            <a:ext cx="7416824" cy="3044912"/>
            <a:chOff x="58890" y="1564472"/>
            <a:chExt cx="9090950" cy="5127646"/>
          </a:xfrm>
        </p:grpSpPr>
        <p:pic>
          <p:nvPicPr>
            <p:cNvPr id="4" name="Picture 2">
              <a:extLst>
                <a:ext uri="{FF2B5EF4-FFF2-40B4-BE49-F238E27FC236}">
                  <a16:creationId xmlns:a16="http://schemas.microsoft.com/office/drawing/2014/main" id="{FE78EA96-25FF-8FFE-D0A2-11F4DDF0D84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8890" y="1564472"/>
              <a:ext cx="9044574" cy="46049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5" name="Gruppieren 31">
              <a:extLst>
                <a:ext uri="{FF2B5EF4-FFF2-40B4-BE49-F238E27FC236}">
                  <a16:creationId xmlns:a16="http://schemas.microsoft.com/office/drawing/2014/main" id="{54AA8C01-6C49-1C77-CFA1-BAD1EC860D6B}"/>
                </a:ext>
              </a:extLst>
            </p:cNvPr>
            <p:cNvGrpSpPr/>
            <p:nvPr/>
          </p:nvGrpSpPr>
          <p:grpSpPr>
            <a:xfrm>
              <a:off x="323674" y="1653462"/>
              <a:ext cx="8826166" cy="5038656"/>
              <a:chOff x="314438" y="1256301"/>
              <a:chExt cx="8826166" cy="5038656"/>
            </a:xfrm>
          </p:grpSpPr>
          <p:sp>
            <p:nvSpPr>
              <p:cNvPr id="6" name="Textfeld 32">
                <a:extLst>
                  <a:ext uri="{FF2B5EF4-FFF2-40B4-BE49-F238E27FC236}">
                    <a16:creationId xmlns:a16="http://schemas.microsoft.com/office/drawing/2014/main" id="{8355B5AC-D2FF-4D99-C840-CB224A4BF229}"/>
                  </a:ext>
                </a:extLst>
              </p:cNvPr>
              <p:cNvSpPr txBox="1">
                <a:spLocks noChangeArrowheads="1"/>
              </p:cNvSpPr>
              <p:nvPr/>
            </p:nvSpPr>
            <p:spPr bwMode="auto">
              <a:xfrm>
                <a:off x="7375813" y="2413944"/>
                <a:ext cx="1764791" cy="121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589C"/>
                    </a:solidFill>
                    <a:latin typeface="Arial" charset="0"/>
                    <a:cs typeface="Arial" charset="0"/>
                  </a:defRPr>
                </a:lvl1pPr>
                <a:lvl2pPr marL="742950" indent="-285750" eaLnBrk="0" hangingPunct="0">
                  <a:defRPr sz="1400">
                    <a:solidFill>
                      <a:srgbClr val="00589C"/>
                    </a:solidFill>
                    <a:latin typeface="Arial" charset="0"/>
                    <a:cs typeface="Arial" charset="0"/>
                  </a:defRPr>
                </a:lvl2pPr>
                <a:lvl3pPr marL="1143000" indent="-228600" eaLnBrk="0" hangingPunct="0">
                  <a:defRPr sz="1400">
                    <a:solidFill>
                      <a:srgbClr val="00589C"/>
                    </a:solidFill>
                    <a:latin typeface="Arial" charset="0"/>
                    <a:cs typeface="Arial" charset="0"/>
                  </a:defRPr>
                </a:lvl3pPr>
                <a:lvl4pPr marL="1600200" indent="-228600" eaLnBrk="0" hangingPunct="0">
                  <a:defRPr sz="1400">
                    <a:solidFill>
                      <a:srgbClr val="00589C"/>
                    </a:solidFill>
                    <a:latin typeface="Arial" charset="0"/>
                    <a:cs typeface="Arial" charset="0"/>
                  </a:defRPr>
                </a:lvl4pPr>
                <a:lvl5pPr marL="2057400" indent="-228600" eaLnBrk="0" hangingPunct="0">
                  <a:defRPr sz="1400">
                    <a:solidFill>
                      <a:srgbClr val="00589C"/>
                    </a:solidFill>
                    <a:latin typeface="Arial" charset="0"/>
                    <a:cs typeface="Arial" charset="0"/>
                  </a:defRPr>
                </a:lvl5pPr>
                <a:lvl6pPr marL="2514600" indent="-228600" eaLnBrk="0" fontAlgn="base" hangingPunct="0">
                  <a:spcBef>
                    <a:spcPct val="0"/>
                  </a:spcBef>
                  <a:spcAft>
                    <a:spcPct val="0"/>
                  </a:spcAft>
                  <a:defRPr sz="1400">
                    <a:solidFill>
                      <a:srgbClr val="00589C"/>
                    </a:solidFill>
                    <a:latin typeface="Arial" charset="0"/>
                    <a:cs typeface="Arial" charset="0"/>
                  </a:defRPr>
                </a:lvl6pPr>
                <a:lvl7pPr marL="2971800" indent="-228600" eaLnBrk="0" fontAlgn="base" hangingPunct="0">
                  <a:spcBef>
                    <a:spcPct val="0"/>
                  </a:spcBef>
                  <a:spcAft>
                    <a:spcPct val="0"/>
                  </a:spcAft>
                  <a:defRPr sz="1400">
                    <a:solidFill>
                      <a:srgbClr val="00589C"/>
                    </a:solidFill>
                    <a:latin typeface="Arial" charset="0"/>
                    <a:cs typeface="Arial" charset="0"/>
                  </a:defRPr>
                </a:lvl7pPr>
                <a:lvl8pPr marL="3429000" indent="-228600" eaLnBrk="0" fontAlgn="base" hangingPunct="0">
                  <a:spcBef>
                    <a:spcPct val="0"/>
                  </a:spcBef>
                  <a:spcAft>
                    <a:spcPct val="0"/>
                  </a:spcAft>
                  <a:defRPr sz="1400">
                    <a:solidFill>
                      <a:srgbClr val="00589C"/>
                    </a:solidFill>
                    <a:latin typeface="Arial" charset="0"/>
                    <a:cs typeface="Arial" charset="0"/>
                  </a:defRPr>
                </a:lvl8pPr>
                <a:lvl9pPr marL="3886200" indent="-228600" eaLnBrk="0" fontAlgn="base" hangingPunct="0">
                  <a:spcBef>
                    <a:spcPct val="0"/>
                  </a:spcBef>
                  <a:spcAft>
                    <a:spcPct val="0"/>
                  </a:spcAft>
                  <a:defRPr sz="1400">
                    <a:solidFill>
                      <a:srgbClr val="00589C"/>
                    </a:solidFill>
                    <a:latin typeface="Arial" charset="0"/>
                    <a:cs typeface="Arial" charset="0"/>
                  </a:defRPr>
                </a:lvl9pPr>
              </a:lstStyle>
              <a:p>
                <a:pPr algn="ctr" defTabSz="914377" eaLnBrk="1" hangingPunct="1">
                  <a:defRPr/>
                </a:pPr>
                <a:r>
                  <a:rPr lang="en-GB" b="1" kern="0" dirty="0">
                    <a:latin typeface="+mn-lt"/>
                  </a:rPr>
                  <a:t>beam dump</a:t>
                </a:r>
              </a:p>
              <a:p>
                <a:pPr algn="ctr" defTabSz="914377" eaLnBrk="1" hangingPunct="1">
                  <a:defRPr/>
                </a:pPr>
                <a:r>
                  <a:rPr lang="en-GB" kern="0" dirty="0">
                    <a:solidFill>
                      <a:srgbClr val="000000"/>
                    </a:solidFill>
                    <a:latin typeface="+mn-lt"/>
                  </a:rPr>
                  <a:t>6.5 MeV, 100 mA</a:t>
                </a:r>
              </a:p>
              <a:p>
                <a:pPr algn="ctr" defTabSz="914377" eaLnBrk="1" hangingPunct="1">
                  <a:defRPr/>
                </a:pPr>
                <a:r>
                  <a:rPr lang="en-GB" kern="0" dirty="0">
                    <a:solidFill>
                      <a:srgbClr val="000000"/>
                    </a:solidFill>
                    <a:latin typeface="+mn-lt"/>
                  </a:rPr>
                  <a:t>= 650 kW</a:t>
                </a:r>
              </a:p>
            </p:txBody>
          </p:sp>
          <p:sp>
            <p:nvSpPr>
              <p:cNvPr id="7" name="Textfeld 33">
                <a:extLst>
                  <a:ext uri="{FF2B5EF4-FFF2-40B4-BE49-F238E27FC236}">
                    <a16:creationId xmlns:a16="http://schemas.microsoft.com/office/drawing/2014/main" id="{3FE3D078-4B38-369C-A4E2-E530736F5465}"/>
                  </a:ext>
                </a:extLst>
              </p:cNvPr>
              <p:cNvSpPr txBox="1">
                <a:spLocks noChangeArrowheads="1"/>
              </p:cNvSpPr>
              <p:nvPr/>
            </p:nvSpPr>
            <p:spPr bwMode="auto">
              <a:xfrm>
                <a:off x="5158633" y="2811605"/>
                <a:ext cx="2217178" cy="121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589C"/>
                    </a:solidFill>
                    <a:latin typeface="Arial" charset="0"/>
                    <a:cs typeface="Arial" charset="0"/>
                  </a:defRPr>
                </a:lvl1pPr>
                <a:lvl2pPr marL="742950" indent="-285750" eaLnBrk="0" hangingPunct="0">
                  <a:defRPr sz="1400">
                    <a:solidFill>
                      <a:srgbClr val="00589C"/>
                    </a:solidFill>
                    <a:latin typeface="Arial" charset="0"/>
                    <a:cs typeface="Arial" charset="0"/>
                  </a:defRPr>
                </a:lvl2pPr>
                <a:lvl3pPr marL="1143000" indent="-228600" eaLnBrk="0" hangingPunct="0">
                  <a:defRPr sz="1400">
                    <a:solidFill>
                      <a:srgbClr val="00589C"/>
                    </a:solidFill>
                    <a:latin typeface="Arial" charset="0"/>
                    <a:cs typeface="Arial" charset="0"/>
                  </a:defRPr>
                </a:lvl3pPr>
                <a:lvl4pPr marL="1600200" indent="-228600" eaLnBrk="0" hangingPunct="0">
                  <a:defRPr sz="1400">
                    <a:solidFill>
                      <a:srgbClr val="00589C"/>
                    </a:solidFill>
                    <a:latin typeface="Arial" charset="0"/>
                    <a:cs typeface="Arial" charset="0"/>
                  </a:defRPr>
                </a:lvl4pPr>
                <a:lvl5pPr marL="2057400" indent="-228600" eaLnBrk="0" hangingPunct="0">
                  <a:defRPr sz="1400">
                    <a:solidFill>
                      <a:srgbClr val="00589C"/>
                    </a:solidFill>
                    <a:latin typeface="Arial" charset="0"/>
                    <a:cs typeface="Arial" charset="0"/>
                  </a:defRPr>
                </a:lvl5pPr>
                <a:lvl6pPr marL="2514600" indent="-228600" eaLnBrk="0" fontAlgn="base" hangingPunct="0">
                  <a:spcBef>
                    <a:spcPct val="0"/>
                  </a:spcBef>
                  <a:spcAft>
                    <a:spcPct val="0"/>
                  </a:spcAft>
                  <a:defRPr sz="1400">
                    <a:solidFill>
                      <a:srgbClr val="00589C"/>
                    </a:solidFill>
                    <a:latin typeface="Arial" charset="0"/>
                    <a:cs typeface="Arial" charset="0"/>
                  </a:defRPr>
                </a:lvl6pPr>
                <a:lvl7pPr marL="2971800" indent="-228600" eaLnBrk="0" fontAlgn="base" hangingPunct="0">
                  <a:spcBef>
                    <a:spcPct val="0"/>
                  </a:spcBef>
                  <a:spcAft>
                    <a:spcPct val="0"/>
                  </a:spcAft>
                  <a:defRPr sz="1400">
                    <a:solidFill>
                      <a:srgbClr val="00589C"/>
                    </a:solidFill>
                    <a:latin typeface="Arial" charset="0"/>
                    <a:cs typeface="Arial" charset="0"/>
                  </a:defRPr>
                </a:lvl7pPr>
                <a:lvl8pPr marL="3429000" indent="-228600" eaLnBrk="0" fontAlgn="base" hangingPunct="0">
                  <a:spcBef>
                    <a:spcPct val="0"/>
                  </a:spcBef>
                  <a:spcAft>
                    <a:spcPct val="0"/>
                  </a:spcAft>
                  <a:defRPr sz="1400">
                    <a:solidFill>
                      <a:srgbClr val="00589C"/>
                    </a:solidFill>
                    <a:latin typeface="Arial" charset="0"/>
                    <a:cs typeface="Arial" charset="0"/>
                  </a:defRPr>
                </a:lvl8pPr>
                <a:lvl9pPr marL="3886200" indent="-228600" eaLnBrk="0" fontAlgn="base" hangingPunct="0">
                  <a:spcBef>
                    <a:spcPct val="0"/>
                  </a:spcBef>
                  <a:spcAft>
                    <a:spcPct val="0"/>
                  </a:spcAft>
                  <a:defRPr sz="1400">
                    <a:solidFill>
                      <a:srgbClr val="00589C"/>
                    </a:solidFill>
                    <a:latin typeface="Arial" charset="0"/>
                    <a:cs typeface="Arial" charset="0"/>
                  </a:defRPr>
                </a:lvl9pPr>
              </a:lstStyle>
              <a:p>
                <a:pPr algn="ctr" defTabSz="914377" eaLnBrk="1" hangingPunct="1">
                  <a:defRPr/>
                </a:pPr>
                <a:r>
                  <a:rPr lang="en-GB" b="1" kern="0" dirty="0" err="1">
                    <a:latin typeface="+mn-lt"/>
                  </a:rPr>
                  <a:t>linac</a:t>
                </a:r>
                <a:r>
                  <a:rPr lang="en-GB" b="1" kern="0" dirty="0">
                    <a:latin typeface="+mn-lt"/>
                  </a:rPr>
                  <a:t> module</a:t>
                </a:r>
              </a:p>
              <a:p>
                <a:pPr algn="ctr" defTabSz="914377" eaLnBrk="1" hangingPunct="1">
                  <a:defRPr/>
                </a:pPr>
                <a:r>
                  <a:rPr lang="en-GB" kern="0" dirty="0">
                    <a:solidFill>
                      <a:srgbClr val="000000"/>
                    </a:solidFill>
                    <a:latin typeface="+mn-lt"/>
                  </a:rPr>
                  <a:t>3 x 7 cell SRF cavities</a:t>
                </a:r>
              </a:p>
              <a:p>
                <a:pPr algn="ctr" defTabSz="914377" eaLnBrk="1" hangingPunct="1">
                  <a:defRPr/>
                </a:pPr>
                <a:r>
                  <a:rPr lang="en-GB" kern="0" dirty="0">
                    <a:solidFill>
                      <a:srgbClr val="000000"/>
                    </a:solidFill>
                    <a:latin typeface="+mn-lt"/>
                  </a:rPr>
                  <a:t>44 MeV</a:t>
                </a:r>
              </a:p>
            </p:txBody>
          </p:sp>
          <p:sp>
            <p:nvSpPr>
              <p:cNvPr id="8" name="Textfeld 34">
                <a:extLst>
                  <a:ext uri="{FF2B5EF4-FFF2-40B4-BE49-F238E27FC236}">
                    <a16:creationId xmlns:a16="http://schemas.microsoft.com/office/drawing/2014/main" id="{F9631EC1-CCFE-189F-30BD-2F8C4F483DDF}"/>
                  </a:ext>
                </a:extLst>
              </p:cNvPr>
              <p:cNvSpPr txBox="1">
                <a:spLocks noChangeArrowheads="1"/>
              </p:cNvSpPr>
              <p:nvPr/>
            </p:nvSpPr>
            <p:spPr bwMode="auto">
              <a:xfrm>
                <a:off x="1991411" y="3835070"/>
                <a:ext cx="3377130" cy="8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589C"/>
                    </a:solidFill>
                    <a:latin typeface="Arial" charset="0"/>
                    <a:cs typeface="Arial" charset="0"/>
                  </a:defRPr>
                </a:lvl1pPr>
                <a:lvl2pPr marL="742950" indent="-285750" eaLnBrk="0" hangingPunct="0">
                  <a:defRPr sz="1400">
                    <a:solidFill>
                      <a:srgbClr val="00589C"/>
                    </a:solidFill>
                    <a:latin typeface="Arial" charset="0"/>
                    <a:cs typeface="Arial" charset="0"/>
                  </a:defRPr>
                </a:lvl2pPr>
                <a:lvl3pPr marL="1143000" indent="-228600" eaLnBrk="0" hangingPunct="0">
                  <a:defRPr sz="1400">
                    <a:solidFill>
                      <a:srgbClr val="00589C"/>
                    </a:solidFill>
                    <a:latin typeface="Arial" charset="0"/>
                    <a:cs typeface="Arial" charset="0"/>
                  </a:defRPr>
                </a:lvl3pPr>
                <a:lvl4pPr marL="1600200" indent="-228600" eaLnBrk="0" hangingPunct="0">
                  <a:defRPr sz="1400">
                    <a:solidFill>
                      <a:srgbClr val="00589C"/>
                    </a:solidFill>
                    <a:latin typeface="Arial" charset="0"/>
                    <a:cs typeface="Arial" charset="0"/>
                  </a:defRPr>
                </a:lvl4pPr>
                <a:lvl5pPr marL="2057400" indent="-228600" eaLnBrk="0" hangingPunct="0">
                  <a:defRPr sz="1400">
                    <a:solidFill>
                      <a:srgbClr val="00589C"/>
                    </a:solidFill>
                    <a:latin typeface="Arial" charset="0"/>
                    <a:cs typeface="Arial" charset="0"/>
                  </a:defRPr>
                </a:lvl5pPr>
                <a:lvl6pPr marL="2514600" indent="-228600" eaLnBrk="0" fontAlgn="base" hangingPunct="0">
                  <a:spcBef>
                    <a:spcPct val="0"/>
                  </a:spcBef>
                  <a:spcAft>
                    <a:spcPct val="0"/>
                  </a:spcAft>
                  <a:defRPr sz="1400">
                    <a:solidFill>
                      <a:srgbClr val="00589C"/>
                    </a:solidFill>
                    <a:latin typeface="Arial" charset="0"/>
                    <a:cs typeface="Arial" charset="0"/>
                  </a:defRPr>
                </a:lvl6pPr>
                <a:lvl7pPr marL="2971800" indent="-228600" eaLnBrk="0" fontAlgn="base" hangingPunct="0">
                  <a:spcBef>
                    <a:spcPct val="0"/>
                  </a:spcBef>
                  <a:spcAft>
                    <a:spcPct val="0"/>
                  </a:spcAft>
                  <a:defRPr sz="1400">
                    <a:solidFill>
                      <a:srgbClr val="00589C"/>
                    </a:solidFill>
                    <a:latin typeface="Arial" charset="0"/>
                    <a:cs typeface="Arial" charset="0"/>
                  </a:defRPr>
                </a:lvl7pPr>
                <a:lvl8pPr marL="3429000" indent="-228600" eaLnBrk="0" fontAlgn="base" hangingPunct="0">
                  <a:spcBef>
                    <a:spcPct val="0"/>
                  </a:spcBef>
                  <a:spcAft>
                    <a:spcPct val="0"/>
                  </a:spcAft>
                  <a:defRPr sz="1400">
                    <a:solidFill>
                      <a:srgbClr val="00589C"/>
                    </a:solidFill>
                    <a:latin typeface="Arial" charset="0"/>
                    <a:cs typeface="Arial" charset="0"/>
                  </a:defRPr>
                </a:lvl8pPr>
                <a:lvl9pPr marL="3886200" indent="-228600" eaLnBrk="0" fontAlgn="base" hangingPunct="0">
                  <a:spcBef>
                    <a:spcPct val="0"/>
                  </a:spcBef>
                  <a:spcAft>
                    <a:spcPct val="0"/>
                  </a:spcAft>
                  <a:defRPr sz="1400">
                    <a:solidFill>
                      <a:srgbClr val="00589C"/>
                    </a:solidFill>
                    <a:latin typeface="Arial" charset="0"/>
                    <a:cs typeface="Arial" charset="0"/>
                  </a:defRPr>
                </a:lvl9pPr>
              </a:lstStyle>
              <a:p>
                <a:pPr algn="ctr" defTabSz="914377" eaLnBrk="1" hangingPunct="1">
                  <a:defRPr/>
                </a:pPr>
                <a:r>
                  <a:rPr lang="en-GB" b="1" kern="0" dirty="0">
                    <a:latin typeface="+mn-lt"/>
                  </a:rPr>
                  <a:t>modified Cornell booster</a:t>
                </a:r>
              </a:p>
              <a:p>
                <a:pPr algn="ctr" defTabSz="914377" eaLnBrk="1" hangingPunct="1">
                  <a:defRPr/>
                </a:pPr>
                <a:r>
                  <a:rPr lang="en-GB" kern="0" dirty="0">
                    <a:solidFill>
                      <a:srgbClr val="000000"/>
                    </a:solidFill>
                    <a:latin typeface="+mn-lt"/>
                  </a:rPr>
                  <a:t>3 x 2 cell SRF cavities 4.5 MeV</a:t>
                </a:r>
              </a:p>
            </p:txBody>
          </p:sp>
          <p:sp>
            <p:nvSpPr>
              <p:cNvPr id="10" name="Textfeld 35">
                <a:extLst>
                  <a:ext uri="{FF2B5EF4-FFF2-40B4-BE49-F238E27FC236}">
                    <a16:creationId xmlns:a16="http://schemas.microsoft.com/office/drawing/2014/main" id="{4C94A8DB-2744-2855-A443-A2581C6603EF}"/>
                  </a:ext>
                </a:extLst>
              </p:cNvPr>
              <p:cNvSpPr txBox="1">
                <a:spLocks noChangeArrowheads="1"/>
              </p:cNvSpPr>
              <p:nvPr/>
            </p:nvSpPr>
            <p:spPr bwMode="auto">
              <a:xfrm>
                <a:off x="314438" y="4688236"/>
                <a:ext cx="2939134" cy="160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589C"/>
                    </a:solidFill>
                    <a:latin typeface="Arial" charset="0"/>
                    <a:cs typeface="Arial" charset="0"/>
                  </a:defRPr>
                </a:lvl1pPr>
                <a:lvl2pPr marL="742950" indent="-285750" eaLnBrk="0" hangingPunct="0">
                  <a:defRPr sz="1400">
                    <a:solidFill>
                      <a:srgbClr val="00589C"/>
                    </a:solidFill>
                    <a:latin typeface="Arial" charset="0"/>
                    <a:cs typeface="Arial" charset="0"/>
                  </a:defRPr>
                </a:lvl2pPr>
                <a:lvl3pPr marL="1143000" indent="-228600" eaLnBrk="0" hangingPunct="0">
                  <a:defRPr sz="1400">
                    <a:solidFill>
                      <a:srgbClr val="00589C"/>
                    </a:solidFill>
                    <a:latin typeface="Arial" charset="0"/>
                    <a:cs typeface="Arial" charset="0"/>
                  </a:defRPr>
                </a:lvl3pPr>
                <a:lvl4pPr marL="1600200" indent="-228600" eaLnBrk="0" hangingPunct="0">
                  <a:defRPr sz="1400">
                    <a:solidFill>
                      <a:srgbClr val="00589C"/>
                    </a:solidFill>
                    <a:latin typeface="Arial" charset="0"/>
                    <a:cs typeface="Arial" charset="0"/>
                  </a:defRPr>
                </a:lvl4pPr>
                <a:lvl5pPr marL="2057400" indent="-228600" eaLnBrk="0" hangingPunct="0">
                  <a:defRPr sz="1400">
                    <a:solidFill>
                      <a:srgbClr val="00589C"/>
                    </a:solidFill>
                    <a:latin typeface="Arial" charset="0"/>
                    <a:cs typeface="Arial" charset="0"/>
                  </a:defRPr>
                </a:lvl5pPr>
                <a:lvl6pPr marL="2514600" indent="-228600" eaLnBrk="0" fontAlgn="base" hangingPunct="0">
                  <a:spcBef>
                    <a:spcPct val="0"/>
                  </a:spcBef>
                  <a:spcAft>
                    <a:spcPct val="0"/>
                  </a:spcAft>
                  <a:defRPr sz="1400">
                    <a:solidFill>
                      <a:srgbClr val="00589C"/>
                    </a:solidFill>
                    <a:latin typeface="Arial" charset="0"/>
                    <a:cs typeface="Arial" charset="0"/>
                  </a:defRPr>
                </a:lvl6pPr>
                <a:lvl7pPr marL="2971800" indent="-228600" eaLnBrk="0" fontAlgn="base" hangingPunct="0">
                  <a:spcBef>
                    <a:spcPct val="0"/>
                  </a:spcBef>
                  <a:spcAft>
                    <a:spcPct val="0"/>
                  </a:spcAft>
                  <a:defRPr sz="1400">
                    <a:solidFill>
                      <a:srgbClr val="00589C"/>
                    </a:solidFill>
                    <a:latin typeface="Arial" charset="0"/>
                    <a:cs typeface="Arial" charset="0"/>
                  </a:defRPr>
                </a:lvl7pPr>
                <a:lvl8pPr marL="3429000" indent="-228600" eaLnBrk="0" fontAlgn="base" hangingPunct="0">
                  <a:spcBef>
                    <a:spcPct val="0"/>
                  </a:spcBef>
                  <a:spcAft>
                    <a:spcPct val="0"/>
                  </a:spcAft>
                  <a:defRPr sz="1400">
                    <a:solidFill>
                      <a:srgbClr val="00589C"/>
                    </a:solidFill>
                    <a:latin typeface="Arial" charset="0"/>
                    <a:cs typeface="Arial" charset="0"/>
                  </a:defRPr>
                </a:lvl8pPr>
                <a:lvl9pPr marL="3886200" indent="-228600" eaLnBrk="0" fontAlgn="base" hangingPunct="0">
                  <a:spcBef>
                    <a:spcPct val="0"/>
                  </a:spcBef>
                  <a:spcAft>
                    <a:spcPct val="0"/>
                  </a:spcAft>
                  <a:defRPr sz="1400">
                    <a:solidFill>
                      <a:srgbClr val="00589C"/>
                    </a:solidFill>
                    <a:latin typeface="Arial" charset="0"/>
                    <a:cs typeface="Arial" charset="0"/>
                  </a:defRPr>
                </a:lvl9pPr>
              </a:lstStyle>
              <a:p>
                <a:pPr algn="ctr" defTabSz="914377" eaLnBrk="1" hangingPunct="1">
                  <a:defRPr/>
                </a:pPr>
                <a:r>
                  <a:rPr lang="en-GB" b="1" kern="0" dirty="0">
                    <a:latin typeface="+mn-lt"/>
                  </a:rPr>
                  <a:t>SRF-gun</a:t>
                </a:r>
              </a:p>
              <a:p>
                <a:pPr algn="ctr" defTabSz="914377" eaLnBrk="1" hangingPunct="1">
                  <a:defRPr/>
                </a:pPr>
                <a:r>
                  <a:rPr lang="en-GB" kern="0" dirty="0">
                    <a:solidFill>
                      <a:srgbClr val="000000"/>
                    </a:solidFill>
                    <a:latin typeface="+mn-lt"/>
                  </a:rPr>
                  <a:t>1.4 cell SRF cavities</a:t>
                </a:r>
              </a:p>
              <a:p>
                <a:pPr algn="ctr" defTabSz="914377" eaLnBrk="1" hangingPunct="1">
                  <a:defRPr/>
                </a:pPr>
                <a:r>
                  <a:rPr lang="en-GB" kern="0" dirty="0">
                    <a:solidFill>
                      <a:srgbClr val="000000"/>
                    </a:solidFill>
                    <a:latin typeface="+mn-lt"/>
                  </a:rPr>
                  <a:t>1.5-2.3 MeV, single SC solenoid, </a:t>
                </a:r>
              </a:p>
            </p:txBody>
          </p:sp>
          <p:sp>
            <p:nvSpPr>
              <p:cNvPr id="11" name="Textfeld 36">
                <a:extLst>
                  <a:ext uri="{FF2B5EF4-FFF2-40B4-BE49-F238E27FC236}">
                    <a16:creationId xmlns:a16="http://schemas.microsoft.com/office/drawing/2014/main" id="{BD9493CF-331B-E967-3BF1-A17AC4C662F1}"/>
                  </a:ext>
                </a:extLst>
              </p:cNvPr>
              <p:cNvSpPr txBox="1">
                <a:spLocks noChangeArrowheads="1"/>
              </p:cNvSpPr>
              <p:nvPr/>
            </p:nvSpPr>
            <p:spPr bwMode="auto">
              <a:xfrm>
                <a:off x="3756643" y="3107499"/>
                <a:ext cx="1202643" cy="88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589C"/>
                    </a:solidFill>
                    <a:latin typeface="Arial" charset="0"/>
                    <a:cs typeface="Arial" charset="0"/>
                  </a:defRPr>
                </a:lvl1pPr>
                <a:lvl2pPr marL="742950" indent="-285750" eaLnBrk="0" hangingPunct="0">
                  <a:defRPr sz="1400">
                    <a:solidFill>
                      <a:srgbClr val="00589C"/>
                    </a:solidFill>
                    <a:latin typeface="Arial" charset="0"/>
                    <a:cs typeface="Arial" charset="0"/>
                  </a:defRPr>
                </a:lvl2pPr>
                <a:lvl3pPr marL="1143000" indent="-228600" eaLnBrk="0" hangingPunct="0">
                  <a:defRPr sz="1400">
                    <a:solidFill>
                      <a:srgbClr val="00589C"/>
                    </a:solidFill>
                    <a:latin typeface="Arial" charset="0"/>
                    <a:cs typeface="Arial" charset="0"/>
                  </a:defRPr>
                </a:lvl3pPr>
                <a:lvl4pPr marL="1600200" indent="-228600" eaLnBrk="0" hangingPunct="0">
                  <a:defRPr sz="1400">
                    <a:solidFill>
                      <a:srgbClr val="00589C"/>
                    </a:solidFill>
                    <a:latin typeface="Arial" charset="0"/>
                    <a:cs typeface="Arial" charset="0"/>
                  </a:defRPr>
                </a:lvl4pPr>
                <a:lvl5pPr marL="2057400" indent="-228600" eaLnBrk="0" hangingPunct="0">
                  <a:defRPr sz="1400">
                    <a:solidFill>
                      <a:srgbClr val="00589C"/>
                    </a:solidFill>
                    <a:latin typeface="Arial" charset="0"/>
                    <a:cs typeface="Arial" charset="0"/>
                  </a:defRPr>
                </a:lvl5pPr>
                <a:lvl6pPr marL="2514600" indent="-228600" eaLnBrk="0" fontAlgn="base" hangingPunct="0">
                  <a:spcBef>
                    <a:spcPct val="0"/>
                  </a:spcBef>
                  <a:spcAft>
                    <a:spcPct val="0"/>
                  </a:spcAft>
                  <a:defRPr sz="1400">
                    <a:solidFill>
                      <a:srgbClr val="00589C"/>
                    </a:solidFill>
                    <a:latin typeface="Arial" charset="0"/>
                    <a:cs typeface="Arial" charset="0"/>
                  </a:defRPr>
                </a:lvl6pPr>
                <a:lvl7pPr marL="2971800" indent="-228600" eaLnBrk="0" fontAlgn="base" hangingPunct="0">
                  <a:spcBef>
                    <a:spcPct val="0"/>
                  </a:spcBef>
                  <a:spcAft>
                    <a:spcPct val="0"/>
                  </a:spcAft>
                  <a:defRPr sz="1400">
                    <a:solidFill>
                      <a:srgbClr val="00589C"/>
                    </a:solidFill>
                    <a:latin typeface="Arial" charset="0"/>
                    <a:cs typeface="Arial" charset="0"/>
                  </a:defRPr>
                </a:lvl7pPr>
                <a:lvl8pPr marL="3429000" indent="-228600" eaLnBrk="0" fontAlgn="base" hangingPunct="0">
                  <a:spcBef>
                    <a:spcPct val="0"/>
                  </a:spcBef>
                  <a:spcAft>
                    <a:spcPct val="0"/>
                  </a:spcAft>
                  <a:defRPr sz="1400">
                    <a:solidFill>
                      <a:srgbClr val="00589C"/>
                    </a:solidFill>
                    <a:latin typeface="Arial" charset="0"/>
                    <a:cs typeface="Arial" charset="0"/>
                  </a:defRPr>
                </a:lvl8pPr>
                <a:lvl9pPr marL="3886200" indent="-228600" eaLnBrk="0" fontAlgn="base" hangingPunct="0">
                  <a:spcBef>
                    <a:spcPct val="0"/>
                  </a:spcBef>
                  <a:spcAft>
                    <a:spcPct val="0"/>
                  </a:spcAft>
                  <a:defRPr sz="1400">
                    <a:solidFill>
                      <a:srgbClr val="00589C"/>
                    </a:solidFill>
                    <a:latin typeface="Arial" charset="0"/>
                    <a:cs typeface="Arial" charset="0"/>
                  </a:defRPr>
                </a:lvl9pPr>
              </a:lstStyle>
              <a:p>
                <a:pPr algn="ctr" defTabSz="914377" eaLnBrk="1" hangingPunct="1">
                  <a:defRPr/>
                </a:pPr>
                <a:r>
                  <a:rPr lang="en-GB" b="1" kern="0" dirty="0">
                    <a:latin typeface="+mn-lt"/>
                  </a:rPr>
                  <a:t>m</a:t>
                </a:r>
                <a:r>
                  <a:rPr lang="en-GB" b="1" kern="0" dirty="0" err="1">
                    <a:latin typeface="+mn-lt"/>
                  </a:rPr>
                  <a:t>erger</a:t>
                </a:r>
                <a:endParaRPr lang="en-GB" b="1" kern="0" dirty="0">
                  <a:latin typeface="+mn-lt"/>
                </a:endParaRPr>
              </a:p>
              <a:p>
                <a:pPr algn="ctr" defTabSz="914377" eaLnBrk="1" hangingPunct="1">
                  <a:defRPr/>
                </a:pPr>
                <a:r>
                  <a:rPr lang="en-GB" kern="0" dirty="0">
                    <a:solidFill>
                      <a:srgbClr val="000000"/>
                    </a:solidFill>
                    <a:latin typeface="+mn-lt"/>
                  </a:rPr>
                  <a:t>dogleg</a:t>
                </a:r>
              </a:p>
            </p:txBody>
          </p:sp>
          <p:sp>
            <p:nvSpPr>
              <p:cNvPr id="12" name="Textfeld 37">
                <a:extLst>
                  <a:ext uri="{FF2B5EF4-FFF2-40B4-BE49-F238E27FC236}">
                    <a16:creationId xmlns:a16="http://schemas.microsoft.com/office/drawing/2014/main" id="{0ADD5A13-60D5-E7C1-9FFB-BEE9FCB4FD94}"/>
                  </a:ext>
                </a:extLst>
              </p:cNvPr>
              <p:cNvSpPr txBox="1"/>
              <p:nvPr/>
            </p:nvSpPr>
            <p:spPr>
              <a:xfrm>
                <a:off x="2079672" y="1256301"/>
                <a:ext cx="1544281" cy="881105"/>
              </a:xfrm>
              <a:prstGeom prst="rect">
                <a:avLst/>
              </a:prstGeom>
              <a:noFill/>
            </p:spPr>
            <p:txBody>
              <a:bodyPr wrap="none" rtlCol="0">
                <a:spAutoFit/>
              </a:bodyPr>
              <a:lstStyle/>
              <a:p>
                <a:pPr algn="ctr" defTabSz="914377"/>
                <a:r>
                  <a:rPr lang="en-GB" sz="1400" b="1" dirty="0">
                    <a:solidFill>
                      <a:srgbClr val="00589C"/>
                    </a:solidFill>
                    <a:latin typeface="+mn-lt"/>
                  </a:rPr>
                  <a:t>test and </a:t>
                </a:r>
                <a:br>
                  <a:rPr lang="en-GB" sz="1400" b="1" dirty="0">
                    <a:solidFill>
                      <a:srgbClr val="00589C"/>
                    </a:solidFill>
                    <a:latin typeface="+mn-lt"/>
                  </a:rPr>
                </a:br>
                <a:r>
                  <a:rPr lang="en-GB" sz="1400" b="1" dirty="0">
                    <a:solidFill>
                      <a:srgbClr val="00589C"/>
                    </a:solidFill>
                    <a:latin typeface="+mn-lt"/>
                  </a:rPr>
                  <a:t>diagnostic line</a:t>
                </a:r>
              </a:p>
            </p:txBody>
          </p:sp>
        </p:grpSp>
      </p:grpSp>
      <p:sp>
        <p:nvSpPr>
          <p:cNvPr id="13" name="Rechteck 3">
            <a:extLst>
              <a:ext uri="{FF2B5EF4-FFF2-40B4-BE49-F238E27FC236}">
                <a16:creationId xmlns:a16="http://schemas.microsoft.com/office/drawing/2014/main" id="{80E8859F-028B-BE15-7DD5-0074D9452E17}"/>
              </a:ext>
            </a:extLst>
          </p:cNvPr>
          <p:cNvSpPr/>
          <p:nvPr/>
        </p:nvSpPr>
        <p:spPr>
          <a:xfrm>
            <a:off x="239349" y="653480"/>
            <a:ext cx="9505056" cy="369332"/>
          </a:xfrm>
          <a:prstGeom prst="rect">
            <a:avLst/>
          </a:prstGeom>
        </p:spPr>
        <p:txBody>
          <a:bodyPr wrap="square">
            <a:spAutoFit/>
          </a:bodyPr>
          <a:lstStyle/>
          <a:p>
            <a:r>
              <a:rPr lang="en-US" sz="1800" dirty="0">
                <a:solidFill>
                  <a:schemeClr val="accent1">
                    <a:lumMod val="75000"/>
                  </a:schemeClr>
                </a:solidFill>
                <a:latin typeface="+mn-lt"/>
                <a:cs typeface="Arial" panose="020B0604020202020204" pitchFamily="34" charset="0"/>
              </a:rPr>
              <a:t>bERLinPro: A</a:t>
            </a:r>
            <a:r>
              <a:rPr lang="en-US" sz="1800" dirty="0">
                <a:latin typeface="+mn-lt"/>
                <a:cs typeface="Arial" panose="020B0604020202020204" pitchFamily="34" charset="0"/>
              </a:rPr>
              <a:t> </a:t>
            </a:r>
            <a:r>
              <a:rPr lang="en-US" sz="1800" dirty="0">
                <a:solidFill>
                  <a:schemeClr val="accent6"/>
                </a:solidFill>
                <a:latin typeface="+mn-lt"/>
                <a:cs typeface="Arial" panose="020B0604020202020204" pitchFamily="34" charset="0"/>
              </a:rPr>
              <a:t>demonstration facility </a:t>
            </a:r>
            <a:r>
              <a:rPr lang="en-US" sz="1800" dirty="0">
                <a:solidFill>
                  <a:schemeClr val="accent1">
                    <a:lumMod val="75000"/>
                  </a:schemeClr>
                </a:solidFill>
                <a:latin typeface="+mn-lt"/>
                <a:cs typeface="Arial" panose="020B0604020202020204" pitchFamily="34" charset="0"/>
              </a:rPr>
              <a:t>for ERL science and technology</a:t>
            </a:r>
          </a:p>
        </p:txBody>
      </p:sp>
      <p:sp>
        <p:nvSpPr>
          <p:cNvPr id="14" name="Textfeld 14">
            <a:extLst>
              <a:ext uri="{FF2B5EF4-FFF2-40B4-BE49-F238E27FC236}">
                <a16:creationId xmlns:a16="http://schemas.microsoft.com/office/drawing/2014/main" id="{E88C6D0C-2221-FD33-C084-88EE2C0B7EF7}"/>
              </a:ext>
            </a:extLst>
          </p:cNvPr>
          <p:cNvSpPr txBox="1"/>
          <p:nvPr/>
        </p:nvSpPr>
        <p:spPr>
          <a:xfrm>
            <a:off x="129803" y="932795"/>
            <a:ext cx="3664237" cy="4832092"/>
          </a:xfrm>
          <a:prstGeom prst="rect">
            <a:avLst/>
          </a:prstGeom>
          <a:noFill/>
        </p:spPr>
        <p:txBody>
          <a:bodyPr wrap="square" rtlCol="0">
            <a:spAutoFit/>
          </a:bodyPr>
          <a:lstStyle/>
          <a:p>
            <a:r>
              <a:rPr lang="en-US" sz="1400" dirty="0">
                <a:latin typeface="+mn-lt"/>
              </a:rPr>
              <a:t>New developments:</a:t>
            </a:r>
          </a:p>
          <a:p>
            <a:pPr marL="380990" indent="-380990">
              <a:buClr>
                <a:schemeClr val="accent3"/>
              </a:buClr>
              <a:buFont typeface="Arial" panose="020B0604020202020204" pitchFamily="34" charset="0"/>
              <a:buChar char="•"/>
            </a:pPr>
            <a:r>
              <a:rPr lang="en-US" sz="1400" dirty="0">
                <a:latin typeface="+mn-lt"/>
              </a:rPr>
              <a:t>Beam dynamics and manipulation</a:t>
            </a:r>
            <a:br>
              <a:rPr lang="en-US" sz="1400" dirty="0">
                <a:latin typeface="+mn-lt"/>
              </a:rPr>
            </a:br>
            <a:r>
              <a:rPr lang="en-US" sz="1400" dirty="0">
                <a:latin typeface="+mn-lt"/>
              </a:rPr>
              <a:t>(merger, </a:t>
            </a:r>
            <a:r>
              <a:rPr lang="en-US" sz="1400" dirty="0" err="1">
                <a:latin typeface="+mn-lt"/>
              </a:rPr>
              <a:t>recirculator</a:t>
            </a:r>
            <a:r>
              <a:rPr lang="en-US" sz="1400" dirty="0">
                <a:latin typeface="+mn-lt"/>
              </a:rPr>
              <a:t>, study </a:t>
            </a:r>
            <a:r>
              <a:rPr lang="en-US" sz="1400" dirty="0">
                <a:solidFill>
                  <a:srgbClr val="C00000"/>
                </a:solidFill>
                <a:latin typeface="+mn-lt"/>
              </a:rPr>
              <a:t>beam break-up</a:t>
            </a:r>
            <a:r>
              <a:rPr lang="en-US" sz="1400" dirty="0">
                <a:latin typeface="+mn-lt"/>
              </a:rPr>
              <a:t>)</a:t>
            </a:r>
          </a:p>
          <a:p>
            <a:pPr marL="380990" indent="-380990">
              <a:buClr>
                <a:schemeClr val="accent3"/>
              </a:buClr>
              <a:buFont typeface="Arial" panose="020B0604020202020204" pitchFamily="34" charset="0"/>
              <a:buChar char="•"/>
            </a:pPr>
            <a:r>
              <a:rPr lang="en-US" sz="1400" dirty="0">
                <a:latin typeface="+mn-lt"/>
              </a:rPr>
              <a:t>SRF systems: </a:t>
            </a:r>
            <a:r>
              <a:rPr lang="en-US" sz="1400" dirty="0">
                <a:solidFill>
                  <a:srgbClr val="C00000"/>
                </a:solidFill>
                <a:latin typeface="+mn-lt"/>
              </a:rPr>
              <a:t>Photo-injector, high power</a:t>
            </a:r>
            <a:br>
              <a:rPr lang="en-US" sz="1400" dirty="0">
                <a:solidFill>
                  <a:srgbClr val="C00000"/>
                </a:solidFill>
                <a:latin typeface="+mn-lt"/>
              </a:rPr>
            </a:br>
            <a:r>
              <a:rPr lang="en-US" sz="1400" dirty="0">
                <a:solidFill>
                  <a:srgbClr val="C00000"/>
                </a:solidFill>
                <a:latin typeface="+mn-lt"/>
              </a:rPr>
              <a:t>booster, HOM damped </a:t>
            </a:r>
            <a:r>
              <a:rPr lang="en-US" sz="1400" dirty="0" err="1">
                <a:solidFill>
                  <a:srgbClr val="C00000"/>
                </a:solidFill>
                <a:latin typeface="+mn-lt"/>
              </a:rPr>
              <a:t>Linac</a:t>
            </a:r>
            <a:endParaRPr lang="en-US" sz="1400" dirty="0">
              <a:solidFill>
                <a:srgbClr val="C00000"/>
              </a:solidFill>
              <a:latin typeface="+mn-lt"/>
            </a:endParaRPr>
          </a:p>
          <a:p>
            <a:pPr marL="380990" indent="-380990">
              <a:buClr>
                <a:schemeClr val="accent3"/>
              </a:buClr>
              <a:buFont typeface="Arial" panose="020B0604020202020204" pitchFamily="34" charset="0"/>
              <a:buChar char="•"/>
            </a:pPr>
            <a:r>
              <a:rPr lang="en-US" sz="1400" dirty="0">
                <a:latin typeface="+mn-lt"/>
              </a:rPr>
              <a:t>Electron source: </a:t>
            </a:r>
            <a:r>
              <a:rPr lang="en-US" sz="1400" dirty="0">
                <a:solidFill>
                  <a:srgbClr val="C00000"/>
                </a:solidFill>
                <a:latin typeface="+mn-lt"/>
              </a:rPr>
              <a:t>High repetition laser system</a:t>
            </a:r>
            <a:br>
              <a:rPr lang="en-US" sz="1400" dirty="0">
                <a:solidFill>
                  <a:srgbClr val="C00000"/>
                </a:solidFill>
                <a:latin typeface="+mn-lt"/>
              </a:rPr>
            </a:br>
            <a:r>
              <a:rPr lang="en-US" sz="1400" dirty="0">
                <a:solidFill>
                  <a:srgbClr val="C00000"/>
                </a:solidFill>
                <a:latin typeface="+mn-lt"/>
              </a:rPr>
              <a:t>high QE cathode</a:t>
            </a:r>
            <a:r>
              <a:rPr lang="en-US" sz="1400" dirty="0">
                <a:latin typeface="+mn-lt"/>
              </a:rPr>
              <a:t> development</a:t>
            </a:r>
          </a:p>
          <a:p>
            <a:pPr marL="380990" indent="-380990">
              <a:buClr>
                <a:schemeClr val="accent3"/>
              </a:buClr>
              <a:buFont typeface="Arial" panose="020B0604020202020204" pitchFamily="34" charset="0"/>
              <a:buChar char="•"/>
            </a:pPr>
            <a:r>
              <a:rPr lang="en-US" sz="1400" dirty="0">
                <a:latin typeface="+mn-lt"/>
              </a:rPr>
              <a:t>Control of beam losses and</a:t>
            </a:r>
            <a:br>
              <a:rPr lang="en-US" sz="1400" dirty="0">
                <a:latin typeface="+mn-lt"/>
              </a:rPr>
            </a:br>
            <a:r>
              <a:rPr lang="en-US" sz="1400" dirty="0">
                <a:latin typeface="+mn-lt"/>
              </a:rPr>
              <a:t>radiation protection</a:t>
            </a:r>
          </a:p>
          <a:p>
            <a:pPr marL="380990" indent="-380990">
              <a:buClr>
                <a:schemeClr val="accent3"/>
              </a:buClr>
              <a:buFont typeface="Arial" panose="020B0604020202020204" pitchFamily="34" charset="0"/>
              <a:buChar char="•"/>
            </a:pPr>
            <a:r>
              <a:rPr lang="en-US" sz="1400" dirty="0">
                <a:latin typeface="+mn-lt"/>
              </a:rPr>
              <a:t>High power beam dump</a:t>
            </a:r>
          </a:p>
          <a:p>
            <a:pPr marL="380990" indent="-380990">
              <a:buClr>
                <a:schemeClr val="accent3"/>
              </a:buClr>
              <a:buFont typeface="Arial" panose="020B0604020202020204" pitchFamily="34" charset="0"/>
              <a:buChar char="•"/>
            </a:pPr>
            <a:r>
              <a:rPr lang="en-US" sz="1400" dirty="0">
                <a:latin typeface="+mn-lt"/>
              </a:rPr>
              <a:t>High power CW RF</a:t>
            </a:r>
          </a:p>
          <a:p>
            <a:pPr marL="838190" lvl="1" indent="-380990">
              <a:buClr>
                <a:schemeClr val="accent3"/>
              </a:buClr>
              <a:buFont typeface="Symbol" panose="05050102010706020507" pitchFamily="18" charset="2"/>
              <a:buChar char="-"/>
            </a:pPr>
            <a:r>
              <a:rPr lang="en-US" sz="1400" dirty="0">
                <a:latin typeface="+mn-lt"/>
              </a:rPr>
              <a:t>Few 100 kW class</a:t>
            </a:r>
            <a:br>
              <a:rPr lang="en-US" sz="1400" dirty="0">
                <a:latin typeface="+mn-lt"/>
              </a:rPr>
            </a:br>
            <a:r>
              <a:rPr lang="en-US" sz="1400" dirty="0">
                <a:latin typeface="+mn-lt"/>
              </a:rPr>
              <a:t>klystrons </a:t>
            </a:r>
            <a:r>
              <a:rPr lang="en-US" sz="1400" dirty="0">
                <a:latin typeface="+mn-lt"/>
                <a:sym typeface="Wingdings" panose="05000000000000000000" pitchFamily="2" charset="2"/>
              </a:rPr>
              <a:t> Power couplers!</a:t>
            </a:r>
            <a:endParaRPr lang="en-US" sz="1400" dirty="0">
              <a:latin typeface="+mn-lt"/>
            </a:endParaRPr>
          </a:p>
          <a:p>
            <a:pPr marL="838190" lvl="1" indent="-380990">
              <a:buClr>
                <a:schemeClr val="accent3"/>
              </a:buClr>
              <a:buFont typeface="Symbol" panose="05050102010706020507" pitchFamily="18" charset="2"/>
              <a:buChar char="-"/>
            </a:pPr>
            <a:r>
              <a:rPr lang="en-US" sz="1400" dirty="0">
                <a:latin typeface="+mn-lt"/>
              </a:rPr>
              <a:t>Some 10 kW solid</a:t>
            </a:r>
            <a:br>
              <a:rPr lang="en-US" sz="1400" dirty="0">
                <a:latin typeface="+mn-lt"/>
              </a:rPr>
            </a:br>
            <a:r>
              <a:rPr lang="en-US" sz="1400" dirty="0">
                <a:latin typeface="+mn-lt"/>
              </a:rPr>
              <a:t>state amplifier</a:t>
            </a:r>
          </a:p>
          <a:p>
            <a:pPr marL="380990" indent="-380990">
              <a:buClr>
                <a:schemeClr val="accent3"/>
              </a:buClr>
              <a:buFont typeface="Arial" panose="020B0604020202020204" pitchFamily="34" charset="0"/>
              <a:buChar char="•"/>
            </a:pPr>
            <a:r>
              <a:rPr lang="en-US" sz="1400" dirty="0">
                <a:latin typeface="+mn-lt"/>
              </a:rPr>
              <a:t>Diagnostics, synchronization</a:t>
            </a:r>
            <a:br>
              <a:rPr lang="en-US" sz="1400" dirty="0">
                <a:latin typeface="+mn-lt"/>
              </a:rPr>
            </a:br>
            <a:r>
              <a:rPr lang="en-US" sz="1400" dirty="0">
                <a:latin typeface="+mn-lt"/>
              </a:rPr>
              <a:t>machine protection, beam</a:t>
            </a:r>
            <a:br>
              <a:rPr lang="en-US" sz="1400" dirty="0">
                <a:latin typeface="+mn-lt"/>
              </a:rPr>
            </a:br>
            <a:r>
              <a:rPr lang="en-US" sz="1400" dirty="0">
                <a:latin typeface="+mn-lt"/>
              </a:rPr>
              <a:t>loss monitoring</a:t>
            </a:r>
          </a:p>
          <a:p>
            <a:pPr marL="380990" indent="-380990">
              <a:buClr>
                <a:schemeClr val="accent3"/>
              </a:buClr>
              <a:buFont typeface="Arial" panose="020B0604020202020204" pitchFamily="34" charset="0"/>
              <a:buChar char="•"/>
            </a:pPr>
            <a:r>
              <a:rPr lang="en-US" sz="1400" dirty="0">
                <a:latin typeface="+mn-lt"/>
              </a:rPr>
              <a:t>A stable </a:t>
            </a:r>
            <a:r>
              <a:rPr lang="en-US" sz="1400" dirty="0" err="1">
                <a:latin typeface="+mn-lt"/>
              </a:rPr>
              <a:t>Cryoplant</a:t>
            </a:r>
            <a:endParaRPr lang="en-US" sz="1400" dirty="0">
              <a:latin typeface="+mn-lt"/>
            </a:endParaRPr>
          </a:p>
          <a:p>
            <a:endParaRPr lang="de-DE" sz="1400" dirty="0">
              <a:latin typeface="+mn-lt"/>
            </a:endParaRPr>
          </a:p>
        </p:txBody>
      </p:sp>
      <p:graphicFrame>
        <p:nvGraphicFramePr>
          <p:cNvPr id="15" name="Tabelle 15">
            <a:extLst>
              <a:ext uri="{FF2B5EF4-FFF2-40B4-BE49-F238E27FC236}">
                <a16:creationId xmlns:a16="http://schemas.microsoft.com/office/drawing/2014/main" id="{1F683DB7-DCC6-68A2-942A-BE0CA715D313}"/>
              </a:ext>
            </a:extLst>
          </p:cNvPr>
          <p:cNvGraphicFramePr>
            <a:graphicFrameLocks noGrp="1"/>
          </p:cNvGraphicFramePr>
          <p:nvPr>
            <p:extLst>
              <p:ext uri="{D42A27DB-BD31-4B8C-83A1-F6EECF244321}">
                <p14:modId xmlns:p14="http://schemas.microsoft.com/office/powerpoint/2010/main" val="546399217"/>
              </p:ext>
            </p:extLst>
          </p:nvPr>
        </p:nvGraphicFramePr>
        <p:xfrm>
          <a:off x="5674419" y="3240836"/>
          <a:ext cx="4896544" cy="2381196"/>
        </p:xfrm>
        <a:graphic>
          <a:graphicData uri="http://schemas.openxmlformats.org/drawingml/2006/table">
            <a:tbl>
              <a:tblPr firstRow="1" bandRow="1"/>
              <a:tblGrid>
                <a:gridCol w="2592284">
                  <a:extLst>
                    <a:ext uri="{9D8B030D-6E8A-4147-A177-3AD203B41FA5}">
                      <a16:colId xmlns:a16="http://schemas.microsoft.com/office/drawing/2014/main" val="2843411115"/>
                    </a:ext>
                  </a:extLst>
                </a:gridCol>
                <a:gridCol w="2304260">
                  <a:extLst>
                    <a:ext uri="{9D8B030D-6E8A-4147-A177-3AD203B41FA5}">
                      <a16:colId xmlns:a16="http://schemas.microsoft.com/office/drawing/2014/main" val="2515924506"/>
                    </a:ext>
                  </a:extLst>
                </a:gridCol>
              </a:tblGrid>
              <a:tr h="288983">
                <a:tc>
                  <a:txBody>
                    <a:bodyPr/>
                    <a:lstStyle/>
                    <a:p>
                      <a:r>
                        <a:rPr lang="en-US" sz="1200" dirty="0"/>
                        <a:t>Parameter</a:t>
                      </a:r>
                      <a:endParaRPr lang="de-DE" sz="1200" dirty="0"/>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bERLinPro</a:t>
                      </a:r>
                      <a:endParaRPr lang="de-DE" sz="1200" dirty="0"/>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8737185"/>
                  </a:ext>
                </a:extLst>
              </a:tr>
              <a:tr h="366936">
                <a:tc>
                  <a:txBody>
                    <a:bodyPr/>
                    <a:lstStyle/>
                    <a:p>
                      <a:r>
                        <a:rPr lang="en-US" sz="1200" dirty="0"/>
                        <a:t>Beam energy </a:t>
                      </a:r>
                      <a:r>
                        <a:rPr lang="en-US" sz="1200" dirty="0" err="1"/>
                        <a:t>recirculator</a:t>
                      </a:r>
                      <a:r>
                        <a:rPr lang="en-US" sz="1200" dirty="0"/>
                        <a:t> (MeV)</a:t>
                      </a:r>
                      <a:endParaRPr lang="de-DE" sz="1200" dirty="0"/>
                    </a:p>
                  </a:txBody>
                  <a:tcPr marL="121920" marR="121920" marT="60960" marB="60960">
                    <a:lnT w="12700" cap="flat" cmpd="sng" algn="ctr">
                      <a:solidFill>
                        <a:schemeClr val="tx1"/>
                      </a:solidFill>
                      <a:prstDash val="solid"/>
                      <a:round/>
                      <a:headEnd type="none" w="med" len="med"/>
                      <a:tailEnd type="none" w="med" len="med"/>
                    </a:lnT>
                    <a:solidFill>
                      <a:schemeClr val="bg1"/>
                    </a:solidFill>
                  </a:tcPr>
                </a:tc>
                <a:tc>
                  <a:txBody>
                    <a:bodyPr/>
                    <a:lstStyle/>
                    <a:p>
                      <a:r>
                        <a:rPr lang="en-US" sz="1200" dirty="0"/>
                        <a:t>50</a:t>
                      </a:r>
                      <a:endParaRPr lang="de-DE" sz="1200" dirty="0"/>
                    </a:p>
                  </a:txBody>
                  <a:tcPr marL="121920" marR="121920" marT="60960" marB="6096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28329365"/>
                  </a:ext>
                </a:extLst>
              </a:tr>
              <a:tr h="336611">
                <a:tc>
                  <a:txBody>
                    <a:bodyPr/>
                    <a:lstStyle/>
                    <a:p>
                      <a:r>
                        <a:rPr lang="en-US" sz="1200" b="1" dirty="0">
                          <a:solidFill>
                            <a:srgbClr val="C00000"/>
                          </a:solidFill>
                        </a:rPr>
                        <a:t>Beam current ERL mode (mA)</a:t>
                      </a:r>
                      <a:endParaRPr lang="de-DE" sz="1200" b="1" dirty="0">
                        <a:solidFill>
                          <a:srgbClr val="C00000"/>
                        </a:solidFill>
                      </a:endParaRPr>
                    </a:p>
                  </a:txBody>
                  <a:tcPr marL="121920" marR="121920" marT="60960" marB="60960">
                    <a:solidFill>
                      <a:schemeClr val="bg1"/>
                    </a:solidFill>
                  </a:tcPr>
                </a:tc>
                <a:tc>
                  <a:txBody>
                    <a:bodyPr/>
                    <a:lstStyle/>
                    <a:p>
                      <a:r>
                        <a:rPr lang="en-US" sz="1200" b="1" dirty="0">
                          <a:solidFill>
                            <a:srgbClr val="C00000"/>
                          </a:solidFill>
                        </a:rPr>
                        <a:t>100</a:t>
                      </a:r>
                      <a:endParaRPr lang="de-DE" sz="1200" b="1" dirty="0">
                        <a:solidFill>
                          <a:srgbClr val="C00000"/>
                        </a:solidFill>
                      </a:endParaRPr>
                    </a:p>
                  </a:txBody>
                  <a:tcPr marL="121920" marR="121920" marT="60960" marB="60960">
                    <a:solidFill>
                      <a:schemeClr val="bg1"/>
                    </a:solidFill>
                  </a:tcPr>
                </a:tc>
                <a:extLst>
                  <a:ext uri="{0D108BD9-81ED-4DB2-BD59-A6C34878D82A}">
                    <a16:rowId xmlns:a16="http://schemas.microsoft.com/office/drawing/2014/main" val="3193926713"/>
                  </a:ext>
                </a:extLst>
              </a:tr>
              <a:tr h="352987">
                <a:tc>
                  <a:txBody>
                    <a:bodyPr/>
                    <a:lstStyle/>
                    <a:p>
                      <a:r>
                        <a:rPr lang="en-US" sz="1200" dirty="0"/>
                        <a:t>Frequency RF and Laser (GHz)</a:t>
                      </a:r>
                      <a:endParaRPr lang="de-DE" sz="1200" dirty="0"/>
                    </a:p>
                  </a:txBody>
                  <a:tcPr marL="121920" marR="121920" marT="60960" marB="60960">
                    <a:solidFill>
                      <a:schemeClr val="bg1"/>
                    </a:solidFill>
                  </a:tcPr>
                </a:tc>
                <a:tc>
                  <a:txBody>
                    <a:bodyPr/>
                    <a:lstStyle/>
                    <a:p>
                      <a:r>
                        <a:rPr lang="en-US" sz="1200" dirty="0"/>
                        <a:t>1.3</a:t>
                      </a:r>
                      <a:endParaRPr lang="de-DE" sz="1200" dirty="0"/>
                    </a:p>
                  </a:txBody>
                  <a:tcPr marL="121920" marR="121920" marT="60960" marB="60960">
                    <a:solidFill>
                      <a:schemeClr val="bg1"/>
                    </a:solidFill>
                  </a:tcPr>
                </a:tc>
                <a:extLst>
                  <a:ext uri="{0D108BD9-81ED-4DB2-BD59-A6C34878D82A}">
                    <a16:rowId xmlns:a16="http://schemas.microsoft.com/office/drawing/2014/main" val="2822521932"/>
                  </a:ext>
                </a:extLst>
              </a:tr>
              <a:tr h="385347">
                <a:tc>
                  <a:txBody>
                    <a:bodyPr/>
                    <a:lstStyle/>
                    <a:p>
                      <a:r>
                        <a:rPr lang="en-US" sz="1200" b="1" dirty="0">
                          <a:solidFill>
                            <a:srgbClr val="C00000"/>
                          </a:solidFill>
                        </a:rPr>
                        <a:t>Normalized emittance (mm </a:t>
                      </a:r>
                      <a:r>
                        <a:rPr lang="en-US" sz="1200" b="1" dirty="0" err="1">
                          <a:solidFill>
                            <a:srgbClr val="C00000"/>
                          </a:solidFill>
                        </a:rPr>
                        <a:t>mrad</a:t>
                      </a:r>
                      <a:r>
                        <a:rPr lang="en-US" sz="1200" b="1" dirty="0">
                          <a:solidFill>
                            <a:srgbClr val="C00000"/>
                          </a:solidFill>
                        </a:rPr>
                        <a:t>)</a:t>
                      </a:r>
                      <a:endParaRPr lang="de-DE" sz="1200" b="1" dirty="0">
                        <a:solidFill>
                          <a:srgbClr val="C00000"/>
                        </a:solidFill>
                      </a:endParaRPr>
                    </a:p>
                  </a:txBody>
                  <a:tcPr marL="121920" marR="121920" marT="60960" marB="60960">
                    <a:solidFill>
                      <a:schemeClr val="bg1"/>
                    </a:solidFill>
                  </a:tcPr>
                </a:tc>
                <a:tc>
                  <a:txBody>
                    <a:bodyPr/>
                    <a:lstStyle/>
                    <a:p>
                      <a:r>
                        <a:rPr lang="en-US" sz="1200" b="1" dirty="0">
                          <a:solidFill>
                            <a:srgbClr val="C00000"/>
                          </a:solidFill>
                        </a:rPr>
                        <a:t>1 (&lt; 0.6 in simulations)</a:t>
                      </a:r>
                      <a:endParaRPr lang="de-DE" sz="1200" b="1" dirty="0">
                        <a:solidFill>
                          <a:srgbClr val="C00000"/>
                        </a:solidFill>
                      </a:endParaRPr>
                    </a:p>
                  </a:txBody>
                  <a:tcPr marL="121920" marR="121920" marT="60960" marB="60960">
                    <a:solidFill>
                      <a:schemeClr val="bg1"/>
                    </a:solidFill>
                  </a:tcPr>
                </a:tc>
                <a:extLst>
                  <a:ext uri="{0D108BD9-81ED-4DB2-BD59-A6C34878D82A}">
                    <a16:rowId xmlns:a16="http://schemas.microsoft.com/office/drawing/2014/main" val="4041784911"/>
                  </a:ext>
                </a:extLst>
              </a:tr>
              <a:tr h="329715">
                <a:tc>
                  <a:txBody>
                    <a:bodyPr/>
                    <a:lstStyle/>
                    <a:p>
                      <a:r>
                        <a:rPr lang="en-US" sz="1200" b="1" dirty="0"/>
                        <a:t>Bunch length (</a:t>
                      </a:r>
                      <a:r>
                        <a:rPr lang="en-US" sz="1200" b="1" dirty="0" err="1"/>
                        <a:t>ps</a:t>
                      </a:r>
                      <a:r>
                        <a:rPr lang="en-US" sz="1200" b="1" dirty="0"/>
                        <a:t>)</a:t>
                      </a:r>
                      <a:endParaRPr lang="de-DE" sz="1200" b="1" dirty="0"/>
                    </a:p>
                  </a:txBody>
                  <a:tcPr marL="121920" marR="121920" marT="60960" marB="60960">
                    <a:solidFill>
                      <a:schemeClr val="bg1"/>
                    </a:solidFill>
                  </a:tcPr>
                </a:tc>
                <a:tc>
                  <a:txBody>
                    <a:bodyPr/>
                    <a:lstStyle/>
                    <a:p>
                      <a:r>
                        <a:rPr lang="en-US" sz="1200" b="1" dirty="0"/>
                        <a:t>&lt; 2 (ERL mode),</a:t>
                      </a:r>
                      <a:r>
                        <a:rPr lang="en-US" sz="1200" b="1" baseline="0" dirty="0"/>
                        <a:t> 100 fs @ 10 mA</a:t>
                      </a:r>
                      <a:endParaRPr lang="de-DE" sz="1200" b="1" dirty="0"/>
                    </a:p>
                  </a:txBody>
                  <a:tcPr marL="121920" marR="121920" marT="60960" marB="60960">
                    <a:solidFill>
                      <a:schemeClr val="bg1"/>
                    </a:solidFill>
                  </a:tcPr>
                </a:tc>
                <a:extLst>
                  <a:ext uri="{0D108BD9-81ED-4DB2-BD59-A6C34878D82A}">
                    <a16:rowId xmlns:a16="http://schemas.microsoft.com/office/drawing/2014/main" val="234834447"/>
                  </a:ext>
                </a:extLst>
              </a:tr>
              <a:tr h="288983">
                <a:tc>
                  <a:txBody>
                    <a:bodyPr/>
                    <a:lstStyle/>
                    <a:p>
                      <a:r>
                        <a:rPr lang="en-US" sz="1200" dirty="0"/>
                        <a:t>Beam losses</a:t>
                      </a:r>
                      <a:endParaRPr lang="de-DE" sz="1200" dirty="0"/>
                    </a:p>
                  </a:txBody>
                  <a:tcPr marL="121920" marR="121920" marT="60960" marB="60960">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&lt;&lt; 10</a:t>
                      </a:r>
                      <a:r>
                        <a:rPr lang="en-US" sz="1200" baseline="30000" dirty="0"/>
                        <a:t>-5</a:t>
                      </a:r>
                      <a:r>
                        <a:rPr lang="en-US" sz="1200" dirty="0"/>
                        <a:t> @ 100 mA</a:t>
                      </a:r>
                      <a:endParaRPr lang="de-DE" sz="1200" dirty="0"/>
                    </a:p>
                  </a:txBody>
                  <a:tcPr marL="121920" marR="121920" marT="60960" marB="6096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2297482"/>
                  </a:ext>
                </a:extLst>
              </a:tr>
            </a:tbl>
          </a:graphicData>
        </a:graphic>
      </p:graphicFrame>
    </p:spTree>
    <p:extLst>
      <p:ext uri="{BB962C8B-B14F-4D97-AF65-F5344CB8AC3E}">
        <p14:creationId xmlns:p14="http://schemas.microsoft.com/office/powerpoint/2010/main" val="94186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9</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928992" cy="447518"/>
          </a:xfrm>
        </p:spPr>
        <p:txBody>
          <a:bodyPr>
            <a:normAutofit/>
          </a:bodyPr>
          <a:lstStyle/>
          <a:p>
            <a:r>
              <a:rPr lang="en-GB" dirty="0" err="1">
                <a:solidFill>
                  <a:schemeClr val="accent5">
                    <a:lumMod val="75000"/>
                  </a:schemeClr>
                </a:solidFill>
                <a:latin typeface="+mn-lt"/>
                <a:ea typeface="Arial" charset="0"/>
                <a:cs typeface="Arial" panose="020B0604020202020204" pitchFamily="34" charset="0"/>
              </a:rPr>
              <a:t>bERLinPro</a:t>
            </a:r>
            <a:r>
              <a:rPr lang="en-GB" dirty="0">
                <a:solidFill>
                  <a:schemeClr val="accent5">
                    <a:lumMod val="75000"/>
                  </a:schemeClr>
                </a:solidFill>
                <a:latin typeface="+mn-lt"/>
                <a:ea typeface="Arial" charset="0"/>
                <a:cs typeface="Arial" panose="020B0604020202020204" pitchFamily="34" charset="0"/>
              </a:rPr>
              <a:t> at SEALAB-HZB :  </a:t>
            </a:r>
            <a:endParaRPr lang="en-GB" dirty="0">
              <a:solidFill>
                <a:schemeClr val="accent5">
                  <a:lumMod val="75000"/>
                </a:schemeClr>
              </a:solidFill>
              <a:latin typeface="+mn-lt"/>
            </a:endParaRPr>
          </a:p>
        </p:txBody>
      </p:sp>
      <p:sp>
        <p:nvSpPr>
          <p:cNvPr id="17" name="ZoneTexte 16">
            <a:extLst>
              <a:ext uri="{FF2B5EF4-FFF2-40B4-BE49-F238E27FC236}">
                <a16:creationId xmlns:a16="http://schemas.microsoft.com/office/drawing/2014/main" id="{7FA8B053-5905-2D21-B0C0-C17B96619259}"/>
              </a:ext>
            </a:extLst>
          </p:cNvPr>
          <p:cNvSpPr txBox="1"/>
          <p:nvPr/>
        </p:nvSpPr>
        <p:spPr>
          <a:xfrm>
            <a:off x="417835" y="797496"/>
            <a:ext cx="10225136" cy="369332"/>
          </a:xfrm>
          <a:prstGeom prst="rect">
            <a:avLst/>
          </a:prstGeom>
          <a:noFill/>
        </p:spPr>
        <p:txBody>
          <a:bodyPr wrap="square" rtlCol="0">
            <a:spAutoFit/>
          </a:bodyPr>
          <a:lstStyle/>
          <a:p>
            <a:r>
              <a:rPr lang="en-GB" sz="1800" dirty="0">
                <a:latin typeface="+mn-lt"/>
              </a:rPr>
              <a:t>Effort is now focused on starting the commissioning of the 1</a:t>
            </a:r>
            <a:r>
              <a:rPr lang="en-GB" sz="1800" baseline="30000" dirty="0">
                <a:latin typeface="+mn-lt"/>
              </a:rPr>
              <a:t>st</a:t>
            </a:r>
            <a:r>
              <a:rPr lang="en-GB" sz="1800" dirty="0">
                <a:latin typeface="+mn-lt"/>
              </a:rPr>
              <a:t> developed SRF gun (10 mA). </a:t>
            </a:r>
          </a:p>
        </p:txBody>
      </p:sp>
      <p:pic>
        <p:nvPicPr>
          <p:cNvPr id="18" name="Image 17">
            <a:extLst>
              <a:ext uri="{FF2B5EF4-FFF2-40B4-BE49-F238E27FC236}">
                <a16:creationId xmlns:a16="http://schemas.microsoft.com/office/drawing/2014/main" id="{BCF896CD-022F-5EB0-191A-C36E8526AE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123" y="1157536"/>
            <a:ext cx="7198568" cy="2405755"/>
          </a:xfrm>
          <a:prstGeom prst="rect">
            <a:avLst/>
          </a:prstGeom>
        </p:spPr>
      </p:pic>
      <p:sp>
        <p:nvSpPr>
          <p:cNvPr id="19" name="ZoneTexte 18">
            <a:extLst>
              <a:ext uri="{FF2B5EF4-FFF2-40B4-BE49-F238E27FC236}">
                <a16:creationId xmlns:a16="http://schemas.microsoft.com/office/drawing/2014/main" id="{CBC5BFC3-0A00-43F7-834B-519F3EF30934}"/>
              </a:ext>
            </a:extLst>
          </p:cNvPr>
          <p:cNvSpPr txBox="1"/>
          <p:nvPr/>
        </p:nvSpPr>
        <p:spPr>
          <a:xfrm>
            <a:off x="345827" y="3965848"/>
            <a:ext cx="5760640" cy="830997"/>
          </a:xfrm>
          <a:prstGeom prst="rect">
            <a:avLst/>
          </a:prstGeom>
          <a:noFill/>
        </p:spPr>
        <p:txBody>
          <a:bodyPr wrap="square" rtlCol="0">
            <a:spAutoFit/>
          </a:bodyPr>
          <a:lstStyle/>
          <a:p>
            <a:r>
              <a:rPr lang="en-GB" sz="1600" dirty="0">
                <a:latin typeface="+mn-lt"/>
              </a:rPr>
              <a:t>Contingent on additional budgets upgrades to 100 mA (new gun) and ERL at 50 MeV can be planned to be operational by 2028 (existing design for the Linac Cryomodule)</a:t>
            </a:r>
          </a:p>
        </p:txBody>
      </p:sp>
      <p:pic>
        <p:nvPicPr>
          <p:cNvPr id="20" name="Image 19">
            <a:extLst>
              <a:ext uri="{FF2B5EF4-FFF2-40B4-BE49-F238E27FC236}">
                <a16:creationId xmlns:a16="http://schemas.microsoft.com/office/drawing/2014/main" id="{E73BBBC2-5BEC-BBFA-EC36-9D9BFC4AE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06" y="2741712"/>
            <a:ext cx="3853949" cy="2880320"/>
          </a:xfrm>
          <a:prstGeom prst="rect">
            <a:avLst/>
          </a:prstGeom>
        </p:spPr>
      </p:pic>
    </p:spTree>
    <p:extLst>
      <p:ext uri="{BB962C8B-B14F-4D97-AF65-F5344CB8AC3E}">
        <p14:creationId xmlns:p14="http://schemas.microsoft.com/office/powerpoint/2010/main" val="2160383064"/>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que IJCLab 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82848</TotalTime>
  <Words>2667</Words>
  <Application>Microsoft Macintosh PowerPoint</Application>
  <PresentationFormat>Personnalisé</PresentationFormat>
  <Paragraphs>445</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23</vt:i4>
      </vt:variant>
    </vt:vector>
  </HeadingPairs>
  <TitlesOfParts>
    <vt:vector size="32" baseType="lpstr">
      <vt:lpstr>Arial</vt:lpstr>
      <vt:lpstr>Calibri</vt:lpstr>
      <vt:lpstr>Calibri Light</vt:lpstr>
      <vt:lpstr>Cambria Math</vt:lpstr>
      <vt:lpstr>Courier New</vt:lpstr>
      <vt:lpstr>Symbol</vt:lpstr>
      <vt:lpstr>Wingdings</vt:lpstr>
      <vt:lpstr>1_modele-IJCLAb-powerpoint</vt:lpstr>
      <vt:lpstr>Masque IJCLab standard</vt:lpstr>
      <vt:lpstr>Présentation PowerPoint</vt:lpstr>
      <vt:lpstr>Introduction: Average power needs for future HEP projects</vt:lpstr>
      <vt:lpstr>Introduction- ERL Concept</vt:lpstr>
      <vt:lpstr>ERL History and achievements  </vt:lpstr>
      <vt:lpstr>ERLs in the European Accelerator R&amp;D Roadmap  </vt:lpstr>
      <vt:lpstr>ERL - The global landscape  </vt:lpstr>
      <vt:lpstr>Challenges toward new generation of efficient ERL </vt:lpstr>
      <vt:lpstr>bERLinPro at SEALAB-HZB:  </vt:lpstr>
      <vt:lpstr>bERLinPro at SEALAB-HZB :  </vt:lpstr>
      <vt:lpstr>bERLinPro at SEALAB-HZB :  </vt:lpstr>
      <vt:lpstr>PERLE @ IJCLab-Orsay</vt:lpstr>
      <vt:lpstr>PERLE Timeline for TDR phase and beyond </vt:lpstr>
      <vt:lpstr>PERLE Lattice optimization</vt:lpstr>
      <vt:lpstr>PERLE e- Source</vt:lpstr>
      <vt:lpstr>Status of HOM studies : </vt:lpstr>
      <vt:lpstr>Cryomodule design: </vt:lpstr>
      <vt:lpstr>Innovation for Sustainable Accelerating Systems (iSAS*)</vt:lpstr>
      <vt:lpstr>Innovation for Sustainable Accelerating Systems (iSAS)</vt:lpstr>
      <vt:lpstr>LHeC/FCC-eh: High energy &amp; high luminosity electron-proton collisions  </vt:lpstr>
      <vt:lpstr>Circular Energy Recovery Collider (CERC): Re-Imagining FCC-ee as an ERL</vt:lpstr>
      <vt:lpstr>ERLC: A re-imagining of the ILC as an ERL </vt:lpstr>
      <vt:lpstr>Summary:</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Walid Kaabi</cp:lastModifiedBy>
  <cp:revision>2118</cp:revision>
  <cp:lastPrinted>2022-06-10T08:50:38Z</cp:lastPrinted>
  <dcterms:created xsi:type="dcterms:W3CDTF">2011-03-09T16:37:49Z</dcterms:created>
  <dcterms:modified xsi:type="dcterms:W3CDTF">2023-12-04T15:05:03Z</dcterms:modified>
</cp:coreProperties>
</file>