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handoutMasterIdLst>
    <p:handoutMasterId r:id="rId94"/>
  </p:handoutMasterIdLst>
  <p:sldIdLst>
    <p:sldId id="385" r:id="rId2"/>
    <p:sldId id="387" r:id="rId3"/>
    <p:sldId id="388" r:id="rId4"/>
    <p:sldId id="442" r:id="rId5"/>
    <p:sldId id="546" r:id="rId6"/>
    <p:sldId id="543" r:id="rId7"/>
    <p:sldId id="544" r:id="rId8"/>
    <p:sldId id="519" r:id="rId9"/>
    <p:sldId id="520" r:id="rId10"/>
    <p:sldId id="629" r:id="rId11"/>
    <p:sldId id="630" r:id="rId12"/>
    <p:sldId id="547" r:id="rId13"/>
    <p:sldId id="443" r:id="rId14"/>
    <p:sldId id="448" r:id="rId15"/>
    <p:sldId id="454" r:id="rId16"/>
    <p:sldId id="462" r:id="rId17"/>
    <p:sldId id="587" r:id="rId18"/>
    <p:sldId id="551" r:id="rId19"/>
    <p:sldId id="552" r:id="rId20"/>
    <p:sldId id="605" r:id="rId21"/>
    <p:sldId id="553" r:id="rId22"/>
    <p:sldId id="457" r:id="rId23"/>
    <p:sldId id="517" r:id="rId24"/>
    <p:sldId id="463" r:id="rId25"/>
    <p:sldId id="458" r:id="rId26"/>
    <p:sldId id="460" r:id="rId27"/>
    <p:sldId id="464" r:id="rId28"/>
    <p:sldId id="465" r:id="rId29"/>
    <p:sldId id="466" r:id="rId30"/>
    <p:sldId id="468" r:id="rId31"/>
    <p:sldId id="469" r:id="rId32"/>
    <p:sldId id="473" r:id="rId33"/>
    <p:sldId id="477" r:id="rId34"/>
    <p:sldId id="476" r:id="rId35"/>
    <p:sldId id="478" r:id="rId36"/>
    <p:sldId id="479" r:id="rId37"/>
    <p:sldId id="480" r:id="rId38"/>
    <p:sldId id="481" r:id="rId39"/>
    <p:sldId id="494" r:id="rId40"/>
    <p:sldId id="482" r:id="rId41"/>
    <p:sldId id="484" r:id="rId42"/>
    <p:sldId id="487" r:id="rId43"/>
    <p:sldId id="637" r:id="rId44"/>
    <p:sldId id="631" r:id="rId45"/>
    <p:sldId id="491" r:id="rId46"/>
    <p:sldId id="490" r:id="rId47"/>
    <p:sldId id="483" r:id="rId48"/>
    <p:sldId id="497" r:id="rId49"/>
    <p:sldId id="495" r:id="rId50"/>
    <p:sldId id="492" r:id="rId51"/>
    <p:sldId id="498" r:id="rId52"/>
    <p:sldId id="624" r:id="rId53"/>
    <p:sldId id="513" r:id="rId54"/>
    <p:sldId id="524" r:id="rId55"/>
    <p:sldId id="540" r:id="rId56"/>
    <p:sldId id="588" r:id="rId57"/>
    <p:sldId id="606" r:id="rId58"/>
    <p:sldId id="555" r:id="rId59"/>
    <p:sldId id="591" r:id="rId60"/>
    <p:sldId id="589" r:id="rId61"/>
    <p:sldId id="590" r:id="rId62"/>
    <p:sldId id="556" r:id="rId63"/>
    <p:sldId id="636" r:id="rId64"/>
    <p:sldId id="562" r:id="rId65"/>
    <p:sldId id="561" r:id="rId66"/>
    <p:sldId id="563" r:id="rId67"/>
    <p:sldId id="564" r:id="rId68"/>
    <p:sldId id="557" r:id="rId69"/>
    <p:sldId id="594" r:id="rId70"/>
    <p:sldId id="595" r:id="rId71"/>
    <p:sldId id="634" r:id="rId72"/>
    <p:sldId id="603" r:id="rId73"/>
    <p:sldId id="620" r:id="rId74"/>
    <p:sldId id="635" r:id="rId75"/>
    <p:sldId id="567" r:id="rId76"/>
    <p:sldId id="596" r:id="rId77"/>
    <p:sldId id="597" r:id="rId78"/>
    <p:sldId id="598" r:id="rId79"/>
    <p:sldId id="599" r:id="rId80"/>
    <p:sldId id="600" r:id="rId81"/>
    <p:sldId id="601" r:id="rId82"/>
    <p:sldId id="626" r:id="rId83"/>
    <p:sldId id="627" r:id="rId84"/>
    <p:sldId id="571" r:id="rId85"/>
    <p:sldId id="572" r:id="rId86"/>
    <p:sldId id="574" r:id="rId87"/>
    <p:sldId id="573" r:id="rId88"/>
    <p:sldId id="577" r:id="rId89"/>
    <p:sldId id="608" r:id="rId90"/>
    <p:sldId id="578" r:id="rId91"/>
    <p:sldId id="610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A22EA2"/>
    <a:srgbClr val="D773D7"/>
    <a:srgbClr val="A62AA6"/>
    <a:srgbClr val="E8F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274" autoAdjust="0"/>
    <p:restoredTop sz="94660"/>
  </p:normalViewPr>
  <p:slideViewPr>
    <p:cSldViewPr snapToGrid="0">
      <p:cViewPr>
        <p:scale>
          <a:sx n="100" d="100"/>
          <a:sy n="100" d="100"/>
        </p:scale>
        <p:origin x="712" y="-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C4017-7DE7-478F-9CD5-42CFA3ECEAC1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36007-07C5-4CA6-9740-F7DD7CBD6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5761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2CAEF-D2A1-4525-9FC1-B32E00244349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B6C18-2BFF-49A8-9AAD-081E418A4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771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560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70E0622-7EAA-49D3-895D-B22ECF35D2A9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G. Hallewell: HEP Seminar, Manchester University May 15, 2020</a:t>
            </a:r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050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LEB 2000: September 13, 2000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Hallewell</a:t>
            </a:r>
          </a:p>
        </p:txBody>
      </p:sp>
      <p:sp>
        <p:nvSpPr>
          <p:cNvPr id="798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D0F6F1-06B8-4E6F-980B-E22AC8D39FBD}" type="slidenum">
              <a:rPr lang="en-US" altLang="fr-FR"/>
              <a:pPr>
                <a:spcBef>
                  <a:spcPct val="0"/>
                </a:spcBef>
              </a:pPr>
              <a:t>5</a:t>
            </a:fld>
            <a:endParaRPr lang="en-US" altLang="fr-FR"/>
          </a:p>
        </p:txBody>
      </p:sp>
      <p:sp>
        <p:nvSpPr>
          <p:cNvPr id="79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7412"/>
          </a:xfrm>
          <a:ln/>
        </p:spPr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GB" altLang="fr-FR" smtClean="0">
                <a:latin typeface="Times New Roman" panose="02020603050405020304" pitchFamily="18" charset="0"/>
              </a:rPr>
              <a:t>adding bulkheads to the ends of the thermal enclosure</a:t>
            </a:r>
          </a:p>
          <a:p>
            <a:pPr lvl="1"/>
            <a:r>
              <a:rPr lang="en-GB" altLang="fr-FR" smtClean="0">
                <a:latin typeface="Times New Roman" panose="02020603050405020304" pitchFamily="18" charset="0"/>
              </a:rPr>
              <a:t>making gas tight seals around the services</a:t>
            </a:r>
          </a:p>
          <a:p>
            <a:r>
              <a:rPr lang="en-GB" altLang="fr-FR" smtClean="0">
                <a:latin typeface="Times New Roman" panose="02020603050405020304" pitchFamily="18" charset="0"/>
              </a:rPr>
              <a:t>Once complete, all services must be folded down into the ISSS prior to insertion into the TRT</a:t>
            </a:r>
          </a:p>
          <a:p>
            <a:endParaRPr lang="en-US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16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44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44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23C7BD4-9B68-4043-9FE3-4B5108C79636}" type="slidenum">
              <a:rPr lang="en-GB" sz="1300" b="0" strike="noStrike" spc="-1">
                <a:solidFill>
                  <a:srgbClr val="000000"/>
                </a:solidFill>
                <a:latin typeface="Times New Roman"/>
              </a:rPr>
              <a:t>26</a:t>
            </a:fld>
            <a:endParaRPr lang="en-GB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299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4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44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F0620B8-1968-4A44-BFC6-3AD1DDA14BD1}" type="slidenum">
              <a:rPr lang="en-GB" sz="1300" b="0" strike="noStrike" spc="-1">
                <a:solidFill>
                  <a:srgbClr val="000000"/>
                </a:solidFill>
                <a:latin typeface="Times New Roman"/>
              </a:rPr>
              <a:t>30</a:t>
            </a:fld>
            <a:endParaRPr lang="en-GB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628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4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44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D7E04-B64B-4975-B1BB-820B6E3DC48D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LEB 2000: September 13, 2000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Hallewell</a:t>
            </a:r>
          </a:p>
        </p:txBody>
      </p:sp>
      <p:sp>
        <p:nvSpPr>
          <p:cNvPr id="798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D0F6F1-06B8-4E6F-980B-E22AC8D39FBD}" type="slidenum">
              <a:rPr lang="en-US" altLang="fr-FR"/>
              <a:pPr>
                <a:spcBef>
                  <a:spcPct val="0"/>
                </a:spcBef>
              </a:pPr>
              <a:t>43</a:t>
            </a:fld>
            <a:endParaRPr lang="en-US" altLang="fr-FR"/>
          </a:p>
        </p:txBody>
      </p:sp>
      <p:sp>
        <p:nvSpPr>
          <p:cNvPr id="79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7412"/>
          </a:xfrm>
          <a:ln/>
        </p:spPr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GB" altLang="fr-FR" smtClean="0">
                <a:latin typeface="Times New Roman" panose="02020603050405020304" pitchFamily="18" charset="0"/>
              </a:rPr>
              <a:t>adding bulkheads to the ends of the thermal enclosure</a:t>
            </a:r>
          </a:p>
          <a:p>
            <a:pPr lvl="1"/>
            <a:r>
              <a:rPr lang="en-GB" altLang="fr-FR" smtClean="0">
                <a:latin typeface="Times New Roman" panose="02020603050405020304" pitchFamily="18" charset="0"/>
              </a:rPr>
              <a:t>making gas tight seals around the services</a:t>
            </a:r>
          </a:p>
          <a:p>
            <a:r>
              <a:rPr lang="en-GB" altLang="fr-FR" smtClean="0">
                <a:latin typeface="Times New Roman" panose="02020603050405020304" pitchFamily="18" charset="0"/>
              </a:rPr>
              <a:t>Once complete, all services must be folded down into the ISSS prior to insertion into the TRT</a:t>
            </a:r>
          </a:p>
          <a:p>
            <a:endParaRPr lang="en-US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2000" b="0" strike="noStrike" spc="-1" dirty="0">
                <a:latin typeface="Arial"/>
              </a:rPr>
              <a:t>Cycle </a:t>
            </a:r>
            <a:r>
              <a:rPr lang="en-GB" sz="2000" b="0" strike="noStrike" spc="-1" dirty="0" err="1">
                <a:latin typeface="Arial"/>
              </a:rPr>
              <a:t>transcritique</a:t>
            </a:r>
            <a:r>
              <a:rPr lang="en-GB" sz="2000" b="0" strike="noStrike" spc="-1" dirty="0">
                <a:latin typeface="Arial"/>
              </a:rPr>
              <a:t> – </a:t>
            </a:r>
            <a:r>
              <a:rPr lang="en-GB" sz="2000" b="0" strike="noStrike" spc="-1" dirty="0" err="1">
                <a:latin typeface="Arial"/>
              </a:rPr>
              <a:t>viscosité</a:t>
            </a:r>
            <a:endParaRPr lang="en-GB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 dirty="0" err="1">
                <a:latin typeface="Arial"/>
              </a:rPr>
              <a:t>Deux</a:t>
            </a:r>
            <a:r>
              <a:rPr lang="en-GB" sz="2000" b="0" strike="noStrike" spc="-1" dirty="0">
                <a:latin typeface="Arial"/>
              </a:rPr>
              <a:t> </a:t>
            </a:r>
            <a:r>
              <a:rPr lang="en-GB" sz="2000" b="0" strike="noStrike" spc="-1" dirty="0" err="1">
                <a:latin typeface="Arial"/>
              </a:rPr>
              <a:t>unité</a:t>
            </a:r>
            <a:r>
              <a:rPr lang="en-GB" sz="2000" b="0" strike="noStrike" spc="-1" dirty="0">
                <a:latin typeface="Arial"/>
              </a:rPr>
              <a:t> de </a:t>
            </a:r>
            <a:r>
              <a:rPr lang="en-GB" sz="2000" b="0" strike="noStrike" spc="-1" dirty="0" err="1">
                <a:latin typeface="Arial"/>
              </a:rPr>
              <a:t>refroidissement</a:t>
            </a:r>
            <a:r>
              <a:rPr lang="en-GB" sz="2000" b="0" strike="noStrike" spc="-1" dirty="0">
                <a:latin typeface="Arial"/>
              </a:rPr>
              <a:t> – </a:t>
            </a:r>
            <a:r>
              <a:rPr lang="en-GB" sz="2000" b="0" strike="noStrike" spc="-1" dirty="0" err="1">
                <a:latin typeface="Arial"/>
              </a:rPr>
              <a:t>stabilité</a:t>
            </a:r>
            <a:r>
              <a:rPr lang="en-GB" sz="2000" b="0" strike="noStrike" spc="-1" dirty="0">
                <a:latin typeface="Arial"/>
              </a:rPr>
              <a:t> de la </a:t>
            </a:r>
            <a:r>
              <a:rPr lang="en-GB" sz="2000" b="0" strike="noStrike" spc="-1" dirty="0" err="1">
                <a:latin typeface="Arial"/>
              </a:rPr>
              <a:t>température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4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A43B01A-B6AE-4991-A876-45AADB6D7322}" type="slidenum">
              <a:rPr lang="en-GB" sz="1200" b="0" strike="noStrike" spc="-1">
                <a:latin typeface="Times New Roman"/>
              </a:rPr>
              <a:t>57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603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50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2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46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59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908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5F3AFF-E5BF-450E-B30F-E78F607F9F0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1924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39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0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1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4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8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32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5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FE174-67EB-4E6D-81A1-63F0E151948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36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Greg\New%20laptop%20(2)%20Sept%204%202010\rescues%20from%20stolen%20laptop\new%20laptop\Greg\HDR\figures%20by%20chapter\for%20joram%20appendix\svp-curves-all-FCs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3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6.wm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3.emf"/><Relationship Id="rId5" Type="http://schemas.openxmlformats.org/officeDocument/2006/relationships/image" Target="../media/image48.jpeg"/><Relationship Id="rId10" Type="http://schemas.openxmlformats.org/officeDocument/2006/relationships/image" Target="../media/image45.jpeg"/><Relationship Id="rId4" Type="http://schemas.openxmlformats.org/officeDocument/2006/relationships/image" Target="../media/image47.jpe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w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4.jpeg"/><Relationship Id="rId10" Type="http://schemas.openxmlformats.org/officeDocument/2006/relationships/image" Target="../media/image13.emf"/><Relationship Id="rId4" Type="http://schemas.openxmlformats.org/officeDocument/2006/relationships/image" Target="../media/image48.jpe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45.jpeg"/><Relationship Id="rId7" Type="http://schemas.openxmlformats.org/officeDocument/2006/relationships/image" Target="../media/image4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4.jpeg"/><Relationship Id="rId4" Type="http://schemas.openxmlformats.org/officeDocument/2006/relationships/image" Target="../media/image13.emf"/><Relationship Id="rId9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294640" y="1828800"/>
            <a:ext cx="8578640" cy="42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20000"/>
              </a:lnSpc>
            </a:pPr>
            <a:r>
              <a:rPr lang="fr-FR" sz="3500" b="1" dirty="0" smtClean="0">
                <a:solidFill>
                  <a:srgbClr val="C00000"/>
                </a:solidFill>
              </a:rPr>
              <a:t>‘Refroidissement </a:t>
            </a:r>
            <a:r>
              <a:rPr lang="fr-FR" sz="3500" b="1" dirty="0" err="1">
                <a:solidFill>
                  <a:srgbClr val="C00000"/>
                </a:solidFill>
              </a:rPr>
              <a:t>évaporatif</a:t>
            </a:r>
            <a:r>
              <a:rPr lang="fr-FR" sz="3500" b="1" dirty="0">
                <a:solidFill>
                  <a:srgbClr val="C00000"/>
                </a:solidFill>
              </a:rPr>
              <a:t> pour les </a:t>
            </a:r>
            <a:r>
              <a:rPr lang="fr-FR" sz="3500" b="1" dirty="0" err="1">
                <a:solidFill>
                  <a:srgbClr val="C00000"/>
                </a:solidFill>
              </a:rPr>
              <a:t>trackers</a:t>
            </a:r>
            <a:r>
              <a:rPr lang="fr-FR" sz="3500" b="1" dirty="0">
                <a:solidFill>
                  <a:srgbClr val="C00000"/>
                </a:solidFill>
              </a:rPr>
              <a:t> </a:t>
            </a:r>
            <a:endParaRPr lang="fr-FR" sz="35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3500" b="1" dirty="0" smtClean="0">
                <a:solidFill>
                  <a:srgbClr val="C00000"/>
                </a:solidFill>
              </a:rPr>
              <a:t>Silicium </a:t>
            </a:r>
            <a:r>
              <a:rPr lang="fr-FR" sz="3500" b="1" dirty="0">
                <a:solidFill>
                  <a:srgbClr val="C00000"/>
                </a:solidFill>
              </a:rPr>
              <a:t>des </a:t>
            </a:r>
            <a:r>
              <a:rPr lang="fr-FR" sz="3500" b="1" dirty="0" smtClean="0">
                <a:solidFill>
                  <a:srgbClr val="C00000"/>
                </a:solidFill>
              </a:rPr>
              <a:t>grands détecteurs </a:t>
            </a:r>
            <a:r>
              <a:rPr lang="fr-FR" sz="3500" b="1" dirty="0" smtClean="0">
                <a:solidFill>
                  <a:srgbClr val="C00000"/>
                </a:solidFill>
              </a:rPr>
              <a:t>à LHC’</a:t>
            </a:r>
          </a:p>
          <a:p>
            <a:pPr algn="ctr">
              <a:lnSpc>
                <a:spcPct val="120000"/>
              </a:lnSpc>
            </a:pPr>
            <a:endParaRPr lang="en-GB" sz="2600" b="1" strike="noStrike" spc="-1" dirty="0" smtClean="0">
              <a:solidFill>
                <a:srgbClr val="000000"/>
              </a:solidFill>
              <a:latin typeface="+mj-lt"/>
              <a:ea typeface="DejaVu Sans"/>
            </a:endParaRPr>
          </a:p>
          <a:p>
            <a:pPr algn="ctr">
              <a:lnSpc>
                <a:spcPct val="120000"/>
              </a:lnSpc>
            </a:pPr>
            <a:r>
              <a:rPr lang="en-GB" sz="2600" b="1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Greg Hallewell</a:t>
            </a:r>
          </a:p>
          <a:p>
            <a:pPr algn="ctr">
              <a:lnSpc>
                <a:spcPct val="120000"/>
              </a:lnSpc>
            </a:pPr>
            <a:endParaRPr lang="en-GB" sz="2500" b="0" strike="noStrike" spc="-1" dirty="0">
              <a:latin typeface="+mj-lt"/>
            </a:endParaRPr>
          </a:p>
          <a:p>
            <a:pPr algn="ctr"/>
            <a:r>
              <a:rPr lang="fr-FR" sz="2400" b="1" dirty="0">
                <a:latin typeface="+mj-lt"/>
              </a:rPr>
              <a:t>Aix Marseille Université, CNRS/IN2P3, CPPM, Marseille, </a:t>
            </a:r>
            <a:r>
              <a:rPr lang="fr-FR" sz="2400" b="1" dirty="0" smtClean="0">
                <a:latin typeface="+mj-lt"/>
              </a:rPr>
              <a:t>France </a:t>
            </a:r>
            <a:endParaRPr lang="en-GB" sz="2400" b="1" dirty="0">
              <a:latin typeface="+mj-lt"/>
            </a:endParaRPr>
          </a:p>
        </p:txBody>
      </p:sp>
      <p:pic>
        <p:nvPicPr>
          <p:cNvPr id="438" name="Image 3"/>
          <p:cNvPicPr/>
          <p:nvPr/>
        </p:nvPicPr>
        <p:blipFill>
          <a:blip r:embed="rId3"/>
          <a:stretch/>
        </p:blipFill>
        <p:spPr>
          <a:xfrm>
            <a:off x="152931" y="180720"/>
            <a:ext cx="1236960" cy="1522800"/>
          </a:xfrm>
          <a:prstGeom prst="rect">
            <a:avLst/>
          </a:prstGeom>
          <a:ln>
            <a:noFill/>
          </a:ln>
        </p:spPr>
      </p:pic>
      <p:sp>
        <p:nvSpPr>
          <p:cNvPr id="439" name="CustomShape 2"/>
          <p:cNvSpPr/>
          <p:nvPr/>
        </p:nvSpPr>
        <p:spPr>
          <a:xfrm>
            <a:off x="2506099" y="6247080"/>
            <a:ext cx="4034607" cy="6079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dirty="0"/>
              <a:t>Refroidissement </a:t>
            </a:r>
            <a:r>
              <a:rPr lang="fr-FR" sz="1400" b="1" dirty="0" err="1" smtClean="0"/>
              <a:t>évaporatif</a:t>
            </a:r>
            <a:r>
              <a:rPr lang="fr-FR" sz="1400" b="1" dirty="0"/>
              <a:t>: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trackers</a:t>
            </a:r>
            <a:r>
              <a:rPr lang="fr-FR" sz="1400" b="1" dirty="0" smtClean="0"/>
              <a:t> LHC,</a:t>
            </a:r>
          </a:p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ANF Refroidissement des expériences 21-25/9/2020</a:t>
            </a:r>
            <a:endParaRPr lang="en-GB" sz="1400" b="1" spc="-1" dirty="0"/>
          </a:p>
        </p:txBody>
      </p:sp>
      <p:pic>
        <p:nvPicPr>
          <p:cNvPr id="440" name="Image 6"/>
          <p:cNvPicPr/>
          <p:nvPr/>
        </p:nvPicPr>
        <p:blipFill>
          <a:blip r:embed="rId4"/>
          <a:srcRect l="7246" t="13915"/>
          <a:stretch/>
        </p:blipFill>
        <p:spPr>
          <a:xfrm>
            <a:off x="152931" y="5672160"/>
            <a:ext cx="1732680" cy="1048680"/>
          </a:xfrm>
          <a:prstGeom prst="rect">
            <a:avLst/>
          </a:prstGeom>
          <a:ln>
            <a:noFill/>
          </a:ln>
        </p:spPr>
      </p:pic>
      <p:pic>
        <p:nvPicPr>
          <p:cNvPr id="441" name="Image 7"/>
          <p:cNvPicPr/>
          <p:nvPr/>
        </p:nvPicPr>
        <p:blipFill>
          <a:blip r:embed="rId5"/>
          <a:srcRect b="19168"/>
          <a:stretch/>
        </p:blipFill>
        <p:spPr>
          <a:xfrm>
            <a:off x="6698880" y="5937120"/>
            <a:ext cx="2174400" cy="619920"/>
          </a:xfrm>
          <a:prstGeom prst="rect">
            <a:avLst/>
          </a:prstGeom>
          <a:ln>
            <a:noFill/>
          </a:ln>
        </p:spPr>
      </p:pic>
      <p:sp>
        <p:nvSpPr>
          <p:cNvPr id="44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lang="en-GB" sz="1200" b="0" strike="noStrike" spc="-1">
              <a:latin typeface="Arial"/>
            </a:endParaRPr>
          </a:p>
        </p:txBody>
      </p:sp>
      <p:grpSp>
        <p:nvGrpSpPr>
          <p:cNvPr id="14" name="Group 3"/>
          <p:cNvGrpSpPr/>
          <p:nvPr/>
        </p:nvGrpSpPr>
        <p:grpSpPr>
          <a:xfrm>
            <a:off x="6261413" y="679609"/>
            <a:ext cx="2611867" cy="796409"/>
            <a:chOff x="4911480" y="165960"/>
            <a:chExt cx="3961440" cy="1080360"/>
          </a:xfrm>
        </p:grpSpPr>
        <p:pic>
          <p:nvPicPr>
            <p:cNvPr id="15" name="Picture 12"/>
            <p:cNvPicPr/>
            <p:nvPr/>
          </p:nvPicPr>
          <p:blipFill>
            <a:blip r:embed="rId6"/>
            <a:stretch/>
          </p:blipFill>
          <p:spPr>
            <a:xfrm>
              <a:off x="5978160" y="165960"/>
              <a:ext cx="2894760" cy="1078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3"/>
            <p:cNvPicPr/>
            <p:nvPr/>
          </p:nvPicPr>
          <p:blipFill>
            <a:blip r:embed="rId7"/>
            <a:stretch/>
          </p:blipFill>
          <p:spPr>
            <a:xfrm>
              <a:off x="4911480" y="165960"/>
              <a:ext cx="1065960" cy="1080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ZoneTexte 1"/>
          <p:cNvSpPr txBox="1"/>
          <p:nvPr/>
        </p:nvSpPr>
        <p:spPr>
          <a:xfrm>
            <a:off x="1741894" y="499907"/>
            <a:ext cx="4364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ANF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CNRS 2020 - Ecole de mécanique IN2P3</a:t>
            </a:r>
          </a:p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"Le refroidissement des expériences : </a:t>
            </a:r>
            <a:endParaRPr lang="fr-FR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Conception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et instrumentation"</a:t>
            </a:r>
          </a:p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21 au 25 septembre 2020 -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Aussois</a:t>
            </a:r>
            <a:endParaRPr lang="en-GB" sz="3500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5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346" y="958414"/>
            <a:ext cx="3620883" cy="1994392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 Si AMS-2:</a:t>
            </a:r>
            <a:b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refroidissement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(150 W) </a:t>
            </a:r>
            <a:b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CO</a:t>
            </a:r>
            <a:r>
              <a:rPr lang="en-GB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36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96" y="441788"/>
            <a:ext cx="4588944" cy="6077164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466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500" y="256101"/>
            <a:ext cx="8229240" cy="443198"/>
          </a:xfrm>
          <a:ln w="2222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efroidissement évaporatoire CO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AMS-2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94284"/>
            <a:ext cx="4584700" cy="48373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68" y="3576701"/>
            <a:ext cx="3508179" cy="29017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15" y="699299"/>
            <a:ext cx="3546486" cy="2877402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8" name="Ellipse 7"/>
          <p:cNvSpPr/>
          <p:nvPr/>
        </p:nvSpPr>
        <p:spPr>
          <a:xfrm>
            <a:off x="2544451" y="1925053"/>
            <a:ext cx="665291" cy="664142"/>
          </a:xfrm>
          <a:prstGeom prst="ellipse">
            <a:avLst/>
          </a:prstGeom>
          <a:noFill/>
          <a:ln w="41275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07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6533"/>
            <a:ext cx="8229240" cy="886397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“upgrades”: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trajectographes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HL-LHC; refroidissement CO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évaporatoire  (sauf ALICE)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Meeting the challenges of tracking detector mechanics | EP Department  newsl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14" y="1288751"/>
            <a:ext cx="6417611" cy="50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4" name="Groupe 3"/>
          <p:cNvGrpSpPr/>
          <p:nvPr/>
        </p:nvGrpSpPr>
        <p:grpSpPr>
          <a:xfrm>
            <a:off x="221380" y="1301429"/>
            <a:ext cx="8884518" cy="2659915"/>
            <a:chOff x="221380" y="1301429"/>
            <a:chExt cx="8884518" cy="2659915"/>
          </a:xfrm>
        </p:grpSpPr>
        <p:sp>
          <p:nvSpPr>
            <p:cNvPr id="3" name="ZoneTexte 2"/>
            <p:cNvSpPr txBox="1"/>
            <p:nvPr/>
          </p:nvSpPr>
          <p:spPr>
            <a:xfrm>
              <a:off x="221380" y="1301429"/>
              <a:ext cx="8884518" cy="10002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b="1" dirty="0" smtClean="0">
                  <a:solidFill>
                    <a:srgbClr val="C00000"/>
                  </a:solidFill>
                </a:rPr>
                <a:t>Pour ATLAS, CMS (en particulier): 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températures d’opération des 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trackers</a:t>
              </a:r>
              <a:r>
                <a:rPr lang="fr-FR" b="1" dirty="0" smtClean="0">
                  <a:solidFill>
                    <a:srgbClr val="C00000"/>
                  </a:solidFill>
                </a:rPr>
                <a:t>  plus basses  (&lt; -35 °C) pour mieux protéger les modules Si contre dommages par radiations aux intensités plus élevées de HL-LHC  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255268" y="2301703"/>
              <a:ext cx="8816741" cy="1659641"/>
              <a:chOff x="1958724" y="4724075"/>
              <a:chExt cx="6172200" cy="1633960"/>
            </a:xfrm>
          </p:grpSpPr>
          <p:pic>
            <p:nvPicPr>
              <p:cNvPr id="7" name="Espace réservé pour une image  4" descr="LHCb-HL-LHC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58724" y="4724075"/>
                <a:ext cx="6172200" cy="163396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054291" y="6066373"/>
                <a:ext cx="2076633" cy="2916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9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/>
          </p:nvPr>
        </p:nvSpPr>
        <p:spPr>
          <a:xfrm>
            <a:off x="389823" y="1335012"/>
            <a:ext cx="8580922" cy="26690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Fluorocarbures (« saturés »: </a:t>
            </a:r>
            <a:r>
              <a:rPr lang="fr-FR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200" b="1" baseline="-250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2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(2n+2) </a:t>
            </a: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fr-FR" sz="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Très stables sous radiations, non-</a:t>
            </a:r>
            <a:r>
              <a:rPr lang="fr-FR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flammable</a:t>
            </a:r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, non-toxique, diélectrique, faible viscosité;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non-consommateur de O</a:t>
            </a:r>
            <a:r>
              <a:rPr lang="fr-FR" sz="2000" b="1" i="1" baseline="-250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i="1" dirty="0" smtClean="0">
                <a:solidFill>
                  <a:srgbClr val="FF0000"/>
                </a:solidFill>
              </a:rPr>
              <a:t>Mais… </a:t>
            </a:r>
            <a:r>
              <a:rPr lang="fr-FR" sz="2000" b="1" i="1" dirty="0" smtClean="0">
                <a:solidFill>
                  <a:srgbClr val="C00000"/>
                </a:solidFill>
              </a:rPr>
              <a:t>coefficient </a:t>
            </a:r>
            <a:r>
              <a:rPr lang="fr-FR" sz="2000" b="1" i="1" dirty="0" err="1" smtClean="0">
                <a:solidFill>
                  <a:srgbClr val="C00000"/>
                </a:solidFill>
              </a:rPr>
              <a:t>chauffement</a:t>
            </a:r>
            <a:r>
              <a:rPr lang="fr-FR" sz="2000" b="1" i="1" dirty="0" smtClean="0">
                <a:solidFill>
                  <a:srgbClr val="C00000"/>
                </a:solidFill>
              </a:rPr>
              <a:t> climatique très élevée 8000-10000x CO</a:t>
            </a:r>
            <a:r>
              <a:rPr lang="fr-FR" sz="2000" b="1" i="1" baseline="-25000" dirty="0" smtClean="0">
                <a:solidFill>
                  <a:srgbClr val="C00000"/>
                </a:solidFill>
              </a:rPr>
              <a:t>2</a:t>
            </a:r>
            <a:r>
              <a:rPr lang="fr-FR" sz="2000" b="1" i="1" dirty="0" smtClean="0">
                <a:solidFill>
                  <a:srgbClr val="C00000"/>
                </a:solidFill>
              </a:rPr>
              <a:t>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une famille de fluides: choix de thermodynamique et mélanges 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(‘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blends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’ possible pour tailler la thermodynamique).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Capacité chaleur massique env. 1000 J/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Kg.K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:  (¼*H</a:t>
            </a:r>
            <a:r>
              <a:rPr lang="fr-FR" sz="20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O)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2000" b="1" i="1" dirty="0" smtClean="0">
                <a:solidFill>
                  <a:srgbClr val="C00000"/>
                </a:solidFill>
              </a:rPr>
              <a:t>enthalpie</a:t>
            </a:r>
            <a:r>
              <a:rPr lang="fr-FR" sz="2000" b="1" i="1" baseline="-25000" dirty="0" smtClean="0">
                <a:solidFill>
                  <a:srgbClr val="C00000"/>
                </a:solidFill>
              </a:rPr>
              <a:t>(</a:t>
            </a:r>
            <a:r>
              <a:rPr lang="fr-FR" sz="2000" b="1" i="1" baseline="-25000" dirty="0" err="1" smtClean="0">
                <a:solidFill>
                  <a:srgbClr val="C00000"/>
                </a:solidFill>
              </a:rPr>
              <a:t>typ</a:t>
            </a:r>
            <a:r>
              <a:rPr lang="fr-FR" sz="2000" b="1" i="1" baseline="-25000" dirty="0" smtClean="0">
                <a:solidFill>
                  <a:srgbClr val="C00000"/>
                </a:solidFill>
              </a:rPr>
              <a:t> max.) </a:t>
            </a:r>
            <a:r>
              <a:rPr lang="fr-FR" sz="2000" b="1" i="1" dirty="0" smtClean="0">
                <a:solidFill>
                  <a:srgbClr val="C00000"/>
                </a:solidFill>
              </a:rPr>
              <a:t>100J/</a:t>
            </a:r>
            <a:r>
              <a:rPr lang="fr-FR" sz="2000" b="1" i="1" dirty="0" err="1" smtClean="0">
                <a:solidFill>
                  <a:srgbClr val="C00000"/>
                </a:solidFill>
              </a:rPr>
              <a:t>gm</a:t>
            </a:r>
            <a:endParaRPr lang="en-GB" dirty="0" smtClean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457200" y="222273"/>
            <a:ext cx="8426558" cy="99719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fluides caloporteurs Fluorocarbures,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</a:t>
            </a:r>
            <a:r>
              <a:rPr lang="fr-FR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leurs avantages et inconvénients.</a:t>
            </a:r>
            <a:endParaRPr lang="fr-F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380018" y="3896125"/>
            <a:ext cx="8580922" cy="279445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</a:t>
            </a:r>
            <a:r>
              <a:rPr lang="fr-FR" sz="32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</a:p>
          <a:p>
            <a:endParaRPr lang="fr-FR" sz="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Très stables sous radiations, non-</a:t>
            </a:r>
            <a:r>
              <a:rPr lang="fr-FR" sz="20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flammable</a:t>
            </a:r>
            <a:r>
              <a:rPr lang="fr-FR" sz="20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, diélectrique, faible viscosité;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non-consommateur de O</a:t>
            </a:r>
            <a:r>
              <a:rPr lang="fr-FR" sz="2000" b="1" i="1" baseline="-25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3</a:t>
            </a:r>
            <a:r>
              <a:rPr lang="fr-FR" sz="20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,  </a:t>
            </a:r>
            <a:r>
              <a:rPr lang="fr-FR" sz="2000" b="1" i="1" dirty="0" smtClean="0">
                <a:solidFill>
                  <a:srgbClr val="002060"/>
                </a:solidFill>
                <a:latin typeface="+mn-lt"/>
              </a:rPr>
              <a:t>coefficient d’échauffement climatique = 1;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b="1" i="1" dirty="0">
                <a:solidFill>
                  <a:srgbClr val="002060"/>
                </a:solidFill>
                <a:latin typeface="+mn-lt"/>
              </a:rPr>
              <a:t>enthalpie </a:t>
            </a:r>
            <a:r>
              <a:rPr lang="fr-FR" sz="2000" b="1" i="1" baseline="-25000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fr-FR" sz="2000" b="1" i="1" baseline="-25000" dirty="0" err="1" smtClean="0">
                <a:solidFill>
                  <a:srgbClr val="002060"/>
                </a:solidFill>
                <a:latin typeface="+mn-lt"/>
              </a:rPr>
              <a:t>typ</a:t>
            </a:r>
            <a:r>
              <a:rPr lang="fr-FR" sz="2000" b="1" i="1" baseline="-25000" dirty="0" smtClean="0">
                <a:solidFill>
                  <a:srgbClr val="002060"/>
                </a:solidFill>
                <a:latin typeface="+mn-lt"/>
              </a:rPr>
              <a:t>. max) </a:t>
            </a:r>
            <a:r>
              <a:rPr lang="fr-FR" sz="2000" b="1" i="1" dirty="0" smtClean="0">
                <a:solidFill>
                  <a:srgbClr val="002060"/>
                </a:solidFill>
                <a:latin typeface="+mn-lt"/>
              </a:rPr>
              <a:t>300J/</a:t>
            </a:r>
            <a:r>
              <a:rPr lang="fr-FR" sz="2000" b="1" i="1" dirty="0" err="1" smtClean="0">
                <a:solidFill>
                  <a:srgbClr val="002060"/>
                </a:solidFill>
                <a:latin typeface="+mn-lt"/>
              </a:rPr>
              <a:t>gm</a:t>
            </a:r>
            <a:r>
              <a:rPr lang="fr-FR" sz="2000" b="1" i="1" dirty="0" smtClean="0">
                <a:solidFill>
                  <a:srgbClr val="002060"/>
                </a:solidFill>
                <a:latin typeface="+mn-lt"/>
              </a:rPr>
              <a:t> (mais jamais exploitée);</a:t>
            </a:r>
          </a:p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Pas de choix thermodynamique: pression</a:t>
            </a:r>
            <a:r>
              <a:rPr lang="fr-FR" sz="2000" b="1" baseline="-25000" dirty="0" smtClean="0">
                <a:solidFill>
                  <a:srgbClr val="C00000"/>
                </a:solidFill>
              </a:rPr>
              <a:t>(max</a:t>
            </a:r>
            <a:r>
              <a:rPr lang="fr-FR" sz="2000" b="1" baseline="-25000" dirty="0">
                <a:solidFill>
                  <a:srgbClr val="C00000"/>
                </a:solidFill>
              </a:rPr>
              <a:t>)</a:t>
            </a:r>
            <a:r>
              <a:rPr lang="fr-FR" sz="2000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d’ op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é</a:t>
            </a: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ration très élevée: </a:t>
            </a:r>
            <a:r>
              <a:rPr lang="fr-FR" sz="2000" b="1" dirty="0" err="1" smtClean="0">
                <a:solidFill>
                  <a:srgbClr val="C00000"/>
                </a:solidFill>
                <a:latin typeface="+mn-lt"/>
              </a:rPr>
              <a:t>env</a:t>
            </a: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 70 bar</a:t>
            </a:r>
          </a:p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Difficultés de circulation en </a:t>
            </a:r>
            <a:r>
              <a:rPr lang="fr-FR" sz="2000" b="1" i="1" dirty="0" smtClean="0">
                <a:solidFill>
                  <a:srgbClr val="C00000"/>
                </a:solidFill>
                <a:latin typeface="+mn-lt"/>
              </a:rPr>
              <a:t>état liquide/diphasique </a:t>
            </a: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(AMS, station spatiale </a:t>
            </a:r>
            <a:r>
              <a:rPr lang="fr-FR" sz="2000" b="1" dirty="0" err="1" smtClean="0">
                <a:solidFill>
                  <a:srgbClr val="C00000"/>
                </a:solidFill>
                <a:latin typeface="+mn-lt"/>
              </a:rPr>
              <a:t>intl</a:t>
            </a:r>
            <a:r>
              <a:rPr lang="fr-FR" sz="2000" b="1" dirty="0" smtClean="0">
                <a:solidFill>
                  <a:srgbClr val="C00000"/>
                </a:solidFill>
                <a:latin typeface="+mn-lt"/>
              </a:rPr>
              <a:t>.);</a:t>
            </a:r>
          </a:p>
          <a:p>
            <a:pPr>
              <a:lnSpc>
                <a:spcPct val="100000"/>
              </a:lnSpc>
            </a:pPr>
            <a:endParaRPr lang="fr-FR" sz="1200" b="1" dirty="0" smtClean="0">
              <a:solidFill>
                <a:srgbClr val="A62AA6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fr-FR" sz="2000" b="1" i="1" dirty="0">
                <a:solidFill>
                  <a:srgbClr val="A62AA6"/>
                </a:solidFill>
                <a:latin typeface="+mn-lt"/>
              </a:rPr>
              <a:t>L</a:t>
            </a:r>
            <a:r>
              <a:rPr lang="fr-FR" sz="2000" b="1" i="1" dirty="0" smtClean="0">
                <a:solidFill>
                  <a:srgbClr val="A62AA6"/>
                </a:solidFill>
                <a:latin typeface="+mn-lt"/>
              </a:rPr>
              <a:t>e choix de-facto pour la phase haute luminosité LHC (ATLAS, CMS, </a:t>
            </a:r>
            <a:r>
              <a:rPr lang="fr-FR" sz="2000" b="1" i="1" dirty="0" err="1" smtClean="0">
                <a:solidFill>
                  <a:srgbClr val="A62AA6"/>
                </a:solidFill>
                <a:latin typeface="+mn-lt"/>
              </a:rPr>
              <a:t>LHCb</a:t>
            </a:r>
            <a:r>
              <a:rPr lang="fr-FR" sz="2000" b="1" i="1" dirty="0" err="1">
                <a:solidFill>
                  <a:srgbClr val="A62AA6"/>
                </a:solidFill>
                <a:latin typeface="+mn-lt"/>
              </a:rPr>
              <a:t>_</a:t>
            </a:r>
            <a:r>
              <a:rPr lang="fr-FR" sz="2000" b="1" i="1" dirty="0" err="1" smtClean="0">
                <a:solidFill>
                  <a:srgbClr val="A62AA6"/>
                </a:solidFill>
                <a:latin typeface="+mn-lt"/>
              </a:rPr>
              <a:t>VELO</a:t>
            </a:r>
            <a:r>
              <a:rPr lang="fr-FR" sz="2000" b="1" i="1" dirty="0" smtClean="0">
                <a:solidFill>
                  <a:srgbClr val="A62AA6"/>
                </a:solidFill>
                <a:latin typeface="+mn-lt"/>
              </a:rPr>
              <a:t>)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0621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11"/>
          <p:cNvSpPr txBox="1">
            <a:spLocks noChangeArrowheads="1"/>
          </p:cNvSpPr>
          <p:nvPr/>
        </p:nvSpPr>
        <p:spPr bwMode="auto">
          <a:xfrm>
            <a:off x="6553200" y="762000"/>
            <a:ext cx="15609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    F 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     |   |   |   |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 smtClean="0">
                <a:latin typeface="Times New Roman" panose="02020603050405020304" pitchFamily="18" charset="0"/>
              </a:rPr>
              <a:t>F-C-C-C-C-F</a:t>
            </a:r>
            <a:endParaRPr lang="fr-FR" altLang="fr-FR" sz="1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     |   |   |   |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    F 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</a:t>
            </a:r>
            <a:r>
              <a:rPr lang="fr-FR" altLang="fr-FR" sz="1800" b="1" dirty="0" err="1">
                <a:latin typeface="Times New Roman" panose="02020603050405020304" pitchFamily="18" charset="0"/>
              </a:rPr>
              <a:t>F</a:t>
            </a:r>
            <a:r>
              <a:rPr lang="fr-FR" altLang="fr-FR" sz="1800" b="1" dirty="0">
                <a:latin typeface="Times New Roman" panose="02020603050405020304" pitchFamily="18" charset="0"/>
              </a:rPr>
              <a:t>  </a:t>
            </a:r>
            <a:r>
              <a:rPr lang="fr-FR" altLang="fr-FR" sz="1800" b="1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b="1" dirty="0" smtClean="0">
                <a:latin typeface="Times New Roman" panose="02020603050405020304" pitchFamily="18" charset="0"/>
              </a:rPr>
              <a:t>  </a:t>
            </a:r>
            <a:endParaRPr lang="fr-FR" altLang="fr-FR" sz="2400" b="1" dirty="0">
              <a:latin typeface="Times New Roman" panose="02020603050405020304" pitchFamily="18" charset="0"/>
            </a:endParaRPr>
          </a:p>
        </p:txBody>
      </p:sp>
      <p:sp>
        <p:nvSpPr>
          <p:cNvPr id="13315" name="Espace réservé de la date 3"/>
          <p:cNvSpPr txBox="1">
            <a:spLocks/>
          </p:cNvSpPr>
          <p:nvPr/>
        </p:nvSpPr>
        <p:spPr bwMode="auto">
          <a:xfrm>
            <a:off x="2514600" y="914400"/>
            <a:ext cx="398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Exemples</a:t>
            </a:r>
            <a:r>
              <a:rPr lang="en-US" altLang="fr-FR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perfluoro</a:t>
            </a:r>
            <a:r>
              <a:rPr lang="en-US" altLang="fr-FR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-n-propane (C</a:t>
            </a:r>
            <a:r>
              <a:rPr lang="en-US" altLang="fr-FR" sz="2000" b="1" baseline="-2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en-US" altLang="fr-FR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F</a:t>
            </a:r>
            <a:r>
              <a:rPr lang="en-US" altLang="fr-FR" sz="2000" b="1" baseline="-2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8</a:t>
            </a:r>
            <a:r>
              <a:rPr lang="en-US" altLang="fr-FR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): R218</a:t>
            </a:r>
            <a:endParaRPr lang="en-US" altLang="fr-FR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fr-FR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…butane </a:t>
            </a:r>
            <a:r>
              <a:rPr lang="en-US" altLang="fr-FR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altLang="fr-F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</a:t>
            </a:r>
            <a:r>
              <a:rPr lang="en-US" altLang="fr-FR" sz="2400" b="1" baseline="-2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</a:t>
            </a:r>
            <a:r>
              <a:rPr lang="en-US" altLang="fr-F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F</a:t>
            </a:r>
            <a:r>
              <a:rPr lang="en-US" altLang="fr-FR" sz="2400" b="1" baseline="-2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</a:t>
            </a:r>
            <a:r>
              <a:rPr lang="en-US" altLang="fr-F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en-US" altLang="fr-FR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Espace réservé de la date 3"/>
          <p:cNvSpPr txBox="1">
            <a:spLocks noGrp="1"/>
          </p:cNvSpPr>
          <p:nvPr/>
        </p:nvSpPr>
        <p:spPr bwMode="auto">
          <a:xfrm>
            <a:off x="1219199" y="2438399"/>
            <a:ext cx="7342909" cy="110913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Molécule “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saturé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fr-F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000" b="1" baseline="-20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000" b="1" baseline="-2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(2n+2</a:t>
            </a:r>
            <a:r>
              <a:rPr lang="fr-FR" sz="2000" b="1" baseline="-2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  </a:t>
            </a:r>
          </a:p>
          <a:p>
            <a:pPr algn="ctr">
              <a:defRPr/>
            </a:pP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tomes hydrogène du précurseur hydrocarboné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replacés par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fluor</a:t>
            </a:r>
          </a:p>
          <a:p>
            <a:pPr algn="ctr">
              <a:defRPr/>
            </a:pP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« Per-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fluoro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-carbures »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ZoneTexte 11"/>
          <p:cNvSpPr txBox="1">
            <a:spLocks noChangeArrowheads="1"/>
          </p:cNvSpPr>
          <p:nvPr/>
        </p:nvSpPr>
        <p:spPr bwMode="auto">
          <a:xfrm>
            <a:off x="914400" y="685800"/>
            <a:ext cx="12890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   </a:t>
            </a:r>
            <a:r>
              <a:rPr lang="fr-FR" altLang="fr-FR" sz="1800" b="1">
                <a:latin typeface="Times New Roman" panose="02020603050405020304" pitchFamily="18" charset="0"/>
              </a:rPr>
              <a:t>F  F  F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     |   |   |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F-C-C-C-F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     |   |   |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    F  F  F</a:t>
            </a:r>
            <a:r>
              <a:rPr lang="fr-FR" altLang="fr-FR" sz="2400" b="1"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3" name="Espace réservé de la date 3"/>
          <p:cNvSpPr txBox="1">
            <a:spLocks noGrp="1"/>
          </p:cNvSpPr>
          <p:nvPr/>
        </p:nvSpPr>
        <p:spPr bwMode="auto">
          <a:xfrm>
            <a:off x="944696" y="5706155"/>
            <a:ext cx="7891914" cy="43217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Liens C-F simples:  les plus fort en chimie: </a:t>
            </a: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Excellent stabilité</a:t>
            </a:r>
            <a:endParaRPr lang="fr-FR" b="1" baseline="-25000" dirty="0">
              <a:solidFill>
                <a:srgbClr val="C00000"/>
              </a:solidFill>
            </a:endParaRPr>
          </a:p>
        </p:txBody>
      </p:sp>
      <p:pic>
        <p:nvPicPr>
          <p:cNvPr id="2358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33" y="3702579"/>
            <a:ext cx="2295973" cy="17289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21" name="Espace réservé du pied de page 4"/>
          <p:cNvSpPr txBox="1">
            <a:spLocks/>
          </p:cNvSpPr>
          <p:nvPr/>
        </p:nvSpPr>
        <p:spPr bwMode="auto">
          <a:xfrm>
            <a:off x="1219200" y="653415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200" b="1" i="1" dirty="0">
                <a:cs typeface="+mn-cs"/>
              </a:rPr>
              <a:t>G. Hallewell CPPM Habilitation </a:t>
            </a:r>
            <a:r>
              <a:rPr lang="en-US" sz="1200" b="1" i="1" dirty="0">
                <a:latin typeface="+mn-lt"/>
                <a:cs typeface="Calibri"/>
              </a:rPr>
              <a:t>à</a:t>
            </a:r>
            <a:r>
              <a:rPr lang="en-US" sz="1200" b="1" i="1" dirty="0">
                <a:cs typeface="+mn-cs"/>
              </a:rPr>
              <a:t> </a:t>
            </a:r>
            <a:r>
              <a:rPr lang="en-US" sz="1200" b="1" i="1" dirty="0" err="1">
                <a:cs typeface="+mn-cs"/>
              </a:rPr>
              <a:t>Diriger</a:t>
            </a:r>
            <a:r>
              <a:rPr lang="en-US" sz="1200" b="1" i="1" dirty="0">
                <a:cs typeface="+mn-cs"/>
              </a:rPr>
              <a:t> des </a:t>
            </a:r>
            <a:r>
              <a:rPr lang="en-US" sz="1200" b="1" i="1" dirty="0" err="1">
                <a:cs typeface="+mn-cs"/>
              </a:rPr>
              <a:t>Recherches</a:t>
            </a:r>
            <a:r>
              <a:rPr lang="en-US" sz="1200" b="1" i="1" dirty="0">
                <a:cs typeface="+mn-cs"/>
              </a:rPr>
              <a:t> – </a:t>
            </a:r>
            <a:r>
              <a:rPr lang="en-US" sz="1200" b="1" i="1" dirty="0" smtClean="0"/>
              <a:t>le</a:t>
            </a:r>
            <a:r>
              <a:rPr lang="en-US" sz="1200" b="1" i="1" dirty="0" smtClean="0">
                <a:cs typeface="+mn-cs"/>
              </a:rPr>
              <a:t> 15 </a:t>
            </a:r>
            <a:r>
              <a:rPr lang="en-US" sz="1200" b="1" i="1" dirty="0" err="1" smtClean="0">
                <a:cs typeface="+mn-cs"/>
              </a:rPr>
              <a:t>février</a:t>
            </a:r>
            <a:r>
              <a:rPr lang="en-US" sz="1200" b="1" i="1" dirty="0" smtClean="0">
                <a:cs typeface="+mn-cs"/>
              </a:rPr>
              <a:t>, </a:t>
            </a:r>
            <a:r>
              <a:rPr lang="en-US" sz="1200" b="1" i="1" dirty="0">
                <a:cs typeface="+mn-cs"/>
              </a:rPr>
              <a:t>2011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5192" y="111631"/>
            <a:ext cx="5656485" cy="58477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err="1" smtClean="0"/>
              <a:t>Chimie</a:t>
            </a:r>
            <a:r>
              <a:rPr lang="en-GB" sz="3200" b="1" dirty="0" smtClean="0"/>
              <a:t> </a:t>
            </a:r>
            <a:r>
              <a:rPr lang="en-GB" sz="3200" b="1" dirty="0" smtClean="0"/>
              <a:t>des (per)</a:t>
            </a:r>
            <a:r>
              <a:rPr lang="en-GB" sz="3200" b="1" dirty="0" err="1" smtClean="0"/>
              <a:t>fluorocarbures</a:t>
            </a:r>
            <a:r>
              <a:rPr lang="en-GB" sz="3200" b="1" dirty="0" smtClean="0"/>
              <a:t> </a:t>
            </a:r>
            <a:endParaRPr lang="en-GB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960134"/>
      </p:ext>
    </p:extLst>
  </p:cSld>
  <p:clrMapOvr>
    <a:masterClrMapping/>
  </p:clrMapOvr>
  <p:transition advTm="5088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41286"/>
            <a:ext cx="7886700" cy="782739"/>
          </a:xfrm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Blendability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des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fluorocarbures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saturés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15</a:t>
            </a:fld>
            <a:endParaRPr lang="en-GB"/>
          </a:p>
        </p:txBody>
      </p:sp>
      <p:pic>
        <p:nvPicPr>
          <p:cNvPr id="6" name="svp-curves-all-FCs.jpg" descr="C:\Greg\New laptop (2) Sept 4 2010\rescues from stolen laptop\new laptop\Greg\HDR\figures by chapter\for joram appendix\svp-curves-all-FCs.jpg"/>
          <p:cNvPicPr/>
          <p:nvPr/>
        </p:nvPicPr>
        <p:blipFill>
          <a:blip r:embed="rId2" r:link="rId3"/>
          <a:srcRect l="7047" t="5419" r="8110" b="7346"/>
          <a:stretch>
            <a:fillRect/>
          </a:stretch>
        </p:blipFill>
        <p:spPr>
          <a:xfrm>
            <a:off x="1373821" y="1039110"/>
            <a:ext cx="6759525" cy="52269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4031270" y="4822257"/>
            <a:ext cx="146867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/>
              <a:t>CMS (</a:t>
            </a:r>
            <a:r>
              <a:rPr lang="en-GB" b="1" dirty="0" err="1" smtClean="0"/>
              <a:t>liquide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765009" y="3652578"/>
            <a:ext cx="2266261" cy="646331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Etudes ALICE</a:t>
            </a:r>
          </a:p>
          <a:p>
            <a:pPr algn="ctr"/>
            <a:r>
              <a:rPr lang="en-GB" dirty="0" smtClean="0">
                <a:solidFill>
                  <a:schemeClr val="accent5"/>
                </a:solidFill>
              </a:rPr>
              <a:t> </a:t>
            </a:r>
            <a:r>
              <a:rPr lang="en-GB" sz="1400" b="1" dirty="0" smtClean="0">
                <a:solidFill>
                  <a:schemeClr val="accent5"/>
                </a:solidFill>
              </a:rPr>
              <a:t>(&amp; CPPM-ATLAS pixel 1995</a:t>
            </a:r>
            <a:r>
              <a:rPr lang="en-GB" sz="1400" b="1" dirty="0" smtClean="0">
                <a:solidFill>
                  <a:srgbClr val="002060"/>
                </a:solidFill>
              </a:rPr>
              <a:t>)</a:t>
            </a:r>
            <a:endParaRPr lang="en-GB" sz="1400" b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55443" y="2007354"/>
            <a:ext cx="1351653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rgbClr val="A62AA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A22EA2"/>
                </a:solidFill>
              </a:rPr>
              <a:t>ATLAS</a:t>
            </a:r>
          </a:p>
          <a:p>
            <a:pPr algn="ctr"/>
            <a:r>
              <a:rPr lang="en-GB" b="1" dirty="0" smtClean="0">
                <a:solidFill>
                  <a:srgbClr val="A22EA2"/>
                </a:solidFill>
              </a:rPr>
              <a:t> SCT &amp; pixel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inc.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A62AA6"/>
                </a:solidFill>
              </a:rPr>
              <a:t>b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en-GB" b="1" dirty="0" smtClean="0">
                <a:solidFill>
                  <a:srgbClr val="A62AA6"/>
                </a:solidFill>
              </a:rPr>
              <a:t>e</a:t>
            </a: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n</a:t>
            </a:r>
            <a:r>
              <a:rPr lang="en-GB" b="1" dirty="0" smtClean="0">
                <a:solidFill>
                  <a:srgbClr val="A62AA6"/>
                </a:solidFill>
              </a:rPr>
              <a:t>d</a:t>
            </a: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GB" b="1" dirty="0" smtClean="0"/>
              <a:t>)</a:t>
            </a:r>
            <a:endParaRPr lang="en-GB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4372209" y="2007354"/>
            <a:ext cx="1831591" cy="2050230"/>
            <a:chOff x="4372209" y="2007354"/>
            <a:chExt cx="1831591" cy="2050230"/>
          </a:xfrm>
        </p:grpSpPr>
        <p:sp>
          <p:nvSpPr>
            <p:cNvPr id="3" name="Rectangle 2"/>
            <p:cNvSpPr/>
            <p:nvPr/>
          </p:nvSpPr>
          <p:spPr>
            <a:xfrm>
              <a:off x="4861857" y="2007354"/>
              <a:ext cx="297284" cy="1063106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372209" y="3134254"/>
              <a:ext cx="1831591" cy="92333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Gamme de </a:t>
              </a:r>
              <a:r>
                <a:rPr lang="fr-FR" dirty="0" err="1" smtClean="0"/>
                <a:t>temp</a:t>
              </a:r>
              <a:r>
                <a:rPr lang="fr-FR" dirty="0" smtClean="0"/>
                <a:t>.</a:t>
              </a:r>
            </a:p>
            <a:p>
              <a:pPr algn="ctr"/>
              <a:r>
                <a:rPr lang="fr-FR" dirty="0" smtClean="0"/>
                <a:t>d’</a:t>
              </a:r>
              <a:r>
                <a:rPr lang="fr-FR" dirty="0" err="1" smtClean="0"/>
                <a:t>evaporation</a:t>
              </a:r>
              <a:endParaRPr lang="fr-FR" dirty="0" smtClean="0"/>
            </a:p>
            <a:p>
              <a:pPr algn="ctr"/>
              <a:r>
                <a:rPr lang="fr-FR" dirty="0" smtClean="0"/>
                <a:t>(ATLAS, Totem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sp>
        <p:nvSpPr>
          <p:cNvPr id="12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4" name="ZoneTexte 3"/>
          <p:cNvSpPr txBox="1"/>
          <p:nvPr/>
        </p:nvSpPr>
        <p:spPr>
          <a:xfrm>
            <a:off x="350469" y="18226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10 bar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05772" y="235424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 bar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75072" y="288579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0.1 bar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184178" y="187402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10 bar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239481" y="2405574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 bar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8208781" y="293712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0.1 bar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168501" y="1788902"/>
            <a:ext cx="2636298" cy="584775"/>
          </a:xfrm>
          <a:prstGeom prst="rect">
            <a:avLst/>
          </a:prstGeom>
          <a:solidFill>
            <a:schemeClr val="bg1">
              <a:alpha val="79000"/>
            </a:schemeClr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C00000"/>
                </a:solidFill>
              </a:rPr>
              <a:t>Pression de démarrage C3F8 </a:t>
            </a:r>
          </a:p>
          <a:p>
            <a:pPr algn="ctr"/>
            <a:r>
              <a:rPr lang="fr-FR" sz="1600" b="1" dirty="0" smtClean="0">
                <a:solidFill>
                  <a:srgbClr val="C00000"/>
                </a:solidFill>
              </a:rPr>
              <a:t>a la </a:t>
            </a:r>
            <a:r>
              <a:rPr lang="fr-FR" sz="1600" b="1" dirty="0" err="1" smtClean="0">
                <a:solidFill>
                  <a:srgbClr val="C00000"/>
                </a:solidFill>
              </a:rPr>
              <a:t>temp</a:t>
            </a:r>
            <a:r>
              <a:rPr lang="fr-FR" sz="1600" b="1" dirty="0" smtClean="0">
                <a:solidFill>
                  <a:srgbClr val="C00000"/>
                </a:solidFill>
              </a:rPr>
              <a:t>. ambiante:  8 bar</a:t>
            </a:r>
            <a:endParaRPr lang="en-GB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16</a:t>
            </a:fld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49" y="69001"/>
            <a:ext cx="7886700" cy="1286927"/>
          </a:xfrm>
          <a:ln w="3175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COMPARISON: Pression de vapeur saturante CO</a:t>
            </a:r>
            <a:r>
              <a:rPr lang="fr-FR" sz="32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Très haute pression, surtout en démarrage</a:t>
            </a:r>
            <a:b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(limite basse: point triple @  -55⁰C)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1376" b="10090"/>
          <a:stretch/>
        </p:blipFill>
        <p:spPr>
          <a:xfrm>
            <a:off x="354530" y="1401796"/>
            <a:ext cx="8434939" cy="495455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2302919" y="3224463"/>
            <a:ext cx="2903680" cy="1854939"/>
            <a:chOff x="2302919" y="3224463"/>
            <a:chExt cx="2903680" cy="1854939"/>
          </a:xfrm>
        </p:grpSpPr>
        <p:sp>
          <p:nvSpPr>
            <p:cNvPr id="11" name="Rectangle 10"/>
            <p:cNvSpPr/>
            <p:nvPr/>
          </p:nvSpPr>
          <p:spPr>
            <a:xfrm>
              <a:off x="2708153" y="3224463"/>
              <a:ext cx="1122702" cy="442762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302919" y="3879073"/>
              <a:ext cx="2903680" cy="120032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Gamme de </a:t>
              </a:r>
              <a:r>
                <a:rPr lang="fr-FR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temp</a:t>
              </a:r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.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d’évaporation en  opération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(ATLAS, CMS, </a:t>
              </a:r>
              <a:r>
                <a:rPr lang="fr-FR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LHCb</a:t>
              </a:r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 VELO</a:t>
              </a:r>
              <a:r>
                <a:rPr lang="en-GB" b="1" dirty="0" smtClean="0">
                  <a:solidFill>
                    <a:schemeClr val="accent5">
                      <a:lumMod val="50000"/>
                    </a:schemeClr>
                  </a:solidFill>
                </a:rPr>
                <a:t>)</a:t>
              </a:r>
            </a:p>
            <a:p>
              <a:pPr algn="ctr"/>
              <a:r>
                <a:rPr lang="en-GB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Pression</a:t>
              </a:r>
              <a:r>
                <a:rPr lang="en-GB" b="1" dirty="0" smtClean="0">
                  <a:solidFill>
                    <a:schemeClr val="accent5">
                      <a:lumMod val="50000"/>
                    </a:schemeClr>
                  </a:solidFill>
                </a:rPr>
                <a:t> 15-18 bar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172487" y="1826320"/>
            <a:ext cx="3370411" cy="1840905"/>
            <a:chOff x="1816612" y="3270143"/>
            <a:chExt cx="3370411" cy="1840905"/>
          </a:xfrm>
        </p:grpSpPr>
        <p:sp>
          <p:nvSpPr>
            <p:cNvPr id="14" name="Rectangle 13"/>
            <p:cNvSpPr/>
            <p:nvPr/>
          </p:nvSpPr>
          <p:spPr>
            <a:xfrm>
              <a:off x="3741079" y="3270143"/>
              <a:ext cx="524655" cy="243805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816612" y="3910719"/>
              <a:ext cx="3370411" cy="120032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Pression de démarrage 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a la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temp</a:t>
              </a:r>
              <a:r>
                <a:rPr lang="fr-FR" b="1" dirty="0" smtClean="0">
                  <a:solidFill>
                    <a:srgbClr val="C00000"/>
                  </a:solidFill>
                </a:rPr>
                <a:t>. ambiante: </a:t>
              </a:r>
            </a:p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e</a:t>
              </a:r>
              <a:r>
                <a:rPr lang="fr-FR" b="1" dirty="0" smtClean="0">
                  <a:solidFill>
                    <a:srgbClr val="C00000"/>
                  </a:solidFill>
                </a:rPr>
                <a:t>nv. 70 bar (</a:t>
              </a:r>
              <a:r>
                <a:rPr lang="fr-FR" b="1" i="1" u="sng" dirty="0" smtClean="0">
                  <a:solidFill>
                    <a:srgbClr val="C00000"/>
                  </a:solidFill>
                </a:rPr>
                <a:t>cycle 2-PACL</a:t>
              </a:r>
              <a:r>
                <a:rPr lang="fr-FR" b="1" dirty="0" smtClean="0">
                  <a:solidFill>
                    <a:srgbClr val="C00000"/>
                  </a:solidFill>
                </a:rPr>
                <a:t>)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(AMS-2,ATLAS, CMS,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LHCb_VELO</a:t>
              </a:r>
              <a:r>
                <a:rPr lang="en-GB" b="1" dirty="0" smtClean="0">
                  <a:solidFill>
                    <a:srgbClr val="C00000"/>
                  </a:solidFill>
                </a:rPr>
                <a:t>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 flipH="1">
            <a:off x="3647975" y="2002055"/>
            <a:ext cx="2829827" cy="102027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679964" y="1525533"/>
            <a:ext cx="8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P,T</a:t>
            </a:r>
            <a:r>
              <a:rPr lang="en-GB" sz="2400" b="1" baseline="-25000" dirty="0" err="1" smtClean="0"/>
              <a:t>Crit</a:t>
            </a:r>
            <a:r>
              <a:rPr lang="en-GB" sz="2400" b="1" dirty="0" smtClean="0"/>
              <a:t> </a:t>
            </a:r>
            <a:endParaRPr lang="fr-FR" sz="2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51749" y="1648644"/>
            <a:ext cx="838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70 bar! </a:t>
            </a:r>
            <a:endParaRPr lang="fr-FR" sz="16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154206" y="4393507"/>
            <a:ext cx="1050993" cy="769441"/>
          </a:xfrm>
          <a:prstGeom prst="rect">
            <a:avLst/>
          </a:prstGeom>
          <a:solidFill>
            <a:schemeClr val="bg1">
              <a:alpha val="48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CO</a:t>
            </a:r>
            <a:r>
              <a:rPr lang="en-GB" sz="4400" b="1" baseline="-25000" dirty="0" smtClean="0"/>
              <a:t>2</a:t>
            </a:r>
            <a:endParaRPr lang="fr-FR" sz="4400" b="1" baseline="-25000" dirty="0"/>
          </a:p>
        </p:txBody>
      </p:sp>
      <p:sp>
        <p:nvSpPr>
          <p:cNvPr id="1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28843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98181" y="4741618"/>
            <a:ext cx="8948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Capillaire de livraison liquide vers l’évaporateur (à l intérieure du frigo) souvent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c</a:t>
            </a:r>
            <a:r>
              <a:rPr lang="fr-FR" b="1" dirty="0" smtClean="0">
                <a:solidFill>
                  <a:srgbClr val="C00000"/>
                </a:solidFill>
              </a:rPr>
              <a:t>oncentrique avec l’échappement de l’ </a:t>
            </a:r>
            <a:r>
              <a:rPr lang="fr-FR" b="1" dirty="0" err="1" smtClean="0">
                <a:solidFill>
                  <a:srgbClr val="C00000"/>
                </a:solidFill>
              </a:rPr>
              <a:t>evaporateur</a:t>
            </a:r>
            <a:r>
              <a:rPr lang="fr-FR" b="1" dirty="0" smtClean="0">
                <a:solidFill>
                  <a:srgbClr val="C00000"/>
                </a:solidFill>
              </a:rPr>
              <a:t>: </a:t>
            </a: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FR" b="1" dirty="0" smtClean="0">
                <a:solidFill>
                  <a:srgbClr val="C00000"/>
                </a:solidFill>
              </a:rPr>
              <a:t>« sous-refroidissement » de liquide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condensé à haute température: </a:t>
            </a:r>
            <a:r>
              <a:rPr lang="fr-FR" b="1" dirty="0" smtClean="0">
                <a:latin typeface="Symbol" panose="05050102010706020507" pitchFamily="18" charset="2"/>
              </a:rPr>
              <a:t>(</a:t>
            </a:r>
            <a:r>
              <a:rPr lang="fr-FR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fr-FR" b="1" dirty="0" err="1" smtClean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</a:t>
            </a:r>
            <a:r>
              <a:rPr lang="fr-FR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fr-FR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fr-FR" b="1" dirty="0" smtClean="0">
                <a:latin typeface="Symbol" panose="05050102010706020507" pitchFamily="18" charset="2"/>
              </a:rPr>
              <a:t>=</a:t>
            </a:r>
            <a:r>
              <a:rPr lang="fr-FR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fr-FR" b="1" dirty="0" err="1" smtClean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d</a:t>
            </a:r>
            <a:r>
              <a:rPr lang="fr-FR" b="1" dirty="0" smtClean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est désirable</a:t>
            </a:r>
            <a:r>
              <a:rPr lang="fr-FR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fr-FR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b="9456"/>
          <a:stretch/>
        </p:blipFill>
        <p:spPr>
          <a:xfrm>
            <a:off x="3978836" y="1235049"/>
            <a:ext cx="4963386" cy="3118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428524" y="138155"/>
            <a:ext cx="8306184" cy="73866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aux diagrammes pression-enthalpie (P-h)</a:t>
            </a:r>
          </a:p>
          <a:p>
            <a:pPr algn="ctr">
              <a:lnSpc>
                <a:spcPct val="10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(exemple: circulation par compresseur: congélateur domestique)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15259" y="64290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</a:t>
            </a:r>
            <a:endParaRPr lang="en-GB" dirty="0"/>
          </a:p>
        </p:txBody>
      </p:sp>
      <p:sp>
        <p:nvSpPr>
          <p:cNvPr id="1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6146" name="Picture 2" descr="Common Refrigerator Compressor Problems | by Sujith Guptha | Med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7547" b="6198"/>
          <a:stretch/>
        </p:blipFill>
        <p:spPr bwMode="auto">
          <a:xfrm flipH="1">
            <a:off x="279510" y="1499311"/>
            <a:ext cx="3629734" cy="24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5558149" y="2600077"/>
            <a:ext cx="1765002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7323151" y="2600077"/>
            <a:ext cx="374469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7697620" y="2138901"/>
            <a:ext cx="166977" cy="461176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7442609" y="2169977"/>
            <a:ext cx="406981" cy="0"/>
          </a:xfrm>
          <a:prstGeom prst="line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 flipV="1">
            <a:off x="5915770" y="2169977"/>
            <a:ext cx="1576200" cy="2055"/>
          </a:xfrm>
          <a:prstGeom prst="line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>
            <a:off x="5558149" y="2163351"/>
            <a:ext cx="349670" cy="6626"/>
          </a:xfrm>
          <a:prstGeom prst="line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5558149" y="2138901"/>
            <a:ext cx="1" cy="477079"/>
          </a:xfrm>
          <a:prstGeom prst="line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rapèze 41"/>
          <p:cNvSpPr/>
          <p:nvPr/>
        </p:nvSpPr>
        <p:spPr>
          <a:xfrm rot="1247659">
            <a:off x="7656890" y="2306142"/>
            <a:ext cx="200729" cy="250875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rapèze 45"/>
          <p:cNvSpPr/>
          <p:nvPr/>
        </p:nvSpPr>
        <p:spPr>
          <a:xfrm rot="5400000">
            <a:off x="1706771" y="2844225"/>
            <a:ext cx="246813" cy="304908"/>
          </a:xfrm>
          <a:prstGeom prst="trapezoi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5638122" y="2576509"/>
            <a:ext cx="160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C00000"/>
                </a:solidFill>
              </a:rPr>
              <a:t>Changement de phase</a:t>
            </a:r>
          </a:p>
          <a:p>
            <a:pPr algn="ctr"/>
            <a:r>
              <a:rPr lang="fr-FR" sz="1200" b="1" dirty="0" smtClean="0">
                <a:solidFill>
                  <a:srgbClr val="C00000"/>
                </a:solidFill>
              </a:rPr>
              <a:t>évaporation</a:t>
            </a:r>
            <a:endParaRPr lang="fr-FR" sz="1200" b="1" dirty="0">
              <a:solidFill>
                <a:srgbClr val="C000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041044" y="1674947"/>
            <a:ext cx="160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2060"/>
                </a:solidFill>
              </a:rPr>
              <a:t>Changement de phase</a:t>
            </a:r>
          </a:p>
          <a:p>
            <a:pPr algn="ctr"/>
            <a:r>
              <a:rPr lang="fr-FR" sz="1200" b="1" dirty="0" smtClean="0">
                <a:solidFill>
                  <a:srgbClr val="002060"/>
                </a:solidFill>
              </a:rPr>
              <a:t>condensation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846077" y="2332799"/>
            <a:ext cx="101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Compression</a:t>
            </a:r>
          </a:p>
          <a:p>
            <a:pPr algn="ctr"/>
            <a:r>
              <a:rPr lang="en-GB" sz="1200" b="1" dirty="0" err="1" smtClean="0"/>
              <a:t>vapeur</a:t>
            </a:r>
            <a:endParaRPr lang="fr-FR" sz="12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1317922" y="3922113"/>
            <a:ext cx="1024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Compresseur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659872" y="1859613"/>
            <a:ext cx="952505" cy="27699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Condenseur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581616" y="1631427"/>
            <a:ext cx="1014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Capillaire de </a:t>
            </a:r>
          </a:p>
          <a:p>
            <a:pPr algn="ctr"/>
            <a:r>
              <a:rPr lang="fr-FR" sz="1200" b="1" dirty="0" smtClean="0"/>
              <a:t>livraison</a:t>
            </a:r>
          </a:p>
          <a:p>
            <a:pPr algn="ctr"/>
            <a:r>
              <a:rPr lang="fr-FR" sz="1200" b="1" dirty="0"/>
              <a:t>l</a:t>
            </a:r>
            <a:r>
              <a:rPr lang="fr-FR" sz="1200" b="1" dirty="0" smtClean="0"/>
              <a:t>iquide </a:t>
            </a:r>
          </a:p>
          <a:p>
            <a:pPr algn="ctr"/>
            <a:r>
              <a:rPr lang="fr-FR" sz="1200" b="1" dirty="0" smtClean="0"/>
              <a:t>+ détente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2376573" y="2593049"/>
            <a:ext cx="784061" cy="27699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Capillaire</a:t>
            </a:r>
          </a:p>
        </p:txBody>
      </p:sp>
      <p:grpSp>
        <p:nvGrpSpPr>
          <p:cNvPr id="4109" name="Groupe 4108"/>
          <p:cNvGrpSpPr/>
          <p:nvPr/>
        </p:nvGrpSpPr>
        <p:grpSpPr>
          <a:xfrm>
            <a:off x="5415717" y="1543169"/>
            <a:ext cx="2479897" cy="2291357"/>
            <a:chOff x="5415717" y="1543169"/>
            <a:chExt cx="2479897" cy="2291357"/>
          </a:xfrm>
        </p:grpSpPr>
        <p:sp>
          <p:nvSpPr>
            <p:cNvPr id="56" name="ZoneTexte 55"/>
            <p:cNvSpPr txBox="1"/>
            <p:nvPr/>
          </p:nvSpPr>
          <p:spPr>
            <a:xfrm>
              <a:off x="5464417" y="1863462"/>
              <a:ext cx="631904" cy="27699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>
                  <a:latin typeface="Symbol" panose="05050102010706020507" pitchFamily="18" charset="2"/>
                </a:rPr>
                <a:t>d       g </a:t>
              </a:r>
            </a:p>
          </p:txBody>
        </p:sp>
        <p:grpSp>
          <p:nvGrpSpPr>
            <p:cNvPr id="4108" name="Groupe 4107"/>
            <p:cNvGrpSpPr/>
            <p:nvPr/>
          </p:nvGrpSpPr>
          <p:grpSpPr>
            <a:xfrm>
              <a:off x="5415717" y="1543169"/>
              <a:ext cx="2479897" cy="2291357"/>
              <a:chOff x="5415717" y="1543169"/>
              <a:chExt cx="2479897" cy="2291357"/>
            </a:xfrm>
          </p:grpSpPr>
          <p:cxnSp>
            <p:nvCxnSpPr>
              <p:cNvPr id="45" name="Connecteur droit avec flèche 44"/>
              <p:cNvCxnSpPr/>
              <p:nvPr/>
            </p:nvCxnSpPr>
            <p:spPr>
              <a:xfrm flipV="1">
                <a:off x="5574051" y="2731548"/>
                <a:ext cx="0" cy="827779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/>
              <p:cNvCxnSpPr/>
              <p:nvPr/>
            </p:nvCxnSpPr>
            <p:spPr>
              <a:xfrm flipV="1">
                <a:off x="5915770" y="2758542"/>
                <a:ext cx="0" cy="800785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07" name="Groupe 4106"/>
              <p:cNvGrpSpPr/>
              <p:nvPr/>
            </p:nvGrpSpPr>
            <p:grpSpPr>
              <a:xfrm>
                <a:off x="5415717" y="1543169"/>
                <a:ext cx="2479897" cy="2291357"/>
                <a:chOff x="5415717" y="1543169"/>
                <a:chExt cx="2479897" cy="2291357"/>
              </a:xfrm>
            </p:grpSpPr>
            <p:sp>
              <p:nvSpPr>
                <p:cNvPr id="55" name="ZoneTexte 54"/>
                <p:cNvSpPr txBox="1"/>
                <p:nvPr/>
              </p:nvSpPr>
              <p:spPr>
                <a:xfrm>
                  <a:off x="7167836" y="2600077"/>
                  <a:ext cx="713657" cy="276999"/>
                </a:xfrm>
                <a:prstGeom prst="rect">
                  <a:avLst/>
                </a:prstGeom>
                <a:solidFill>
                  <a:schemeClr val="bg1">
                    <a:alpha val="74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smtClean="0">
                      <a:latin typeface="Symbol" panose="05050102010706020507" pitchFamily="18" charset="2"/>
                    </a:rPr>
                    <a:t>a       </a:t>
                  </a:r>
                  <a:r>
                    <a:rPr lang="fr-FR" sz="1200" b="1" dirty="0" smtClean="0">
                      <a:latin typeface="Symbol" panose="05050102010706020507" pitchFamily="18" charset="2"/>
                    </a:rPr>
                    <a:t>b  </a:t>
                  </a:r>
                </a:p>
              </p:txBody>
            </p:sp>
            <p:sp>
              <p:nvSpPr>
                <p:cNvPr id="57" name="ZoneTexte 56"/>
                <p:cNvSpPr txBox="1"/>
                <p:nvPr/>
              </p:nvSpPr>
              <p:spPr>
                <a:xfrm>
                  <a:off x="7181957" y="3557527"/>
                  <a:ext cx="713657" cy="276999"/>
                </a:xfrm>
                <a:prstGeom prst="rect">
                  <a:avLst/>
                </a:prstGeom>
                <a:solidFill>
                  <a:schemeClr val="bg1">
                    <a:alpha val="74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>
                      <a:latin typeface="Symbol" panose="05050102010706020507" pitchFamily="18" charset="2"/>
                    </a:rPr>
                    <a:t>a       b  </a:t>
                  </a:r>
                </a:p>
              </p:txBody>
            </p:sp>
            <p:sp>
              <p:nvSpPr>
                <p:cNvPr id="58" name="ZoneTexte 57"/>
                <p:cNvSpPr txBox="1"/>
                <p:nvPr/>
              </p:nvSpPr>
              <p:spPr>
                <a:xfrm>
                  <a:off x="5437646" y="3522781"/>
                  <a:ext cx="670376" cy="276999"/>
                </a:xfrm>
                <a:prstGeom prst="rect">
                  <a:avLst/>
                </a:prstGeom>
                <a:solidFill>
                  <a:schemeClr val="bg1">
                    <a:alpha val="74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>
                      <a:latin typeface="Symbol" panose="05050102010706020507" pitchFamily="18" charset="2"/>
                    </a:rPr>
                    <a:t>d        g </a:t>
                  </a:r>
                </a:p>
              </p:txBody>
            </p:sp>
            <p:cxnSp>
              <p:nvCxnSpPr>
                <p:cNvPr id="64" name="Connecteur droit avec flèche 63"/>
                <p:cNvCxnSpPr/>
                <p:nvPr/>
              </p:nvCxnSpPr>
              <p:spPr>
                <a:xfrm flipV="1">
                  <a:off x="7683042" y="2825744"/>
                  <a:ext cx="0" cy="800785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avec flèche 64"/>
                <p:cNvCxnSpPr/>
                <p:nvPr/>
              </p:nvCxnSpPr>
              <p:spPr>
                <a:xfrm flipV="1">
                  <a:off x="7326558" y="2838195"/>
                  <a:ext cx="0" cy="800785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ZoneTexte 80"/>
                <p:cNvSpPr txBox="1"/>
                <p:nvPr/>
              </p:nvSpPr>
              <p:spPr>
                <a:xfrm>
                  <a:off x="5415717" y="1543169"/>
                  <a:ext cx="7902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Sous-</a:t>
                  </a:r>
                  <a:r>
                    <a:rPr lang="fr-FR" sz="1200" b="1" dirty="0" err="1" smtClean="0"/>
                    <a:t>refr</a:t>
                  </a:r>
                  <a:r>
                    <a:rPr lang="fr-FR" sz="1200" b="1" dirty="0" smtClean="0"/>
                    <a:t>.</a:t>
                  </a:r>
                </a:p>
                <a:p>
                  <a:pPr algn="ctr"/>
                  <a:r>
                    <a:rPr lang="fr-FR" sz="1200" b="1" dirty="0" smtClean="0"/>
                    <a:t>liquid</a:t>
                  </a:r>
                  <a:r>
                    <a:rPr lang="fr-FR" sz="1200" b="1" dirty="0"/>
                    <a:t>e</a:t>
                  </a:r>
                </a:p>
              </p:txBody>
            </p:sp>
          </p:grpSp>
        </p:grpSp>
      </p:grpSp>
      <p:grpSp>
        <p:nvGrpSpPr>
          <p:cNvPr id="4111" name="Groupe 4110"/>
          <p:cNvGrpSpPr/>
          <p:nvPr/>
        </p:nvGrpSpPr>
        <p:grpSpPr>
          <a:xfrm>
            <a:off x="4098863" y="2454549"/>
            <a:ext cx="3385424" cy="2380668"/>
            <a:chOff x="4098863" y="2454549"/>
            <a:chExt cx="3385424" cy="2380668"/>
          </a:xfrm>
        </p:grpSpPr>
        <p:sp>
          <p:nvSpPr>
            <p:cNvPr id="66" name="ZoneTexte 65"/>
            <p:cNvSpPr txBox="1"/>
            <p:nvPr/>
          </p:nvSpPr>
          <p:spPr>
            <a:xfrm>
              <a:off x="4822783" y="2454549"/>
              <a:ext cx="7189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err="1" smtClean="0"/>
                <a:t>Deficit</a:t>
              </a:r>
              <a:r>
                <a:rPr lang="fr-FR" sz="1200" b="1" dirty="0" smtClean="0"/>
                <a:t> h</a:t>
              </a:r>
            </a:p>
          </p:txBody>
        </p:sp>
        <p:grpSp>
          <p:nvGrpSpPr>
            <p:cNvPr id="4110" name="Groupe 4109"/>
            <p:cNvGrpSpPr/>
            <p:nvPr/>
          </p:nvGrpSpPr>
          <p:grpSpPr>
            <a:xfrm>
              <a:off x="4098863" y="2463628"/>
              <a:ext cx="3385424" cy="2371589"/>
              <a:chOff x="4098863" y="2463628"/>
              <a:chExt cx="3385424" cy="2371589"/>
            </a:xfrm>
          </p:grpSpPr>
          <p:sp>
            <p:nvSpPr>
              <p:cNvPr id="60" name="Ellipse 59"/>
              <p:cNvSpPr/>
              <p:nvPr/>
            </p:nvSpPr>
            <p:spPr>
              <a:xfrm>
                <a:off x="4735256" y="2463628"/>
                <a:ext cx="914400" cy="27604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0" name="Connecteur droit avec flèche 69"/>
              <p:cNvCxnSpPr/>
              <p:nvPr/>
            </p:nvCxnSpPr>
            <p:spPr>
              <a:xfrm flipV="1">
                <a:off x="7323151" y="3940833"/>
                <a:ext cx="19310" cy="6232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 flipV="1">
                <a:off x="5596509" y="4042874"/>
                <a:ext cx="9655" cy="499521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/>
              <p:cNvCxnSpPr/>
              <p:nvPr/>
            </p:nvCxnSpPr>
            <p:spPr>
              <a:xfrm flipH="1" flipV="1">
                <a:off x="5335692" y="2858802"/>
                <a:ext cx="18573" cy="1626457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1" name="ZoneTexte 4100"/>
              <p:cNvSpPr txBox="1"/>
              <p:nvPr/>
            </p:nvSpPr>
            <p:spPr>
              <a:xfrm>
                <a:off x="5515928" y="4483128"/>
                <a:ext cx="19683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Capacité par gramme dispo.</a:t>
                </a:r>
                <a:endParaRPr lang="fr-FR" sz="1200" b="1" dirty="0"/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4098863" y="4373552"/>
                <a:ext cx="1355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Capacité/gramme </a:t>
                </a:r>
              </a:p>
              <a:p>
                <a:r>
                  <a:rPr lang="fr-FR" sz="1200" b="1" dirty="0" err="1" smtClean="0"/>
                  <a:t>indispo</a:t>
                </a:r>
                <a:r>
                  <a:rPr lang="fr-FR" sz="1200" b="1" dirty="0" smtClean="0"/>
                  <a:t>. (</a:t>
                </a:r>
                <a:r>
                  <a:rPr lang="fr-FR" sz="1200" b="1" dirty="0" err="1" smtClean="0"/>
                  <a:t>deficit</a:t>
                </a:r>
                <a:r>
                  <a:rPr lang="fr-FR" sz="1200" b="1" dirty="0" smtClean="0"/>
                  <a:t>)</a:t>
                </a:r>
                <a:endParaRPr lang="fr-FR" sz="1200" b="1" dirty="0"/>
              </a:p>
            </p:txBody>
          </p:sp>
          <p:cxnSp>
            <p:nvCxnSpPr>
              <p:cNvPr id="4103" name="Connecteur droit avec flèche 4102"/>
              <p:cNvCxnSpPr/>
              <p:nvPr/>
            </p:nvCxnSpPr>
            <p:spPr>
              <a:xfrm flipV="1">
                <a:off x="5604068" y="4460775"/>
                <a:ext cx="1657838" cy="598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 flipV="1">
                <a:off x="5351976" y="4249012"/>
                <a:ext cx="283763" cy="299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ZoneTexte 88"/>
          <p:cNvSpPr txBox="1"/>
          <p:nvPr/>
        </p:nvSpPr>
        <p:spPr>
          <a:xfrm>
            <a:off x="74943" y="5598141"/>
            <a:ext cx="8894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Exploite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mieux l’enthalpie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(capacité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en Watts par gramme) de fluide (réduction de déficit h)</a:t>
            </a:r>
          </a:p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réduction de débit massique nécessaire pour évacuer X Watts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;  </a:t>
            </a:r>
            <a:endParaRPr lang="fr-FR" b="1" dirty="0" smtClean="0">
              <a:solidFill>
                <a:srgbClr val="C00000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421852" y="6200817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mais plus difficile a réaliser dans les systèmes énormes comme ATLAS</a:t>
            </a:r>
            <a:endParaRPr lang="fr-FR" b="1" dirty="0"/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5437646" y="2332799"/>
            <a:ext cx="580078" cy="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9" grpId="0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178" y="272768"/>
            <a:ext cx="8476939" cy="498598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Comparaison: pression – enthalpie C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pour une image  4" descr="REFPROP (carbon dioxide) - NIST Reference Fluid Propert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5255" y="1126155"/>
            <a:ext cx="4244741" cy="3490346"/>
          </a:xfrm>
          <a:prstGeom prst="rect">
            <a:avLst/>
          </a:prstGeom>
        </p:spPr>
      </p:pic>
      <p:pic>
        <p:nvPicPr>
          <p:cNvPr id="6" name="Espace réservé pour une image  4" descr="REFPROP (R218) - NIST Reference Fluid Properti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73" y="2189453"/>
            <a:ext cx="4673082" cy="34903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51549" y="1552400"/>
            <a:ext cx="812658" cy="58477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CO</a:t>
            </a:r>
            <a:r>
              <a:rPr lang="en-GB" sz="3200" b="1" baseline="-25000" dirty="0" smtClean="0"/>
              <a:t>2</a:t>
            </a:r>
            <a:endParaRPr lang="fr-FR" sz="3200" b="1" baseline="-25000" dirty="0"/>
          </a:p>
        </p:txBody>
      </p:sp>
      <p:sp>
        <p:nvSpPr>
          <p:cNvPr id="8" name="ZoneTexte 7"/>
          <p:cNvSpPr txBox="1"/>
          <p:nvPr/>
        </p:nvSpPr>
        <p:spPr>
          <a:xfrm>
            <a:off x="632696" y="2652227"/>
            <a:ext cx="1070976" cy="58477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C</a:t>
            </a:r>
            <a:r>
              <a:rPr lang="en-GB" sz="3200" b="1" baseline="-25000" dirty="0" smtClean="0"/>
              <a:t>3</a:t>
            </a:r>
            <a:r>
              <a:rPr lang="en-GB" sz="3200" b="1" dirty="0" smtClean="0"/>
              <a:t>F</a:t>
            </a:r>
            <a:r>
              <a:rPr lang="en-GB" sz="3200" b="1" baseline="-25000" dirty="0" smtClean="0"/>
              <a:t>8</a:t>
            </a:r>
            <a:endParaRPr lang="fr-FR" sz="3200" b="1" baseline="-250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74492" y="5713780"/>
            <a:ext cx="8476939" cy="830997"/>
          </a:xfrm>
          <a:prstGeom prst="rect">
            <a:avLst/>
          </a:prstGeom>
          <a:ln w="25400">
            <a:noFill/>
          </a:ln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Enthalpie plus élevée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débit massique réduit  pour même puissance à évacuer…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mais… la gamme de pression du fluide est aussi importante</a:t>
            </a:r>
          </a:p>
          <a:p>
            <a:pPr algn="ctr"/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l‘enthalpie totale disponible n’est presque 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jamais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utilisée (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d’injection etc.)</a:t>
            </a:r>
            <a:endParaRPr lang="fr-F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853405" y="1820121"/>
            <a:ext cx="1470392" cy="369332"/>
            <a:chOff x="4853405" y="1820121"/>
            <a:chExt cx="1470392" cy="369332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5168766" y="2004787"/>
              <a:ext cx="1155031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853405" y="1820121"/>
              <a:ext cx="260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</a:t>
              </a:r>
              <a:endPara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>
            <a:off x="5686701" y="3292248"/>
            <a:ext cx="2604977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686701" y="3277336"/>
            <a:ext cx="0" cy="113380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8291678" y="3277336"/>
            <a:ext cx="0" cy="113380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818180" y="2968937"/>
            <a:ext cx="247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b="1" dirty="0" smtClean="0">
                <a:solidFill>
                  <a:srgbClr val="C00000"/>
                </a:solidFill>
              </a:rPr>
              <a:t>h @ -30°C = 300 J/gm.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P = 15 bar 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1198832" y="4582519"/>
            <a:ext cx="0" cy="91951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3277930" y="4582519"/>
            <a:ext cx="0" cy="869899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035008" y="4285735"/>
            <a:ext cx="247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GB" b="1" dirty="0" smtClean="0">
                <a:solidFill>
                  <a:srgbClr val="0070C0"/>
                </a:solidFill>
              </a:rPr>
              <a:t>h @ -30°C = 105 J/gm. </a:t>
            </a: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P = 1.5 bar </a:t>
            </a:r>
            <a:endParaRPr lang="fr-FR" b="1" dirty="0">
              <a:solidFill>
                <a:srgbClr val="0070C0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219200" y="4608901"/>
            <a:ext cx="2058730" cy="258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496186" y="3810258"/>
            <a:ext cx="1752379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stomShape 2"/>
          <p:cNvSpPr/>
          <p:nvPr/>
        </p:nvSpPr>
        <p:spPr>
          <a:xfrm>
            <a:off x="2463365" y="6486040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632696" y="3603083"/>
            <a:ext cx="8231511" cy="82072"/>
          </a:xfrm>
          <a:prstGeom prst="straightConnector1">
            <a:avLst/>
          </a:prstGeom>
          <a:ln w="12700">
            <a:solidFill>
              <a:srgbClr val="A22EA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space réservé pour une image 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871" y="855250"/>
            <a:ext cx="3897095" cy="12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178" y="189668"/>
            <a:ext cx="8476939" cy="664797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Tunability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des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thermodynamique par « 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fluorocarbures: exemple comparaison p-h 25%C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/75%C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CO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pour une image  4" descr="REFPROP (carbon dioxide) - NIST Reference Fluid Propert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5255" y="1126155"/>
            <a:ext cx="4244741" cy="34903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51549" y="1552400"/>
            <a:ext cx="812658" cy="58477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CO</a:t>
            </a:r>
            <a:r>
              <a:rPr lang="en-GB" sz="3200" b="1" baseline="-25000" dirty="0" smtClean="0"/>
              <a:t>2</a:t>
            </a:r>
            <a:endParaRPr lang="fr-FR" sz="3200" b="1" baseline="-250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74492" y="5713781"/>
            <a:ext cx="8476939" cy="830997"/>
          </a:xfrm>
          <a:prstGeom prst="rect">
            <a:avLst/>
          </a:prstGeom>
          <a:ln w="25400">
            <a:noFill/>
          </a:ln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“Glide” thermodynamique: les isothermes d’évaporation ne sont plus des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isobars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évaporation d’un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zéotropique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2 composants de volatilités différentes (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50 unités: contrainte - compatibilité avec l’environnement du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853405" y="1820121"/>
            <a:ext cx="1470392" cy="369332"/>
            <a:chOff x="4853405" y="1820121"/>
            <a:chExt cx="1470392" cy="369332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5168766" y="2004787"/>
              <a:ext cx="1155031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853405" y="1820121"/>
              <a:ext cx="260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</a:t>
              </a:r>
              <a:endPara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>
            <a:off x="5686701" y="3292248"/>
            <a:ext cx="2604977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686701" y="3277336"/>
            <a:ext cx="0" cy="113380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8291678" y="3277336"/>
            <a:ext cx="0" cy="113380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818180" y="2968937"/>
            <a:ext cx="247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b="1" dirty="0" smtClean="0">
                <a:solidFill>
                  <a:srgbClr val="C00000"/>
                </a:solidFill>
              </a:rPr>
              <a:t>h @ -30°C = 300 J/gm.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P = 15 bar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1" name="CustomShape 2"/>
          <p:cNvSpPr/>
          <p:nvPr/>
        </p:nvSpPr>
        <p:spPr>
          <a:xfrm>
            <a:off x="2463365" y="6486040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36" name="Espace réservé pour une image  4" descr="REFPROP - NIST Reference Fluid Properti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78" y="2189453"/>
            <a:ext cx="3960554" cy="345306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814741" y="2497410"/>
            <a:ext cx="3552991" cy="46166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Molar 25%C</a:t>
            </a:r>
            <a:r>
              <a:rPr lang="en-GB" sz="2400" b="1" baseline="-25000" dirty="0" smtClean="0"/>
              <a:t>2</a:t>
            </a:r>
            <a:r>
              <a:rPr lang="en-GB" sz="2400" b="1" dirty="0" smtClean="0"/>
              <a:t>F</a:t>
            </a:r>
            <a:r>
              <a:rPr lang="en-GB" sz="2400" b="1" baseline="-25000" dirty="0" smtClean="0"/>
              <a:t>6</a:t>
            </a:r>
            <a:r>
              <a:rPr lang="en-GB" sz="2400" b="1" dirty="0" smtClean="0"/>
              <a:t>/75%C</a:t>
            </a:r>
            <a:r>
              <a:rPr lang="en-GB" sz="2400" b="1" baseline="-25000" dirty="0" smtClean="0"/>
              <a:t>3</a:t>
            </a:r>
            <a:r>
              <a:rPr lang="en-GB" sz="2400" b="1" dirty="0" smtClean="0"/>
              <a:t>F</a:t>
            </a:r>
            <a:r>
              <a:rPr lang="en-GB" sz="2400" b="1" baseline="-25000" dirty="0" smtClean="0"/>
              <a:t>8</a:t>
            </a:r>
            <a:endParaRPr lang="fr-FR" sz="2400" b="1" baseline="-25000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1561658" y="4274852"/>
            <a:ext cx="14176" cy="121863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3081725" y="4554956"/>
            <a:ext cx="0" cy="869899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 rot="714188">
            <a:off x="1365883" y="3796890"/>
            <a:ext cx="247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GB" b="1" dirty="0" smtClean="0">
                <a:solidFill>
                  <a:srgbClr val="0070C0"/>
                </a:solidFill>
              </a:rPr>
              <a:t>h @ -30°C = 102 J/gm. </a:t>
            </a: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P = 3.5 - 2 bar  (“glide”)</a:t>
            </a:r>
            <a:endParaRPr lang="fr-FR" b="1" dirty="0">
              <a:solidFill>
                <a:srgbClr val="0070C0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1561658" y="4250022"/>
            <a:ext cx="1520067" cy="30493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685469" y="3491281"/>
            <a:ext cx="1752379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632696" y="3603083"/>
            <a:ext cx="8231511" cy="82072"/>
          </a:xfrm>
          <a:prstGeom prst="straightConnector1">
            <a:avLst/>
          </a:prstGeom>
          <a:ln w="12700">
            <a:solidFill>
              <a:srgbClr val="A22EA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re 1"/>
          <p:cNvSpPr txBox="1">
            <a:spLocks/>
          </p:cNvSpPr>
          <p:nvPr/>
        </p:nvSpPr>
        <p:spPr>
          <a:xfrm>
            <a:off x="-359025" y="1053637"/>
            <a:ext cx="5527792" cy="830997"/>
          </a:xfrm>
          <a:prstGeom prst="rect">
            <a:avLst/>
          </a:prstGeom>
          <a:ln w="25400"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d’un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molaire pour arriver </a:t>
            </a:r>
          </a:p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un thermodynamique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000" b="1" baseline="-25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qui convient </a:t>
            </a:r>
          </a:p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mieux à une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000" b="1" baseline="-25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demandée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Espace réservé pour une image 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12995" r="80685" b="39696"/>
          <a:stretch/>
        </p:blipFill>
        <p:spPr>
          <a:xfrm>
            <a:off x="4645647" y="4665614"/>
            <a:ext cx="939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695" y="835957"/>
            <a:ext cx="8229240" cy="99719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Intro: des 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 LHC silicium refroidis par évaporation;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1057" y="1782604"/>
            <a:ext cx="8229240" cy="149579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fluides caloporteurs: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Fluoro-Carbures</a:t>
            </a:r>
            <a:r>
              <a:rPr lang="fr-FR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FC’s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&amp;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</a:t>
            </a:r>
            <a:r>
              <a:rPr lang="fr-FR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leurs avantages et inconvénients;</a:t>
            </a:r>
            <a:endParaRPr lang="fr-F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51058" y="3227849"/>
            <a:ext cx="8892942" cy="14957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thermo-dynamique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systèmes avec circulation ‘classique’, ‘inversée’ et non-conventionnel;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057" y="4673094"/>
            <a:ext cx="8507931" cy="19943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Coefficients de transfert de chaleur et les « avantages » d’un CTC élevé en termes de %X0 (</a:t>
            </a:r>
            <a:r>
              <a:rPr lang="fr-FR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matiere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diamètre de tubes etc.</a:t>
            </a:r>
            <a:endParaRPr lang="fr-F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47786" y="110852"/>
            <a:ext cx="5899486" cy="55399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POINTS PRINCIPAUX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2967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388" y="238436"/>
            <a:ext cx="8258474" cy="738664"/>
          </a:xfrm>
          <a:ln w="25400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olitique de réduction des émissions de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ffet de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erre au CERN  (à rappeler: 1kg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(2n+2)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8000 - 10000 kg CO</a:t>
            </a:r>
            <a:r>
              <a:rPr lang="fr-F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pour une image  4" descr="Ref evap des detecteurs LHC v10 sept 17 2020 - PowerPoi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78" y="1358055"/>
            <a:ext cx="3557747" cy="487362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5134" t="3552"/>
          <a:stretch/>
        </p:blipFill>
        <p:spPr>
          <a:xfrm>
            <a:off x="3108960" y="3875773"/>
            <a:ext cx="6115951" cy="29822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495" t="4903" r="75691" b="22414"/>
          <a:stretch/>
        </p:blipFill>
        <p:spPr>
          <a:xfrm>
            <a:off x="6686349" y="1316151"/>
            <a:ext cx="1889256" cy="227819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703" y="1196532"/>
            <a:ext cx="2681626" cy="25174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0" name="Ellipse 9"/>
          <p:cNvSpPr/>
          <p:nvPr/>
        </p:nvSpPr>
        <p:spPr>
          <a:xfrm>
            <a:off x="7584706" y="4273616"/>
            <a:ext cx="914401" cy="250257"/>
          </a:xfrm>
          <a:prstGeom prst="ellipse">
            <a:avLst/>
          </a:prstGeom>
          <a:noFill/>
          <a:ln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176560" y="4273616"/>
            <a:ext cx="914401" cy="250257"/>
          </a:xfrm>
          <a:prstGeom prst="ellipse">
            <a:avLst/>
          </a:prstGeom>
          <a:noFill/>
          <a:ln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176524" y="4273615"/>
            <a:ext cx="2506291" cy="250258"/>
          </a:xfrm>
          <a:prstGeom prst="ellipse">
            <a:avLst/>
          </a:prstGeom>
          <a:noFill/>
          <a:ln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709703" y="2098307"/>
            <a:ext cx="2506291" cy="467501"/>
          </a:xfrm>
          <a:prstGeom prst="ellipse">
            <a:avLst/>
          </a:prstGeom>
          <a:noFill/>
          <a:ln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ustomShape 2"/>
          <p:cNvSpPr/>
          <p:nvPr/>
        </p:nvSpPr>
        <p:spPr>
          <a:xfrm>
            <a:off x="2463365" y="6486040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7551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695" y="835957"/>
            <a:ext cx="8229240" cy="99719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Intro: des 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 LHC silicium refroidis par évaporation;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1057" y="1782604"/>
            <a:ext cx="8229240" cy="149579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fluides caloporteurs: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Fluoro-Carbures</a:t>
            </a:r>
            <a:r>
              <a:rPr lang="fr-FR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FC’s</a:t>
            </a:r>
            <a:r>
              <a:rPr lang="fr-FR" sz="3600" b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&amp;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</a:t>
            </a:r>
            <a:r>
              <a:rPr lang="fr-FR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leurs avantages et inconvénients;</a:t>
            </a:r>
            <a:endParaRPr lang="fr-F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51058" y="3227849"/>
            <a:ext cx="8892942" cy="14957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thermo-dynamique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circulation ‘classique’, ‘inversée’ et non-conventionnel;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057" y="4673094"/>
            <a:ext cx="8507931" cy="19943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Coefficients de transfert de chaleur et les « avantages » d’un CTC élevé en termes de 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réduction de matière, %X0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diamètre de tubes etc.</a:t>
            </a:r>
            <a:endParaRPr lang="fr-F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47786" y="110852"/>
            <a:ext cx="5899486" cy="55399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POINTS PRINCIPAUX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Rectangle 2"/>
          <p:cNvSpPr/>
          <p:nvPr/>
        </p:nvSpPr>
        <p:spPr>
          <a:xfrm>
            <a:off x="64655" y="835957"/>
            <a:ext cx="8959272" cy="244244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5386" y="4723643"/>
            <a:ext cx="8959272" cy="185495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4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9_Pixels_Complete_Opened_More02_800x6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6350"/>
          <a:stretch/>
        </p:blipFill>
        <p:spPr bwMode="auto">
          <a:xfrm>
            <a:off x="802640" y="1810218"/>
            <a:ext cx="7620000" cy="41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6948" y="1315891"/>
            <a:ext cx="3231462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Condensation </a:t>
            </a:r>
            <a:r>
              <a:rPr lang="en-GB" b="1" dirty="0" err="1" smtClean="0"/>
              <a:t>externe</a:t>
            </a:r>
            <a:r>
              <a:rPr lang="en-GB" b="1" dirty="0"/>
              <a:t> </a:t>
            </a:r>
            <a:r>
              <a:rPr lang="en-GB" b="1" dirty="0" smtClean="0"/>
              <a:t>de  </a:t>
            </a:r>
            <a:r>
              <a:rPr lang="en-GB" b="1" dirty="0" err="1" smtClean="0"/>
              <a:t>fluide</a:t>
            </a:r>
            <a:endParaRPr lang="en-GB" b="1" dirty="0" smtClean="0"/>
          </a:p>
        </p:txBody>
      </p:sp>
      <p:pic>
        <p:nvPicPr>
          <p:cNvPr id="13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601" b="16071"/>
          <a:stretch/>
        </p:blipFill>
        <p:spPr>
          <a:xfrm rot="21427327">
            <a:off x="1723303" y="4312652"/>
            <a:ext cx="6903361" cy="10566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4" name="ZoneTexte 23"/>
          <p:cNvSpPr txBox="1"/>
          <p:nvPr/>
        </p:nvSpPr>
        <p:spPr>
          <a:xfrm>
            <a:off x="1692679" y="5621603"/>
            <a:ext cx="6882270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Evaporation progressive dans le tube avec modules Si attachés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Efficacité linéaire de refroidissement (et température des modules Si)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dépende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de la nature d’évaporation dans le tube: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séchage a éviter… 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3308410" y="1163887"/>
            <a:ext cx="5636826" cy="2359587"/>
            <a:chOff x="3308410" y="1163887"/>
            <a:chExt cx="5636826" cy="2359587"/>
          </a:xfrm>
        </p:grpSpPr>
        <p:grpSp>
          <p:nvGrpSpPr>
            <p:cNvPr id="18" name="Groupe 17"/>
            <p:cNvGrpSpPr/>
            <p:nvPr/>
          </p:nvGrpSpPr>
          <p:grpSpPr>
            <a:xfrm>
              <a:off x="4644700" y="1163887"/>
              <a:ext cx="4300536" cy="2359587"/>
              <a:chOff x="-3417260" y="2360785"/>
              <a:chExt cx="4300536" cy="2359587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-3417260" y="2360785"/>
                <a:ext cx="4300536" cy="92333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5400">
                <a:solidFill>
                  <a:srgbClr val="A62AA6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A22EA2"/>
                    </a:solidFill>
                  </a:rPr>
                  <a:t>Température (sortie) de la structure défini </a:t>
                </a:r>
              </a:p>
              <a:p>
                <a:pPr algn="ctr"/>
                <a:r>
                  <a:rPr lang="fr-FR" b="1" dirty="0" smtClean="0">
                    <a:solidFill>
                      <a:srgbClr val="A22EA2"/>
                    </a:solidFill>
                  </a:rPr>
                  <a:t>par “déverseur”: “back-pressure </a:t>
                </a:r>
                <a:r>
                  <a:rPr lang="fr-FR" b="1" dirty="0" err="1" smtClean="0">
                    <a:solidFill>
                      <a:srgbClr val="A22EA2"/>
                    </a:solidFill>
                  </a:rPr>
                  <a:t>regulator</a:t>
                </a:r>
                <a:r>
                  <a:rPr lang="fr-FR" b="1" dirty="0" smtClean="0">
                    <a:solidFill>
                      <a:srgbClr val="A22EA2"/>
                    </a:solidFill>
                  </a:rPr>
                  <a:t>”</a:t>
                </a:r>
              </a:p>
              <a:p>
                <a:pPr algn="ctr"/>
                <a:r>
                  <a:rPr lang="en-GB" b="1" dirty="0" smtClean="0">
                    <a:solidFill>
                      <a:srgbClr val="A22EA2"/>
                    </a:solidFill>
                  </a:rPr>
                  <a:t>(pilotage: air </a:t>
                </a:r>
                <a:r>
                  <a:rPr lang="en-GB" b="1" dirty="0" err="1" smtClean="0">
                    <a:solidFill>
                      <a:srgbClr val="A22EA2"/>
                    </a:solidFill>
                  </a:rPr>
                  <a:t>comprim</a:t>
                </a:r>
                <a:r>
                  <a:rPr lang="fr-FR" b="1" dirty="0">
                    <a:solidFill>
                      <a:srgbClr val="A22EA2"/>
                    </a:solidFill>
                  </a:rPr>
                  <a:t>é</a:t>
                </a:r>
                <a:r>
                  <a:rPr lang="en-GB" b="1" dirty="0" smtClean="0">
                    <a:solidFill>
                      <a:srgbClr val="A22EA2"/>
                    </a:solidFill>
                  </a:rPr>
                  <a:t>e </a:t>
                </a:r>
                <a:r>
                  <a:rPr lang="en-GB" b="1" dirty="0" err="1" smtClean="0">
                    <a:solidFill>
                      <a:srgbClr val="A22EA2"/>
                    </a:solidFill>
                  </a:rPr>
                  <a:t>analogique</a:t>
                </a:r>
                <a:r>
                  <a:rPr lang="en-GB" b="1" dirty="0" smtClean="0">
                    <a:solidFill>
                      <a:srgbClr val="A22EA2"/>
                    </a:solidFill>
                  </a:rPr>
                  <a:t>)</a:t>
                </a:r>
                <a:endParaRPr lang="fr-FR" b="1" dirty="0">
                  <a:solidFill>
                    <a:srgbClr val="A22EA2"/>
                  </a:solidFill>
                </a:endParaRPr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426720" y="3030772"/>
                <a:ext cx="0" cy="1689600"/>
              </a:xfrm>
              <a:prstGeom prst="line">
                <a:avLst/>
              </a:prstGeom>
              <a:ln w="412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-807720" y="4702563"/>
                <a:ext cx="1234440" cy="6139"/>
              </a:xfrm>
              <a:prstGeom prst="line">
                <a:avLst/>
              </a:prstGeom>
              <a:ln w="412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-904240" y="4469203"/>
                <a:ext cx="1330960" cy="10561"/>
              </a:xfrm>
              <a:prstGeom prst="line">
                <a:avLst/>
              </a:prstGeom>
              <a:ln w="412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Connecteur droit 31"/>
            <p:cNvCxnSpPr>
              <a:stCxn id="12" idx="3"/>
              <a:endCxn id="8" idx="1"/>
            </p:cNvCxnSpPr>
            <p:nvPr/>
          </p:nvCxnSpPr>
          <p:spPr>
            <a:xfrm>
              <a:off x="3308410" y="1500557"/>
              <a:ext cx="1336290" cy="124995"/>
            </a:xfrm>
            <a:prstGeom prst="line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145972" y="1676400"/>
            <a:ext cx="3643708" cy="2785388"/>
            <a:chOff x="145972" y="1676400"/>
            <a:chExt cx="3643708" cy="2785388"/>
          </a:xfrm>
        </p:grpSpPr>
        <p:grpSp>
          <p:nvGrpSpPr>
            <p:cNvPr id="25" name="Groupe 24"/>
            <p:cNvGrpSpPr/>
            <p:nvPr/>
          </p:nvGrpSpPr>
          <p:grpSpPr>
            <a:xfrm>
              <a:off x="701041" y="1676400"/>
              <a:ext cx="3088639" cy="2785388"/>
              <a:chOff x="416561" y="1972733"/>
              <a:chExt cx="3088639" cy="2785388"/>
            </a:xfrm>
          </p:grpSpPr>
          <p:cxnSp>
            <p:nvCxnSpPr>
              <p:cNvPr id="27" name="Connecteur droit 26"/>
              <p:cNvCxnSpPr/>
              <p:nvPr/>
            </p:nvCxnSpPr>
            <p:spPr>
              <a:xfrm>
                <a:off x="426720" y="1972733"/>
                <a:ext cx="0" cy="2747639"/>
              </a:xfrm>
              <a:prstGeom prst="line">
                <a:avLst/>
              </a:prstGeom>
              <a:ln w="412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416561" y="4745842"/>
                <a:ext cx="3088639" cy="12279"/>
              </a:xfrm>
              <a:prstGeom prst="line">
                <a:avLst/>
              </a:prstGeom>
              <a:ln w="412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436880" y="4552247"/>
                <a:ext cx="2885440" cy="10561"/>
              </a:xfrm>
              <a:prstGeom prst="line">
                <a:avLst/>
              </a:prstGeom>
              <a:ln w="412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145972" y="2077090"/>
              <a:ext cx="3374450" cy="92333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Arrivée du fluide, idéalement 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en état liquide pur  sous-refroidie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(livraison par capillaire)</a:t>
              </a:r>
              <a:endParaRPr lang="fr-FR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" y="5621351"/>
            <a:ext cx="1112202" cy="1112202"/>
          </a:xfrm>
          <a:prstGeom prst="rect">
            <a:avLst/>
          </a:prstGeom>
        </p:spPr>
      </p:pic>
      <p:sp>
        <p:nvSpPr>
          <p:cNvPr id="22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ZoneTexte 2"/>
          <p:cNvSpPr txBox="1"/>
          <p:nvPr/>
        </p:nvSpPr>
        <p:spPr>
          <a:xfrm>
            <a:off x="4544291" y="2455813"/>
            <a:ext cx="3530775" cy="830997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MOTEUR DE CIRCULATION</a:t>
            </a:r>
          </a:p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???? 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 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l="70407" t="72427" r="18518" b="17951"/>
          <a:stretch/>
        </p:blipFill>
        <p:spPr>
          <a:xfrm flipH="1">
            <a:off x="3442855" y="921444"/>
            <a:ext cx="1101436" cy="741101"/>
          </a:xfrm>
          <a:prstGeom prst="rect">
            <a:avLst/>
          </a:prstGeom>
        </p:spPr>
      </p:pic>
      <p:sp>
        <p:nvSpPr>
          <p:cNvPr id="30" name="Titre 1"/>
          <p:cNvSpPr txBox="1">
            <a:spLocks/>
          </p:cNvSpPr>
          <p:nvPr/>
        </p:nvSpPr>
        <p:spPr>
          <a:xfrm>
            <a:off x="628650" y="141286"/>
            <a:ext cx="7886700" cy="951806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Situation typique: pour refroidir une « 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barette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» du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tracker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silicium (exemple: ATLAS pixel: fluide = C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fr-FR" sz="24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794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23</a:t>
            </a:fld>
            <a:endParaRPr lang="en-GB"/>
          </a:p>
        </p:txBody>
      </p:sp>
      <p:pic>
        <p:nvPicPr>
          <p:cNvPr id="6" name="Espace réservé pour une image  4" descr="1610.0199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4311" r="5920" b="37010"/>
          <a:stretch/>
        </p:blipFill>
        <p:spPr>
          <a:xfrm>
            <a:off x="281245" y="2780387"/>
            <a:ext cx="8581510" cy="265697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28650" y="141286"/>
            <a:ext cx="7886700" cy="134222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Situation typique: pour refroidir une « 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barette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» </a:t>
            </a:r>
            <a:endParaRPr lang="fr-F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tracker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silicium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avec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</a:t>
            </a:r>
            <a:r>
              <a:rPr lang="fr-FR" sz="24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(exemple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ATLAS IBL « 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Insertable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layer »: r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3.3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 4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cm)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919" b="36277"/>
          <a:stretch/>
        </p:blipFill>
        <p:spPr>
          <a:xfrm rot="1486548">
            <a:off x="5377118" y="3257260"/>
            <a:ext cx="2601273" cy="23895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51" name="Groupe 50"/>
          <p:cNvGrpSpPr/>
          <p:nvPr/>
        </p:nvGrpSpPr>
        <p:grpSpPr>
          <a:xfrm>
            <a:off x="4213033" y="2265959"/>
            <a:ext cx="4514972" cy="2830139"/>
            <a:chOff x="4213033" y="2265959"/>
            <a:chExt cx="4514972" cy="2830139"/>
          </a:xfrm>
        </p:grpSpPr>
        <p:grpSp>
          <p:nvGrpSpPr>
            <p:cNvPr id="17" name="Groupe 16"/>
            <p:cNvGrpSpPr/>
            <p:nvPr/>
          </p:nvGrpSpPr>
          <p:grpSpPr>
            <a:xfrm>
              <a:off x="4243798" y="2265959"/>
              <a:ext cx="4484207" cy="2830139"/>
              <a:chOff x="4271601" y="1487052"/>
              <a:chExt cx="4484207" cy="2830139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4271601" y="1487052"/>
                <a:ext cx="4484207" cy="2830139"/>
                <a:chOff x="-3790359" y="2683950"/>
                <a:chExt cx="4484207" cy="2830139"/>
              </a:xfrm>
            </p:grpSpPr>
            <p:cxnSp>
              <p:nvCxnSpPr>
                <p:cNvPr id="21" name="Connecteur droit 20"/>
                <p:cNvCxnSpPr/>
                <p:nvPr/>
              </p:nvCxnSpPr>
              <p:spPr>
                <a:xfrm>
                  <a:off x="693848" y="2683950"/>
                  <a:ext cx="0" cy="283013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/>
                <p:cNvCxnSpPr/>
                <p:nvPr/>
              </p:nvCxnSpPr>
              <p:spPr>
                <a:xfrm>
                  <a:off x="-3790359" y="4041943"/>
                  <a:ext cx="4484207" cy="1248377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/>
                <p:cNvCxnSpPr/>
                <p:nvPr/>
              </p:nvCxnSpPr>
              <p:spPr>
                <a:xfrm>
                  <a:off x="-304950" y="4295474"/>
                  <a:ext cx="998798" cy="464275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Connecteur droit 18"/>
              <p:cNvCxnSpPr/>
              <p:nvPr/>
            </p:nvCxnSpPr>
            <p:spPr>
              <a:xfrm flipV="1">
                <a:off x="4764190" y="1487053"/>
                <a:ext cx="3991618" cy="26912"/>
              </a:xfrm>
              <a:prstGeom prst="line">
                <a:avLst/>
              </a:prstGeom>
              <a:ln w="41275">
                <a:solidFill>
                  <a:srgbClr val="C0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30"/>
            <p:cNvCxnSpPr/>
            <p:nvPr/>
          </p:nvCxnSpPr>
          <p:spPr>
            <a:xfrm>
              <a:off x="4213033" y="3785367"/>
              <a:ext cx="4484207" cy="1248377"/>
            </a:xfrm>
            <a:prstGeom prst="line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/>
        </p:nvSpPr>
        <p:spPr>
          <a:xfrm>
            <a:off x="5338375" y="1942794"/>
            <a:ext cx="285757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A62AA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A22EA2"/>
                </a:solidFill>
              </a:rPr>
              <a:t>Température (sortie) défini </a:t>
            </a:r>
          </a:p>
          <a:p>
            <a:pPr algn="ctr"/>
            <a:r>
              <a:rPr lang="fr-FR" b="1" dirty="0" smtClean="0">
                <a:solidFill>
                  <a:srgbClr val="A22EA2"/>
                </a:solidFill>
              </a:rPr>
              <a:t>par ’accumulateur’</a:t>
            </a:r>
            <a:endParaRPr lang="fr-FR" b="1" dirty="0">
              <a:solidFill>
                <a:srgbClr val="A22EA2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184934" y="2237631"/>
            <a:ext cx="5153441" cy="4035741"/>
            <a:chOff x="184934" y="2237631"/>
            <a:chExt cx="5153441" cy="4035741"/>
          </a:xfrm>
        </p:grpSpPr>
        <p:grpSp>
          <p:nvGrpSpPr>
            <p:cNvPr id="10" name="Groupe 9"/>
            <p:cNvGrpSpPr/>
            <p:nvPr/>
          </p:nvGrpSpPr>
          <p:grpSpPr>
            <a:xfrm>
              <a:off x="184934" y="2237631"/>
              <a:ext cx="3935003" cy="4035741"/>
              <a:chOff x="-253802" y="2939499"/>
              <a:chExt cx="3935003" cy="4035741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-95220" y="2939499"/>
                <a:ext cx="3776421" cy="1577584"/>
                <a:chOff x="-379700" y="3235832"/>
                <a:chExt cx="3776421" cy="1577584"/>
              </a:xfrm>
            </p:grpSpPr>
            <p:cxnSp>
              <p:nvCxnSpPr>
                <p:cNvPr id="13" name="Connecteur droit 12"/>
                <p:cNvCxnSpPr/>
                <p:nvPr/>
              </p:nvCxnSpPr>
              <p:spPr>
                <a:xfrm>
                  <a:off x="-364390" y="3235832"/>
                  <a:ext cx="0" cy="1564492"/>
                </a:xfrm>
                <a:prstGeom prst="line">
                  <a:avLst/>
                </a:prstGeom>
                <a:ln w="412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13"/>
                <p:cNvCxnSpPr/>
                <p:nvPr/>
              </p:nvCxnSpPr>
              <p:spPr>
                <a:xfrm flipV="1">
                  <a:off x="-379700" y="4800324"/>
                  <a:ext cx="3776421" cy="13092"/>
                </a:xfrm>
                <a:prstGeom prst="line">
                  <a:avLst/>
                </a:prstGeom>
                <a:ln w="412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/>
                <p:cNvCxnSpPr/>
                <p:nvPr/>
              </p:nvCxnSpPr>
              <p:spPr>
                <a:xfrm>
                  <a:off x="-343842" y="4622153"/>
                  <a:ext cx="3740563" cy="0"/>
                </a:xfrm>
                <a:prstGeom prst="line">
                  <a:avLst/>
                </a:prstGeom>
                <a:ln w="412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ZoneTexte 11"/>
              <p:cNvSpPr txBox="1"/>
              <p:nvPr/>
            </p:nvSpPr>
            <p:spPr>
              <a:xfrm>
                <a:off x="-253802" y="6051910"/>
                <a:ext cx="3935003" cy="92333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540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Arrivée </a:t>
                </a: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</a:rPr>
                  <a:t>du fluide, idéalement </a:t>
                </a:r>
              </a:p>
              <a:p>
                <a:pPr algn="ctr"/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</a:rPr>
                  <a:t>en état liquide </a:t>
                </a:r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(</a:t>
                </a: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</a:rPr>
                  <a:t>livraison par </a:t>
                </a:r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capillaire </a:t>
                </a:r>
              </a:p>
              <a:p>
                <a:pPr algn="ctr"/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coaxial avec échappement vapeur )</a:t>
                </a:r>
                <a:endParaRPr lang="fr-FR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37" name="Connecteur droit 36"/>
            <p:cNvCxnSpPr/>
            <p:nvPr/>
          </p:nvCxnSpPr>
          <p:spPr>
            <a:xfrm>
              <a:off x="343516" y="2655598"/>
              <a:ext cx="4994859" cy="231440"/>
            </a:xfrm>
            <a:prstGeom prst="line">
              <a:avLst/>
            </a:prstGeom>
            <a:ln w="412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938116" y="1907534"/>
            <a:ext cx="3805658" cy="646331"/>
            <a:chOff x="940111" y="1914466"/>
            <a:chExt cx="3805658" cy="646331"/>
          </a:xfrm>
        </p:grpSpPr>
        <p:sp>
          <p:nvSpPr>
            <p:cNvPr id="39" name="ZoneTexte 38"/>
            <p:cNvSpPr txBox="1"/>
            <p:nvPr/>
          </p:nvSpPr>
          <p:spPr>
            <a:xfrm>
              <a:off x="2407180" y="1914466"/>
              <a:ext cx="2338589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/>
                <a:t>Condensation </a:t>
              </a:r>
              <a:r>
                <a:rPr lang="en-GB" b="1" dirty="0" err="1" smtClean="0"/>
                <a:t>externe</a:t>
              </a:r>
              <a:r>
                <a:rPr lang="en-GB" b="1" dirty="0"/>
                <a:t> </a:t>
              </a:r>
              <a:endParaRPr lang="en-GB" b="1" dirty="0" smtClean="0"/>
            </a:p>
            <a:p>
              <a:pPr algn="ctr"/>
              <a:r>
                <a:rPr lang="en-GB" b="1" dirty="0" smtClean="0"/>
                <a:t>de  </a:t>
              </a:r>
              <a:r>
                <a:rPr lang="en-GB" b="1" dirty="0" err="1" smtClean="0"/>
                <a:t>fluide</a:t>
              </a:r>
              <a:endParaRPr lang="en-GB" b="1" dirty="0" smtClean="0"/>
            </a:p>
          </p:txBody>
        </p:sp>
        <p:cxnSp>
          <p:nvCxnSpPr>
            <p:cNvPr id="43" name="Connecteur droit 42"/>
            <p:cNvCxnSpPr>
              <a:stCxn id="39" idx="1"/>
              <a:endCxn id="47" idx="3"/>
            </p:cNvCxnSpPr>
            <p:nvPr/>
          </p:nvCxnSpPr>
          <p:spPr>
            <a:xfrm flipH="1" flipV="1">
              <a:off x="940111" y="2226189"/>
              <a:ext cx="1467069" cy="11443"/>
            </a:xfrm>
            <a:prstGeom prst="line">
              <a:avLst/>
            </a:prstGeom>
            <a:ln w="412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ZoneTexte 46"/>
          <p:cNvSpPr txBox="1"/>
          <p:nvPr/>
        </p:nvSpPr>
        <p:spPr>
          <a:xfrm>
            <a:off x="85903" y="1903023"/>
            <a:ext cx="85420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/>
              <a:t>Pompe</a:t>
            </a:r>
            <a:endParaRPr lang="en-GB" b="1" dirty="0" smtClean="0"/>
          </a:p>
          <a:p>
            <a:pPr algn="ctr"/>
            <a:r>
              <a:rPr lang="en-GB" b="1" dirty="0" err="1" smtClean="0"/>
              <a:t>liquide</a:t>
            </a:r>
            <a:endParaRPr lang="en-GB" b="1" dirty="0" smtClean="0"/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96" y="5395689"/>
            <a:ext cx="1112202" cy="1112202"/>
          </a:xfrm>
          <a:prstGeom prst="rect">
            <a:avLst/>
          </a:prstGeom>
        </p:spPr>
      </p:pic>
      <p:sp>
        <p:nvSpPr>
          <p:cNvPr id="2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30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5104" r="12340" b="11682"/>
          <a:stretch/>
        </p:blipFill>
        <p:spPr>
          <a:xfrm>
            <a:off x="6366894" y="1504135"/>
            <a:ext cx="913966" cy="15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24</a:t>
            </a:fld>
            <a:endParaRPr lang="en-GB"/>
          </a:p>
        </p:txBody>
      </p:sp>
      <p:sp>
        <p:nvSpPr>
          <p:cNvPr id="6" name="Titre 1"/>
          <p:cNvSpPr txBox="1">
            <a:spLocks noGrp="1"/>
          </p:cNvSpPr>
          <p:nvPr>
            <p:ph type="title"/>
          </p:nvPr>
        </p:nvSpPr>
        <p:spPr>
          <a:xfrm>
            <a:off x="221381" y="1297065"/>
            <a:ext cx="8835992" cy="3157788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thermodynamique circulation ‘classique’, ‘inversée’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non-conventionnel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‘Classique’  ou 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conventionnel: </a:t>
            </a:r>
            <a:b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système ATLAS C</a:t>
            </a:r>
            <a:r>
              <a:rPr lang="fr-FR" sz="36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(compresseurs)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10" name="Groupe 9"/>
          <p:cNvGrpSpPr/>
          <p:nvPr/>
        </p:nvGrpSpPr>
        <p:grpSpPr>
          <a:xfrm>
            <a:off x="7829550" y="2818434"/>
            <a:ext cx="1066800" cy="1114335"/>
            <a:chOff x="4933950" y="4837916"/>
            <a:chExt cx="1066800" cy="1114335"/>
          </a:xfrm>
        </p:grpSpPr>
        <p:sp>
          <p:nvSpPr>
            <p:cNvPr id="8" name="Virage 7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Virage 8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234360" y="365040"/>
            <a:ext cx="8639640" cy="1029600"/>
          </a:xfrm>
          <a:prstGeom prst="rect">
            <a:avLst/>
          </a:prstGeom>
          <a:noFill/>
          <a:ln w="25560">
            <a:solidFill>
              <a:srgbClr val="C00000"/>
            </a:solidFill>
            <a:round/>
          </a:ln>
        </p:spPr>
        <p:txBody>
          <a:bodyPr anchor="ctr">
            <a:normAutofit fontScale="97000"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 dirty="0" smtClean="0">
                <a:solidFill>
                  <a:srgbClr val="C00000"/>
                </a:solidFill>
                <a:latin typeface="Calibri Light"/>
              </a:rPr>
              <a:t>Un système </a:t>
            </a:r>
            <a:r>
              <a:rPr lang="fr-FR" sz="3200" b="1" strike="noStrike" spc="-1" dirty="0" err="1" smtClean="0">
                <a:solidFill>
                  <a:srgbClr val="C00000"/>
                </a:solidFill>
                <a:latin typeface="Calibri Light"/>
              </a:rPr>
              <a:t>reel</a:t>
            </a:r>
            <a:r>
              <a:rPr lang="fr-FR" sz="3200" b="1" strike="noStrike" spc="-1" dirty="0" smtClean="0">
                <a:solidFill>
                  <a:srgbClr val="C00000"/>
                </a:solidFill>
                <a:latin typeface="Calibri Light"/>
              </a:rPr>
              <a:t>: composants mécaniques: ATLAS</a:t>
            </a:r>
            <a:r>
              <a:rPr dirty="0"/>
              <a:t/>
            </a:r>
            <a:br>
              <a:rPr dirty="0"/>
            </a:br>
            <a:r>
              <a:rPr lang="fr-FR" sz="2400" b="1" strike="noStrike" spc="-1" dirty="0">
                <a:solidFill>
                  <a:srgbClr val="1F4E79"/>
                </a:solidFill>
                <a:latin typeface="Calibri Light"/>
              </a:rPr>
              <a:t>204 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canaux </a:t>
            </a:r>
            <a:r>
              <a:rPr lang="fr-FR" sz="2400" b="1" strike="noStrike" spc="-1" dirty="0" err="1" smtClean="0">
                <a:solidFill>
                  <a:srgbClr val="1F4E79"/>
                </a:solidFill>
                <a:latin typeface="Calibri Light"/>
              </a:rPr>
              <a:t>evaporatifs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 C</a:t>
            </a:r>
            <a:r>
              <a:rPr lang="fr-FR" sz="2400" b="1" strike="noStrike" spc="-1" baseline="-25000" dirty="0" smtClean="0">
                <a:solidFill>
                  <a:srgbClr val="1F4E79"/>
                </a:solidFill>
                <a:latin typeface="Calibri Light"/>
              </a:rPr>
              <a:t>3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F</a:t>
            </a:r>
            <a:r>
              <a:rPr lang="fr-FR" sz="2400" b="1" strike="noStrike" spc="-1" baseline="-25000" dirty="0" smtClean="0">
                <a:solidFill>
                  <a:srgbClr val="1F4E79"/>
                </a:solidFill>
                <a:latin typeface="Calibri Light"/>
              </a:rPr>
              <a:t>8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 </a:t>
            </a:r>
            <a:r>
              <a:rPr lang="fr-FR" sz="2400" b="1" spc="-1" dirty="0" smtClean="0">
                <a:solidFill>
                  <a:srgbClr val="1F4E79"/>
                </a:solidFill>
                <a:latin typeface="Calibri Light"/>
              </a:rPr>
              <a:t>pour refroidir le </a:t>
            </a:r>
            <a:r>
              <a:rPr lang="fr-FR" sz="2400" b="1" spc="-1" dirty="0" err="1" smtClean="0">
                <a:solidFill>
                  <a:srgbClr val="1F4E79"/>
                </a:solidFill>
                <a:latin typeface="Calibri Light"/>
              </a:rPr>
              <a:t>tracker</a:t>
            </a:r>
            <a:r>
              <a:rPr lang="fr-FR" sz="2400" b="1" spc="-1" dirty="0" smtClean="0">
                <a:solidFill>
                  <a:srgbClr val="1F4E79"/>
                </a:solidFill>
                <a:latin typeface="Calibri Light"/>
              </a:rPr>
              <a:t> 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SCT </a:t>
            </a:r>
            <a:r>
              <a:rPr lang="fr-FR" sz="2400" b="1" strike="noStrike" spc="-1" dirty="0">
                <a:solidFill>
                  <a:srgbClr val="1F4E79"/>
                </a:solidFill>
                <a:latin typeface="Calibri Light"/>
              </a:rPr>
              <a:t>&amp; </a:t>
            </a:r>
            <a:r>
              <a:rPr lang="fr-FR" sz="2400" b="1" strike="noStrike" spc="-1" dirty="0" smtClean="0">
                <a:solidFill>
                  <a:srgbClr val="1F4E79"/>
                </a:solidFill>
                <a:latin typeface="Calibri Light"/>
              </a:rPr>
              <a:t>Pixel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4" name="Espace réservé du contenu 3"/>
          <p:cNvPicPr/>
          <p:nvPr/>
        </p:nvPicPr>
        <p:blipFill>
          <a:blip r:embed="rId2"/>
          <a:stretch/>
        </p:blipFill>
        <p:spPr>
          <a:xfrm>
            <a:off x="1919872" y="1644977"/>
            <a:ext cx="5432760" cy="5169600"/>
          </a:xfrm>
          <a:prstGeom prst="rect">
            <a:avLst/>
          </a:prstGeom>
          <a:ln>
            <a:noFill/>
          </a:ln>
        </p:spPr>
      </p:pic>
      <p:grpSp>
        <p:nvGrpSpPr>
          <p:cNvPr id="375" name="Group 2"/>
          <p:cNvGrpSpPr/>
          <p:nvPr/>
        </p:nvGrpSpPr>
        <p:grpSpPr>
          <a:xfrm>
            <a:off x="4442400" y="1468800"/>
            <a:ext cx="3295982" cy="1707840"/>
            <a:chOff x="4442400" y="1468800"/>
            <a:chExt cx="3295982" cy="1707840"/>
          </a:xfrm>
        </p:grpSpPr>
        <p:sp>
          <p:nvSpPr>
            <p:cNvPr id="376" name="CustomShape 3"/>
            <p:cNvSpPr/>
            <p:nvPr/>
          </p:nvSpPr>
          <p:spPr>
            <a:xfrm>
              <a:off x="6121616" y="1468800"/>
              <a:ext cx="1616766" cy="6448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800" b="1" strike="noStrike" spc="-1" dirty="0" smtClean="0">
                  <a:solidFill>
                    <a:srgbClr val="C00000"/>
                  </a:solidFill>
                  <a:latin typeface="Calibri"/>
                </a:rPr>
                <a:t>Haut </a:t>
              </a:r>
              <a:r>
                <a:rPr lang="en-GB" sz="1800" b="1" strike="noStrike" spc="-1" dirty="0" err="1" smtClean="0">
                  <a:solidFill>
                    <a:srgbClr val="C00000"/>
                  </a:solidFill>
                  <a:latin typeface="Calibri"/>
                </a:rPr>
                <a:t>Pression</a:t>
              </a:r>
              <a:r>
                <a:rPr lang="en-GB" sz="1800" b="1" strike="noStrike" spc="-1" dirty="0" smtClean="0">
                  <a:solidFill>
                    <a:srgbClr val="C00000"/>
                  </a:solidFill>
                  <a:latin typeface="Calibri"/>
                </a:rPr>
                <a:t>: </a:t>
              </a:r>
              <a:endParaRPr lang="en-GB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GB" sz="1800" b="1" strike="noStrike" spc="-1" dirty="0">
                  <a:solidFill>
                    <a:srgbClr val="C00000"/>
                  </a:solidFill>
                  <a:latin typeface="Calibri"/>
                </a:rPr>
                <a:t>17 bar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377" name="CustomShape 4"/>
            <p:cNvSpPr/>
            <p:nvPr/>
          </p:nvSpPr>
          <p:spPr>
            <a:xfrm flipH="1" flipV="1">
              <a:off x="5380920" y="1800360"/>
              <a:ext cx="967680" cy="40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8" name="CustomShape 5"/>
            <p:cNvSpPr/>
            <p:nvPr/>
          </p:nvSpPr>
          <p:spPr>
            <a:xfrm flipH="1">
              <a:off x="4442400" y="1842120"/>
              <a:ext cx="1905480" cy="1334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9" name="CustomShape 6"/>
            <p:cNvSpPr/>
            <p:nvPr/>
          </p:nvSpPr>
          <p:spPr>
            <a:xfrm flipH="1">
              <a:off x="5992920" y="1842120"/>
              <a:ext cx="355680" cy="636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80" name="Group 7"/>
          <p:cNvGrpSpPr/>
          <p:nvPr/>
        </p:nvGrpSpPr>
        <p:grpSpPr>
          <a:xfrm>
            <a:off x="3598200" y="3328560"/>
            <a:ext cx="5170652" cy="2896200"/>
            <a:chOff x="3598200" y="3328560"/>
            <a:chExt cx="5170652" cy="2896200"/>
          </a:xfrm>
        </p:grpSpPr>
        <p:sp>
          <p:nvSpPr>
            <p:cNvPr id="381" name="CustomShape 8"/>
            <p:cNvSpPr/>
            <p:nvPr/>
          </p:nvSpPr>
          <p:spPr>
            <a:xfrm>
              <a:off x="7073668" y="4354920"/>
              <a:ext cx="1695184" cy="921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/>
              <a:r>
                <a:rPr lang="fr-FR" b="1" spc="-1" dirty="0" smtClean="0">
                  <a:solidFill>
                    <a:srgbClr val="B51BAA"/>
                  </a:solidFill>
                  <a:latin typeface="Calibri"/>
                </a:rPr>
                <a:t>Basse</a:t>
              </a:r>
              <a:r>
                <a:rPr lang="fr-FR" b="1" spc="-1" dirty="0" smtClean="0">
                  <a:solidFill>
                    <a:srgbClr val="B51BAA"/>
                  </a:solidFill>
                </a:rPr>
                <a:t> </a:t>
              </a:r>
              <a:r>
                <a:rPr lang="fr-FR" b="1" spc="-1" dirty="0">
                  <a:solidFill>
                    <a:srgbClr val="B51BAA"/>
                  </a:solidFill>
                </a:rPr>
                <a:t>Pression: </a:t>
              </a:r>
              <a:endParaRPr lang="fr-FR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800" b="1" strike="noStrike" spc="-1" dirty="0" smtClean="0">
                  <a:solidFill>
                    <a:srgbClr val="B51BAA"/>
                  </a:solidFill>
                  <a:latin typeface="Calibri"/>
                </a:rPr>
                <a:t> (Evaporation)</a:t>
              </a:r>
              <a:endParaRPr lang="fr-FR" sz="18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GB" sz="1800" b="1" strike="noStrike" spc="-1" dirty="0" smtClean="0">
                  <a:solidFill>
                    <a:srgbClr val="B51BAA"/>
                  </a:solidFill>
                  <a:latin typeface="Calibri"/>
                </a:rPr>
                <a:t>1.7 </a:t>
              </a:r>
              <a:r>
                <a:rPr lang="en-GB" sz="1800" b="1" strike="noStrike" spc="-1" dirty="0">
                  <a:solidFill>
                    <a:srgbClr val="B51BAA"/>
                  </a:solidFill>
                  <a:latin typeface="Wingdings"/>
                </a:rPr>
                <a:t></a:t>
              </a:r>
              <a:r>
                <a:rPr lang="en-GB" sz="1800" b="1" strike="noStrike" spc="-1" dirty="0">
                  <a:solidFill>
                    <a:srgbClr val="B51BAA"/>
                  </a:solidFill>
                  <a:latin typeface="Calibri"/>
                </a:rPr>
                <a:t> 1 bar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382" name="CustomShape 9"/>
            <p:cNvSpPr/>
            <p:nvPr/>
          </p:nvSpPr>
          <p:spPr>
            <a:xfrm flipH="1">
              <a:off x="3598200" y="4690800"/>
              <a:ext cx="3331080" cy="1533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51BAA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3" name="CustomShape 10"/>
            <p:cNvSpPr/>
            <p:nvPr/>
          </p:nvSpPr>
          <p:spPr>
            <a:xfrm flipH="1" flipV="1">
              <a:off x="5779080" y="3328560"/>
              <a:ext cx="1150560" cy="1361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51BAA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4" name="CustomShape 11"/>
            <p:cNvSpPr/>
            <p:nvPr/>
          </p:nvSpPr>
          <p:spPr>
            <a:xfrm flipH="1">
              <a:off x="5865120" y="4690800"/>
              <a:ext cx="1064880" cy="1533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51BAA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85" name="Group 12"/>
          <p:cNvGrpSpPr/>
          <p:nvPr/>
        </p:nvGrpSpPr>
        <p:grpSpPr>
          <a:xfrm>
            <a:off x="413891" y="2715702"/>
            <a:ext cx="3934909" cy="2887698"/>
            <a:chOff x="413891" y="2715702"/>
            <a:chExt cx="3934909" cy="2887698"/>
          </a:xfrm>
        </p:grpSpPr>
        <p:sp>
          <p:nvSpPr>
            <p:cNvPr id="386" name="CustomShape 13"/>
            <p:cNvSpPr/>
            <p:nvPr/>
          </p:nvSpPr>
          <p:spPr>
            <a:xfrm flipH="1">
              <a:off x="413891" y="2715702"/>
              <a:ext cx="1480640" cy="921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r>
                <a:rPr lang="fr-FR" b="1" spc="-1" dirty="0" smtClean="0">
                  <a:solidFill>
                    <a:srgbClr val="B08600"/>
                  </a:solidFill>
                </a:rPr>
                <a:t>Pression </a:t>
              </a:r>
              <a:endParaRPr lang="fr-FR" spc="-1" dirty="0" smtClean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 smtClean="0">
                  <a:solidFill>
                    <a:srgbClr val="B08600"/>
                  </a:solidFill>
                  <a:latin typeface="Calibri"/>
                </a:rPr>
                <a:t>Intermediare</a:t>
              </a:r>
              <a:r>
                <a:rPr lang="fr-FR" sz="1800" b="1" strike="noStrike" spc="-1" dirty="0" smtClean="0">
                  <a:solidFill>
                    <a:srgbClr val="B08600"/>
                  </a:solidFill>
                  <a:latin typeface="Calibri"/>
                </a:rPr>
                <a:t> </a:t>
              </a:r>
              <a:endParaRPr lang="fr-FR" sz="1800" b="0" strike="noStrike" spc="-1" dirty="0" smtClean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smtClean="0">
                  <a:solidFill>
                    <a:srgbClr val="B08600"/>
                  </a:solidFill>
                  <a:latin typeface="Calibri"/>
                </a:rPr>
                <a:t>~13 bar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387" name="CustomShape 14"/>
            <p:cNvSpPr/>
            <p:nvPr/>
          </p:nvSpPr>
          <p:spPr>
            <a:xfrm>
              <a:off x="1491120" y="3575520"/>
              <a:ext cx="2857680" cy="390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086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8" name="CustomShape 15"/>
            <p:cNvSpPr/>
            <p:nvPr/>
          </p:nvSpPr>
          <p:spPr>
            <a:xfrm>
              <a:off x="1491120" y="3575520"/>
              <a:ext cx="1925280" cy="2027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086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89" name="CustomShape 16"/>
          <p:cNvSpPr/>
          <p:nvPr/>
        </p:nvSpPr>
        <p:spPr>
          <a:xfrm rot="7751400" flipH="1">
            <a:off x="3240360" y="3223080"/>
            <a:ext cx="4020840" cy="2145600"/>
          </a:xfrm>
          <a:prstGeom prst="arc">
            <a:avLst>
              <a:gd name="adj1" fmla="val 16771983"/>
              <a:gd name="adj2" fmla="val 0"/>
            </a:avLst>
          </a:prstGeom>
          <a:noFill/>
          <a:ln w="11448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0" name="CustomShape 17"/>
          <p:cNvSpPr/>
          <p:nvPr/>
        </p:nvSpPr>
        <p:spPr>
          <a:xfrm rot="17409600" flipH="1">
            <a:off x="2299320" y="1923480"/>
            <a:ext cx="4020480" cy="2145600"/>
          </a:xfrm>
          <a:prstGeom prst="arc">
            <a:avLst>
              <a:gd name="adj1" fmla="val 16771983"/>
              <a:gd name="adj2" fmla="val 0"/>
            </a:avLst>
          </a:prstGeom>
          <a:noFill/>
          <a:ln w="114480">
            <a:solidFill>
              <a:schemeClr val="tx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2" name="Picture 4"/>
          <p:cNvPicPr/>
          <p:nvPr/>
        </p:nvPicPr>
        <p:blipFill>
          <a:blip r:embed="rId3"/>
          <a:stretch/>
        </p:blipFill>
        <p:spPr>
          <a:xfrm>
            <a:off x="6240929" y="3267708"/>
            <a:ext cx="1011240" cy="100383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393" name="Picture 3"/>
          <p:cNvPicPr/>
          <p:nvPr/>
        </p:nvPicPr>
        <p:blipFill>
          <a:blip r:embed="rId4"/>
          <a:stretch/>
        </p:blipFill>
        <p:spPr>
          <a:xfrm>
            <a:off x="3821229" y="1534918"/>
            <a:ext cx="1295267" cy="1085188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394" name="Picture 2"/>
          <p:cNvPicPr/>
          <p:nvPr/>
        </p:nvPicPr>
        <p:blipFill>
          <a:blip r:embed="rId5"/>
          <a:stretch/>
        </p:blipFill>
        <p:spPr>
          <a:xfrm>
            <a:off x="3968640" y="5367259"/>
            <a:ext cx="1396383" cy="10472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395" name="Picture 3"/>
          <p:cNvPicPr/>
          <p:nvPr/>
        </p:nvPicPr>
        <p:blipFill>
          <a:blip r:embed="rId6"/>
          <a:stretch/>
        </p:blipFill>
        <p:spPr>
          <a:xfrm>
            <a:off x="2529840" y="3438000"/>
            <a:ext cx="1178102" cy="8902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sp>
        <p:nvSpPr>
          <p:cNvPr id="396" name="TextShape 19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D8CE857-9243-47AF-8A4B-F8C46374D3FF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25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6265" y="5621896"/>
            <a:ext cx="2363211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/>
              <a:t>Tractopelle</a:t>
            </a:r>
            <a:r>
              <a:rPr lang="en-GB" b="1" dirty="0" smtClean="0"/>
              <a:t> = </a:t>
            </a:r>
            <a:r>
              <a:rPr lang="en-GB" b="1" dirty="0" err="1" smtClean="0"/>
              <a:t>fluide</a:t>
            </a:r>
            <a:r>
              <a:rPr lang="en-GB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Masse </a:t>
            </a:r>
            <a:r>
              <a:rPr lang="en-GB" b="1" dirty="0" err="1" smtClean="0"/>
              <a:t>en</a:t>
            </a:r>
            <a:r>
              <a:rPr lang="en-GB" b="1" dirty="0" smtClean="0"/>
              <a:t> </a:t>
            </a:r>
            <a:r>
              <a:rPr lang="en-GB" b="1" dirty="0" err="1" smtClean="0"/>
              <a:t>etat</a:t>
            </a:r>
            <a:r>
              <a:rPr lang="en-GB" b="1" dirty="0" smtClean="0"/>
              <a:t> </a:t>
            </a:r>
          </a:p>
          <a:p>
            <a:r>
              <a:rPr lang="en-GB" b="1" dirty="0"/>
              <a:t> </a:t>
            </a:r>
            <a:r>
              <a:rPr lang="en-GB" b="1" dirty="0" smtClean="0"/>
              <a:t>     </a:t>
            </a:r>
            <a:r>
              <a:rPr lang="en-GB" b="1" dirty="0" err="1" smtClean="0"/>
              <a:t>vapeur</a:t>
            </a:r>
            <a:r>
              <a:rPr lang="en-GB" b="1" dirty="0" smtClean="0"/>
              <a:t> = sable</a:t>
            </a:r>
            <a:endParaRPr lang="en-GB" b="1" dirty="0"/>
          </a:p>
        </p:txBody>
      </p:sp>
      <p:pic>
        <p:nvPicPr>
          <p:cNvPr id="27" name="Espace réservé du contenu 3"/>
          <p:cNvPicPr>
            <a:picLocks noChangeAspect="1"/>
          </p:cNvPicPr>
          <p:nvPr/>
        </p:nvPicPr>
        <p:blipFill rotWithShape="1">
          <a:blip r:embed="rId7"/>
          <a:srcRect l="3922" t="42481" r="4818" b="38567"/>
          <a:stretch/>
        </p:blipFill>
        <p:spPr>
          <a:xfrm>
            <a:off x="3657879" y="6342666"/>
            <a:ext cx="1905523" cy="14655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314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1" dur="7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5" dur="7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 28"/>
          <p:cNvPicPr/>
          <p:nvPr/>
        </p:nvPicPr>
        <p:blipFill>
          <a:blip r:embed="rId3"/>
          <a:stretch/>
        </p:blipFill>
        <p:spPr>
          <a:xfrm>
            <a:off x="-76320" y="1005120"/>
            <a:ext cx="9143640" cy="5714640"/>
          </a:xfrm>
          <a:prstGeom prst="rect">
            <a:avLst/>
          </a:prstGeom>
          <a:ln>
            <a:noFill/>
          </a:ln>
        </p:spPr>
      </p:pic>
      <p:sp>
        <p:nvSpPr>
          <p:cNvPr id="398" name="TextShape 1"/>
          <p:cNvSpPr txBox="1"/>
          <p:nvPr/>
        </p:nvSpPr>
        <p:spPr>
          <a:xfrm>
            <a:off x="1328674" y="97920"/>
            <a:ext cx="6955731" cy="669240"/>
          </a:xfrm>
          <a:prstGeom prst="rect">
            <a:avLst/>
          </a:prstGeom>
          <a:noFill/>
          <a:ln w="38160">
            <a:solidFill>
              <a:srgbClr val="C00000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b="1" strike="noStrike" spc="-1" dirty="0" smtClean="0">
                <a:solidFill>
                  <a:srgbClr val="C00000"/>
                </a:solidFill>
                <a:latin typeface="Times New Roman"/>
              </a:rPr>
              <a:t>La thermodynamique correspondante </a:t>
            </a:r>
          </a:p>
          <a:p>
            <a:pPr algn="ctr">
              <a:lnSpc>
                <a:spcPct val="90000"/>
              </a:lnSpc>
            </a:pPr>
            <a:r>
              <a:rPr lang="fr-FR" sz="2400" b="1" strike="noStrike" spc="-1" dirty="0" smtClean="0">
                <a:solidFill>
                  <a:srgbClr val="C00000"/>
                </a:solidFill>
                <a:latin typeface="Times New Roman"/>
              </a:rPr>
              <a:t>sur </a:t>
            </a:r>
            <a:r>
              <a:rPr lang="fr-FR" sz="2400" b="1" spc="-1" dirty="0" smtClean="0">
                <a:solidFill>
                  <a:srgbClr val="C00000"/>
                </a:solidFill>
                <a:latin typeface="Times New Roman"/>
              </a:rPr>
              <a:t>une diagramme pression-enthalpie: </a:t>
            </a:r>
            <a:r>
              <a:rPr lang="fr-FR" sz="2400" b="1" strike="noStrike" spc="-1" dirty="0" smtClean="0">
                <a:solidFill>
                  <a:srgbClr val="C00000"/>
                </a:solidFill>
                <a:latin typeface="Times New Roman"/>
              </a:rPr>
              <a:t>C</a:t>
            </a:r>
            <a:r>
              <a:rPr lang="fr-FR" sz="2400" b="1" strike="noStrike" spc="-1" baseline="-25000" dirty="0" smtClean="0">
                <a:solidFill>
                  <a:srgbClr val="C00000"/>
                </a:solidFill>
                <a:latin typeface="Times New Roman"/>
              </a:rPr>
              <a:t>3</a:t>
            </a:r>
            <a:r>
              <a:rPr lang="fr-FR" sz="2400" b="1" strike="noStrike" spc="-1" dirty="0" smtClean="0">
                <a:solidFill>
                  <a:srgbClr val="C00000"/>
                </a:solidFill>
                <a:latin typeface="Times New Roman"/>
              </a:rPr>
              <a:t>F</a:t>
            </a:r>
            <a:r>
              <a:rPr lang="fr-FR" sz="2400" b="1" strike="noStrike" spc="-1" baseline="-25000" dirty="0" smtClean="0">
                <a:solidFill>
                  <a:srgbClr val="C00000"/>
                </a:solidFill>
                <a:latin typeface="Times New Roman"/>
              </a:rPr>
              <a:t>8</a:t>
            </a:r>
            <a:r>
              <a:rPr lang="fr-FR" sz="2400" b="1" strike="noStrike" spc="-1" dirty="0" smtClean="0">
                <a:solidFill>
                  <a:srgbClr val="C00000"/>
                </a:solidFill>
                <a:latin typeface="Times New Roman"/>
              </a:rPr>
              <a:t>  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02" name="Group 5"/>
          <p:cNvGrpSpPr/>
          <p:nvPr/>
        </p:nvGrpSpPr>
        <p:grpSpPr>
          <a:xfrm>
            <a:off x="7442280" y="4517640"/>
            <a:ext cx="1523520" cy="1451160"/>
            <a:chOff x="7442280" y="4517640"/>
            <a:chExt cx="1523520" cy="1451160"/>
          </a:xfrm>
        </p:grpSpPr>
        <p:pic>
          <p:nvPicPr>
            <p:cNvPr id="403" name="Picture 2"/>
            <p:cNvPicPr/>
            <p:nvPr/>
          </p:nvPicPr>
          <p:blipFill>
            <a:blip r:embed="rId4"/>
            <a:srcRect r="2933"/>
            <a:stretch/>
          </p:blipFill>
          <p:spPr>
            <a:xfrm>
              <a:off x="7442280" y="4517640"/>
              <a:ext cx="1523520" cy="1294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4" name="CustomShape 6"/>
            <p:cNvSpPr/>
            <p:nvPr/>
          </p:nvSpPr>
          <p:spPr>
            <a:xfrm>
              <a:off x="7459560" y="5636520"/>
              <a:ext cx="1488600" cy="332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600" b="1" strike="noStrike" spc="-1">
                  <a:solidFill>
                    <a:srgbClr val="FFFFFF"/>
                  </a:solidFill>
                  <a:latin typeface="Times New Roman"/>
                </a:rPr>
                <a:t>Compression</a:t>
              </a:r>
              <a:endParaRPr lang="en-GB" sz="1600" b="0" strike="noStrike" spc="-1">
                <a:latin typeface="Arial"/>
              </a:endParaRPr>
            </a:p>
          </p:txBody>
        </p:sp>
      </p:grpSp>
      <p:pic>
        <p:nvPicPr>
          <p:cNvPr id="405" name="Picture 2"/>
          <p:cNvPicPr/>
          <p:nvPr/>
        </p:nvPicPr>
        <p:blipFill>
          <a:blip r:embed="rId5"/>
          <a:stretch/>
        </p:blipFill>
        <p:spPr>
          <a:xfrm>
            <a:off x="2146320" y="4229280"/>
            <a:ext cx="1206000" cy="926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06" name="Picture 4"/>
          <p:cNvPicPr/>
          <p:nvPr/>
        </p:nvPicPr>
        <p:blipFill>
          <a:blip r:embed="rId6"/>
          <a:stretch/>
        </p:blipFill>
        <p:spPr>
          <a:xfrm>
            <a:off x="5589360" y="4547160"/>
            <a:ext cx="990360" cy="10648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07" name="Picture 4"/>
          <p:cNvPicPr/>
          <p:nvPr/>
        </p:nvPicPr>
        <p:blipFill>
          <a:blip r:embed="rId6"/>
          <a:stretch/>
        </p:blipFill>
        <p:spPr>
          <a:xfrm>
            <a:off x="6420600" y="3094920"/>
            <a:ext cx="990360" cy="10648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08" name="Picture 4"/>
          <p:cNvPicPr/>
          <p:nvPr/>
        </p:nvPicPr>
        <p:blipFill>
          <a:blip r:embed="rId7"/>
          <a:stretch/>
        </p:blipFill>
        <p:spPr>
          <a:xfrm>
            <a:off x="7696080" y="1828800"/>
            <a:ext cx="990360" cy="10648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09" name="Picture 3"/>
          <p:cNvPicPr/>
          <p:nvPr/>
        </p:nvPicPr>
        <p:blipFill>
          <a:blip r:embed="rId8"/>
          <a:stretch/>
        </p:blipFill>
        <p:spPr>
          <a:xfrm>
            <a:off x="5410080" y="1752480"/>
            <a:ext cx="1302840" cy="11044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10" name="Picture 2"/>
          <p:cNvPicPr/>
          <p:nvPr/>
        </p:nvPicPr>
        <p:blipFill>
          <a:blip r:embed="rId9"/>
          <a:stretch/>
        </p:blipFill>
        <p:spPr>
          <a:xfrm>
            <a:off x="3926880" y="4311720"/>
            <a:ext cx="1155240" cy="926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11" name="Picture 3"/>
          <p:cNvPicPr/>
          <p:nvPr/>
        </p:nvPicPr>
        <p:blipFill>
          <a:blip r:embed="rId10"/>
          <a:stretch/>
        </p:blipFill>
        <p:spPr>
          <a:xfrm>
            <a:off x="2513520" y="2050920"/>
            <a:ext cx="1176120" cy="926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12" name="Picture 3"/>
          <p:cNvPicPr/>
          <p:nvPr/>
        </p:nvPicPr>
        <p:blipFill>
          <a:blip r:embed="rId10"/>
          <a:stretch/>
        </p:blipFill>
        <p:spPr>
          <a:xfrm>
            <a:off x="639720" y="2598120"/>
            <a:ext cx="1141200" cy="899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413" name="Picture 3"/>
          <p:cNvPicPr/>
          <p:nvPr/>
        </p:nvPicPr>
        <p:blipFill>
          <a:blip r:embed="rId10"/>
          <a:stretch/>
        </p:blipFill>
        <p:spPr>
          <a:xfrm>
            <a:off x="610920" y="4517640"/>
            <a:ext cx="1124640" cy="88560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sp>
        <p:nvSpPr>
          <p:cNvPr id="414" name="CustomShape 7"/>
          <p:cNvSpPr/>
          <p:nvPr/>
        </p:nvSpPr>
        <p:spPr>
          <a:xfrm>
            <a:off x="1202400" y="846604"/>
            <a:ext cx="6604200" cy="332864"/>
          </a:xfrm>
          <a:prstGeom prst="rect">
            <a:avLst/>
          </a:prstGeom>
          <a:noFill/>
          <a:ln w="25560">
            <a:solidFill>
              <a:srgbClr val="33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333300"/>
                </a:solidFill>
                <a:latin typeface="Calibri"/>
              </a:rPr>
              <a:t>Animation:  Tractopelle = fluide; </a:t>
            </a:r>
            <a:r>
              <a:rPr lang="fr-FR" b="1" spc="-1" dirty="0" smtClean="0">
                <a:solidFill>
                  <a:srgbClr val="333300"/>
                </a:solidFill>
                <a:latin typeface="Calibri"/>
              </a:rPr>
              <a:t>masse</a:t>
            </a:r>
            <a:r>
              <a:rPr lang="fr-FR" sz="1800" b="1" strike="noStrike" spc="-1" dirty="0" smtClean="0">
                <a:solidFill>
                  <a:srgbClr val="333300"/>
                </a:solidFill>
                <a:latin typeface="Calibri"/>
              </a:rPr>
              <a:t> en état vapeur = </a:t>
            </a:r>
            <a:r>
              <a:rPr lang="fr-FR" b="1" spc="-1" dirty="0" smtClean="0">
                <a:solidFill>
                  <a:srgbClr val="333300"/>
                </a:solidFill>
                <a:latin typeface="Calibri"/>
              </a:rPr>
              <a:t>sable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15" name="CustomShape 8"/>
          <p:cNvSpPr/>
          <p:nvPr/>
        </p:nvSpPr>
        <p:spPr>
          <a:xfrm>
            <a:off x="3183840" y="5238720"/>
            <a:ext cx="640800" cy="8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6" name="CustomShape 9"/>
          <p:cNvSpPr/>
          <p:nvPr/>
        </p:nvSpPr>
        <p:spPr>
          <a:xfrm flipV="1">
            <a:off x="6827400" y="4672800"/>
            <a:ext cx="258840" cy="36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7" name="CustomShape 10"/>
          <p:cNvSpPr/>
          <p:nvPr/>
        </p:nvSpPr>
        <p:spPr>
          <a:xfrm flipV="1">
            <a:off x="7584120" y="3047400"/>
            <a:ext cx="276840" cy="33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11"/>
          <p:cNvSpPr/>
          <p:nvPr/>
        </p:nvSpPr>
        <p:spPr>
          <a:xfrm flipH="1" flipV="1">
            <a:off x="7029000" y="2447640"/>
            <a:ext cx="497160" cy="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12"/>
          <p:cNvSpPr/>
          <p:nvPr/>
        </p:nvSpPr>
        <p:spPr>
          <a:xfrm rot="10800000">
            <a:off x="4781520" y="2487600"/>
            <a:ext cx="53316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13"/>
          <p:cNvSpPr/>
          <p:nvPr/>
        </p:nvSpPr>
        <p:spPr>
          <a:xfrm rot="5400000">
            <a:off x="968760" y="3885120"/>
            <a:ext cx="60912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15"/>
          <p:cNvSpPr/>
          <p:nvPr/>
        </p:nvSpPr>
        <p:spPr>
          <a:xfrm>
            <a:off x="1873052" y="5175249"/>
            <a:ext cx="1511737" cy="644877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“On-detector”</a:t>
            </a: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evaporation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423" name="CustomShape 16"/>
          <p:cNvSpPr/>
          <p:nvPr/>
        </p:nvSpPr>
        <p:spPr>
          <a:xfrm>
            <a:off x="4660920" y="2434320"/>
            <a:ext cx="2343600" cy="36468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Condensation 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a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17 bar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424" name="CustomShape 17"/>
          <p:cNvSpPr/>
          <p:nvPr/>
        </p:nvSpPr>
        <p:spPr>
          <a:xfrm rot="17772000">
            <a:off x="6347033" y="4117341"/>
            <a:ext cx="2392812" cy="367878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ompression de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Calibri"/>
              </a:rPr>
              <a:t>vapeur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425" name="CustomShape 18"/>
          <p:cNvSpPr/>
          <p:nvPr/>
        </p:nvSpPr>
        <p:spPr>
          <a:xfrm rot="16200000">
            <a:off x="392813" y="3868581"/>
            <a:ext cx="2590815" cy="367878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Livraison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Calibri"/>
              </a:rPr>
              <a:t>quide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&amp; 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detente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427" name="TextShape 20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3B97DD6-94CC-4AB7-B357-B6C45522E87F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26</a:t>
            </a:fld>
            <a:endParaRPr lang="en-GB" sz="1200" b="0" strike="noStrike" spc="-1">
              <a:latin typeface="Times New Roman"/>
            </a:endParaRPr>
          </a:p>
        </p:txBody>
      </p:sp>
      <p:pic>
        <p:nvPicPr>
          <p:cNvPr id="29" name="Espace réservé du contenu 3"/>
          <p:cNvPicPr>
            <a:picLocks noChangeAspect="1"/>
          </p:cNvPicPr>
          <p:nvPr/>
        </p:nvPicPr>
        <p:blipFill rotWithShape="1">
          <a:blip r:embed="rId11"/>
          <a:srcRect l="3922" t="42481" r="4818" b="38567"/>
          <a:stretch/>
        </p:blipFill>
        <p:spPr>
          <a:xfrm rot="337132">
            <a:off x="1751747" y="5668140"/>
            <a:ext cx="3312025" cy="25472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30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31" name="Groupe 30"/>
          <p:cNvGrpSpPr/>
          <p:nvPr/>
        </p:nvGrpSpPr>
        <p:grpSpPr>
          <a:xfrm>
            <a:off x="4211977" y="2976960"/>
            <a:ext cx="1066800" cy="1114335"/>
            <a:chOff x="4933950" y="4837916"/>
            <a:chExt cx="1066800" cy="1114335"/>
          </a:xfrm>
        </p:grpSpPr>
        <p:sp>
          <p:nvSpPr>
            <p:cNvPr id="32" name="Virage 31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3" name="Virage 32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8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5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2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6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207553" y="155160"/>
            <a:ext cx="8628992" cy="1144260"/>
          </a:xfrm>
          <a:prstGeom prst="rect">
            <a:avLst/>
          </a:prstGeom>
          <a:noFill/>
          <a:ln w="25560">
            <a:solidFill>
              <a:srgbClr val="C00000"/>
            </a:solidFill>
            <a:round/>
          </a:ln>
        </p:spPr>
        <p:txBody>
          <a:bodyPr anchor="ctr">
            <a:normAutofit fontScale="58500" lnSpcReduction="20000"/>
          </a:bodyPr>
          <a:lstStyle/>
          <a:p>
            <a:pPr algn="ctr">
              <a:lnSpc>
                <a:spcPct val="120000"/>
              </a:lnSpc>
            </a:pPr>
            <a:r>
              <a:rPr lang="fr-FR" sz="2700" b="1" spc="-1" dirty="0" smtClean="0">
                <a:solidFill>
                  <a:srgbClr val="C00000"/>
                </a:solidFill>
              </a:rPr>
              <a:t>Système C</a:t>
            </a:r>
            <a:r>
              <a:rPr lang="fr-FR" sz="2700" b="1" spc="-1" baseline="-25000" dirty="0" smtClean="0">
                <a:solidFill>
                  <a:srgbClr val="C00000"/>
                </a:solidFill>
              </a:rPr>
              <a:t>3</a:t>
            </a:r>
            <a:r>
              <a:rPr lang="fr-FR" sz="2700" b="1" spc="-1" dirty="0" smtClean="0">
                <a:solidFill>
                  <a:srgbClr val="C00000"/>
                </a:solidFill>
              </a:rPr>
              <a:t>F</a:t>
            </a:r>
            <a:r>
              <a:rPr lang="fr-FR" sz="2700" b="1" spc="-1" baseline="-25000" dirty="0" smtClean="0">
                <a:solidFill>
                  <a:srgbClr val="C00000"/>
                </a:solidFill>
              </a:rPr>
              <a:t>8</a:t>
            </a:r>
            <a:r>
              <a:rPr lang="fr-FR" sz="2700" b="1" spc="-1" dirty="0" smtClean="0">
                <a:solidFill>
                  <a:srgbClr val="C00000"/>
                </a:solidFill>
              </a:rPr>
              <a:t> ATLAS (phase 1)</a:t>
            </a:r>
            <a:r>
              <a:rPr lang="fr-FR" sz="2700" b="1" strike="noStrike" spc="-1" dirty="0" smtClean="0">
                <a:solidFill>
                  <a:srgbClr val="C00000"/>
                </a:solidFill>
              </a:rPr>
              <a:t> de 7 compresseurs (sans huile, rapport de compression = 17) </a:t>
            </a:r>
          </a:p>
          <a:p>
            <a:pPr algn="ctr">
              <a:lnSpc>
                <a:spcPct val="120000"/>
              </a:lnSpc>
            </a:pPr>
            <a:r>
              <a:rPr lang="fr-FR" sz="2700" b="1" strike="noStrike" spc="-1" dirty="0" smtClean="0">
                <a:solidFill>
                  <a:schemeClr val="accent5">
                    <a:lumMod val="50000"/>
                  </a:schemeClr>
                </a:solidFill>
              </a:rPr>
              <a:t>dans la caverne USA15  (profondeur 92m) : </a:t>
            </a:r>
            <a:r>
              <a:rPr lang="fr-FR" sz="2700" b="1" spc="-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fr-FR" sz="2700" b="1" spc="-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700" b="1" spc="-1" dirty="0" smtClean="0">
                <a:solidFill>
                  <a:srgbClr val="7030A0"/>
                </a:solidFill>
              </a:rPr>
              <a:t>60 kW de refroidissement </a:t>
            </a:r>
            <a:r>
              <a:rPr lang="fr-FR" sz="2700" b="1" spc="-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 </a:t>
            </a:r>
            <a:r>
              <a:rPr lang="fr-FR" sz="2700" b="1" spc="-1" dirty="0" smtClean="0">
                <a:solidFill>
                  <a:srgbClr val="7030A0"/>
                </a:solidFill>
              </a:rPr>
              <a:t>débit massique 1.2 kg </a:t>
            </a:r>
            <a:r>
              <a:rPr lang="fr-FR" sz="2700" b="1" spc="-1" dirty="0">
                <a:solidFill>
                  <a:srgbClr val="7030A0"/>
                </a:solidFill>
              </a:rPr>
              <a:t>C</a:t>
            </a:r>
            <a:r>
              <a:rPr lang="fr-FR" sz="2700" b="1" spc="-1" baseline="-25000" dirty="0">
                <a:solidFill>
                  <a:srgbClr val="7030A0"/>
                </a:solidFill>
              </a:rPr>
              <a:t>3</a:t>
            </a:r>
            <a:r>
              <a:rPr lang="fr-FR" sz="2700" b="1" spc="-1" dirty="0">
                <a:solidFill>
                  <a:srgbClr val="7030A0"/>
                </a:solidFill>
              </a:rPr>
              <a:t>F</a:t>
            </a:r>
            <a:r>
              <a:rPr lang="fr-FR" sz="2700" b="1" spc="-1" baseline="-25000" dirty="0">
                <a:solidFill>
                  <a:srgbClr val="7030A0"/>
                </a:solidFill>
              </a:rPr>
              <a:t>8</a:t>
            </a:r>
            <a:r>
              <a:rPr lang="fr-FR" sz="2700" b="1" spc="-1" dirty="0">
                <a:solidFill>
                  <a:srgbClr val="7030A0"/>
                </a:solidFill>
              </a:rPr>
              <a:t> </a:t>
            </a:r>
            <a:r>
              <a:rPr lang="fr-FR" sz="2700" b="1" spc="-1" dirty="0" smtClean="0">
                <a:solidFill>
                  <a:srgbClr val="7030A0"/>
                </a:solidFill>
              </a:rPr>
              <a:t>/sec</a:t>
            </a:r>
          </a:p>
          <a:p>
            <a:pPr algn="ctr">
              <a:lnSpc>
                <a:spcPct val="120000"/>
              </a:lnSpc>
            </a:pPr>
            <a:r>
              <a:rPr lang="fr-FR" sz="2700" b="1" spc="-1" dirty="0" smtClean="0"/>
              <a:t> </a:t>
            </a:r>
            <a:r>
              <a:rPr lang="fr-FR" sz="2700" b="1" spc="-1" dirty="0" err="1" smtClean="0"/>
              <a:t>typ</a:t>
            </a:r>
            <a:r>
              <a:rPr lang="fr-FR" sz="2700" b="1" spc="-1" dirty="0" smtClean="0"/>
              <a:t>. 5 compresseurs en service, </a:t>
            </a:r>
            <a:r>
              <a:rPr lang="fr-FR" sz="2700" b="1" strike="noStrike" spc="-1" dirty="0" smtClean="0"/>
              <a:t>1 compresseur en maintenance, 1 en réserve</a:t>
            </a:r>
            <a:endParaRPr lang="fr-FR" sz="2700" b="0" strike="noStrike" spc="-1" dirty="0"/>
          </a:p>
        </p:txBody>
      </p:sp>
      <p:grpSp>
        <p:nvGrpSpPr>
          <p:cNvPr id="368" name="Group 2"/>
          <p:cNvGrpSpPr/>
          <p:nvPr/>
        </p:nvGrpSpPr>
        <p:grpSpPr>
          <a:xfrm>
            <a:off x="207553" y="1398060"/>
            <a:ext cx="8734316" cy="5108220"/>
            <a:chOff x="223484" y="1138680"/>
            <a:chExt cx="8734316" cy="5108220"/>
          </a:xfrm>
        </p:grpSpPr>
        <p:pic>
          <p:nvPicPr>
            <p:cNvPr id="369" name="Picture 2"/>
            <p:cNvPicPr/>
            <p:nvPr/>
          </p:nvPicPr>
          <p:blipFill>
            <a:blip r:embed="rId2"/>
            <a:srcRect t="2478" r="2941"/>
            <a:stretch/>
          </p:blipFill>
          <p:spPr>
            <a:xfrm>
              <a:off x="1223640" y="1138680"/>
              <a:ext cx="6458473" cy="4762595"/>
            </a:xfrm>
            <a:prstGeom prst="rect">
              <a:avLst/>
            </a:prstGeom>
            <a:ln>
              <a:noFill/>
            </a:ln>
          </p:spPr>
        </p:pic>
        <p:sp>
          <p:nvSpPr>
            <p:cNvPr id="370" name="CustomShape 3"/>
            <p:cNvSpPr/>
            <p:nvPr/>
          </p:nvSpPr>
          <p:spPr>
            <a:xfrm>
              <a:off x="223484" y="5171136"/>
              <a:ext cx="8734316" cy="1075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600" b="1" spc="-1" dirty="0" smtClean="0"/>
                <a:t>Chaque</a:t>
              </a:r>
              <a:r>
                <a:rPr lang="fr-FR" sz="1600" b="1" strike="noStrike" spc="-1" dirty="0" smtClean="0"/>
                <a:t> </a:t>
              </a:r>
              <a:r>
                <a:rPr lang="fr-FR" sz="1600" b="1" spc="-1" dirty="0" smtClean="0"/>
                <a:t>c</a:t>
              </a:r>
              <a:r>
                <a:rPr lang="fr-FR" sz="1600" b="1" strike="noStrike" spc="-1" dirty="0" smtClean="0"/>
                <a:t>ompresseur</a:t>
              </a:r>
              <a:r>
                <a:rPr lang="fr-FR" sz="1600" b="1" spc="-1" dirty="0"/>
                <a:t> </a:t>
              </a:r>
              <a:r>
                <a:rPr lang="fr-FR" sz="1600" b="1" spc="-1" dirty="0" smtClean="0"/>
                <a:t>a </a:t>
              </a:r>
              <a:r>
                <a:rPr lang="fr-FR" sz="1600" b="1" strike="noStrike" spc="-1" dirty="0" smtClean="0"/>
                <a:t>6 pistons (3LP, 3HP): maillons faible du système:</a:t>
              </a: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 smtClean="0">
                  <a:solidFill>
                    <a:srgbClr val="C00000"/>
                  </a:solidFill>
                </a:rPr>
                <a:t> </a:t>
              </a:r>
              <a:r>
                <a:rPr lang="fr-FR" sz="1600" b="1" strike="noStrike" spc="-1" dirty="0" smtClean="0">
                  <a:solidFill>
                    <a:srgbClr val="A62AA6"/>
                  </a:solidFill>
                </a:rPr>
                <a:t>« </a:t>
              </a:r>
              <a:r>
                <a:rPr lang="fr-FR" sz="1600" b="1" strike="noStrike" spc="-1" dirty="0" err="1" smtClean="0">
                  <a:solidFill>
                    <a:srgbClr val="A62AA6"/>
                  </a:solidFill>
                </a:rPr>
                <a:t>reciprocating</a:t>
              </a:r>
              <a:r>
                <a:rPr lang="fr-FR" sz="1600" b="1" strike="noStrike" spc="-1" dirty="0" smtClean="0">
                  <a:solidFill>
                    <a:srgbClr val="A62AA6"/>
                  </a:solidFill>
                </a:rPr>
                <a:t> » </a:t>
              </a:r>
              <a:r>
                <a:rPr lang="fr-FR" sz="1600" b="1" strike="noStrike" spc="-1" dirty="0" smtClean="0">
                  <a:solidFill>
                    <a:srgbClr val="A62AA6"/>
                  </a:solidFill>
                  <a:sym typeface="Wingdings" panose="05000000000000000000" pitchFamily="2" charset="2"/>
                </a:rPr>
                <a:t> composants lourdes en mouvement dans </a:t>
              </a:r>
              <a:r>
                <a:rPr lang="fr-FR" sz="1600" b="1" spc="-1" dirty="0" smtClean="0">
                  <a:solidFill>
                    <a:srgbClr val="A62AA6"/>
                  </a:solidFill>
                  <a:sym typeface="Wingdings" panose="05000000000000000000" pitchFamily="2" charset="2"/>
                </a:rPr>
                <a:t>le</a:t>
              </a:r>
              <a:r>
                <a:rPr lang="fr-FR" sz="1600" b="1" strike="noStrike" spc="-1" dirty="0" smtClean="0">
                  <a:solidFill>
                    <a:srgbClr val="A62AA6"/>
                  </a:solidFill>
                  <a:sym typeface="Wingdings" panose="05000000000000000000" pitchFamily="2" charset="2"/>
                </a:rPr>
                <a:t> fluide de refroidissement</a:t>
              </a:r>
              <a:r>
                <a:rPr lang="fr-FR" sz="1600" b="1" strike="noStrike" spc="-1" dirty="0" smtClean="0">
                  <a:solidFill>
                    <a:srgbClr val="A62AA6"/>
                  </a:solidFill>
                </a:rPr>
                <a:t>:</a:t>
              </a:r>
            </a:p>
            <a:p>
              <a:pPr algn="ctr">
                <a:lnSpc>
                  <a:spcPct val="100000"/>
                </a:lnSpc>
              </a:pPr>
              <a:r>
                <a:rPr lang="fr-FR" sz="1600" b="1" spc="-1" dirty="0" smtClean="0">
                  <a:solidFill>
                    <a:srgbClr val="A62AA6"/>
                  </a:solidFill>
                </a:rPr>
                <a:t>vibration, chaleur de compression, dilatation thermique, joints en rotation etc. </a:t>
              </a:r>
            </a:p>
            <a:p>
              <a:pPr algn="ctr">
                <a:lnSpc>
                  <a:spcPct val="100000"/>
                </a:lnSpc>
              </a:pPr>
              <a:r>
                <a:rPr lang="fr-FR" sz="1600" b="1" spc="-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 fuites, poussière (anneaux des pistons en fibre de carbone) </a:t>
              </a:r>
              <a:endParaRPr lang="fr-FR" sz="1600" b="0" strike="noStrike" spc="-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2" name="TextShape 5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F7B3A9E-992C-4E07-AA51-9DA51A705EF9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27</a:t>
            </a:fld>
            <a:endParaRPr lang="en-GB" sz="1200" b="0" strike="noStrike" spc="-1">
              <a:latin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" y="1622992"/>
            <a:ext cx="1112202" cy="1112202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983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28</a:t>
            </a:fld>
            <a:endParaRPr lang="en-GB"/>
          </a:p>
        </p:txBody>
      </p:sp>
      <p:sp>
        <p:nvSpPr>
          <p:cNvPr id="6" name="Titre 1"/>
          <p:cNvSpPr txBox="1">
            <a:spLocks noGrp="1"/>
          </p:cNvSpPr>
          <p:nvPr>
            <p:ph type="title"/>
          </p:nvPr>
        </p:nvSpPr>
        <p:spPr>
          <a:xfrm>
            <a:off x="154004" y="1370540"/>
            <a:ext cx="8835992" cy="2991588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thermodynamique circulation ‘classique’, ‘inversée’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non-conventionnel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Inversée‘ :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système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‘thermosiphon’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 (C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8" name="Groupe 7"/>
          <p:cNvGrpSpPr/>
          <p:nvPr/>
        </p:nvGrpSpPr>
        <p:grpSpPr>
          <a:xfrm flipH="1">
            <a:off x="8228439" y="3713259"/>
            <a:ext cx="438482" cy="537562"/>
            <a:chOff x="4933950" y="4837916"/>
            <a:chExt cx="1066800" cy="1114335"/>
          </a:xfrm>
        </p:grpSpPr>
        <p:sp>
          <p:nvSpPr>
            <p:cNvPr id="9" name="Virage 8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Virage 9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7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"/>
          <p:cNvPicPr/>
          <p:nvPr/>
        </p:nvPicPr>
        <p:blipFill>
          <a:blip r:embed="rId2"/>
          <a:stretch/>
        </p:blipFill>
        <p:spPr>
          <a:xfrm>
            <a:off x="3133080" y="-27540"/>
            <a:ext cx="3935520" cy="6661440"/>
          </a:xfrm>
          <a:prstGeom prst="rect">
            <a:avLst/>
          </a:prstGeom>
          <a:ln w="9360">
            <a:noFill/>
          </a:ln>
        </p:spPr>
      </p:pic>
      <p:pic>
        <p:nvPicPr>
          <p:cNvPr id="314" name="Picture 8"/>
          <p:cNvPicPr/>
          <p:nvPr/>
        </p:nvPicPr>
        <p:blipFill>
          <a:blip r:embed="rId3"/>
          <a:stretch/>
        </p:blipFill>
        <p:spPr>
          <a:xfrm>
            <a:off x="7524360" y="177480"/>
            <a:ext cx="1527840" cy="1015200"/>
          </a:xfrm>
          <a:prstGeom prst="rect">
            <a:avLst/>
          </a:prstGeom>
          <a:ln>
            <a:noFill/>
          </a:ln>
        </p:spPr>
      </p:pic>
      <p:pic>
        <p:nvPicPr>
          <p:cNvPr id="315" name="Picture 8"/>
          <p:cNvPicPr/>
          <p:nvPr/>
        </p:nvPicPr>
        <p:blipFill>
          <a:blip r:embed="rId4"/>
          <a:stretch/>
        </p:blipFill>
        <p:spPr>
          <a:xfrm>
            <a:off x="2275560" y="1843200"/>
            <a:ext cx="1785600" cy="1681560"/>
          </a:xfrm>
          <a:prstGeom prst="rect">
            <a:avLst/>
          </a:prstGeom>
          <a:ln>
            <a:noFill/>
          </a:ln>
        </p:spPr>
      </p:pic>
      <p:pic>
        <p:nvPicPr>
          <p:cNvPr id="316" name="Picture 9"/>
          <p:cNvPicPr/>
          <p:nvPr/>
        </p:nvPicPr>
        <p:blipFill>
          <a:blip r:embed="rId5"/>
          <a:srcRect l="80948" t="68972"/>
          <a:stretch/>
        </p:blipFill>
        <p:spPr>
          <a:xfrm>
            <a:off x="7376040" y="4293000"/>
            <a:ext cx="1605600" cy="1375200"/>
          </a:xfrm>
          <a:prstGeom prst="rect">
            <a:avLst/>
          </a:prstGeom>
          <a:ln>
            <a:noFill/>
          </a:ln>
        </p:spPr>
      </p:pic>
      <p:sp>
        <p:nvSpPr>
          <p:cNvPr id="317" name="CustomShape 2"/>
          <p:cNvSpPr/>
          <p:nvPr/>
        </p:nvSpPr>
        <p:spPr>
          <a:xfrm>
            <a:off x="5803560" y="-9360"/>
            <a:ext cx="1812960" cy="8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 dirty="0" err="1" smtClean="0">
                <a:solidFill>
                  <a:srgbClr val="2F5597"/>
                </a:solidFill>
                <a:latin typeface="Calibri"/>
              </a:rPr>
              <a:t>Condenseur</a:t>
            </a:r>
            <a:r>
              <a:rPr lang="en-GB" sz="1600" b="1" strike="noStrike" spc="-1" dirty="0" smtClean="0">
                <a:solidFill>
                  <a:srgbClr val="2F5597"/>
                </a:solidFill>
                <a:latin typeface="Calibri"/>
              </a:rPr>
              <a:t> sur </a:t>
            </a:r>
            <a:r>
              <a:rPr lang="en-GB" sz="1600" b="1" strike="noStrike" spc="-1" dirty="0" err="1" smtClean="0">
                <a:solidFill>
                  <a:srgbClr val="2F5597"/>
                </a:solidFill>
                <a:latin typeface="Calibri"/>
              </a:rPr>
              <a:t>toit</a:t>
            </a:r>
            <a:r>
              <a:rPr lang="en-GB" sz="1600" b="1" strike="noStrike" spc="-1" dirty="0" smtClean="0">
                <a:solidFill>
                  <a:srgbClr val="2F5597"/>
                </a:solidFill>
                <a:latin typeface="Calibri"/>
              </a:rPr>
              <a:t> de point 1</a:t>
            </a: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 smtClean="0">
                <a:solidFill>
                  <a:srgbClr val="2F5597"/>
                </a:solidFill>
                <a:latin typeface="Calibri"/>
              </a:rPr>
              <a:t> </a:t>
            </a:r>
            <a:r>
              <a:rPr lang="en-GB" sz="1600" b="1" spc="-1" dirty="0">
                <a:solidFill>
                  <a:srgbClr val="2F5597"/>
                </a:solidFill>
              </a:rPr>
              <a:t>LHC (</a:t>
            </a:r>
            <a:r>
              <a:rPr lang="en-GB" sz="1600" b="1" strike="noStrike" spc="-1" dirty="0">
                <a:solidFill>
                  <a:srgbClr val="2F5597"/>
                </a:solidFill>
                <a:latin typeface="Calibri"/>
              </a:rPr>
              <a:t>ATLAS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7186203" y="5459760"/>
            <a:ext cx="1890239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 dirty="0" err="1" smtClean="0">
                <a:solidFill>
                  <a:srgbClr val="C00000"/>
                </a:solidFill>
                <a:latin typeface="Calibri"/>
              </a:rPr>
              <a:t>Evaporateur</a:t>
            </a:r>
            <a:r>
              <a:rPr lang="en-GB" sz="1600" b="1" strike="noStrike" spc="-1" dirty="0" smtClean="0">
                <a:solidFill>
                  <a:srgbClr val="C00000"/>
                </a:solidFill>
                <a:latin typeface="Calibri"/>
              </a:rPr>
              <a:t> 60 kW; </a:t>
            </a:r>
            <a:endParaRPr lang="en-GB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 smtClean="0">
                <a:solidFill>
                  <a:srgbClr val="C00000"/>
                </a:solidFill>
                <a:latin typeface="Calibri"/>
              </a:rPr>
              <a:t>(tracker </a:t>
            </a:r>
            <a:r>
              <a:rPr lang="en-GB" sz="1600" b="1" strike="noStrike" spc="-1" dirty="0" err="1" smtClean="0">
                <a:solidFill>
                  <a:srgbClr val="C00000"/>
                </a:solidFill>
                <a:latin typeface="Calibri"/>
              </a:rPr>
              <a:t>silicium</a:t>
            </a:r>
            <a:endParaRPr lang="en-GB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ATLAS: SCT + </a:t>
            </a:r>
            <a:r>
              <a:rPr lang="en-GB" sz="1600" b="1" strike="noStrike" spc="-1" dirty="0" smtClean="0">
                <a:solidFill>
                  <a:srgbClr val="C00000"/>
                </a:solidFill>
                <a:latin typeface="Calibri"/>
              </a:rPr>
              <a:t>pixels:</a:t>
            </a:r>
          </a:p>
          <a:p>
            <a:pPr algn="ctr">
              <a:lnSpc>
                <a:spcPct val="100000"/>
              </a:lnSpc>
            </a:pPr>
            <a:r>
              <a:rPr lang="en-GB" sz="1600" b="1" spc="-1" dirty="0" smtClean="0">
                <a:solidFill>
                  <a:srgbClr val="C00000"/>
                </a:solidFill>
                <a:latin typeface="Calibri"/>
              </a:rPr>
              <a:t>208 circuits</a:t>
            </a:r>
            <a:r>
              <a:rPr lang="en-GB" sz="1600" b="1" strike="noStrike" spc="-1" dirty="0" smtClean="0">
                <a:solidFill>
                  <a:srgbClr val="C00000"/>
                </a:solidFill>
                <a:latin typeface="Calibri"/>
              </a:rPr>
              <a:t>)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2203639" y="3139157"/>
            <a:ext cx="1533642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 dirty="0" smtClean="0">
                <a:solidFill>
                  <a:srgbClr val="000000"/>
                </a:solidFill>
                <a:latin typeface="Calibri"/>
              </a:rPr>
              <a:t>Groupe froide</a:t>
            </a:r>
            <a:endParaRPr lang="fr-FR" sz="16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 dirty="0" smtClean="0">
                <a:solidFill>
                  <a:srgbClr val="000000"/>
                </a:solidFill>
                <a:latin typeface="Calibri"/>
              </a:rPr>
              <a:t>(surface) </a:t>
            </a:r>
            <a:endParaRPr lang="fr-FR" sz="1600" b="1" spc="-1" dirty="0" smtClean="0"/>
          </a:p>
          <a:p>
            <a:pPr algn="ctr">
              <a:lnSpc>
                <a:spcPct val="100000"/>
              </a:lnSpc>
            </a:pPr>
            <a:r>
              <a:rPr lang="fr-FR" sz="1600" b="1" spc="-1" dirty="0" smtClean="0"/>
              <a:t>double étage</a:t>
            </a:r>
          </a:p>
          <a:p>
            <a:pPr algn="ctr">
              <a:lnSpc>
                <a:spcPct val="100000"/>
              </a:lnSpc>
            </a:pPr>
            <a:r>
              <a:rPr lang="fr-FR" sz="1600" b="1" spc="-1" dirty="0" smtClean="0"/>
              <a:t>HFC R404A/R23</a:t>
            </a:r>
            <a:endParaRPr lang="fr-FR" sz="1600" b="1" spc="-1" dirty="0"/>
          </a:p>
        </p:txBody>
      </p:sp>
      <p:sp>
        <p:nvSpPr>
          <p:cNvPr id="320" name="CustomShape 5"/>
          <p:cNvSpPr/>
          <p:nvPr/>
        </p:nvSpPr>
        <p:spPr>
          <a:xfrm>
            <a:off x="2157104" y="1611000"/>
            <a:ext cx="360" cy="393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6"/>
          <p:cNvSpPr/>
          <p:nvPr/>
        </p:nvSpPr>
        <p:spPr>
          <a:xfrm>
            <a:off x="1544384" y="3256059"/>
            <a:ext cx="595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000000"/>
                </a:solidFill>
                <a:latin typeface="Calibri"/>
              </a:rPr>
              <a:t>92 m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322" name="CustomShape 7"/>
          <p:cNvSpPr/>
          <p:nvPr/>
        </p:nvSpPr>
        <p:spPr>
          <a:xfrm flipH="1">
            <a:off x="7680600" y="1270080"/>
            <a:ext cx="15120" cy="3050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8"/>
          <p:cNvSpPr/>
          <p:nvPr/>
        </p:nvSpPr>
        <p:spPr>
          <a:xfrm flipV="1">
            <a:off x="8390880" y="1272600"/>
            <a:ext cx="360" cy="301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CustomShape 9"/>
          <p:cNvSpPr/>
          <p:nvPr/>
        </p:nvSpPr>
        <p:spPr>
          <a:xfrm>
            <a:off x="6829465" y="3396304"/>
            <a:ext cx="8049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2F5597"/>
                </a:solidFill>
                <a:latin typeface="Calibri"/>
              </a:rPr>
              <a:t>C</a:t>
            </a:r>
            <a:r>
              <a:rPr lang="en-GB" sz="1600" b="1" strike="noStrike" spc="-1" baseline="-25000" dirty="0">
                <a:solidFill>
                  <a:srgbClr val="2F5597"/>
                </a:solidFill>
                <a:latin typeface="Calibri"/>
              </a:rPr>
              <a:t>3</a:t>
            </a:r>
            <a:r>
              <a:rPr lang="en-GB" sz="1600" b="1" strike="noStrike" spc="-1" dirty="0">
                <a:solidFill>
                  <a:srgbClr val="2F5597"/>
                </a:solidFill>
                <a:latin typeface="Calibri"/>
              </a:rPr>
              <a:t>F</a:t>
            </a:r>
            <a:r>
              <a:rPr lang="en-GB" sz="1600" b="1" strike="noStrike" spc="-1" baseline="-25000" dirty="0">
                <a:solidFill>
                  <a:srgbClr val="2F5597"/>
                </a:solidFill>
                <a:latin typeface="Calibri"/>
              </a:rPr>
              <a:t>8</a:t>
            </a:r>
            <a:r>
              <a:rPr lang="en-GB" sz="1600" b="1" strike="noStrike" spc="-1" dirty="0">
                <a:solidFill>
                  <a:srgbClr val="2F5597"/>
                </a:solidFill>
                <a:latin typeface="Calibri"/>
              </a:rPr>
              <a:t> </a:t>
            </a:r>
            <a:endParaRPr lang="en-GB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 err="1" smtClean="0">
                <a:solidFill>
                  <a:srgbClr val="2F5597"/>
                </a:solidFill>
                <a:latin typeface="Calibri"/>
              </a:rPr>
              <a:t>liquide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325" name="CustomShape 10"/>
          <p:cNvSpPr/>
          <p:nvPr/>
        </p:nvSpPr>
        <p:spPr>
          <a:xfrm>
            <a:off x="8288280" y="3041499"/>
            <a:ext cx="892080" cy="10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C</a:t>
            </a:r>
            <a:r>
              <a:rPr lang="en-GB" sz="1600" b="1" strike="noStrike" spc="-1" baseline="-25000" dirty="0">
                <a:solidFill>
                  <a:srgbClr val="C00000"/>
                </a:solidFill>
                <a:latin typeface="Calibri"/>
              </a:rPr>
              <a:t>3</a:t>
            </a: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F</a:t>
            </a:r>
            <a:r>
              <a:rPr lang="en-GB" sz="1600" b="1" strike="noStrike" spc="-1" baseline="-25000" dirty="0">
                <a:solidFill>
                  <a:srgbClr val="C00000"/>
                </a:solidFill>
                <a:latin typeface="Calibri"/>
              </a:rPr>
              <a:t>8</a:t>
            </a: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 </a:t>
            </a:r>
            <a:endParaRPr lang="en-GB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 err="1" smtClean="0">
                <a:solidFill>
                  <a:srgbClr val="C00000"/>
                </a:solidFill>
                <a:latin typeface="Calibri"/>
              </a:rPr>
              <a:t>Vapeur</a:t>
            </a:r>
            <a:endParaRPr lang="en-GB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(1.2 kg.s</a:t>
            </a:r>
            <a:r>
              <a:rPr lang="en-GB" sz="1600" b="1" strike="noStrike" spc="-1" baseline="30000" dirty="0">
                <a:solidFill>
                  <a:srgbClr val="C00000"/>
                </a:solidFill>
                <a:latin typeface="Calibri"/>
              </a:rPr>
              <a:t>-1</a:t>
            </a:r>
            <a:r>
              <a:rPr lang="en-GB" sz="1600" b="1" strike="noStrike" spc="-1" dirty="0">
                <a:solidFill>
                  <a:srgbClr val="C00000"/>
                </a:solidFill>
                <a:latin typeface="Calibri"/>
              </a:rPr>
              <a:t>)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326" name="CustomShape 11"/>
          <p:cNvSpPr/>
          <p:nvPr/>
        </p:nvSpPr>
        <p:spPr>
          <a:xfrm flipH="1">
            <a:off x="5042646" y="520200"/>
            <a:ext cx="1239353" cy="62036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12"/>
          <p:cNvSpPr/>
          <p:nvPr/>
        </p:nvSpPr>
        <p:spPr>
          <a:xfrm flipV="1">
            <a:off x="3315240" y="1324535"/>
            <a:ext cx="1544400" cy="9542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6">
                <a:lumMod val="75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CustomShape 14"/>
          <p:cNvSpPr/>
          <p:nvPr/>
        </p:nvSpPr>
        <p:spPr>
          <a:xfrm>
            <a:off x="32019" y="64800"/>
            <a:ext cx="3499974" cy="1075764"/>
          </a:xfrm>
          <a:prstGeom prst="rect">
            <a:avLst/>
          </a:prstGeom>
          <a:noFill/>
          <a:ln w="12600">
            <a:solidFill>
              <a:srgbClr val="00009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 dirty="0" smtClean="0">
                <a:solidFill>
                  <a:srgbClr val="C00000"/>
                </a:solidFill>
                <a:latin typeface="Calibri"/>
              </a:rPr>
              <a:t>ATLAS Thermosiphon</a:t>
            </a:r>
            <a:endParaRPr lang="fr-FR" sz="16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i="1" strike="noStrike" spc="-1" dirty="0" err="1" smtClean="0">
                <a:solidFill>
                  <a:srgbClr val="44546A"/>
                </a:solidFill>
                <a:latin typeface="Calibri"/>
              </a:rPr>
              <a:t>Systeme</a:t>
            </a:r>
            <a:r>
              <a:rPr lang="fr-FR" sz="1600" b="1" i="1" strike="noStrike" spc="-1" dirty="0" smtClean="0">
                <a:solidFill>
                  <a:srgbClr val="44546A"/>
                </a:solidFill>
                <a:latin typeface="Calibri"/>
              </a:rPr>
              <a:t> de base pour refroidissement  </a:t>
            </a:r>
          </a:p>
          <a:p>
            <a:pPr algn="ctr">
              <a:lnSpc>
                <a:spcPct val="100000"/>
              </a:lnSpc>
            </a:pPr>
            <a:r>
              <a:rPr lang="fr-FR" sz="1600" b="1" i="1" strike="noStrike" spc="-1" dirty="0" smtClean="0">
                <a:solidFill>
                  <a:srgbClr val="44546A"/>
                </a:solidFill>
                <a:latin typeface="Calibri"/>
              </a:rPr>
              <a:t>ATLAS pixel &amp; SCT  </a:t>
            </a:r>
            <a:endParaRPr lang="fr-FR" sz="16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i="1" strike="noStrike" spc="-1" dirty="0" smtClean="0">
                <a:solidFill>
                  <a:srgbClr val="44546A"/>
                </a:solidFill>
                <a:latin typeface="Calibri"/>
              </a:rPr>
              <a:t>(</a:t>
            </a:r>
            <a:r>
              <a:rPr lang="fr-FR" sz="1600" b="1" i="1" spc="-1" dirty="0" smtClean="0">
                <a:solidFill>
                  <a:srgbClr val="44546A"/>
                </a:solidFill>
                <a:latin typeface="Calibri"/>
              </a:rPr>
              <a:t>depuis </a:t>
            </a:r>
            <a:r>
              <a:rPr lang="fr-FR" sz="1600" b="1" i="1" strike="noStrike" spc="-1" dirty="0" smtClean="0">
                <a:solidFill>
                  <a:srgbClr val="44546A"/>
                </a:solidFill>
                <a:latin typeface="Calibri"/>
              </a:rPr>
              <a:t>sept 20, 2018)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331" name="CustomShape 16"/>
          <p:cNvSpPr/>
          <p:nvPr/>
        </p:nvSpPr>
        <p:spPr>
          <a:xfrm>
            <a:off x="6557400" y="4197960"/>
            <a:ext cx="10980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>
                <a:solidFill>
                  <a:srgbClr val="2F5597"/>
                </a:solidFill>
                <a:latin typeface="Calibri"/>
              </a:rPr>
              <a:t>P = 16 bar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332" name="TextShape 17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4E9EB44-4E9C-4148-90E9-F2EFF14AB2F4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29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22" name="CustomShape 7"/>
          <p:cNvSpPr/>
          <p:nvPr/>
        </p:nvSpPr>
        <p:spPr>
          <a:xfrm flipV="1">
            <a:off x="3315240" y="1033856"/>
            <a:ext cx="4154601" cy="13835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6">
                <a:lumMod val="75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9"/>
          <p:cNvSpPr/>
          <p:nvPr/>
        </p:nvSpPr>
        <p:spPr>
          <a:xfrm>
            <a:off x="5471640" y="1178936"/>
            <a:ext cx="1861380" cy="8295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strike="noStrike" spc="-1" dirty="0" err="1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Fluide</a:t>
            </a:r>
            <a:r>
              <a:rPr lang="en-GB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 de </a:t>
            </a:r>
            <a:r>
              <a:rPr lang="en-GB" sz="1600" b="1" strike="noStrike" spc="-1" dirty="0" err="1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transfert</a:t>
            </a:r>
            <a:r>
              <a:rPr lang="en-GB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 intermediate C</a:t>
            </a:r>
            <a:r>
              <a:rPr lang="en-GB" sz="1600" b="1" spc="-1" baseline="-25000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6</a:t>
            </a:r>
            <a:r>
              <a:rPr lang="en-GB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F</a:t>
            </a:r>
            <a:r>
              <a:rPr lang="en-GB" sz="1600" b="1" spc="-1" baseline="-25000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14</a:t>
            </a:r>
            <a:r>
              <a:rPr lang="en-GB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endParaRPr lang="en-GB" sz="16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l</a:t>
            </a:r>
            <a:r>
              <a:rPr lang="en-GB" sz="1600" b="1" strike="noStrike" spc="-1" dirty="0" err="1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iquide</a:t>
            </a:r>
            <a:r>
              <a:rPr lang="en-GB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 (¬ 40 </a:t>
            </a:r>
            <a:r>
              <a:rPr lang="en-GB" sz="1600" b="1" spc="-1" dirty="0" smtClean="0">
                <a:solidFill>
                  <a:schemeClr val="accent6">
                    <a:lumMod val="50000"/>
                  </a:schemeClr>
                </a:solidFill>
              </a:rPr>
              <a:t>kg.s</a:t>
            </a:r>
            <a:r>
              <a:rPr lang="en-GB" sz="1600" b="1" spc="-1" baseline="30000" dirty="0" smtClean="0">
                <a:solidFill>
                  <a:schemeClr val="accent6">
                    <a:lumMod val="50000"/>
                  </a:schemeClr>
                </a:solidFill>
              </a:rPr>
              <a:t>-1</a:t>
            </a:r>
            <a:r>
              <a:rPr lang="en-GB" sz="1600" b="1" spc="-1" dirty="0" smtClean="0">
                <a:solidFill>
                  <a:srgbClr val="2F5597"/>
                </a:solidFill>
              </a:rPr>
              <a:t>)</a:t>
            </a:r>
            <a:endParaRPr lang="en-GB" sz="1600" b="0" strike="noStrike" spc="-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29</a:t>
            </a:fld>
            <a:endParaRPr lang="en-GB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" y="5773751"/>
            <a:ext cx="1112202" cy="1112202"/>
          </a:xfrm>
          <a:prstGeom prst="rect">
            <a:avLst/>
          </a:prstGeom>
        </p:spPr>
      </p:pic>
      <p:sp>
        <p:nvSpPr>
          <p:cNvPr id="2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2" name="Rectangle 1"/>
          <p:cNvSpPr/>
          <p:nvPr/>
        </p:nvSpPr>
        <p:spPr>
          <a:xfrm>
            <a:off x="-10676" y="1766637"/>
            <a:ext cx="2235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Exploitation de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</a:rPr>
              <a:t>profondeur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du </a:t>
            </a:r>
            <a:r>
              <a:rPr lang="en-GB" b="1" dirty="0" err="1" smtClean="0">
                <a:solidFill>
                  <a:srgbClr val="C00000"/>
                </a:solidFill>
              </a:rPr>
              <a:t>puits</a:t>
            </a:r>
            <a:r>
              <a:rPr lang="en-GB" b="1" dirty="0" smtClean="0">
                <a:solidFill>
                  <a:srgbClr val="C00000"/>
                </a:solidFill>
              </a:rPr>
              <a:t> ATLAS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pour la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 livraison liquids </a:t>
            </a:r>
          </a:p>
          <a:p>
            <a:pPr algn="ctr"/>
            <a:r>
              <a:rPr lang="en-GB" b="1" dirty="0" err="1" smtClean="0">
                <a:solidFill>
                  <a:srgbClr val="C00000"/>
                </a:solidFill>
              </a:rPr>
              <a:t>vers</a:t>
            </a:r>
            <a:r>
              <a:rPr lang="en-GB" b="1" dirty="0" smtClean="0">
                <a:solidFill>
                  <a:srgbClr val="C00000"/>
                </a:solidFill>
              </a:rPr>
              <a:t> 16 bar</a:t>
            </a: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(pas </a:t>
            </a:r>
            <a:r>
              <a:rPr lang="en-GB" b="1" dirty="0">
                <a:solidFill>
                  <a:srgbClr val="C00000"/>
                </a:solidFill>
              </a:rPr>
              <a:t>de </a:t>
            </a:r>
            <a:r>
              <a:rPr lang="en-GB" b="1" dirty="0" err="1">
                <a:solidFill>
                  <a:srgbClr val="C00000"/>
                </a:solidFill>
              </a:rPr>
              <a:t>composants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endParaRPr lang="en-GB" b="1" dirty="0" smtClean="0">
              <a:solidFill>
                <a:srgbClr val="C00000"/>
              </a:solidFill>
            </a:endParaRPr>
          </a:p>
          <a:p>
            <a:pPr algn="ctr"/>
            <a:r>
              <a:rPr lang="en-GB" b="1" dirty="0" err="1" smtClean="0">
                <a:solidFill>
                  <a:srgbClr val="C00000"/>
                </a:solidFill>
              </a:rPr>
              <a:t>en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movement </a:t>
            </a:r>
            <a:endParaRPr lang="en-GB" b="1" dirty="0" smtClean="0">
              <a:solidFill>
                <a:srgbClr val="C00000"/>
              </a:solidFill>
            </a:endParaRP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(</a:t>
            </a:r>
            <a:r>
              <a:rPr lang="en-GB" b="1" dirty="0" err="1">
                <a:solidFill>
                  <a:srgbClr val="C00000"/>
                </a:solidFill>
              </a:rPr>
              <a:t>sauf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vannes</a:t>
            </a:r>
            <a:r>
              <a:rPr lang="en-GB" b="1" dirty="0">
                <a:solidFill>
                  <a:srgbClr val="C00000"/>
                </a:solidFill>
              </a:rPr>
              <a:t>) </a:t>
            </a:r>
            <a:endParaRPr lang="en-GB" b="1" dirty="0" smtClean="0">
              <a:solidFill>
                <a:srgbClr val="C00000"/>
              </a:solidFill>
            </a:endParaRPr>
          </a:p>
          <a:p>
            <a:pPr algn="ctr"/>
            <a:r>
              <a:rPr lang="en-GB" b="1" dirty="0" err="1" smtClean="0">
                <a:solidFill>
                  <a:srgbClr val="C00000"/>
                </a:solidFill>
              </a:rPr>
              <a:t>dans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le circuit</a:t>
            </a:r>
            <a:r>
              <a:rPr lang="en-GB" b="1" baseline="-25000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C</a:t>
            </a:r>
            <a:r>
              <a:rPr lang="en-GB" b="1" baseline="-25000" dirty="0">
                <a:solidFill>
                  <a:srgbClr val="C00000"/>
                </a:solidFill>
              </a:rPr>
              <a:t>3</a:t>
            </a:r>
            <a:r>
              <a:rPr lang="en-GB" b="1" dirty="0">
                <a:solidFill>
                  <a:srgbClr val="C00000"/>
                </a:solidFill>
              </a:rPr>
              <a:t>F</a:t>
            </a:r>
            <a:r>
              <a:rPr lang="en-GB" b="1" baseline="-25000" dirty="0">
                <a:solidFill>
                  <a:srgbClr val="C00000"/>
                </a:solidFill>
              </a:rPr>
              <a:t>8</a:t>
            </a:r>
            <a:r>
              <a:rPr lang="en-GB" b="1" dirty="0">
                <a:solidFill>
                  <a:srgbClr val="C00000"/>
                </a:solidFill>
              </a:rPr>
              <a:t>)</a:t>
            </a:r>
            <a:r>
              <a:rPr lang="en-GB" b="1" baseline="-25000" dirty="0">
                <a:solidFill>
                  <a:srgbClr val="C00000"/>
                </a:solidFill>
              </a:rPr>
              <a:t> 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968" y="371395"/>
            <a:ext cx="8229240" cy="997196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trajectographes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 LHC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silicium refroidis par évaporation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6450" y="1455649"/>
            <a:ext cx="8847667" cy="14957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ATLAS: pixels &amp; SCT, (C</a:t>
            </a:r>
            <a:r>
              <a:rPr lang="en-GB" sz="36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36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IBL (CO</a:t>
            </a:r>
            <a:r>
              <a:rPr lang="en-GB" sz="36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 -25°C</a:t>
            </a:r>
          </a:p>
          <a:p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			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runs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1,2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endParaRPr lang="fr-FR" sz="3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ITk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GB" sz="32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(LHC-HL: 2027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kW &lt; -35°C*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3933" y="3038502"/>
            <a:ext cx="8561758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(H</a:t>
            </a:r>
            <a:r>
              <a:rPr lang="en-GB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O) </a:t>
            </a:r>
            <a:r>
              <a:rPr lang="en-GB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20°C </a:t>
            </a: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 </a:t>
            </a:r>
            <a:r>
              <a:rPr lang="en-GB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LHC-HL? ;</a:t>
            </a:r>
            <a:endParaRPr lang="en-GB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3933" y="3580280"/>
            <a:ext cx="8906934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CO</a:t>
            </a:r>
            <a:r>
              <a:rPr lang="en-GB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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AMS-2 (Station Spatial International) </a:t>
            </a:r>
            <a:endParaRPr lang="en-GB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LHC  runs 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-25°C: 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&lt;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-35°C* (LHC-HL)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GB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68968" y="4620657"/>
            <a:ext cx="8622632" cy="17727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 (C</a:t>
            </a:r>
            <a:r>
              <a:rPr lang="fr-FR" sz="36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LHC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runs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1,2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-15</a:t>
            </a: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°C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(rarement attient)</a:t>
            </a:r>
            <a:endPara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 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36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(LHC-HL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&gt;</a:t>
            </a:r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kW CO</a:t>
            </a:r>
            <a:r>
              <a:rPr lang="fr-FR" sz="28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</a:t>
            </a:r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-35°C*;</a:t>
            </a:r>
            <a:endParaRPr lang="fr-FR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“Common working group” + CERN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EN-CV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3985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2"/>
          <p:cNvPicPr/>
          <p:nvPr/>
        </p:nvPicPr>
        <p:blipFill rotWithShape="1">
          <a:blip r:embed="rId3"/>
          <a:srcRect b="8368"/>
          <a:stretch/>
        </p:blipFill>
        <p:spPr>
          <a:xfrm>
            <a:off x="762120" y="1295280"/>
            <a:ext cx="7695720" cy="4769344"/>
          </a:xfrm>
          <a:prstGeom prst="rect">
            <a:avLst/>
          </a:prstGeom>
          <a:ln>
            <a:noFill/>
          </a:ln>
        </p:spPr>
      </p:pic>
      <p:sp>
        <p:nvSpPr>
          <p:cNvPr id="1035" name="CustomShape 1"/>
          <p:cNvSpPr/>
          <p:nvPr/>
        </p:nvSpPr>
        <p:spPr>
          <a:xfrm flipV="1">
            <a:off x="4724280" y="3199320"/>
            <a:ext cx="236196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6" name="CustomShape 2"/>
          <p:cNvSpPr/>
          <p:nvPr/>
        </p:nvSpPr>
        <p:spPr>
          <a:xfrm>
            <a:off x="3019320" y="5334120"/>
            <a:ext cx="20282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>
                <a:solidFill>
                  <a:srgbClr val="C55A11"/>
                </a:solidFill>
                <a:latin typeface="Calibri"/>
              </a:rPr>
              <a:t>Condensation @-60ºC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1037" name="CustomShape 3"/>
          <p:cNvSpPr/>
          <p:nvPr/>
        </p:nvSpPr>
        <p:spPr>
          <a:xfrm>
            <a:off x="4590720" y="3721320"/>
            <a:ext cx="3086207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 smtClean="0">
                <a:solidFill>
                  <a:srgbClr val="FF0000"/>
                </a:solidFill>
                <a:latin typeface="Times New Roman"/>
              </a:rPr>
              <a:t> Evaporation sur tracker </a:t>
            </a:r>
            <a:r>
              <a:rPr lang="en-GB" sz="1600" b="1" strike="noStrike" spc="-1" dirty="0">
                <a:solidFill>
                  <a:srgbClr val="FF0000"/>
                </a:solidFill>
                <a:latin typeface="Times New Roman"/>
              </a:rPr>
              <a:t>@-25ºC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038" name="CustomShape 4"/>
          <p:cNvSpPr/>
          <p:nvPr/>
        </p:nvSpPr>
        <p:spPr>
          <a:xfrm rot="5400000">
            <a:off x="7583040" y="4304520"/>
            <a:ext cx="68544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9" name="CustomShape 5"/>
          <p:cNvSpPr/>
          <p:nvPr/>
        </p:nvSpPr>
        <p:spPr>
          <a:xfrm rot="10800000">
            <a:off x="7239600" y="4877280"/>
            <a:ext cx="68688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0" name="CustomShape 6"/>
          <p:cNvSpPr/>
          <p:nvPr/>
        </p:nvSpPr>
        <p:spPr>
          <a:xfrm rot="5400000">
            <a:off x="6515280" y="4762440"/>
            <a:ext cx="456840" cy="228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1" name="CustomShape 7"/>
          <p:cNvSpPr/>
          <p:nvPr/>
        </p:nvSpPr>
        <p:spPr>
          <a:xfrm rot="10800000">
            <a:off x="6248880" y="5334480"/>
            <a:ext cx="45684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2" name="CustomShape 8"/>
          <p:cNvSpPr/>
          <p:nvPr/>
        </p:nvSpPr>
        <p:spPr>
          <a:xfrm rot="10800000">
            <a:off x="2819880" y="5257800"/>
            <a:ext cx="266652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1B105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3" name="CustomShape 9"/>
          <p:cNvSpPr/>
          <p:nvPr/>
        </p:nvSpPr>
        <p:spPr>
          <a:xfrm rot="5400000" flipH="1" flipV="1">
            <a:off x="686160" y="3427920"/>
            <a:ext cx="198072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1B105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4" name="CustomShape 10"/>
          <p:cNvSpPr/>
          <p:nvPr/>
        </p:nvSpPr>
        <p:spPr>
          <a:xfrm>
            <a:off x="2438280" y="1981080"/>
            <a:ext cx="159984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1B105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5" name="CustomShape 11"/>
          <p:cNvSpPr/>
          <p:nvPr/>
        </p:nvSpPr>
        <p:spPr>
          <a:xfrm rot="5400000">
            <a:off x="4039560" y="2437560"/>
            <a:ext cx="106632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1B105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46" name="Picture 2"/>
          <p:cNvPicPr/>
          <p:nvPr/>
        </p:nvPicPr>
        <p:blipFill>
          <a:blip r:embed="rId4"/>
          <a:stretch/>
        </p:blipFill>
        <p:spPr>
          <a:xfrm>
            <a:off x="4419720" y="2666880"/>
            <a:ext cx="1206000" cy="926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47" name="Picture 2"/>
          <p:cNvPicPr/>
          <p:nvPr/>
        </p:nvPicPr>
        <p:blipFill>
          <a:blip r:embed="rId5"/>
          <a:stretch/>
        </p:blipFill>
        <p:spPr>
          <a:xfrm>
            <a:off x="5791320" y="2666880"/>
            <a:ext cx="1231560" cy="9266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48" name="Picture 2"/>
          <p:cNvPicPr/>
          <p:nvPr/>
        </p:nvPicPr>
        <p:blipFill>
          <a:blip r:embed="rId6"/>
          <a:stretch/>
        </p:blipFill>
        <p:spPr>
          <a:xfrm>
            <a:off x="7086600" y="2895480"/>
            <a:ext cx="1293480" cy="8600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49" name="Picture 2"/>
          <p:cNvPicPr/>
          <p:nvPr/>
        </p:nvPicPr>
        <p:blipFill>
          <a:blip r:embed="rId6"/>
          <a:stretch/>
        </p:blipFill>
        <p:spPr>
          <a:xfrm>
            <a:off x="7086600" y="4038480"/>
            <a:ext cx="1293480" cy="8600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50" name="Picture 2"/>
          <p:cNvPicPr/>
          <p:nvPr/>
        </p:nvPicPr>
        <p:blipFill>
          <a:blip r:embed="rId6"/>
          <a:stretch/>
        </p:blipFill>
        <p:spPr>
          <a:xfrm>
            <a:off x="5791320" y="5181480"/>
            <a:ext cx="1293480" cy="86004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51" name="Picture 3"/>
          <p:cNvPicPr/>
          <p:nvPr/>
        </p:nvPicPr>
        <p:blipFill>
          <a:blip r:embed="rId7"/>
          <a:stretch/>
        </p:blipFill>
        <p:spPr>
          <a:xfrm>
            <a:off x="3352680" y="3962520"/>
            <a:ext cx="1302840" cy="11044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52" name="Picture 3"/>
          <p:cNvPicPr/>
          <p:nvPr/>
        </p:nvPicPr>
        <p:blipFill>
          <a:blip r:embed="rId8"/>
          <a:stretch/>
        </p:blipFill>
        <p:spPr>
          <a:xfrm>
            <a:off x="990720" y="1523880"/>
            <a:ext cx="1372680" cy="10792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53" name="Picture 3"/>
          <p:cNvPicPr/>
          <p:nvPr/>
        </p:nvPicPr>
        <p:blipFill>
          <a:blip r:embed="rId8"/>
          <a:stretch/>
        </p:blipFill>
        <p:spPr>
          <a:xfrm>
            <a:off x="3429000" y="1447920"/>
            <a:ext cx="1296720" cy="10792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054" name="Picture 3"/>
          <p:cNvPicPr/>
          <p:nvPr/>
        </p:nvPicPr>
        <p:blipFill>
          <a:blip r:embed="rId9"/>
          <a:stretch/>
        </p:blipFill>
        <p:spPr>
          <a:xfrm>
            <a:off x="1752480" y="3886200"/>
            <a:ext cx="1369800" cy="1079280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sp>
        <p:nvSpPr>
          <p:cNvPr id="1057" name="CustomShape 14"/>
          <p:cNvSpPr/>
          <p:nvPr/>
        </p:nvSpPr>
        <p:spPr>
          <a:xfrm>
            <a:off x="886679" y="891232"/>
            <a:ext cx="7571161" cy="450900"/>
          </a:xfrm>
          <a:prstGeom prst="rect">
            <a:avLst/>
          </a:prstGeom>
          <a:noFill/>
          <a:ln w="2556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333300"/>
                </a:solidFill>
                <a:latin typeface="Calibri"/>
              </a:rPr>
              <a:t>Animation:  Tractopelle</a:t>
            </a:r>
            <a:r>
              <a:rPr lang="fr-FR" b="1" spc="-1" dirty="0" smtClean="0">
                <a:solidFill>
                  <a:srgbClr val="333300"/>
                </a:solidFill>
                <a:latin typeface="Calibri"/>
              </a:rPr>
              <a:t> </a:t>
            </a:r>
            <a:r>
              <a:rPr lang="fr-FR" sz="1800" b="1" strike="noStrike" spc="-1" dirty="0" smtClean="0">
                <a:solidFill>
                  <a:srgbClr val="333300"/>
                </a:solidFill>
                <a:latin typeface="Calibri"/>
              </a:rPr>
              <a:t> = fluide; </a:t>
            </a:r>
            <a:r>
              <a:rPr lang="fr-FR" b="1" spc="-1" dirty="0" smtClean="0">
                <a:solidFill>
                  <a:srgbClr val="333300"/>
                </a:solidFill>
                <a:latin typeface="Calibri"/>
              </a:rPr>
              <a:t>masse </a:t>
            </a:r>
            <a:r>
              <a:rPr lang="fr-FR" sz="1800" b="1" strike="noStrike" spc="-1" dirty="0" smtClean="0">
                <a:solidFill>
                  <a:srgbClr val="333300"/>
                </a:solidFill>
                <a:latin typeface="Calibri"/>
              </a:rPr>
              <a:t>en état vapeur  = </a:t>
            </a:r>
            <a:r>
              <a:rPr lang="fr-FR" b="1" spc="-1" dirty="0" smtClean="0">
                <a:solidFill>
                  <a:srgbClr val="333300"/>
                </a:solidFill>
                <a:latin typeface="Calibri"/>
              </a:rPr>
              <a:t>sable</a:t>
            </a:r>
            <a:r>
              <a:rPr lang="fr-FR" sz="800" b="1" strike="noStrike" spc="-1" dirty="0" smtClean="0">
                <a:solidFill>
                  <a:srgbClr val="333300"/>
                </a:solidFill>
                <a:latin typeface="Calibri"/>
              </a:rPr>
              <a:t>...</a:t>
            </a:r>
            <a:r>
              <a:rPr dirty="0"/>
              <a:t/>
            </a:r>
            <a:br>
              <a:rPr dirty="0"/>
            </a:br>
            <a:endParaRPr lang="en-GB" sz="800" b="0" strike="noStrike" spc="-1" dirty="0">
              <a:latin typeface="Arial"/>
            </a:endParaRPr>
          </a:p>
        </p:txBody>
      </p:sp>
      <p:sp>
        <p:nvSpPr>
          <p:cNvPr id="1058" name="TextShape 15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61E1C76-68AA-4158-B39D-D44B70023B6E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30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30</a:t>
            </a:fld>
            <a:endParaRPr lang="en-GB"/>
          </a:p>
        </p:txBody>
      </p:sp>
      <p:pic>
        <p:nvPicPr>
          <p:cNvPr id="28" name="Espace réservé du contenu 3"/>
          <p:cNvPicPr>
            <a:picLocks noChangeAspect="1"/>
          </p:cNvPicPr>
          <p:nvPr/>
        </p:nvPicPr>
        <p:blipFill rotWithShape="1">
          <a:blip r:embed="rId10"/>
          <a:srcRect l="3922" t="42481" r="4818" b="38567"/>
          <a:stretch/>
        </p:blipFill>
        <p:spPr>
          <a:xfrm>
            <a:off x="4425210" y="3307172"/>
            <a:ext cx="2597670" cy="19080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30" name="Groupe 29"/>
          <p:cNvGrpSpPr/>
          <p:nvPr/>
        </p:nvGrpSpPr>
        <p:grpSpPr>
          <a:xfrm flipV="1">
            <a:off x="3108652" y="2738776"/>
            <a:ext cx="628650" cy="764046"/>
            <a:chOff x="4933950" y="4837916"/>
            <a:chExt cx="1066800" cy="1114335"/>
          </a:xfrm>
        </p:grpSpPr>
        <p:sp>
          <p:nvSpPr>
            <p:cNvPr id="31" name="Virage 30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2" name="Virage 31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3" name="Titre 1"/>
          <p:cNvSpPr txBox="1">
            <a:spLocks/>
          </p:cNvSpPr>
          <p:nvPr/>
        </p:nvSpPr>
        <p:spPr>
          <a:xfrm>
            <a:off x="1085213" y="99583"/>
            <a:ext cx="7429867" cy="720197"/>
          </a:xfrm>
          <a:prstGeom prst="rect">
            <a:avLst/>
          </a:prstGeom>
          <a:ln w="25400">
            <a:solidFill>
              <a:srgbClr val="00206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Thermosiphon ATLAS: operation avec C</a:t>
            </a:r>
            <a:r>
              <a:rPr lang="en-GB" sz="32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3200" b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(pas de </a:t>
            </a:r>
            <a:r>
              <a:rPr lang="en-GB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composants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movement (</a:t>
            </a:r>
            <a:r>
              <a:rPr lang="en-GB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sauf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vannes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GB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circuit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4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0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26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Effect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Effect">
                            <p:stCondLst>
                              <p:cond delay="6500"/>
                            </p:stCondLst>
                            <p:childTnLst>
                              <p:par>
                                <p:cTn id="3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Effect">
                            <p:stCondLst>
                              <p:cond delay="7500"/>
                            </p:stCondLst>
                            <p:childTnLst>
                              <p:par>
                                <p:cTn id="37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8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Effect">
                            <p:stCondLst>
                              <p:cond delay="9500"/>
                            </p:stCondLst>
                            <p:childTnLst>
                              <p:par>
                                <p:cTn id="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Effect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Effect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1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Effect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Effect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Effect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3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Effect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Effect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0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Effect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Effect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9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Effect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9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82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Effect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1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0"/>
                            </p:stCondLst>
                            <p:childTnLst>
                              <p:par>
                                <p:cTn id="9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CustomShape 1"/>
          <p:cNvSpPr/>
          <p:nvPr/>
        </p:nvSpPr>
        <p:spPr>
          <a:xfrm>
            <a:off x="1463841" y="129193"/>
            <a:ext cx="6074478" cy="460211"/>
          </a:xfrm>
          <a:prstGeom prst="rect">
            <a:avLst/>
          </a:prstGeom>
          <a:solidFill>
            <a:schemeClr val="bg1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400" b="1" strike="noStrike" spc="-1" dirty="0" smtClean="0">
                <a:solidFill>
                  <a:srgbClr val="000000"/>
                </a:solidFill>
                <a:latin typeface="Calibri"/>
              </a:rPr>
              <a:t>Thermosiphon ATLAS: </a:t>
            </a:r>
            <a:r>
              <a:rPr lang="en-GB" sz="2400" b="1" strike="noStrike" spc="-1" dirty="0" err="1" smtClean="0">
                <a:solidFill>
                  <a:srgbClr val="000000"/>
                </a:solidFill>
                <a:latin typeface="Calibri"/>
              </a:rPr>
              <a:t>composants</a:t>
            </a:r>
            <a:r>
              <a:rPr lang="en-GB" sz="24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 smtClean="0">
                <a:solidFill>
                  <a:srgbClr val="000000"/>
                </a:solidFill>
                <a:latin typeface="Calibri"/>
              </a:rPr>
              <a:t>principaux</a:t>
            </a:r>
            <a:r>
              <a:rPr lang="en-GB" sz="24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GB" sz="2400" b="0" strike="noStrike" spc="-1" dirty="0">
              <a:latin typeface="Arial"/>
            </a:endParaRPr>
          </a:p>
        </p:txBody>
      </p:sp>
      <p:grpSp>
        <p:nvGrpSpPr>
          <p:cNvPr id="1135" name="Group 2"/>
          <p:cNvGrpSpPr/>
          <p:nvPr/>
        </p:nvGrpSpPr>
        <p:grpSpPr>
          <a:xfrm>
            <a:off x="4860473" y="3523779"/>
            <a:ext cx="3773577" cy="3022922"/>
            <a:chOff x="4895243" y="714240"/>
            <a:chExt cx="3709117" cy="3022922"/>
          </a:xfrm>
        </p:grpSpPr>
        <p:pic>
          <p:nvPicPr>
            <p:cNvPr id="1136" name="Picture 7"/>
            <p:cNvPicPr/>
            <p:nvPr/>
          </p:nvPicPr>
          <p:blipFill>
            <a:blip r:embed="rId3"/>
            <a:srcRect l="24684" t="8568" r="6380" b="10955"/>
            <a:stretch/>
          </p:blipFill>
          <p:spPr>
            <a:xfrm>
              <a:off x="4929120" y="714240"/>
              <a:ext cx="3675240" cy="283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37" name="CustomShape 3"/>
            <p:cNvSpPr/>
            <p:nvPr/>
          </p:nvSpPr>
          <p:spPr>
            <a:xfrm>
              <a:off x="4895243" y="3215396"/>
              <a:ext cx="3703680" cy="521766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/>
              <a:r>
                <a:rPr lang="fr-FR" sz="1400" b="1" spc="-1" dirty="0" smtClean="0">
                  <a:solidFill>
                    <a:srgbClr val="FFFFFF"/>
                  </a:solidFill>
                </a:rPr>
                <a:t>Groupe froide C</a:t>
              </a:r>
              <a:r>
                <a:rPr lang="fr-FR" sz="1400" b="1" spc="-1" baseline="-25000" dirty="0" smtClean="0">
                  <a:solidFill>
                    <a:srgbClr val="FFFFFF"/>
                  </a:solidFill>
                </a:rPr>
                <a:t>6</a:t>
              </a:r>
              <a:r>
                <a:rPr lang="fr-FR" sz="1400" b="1" spc="-1" dirty="0" smtClean="0">
                  <a:solidFill>
                    <a:srgbClr val="FFFFFF"/>
                  </a:solidFill>
                </a:rPr>
                <a:t>F</a:t>
              </a:r>
              <a:r>
                <a:rPr lang="fr-FR" sz="1400" b="1" spc="-1" baseline="-25000" dirty="0" smtClean="0">
                  <a:solidFill>
                    <a:srgbClr val="FFFFFF"/>
                  </a:solidFill>
                </a:rPr>
                <a:t>14 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: </a:t>
              </a:r>
              <a:r>
                <a:rPr lang="fr-FR" sz="1400" b="1" strike="noStrike" spc="-1" dirty="0" smtClean="0">
                  <a:solidFill>
                    <a:srgbClr val="FFFF00"/>
                  </a:solidFill>
                  <a:latin typeface="Calibri"/>
                </a:rPr>
                <a:t>40 kg/s @ </a:t>
              </a:r>
              <a:r>
                <a:rPr lang="en-GB" sz="1400" b="1" spc="-1" dirty="0" smtClean="0">
                  <a:solidFill>
                    <a:srgbClr val="FFFF00"/>
                  </a:solidFill>
                </a:rPr>
                <a:t>-65°C</a:t>
              </a:r>
              <a:endParaRPr lang="en-GB" sz="1400" spc="-1" dirty="0">
                <a:solidFill>
                  <a:srgbClr val="FFFF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liquide intermédiaire: (Surface)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1139" name="Group 4"/>
          <p:cNvGrpSpPr/>
          <p:nvPr/>
        </p:nvGrpSpPr>
        <p:grpSpPr>
          <a:xfrm>
            <a:off x="734040" y="3523779"/>
            <a:ext cx="3719880" cy="3197421"/>
            <a:chOff x="579334" y="4514376"/>
            <a:chExt cx="3719880" cy="3197421"/>
          </a:xfrm>
        </p:grpSpPr>
        <p:pic>
          <p:nvPicPr>
            <p:cNvPr id="1140" name="Picture 9"/>
            <p:cNvPicPr/>
            <p:nvPr/>
          </p:nvPicPr>
          <p:blipFill>
            <a:blip r:embed="rId4"/>
            <a:srcRect l="8507" r="885"/>
            <a:stretch/>
          </p:blipFill>
          <p:spPr>
            <a:xfrm>
              <a:off x="579334" y="4514376"/>
              <a:ext cx="3719880" cy="2932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1" name="CustomShape 5"/>
            <p:cNvSpPr/>
            <p:nvPr/>
          </p:nvSpPr>
          <p:spPr>
            <a:xfrm>
              <a:off x="579334" y="6759144"/>
              <a:ext cx="3719880" cy="952653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Branchement vers le </a:t>
              </a:r>
              <a:r>
                <a:rPr lang="fr-FR" sz="1400" b="1" strike="noStrike" spc="-1" dirty="0" err="1" smtClean="0">
                  <a:solidFill>
                    <a:srgbClr val="FFFFFF"/>
                  </a:solidFill>
                  <a:latin typeface="Calibri"/>
                </a:rPr>
                <a:t>tracker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 SCT + pixels: </a:t>
              </a:r>
            </a:p>
            <a:p>
              <a:pPr algn="ctr">
                <a:lnSpc>
                  <a:spcPct val="100000"/>
                </a:lnSpc>
              </a:pPr>
              <a:r>
                <a:rPr lang="fr-FR" sz="1400" b="1" spc="-1" dirty="0" smtClean="0">
                  <a:solidFill>
                    <a:srgbClr val="FFFFFF"/>
                  </a:solidFill>
                  <a:latin typeface="Calibri"/>
                </a:rPr>
                <a:t>(Surface - 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90m):</a:t>
              </a:r>
              <a:endParaRPr lang="fr-FR" sz="14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Vannes de bascule thermosiphon 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  <a:sym typeface="Wingdings" panose="05000000000000000000" pitchFamily="2" charset="2"/>
                </a:rPr>
                <a:t> 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compresseurs (système de </a:t>
              </a:r>
              <a:r>
                <a:rPr lang="fr-FR" sz="1400" b="1" strike="noStrike" spc="-1" dirty="0" err="1" smtClean="0">
                  <a:solidFill>
                    <a:srgbClr val="FFFFFF"/>
                  </a:solidFill>
                  <a:latin typeface="Calibri"/>
                </a:rPr>
                <a:t>reserve</a:t>
              </a:r>
              <a:r>
                <a:rPr lang="fr-FR" sz="1400" b="1" strike="noStrike" spc="-1" dirty="0" smtClean="0">
                  <a:solidFill>
                    <a:srgbClr val="FFFFFF"/>
                  </a:solidFill>
                  <a:latin typeface="Calibri"/>
                </a:rPr>
                <a:t>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pic>
        <p:nvPicPr>
          <p:cNvPr id="1143" name="Image 16"/>
          <p:cNvPicPr/>
          <p:nvPr/>
        </p:nvPicPr>
        <p:blipFill>
          <a:blip r:embed="rId5"/>
          <a:stretch/>
        </p:blipFill>
        <p:spPr>
          <a:xfrm>
            <a:off x="734040" y="693360"/>
            <a:ext cx="3703680" cy="2777760"/>
          </a:xfrm>
          <a:prstGeom prst="rect">
            <a:avLst/>
          </a:prstGeom>
          <a:ln>
            <a:noFill/>
          </a:ln>
        </p:spPr>
      </p:pic>
      <p:sp>
        <p:nvSpPr>
          <p:cNvPr id="1144" name="CustomShape 7"/>
          <p:cNvSpPr/>
          <p:nvPr/>
        </p:nvSpPr>
        <p:spPr>
          <a:xfrm>
            <a:off x="809376" y="2665080"/>
            <a:ext cx="3514850" cy="73721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Condenseur TS: (surface + 15m):</a:t>
            </a:r>
            <a:endParaRPr lang="fr-FR" sz="14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b="1" spc="-1" dirty="0" smtClean="0">
                <a:solidFill>
                  <a:srgbClr val="FFFFFF"/>
                </a:solidFill>
                <a:latin typeface="Calibri"/>
              </a:rPr>
              <a:t>Pour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 condenser </a:t>
            </a:r>
            <a:r>
              <a:rPr lang="fr-FR" sz="1400" b="1" strike="noStrike" spc="-1" dirty="0" smtClean="0">
                <a:solidFill>
                  <a:srgbClr val="FFFF00"/>
                </a:solidFill>
                <a:latin typeface="Calibri"/>
              </a:rPr>
              <a:t>1.2 kg/s 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C</a:t>
            </a:r>
            <a:r>
              <a:rPr lang="fr-FR" sz="1400" b="1" strike="noStrike" spc="-1" baseline="-25000" dirty="0" smtClean="0">
                <a:solidFill>
                  <a:srgbClr val="FFFFFF"/>
                </a:solidFill>
                <a:latin typeface="Calibri"/>
              </a:rPr>
              <a:t>3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F</a:t>
            </a:r>
            <a:r>
              <a:rPr lang="fr-FR" sz="1400" b="1" spc="-1" baseline="-25000" dirty="0" smtClean="0">
                <a:solidFill>
                  <a:srgbClr val="FFFFFF"/>
                </a:solidFill>
              </a:rPr>
              <a:t>8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 utilisant liquide</a:t>
            </a:r>
            <a:endParaRPr lang="fr-FR" sz="1400" b="0" strike="noStrike" spc="-1" dirty="0" smtClean="0">
              <a:latin typeface="Arial"/>
            </a:endParaRPr>
          </a:p>
          <a:p>
            <a:pPr algn="ctr"/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C</a:t>
            </a:r>
            <a:r>
              <a:rPr lang="fr-FR" sz="1400" b="1" spc="-1" baseline="-25000" dirty="0" smtClean="0">
                <a:solidFill>
                  <a:srgbClr val="FFFFFF"/>
                </a:solidFill>
              </a:rPr>
              <a:t>6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F</a:t>
            </a:r>
            <a:r>
              <a:rPr lang="fr-FR" sz="1400" b="1" spc="-1" baseline="-25000" dirty="0" smtClean="0">
                <a:solidFill>
                  <a:srgbClr val="FFFFFF"/>
                </a:solidFill>
              </a:rPr>
              <a:t>14</a:t>
            </a:r>
            <a:r>
              <a:rPr lang="fr-FR" sz="1400" b="1" strike="noStrike" spc="-1" dirty="0" smtClean="0">
                <a:solidFill>
                  <a:srgbClr val="FFFFFF"/>
                </a:solidFill>
                <a:latin typeface="Calibri"/>
              </a:rPr>
              <a:t> froide: pompée de la surface a </a:t>
            </a:r>
            <a:r>
              <a:rPr lang="en-GB" sz="1400" b="1" spc="-1" dirty="0">
                <a:solidFill>
                  <a:srgbClr val="FFFF00"/>
                </a:solidFill>
              </a:rPr>
              <a:t>-65°C</a:t>
            </a:r>
            <a:endParaRPr lang="en-GB" sz="1400" spc="-1" dirty="0">
              <a:latin typeface="Arial"/>
            </a:endParaRPr>
          </a:p>
        </p:txBody>
      </p:sp>
      <p:sp>
        <p:nvSpPr>
          <p:cNvPr id="1146" name="TextShape 9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61A16E7-736F-484C-A3F8-E8C0B6D2231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31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31</a:t>
            </a:fld>
            <a:endParaRPr lang="en-GB" dirty="0"/>
          </a:p>
        </p:txBody>
      </p:sp>
      <p:pic>
        <p:nvPicPr>
          <p:cNvPr id="16" name="Picture 2"/>
          <p:cNvPicPr/>
          <p:nvPr/>
        </p:nvPicPr>
        <p:blipFill rotWithShape="1">
          <a:blip r:embed="rId6"/>
          <a:srcRect l="8077" t="2566" r="53234" b="50677"/>
          <a:stretch/>
        </p:blipFill>
        <p:spPr>
          <a:xfrm>
            <a:off x="4899259" y="705581"/>
            <a:ext cx="3734791" cy="2765539"/>
          </a:xfrm>
          <a:prstGeom prst="rect">
            <a:avLst/>
          </a:prstGeom>
          <a:ln>
            <a:noFill/>
          </a:ln>
        </p:spPr>
      </p:pic>
      <p:grpSp>
        <p:nvGrpSpPr>
          <p:cNvPr id="17" name="Group 2"/>
          <p:cNvGrpSpPr/>
          <p:nvPr/>
        </p:nvGrpSpPr>
        <p:grpSpPr>
          <a:xfrm rot="21239210">
            <a:off x="6059036" y="2407607"/>
            <a:ext cx="863589" cy="2249019"/>
            <a:chOff x="3899571" y="4099320"/>
            <a:chExt cx="863589" cy="2249019"/>
          </a:xfrm>
        </p:grpSpPr>
        <p:sp>
          <p:nvSpPr>
            <p:cNvPr id="18" name="CustomShape 3"/>
            <p:cNvSpPr/>
            <p:nvPr/>
          </p:nvSpPr>
          <p:spPr>
            <a:xfrm rot="924000">
              <a:off x="4355640" y="4099320"/>
              <a:ext cx="407520" cy="147600"/>
            </a:xfrm>
            <a:prstGeom prst="rect">
              <a:avLst/>
            </a:prstGeom>
            <a:solidFill>
              <a:srgbClr val="C00000">
                <a:alpha val="57000"/>
              </a:srgb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4"/>
            <p:cNvSpPr/>
            <p:nvPr/>
          </p:nvSpPr>
          <p:spPr>
            <a:xfrm flipV="1">
              <a:off x="3899571" y="4248497"/>
              <a:ext cx="601227" cy="2099842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C00000">
                <a:alpha val="57000"/>
              </a:srgbClr>
            </a:solidFill>
            <a:ln w="3816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1" name="Group 6"/>
          <p:cNvGrpSpPr/>
          <p:nvPr/>
        </p:nvGrpSpPr>
        <p:grpSpPr>
          <a:xfrm>
            <a:off x="3465095" y="1989888"/>
            <a:ext cx="3784175" cy="1074204"/>
            <a:chOff x="1708295" y="4087016"/>
            <a:chExt cx="3784175" cy="1074204"/>
          </a:xfrm>
        </p:grpSpPr>
        <p:sp>
          <p:nvSpPr>
            <p:cNvPr id="22" name="CustomShape 7"/>
            <p:cNvSpPr/>
            <p:nvPr/>
          </p:nvSpPr>
          <p:spPr>
            <a:xfrm>
              <a:off x="5298482" y="4345919"/>
              <a:ext cx="193988" cy="815301"/>
            </a:xfrm>
            <a:prstGeom prst="ellipse">
              <a:avLst/>
            </a:prstGeom>
            <a:solidFill>
              <a:srgbClr val="FFFF66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9"/>
            <p:cNvSpPr/>
            <p:nvPr/>
          </p:nvSpPr>
          <p:spPr>
            <a:xfrm>
              <a:off x="1708295" y="4087016"/>
              <a:ext cx="3642025" cy="39318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3" name="CustomShape 2"/>
          <p:cNvSpPr/>
          <p:nvPr/>
        </p:nvSpPr>
        <p:spPr>
          <a:xfrm>
            <a:off x="2474293" y="6557814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231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0" y="763056"/>
            <a:ext cx="44577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8741" y="5690431"/>
            <a:ext cx="4739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 L’évaporateur R23 enlève la chaleur du liquide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intermédiaire C</a:t>
            </a:r>
            <a:r>
              <a:rPr lang="fr-FR" b="1" baseline="-25000" dirty="0" smtClean="0">
                <a:solidFill>
                  <a:srgbClr val="C00000"/>
                </a:solidFill>
              </a:rPr>
              <a:t>6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14</a:t>
            </a:r>
            <a:r>
              <a:rPr lang="fr-FR" b="1" dirty="0" smtClean="0">
                <a:solidFill>
                  <a:srgbClr val="C00000"/>
                </a:solidFill>
              </a:rPr>
              <a:t> qui dans son tour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condense 1.2 kg.s</a:t>
            </a:r>
            <a:r>
              <a:rPr lang="fr-FR" b="1" baseline="30000" dirty="0" smtClean="0">
                <a:solidFill>
                  <a:srgbClr val="C00000"/>
                </a:solidFill>
              </a:rPr>
              <a:t>-1</a:t>
            </a:r>
            <a:r>
              <a:rPr lang="fr-FR" b="1" dirty="0" smtClean="0">
                <a:solidFill>
                  <a:srgbClr val="C00000"/>
                </a:solidFill>
              </a:rPr>
              <a:t> C</a:t>
            </a:r>
            <a:r>
              <a:rPr lang="fr-FR" b="1" baseline="-25000" dirty="0" smtClean="0">
                <a:solidFill>
                  <a:srgbClr val="C00000"/>
                </a:solidFill>
              </a:rPr>
              <a:t>3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8 </a:t>
            </a:r>
            <a:r>
              <a:rPr lang="fr-FR" b="1" dirty="0" smtClean="0">
                <a:solidFill>
                  <a:srgbClr val="C00000"/>
                </a:solidFill>
              </a:rPr>
              <a:t> @ </a:t>
            </a:r>
            <a:r>
              <a:rPr lang="fr-FR" b="1" dirty="0" err="1" smtClean="0">
                <a:solidFill>
                  <a:srgbClr val="C00000"/>
                </a:solidFill>
              </a:rPr>
              <a:t>temp</a:t>
            </a:r>
            <a:r>
              <a:rPr lang="fr-FR" b="1" dirty="0" smtClean="0">
                <a:solidFill>
                  <a:srgbClr val="C00000"/>
                </a:solidFill>
              </a:rPr>
              <a:t>. </a:t>
            </a: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FR" b="1" dirty="0" smtClean="0">
                <a:solidFill>
                  <a:srgbClr val="C00000"/>
                </a:solidFill>
              </a:rPr>
              <a:t> -65 ⁰C </a:t>
            </a:r>
            <a:r>
              <a:rPr lang="fr-FR" b="1" baseline="-25000" dirty="0" smtClean="0">
                <a:solidFill>
                  <a:srgbClr val="C00000"/>
                </a:solidFill>
              </a:rPr>
              <a:t>min</a:t>
            </a:r>
            <a:endParaRPr lang="fr-FR" b="1" baseline="-25000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10121" y="1624712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Boucle R404A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82702" y="449091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Boucle R23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506803" y="842979"/>
            <a:ext cx="2400300" cy="2012722"/>
            <a:chOff x="5626072" y="1355317"/>
            <a:chExt cx="2400300" cy="2012722"/>
          </a:xfrm>
        </p:grpSpPr>
        <p:pic>
          <p:nvPicPr>
            <p:cNvPr id="4100" name="Picture 4" descr="Image result for r23 p h 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072" y="1463039"/>
              <a:ext cx="2400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7132320" y="1355317"/>
              <a:ext cx="4587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R404A</a:t>
              </a:r>
              <a:endParaRPr lang="en-GB" sz="800" b="1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506803" y="4713272"/>
            <a:ext cx="2565543" cy="1811365"/>
            <a:chOff x="5626072" y="3522991"/>
            <a:chExt cx="2565543" cy="1811365"/>
          </a:xfrm>
        </p:grpSpPr>
        <p:pic>
          <p:nvPicPr>
            <p:cNvPr id="8" name="Picture 2" descr="Image result for r23 p h diagra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1"/>
            <a:stretch/>
          </p:blipFill>
          <p:spPr bwMode="auto">
            <a:xfrm>
              <a:off x="5626072" y="3522991"/>
              <a:ext cx="2565543" cy="1811365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7438067" y="3698690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5">
                      <a:lumMod val="50000"/>
                    </a:schemeClr>
                  </a:solidFill>
                </a:rPr>
                <a:t>R23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506803" y="2855701"/>
            <a:ext cx="2565543" cy="1819879"/>
            <a:chOff x="5506803" y="2855701"/>
            <a:chExt cx="2565543" cy="181987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/>
            <a:srcRect b="9456"/>
            <a:stretch/>
          </p:blipFill>
          <p:spPr>
            <a:xfrm>
              <a:off x="5506803" y="2855701"/>
              <a:ext cx="2565543" cy="181987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7208241" y="2892511"/>
              <a:ext cx="805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C00000"/>
                  </a:solidFill>
                </a:rPr>
                <a:t>R404A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723976" y="66285"/>
            <a:ext cx="8083140" cy="73866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400" b="1" dirty="0" smtClean="0">
                <a:solidFill>
                  <a:srgbClr val="C00000"/>
                </a:solidFill>
              </a:rPr>
              <a:t>Groupe froid surface du thermosiphon C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2400" b="1" dirty="0" smtClean="0">
                <a:solidFill>
                  <a:srgbClr val="C00000"/>
                </a:solidFill>
              </a:rPr>
              <a:t> ATLAS : J &amp; E Hall, GB</a:t>
            </a:r>
            <a:br>
              <a:rPr lang="fr-FR" sz="2400" b="1" dirty="0" smtClean="0">
                <a:solidFill>
                  <a:srgbClr val="C00000"/>
                </a:solidFill>
              </a:rPr>
            </a:br>
            <a:r>
              <a:rPr lang="fr-FR" sz="2400" b="1" dirty="0" smtClean="0">
                <a:solidFill>
                  <a:srgbClr val="C00000"/>
                </a:solidFill>
              </a:rPr>
              <a:t>2 étages: 2 fluides différentes (R23 &amp; R 404A)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15259" y="64290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</a:t>
            </a:r>
            <a:endParaRPr lang="en-GB" dirty="0"/>
          </a:p>
        </p:txBody>
      </p:sp>
      <p:sp>
        <p:nvSpPr>
          <p:cNvPr id="1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562848" y="3393274"/>
            <a:ext cx="628650" cy="744732"/>
            <a:chOff x="4933950" y="4837916"/>
            <a:chExt cx="1066800" cy="1114335"/>
          </a:xfrm>
          <a:solidFill>
            <a:srgbClr val="C00000"/>
          </a:solidFill>
        </p:grpSpPr>
        <p:sp>
          <p:nvSpPr>
            <p:cNvPr id="20" name="Virage 19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Virage 20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562848" y="5207679"/>
            <a:ext cx="628650" cy="744732"/>
            <a:chOff x="4933950" y="4837916"/>
            <a:chExt cx="1066800" cy="1114335"/>
          </a:xfrm>
          <a:solidFill>
            <a:schemeClr val="accent5">
              <a:lumMod val="50000"/>
            </a:schemeClr>
          </a:solidFill>
        </p:grpSpPr>
        <p:sp>
          <p:nvSpPr>
            <p:cNvPr id="23" name="Virage 22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Virage 23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3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TextShape 1"/>
          <p:cNvSpPr txBox="1"/>
          <p:nvPr/>
        </p:nvSpPr>
        <p:spPr>
          <a:xfrm>
            <a:off x="287676" y="196569"/>
            <a:ext cx="8526315" cy="924112"/>
          </a:xfrm>
          <a:prstGeom prst="rect">
            <a:avLst/>
          </a:prstGeom>
          <a:noFill/>
          <a:ln w="25560">
            <a:solidFill>
              <a:srgbClr val="000000"/>
            </a:solidFill>
            <a:round/>
          </a:ln>
        </p:spPr>
        <p:txBody>
          <a:bodyPr anchor="ctr">
            <a:normAutofit fontScale="77000" lnSpcReduction="20000"/>
          </a:bodyPr>
          <a:lstStyle/>
          <a:p>
            <a:pPr algn="ctr"/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C</a:t>
            </a:r>
            <a:r>
              <a:rPr lang="fr-FR" sz="4400" b="1" strike="noStrike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ondenser TS ATLAS: 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C</a:t>
            </a:r>
            <a:r>
              <a:rPr lang="fr-FR" sz="4400" b="1" spc="-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6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F</a:t>
            </a:r>
            <a:r>
              <a:rPr lang="fr-FR" sz="4400" b="1" spc="-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14 </a:t>
            </a:r>
            <a:r>
              <a:rPr lang="fr-FR" sz="4400" b="1" spc="-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liq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. </a:t>
            </a:r>
            <a:r>
              <a:rPr lang="fr-FR" sz="4400" b="1" spc="-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sym typeface="Wingdings" panose="05000000000000000000" pitchFamily="2" charset="2"/>
              </a:rPr>
              <a:t>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</a:t>
            </a:r>
            <a:r>
              <a:rPr lang="fr-FR" sz="4400" b="1" spc="-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cond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C</a:t>
            </a:r>
            <a:r>
              <a:rPr lang="fr-FR" sz="4400" b="1" spc="-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3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F</a:t>
            </a:r>
            <a:r>
              <a:rPr lang="fr-FR" sz="4400" b="1" spc="-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8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</a:t>
            </a:r>
            <a:r>
              <a:rPr lang="fr-FR" sz="4400" b="1" spc="-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vap</a:t>
            </a:r>
            <a:r>
              <a:rPr lang="fr-FR" sz="4400" b="1" spc="-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.</a:t>
            </a:r>
            <a:endParaRPr lang="fr-FR" sz="4400" b="1" spc="-1" baseline="-25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sp>
        <p:nvSpPr>
          <p:cNvPr id="1155" name="CustomShape 2"/>
          <p:cNvSpPr/>
          <p:nvPr/>
        </p:nvSpPr>
        <p:spPr>
          <a:xfrm>
            <a:off x="104723" y="1492720"/>
            <a:ext cx="9172874" cy="20606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1" strike="noStrike" spc="-1" dirty="0" smtClean="0">
                <a:solidFill>
                  <a:srgbClr val="C00000"/>
                </a:solidFill>
                <a:latin typeface="Calibri"/>
              </a:rPr>
              <a:t>ATLAS SCT &amp; pixels: puissance dissipée = 60kW</a:t>
            </a:r>
            <a:endParaRPr lang="fr-FR" sz="3200" b="0" strike="noStrike" spc="-1" dirty="0" smtClean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Circulation (i.e. évaporation &amp; condensation) ~ 1.2 kg.s</a:t>
            </a:r>
            <a:r>
              <a:rPr lang="fr-FR" sz="2400" b="1" strike="noStrike" spc="-1" baseline="30000" dirty="0" smtClean="0">
                <a:solidFill>
                  <a:srgbClr val="000000"/>
                </a:solidFill>
                <a:latin typeface="Calibri"/>
              </a:rPr>
              <a:t>-1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C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3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8 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;</a:t>
            </a:r>
            <a:endParaRPr lang="fr-FR" sz="2400" b="0" strike="noStrike" spc="-1" dirty="0" smtClean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Condensation C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3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8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a -60 ⁰C (min) 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300 </a:t>
            </a:r>
            <a:r>
              <a:rPr lang="fr-FR" sz="2400" b="1" strike="noStrike" spc="-1" dirty="0" err="1" smtClean="0">
                <a:solidFill>
                  <a:srgbClr val="000000"/>
                </a:solidFill>
                <a:latin typeface="Calibri"/>
              </a:rPr>
              <a:t>mbar</a:t>
            </a:r>
            <a:r>
              <a:rPr lang="fr-FR" sz="2400" b="1" strike="noStrike" spc="-1" baseline="-25000" dirty="0" err="1" smtClean="0">
                <a:solidFill>
                  <a:srgbClr val="000000"/>
                </a:solidFill>
                <a:latin typeface="Calibri"/>
              </a:rPr>
              <a:t>abs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;</a:t>
            </a:r>
            <a:endParaRPr lang="fr-FR" sz="2400" b="0" strike="noStrike" spc="-1" dirty="0" smtClean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1.2 kg.s</a:t>
            </a:r>
            <a:r>
              <a:rPr lang="fr-FR" sz="2400" b="1" strike="noStrike" spc="-1" baseline="30000" dirty="0" smtClean="0">
                <a:solidFill>
                  <a:srgbClr val="000000"/>
                </a:solidFill>
                <a:latin typeface="Calibri"/>
              </a:rPr>
              <a:t>-1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C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3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8 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condense </a:t>
            </a:r>
            <a:r>
              <a:rPr lang="fr-FR" sz="2400" b="1" spc="-1" dirty="0" smtClean="0">
                <a:solidFill>
                  <a:srgbClr val="000000"/>
                </a:solidFill>
                <a:latin typeface="Calibri"/>
              </a:rPr>
              <a:t>en contre-débit de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40 kg.s</a:t>
            </a:r>
            <a:r>
              <a:rPr lang="fr-FR" sz="2400" b="1" strike="noStrike" spc="-1" baseline="30000" dirty="0" smtClean="0">
                <a:solidFill>
                  <a:srgbClr val="000000"/>
                </a:solidFill>
                <a:latin typeface="Calibri"/>
              </a:rPr>
              <a:t>-1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C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6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fr-FR" sz="2400" b="1" strike="noStrike" spc="-1" baseline="-25000" dirty="0" smtClean="0">
                <a:solidFill>
                  <a:srgbClr val="000000"/>
                </a:solidFill>
                <a:latin typeface="Calibri"/>
              </a:rPr>
              <a:t>14 </a:t>
            </a:r>
            <a:r>
              <a:rPr lang="fr-FR" sz="2400" b="1" spc="-1" dirty="0" smtClean="0">
                <a:solidFill>
                  <a:srgbClr val="000000"/>
                </a:solidFill>
              </a:rPr>
              <a:t>liquide </a:t>
            </a:r>
            <a:endParaRPr lang="fr-FR" sz="2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    intermédiaire, </a:t>
            </a:r>
            <a:r>
              <a:rPr lang="fr-FR" sz="2400" b="1" spc="-1" dirty="0" smtClean="0">
                <a:solidFill>
                  <a:srgbClr val="000000"/>
                </a:solidFill>
                <a:latin typeface="Calibri"/>
              </a:rPr>
              <a:t>refroidi par groupe froid, étages R404A &amp; R23 surface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157" name="CustomShape 4"/>
          <p:cNvSpPr/>
          <p:nvPr/>
        </p:nvSpPr>
        <p:spPr>
          <a:xfrm>
            <a:off x="2289240" y="4473000"/>
            <a:ext cx="4227840" cy="875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8" name="CustomShape 5"/>
          <p:cNvSpPr/>
          <p:nvPr/>
        </p:nvSpPr>
        <p:spPr>
          <a:xfrm>
            <a:off x="2657160" y="4473000"/>
            <a:ext cx="3492000" cy="8751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9" name="Line 6"/>
          <p:cNvSpPr/>
          <p:nvPr/>
        </p:nvSpPr>
        <p:spPr>
          <a:xfrm flipV="1">
            <a:off x="2548440" y="4669920"/>
            <a:ext cx="3600720" cy="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0" name="Line 7"/>
          <p:cNvSpPr/>
          <p:nvPr/>
        </p:nvSpPr>
        <p:spPr>
          <a:xfrm flipV="1">
            <a:off x="2602800" y="4712760"/>
            <a:ext cx="3600720" cy="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1" name="Line 8"/>
          <p:cNvSpPr/>
          <p:nvPr/>
        </p:nvSpPr>
        <p:spPr>
          <a:xfrm flipV="1">
            <a:off x="2656800" y="4561560"/>
            <a:ext cx="3600720" cy="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2" name="Line 9"/>
          <p:cNvSpPr/>
          <p:nvPr/>
        </p:nvSpPr>
        <p:spPr>
          <a:xfrm flipV="1">
            <a:off x="2602800" y="4601520"/>
            <a:ext cx="3600720" cy="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3" name="CustomShape 10"/>
          <p:cNvSpPr/>
          <p:nvPr/>
        </p:nvSpPr>
        <p:spPr>
          <a:xfrm>
            <a:off x="6517440" y="4910760"/>
            <a:ext cx="849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4" name="CustomShape 11"/>
          <p:cNvSpPr/>
          <p:nvPr/>
        </p:nvSpPr>
        <p:spPr>
          <a:xfrm>
            <a:off x="1287360" y="4910760"/>
            <a:ext cx="10015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5" name="CustomShape 12"/>
          <p:cNvSpPr/>
          <p:nvPr/>
        </p:nvSpPr>
        <p:spPr>
          <a:xfrm>
            <a:off x="2657160" y="5038200"/>
            <a:ext cx="3481920" cy="30996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6" name="Line 13"/>
          <p:cNvSpPr/>
          <p:nvPr/>
        </p:nvSpPr>
        <p:spPr>
          <a:xfrm>
            <a:off x="2479320" y="5121720"/>
            <a:ext cx="3731760" cy="1800"/>
          </a:xfrm>
          <a:prstGeom prst="line">
            <a:avLst/>
          </a:prstGeom>
          <a:ln w="38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7" name="Line 14"/>
          <p:cNvSpPr/>
          <p:nvPr/>
        </p:nvSpPr>
        <p:spPr>
          <a:xfrm>
            <a:off x="2602800" y="5223240"/>
            <a:ext cx="3731760" cy="1800"/>
          </a:xfrm>
          <a:prstGeom prst="line">
            <a:avLst/>
          </a:prstGeom>
          <a:ln w="38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8" name="CustomShape 15"/>
          <p:cNvSpPr/>
          <p:nvPr/>
        </p:nvSpPr>
        <p:spPr>
          <a:xfrm>
            <a:off x="3601080" y="5467680"/>
            <a:ext cx="1562400" cy="68616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400" b="0" strike="noStrike" spc="-1" dirty="0" err="1" smtClean="0">
                <a:solidFill>
                  <a:srgbClr val="FFFFFF"/>
                </a:solidFill>
                <a:latin typeface="Calibri"/>
              </a:rPr>
              <a:t>Groupe</a:t>
            </a:r>
            <a:r>
              <a:rPr lang="en-GB" sz="1400" b="0" strike="noStrike" spc="-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GB" sz="1400" b="0" strike="noStrike" spc="-1" dirty="0" err="1" smtClean="0">
                <a:solidFill>
                  <a:srgbClr val="FFFFFF"/>
                </a:solidFill>
                <a:latin typeface="Calibri"/>
              </a:rPr>
              <a:t>froide</a:t>
            </a:r>
            <a:r>
              <a:rPr lang="en-GB" sz="1400" spc="-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GB" sz="1400" spc="-1" dirty="0">
                <a:solidFill>
                  <a:srgbClr val="FFFFFF"/>
                </a:solidFill>
                <a:latin typeface="Calibri"/>
              </a:rPr>
              <a:t>&amp;</a:t>
            </a:r>
            <a:r>
              <a:rPr lang="en-GB" sz="1400" b="0" strike="noStrike" spc="-1" dirty="0" smtClean="0">
                <a:solidFill>
                  <a:srgbClr val="FFFFFF"/>
                </a:solidFill>
                <a:latin typeface="Calibri"/>
              </a:rPr>
              <a:t> circulation liquid</a:t>
            </a:r>
          </a:p>
          <a:p>
            <a:pPr algn="ctr">
              <a:lnSpc>
                <a:spcPct val="100000"/>
              </a:lnSpc>
            </a:pPr>
            <a:r>
              <a:rPr lang="en-GB" sz="1400" b="0" strike="noStrike" spc="-1" dirty="0" smtClean="0">
                <a:solidFill>
                  <a:srgbClr val="FFFFFF"/>
                </a:solidFill>
                <a:latin typeface="Calibri"/>
              </a:rPr>
              <a:t>C</a:t>
            </a:r>
            <a:r>
              <a:rPr lang="en-GB" sz="1400" b="0" strike="noStrike" spc="-1" baseline="-25000" dirty="0" smtClean="0">
                <a:solidFill>
                  <a:srgbClr val="FFFFFF"/>
                </a:solidFill>
                <a:latin typeface="Calibri"/>
              </a:rPr>
              <a:t>6</a:t>
            </a:r>
            <a:r>
              <a:rPr lang="en-GB" sz="1400" b="0" strike="noStrike" spc="-1" dirty="0" smtClean="0">
                <a:solidFill>
                  <a:srgbClr val="FFFFFF"/>
                </a:solidFill>
                <a:latin typeface="Calibri"/>
              </a:rPr>
              <a:t>F</a:t>
            </a:r>
            <a:r>
              <a:rPr lang="en-GB" sz="1400" b="0" strike="noStrike" spc="-1" baseline="-25000" dirty="0" smtClean="0">
                <a:solidFill>
                  <a:srgbClr val="FFFFFF"/>
                </a:solidFill>
                <a:latin typeface="Calibri"/>
              </a:rPr>
              <a:t>14</a:t>
            </a:r>
            <a:r>
              <a:rPr lang="en-GB" sz="1400" b="0" strike="noStrike" spc="-1" dirty="0" smtClean="0">
                <a:solidFill>
                  <a:srgbClr val="FFFFFF"/>
                </a:solidFill>
                <a:latin typeface="Calibri"/>
              </a:rPr>
              <a:t> 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169" name="CustomShape 16"/>
          <p:cNvSpPr/>
          <p:nvPr/>
        </p:nvSpPr>
        <p:spPr>
          <a:xfrm flipV="1">
            <a:off x="1287360" y="4953600"/>
            <a:ext cx="9360" cy="81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0" name="CustomShape 17"/>
          <p:cNvSpPr/>
          <p:nvPr/>
        </p:nvSpPr>
        <p:spPr>
          <a:xfrm flipH="1">
            <a:off x="1278360" y="5772240"/>
            <a:ext cx="2321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1" name="CustomShape 18"/>
          <p:cNvSpPr/>
          <p:nvPr/>
        </p:nvSpPr>
        <p:spPr>
          <a:xfrm flipH="1">
            <a:off x="5163120" y="5772240"/>
            <a:ext cx="2187720" cy="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2" name="CustomShape 19"/>
          <p:cNvSpPr/>
          <p:nvPr/>
        </p:nvSpPr>
        <p:spPr>
          <a:xfrm flipH="1">
            <a:off x="7353000" y="4922280"/>
            <a:ext cx="6120" cy="798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3" name="CustomShape 20"/>
          <p:cNvSpPr/>
          <p:nvPr/>
        </p:nvSpPr>
        <p:spPr>
          <a:xfrm>
            <a:off x="2667240" y="4470840"/>
            <a:ext cx="3481920" cy="567000"/>
          </a:xfrm>
          <a:prstGeom prst="roundRect">
            <a:avLst>
              <a:gd name="adj" fmla="val 16667"/>
            </a:avLst>
          </a:prstGeom>
          <a:solidFill>
            <a:srgbClr val="FFFF00">
              <a:alpha val="17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4" name="Line 21"/>
          <p:cNvSpPr/>
          <p:nvPr/>
        </p:nvSpPr>
        <p:spPr>
          <a:xfrm>
            <a:off x="2628720" y="4702680"/>
            <a:ext cx="3731760" cy="1800"/>
          </a:xfrm>
          <a:prstGeom prst="line">
            <a:avLst/>
          </a:prstGeom>
          <a:ln w="38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5" name="Line 22"/>
          <p:cNvSpPr/>
          <p:nvPr/>
        </p:nvSpPr>
        <p:spPr>
          <a:xfrm>
            <a:off x="2403720" y="4589280"/>
            <a:ext cx="3731760" cy="1800"/>
          </a:xfrm>
          <a:prstGeom prst="line">
            <a:avLst/>
          </a:prstGeom>
          <a:ln w="38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6" name="CustomShape 23"/>
          <p:cNvSpPr/>
          <p:nvPr/>
        </p:nvSpPr>
        <p:spPr>
          <a:xfrm flipV="1">
            <a:off x="5781877" y="4470840"/>
            <a:ext cx="48683" cy="166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7" name="CustomShape 24"/>
          <p:cNvSpPr/>
          <p:nvPr/>
        </p:nvSpPr>
        <p:spPr>
          <a:xfrm flipH="1">
            <a:off x="2991240" y="5349600"/>
            <a:ext cx="3240" cy="804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8" name="CustomShape 25"/>
          <p:cNvSpPr/>
          <p:nvPr/>
        </p:nvSpPr>
        <p:spPr>
          <a:xfrm>
            <a:off x="5298549" y="5889272"/>
            <a:ext cx="334764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C</a:t>
            </a:r>
            <a:r>
              <a:rPr lang="fr-FR" sz="1800" b="0" strike="noStrike" spc="-1" baseline="-25000" dirty="0" smtClean="0">
                <a:solidFill>
                  <a:srgbClr val="000000"/>
                </a:solidFill>
                <a:latin typeface="Calibri"/>
              </a:rPr>
              <a:t>3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F</a:t>
            </a:r>
            <a:r>
              <a:rPr lang="fr-FR" sz="1800" b="0" strike="noStrike" spc="-1" baseline="-25000" dirty="0" smtClean="0">
                <a:solidFill>
                  <a:srgbClr val="000000"/>
                </a:solidFill>
                <a:latin typeface="Calibri"/>
              </a:rPr>
              <a:t>8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 vapeur</a:t>
            </a:r>
            <a:r>
              <a:rPr lang="fr-FR" spc="-1" dirty="0" smtClean="0">
                <a:solidFill>
                  <a:srgbClr val="000000"/>
                </a:solidFill>
              </a:rPr>
              <a:t> ascendant </a:t>
            </a:r>
          </a:p>
          <a:p>
            <a:pPr algn="ctr">
              <a:lnSpc>
                <a:spcPct val="100000"/>
              </a:lnSpc>
            </a:pPr>
            <a:r>
              <a:rPr lang="fr-FR" spc="-1" dirty="0" smtClean="0">
                <a:solidFill>
                  <a:srgbClr val="000000"/>
                </a:solidFill>
              </a:rPr>
              <a:t> du puits ATLAS </a:t>
            </a:r>
            <a:endParaRPr lang="fr-FR" spc="-1" dirty="0">
              <a:latin typeface="Arial"/>
            </a:endParaRPr>
          </a:p>
        </p:txBody>
      </p:sp>
      <p:sp>
        <p:nvSpPr>
          <p:cNvPr id="1179" name="CustomShape 26"/>
          <p:cNvSpPr/>
          <p:nvPr/>
        </p:nvSpPr>
        <p:spPr>
          <a:xfrm>
            <a:off x="113760" y="5905080"/>
            <a:ext cx="334764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GB" sz="1800" b="0" strike="noStrike" spc="-1" baseline="-25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GB" sz="1800" b="0" strike="noStrike" spc="-1" baseline="-25000" dirty="0">
                <a:solidFill>
                  <a:srgbClr val="000000"/>
                </a:solidFill>
                <a:latin typeface="Calibri"/>
              </a:rPr>
              <a:t>8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Calibri"/>
              </a:rPr>
              <a:t>liquide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 descendant </a:t>
            </a: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 du </a:t>
            </a:r>
            <a:r>
              <a:rPr lang="en-GB" sz="1800" b="0" strike="noStrike" spc="-1" dirty="0" err="1" smtClean="0">
                <a:solidFill>
                  <a:srgbClr val="000000"/>
                </a:solidFill>
                <a:latin typeface="Calibri"/>
              </a:rPr>
              <a:t>puits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Calibri"/>
              </a:rPr>
              <a:t> ATLAS </a:t>
            </a:r>
            <a:endParaRPr lang="en-GB" sz="1800" b="0" strike="noStrike" spc="-1" dirty="0">
              <a:latin typeface="Arial"/>
            </a:endParaRPr>
          </a:p>
        </p:txBody>
      </p:sp>
      <p:grpSp>
        <p:nvGrpSpPr>
          <p:cNvPr id="1180" name="Group 27"/>
          <p:cNvGrpSpPr/>
          <p:nvPr/>
        </p:nvGrpSpPr>
        <p:grpSpPr>
          <a:xfrm>
            <a:off x="2801160" y="4728240"/>
            <a:ext cx="3174120" cy="289440"/>
            <a:chOff x="2801160" y="4728240"/>
            <a:chExt cx="3174120" cy="289440"/>
          </a:xfrm>
        </p:grpSpPr>
        <p:sp>
          <p:nvSpPr>
            <p:cNvPr id="1181" name="CustomShape 28"/>
            <p:cNvSpPr/>
            <p:nvPr/>
          </p:nvSpPr>
          <p:spPr>
            <a:xfrm>
              <a:off x="2991960" y="475488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2" name="CustomShape 29"/>
            <p:cNvSpPr/>
            <p:nvPr/>
          </p:nvSpPr>
          <p:spPr>
            <a:xfrm>
              <a:off x="3295800" y="474516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3" name="CustomShape 30"/>
            <p:cNvSpPr/>
            <p:nvPr/>
          </p:nvSpPr>
          <p:spPr>
            <a:xfrm>
              <a:off x="3583080" y="474516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4" name="CustomShape 31"/>
            <p:cNvSpPr/>
            <p:nvPr/>
          </p:nvSpPr>
          <p:spPr>
            <a:xfrm>
              <a:off x="3886920" y="47419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5" name="CustomShape 32"/>
            <p:cNvSpPr/>
            <p:nvPr/>
          </p:nvSpPr>
          <p:spPr>
            <a:xfrm>
              <a:off x="4190760" y="47444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6" name="CustomShape 33"/>
            <p:cNvSpPr/>
            <p:nvPr/>
          </p:nvSpPr>
          <p:spPr>
            <a:xfrm>
              <a:off x="4461120" y="473580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7" name="CustomShape 34"/>
            <p:cNvSpPr/>
            <p:nvPr/>
          </p:nvSpPr>
          <p:spPr>
            <a:xfrm>
              <a:off x="4731120" y="47318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8" name="CustomShape 35"/>
            <p:cNvSpPr/>
            <p:nvPr/>
          </p:nvSpPr>
          <p:spPr>
            <a:xfrm>
              <a:off x="5011560" y="47282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9" name="CustomShape 36"/>
            <p:cNvSpPr/>
            <p:nvPr/>
          </p:nvSpPr>
          <p:spPr>
            <a:xfrm>
              <a:off x="5264640" y="47318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0" name="CustomShape 37"/>
            <p:cNvSpPr/>
            <p:nvPr/>
          </p:nvSpPr>
          <p:spPr>
            <a:xfrm>
              <a:off x="5493240" y="47282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1" name="CustomShape 38"/>
            <p:cNvSpPr/>
            <p:nvPr/>
          </p:nvSpPr>
          <p:spPr>
            <a:xfrm>
              <a:off x="5721480" y="47318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2" name="CustomShape 39"/>
            <p:cNvSpPr/>
            <p:nvPr/>
          </p:nvSpPr>
          <p:spPr>
            <a:xfrm>
              <a:off x="5874120" y="48841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3" name="CustomShape 40"/>
            <p:cNvSpPr/>
            <p:nvPr/>
          </p:nvSpPr>
          <p:spPr>
            <a:xfrm>
              <a:off x="5612040" y="487584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4" name="CustomShape 41"/>
            <p:cNvSpPr/>
            <p:nvPr/>
          </p:nvSpPr>
          <p:spPr>
            <a:xfrm>
              <a:off x="5371200" y="488556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5" name="CustomShape 42"/>
            <p:cNvSpPr/>
            <p:nvPr/>
          </p:nvSpPr>
          <p:spPr>
            <a:xfrm>
              <a:off x="5141160" y="487008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6" name="CustomShape 43"/>
            <p:cNvSpPr/>
            <p:nvPr/>
          </p:nvSpPr>
          <p:spPr>
            <a:xfrm>
              <a:off x="4865400" y="48841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7" name="CustomShape 44"/>
            <p:cNvSpPr/>
            <p:nvPr/>
          </p:nvSpPr>
          <p:spPr>
            <a:xfrm>
              <a:off x="4590000" y="487440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8" name="CustomShape 45"/>
            <p:cNvSpPr/>
            <p:nvPr/>
          </p:nvSpPr>
          <p:spPr>
            <a:xfrm>
              <a:off x="4339440" y="48841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9" name="CustomShape 46"/>
            <p:cNvSpPr/>
            <p:nvPr/>
          </p:nvSpPr>
          <p:spPr>
            <a:xfrm>
              <a:off x="4044600" y="487440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0" name="CustomShape 47"/>
            <p:cNvSpPr/>
            <p:nvPr/>
          </p:nvSpPr>
          <p:spPr>
            <a:xfrm>
              <a:off x="3738240" y="48841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1" name="CustomShape 48"/>
            <p:cNvSpPr/>
            <p:nvPr/>
          </p:nvSpPr>
          <p:spPr>
            <a:xfrm>
              <a:off x="3435840" y="48805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2" name="CustomShape 49"/>
            <p:cNvSpPr/>
            <p:nvPr/>
          </p:nvSpPr>
          <p:spPr>
            <a:xfrm>
              <a:off x="3141000" y="488988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3" name="CustomShape 50"/>
            <p:cNvSpPr/>
            <p:nvPr/>
          </p:nvSpPr>
          <p:spPr>
            <a:xfrm>
              <a:off x="2801160" y="4867920"/>
              <a:ext cx="101160" cy="127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04" name="CustomShape 51"/>
          <p:cNvSpPr/>
          <p:nvPr/>
        </p:nvSpPr>
        <p:spPr>
          <a:xfrm>
            <a:off x="3678480" y="4489920"/>
            <a:ext cx="1760040" cy="29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C</a:t>
            </a:r>
            <a:r>
              <a:rPr lang="en-GB" sz="1200" b="0" strike="noStrike" spc="-1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F</a:t>
            </a:r>
            <a:r>
              <a:rPr lang="en-GB" sz="1200" b="0" strike="noStrike" spc="-1" baseline="-25000">
                <a:solidFill>
                  <a:srgbClr val="000000"/>
                </a:solidFill>
                <a:latin typeface="Calibri"/>
              </a:rPr>
              <a:t>8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 condensation tubes</a:t>
            </a:r>
            <a:endParaRPr lang="en-GB" sz="1200" b="0" strike="noStrike" spc="-1">
              <a:latin typeface="Arial"/>
            </a:endParaRPr>
          </a:p>
        </p:txBody>
      </p:sp>
      <p:sp>
        <p:nvSpPr>
          <p:cNvPr id="1205" name="CustomShape 52"/>
          <p:cNvSpPr/>
          <p:nvPr/>
        </p:nvSpPr>
        <p:spPr>
          <a:xfrm>
            <a:off x="3738240" y="5011200"/>
            <a:ext cx="2026800" cy="29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C</a:t>
            </a:r>
            <a:r>
              <a:rPr lang="en-GB" sz="1200" b="0" strike="noStrike" spc="-1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F</a:t>
            </a:r>
            <a:r>
              <a:rPr lang="en-GB" sz="1200" b="0" strike="noStrike" spc="-1" baseline="-25000">
                <a:solidFill>
                  <a:srgbClr val="000000"/>
                </a:solidFill>
                <a:latin typeface="Calibri"/>
              </a:rPr>
              <a:t>8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 liquid subcooling tubes</a:t>
            </a:r>
            <a:endParaRPr lang="en-GB" sz="1200" b="0" strike="noStrike" spc="-1">
              <a:latin typeface="Arial"/>
            </a:endParaRPr>
          </a:p>
        </p:txBody>
      </p:sp>
      <p:sp>
        <p:nvSpPr>
          <p:cNvPr id="1206" name="TextShape 5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8285EDE-C478-49F3-A2CF-445C02229F9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33</a:t>
            </a:fld>
            <a:endParaRPr lang="en-GB" sz="1200" b="0" strike="noStrike" spc="-1">
              <a:latin typeface="Times New Roman"/>
            </a:endParaRPr>
          </a:p>
        </p:txBody>
      </p:sp>
      <p:pic>
        <p:nvPicPr>
          <p:cNvPr id="55" name="Picture 4"/>
          <p:cNvPicPr/>
          <p:nvPr/>
        </p:nvPicPr>
        <p:blipFill>
          <a:blip r:embed="rId2"/>
          <a:stretch/>
        </p:blipFill>
        <p:spPr>
          <a:xfrm>
            <a:off x="7476480" y="3746977"/>
            <a:ext cx="1444320" cy="129086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33</a:t>
            </a:fld>
            <a:endParaRPr lang="en-GB"/>
          </a:p>
        </p:txBody>
      </p:sp>
      <p:sp>
        <p:nvSpPr>
          <p:cNvPr id="5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23706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94" t="9814" r="51227" b="6349"/>
          <a:stretch/>
        </p:blipFill>
        <p:spPr>
          <a:xfrm>
            <a:off x="340320" y="1712333"/>
            <a:ext cx="4260556" cy="5617305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340320" y="139073"/>
            <a:ext cx="8741520" cy="1144782"/>
          </a:xfrm>
          <a:prstGeom prst="rect">
            <a:avLst/>
          </a:prstGeom>
          <a:noFill/>
          <a:ln w="28440">
            <a:solidFill>
              <a:srgbClr val="0070C0"/>
            </a:solidFill>
            <a:round/>
          </a:ln>
        </p:spPr>
        <p:txBody>
          <a:bodyPr lIns="45720" rIns="4572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9600" b="1" spc="-1" dirty="0" err="1" smtClean="0">
                <a:solidFill>
                  <a:srgbClr val="0C377B"/>
                </a:solidFill>
                <a:latin typeface="Calibri Light"/>
              </a:rPr>
              <a:t>Vue</a:t>
            </a:r>
            <a:r>
              <a:rPr lang="en-GB" sz="9600" b="1" spc="-1" dirty="0" smtClean="0">
                <a:solidFill>
                  <a:srgbClr val="0C377B"/>
                </a:solidFill>
                <a:latin typeface="Calibri Light"/>
              </a:rPr>
              <a:t> interne d’un </a:t>
            </a:r>
            <a:r>
              <a:rPr lang="en-GB" sz="9600" b="1" spc="-1" dirty="0" err="1" smtClean="0">
                <a:solidFill>
                  <a:srgbClr val="0C377B"/>
                </a:solidFill>
                <a:latin typeface="Calibri Light"/>
              </a:rPr>
              <a:t>condenseur</a:t>
            </a:r>
            <a:r>
              <a:rPr lang="en-GB" sz="9600" b="1" spc="-1" dirty="0" smtClean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9600" b="1" spc="-1" dirty="0" err="1" smtClean="0">
                <a:solidFill>
                  <a:srgbClr val="0C377B"/>
                </a:solidFill>
                <a:latin typeface="Calibri Light"/>
              </a:rPr>
              <a:t>typique</a:t>
            </a:r>
            <a:r>
              <a:rPr lang="en-GB" sz="9600" b="1" spc="-1" dirty="0" smtClean="0">
                <a:solidFill>
                  <a:srgbClr val="0C377B"/>
                </a:solidFill>
                <a:latin typeface="Calibri Light"/>
              </a:rPr>
              <a:t> (Thermosiphon ATLAS)</a:t>
            </a:r>
          </a:p>
          <a:p>
            <a:pPr algn="ctr">
              <a:lnSpc>
                <a:spcPct val="120000"/>
              </a:lnSpc>
            </a:pP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Liquide C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6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F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14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(</a:t>
            </a:r>
            <a:r>
              <a:rPr lang="en-GB" sz="8000" b="1" spc="-1" dirty="0" err="1" smtClean="0">
                <a:solidFill>
                  <a:srgbClr val="A62AA6"/>
                </a:solidFill>
                <a:latin typeface="Calibri Light"/>
              </a:rPr>
              <a:t>C</a:t>
            </a:r>
            <a:r>
              <a:rPr lang="en-GB" sz="8000" b="1" spc="-1" baseline="-25000" dirty="0" err="1" smtClean="0">
                <a:solidFill>
                  <a:srgbClr val="A62AA6"/>
                </a:solidFill>
                <a:latin typeface="Calibri Light"/>
              </a:rPr>
              <a:t>p</a:t>
            </a: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)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en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contre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-debit </a:t>
            </a: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(@ 40 kg.s</a:t>
            </a:r>
            <a:r>
              <a:rPr lang="en-GB" sz="8000" b="1" spc="-1" baseline="30000" dirty="0" smtClean="0">
                <a:solidFill>
                  <a:srgbClr val="A62AA6"/>
                </a:solidFill>
                <a:latin typeface="Calibri Light"/>
              </a:rPr>
              <a:t>-1</a:t>
            </a: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)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dans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tubes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inox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condense C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3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F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8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(h</a:t>
            </a:r>
            <a:r>
              <a:rPr lang="en-GB" sz="8000" b="1" spc="-1" dirty="0">
                <a:solidFill>
                  <a:srgbClr val="A62AA6"/>
                </a:solidFill>
                <a:latin typeface="Calibri Light"/>
              </a:rPr>
              <a:t>) </a:t>
            </a:r>
            <a:endParaRPr lang="en-GB" sz="8000" b="1" spc="-1" dirty="0" smtClean="0">
              <a:solidFill>
                <a:srgbClr val="A62AA6"/>
              </a:solidFill>
              <a:latin typeface="Calibri Light"/>
            </a:endParaRPr>
          </a:p>
          <a:p>
            <a:pPr algn="ctr">
              <a:lnSpc>
                <a:spcPct val="120000"/>
              </a:lnSpc>
            </a:pPr>
            <a:r>
              <a:rPr lang="en-GB" sz="8000" b="1" spc="-1" dirty="0" smtClean="0">
                <a:solidFill>
                  <a:srgbClr val="A62AA6"/>
                </a:solidFill>
                <a:latin typeface="Calibri Light"/>
              </a:rPr>
              <a:t>(@ 1.2 </a:t>
            </a:r>
            <a:r>
              <a:rPr lang="en-GB" sz="8000" b="1" spc="-1" dirty="0">
                <a:solidFill>
                  <a:srgbClr val="A62AA6"/>
                </a:solidFill>
                <a:latin typeface="Calibri Light"/>
              </a:rPr>
              <a:t>kg.s</a:t>
            </a:r>
            <a:r>
              <a:rPr lang="en-GB" sz="8000" b="1" spc="-1" baseline="30000" dirty="0">
                <a:solidFill>
                  <a:srgbClr val="A62AA6"/>
                </a:solidFill>
                <a:latin typeface="Calibri Light"/>
              </a:rPr>
              <a:t>-1</a:t>
            </a:r>
            <a:r>
              <a:rPr lang="en-GB" sz="8000" b="1" spc="-1" dirty="0">
                <a:solidFill>
                  <a:srgbClr val="A62AA6"/>
                </a:solidFill>
                <a:latin typeface="Calibri Light"/>
              </a:rPr>
              <a:t>) </a:t>
            </a:r>
            <a:r>
              <a:rPr lang="en-GB" sz="8000" b="1" spc="-1" dirty="0">
                <a:solidFill>
                  <a:srgbClr val="0C377B"/>
                </a:solidFill>
                <a:latin typeface="Calibri Light"/>
              </a:rPr>
              <a:t>: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aussi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sous-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refroidissement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8000" b="1" spc="-1" dirty="0">
                <a:solidFill>
                  <a:srgbClr val="0C377B"/>
                </a:solidFill>
                <a:latin typeface="Calibri Light"/>
              </a:rPr>
              <a:t>de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liquide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C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3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F</a:t>
            </a:r>
            <a:r>
              <a:rPr lang="en-GB" sz="8000" b="1" spc="-1" baseline="-25000" dirty="0" smtClean="0">
                <a:solidFill>
                  <a:srgbClr val="0C377B"/>
                </a:solidFill>
                <a:latin typeface="Calibri Light"/>
              </a:rPr>
              <a:t>8 </a:t>
            </a:r>
            <a:r>
              <a:rPr lang="en-GB" sz="8000" b="1" spc="-1" dirty="0">
                <a:solidFill>
                  <a:srgbClr val="0C377B"/>
                </a:solidFill>
                <a:latin typeface="Calibri Light"/>
              </a:rPr>
              <a:t> </a:t>
            </a:r>
            <a:r>
              <a:rPr lang="en-GB" sz="8000" b="1" spc="-1" dirty="0" err="1" smtClean="0">
                <a:solidFill>
                  <a:srgbClr val="0C377B"/>
                </a:solidFill>
                <a:latin typeface="Calibri Light"/>
              </a:rPr>
              <a:t>sortant</a:t>
            </a:r>
            <a:r>
              <a:rPr lang="en-GB" sz="8000" b="1" spc="-1" dirty="0" smtClean="0">
                <a:solidFill>
                  <a:srgbClr val="0C377B"/>
                </a:solidFill>
                <a:latin typeface="Calibri Light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5383" y="3845858"/>
            <a:ext cx="1806618" cy="1196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34</a:t>
            </a:fld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294690" y="5539478"/>
            <a:ext cx="320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Sous-refroidissement de liquide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(faible puissance nécessaire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84257" y="1283855"/>
            <a:ext cx="2918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 Condensation de </a:t>
            </a:r>
            <a:r>
              <a:rPr lang="en-GB" b="1" dirty="0" err="1" smtClean="0">
                <a:solidFill>
                  <a:srgbClr val="FF0000"/>
                </a:solidFill>
              </a:rPr>
              <a:t>vapeur</a:t>
            </a:r>
            <a:endParaRPr lang="en-GB" b="1" dirty="0" smtClean="0">
              <a:solidFill>
                <a:srgbClr val="FF0000"/>
              </a:solidFill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(haute puissance </a:t>
            </a:r>
            <a:r>
              <a:rPr lang="en-GB" b="1" dirty="0" err="1" smtClean="0">
                <a:solidFill>
                  <a:srgbClr val="FF0000"/>
                </a:solidFill>
              </a:rPr>
              <a:t>nécessaire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48484" t="9815" r="31812" b="51282"/>
          <a:stretch/>
        </p:blipFill>
        <p:spPr>
          <a:xfrm>
            <a:off x="4113790" y="1786631"/>
            <a:ext cx="1749682" cy="26066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48484" t="62550" r="20659" b="26312"/>
          <a:stretch/>
        </p:blipFill>
        <p:spPr>
          <a:xfrm>
            <a:off x="4600876" y="5238373"/>
            <a:ext cx="2794571" cy="76111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l="48483" t="74816" r="10521" b="5250"/>
          <a:stretch/>
        </p:blipFill>
        <p:spPr>
          <a:xfrm>
            <a:off x="5998161" y="4021374"/>
            <a:ext cx="2942003" cy="1079420"/>
          </a:xfrm>
          <a:prstGeom prst="rect">
            <a:avLst/>
          </a:prstGeom>
        </p:spPr>
      </p:pic>
      <p:sp>
        <p:nvSpPr>
          <p:cNvPr id="16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7397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35</a:t>
            </a:fld>
            <a:endParaRPr lang="en-GB"/>
          </a:p>
        </p:txBody>
      </p:sp>
      <p:sp>
        <p:nvSpPr>
          <p:cNvPr id="6" name="Titre 1"/>
          <p:cNvSpPr txBox="1">
            <a:spLocks noGrp="1"/>
          </p:cNvSpPr>
          <p:nvPr>
            <p:ph type="title"/>
          </p:nvPr>
        </p:nvSpPr>
        <p:spPr>
          <a:xfrm>
            <a:off x="154004" y="373344"/>
            <a:ext cx="8835992" cy="498598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thermodynamique circulation ‘classique’, ‘inversée’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non-conventionnel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Inversée‘ et non-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conventonnel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système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avec ‘propulseur’: optimisation de pression d’aspiration de compresseur 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(CPPM: 1995) pour ATLAS pixel (C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N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1800" b="1" dirty="0" err="1" smtClean="0"/>
              <a:t>Aboud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Falou</a:t>
            </a:r>
            <a:r>
              <a:rPr lang="fr-FR" sz="1800" b="1" dirty="0" smtClean="0"/>
              <a:t>, G.H., Daniel Labat, Vaclav </a:t>
            </a:r>
            <a:r>
              <a:rPr lang="fr-FR" sz="1800" b="1" dirty="0" err="1" smtClean="0"/>
              <a:t>Vacek</a:t>
            </a:r>
            <a:r>
              <a:rPr lang="fr-FR" sz="1800" b="1" dirty="0" smtClean="0"/>
              <a:t>* </a:t>
            </a:r>
            <a:br>
              <a:rPr lang="fr-FR" sz="1800" b="1" dirty="0" smtClean="0"/>
            </a:br>
            <a:r>
              <a:rPr lang="fr-FR" sz="1800" b="1" dirty="0" smtClean="0"/>
              <a:t>*</a:t>
            </a:r>
            <a:r>
              <a:rPr lang="fr-FR" sz="1800" b="1" dirty="0" err="1" smtClean="0"/>
              <a:t>Czech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Technical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University</a:t>
            </a:r>
            <a:r>
              <a:rPr lang="fr-FR" sz="1800" b="1" dirty="0" smtClean="0"/>
              <a:t>, Prague</a:t>
            </a:r>
            <a:br>
              <a:rPr lang="fr-FR" sz="1800" b="1" dirty="0" smtClean="0"/>
            </a:br>
            <a:endParaRPr lang="fr-FR" sz="1800" b="1" dirty="0"/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8" name="Groupe 7"/>
          <p:cNvGrpSpPr/>
          <p:nvPr/>
        </p:nvGrpSpPr>
        <p:grpSpPr>
          <a:xfrm flipV="1">
            <a:off x="7486650" y="4464209"/>
            <a:ext cx="628650" cy="764046"/>
            <a:chOff x="4933950" y="4837916"/>
            <a:chExt cx="1066800" cy="1114335"/>
          </a:xfrm>
        </p:grpSpPr>
        <p:sp>
          <p:nvSpPr>
            <p:cNvPr id="9" name="Virage 8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Virage 9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14851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6248400" y="5791200"/>
            <a:ext cx="40798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4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endParaRPr lang="fr-FR" altLang="fr-FR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1676400" y="2057400"/>
            <a:ext cx="40798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400" b="1">
                <a:solidFill>
                  <a:schemeClr val="bg1"/>
                </a:solidFill>
                <a:latin typeface="Times New Roman" panose="02020603050405020304" pitchFamily="18" charset="0"/>
              </a:rPr>
              <a:t>D</a:t>
            </a:r>
            <a:endParaRPr lang="fr-FR" altLang="fr-FR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3048000" y="3505200"/>
            <a:ext cx="381000" cy="430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200" b="1">
                <a:solidFill>
                  <a:schemeClr val="bg1"/>
                </a:solidFill>
                <a:latin typeface="Times New Roman" panose="02020603050405020304" pitchFamily="18" charset="0"/>
              </a:rPr>
              <a:t>E</a:t>
            </a:r>
            <a:endParaRPr lang="fr-FR" altLang="fr-FR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2" name="TextBox 5"/>
          <p:cNvSpPr txBox="1">
            <a:spLocks noChangeArrowheads="1"/>
          </p:cNvSpPr>
          <p:nvPr/>
        </p:nvSpPr>
        <p:spPr bwMode="auto">
          <a:xfrm>
            <a:off x="6553200" y="1752600"/>
            <a:ext cx="40798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4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endParaRPr lang="fr-FR" altLang="fr-FR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3" name="TextBox 6"/>
          <p:cNvSpPr txBox="1">
            <a:spLocks noChangeArrowheads="1"/>
          </p:cNvSpPr>
          <p:nvPr/>
        </p:nvSpPr>
        <p:spPr bwMode="auto">
          <a:xfrm>
            <a:off x="6858000" y="3810000"/>
            <a:ext cx="3905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400" b="1">
                <a:solidFill>
                  <a:schemeClr val="bg1"/>
                </a:solidFill>
                <a:latin typeface="Times New Roman" panose="02020603050405020304" pitchFamily="18" charset="0"/>
              </a:rPr>
              <a:t>B</a:t>
            </a:r>
            <a:endParaRPr lang="fr-FR" altLang="fr-FR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157163"/>
            <a:ext cx="8534400" cy="92333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CPPM circulateur C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(1995-7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), N</a:t>
            </a:r>
            <a:r>
              <a:rPr lang="fr-FR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sert de maintenir la pression d’arrive te vapeur </a:t>
            </a:r>
          </a:p>
          <a:p>
            <a:pPr algn="ctr">
              <a:defRPr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/C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a la pression atmosphérique: seulement le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fr-FR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fr-FR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sert comme liquide de refroidissement: le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</a:t>
            </a:r>
            <a:r>
              <a:rPr lang="fr-FR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s’échappe comme propulseur)</a:t>
            </a:r>
            <a:endParaRPr lang="fr-F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239000" y="3810000"/>
            <a:ext cx="685800" cy="7699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F.C.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liq.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-35°C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239000" y="2819400"/>
            <a:ext cx="676275" cy="739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lang="en-US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</a:t>
            </a:r>
            <a:r>
              <a:rPr lang="en-US" altLang="fr-FR" sz="1400" b="1" baseline="-2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lang="en-US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(head-</a:t>
            </a:r>
          </a:p>
          <a:p>
            <a:pPr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lang="en-US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space)</a:t>
            </a:r>
          </a:p>
        </p:txBody>
      </p:sp>
      <p:sp>
        <p:nvSpPr>
          <p:cNvPr id="12" name="Oval 11"/>
          <p:cNvSpPr/>
          <p:nvPr/>
        </p:nvSpPr>
        <p:spPr>
          <a:xfrm>
            <a:off x="5486400" y="4572000"/>
            <a:ext cx="1447800" cy="6858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3" name="Oval 12"/>
          <p:cNvSpPr/>
          <p:nvPr/>
        </p:nvSpPr>
        <p:spPr>
          <a:xfrm>
            <a:off x="5715000" y="5257800"/>
            <a:ext cx="8382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5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DSCN3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/>
          <a:stretch>
            <a:fillRect/>
          </a:stretch>
        </p:blipFill>
        <p:spPr bwMode="auto">
          <a:xfrm>
            <a:off x="228600" y="727075"/>
            <a:ext cx="3657600" cy="552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4" descr="DSCN3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5000"/>
          <a:stretch>
            <a:fillRect/>
          </a:stretch>
        </p:blipFill>
        <p:spPr bwMode="auto">
          <a:xfrm>
            <a:off x="4876800" y="685800"/>
            <a:ext cx="3657600" cy="552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7"/>
          <p:cNvSpPr txBox="1">
            <a:spLocks noChangeArrowheads="1"/>
          </p:cNvSpPr>
          <p:nvPr/>
        </p:nvSpPr>
        <p:spPr bwMode="auto">
          <a:xfrm>
            <a:off x="2450701" y="2057400"/>
            <a:ext cx="1396216" cy="585418"/>
          </a:xfrm>
          <a:prstGeom prst="rect">
            <a:avLst/>
          </a:prstGeom>
          <a:solidFill>
            <a:schemeClr val="bg1">
              <a:alpha val="79999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Interrupteurs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niveau</a:t>
            </a:r>
            <a:endParaRPr lang="fr-FR" alt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66" name="Text Box 8"/>
          <p:cNvSpPr txBox="1">
            <a:spLocks noChangeArrowheads="1"/>
          </p:cNvSpPr>
          <p:nvPr/>
        </p:nvSpPr>
        <p:spPr bwMode="auto">
          <a:xfrm>
            <a:off x="6195318" y="2057400"/>
            <a:ext cx="2302390" cy="1077860"/>
          </a:xfrm>
          <a:prstGeom prst="rect">
            <a:avLst/>
          </a:prstGeom>
          <a:solidFill>
            <a:schemeClr val="bg1">
              <a:alpha val="79999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+mn-lt"/>
                <a:cs typeface="Times New Roman" panose="02020603050405020304" pitchFamily="18" charset="0"/>
              </a:rPr>
              <a:t>1 de 2 Echangeurs de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600" b="1" dirty="0">
                <a:latin typeface="+mn-lt"/>
                <a:cs typeface="Times New Roman" panose="02020603050405020304" pitchFamily="18" charset="0"/>
              </a:rPr>
              <a:t>chaleur </a:t>
            </a:r>
            <a:r>
              <a:rPr lang="fr-FR" altLang="fr-FR" sz="1600" b="1" dirty="0" smtClean="0">
                <a:latin typeface="+mn-lt"/>
                <a:cs typeface="Times New Roman" panose="02020603050405020304" pitchFamily="18" charset="0"/>
              </a:rPr>
              <a:t>R404A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+mn-lt"/>
                <a:cs typeface="Times New Roman" panose="02020603050405020304" pitchFamily="18" charset="0"/>
              </a:rPr>
              <a:t>(pour condenser &amp;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600" b="1" dirty="0" smtClean="0">
                <a:latin typeface="+mn-lt"/>
                <a:cs typeface="Times New Roman" panose="02020603050405020304" pitchFamily="18" charset="0"/>
              </a:rPr>
              <a:t>refroidir  liquide 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</a:t>
            </a:r>
            <a:r>
              <a:rPr lang="fr-FR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4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</a:t>
            </a:r>
            <a:r>
              <a:rPr lang="fr-FR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10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)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04800" y="3962400"/>
            <a:ext cx="8186570" cy="1635014"/>
            <a:chOff x="304800" y="3962400"/>
            <a:chExt cx="8185943" cy="1634485"/>
          </a:xfrm>
        </p:grpSpPr>
        <p:sp>
          <p:nvSpPr>
            <p:cNvPr id="71690" name="Text Box 7"/>
            <p:cNvSpPr txBox="1">
              <a:spLocks noChangeArrowheads="1"/>
            </p:cNvSpPr>
            <p:nvPr/>
          </p:nvSpPr>
          <p:spPr bwMode="auto">
            <a:xfrm>
              <a:off x="304800" y="5257799"/>
              <a:ext cx="2489850" cy="339086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Dôme de réservoir enlevée</a:t>
              </a:r>
              <a:endPara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169" name="Text Box 8"/>
            <p:cNvSpPr txBox="1">
              <a:spLocks noChangeArrowheads="1"/>
            </p:cNvSpPr>
            <p:nvPr/>
          </p:nvSpPr>
          <p:spPr bwMode="auto">
            <a:xfrm>
              <a:off x="6346537" y="3962400"/>
              <a:ext cx="2144206" cy="83137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Sortie </a:t>
              </a:r>
              <a:r>
                <a:rPr lang="fr-F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Hex</a:t>
              </a: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:</a:t>
              </a:r>
            </a:p>
            <a:p>
              <a:pPr algn="ctr">
                <a:defRPr/>
              </a:pP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C</a:t>
              </a:r>
              <a:r>
                <a:rPr lang="fr-FR" sz="16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4</a:t>
              </a: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F</a:t>
              </a:r>
              <a:r>
                <a:rPr lang="fr-FR" sz="16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10</a:t>
              </a: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 liquéfie </a:t>
              </a:r>
            </a:p>
            <a:p>
              <a:pPr algn="ctr" eaLnBrk="1" hangingPunct="1">
                <a:defRPr/>
              </a:pPr>
              <a:r>
                <a: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vers dôme de réservoir</a:t>
              </a:r>
              <a:endParaRPr lang="fr-FR" sz="1600" b="1" dirty="0">
                <a:cs typeface="Times New Roman" pitchFamily="18" charset="0"/>
              </a:endParaRPr>
            </a:p>
          </p:txBody>
        </p:sp>
      </p:grpSp>
      <p:sp>
        <p:nvSpPr>
          <p:cNvPr id="92170" name="Text Box 8"/>
          <p:cNvSpPr txBox="1">
            <a:spLocks noChangeArrowheads="1"/>
          </p:cNvSpPr>
          <p:nvPr/>
        </p:nvSpPr>
        <p:spPr bwMode="auto">
          <a:xfrm>
            <a:off x="7315200" y="5181600"/>
            <a:ext cx="1240724" cy="58541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Sortie  C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liquide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90600" y="152400"/>
            <a:ext cx="7239000" cy="36933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CPPM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condenseur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&amp;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reservoir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liquide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Aboud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Falou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068097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  <p:bldP spid="92166" grpId="0" animBg="1"/>
      <p:bldP spid="921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img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4300" r="10416" b="2953"/>
          <a:stretch>
            <a:fillRect/>
          </a:stretch>
        </p:blipFill>
        <p:spPr bwMode="auto">
          <a:xfrm>
            <a:off x="571500" y="142875"/>
            <a:ext cx="8072438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55496" y="357188"/>
            <a:ext cx="7688441" cy="461665"/>
          </a:xfrm>
          <a:prstGeom prst="rect">
            <a:avLst/>
          </a:prstGeom>
          <a:solidFill>
            <a:schemeClr val="bg1">
              <a:alpha val="81175"/>
            </a:scheme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fr-F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CPPM (1997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fr-FR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condenseur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altLang="fr-FR" sz="2400" b="1" baseline="-1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fr-FR" sz="2400" b="1" baseline="-1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C</a:t>
            </a:r>
            <a:r>
              <a:rPr lang="en-US" altLang="fr-FR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fr-FR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N</a:t>
            </a:r>
            <a:r>
              <a:rPr lang="en-US" altLang="fr-FR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p-H</a:t>
            </a:r>
            <a:endParaRPr lang="en-US" alt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14688" y="3571875"/>
            <a:ext cx="2500312" cy="32385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5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fr-FR" sz="1500" b="1" baseline="-25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fr-FR" sz="15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fr-FR" sz="1500" b="1" baseline="-25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fr-FR" sz="15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evaporation @ ~-25°C</a:t>
            </a:r>
            <a:endParaRPr lang="en-US" altLang="fr-FR" sz="150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63483" y="3357563"/>
            <a:ext cx="1997150" cy="830997"/>
          </a:xfrm>
          <a:prstGeom prst="rect">
            <a:avLst/>
          </a:prstGeom>
          <a:solidFill>
            <a:schemeClr val="bg1">
              <a:alpha val="87057"/>
            </a:schemeClr>
          </a:solidFill>
          <a:ln w="254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Compresseur</a:t>
            </a:r>
            <a:r>
              <a:rPr lang="en-US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pompe</a:t>
            </a:r>
            <a:r>
              <a:rPr lang="en-US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vide scroll</a:t>
            </a:r>
            <a:endParaRPr lang="en-US" alt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fr-FR" sz="1600" b="1" baseline="-1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sortie</a:t>
            </a:r>
            <a:r>
              <a:rPr lang="en-US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=1bar</a:t>
            </a:r>
            <a:r>
              <a:rPr lang="en-US" altLang="fr-FR" sz="1600" b="1" baseline="-1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en-US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40064" y="2807019"/>
            <a:ext cx="4633805" cy="338554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 cmpd="dbl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sz="16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US" sz="16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+ N</a:t>
            </a:r>
            <a:r>
              <a:rPr lang="en-US" sz="1600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cs typeface="Times New Roman" pitchFamily="18" charset="0"/>
              </a:rPr>
              <a:t>condenseur</a:t>
            </a:r>
            <a:r>
              <a:rPr lang="en-US" sz="1600" b="1" dirty="0" smtClean="0">
                <a:solidFill>
                  <a:schemeClr val="accent2"/>
                </a:solidFill>
                <a:cs typeface="Times New Roman" pitchFamily="18" charset="0"/>
              </a:rPr>
              <a:t> “headspace” </a:t>
            </a:r>
            <a:r>
              <a:rPr lang="en-US" sz="1600" b="1" dirty="0">
                <a:solidFill>
                  <a:schemeClr val="accent2"/>
                </a:solidFill>
                <a:cs typeface="Times New Roman" pitchFamily="18" charset="0"/>
              </a:rPr>
              <a:t>isobar ~1bar</a:t>
            </a:r>
            <a:r>
              <a:rPr lang="en-US" sz="1600" b="1" baseline="-25000" dirty="0">
                <a:solidFill>
                  <a:schemeClr val="accent2"/>
                </a:solidFill>
                <a:cs typeface="Times New Roman" pitchFamily="18" charset="0"/>
              </a:rPr>
              <a:t>abs</a:t>
            </a:r>
          </a:p>
        </p:txBody>
      </p:sp>
      <p:sp>
        <p:nvSpPr>
          <p:cNvPr id="72711" name="Line 8"/>
          <p:cNvSpPr>
            <a:spLocks noChangeShapeType="1"/>
          </p:cNvSpPr>
          <p:nvPr/>
        </p:nvSpPr>
        <p:spPr bwMode="auto">
          <a:xfrm flipH="1" flipV="1">
            <a:off x="2571750" y="3214688"/>
            <a:ext cx="3894138" cy="46037"/>
          </a:xfrm>
          <a:prstGeom prst="line">
            <a:avLst/>
          </a:prstGeom>
          <a:noFill/>
          <a:ln w="635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2" name="Line 9"/>
          <p:cNvSpPr>
            <a:spLocks noChangeShapeType="1"/>
          </p:cNvSpPr>
          <p:nvPr/>
        </p:nvSpPr>
        <p:spPr bwMode="auto">
          <a:xfrm>
            <a:off x="2500313" y="3929063"/>
            <a:ext cx="3643312" cy="46037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3" name="Line 10"/>
          <p:cNvSpPr>
            <a:spLocks noChangeShapeType="1"/>
          </p:cNvSpPr>
          <p:nvPr/>
        </p:nvSpPr>
        <p:spPr bwMode="auto">
          <a:xfrm flipV="1">
            <a:off x="6143625" y="3214688"/>
            <a:ext cx="360363" cy="719137"/>
          </a:xfrm>
          <a:prstGeom prst="line">
            <a:avLst/>
          </a:prstGeom>
          <a:noFill/>
          <a:ln w="635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4" name="Line 11"/>
          <p:cNvSpPr>
            <a:spLocks noChangeShapeType="1"/>
          </p:cNvSpPr>
          <p:nvPr/>
        </p:nvSpPr>
        <p:spPr bwMode="auto">
          <a:xfrm flipV="1">
            <a:off x="2143125" y="2357438"/>
            <a:ext cx="403225" cy="1857375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5" name="Line 13"/>
          <p:cNvSpPr>
            <a:spLocks noChangeShapeType="1"/>
          </p:cNvSpPr>
          <p:nvPr/>
        </p:nvSpPr>
        <p:spPr bwMode="auto">
          <a:xfrm flipH="1">
            <a:off x="2538413" y="2571750"/>
            <a:ext cx="46037" cy="1357313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 rot="-4595114">
            <a:off x="982398" y="2709576"/>
            <a:ext cx="1880130" cy="584775"/>
          </a:xfrm>
          <a:prstGeom prst="rect">
            <a:avLst/>
          </a:prstGeom>
          <a:solidFill>
            <a:schemeClr val="bg1">
              <a:alpha val="83920"/>
            </a:schemeClr>
          </a:solidFill>
          <a:ln w="254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pompe a engrenage</a:t>
            </a:r>
            <a:endParaRPr lang="fr-FR" alt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5400000">
            <a:off x="2314364" y="2849355"/>
            <a:ext cx="995786" cy="338554"/>
          </a:xfrm>
          <a:prstGeom prst="rect">
            <a:avLst/>
          </a:prstGeom>
          <a:solidFill>
            <a:schemeClr val="bg1">
              <a:alpha val="90195"/>
            </a:schemeClr>
          </a:solidFill>
          <a:ln w="254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Injecteur</a:t>
            </a:r>
            <a:endParaRPr lang="en-US" alt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8" name="TextBox 15"/>
          <p:cNvSpPr txBox="1">
            <a:spLocks noChangeArrowheads="1"/>
          </p:cNvSpPr>
          <p:nvPr/>
        </p:nvSpPr>
        <p:spPr bwMode="auto">
          <a:xfrm>
            <a:off x="6215063" y="3857625"/>
            <a:ext cx="357187" cy="4000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1">
                <a:latin typeface="Times New Roman" panose="02020603050405020304" pitchFamily="18" charset="0"/>
              </a:rPr>
              <a:t>A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72719" name="TextBox 17"/>
          <p:cNvSpPr txBox="1">
            <a:spLocks noChangeArrowheads="1"/>
          </p:cNvSpPr>
          <p:nvPr/>
        </p:nvSpPr>
        <p:spPr bwMode="auto">
          <a:xfrm>
            <a:off x="785813" y="3643313"/>
            <a:ext cx="35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400" b="1">
                <a:latin typeface="Times New Roman" panose="02020603050405020304" pitchFamily="18" charset="0"/>
              </a:rPr>
              <a:t>C</a:t>
            </a:r>
            <a:endParaRPr lang="fr-FR" altLang="fr-FR" sz="1400" b="1">
              <a:latin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5465763" y="3035300"/>
            <a:ext cx="39290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1" name="Line 8"/>
          <p:cNvSpPr>
            <a:spLocks noChangeShapeType="1"/>
          </p:cNvSpPr>
          <p:nvPr/>
        </p:nvSpPr>
        <p:spPr bwMode="auto">
          <a:xfrm flipH="1" flipV="1">
            <a:off x="2143125" y="4214813"/>
            <a:ext cx="3857625" cy="46037"/>
          </a:xfrm>
          <a:prstGeom prst="line">
            <a:avLst/>
          </a:prstGeom>
          <a:noFill/>
          <a:ln w="63500">
            <a:solidFill>
              <a:srgbClr val="007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22" name="Line 11"/>
          <p:cNvSpPr>
            <a:spLocks noChangeShapeType="1"/>
          </p:cNvSpPr>
          <p:nvPr/>
        </p:nvSpPr>
        <p:spPr bwMode="auto">
          <a:xfrm flipH="1">
            <a:off x="5929313" y="3929063"/>
            <a:ext cx="214312" cy="344487"/>
          </a:xfrm>
          <a:prstGeom prst="line">
            <a:avLst/>
          </a:prstGeom>
          <a:noFill/>
          <a:ln w="63500">
            <a:solidFill>
              <a:srgbClr val="C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23" name="TextBox 27"/>
          <p:cNvSpPr txBox="1">
            <a:spLocks noChangeArrowheads="1"/>
          </p:cNvSpPr>
          <p:nvPr/>
        </p:nvSpPr>
        <p:spPr bwMode="auto">
          <a:xfrm>
            <a:off x="6000750" y="4286250"/>
            <a:ext cx="357188" cy="4000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1">
                <a:latin typeface="Times New Roman" panose="02020603050405020304" pitchFamily="18" charset="0"/>
              </a:rPr>
              <a:t>B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72724" name="TextBox 28"/>
          <p:cNvSpPr txBox="1">
            <a:spLocks noChangeArrowheads="1"/>
          </p:cNvSpPr>
          <p:nvPr/>
        </p:nvSpPr>
        <p:spPr bwMode="auto">
          <a:xfrm>
            <a:off x="1714500" y="4143375"/>
            <a:ext cx="357188" cy="4000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1">
                <a:latin typeface="Times New Roman" panose="02020603050405020304" pitchFamily="18" charset="0"/>
              </a:rPr>
              <a:t>C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72725" name="TextBox 30"/>
          <p:cNvSpPr txBox="1">
            <a:spLocks noChangeArrowheads="1"/>
          </p:cNvSpPr>
          <p:nvPr/>
        </p:nvSpPr>
        <p:spPr bwMode="auto">
          <a:xfrm>
            <a:off x="2428875" y="1928813"/>
            <a:ext cx="357188" cy="4000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1">
                <a:latin typeface="Times New Roman" panose="02020603050405020304" pitchFamily="18" charset="0"/>
              </a:rPr>
              <a:t>D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72726" name="TextBox 31"/>
          <p:cNvSpPr txBox="1">
            <a:spLocks noChangeArrowheads="1"/>
          </p:cNvSpPr>
          <p:nvPr/>
        </p:nvSpPr>
        <p:spPr bwMode="auto">
          <a:xfrm>
            <a:off x="2714625" y="3429000"/>
            <a:ext cx="357188" cy="4000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1">
                <a:latin typeface="Times New Roman" panose="02020603050405020304" pitchFamily="18" charset="0"/>
              </a:rPr>
              <a:t>E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714625" y="4286250"/>
            <a:ext cx="3000375" cy="338138"/>
          </a:xfrm>
          <a:prstGeom prst="rect">
            <a:avLst/>
          </a:prstGeom>
          <a:solidFill>
            <a:schemeClr val="bg1">
              <a:alpha val="52000"/>
            </a:schemeClr>
          </a:solidFill>
          <a:ln w="254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condensation @ ~-35°C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2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26" name="Groupe 25"/>
          <p:cNvGrpSpPr/>
          <p:nvPr/>
        </p:nvGrpSpPr>
        <p:grpSpPr>
          <a:xfrm flipV="1">
            <a:off x="3757612" y="4813943"/>
            <a:ext cx="628650" cy="727465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27" name="Virage 26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8" name="Virage 27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73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5" grpId="0" animBg="1"/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39</a:t>
            </a:fld>
            <a:endParaRPr lang="en-GB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111" y="1878245"/>
            <a:ext cx="4751797" cy="35638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9061" y="1878245"/>
            <a:ext cx="4751799" cy="356385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115387" y="3534310"/>
            <a:ext cx="1802474" cy="914400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5808964" y="4181580"/>
            <a:ext cx="1896653" cy="400694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7863" y="293131"/>
            <a:ext cx="8634788" cy="830997"/>
          </a:xfrm>
          <a:prstGeom prst="rect">
            <a:avLst/>
          </a:prstGeom>
          <a:solidFill>
            <a:schemeClr val="bg1">
              <a:alpha val="81175"/>
            </a:scheme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Refroidissement évaporatoire à eau à la pression atmosphérique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(grâce au propulseur N</a:t>
            </a:r>
            <a:r>
              <a:rPr lang="fr-FR" altLang="fr-FR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915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3602"/>
            <a:ext cx="8229240" cy="664797"/>
          </a:xfrm>
        </p:spPr>
        <p:txBody>
          <a:bodyPr/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ATLAS: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actuel: refroidi entièrement par évaporation :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octafluoropropane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(60kW) &amp; CO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kW)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The Thermosiphon Cooling System of the ATLAS Experiment at th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1662"/>
            <a:ext cx="8035198" cy="461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The Inner Detector | ATLAS Experiment at CE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0" descr="The Inner Detector | ATLAS Experiment at CER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8" name="Ellipse 7"/>
          <p:cNvSpPr/>
          <p:nvPr/>
        </p:nvSpPr>
        <p:spPr>
          <a:xfrm>
            <a:off x="4822257" y="3311091"/>
            <a:ext cx="914400" cy="510138"/>
          </a:xfrm>
          <a:prstGeom prst="ellipse">
            <a:avLst/>
          </a:prstGeom>
          <a:noFill/>
          <a:ln w="28575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1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40</a:t>
            </a:fld>
            <a:endParaRPr lang="en-GB"/>
          </a:p>
        </p:txBody>
      </p:sp>
      <p:sp>
        <p:nvSpPr>
          <p:cNvPr id="6" name="Titre 1"/>
          <p:cNvSpPr txBox="1">
            <a:spLocks noGrp="1"/>
          </p:cNvSpPr>
          <p:nvPr>
            <p:ph type="title"/>
          </p:nvPr>
        </p:nvSpPr>
        <p:spPr>
          <a:xfrm>
            <a:off x="154004" y="331793"/>
            <a:ext cx="8835992" cy="506908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thermodynamique circulation ‘classique’, ‘inversée’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non-conventionnel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‘Non-conventionnel’: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zeotropique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C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ut: réduction de température opérationnelle du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ATLAS-SCT </a:t>
            </a:r>
            <a:b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(LHC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et extension?) pour mieux protéger contre </a:t>
            </a:r>
            <a:b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endommagement des soustraits silicium par radiations </a:t>
            </a:r>
            <a:b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utilisant la même tuyauterie ‘on-detector’ (inaccessible)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endParaRPr lang="fr-FR" sz="1800" b="1" dirty="0"/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6771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9" y="756264"/>
            <a:ext cx="3951451" cy="589825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41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84" y="756264"/>
            <a:ext cx="4346166" cy="5600087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108199" y="121851"/>
            <a:ext cx="5041900" cy="601506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Etude des </a:t>
            </a:r>
            <a:r>
              <a:rPr lang="fr-FR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zéotropique</a:t>
            </a:r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fr-FR" sz="3600" b="1" i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i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</a:t>
            </a:r>
            <a:r>
              <a:rPr lang="fr-FR" sz="3600" b="1" i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600" b="1" i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fr-FR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0588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greg\AppData\Local\Temp\Blending_Machine_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92" y="2302510"/>
            <a:ext cx="4383819" cy="3287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14876" y="4538971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(a)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9190" y="2071678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(c)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818" y="2071678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(d)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3286124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(e)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60" y="2071678"/>
            <a:ext cx="3920356" cy="40452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5451" y="145534"/>
            <a:ext cx="7315079" cy="193899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Machine pour créer et circuler les ’</a:t>
            </a:r>
            <a:r>
              <a:rPr lang="fr-FR" sz="2400" b="1" dirty="0" err="1" smtClean="0">
                <a:solidFill>
                  <a:srgbClr val="C00000"/>
                </a:solidFill>
              </a:rPr>
              <a:t>blends</a:t>
            </a:r>
            <a:r>
              <a:rPr lang="fr-FR" sz="2400" b="1" dirty="0" smtClean="0">
                <a:solidFill>
                  <a:srgbClr val="C00000"/>
                </a:solidFill>
              </a:rPr>
              <a:t>’  C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2</a:t>
            </a:r>
            <a:r>
              <a:rPr lang="fr-FR" sz="2400" b="1" dirty="0" smtClean="0">
                <a:solidFill>
                  <a:srgbClr val="C00000"/>
                </a:solidFill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6</a:t>
            </a:r>
            <a:r>
              <a:rPr lang="fr-FR" sz="2400" b="1" dirty="0" smtClean="0">
                <a:solidFill>
                  <a:srgbClr val="C00000"/>
                </a:solidFill>
              </a:rPr>
              <a:t>/C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Compresseur + pompe a liquide pour même paramètres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« on détecteur » du système installé 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50000"/>
                  </a:schemeClr>
                </a:solidFill>
              </a:rPr>
              <a:t>Blends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 crées par </a:t>
            </a:r>
            <a:r>
              <a:rPr lang="fr-FR" sz="2400" b="1" dirty="0" err="1" smtClean="0">
                <a:solidFill>
                  <a:schemeClr val="accent5">
                    <a:lumMod val="50000"/>
                  </a:schemeClr>
                </a:solidFill>
              </a:rPr>
              <a:t>mixing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 en masse (loi de Raoult)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vérifiés dans vapeur surchauffé par ultrasons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42</a:t>
            </a:fld>
            <a:endParaRPr lang="fr-FR"/>
          </a:p>
        </p:txBody>
      </p:sp>
      <p:pic>
        <p:nvPicPr>
          <p:cNvPr id="12" name="Picture 2" descr="C:\Users\greg\AppData\Local\Temp\DSCI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66" y="2183638"/>
            <a:ext cx="4691194" cy="3518396"/>
          </a:xfrm>
          <a:prstGeom prst="rect">
            <a:avLst/>
          </a:prstGeom>
          <a:noFill/>
        </p:spPr>
      </p:pic>
      <p:grpSp>
        <p:nvGrpSpPr>
          <p:cNvPr id="14" name="Groupe 13"/>
          <p:cNvGrpSpPr/>
          <p:nvPr/>
        </p:nvGrpSpPr>
        <p:grpSpPr>
          <a:xfrm>
            <a:off x="380144" y="3363686"/>
            <a:ext cx="4265802" cy="1787469"/>
            <a:chOff x="1158263" y="2624895"/>
            <a:chExt cx="4265802" cy="1787469"/>
          </a:xfrm>
        </p:grpSpPr>
        <p:sp>
          <p:nvSpPr>
            <p:cNvPr id="15" name="ZoneTexte 14"/>
            <p:cNvSpPr txBox="1"/>
            <p:nvPr/>
          </p:nvSpPr>
          <p:spPr>
            <a:xfrm>
              <a:off x="1158263" y="3581367"/>
              <a:ext cx="4265802" cy="830997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 w="254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 smtClean="0">
                  <a:solidFill>
                    <a:srgbClr val="FFFF00"/>
                  </a:solidFill>
                </a:rPr>
                <a:t>Analyseur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/</a:t>
              </a:r>
              <a:r>
                <a:rPr lang="en-US" sz="2400" b="1" i="1" dirty="0" err="1" smtClean="0">
                  <a:solidFill>
                    <a:srgbClr val="FFFF00"/>
                  </a:solidFill>
                </a:rPr>
                <a:t>debitmetre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  sonar </a:t>
              </a:r>
            </a:p>
            <a:p>
              <a:pPr algn="ctr"/>
              <a:r>
                <a:rPr lang="en-US" sz="2400" b="1" i="1" dirty="0" smtClean="0">
                  <a:solidFill>
                    <a:srgbClr val="FFFF00"/>
                  </a:solidFill>
                </a:rPr>
                <a:t>pour </a:t>
              </a:r>
              <a:r>
                <a:rPr lang="en-US" sz="2400" b="1" i="1" dirty="0">
                  <a:solidFill>
                    <a:srgbClr val="FFFF00"/>
                  </a:solidFill>
                </a:rPr>
                <a:t>verifier 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blends</a:t>
              </a:r>
              <a:r>
                <a:rPr lang="fr-FR" sz="2400" b="1" i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C</a:t>
              </a:r>
              <a:r>
                <a:rPr lang="en-US" sz="2400" b="1" i="1" baseline="-25000" dirty="0" smtClean="0">
                  <a:solidFill>
                    <a:srgbClr val="FFFF00"/>
                  </a:solidFill>
                </a:rPr>
                <a:t>2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F</a:t>
              </a:r>
              <a:r>
                <a:rPr lang="en-US" sz="2400" b="1" i="1" baseline="-25000" dirty="0" smtClean="0">
                  <a:solidFill>
                    <a:srgbClr val="FFFF00"/>
                  </a:solidFill>
                </a:rPr>
                <a:t>6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/C</a:t>
              </a:r>
              <a:r>
                <a:rPr lang="en-US" sz="2400" b="1" i="1" baseline="-25000" dirty="0" smtClean="0">
                  <a:solidFill>
                    <a:srgbClr val="FFFF00"/>
                  </a:solidFill>
                </a:rPr>
                <a:t>3</a:t>
              </a:r>
              <a:r>
                <a:rPr lang="en-US" sz="2400" b="1" i="1" dirty="0" smtClean="0">
                  <a:solidFill>
                    <a:srgbClr val="FFFF00"/>
                  </a:solidFill>
                </a:rPr>
                <a:t>F</a:t>
              </a:r>
              <a:r>
                <a:rPr lang="en-US" sz="2400" b="1" i="1" baseline="-25000" dirty="0" smtClean="0">
                  <a:solidFill>
                    <a:srgbClr val="FFFF00"/>
                  </a:solidFill>
                </a:rPr>
                <a:t>8</a:t>
              </a:r>
              <a:endParaRPr lang="fr-FR" sz="24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1888462" y="2624895"/>
              <a:ext cx="2819400" cy="51725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2" name="Rectangle 1"/>
          <p:cNvSpPr/>
          <p:nvPr/>
        </p:nvSpPr>
        <p:spPr>
          <a:xfrm>
            <a:off x="5705990" y="5525513"/>
            <a:ext cx="1612323" cy="41763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 smtClean="0">
                <a:solidFill>
                  <a:schemeClr val="tx1"/>
                </a:solidFill>
              </a:rPr>
              <a:t>Maquette</a:t>
            </a:r>
            <a:r>
              <a:rPr lang="en-GB" sz="1200" b="1" dirty="0" smtClean="0">
                <a:solidFill>
                  <a:schemeClr val="tx1"/>
                </a:solidFill>
              </a:rPr>
              <a:t> “</a:t>
            </a:r>
            <a:r>
              <a:rPr lang="en-GB" sz="1200" b="1" dirty="0" err="1" smtClean="0">
                <a:solidFill>
                  <a:schemeClr val="tx1"/>
                </a:solidFill>
              </a:rPr>
              <a:t>bistave</a:t>
            </a:r>
            <a:r>
              <a:rPr lang="en-GB" sz="1200" b="1" dirty="0" smtClean="0">
                <a:solidFill>
                  <a:schemeClr val="tx1"/>
                </a:solidFill>
              </a:rPr>
              <a:t>” SCT (48 modules Si)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18533"/>
            <a:ext cx="800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fr-FR" sz="4000" b="1" dirty="0" smtClean="0">
                <a:solidFill>
                  <a:srgbClr val="FFFF00"/>
                </a:solidFill>
              </a:rPr>
              <a:t/>
            </a:r>
            <a:br>
              <a:rPr lang="en-US" altLang="fr-FR" sz="4000" b="1" dirty="0" smtClean="0">
                <a:solidFill>
                  <a:srgbClr val="FFFF00"/>
                </a:solidFill>
              </a:rPr>
            </a:br>
            <a:r>
              <a:rPr lang="en-US" altLang="fr-FR" sz="4000" b="1" dirty="0" err="1" smtClean="0">
                <a:solidFill>
                  <a:srgbClr val="C00000"/>
                </a:solidFill>
              </a:rPr>
              <a:t>Maquette</a:t>
            </a:r>
            <a:r>
              <a:rPr lang="en-US" altLang="fr-FR" sz="4000" b="1" dirty="0" smtClean="0">
                <a:solidFill>
                  <a:srgbClr val="C00000"/>
                </a:solidFill>
              </a:rPr>
              <a:t> </a:t>
            </a:r>
            <a:r>
              <a:rPr lang="en-US" altLang="fr-FR" sz="4000" b="1" dirty="0" err="1" smtClean="0">
                <a:solidFill>
                  <a:srgbClr val="C00000"/>
                </a:solidFill>
              </a:rPr>
              <a:t>thermique</a:t>
            </a:r>
            <a:r>
              <a:rPr lang="en-US" altLang="fr-FR" sz="4000" b="1" dirty="0" smtClean="0">
                <a:solidFill>
                  <a:srgbClr val="C00000"/>
                </a:solidFill>
              </a:rPr>
              <a:t> d’un “bi-stave” </a:t>
            </a:r>
            <a:br>
              <a:rPr lang="en-US" altLang="fr-FR" sz="4000" b="1" dirty="0" smtClean="0">
                <a:solidFill>
                  <a:srgbClr val="C00000"/>
                </a:solidFill>
              </a:rPr>
            </a:br>
            <a:r>
              <a:rPr lang="fr-FR" altLang="fr-FR" sz="4000" b="1" dirty="0" smtClean="0">
                <a:solidFill>
                  <a:srgbClr val="C00000"/>
                </a:solidFill>
              </a:rPr>
              <a:t>ATLAS SCT</a:t>
            </a:r>
            <a:r>
              <a:rPr lang="en-US" altLang="fr-FR" sz="2400" dirty="0" smtClean="0"/>
              <a:t/>
            </a:r>
            <a:br>
              <a:rPr lang="en-US" altLang="fr-FR" sz="2400" dirty="0" smtClean="0"/>
            </a:br>
            <a:endParaRPr lang="en-US" altLang="fr-FR" sz="2400" dirty="0" smtClean="0"/>
          </a:p>
        </p:txBody>
      </p:sp>
      <p:pic>
        <p:nvPicPr>
          <p:cNvPr id="78851" name="Picture 3" descr="SCT-B4insertion-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41438"/>
            <a:ext cx="3440112" cy="2287587"/>
          </a:xfrm>
          <a:noFill/>
        </p:spPr>
      </p:pic>
      <p:pic>
        <p:nvPicPr>
          <p:cNvPr id="78853" name="Picture 5" descr="SCT-completed-barr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12875"/>
            <a:ext cx="43830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 descr="SCT-completed-ba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77570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18" y="175261"/>
            <a:ext cx="1112202" cy="1112202"/>
          </a:xfrm>
          <a:prstGeom prst="rect">
            <a:avLst/>
          </a:prstGeom>
        </p:spPr>
      </p:pic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Rectangle 2"/>
          <p:cNvSpPr/>
          <p:nvPr/>
        </p:nvSpPr>
        <p:spPr>
          <a:xfrm>
            <a:off x="-223284" y="1261533"/>
            <a:ext cx="9516140" cy="149230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23284" y="3879031"/>
            <a:ext cx="9516140" cy="158514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0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44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23257" y="278210"/>
            <a:ext cx="8335930" cy="1079377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Diagrammes pression-enthalpie:  évaporation de  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3600" b="1" dirty="0" smtClean="0">
                <a:solidFill>
                  <a:srgbClr val="C00000"/>
                </a:solidFill>
              </a:rPr>
              <a:t> pur </a:t>
            </a:r>
          </a:p>
          <a:p>
            <a:pPr algn="ctr">
              <a:lnSpc>
                <a:spcPct val="120000"/>
              </a:lnSpc>
            </a:pPr>
            <a:r>
              <a:rPr lang="fr-FR" sz="3600" b="1" dirty="0">
                <a:solidFill>
                  <a:srgbClr val="C00000"/>
                </a:solidFill>
              </a:rPr>
              <a:t>e</a:t>
            </a:r>
            <a:r>
              <a:rPr lang="fr-FR" sz="3600" b="1" dirty="0" smtClean="0">
                <a:solidFill>
                  <a:srgbClr val="C00000"/>
                </a:solidFill>
              </a:rPr>
              <a:t>t de  75%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  <a:r>
              <a:rPr lang="fr-FR" sz="3600" b="1" dirty="0" smtClean="0">
                <a:solidFill>
                  <a:srgbClr val="C00000"/>
                </a:solidFill>
              </a:rPr>
              <a:t>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3600" b="1" dirty="0" smtClean="0">
                <a:solidFill>
                  <a:srgbClr val="C00000"/>
                </a:solidFill>
              </a:rPr>
              <a:t>/25%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  <a:r>
              <a:rPr lang="fr-FR" sz="3600" b="1" dirty="0" smtClean="0">
                <a:solidFill>
                  <a:srgbClr val="C00000"/>
                </a:solidFill>
              </a:rPr>
              <a:t>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2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>
                <a:solidFill>
                  <a:srgbClr val="C00000"/>
                </a:solidFill>
              </a:rPr>
              <a:t>6</a:t>
            </a:r>
            <a:r>
              <a:rPr lang="fr-FR" sz="3600" b="1" dirty="0" smtClean="0">
                <a:solidFill>
                  <a:srgbClr val="C00000"/>
                </a:solidFill>
              </a:rPr>
              <a:t> ; </a:t>
            </a:r>
            <a:r>
              <a:rPr lang="fr-FR" sz="3600" b="1" dirty="0" err="1" smtClean="0">
                <a:solidFill>
                  <a:srgbClr val="C00000"/>
                </a:solidFill>
              </a:rPr>
              <a:t>conditons</a:t>
            </a:r>
            <a:r>
              <a:rPr lang="fr-FR" sz="3600" b="1" dirty="0" smtClean="0">
                <a:solidFill>
                  <a:srgbClr val="C00000"/>
                </a:solidFill>
              </a:rPr>
              <a:t> d’une ‘bi-</a:t>
            </a:r>
            <a:r>
              <a:rPr lang="fr-FR" sz="3600" b="1" dirty="0" err="1" smtClean="0">
                <a:solidFill>
                  <a:srgbClr val="C00000"/>
                </a:solidFill>
              </a:rPr>
              <a:t>stave</a:t>
            </a:r>
            <a:r>
              <a:rPr lang="fr-FR" sz="3600" b="1" dirty="0" smtClean="0">
                <a:solidFill>
                  <a:srgbClr val="C00000"/>
                </a:solidFill>
              </a:rPr>
              <a:t>’ SCT </a:t>
            </a:r>
          </a:p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Puissance de  0, 288 &amp; 504 W (0, 6 &amp; 10,5 W/module (48))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04281" y="5069475"/>
            <a:ext cx="42222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Enthalpie (kJ/kg):  75%C</a:t>
            </a:r>
            <a:r>
              <a:rPr lang="fr-FR" b="1" baseline="-25000" dirty="0" smtClean="0"/>
              <a:t>3</a:t>
            </a:r>
            <a:r>
              <a:rPr lang="fr-FR" b="1" dirty="0" smtClean="0"/>
              <a:t>F</a:t>
            </a:r>
            <a:r>
              <a:rPr lang="fr-FR" b="1" baseline="-25000" dirty="0" smtClean="0"/>
              <a:t>8</a:t>
            </a:r>
            <a:r>
              <a:rPr lang="fr-FR" b="1" dirty="0" smtClean="0"/>
              <a:t>/25%C</a:t>
            </a:r>
            <a:r>
              <a:rPr lang="fr-FR" b="1" baseline="-25000" dirty="0" smtClean="0"/>
              <a:t>2</a:t>
            </a:r>
            <a:r>
              <a:rPr lang="fr-FR" b="1" dirty="0" smtClean="0"/>
              <a:t>F</a:t>
            </a:r>
            <a:r>
              <a:rPr lang="fr-FR" b="1" baseline="-25000" dirty="0" smtClean="0"/>
              <a:t>6</a:t>
            </a:r>
          </a:p>
          <a:p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413240" y="5110175"/>
            <a:ext cx="2292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Enthalpie (kJ/kg): C</a:t>
            </a:r>
            <a:r>
              <a:rPr lang="fr-FR" b="1" baseline="-25000" dirty="0" smtClean="0"/>
              <a:t>3</a:t>
            </a:r>
            <a:r>
              <a:rPr lang="fr-FR" b="1" dirty="0" smtClean="0"/>
              <a:t>F</a:t>
            </a:r>
            <a:r>
              <a:rPr lang="fr-FR" b="1" baseline="-25000" dirty="0" smtClean="0"/>
              <a:t>8</a:t>
            </a:r>
            <a:endParaRPr lang="fr-FR" b="1" baseline="-250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757993" y="2843321"/>
            <a:ext cx="18706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Pressurion</a:t>
            </a:r>
            <a:r>
              <a:rPr lang="fr-FR" b="1" dirty="0" smtClean="0"/>
              <a:t>(</a:t>
            </a:r>
            <a:r>
              <a:rPr lang="fr-FR" b="1" dirty="0" err="1" smtClean="0"/>
              <a:t>bar</a:t>
            </a:r>
            <a:r>
              <a:rPr lang="fr-FR" b="1" baseline="-25000" dirty="0" err="1" smtClean="0"/>
              <a:t>abs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904281" y="1321212"/>
            <a:ext cx="406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Nota: temperature “glide</a:t>
            </a:r>
            <a:r>
              <a:rPr lang="en-US" b="1" i="1" dirty="0">
                <a:solidFill>
                  <a:schemeClr val="tx2"/>
                </a:solidFill>
              </a:rPr>
              <a:t>” </a:t>
            </a:r>
            <a:r>
              <a:rPr lang="en-US" b="1" i="1" dirty="0" err="1" smtClean="0">
                <a:solidFill>
                  <a:schemeClr val="tx2"/>
                </a:solidFill>
              </a:rPr>
              <a:t>zeotropique</a:t>
            </a:r>
            <a:r>
              <a:rPr lang="en-US" b="1" i="1" dirty="0" smtClean="0">
                <a:solidFill>
                  <a:schemeClr val="tx2"/>
                </a:solidFill>
              </a:rPr>
              <a:t>   </a:t>
            </a:r>
          </a:p>
          <a:p>
            <a:pPr algn="ctr"/>
            <a:r>
              <a:rPr lang="en-US" b="1" i="1" dirty="0" err="1">
                <a:solidFill>
                  <a:schemeClr val="tx2"/>
                </a:solidFill>
              </a:rPr>
              <a:t>d</a:t>
            </a:r>
            <a:r>
              <a:rPr lang="en-US" b="1" i="1" dirty="0" err="1" smtClean="0">
                <a:solidFill>
                  <a:schemeClr val="tx2"/>
                </a:solidFill>
              </a:rPr>
              <a:t>ans</a:t>
            </a:r>
            <a:r>
              <a:rPr lang="en-US" b="1" i="1" dirty="0" smtClean="0">
                <a:solidFill>
                  <a:schemeClr val="tx2"/>
                </a:solidFill>
              </a:rPr>
              <a:t> le blend C</a:t>
            </a:r>
            <a:r>
              <a:rPr lang="en-US" b="1" i="1" baseline="-25000" dirty="0" smtClean="0">
                <a:solidFill>
                  <a:schemeClr val="tx2"/>
                </a:solidFill>
              </a:rPr>
              <a:t>3</a:t>
            </a:r>
            <a:r>
              <a:rPr lang="en-US" b="1" i="1" dirty="0" smtClean="0">
                <a:solidFill>
                  <a:schemeClr val="tx2"/>
                </a:solidFill>
              </a:rPr>
              <a:t>F</a:t>
            </a:r>
            <a:r>
              <a:rPr lang="en-US" b="1" i="1" baseline="-25000" dirty="0" smtClean="0">
                <a:solidFill>
                  <a:schemeClr val="tx2"/>
                </a:solidFill>
              </a:rPr>
              <a:t>8</a:t>
            </a:r>
            <a:r>
              <a:rPr lang="en-US" b="1" i="1" dirty="0" smtClean="0">
                <a:solidFill>
                  <a:schemeClr val="tx2"/>
                </a:solidFill>
              </a:rPr>
              <a:t>/C</a:t>
            </a:r>
            <a:r>
              <a:rPr lang="en-US" b="1" i="1" baseline="-25000" dirty="0" smtClean="0">
                <a:solidFill>
                  <a:schemeClr val="tx2"/>
                </a:solidFill>
              </a:rPr>
              <a:t>2</a:t>
            </a:r>
            <a:r>
              <a:rPr lang="en-US" b="1" i="1" dirty="0" smtClean="0">
                <a:solidFill>
                  <a:schemeClr val="tx2"/>
                </a:solidFill>
              </a:rPr>
              <a:t>F</a:t>
            </a:r>
            <a:r>
              <a:rPr lang="en-US" b="1" i="1" baseline="-25000" dirty="0" smtClean="0">
                <a:solidFill>
                  <a:schemeClr val="tx2"/>
                </a:solidFill>
              </a:rPr>
              <a:t>6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20" name="Espace réservé pour une image  4" descr="REFPROP (R218) - NIST Reference Fluid Propert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56" y="1967543"/>
            <a:ext cx="4219761" cy="3126604"/>
          </a:xfrm>
          <a:prstGeom prst="rect">
            <a:avLst/>
          </a:prstGeom>
        </p:spPr>
      </p:pic>
      <p:pic>
        <p:nvPicPr>
          <p:cNvPr id="21" name="Espace réservé pour une image  4" descr="REFPROP - NIST Reference Fluid Properti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4805" y="1967543"/>
            <a:ext cx="3960554" cy="3126604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>
            <a:off x="523257" y="3963307"/>
            <a:ext cx="88998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344703" y="3705470"/>
            <a:ext cx="889983" cy="0"/>
          </a:xfrm>
          <a:prstGeom prst="straightConnector1">
            <a:avLst/>
          </a:prstGeom>
          <a:ln w="317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344703" y="3849112"/>
            <a:ext cx="2347237" cy="1715"/>
          </a:xfrm>
          <a:prstGeom prst="straightConnector1">
            <a:avLst/>
          </a:prstGeom>
          <a:ln w="317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35185" y="5525280"/>
            <a:ext cx="856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2"/>
                </a:solidFill>
              </a:rPr>
              <a:t>Un </a:t>
            </a:r>
            <a:r>
              <a:rPr lang="fr-FR" b="1" dirty="0" err="1" smtClean="0">
                <a:solidFill>
                  <a:schemeClr val="tx2"/>
                </a:solidFill>
              </a:rPr>
              <a:t>Blend</a:t>
            </a:r>
            <a:r>
              <a:rPr lang="fr-FR" b="1" dirty="0" smtClean="0">
                <a:solidFill>
                  <a:schemeClr val="tx2"/>
                </a:solidFill>
              </a:rPr>
              <a:t> avec 25% C2F6 peut circuler dans la tuyauterie ‘on-detector’ actuelle ATLAS</a:t>
            </a:r>
          </a:p>
          <a:p>
            <a:r>
              <a:rPr lang="fr-FR" b="1" dirty="0" smtClean="0">
                <a:solidFill>
                  <a:schemeClr val="tx2"/>
                </a:solidFill>
              </a:rPr>
              <a:t>    et réduire les températures de modules Si par 9⁰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fr-FR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60" r="7819"/>
          <a:stretch/>
        </p:blipFill>
        <p:spPr>
          <a:xfrm>
            <a:off x="363023" y="1890257"/>
            <a:ext cx="4229577" cy="325023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45</a:t>
            </a:fld>
            <a:endParaRPr lang="fr-FR"/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3"/>
          <a:srcRect l="16144" t="7652" r="4261"/>
          <a:stretch/>
        </p:blipFill>
        <p:spPr>
          <a:xfrm>
            <a:off x="4574487" y="1890256"/>
            <a:ext cx="4569513" cy="348423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523257" y="278210"/>
            <a:ext cx="8335930" cy="1079377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Diagrammes pression-enthalpie:  évaporation de  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3600" b="1" dirty="0" smtClean="0">
                <a:solidFill>
                  <a:srgbClr val="C00000"/>
                </a:solidFill>
              </a:rPr>
              <a:t> pur </a:t>
            </a:r>
          </a:p>
          <a:p>
            <a:pPr algn="ctr">
              <a:lnSpc>
                <a:spcPct val="120000"/>
              </a:lnSpc>
            </a:pPr>
            <a:r>
              <a:rPr lang="fr-FR" sz="3600" b="1" dirty="0">
                <a:solidFill>
                  <a:srgbClr val="C00000"/>
                </a:solidFill>
              </a:rPr>
              <a:t>e</a:t>
            </a:r>
            <a:r>
              <a:rPr lang="fr-FR" sz="3600" b="1" dirty="0" smtClean="0">
                <a:solidFill>
                  <a:srgbClr val="C00000"/>
                </a:solidFill>
              </a:rPr>
              <a:t>t de  75%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  <a:r>
              <a:rPr lang="fr-FR" sz="3600" b="1" dirty="0" smtClean="0">
                <a:solidFill>
                  <a:srgbClr val="C00000"/>
                </a:solidFill>
              </a:rPr>
              <a:t>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8</a:t>
            </a:r>
            <a:r>
              <a:rPr lang="fr-FR" sz="3600" b="1" dirty="0" smtClean="0">
                <a:solidFill>
                  <a:srgbClr val="C00000"/>
                </a:solidFill>
              </a:rPr>
              <a:t>/25%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  <a:r>
              <a:rPr lang="fr-FR" sz="3600" b="1" dirty="0" smtClean="0">
                <a:solidFill>
                  <a:srgbClr val="C00000"/>
                </a:solidFill>
              </a:rPr>
              <a:t>C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2</a:t>
            </a:r>
            <a:r>
              <a:rPr lang="fr-FR" sz="3600" b="1" dirty="0" smtClean="0">
                <a:solidFill>
                  <a:srgbClr val="C00000"/>
                </a:solidFill>
              </a:rPr>
              <a:t>F</a:t>
            </a:r>
            <a:r>
              <a:rPr lang="fr-FR" sz="3600" b="1" baseline="-25000" dirty="0">
                <a:solidFill>
                  <a:srgbClr val="C00000"/>
                </a:solidFill>
              </a:rPr>
              <a:t>6</a:t>
            </a:r>
            <a:r>
              <a:rPr lang="fr-FR" sz="3600" b="1" dirty="0" smtClean="0">
                <a:solidFill>
                  <a:srgbClr val="C00000"/>
                </a:solidFill>
              </a:rPr>
              <a:t> ; </a:t>
            </a:r>
            <a:r>
              <a:rPr lang="fr-FR" sz="3600" b="1" dirty="0" err="1" smtClean="0">
                <a:solidFill>
                  <a:srgbClr val="C00000"/>
                </a:solidFill>
              </a:rPr>
              <a:t>conditons</a:t>
            </a:r>
            <a:r>
              <a:rPr lang="fr-FR" sz="3600" b="1" dirty="0" smtClean="0">
                <a:solidFill>
                  <a:srgbClr val="C00000"/>
                </a:solidFill>
              </a:rPr>
              <a:t> d’une ‘bi-</a:t>
            </a:r>
            <a:r>
              <a:rPr lang="fr-FR" sz="3600" b="1" dirty="0" err="1" smtClean="0">
                <a:solidFill>
                  <a:srgbClr val="C00000"/>
                </a:solidFill>
              </a:rPr>
              <a:t>stave</a:t>
            </a:r>
            <a:r>
              <a:rPr lang="fr-FR" sz="3600" b="1" dirty="0" smtClean="0">
                <a:solidFill>
                  <a:srgbClr val="C00000"/>
                </a:solidFill>
              </a:rPr>
              <a:t>’ SCT </a:t>
            </a:r>
          </a:p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Puissance de  0, 288 &amp; 504 W (0, 6 &amp; 10,5 W/module (48))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45546" y="5140486"/>
            <a:ext cx="42222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Enthalpie (kJ/kg):  75%C</a:t>
            </a:r>
            <a:r>
              <a:rPr lang="fr-FR" b="1" baseline="-25000" dirty="0" smtClean="0"/>
              <a:t>3</a:t>
            </a:r>
            <a:r>
              <a:rPr lang="fr-FR" b="1" dirty="0" smtClean="0"/>
              <a:t>F</a:t>
            </a:r>
            <a:r>
              <a:rPr lang="fr-FR" b="1" baseline="-25000" dirty="0" smtClean="0"/>
              <a:t>8</a:t>
            </a:r>
            <a:r>
              <a:rPr lang="fr-FR" b="1" dirty="0" smtClean="0"/>
              <a:t>/25%C</a:t>
            </a:r>
            <a:r>
              <a:rPr lang="fr-FR" b="1" baseline="-25000" dirty="0" smtClean="0"/>
              <a:t>2</a:t>
            </a:r>
            <a:r>
              <a:rPr lang="fr-FR" b="1" dirty="0" smtClean="0"/>
              <a:t>F</a:t>
            </a:r>
            <a:r>
              <a:rPr lang="fr-FR" b="1" baseline="-25000" dirty="0" smtClean="0"/>
              <a:t>6</a:t>
            </a:r>
          </a:p>
          <a:p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544796" y="5051271"/>
            <a:ext cx="2292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Enthalpie (kJ/kg): C</a:t>
            </a:r>
            <a:r>
              <a:rPr lang="fr-FR" b="1" baseline="-25000" dirty="0" smtClean="0"/>
              <a:t>3</a:t>
            </a:r>
            <a:r>
              <a:rPr lang="fr-FR" b="1" dirty="0" smtClean="0"/>
              <a:t>F</a:t>
            </a:r>
            <a:r>
              <a:rPr lang="fr-FR" b="1" baseline="-25000" dirty="0" smtClean="0"/>
              <a:t>8</a:t>
            </a:r>
            <a:endParaRPr lang="fr-FR" b="1" baseline="-250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757993" y="2843321"/>
            <a:ext cx="18706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Pressurion</a:t>
            </a:r>
            <a:r>
              <a:rPr lang="fr-FR" b="1" dirty="0" smtClean="0"/>
              <a:t>(</a:t>
            </a:r>
            <a:r>
              <a:rPr lang="fr-FR" b="1" dirty="0" err="1" smtClean="0"/>
              <a:t>bar</a:t>
            </a:r>
            <a:r>
              <a:rPr lang="fr-FR" b="1" baseline="-25000" dirty="0" err="1" smtClean="0"/>
              <a:t>abs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924802" y="1395180"/>
            <a:ext cx="406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Nota: temperature “glide</a:t>
            </a:r>
            <a:r>
              <a:rPr lang="en-US" b="1" i="1" dirty="0">
                <a:solidFill>
                  <a:schemeClr val="tx2"/>
                </a:solidFill>
              </a:rPr>
              <a:t>” </a:t>
            </a:r>
            <a:r>
              <a:rPr lang="en-US" b="1" i="1" dirty="0" err="1" smtClean="0">
                <a:solidFill>
                  <a:schemeClr val="tx2"/>
                </a:solidFill>
              </a:rPr>
              <a:t>zeotropique</a:t>
            </a:r>
            <a:r>
              <a:rPr lang="en-US" b="1" i="1" dirty="0" smtClean="0">
                <a:solidFill>
                  <a:schemeClr val="tx2"/>
                </a:solidFill>
              </a:rPr>
              <a:t>   </a:t>
            </a:r>
          </a:p>
          <a:p>
            <a:pPr algn="ctr"/>
            <a:r>
              <a:rPr lang="en-US" b="1" i="1" dirty="0" err="1">
                <a:solidFill>
                  <a:schemeClr val="tx2"/>
                </a:solidFill>
              </a:rPr>
              <a:t>d</a:t>
            </a:r>
            <a:r>
              <a:rPr lang="en-US" b="1" i="1" dirty="0" err="1" smtClean="0">
                <a:solidFill>
                  <a:schemeClr val="tx2"/>
                </a:solidFill>
              </a:rPr>
              <a:t>ans</a:t>
            </a:r>
            <a:r>
              <a:rPr lang="en-US" b="1" i="1" dirty="0" smtClean="0">
                <a:solidFill>
                  <a:schemeClr val="tx2"/>
                </a:solidFill>
              </a:rPr>
              <a:t> le blend C</a:t>
            </a:r>
            <a:r>
              <a:rPr lang="en-US" b="1" i="1" baseline="-25000" dirty="0" smtClean="0">
                <a:solidFill>
                  <a:schemeClr val="tx2"/>
                </a:solidFill>
              </a:rPr>
              <a:t>3</a:t>
            </a:r>
            <a:r>
              <a:rPr lang="en-US" b="1" i="1" dirty="0" smtClean="0">
                <a:solidFill>
                  <a:schemeClr val="tx2"/>
                </a:solidFill>
              </a:rPr>
              <a:t>F</a:t>
            </a:r>
            <a:r>
              <a:rPr lang="en-US" b="1" i="1" baseline="-25000" dirty="0" smtClean="0">
                <a:solidFill>
                  <a:schemeClr val="tx2"/>
                </a:solidFill>
              </a:rPr>
              <a:t>8</a:t>
            </a:r>
            <a:r>
              <a:rPr lang="en-US" b="1" i="1" dirty="0" smtClean="0">
                <a:solidFill>
                  <a:schemeClr val="tx2"/>
                </a:solidFill>
              </a:rPr>
              <a:t>/C</a:t>
            </a:r>
            <a:r>
              <a:rPr lang="en-US" b="1" i="1" baseline="-25000" dirty="0" smtClean="0">
                <a:solidFill>
                  <a:schemeClr val="tx2"/>
                </a:solidFill>
              </a:rPr>
              <a:t>2</a:t>
            </a:r>
            <a:r>
              <a:rPr lang="en-US" b="1" i="1" dirty="0" smtClean="0">
                <a:solidFill>
                  <a:schemeClr val="tx2"/>
                </a:solidFill>
              </a:rPr>
              <a:t>F</a:t>
            </a:r>
            <a:r>
              <a:rPr lang="en-US" b="1" i="1" baseline="-25000" dirty="0" smtClean="0">
                <a:solidFill>
                  <a:schemeClr val="tx2"/>
                </a:solidFill>
              </a:rPr>
              <a:t>6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2040598" y="3267105"/>
            <a:ext cx="628650" cy="699135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15" name="Virage 14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Virage 15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707389" y="3241431"/>
            <a:ext cx="628650" cy="699135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18" name="Virage 17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Virage 18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6796" y="4329467"/>
            <a:ext cx="244748" cy="12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4628871" y="4501902"/>
            <a:ext cx="244748" cy="12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2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1744944"/>
            <a:ext cx="5722198" cy="461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46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33734" y="1375612"/>
            <a:ext cx="642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Réduction en température comme fonction de concentration C</a:t>
            </a:r>
            <a:r>
              <a:rPr lang="fr-FR" b="1" baseline="-25000" dirty="0" smtClean="0"/>
              <a:t>2</a:t>
            </a:r>
            <a:r>
              <a:rPr lang="fr-FR" b="1" dirty="0" smtClean="0"/>
              <a:t>F</a:t>
            </a:r>
            <a:r>
              <a:rPr lang="fr-FR" b="1" baseline="-25000" dirty="0" smtClean="0"/>
              <a:t>6</a:t>
            </a:r>
            <a:endParaRPr lang="fr-FR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33734" y="338657"/>
            <a:ext cx="8020906" cy="852289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Tests dans une ‘double </a:t>
            </a:r>
            <a:r>
              <a:rPr lang="fr-FR" sz="3600" b="1" dirty="0" err="1" smtClean="0">
                <a:solidFill>
                  <a:srgbClr val="C00000"/>
                </a:solidFill>
              </a:rPr>
              <a:t>barette</a:t>
            </a:r>
            <a:r>
              <a:rPr lang="fr-FR" sz="3600" b="1" dirty="0" smtClean="0">
                <a:solidFill>
                  <a:srgbClr val="C00000"/>
                </a:solidFill>
              </a:rPr>
              <a:t>’ SCT puissance 0, 3, 6, 9 &amp; 10.5 W /module Si  </a:t>
            </a:r>
          </a:p>
          <a:p>
            <a:pPr algn="ctr">
              <a:lnSpc>
                <a:spcPct val="12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Puissance sur longueur </a:t>
            </a:r>
            <a:r>
              <a:rPr lang="fr-FR" sz="3600" b="1" dirty="0">
                <a:solidFill>
                  <a:srgbClr val="C00000"/>
                </a:solidFill>
              </a:rPr>
              <a:t>totale du tube 3 </a:t>
            </a:r>
            <a:r>
              <a:rPr lang="fr-FR" sz="3600" b="1" dirty="0" smtClean="0">
                <a:solidFill>
                  <a:srgbClr val="C00000"/>
                </a:solidFill>
              </a:rPr>
              <a:t>m  0, 72, 144, 216 &amp; 252 W ) :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74364" y="2203988"/>
            <a:ext cx="21563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Puissance / module</a:t>
            </a:r>
          </a:p>
          <a:p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 modules sur tube l = 3.2 m) </a:t>
            </a:r>
          </a:p>
          <a:p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actuel</a:t>
            </a:r>
          </a:p>
          <a:p>
            <a:endParaRPr lang="fr-FR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10,5W/ module</a:t>
            </a:r>
          </a:p>
          <a:p>
            <a:r>
              <a:rPr lang="fr-FR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 8.5 C</a:t>
            </a:r>
          </a:p>
          <a:p>
            <a:endParaRPr lang="fr-FR" b="1" i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6W/ module</a:t>
            </a:r>
          </a:p>
          <a:p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=10 C</a:t>
            </a:r>
          </a:p>
          <a:p>
            <a:endParaRPr lang="fr-FR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W </a:t>
            </a:r>
            <a:r>
              <a: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 12C</a:t>
            </a:r>
            <a:endParaRPr lang="fr-FR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29504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47</a:t>
            </a:fld>
            <a:endParaRPr lang="en-GB"/>
          </a:p>
        </p:txBody>
      </p:sp>
      <p:sp>
        <p:nvSpPr>
          <p:cNvPr id="6" name="Titre 1"/>
          <p:cNvSpPr txBox="1">
            <a:spLocks noGrp="1"/>
          </p:cNvSpPr>
          <p:nvPr>
            <p:ph type="title"/>
          </p:nvPr>
        </p:nvSpPr>
        <p:spPr>
          <a:xfrm>
            <a:off x="154004" y="747292"/>
            <a:ext cx="8835992" cy="4238083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thermodynamique circulation ‘classique’, ‘inversée’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non-conventionnel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(5) ‘Non-conventionnel’: livraison biphasée 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(Cycle ‘2-PACL’: ‘2 Phase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Accumulator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Controlled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Loop’)</a:t>
            </a:r>
            <a:b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1800" b="1" dirty="0" smtClean="0"/>
              <a:t/>
            </a:r>
            <a:br>
              <a:rPr lang="fr-FR" sz="1800" b="1" dirty="0" smtClean="0"/>
            </a:br>
            <a:endParaRPr lang="fr-FR" sz="1800" b="1" dirty="0"/>
          </a:p>
        </p:txBody>
      </p:sp>
      <p:sp>
        <p:nvSpPr>
          <p:cNvPr id="7" name="CustomShape 2"/>
          <p:cNvSpPr/>
          <p:nvPr/>
        </p:nvSpPr>
        <p:spPr>
          <a:xfrm>
            <a:off x="2452997" y="635635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8" name="Groupe 7"/>
          <p:cNvGrpSpPr/>
          <p:nvPr/>
        </p:nvGrpSpPr>
        <p:grpSpPr>
          <a:xfrm flipV="1">
            <a:off x="7084304" y="3891715"/>
            <a:ext cx="628650" cy="764046"/>
            <a:chOff x="4933950" y="4837916"/>
            <a:chExt cx="1066800" cy="1114335"/>
          </a:xfrm>
        </p:grpSpPr>
        <p:sp>
          <p:nvSpPr>
            <p:cNvPr id="9" name="Virage 8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Virage 9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1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48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b="10945"/>
          <a:stretch/>
        </p:blipFill>
        <p:spPr>
          <a:xfrm>
            <a:off x="43023" y="1444109"/>
            <a:ext cx="8825501" cy="498416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50" y="118546"/>
            <a:ext cx="7886700" cy="1325563"/>
          </a:xfrm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Diagramme pression-enthalpie CO</a:t>
            </a:r>
            <a:r>
              <a:rPr lang="fr-FR" sz="32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fr-FR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noter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haute pression </a:t>
            </a:r>
            <a:r>
              <a:rPr lang="fr-FR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c.f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fluorocarbures, </a:t>
            </a:r>
            <a:b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gamme de température P</a:t>
            </a:r>
            <a:r>
              <a:rPr lang="fr-FR" sz="32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P</a:t>
            </a:r>
            <a:r>
              <a:rPr lang="fr-FR" sz="32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86⁰ C</a:t>
            </a:r>
            <a:endParaRPr lang="fr-F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1150706" y="2075380"/>
            <a:ext cx="4510354" cy="102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89439" y="1752214"/>
            <a:ext cx="149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Point Critique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30⁰C, 72 bar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3037" y="5139333"/>
            <a:ext cx="148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Point triple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-56⁰C, 5.3 bar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304818" y="5462498"/>
            <a:ext cx="6181832" cy="2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143439" y="3393263"/>
            <a:ext cx="172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Liquide - </a:t>
            </a:r>
            <a:r>
              <a:rPr lang="en-GB" b="1" dirty="0" err="1" smtClean="0">
                <a:solidFill>
                  <a:srgbClr val="002060"/>
                </a:solidFill>
              </a:rPr>
              <a:t>vapeur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02240" y="3067550"/>
            <a:ext cx="93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Liquide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297731" y="1937930"/>
            <a:ext cx="132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FF0000"/>
                </a:solidFill>
              </a:rPr>
              <a:t>Vapeur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sur-</a:t>
            </a:r>
            <a:r>
              <a:rPr lang="en-GB" b="1" dirty="0" err="1" smtClean="0">
                <a:solidFill>
                  <a:srgbClr val="FF0000"/>
                </a:solidFill>
              </a:rPr>
              <a:t>chauffe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37346" y="5443052"/>
            <a:ext cx="16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2060"/>
                </a:solidFill>
              </a:rPr>
              <a:t>Solide</a:t>
            </a:r>
            <a:r>
              <a:rPr lang="en-GB" b="1" dirty="0" smtClean="0">
                <a:solidFill>
                  <a:srgbClr val="002060"/>
                </a:solidFill>
              </a:rPr>
              <a:t> + </a:t>
            </a:r>
            <a:r>
              <a:rPr lang="en-GB" b="1" dirty="0" err="1" smtClean="0">
                <a:solidFill>
                  <a:srgbClr val="002060"/>
                </a:solidFill>
              </a:rPr>
              <a:t>vapeur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341603" y="3443325"/>
            <a:ext cx="16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2060"/>
                </a:solidFill>
              </a:rPr>
              <a:t>Solide</a:t>
            </a:r>
            <a:r>
              <a:rPr lang="en-GB" b="1" dirty="0" smtClean="0">
                <a:solidFill>
                  <a:srgbClr val="002060"/>
                </a:solidFill>
              </a:rPr>
              <a:t> + </a:t>
            </a:r>
            <a:r>
              <a:rPr lang="en-GB" b="1" dirty="0" err="1" smtClean="0">
                <a:solidFill>
                  <a:srgbClr val="002060"/>
                </a:solidFill>
              </a:rPr>
              <a:t>liquide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304818" y="1666539"/>
            <a:ext cx="0" cy="385068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5965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442" y="36740"/>
            <a:ext cx="8661115" cy="1218078"/>
          </a:xfrm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‘2PACL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’: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Phase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Accumulator-Controlled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Loop’ pour CO</a:t>
            </a:r>
            <a:r>
              <a:rPr lang="fr-FR" sz="32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Principe (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miniTS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pompe liquide…) et composants</a:t>
            </a:r>
            <a:endParaRPr lang="en-GB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49</a:t>
            </a:fld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51330"/>
          <a:stretch/>
        </p:blipFill>
        <p:spPr>
          <a:xfrm>
            <a:off x="7097530" y="4690151"/>
            <a:ext cx="1853124" cy="170896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965814" y="1415917"/>
            <a:ext cx="7549536" cy="3249163"/>
            <a:chOff x="903021" y="1610513"/>
            <a:chExt cx="7549536" cy="324916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2" b="47885"/>
            <a:stretch/>
          </p:blipFill>
          <p:spPr>
            <a:xfrm>
              <a:off x="903021" y="1610513"/>
              <a:ext cx="7549536" cy="324916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03021" y="1610513"/>
              <a:ext cx="781016" cy="803914"/>
            </a:xfrm>
            <a:prstGeom prst="rect">
              <a:avLst/>
            </a:prstGeom>
            <a:gradFill>
              <a:gsLst>
                <a:gs pos="65046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8F1C7"/>
                </a:gs>
                <a:gs pos="83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0" y="4665027"/>
            <a:ext cx="7330918" cy="2031325"/>
          </a:xfrm>
          <a:prstGeom prst="rect">
            <a:avLst/>
          </a:prstGeom>
          <a:solidFill>
            <a:srgbClr val="E8F1C7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Débit diphasique de débordement (nécessite tuyauterie de livraison/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	récupération de fluide bien isolée (concentrique: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Vide-Retour-Arrivée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7030A0"/>
                </a:solidFill>
              </a:rPr>
              <a:t>Pression d’</a:t>
            </a:r>
            <a:r>
              <a:rPr lang="fr-FR" b="1" dirty="0">
                <a:solidFill>
                  <a:srgbClr val="7030A0"/>
                </a:solidFill>
              </a:rPr>
              <a:t> é</a:t>
            </a:r>
            <a:r>
              <a:rPr lang="fr-FR" b="1" dirty="0" smtClean="0">
                <a:solidFill>
                  <a:srgbClr val="7030A0"/>
                </a:solidFill>
              </a:rPr>
              <a:t>vaporation (fonctionnement de</a:t>
            </a:r>
            <a:r>
              <a:rPr lang="fr-FR" b="1" i="1" u="sng" dirty="0" smtClean="0">
                <a:solidFill>
                  <a:srgbClr val="7030A0"/>
                </a:solidFill>
              </a:rPr>
              <a:t> groupes </a:t>
            </a:r>
            <a:r>
              <a:rPr lang="fr-FR" b="1" dirty="0" smtClean="0">
                <a:solidFill>
                  <a:srgbClr val="7030A0"/>
                </a:solidFill>
              </a:rPr>
              <a:t>de </a:t>
            </a:r>
          </a:p>
          <a:p>
            <a:r>
              <a:rPr lang="fr-FR" b="1" dirty="0" smtClean="0">
                <a:solidFill>
                  <a:srgbClr val="7030A0"/>
                </a:solidFill>
              </a:rPr>
              <a:t>	circuits de refroidissement du </a:t>
            </a:r>
            <a:r>
              <a:rPr lang="fr-FR" b="1" dirty="0" err="1" smtClean="0">
                <a:solidFill>
                  <a:srgbClr val="7030A0"/>
                </a:solidFill>
              </a:rPr>
              <a:t>tracker</a:t>
            </a:r>
            <a:r>
              <a:rPr lang="fr-FR" b="1" dirty="0" smtClean="0">
                <a:solidFill>
                  <a:srgbClr val="7030A0"/>
                </a:solidFill>
              </a:rPr>
              <a:t>)  gér</a:t>
            </a:r>
            <a:r>
              <a:rPr lang="fr-FR" b="1" dirty="0">
                <a:solidFill>
                  <a:srgbClr val="7030A0"/>
                </a:solidFill>
              </a:rPr>
              <a:t>é</a:t>
            </a:r>
            <a:r>
              <a:rPr lang="fr-FR" b="1" dirty="0" smtClean="0">
                <a:solidFill>
                  <a:srgbClr val="7030A0"/>
                </a:solidFill>
              </a:rPr>
              <a:t> par temp</a:t>
            </a:r>
            <a:r>
              <a:rPr lang="fr-FR" b="1" dirty="0">
                <a:solidFill>
                  <a:srgbClr val="7030A0"/>
                </a:solidFill>
              </a:rPr>
              <a:t>é</a:t>
            </a:r>
            <a:r>
              <a:rPr lang="fr-FR" b="1" dirty="0" smtClean="0">
                <a:solidFill>
                  <a:srgbClr val="7030A0"/>
                </a:solidFill>
              </a:rPr>
              <a:t>rature </a:t>
            </a:r>
          </a:p>
          <a:p>
            <a:r>
              <a:rPr lang="fr-FR" b="1" dirty="0">
                <a:solidFill>
                  <a:srgbClr val="7030A0"/>
                </a:solidFill>
              </a:rPr>
              <a:t>	</a:t>
            </a:r>
            <a:r>
              <a:rPr lang="fr-FR" b="1" i="1" u="sng" dirty="0" smtClean="0">
                <a:solidFill>
                  <a:srgbClr val="7030A0"/>
                </a:solidFill>
              </a:rPr>
              <a:t>d’accumulateur</a:t>
            </a:r>
            <a:r>
              <a:rPr lang="fr-FR" b="1" dirty="0" smtClean="0">
                <a:solidFill>
                  <a:srgbClr val="7030A0"/>
                </a:solidFill>
              </a:rPr>
              <a:t> (chauffage électrique pour réglage fin)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Pompe de livraison doit circuler un fluide quasi-diphasique: </a:t>
            </a:r>
          </a:p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fiabilité:  jamais loin de cavitation (TS « court »): maillon faible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2429" y="2380930"/>
            <a:ext cx="1725835" cy="2284150"/>
          </a:xfrm>
          <a:prstGeom prst="ellipse">
            <a:avLst/>
          </a:prstGeom>
          <a:noFill/>
          <a:ln w="50800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stomShape 2"/>
          <p:cNvSpPr/>
          <p:nvPr/>
        </p:nvSpPr>
        <p:spPr>
          <a:xfrm>
            <a:off x="2467690" y="657184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15" name="Ellipse 14"/>
          <p:cNvSpPr/>
          <p:nvPr/>
        </p:nvSpPr>
        <p:spPr>
          <a:xfrm>
            <a:off x="3296230" y="3601704"/>
            <a:ext cx="911704" cy="863547"/>
          </a:xfrm>
          <a:prstGeom prst="ellipse">
            <a:avLst/>
          </a:prstGeom>
          <a:noFill/>
          <a:ln w="50800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5104" r="12340" b="11682"/>
          <a:stretch/>
        </p:blipFill>
        <p:spPr>
          <a:xfrm>
            <a:off x="1238363" y="2641007"/>
            <a:ext cx="913966" cy="15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18533"/>
            <a:ext cx="800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fr-FR" sz="4000" b="1" dirty="0" smtClean="0">
                <a:solidFill>
                  <a:srgbClr val="FFFF00"/>
                </a:solidFill>
              </a:rPr>
              <a:t/>
            </a:r>
            <a:br>
              <a:rPr lang="en-US" altLang="fr-FR" sz="4000" b="1" dirty="0" smtClean="0">
                <a:solidFill>
                  <a:srgbClr val="FFFF00"/>
                </a:solidFill>
              </a:rPr>
            </a:br>
            <a:r>
              <a:rPr lang="fr-FR" altLang="fr-FR" sz="4000" b="1" dirty="0" smtClean="0">
                <a:solidFill>
                  <a:srgbClr val="C00000"/>
                </a:solidFill>
              </a:rPr>
              <a:t>ATLAS ‘</a:t>
            </a:r>
            <a:r>
              <a:rPr lang="fr-FR" altLang="fr-FR" sz="4000" b="1" dirty="0" smtClean="0">
                <a:solidFill>
                  <a:schemeClr val="tx1"/>
                </a:solidFill>
              </a:rPr>
              <a:t>S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emi</a:t>
            </a:r>
            <a:r>
              <a:rPr lang="fr-FR" altLang="fr-FR" sz="4000" b="1" dirty="0" smtClean="0">
                <a:solidFill>
                  <a:srgbClr val="FFFF00"/>
                </a:solidFill>
              </a:rPr>
              <a:t>-</a:t>
            </a:r>
            <a:r>
              <a:rPr lang="fr-FR" altLang="fr-FR" sz="4000" b="1" dirty="0" err="1" smtClean="0">
                <a:solidFill>
                  <a:schemeClr val="tx1"/>
                </a:solidFill>
              </a:rPr>
              <a:t>C</a:t>
            </a:r>
            <a:r>
              <a:rPr lang="fr-FR" altLang="fr-FR" sz="4000" b="1" dirty="0" err="1" smtClean="0">
                <a:solidFill>
                  <a:srgbClr val="C00000"/>
                </a:solidFill>
              </a:rPr>
              <a:t>onductor</a:t>
            </a:r>
            <a:r>
              <a:rPr lang="fr-FR" altLang="fr-FR" sz="4000" b="1" dirty="0" smtClean="0">
                <a:solidFill>
                  <a:srgbClr val="FFFF00"/>
                </a:solidFill>
              </a:rPr>
              <a:t> </a:t>
            </a:r>
            <a:r>
              <a:rPr lang="fr-FR" altLang="fr-FR" sz="4000" b="1" dirty="0" err="1" smtClean="0">
                <a:solidFill>
                  <a:schemeClr val="tx1"/>
                </a:solidFill>
              </a:rPr>
              <a:t>T</a:t>
            </a:r>
            <a:r>
              <a:rPr lang="fr-FR" altLang="fr-FR" sz="4000" b="1" dirty="0" err="1" smtClean="0">
                <a:solidFill>
                  <a:srgbClr val="C00000"/>
                </a:solidFill>
              </a:rPr>
              <a:t>racker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’ (</a:t>
            </a:r>
            <a:r>
              <a:rPr lang="fr-FR" altLang="fr-FR" sz="4000" b="1" dirty="0" smtClean="0">
                <a:solidFill>
                  <a:schemeClr val="tx1"/>
                </a:solidFill>
              </a:rPr>
              <a:t>SCT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)</a:t>
            </a:r>
            <a:r>
              <a:rPr lang="fr-FR" altLang="fr-FR" sz="4000" b="1" dirty="0" smtClean="0">
                <a:solidFill>
                  <a:srgbClr val="FFFF00"/>
                </a:solidFill>
              </a:rPr>
              <a:t> </a:t>
            </a:r>
            <a:br>
              <a:rPr lang="fr-FR" altLang="fr-FR" sz="4000" b="1" dirty="0" smtClean="0">
                <a:solidFill>
                  <a:srgbClr val="FFFF00"/>
                </a:solidFill>
              </a:rPr>
            </a:br>
            <a:r>
              <a:rPr lang="fr-FR" altLang="fr-FR" sz="2400" b="1" dirty="0" err="1" smtClean="0">
                <a:solidFill>
                  <a:srgbClr val="C00000"/>
                </a:solidFill>
              </a:rPr>
              <a:t>tracker</a:t>
            </a:r>
            <a:r>
              <a:rPr lang="fr-FR" altLang="fr-FR" sz="2400" b="1" dirty="0">
                <a:solidFill>
                  <a:srgbClr val="C00000"/>
                </a:solidFill>
              </a:rPr>
              <a:t> à</a:t>
            </a:r>
            <a:r>
              <a:rPr lang="fr-FR" altLang="fr-FR" sz="2400" b="1" dirty="0" smtClean="0">
                <a:solidFill>
                  <a:srgbClr val="C00000"/>
                </a:solidFill>
              </a:rPr>
              <a:t> </a:t>
            </a:r>
            <a:r>
              <a:rPr lang="fr-FR" altLang="fr-FR" sz="2400" b="1" dirty="0" err="1" smtClean="0">
                <a:solidFill>
                  <a:srgbClr val="C00000"/>
                </a:solidFill>
              </a:rPr>
              <a:t>micropistes</a:t>
            </a:r>
            <a:r>
              <a:rPr lang="fr-FR" altLang="fr-FR" sz="2400" b="1" dirty="0" smtClean="0">
                <a:solidFill>
                  <a:srgbClr val="C00000"/>
                </a:solidFill>
              </a:rPr>
              <a:t> en silicium qui entoure le détecteur à pixels</a:t>
            </a:r>
            <a:r>
              <a:rPr lang="en-US" altLang="fr-FR" sz="2400" dirty="0" smtClean="0"/>
              <a:t/>
            </a:r>
            <a:br>
              <a:rPr lang="en-US" altLang="fr-FR" sz="2400" dirty="0" smtClean="0"/>
            </a:br>
            <a:endParaRPr lang="en-US" altLang="fr-FR" sz="2400" dirty="0" smtClean="0"/>
          </a:p>
        </p:txBody>
      </p:sp>
      <p:pic>
        <p:nvPicPr>
          <p:cNvPr id="78851" name="Picture 3" descr="SCT-B4insertion-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41438"/>
            <a:ext cx="3440112" cy="2287587"/>
          </a:xfrm>
          <a:noFill/>
        </p:spPr>
      </p:pic>
      <p:pic>
        <p:nvPicPr>
          <p:cNvPr id="78852" name="Picture 4" descr="SCT-B4insertion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89363"/>
            <a:ext cx="351631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SCT-completed-barr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12875"/>
            <a:ext cx="43830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SCT-Disk6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/>
          <a:stretch>
            <a:fillRect/>
          </a:stretch>
        </p:blipFill>
        <p:spPr>
          <a:xfrm>
            <a:off x="1042988" y="3789363"/>
            <a:ext cx="2952750" cy="2214562"/>
          </a:xfr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1341438"/>
            <a:ext cx="8775700" cy="4929187"/>
            <a:chOff x="158" y="845"/>
            <a:chExt cx="5528" cy="3105"/>
          </a:xfrm>
        </p:grpSpPr>
        <p:pic>
          <p:nvPicPr>
            <p:cNvPr id="78857" name="Picture 8" descr="SCT-completed-barre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45"/>
              <a:ext cx="5528" cy="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2" name="Text Box 9"/>
            <p:cNvSpPr txBox="1">
              <a:spLocks noChangeArrowheads="1"/>
            </p:cNvSpPr>
            <p:nvPr/>
          </p:nvSpPr>
          <p:spPr bwMode="auto">
            <a:xfrm>
              <a:off x="384" y="3504"/>
              <a:ext cx="5035" cy="446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fr-FR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116</a:t>
              </a: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circuits de refroidissement </a:t>
              </a:r>
              <a:r>
                <a:rPr lang="fr-F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C</a:t>
              </a:r>
              <a:r>
                <a:rPr lang="fr-FR" sz="2000" b="1" baseline="-2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3</a:t>
              </a:r>
              <a:r>
                <a:rPr lang="fr-F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F</a:t>
              </a:r>
              <a:r>
                <a:rPr lang="fr-FR" sz="2000" b="1" baseline="-2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8</a:t>
              </a:r>
              <a:r>
                <a:rPr lang="fr-FR" sz="2000" b="1" baseline="-2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fr-FR" sz="2000" b="1" baseline="-2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évaporatoires </a:t>
              </a:r>
              <a:r>
                <a:rPr lang="fr-FR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@ - 26°C </a:t>
              </a:r>
              <a:endPara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fr-F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</a:t>
              </a:r>
              <a:r>
                <a:rPr lang="fr-FR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0kW</a:t>
              </a: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puissance totale à évacuer</a:t>
              </a:r>
              <a:endPara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18" y="175261"/>
            <a:ext cx="1112202" cy="1112202"/>
          </a:xfrm>
          <a:prstGeom prst="rect">
            <a:avLst/>
          </a:prstGeom>
        </p:spPr>
      </p:pic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7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7277" y="134517"/>
            <a:ext cx="8279045" cy="1092126"/>
          </a:xfrm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“Surfing” la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courbe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cool-down (65 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10 bar: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fonctionnement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tracker @ -40⁰C: HL-LHC)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50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4461" b="13102"/>
          <a:stretch/>
        </p:blipFill>
        <p:spPr>
          <a:xfrm>
            <a:off x="283263" y="1366462"/>
            <a:ext cx="8344269" cy="488926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579019" y="2673021"/>
            <a:ext cx="2013734" cy="23074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12" name="Groupe 11"/>
          <p:cNvGrpSpPr/>
          <p:nvPr/>
        </p:nvGrpSpPr>
        <p:grpSpPr>
          <a:xfrm flipV="1">
            <a:off x="5222462" y="3658686"/>
            <a:ext cx="628650" cy="721806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13" name="Virage 12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Virage 13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6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7277" y="134516"/>
            <a:ext cx="8279045" cy="697691"/>
          </a:xfrm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zoom; avec le tractopelle et sable 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51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34679" r="21174" b="13102"/>
          <a:stretch/>
        </p:blipFill>
        <p:spPr>
          <a:xfrm>
            <a:off x="157779" y="2546735"/>
            <a:ext cx="8866210" cy="4174741"/>
          </a:xfrm>
          <a:prstGeom prst="rect">
            <a:avLst/>
          </a:prstGeom>
        </p:spPr>
      </p:pic>
      <p:pic>
        <p:nvPicPr>
          <p:cNvPr id="10" name="Picture 3"/>
          <p:cNvPicPr/>
          <p:nvPr/>
        </p:nvPicPr>
        <p:blipFill>
          <a:blip r:embed="rId3"/>
          <a:stretch/>
        </p:blipFill>
        <p:spPr>
          <a:xfrm>
            <a:off x="1533572" y="3458319"/>
            <a:ext cx="685646" cy="49723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2" name="Picture 3"/>
          <p:cNvPicPr/>
          <p:nvPr/>
        </p:nvPicPr>
        <p:blipFill>
          <a:blip r:embed="rId3"/>
          <a:stretch/>
        </p:blipFill>
        <p:spPr>
          <a:xfrm>
            <a:off x="1953315" y="2604461"/>
            <a:ext cx="685646" cy="49723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3" name="Picture 3"/>
          <p:cNvPicPr/>
          <p:nvPr/>
        </p:nvPicPr>
        <p:blipFill>
          <a:blip r:embed="rId3"/>
          <a:stretch/>
        </p:blipFill>
        <p:spPr>
          <a:xfrm>
            <a:off x="3358003" y="2604461"/>
            <a:ext cx="685646" cy="49723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4" name="Picture 3"/>
          <p:cNvPicPr/>
          <p:nvPr/>
        </p:nvPicPr>
        <p:blipFill>
          <a:blip r:embed="rId3"/>
          <a:stretch/>
        </p:blipFill>
        <p:spPr>
          <a:xfrm flipH="1">
            <a:off x="4237356" y="2853077"/>
            <a:ext cx="692056" cy="49723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5" name="Espace réservé du contenu 3"/>
          <p:cNvPicPr>
            <a:picLocks noChangeAspect="1"/>
          </p:cNvPicPr>
          <p:nvPr/>
        </p:nvPicPr>
        <p:blipFill rotWithShape="1">
          <a:blip r:embed="rId4"/>
          <a:srcRect l="3922" t="42481" r="4818" b="38567"/>
          <a:stretch/>
        </p:blipFill>
        <p:spPr>
          <a:xfrm>
            <a:off x="4862620" y="3221253"/>
            <a:ext cx="896803" cy="18197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Picture 2"/>
          <p:cNvPicPr/>
          <p:nvPr/>
        </p:nvPicPr>
        <p:blipFill>
          <a:blip r:embed="rId5"/>
          <a:stretch/>
        </p:blipFill>
        <p:spPr>
          <a:xfrm>
            <a:off x="5039285" y="2642508"/>
            <a:ext cx="639370" cy="522522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7" name="Picture 4"/>
          <p:cNvPicPr/>
          <p:nvPr/>
        </p:nvPicPr>
        <p:blipFill>
          <a:blip r:embed="rId6"/>
          <a:stretch/>
        </p:blipFill>
        <p:spPr>
          <a:xfrm>
            <a:off x="6115050" y="3389875"/>
            <a:ext cx="538600" cy="501916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18" name="Picture 3"/>
          <p:cNvPicPr/>
          <p:nvPr/>
        </p:nvPicPr>
        <p:blipFill>
          <a:blip r:embed="rId7"/>
          <a:stretch/>
        </p:blipFill>
        <p:spPr>
          <a:xfrm>
            <a:off x="3744711" y="3748965"/>
            <a:ext cx="806481" cy="501916"/>
          </a:xfrm>
          <a:prstGeom prst="rect">
            <a:avLst/>
          </a:prstGeom>
          <a:ln w="25560">
            <a:solidFill>
              <a:srgbClr val="7030A0"/>
            </a:solidFill>
            <a:miter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/>
          <a:srcRect l="2583" t="70956"/>
          <a:stretch/>
        </p:blipFill>
        <p:spPr>
          <a:xfrm>
            <a:off x="2320352" y="954178"/>
            <a:ext cx="5437865" cy="1621420"/>
          </a:xfrm>
          <a:prstGeom prst="rect">
            <a:avLst/>
          </a:prstGeom>
        </p:spPr>
      </p:pic>
      <p:pic>
        <p:nvPicPr>
          <p:cNvPr id="19" name="Espace réservé pour une image  4" descr="ecosmart® diaphragm metering pump | LEWA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71140" b="7110"/>
          <a:stretch/>
        </p:blipFill>
        <p:spPr>
          <a:xfrm>
            <a:off x="2187556" y="3064122"/>
            <a:ext cx="304725" cy="572373"/>
          </a:xfrm>
          <a:prstGeom prst="rect">
            <a:avLst/>
          </a:prstGeom>
        </p:spPr>
      </p:pic>
      <p:sp>
        <p:nvSpPr>
          <p:cNvPr id="21" name="CustomShape 2"/>
          <p:cNvSpPr/>
          <p:nvPr/>
        </p:nvSpPr>
        <p:spPr>
          <a:xfrm>
            <a:off x="2492281" y="6571392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22" name="Groupe 21"/>
          <p:cNvGrpSpPr/>
          <p:nvPr/>
        </p:nvGrpSpPr>
        <p:grpSpPr>
          <a:xfrm flipV="1">
            <a:off x="5800725" y="4220907"/>
            <a:ext cx="628650" cy="721806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23" name="Virage 22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Virage 23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5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52</a:t>
            </a:fld>
            <a:endParaRPr lang="en-GB"/>
          </a:p>
        </p:txBody>
      </p:sp>
      <p:pic>
        <p:nvPicPr>
          <p:cNvPr id="6" name="Espace réservé pour une image  4" descr="These___Pierre_Barro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388" y="1628082"/>
            <a:ext cx="8637224" cy="463153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53388" y="261146"/>
            <a:ext cx="8637224" cy="1270200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Répartition et collection de CO</a:t>
            </a:r>
            <a:r>
              <a:rPr lang="fr-FR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diphasé entre plusieurs évaporateurs  </a:t>
            </a:r>
          </a:p>
          <a:p>
            <a:pPr algn="ctr">
              <a:lnSpc>
                <a:spcPct val="120000"/>
              </a:lnSpc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(géré par le même l’accumulateur) </a:t>
            </a:r>
          </a:p>
          <a:p>
            <a:pPr algn="ctr">
              <a:lnSpc>
                <a:spcPct val="120000"/>
              </a:lnSpc>
            </a:pP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(</a:t>
            </a:r>
            <a:r>
              <a:rPr lang="fr-FR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Pierre </a:t>
            </a:r>
            <a:r>
              <a:rPr lang="fr-FR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Barroca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2019)</a:t>
            </a:r>
            <a:endParaRPr lang="fr-F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481264" y="6372065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0344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408" y="189332"/>
            <a:ext cx="8293203" cy="997196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sz="2400" b="1" dirty="0" smtClean="0">
                <a:solidFill>
                  <a:schemeClr val="accent5"/>
                </a:solidFill>
              </a:rPr>
              <a:t>Diapo de Bart </a:t>
            </a:r>
            <a:r>
              <a:rPr lang="fr-FR" sz="2400" b="1" dirty="0" err="1" smtClean="0">
                <a:solidFill>
                  <a:schemeClr val="accent5"/>
                </a:solidFill>
              </a:rPr>
              <a:t>Verlaat</a:t>
            </a:r>
            <a:r>
              <a:rPr lang="fr-FR" sz="2400" b="1" dirty="0" smtClean="0">
                <a:solidFill>
                  <a:schemeClr val="accent5"/>
                </a:solidFill>
              </a:rPr>
              <a:t>, (AMS, </a:t>
            </a:r>
            <a:r>
              <a:rPr lang="fr-FR" sz="2400" b="1" dirty="0" err="1" smtClean="0">
                <a:solidFill>
                  <a:schemeClr val="accent5"/>
                </a:solidFill>
              </a:rPr>
              <a:t>LHCb</a:t>
            </a:r>
            <a:r>
              <a:rPr lang="fr-FR" sz="2400" b="1" dirty="0" smtClean="0">
                <a:solidFill>
                  <a:schemeClr val="accent5"/>
                </a:solidFill>
              </a:rPr>
              <a:t> VELO 2013)</a:t>
            </a:r>
            <a:br>
              <a:rPr lang="fr-FR" sz="2400" b="1" dirty="0" smtClean="0">
                <a:solidFill>
                  <a:schemeClr val="accent5"/>
                </a:solidFill>
              </a:rPr>
            </a:br>
            <a:r>
              <a:rPr lang="fr-FR" sz="2400" b="1" dirty="0" smtClean="0">
                <a:solidFill>
                  <a:schemeClr val="accent5"/>
                </a:solidFill>
              </a:rPr>
              <a:t>Pompes: les composants les plus problématiques</a:t>
            </a:r>
            <a:br>
              <a:rPr lang="fr-FR" sz="2400" b="1" dirty="0" smtClean="0">
                <a:solidFill>
                  <a:schemeClr val="accent5"/>
                </a:solidFill>
              </a:rPr>
            </a:br>
            <a:r>
              <a:rPr lang="fr-FR" sz="2400" b="1" dirty="0" smtClean="0">
                <a:solidFill>
                  <a:schemeClr val="accent5"/>
                </a:solidFill>
              </a:rPr>
              <a:t>(avec le cycle 2PACL… sous-amorcées &amp; faible viscosité </a:t>
            </a:r>
            <a:r>
              <a:rPr lang="fr-FR" sz="2400" b="1" dirty="0" err="1" smtClean="0">
                <a:solidFill>
                  <a:schemeClr val="accent5"/>
                </a:solidFill>
              </a:rPr>
              <a:t>liq</a:t>
            </a:r>
            <a:r>
              <a:rPr lang="fr-FR" sz="2400" b="1" dirty="0" smtClean="0">
                <a:solidFill>
                  <a:schemeClr val="accent5"/>
                </a:solidFill>
              </a:rPr>
              <a:t>. CO</a:t>
            </a:r>
            <a:r>
              <a:rPr lang="fr-FR" sz="2400" b="1" baseline="-25000" dirty="0" smtClean="0">
                <a:solidFill>
                  <a:schemeClr val="accent5"/>
                </a:solidFill>
              </a:rPr>
              <a:t>2</a:t>
            </a:r>
            <a:r>
              <a:rPr lang="fr-FR" sz="2400" b="1" dirty="0" smtClean="0">
                <a:solidFill>
                  <a:schemeClr val="accent5"/>
                </a:solidFill>
              </a:rPr>
              <a:t> ) </a:t>
            </a:r>
            <a:endParaRPr lang="fr-FR" sz="2400" b="1" dirty="0">
              <a:solidFill>
                <a:schemeClr val="accent5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-1463" t="-5344" r="1" b="838"/>
          <a:stretch/>
        </p:blipFill>
        <p:spPr>
          <a:xfrm>
            <a:off x="398656" y="1183732"/>
            <a:ext cx="7808620" cy="5430029"/>
          </a:xfrm>
          <a:prstGeom prst="rect">
            <a:avLst/>
          </a:prstGeom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76" y="2183583"/>
            <a:ext cx="829918" cy="7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416890" y="306845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!!!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8515259" y="64290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GB" dirty="0"/>
          </a:p>
        </p:txBody>
      </p:sp>
      <p:sp>
        <p:nvSpPr>
          <p:cNvPr id="3" name="Ellipse 2"/>
          <p:cNvSpPr/>
          <p:nvPr/>
        </p:nvSpPr>
        <p:spPr>
          <a:xfrm>
            <a:off x="2054831" y="4592547"/>
            <a:ext cx="4489807" cy="2205879"/>
          </a:xfrm>
          <a:prstGeom prst="ellipse">
            <a:avLst/>
          </a:prstGeom>
          <a:noFill/>
          <a:ln w="57150">
            <a:solidFill>
              <a:srgbClr val="D77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stomShape 2"/>
          <p:cNvSpPr/>
          <p:nvPr/>
        </p:nvSpPr>
        <p:spPr>
          <a:xfrm>
            <a:off x="2448361" y="6531388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63283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188" y="987425"/>
            <a:ext cx="11513324" cy="4873625"/>
          </a:xfrm>
        </p:spPr>
      </p:pic>
      <p:pic>
        <p:nvPicPr>
          <p:cNvPr id="5" name="Espace réservé pour une image  4" descr="The LEWA Grou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31" y="37096"/>
            <a:ext cx="8599470" cy="546198"/>
          </a:xfrm>
          <a:prstGeom prst="rect">
            <a:avLst/>
          </a:prstGeom>
        </p:spPr>
      </p:pic>
      <p:pic>
        <p:nvPicPr>
          <p:cNvPr id="6" name="Espace réservé pour une image  4" descr="Ref evap des detecteurs LHC v4 - PowerPoi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40" y="5447974"/>
            <a:ext cx="8334116" cy="1199473"/>
          </a:xfrm>
          <a:prstGeom prst="rect">
            <a:avLst/>
          </a:prstGeom>
        </p:spPr>
      </p:pic>
      <p:pic>
        <p:nvPicPr>
          <p:cNvPr id="7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31" y="769955"/>
            <a:ext cx="8599470" cy="4873625"/>
          </a:xfrm>
        </p:spPr>
      </p:pic>
      <p:pic>
        <p:nvPicPr>
          <p:cNvPr id="9" name="Espace réservé pour une image  4" descr="ecosmart® diaphragm metering pump | LEW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046" y="1126626"/>
            <a:ext cx="8375705" cy="4160281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491046" y="684522"/>
            <a:ext cx="8293203" cy="33239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smtClean="0">
                <a:solidFill>
                  <a:schemeClr val="accent5"/>
                </a:solidFill>
              </a:rPr>
              <a:t>Pompe a piston/ membrane </a:t>
            </a:r>
            <a:r>
              <a:rPr lang="fr-FR" sz="2400" b="1" dirty="0" err="1" smtClean="0">
                <a:solidFill>
                  <a:schemeClr val="accent5"/>
                </a:solidFill>
              </a:rPr>
              <a:t>Lewa</a:t>
            </a:r>
            <a:r>
              <a:rPr lang="fr-FR" sz="2400" b="1" dirty="0" smtClean="0">
                <a:solidFill>
                  <a:schemeClr val="accent5"/>
                </a:solidFill>
              </a:rPr>
              <a:t>:  hydro-pulsateur</a:t>
            </a:r>
            <a:endParaRPr lang="fr-FR" sz="2400" b="1" dirty="0">
              <a:solidFill>
                <a:schemeClr val="accent5"/>
              </a:solidFill>
            </a:endParaRPr>
          </a:p>
        </p:txBody>
      </p:sp>
      <p:pic>
        <p:nvPicPr>
          <p:cNvPr id="11" name="Espace réservé pour une image  4" descr="ecosmart® diaphragm metering pump | LEW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824" y="1118149"/>
            <a:ext cx="5157927" cy="5529298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1326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00" y="302823"/>
            <a:ext cx="8750300" cy="1551194"/>
          </a:xfrm>
        </p:spPr>
        <p:txBody>
          <a:bodyPr/>
          <a:lstStyle/>
          <a:p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Mmm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on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doit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avoir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(petite version) dedans… nouvelle machine 300W “</a:t>
            </a:r>
            <a:r>
              <a:rPr lang="en-GB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MARTA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CO</a:t>
            </a:r>
            <a:r>
              <a:rPr lang="en-GB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 CPPM,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aout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2020)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4"/>
          <a:stretch/>
        </p:blipFill>
        <p:spPr>
          <a:xfrm rot="5400000">
            <a:off x="4434755" y="2040985"/>
            <a:ext cx="4750880" cy="4019550"/>
          </a:xfrm>
          <a:prstGeom prst="rect">
            <a:avLst/>
          </a:prstGeom>
        </p:spPr>
      </p:pic>
      <p:pic>
        <p:nvPicPr>
          <p:cNvPr id="5" name="Espace réservé pour une image  4" descr="ecosmart® diaphragm metering pump | LEW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-25948" r="65529" b="4668"/>
          <a:stretch/>
        </p:blipFill>
        <p:spPr>
          <a:xfrm>
            <a:off x="1674881" y="1675320"/>
            <a:ext cx="1931920" cy="3483474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2495399" y="6497044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21327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346" y="830718"/>
            <a:ext cx="3620883" cy="3490186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Spacewalks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coupe &amp; soude tubes 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l’extérieure de l’ISS pour changer 4 pompes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(à engrenage) 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liquide CO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6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96" y="441788"/>
            <a:ext cx="4588944" cy="6077164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5841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5"/>
          <p:cNvSpPr/>
          <p:nvPr/>
        </p:nvSpPr>
        <p:spPr>
          <a:xfrm>
            <a:off x="75870" y="1031400"/>
            <a:ext cx="4011995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GB" b="1" spc="-1">
                <a:solidFill>
                  <a:srgbClr val="FFFFFF"/>
                </a:solidFill>
                <a:latin typeface="Calibri"/>
              </a:rPr>
              <a:t>II.PRESENTATION GENERALE – en surface</a:t>
            </a:r>
            <a:endParaRPr lang="en-GB" spc="-1">
              <a:latin typeface="Arial"/>
            </a:endParaRPr>
          </a:p>
        </p:txBody>
      </p:sp>
      <p:pic>
        <p:nvPicPr>
          <p:cNvPr id="202" name="Image 11"/>
          <p:cNvPicPr/>
          <p:nvPr/>
        </p:nvPicPr>
        <p:blipFill rotWithShape="1">
          <a:blip r:embed="rId3"/>
          <a:srcRect b="6805"/>
          <a:stretch/>
        </p:blipFill>
        <p:spPr>
          <a:xfrm>
            <a:off x="229459" y="1594312"/>
            <a:ext cx="4567921" cy="3241705"/>
          </a:xfrm>
          <a:prstGeom prst="rect">
            <a:avLst/>
          </a:prstGeom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40913" y="4885160"/>
            <a:ext cx="4018208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Retour aux compresseurs: hausse de température importante pour taux de compression modeste…</a:t>
            </a:r>
          </a:p>
          <a:p>
            <a:pPr algn="ctr"/>
            <a:r>
              <a:rPr lang="fr-FR" dirty="0" smtClean="0"/>
              <a:t> (&gt; 110⁰C </a:t>
            </a:r>
            <a:r>
              <a:rPr lang="fr-FR" dirty="0" smtClean="0">
                <a:sym typeface="Wingdings" panose="05000000000000000000" pitchFamily="2" charset="2"/>
              </a:rPr>
              <a:t></a:t>
            </a:r>
            <a:r>
              <a:rPr lang="fr-FR" dirty="0" smtClean="0"/>
              <a:t> facteur ¬ 3) avec CO</a:t>
            </a:r>
            <a:r>
              <a:rPr lang="fr-FR" baseline="-25000" dirty="0" smtClean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4099" y="183650"/>
            <a:ext cx="8532846" cy="1292662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C00000"/>
                </a:solidFill>
              </a:rPr>
              <a:t>Diagramme p-h pour futures groupes froid </a:t>
            </a:r>
            <a:r>
              <a:rPr lang="fr-FR" sz="2600" b="1" dirty="0" smtClean="0">
                <a:solidFill>
                  <a:srgbClr val="C00000"/>
                </a:solidFill>
              </a:rPr>
              <a:t>(unités de 50kW) externe </a:t>
            </a:r>
            <a:r>
              <a:rPr lang="fr-FR" sz="2600" b="1" dirty="0" smtClean="0">
                <a:solidFill>
                  <a:srgbClr val="C00000"/>
                </a:solidFill>
              </a:rPr>
              <a:t>CO</a:t>
            </a:r>
            <a:r>
              <a:rPr lang="fr-FR" sz="2600" b="1" baseline="-25000" dirty="0" smtClean="0">
                <a:solidFill>
                  <a:srgbClr val="C00000"/>
                </a:solidFill>
              </a:rPr>
              <a:t>2</a:t>
            </a:r>
            <a:r>
              <a:rPr lang="fr-FR" sz="2600" b="1" dirty="0" smtClean="0">
                <a:solidFill>
                  <a:srgbClr val="C00000"/>
                </a:solidFill>
              </a:rPr>
              <a:t> proposé pour refroidir les condenseurs 2-PACL souterrains pour expériences à HL- LHC (CMS, ATLAS)</a:t>
            </a:r>
            <a:endParaRPr lang="fr-FR" sz="2600" b="1" dirty="0">
              <a:solidFill>
                <a:srgbClr val="C00000"/>
              </a:solidFill>
            </a:endParaRPr>
          </a:p>
        </p:txBody>
      </p:sp>
      <p:pic>
        <p:nvPicPr>
          <p:cNvPr id="9" name="Image 14"/>
          <p:cNvPicPr/>
          <p:nvPr/>
        </p:nvPicPr>
        <p:blipFill rotWithShape="1">
          <a:blip r:embed="rId4"/>
          <a:srcRect b="4519"/>
          <a:stretch/>
        </p:blipFill>
        <p:spPr>
          <a:xfrm>
            <a:off x="4662625" y="1830312"/>
            <a:ext cx="4099680" cy="2769703"/>
          </a:xfrm>
          <a:prstGeom prst="rect">
            <a:avLst/>
          </a:prstGeom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8515259" y="64290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</a:t>
            </a:r>
            <a:endParaRPr lang="en-GB" dirty="0"/>
          </a:p>
        </p:txBody>
      </p:sp>
      <p:grpSp>
        <p:nvGrpSpPr>
          <p:cNvPr id="13" name="Groupe 12"/>
          <p:cNvGrpSpPr/>
          <p:nvPr/>
        </p:nvGrpSpPr>
        <p:grpSpPr>
          <a:xfrm flipH="1" flipV="1">
            <a:off x="2150204" y="3135446"/>
            <a:ext cx="726429" cy="721806"/>
            <a:chOff x="4933950" y="4837916"/>
            <a:chExt cx="1066800" cy="1114335"/>
          </a:xfrm>
          <a:solidFill>
            <a:srgbClr val="0070C0"/>
          </a:solidFill>
        </p:grpSpPr>
        <p:sp>
          <p:nvSpPr>
            <p:cNvPr id="14" name="Virage 13"/>
            <p:cNvSpPr/>
            <p:nvPr/>
          </p:nvSpPr>
          <p:spPr>
            <a:xfrm flipH="1">
              <a:off x="5289550" y="4837916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Virage 14"/>
            <p:cNvSpPr/>
            <p:nvPr/>
          </p:nvSpPr>
          <p:spPr>
            <a:xfrm rot="10800000" flipH="1">
              <a:off x="4933950" y="5058171"/>
              <a:ext cx="711200" cy="894080"/>
            </a:xfrm>
            <a:prstGeom prst="bentArrow">
              <a:avLst>
                <a:gd name="adj1" fmla="val 25000"/>
                <a:gd name="adj2" fmla="val 31242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" name="Trapèze 15"/>
          <p:cNvSpPr/>
          <p:nvPr/>
        </p:nvSpPr>
        <p:spPr>
          <a:xfrm rot="3081963">
            <a:off x="3692315" y="3905702"/>
            <a:ext cx="173877" cy="206103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apèze 16"/>
          <p:cNvSpPr/>
          <p:nvPr/>
        </p:nvSpPr>
        <p:spPr>
          <a:xfrm rot="1247659">
            <a:off x="3605944" y="2472730"/>
            <a:ext cx="200729" cy="250875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797380" y="5053771"/>
            <a:ext cx="4154320" cy="1296229"/>
            <a:chOff x="1958724" y="4724075"/>
            <a:chExt cx="6172200" cy="1633960"/>
          </a:xfrm>
        </p:grpSpPr>
        <p:pic>
          <p:nvPicPr>
            <p:cNvPr id="18" name="Espace réservé pour une image  4" descr="LHCb-HL-LHC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58724" y="4724075"/>
              <a:ext cx="6172200" cy="16339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54291" y="6066373"/>
              <a:ext cx="2076633" cy="2916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610086" y="4577701"/>
            <a:ext cx="243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Schedule LHC et HL-LHC</a:t>
            </a:r>
            <a:endParaRPr lang="fr-FR" dirty="0"/>
          </a:p>
        </p:txBody>
      </p:sp>
      <p:sp>
        <p:nvSpPr>
          <p:cNvPr id="20" name="CustomShape 2"/>
          <p:cNvSpPr/>
          <p:nvPr/>
        </p:nvSpPr>
        <p:spPr>
          <a:xfrm>
            <a:off x="2495399" y="6497044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7" name="Ellipse 6"/>
          <p:cNvSpPr/>
          <p:nvPr/>
        </p:nvSpPr>
        <p:spPr>
          <a:xfrm>
            <a:off x="7408333" y="1572061"/>
            <a:ext cx="1543367" cy="302270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136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695" y="835957"/>
            <a:ext cx="8229240" cy="99719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Intro: des 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trajectographes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</a:t>
            </a:r>
            <a:r>
              <a:rPr lang="fr-FR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 LHC silicium refroidis par évaporation;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1057" y="1782604"/>
            <a:ext cx="8229240" cy="149579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fluides caloporteurs: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Fluoro-Carbures</a:t>
            </a:r>
            <a:r>
              <a:rPr lang="fr-FR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FC’s</a:t>
            </a:r>
            <a:r>
              <a:rPr lang="fr-FR" sz="3600" b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&amp; </a:t>
            </a:r>
            <a:r>
              <a:rPr lang="fr-FR" sz="36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blends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</a:t>
            </a:r>
            <a:r>
              <a:rPr lang="fr-FR" sz="36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leurs avantages et inconvénients;</a:t>
            </a:r>
            <a:endParaRPr lang="fr-F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51058" y="3227849"/>
            <a:ext cx="8892942" cy="14957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Principes de fonctionnement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thermo-dynamique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systèmes avec circulation ‘classique’, ‘inversée’ et non-conventionnel;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057" y="4673094"/>
            <a:ext cx="8507931" cy="19943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Coefficients de transfert de chaleur et les « avantages » d’un CTC élevé en termes de 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réduction de matière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diamètre 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tubes, %X0, 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</a:t>
            </a:r>
            <a:endParaRPr lang="fr-F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47786" y="110852"/>
            <a:ext cx="5899486" cy="55399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POINTS PRINCIPAUX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Rectangle 2"/>
          <p:cNvSpPr/>
          <p:nvPr/>
        </p:nvSpPr>
        <p:spPr>
          <a:xfrm>
            <a:off x="251057" y="835956"/>
            <a:ext cx="8768614" cy="385038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79952" y="1231555"/>
            <a:ext cx="8507931" cy="454278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Masse morte »: </a:t>
            </a:r>
            <a:r>
              <a:rPr lang="fr-F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câbles, structures de support et refroidissement </a:t>
            </a:r>
          </a:p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doit être minimisée par rapport de « masse active » </a:t>
            </a:r>
            <a:r>
              <a:rPr lang="fr-F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éléments sensibles aux passage de particules chargés</a:t>
            </a: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réduire les réactions E-M secondaires (bruit de fond E-M): </a:t>
            </a:r>
          </a:p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très important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faisceaux pour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performance;</a:t>
            </a:r>
          </a:p>
          <a:p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 caractérisés par leurs « % longueur de radiation  X0»; </a:t>
            </a:r>
          </a:p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l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plus petit %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moins de risque de bruit de fond; </a:t>
            </a:r>
          </a:p>
          <a:p>
            <a:endParaRPr lang="fr-F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Cibles %X0 typiques: &lt; 0.3% par couche près des faisceaux,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facile a vendre un system évaporatoire au LHCC </a:t>
            </a:r>
          </a:p>
          <a:p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	(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diamètre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tubes etc. 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...ATLAS, 1997 )</a:t>
            </a:r>
            <a:endParaRPr lang="fr-FR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43563" y="621396"/>
            <a:ext cx="8507931" cy="44319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L’importance de « faible masse » pour les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37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9_Pixels_Complete_Opened_More02_800x6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6350"/>
          <a:stretch/>
        </p:blipFill>
        <p:spPr bwMode="auto">
          <a:xfrm>
            <a:off x="132081" y="1929553"/>
            <a:ext cx="8846660" cy="476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240" y="141286"/>
            <a:ext cx="6903361" cy="255672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 rot="2272087">
            <a:off x="547587" y="1328178"/>
            <a:ext cx="3260989" cy="3197773"/>
            <a:chOff x="436880" y="4427946"/>
            <a:chExt cx="2885440" cy="438312"/>
          </a:xfrm>
        </p:grpSpPr>
        <p:cxnSp>
          <p:nvCxnSpPr>
            <p:cNvPr id="28" name="Connecteur droit 27"/>
            <p:cNvCxnSpPr/>
            <p:nvPr/>
          </p:nvCxnSpPr>
          <p:spPr>
            <a:xfrm rot="19327913">
              <a:off x="1090402" y="4427946"/>
              <a:ext cx="1727457" cy="438312"/>
            </a:xfrm>
            <a:prstGeom prst="line">
              <a:avLst/>
            </a:prstGeom>
            <a:ln w="412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436880" y="4552247"/>
              <a:ext cx="2885440" cy="10561"/>
            </a:xfrm>
            <a:prstGeom prst="line">
              <a:avLst/>
            </a:prstGeom>
            <a:ln w="412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39" y="307444"/>
            <a:ext cx="1112202" cy="1112202"/>
          </a:xfrm>
          <a:prstGeom prst="rect">
            <a:avLst/>
          </a:prstGeom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61253" y="389493"/>
            <a:ext cx="7082288" cy="1015663"/>
          </a:xfrm>
          <a:prstGeom prst="rect">
            <a:avLst/>
          </a:prstGeom>
          <a:solidFill>
            <a:schemeClr val="bg1">
              <a:alpha val="4901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ixels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88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circuits de refroidissement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</a:t>
            </a:r>
            <a:r>
              <a:rPr lang="fr-FR" sz="2000" b="1" baseline="-2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</a:t>
            </a:r>
            <a:r>
              <a:rPr lang="fr-FR" sz="2000" b="1" baseline="-2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évaporatoires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@ - 26°C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longitudinals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(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barettes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) et « 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wiggly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 » : « end cap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disks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 » 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 eaLnBrk="1" hangingPunct="1">
              <a:defRPr/>
            </a:pP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0kW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puissance totale à évacuer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0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35936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381000"/>
          </a:xfrm>
          <a:ln w="31750">
            <a:solidFill>
              <a:srgbClr val="00206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fr-FR" altLang="fr-FR" sz="2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Pourquoi l’</a:t>
            </a:r>
            <a:r>
              <a:rPr lang="fr-FR" altLang="fr-FR" sz="2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évaporatif</a:t>
            </a:r>
            <a:r>
              <a:rPr lang="fr-FR" altLang="fr-FR" sz="2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FC? </a:t>
            </a:r>
            <a:r>
              <a:rPr lang="fr-FR" altLang="fr-FR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-</a:t>
            </a:r>
            <a:r>
              <a:rPr lang="fr-FR" altLang="fr-FR" sz="2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pixels: argumentation au LHCC 1997</a:t>
            </a:r>
          </a:p>
        </p:txBody>
      </p:sp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72172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fr-FR" altLang="fr-FR" sz="2000" b="1" dirty="0" smtClean="0">
                <a:latin typeface="Times New Roman" panose="02020603050405020304" pitchFamily="18" charset="0"/>
              </a:rPr>
              <a:t> Débit massique 1/10 </a:t>
            </a:r>
            <a:r>
              <a:rPr lang="fr-FR" altLang="fr-FR" sz="2000" b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altLang="fr-FR" sz="2000" b="1" dirty="0" smtClean="0">
                <a:latin typeface="Times New Roman" panose="02020603050405020304" pitchFamily="18" charset="0"/>
              </a:rPr>
              <a:t>1/20 d’un système liquide monophasé</a:t>
            </a:r>
            <a:br>
              <a:rPr lang="fr-FR" altLang="fr-FR" sz="2000" b="1" dirty="0" smtClean="0">
                <a:latin typeface="Times New Roman" panose="02020603050405020304" pitchFamily="18" charset="0"/>
              </a:rPr>
            </a:br>
            <a:r>
              <a:rPr lang="fr-FR" altLang="fr-FR" sz="2000" b="1" dirty="0" smtClean="0">
                <a:latin typeface="Times New Roman" panose="02020603050405020304" pitchFamily="18" charset="0"/>
              </a:rPr>
              <a:t>           (enthalpie d’ </a:t>
            </a:r>
            <a:r>
              <a:rPr lang="fr-FR" altLang="fr-FR" sz="2000" b="1" dirty="0" err="1" smtClean="0">
                <a:latin typeface="Times New Roman" panose="02020603050405020304" pitchFamily="18" charset="0"/>
              </a:rPr>
              <a:t>evaporation</a:t>
            </a:r>
            <a:r>
              <a:rPr lang="fr-FR" altLang="fr-FR" sz="2000" b="1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0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 b="1" dirty="0" smtClean="0">
                <a:latin typeface="Times New Roman" panose="02020603050405020304" pitchFamily="18" charset="0"/>
              </a:rPr>
              <a:t>1-2 gs</a:t>
            </a:r>
            <a:r>
              <a:rPr lang="fr-FR" altLang="fr-FR" sz="2000" b="1" baseline="30000" dirty="0" smtClean="0">
                <a:latin typeface="Times New Roman" panose="02020603050405020304" pitchFamily="18" charset="0"/>
              </a:rPr>
              <a:t>-1</a:t>
            </a:r>
            <a:r>
              <a:rPr lang="fr-FR" altLang="fr-FR" sz="2000" b="1" dirty="0" smtClean="0">
                <a:latin typeface="Times New Roman" panose="02020603050405020304" pitchFamily="18" charset="0"/>
              </a:rPr>
              <a:t>/100W chaleur à évacuer; </a:t>
            </a:r>
            <a:r>
              <a:rPr lang="fr-FR" altLang="fr-FR" sz="2000" b="1" dirty="0" err="1" smtClean="0">
                <a:latin typeface="Times New Roman" panose="02020603050405020304" pitchFamily="18" charset="0"/>
              </a:rPr>
              <a:t>C</a:t>
            </a:r>
            <a:r>
              <a:rPr lang="fr-FR" altLang="fr-FR" sz="2000" b="1" baseline="-25000" dirty="0" err="1" smtClean="0">
                <a:latin typeface="Times New Roman" panose="02020603050405020304" pitchFamily="18" charset="0"/>
              </a:rPr>
              <a:t>n</a:t>
            </a:r>
            <a:r>
              <a:rPr lang="fr-FR" altLang="fr-FR" sz="2000" b="1" dirty="0" err="1" smtClean="0">
                <a:latin typeface="Times New Roman" panose="02020603050405020304" pitchFamily="18" charset="0"/>
              </a:rPr>
              <a:t>F</a:t>
            </a:r>
            <a:r>
              <a:rPr lang="fr-FR" altLang="fr-FR" sz="2000" b="1" baseline="-25000" dirty="0" smtClean="0">
                <a:latin typeface="Times New Roman" panose="02020603050405020304" pitchFamily="18" charset="0"/>
              </a:rPr>
              <a:t>(2n+2)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fr-FR" altLang="fr-FR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c.f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 24 (12) gs</a:t>
            </a:r>
            <a:r>
              <a:rPr lang="fr-FR" altLang="fr-FR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-1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H</a:t>
            </a:r>
            <a:r>
              <a:rPr lang="fr-FR" altLang="fr-FR" sz="1800" b="1" baseline="-2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O pour </a:t>
            </a:r>
            <a:r>
              <a:rPr lang="fr-FR" altLang="fr-FR" sz="18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 =1(2)°C  (C</a:t>
            </a:r>
            <a:r>
              <a:rPr lang="fr-FR" altLang="fr-FR" sz="1800" b="1" baseline="-2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p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=4184 Jkg</a:t>
            </a:r>
            <a:r>
              <a:rPr lang="fr-FR" altLang="fr-FR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-1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K</a:t>
            </a:r>
            <a:r>
              <a:rPr lang="fr-FR" altLang="fr-FR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-1</a:t>
            </a:r>
            <a:r>
              <a:rPr lang="fr-FR" altLang="fr-FR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fr-FR" altLang="fr-FR" sz="18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fr-FR" altLang="fr-FR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Viscosité des fluides FC ~ 1/10 * H</a:t>
            </a:r>
            <a:r>
              <a:rPr lang="fr-FR" altLang="fr-FR" sz="2000" b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fr-FR" altLang="fr-FR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O/glycol livraison fluide -10</a:t>
            </a:r>
            <a:r>
              <a:rPr lang="fr-FR" altLang="fr-FR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-30°C </a:t>
            </a:r>
            <a:endParaRPr lang="fr-FR" altLang="fr-FR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fr-FR" altLang="fr-FR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fr-FR" altLang="fr-FR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</a:t>
            </a:r>
            <a:r>
              <a:rPr lang="fr-FR" altLang="fr-FR" sz="2000" b="1" baseline="-200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tubing</a:t>
            </a:r>
            <a:r>
              <a:rPr lang="fr-FR" altLang="fr-FR" sz="2000" b="1" baseline="-2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+ masse réduite de fluide circulant  </a:t>
            </a: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%X</a:t>
            </a:r>
            <a:r>
              <a:rPr lang="fr-FR" altLang="fr-FR" sz="2000" b="1" baseline="-20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0 réduite</a:t>
            </a:r>
            <a:r>
              <a:rPr lang="fr-FR" alt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  <a:endParaRPr lang="fr-FR" altLang="fr-FR" sz="2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04774" y="2794814"/>
            <a:ext cx="8845551" cy="4017963"/>
            <a:chOff x="110" y="1392"/>
            <a:chExt cx="5572" cy="2531"/>
          </a:xfrm>
        </p:grpSpPr>
        <p:pic>
          <p:nvPicPr>
            <p:cNvPr id="675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2" t="13704" r="30087" b="12370"/>
            <a:stretch>
              <a:fillRect/>
            </a:stretch>
          </p:blipFill>
          <p:spPr bwMode="auto">
            <a:xfrm>
              <a:off x="1418" y="1392"/>
              <a:ext cx="4264" cy="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3" name="Text Box 8"/>
            <p:cNvSpPr txBox="1">
              <a:spLocks noChangeArrowheads="1"/>
            </p:cNvSpPr>
            <p:nvPr/>
          </p:nvSpPr>
          <p:spPr bwMode="auto">
            <a:xfrm>
              <a:off x="110" y="1634"/>
              <a:ext cx="1286" cy="18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>
                  <a:latin typeface="Times New Roman" panose="02020603050405020304" pitchFamily="18" charset="0"/>
                </a:rPr>
                <a:t>%X</a:t>
              </a:r>
              <a:r>
                <a:rPr lang="fr-FR" altLang="fr-FR" sz="1800" baseline="-20000" dirty="0">
                  <a:latin typeface="Times New Roman" panose="02020603050405020304" pitchFamily="18" charset="0"/>
                </a:rPr>
                <a:t>0</a:t>
              </a:r>
              <a:r>
                <a:rPr lang="fr-FR" altLang="fr-FR" sz="1800" dirty="0">
                  <a:latin typeface="Times New Roman" panose="02020603050405020304" pitchFamily="18" charset="0"/>
                </a:rPr>
                <a:t> 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comparaison</a:t>
              </a:r>
              <a:endParaRPr lang="fr-FR" altLang="fr-FR" sz="1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>
                  <a:latin typeface="Times New Roman" panose="02020603050405020304" pitchFamily="18" charset="0"/>
                </a:rPr>
                <a:t>  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pour détecteur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 err="1" smtClean="0">
                  <a:latin typeface="Times New Roman" panose="02020603050405020304" pitchFamily="18" charset="0"/>
                </a:rPr>
                <a:t>ATLAS</a:t>
              </a:r>
              <a:r>
                <a:rPr lang="fr-FR" altLang="fr-FR" sz="1800" dirty="0" err="1">
                  <a:latin typeface="Times New Roman" panose="02020603050405020304" pitchFamily="18" charset="0"/>
                </a:rPr>
                <a:t>_</a:t>
              </a:r>
              <a:r>
                <a:rPr lang="fr-FR" altLang="fr-FR" sz="1800" dirty="0" err="1" smtClean="0">
                  <a:latin typeface="Times New Roman" panose="02020603050405020304" pitchFamily="18" charset="0"/>
                </a:rPr>
                <a:t>pixel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;</a:t>
              </a:r>
              <a:endParaRPr lang="fr-FR" altLang="fr-FR" sz="1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>
                  <a:latin typeface="Times New Roman" panose="02020603050405020304" pitchFamily="18" charset="0"/>
                </a:rPr>
                <a:t> 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>
                  <a:latin typeface="Times New Roman" panose="02020603050405020304" pitchFamily="18" charset="0"/>
                </a:rPr>
                <a:t> C</a:t>
              </a:r>
              <a:r>
                <a:rPr lang="fr-FR" altLang="fr-FR" sz="1800" baseline="-20000" dirty="0">
                  <a:latin typeface="Times New Roman" panose="02020603050405020304" pitchFamily="18" charset="0"/>
                </a:rPr>
                <a:t>4</a:t>
              </a:r>
              <a:r>
                <a:rPr lang="fr-FR" altLang="fr-FR" sz="1800" dirty="0">
                  <a:latin typeface="Times New Roman" panose="02020603050405020304" pitchFamily="18" charset="0"/>
                </a:rPr>
                <a:t>F</a:t>
              </a:r>
              <a:r>
                <a:rPr lang="fr-FR" altLang="fr-FR" sz="1800" baseline="-20000" dirty="0">
                  <a:latin typeface="Times New Roman" panose="02020603050405020304" pitchFamily="18" charset="0"/>
                </a:rPr>
                <a:t>10</a:t>
              </a:r>
              <a:r>
                <a:rPr lang="fr-FR" altLang="fr-FR" sz="1600" baseline="-20000" dirty="0">
                  <a:latin typeface="Times New Roman" panose="02020603050405020304" pitchFamily="18" charset="0"/>
                </a:rPr>
                <a:t> 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évaporation</a:t>
              </a:r>
              <a:endParaRPr lang="fr-FR" altLang="fr-FR" sz="1800" baseline="-200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>
                  <a:latin typeface="Times New Roman" panose="02020603050405020304" pitchFamily="18" charset="0"/>
                </a:rPr>
                <a:t> vs 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H</a:t>
              </a:r>
              <a:r>
                <a:rPr lang="fr-FR" altLang="fr-FR" sz="18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fr-FR" altLang="fr-FR" sz="1800" dirty="0" smtClean="0">
                  <a:latin typeface="Times New Roman" panose="02020603050405020304" pitchFamily="18" charset="0"/>
                </a:rPr>
                <a:t>O/</a:t>
              </a:r>
              <a:r>
                <a:rPr lang="fr-FR" altLang="fr-FR" sz="1800" dirty="0" err="1" smtClean="0">
                  <a:latin typeface="Times New Roman" panose="02020603050405020304" pitchFamily="18" charset="0"/>
                </a:rPr>
                <a:t>methan</a:t>
              </a:r>
              <a:r>
                <a:rPr lang="fr-FR" altLang="fr-FR" sz="1800" dirty="0" err="1" smtClean="0">
                  <a:latin typeface="Times New Roman" panose="02020603050405020304" pitchFamily="18" charset="0"/>
                </a:rPr>
                <a:t>ol</a:t>
              </a:r>
              <a:endParaRPr lang="fr-FR" altLang="fr-FR" sz="1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 smtClean="0">
                  <a:latin typeface="Times New Roman" panose="02020603050405020304" pitchFamily="18" charset="0"/>
                </a:rPr>
                <a:t>(réf: </a:t>
              </a:r>
              <a:r>
                <a:rPr lang="fr-FR" altLang="fr-FR" sz="1800" dirty="0">
                  <a:latin typeface="Times New Roman" panose="02020603050405020304" pitchFamily="18" charset="0"/>
                </a:rPr>
                <a:t>ATLAS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dirty="0" smtClean="0">
                  <a:latin typeface="Times New Roman" panose="02020603050405020304" pitchFamily="18" charset="0"/>
                </a:rPr>
                <a:t>PIXEL-TDR, 1997)</a:t>
              </a:r>
              <a:endParaRPr lang="fr-FR" altLang="fr-FR" sz="1800" dirty="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8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Espace réservé du pied de page 4"/>
          <p:cNvSpPr txBox="1">
            <a:spLocks/>
          </p:cNvSpPr>
          <p:nvPr/>
        </p:nvSpPr>
        <p:spPr bwMode="auto">
          <a:xfrm>
            <a:off x="1219200" y="6553200"/>
            <a:ext cx="6705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200" b="1" i="1" dirty="0">
                <a:cs typeface="+mn-cs"/>
              </a:rPr>
              <a:t>G. Hallewell: CPPM Habilitation </a:t>
            </a:r>
            <a:r>
              <a:rPr lang="en-US" sz="1200" b="1" i="1" dirty="0">
                <a:latin typeface="+mn-lt"/>
                <a:cs typeface="Calibri"/>
              </a:rPr>
              <a:t>à</a:t>
            </a:r>
            <a:r>
              <a:rPr lang="en-US" sz="1200" b="1" i="1" dirty="0">
                <a:cs typeface="+mn-cs"/>
              </a:rPr>
              <a:t> </a:t>
            </a:r>
            <a:r>
              <a:rPr lang="en-US" sz="1200" b="1" i="1" dirty="0" err="1">
                <a:cs typeface="+mn-cs"/>
              </a:rPr>
              <a:t>Diriger</a:t>
            </a:r>
            <a:r>
              <a:rPr lang="en-US" sz="1200" b="1" i="1" dirty="0">
                <a:cs typeface="+mn-cs"/>
              </a:rPr>
              <a:t> des </a:t>
            </a:r>
            <a:r>
              <a:rPr lang="en-US" sz="1200" b="1" i="1" dirty="0" err="1">
                <a:cs typeface="+mn-cs"/>
              </a:rPr>
              <a:t>Recherches</a:t>
            </a:r>
            <a:r>
              <a:rPr lang="en-US" sz="1200" b="1" i="1" dirty="0">
                <a:cs typeface="+mn-cs"/>
              </a:rPr>
              <a:t> – </a:t>
            </a:r>
            <a:r>
              <a:rPr lang="en-US" sz="1200" b="1" i="1" dirty="0" smtClean="0">
                <a:cs typeface="+mn-cs"/>
              </a:rPr>
              <a:t>15 f</a:t>
            </a:r>
            <a:r>
              <a:rPr lang="fr-FR" sz="1200" b="1" dirty="0"/>
              <a:t>é</a:t>
            </a:r>
            <a:r>
              <a:rPr lang="en-US" sz="1200" b="1" i="1" dirty="0" err="1" smtClean="0">
                <a:cs typeface="+mn-cs"/>
              </a:rPr>
              <a:t>vrier</a:t>
            </a:r>
            <a:r>
              <a:rPr lang="en-US" sz="1200" b="1" i="1" dirty="0" smtClean="0">
                <a:cs typeface="+mn-cs"/>
              </a:rPr>
              <a:t>, </a:t>
            </a:r>
            <a:r>
              <a:rPr lang="en-US" sz="1200" b="1" i="1" dirty="0">
                <a:cs typeface="+mn-cs"/>
              </a:rPr>
              <a:t>2011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92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6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6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6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714" y="221599"/>
            <a:ext cx="8515705" cy="1329595"/>
          </a:xfrm>
          <a:ln w="381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Et pour l’avenir: petits tubes avec circulation CO</a:t>
            </a:r>
            <a:r>
              <a:rPr lang="fr-FR" sz="2400" b="1" baseline="-25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:</a:t>
            </a:r>
            <a:br>
              <a:rPr lang="fr-FR" sz="2400" b="1" dirty="0" smtClean="0">
                <a:solidFill>
                  <a:srgbClr val="0070C0"/>
                </a:solidFill>
              </a:rPr>
            </a:br>
            <a:r>
              <a:rPr lang="fr-FR" sz="2400" b="1" dirty="0" smtClean="0">
                <a:solidFill>
                  <a:srgbClr val="0070C0"/>
                </a:solidFill>
              </a:rPr>
              <a:t>ATLAS: upgrade du </a:t>
            </a:r>
            <a:r>
              <a:rPr lang="fr-FR" sz="2400" b="1" dirty="0" err="1" smtClean="0">
                <a:solidFill>
                  <a:srgbClr val="0070C0"/>
                </a:solidFill>
              </a:rPr>
              <a:t>tracker</a:t>
            </a:r>
            <a:r>
              <a:rPr lang="fr-FR" sz="2400" b="1" dirty="0" smtClean="0">
                <a:solidFill>
                  <a:srgbClr val="0070C0"/>
                </a:solidFill>
              </a:rPr>
              <a:t> (</a:t>
            </a:r>
            <a:r>
              <a:rPr lang="fr-FR" sz="2400" b="1" dirty="0" err="1" smtClean="0">
                <a:solidFill>
                  <a:srgbClr val="0070C0"/>
                </a:solidFill>
              </a:rPr>
              <a:t>ITk</a:t>
            </a:r>
            <a:r>
              <a:rPr lang="fr-FR" sz="2400" b="1" dirty="0" smtClean="0">
                <a:solidFill>
                  <a:srgbClr val="0070C0"/>
                </a:solidFill>
              </a:rPr>
              <a:t>) pour LHC haute luminosité (</a:t>
            </a:r>
            <a:r>
              <a:rPr lang="fr-FR" sz="2400" b="1" dirty="0" smtClean="0">
                <a:solidFill>
                  <a:srgbClr val="0070C0"/>
                </a:solidFill>
              </a:rPr>
              <a:t>2027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) Très faible contribution</a:t>
            </a:r>
            <a:r>
              <a:rPr lang="fr-FR" sz="2400" b="1" dirty="0" smtClean="0">
                <a:solidFill>
                  <a:srgbClr val="0070C0"/>
                </a:solidFill>
              </a:rPr>
              <a:t> %X0 des petites tubes (ø </a:t>
            </a:r>
            <a:r>
              <a:rPr lang="fr-FR" sz="2400" b="1" dirty="0" smtClean="0">
                <a:solidFill>
                  <a:srgbClr val="0070C0"/>
                </a:solidFill>
              </a:rPr>
              <a:t>&lt; </a:t>
            </a:r>
            <a:r>
              <a:rPr lang="fr-FR" sz="2400" b="1" dirty="0" smtClean="0">
                <a:solidFill>
                  <a:srgbClr val="0070C0"/>
                </a:solidFill>
              </a:rPr>
              <a:t>2.5mm Ti) </a:t>
            </a:r>
            <a:r>
              <a:rPr lang="fr-FR" sz="2400" b="1" dirty="0" smtClean="0">
                <a:solidFill>
                  <a:srgbClr val="0070C0"/>
                </a:solidFill>
              </a:rPr>
              <a:t/>
            </a:r>
            <a:br>
              <a:rPr lang="fr-FR" sz="2400" b="1" dirty="0" smtClean="0">
                <a:solidFill>
                  <a:srgbClr val="0070C0"/>
                </a:solidFill>
              </a:rPr>
            </a:br>
            <a:r>
              <a:rPr lang="fr-FR" sz="2400" b="1" dirty="0" smtClean="0">
                <a:solidFill>
                  <a:srgbClr val="0070C0"/>
                </a:solidFill>
              </a:rPr>
              <a:t>de </a:t>
            </a:r>
            <a:r>
              <a:rPr lang="fr-FR" sz="2400" b="1" dirty="0" smtClean="0">
                <a:solidFill>
                  <a:srgbClr val="0070C0"/>
                </a:solidFill>
              </a:rPr>
              <a:t>refroidissement (évaporation CO</a:t>
            </a:r>
            <a:r>
              <a:rPr lang="fr-FR" sz="2400" b="1" baseline="-25000" dirty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) au total pour l’</a:t>
            </a:r>
            <a:r>
              <a:rPr lang="fr-FR" sz="2400" b="1" dirty="0" err="1" smtClean="0">
                <a:solidFill>
                  <a:srgbClr val="0070C0"/>
                </a:solidFill>
              </a:rPr>
              <a:t>ITk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6343"/>
          <a:stretch/>
        </p:blipFill>
        <p:spPr>
          <a:xfrm>
            <a:off x="2716232" y="4648719"/>
            <a:ext cx="3839184" cy="17159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2" y="1635975"/>
            <a:ext cx="8877588" cy="294829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57204" y="4485605"/>
            <a:ext cx="2821928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0070C0"/>
                </a:solidFill>
              </a:rPr>
              <a:t>Source:</a:t>
            </a:r>
            <a:endParaRPr lang="en-GB" sz="3200" b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15259" y="64290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54112" y="2250040"/>
            <a:ext cx="904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375078" y="2361343"/>
            <a:ext cx="904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6448745" y="3010329"/>
            <a:ext cx="13699" cy="1017141"/>
            <a:chOff x="5431604" y="1993187"/>
            <a:chExt cx="13699" cy="1017141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>
              <a:off x="5431604" y="1993187"/>
              <a:ext cx="13699" cy="5205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V="1">
              <a:off x="5431604" y="2578194"/>
              <a:ext cx="1" cy="4321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2337370" y="2834403"/>
            <a:ext cx="13699" cy="1017141"/>
            <a:chOff x="5431604" y="1993187"/>
            <a:chExt cx="13699" cy="1017141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>
              <a:off x="5431604" y="1993187"/>
              <a:ext cx="13699" cy="5205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5431604" y="2578194"/>
              <a:ext cx="1" cy="4321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39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9263" y="398842"/>
            <a:ext cx="8507931" cy="1246495"/>
          </a:xfrm>
          <a:prstGeom prst="rect">
            <a:avLst/>
          </a:prstGeom>
          <a:ln w="25400">
            <a:solidFill>
              <a:srgbClr val="A62AA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Coefficients de transfert de chaleur évaporatoire dans un tube : mesure de l’efficacité d’extraction de chaleur </a:t>
            </a:r>
          </a:p>
          <a:p>
            <a:pPr algn="ctr"/>
            <a:r>
              <a:rPr lang="fr-F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(W.m</a:t>
            </a:r>
            <a:r>
              <a:rPr lang="fr-FR" sz="3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fr-F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.K</a:t>
            </a:r>
            <a:r>
              <a:rPr lang="fr-FR" sz="3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fr-F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</a:t>
            </a:r>
            <a:r>
              <a:rPr lang="fr-F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hangement de phase d’un liquide</a:t>
            </a:r>
            <a:endParaRPr lang="fr-FR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48" y="3064357"/>
            <a:ext cx="5789952" cy="214435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7029" y="1864028"/>
            <a:ext cx="89370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Différentes “régimes” d’évaporation ont de différentes efficacités: </a:t>
            </a:r>
          </a:p>
          <a:p>
            <a:pPr algn="ctr"/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modelés qui essayent de reproduire les résultats de mesures sont</a:t>
            </a:r>
          </a:p>
          <a:p>
            <a:pPr algn="ctr"/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souvent très complexe et “gymnastique” et non-transférable entre fluides: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7029" y="5241902"/>
            <a:ext cx="8657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CTC (trop) souvent considéré comme « grêle saint »: pas le seule  paramètre important: il faut aussi </a:t>
            </a:r>
            <a:r>
              <a:rPr lang="fr-FR" sz="2400" b="1" dirty="0" smtClean="0">
                <a:solidFill>
                  <a:srgbClr val="0070C0"/>
                </a:solidFill>
              </a:rPr>
              <a:t>canaliser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 la chaleur vers le paroi du tube </a:t>
            </a:r>
            <a:r>
              <a:rPr lang="fr-FR" sz="2400" b="1" dirty="0" smtClean="0">
                <a:solidFill>
                  <a:srgbClr val="0070C0"/>
                </a:solidFill>
              </a:rPr>
              <a:t>(« résistances»  thermique Kelvin/Watt)… </a:t>
            </a:r>
            <a:r>
              <a:rPr lang="fr-FR" sz="2400" b="1" dirty="0" smtClean="0">
                <a:solidFill>
                  <a:srgbClr val="C00000"/>
                </a:solidFill>
              </a:rPr>
              <a:t>et la pression !!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9263" y="3421547"/>
            <a:ext cx="1298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err="1" smtClean="0">
                <a:solidFill>
                  <a:srgbClr val="0070C0"/>
                </a:solidFill>
              </a:rPr>
              <a:t>Qualite</a:t>
            </a:r>
            <a:r>
              <a:rPr lang="en-GB" b="1" i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GB" b="1" i="1" dirty="0" err="1" smtClean="0">
                <a:solidFill>
                  <a:srgbClr val="0070C0"/>
                </a:solidFill>
              </a:rPr>
              <a:t>Vapeur</a:t>
            </a:r>
            <a:r>
              <a:rPr lang="en-GB" b="1" i="1" dirty="0" smtClean="0">
                <a:solidFill>
                  <a:srgbClr val="0070C0"/>
                </a:solidFill>
              </a:rPr>
              <a:t> = 0:</a:t>
            </a:r>
          </a:p>
          <a:p>
            <a:pPr algn="ctr"/>
            <a:r>
              <a:rPr lang="en-GB" b="1" i="1" dirty="0" smtClean="0">
                <a:solidFill>
                  <a:srgbClr val="0070C0"/>
                </a:solidFill>
              </a:rPr>
              <a:t>Liquide </a:t>
            </a:r>
            <a:r>
              <a:rPr lang="en-GB" b="1" i="1" dirty="0" err="1" smtClean="0">
                <a:solidFill>
                  <a:srgbClr val="0070C0"/>
                </a:solidFill>
              </a:rPr>
              <a:t>pur</a:t>
            </a:r>
            <a:r>
              <a:rPr lang="en-GB" b="1" i="1" dirty="0" smtClean="0">
                <a:solidFill>
                  <a:srgbClr val="0070C0"/>
                </a:solidFill>
              </a:rPr>
              <a:t> </a:t>
            </a:r>
            <a:endParaRPr lang="fr-FR" b="1" i="1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27633" y="3283048"/>
            <a:ext cx="1313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err="1" smtClean="0">
                <a:solidFill>
                  <a:srgbClr val="C00000"/>
                </a:solidFill>
              </a:rPr>
              <a:t>Qualite</a:t>
            </a:r>
            <a:r>
              <a:rPr lang="en-GB" b="1" i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GB" b="1" i="1" dirty="0" err="1" smtClean="0">
                <a:solidFill>
                  <a:srgbClr val="C00000"/>
                </a:solidFill>
              </a:rPr>
              <a:t>Vapeur</a:t>
            </a:r>
            <a:r>
              <a:rPr lang="en-GB" b="1" i="1" dirty="0" smtClean="0">
                <a:solidFill>
                  <a:srgbClr val="C00000"/>
                </a:solidFill>
              </a:rPr>
              <a:t> = 1:</a:t>
            </a:r>
          </a:p>
          <a:p>
            <a:pPr algn="ctr"/>
            <a:r>
              <a:rPr lang="en-GB" b="1" i="1" dirty="0" err="1" smtClean="0">
                <a:solidFill>
                  <a:srgbClr val="C00000"/>
                </a:solidFill>
              </a:rPr>
              <a:t>Vapeur</a:t>
            </a:r>
            <a:r>
              <a:rPr lang="en-GB" b="1" i="1" dirty="0" smtClean="0">
                <a:solidFill>
                  <a:srgbClr val="C00000"/>
                </a:solidFill>
              </a:rPr>
              <a:t> </a:t>
            </a:r>
            <a:r>
              <a:rPr lang="en-GB" b="1" i="1" dirty="0" err="1" smtClean="0">
                <a:solidFill>
                  <a:srgbClr val="C00000"/>
                </a:solidFill>
              </a:rPr>
              <a:t>pur</a:t>
            </a:r>
            <a:r>
              <a:rPr lang="en-GB" b="1" i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GB" b="1" i="1" dirty="0" smtClean="0">
                <a:solidFill>
                  <a:srgbClr val="C00000"/>
                </a:solidFill>
              </a:rPr>
              <a:t>“dry-out” 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5190067" y="4224867"/>
            <a:ext cx="897466" cy="101703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7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8791" y="103950"/>
            <a:ext cx="8515705" cy="1329595"/>
          </a:xfrm>
          <a:ln w="381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Spécification de température d’opération des modules Si détermine leur longévité sous irradiation a leurs emplacements près du </a:t>
            </a:r>
            <a:r>
              <a:rPr lang="fr-FR" sz="2400" b="1" dirty="0">
                <a:solidFill>
                  <a:srgbClr val="0070C0"/>
                </a:solidFill>
              </a:rPr>
              <a:t>L</a:t>
            </a:r>
            <a:r>
              <a:rPr lang="fr-FR" sz="2400" b="1" dirty="0" smtClean="0">
                <a:solidFill>
                  <a:srgbClr val="0070C0"/>
                </a:solidFill>
              </a:rPr>
              <a:t>HC…</a:t>
            </a:r>
            <a:br>
              <a:rPr lang="fr-FR" sz="2400" b="1" dirty="0" smtClean="0">
                <a:solidFill>
                  <a:srgbClr val="0070C0"/>
                </a:solidFill>
              </a:rPr>
            </a:br>
            <a:r>
              <a:rPr lang="fr-FR" sz="2400" b="1" dirty="0" smtClean="0">
                <a:solidFill>
                  <a:srgbClr val="C00000"/>
                </a:solidFill>
              </a:rPr>
              <a:t>Résistances pour évacuer la chaleur </a:t>
            </a:r>
            <a:r>
              <a:rPr lang="fr-FR" sz="2400" b="1" dirty="0" smtClean="0">
                <a:solidFill>
                  <a:srgbClr val="C00000"/>
                </a:solidFill>
              </a:rPr>
              <a:t>des </a:t>
            </a:r>
            <a:r>
              <a:rPr lang="fr-FR" sz="2400" b="1" dirty="0" smtClean="0">
                <a:solidFill>
                  <a:srgbClr val="C00000"/>
                </a:solidFill>
              </a:rPr>
              <a:t>modules silicium</a:t>
            </a:r>
            <a:br>
              <a:rPr lang="fr-FR" sz="2400" b="1" dirty="0" smtClean="0">
                <a:solidFill>
                  <a:srgbClr val="C00000"/>
                </a:solidFill>
              </a:rPr>
            </a:br>
            <a:r>
              <a:rPr lang="fr-FR" sz="2400" b="1" dirty="0" smtClean="0">
                <a:solidFill>
                  <a:srgbClr val="C00000"/>
                </a:solidFill>
              </a:rPr>
              <a:t>(pixels, </a:t>
            </a:r>
            <a:r>
              <a:rPr lang="fr-FR" sz="2400" b="1" dirty="0" err="1" smtClean="0">
                <a:solidFill>
                  <a:srgbClr val="C00000"/>
                </a:solidFill>
              </a:rPr>
              <a:t>micropistes</a:t>
            </a:r>
            <a:r>
              <a:rPr lang="fr-FR" sz="2400" b="1" dirty="0" smtClean="0">
                <a:solidFill>
                  <a:srgbClr val="C00000"/>
                </a:solidFill>
              </a:rPr>
              <a:t> etc.) vers une fluide caloporteur en évaporation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15259" y="64290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1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Trapèze 2"/>
          <p:cNvSpPr/>
          <p:nvPr/>
        </p:nvSpPr>
        <p:spPr>
          <a:xfrm rot="2220503">
            <a:off x="4546772" y="1918062"/>
            <a:ext cx="1898352" cy="162831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8455580">
            <a:off x="4757939" y="2575720"/>
            <a:ext cx="301608" cy="18618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Espace réservé du contenu 3"/>
          <p:cNvPicPr>
            <a:picLocks noChangeAspect="1"/>
          </p:cNvPicPr>
          <p:nvPr/>
        </p:nvPicPr>
        <p:blipFill rotWithShape="1">
          <a:blip r:embed="rId2"/>
          <a:srcRect t="42806" b="38654"/>
          <a:stretch/>
        </p:blipFill>
        <p:spPr>
          <a:xfrm rot="2222889">
            <a:off x="1856902" y="3625883"/>
            <a:ext cx="5789952" cy="397565"/>
          </a:xfrm>
          <a:prstGeom prst="rect">
            <a:avLst/>
          </a:prstGeom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5792112" y="1590642"/>
            <a:ext cx="155888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smtClean="0"/>
              <a:t>Module</a:t>
            </a:r>
          </a:p>
          <a:p>
            <a:pPr algn="ctr"/>
            <a:r>
              <a:rPr lang="en-GB" sz="2000" b="1" dirty="0" err="1" smtClean="0"/>
              <a:t>Silicium</a:t>
            </a:r>
            <a:endParaRPr lang="en-GB" sz="2000" b="1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4786977" y="2243656"/>
            <a:ext cx="155888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Dissipation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Q</a:t>
            </a:r>
            <a:r>
              <a:rPr lang="en-GB" sz="2000" b="1" dirty="0" smtClean="0">
                <a:solidFill>
                  <a:schemeClr val="bg1"/>
                </a:solidFill>
              </a:rPr>
              <a:t> Watts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091373" y="2282874"/>
            <a:ext cx="2268545" cy="1329595"/>
            <a:chOff x="6091373" y="2282874"/>
            <a:chExt cx="2268545" cy="1329595"/>
          </a:xfrm>
        </p:grpSpPr>
        <p:cxnSp>
          <p:nvCxnSpPr>
            <p:cNvPr id="10" name="Connecteur droit avec flèche 9"/>
            <p:cNvCxnSpPr>
              <a:stCxn id="24" idx="1"/>
              <a:endCxn id="3" idx="3"/>
            </p:cNvCxnSpPr>
            <p:nvPr/>
          </p:nvCxnSpPr>
          <p:spPr>
            <a:xfrm flipH="1">
              <a:off x="6091373" y="2947672"/>
              <a:ext cx="709662" cy="2333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itre 1"/>
            <p:cNvSpPr txBox="1">
              <a:spLocks/>
            </p:cNvSpPr>
            <p:nvPr/>
          </p:nvSpPr>
          <p:spPr>
            <a:xfrm>
              <a:off x="6801035" y="2282874"/>
              <a:ext cx="1558883" cy="1329595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6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D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T</a:t>
              </a:r>
              <a:r>
                <a:rPr lang="en-GB" sz="1600" b="1" baseline="-25000" dirty="0">
                  <a:solidFill>
                    <a:srgbClr val="C00000"/>
                  </a:solidFill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due </a:t>
              </a:r>
              <a:r>
                <a:rPr lang="fr-FR" sz="1600" b="1" dirty="0">
                  <a:solidFill>
                    <a:srgbClr val="C00000"/>
                  </a:solidFill>
                </a:rPr>
                <a:t>à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la resistance </a:t>
              </a:r>
              <a:r>
                <a:rPr lang="en-GB" sz="1600" b="1" dirty="0" err="1" smtClean="0">
                  <a:solidFill>
                    <a:srgbClr val="C00000"/>
                  </a:solidFill>
                </a:rPr>
                <a:t>thermique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Si </a:t>
              </a:r>
            </a:p>
            <a:p>
              <a:pPr algn="ctr"/>
              <a:r>
                <a:rPr lang="en-GB" sz="1600" b="1" dirty="0" smtClean="0">
                  <a:solidFill>
                    <a:srgbClr val="C00000"/>
                  </a:solidFill>
                </a:rPr>
                <a:t>(R</a:t>
              </a:r>
              <a:r>
                <a:rPr lang="en-GB" sz="1600" b="1" baseline="-25000" dirty="0">
                  <a:solidFill>
                    <a:srgbClr val="C00000"/>
                  </a:solidFill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= W/d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.K)</a:t>
              </a:r>
            </a:p>
            <a:p>
              <a:pPr algn="ctr"/>
              <a:endParaRPr lang="en-GB" sz="16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D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GB" sz="1600" b="1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 Q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/(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d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sz="1600" b="1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GB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Titre 1"/>
          <p:cNvSpPr txBox="1">
            <a:spLocks/>
          </p:cNvSpPr>
          <p:nvPr/>
        </p:nvSpPr>
        <p:spPr>
          <a:xfrm>
            <a:off x="926257" y="4636934"/>
            <a:ext cx="4403810" cy="160659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Gradient </a:t>
            </a:r>
            <a:r>
              <a:rPr lang="en-GB" sz="2000" b="1" dirty="0" err="1" smtClean="0">
                <a:solidFill>
                  <a:srgbClr val="002060"/>
                </a:solidFill>
              </a:rPr>
              <a:t>thermique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</a:t>
            </a:r>
            <a:r>
              <a:rPr lang="en-GB" sz="2000" b="1" dirty="0" smtClean="0">
                <a:solidFill>
                  <a:srgbClr val="002060"/>
                </a:solidFill>
              </a:rPr>
              <a:t> entre le  module </a:t>
            </a:r>
          </a:p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Si et le </a:t>
            </a:r>
            <a:r>
              <a:rPr lang="en-GB" sz="2000" b="1" dirty="0" err="1" smtClean="0">
                <a:solidFill>
                  <a:srgbClr val="002060"/>
                </a:solidFill>
              </a:rPr>
              <a:t>fluide</a:t>
            </a:r>
            <a:r>
              <a:rPr lang="en-GB" sz="2000" b="1" dirty="0" smtClean="0">
                <a:solidFill>
                  <a:srgbClr val="002060"/>
                </a:solidFill>
              </a:rPr>
              <a:t> pour dissipation Q Watts:</a:t>
            </a:r>
          </a:p>
          <a:p>
            <a:pPr algn="ctr"/>
            <a:endParaRPr lang="en-GB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2000" b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</a:t>
            </a: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Q/R*</a:t>
            </a:r>
            <a:r>
              <a:rPr lang="en-GB" sz="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+Q/R*</a:t>
            </a:r>
            <a:r>
              <a:rPr lang="en-GB" sz="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+Q/R**</a:t>
            </a:r>
            <a:r>
              <a:rPr lang="en-GB" sz="20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GB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*,** corrigé pour longueur/surface de contact connu</a:t>
            </a:r>
            <a:endParaRPr lang="fr-F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4188280" y="1681521"/>
            <a:ext cx="1184142" cy="95430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571574" y="1807744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r>
              <a:rPr lang="en-GB" baseline="-25000" dirty="0" smtClean="0"/>
              <a:t>1</a:t>
            </a:r>
            <a:endParaRPr lang="fr-FR" baseline="-25000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5655300" y="4025158"/>
            <a:ext cx="212592" cy="23107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843362" y="4086770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r>
              <a:rPr lang="en-GB" baseline="-25000" dirty="0"/>
              <a:t>2</a:t>
            </a:r>
            <a:endParaRPr lang="fr-FR" baseline="-25000" dirty="0"/>
          </a:p>
        </p:txBody>
      </p:sp>
      <p:sp>
        <p:nvSpPr>
          <p:cNvPr id="40" name="ZoneTexte 39"/>
          <p:cNvSpPr txBox="1"/>
          <p:nvPr/>
        </p:nvSpPr>
        <p:spPr>
          <a:xfrm rot="2131925">
            <a:off x="4743787" y="332195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1791669" y="1539535"/>
            <a:ext cx="28818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/>
              <a:t>Support/ attachement au tube de refroidissement</a:t>
            </a:r>
            <a:endParaRPr lang="fr-FR" sz="2000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5646376" y="3774485"/>
            <a:ext cx="3019726" cy="1551194"/>
            <a:chOff x="5646376" y="3774485"/>
            <a:chExt cx="3019726" cy="1551194"/>
          </a:xfrm>
        </p:grpSpPr>
        <p:sp>
          <p:nvSpPr>
            <p:cNvPr id="28" name="Titre 1"/>
            <p:cNvSpPr txBox="1">
              <a:spLocks/>
            </p:cNvSpPr>
            <p:nvPr/>
          </p:nvSpPr>
          <p:spPr>
            <a:xfrm>
              <a:off x="7107219" y="3774485"/>
              <a:ext cx="1558883" cy="155119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6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D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T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due </a:t>
              </a:r>
              <a:r>
                <a:rPr lang="fr-FR" sz="1600" b="1" dirty="0">
                  <a:solidFill>
                    <a:srgbClr val="C00000"/>
                  </a:solidFill>
                </a:rPr>
                <a:t>à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la resistance des supports et le </a:t>
              </a:r>
            </a:p>
            <a:p>
              <a:pPr algn="ctr"/>
              <a:r>
                <a:rPr lang="en-GB" sz="1600" b="1" dirty="0" err="1" smtClean="0">
                  <a:solidFill>
                    <a:srgbClr val="C00000"/>
                  </a:solidFill>
                </a:rPr>
                <a:t>paroi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du tube</a:t>
              </a:r>
            </a:p>
            <a:p>
              <a:pPr algn="ctr"/>
              <a:r>
                <a:rPr lang="en-GB" sz="1600" b="1" dirty="0">
                  <a:solidFill>
                    <a:srgbClr val="C00000"/>
                  </a:solidFill>
                </a:rPr>
                <a:t>(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R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 </a:t>
              </a:r>
              <a:r>
                <a:rPr lang="en-GB" sz="1600" b="1" dirty="0">
                  <a:solidFill>
                    <a:srgbClr val="C00000"/>
                  </a:solidFill>
                </a:rPr>
                <a:t>= 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W/d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.K)</a:t>
              </a:r>
            </a:p>
            <a:p>
              <a:pPr algn="ctr"/>
              <a:endParaRPr lang="en-GB" sz="1600" b="1" dirty="0">
                <a:solidFill>
                  <a:srgbClr val="C00000"/>
                </a:solidFill>
              </a:endParaRPr>
            </a:p>
            <a:p>
              <a:pPr algn="ctr"/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D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GB" sz="1600" b="1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 Q/(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d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sz="1600" b="1" baseline="-25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GB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 flipH="1" flipV="1">
              <a:off x="5646376" y="4074521"/>
              <a:ext cx="1460837" cy="1711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 rot="16200000">
            <a:off x="7524948" y="5241428"/>
            <a:ext cx="456410" cy="9721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546978" y="5727502"/>
            <a:ext cx="411386" cy="411091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593376" y="5440231"/>
            <a:ext cx="51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93425" y="2584077"/>
            <a:ext cx="3883842" cy="1772793"/>
            <a:chOff x="493425" y="2584077"/>
            <a:chExt cx="3883842" cy="1772793"/>
          </a:xfrm>
        </p:grpSpPr>
        <p:sp>
          <p:nvSpPr>
            <p:cNvPr id="27" name="Titre 1"/>
            <p:cNvSpPr txBox="1">
              <a:spLocks/>
            </p:cNvSpPr>
            <p:nvPr/>
          </p:nvSpPr>
          <p:spPr>
            <a:xfrm>
              <a:off x="493425" y="2584077"/>
              <a:ext cx="2634737" cy="177279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6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D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T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3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due à la “résistance” 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entre le paroi du tube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 (surface de contact A) 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et l’évaporation de liquide 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(exprim</a:t>
              </a:r>
              <a:r>
                <a:rPr lang="fr-FR" sz="1600" b="1" dirty="0">
                  <a:solidFill>
                    <a:srgbClr val="C00000"/>
                  </a:solidFill>
                </a:rPr>
                <a:t>é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en termes de CTC: 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CTC = Q</a:t>
              </a:r>
              <a:r>
                <a:rPr lang="fr-FR" sz="1600" b="1" baseline="-25000" dirty="0" smtClean="0">
                  <a:solidFill>
                    <a:srgbClr val="C00000"/>
                  </a:solidFill>
                </a:rPr>
                <a:t> 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/ (A.</a:t>
              </a:r>
              <a:r>
                <a:rPr lang="fr-FR" sz="16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D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T):  [W/m</a:t>
              </a:r>
              <a:r>
                <a:rPr lang="fr-FR" sz="1600" b="1" baseline="30000" dirty="0" smtClean="0">
                  <a:solidFill>
                    <a:srgbClr val="C00000"/>
                  </a:solidFill>
                </a:rPr>
                <a:t>2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K] )</a:t>
              </a:r>
            </a:p>
            <a:p>
              <a:pPr algn="ctr"/>
              <a:endParaRPr lang="fr-FR" sz="16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D</a:t>
              </a:r>
              <a:r>
                <a:rPr lang="fr-FR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GB" sz="1600" b="1" baseline="-25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fr-FR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 Q/(A.CTC)</a:t>
              </a: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V="1">
              <a:off x="3119914" y="3674533"/>
              <a:ext cx="1257353" cy="16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onnecteur droit avec flèche 33"/>
          <p:cNvCxnSpPr>
            <a:endCxn id="11" idx="0"/>
          </p:cNvCxnSpPr>
          <p:nvPr/>
        </p:nvCxnSpPr>
        <p:spPr>
          <a:xfrm>
            <a:off x="3264921" y="2091265"/>
            <a:ext cx="906207" cy="847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èze 6"/>
          <p:cNvSpPr/>
          <p:nvPr/>
        </p:nvSpPr>
        <p:spPr>
          <a:xfrm rot="2441608">
            <a:off x="4394683" y="2659465"/>
            <a:ext cx="400123" cy="285277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rapèze 35"/>
          <p:cNvSpPr/>
          <p:nvPr/>
        </p:nvSpPr>
        <p:spPr>
          <a:xfrm rot="2237189">
            <a:off x="4741510" y="2935065"/>
            <a:ext cx="400123" cy="285277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rapèze 36"/>
          <p:cNvSpPr/>
          <p:nvPr/>
        </p:nvSpPr>
        <p:spPr>
          <a:xfrm rot="2237189">
            <a:off x="5102128" y="3205859"/>
            <a:ext cx="400123" cy="285277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rapèze 37"/>
          <p:cNvSpPr/>
          <p:nvPr/>
        </p:nvSpPr>
        <p:spPr>
          <a:xfrm rot="2237189">
            <a:off x="5452130" y="3477892"/>
            <a:ext cx="400123" cy="285277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 rot="2372654">
            <a:off x="4397022" y="2938605"/>
            <a:ext cx="1558883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 smtClean="0">
                <a:solidFill>
                  <a:schemeClr val="bg1"/>
                </a:solidFill>
              </a:rPr>
              <a:t>Puces</a:t>
            </a:r>
            <a:r>
              <a:rPr lang="en-GB" sz="1600" b="1" dirty="0" smtClean="0">
                <a:solidFill>
                  <a:schemeClr val="bg1"/>
                </a:solidFill>
              </a:rPr>
              <a:t> de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Lecture CMOS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14" y="3710508"/>
            <a:ext cx="6700321" cy="26966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89" y="1900596"/>
            <a:ext cx="6954121" cy="155184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64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63773" y="211243"/>
            <a:ext cx="8827827" cy="132422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Exemple d’un diapositive pour mesurer CTC: Tube Cu/Ni (même diam. </a:t>
            </a:r>
            <a:r>
              <a:rPr lang="fr-FR" sz="2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tubes SCT-ATLAS-barrel : 4.08mm) chauffé uniformément par courant électrique</a:t>
            </a:r>
          </a:p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Gamme de puissance  36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142W:  équivalent à 5.3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21.1W par  barrel SCT “module: détecteur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à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micro-pistes)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53079" y="4664098"/>
            <a:ext cx="302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2 Capillaires: 3  choix de débit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342236" y="1659247"/>
            <a:ext cx="8470900" cy="3662053"/>
            <a:chOff x="342236" y="1659247"/>
            <a:chExt cx="8470900" cy="3662053"/>
          </a:xfrm>
        </p:grpSpPr>
        <p:sp>
          <p:nvSpPr>
            <p:cNvPr id="2" name="Ellipse 1"/>
            <p:cNvSpPr/>
            <p:nvPr/>
          </p:nvSpPr>
          <p:spPr>
            <a:xfrm>
              <a:off x="342236" y="1659247"/>
              <a:ext cx="8470900" cy="191770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5899293" y="3487519"/>
              <a:ext cx="1600057" cy="1833781"/>
              <a:chOff x="5899293" y="3487519"/>
              <a:chExt cx="1600057" cy="1833781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7092950" y="4899868"/>
                <a:ext cx="406400" cy="421432"/>
              </a:xfrm>
              <a:prstGeom prst="ellipse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5899293" y="4899868"/>
                <a:ext cx="406400" cy="421432"/>
              </a:xfrm>
              <a:prstGeom prst="ellipse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6187970" y="3487519"/>
                <a:ext cx="577495" cy="1833781"/>
              </a:xfrm>
              <a:prstGeom prst="straightConnector1">
                <a:avLst/>
              </a:prstGeom>
              <a:ln w="635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19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65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4" y="366713"/>
            <a:ext cx="4648492" cy="5989638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2" name="ZoneTexte 1"/>
          <p:cNvSpPr txBox="1"/>
          <p:nvPr/>
        </p:nvSpPr>
        <p:spPr>
          <a:xfrm>
            <a:off x="4684052" y="52934"/>
            <a:ext cx="443121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toutes le (8) positions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(stations)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</a:t>
            </a:r>
            <a:r>
              <a:rPr lang="fr-FR" sz="24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q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(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4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[W/m</a:t>
            </a:r>
            <a:r>
              <a:rPr lang="fr-FR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K]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b="1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extérieur de paroi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(haute ou bas) de tube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b="1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dans la même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osition (longueur x);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Calculée par interpolation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400" b="1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amont,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400" b="1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aval, et/ou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b="1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amont,</a:t>
            </a:r>
          </a:p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b="1" baseline="-25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aval </a:t>
            </a:r>
          </a:p>
          <a:p>
            <a:pPr algn="ctr"/>
            <a:endParaRPr lang="en-GB" sz="1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Puissance souvent exprimée comme</a:t>
            </a:r>
          </a:p>
          <a:p>
            <a:pPr algn="ctr"/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fr-FR" sz="2200" b="1" baseline="-25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Puissance/surface du tube </a:t>
            </a:r>
          </a:p>
          <a:p>
            <a:pPr algn="ctr"/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fr-FR" sz="22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</a:t>
            </a:r>
            <a:r>
              <a:rPr lang="fr-FR" sz="2200" b="1" baseline="30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200" b="1" baseline="30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</a:t>
            </a:r>
            <a:r>
              <a:rPr lang="fr-FR" sz="22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Q</a:t>
            </a:r>
            <a:r>
              <a:rPr lang="fr-FR" sz="2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fr-FR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fr-FR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2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fr-FR" sz="2200" dirty="0">
              <a:solidFill>
                <a:srgbClr val="C000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864358" y="1050624"/>
            <a:ext cx="4070602" cy="885524"/>
          </a:xfrm>
          <a:prstGeom prst="ellipse">
            <a:avLst/>
          </a:prstGeom>
          <a:noFill/>
          <a:ln w="38100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626901" y="4823104"/>
            <a:ext cx="4488363" cy="1742796"/>
          </a:xfrm>
          <a:prstGeom prst="ellipse">
            <a:avLst/>
          </a:prstGeom>
          <a:noFill/>
          <a:ln w="38100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5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09" y="585272"/>
            <a:ext cx="7094830" cy="26765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65" y="3261816"/>
            <a:ext cx="6840366" cy="2957263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455029" y="78668"/>
            <a:ext cx="562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LOW &amp; INTERMEDIATE POWER, LOW FLOWS (1.2-1.6 g/s)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860610" y="171462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HAUT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DE TUBE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87774" y="4348646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BAS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 DE TUBE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4898" y="3124620"/>
            <a:ext cx="1129476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Diamètre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tube: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4.08 mm 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47794" y="491914"/>
            <a:ext cx="525528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Concentration                                                              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3070" y="123051"/>
            <a:ext cx="2034724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Exemples CTC:</a:t>
            </a: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omme fonction de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Qualité et %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3664137" y="1289051"/>
            <a:ext cx="5189520" cy="2158734"/>
            <a:chOff x="3664137" y="1289051"/>
            <a:chExt cx="5189520" cy="2158734"/>
          </a:xfrm>
        </p:grpSpPr>
        <p:grpSp>
          <p:nvGrpSpPr>
            <p:cNvPr id="19" name="Groupe 18"/>
            <p:cNvGrpSpPr/>
            <p:nvPr/>
          </p:nvGrpSpPr>
          <p:grpSpPr>
            <a:xfrm>
              <a:off x="3664137" y="1289051"/>
              <a:ext cx="3822513" cy="2158734"/>
              <a:chOff x="3664137" y="1289051"/>
              <a:chExt cx="3822513" cy="2158734"/>
            </a:xfrm>
          </p:grpSpPr>
          <p:cxnSp>
            <p:nvCxnSpPr>
              <p:cNvPr id="13" name="Connecteur droit avec flèche 12"/>
              <p:cNvCxnSpPr/>
              <p:nvPr/>
            </p:nvCxnSpPr>
            <p:spPr>
              <a:xfrm flipH="1" flipV="1">
                <a:off x="3664137" y="199181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flipH="1" flipV="1">
                <a:off x="4797589" y="199181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/>
              <p:cNvCxnSpPr/>
              <p:nvPr/>
            </p:nvCxnSpPr>
            <p:spPr>
              <a:xfrm flipH="1" flipV="1">
                <a:off x="5579420" y="197602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 flipH="1" flipV="1">
                <a:off x="7142329" y="192354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H="1" flipV="1">
                <a:off x="7435296" y="1289051"/>
                <a:ext cx="51354" cy="206612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ZoneTexte 19"/>
            <p:cNvSpPr txBox="1"/>
            <p:nvPr/>
          </p:nvSpPr>
          <p:spPr>
            <a:xfrm>
              <a:off x="8249003" y="2582578"/>
              <a:ext cx="604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DRY</a:t>
              </a:r>
            </a:p>
            <a:p>
              <a:pPr algn="ctr"/>
              <a:r>
                <a:rPr lang="en-GB" b="1" dirty="0" smtClean="0">
                  <a:solidFill>
                    <a:srgbClr val="C00000"/>
                  </a:solidFill>
                </a:rPr>
                <a:t>OUT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65737" y="4531286"/>
            <a:ext cx="5293865" cy="1756429"/>
            <a:chOff x="3664137" y="1691356"/>
            <a:chExt cx="5293865" cy="1756429"/>
          </a:xfrm>
        </p:grpSpPr>
        <p:grpSp>
          <p:nvGrpSpPr>
            <p:cNvPr id="23" name="Groupe 22"/>
            <p:cNvGrpSpPr/>
            <p:nvPr/>
          </p:nvGrpSpPr>
          <p:grpSpPr>
            <a:xfrm>
              <a:off x="3664137" y="1691356"/>
              <a:ext cx="3736513" cy="1756429"/>
              <a:chOff x="3664137" y="1691356"/>
              <a:chExt cx="3736513" cy="1756429"/>
            </a:xfrm>
          </p:grpSpPr>
          <p:cxnSp>
            <p:nvCxnSpPr>
              <p:cNvPr id="25" name="Connecteur droit avec flèche 24"/>
              <p:cNvCxnSpPr/>
              <p:nvPr/>
            </p:nvCxnSpPr>
            <p:spPr>
              <a:xfrm flipH="1" flipV="1">
                <a:off x="3664137" y="199181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 flipH="1" flipV="1">
                <a:off x="5503220" y="197602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flipV="1">
                <a:off x="7392597" y="1691356"/>
                <a:ext cx="8053" cy="166328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ZoneTexte 23"/>
            <p:cNvSpPr txBox="1"/>
            <p:nvPr/>
          </p:nvSpPr>
          <p:spPr>
            <a:xfrm>
              <a:off x="7869498" y="2524455"/>
              <a:ext cx="10885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0070C0"/>
                  </a:solidFill>
                </a:rPr>
                <a:t>DRY</a:t>
              </a:r>
            </a:p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OUT</a:t>
              </a:r>
            </a:p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(PARTIEL)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0443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990" y="350225"/>
            <a:ext cx="7540360" cy="637125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67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582122" y="9525"/>
            <a:ext cx="666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LOW &amp; INTERMEDIATE POWER, INTERMEDIATE  FLOWS (1.4-1.9 g/s)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80064" y="2576275"/>
            <a:ext cx="1304007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Diamètre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tube: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4.08 mm 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1810" y="176542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HAUT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DE TUBE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8974" y="4399446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BAS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 DE TUBE</a:t>
            </a:r>
            <a:endParaRPr lang="fr-FR" b="1" dirty="0">
              <a:solidFill>
                <a:srgbClr val="0070C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5241113" y="1395756"/>
            <a:ext cx="3626021" cy="1909599"/>
            <a:chOff x="5579420" y="1522396"/>
            <a:chExt cx="3626021" cy="1909599"/>
          </a:xfrm>
        </p:grpSpPr>
        <p:grpSp>
          <p:nvGrpSpPr>
            <p:cNvPr id="15" name="Groupe 14"/>
            <p:cNvGrpSpPr/>
            <p:nvPr/>
          </p:nvGrpSpPr>
          <p:grpSpPr>
            <a:xfrm>
              <a:off x="5579420" y="1522396"/>
              <a:ext cx="2303466" cy="1909599"/>
              <a:chOff x="5579420" y="1522396"/>
              <a:chExt cx="2303466" cy="1909599"/>
            </a:xfrm>
          </p:grpSpPr>
          <p:cxnSp>
            <p:nvCxnSpPr>
              <p:cNvPr id="19" name="Connecteur droit avec flèche 18"/>
              <p:cNvCxnSpPr/>
              <p:nvPr/>
            </p:nvCxnSpPr>
            <p:spPr>
              <a:xfrm flipH="1" flipV="1">
                <a:off x="5579420" y="1976024"/>
                <a:ext cx="12700" cy="14559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H="1" flipV="1">
                <a:off x="7876536" y="1810411"/>
                <a:ext cx="6350" cy="162158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 flipH="1" flipV="1">
                <a:off x="7700644" y="1522396"/>
                <a:ext cx="12700" cy="190959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8600787" y="2518249"/>
              <a:ext cx="604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DRY</a:t>
              </a:r>
            </a:p>
            <a:p>
              <a:pPr algn="ctr"/>
              <a:r>
                <a:rPr lang="en-GB" b="1" dirty="0" smtClean="0">
                  <a:solidFill>
                    <a:srgbClr val="C00000"/>
                  </a:solidFill>
                </a:rPr>
                <a:t>OUT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607976" y="4682088"/>
            <a:ext cx="3451626" cy="1626493"/>
            <a:chOff x="6471576" y="1776279"/>
            <a:chExt cx="3451626" cy="1626493"/>
          </a:xfrm>
        </p:grpSpPr>
        <p:grpSp>
          <p:nvGrpSpPr>
            <p:cNvPr id="23" name="Groupe 22"/>
            <p:cNvGrpSpPr/>
            <p:nvPr/>
          </p:nvGrpSpPr>
          <p:grpSpPr>
            <a:xfrm>
              <a:off x="6471576" y="1776279"/>
              <a:ext cx="1878674" cy="1578364"/>
              <a:chOff x="6471576" y="1776279"/>
              <a:chExt cx="1878674" cy="1578364"/>
            </a:xfrm>
          </p:grpSpPr>
          <p:cxnSp>
            <p:nvCxnSpPr>
              <p:cNvPr id="26" name="Connecteur droit avec flèche 25"/>
              <p:cNvCxnSpPr/>
              <p:nvPr/>
            </p:nvCxnSpPr>
            <p:spPr>
              <a:xfrm flipH="1" flipV="1">
                <a:off x="6471576" y="2139969"/>
                <a:ext cx="6350" cy="121467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 flipH="1" flipV="1">
                <a:off x="8341576" y="1776279"/>
                <a:ext cx="8674" cy="1537739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ZoneTexte 23"/>
            <p:cNvSpPr txBox="1"/>
            <p:nvPr/>
          </p:nvSpPr>
          <p:spPr>
            <a:xfrm>
              <a:off x="8834698" y="2479442"/>
              <a:ext cx="10885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0070C0"/>
                  </a:solidFill>
                </a:rPr>
                <a:t>DRY</a:t>
              </a:r>
            </a:p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OUT</a:t>
              </a:r>
            </a:p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(PARTIEL)</a:t>
              </a:r>
              <a:endParaRPr lang="fr-FR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28" name="Connecteur droit avec flèche 27"/>
          <p:cNvCxnSpPr/>
          <p:nvPr/>
        </p:nvCxnSpPr>
        <p:spPr>
          <a:xfrm flipH="1" flipV="1">
            <a:off x="5460676" y="1862084"/>
            <a:ext cx="12700" cy="1455971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7768640" y="4956134"/>
            <a:ext cx="0" cy="1263693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6987" y="89726"/>
            <a:ext cx="1304007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 vs.</a:t>
            </a: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ualité et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73977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51" y="465289"/>
            <a:ext cx="8157349" cy="5928176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97094" y="63050"/>
            <a:ext cx="582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INTERMEDIATE &amp; HIGH POWER, HIGH FLOWS (2.7 - 3.4 g/s)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36809" y="3124619"/>
            <a:ext cx="1129476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Diamètre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tube: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4.08 mm 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0448" y="175012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HAUT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DE TUBE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8910" y="4574376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BAS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 DE TUBE</a:t>
            </a:r>
            <a:endParaRPr lang="fr-FR" b="1" dirty="0">
              <a:solidFill>
                <a:srgbClr val="0070C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2225423" y="2130315"/>
            <a:ext cx="6643086" cy="1465554"/>
            <a:chOff x="5578131" y="1976025"/>
            <a:chExt cx="3766376" cy="1465554"/>
          </a:xfrm>
        </p:grpSpPr>
        <p:grpSp>
          <p:nvGrpSpPr>
            <p:cNvPr id="17" name="Groupe 16"/>
            <p:cNvGrpSpPr/>
            <p:nvPr/>
          </p:nvGrpSpPr>
          <p:grpSpPr>
            <a:xfrm>
              <a:off x="5578131" y="1976025"/>
              <a:ext cx="2448887" cy="1455970"/>
              <a:chOff x="5578131" y="1976025"/>
              <a:chExt cx="2448887" cy="1455970"/>
            </a:xfrm>
          </p:grpSpPr>
          <p:cxnSp>
            <p:nvCxnSpPr>
              <p:cNvPr id="19" name="Connecteur droit avec flèche 18"/>
              <p:cNvCxnSpPr/>
              <p:nvPr/>
            </p:nvCxnSpPr>
            <p:spPr>
              <a:xfrm flipV="1">
                <a:off x="5578131" y="1976025"/>
                <a:ext cx="1289" cy="145597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H="1" flipV="1">
                <a:off x="8024740" y="2157109"/>
                <a:ext cx="2278" cy="127488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 flipH="1" flipV="1">
                <a:off x="6786144" y="2157110"/>
                <a:ext cx="7201" cy="127488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/>
            <p:cNvSpPr txBox="1"/>
            <p:nvPr/>
          </p:nvSpPr>
          <p:spPr>
            <a:xfrm>
              <a:off x="8461731" y="2518249"/>
              <a:ext cx="8827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rgbClr val="C00000"/>
                  </a:solidFill>
                </a:rPr>
                <a:t>Changement</a:t>
              </a:r>
              <a:r>
                <a:rPr lang="en-GB" b="1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GB" b="1" dirty="0" smtClean="0">
                  <a:solidFill>
                    <a:srgbClr val="C00000"/>
                  </a:solidFill>
                </a:rPr>
                <a:t>de mode</a:t>
              </a:r>
            </a:p>
            <a:p>
              <a:pPr algn="ctr"/>
              <a:r>
                <a:rPr lang="en-GB" b="1" dirty="0" err="1">
                  <a:solidFill>
                    <a:srgbClr val="C00000"/>
                  </a:solidFill>
                </a:rPr>
                <a:t>d</a:t>
              </a:r>
              <a:r>
                <a:rPr lang="en-GB" b="1" dirty="0" err="1" smtClean="0">
                  <a:solidFill>
                    <a:srgbClr val="C00000"/>
                  </a:solidFill>
                </a:rPr>
                <a:t>’evaporation</a:t>
              </a:r>
              <a:r>
                <a:rPr lang="en-GB" b="1" dirty="0" smtClean="0">
                  <a:solidFill>
                    <a:srgbClr val="C00000"/>
                  </a:solidFill>
                </a:rPr>
                <a:t> 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225423" y="5348880"/>
            <a:ext cx="6643086" cy="1284469"/>
            <a:chOff x="2225423" y="5348880"/>
            <a:chExt cx="6643086" cy="1284469"/>
          </a:xfrm>
        </p:grpSpPr>
        <p:grpSp>
          <p:nvGrpSpPr>
            <p:cNvPr id="25" name="Groupe 24"/>
            <p:cNvGrpSpPr/>
            <p:nvPr/>
          </p:nvGrpSpPr>
          <p:grpSpPr>
            <a:xfrm>
              <a:off x="2225423" y="5348880"/>
              <a:ext cx="4315298" cy="1007471"/>
              <a:chOff x="5578131" y="2157110"/>
              <a:chExt cx="2446609" cy="1007471"/>
            </a:xfrm>
          </p:grpSpPr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5578131" y="2294632"/>
                <a:ext cx="8172" cy="81689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8024739" y="2157110"/>
                <a:ext cx="1" cy="954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flipH="1" flipV="1">
                <a:off x="6829349" y="2240626"/>
                <a:ext cx="7200" cy="92395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311480" y="5710019"/>
              <a:ext cx="15570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rgbClr val="C00000"/>
                  </a:solidFill>
                </a:rPr>
                <a:t>Changement</a:t>
              </a:r>
              <a:r>
                <a:rPr lang="en-GB" b="1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GB" b="1" dirty="0" smtClean="0">
                  <a:solidFill>
                    <a:srgbClr val="C00000"/>
                  </a:solidFill>
                </a:rPr>
                <a:t>de mode</a:t>
              </a:r>
            </a:p>
            <a:p>
              <a:pPr algn="ctr"/>
              <a:r>
                <a:rPr lang="en-GB" b="1" dirty="0" err="1">
                  <a:solidFill>
                    <a:srgbClr val="C00000"/>
                  </a:solidFill>
                </a:rPr>
                <a:t>d’evaporation</a:t>
              </a:r>
              <a:r>
                <a:rPr lang="en-GB" b="1" dirty="0">
                  <a:solidFill>
                    <a:srgbClr val="C00000"/>
                  </a:solidFill>
                </a:rPr>
                <a:t> 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3113417" y="5348880"/>
              <a:ext cx="4075311" cy="1007470"/>
              <a:chOff x="5995186" y="2004710"/>
              <a:chExt cx="2310546" cy="1007470"/>
            </a:xfrm>
          </p:grpSpPr>
          <p:cxnSp>
            <p:nvCxnSpPr>
              <p:cNvPr id="37" name="Connecteur droit avec flèche 36"/>
              <p:cNvCxnSpPr/>
              <p:nvPr/>
            </p:nvCxnSpPr>
            <p:spPr>
              <a:xfrm flipV="1">
                <a:off x="7129972" y="2142231"/>
                <a:ext cx="3441" cy="86994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flipV="1">
                <a:off x="8302486" y="2004710"/>
                <a:ext cx="3246" cy="9544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5995186" y="2157110"/>
                <a:ext cx="8414" cy="8020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ZoneTexte 43"/>
          <p:cNvSpPr txBox="1"/>
          <p:nvPr/>
        </p:nvSpPr>
        <p:spPr>
          <a:xfrm>
            <a:off x="46987" y="89726"/>
            <a:ext cx="1304007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 vs.</a:t>
            </a: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ualité et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C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5203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5331"/>
          <a:stretch/>
        </p:blipFill>
        <p:spPr>
          <a:xfrm>
            <a:off x="234738" y="1549401"/>
            <a:ext cx="7883724" cy="46626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69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24994" y="497823"/>
            <a:ext cx="8903447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Réductions importants en température d’opération faisable avec </a:t>
            </a:r>
            <a:r>
              <a:rPr lang="fr-FR" sz="2400" b="1" dirty="0" err="1" smtClean="0">
                <a:solidFill>
                  <a:srgbClr val="C00000"/>
                </a:solidFill>
              </a:rPr>
              <a:t>blends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C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</a:rPr>
              <a:t>F</a:t>
            </a:r>
            <a:r>
              <a:rPr lang="fr-FR" sz="2400" b="1" baseline="-25000" dirty="0">
                <a:solidFill>
                  <a:srgbClr val="C00000"/>
                </a:solidFill>
              </a:rPr>
              <a:t>8</a:t>
            </a:r>
            <a:r>
              <a:rPr lang="fr-FR" sz="2400" b="1" dirty="0">
                <a:solidFill>
                  <a:srgbClr val="C00000"/>
                </a:solidFill>
              </a:rPr>
              <a:t> / C</a:t>
            </a:r>
            <a:r>
              <a:rPr lang="fr-FR" sz="2400" b="1" baseline="-25000" dirty="0">
                <a:solidFill>
                  <a:srgbClr val="C00000"/>
                </a:solidFill>
              </a:rPr>
              <a:t>2</a:t>
            </a:r>
            <a:r>
              <a:rPr lang="fr-FR" sz="2400" b="1" dirty="0">
                <a:solidFill>
                  <a:srgbClr val="C00000"/>
                </a:solidFill>
              </a:rPr>
              <a:t>F</a:t>
            </a:r>
            <a:r>
              <a:rPr lang="fr-FR" sz="2400" b="1" baseline="-25000" dirty="0">
                <a:solidFill>
                  <a:srgbClr val="C00000"/>
                </a:solidFill>
              </a:rPr>
              <a:t>6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ayant des valeurs de CTC dans la gamme 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1500-4000 Wm</a:t>
            </a:r>
            <a:r>
              <a:rPr lang="fr-FR" sz="2400" b="1" baseline="30000" dirty="0" smtClean="0">
                <a:solidFill>
                  <a:srgbClr val="C00000"/>
                </a:solidFill>
              </a:rPr>
              <a:t>-2</a:t>
            </a:r>
            <a:r>
              <a:rPr lang="fr-FR" sz="2400" b="1" dirty="0" smtClean="0">
                <a:solidFill>
                  <a:srgbClr val="C00000"/>
                </a:solidFill>
              </a:rPr>
              <a:t>K</a:t>
            </a:r>
            <a:r>
              <a:rPr lang="fr-FR" sz="2400" b="1" baseline="30000" dirty="0" smtClean="0">
                <a:solidFill>
                  <a:srgbClr val="C00000"/>
                </a:solidFill>
              </a:rPr>
              <a:t>-1</a:t>
            </a:r>
            <a:r>
              <a:rPr lang="fr-FR" sz="2400" b="1" dirty="0" smtClean="0">
                <a:solidFill>
                  <a:srgbClr val="C00000"/>
                </a:solidFill>
              </a:rPr>
              <a:t>: «modeste» en comparaison avec </a:t>
            </a:r>
            <a:r>
              <a:rPr lang="fr-FR" sz="2400" b="1" dirty="0" err="1" smtClean="0">
                <a:solidFill>
                  <a:srgbClr val="C00000"/>
                </a:solidFill>
              </a:rPr>
              <a:t>CTCs</a:t>
            </a:r>
            <a:r>
              <a:rPr lang="fr-FR" sz="2400" b="1" dirty="0" smtClean="0">
                <a:solidFill>
                  <a:srgbClr val="C00000"/>
                </a:solidFill>
              </a:rPr>
              <a:t> CO</a:t>
            </a:r>
            <a:r>
              <a:rPr lang="fr-FR" sz="2400" b="1" baseline="-25000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84508" y="4607811"/>
            <a:ext cx="26292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Puissance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equivalente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longueur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12.2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“barrel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SCT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module station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11" name="Ellipse 10"/>
          <p:cNvSpPr/>
          <p:nvPr/>
        </p:nvSpPr>
        <p:spPr>
          <a:xfrm>
            <a:off x="1075267" y="3615267"/>
            <a:ext cx="1270000" cy="19896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98" y="141286"/>
            <a:ext cx="1112202" cy="1112202"/>
          </a:xfrm>
          <a:prstGeom prst="rect">
            <a:avLst/>
          </a:prstGeom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88278" y="160652"/>
            <a:ext cx="7894320" cy="1015663"/>
          </a:xfrm>
          <a:prstGeom prst="rect">
            <a:avLst/>
          </a:prstGeom>
          <a:solidFill>
            <a:schemeClr val="bg1">
              <a:alpha val="4901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Insertable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B layer (pixels Si): 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14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barettes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(longerons) : 33 - 40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 des faisceaux LHC entourées par le détecteur a pixels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14 circuits de refroidissement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</a:t>
            </a:r>
            <a:r>
              <a:rPr lang="fr-FR" sz="2000" b="1" baseline="-2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fr-FR" sz="2000" b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évaporatoires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2kW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à évacuer </a:t>
            </a: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@ -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26°C 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124" name="Picture 4" descr="The ATLAS Insertable B-Layer: from construction to op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7" y="1299040"/>
            <a:ext cx="6929120" cy="2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new subdetector for ATLAS |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1" y="3698240"/>
            <a:ext cx="3813391" cy="254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he ATLAS Insertable B-Layer (IBL) project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56" y="3646622"/>
            <a:ext cx="3200727" cy="25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10181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04C1-C772-4378-94E9-345787B8BE44}" type="slidenum">
              <a:rPr lang="fr-FR" smtClean="0"/>
              <a:t>70</a:t>
            </a:fld>
            <a:endParaRPr lang="fr-FR"/>
          </a:p>
        </p:txBody>
      </p:sp>
      <p:sp>
        <p:nvSpPr>
          <p:cNvPr id="7" name="Titre 6"/>
          <p:cNvSpPr txBox="1">
            <a:spLocks noGrp="1"/>
          </p:cNvSpPr>
          <p:nvPr>
            <p:ph type="title"/>
          </p:nvPr>
        </p:nvSpPr>
        <p:spPr>
          <a:xfrm>
            <a:off x="119743" y="137933"/>
            <a:ext cx="8904514" cy="4247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COMPARISON CTC: «ANNULAR FLOW» </a:t>
            </a:r>
            <a:r>
              <a:rPr lang="fr-FR" sz="2400" b="1" dirty="0">
                <a:solidFill>
                  <a:srgbClr val="C00000"/>
                </a:solidFill>
              </a:rPr>
              <a:t>REGIME </a:t>
            </a:r>
            <a:r>
              <a:rPr lang="fr-FR" sz="2400" b="1" dirty="0" smtClean="0">
                <a:solidFill>
                  <a:srgbClr val="C00000"/>
                </a:solidFill>
              </a:rPr>
              <a:t>AVEC BOILING MODELS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94" y="753037"/>
            <a:ext cx="4699377" cy="5603314"/>
          </a:xfrm>
          <a:prstGeom prst="rect">
            <a:avLst/>
          </a:prstGeom>
        </p:spPr>
      </p:pic>
      <p:pic>
        <p:nvPicPr>
          <p:cNvPr id="9" name="Espace réservé pour une image  4" descr="13th International Conference on Heat Transfer, Fluid Mechanics and Thermodynamics: 17-19 July 2017 - Portorož, Sloveni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3536" r="27215" b="68779"/>
          <a:stretch/>
        </p:blipFill>
        <p:spPr>
          <a:xfrm>
            <a:off x="119743" y="827810"/>
            <a:ext cx="4694530" cy="1273628"/>
          </a:xfrm>
          <a:prstGeom prst="rect">
            <a:avLst/>
          </a:prstGeom>
        </p:spPr>
      </p:pic>
      <p:pic>
        <p:nvPicPr>
          <p:cNvPr id="11" name="Espace réservé du contenu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1525"/>
            <a:ext cx="3140200" cy="400684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0355" y="5815328"/>
            <a:ext cx="391682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C00000"/>
                </a:solidFill>
              </a:rPr>
              <a:t>Corrélation Liu-</a:t>
            </a:r>
            <a:r>
              <a:rPr lang="fr-FR" sz="1200" b="1" dirty="0" err="1" smtClean="0">
                <a:solidFill>
                  <a:srgbClr val="C00000"/>
                </a:solidFill>
              </a:rPr>
              <a:t>Winterton</a:t>
            </a:r>
            <a:r>
              <a:rPr lang="fr-FR" sz="1200" b="1" dirty="0" smtClean="0">
                <a:solidFill>
                  <a:srgbClr val="C00000"/>
                </a:solidFill>
              </a:rPr>
              <a:t>  avec facteur de  suppression pour évaporation des mélanges </a:t>
            </a:r>
            <a:r>
              <a:rPr lang="fr-FR" sz="1200" b="1" dirty="0" err="1" smtClean="0">
                <a:solidFill>
                  <a:srgbClr val="C00000"/>
                </a:solidFill>
              </a:rPr>
              <a:t>zéotropique</a:t>
            </a:r>
            <a:r>
              <a:rPr lang="fr-FR" sz="1200" b="1" dirty="0" smtClean="0">
                <a:solidFill>
                  <a:srgbClr val="C00000"/>
                </a:solidFill>
              </a:rPr>
              <a:t> a donné le meilleur accord  (~5% </a:t>
            </a:r>
            <a:r>
              <a:rPr lang="fr-FR" sz="1200" b="1" dirty="0" err="1" smtClean="0">
                <a:solidFill>
                  <a:srgbClr val="C00000"/>
                </a:solidFill>
              </a:rPr>
              <a:t>dev</a:t>
            </a:r>
            <a:r>
              <a:rPr lang="fr-FR" sz="1200" b="1" dirty="0" smtClean="0">
                <a:solidFill>
                  <a:srgbClr val="C00000"/>
                </a:solidFill>
              </a:rPr>
              <a:t>.)  avec nos données pour la régime écoulement annulaire</a:t>
            </a:r>
            <a:endParaRPr lang="fr-FR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/>
          </p:nvPr>
        </p:nvGraphicFramePr>
        <p:xfrm>
          <a:off x="2467008" y="3922464"/>
          <a:ext cx="1651047" cy="59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" name="Equation" r:id="rId6" imgW="1435100" imgH="482600" progId="Equation.3">
                  <p:embed/>
                </p:oleObj>
              </mc:Choice>
              <mc:Fallback>
                <p:oleObj name="Equation" r:id="rId6" imgW="1435100" imgH="482600" progId="Equation.3">
                  <p:embed/>
                  <p:pic>
                    <p:nvPicPr>
                      <p:cNvPr id="1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7008" y="3922464"/>
                        <a:ext cx="1651047" cy="599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345115" y="4837712"/>
            <a:ext cx="2045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1600" dirty="0" err="1" smtClean="0"/>
              <a:t>Kandlikar</a:t>
            </a:r>
            <a:r>
              <a:rPr lang="en-GB" sz="1600" dirty="0" smtClean="0"/>
              <a:t>: </a:t>
            </a:r>
          </a:p>
          <a:p>
            <a:pPr lvl="1" algn="ctr"/>
            <a:r>
              <a:rPr lang="en-GB" sz="1600" dirty="0" smtClean="0"/>
              <a:t>Fluid </a:t>
            </a:r>
            <a:r>
              <a:rPr lang="en-GB" sz="1600" dirty="0"/>
              <a:t>specific parameter </a:t>
            </a:r>
            <a:r>
              <a:rPr lang="en-GB" sz="1600" dirty="0" smtClean="0"/>
              <a:t>set</a:t>
            </a:r>
          </a:p>
          <a:p>
            <a:pPr lvl="1" algn="ctr"/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i="1" dirty="0"/>
              <a:t>f=1.53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59626" y="3213037"/>
            <a:ext cx="1235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1224 </a:t>
            </a:r>
          </a:p>
          <a:p>
            <a:pPr algn="ctr"/>
            <a:r>
              <a:rPr lang="fr-FR" dirty="0" smtClean="0">
                <a:solidFill>
                  <a:srgbClr val="C00000"/>
                </a:solidFill>
              </a:rPr>
              <a:t>data points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2467008" y="6508589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4259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317" y="160385"/>
            <a:ext cx="8412480" cy="1171517"/>
          </a:xfrm>
          <a:ln w="317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 - un “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keystone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de l’arche de l’argumentation </a:t>
            </a:r>
            <a:b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2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(2n+2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SFCs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71</a:t>
            </a:fld>
            <a:endParaRPr lang="en-GB"/>
          </a:p>
        </p:txBody>
      </p:sp>
      <p:pic>
        <p:nvPicPr>
          <p:cNvPr id="7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3873" r="14405" b="14561"/>
          <a:stretch/>
        </p:blipFill>
        <p:spPr>
          <a:xfrm>
            <a:off x="2218623" y="1501314"/>
            <a:ext cx="4557562" cy="3654900"/>
          </a:xfrm>
          <a:prstGeom prst="rect">
            <a:avLst/>
          </a:prstGeom>
        </p:spPr>
      </p:pic>
      <p:pic>
        <p:nvPicPr>
          <p:cNvPr id="8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/>
          <a:stretch/>
        </p:blipFill>
        <p:spPr>
          <a:xfrm>
            <a:off x="1940393" y="5056081"/>
            <a:ext cx="5819073" cy="751783"/>
          </a:xfrm>
          <a:prstGeom prst="rect">
            <a:avLst/>
          </a:prstGeom>
        </p:spPr>
      </p:pic>
      <p:pic>
        <p:nvPicPr>
          <p:cNvPr id="9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/>
          <a:stretch/>
        </p:blipFill>
        <p:spPr>
          <a:xfrm>
            <a:off x="1968667" y="5606237"/>
            <a:ext cx="5790799" cy="9515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155697" y="512357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De…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19516" y="5782470"/>
            <a:ext cx="106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Leur</a:t>
            </a:r>
            <a:endParaRPr lang="en-GB" b="1" dirty="0" smtClean="0"/>
          </a:p>
          <a:p>
            <a:r>
              <a:rPr lang="en-GB" b="1" dirty="0" smtClean="0"/>
              <a:t>sources…</a:t>
            </a:r>
            <a:endParaRPr lang="fr-FR" b="1" dirty="0"/>
          </a:p>
        </p:txBody>
      </p:sp>
      <p:sp>
        <p:nvSpPr>
          <p:cNvPr id="16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24" name="Picture 4" descr="The keystone metaphor. The keystone is the component of a structure... | 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b="8997"/>
          <a:stretch/>
        </p:blipFill>
        <p:spPr bwMode="auto">
          <a:xfrm>
            <a:off x="6903674" y="2664694"/>
            <a:ext cx="1711584" cy="11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779339" y="388083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LHC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8004945" y="38805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HL-LHC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531502" y="2078357"/>
            <a:ext cx="53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CTC</a:t>
            </a:r>
          </a:p>
          <a:p>
            <a:pPr algn="ctr"/>
            <a:r>
              <a:rPr lang="en-GB" b="1" dirty="0" smtClean="0"/>
              <a:t>CO</a:t>
            </a:r>
            <a:r>
              <a:rPr lang="en-GB" b="1" baseline="-25000" dirty="0" smtClean="0"/>
              <a:t>2</a:t>
            </a:r>
            <a:endParaRPr lang="fr-FR" b="1" baseline="-25000" dirty="0"/>
          </a:p>
        </p:txBody>
      </p:sp>
      <p:grpSp>
        <p:nvGrpSpPr>
          <p:cNvPr id="6" name="Groupe 5"/>
          <p:cNvGrpSpPr/>
          <p:nvPr/>
        </p:nvGrpSpPr>
        <p:grpSpPr>
          <a:xfrm>
            <a:off x="69010" y="1962906"/>
            <a:ext cx="8117458" cy="3665455"/>
            <a:chOff x="69010" y="1962906"/>
            <a:chExt cx="8117458" cy="3665455"/>
          </a:xfrm>
        </p:grpSpPr>
        <p:grpSp>
          <p:nvGrpSpPr>
            <p:cNvPr id="3" name="Groupe 2"/>
            <p:cNvGrpSpPr/>
            <p:nvPr/>
          </p:nvGrpSpPr>
          <p:grpSpPr>
            <a:xfrm>
              <a:off x="246955" y="1971686"/>
              <a:ext cx="4144499" cy="2862322"/>
              <a:chOff x="246955" y="1971686"/>
              <a:chExt cx="4144499" cy="2862322"/>
            </a:xfrm>
          </p:grpSpPr>
          <p:cxnSp>
            <p:nvCxnSpPr>
              <p:cNvPr id="10" name="Connecteur droit avec flèche 9"/>
              <p:cNvCxnSpPr/>
              <p:nvPr/>
            </p:nvCxnSpPr>
            <p:spPr>
              <a:xfrm>
                <a:off x="1666445" y="4238969"/>
                <a:ext cx="2725009" cy="10863"/>
              </a:xfrm>
              <a:prstGeom prst="straightConnector1">
                <a:avLst/>
              </a:prstGeom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246955" y="1971686"/>
                <a:ext cx="1832553" cy="286232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C00000"/>
                    </a:solidFill>
                  </a:rPr>
                  <a:t>NORMALISATION</a:t>
                </a:r>
              </a:p>
              <a:p>
                <a:r>
                  <a:rPr lang="fr-FR" b="1" dirty="0" smtClean="0">
                    <a:solidFill>
                      <a:srgbClr val="C00000"/>
                    </a:solidFill>
                  </a:rPr>
                  <a:t>OF MODEL</a:t>
                </a:r>
              </a:p>
              <a:p>
                <a:r>
                  <a:rPr lang="fr-FR" b="1" dirty="0" smtClean="0">
                    <a:solidFill>
                      <a:srgbClr val="C00000"/>
                    </a:solidFill>
                  </a:rPr>
                  <a:t>WRONG!!</a:t>
                </a:r>
              </a:p>
              <a:p>
                <a:endParaRPr lang="fr-FR" b="1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Simulation:</a:t>
                </a:r>
                <a:endParaRPr lang="fr-FR" b="1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trop faible </a:t>
                </a: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par facteur 3…</a:t>
                </a: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par rapport </a:t>
                </a: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aux mesures</a:t>
                </a: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CO</a:t>
                </a:r>
                <a:r>
                  <a:rPr lang="fr-FR" b="1" baseline="-25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2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, 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r>
                  <a:rPr lang="fr-FR" b="1" baseline="-25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F</a:t>
                </a:r>
                <a:r>
                  <a:rPr lang="fr-FR" b="1" baseline="-25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8  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 </a:t>
                </a:r>
                <a:endParaRPr lang="fr-FR" b="1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69010" y="1962906"/>
              <a:ext cx="8117458" cy="3665455"/>
              <a:chOff x="69010" y="1962906"/>
              <a:chExt cx="8117458" cy="3665455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819516" y="5055746"/>
                <a:ext cx="7366952" cy="572615"/>
              </a:xfrm>
              <a:prstGeom prst="ellipse">
                <a:avLst/>
              </a:prstGeom>
              <a:noFill/>
              <a:ln w="28575">
                <a:solidFill>
                  <a:srgbClr val="A22E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69010" y="1962906"/>
                <a:ext cx="2022123" cy="935569"/>
              </a:xfrm>
              <a:prstGeom prst="ellipse">
                <a:avLst/>
              </a:prstGeom>
              <a:noFill/>
              <a:ln w="28575">
                <a:solidFill>
                  <a:srgbClr val="A22E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217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/>
          <p:nvPr/>
        </p:nvPicPr>
        <p:blipFill>
          <a:blip r:embed="rId2"/>
          <a:stretch/>
        </p:blipFill>
        <p:spPr>
          <a:xfrm>
            <a:off x="179349" y="2126433"/>
            <a:ext cx="3487263" cy="3493970"/>
          </a:xfrm>
          <a:prstGeom prst="rect">
            <a:avLst/>
          </a:prstGeom>
          <a:ln w="9360">
            <a:noFill/>
          </a:ln>
        </p:spPr>
      </p:pic>
      <p:pic>
        <p:nvPicPr>
          <p:cNvPr id="3" name="Picture 2"/>
          <p:cNvPicPr/>
          <p:nvPr/>
        </p:nvPicPr>
        <p:blipFill rotWithShape="1">
          <a:blip r:embed="rId3"/>
          <a:srcRect l="13580" r="5260"/>
          <a:stretch/>
        </p:blipFill>
        <p:spPr>
          <a:xfrm>
            <a:off x="3763477" y="3073706"/>
            <a:ext cx="5091765" cy="34028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63773" y="217616"/>
            <a:ext cx="8827827" cy="100158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Exemple d’un diapositive pour mesurer CTC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CO2 (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Oriunno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Hemnik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Tubes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Mini-canaux » en inox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(diam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2.12 mm), et Ti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diam. 1.6 mm) : </a:t>
            </a:r>
            <a:endParaRPr lang="fr-FR" sz="20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chauffé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courant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électrique:  5 – 41 kW/m</a:t>
            </a:r>
            <a:r>
              <a:rPr lang="fr-FR" sz="2000" b="1" baseline="30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2000" b="1" baseline="30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6" name="Picture 2"/>
          <p:cNvPicPr/>
          <p:nvPr/>
        </p:nvPicPr>
        <p:blipFill rotWithShape="1">
          <a:blip r:embed="rId2"/>
          <a:srcRect t="61157"/>
          <a:stretch/>
        </p:blipFill>
        <p:spPr>
          <a:xfrm>
            <a:off x="3569748" y="1634067"/>
            <a:ext cx="5421852" cy="1439639"/>
          </a:xfrm>
          <a:prstGeom prst="rect">
            <a:avLst/>
          </a:prstGeom>
          <a:ln w="9360">
            <a:noFill/>
          </a:ln>
        </p:spPr>
      </p:pic>
      <p:sp>
        <p:nvSpPr>
          <p:cNvPr id="2" name="Ellipse 1"/>
          <p:cNvSpPr/>
          <p:nvPr/>
        </p:nvSpPr>
        <p:spPr>
          <a:xfrm>
            <a:off x="3651036" y="2396067"/>
            <a:ext cx="5204206" cy="44026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61926" y="1480102"/>
            <a:ext cx="283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2012 Intl.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</a:rPr>
              <a:t>conf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 on Cooling &amp;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efrigeration, Prague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73</a:t>
            </a:fld>
            <a:endParaRPr lang="en-GB"/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3244434" y="1000907"/>
            <a:ext cx="5131507" cy="2207391"/>
          </a:xfrm>
          <a:prstGeom prst="rect">
            <a:avLst/>
          </a:prstGeom>
          <a:ln w="9360">
            <a:solidFill>
              <a:schemeClr val="tx1"/>
            </a:solidFill>
          </a:ln>
        </p:spPr>
      </p:pic>
      <p:pic>
        <p:nvPicPr>
          <p:cNvPr id="5" name="Picture 3"/>
          <p:cNvPicPr/>
          <p:nvPr/>
        </p:nvPicPr>
        <p:blipFill>
          <a:blip r:embed="rId3"/>
          <a:stretch/>
        </p:blipFill>
        <p:spPr>
          <a:xfrm>
            <a:off x="187287" y="3290761"/>
            <a:ext cx="8733960" cy="481082"/>
          </a:xfrm>
          <a:prstGeom prst="rect">
            <a:avLst/>
          </a:prstGeom>
          <a:ln w="9360">
            <a:noFill/>
          </a:ln>
        </p:spPr>
      </p:pic>
      <p:pic>
        <p:nvPicPr>
          <p:cNvPr id="6" name="Picture 3"/>
          <p:cNvPicPr/>
          <p:nvPr/>
        </p:nvPicPr>
        <p:blipFill>
          <a:blip r:embed="rId4"/>
          <a:stretch/>
        </p:blipFill>
        <p:spPr>
          <a:xfrm>
            <a:off x="3244434" y="3640784"/>
            <a:ext cx="5131507" cy="2324462"/>
          </a:xfrm>
          <a:prstGeom prst="rect">
            <a:avLst/>
          </a:prstGeom>
          <a:ln w="9360">
            <a:solidFill>
              <a:schemeClr val="tx1"/>
            </a:solidFill>
          </a:ln>
        </p:spPr>
      </p:pic>
      <p:pic>
        <p:nvPicPr>
          <p:cNvPr id="7" name="Picture 3"/>
          <p:cNvPicPr/>
          <p:nvPr/>
        </p:nvPicPr>
        <p:blipFill>
          <a:blip r:embed="rId5"/>
          <a:stretch/>
        </p:blipFill>
        <p:spPr>
          <a:xfrm>
            <a:off x="973383" y="6016071"/>
            <a:ext cx="7947864" cy="493659"/>
          </a:xfrm>
          <a:prstGeom prst="rect">
            <a:avLst/>
          </a:prstGeom>
          <a:ln w="9360">
            <a:noFill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63773" y="211243"/>
            <a:ext cx="8827827" cy="692140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données CTC CO</a:t>
            </a:r>
            <a:r>
              <a:rPr lang="fr-FR" sz="20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Oriunno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Hemnik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2012) Tubes de diam. 2.12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1.6 mm) :</a:t>
            </a:r>
          </a:p>
          <a:p>
            <a:pPr algn="ctr">
              <a:lnSpc>
                <a:spcPct val="100000"/>
              </a:lnSpc>
            </a:pP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 avec simulations : flow patterns  Cheng &amp; </a:t>
            </a:r>
            <a:r>
              <a:rPr lang="en-GB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Thome</a:t>
            </a: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- - - - - </a:t>
            </a:r>
            <a:endParaRPr lang="fr-FR" sz="2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10" name="ZoneTexte 9"/>
          <p:cNvSpPr txBox="1"/>
          <p:nvPr/>
        </p:nvSpPr>
        <p:spPr>
          <a:xfrm>
            <a:off x="264405" y="1326045"/>
            <a:ext cx="2711512" cy="14773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HTC CO</a:t>
            </a:r>
            <a:r>
              <a:rPr lang="en-GB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(tubes 1.6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2.2 mm)</a:t>
            </a:r>
          </a:p>
          <a:p>
            <a:endParaRPr lang="en-GB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r>
              <a:rPr lang="en-GB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Facteur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4-6  plus haut que </a:t>
            </a:r>
          </a:p>
          <a:p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CTC C</a:t>
            </a:r>
            <a:r>
              <a:rPr lang="en-GB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</a:t>
            </a:r>
            <a:r>
              <a:rPr lang="en-GB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8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(tube de 4mm)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700" y="2803373"/>
            <a:ext cx="5270916" cy="28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317" y="160385"/>
            <a:ext cx="8412480" cy="1171517"/>
          </a:xfrm>
          <a:ln w="317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 - un “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keystone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de l’arche de l’argumentation </a:t>
            </a:r>
            <a:b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2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(2n+2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SFCs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74</a:t>
            </a:fld>
            <a:endParaRPr lang="en-GB"/>
          </a:p>
        </p:txBody>
      </p:sp>
      <p:pic>
        <p:nvPicPr>
          <p:cNvPr id="7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3873" r="14405" b="14561"/>
          <a:stretch/>
        </p:blipFill>
        <p:spPr>
          <a:xfrm>
            <a:off x="2218623" y="1501314"/>
            <a:ext cx="4557562" cy="3654900"/>
          </a:xfrm>
          <a:prstGeom prst="rect">
            <a:avLst/>
          </a:prstGeom>
        </p:spPr>
      </p:pic>
      <p:pic>
        <p:nvPicPr>
          <p:cNvPr id="8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/>
          <a:stretch/>
        </p:blipFill>
        <p:spPr>
          <a:xfrm>
            <a:off x="1940393" y="5056081"/>
            <a:ext cx="5819073" cy="751783"/>
          </a:xfrm>
          <a:prstGeom prst="rect">
            <a:avLst/>
          </a:prstGeom>
        </p:spPr>
      </p:pic>
      <p:pic>
        <p:nvPicPr>
          <p:cNvPr id="9" name="Espace réservé pour une image  4" descr="These___Pierre_Barroc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/>
          <a:stretch/>
        </p:blipFill>
        <p:spPr>
          <a:xfrm>
            <a:off x="1968667" y="5606237"/>
            <a:ext cx="5790799" cy="9515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155697" y="512357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De…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19516" y="5782470"/>
            <a:ext cx="106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Leur</a:t>
            </a:r>
            <a:endParaRPr lang="en-GB" b="1" dirty="0" smtClean="0"/>
          </a:p>
          <a:p>
            <a:r>
              <a:rPr lang="en-GB" b="1" dirty="0" smtClean="0"/>
              <a:t>sources…</a:t>
            </a:r>
            <a:endParaRPr lang="fr-FR" b="1" dirty="0"/>
          </a:p>
        </p:txBody>
      </p:sp>
      <p:sp>
        <p:nvSpPr>
          <p:cNvPr id="16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24" name="Picture 4" descr="The keystone metaphor. The keystone is the component of a structure... | 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b="8997"/>
          <a:stretch/>
        </p:blipFill>
        <p:spPr bwMode="auto">
          <a:xfrm>
            <a:off x="6903674" y="2664694"/>
            <a:ext cx="1711584" cy="11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779339" y="388083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LHC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8004945" y="38805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HL-LHC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531502" y="2078357"/>
            <a:ext cx="53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CTC</a:t>
            </a:r>
          </a:p>
          <a:p>
            <a:pPr algn="ctr"/>
            <a:r>
              <a:rPr lang="en-GB" b="1" dirty="0" smtClean="0"/>
              <a:t>CO</a:t>
            </a:r>
            <a:r>
              <a:rPr lang="en-GB" b="1" baseline="-25000" dirty="0" smtClean="0"/>
              <a:t>2</a:t>
            </a:r>
            <a:endParaRPr lang="fr-FR" b="1" baseline="-25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96256" y="1936644"/>
            <a:ext cx="8117458" cy="3665455"/>
            <a:chOff x="96256" y="1936644"/>
            <a:chExt cx="8117458" cy="3665455"/>
          </a:xfrm>
        </p:grpSpPr>
        <p:grpSp>
          <p:nvGrpSpPr>
            <p:cNvPr id="6" name="Groupe 5"/>
            <p:cNvGrpSpPr/>
            <p:nvPr/>
          </p:nvGrpSpPr>
          <p:grpSpPr>
            <a:xfrm>
              <a:off x="96256" y="1936644"/>
              <a:ext cx="8117458" cy="3665455"/>
              <a:chOff x="69010" y="1962906"/>
              <a:chExt cx="8117458" cy="3665455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246955" y="1971686"/>
                <a:ext cx="4144499" cy="2862322"/>
                <a:chOff x="246955" y="1971686"/>
                <a:chExt cx="4144499" cy="2862322"/>
              </a:xfrm>
            </p:grpSpPr>
            <p:grpSp>
              <p:nvGrpSpPr>
                <p:cNvPr id="17" name="Groupe 16"/>
                <p:cNvGrpSpPr/>
                <p:nvPr/>
              </p:nvGrpSpPr>
              <p:grpSpPr>
                <a:xfrm>
                  <a:off x="1666445" y="2202456"/>
                  <a:ext cx="2725009" cy="2052807"/>
                  <a:chOff x="1666445" y="2202456"/>
                  <a:chExt cx="2725009" cy="2052807"/>
                </a:xfrm>
              </p:grpSpPr>
              <p:cxnSp>
                <p:nvCxnSpPr>
                  <p:cNvPr id="10" name="Connecteur droit avec flèche 9"/>
                  <p:cNvCxnSpPr/>
                  <p:nvPr/>
                </p:nvCxnSpPr>
                <p:spPr>
                  <a:xfrm>
                    <a:off x="1666445" y="4244400"/>
                    <a:ext cx="2725009" cy="10863"/>
                  </a:xfrm>
                  <a:prstGeom prst="straightConnector1">
                    <a:avLst/>
                  </a:prstGeom>
                  <a:ln w="44450">
                    <a:solidFill>
                      <a:schemeClr val="accent6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avec flèche 17"/>
                  <p:cNvCxnSpPr/>
                  <p:nvPr/>
                </p:nvCxnSpPr>
                <p:spPr>
                  <a:xfrm flipV="1">
                    <a:off x="1968667" y="2202456"/>
                    <a:ext cx="1761274" cy="77"/>
                  </a:xfrm>
                  <a:prstGeom prst="straightConnector1">
                    <a:avLst/>
                  </a:prstGeom>
                  <a:ln w="4445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ZoneTexte 22"/>
                <p:cNvSpPr txBox="1"/>
                <p:nvPr/>
              </p:nvSpPr>
              <p:spPr>
                <a:xfrm>
                  <a:off x="246955" y="1971686"/>
                  <a:ext cx="1832553" cy="286232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smtClean="0">
                      <a:solidFill>
                        <a:srgbClr val="C00000"/>
                      </a:solidFill>
                    </a:rPr>
                    <a:t>NORMALISATION</a:t>
                  </a:r>
                </a:p>
                <a:p>
                  <a:r>
                    <a:rPr lang="fr-FR" b="1" dirty="0" smtClean="0">
                      <a:solidFill>
                        <a:srgbClr val="C00000"/>
                      </a:solidFill>
                    </a:rPr>
                    <a:t>OF MODEL</a:t>
                  </a:r>
                </a:p>
                <a:p>
                  <a:r>
                    <a:rPr lang="fr-FR" b="1" dirty="0" smtClean="0">
                      <a:solidFill>
                        <a:srgbClr val="C00000"/>
                      </a:solidFill>
                    </a:rPr>
                    <a:t>WRONG!!</a:t>
                  </a:r>
                </a:p>
                <a:p>
                  <a:endParaRPr lang="fr-FR" b="1" dirty="0" smtClean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Simulation:</a:t>
                  </a:r>
                  <a:endParaRPr lang="fr-FR" b="1" dirty="0" smtClean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trop faible </a:t>
                  </a: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par facteur 3…</a:t>
                  </a: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par rapport </a:t>
                  </a: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aux mesures</a:t>
                  </a:r>
                </a:p>
                <a:p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CO</a:t>
                  </a:r>
                  <a:r>
                    <a:rPr lang="fr-FR" b="1" baseline="-2500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2</a:t>
                  </a:r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, </a:t>
                  </a:r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C</a:t>
                  </a:r>
                  <a:r>
                    <a:rPr lang="fr-FR" b="1" baseline="-2500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3</a:t>
                  </a:r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F</a:t>
                  </a:r>
                  <a:r>
                    <a:rPr lang="fr-FR" b="1" baseline="-2500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8  </a:t>
                  </a:r>
                  <a:r>
                    <a:rPr lang="fr-FR" b="1" dirty="0" smtClean="0">
                      <a:solidFill>
                        <a:schemeClr val="accent6">
                          <a:lumMod val="75000"/>
                        </a:schemeClr>
                      </a:solidFill>
                      <a:sym typeface="Wingdings" panose="05000000000000000000" pitchFamily="2" charset="2"/>
                    </a:rPr>
                    <a:t> </a:t>
                  </a:r>
                  <a:endParaRPr lang="fr-FR" b="1" dirty="0" smtClean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28" name="Groupe 27"/>
              <p:cNvGrpSpPr/>
              <p:nvPr/>
            </p:nvGrpSpPr>
            <p:grpSpPr>
              <a:xfrm>
                <a:off x="69010" y="1962906"/>
                <a:ext cx="8117458" cy="3665455"/>
                <a:chOff x="69010" y="1962906"/>
                <a:chExt cx="8117458" cy="3665455"/>
              </a:xfrm>
            </p:grpSpPr>
            <p:sp>
              <p:nvSpPr>
                <p:cNvPr id="22" name="Ellipse 21"/>
                <p:cNvSpPr/>
                <p:nvPr/>
              </p:nvSpPr>
              <p:spPr>
                <a:xfrm>
                  <a:off x="819516" y="5055746"/>
                  <a:ext cx="7366952" cy="572615"/>
                </a:xfrm>
                <a:prstGeom prst="ellipse">
                  <a:avLst/>
                </a:prstGeom>
                <a:noFill/>
                <a:ln w="28575">
                  <a:solidFill>
                    <a:srgbClr val="A22EA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69010" y="1962906"/>
                  <a:ext cx="2022123" cy="935569"/>
                </a:xfrm>
                <a:prstGeom prst="ellipse">
                  <a:avLst/>
                </a:prstGeom>
                <a:noFill/>
                <a:ln w="28575">
                  <a:solidFill>
                    <a:srgbClr val="A22EA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30" name="Connecteur droit avec flèche 29"/>
            <p:cNvCxnSpPr/>
            <p:nvPr/>
          </p:nvCxnSpPr>
          <p:spPr>
            <a:xfrm>
              <a:off x="2091134" y="3052584"/>
              <a:ext cx="1387898" cy="17351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0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2110" y="157160"/>
            <a:ext cx="8606790" cy="1816101"/>
          </a:xfrm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Outils pour calculer les </a:t>
            </a:r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oefficients de Transfert de Chaleur, perte de charge dynamique etc. </a:t>
            </a:r>
            <a:b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utilisant de différentes modes / flow </a:t>
            </a:r>
            <a:r>
              <a:rPr lang="fr-FR" sz="2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d’évaporation.</a:t>
            </a:r>
            <a:endParaRPr lang="en-GB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75</a:t>
            </a:fld>
            <a:endParaRPr lang="en-GB"/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163629" y="2531126"/>
            <a:ext cx="8980371" cy="4007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A22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FLUDY (Oxford: </a:t>
            </a:r>
            <a:r>
              <a:rPr lang="fr-FR" sz="2400" b="1" dirty="0" err="1">
                <a:solidFill>
                  <a:srgbClr val="A22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Viehhauser</a:t>
            </a:r>
            <a:r>
              <a:rPr lang="fr-FR" sz="2400" b="1" dirty="0" smtClean="0">
                <a:solidFill>
                  <a:srgbClr val="A22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WOLVERINE (Da Silva Lima,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(CERN: Zhang et al: CO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interface MATLAB-NIST REFPROP);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Barroca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Grenoble-Alpes &amp; LAPP; 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développement python pour thèse doctorale 2019:  </a:t>
            </a:r>
          </a:p>
          <a:p>
            <a:pPr>
              <a:lnSpc>
                <a:spcPct val="120000"/>
              </a:lnSpc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CO</a:t>
            </a:r>
            <a:r>
              <a:rPr lang="fr-FR" sz="24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COBRA alternative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voir</a:t>
            </a: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presentation de Pierre </a:t>
            </a:r>
            <a:r>
              <a:rPr lang="en-GB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Delebecque</a:t>
            </a: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 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FLUENT: pour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microcanaux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 </a:t>
            </a:r>
            <a:r>
              <a:rPr lang="en-GB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voir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de Pierre </a:t>
            </a:r>
            <a:r>
              <a:rPr lang="en-GB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Delebecque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Cheng, 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Dittus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Freidel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Kandlikar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Liu-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Winterton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Shah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Weisbach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(utilisés dans les moteurs de calculs comme </a:t>
            </a:r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etc.)</a:t>
            </a:r>
            <a:endParaRPr lang="en-GB" sz="2400" dirty="0"/>
          </a:p>
        </p:txBody>
      </p:sp>
      <p:grpSp>
        <p:nvGrpSpPr>
          <p:cNvPr id="34" name="Groupe 33"/>
          <p:cNvGrpSpPr/>
          <p:nvPr/>
        </p:nvGrpSpPr>
        <p:grpSpPr>
          <a:xfrm>
            <a:off x="155528" y="1645919"/>
            <a:ext cx="8856392" cy="4049649"/>
            <a:chOff x="39263" y="1684421"/>
            <a:chExt cx="8856392" cy="4049649"/>
          </a:xfrm>
        </p:grpSpPr>
        <p:pic>
          <p:nvPicPr>
            <p:cNvPr id="29" name="Espace réservé du contenu 3"/>
            <p:cNvPicPr>
              <a:picLocks noChangeAspect="1"/>
            </p:cNvPicPr>
            <p:nvPr/>
          </p:nvPicPr>
          <p:blipFill rotWithShape="1">
            <a:blip r:embed="rId2"/>
            <a:srcRect l="776" t="8300" r="693" b="-1959"/>
            <a:stretch/>
          </p:blipFill>
          <p:spPr>
            <a:xfrm>
              <a:off x="39263" y="2425566"/>
              <a:ext cx="8856392" cy="3156770"/>
            </a:xfrm>
            <a:prstGeom prst="rect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</p:pic>
        <p:cxnSp>
          <p:nvCxnSpPr>
            <p:cNvPr id="30" name="Connecteur droit avec flèche 29"/>
            <p:cNvCxnSpPr/>
            <p:nvPr/>
          </p:nvCxnSpPr>
          <p:spPr>
            <a:xfrm>
              <a:off x="4533499" y="1684421"/>
              <a:ext cx="0" cy="1019295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7794859" y="4714775"/>
              <a:ext cx="0" cy="1019295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604787" y="4637773"/>
              <a:ext cx="0" cy="1019295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36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9974"/>
          </a:xfrm>
          <a:ln w="25400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Fludy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Viehhauser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exemples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 (1)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76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66515"/>
            <a:ext cx="7886700" cy="4308295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8286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77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04" y="1600383"/>
            <a:ext cx="6532496" cy="4723128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9974"/>
          </a:xfrm>
          <a:ln w="25400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Fludy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Viehhauser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</a:rPr>
              <a:t>exemples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 (2)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10" name="ZoneTexte 9"/>
          <p:cNvSpPr txBox="1"/>
          <p:nvPr/>
        </p:nvSpPr>
        <p:spPr>
          <a:xfrm>
            <a:off x="5588000" y="1854200"/>
            <a:ext cx="2484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Tubes courbés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et en sens vertical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918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 base de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calculs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“Wolverine”</a:t>
            </a:r>
            <a:endParaRPr lang="fr-F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78</a:t>
            </a:fld>
            <a:endParaRPr lang="en-GB"/>
          </a:p>
        </p:txBody>
      </p:sp>
      <p:pic>
        <p:nvPicPr>
          <p:cNvPr id="6" name="Espace réservé pour une image  4" descr="doi:10.1016/j.ijheatmasstransfer.2007.04.0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230" y="1993900"/>
            <a:ext cx="4141802" cy="3460751"/>
          </a:xfrm>
          <a:prstGeom prst="rect">
            <a:avLst/>
          </a:prstGeom>
        </p:spPr>
      </p:pic>
      <p:pic>
        <p:nvPicPr>
          <p:cNvPr id="7" name="Espace réservé pour une image  4" descr="doi:10.1016/j.ijheatmasstransfer.2007.04.0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4689" y="1841945"/>
            <a:ext cx="4519612" cy="4044505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4394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74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 -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classeur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excel: welcome</a:t>
            </a:r>
            <a:endParaRPr lang="fr-F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79</a:t>
            </a:fld>
            <a:endParaRPr lang="en-GB"/>
          </a:p>
        </p:txBody>
      </p:sp>
      <p:pic>
        <p:nvPicPr>
          <p:cNvPr id="6" name="Espace réservé pour une image  4" descr="VOLVERINE Calculator HTC  [Mode de compatibilité] - Excel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49" y="1371599"/>
            <a:ext cx="9408461" cy="4984751"/>
          </a:xfrm>
        </p:spPr>
      </p:pic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6790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35" y="241525"/>
            <a:ext cx="8619063" cy="997196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(“Vertex localiser) de l’expérience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refroidissement évaporatoire par CO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30" y="1601281"/>
            <a:ext cx="6115913" cy="4303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Ellipse 2"/>
          <p:cNvSpPr/>
          <p:nvPr/>
        </p:nvSpPr>
        <p:spPr>
          <a:xfrm>
            <a:off x="1896177" y="3753245"/>
            <a:ext cx="914400" cy="914400"/>
          </a:xfrm>
          <a:prstGeom prst="ellipse">
            <a:avLst/>
          </a:prstGeom>
          <a:noFill/>
          <a:ln w="28575">
            <a:solidFill>
              <a:srgbClr val="A22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1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80</a:t>
            </a:fld>
            <a:endParaRPr lang="en-GB"/>
          </a:p>
        </p:txBody>
      </p:sp>
      <p:pic>
        <p:nvPicPr>
          <p:cNvPr id="6" name="Espace réservé pour une image 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317625"/>
            <a:ext cx="8796566" cy="4873625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74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 – types de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calculs</a:t>
            </a:r>
            <a:endParaRPr lang="fr-F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6535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81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74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 –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fluides</a:t>
            </a:r>
            <a:endParaRPr lang="fr-F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ce réservé pour une image  4" descr="VOLVERINE Calculator HTC  [Mode de compatibilité] - Exc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357313"/>
            <a:ext cx="8597900" cy="4873625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7372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82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74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 –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comparaison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predictions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Oriunno</a:t>
            </a:r>
            <a:endParaRPr lang="fr-FR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10" name="Espace réservé pour une image  4" descr="VOLVERINE Calculator HTC  [Mode de compatibilité] - Exc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77970"/>
            <a:ext cx="4367538" cy="2923761"/>
          </a:xfrm>
          <a:prstGeom prst="rect">
            <a:avLst/>
          </a:prstGeom>
        </p:spPr>
      </p:pic>
      <p:pic>
        <p:nvPicPr>
          <p:cNvPr id="11" name="Picture 2"/>
          <p:cNvPicPr/>
          <p:nvPr/>
        </p:nvPicPr>
        <p:blipFill rotWithShape="1">
          <a:blip r:embed="rId3"/>
          <a:srcRect r="52718"/>
          <a:stretch/>
        </p:blipFill>
        <p:spPr>
          <a:xfrm>
            <a:off x="1868557" y="3870865"/>
            <a:ext cx="2339955" cy="2207391"/>
          </a:xfrm>
          <a:prstGeom prst="rect">
            <a:avLst/>
          </a:prstGeom>
          <a:ln w="9360">
            <a:solidFill>
              <a:schemeClr val="tx1"/>
            </a:solidFill>
          </a:ln>
        </p:spPr>
      </p:pic>
      <p:pic>
        <p:nvPicPr>
          <p:cNvPr id="13" name="Espace réservé pour une image  4" descr="VOLVERINE Calculator HTC  [Mode de compatibilité] - Exce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6840" y="1377970"/>
            <a:ext cx="4410524" cy="3044016"/>
          </a:xfrm>
          <a:prstGeom prst="rect">
            <a:avLst/>
          </a:prstGeom>
        </p:spPr>
      </p:pic>
      <p:pic>
        <p:nvPicPr>
          <p:cNvPr id="14" name="Picture 3"/>
          <p:cNvPicPr/>
          <p:nvPr/>
        </p:nvPicPr>
        <p:blipFill rotWithShape="1">
          <a:blip r:embed="rId5"/>
          <a:srcRect l="5692" r="50444"/>
          <a:stretch/>
        </p:blipFill>
        <p:spPr>
          <a:xfrm>
            <a:off x="6525749" y="3849902"/>
            <a:ext cx="2408109" cy="2363474"/>
          </a:xfrm>
          <a:prstGeom prst="rect">
            <a:avLst/>
          </a:prstGeom>
          <a:ln w="936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1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83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59026" y="245857"/>
            <a:ext cx="8356324" cy="866774"/>
          </a:xfrm>
          <a:ln w="254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olverine –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comparaison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</a:t>
            </a:r>
            <a:r>
              <a:rPr lang="en-GB" sz="24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C</a:t>
            </a:r>
            <a:r>
              <a:rPr lang="en-GB" sz="24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24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tube de 4mm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diametre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Doubek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G.H. et al</a:t>
            </a:r>
            <a:endParaRPr lang="fr-FR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pic>
        <p:nvPicPr>
          <p:cNvPr id="9" name="Espace réservé pour une image  4" descr="VOLVERINE Calculator HTC  [Mode de compatibilité] - Exc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8743" y="1368695"/>
            <a:ext cx="4473178" cy="2904911"/>
          </a:xfrm>
          <a:prstGeom prst="rect">
            <a:avLst/>
          </a:prstGeom>
        </p:spPr>
      </p:pic>
      <p:pic>
        <p:nvPicPr>
          <p:cNvPr id="12" name="Espace réservé pour une image  4" descr="VOLVERINE Calculator HTC  [Mode de compatibilité] - Exce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173" y="1368695"/>
            <a:ext cx="4309332" cy="290491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64291" r="3984" b="59635"/>
          <a:stretch/>
        </p:blipFill>
        <p:spPr>
          <a:xfrm>
            <a:off x="7247467" y="3714183"/>
            <a:ext cx="1690320" cy="2392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5886960" y="5056201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F</a:t>
            </a:r>
            <a:r>
              <a:rPr lang="en-GB" baseline="-25000" dirty="0" smtClean="0">
                <a:solidFill>
                  <a:srgbClr val="FF0000"/>
                </a:solidFill>
              </a:rPr>
              <a:t>8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6457950" y="5240867"/>
            <a:ext cx="874183" cy="169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046892" y="6080325"/>
            <a:ext cx="209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L </a:t>
            </a:r>
            <a:r>
              <a:rPr lang="en-GB" sz="1400" i="1" dirty="0" smtClean="0">
                <a:sym typeface="Wingdings" panose="05000000000000000000" pitchFamily="2" charset="2"/>
              </a:rPr>
              <a:t>  %</a:t>
            </a:r>
            <a:r>
              <a:rPr lang="en-GB" sz="1400" i="1" dirty="0" err="1" smtClean="0"/>
              <a:t>Vapor</a:t>
            </a:r>
            <a:r>
              <a:rPr lang="en-GB" sz="1400" i="1" dirty="0" smtClean="0"/>
              <a:t> quality  </a:t>
            </a:r>
            <a:r>
              <a:rPr lang="en-GB" sz="1400" i="1" dirty="0" smtClean="0">
                <a:sym typeface="Wingdings" panose="05000000000000000000" pitchFamily="2" charset="2"/>
              </a:rPr>
              <a:t> V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3072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71888"/>
          </a:xfrm>
          <a:ln w="2540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(“CO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Branch”) calcul pour un “branche entier”: capillaire, évaporateur, échappement</a:t>
            </a:r>
            <a:endParaRPr lang="fr-F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84</a:t>
            </a:fld>
            <a:endParaRPr lang="en-GB"/>
          </a:p>
        </p:txBody>
      </p:sp>
      <p:pic>
        <p:nvPicPr>
          <p:cNvPr id="7" name="Espace réservé pour une image  4" descr="Cobra user guid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18" y="2097035"/>
            <a:ext cx="8498342" cy="4099295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5060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050" y="157163"/>
            <a:ext cx="5251450" cy="765174"/>
          </a:xfrm>
          <a:ln w="254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(“CO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Branch”)</a:t>
            </a:r>
            <a:endParaRPr lang="fr-F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85</a:t>
            </a:fld>
            <a:endParaRPr lang="en-GB"/>
          </a:p>
        </p:txBody>
      </p:sp>
      <p:pic>
        <p:nvPicPr>
          <p:cNvPr id="8" name="Espace réservé pour une image  4" descr="Cobra user guid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04899"/>
            <a:ext cx="9102641" cy="4873625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27774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050" y="157163"/>
            <a:ext cx="5251450" cy="765174"/>
          </a:xfrm>
          <a:ln w="254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(“CO</a:t>
            </a:r>
            <a:r>
              <a:rPr lang="fr-FR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Branch”)</a:t>
            </a:r>
            <a:endParaRPr lang="fr-F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86</a:t>
            </a:fld>
            <a:endParaRPr lang="en-GB"/>
          </a:p>
        </p:txBody>
      </p:sp>
      <p:pic>
        <p:nvPicPr>
          <p:cNvPr id="6" name="Espace réservé pour une image  4" descr="Cobra user guid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3812"/>
            <a:ext cx="8678167" cy="2833687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7572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1" y="284008"/>
            <a:ext cx="8839200" cy="1112838"/>
          </a:xfrm>
          <a:ln w="254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(“CO</a:t>
            </a:r>
            <a:r>
              <a:rPr lang="fr-FR" sz="36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Branch”)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exemple – sortie de calculs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(tube </a:t>
            </a:r>
            <a:r>
              <a:rPr lang="fr-FR" sz="2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3.6 m, 150 W, </a:t>
            </a:r>
            <a:r>
              <a:rPr lang="fr-FR" sz="27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</a:t>
            </a:r>
            <a:r>
              <a:rPr lang="fr-FR" sz="2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@ -30°C 1g.s</a:t>
            </a:r>
            <a:r>
              <a:rPr lang="fr-FR" sz="2700" b="1" baseline="30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fr-FR" sz="2700" b="1" baseline="30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87</a:t>
            </a:fld>
            <a:endParaRPr lang="en-GB"/>
          </a:p>
        </p:txBody>
      </p:sp>
      <p:pic>
        <p:nvPicPr>
          <p:cNvPr id="7" name="Espace réservé pour une image  4" descr="Cobra user guid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7800" y="1482726"/>
            <a:ext cx="9131301" cy="4873625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20138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19" y="144247"/>
            <a:ext cx="8884120" cy="1276246"/>
          </a:xfrm>
          <a:ln w="2540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Thèse de Pierre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Barroca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, sept 2019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100" b="1" dirty="0" smtClean="0">
                <a:solidFill>
                  <a:schemeClr val="accent5">
                    <a:lumMod val="75000"/>
                  </a:schemeClr>
                </a:solidFill>
              </a:rPr>
              <a:t>(très valable ressource: mathématique d’écoulement &amp; évaporation de fluide diphasée…</a:t>
            </a: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voir aussi la présentation de Pierre </a:t>
            </a:r>
            <a:r>
              <a:rPr lang="fr-FR" sz="2200" b="1" dirty="0" err="1" smtClean="0">
                <a:solidFill>
                  <a:schemeClr val="accent5">
                    <a:lumMod val="75000"/>
                  </a:schemeClr>
                </a:solidFill>
              </a:rPr>
              <a:t>Delebecque</a:t>
            </a: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88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8" y="1432494"/>
            <a:ext cx="3407279" cy="48196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1468118"/>
            <a:ext cx="3963854" cy="4792983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6037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E174-67EB-4E6D-81A1-63F0E151948C}" type="slidenum">
              <a:rPr lang="en-GB" smtClean="0"/>
              <a:t>89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97403"/>
            <a:ext cx="3431645" cy="49625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251" y="1251261"/>
            <a:ext cx="3557099" cy="4908715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96027" y="153371"/>
            <a:ext cx="7886700" cy="847657"/>
          </a:xfrm>
          <a:ln w="25400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Thèse de Pierre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Barroca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, sept 2019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12556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4" descr="velo paper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1"/>
          <a:stretch/>
        </p:blipFill>
        <p:spPr>
          <a:xfrm>
            <a:off x="477852" y="1479361"/>
            <a:ext cx="6849418" cy="3478720"/>
          </a:xfrm>
          <a:prstGeom prst="rect">
            <a:avLst/>
          </a:prstGeom>
        </p:spPr>
      </p:pic>
      <p:pic>
        <p:nvPicPr>
          <p:cNvPr id="5" name="Espace réservé pour une image  4" descr="1130_POSvertex09VerlaatRevised28may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4" b="16612"/>
          <a:stretch/>
        </p:blipFill>
        <p:spPr>
          <a:xfrm>
            <a:off x="524132" y="1479361"/>
            <a:ext cx="3479977" cy="495780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56135" y="130726"/>
            <a:ext cx="8619063" cy="1218795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(“Vertex localiser) de l’expérience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refroidissement évaporatoire par CO</a:t>
            </a:r>
            <a:r>
              <a:rPr lang="fr-FR" sz="3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</a:p>
          <a:p>
            <a:pPr algn="ctr"/>
            <a:r>
              <a:rPr lang="fr-F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(modules micro-pistes Si dans la vide primaire de LHC (rétractés pendant remplissages des faisceaux)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 rot="20879052">
            <a:off x="599035" y="3987099"/>
            <a:ext cx="3234089" cy="974795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1993" y="5096217"/>
            <a:ext cx="2983381" cy="1138773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700" b="1" i="1" u="sng" dirty="0" smtClean="0">
                <a:solidFill>
                  <a:schemeClr val="bg1"/>
                </a:solidFill>
              </a:rPr>
              <a:t>A noter</a:t>
            </a:r>
            <a:r>
              <a:rPr lang="fr-FR" sz="1700" b="1" dirty="0" smtClean="0">
                <a:solidFill>
                  <a:schemeClr val="bg1"/>
                </a:solidFill>
              </a:rPr>
              <a:t>: les évaporateurs CO</a:t>
            </a:r>
            <a:r>
              <a:rPr lang="fr-FR" sz="1700" b="1" baseline="-250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fr-FR" sz="1700" b="1" dirty="0" smtClean="0">
                <a:solidFill>
                  <a:schemeClr val="bg1"/>
                </a:solidFill>
              </a:rPr>
              <a:t>sont loin des </a:t>
            </a:r>
            <a:r>
              <a:rPr lang="fr-FR" sz="1700" b="1" dirty="0" err="1" smtClean="0">
                <a:solidFill>
                  <a:schemeClr val="bg1"/>
                </a:solidFill>
              </a:rPr>
              <a:t>soustrats</a:t>
            </a:r>
            <a:r>
              <a:rPr lang="fr-FR" sz="1700" b="1" dirty="0" smtClean="0">
                <a:solidFill>
                  <a:schemeClr val="bg1"/>
                </a:solidFill>
              </a:rPr>
              <a:t> silicium </a:t>
            </a:r>
          </a:p>
          <a:p>
            <a:pPr algn="ctr"/>
            <a:r>
              <a:rPr lang="fr-FR" sz="1700" b="1" dirty="0" smtClean="0">
                <a:solidFill>
                  <a:schemeClr val="bg1"/>
                </a:solidFill>
              </a:rPr>
              <a:t>à refroidir (refroidissement </a:t>
            </a:r>
          </a:p>
          <a:p>
            <a:pPr algn="ctr"/>
            <a:r>
              <a:rPr lang="fr-FR" sz="1700" b="1" dirty="0" smtClean="0">
                <a:solidFill>
                  <a:schemeClr val="bg1"/>
                </a:solidFill>
              </a:rPr>
              <a:t>plutôt des puces de </a:t>
            </a:r>
            <a:r>
              <a:rPr lang="fr-FR" sz="1700" b="1" dirty="0" smtClean="0">
                <a:solidFill>
                  <a:schemeClr val="bg1"/>
                </a:solidFill>
              </a:rPr>
              <a:t>lecture)</a:t>
            </a:r>
            <a:endParaRPr lang="fr-FR" sz="1700" b="1" dirty="0">
              <a:solidFill>
                <a:schemeClr val="bg1"/>
              </a:solidFill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</p:spTree>
    <p:extLst>
      <p:ext uri="{BB962C8B-B14F-4D97-AF65-F5344CB8AC3E}">
        <p14:creationId xmlns:p14="http://schemas.microsoft.com/office/powerpoint/2010/main" val="34926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739" y="131467"/>
            <a:ext cx="7886520" cy="166199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These PhD, Pierre </a:t>
            </a:r>
            <a:r>
              <a:rPr lang="en-GB" b="1" dirty="0" err="1" smtClean="0">
                <a:solidFill>
                  <a:srgbClr val="0070C0"/>
                </a:solidFill>
              </a:rPr>
              <a:t>Barroca</a:t>
            </a:r>
            <a:r>
              <a:rPr lang="en-GB" b="1" dirty="0" smtClean="0">
                <a:solidFill>
                  <a:srgbClr val="0070C0"/>
                </a:solidFill>
              </a:rPr>
              <a:t>, </a:t>
            </a:r>
            <a:r>
              <a:rPr lang="en-GB" b="1" dirty="0" err="1">
                <a:solidFill>
                  <a:srgbClr val="0070C0"/>
                </a:solidFill>
              </a:rPr>
              <a:t>s</a:t>
            </a:r>
            <a:r>
              <a:rPr lang="en-GB" b="1" dirty="0" err="1" smtClean="0">
                <a:solidFill>
                  <a:srgbClr val="0070C0"/>
                </a:solidFill>
              </a:rPr>
              <a:t>eptembre</a:t>
            </a:r>
            <a:r>
              <a:rPr lang="en-GB" b="1" dirty="0" smtClean="0">
                <a:solidFill>
                  <a:srgbClr val="0070C0"/>
                </a:solidFill>
              </a:rPr>
              <a:t> 2019: caution!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sz="3200" b="1" dirty="0" smtClean="0">
                <a:solidFill>
                  <a:srgbClr val="0070C0"/>
                </a:solidFill>
              </a:rPr>
              <a:t>(</a:t>
            </a:r>
            <a:r>
              <a:rPr lang="en-GB" sz="3200" b="1" dirty="0" err="1" smtClean="0">
                <a:solidFill>
                  <a:srgbClr val="0070C0"/>
                </a:solidFill>
              </a:rPr>
              <a:t>voir</a:t>
            </a:r>
            <a:r>
              <a:rPr lang="en-GB" sz="3200" b="1" dirty="0" smtClean="0">
                <a:solidFill>
                  <a:srgbClr val="0070C0"/>
                </a:solidFill>
              </a:rPr>
              <a:t> presentation de Pierre </a:t>
            </a:r>
            <a:r>
              <a:rPr lang="en-GB" sz="3200" b="1" dirty="0" err="1" smtClean="0">
                <a:solidFill>
                  <a:srgbClr val="0070C0"/>
                </a:solidFill>
              </a:rPr>
              <a:t>Delebecque</a:t>
            </a:r>
            <a:r>
              <a:rPr lang="en-GB" sz="3200" b="1" dirty="0" smtClean="0">
                <a:solidFill>
                  <a:srgbClr val="0070C0"/>
                </a:solidFill>
              </a:rPr>
              <a:t>)</a:t>
            </a:r>
            <a:endParaRPr lang="en-GB" sz="3200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218" r="3463"/>
          <a:stretch/>
        </p:blipFill>
        <p:spPr>
          <a:xfrm>
            <a:off x="1091240" y="1879724"/>
            <a:ext cx="6961517" cy="385213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8515259" y="64290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5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3" name="ZoneTexte 2"/>
          <p:cNvSpPr txBox="1"/>
          <p:nvPr/>
        </p:nvSpPr>
        <p:spPr>
          <a:xfrm>
            <a:off x="2442331" y="4368800"/>
            <a:ext cx="9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 smtClean="0"/>
              <a:t>Mesures</a:t>
            </a:r>
            <a:r>
              <a:rPr lang="en-GB" sz="1600" dirty="0" smtClean="0"/>
              <a:t> </a:t>
            </a:r>
          </a:p>
          <a:p>
            <a:pPr algn="ctr"/>
            <a:r>
              <a:rPr lang="en-GB" sz="1600" dirty="0" err="1" smtClean="0"/>
              <a:t>Oriunno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486400" y="3074048"/>
            <a:ext cx="1163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/>
              <a:t>L’avenir</a:t>
            </a:r>
            <a:r>
              <a:rPr lang="en-GB" b="1" dirty="0" smtClean="0"/>
              <a:t>: </a:t>
            </a:r>
          </a:p>
          <a:p>
            <a:pPr algn="ctr"/>
            <a:r>
              <a:rPr lang="en-GB" b="1" dirty="0" err="1" smtClean="0"/>
              <a:t>ITk</a:t>
            </a:r>
            <a:r>
              <a:rPr lang="en-GB" b="1" dirty="0" smtClean="0"/>
              <a:t> ATLAS,</a:t>
            </a:r>
          </a:p>
          <a:p>
            <a:pPr algn="ctr"/>
            <a:r>
              <a:rPr lang="en-GB" b="1" dirty="0" smtClean="0"/>
              <a:t>CMS etc.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977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174" y="953991"/>
            <a:ext cx="8628538" cy="91409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pour LHC refroidis par évaporation en transition  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opération aux températures &lt;-35° C  (augmentation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durée de vie Si dans une l’environnement irradiation </a:t>
            </a:r>
            <a:r>
              <a:rPr lang="fr-FR" sz="2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plus sévère HL-LHC);</a:t>
            </a:r>
            <a:endParaRPr lang="fr-FR" sz="2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1057" y="2096127"/>
            <a:ext cx="862853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transition cultural et environnemental vers remplacement  des </a:t>
            </a:r>
            <a:r>
              <a:rPr lang="fr-FR" sz="22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PFCs</a:t>
            </a:r>
            <a:r>
              <a:rPr lang="fr-FR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(coefficient </a:t>
            </a:r>
            <a:r>
              <a:rPr lang="fr-FR" sz="2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d’Effet de Serre 8000 -10000</a:t>
            </a:r>
            <a:r>
              <a:rPr lang="fr-FR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par </a:t>
            </a:r>
            <a:r>
              <a:rPr lang="fr-FR" sz="2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2200" b="1" baseline="-25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2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(CES=1);</a:t>
            </a:r>
            <a:endParaRPr lang="fr-FR" sz="22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3938" y="5362595"/>
            <a:ext cx="8507931" cy="9140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Simulateurs/ modèles pour Coefficients de Transfert de Chaleur et petit diamètres de tubes pas complètement maitrisé pour les puissances prévues à HL-LHC </a:t>
            </a:r>
            <a:r>
              <a:rPr lang="fr-FR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(voir aussi la présentation de Pierre </a:t>
            </a:r>
            <a:r>
              <a:rPr lang="fr-FR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Delebecque</a:t>
            </a:r>
            <a:r>
              <a:rPr lang="fr-FR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47786" y="110852"/>
            <a:ext cx="5899486" cy="55399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sommes nous…?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95399" y="6442231"/>
            <a:ext cx="4404260" cy="34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b="1" spc="-1" dirty="0" smtClean="0"/>
              <a:t>G.H - ANF Refroidissement des expériences 21-25/9/2020</a:t>
            </a:r>
            <a:endParaRPr lang="en-GB" sz="1400" b="1" spc="-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73938" y="2892239"/>
            <a:ext cx="8352304" cy="9140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Trackers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HL-LHC </a:t>
            </a:r>
            <a:r>
              <a:rPr lang="fr-FR" sz="2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plus grande et plus froid: </a:t>
            </a:r>
          </a:p>
          <a:p>
            <a:r>
              <a:rPr lang="fr-F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groupes froid externes utiliseront aussi le CO</a:t>
            </a:r>
            <a:r>
              <a:rPr lang="fr-FR" sz="2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fr-F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puissance très élevé (&gt; 250kW pour ATLAS &amp; CMS) ;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04870" y="3944439"/>
            <a:ext cx="8628538" cy="135421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2200" b="1" baseline="-25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Haute pression d’opération (</a:t>
            </a:r>
            <a:r>
              <a:rPr lang="fr-FR" sz="2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cooldown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20 °C @ &gt; 60  bar) 		Maillons faibles mécaniques restent dans les circuits « on-détecteur » (pompes liquides 2-PACL) et les groupes externes (échauffement des compresseurs haute débit, + </a:t>
            </a:r>
            <a:r>
              <a:rPr lang="fr-FR" sz="2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transcritique</a:t>
            </a:r>
            <a:r>
              <a:rPr lang="fr-FR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 </a:t>
            </a:r>
          </a:p>
        </p:txBody>
      </p:sp>
    </p:spTree>
    <p:extLst>
      <p:ext uri="{BB962C8B-B14F-4D97-AF65-F5344CB8AC3E}">
        <p14:creationId xmlns:p14="http://schemas.microsoft.com/office/powerpoint/2010/main" val="17721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7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|4.7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6.8|16.4|11|19.7|1.7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52724</TotalTime>
  <Words>5908</Words>
  <Application>Microsoft Office PowerPoint</Application>
  <PresentationFormat>Affichage à l'écran (4:3)</PresentationFormat>
  <Paragraphs>866</Paragraphs>
  <Slides>91</Slides>
  <Notes>7</Notes>
  <HiddenSlides>2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101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Wingdings 2</vt:lpstr>
      <vt:lpstr>Thème Office</vt:lpstr>
      <vt:lpstr>Equation</vt:lpstr>
      <vt:lpstr>Présentation PowerPoint</vt:lpstr>
      <vt:lpstr>Intro: des trajectographes (“trackers”) LHC silicium refroidis par évaporation;</vt:lpstr>
      <vt:lpstr>Les trajectographes (“trackers”) LHC silicium refroidis par évaporation</vt:lpstr>
      <vt:lpstr>ATLAS: trajectographe actuel: refroidi entièrement par évaporation : octafluoropropane C3F8 (60kW) &amp; CO2 (2 kW)</vt:lpstr>
      <vt:lpstr> ATLAS ‘Semi-Conductor Tracker’ (SCT)  tracker à micropistes en silicium qui entoure le détecteur à pixels </vt:lpstr>
      <vt:lpstr>Présentation PowerPoint</vt:lpstr>
      <vt:lpstr>Présentation PowerPoint</vt:lpstr>
      <vt:lpstr>VeLo (“Vertex localiser) de l’expérience LHCb: refroidissement évaporatoire par CO2</vt:lpstr>
      <vt:lpstr>Présentation PowerPoint</vt:lpstr>
      <vt:lpstr>Tracker Si AMS-2: refroidissement  (150 W)  par CO2</vt:lpstr>
      <vt:lpstr>Refroidissement évaporatoire CO2: tracker AMS-2</vt:lpstr>
      <vt:lpstr>Les “upgrades”: trajectographes pour HL-LHC; refroidissement CO2 évaporatoire  (sauf ALICE)</vt:lpstr>
      <vt:lpstr>Les fluides caloporteurs Fluorocarbures, blends, CO2; leurs avantages et inconvénients.</vt:lpstr>
      <vt:lpstr>Présentation PowerPoint</vt:lpstr>
      <vt:lpstr>“Blendability” des fluorocarbures saturés</vt:lpstr>
      <vt:lpstr>COMPARISON: Pression de vapeur saturante CO2 Très haute pression, surtout en démarrage (limite basse: point triple @  -55⁰C)</vt:lpstr>
      <vt:lpstr>Présentation PowerPoint</vt:lpstr>
      <vt:lpstr>Comparaison: pression – enthalpie C3F8 &amp; CO2</vt:lpstr>
      <vt:lpstr>« Tunability » des parametres thermodynamique par « blends » fluorocarbures: exemple comparaison p-h 25%C2F6 /75%C3F8 &amp; CO2</vt:lpstr>
      <vt:lpstr>Politique de réduction des émissions de Gaz Effet de Serre au CERN  (à rappeler: 1kg CnF(2n+2) = 8000 - 10000 kg CO2 eq.) </vt:lpstr>
      <vt:lpstr>Intro: des trajectographes (“trackers”) LHC silicium refroidis par évaporation;</vt:lpstr>
      <vt:lpstr>Présentation PowerPoint</vt:lpstr>
      <vt:lpstr>Présentation PowerPoint</vt:lpstr>
      <vt:lpstr>Principes de fonctionnement thermodynamique circulation ‘classique’, ‘inversée’  et non-conventionnel  (1) ‘Classique’  ou conventionnel:  le système ATLAS C3F8 (compresseurs) </vt:lpstr>
      <vt:lpstr>Présentation PowerPoint</vt:lpstr>
      <vt:lpstr>Présentation PowerPoint</vt:lpstr>
      <vt:lpstr>Présentation PowerPoint</vt:lpstr>
      <vt:lpstr>Principes de fonctionnement thermodynamique circulation ‘classique’, ‘inversée’  et non-conventionnel  (2) ‘Inversée‘ : le système ‘thermosiphon’  ATLAS (C3F8)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Principes de fonctionnement thermodynamique circulation ‘classique’, ‘inversée’  et non-conventionnel  (3) ‘Inversée‘ et non-conventonnel:  système hybride avec ‘propulseur’: optimisation de pression d’aspiration de compresseur  (CPPM: 1995) pour ATLAS pixel (C4F10 + N2)  Aboud Falou, G.H., Daniel Labat, Vaclav Vacek*  *Czech Technical University, Prague </vt:lpstr>
      <vt:lpstr>Présentation PowerPoint</vt:lpstr>
      <vt:lpstr>Présentation PowerPoint</vt:lpstr>
      <vt:lpstr>Présentation PowerPoint</vt:lpstr>
      <vt:lpstr>Présentation PowerPoint</vt:lpstr>
      <vt:lpstr>Principes de fonctionnement thermodynamique circulation ‘classique’, ‘inversée’  et non-conventionnel  (4) ‘Non-conventionnel’: blend zeotropique (C3F8 + C2F6)  But: réduction de température opérationnelle du tracker ATLAS-SCT  (LHC Run 3 et extension?) pour mieux protéger contre  endommagement des soustraits silicium par radiations  en utilisant la même tuyauterie ‘on-detector’ (inaccessible) </vt:lpstr>
      <vt:lpstr>Présentation PowerPoint</vt:lpstr>
      <vt:lpstr>Présentation PowerPoint</vt:lpstr>
      <vt:lpstr> Maquette thermique d’un “bi-stave”  ATLAS SCT </vt:lpstr>
      <vt:lpstr>Présentation PowerPoint</vt:lpstr>
      <vt:lpstr>Présentation PowerPoint</vt:lpstr>
      <vt:lpstr>Présentation PowerPoint</vt:lpstr>
      <vt:lpstr>Principes de fonctionnement thermodynamique circulation ‘classique’, ‘inversée’  et non-conventionnel  (5) ‘Non-conventionnel’: livraison biphasée  CO2: (Cycle ‘2-PACL’: ‘2 Phase Accumulator Controlled Loop’)   </vt:lpstr>
      <vt:lpstr>Diagramme pression-enthalpie CO2:  à noter: haute pression c.f. fluorocarbures,  gamme de température Pc  PT = 86⁰ C</vt:lpstr>
      <vt:lpstr>‘2PACL’: ‘2 Phase Accumulator-Controlled  Loop’ pour CO2:   Principe (miniTS + pompe liquide…) et composants</vt:lpstr>
      <vt:lpstr>“Surfing” la courbe de cool-down (65  10 bar: fonctionnement tracker @ -40⁰C: HL-LHC)</vt:lpstr>
      <vt:lpstr>En zoom; avec le tractopelle et sable </vt:lpstr>
      <vt:lpstr>Présentation PowerPoint</vt:lpstr>
      <vt:lpstr>Diapo de Bart Verlaat, (AMS, LHCb VELO 2013) Pompes: les composants les plus problématiques (avec le cycle 2PACL… sous-amorcées &amp; faible viscosité liq. CO2 ) </vt:lpstr>
      <vt:lpstr>Présentation PowerPoint</vt:lpstr>
      <vt:lpstr>Mmm: on doit en avoir (petite version) dedans… nouvelle machine 300W “MARTA” CO2             (au CPPM, aout 2020)</vt:lpstr>
      <vt:lpstr>Spacewalks  + coupe &amp; soude tubes à l’extérieure de l’ISS pour changer 4 pompes  (à engrenage)  liquide CO2</vt:lpstr>
      <vt:lpstr>Présentation PowerPoint</vt:lpstr>
      <vt:lpstr>Intro: des trajectographes (“trackers”) LHC silicium refroidis par évaporation;</vt:lpstr>
      <vt:lpstr>Présentation PowerPoint</vt:lpstr>
      <vt:lpstr>Pourquoi l’évaporatif FC? ATLAS -pixels: argumentation au LHCC 1997</vt:lpstr>
      <vt:lpstr>Et pour l’avenir: petits tubes avec circulation CO2: ATLAS: upgrade du tracker (ITk) pour LHC haute luminosité (2027) Très faible contribution %X0 des petites tubes (ø &lt; 2.5mm Ti)  de refroidissement (évaporation CO2) au total pour l’ITk</vt:lpstr>
      <vt:lpstr>Présentation PowerPoint</vt:lpstr>
      <vt:lpstr>Spécification de température d’opération des modules Si détermine leur longévité sous irradiation a leurs emplacements près du LHC… Résistances pour évacuer la chaleur des modules silicium (pixels, micropistes etc.) vers une fluide caloporteur en évaporation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COMPARISON CTC: «ANNULAR FLOW» REGIME AVEC BOILING MODELS</vt:lpstr>
      <vt:lpstr>CTC - un “keystone” de l’arche de l’argumentation  CnF(2n+2) (SFCs)  CO2</vt:lpstr>
      <vt:lpstr>Présentation PowerPoint</vt:lpstr>
      <vt:lpstr>Présentation PowerPoint</vt:lpstr>
      <vt:lpstr>CTC - un “keystone” de l’arche de l’argumentation  CnF(2n+2) (SFCs)  CO2</vt:lpstr>
      <vt:lpstr>Outils pour calculer les Coefficients de Transfert de Chaleur, perte de charge dynamique etc.  en utilisant de différentes modes / flow models d’évaporation.</vt:lpstr>
      <vt:lpstr>Fludy: Viehhauser: exemples (1)</vt:lpstr>
      <vt:lpstr>Fludy: Viehhauser: exemples (2)</vt:lpstr>
      <vt:lpstr>A la base de calculs “Wolverine”</vt:lpstr>
      <vt:lpstr>Wolverine - classeur excel: welcome</vt:lpstr>
      <vt:lpstr>Wolverine – types de calculs</vt:lpstr>
      <vt:lpstr>Wolverine – choix de fluides</vt:lpstr>
      <vt:lpstr>Wolverine – comparaison avec mesures  &amp; predictions Oriunno</vt:lpstr>
      <vt:lpstr>Wolverine – comparaison CO2 &amp; C3F8: tube de 4mm diametre  avec mesures Doubek, G.H. et al</vt:lpstr>
      <vt:lpstr>Cobra (“CO2 Branch”) calcul pour un “branche entier”: capillaire, évaporateur, échappement</vt:lpstr>
      <vt:lpstr>Cobra (“CO2 Branch”)</vt:lpstr>
      <vt:lpstr>Cobra (“CO2 Branch”)</vt:lpstr>
      <vt:lpstr>Cobra (“CO2 Branch”) exemple – sortie de calculs  (tube longueur 3.6 m, 150 W, evap @ -30°C 1g.s-1</vt:lpstr>
      <vt:lpstr>Thèse de Pierre Barroca, sept 2019 (très valable ressource: mathématique d’écoulement &amp; évaporation de fluide diphasée… voir aussi la présentation de Pierre Delebecque)</vt:lpstr>
      <vt:lpstr>Thèse de Pierre Barroca, sept 2019</vt:lpstr>
      <vt:lpstr>These PhD, Pierre Barroca, septembre 2019: caution! (voir presentation de Pierre Delebecque)</vt:lpstr>
      <vt:lpstr>Trackers Si pour LHC refroidis par évaporation en transition   opération aux températures &lt;-35° C  (augmentation de durée de vie Si dans une l’environnement irradiation bc plus sévère HL-LHC);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TS installation for CO2?</dc:title>
  <dc:creator>Gregory Hallewell</dc:creator>
  <cp:lastModifiedBy>Gregory Hallewell</cp:lastModifiedBy>
  <cp:revision>652</cp:revision>
  <dcterms:created xsi:type="dcterms:W3CDTF">2019-11-06T10:44:49Z</dcterms:created>
  <dcterms:modified xsi:type="dcterms:W3CDTF">2020-09-23T07:45:15Z</dcterms:modified>
</cp:coreProperties>
</file>