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7" r:id="rId1"/>
    <p:sldMasterId id="2147483713" r:id="rId2"/>
  </p:sldMasterIdLst>
  <p:notesMasterIdLst>
    <p:notesMasterId r:id="rId24"/>
  </p:notesMasterIdLst>
  <p:sldIdLst>
    <p:sldId id="256" r:id="rId3"/>
    <p:sldId id="1741" r:id="rId4"/>
    <p:sldId id="1735" r:id="rId5"/>
    <p:sldId id="1715" r:id="rId6"/>
    <p:sldId id="1703" r:id="rId7"/>
    <p:sldId id="1767" r:id="rId8"/>
    <p:sldId id="1742" r:id="rId9"/>
    <p:sldId id="1748" r:id="rId10"/>
    <p:sldId id="1768" r:id="rId11"/>
    <p:sldId id="1762" r:id="rId12"/>
    <p:sldId id="1740" r:id="rId13"/>
    <p:sldId id="1769" r:id="rId14"/>
    <p:sldId id="1749" r:id="rId15"/>
    <p:sldId id="1681" r:id="rId16"/>
    <p:sldId id="1759" r:id="rId17"/>
    <p:sldId id="1770" r:id="rId18"/>
    <p:sldId id="1725" r:id="rId19"/>
    <p:sldId id="1764" r:id="rId20"/>
    <p:sldId id="1745" r:id="rId21"/>
    <p:sldId id="392" r:id="rId22"/>
    <p:sldId id="1765" r:id="rId23"/>
  </p:sldIdLst>
  <p:sldSz cx="10772775" cy="6059488"/>
  <p:notesSz cx="6858000" cy="9144000"/>
  <p:defaultTex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909">
          <p15:clr>
            <a:srgbClr val="A4A3A4"/>
          </p15:clr>
        </p15:guide>
        <p15:guide id="2" pos="339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9200"/>
    <a:srgbClr val="FF6700"/>
    <a:srgbClr val="CC0066"/>
    <a:srgbClr val="00294B"/>
    <a:srgbClr val="456487"/>
    <a:srgbClr val="229023"/>
    <a:srgbClr val="E05314"/>
    <a:srgbClr val="6600CC"/>
    <a:srgbClr val="7A286A"/>
    <a:srgbClr val="511F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Style moyen 3 - Accentuation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19" autoAdjust="0"/>
    <p:restoredTop sz="96291" autoAdjust="0"/>
  </p:normalViewPr>
  <p:slideViewPr>
    <p:cSldViewPr>
      <p:cViewPr varScale="1">
        <p:scale>
          <a:sx n="133" d="100"/>
          <a:sy n="133" d="100"/>
        </p:scale>
        <p:origin x="200" y="384"/>
      </p:cViewPr>
      <p:guideLst>
        <p:guide orient="horz" pos="1909"/>
        <p:guide pos="339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1005537" fontAlgn="auto">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1005537" fontAlgn="auto">
              <a:spcBef>
                <a:spcPts val="0"/>
              </a:spcBef>
              <a:spcAft>
                <a:spcPts val="0"/>
              </a:spcAft>
              <a:defRPr sz="1200">
                <a:latin typeface="+mn-lt"/>
                <a:cs typeface="+mn-cs"/>
              </a:defRPr>
            </a:lvl1pPr>
          </a:lstStyle>
          <a:p>
            <a:pPr>
              <a:defRPr/>
            </a:pPr>
            <a:fld id="{DA0983F0-3B2B-4346-9D34-6FF74AEF7015}" type="datetimeFigureOut">
              <a:rPr lang="fr-FR"/>
              <a:pPr>
                <a:defRPr/>
              </a:pPr>
              <a:t>12/05/2023</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1005537" fontAlgn="auto">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1005537" fontAlgn="auto">
              <a:spcBef>
                <a:spcPts val="0"/>
              </a:spcBef>
              <a:spcAft>
                <a:spcPts val="0"/>
              </a:spcAft>
              <a:defRPr sz="1200">
                <a:latin typeface="+mn-lt"/>
                <a:cs typeface="+mn-cs"/>
              </a:defRPr>
            </a:lvl1pPr>
          </a:lstStyle>
          <a:p>
            <a:pPr>
              <a:defRPr/>
            </a:pPr>
            <a:fld id="{C3BC699F-DBFB-4FA7-9A20-949047200EDB}" type="slidenum">
              <a:rPr lang="fr-FR"/>
              <a:pPr>
                <a:defRPr/>
              </a:pPr>
              <a:t>‹N°›</a:t>
            </a:fld>
            <a:endParaRPr lang="fr-FR"/>
          </a:p>
        </p:txBody>
      </p:sp>
    </p:spTree>
    <p:extLst>
      <p:ext uri="{BB962C8B-B14F-4D97-AF65-F5344CB8AC3E}">
        <p14:creationId xmlns:p14="http://schemas.microsoft.com/office/powerpoint/2010/main" val="21539527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logo-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8" cy="6059486"/>
          </a:xfrm>
          <a:prstGeom prst="rect">
            <a:avLst/>
          </a:prstGeom>
        </p:spPr>
      </p:pic>
      <p:sp>
        <p:nvSpPr>
          <p:cNvPr id="2" name="Titre 1"/>
          <p:cNvSpPr>
            <a:spLocks noGrp="1"/>
          </p:cNvSpPr>
          <p:nvPr>
            <p:ph type="title"/>
          </p:nvPr>
        </p:nvSpPr>
        <p:spPr>
          <a:xfrm>
            <a:off x="1173918" y="149425"/>
            <a:ext cx="8424938" cy="432048"/>
          </a:xfrm>
        </p:spPr>
        <p:txBody>
          <a:bodyPr>
            <a:normAutofit/>
          </a:bodyPr>
          <a:lstStyle>
            <a:lvl1pPr algn="ctr">
              <a:defRPr sz="2400" b="1">
                <a:solidFill>
                  <a:schemeClr val="bg1"/>
                </a:solidFill>
              </a:defRPr>
            </a:lvl1pPr>
          </a:lstStyle>
          <a:p>
            <a:r>
              <a:rPr lang="fr-FR" dirty="0"/>
              <a:t>Modifiez le style du titre</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May 10th, 2023</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14th International Particle Accelerator Conference- IPAC'23</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4190257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slide-2-small">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 y="0"/>
            <a:ext cx="10772417" cy="6059484"/>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May 10th, 2023</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14th International Particle Accelerator Conference- IPAC'23</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1707070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lide simple : titre+contenu">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8" y="0"/>
            <a:ext cx="10772417" cy="6059484"/>
          </a:xfrm>
          <a:prstGeom prst="rect">
            <a:avLst/>
          </a:prstGeom>
        </p:spPr>
      </p:pic>
      <p:sp>
        <p:nvSpPr>
          <p:cNvPr id="8" name="Titre 1"/>
          <p:cNvSpPr>
            <a:spLocks noGrp="1"/>
          </p:cNvSpPr>
          <p:nvPr>
            <p:ph type="title"/>
          </p:nvPr>
        </p:nvSpPr>
        <p:spPr>
          <a:xfrm>
            <a:off x="2290044" y="149426"/>
            <a:ext cx="5688632" cy="432048"/>
          </a:xfrm>
        </p:spPr>
        <p:txBody>
          <a:bodyPr>
            <a:normAutofit/>
          </a:bodyPr>
          <a:lstStyle>
            <a:lvl1pPr>
              <a:defRPr sz="2200" b="1">
                <a:solidFill>
                  <a:srgbClr val="00294B"/>
                </a:solidFill>
              </a:defRPr>
            </a:lvl1pPr>
          </a:lstStyle>
          <a:p>
            <a:r>
              <a:rPr lang="fr-FR" dirty="0"/>
              <a:t>Modifiez le style du titre</a:t>
            </a:r>
          </a:p>
        </p:txBody>
      </p:sp>
      <p:sp>
        <p:nvSpPr>
          <p:cNvPr id="9" name="Espace réservé de la date 6"/>
          <p:cNvSpPr>
            <a:spLocks noGrp="1"/>
          </p:cNvSpPr>
          <p:nvPr>
            <p:ph type="dt" sz="half" idx="10"/>
          </p:nvPr>
        </p:nvSpPr>
        <p:spPr>
          <a:xfrm>
            <a:off x="201812" y="5714821"/>
            <a:ext cx="2411556" cy="322263"/>
          </a:xfrm>
        </p:spPr>
        <p:txBody>
          <a:bodyPr/>
          <a:lstStyle>
            <a:lvl1pPr>
              <a:defRPr>
                <a:solidFill>
                  <a:schemeClr val="bg1"/>
                </a:solidFill>
              </a:defRPr>
            </a:lvl1pPr>
          </a:lstStyle>
          <a:p>
            <a:r>
              <a:rPr lang="fr-FR"/>
              <a:t>May 10th, 2023</a:t>
            </a:r>
            <a:endParaRPr lang="fr-FR" dirty="0"/>
          </a:p>
        </p:txBody>
      </p:sp>
      <p:sp>
        <p:nvSpPr>
          <p:cNvPr id="10" name="Espace réservé du pied de page 7"/>
          <p:cNvSpPr>
            <a:spLocks noGrp="1"/>
          </p:cNvSpPr>
          <p:nvPr>
            <p:ph type="ftr" sz="quarter" idx="11"/>
          </p:nvPr>
        </p:nvSpPr>
        <p:spPr>
          <a:xfrm>
            <a:off x="2938116" y="5714821"/>
            <a:ext cx="4896544" cy="322263"/>
          </a:xfrm>
        </p:spPr>
        <p:txBody>
          <a:bodyPr/>
          <a:lstStyle>
            <a:lvl1pPr>
              <a:defRPr>
                <a:solidFill>
                  <a:schemeClr val="bg1"/>
                </a:solidFill>
              </a:defRPr>
            </a:lvl1pPr>
          </a:lstStyle>
          <a:p>
            <a:r>
              <a:rPr lang="en-US"/>
              <a:t>14th International Particle Accelerator Conference- IPAC'23</a:t>
            </a:r>
            <a:endParaRPr lang="fr-FR" dirty="0"/>
          </a:p>
        </p:txBody>
      </p:sp>
      <p:sp>
        <p:nvSpPr>
          <p:cNvPr id="11" name="Espace réservé du numéro de diapositive 8"/>
          <p:cNvSpPr>
            <a:spLocks noGrp="1"/>
          </p:cNvSpPr>
          <p:nvPr>
            <p:ph type="sldNum" sz="quarter" idx="12"/>
          </p:nvPr>
        </p:nvSpPr>
        <p:spPr>
          <a:xfrm>
            <a:off x="8159408" y="5714821"/>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Espace réservé du contenu 3"/>
          <p:cNvSpPr>
            <a:spLocks noGrp="1"/>
          </p:cNvSpPr>
          <p:nvPr>
            <p:ph sz="half" idx="2" hasCustomPrompt="1"/>
          </p:nvPr>
        </p:nvSpPr>
        <p:spPr>
          <a:xfrm>
            <a:off x="273821" y="797497"/>
            <a:ext cx="10308112"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183607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introduction : titre+contenu+filigran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 y="0"/>
            <a:ext cx="10772420" cy="6059487"/>
          </a:xfrm>
          <a:prstGeom prst="rect">
            <a:avLst/>
          </a:prstGeom>
        </p:spPr>
      </p:pic>
      <p:sp>
        <p:nvSpPr>
          <p:cNvPr id="8" name="Espace réservé du contenu 3"/>
          <p:cNvSpPr>
            <a:spLocks noGrp="1"/>
          </p:cNvSpPr>
          <p:nvPr>
            <p:ph sz="half" idx="2" hasCustomPrompt="1"/>
          </p:nvPr>
        </p:nvSpPr>
        <p:spPr>
          <a:xfrm>
            <a:off x="273820" y="1445569"/>
            <a:ext cx="10308112"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May 10th, 2023</a:t>
            </a:r>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14th International Particle Accelerator Conference- IPAC'23</a:t>
            </a:r>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a:t>Modifiez le style du titre</a:t>
            </a:r>
          </a:p>
        </p:txBody>
      </p:sp>
      <p:sp>
        <p:nvSpPr>
          <p:cNvPr id="13" name="ZoneTexte 12"/>
          <p:cNvSpPr txBox="1"/>
          <p:nvPr userDrawn="1"/>
        </p:nvSpPr>
        <p:spPr>
          <a:xfrm>
            <a:off x="7959903" y="481445"/>
            <a:ext cx="432047" cy="200055"/>
          </a:xfrm>
          <a:prstGeom prst="rect">
            <a:avLst/>
          </a:prstGeom>
          <a:noFill/>
        </p:spPr>
        <p:txBody>
          <a:bodyPr wrap="square" rtlCol="0">
            <a:spAutoFit/>
          </a:bodyPr>
          <a:lstStyle/>
          <a:p>
            <a:r>
              <a:rPr lang="fr-FR" sz="700" b="0" dirty="0">
                <a:solidFill>
                  <a:schemeClr val="bg1"/>
                </a:solidFill>
              </a:rPr>
              <a:t>IN2P3</a:t>
            </a:r>
          </a:p>
        </p:txBody>
      </p:sp>
    </p:spTree>
    <p:extLst>
      <p:ext uri="{BB962C8B-B14F-4D97-AF65-F5344CB8AC3E}">
        <p14:creationId xmlns:p14="http://schemas.microsoft.com/office/powerpoint/2010/main" val="901638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simple : titre+contenu+filigran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 y="0"/>
            <a:ext cx="10772417" cy="6059485"/>
          </a:xfrm>
          <a:prstGeom prst="rect">
            <a:avLst/>
          </a:prstGeom>
        </p:spPr>
      </p:pic>
      <p:sp>
        <p:nvSpPr>
          <p:cNvPr id="8" name="Titre 1"/>
          <p:cNvSpPr>
            <a:spLocks noGrp="1"/>
          </p:cNvSpPr>
          <p:nvPr>
            <p:ph type="title"/>
          </p:nvPr>
        </p:nvSpPr>
        <p:spPr>
          <a:xfrm>
            <a:off x="2290044" y="149425"/>
            <a:ext cx="5688632" cy="432048"/>
          </a:xfrm>
        </p:spPr>
        <p:txBody>
          <a:bodyPr>
            <a:normAutofit/>
          </a:bodyPr>
          <a:lstStyle>
            <a:lvl1pPr>
              <a:defRPr sz="2200" b="1">
                <a:solidFill>
                  <a:srgbClr val="00294B"/>
                </a:solidFill>
              </a:defRPr>
            </a:lvl1pPr>
          </a:lstStyle>
          <a:p>
            <a:r>
              <a:rPr lang="fr-FR" dirty="0"/>
              <a:t>Modifiez le style du titre</a:t>
            </a:r>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May 10th, 2023</a:t>
            </a:r>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14th International Particle Accelerator Conference- IPAC'23</a:t>
            </a:r>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Espace réservé du contenu 3"/>
          <p:cNvSpPr>
            <a:spLocks noGrp="1"/>
          </p:cNvSpPr>
          <p:nvPr>
            <p:ph sz="half" idx="2" hasCustomPrompt="1"/>
          </p:nvPr>
        </p:nvSpPr>
        <p:spPr>
          <a:xfrm>
            <a:off x="273820" y="797496"/>
            <a:ext cx="10308112"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49610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simple : titre+contenu">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 y="0"/>
            <a:ext cx="10772417" cy="6059484"/>
          </a:xfrm>
          <a:prstGeom prst="rect">
            <a:avLst/>
          </a:prstGeom>
        </p:spPr>
      </p:pic>
      <p:sp>
        <p:nvSpPr>
          <p:cNvPr id="8" name="Titre 1"/>
          <p:cNvSpPr>
            <a:spLocks noGrp="1"/>
          </p:cNvSpPr>
          <p:nvPr>
            <p:ph type="title"/>
          </p:nvPr>
        </p:nvSpPr>
        <p:spPr>
          <a:xfrm>
            <a:off x="2290044" y="149425"/>
            <a:ext cx="5688632" cy="432048"/>
          </a:xfrm>
        </p:spPr>
        <p:txBody>
          <a:bodyPr>
            <a:normAutofit/>
          </a:bodyPr>
          <a:lstStyle>
            <a:lvl1pPr>
              <a:defRPr sz="2200" b="1">
                <a:solidFill>
                  <a:srgbClr val="00294B"/>
                </a:solidFill>
              </a:defRPr>
            </a:lvl1pPr>
          </a:lstStyle>
          <a:p>
            <a:r>
              <a:rPr lang="fr-FR" dirty="0"/>
              <a:t>Modifiez le style du titre</a:t>
            </a:r>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May 10th, 2023</a:t>
            </a:r>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14th International Particle Accelerator Conference- IPAC'23</a:t>
            </a:r>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Espace réservé du contenu 3"/>
          <p:cNvSpPr>
            <a:spLocks noGrp="1"/>
          </p:cNvSpPr>
          <p:nvPr>
            <p:ph sz="half" idx="2" hasCustomPrompt="1"/>
          </p:nvPr>
        </p:nvSpPr>
        <p:spPr>
          <a:xfrm>
            <a:off x="273820" y="797496"/>
            <a:ext cx="10308112"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803060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introduction : titre+2 contenus+filigrane">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 y="0"/>
            <a:ext cx="10772420" cy="6059487"/>
          </a:xfrm>
          <a:prstGeom prst="rect">
            <a:avLst/>
          </a:prstGeom>
        </p:spPr>
      </p:pic>
      <p:sp>
        <p:nvSpPr>
          <p:cNvPr id="18"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a:t>Modifiez le style du titre</a:t>
            </a:r>
          </a:p>
        </p:txBody>
      </p:sp>
      <p:sp>
        <p:nvSpPr>
          <p:cNvPr id="19" name="Espace réservé du contenu 3"/>
          <p:cNvSpPr>
            <a:spLocks noGrp="1"/>
          </p:cNvSpPr>
          <p:nvPr>
            <p:ph sz="half" idx="2" hasCustomPrompt="1"/>
          </p:nvPr>
        </p:nvSpPr>
        <p:spPr>
          <a:xfrm>
            <a:off x="273820" y="1445569"/>
            <a:ext cx="5040559"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Espace réservé du contenu 3"/>
          <p:cNvSpPr>
            <a:spLocks noGrp="1"/>
          </p:cNvSpPr>
          <p:nvPr>
            <p:ph sz="half" idx="13" hasCustomPrompt="1"/>
          </p:nvPr>
        </p:nvSpPr>
        <p:spPr>
          <a:xfrm>
            <a:off x="5535752" y="1445569"/>
            <a:ext cx="5040559"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1" name="ZoneTexte 20"/>
          <p:cNvSpPr txBox="1"/>
          <p:nvPr userDrawn="1"/>
        </p:nvSpPr>
        <p:spPr>
          <a:xfrm>
            <a:off x="7959903" y="481445"/>
            <a:ext cx="432047" cy="200055"/>
          </a:xfrm>
          <a:prstGeom prst="rect">
            <a:avLst/>
          </a:prstGeom>
          <a:noFill/>
        </p:spPr>
        <p:txBody>
          <a:bodyPr wrap="square" rtlCol="0">
            <a:spAutoFit/>
          </a:bodyPr>
          <a:lstStyle/>
          <a:p>
            <a:r>
              <a:rPr lang="fr-FR" sz="700" b="0" dirty="0">
                <a:solidFill>
                  <a:schemeClr val="bg1"/>
                </a:solidFill>
              </a:rPr>
              <a:t>IN2P3</a:t>
            </a:r>
          </a:p>
        </p:txBody>
      </p:sp>
      <p:sp>
        <p:nvSpPr>
          <p:cNvPr id="25"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May 10th, 2023</a:t>
            </a:r>
            <a:endParaRPr lang="fr-FR" dirty="0"/>
          </a:p>
        </p:txBody>
      </p:sp>
      <p:sp>
        <p:nvSpPr>
          <p:cNvPr id="26"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14th International Particle Accelerator Conference- IPAC'23</a:t>
            </a:r>
            <a:endParaRPr lang="fr-FR" dirty="0"/>
          </a:p>
        </p:txBody>
      </p:sp>
      <p:sp>
        <p:nvSpPr>
          <p:cNvPr id="27"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4048089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simple  : titre+2 contenus+filigrane">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 y="0"/>
            <a:ext cx="10772420" cy="6059486"/>
          </a:xfrm>
          <a:prstGeom prst="rect">
            <a:avLst/>
          </a:prstGeom>
        </p:spPr>
      </p:pic>
      <p:sp>
        <p:nvSpPr>
          <p:cNvPr id="15"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May 10th, 2023</a:t>
            </a:r>
            <a:endParaRPr lang="fr-FR" dirty="0"/>
          </a:p>
        </p:txBody>
      </p:sp>
      <p:sp>
        <p:nvSpPr>
          <p:cNvPr id="16"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14th International Particle Accelerator Conference- IPAC'23</a:t>
            </a:r>
            <a:endParaRPr lang="fr-FR" dirty="0"/>
          </a:p>
        </p:txBody>
      </p:sp>
      <p:sp>
        <p:nvSpPr>
          <p:cNvPr id="17"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8"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a:t>Modifiez le style du titre</a:t>
            </a:r>
          </a:p>
        </p:txBody>
      </p:sp>
      <p:sp>
        <p:nvSpPr>
          <p:cNvPr id="19" name="Espace réservé du contenu 3"/>
          <p:cNvSpPr>
            <a:spLocks noGrp="1"/>
          </p:cNvSpPr>
          <p:nvPr>
            <p:ph sz="half" idx="2" hasCustomPrompt="1"/>
          </p:nvPr>
        </p:nvSpPr>
        <p:spPr>
          <a:xfrm>
            <a:off x="273820"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Espace réservé du contenu 3"/>
          <p:cNvSpPr>
            <a:spLocks noGrp="1"/>
          </p:cNvSpPr>
          <p:nvPr>
            <p:ph sz="half" idx="13" hasCustomPrompt="1"/>
          </p:nvPr>
        </p:nvSpPr>
        <p:spPr>
          <a:xfrm>
            <a:off x="5535752"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887427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simple  : titre+2 contenus">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 y="0"/>
            <a:ext cx="10772420" cy="6059486"/>
          </a:xfrm>
          <a:prstGeom prst="rect">
            <a:avLst/>
          </a:prstGeom>
        </p:spPr>
      </p:pic>
      <p:sp>
        <p:nvSpPr>
          <p:cNvPr id="15"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May 10th, 2023</a:t>
            </a:r>
            <a:endParaRPr lang="fr-FR" dirty="0"/>
          </a:p>
        </p:txBody>
      </p:sp>
      <p:sp>
        <p:nvSpPr>
          <p:cNvPr id="16"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14th International Particle Accelerator Conference- IPAC'23</a:t>
            </a:r>
            <a:endParaRPr lang="fr-FR" dirty="0"/>
          </a:p>
        </p:txBody>
      </p:sp>
      <p:sp>
        <p:nvSpPr>
          <p:cNvPr id="17"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8"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a:t>Modifiez le style du titre</a:t>
            </a:r>
          </a:p>
        </p:txBody>
      </p:sp>
      <p:sp>
        <p:nvSpPr>
          <p:cNvPr id="10" name="Espace réservé du contenu 3"/>
          <p:cNvSpPr>
            <a:spLocks noGrp="1"/>
          </p:cNvSpPr>
          <p:nvPr>
            <p:ph sz="half" idx="2" hasCustomPrompt="1"/>
          </p:nvPr>
        </p:nvSpPr>
        <p:spPr>
          <a:xfrm>
            <a:off x="273820"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Espace réservé du contenu 3"/>
          <p:cNvSpPr>
            <a:spLocks noGrp="1"/>
          </p:cNvSpPr>
          <p:nvPr>
            <p:ph sz="half" idx="13" hasCustomPrompt="1"/>
          </p:nvPr>
        </p:nvSpPr>
        <p:spPr>
          <a:xfrm>
            <a:off x="5535752"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311971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r>
              <a:rPr lang="fr-FR"/>
              <a:t>May 10th, 2023</a:t>
            </a:r>
          </a:p>
        </p:txBody>
      </p:sp>
      <p:sp>
        <p:nvSpPr>
          <p:cNvPr id="4" name="Espace réservé du pied de page 3"/>
          <p:cNvSpPr>
            <a:spLocks noGrp="1"/>
          </p:cNvSpPr>
          <p:nvPr>
            <p:ph type="ftr" sz="quarter" idx="11"/>
          </p:nvPr>
        </p:nvSpPr>
        <p:spPr/>
        <p:txBody>
          <a:bodyPr/>
          <a:lstStyle/>
          <a:p>
            <a:r>
              <a:rPr lang="fr-FR"/>
              <a:t>14th International Particle Accelerator Conference- IPAC'23</a:t>
            </a:r>
          </a:p>
        </p:txBody>
      </p:sp>
      <p:sp>
        <p:nvSpPr>
          <p:cNvPr id="5" name="Espace réservé du numéro de diapositive 4"/>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2206606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a:t>May 10th, 2023</a:t>
            </a:r>
          </a:p>
        </p:txBody>
      </p:sp>
      <p:sp>
        <p:nvSpPr>
          <p:cNvPr id="3" name="Espace réservé du pied de page 2"/>
          <p:cNvSpPr>
            <a:spLocks noGrp="1"/>
          </p:cNvSpPr>
          <p:nvPr>
            <p:ph type="ftr" sz="quarter" idx="11"/>
          </p:nvPr>
        </p:nvSpPr>
        <p:spPr/>
        <p:txBody>
          <a:bodyPr/>
          <a:lstStyle/>
          <a:p>
            <a:r>
              <a:rPr lang="fr-FR"/>
              <a:t>14th International Particle Accelerator Conference- IPAC'23</a:t>
            </a:r>
          </a:p>
        </p:txBody>
      </p:sp>
      <p:sp>
        <p:nvSpPr>
          <p:cNvPr id="4" name="Espace réservé du numéro de diapositive 3"/>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3260810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ey-numbers">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8" cy="6059485"/>
          </a:xfrm>
          <a:prstGeom prst="rect">
            <a:avLst/>
          </a:prstGeom>
        </p:spPr>
      </p:pic>
      <p:sp>
        <p:nvSpPr>
          <p:cNvPr id="2" name="Titre 1"/>
          <p:cNvSpPr>
            <a:spLocks noGrp="1"/>
          </p:cNvSpPr>
          <p:nvPr>
            <p:ph type="title"/>
          </p:nvPr>
        </p:nvSpPr>
        <p:spPr>
          <a:xfrm>
            <a:off x="1173918" y="149425"/>
            <a:ext cx="8424938" cy="432048"/>
          </a:xfrm>
        </p:spPr>
        <p:txBody>
          <a:bodyPr>
            <a:normAutofit/>
          </a:bodyPr>
          <a:lstStyle>
            <a:lvl1pPr algn="ctr">
              <a:defRPr sz="2400" b="1">
                <a:solidFill>
                  <a:schemeClr val="bg1"/>
                </a:solidFill>
              </a:defRPr>
            </a:lvl1pPr>
          </a:lstStyle>
          <a:p>
            <a:r>
              <a:rPr lang="fr-FR" dirty="0"/>
              <a:t>Modifiez le style du titre</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May 10th, 2023</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14th International Particle Accelerator Conference- IPAC'23</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2125629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741363" y="403225"/>
            <a:ext cx="3475037" cy="1414463"/>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4579938" y="873125"/>
            <a:ext cx="5453062" cy="43053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741363" y="1817688"/>
            <a:ext cx="3475037" cy="3368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r>
              <a:rPr lang="fr-FR"/>
              <a:t>May 10th, 2023</a:t>
            </a:r>
          </a:p>
        </p:txBody>
      </p:sp>
      <p:sp>
        <p:nvSpPr>
          <p:cNvPr id="6" name="Espace réservé du pied de page 5"/>
          <p:cNvSpPr>
            <a:spLocks noGrp="1"/>
          </p:cNvSpPr>
          <p:nvPr>
            <p:ph type="ftr" sz="quarter" idx="11"/>
          </p:nvPr>
        </p:nvSpPr>
        <p:spPr/>
        <p:txBody>
          <a:bodyPr/>
          <a:lstStyle/>
          <a:p>
            <a:r>
              <a:rPr lang="fr-FR"/>
              <a:t>14th International Particle Accelerator Conference- IPAC'23</a:t>
            </a:r>
          </a:p>
        </p:txBody>
      </p:sp>
      <p:sp>
        <p:nvSpPr>
          <p:cNvPr id="7" name="Espace réservé du numéro de diapositive 6"/>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471461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741363" y="403225"/>
            <a:ext cx="3475037" cy="1414463"/>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4579938" y="873125"/>
            <a:ext cx="5453062" cy="43053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741363" y="1817688"/>
            <a:ext cx="3475037" cy="3368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r>
              <a:rPr lang="fr-FR"/>
              <a:t>May 10th, 2023</a:t>
            </a:r>
          </a:p>
        </p:txBody>
      </p:sp>
      <p:sp>
        <p:nvSpPr>
          <p:cNvPr id="6" name="Espace réservé du pied de page 5"/>
          <p:cNvSpPr>
            <a:spLocks noGrp="1"/>
          </p:cNvSpPr>
          <p:nvPr>
            <p:ph type="ftr" sz="quarter" idx="11"/>
          </p:nvPr>
        </p:nvSpPr>
        <p:spPr/>
        <p:txBody>
          <a:bodyPr/>
          <a:lstStyle/>
          <a:p>
            <a:r>
              <a:rPr lang="fr-FR"/>
              <a:t>14th International Particle Accelerator Conference- IPAC'23</a:t>
            </a:r>
          </a:p>
        </p:txBody>
      </p:sp>
      <p:sp>
        <p:nvSpPr>
          <p:cNvPr id="7" name="Espace réservé du numéro de diapositive 6"/>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3827469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a:t>May 10th, 2023</a:t>
            </a:r>
          </a:p>
        </p:txBody>
      </p:sp>
      <p:sp>
        <p:nvSpPr>
          <p:cNvPr id="5" name="Espace réservé du pied de page 4"/>
          <p:cNvSpPr>
            <a:spLocks noGrp="1"/>
          </p:cNvSpPr>
          <p:nvPr>
            <p:ph type="ftr" sz="quarter" idx="11"/>
          </p:nvPr>
        </p:nvSpPr>
        <p:spPr/>
        <p:txBody>
          <a:bodyPr/>
          <a:lstStyle/>
          <a:p>
            <a:r>
              <a:rPr lang="fr-FR"/>
              <a:t>14th International Particle Accelerator Conference- IPAC'23</a:t>
            </a:r>
          </a:p>
        </p:txBody>
      </p:sp>
      <p:sp>
        <p:nvSpPr>
          <p:cNvPr id="6" name="Espace réservé du numéro de diapositive 5"/>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1340879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708900" y="322263"/>
            <a:ext cx="2322513" cy="5135562"/>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741363" y="322263"/>
            <a:ext cx="6815137" cy="5135562"/>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a:t>May 10th, 2023</a:t>
            </a:r>
          </a:p>
        </p:txBody>
      </p:sp>
      <p:sp>
        <p:nvSpPr>
          <p:cNvPr id="5" name="Espace réservé du pied de page 4"/>
          <p:cNvSpPr>
            <a:spLocks noGrp="1"/>
          </p:cNvSpPr>
          <p:nvPr>
            <p:ph type="ftr" sz="quarter" idx="11"/>
          </p:nvPr>
        </p:nvSpPr>
        <p:spPr/>
        <p:txBody>
          <a:bodyPr/>
          <a:lstStyle/>
          <a:p>
            <a:r>
              <a:rPr lang="fr-FR"/>
              <a:t>14th International Particle Accelerator Conference- IPAC'23</a:t>
            </a:r>
          </a:p>
        </p:txBody>
      </p:sp>
      <p:sp>
        <p:nvSpPr>
          <p:cNvPr id="6" name="Espace réservé du numéro de diapositive 5"/>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1149616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p-ijclab">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 y="0"/>
            <a:ext cx="10772420" cy="6059487"/>
          </a:xfrm>
          <a:prstGeom prst="rect">
            <a:avLst/>
          </a:prstGeom>
        </p:spPr>
      </p:pic>
      <p:sp>
        <p:nvSpPr>
          <p:cNvPr id="2" name="Titre 1"/>
          <p:cNvSpPr>
            <a:spLocks noGrp="1"/>
          </p:cNvSpPr>
          <p:nvPr>
            <p:ph type="title"/>
          </p:nvPr>
        </p:nvSpPr>
        <p:spPr>
          <a:xfrm>
            <a:off x="2290043" y="149425"/>
            <a:ext cx="8208911" cy="432048"/>
          </a:xfrm>
        </p:spPr>
        <p:txBody>
          <a:bodyPr>
            <a:normAutofit/>
          </a:bodyPr>
          <a:lstStyle>
            <a:lvl1pPr>
              <a:defRPr lang="fr-FR" sz="2400" b="1" kern="1200" dirty="0" smtClean="0">
                <a:solidFill>
                  <a:srgbClr val="00294B"/>
                </a:solidFill>
                <a:latin typeface="+mj-lt"/>
                <a:ea typeface="+mj-ea"/>
                <a:cs typeface="+mj-cs"/>
              </a:defRPr>
            </a:lvl1pPr>
          </a:lstStyle>
          <a:p>
            <a:r>
              <a:rPr lang="fr-FR" dirty="0"/>
              <a:t>Modifiez le style du titre</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May 10th, 2023</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14th International Particle Accelerator Conference- IPAC'23</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4233263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slide-fili-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 y="0"/>
            <a:ext cx="10772420" cy="6059487"/>
          </a:xfrm>
          <a:prstGeom prst="rect">
            <a:avLst/>
          </a:prstGeom>
        </p:spPr>
      </p:pic>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May 10th, 2023</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14th International Particle Accelerator Conference- IPAC'23</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1" name="Titre 1"/>
          <p:cNvSpPr>
            <a:spLocks noGrp="1"/>
          </p:cNvSpPr>
          <p:nvPr>
            <p:ph type="title"/>
          </p:nvPr>
        </p:nvSpPr>
        <p:spPr>
          <a:xfrm>
            <a:off x="2290044" y="149425"/>
            <a:ext cx="5688632" cy="432048"/>
          </a:xfrm>
        </p:spPr>
        <p:txBody>
          <a:bodyPr>
            <a:normAutofit/>
          </a:bodyPr>
          <a:lstStyle>
            <a:lvl1pPr>
              <a:defRPr lang="fr-FR" sz="2400" b="1" kern="1200" dirty="0" smtClean="0">
                <a:solidFill>
                  <a:srgbClr val="00294B"/>
                </a:solidFill>
                <a:latin typeface="+mj-lt"/>
                <a:ea typeface="+mj-ea"/>
                <a:cs typeface="+mj-cs"/>
              </a:defRPr>
            </a:lvl1pPr>
          </a:lstStyle>
          <a:p>
            <a:r>
              <a:rPr lang="fr-FR" dirty="0"/>
              <a:t>Modifiez le style du titre</a:t>
            </a:r>
          </a:p>
        </p:txBody>
      </p:sp>
    </p:spTree>
    <p:extLst>
      <p:ext uri="{BB962C8B-B14F-4D97-AF65-F5344CB8AC3E}">
        <p14:creationId xmlns:p14="http://schemas.microsoft.com/office/powerpoint/2010/main" val="360620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Intro-slide-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 y="0"/>
            <a:ext cx="10772420" cy="6059486"/>
          </a:xfrm>
          <a:prstGeom prst="rect">
            <a:avLst/>
          </a:prstGeom>
        </p:spPr>
      </p:pic>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May 10th, 2023</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14th International Particle Accelerator Conference- IPAC'23</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1" name="Titre 1"/>
          <p:cNvSpPr>
            <a:spLocks noGrp="1"/>
          </p:cNvSpPr>
          <p:nvPr>
            <p:ph type="title"/>
          </p:nvPr>
        </p:nvSpPr>
        <p:spPr>
          <a:xfrm>
            <a:off x="2290044" y="149425"/>
            <a:ext cx="5688632" cy="432048"/>
          </a:xfrm>
        </p:spPr>
        <p:txBody>
          <a:bodyPr>
            <a:normAutofit/>
          </a:bodyPr>
          <a:lstStyle>
            <a:lvl1pPr>
              <a:defRPr lang="fr-FR" sz="2400" b="1" kern="1200" dirty="0" smtClean="0">
                <a:solidFill>
                  <a:srgbClr val="00294B"/>
                </a:solidFill>
                <a:latin typeface="+mj-lt"/>
                <a:ea typeface="+mj-ea"/>
                <a:cs typeface="+mj-cs"/>
              </a:defRPr>
            </a:lvl1pPr>
          </a:lstStyle>
          <a:p>
            <a:r>
              <a:rPr lang="fr-FR" dirty="0"/>
              <a:t>Modifiez le style du titre</a:t>
            </a:r>
          </a:p>
        </p:txBody>
      </p:sp>
    </p:spTree>
    <p:extLst>
      <p:ext uri="{BB962C8B-B14F-4D97-AF65-F5344CB8AC3E}">
        <p14:creationId xmlns:p14="http://schemas.microsoft.com/office/powerpoint/2010/main" val="680099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slide-2-fili-tutelles">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 y="0"/>
            <a:ext cx="10772420" cy="6059486"/>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May 10th, 2023</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14th International Particle Accelerator Conference- IPAC'23</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325913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slide-2-fili">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 y="0"/>
            <a:ext cx="10772418" cy="6059486"/>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May 10th, 2023</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14th International Particle Accelerator Conference- IPAC'23</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283614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slide-2">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 y="0"/>
            <a:ext cx="10772418" cy="6059485"/>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May 10th, 2023</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14th International Particle Accelerator Conference- IPAC'23</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17065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slide-2-fili-small">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 y="0"/>
            <a:ext cx="10772417" cy="6059485"/>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May 10th, 2023</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14th International Particle Accelerator Conference- IPAC'23</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356109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741363" y="322263"/>
            <a:ext cx="9290050" cy="1171575"/>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741363" y="1612900"/>
            <a:ext cx="9290050" cy="3844925"/>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741363" y="5616575"/>
            <a:ext cx="2422525" cy="322263"/>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May 10th, 2023</a:t>
            </a:r>
          </a:p>
        </p:txBody>
      </p:sp>
      <p:sp>
        <p:nvSpPr>
          <p:cNvPr id="5" name="Espace réservé du pied de page 4"/>
          <p:cNvSpPr>
            <a:spLocks noGrp="1"/>
          </p:cNvSpPr>
          <p:nvPr>
            <p:ph type="ftr" sz="quarter" idx="3"/>
          </p:nvPr>
        </p:nvSpPr>
        <p:spPr>
          <a:xfrm>
            <a:off x="3568700" y="5616575"/>
            <a:ext cx="3635375" cy="32226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14th International Particle Accelerator Conference- IPAC'23</a:t>
            </a:r>
            <a:endParaRPr lang="fr-FR" dirty="0"/>
          </a:p>
        </p:txBody>
      </p:sp>
      <p:sp>
        <p:nvSpPr>
          <p:cNvPr id="6" name="Espace réservé du numéro de diapositive 5"/>
          <p:cNvSpPr>
            <a:spLocks noGrp="1"/>
          </p:cNvSpPr>
          <p:nvPr>
            <p:ph type="sldNum" sz="quarter" idx="4"/>
          </p:nvPr>
        </p:nvSpPr>
        <p:spPr>
          <a:xfrm>
            <a:off x="7608888" y="5616575"/>
            <a:ext cx="2422525" cy="322263"/>
          </a:xfrm>
          <a:prstGeom prst="rect">
            <a:avLst/>
          </a:prstGeom>
        </p:spPr>
        <p:txBody>
          <a:bodyPr vert="horz" lIns="91440" tIns="45720" rIns="91440" bIns="45720" rtlCol="0" anchor="ctr"/>
          <a:lstStyle>
            <a:lvl1pPr algn="r">
              <a:defRPr sz="1200">
                <a:solidFill>
                  <a:schemeClr val="tx1">
                    <a:tint val="75000"/>
                  </a:schemeClr>
                </a:solidFill>
              </a:defRPr>
            </a:lvl1pPr>
          </a:lstStyle>
          <a:p>
            <a:fld id="{77E71596-5F9D-49C5-9701-16B3CA54319D}" type="slidenum">
              <a:rPr lang="fr-FR" smtClean="0"/>
              <a:t>‹N°›</a:t>
            </a:fld>
            <a:endParaRPr lang="fr-FR"/>
          </a:p>
        </p:txBody>
      </p:sp>
    </p:spTree>
    <p:extLst>
      <p:ext uri="{BB962C8B-B14F-4D97-AF65-F5344CB8AC3E}">
        <p14:creationId xmlns:p14="http://schemas.microsoft.com/office/powerpoint/2010/main" val="331646588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1" r:id="rId3"/>
    <p:sldLayoutId id="2147483708" r:id="rId4"/>
    <p:sldLayoutId id="2147483709" r:id="rId5"/>
    <p:sldLayoutId id="2147483702" r:id="rId6"/>
    <p:sldLayoutId id="2147483703" r:id="rId7"/>
    <p:sldLayoutId id="2147483704" r:id="rId8"/>
    <p:sldLayoutId id="2147483710" r:id="rId9"/>
    <p:sldLayoutId id="2147483711" r:id="rId10"/>
    <p:sldLayoutId id="2147483727"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741363" y="322263"/>
            <a:ext cx="9290050" cy="1171575"/>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741363" y="1612900"/>
            <a:ext cx="9290050" cy="3844925"/>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741363" y="5616575"/>
            <a:ext cx="2422525" cy="322263"/>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May 10th, 2023</a:t>
            </a:r>
          </a:p>
        </p:txBody>
      </p:sp>
      <p:sp>
        <p:nvSpPr>
          <p:cNvPr id="5" name="Espace réservé du pied de page 4"/>
          <p:cNvSpPr>
            <a:spLocks noGrp="1"/>
          </p:cNvSpPr>
          <p:nvPr>
            <p:ph type="ftr" sz="quarter" idx="3"/>
          </p:nvPr>
        </p:nvSpPr>
        <p:spPr>
          <a:xfrm>
            <a:off x="3568700" y="5616575"/>
            <a:ext cx="3635375" cy="32226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14th International Particle Accelerator Conference- IPAC'23</a:t>
            </a:r>
          </a:p>
        </p:txBody>
      </p:sp>
      <p:sp>
        <p:nvSpPr>
          <p:cNvPr id="6" name="Espace réservé du numéro de diapositive 5"/>
          <p:cNvSpPr>
            <a:spLocks noGrp="1"/>
          </p:cNvSpPr>
          <p:nvPr>
            <p:ph type="sldNum" sz="quarter" idx="4"/>
          </p:nvPr>
        </p:nvSpPr>
        <p:spPr>
          <a:xfrm>
            <a:off x="7608888" y="5616575"/>
            <a:ext cx="2422525" cy="322263"/>
          </a:xfrm>
          <a:prstGeom prst="rect">
            <a:avLst/>
          </a:prstGeom>
        </p:spPr>
        <p:txBody>
          <a:bodyPr vert="horz" lIns="91440" tIns="45720" rIns="91440" bIns="45720" rtlCol="0" anchor="ctr"/>
          <a:lstStyle>
            <a:lvl1pPr algn="r">
              <a:defRPr sz="1200">
                <a:solidFill>
                  <a:schemeClr val="tx1">
                    <a:tint val="75000"/>
                  </a:schemeClr>
                </a:solidFill>
              </a:defRPr>
            </a:lvl1pPr>
          </a:lstStyle>
          <a:p>
            <a:fld id="{2126CF9F-CC6A-4010-A70A-E16F699FA027}" type="slidenum">
              <a:rPr lang="fr-FR" smtClean="0"/>
              <a:t>‹N°›</a:t>
            </a:fld>
            <a:endParaRPr lang="fr-FR"/>
          </a:p>
        </p:txBody>
      </p:sp>
    </p:spTree>
    <p:extLst>
      <p:ext uri="{BB962C8B-B14F-4D97-AF65-F5344CB8AC3E}">
        <p14:creationId xmlns:p14="http://schemas.microsoft.com/office/powerpoint/2010/main" val="46717802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tiff"/><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gif"/><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image" Target="../media/image48.tiff"/><Relationship Id="rId1" Type="http://schemas.openxmlformats.org/officeDocument/2006/relationships/slideLayout" Target="../slideLayouts/slideLayout10.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55.jpeg"/></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10.xml"/><Relationship Id="rId6" Type="http://schemas.openxmlformats.org/officeDocument/2006/relationships/image" Target="../media/image59.png"/><Relationship Id="rId5" Type="http://schemas.openxmlformats.org/officeDocument/2006/relationships/image" Target="../media/image400.png"/><Relationship Id="rId10" Type="http://schemas.openxmlformats.org/officeDocument/2006/relationships/image" Target="../media/image63.png"/><Relationship Id="rId4" Type="http://schemas.openxmlformats.org/officeDocument/2006/relationships/image" Target="../media/image58.png"/><Relationship Id="rId9"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jpeg"/><Relationship Id="rId1" Type="http://schemas.openxmlformats.org/officeDocument/2006/relationships/slideLayout" Target="../slideLayouts/slideLayout10.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10.xml"/><Relationship Id="rId4" Type="http://schemas.openxmlformats.org/officeDocument/2006/relationships/hyperlink" Target="https://indico.ijclab.in2p3.fr/event/9521/"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hyperlink" Target="https://arxiv.org/ftp/arxiv/papers/2201/2201.07895.pdf" TargetMode="External"/><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xml"/><Relationship Id="rId5" Type="http://schemas.openxmlformats.org/officeDocument/2006/relationships/image" Target="../media/image30.jpe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0.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2">
            <a:extLst>
              <a:ext uri="{FF2B5EF4-FFF2-40B4-BE49-F238E27FC236}">
                <a16:creationId xmlns:a16="http://schemas.microsoft.com/office/drawing/2014/main" id="{3C8A8624-B6BC-4CDB-B6BA-56A8EA4F98B6}"/>
              </a:ext>
            </a:extLst>
          </p:cNvPr>
          <p:cNvSpPr txBox="1">
            <a:spLocks/>
          </p:cNvSpPr>
          <p:nvPr/>
        </p:nvSpPr>
        <p:spPr>
          <a:xfrm>
            <a:off x="57796" y="1625199"/>
            <a:ext cx="6899503" cy="277269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fr-FR" sz="2400" b="1" kern="1200" dirty="0" smtClean="0">
                <a:solidFill>
                  <a:srgbClr val="00294B"/>
                </a:solidFill>
                <a:latin typeface="+mj-lt"/>
                <a:ea typeface="+mj-ea"/>
                <a:cs typeface="+mj-cs"/>
              </a:defRPr>
            </a:lvl1pPr>
          </a:lstStyle>
          <a:p>
            <a:pPr algn="ctr" fontAlgn="auto">
              <a:spcAft>
                <a:spcPts val="0"/>
              </a:spcAft>
            </a:pPr>
            <a:endParaRPr lang="en-GB" sz="3800" dirty="0">
              <a:solidFill>
                <a:schemeClr val="accent5">
                  <a:lumMod val="75000"/>
                </a:schemeClr>
              </a:solidFill>
              <a:latin typeface="+mn-lt"/>
            </a:endParaRPr>
          </a:p>
          <a:p>
            <a:pPr algn="ctr" fontAlgn="auto">
              <a:spcAft>
                <a:spcPts val="0"/>
              </a:spcAft>
            </a:pPr>
            <a:r>
              <a:rPr lang="en-GB" sz="2200" dirty="0">
                <a:solidFill>
                  <a:srgbClr val="FF6700"/>
                </a:solidFill>
                <a:latin typeface="+mn-lt"/>
              </a:rPr>
              <a:t>A novel facility for ERL development and applications in multi-turn configuration and high-power regime</a:t>
            </a:r>
          </a:p>
          <a:p>
            <a:pPr algn="ctr" fontAlgn="auto">
              <a:spcAft>
                <a:spcPts val="0"/>
              </a:spcAft>
            </a:pPr>
            <a:endParaRPr lang="en-GB" sz="2000" dirty="0">
              <a:solidFill>
                <a:srgbClr val="FF6700"/>
              </a:solidFill>
              <a:latin typeface="+mn-lt"/>
            </a:endParaRPr>
          </a:p>
          <a:p>
            <a:pPr algn="ctr" fontAlgn="auto">
              <a:spcAft>
                <a:spcPts val="0"/>
              </a:spcAft>
            </a:pPr>
            <a:endParaRPr lang="en-GB" sz="2000" dirty="0">
              <a:solidFill>
                <a:srgbClr val="FF6700"/>
              </a:solidFill>
              <a:latin typeface="+mn-lt"/>
            </a:endParaRPr>
          </a:p>
          <a:p>
            <a:pPr algn="ctr" fontAlgn="auto">
              <a:spcAft>
                <a:spcPts val="0"/>
              </a:spcAft>
            </a:pPr>
            <a:endParaRPr lang="en-GB" sz="1800" dirty="0">
              <a:solidFill>
                <a:schemeClr val="accent5">
                  <a:lumMod val="75000"/>
                </a:schemeClr>
              </a:solidFill>
              <a:latin typeface="+mn-lt"/>
            </a:endParaRPr>
          </a:p>
          <a:p>
            <a:pPr algn="ctr" fontAlgn="auto">
              <a:spcAft>
                <a:spcPts val="0"/>
              </a:spcAft>
            </a:pPr>
            <a:r>
              <a:rPr lang="en-GB" sz="1800" dirty="0">
                <a:latin typeface="+mn-lt"/>
              </a:rPr>
              <a:t>Venice, May 10</a:t>
            </a:r>
            <a:r>
              <a:rPr lang="en-GB" sz="1800" baseline="30000" dirty="0">
                <a:latin typeface="+mn-lt"/>
              </a:rPr>
              <a:t>th</a:t>
            </a:r>
            <a:r>
              <a:rPr lang="en-GB" sz="1800" dirty="0">
                <a:latin typeface="+mn-lt"/>
              </a:rPr>
              <a:t> 2023</a:t>
            </a:r>
          </a:p>
          <a:p>
            <a:pPr algn="ctr" fontAlgn="auto">
              <a:spcAft>
                <a:spcPts val="0"/>
              </a:spcAft>
            </a:pPr>
            <a:r>
              <a:rPr lang="en-GB" sz="1800" dirty="0">
                <a:latin typeface="+mn-lt"/>
              </a:rPr>
              <a:t>Walid KAABI on behalf of PERLE Collaboration</a:t>
            </a:r>
            <a:endParaRPr lang="en-GB" sz="1800" i="1" dirty="0"/>
          </a:p>
        </p:txBody>
      </p:sp>
      <p:grpSp>
        <p:nvGrpSpPr>
          <p:cNvPr id="21" name="Groupe 20">
            <a:extLst>
              <a:ext uri="{FF2B5EF4-FFF2-40B4-BE49-F238E27FC236}">
                <a16:creationId xmlns:a16="http://schemas.microsoft.com/office/drawing/2014/main" id="{7E2CB2E1-BF14-D17F-C42C-2B3D344A810C}"/>
              </a:ext>
            </a:extLst>
          </p:cNvPr>
          <p:cNvGrpSpPr/>
          <p:nvPr/>
        </p:nvGrpSpPr>
        <p:grpSpPr>
          <a:xfrm>
            <a:off x="417835" y="4541912"/>
            <a:ext cx="6192688" cy="1008112"/>
            <a:chOff x="417835" y="4613920"/>
            <a:chExt cx="6192688" cy="1008112"/>
          </a:xfrm>
        </p:grpSpPr>
        <p:pic>
          <p:nvPicPr>
            <p:cNvPr id="9" name="image16.png">
              <a:extLst>
                <a:ext uri="{FF2B5EF4-FFF2-40B4-BE49-F238E27FC236}">
                  <a16:creationId xmlns:a16="http://schemas.microsoft.com/office/drawing/2014/main" id="{1FB1D8B8-4538-FFE0-10EE-B81759A783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79872" y="4678766"/>
              <a:ext cx="1335618" cy="339548"/>
            </a:xfrm>
            <a:prstGeom prst="rect">
              <a:avLst/>
            </a:prstGeom>
            <a:ln w="12700">
              <a:miter lim="400000"/>
            </a:ln>
          </p:spPr>
        </p:pic>
        <p:pic>
          <p:nvPicPr>
            <p:cNvPr id="10" name="image19.png">
              <a:extLst>
                <a:ext uri="{FF2B5EF4-FFF2-40B4-BE49-F238E27FC236}">
                  <a16:creationId xmlns:a16="http://schemas.microsoft.com/office/drawing/2014/main" id="{48163FEC-F3C2-1B55-1B2F-D0BDC1723F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74905" y="4669696"/>
              <a:ext cx="1335618" cy="339548"/>
            </a:xfrm>
            <a:prstGeom prst="rect">
              <a:avLst/>
            </a:prstGeom>
            <a:ln w="12700">
              <a:miter lim="400000"/>
            </a:ln>
          </p:spPr>
        </p:pic>
        <p:pic>
          <p:nvPicPr>
            <p:cNvPr id="11" name="Picture 2" descr="Fichier:Logo CERN.jpg">
              <a:extLst>
                <a:ext uri="{FF2B5EF4-FFF2-40B4-BE49-F238E27FC236}">
                  <a16:creationId xmlns:a16="http://schemas.microsoft.com/office/drawing/2014/main" id="{14D863CA-B7EB-E1BB-470F-9E2F0C7BD41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62650" y="4632713"/>
              <a:ext cx="548329" cy="4800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Résultat de recherche d'images pour &quot;Liverpool university logo&quot;">
              <a:extLst>
                <a:ext uri="{FF2B5EF4-FFF2-40B4-BE49-F238E27FC236}">
                  <a16:creationId xmlns:a16="http://schemas.microsoft.com/office/drawing/2014/main" id="{03521682-B061-5419-8A18-ADA7AB92285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98658" y="4644885"/>
              <a:ext cx="1089837" cy="3904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Résultat de recherche d'images pour &quot;Budker institute novosibirsk logo&quot;">
              <a:extLst>
                <a:ext uri="{FF2B5EF4-FFF2-40B4-BE49-F238E27FC236}">
                  <a16:creationId xmlns:a16="http://schemas.microsoft.com/office/drawing/2014/main" id="{992F63F8-D50C-43BB-38DE-54CEF4DACDB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872558" y="5228910"/>
              <a:ext cx="826967" cy="393122"/>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14" name="Picture 10" descr="Résultat de recherche d'images pour &quot;logo in2p3&quot;">
              <a:extLst>
                <a:ext uri="{FF2B5EF4-FFF2-40B4-BE49-F238E27FC236}">
                  <a16:creationId xmlns:a16="http://schemas.microsoft.com/office/drawing/2014/main" id="{5DBF2214-A3F0-6BBA-B02C-75165B9D0DC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17835" y="4631022"/>
              <a:ext cx="985398" cy="480090"/>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a:extLst>
                <a:ext uri="{FF2B5EF4-FFF2-40B4-BE49-F238E27FC236}">
                  <a16:creationId xmlns:a16="http://schemas.microsoft.com/office/drawing/2014/main" id="{74B0DC2E-D28D-8893-BAC2-B1AFFC57D0E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638897" y="4613920"/>
              <a:ext cx="581658" cy="480090"/>
            </a:xfrm>
            <a:prstGeom prst="rect">
              <a:avLst/>
            </a:prstGeom>
          </p:spPr>
        </p:pic>
        <p:pic>
          <p:nvPicPr>
            <p:cNvPr id="16" name="Picture 2">
              <a:extLst>
                <a:ext uri="{FF2B5EF4-FFF2-40B4-BE49-F238E27FC236}">
                  <a16:creationId xmlns:a16="http://schemas.microsoft.com/office/drawing/2014/main" id="{DB26EA41-B8EB-8FC7-8B43-AB5CC9469904}"/>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214528" y="5195417"/>
              <a:ext cx="483399" cy="4239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logo_web">
              <a:extLst>
                <a:ext uri="{FF2B5EF4-FFF2-40B4-BE49-F238E27FC236}">
                  <a16:creationId xmlns:a16="http://schemas.microsoft.com/office/drawing/2014/main" id="{B0F98F10-C893-CACA-D07F-4D07A192958D}"/>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069713" y="5228910"/>
              <a:ext cx="1033772" cy="372556"/>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Image 18">
            <a:extLst>
              <a:ext uri="{FF2B5EF4-FFF2-40B4-BE49-F238E27FC236}">
                <a16:creationId xmlns:a16="http://schemas.microsoft.com/office/drawing/2014/main" id="{6E082961-DB43-25D2-C954-81664A3CE2F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957299" y="613796"/>
            <a:ext cx="3815476" cy="5080244"/>
          </a:xfrm>
          <a:prstGeom prst="rect">
            <a:avLst/>
          </a:prstGeom>
          <a:ln w="6350">
            <a:solidFill>
              <a:schemeClr val="tx1"/>
            </a:solidFill>
          </a:ln>
        </p:spPr>
      </p:pic>
      <p:pic>
        <p:nvPicPr>
          <p:cNvPr id="22" name="Image 21">
            <a:extLst>
              <a:ext uri="{FF2B5EF4-FFF2-40B4-BE49-F238E27FC236}">
                <a16:creationId xmlns:a16="http://schemas.microsoft.com/office/drawing/2014/main" id="{8B6636B2-6627-BBE3-D987-A4E1071970D2}"/>
              </a:ext>
            </a:extLst>
          </p:cNvPr>
          <p:cNvPicPr>
            <a:picLocks noChangeAspect="1"/>
          </p:cNvPicPr>
          <p:nvPr/>
        </p:nvPicPr>
        <p:blipFill>
          <a:blip r:embed="rId12"/>
          <a:stretch>
            <a:fillRect/>
          </a:stretch>
        </p:blipFill>
        <p:spPr>
          <a:xfrm>
            <a:off x="2684655" y="1157536"/>
            <a:ext cx="1274175" cy="864096"/>
          </a:xfrm>
          <a:prstGeom prst="rect">
            <a:avLst/>
          </a:prstGeom>
        </p:spPr>
      </p:pic>
      <p:pic>
        <p:nvPicPr>
          <p:cNvPr id="23" name="Image 22">
            <a:extLst>
              <a:ext uri="{FF2B5EF4-FFF2-40B4-BE49-F238E27FC236}">
                <a16:creationId xmlns:a16="http://schemas.microsoft.com/office/drawing/2014/main" id="{AD149AB2-CBD9-4BFE-722D-5D67711656A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970563" y="629076"/>
            <a:ext cx="1188498" cy="672476"/>
          </a:xfrm>
          <a:prstGeom prst="rect">
            <a:avLst/>
          </a:prstGeom>
          <a:noFill/>
        </p:spPr>
      </p:pic>
    </p:spTree>
    <p:extLst>
      <p:ext uri="{BB962C8B-B14F-4D97-AF65-F5344CB8AC3E}">
        <p14:creationId xmlns:p14="http://schemas.microsoft.com/office/powerpoint/2010/main" val="3830563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F8F2F6B8-CF99-453F-AECB-DAC97DF0A7DC}"/>
              </a:ext>
            </a:extLst>
          </p:cNvPr>
          <p:cNvSpPr>
            <a:spLocks noGrp="1"/>
          </p:cNvSpPr>
          <p:nvPr>
            <p:ph type="sldNum" sz="quarter" idx="12"/>
          </p:nvPr>
        </p:nvSpPr>
        <p:spPr/>
        <p:txBody>
          <a:bodyPr/>
          <a:lstStyle/>
          <a:p>
            <a:fld id="{A1D34A6C-293D-4938-8C94-867BBF78D389}" type="slidenum">
              <a:rPr lang="en-US" smtClean="0"/>
              <a:t>10</a:t>
            </a:fld>
            <a:endParaRPr lang="en-US"/>
          </a:p>
        </p:txBody>
      </p:sp>
      <p:sp>
        <p:nvSpPr>
          <p:cNvPr id="8" name="Titre 1">
            <a:extLst>
              <a:ext uri="{FF2B5EF4-FFF2-40B4-BE49-F238E27FC236}">
                <a16:creationId xmlns:a16="http://schemas.microsoft.com/office/drawing/2014/main" id="{A0F5F689-F331-4317-29F9-936F1C47E571}"/>
              </a:ext>
            </a:extLst>
          </p:cNvPr>
          <p:cNvSpPr>
            <a:spLocks noGrp="1"/>
          </p:cNvSpPr>
          <p:nvPr>
            <p:ph type="title"/>
          </p:nvPr>
        </p:nvSpPr>
        <p:spPr>
          <a:xfrm>
            <a:off x="1065906" y="149426"/>
            <a:ext cx="7093501" cy="432048"/>
          </a:xfrm>
        </p:spPr>
        <p:txBody>
          <a:bodyPr>
            <a:normAutofit/>
          </a:bodyPr>
          <a:lstStyle/>
          <a:p>
            <a:r>
              <a:rPr lang="en-US" sz="2400" dirty="0">
                <a:solidFill>
                  <a:schemeClr val="accent5">
                    <a:lumMod val="75000"/>
                  </a:schemeClr>
                </a:solidFill>
                <a:latin typeface="+mn-lt"/>
              </a:rPr>
              <a:t>Lattice optimization of the 250 MeV version of PERLE</a:t>
            </a:r>
          </a:p>
        </p:txBody>
      </p:sp>
      <p:pic>
        <p:nvPicPr>
          <p:cNvPr id="2" name="Image 1">
            <a:extLst>
              <a:ext uri="{FF2B5EF4-FFF2-40B4-BE49-F238E27FC236}">
                <a16:creationId xmlns:a16="http://schemas.microsoft.com/office/drawing/2014/main" id="{5610C6F8-736B-DC30-6874-F695AE1801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2047" y="653480"/>
            <a:ext cx="9994900" cy="4179472"/>
          </a:xfrm>
          <a:prstGeom prst="rect">
            <a:avLst/>
          </a:prstGeom>
        </p:spPr>
      </p:pic>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831E0304-229D-F73F-0098-D27048327001}"/>
                  </a:ext>
                </a:extLst>
              </p:cNvPr>
              <p:cNvSpPr txBox="1"/>
              <p:nvPr/>
            </p:nvSpPr>
            <p:spPr>
              <a:xfrm>
                <a:off x="360039" y="4866819"/>
                <a:ext cx="9994900" cy="323165"/>
              </a:xfrm>
              <a:prstGeom prst="rect">
                <a:avLst/>
              </a:prstGeom>
              <a:noFill/>
            </p:spPr>
            <p:txBody>
              <a:bodyPr wrap="square" rtlCol="0">
                <a:spAutoFit/>
              </a:bodyPr>
              <a:lstStyle/>
              <a:p>
                <a:pPr algn="ctr"/>
                <a:r>
                  <a:rPr lang="en-GB" sz="1500" dirty="0">
                    <a:latin typeface="+mn-lt"/>
                  </a:rPr>
                  <a:t>Transverse beam size (3</a:t>
                </a:r>
                <a14:m>
                  <m:oMath xmlns:m="http://schemas.openxmlformats.org/officeDocument/2006/math">
                    <m:r>
                      <a:rPr lang="en-GB" sz="1500" i="1" smtClean="0">
                        <a:latin typeface="Cambria Math" panose="02040503050406030204" pitchFamily="18" charset="0"/>
                        <a:ea typeface="Cambria Math" panose="02040503050406030204" pitchFamily="18" charset="0"/>
                      </a:rPr>
                      <m:t>𝜎</m:t>
                    </m:r>
                    <m:r>
                      <a:rPr lang="fr-FR" sz="1500" b="0" i="1" smtClean="0">
                        <a:latin typeface="Cambria Math" panose="02040503050406030204" pitchFamily="18" charset="0"/>
                        <a:ea typeface="Cambria Math" panose="02040503050406030204" pitchFamily="18" charset="0"/>
                      </a:rPr>
                      <m:t> </m:t>
                    </m:r>
                    <m:r>
                      <m:rPr>
                        <m:sty m:val="p"/>
                      </m:rPr>
                      <a:rPr lang="fr-FR" sz="1500" b="0" i="0" smtClean="0">
                        <a:latin typeface="Cambria Math" panose="02040503050406030204" pitchFamily="18" charset="0"/>
                        <a:ea typeface="Cambria Math" panose="02040503050406030204" pitchFamily="18" charset="0"/>
                      </a:rPr>
                      <m:t>radius</m:t>
                    </m:r>
                    <m:r>
                      <a:rPr lang="fr-FR" sz="1500" b="0" i="0" smtClean="0">
                        <a:latin typeface="Cambria Math" panose="02040503050406030204" pitchFamily="18" charset="0"/>
                        <a:ea typeface="Cambria Math" panose="02040503050406030204" pitchFamily="18" charset="0"/>
                      </a:rPr>
                      <m:t>)&lt;2,2 </m:t>
                    </m:r>
                    <m:r>
                      <m:rPr>
                        <m:sty m:val="p"/>
                      </m:rPr>
                      <a:rPr lang="fr-FR" sz="1500">
                        <a:latin typeface="Cambria Math" panose="02040503050406030204" pitchFamily="18" charset="0"/>
                        <a:ea typeface="Cambria Math" panose="02040503050406030204" pitchFamily="18" charset="0"/>
                      </a:rPr>
                      <m:t>mm</m:t>
                    </m:r>
                    <m:r>
                      <a:rPr lang="fr-FR" sz="1500" b="0" i="0" smtClean="0">
                        <a:latin typeface="Cambria Math" panose="02040503050406030204" pitchFamily="18" charset="0"/>
                        <a:ea typeface="Cambria Math" panose="02040503050406030204" pitchFamily="18" charset="0"/>
                      </a:rPr>
                      <m:t> </m:t>
                    </m:r>
                  </m:oMath>
                </a14:m>
                <a:r>
                  <a:rPr lang="fr-FR" sz="1500" b="0" dirty="0">
                    <a:latin typeface="+mn-lt"/>
                    <a:ea typeface="Cambria Math" panose="02040503050406030204" pitchFamily="18" charset="0"/>
                  </a:rPr>
                  <a:t>(</a:t>
                </a:r>
                <a14:m>
                  <m:oMath xmlns:m="http://schemas.openxmlformats.org/officeDocument/2006/math">
                    <m:r>
                      <m:rPr>
                        <m:sty m:val="p"/>
                      </m:rPr>
                      <a:rPr lang="fr-FR" sz="1500" b="0" i="0" smtClean="0">
                        <a:latin typeface="Cambria Math" panose="02040503050406030204" pitchFamily="18" charset="0"/>
                        <a:ea typeface="Cambria Math" panose="02040503050406030204" pitchFamily="18" charset="0"/>
                      </a:rPr>
                      <m:t>after</m:t>
                    </m:r>
                    <m:r>
                      <a:rPr lang="fr-FR" sz="1500" b="0" i="0" smtClean="0">
                        <a:latin typeface="Cambria Math" panose="02040503050406030204" pitchFamily="18" charset="0"/>
                        <a:ea typeface="Cambria Math" panose="02040503050406030204" pitchFamily="18" charset="0"/>
                      </a:rPr>
                      <m:t> </m:t>
                    </m:r>
                    <m:r>
                      <m:rPr>
                        <m:sty m:val="p"/>
                      </m:rPr>
                      <a:rPr lang="fr-FR" sz="1500" b="0" i="0" smtClean="0">
                        <a:latin typeface="Cambria Math" panose="02040503050406030204" pitchFamily="18" charset="0"/>
                        <a:ea typeface="Cambria Math" panose="02040503050406030204" pitchFamily="18" charset="0"/>
                      </a:rPr>
                      <m:t>the</m:t>
                    </m:r>
                    <m:r>
                      <a:rPr lang="fr-FR" sz="1500" b="0" i="0" smtClean="0">
                        <a:latin typeface="Cambria Math" panose="02040503050406030204" pitchFamily="18" charset="0"/>
                        <a:ea typeface="Cambria Math" panose="02040503050406030204" pitchFamily="18" charset="0"/>
                      </a:rPr>
                      <m:t> 2</m:t>
                    </m:r>
                    <m:r>
                      <m:rPr>
                        <m:sty m:val="p"/>
                      </m:rPr>
                      <a:rPr lang="fr-FR" sz="1500" b="0" i="0" smtClean="0">
                        <a:latin typeface="Cambria Math" panose="02040503050406030204" pitchFamily="18" charset="0"/>
                        <a:ea typeface="Cambria Math" panose="02040503050406030204" pitchFamily="18" charset="0"/>
                      </a:rPr>
                      <m:t>nd</m:t>
                    </m:r>
                    <m:r>
                      <a:rPr lang="fr-FR" sz="1500" b="0" i="0" smtClean="0">
                        <a:latin typeface="Cambria Math" panose="02040503050406030204" pitchFamily="18" charset="0"/>
                        <a:ea typeface="Cambria Math" panose="02040503050406030204" pitchFamily="18" charset="0"/>
                      </a:rPr>
                      <m:t> </m:t>
                    </m:r>
                    <m:r>
                      <m:rPr>
                        <m:sty m:val="p"/>
                      </m:rPr>
                      <a:rPr lang="fr-FR" sz="1500" b="0" i="0" smtClean="0">
                        <a:latin typeface="Cambria Math" panose="02040503050406030204" pitchFamily="18" charset="0"/>
                        <a:ea typeface="Cambria Math" panose="02040503050406030204" pitchFamily="18" charset="0"/>
                      </a:rPr>
                      <m:t>RF</m:t>
                    </m:r>
                    <m:r>
                      <a:rPr lang="fr-FR" sz="1500" b="0" i="0" smtClean="0">
                        <a:latin typeface="Cambria Math" panose="02040503050406030204" pitchFamily="18" charset="0"/>
                        <a:ea typeface="Cambria Math" panose="02040503050406030204" pitchFamily="18" charset="0"/>
                      </a:rPr>
                      <m:t> </m:t>
                    </m:r>
                    <m:r>
                      <m:rPr>
                        <m:sty m:val="p"/>
                      </m:rPr>
                      <a:rPr lang="fr-FR" sz="1500" b="0" i="0" smtClean="0">
                        <a:latin typeface="Cambria Math" panose="02040503050406030204" pitchFamily="18" charset="0"/>
                        <a:ea typeface="Cambria Math" panose="02040503050406030204" pitchFamily="18" charset="0"/>
                      </a:rPr>
                      <m:t>cavity</m:t>
                    </m:r>
                    <m:r>
                      <a:rPr lang="fr-FR" sz="1500" b="0" i="0" smtClean="0">
                        <a:latin typeface="Cambria Math" panose="02040503050406030204" pitchFamily="18" charset="0"/>
                        <a:ea typeface="Cambria Math" panose="02040503050406030204" pitchFamily="18" charset="0"/>
                      </a:rPr>
                      <m:t>),</m:t>
                    </m:r>
                    <m:r>
                      <m:rPr>
                        <m:nor/>
                      </m:rPr>
                      <a:rPr lang="en-GB" sz="1500" dirty="0">
                        <a:latin typeface="+mn-lt"/>
                      </a:rPr>
                      <m:t>Dispersion</m:t>
                    </m:r>
                    <m:r>
                      <m:rPr>
                        <m:nor/>
                      </m:rPr>
                      <a:rPr lang="en-GB" sz="1500" dirty="0">
                        <a:latin typeface="+mn-lt"/>
                      </a:rPr>
                      <m:t> &lt; 70 </m:t>
                    </m:r>
                    <m:r>
                      <m:rPr>
                        <m:nor/>
                      </m:rPr>
                      <a:rPr lang="en-GB" sz="1500" dirty="0">
                        <a:latin typeface="+mn-lt"/>
                      </a:rPr>
                      <m:t>cm</m:t>
                    </m:r>
                  </m:oMath>
                </a14:m>
                <a:r>
                  <a:rPr lang="en-GB" sz="1500" dirty="0">
                    <a:latin typeface="+mn-lt"/>
                  </a:rPr>
                  <a:t> and Low beta function @ the 2 IRs</a:t>
                </a:r>
              </a:p>
            </p:txBody>
          </p:sp>
        </mc:Choice>
        <mc:Fallback xmlns="">
          <p:sp>
            <p:nvSpPr>
              <p:cNvPr id="3" name="ZoneTexte 2">
                <a:extLst>
                  <a:ext uri="{FF2B5EF4-FFF2-40B4-BE49-F238E27FC236}">
                    <a16:creationId xmlns:a16="http://schemas.microsoft.com/office/drawing/2014/main" id="{831E0304-229D-F73F-0098-D27048327001}"/>
                  </a:ext>
                </a:extLst>
              </p:cNvPr>
              <p:cNvSpPr txBox="1">
                <a:spLocks noRot="1" noChangeAspect="1" noMove="1" noResize="1" noEditPoints="1" noAdjustHandles="1" noChangeArrowheads="1" noChangeShapeType="1" noTextEdit="1"/>
              </p:cNvSpPr>
              <p:nvPr/>
            </p:nvSpPr>
            <p:spPr>
              <a:xfrm>
                <a:off x="360039" y="4866819"/>
                <a:ext cx="9994900" cy="323165"/>
              </a:xfrm>
              <a:prstGeom prst="rect">
                <a:avLst/>
              </a:prstGeom>
              <a:blipFill>
                <a:blip r:embed="rId3"/>
                <a:stretch>
                  <a:fillRect t="-3846" b="-23077"/>
                </a:stretch>
              </a:blipFill>
            </p:spPr>
            <p:txBody>
              <a:bodyPr/>
              <a:lstStyle/>
              <a:p>
                <a:r>
                  <a:rPr lang="en-GB">
                    <a:noFill/>
                  </a:rPr>
                  <a:t> </a:t>
                </a:r>
              </a:p>
            </p:txBody>
          </p:sp>
        </mc:Fallback>
      </mc:AlternateContent>
      <p:sp>
        <p:nvSpPr>
          <p:cNvPr id="7" name="Rectangle : coins arrondis 6">
            <a:extLst>
              <a:ext uri="{FF2B5EF4-FFF2-40B4-BE49-F238E27FC236}">
                <a16:creationId xmlns:a16="http://schemas.microsoft.com/office/drawing/2014/main" id="{77779E50-06ED-DA59-ADE5-780C803358F9}"/>
              </a:ext>
            </a:extLst>
          </p:cNvPr>
          <p:cNvSpPr/>
          <p:nvPr/>
        </p:nvSpPr>
        <p:spPr>
          <a:xfrm rot="19186021">
            <a:off x="5197562" y="977403"/>
            <a:ext cx="1025722" cy="236945"/>
          </a:xfrm>
          <a:prstGeom prst="round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Étoile à 5 branches 8">
            <a:extLst>
              <a:ext uri="{FF2B5EF4-FFF2-40B4-BE49-F238E27FC236}">
                <a16:creationId xmlns:a16="http://schemas.microsoft.com/office/drawing/2014/main" id="{325102DB-E011-6EF4-EAE0-01A6EAD48280}"/>
              </a:ext>
            </a:extLst>
          </p:cNvPr>
          <p:cNvSpPr>
            <a:spLocks noChangeAspect="1"/>
          </p:cNvSpPr>
          <p:nvPr/>
        </p:nvSpPr>
        <p:spPr>
          <a:xfrm>
            <a:off x="5340667" y="4541912"/>
            <a:ext cx="72000" cy="72000"/>
          </a:xfrm>
          <a:prstGeom prst="star5">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Étoile à 5 branches 11">
            <a:extLst>
              <a:ext uri="{FF2B5EF4-FFF2-40B4-BE49-F238E27FC236}">
                <a16:creationId xmlns:a16="http://schemas.microsoft.com/office/drawing/2014/main" id="{686B5D7E-81DF-DD88-07F6-25261455BD53}"/>
              </a:ext>
            </a:extLst>
          </p:cNvPr>
          <p:cNvSpPr/>
          <p:nvPr/>
        </p:nvSpPr>
        <p:spPr>
          <a:xfrm>
            <a:off x="5484684" y="4541912"/>
            <a:ext cx="45719" cy="72000"/>
          </a:xfrm>
          <a:prstGeom prst="star5">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Étoile à 5 branches 12">
            <a:extLst>
              <a:ext uri="{FF2B5EF4-FFF2-40B4-BE49-F238E27FC236}">
                <a16:creationId xmlns:a16="http://schemas.microsoft.com/office/drawing/2014/main" id="{4ECAA2DA-5E14-493C-DC56-8D49764D40CD}"/>
              </a:ext>
            </a:extLst>
          </p:cNvPr>
          <p:cNvSpPr>
            <a:spLocks noChangeAspect="1"/>
          </p:cNvSpPr>
          <p:nvPr/>
        </p:nvSpPr>
        <p:spPr>
          <a:xfrm>
            <a:off x="5340667" y="1589584"/>
            <a:ext cx="72000" cy="72000"/>
          </a:xfrm>
          <a:prstGeom prst="star5">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Étoile à 5 branches 13">
            <a:extLst>
              <a:ext uri="{FF2B5EF4-FFF2-40B4-BE49-F238E27FC236}">
                <a16:creationId xmlns:a16="http://schemas.microsoft.com/office/drawing/2014/main" id="{5B44A53C-9908-1BBC-4CF7-FF918431A67B}"/>
              </a:ext>
            </a:extLst>
          </p:cNvPr>
          <p:cNvSpPr/>
          <p:nvPr/>
        </p:nvSpPr>
        <p:spPr>
          <a:xfrm>
            <a:off x="5484684" y="1589584"/>
            <a:ext cx="45719" cy="72000"/>
          </a:xfrm>
          <a:prstGeom prst="star5">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Espace réservé de la date 5">
            <a:extLst>
              <a:ext uri="{FF2B5EF4-FFF2-40B4-BE49-F238E27FC236}">
                <a16:creationId xmlns:a16="http://schemas.microsoft.com/office/drawing/2014/main" id="{07E9BC2E-920A-BF8B-2195-0E91BB3562B6}"/>
              </a:ext>
            </a:extLst>
          </p:cNvPr>
          <p:cNvSpPr>
            <a:spLocks noGrp="1"/>
          </p:cNvSpPr>
          <p:nvPr>
            <p:ph type="dt" sz="half" idx="10"/>
          </p:nvPr>
        </p:nvSpPr>
        <p:spPr/>
        <p:txBody>
          <a:bodyPr/>
          <a:lstStyle/>
          <a:p>
            <a:r>
              <a:rPr lang="fr-FR"/>
              <a:t>May 10th, 2023</a:t>
            </a:r>
            <a:endParaRPr lang="fr-FR" dirty="0"/>
          </a:p>
        </p:txBody>
      </p:sp>
      <p:sp>
        <p:nvSpPr>
          <p:cNvPr id="10" name="Espace réservé du pied de page 9">
            <a:extLst>
              <a:ext uri="{FF2B5EF4-FFF2-40B4-BE49-F238E27FC236}">
                <a16:creationId xmlns:a16="http://schemas.microsoft.com/office/drawing/2014/main" id="{C3F1E482-4503-8660-58F7-EA2AD1CA9E19}"/>
              </a:ext>
            </a:extLst>
          </p:cNvPr>
          <p:cNvSpPr>
            <a:spLocks noGrp="1"/>
          </p:cNvSpPr>
          <p:nvPr>
            <p:ph type="ftr" sz="quarter" idx="11"/>
          </p:nvPr>
        </p:nvSpPr>
        <p:spPr/>
        <p:txBody>
          <a:bodyPr/>
          <a:lstStyle/>
          <a:p>
            <a:r>
              <a:rPr lang="en-US"/>
              <a:t>14th International Particle Accelerator Conference- IPAC'23</a:t>
            </a:r>
            <a:endParaRPr lang="fr-FR" dirty="0"/>
          </a:p>
        </p:txBody>
      </p:sp>
      <p:sp>
        <p:nvSpPr>
          <p:cNvPr id="15" name="ZoneTexte 14">
            <a:extLst>
              <a:ext uri="{FF2B5EF4-FFF2-40B4-BE49-F238E27FC236}">
                <a16:creationId xmlns:a16="http://schemas.microsoft.com/office/drawing/2014/main" id="{765DF8C2-12BA-009C-CABF-A9666FDA3B19}"/>
              </a:ext>
            </a:extLst>
          </p:cNvPr>
          <p:cNvSpPr txBox="1"/>
          <p:nvPr/>
        </p:nvSpPr>
        <p:spPr>
          <a:xfrm>
            <a:off x="432047" y="5314255"/>
            <a:ext cx="9706868" cy="307777"/>
          </a:xfrm>
          <a:prstGeom prst="rect">
            <a:avLst/>
          </a:prstGeom>
          <a:noFill/>
        </p:spPr>
        <p:txBody>
          <a:bodyPr wrap="square" rtlCol="0">
            <a:spAutoFit/>
          </a:bodyPr>
          <a:lstStyle/>
          <a:p>
            <a:r>
              <a:rPr lang="en-GB" sz="1400" dirty="0">
                <a:solidFill>
                  <a:schemeClr val="accent1">
                    <a:lumMod val="75000"/>
                  </a:schemeClr>
                </a:solidFill>
                <a:latin typeface="+mn-lt"/>
                <a:cs typeface="Arial" panose="020B0604020202020204" pitchFamily="34" charset="0"/>
              </a:rPr>
              <a:t>Alexis </a:t>
            </a:r>
            <a:r>
              <a:rPr lang="en-GB" sz="1400" dirty="0" err="1">
                <a:solidFill>
                  <a:schemeClr val="accent1">
                    <a:lumMod val="75000"/>
                  </a:schemeClr>
                </a:solidFill>
                <a:latin typeface="+mn-lt"/>
                <a:cs typeface="Arial" panose="020B0604020202020204" pitchFamily="34" charset="0"/>
              </a:rPr>
              <a:t>Fomin</a:t>
            </a:r>
            <a:r>
              <a:rPr lang="en-GB" sz="1400" dirty="0">
                <a:solidFill>
                  <a:schemeClr val="accent1">
                    <a:lumMod val="75000"/>
                  </a:schemeClr>
                </a:solidFill>
                <a:latin typeface="+mn-lt"/>
                <a:cs typeface="Arial" panose="020B0604020202020204" pitchFamily="34" charset="0"/>
              </a:rPr>
              <a:t> et al. “</a:t>
            </a:r>
            <a:r>
              <a:rPr lang="en-GB" sz="1400" i="1" dirty="0">
                <a:solidFill>
                  <a:schemeClr val="accent1">
                    <a:lumMod val="75000"/>
                  </a:schemeClr>
                </a:solidFill>
                <a:latin typeface="+mn-lt"/>
                <a:cs typeface="Arial" panose="020B0604020202020204" pitchFamily="34" charset="0"/>
              </a:rPr>
              <a:t>Lattice design of 250 MeV version of PERLE</a:t>
            </a:r>
            <a:r>
              <a:rPr lang="en-GB" sz="1400" dirty="0">
                <a:solidFill>
                  <a:schemeClr val="accent1">
                    <a:lumMod val="75000"/>
                  </a:schemeClr>
                </a:solidFill>
                <a:latin typeface="+mn-lt"/>
                <a:cs typeface="Arial" panose="020B0604020202020204" pitchFamily="34" charset="0"/>
              </a:rPr>
              <a:t>”- IPAC’23- TUPL171</a:t>
            </a:r>
          </a:p>
        </p:txBody>
      </p:sp>
    </p:spTree>
    <p:extLst>
      <p:ext uri="{BB962C8B-B14F-4D97-AF65-F5344CB8AC3E}">
        <p14:creationId xmlns:p14="http://schemas.microsoft.com/office/powerpoint/2010/main" val="2346016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May 10th, 2023</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11</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14th International Particle Accelerator Conference- IPAC'23</a:t>
            </a:r>
          </a:p>
        </p:txBody>
      </p:sp>
      <p:sp>
        <p:nvSpPr>
          <p:cNvPr id="23" name="Titre 1">
            <a:extLst>
              <a:ext uri="{FF2B5EF4-FFF2-40B4-BE49-F238E27FC236}">
                <a16:creationId xmlns:a16="http://schemas.microsoft.com/office/drawing/2014/main" id="{D3988D1C-9A8B-B619-6EFD-6B9BB83E9C5C}"/>
              </a:ext>
            </a:extLst>
          </p:cNvPr>
          <p:cNvSpPr>
            <a:spLocks noGrp="1"/>
          </p:cNvSpPr>
          <p:nvPr>
            <p:ph type="title"/>
          </p:nvPr>
        </p:nvSpPr>
        <p:spPr>
          <a:xfrm>
            <a:off x="1065907" y="149425"/>
            <a:ext cx="7163834" cy="447518"/>
          </a:xfrm>
        </p:spPr>
        <p:txBody>
          <a:bodyPr/>
          <a:lstStyle/>
          <a:p>
            <a:r>
              <a:rPr lang="en-GB" b="1" dirty="0">
                <a:solidFill>
                  <a:schemeClr val="accent5">
                    <a:lumMod val="75000"/>
                  </a:schemeClr>
                </a:solidFill>
                <a:latin typeface="+mn-lt"/>
              </a:rPr>
              <a:t>Bunch Filling Pattern studies</a:t>
            </a:r>
            <a:endParaRPr lang="en-GB" dirty="0">
              <a:solidFill>
                <a:schemeClr val="accent5">
                  <a:lumMod val="75000"/>
                </a:schemeClr>
              </a:solidFill>
              <a:latin typeface="+mn-lt"/>
            </a:endParaRPr>
          </a:p>
        </p:txBody>
      </p:sp>
      <p:pic>
        <p:nvPicPr>
          <p:cNvPr id="3" name="Image 2">
            <a:extLst>
              <a:ext uri="{FF2B5EF4-FFF2-40B4-BE49-F238E27FC236}">
                <a16:creationId xmlns:a16="http://schemas.microsoft.com/office/drawing/2014/main" id="{D0B7FC5D-04BA-E900-052E-E3975BE3BE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92476" y="1276504"/>
            <a:ext cx="6262021" cy="3841200"/>
          </a:xfrm>
          <a:prstGeom prst="rect">
            <a:avLst/>
          </a:prstGeom>
        </p:spPr>
      </p:pic>
      <p:pic>
        <p:nvPicPr>
          <p:cNvPr id="5" name="Image 4">
            <a:extLst>
              <a:ext uri="{FF2B5EF4-FFF2-40B4-BE49-F238E27FC236}">
                <a16:creationId xmlns:a16="http://schemas.microsoft.com/office/drawing/2014/main" id="{D76EF789-9E00-F3B5-73EA-ED28D6127B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63402" y="1276776"/>
            <a:ext cx="6263545" cy="3841200"/>
          </a:xfrm>
          <a:prstGeom prst="rect">
            <a:avLst/>
          </a:prstGeom>
        </p:spPr>
      </p:pic>
      <p:grpSp>
        <p:nvGrpSpPr>
          <p:cNvPr id="8" name="Groupe 7">
            <a:extLst>
              <a:ext uri="{FF2B5EF4-FFF2-40B4-BE49-F238E27FC236}">
                <a16:creationId xmlns:a16="http://schemas.microsoft.com/office/drawing/2014/main" id="{0BD95CDF-39BE-CF99-757A-D25C28D40C2B}"/>
              </a:ext>
            </a:extLst>
          </p:cNvPr>
          <p:cNvGrpSpPr/>
          <p:nvPr/>
        </p:nvGrpSpPr>
        <p:grpSpPr>
          <a:xfrm>
            <a:off x="4090939" y="1157536"/>
            <a:ext cx="6264000" cy="4112729"/>
            <a:chOff x="4090243" y="1157536"/>
            <a:chExt cx="6264000" cy="4112729"/>
          </a:xfrm>
        </p:grpSpPr>
        <p:pic>
          <p:nvPicPr>
            <p:cNvPr id="6" name="Image 5">
              <a:extLst>
                <a:ext uri="{FF2B5EF4-FFF2-40B4-BE49-F238E27FC236}">
                  <a16:creationId xmlns:a16="http://schemas.microsoft.com/office/drawing/2014/main" id="{EC189721-63F3-1ECC-5C89-4EE3D9BAB9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90243" y="1157536"/>
              <a:ext cx="6264000" cy="4112729"/>
            </a:xfrm>
            <a:prstGeom prst="rect">
              <a:avLst/>
            </a:prstGeom>
          </p:spPr>
        </p:pic>
        <p:sp>
          <p:nvSpPr>
            <p:cNvPr id="7" name="Rectangle 6">
              <a:extLst>
                <a:ext uri="{FF2B5EF4-FFF2-40B4-BE49-F238E27FC236}">
                  <a16:creationId xmlns:a16="http://schemas.microsoft.com/office/drawing/2014/main" id="{095ABAED-AC9E-E776-3C6A-1435272F92BB}"/>
                </a:ext>
              </a:extLst>
            </p:cNvPr>
            <p:cNvSpPr/>
            <p:nvPr/>
          </p:nvSpPr>
          <p:spPr>
            <a:xfrm>
              <a:off x="4090698" y="4397896"/>
              <a:ext cx="287577"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ZoneTexte 9">
            <a:extLst>
              <a:ext uri="{FF2B5EF4-FFF2-40B4-BE49-F238E27FC236}">
                <a16:creationId xmlns:a16="http://schemas.microsoft.com/office/drawing/2014/main" id="{5226C416-D9EA-BC59-D8D3-5A5426E8834F}"/>
              </a:ext>
            </a:extLst>
          </p:cNvPr>
          <p:cNvSpPr txBox="1"/>
          <p:nvPr/>
        </p:nvSpPr>
        <p:spPr>
          <a:xfrm>
            <a:off x="201810" y="941512"/>
            <a:ext cx="4176465" cy="4632037"/>
          </a:xfrm>
          <a:prstGeom prst="rect">
            <a:avLst/>
          </a:prstGeom>
          <a:noFill/>
        </p:spPr>
        <p:txBody>
          <a:bodyPr wrap="square" rtlCol="0">
            <a:spAutoFit/>
          </a:bodyPr>
          <a:lstStyle/>
          <a:p>
            <a:r>
              <a:rPr lang="en-GB" sz="1500" b="1" u="sng" dirty="0">
                <a:latin typeface="+mn-lt"/>
                <a:cs typeface="Arial" panose="020B0604020202020204" pitchFamily="34" charset="0"/>
              </a:rPr>
              <a:t>In the injection line:</a:t>
            </a:r>
          </a:p>
          <a:p>
            <a:pPr marL="285750" indent="-285750">
              <a:buFont typeface="Wingdings" pitchFamily="2" charset="2"/>
              <a:buChar char="§"/>
            </a:pPr>
            <a:r>
              <a:rPr lang="en-GB" sz="1500" dirty="0">
                <a:latin typeface="+mn-lt"/>
                <a:cs typeface="Arial" panose="020B0604020202020204" pitchFamily="34" charset="0"/>
              </a:rPr>
              <a:t>500 </a:t>
            </a:r>
            <a:r>
              <a:rPr lang="en-GB" sz="1500" dirty="0" err="1">
                <a:latin typeface="+mn-lt"/>
                <a:cs typeface="Arial" panose="020B0604020202020204" pitchFamily="34" charset="0"/>
              </a:rPr>
              <a:t>pC</a:t>
            </a:r>
            <a:r>
              <a:rPr lang="en-GB" sz="1500" dirty="0">
                <a:latin typeface="+mn-lt"/>
                <a:cs typeface="Arial" panose="020B0604020202020204" pitchFamily="34" charset="0"/>
              </a:rPr>
              <a:t> e- </a:t>
            </a:r>
            <a:r>
              <a:rPr lang="en-GB" sz="1500" dirty="0" err="1">
                <a:latin typeface="+mn-lt"/>
                <a:cs typeface="Arial" panose="020B0604020202020204" pitchFamily="34" charset="0"/>
              </a:rPr>
              <a:t>bunchs</a:t>
            </a:r>
            <a:r>
              <a:rPr lang="en-GB" sz="1500" dirty="0">
                <a:latin typeface="+mn-lt"/>
                <a:cs typeface="Arial" panose="020B0604020202020204" pitchFamily="34" charset="0"/>
              </a:rPr>
              <a:t> generated at </a:t>
            </a:r>
            <a:r>
              <a:rPr lang="en-GB" sz="1500" dirty="0" err="1">
                <a:latin typeface="+mn-lt"/>
                <a:cs typeface="Arial" panose="020B0604020202020204" pitchFamily="34" charset="0"/>
              </a:rPr>
              <a:t>f</a:t>
            </a:r>
            <a:r>
              <a:rPr lang="en-GB" sz="1500" baseline="-25000" dirty="0" err="1">
                <a:latin typeface="+mn-lt"/>
                <a:cs typeface="Arial" panose="020B0604020202020204" pitchFamily="34" charset="0"/>
              </a:rPr>
              <a:t>inj</a:t>
            </a:r>
            <a:r>
              <a:rPr lang="en-GB" sz="1500" dirty="0">
                <a:latin typeface="+mn-lt"/>
                <a:cs typeface="Arial" panose="020B0604020202020204" pitchFamily="34" charset="0"/>
              </a:rPr>
              <a:t>= 40 MHz</a:t>
            </a:r>
          </a:p>
          <a:p>
            <a:pPr marL="787400" lvl="1" indent="-285750">
              <a:buFont typeface="Wingdings" pitchFamily="2" charset="2"/>
              <a:buChar char="à"/>
            </a:pPr>
            <a:r>
              <a:rPr lang="en-GB" sz="1500" dirty="0">
                <a:latin typeface="+mn-lt"/>
                <a:cs typeface="Arial" panose="020B0604020202020204" pitchFamily="34" charset="0"/>
                <a:sym typeface="Wingdings" pitchFamily="2" charset="2"/>
              </a:rPr>
              <a:t>time spacing between bunches: 25 ns</a:t>
            </a:r>
          </a:p>
          <a:p>
            <a:pPr marL="787400" lvl="1" indent="-285750">
              <a:buFont typeface="Wingdings" pitchFamily="2" charset="2"/>
              <a:buChar char="à"/>
            </a:pPr>
            <a:r>
              <a:rPr lang="en-GB" sz="1500" dirty="0">
                <a:latin typeface="+mn-lt"/>
                <a:cs typeface="Arial" panose="020B0604020202020204" pitchFamily="34" charset="0"/>
                <a:sym typeface="Wingdings" pitchFamily="2" charset="2"/>
              </a:rPr>
              <a:t>average current: 20 mA</a:t>
            </a:r>
          </a:p>
          <a:p>
            <a:pPr marL="285750" indent="-285750">
              <a:buFont typeface="Wingdings" pitchFamily="2" charset="2"/>
              <a:buChar char="§"/>
            </a:pPr>
            <a:r>
              <a:rPr lang="en-GB" sz="1500" dirty="0">
                <a:latin typeface="+mn-lt"/>
                <a:cs typeface="Arial" panose="020B0604020202020204" pitchFamily="34" charset="0"/>
                <a:sym typeface="Wingdings" pitchFamily="2" charset="2"/>
              </a:rPr>
              <a:t>Bunches accelerated to 7 MeV in the injector then injected into the ERL loop</a:t>
            </a:r>
          </a:p>
          <a:p>
            <a:r>
              <a:rPr lang="en-GB" sz="1500" b="1" u="sng" dirty="0">
                <a:latin typeface="+mn-lt"/>
                <a:cs typeface="Arial" panose="020B0604020202020204" pitchFamily="34" charset="0"/>
                <a:sym typeface="Wingdings" pitchFamily="2" charset="2"/>
              </a:rPr>
              <a:t>ERL Loop:</a:t>
            </a:r>
          </a:p>
          <a:p>
            <a:r>
              <a:rPr lang="en-GB" sz="1500" dirty="0">
                <a:latin typeface="+mn-lt"/>
                <a:cs typeface="Arial" panose="020B0604020202020204" pitchFamily="34" charset="0"/>
                <a:sym typeface="Wingdings" pitchFamily="2" charset="2"/>
              </a:rPr>
              <a:t>Cavity frequency: </a:t>
            </a:r>
            <a:r>
              <a:rPr lang="en-GB" sz="1500" dirty="0" err="1">
                <a:latin typeface="+mn-lt"/>
                <a:cs typeface="Arial" panose="020B0604020202020204" pitchFamily="34" charset="0"/>
                <a:sym typeface="Wingdings" pitchFamily="2" charset="2"/>
              </a:rPr>
              <a:t>f</a:t>
            </a:r>
            <a:r>
              <a:rPr lang="en-GB" sz="1500" baseline="-25000" dirty="0" err="1">
                <a:latin typeface="+mn-lt"/>
                <a:cs typeface="Arial" panose="020B0604020202020204" pitchFamily="34" charset="0"/>
                <a:sym typeface="Wingdings" pitchFamily="2" charset="2"/>
              </a:rPr>
              <a:t>RF</a:t>
            </a:r>
            <a:r>
              <a:rPr lang="en-GB" sz="1500" dirty="0">
                <a:latin typeface="+mn-lt"/>
                <a:cs typeface="Arial" panose="020B0604020202020204" pitchFamily="34" charset="0"/>
                <a:sym typeface="Wingdings" pitchFamily="2" charset="2"/>
              </a:rPr>
              <a:t>= 801,58 MHz (</a:t>
            </a:r>
            <a:r>
              <a:rPr lang="en-US" altLang="en-US" sz="1500" dirty="0" err="1">
                <a:latin typeface="Symbol" panose="05050102010706020507" pitchFamily="18" charset="2"/>
              </a:rPr>
              <a:t>l</a:t>
            </a:r>
            <a:r>
              <a:rPr lang="en-US" altLang="en-US" sz="1500" baseline="-25000" dirty="0" err="1">
                <a:latin typeface="+mn-lt"/>
              </a:rPr>
              <a:t>RF</a:t>
            </a:r>
            <a:r>
              <a:rPr lang="en-US" altLang="en-US" sz="1500" dirty="0">
                <a:latin typeface="+mn-lt"/>
              </a:rPr>
              <a:t>= 34.7 cm</a:t>
            </a:r>
            <a:r>
              <a:rPr lang="en-GB" sz="1500" dirty="0">
                <a:latin typeface="+mn-lt"/>
                <a:cs typeface="Arial" panose="020B0604020202020204" pitchFamily="34" charset="0"/>
                <a:sym typeface="Wingdings" pitchFamily="2" charset="2"/>
              </a:rPr>
              <a:t>)</a:t>
            </a:r>
          </a:p>
          <a:p>
            <a:pPr marL="285750" indent="-285750">
              <a:buFont typeface="Wingdings" pitchFamily="2" charset="2"/>
              <a:buChar char="à"/>
            </a:pPr>
            <a:r>
              <a:rPr lang="en-GB" sz="1500" dirty="0" err="1">
                <a:latin typeface="+mn-lt"/>
                <a:cs typeface="Arial" panose="020B0604020202020204" pitchFamily="34" charset="0"/>
                <a:sym typeface="Wingdings" pitchFamily="2" charset="2"/>
              </a:rPr>
              <a:t>f</a:t>
            </a:r>
            <a:r>
              <a:rPr lang="en-GB" sz="1500" baseline="-25000" dirty="0" err="1">
                <a:latin typeface="+mn-lt"/>
                <a:cs typeface="Arial" panose="020B0604020202020204" pitchFamily="34" charset="0"/>
                <a:sym typeface="Wingdings" pitchFamily="2" charset="2"/>
              </a:rPr>
              <a:t>RF</a:t>
            </a:r>
            <a:r>
              <a:rPr lang="en-GB" sz="1500" dirty="0">
                <a:latin typeface="+mn-lt"/>
                <a:cs typeface="Arial" panose="020B0604020202020204" pitchFamily="34" charset="0"/>
                <a:sym typeface="Wingdings" pitchFamily="2" charset="2"/>
              </a:rPr>
              <a:t>/</a:t>
            </a:r>
            <a:r>
              <a:rPr lang="en-GB" sz="1500" dirty="0" err="1">
                <a:latin typeface="+mn-lt"/>
                <a:cs typeface="Arial" panose="020B0604020202020204" pitchFamily="34" charset="0"/>
                <a:sym typeface="Wingdings" pitchFamily="2" charset="2"/>
              </a:rPr>
              <a:t>f</a:t>
            </a:r>
            <a:r>
              <a:rPr lang="en-GB" sz="1500" baseline="-25000" dirty="0" err="1">
                <a:latin typeface="+mn-lt"/>
                <a:cs typeface="Arial" panose="020B0604020202020204" pitchFamily="34" charset="0"/>
                <a:sym typeface="Wingdings" pitchFamily="2" charset="2"/>
              </a:rPr>
              <a:t>inj</a:t>
            </a:r>
            <a:r>
              <a:rPr lang="en-GB" sz="1500" baseline="-25000" dirty="0">
                <a:latin typeface="+mn-lt"/>
                <a:cs typeface="Arial" panose="020B0604020202020204" pitchFamily="34" charset="0"/>
                <a:sym typeface="Wingdings" pitchFamily="2" charset="2"/>
              </a:rPr>
              <a:t> = </a:t>
            </a:r>
            <a:r>
              <a:rPr lang="en-GB" sz="1500" dirty="0">
                <a:latin typeface="+mn-lt"/>
                <a:cs typeface="Arial" panose="020B0604020202020204" pitchFamily="34" charset="0"/>
                <a:sym typeface="Wingdings" pitchFamily="2" charset="2"/>
              </a:rPr>
              <a:t>20</a:t>
            </a:r>
          </a:p>
          <a:p>
            <a:pPr marL="285750" indent="-285750">
              <a:buFont typeface="Wingdings" pitchFamily="2" charset="2"/>
              <a:buChar char="à"/>
            </a:pPr>
            <a:r>
              <a:rPr lang="en-GB" sz="1500" dirty="0">
                <a:latin typeface="+mn-lt"/>
                <a:cs typeface="Arial" panose="020B0604020202020204" pitchFamily="34" charset="0"/>
                <a:sym typeface="Wingdings" pitchFamily="2" charset="2"/>
              </a:rPr>
              <a:t>Length spacing between bunches: 20 </a:t>
            </a:r>
            <a:r>
              <a:rPr lang="en-US" altLang="en-US" sz="1500" dirty="0" err="1">
                <a:latin typeface="Symbol" panose="05050102010706020507" pitchFamily="18" charset="2"/>
              </a:rPr>
              <a:t>l</a:t>
            </a:r>
            <a:r>
              <a:rPr lang="en-US" altLang="en-US" sz="1500" baseline="-25000" dirty="0" err="1">
                <a:latin typeface="+mn-lt"/>
              </a:rPr>
              <a:t>RF</a:t>
            </a:r>
            <a:endParaRPr lang="en-US" altLang="en-US" sz="1500" baseline="-25000" dirty="0">
              <a:latin typeface="+mn-lt"/>
            </a:endParaRPr>
          </a:p>
          <a:p>
            <a:endParaRPr lang="en-US" sz="1500" baseline="-25000" dirty="0">
              <a:latin typeface="+mn-lt"/>
              <a:cs typeface="Arial" panose="020B0604020202020204" pitchFamily="34" charset="0"/>
              <a:sym typeface="Wingdings" pitchFamily="2" charset="2"/>
            </a:endParaRPr>
          </a:p>
          <a:p>
            <a:r>
              <a:rPr lang="en-US" sz="1500" b="1" u="sng" dirty="0">
                <a:latin typeface="+mn-lt"/>
                <a:cs typeface="Arial" panose="020B0604020202020204" pitchFamily="34" charset="0"/>
                <a:sym typeface="Wingdings" pitchFamily="2" charset="2"/>
              </a:rPr>
              <a:t>During the 1</a:t>
            </a:r>
            <a:r>
              <a:rPr lang="en-US" sz="1500" b="1" u="sng" baseline="30000" dirty="0">
                <a:latin typeface="+mn-lt"/>
                <a:cs typeface="Arial" panose="020B0604020202020204" pitchFamily="34" charset="0"/>
                <a:sym typeface="Wingdings" pitchFamily="2" charset="2"/>
              </a:rPr>
              <a:t>st</a:t>
            </a:r>
            <a:r>
              <a:rPr lang="en-US" sz="1500" b="1" u="sng" dirty="0">
                <a:latin typeface="+mn-lt"/>
                <a:cs typeface="Arial" panose="020B0604020202020204" pitchFamily="34" charset="0"/>
                <a:sym typeface="Wingdings" pitchFamily="2" charset="2"/>
              </a:rPr>
              <a:t> Pass: </a:t>
            </a:r>
          </a:p>
          <a:p>
            <a:r>
              <a:rPr lang="en-US" sz="1500" dirty="0">
                <a:solidFill>
                  <a:schemeClr val="accent1">
                    <a:lumMod val="75000"/>
                  </a:schemeClr>
                </a:solidFill>
                <a:latin typeface="+mn-lt"/>
                <a:cs typeface="Arial" panose="020B0604020202020204" pitchFamily="34" charset="0"/>
                <a:sym typeface="Wingdings" pitchFamily="2" charset="2"/>
              </a:rPr>
              <a:t>                 </a:t>
            </a:r>
            <a:r>
              <a:rPr lang="en-US" sz="1500" dirty="0">
                <a:solidFill>
                  <a:srgbClr val="C00000"/>
                </a:solidFill>
                <a:latin typeface="+mn-lt"/>
                <a:cs typeface="Arial" panose="020B0604020202020204" pitchFamily="34" charset="0"/>
                <a:sym typeface="Wingdings" pitchFamily="2" charset="2"/>
              </a:rPr>
              <a:t>Linac 1 </a:t>
            </a:r>
            <a:r>
              <a:rPr lang="en-US" sz="1500" dirty="0">
                <a:latin typeface="+mn-lt"/>
                <a:cs typeface="Arial" panose="020B0604020202020204" pitchFamily="34" charset="0"/>
                <a:sym typeface="Wingdings" pitchFamily="2" charset="2"/>
              </a:rPr>
              <a:t> Arc 1  </a:t>
            </a:r>
            <a:r>
              <a:rPr lang="en-US" sz="1500" dirty="0">
                <a:solidFill>
                  <a:srgbClr val="C00000"/>
                </a:solidFill>
                <a:latin typeface="+mn-lt"/>
                <a:cs typeface="Arial" panose="020B0604020202020204" pitchFamily="34" charset="0"/>
                <a:sym typeface="Wingdings" pitchFamily="2" charset="2"/>
              </a:rPr>
              <a:t>Linac 2 </a:t>
            </a:r>
            <a:r>
              <a:rPr lang="en-US" sz="1500" dirty="0">
                <a:latin typeface="+mn-lt"/>
                <a:cs typeface="Arial" panose="020B0604020202020204" pitchFamily="34" charset="0"/>
                <a:sym typeface="Wingdings" pitchFamily="2" charset="2"/>
              </a:rPr>
              <a:t> Arc2</a:t>
            </a:r>
          </a:p>
          <a:p>
            <a:r>
              <a:rPr lang="en-US" sz="1500" dirty="0">
                <a:latin typeface="+mn-lt"/>
                <a:cs typeface="Arial" panose="020B0604020202020204" pitchFamily="34" charset="0"/>
                <a:sym typeface="Wingdings" pitchFamily="2" charset="2"/>
              </a:rPr>
              <a:t>                </a:t>
            </a:r>
            <a:r>
              <a:rPr lang="en-US" sz="1200" dirty="0">
                <a:solidFill>
                  <a:srgbClr val="C00000"/>
                </a:solidFill>
                <a:latin typeface="+mn-lt"/>
                <a:cs typeface="Arial" panose="020B0604020202020204" pitchFamily="34" charset="0"/>
                <a:sym typeface="Wingdings" pitchFamily="2" charset="2"/>
              </a:rPr>
              <a:t>7  89 MeV</a:t>
            </a:r>
            <a:r>
              <a:rPr lang="en-US" sz="1500" dirty="0">
                <a:solidFill>
                  <a:srgbClr val="C00000"/>
                </a:solidFill>
                <a:latin typeface="+mn-lt"/>
                <a:cs typeface="Arial" panose="020B0604020202020204" pitchFamily="34" charset="0"/>
                <a:sym typeface="Wingdings" pitchFamily="2" charset="2"/>
              </a:rPr>
              <a:t>            </a:t>
            </a:r>
            <a:r>
              <a:rPr lang="en-US" sz="1200" dirty="0">
                <a:solidFill>
                  <a:srgbClr val="C00000"/>
                </a:solidFill>
                <a:latin typeface="+mn-lt"/>
                <a:cs typeface="Arial" panose="020B0604020202020204" pitchFamily="34" charset="0"/>
                <a:sym typeface="Wingdings" pitchFamily="2" charset="2"/>
              </a:rPr>
              <a:t>89  171 MeV</a:t>
            </a:r>
          </a:p>
          <a:p>
            <a:r>
              <a:rPr lang="en-US" sz="1500" dirty="0">
                <a:latin typeface="+mn-lt"/>
                <a:cs typeface="Arial" panose="020B0604020202020204" pitchFamily="34" charset="0"/>
                <a:sym typeface="Wingdings" pitchFamily="2" charset="2"/>
              </a:rPr>
              <a:t>1</a:t>
            </a:r>
            <a:r>
              <a:rPr lang="en-US" sz="1500" baseline="30000" dirty="0">
                <a:latin typeface="+mn-lt"/>
                <a:cs typeface="Arial" panose="020B0604020202020204" pitchFamily="34" charset="0"/>
                <a:sym typeface="Wingdings" pitchFamily="2" charset="2"/>
              </a:rPr>
              <a:t>st</a:t>
            </a:r>
            <a:r>
              <a:rPr lang="en-US" sz="1500" dirty="0">
                <a:latin typeface="+mn-lt"/>
                <a:cs typeface="Arial" panose="020B0604020202020204" pitchFamily="34" charset="0"/>
                <a:sym typeface="Wingdings" pitchFamily="2" charset="2"/>
              </a:rPr>
              <a:t> Pass length= 167 </a:t>
            </a:r>
            <a:r>
              <a:rPr lang="en-US" altLang="en-US" sz="1500" dirty="0" err="1">
                <a:latin typeface="Symbol" panose="05050102010706020507" pitchFamily="18" charset="2"/>
              </a:rPr>
              <a:t>l</a:t>
            </a:r>
            <a:r>
              <a:rPr lang="en-US" altLang="en-US" sz="1500" baseline="-25000" dirty="0" err="1">
                <a:latin typeface="+mn-lt"/>
              </a:rPr>
              <a:t>RF</a:t>
            </a:r>
            <a:r>
              <a:rPr lang="en-US" altLang="en-US" sz="1500" baseline="-25000" dirty="0">
                <a:latin typeface="+mn-lt"/>
              </a:rPr>
              <a:t> </a:t>
            </a:r>
          </a:p>
          <a:p>
            <a:pPr marL="171450" indent="-171450">
              <a:buFont typeface="Wingdings" pitchFamily="2" charset="2"/>
              <a:buChar char="à"/>
            </a:pPr>
            <a:r>
              <a:rPr lang="en-US" altLang="en-US" sz="1500" dirty="0">
                <a:latin typeface="+mn-lt"/>
                <a:sym typeface="Wingdings" pitchFamily="2" charset="2"/>
              </a:rPr>
              <a:t>8 </a:t>
            </a:r>
            <a:r>
              <a:rPr lang="en-US" altLang="en-US" sz="1500" dirty="0" err="1">
                <a:latin typeface="+mn-lt"/>
                <a:sym typeface="Wingdings" pitchFamily="2" charset="2"/>
              </a:rPr>
              <a:t>bunchs</a:t>
            </a:r>
            <a:r>
              <a:rPr lang="en-US" altLang="en-US" sz="1500" dirty="0">
                <a:latin typeface="+mn-lt"/>
                <a:sym typeface="Wingdings" pitchFamily="2" charset="2"/>
              </a:rPr>
              <a:t> injected in  the 1</a:t>
            </a:r>
            <a:r>
              <a:rPr lang="en-US" altLang="en-US" sz="1500" baseline="30000" dirty="0">
                <a:latin typeface="+mn-lt"/>
                <a:sym typeface="Wingdings" pitchFamily="2" charset="2"/>
              </a:rPr>
              <a:t>st</a:t>
            </a:r>
            <a:r>
              <a:rPr lang="en-US" altLang="en-US" sz="1500" dirty="0">
                <a:latin typeface="+mn-lt"/>
                <a:sym typeface="Wingdings" pitchFamily="2" charset="2"/>
              </a:rPr>
              <a:t> pass.</a:t>
            </a:r>
          </a:p>
          <a:p>
            <a:pPr marL="171450" indent="-171450">
              <a:buFont typeface="Wingdings" pitchFamily="2" charset="2"/>
              <a:buChar char="à"/>
            </a:pPr>
            <a:r>
              <a:rPr lang="en-US" sz="1500" dirty="0">
                <a:latin typeface="+mn-lt"/>
                <a:cs typeface="Arial" panose="020B0604020202020204" pitchFamily="34" charset="0"/>
                <a:sym typeface="Wingdings" pitchFamily="2" charset="2"/>
              </a:rPr>
              <a:t>The 9</a:t>
            </a:r>
            <a:r>
              <a:rPr lang="en-US" sz="1500" baseline="30000" dirty="0">
                <a:latin typeface="+mn-lt"/>
                <a:cs typeface="Arial" panose="020B0604020202020204" pitchFamily="34" charset="0"/>
                <a:sym typeface="Wingdings" pitchFamily="2" charset="2"/>
              </a:rPr>
              <a:t>th</a:t>
            </a:r>
            <a:r>
              <a:rPr lang="en-US" sz="1500" dirty="0">
                <a:latin typeface="+mn-lt"/>
                <a:cs typeface="Arial" panose="020B0604020202020204" pitchFamily="34" charset="0"/>
                <a:sym typeface="Wingdings" pitchFamily="2" charset="2"/>
              </a:rPr>
              <a:t> bunch Injected is followed by the 1</a:t>
            </a:r>
            <a:r>
              <a:rPr lang="en-US" sz="1500" baseline="30000" dirty="0">
                <a:latin typeface="+mn-lt"/>
                <a:cs typeface="Arial" panose="020B0604020202020204" pitchFamily="34" charset="0"/>
                <a:sym typeface="Wingdings" pitchFamily="2" charset="2"/>
              </a:rPr>
              <a:t>st</a:t>
            </a:r>
            <a:r>
              <a:rPr lang="en-US" sz="1500" dirty="0">
                <a:latin typeface="+mn-lt"/>
                <a:cs typeface="Arial" panose="020B0604020202020204" pitchFamily="34" charset="0"/>
                <a:sym typeface="Wingdings" pitchFamily="2" charset="2"/>
              </a:rPr>
              <a:t> accelerated bunch in pass 1 that start pass 2 (spaced by 7 </a:t>
            </a:r>
            <a:r>
              <a:rPr lang="en-US" altLang="en-US" sz="1500" dirty="0" err="1">
                <a:latin typeface="Symbol" panose="05050102010706020507" pitchFamily="18" charset="2"/>
              </a:rPr>
              <a:t>l</a:t>
            </a:r>
            <a:r>
              <a:rPr lang="en-US" altLang="en-US" sz="1500" baseline="-25000" dirty="0" err="1">
                <a:latin typeface="+mn-lt"/>
              </a:rPr>
              <a:t>RF</a:t>
            </a:r>
            <a:r>
              <a:rPr lang="en-US" sz="1500" dirty="0">
                <a:latin typeface="+mn-lt"/>
                <a:cs typeface="Arial" panose="020B0604020202020204" pitchFamily="34" charset="0"/>
                <a:sym typeface="Wingdings" pitchFamily="2" charset="2"/>
              </a:rPr>
              <a:t>).</a:t>
            </a:r>
            <a:endParaRPr lang="en-GB" sz="1500" dirty="0">
              <a:latin typeface="+mn-lt"/>
              <a:cs typeface="Arial" panose="020B0604020202020204" pitchFamily="34" charset="0"/>
              <a:sym typeface="Wingdings" pitchFamily="2" charset="2"/>
            </a:endParaRPr>
          </a:p>
          <a:p>
            <a:r>
              <a:rPr lang="en-GB" sz="1500" dirty="0">
                <a:latin typeface="+mn-lt"/>
              </a:rPr>
              <a:t> </a:t>
            </a:r>
          </a:p>
        </p:txBody>
      </p:sp>
      <p:sp>
        <p:nvSpPr>
          <p:cNvPr id="11" name="ZoneTexte 10">
            <a:extLst>
              <a:ext uri="{FF2B5EF4-FFF2-40B4-BE49-F238E27FC236}">
                <a16:creationId xmlns:a16="http://schemas.microsoft.com/office/drawing/2014/main" id="{2B536C82-1843-A6CB-FA47-218EC2D82D0C}"/>
              </a:ext>
            </a:extLst>
          </p:cNvPr>
          <p:cNvSpPr txBox="1"/>
          <p:nvPr/>
        </p:nvSpPr>
        <p:spPr>
          <a:xfrm>
            <a:off x="6610523" y="788204"/>
            <a:ext cx="1728192" cy="369332"/>
          </a:xfrm>
          <a:prstGeom prst="rect">
            <a:avLst/>
          </a:prstGeom>
          <a:noFill/>
        </p:spPr>
        <p:txBody>
          <a:bodyPr wrap="square" rtlCol="0">
            <a:spAutoFit/>
          </a:bodyPr>
          <a:lstStyle/>
          <a:p>
            <a:pPr algn="ctr"/>
            <a:r>
              <a:rPr lang="en-GB" sz="1800" dirty="0">
                <a:solidFill>
                  <a:srgbClr val="F39200"/>
                </a:solidFill>
                <a:latin typeface="+mn-lt"/>
              </a:rPr>
              <a:t>Pass 1</a:t>
            </a:r>
          </a:p>
        </p:txBody>
      </p:sp>
      <p:sp>
        <p:nvSpPr>
          <p:cNvPr id="12" name="ZoneTexte 11">
            <a:extLst>
              <a:ext uri="{FF2B5EF4-FFF2-40B4-BE49-F238E27FC236}">
                <a16:creationId xmlns:a16="http://schemas.microsoft.com/office/drawing/2014/main" id="{AADFE0A5-2498-46D1-5ECD-B415C7701094}"/>
              </a:ext>
            </a:extLst>
          </p:cNvPr>
          <p:cNvSpPr txBox="1"/>
          <p:nvPr/>
        </p:nvSpPr>
        <p:spPr>
          <a:xfrm>
            <a:off x="6610523" y="860212"/>
            <a:ext cx="1728192" cy="369332"/>
          </a:xfrm>
          <a:prstGeom prst="rect">
            <a:avLst/>
          </a:prstGeom>
          <a:noFill/>
        </p:spPr>
        <p:txBody>
          <a:bodyPr wrap="square" rtlCol="0">
            <a:spAutoFit/>
          </a:bodyPr>
          <a:lstStyle/>
          <a:p>
            <a:pPr algn="ctr"/>
            <a:r>
              <a:rPr lang="en-GB" sz="1800" dirty="0">
                <a:solidFill>
                  <a:srgbClr val="F39200"/>
                </a:solidFill>
                <a:latin typeface="+mn-lt"/>
              </a:rPr>
              <a:t>Pass 1-2</a:t>
            </a:r>
          </a:p>
        </p:txBody>
      </p:sp>
      <p:sp>
        <p:nvSpPr>
          <p:cNvPr id="13" name="ZoneTexte 12">
            <a:extLst>
              <a:ext uri="{FF2B5EF4-FFF2-40B4-BE49-F238E27FC236}">
                <a16:creationId xmlns:a16="http://schemas.microsoft.com/office/drawing/2014/main" id="{9574D55C-26A1-2033-221A-F9764A0B86C7}"/>
              </a:ext>
            </a:extLst>
          </p:cNvPr>
          <p:cNvSpPr txBox="1"/>
          <p:nvPr/>
        </p:nvSpPr>
        <p:spPr>
          <a:xfrm>
            <a:off x="6610523" y="869504"/>
            <a:ext cx="1728192" cy="369332"/>
          </a:xfrm>
          <a:prstGeom prst="rect">
            <a:avLst/>
          </a:prstGeom>
          <a:noFill/>
        </p:spPr>
        <p:txBody>
          <a:bodyPr wrap="square" rtlCol="0">
            <a:spAutoFit/>
          </a:bodyPr>
          <a:lstStyle/>
          <a:p>
            <a:pPr algn="ctr"/>
            <a:r>
              <a:rPr lang="en-GB" sz="1800" dirty="0">
                <a:solidFill>
                  <a:srgbClr val="F39200"/>
                </a:solidFill>
                <a:latin typeface="+mn-lt"/>
              </a:rPr>
              <a:t>Pass 1-6</a:t>
            </a:r>
          </a:p>
        </p:txBody>
      </p:sp>
    </p:spTree>
    <p:extLst>
      <p:ext uri="{BB962C8B-B14F-4D97-AF65-F5344CB8AC3E}">
        <p14:creationId xmlns:p14="http://schemas.microsoft.com/office/powerpoint/2010/main" val="33293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2" grpId="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May 10th, 2023</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12</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14th International Particle Accelerator Conference- IPAC'23</a:t>
            </a:r>
          </a:p>
        </p:txBody>
      </p:sp>
      <p:sp>
        <p:nvSpPr>
          <p:cNvPr id="23" name="Titre 1">
            <a:extLst>
              <a:ext uri="{FF2B5EF4-FFF2-40B4-BE49-F238E27FC236}">
                <a16:creationId xmlns:a16="http://schemas.microsoft.com/office/drawing/2014/main" id="{D3988D1C-9A8B-B619-6EFD-6B9BB83E9C5C}"/>
              </a:ext>
            </a:extLst>
          </p:cNvPr>
          <p:cNvSpPr>
            <a:spLocks noGrp="1"/>
          </p:cNvSpPr>
          <p:nvPr>
            <p:ph type="title"/>
          </p:nvPr>
        </p:nvSpPr>
        <p:spPr>
          <a:xfrm>
            <a:off x="1065907" y="149425"/>
            <a:ext cx="7163834" cy="447518"/>
          </a:xfrm>
        </p:spPr>
        <p:txBody>
          <a:bodyPr/>
          <a:lstStyle/>
          <a:p>
            <a:r>
              <a:rPr lang="en-GB" b="1" dirty="0">
                <a:solidFill>
                  <a:schemeClr val="accent5">
                    <a:lumMod val="75000"/>
                  </a:schemeClr>
                </a:solidFill>
                <a:latin typeface="+mn-lt"/>
              </a:rPr>
              <a:t>Bunch Filling Pattern 250 MeV Vs. 500 MeV version</a:t>
            </a:r>
            <a:endParaRPr lang="en-GB" dirty="0">
              <a:solidFill>
                <a:schemeClr val="accent5">
                  <a:lumMod val="75000"/>
                </a:schemeClr>
              </a:solidFill>
              <a:latin typeface="+mn-lt"/>
            </a:endParaRPr>
          </a:p>
        </p:txBody>
      </p:sp>
      <p:pic>
        <p:nvPicPr>
          <p:cNvPr id="2" name="Image 1">
            <a:extLst>
              <a:ext uri="{FF2B5EF4-FFF2-40B4-BE49-F238E27FC236}">
                <a16:creationId xmlns:a16="http://schemas.microsoft.com/office/drawing/2014/main" id="{915F1E1F-5D76-CA94-3A65-A53CA0095B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60427" y="797496"/>
            <a:ext cx="7054552" cy="4775983"/>
          </a:xfrm>
          <a:prstGeom prst="rect">
            <a:avLst/>
          </a:prstGeom>
        </p:spPr>
      </p:pic>
      <p:pic>
        <p:nvPicPr>
          <p:cNvPr id="4" name="Image 3">
            <a:extLst>
              <a:ext uri="{FF2B5EF4-FFF2-40B4-BE49-F238E27FC236}">
                <a16:creationId xmlns:a16="http://schemas.microsoft.com/office/drawing/2014/main" id="{A7541F2A-9358-B324-6E66-BE3F7D856B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796" y="1073132"/>
            <a:ext cx="3610161" cy="4613920"/>
          </a:xfrm>
          <a:prstGeom prst="rect">
            <a:avLst/>
          </a:prstGeom>
        </p:spPr>
      </p:pic>
    </p:spTree>
    <p:extLst>
      <p:ext uri="{BB962C8B-B14F-4D97-AF65-F5344CB8AC3E}">
        <p14:creationId xmlns:p14="http://schemas.microsoft.com/office/powerpoint/2010/main" val="3530276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May 10th, 2023</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13</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14th International Particle Accelerator Conference- IPAC'23</a:t>
            </a:r>
          </a:p>
        </p:txBody>
      </p:sp>
      <p:pic>
        <p:nvPicPr>
          <p:cNvPr id="3" name="Espace réservé du contenu 7">
            <a:extLst>
              <a:ext uri="{FF2B5EF4-FFF2-40B4-BE49-F238E27FC236}">
                <a16:creationId xmlns:a16="http://schemas.microsoft.com/office/drawing/2014/main" id="{BDC5C3F8-9D1E-BC02-C0C7-22A8DBF1BCC8}"/>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310987" y="2202816"/>
            <a:ext cx="3491224" cy="3491224"/>
          </a:xfrm>
        </p:spPr>
      </p:pic>
      <p:pic>
        <p:nvPicPr>
          <p:cNvPr id="5" name="Image 4">
            <a:extLst>
              <a:ext uri="{FF2B5EF4-FFF2-40B4-BE49-F238E27FC236}">
                <a16:creationId xmlns:a16="http://schemas.microsoft.com/office/drawing/2014/main" id="{81CD15D1-09CF-EE01-3C4B-8710165B01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8196" y="2223596"/>
            <a:ext cx="3466668" cy="3466668"/>
          </a:xfrm>
          <a:prstGeom prst="rect">
            <a:avLst/>
          </a:prstGeom>
        </p:spPr>
      </p:pic>
      <p:sp>
        <p:nvSpPr>
          <p:cNvPr id="8" name="Titre 1">
            <a:extLst>
              <a:ext uri="{FF2B5EF4-FFF2-40B4-BE49-F238E27FC236}">
                <a16:creationId xmlns:a16="http://schemas.microsoft.com/office/drawing/2014/main" id="{C6187BFD-D268-FA74-291E-E44B5202E871}"/>
              </a:ext>
            </a:extLst>
          </p:cNvPr>
          <p:cNvSpPr>
            <a:spLocks noGrp="1"/>
          </p:cNvSpPr>
          <p:nvPr>
            <p:ph type="title"/>
          </p:nvPr>
        </p:nvSpPr>
        <p:spPr>
          <a:xfrm>
            <a:off x="1065907" y="149425"/>
            <a:ext cx="7163834" cy="447518"/>
          </a:xfrm>
        </p:spPr>
        <p:txBody>
          <a:bodyPr/>
          <a:lstStyle/>
          <a:p>
            <a:r>
              <a:rPr lang="en-GB" dirty="0">
                <a:solidFill>
                  <a:schemeClr val="accent5">
                    <a:lumMod val="75000"/>
                  </a:schemeClr>
                </a:solidFill>
                <a:latin typeface="+mn-lt"/>
                <a:ea typeface="Arial" charset="0"/>
                <a:cs typeface="Arial" panose="020B0604020202020204" pitchFamily="34" charset="0"/>
              </a:rPr>
              <a:t>Injection line optimisation  </a:t>
            </a:r>
            <a:endParaRPr lang="en-GB" dirty="0">
              <a:solidFill>
                <a:schemeClr val="accent5">
                  <a:lumMod val="75000"/>
                </a:schemeClr>
              </a:solidFill>
              <a:latin typeface="+mn-lt"/>
            </a:endParaRPr>
          </a:p>
        </p:txBody>
      </p:sp>
      <p:sp>
        <p:nvSpPr>
          <p:cNvPr id="10" name="ZoneTexte 9">
            <a:extLst>
              <a:ext uri="{FF2B5EF4-FFF2-40B4-BE49-F238E27FC236}">
                <a16:creationId xmlns:a16="http://schemas.microsoft.com/office/drawing/2014/main" id="{3B21E246-D608-D3C2-431A-AFF4A6493859}"/>
              </a:ext>
            </a:extLst>
          </p:cNvPr>
          <p:cNvSpPr txBox="1"/>
          <p:nvPr/>
        </p:nvSpPr>
        <p:spPr>
          <a:xfrm>
            <a:off x="255752" y="797496"/>
            <a:ext cx="6282763" cy="1815882"/>
          </a:xfrm>
          <a:prstGeom prst="rect">
            <a:avLst/>
          </a:prstGeom>
          <a:noFill/>
        </p:spPr>
        <p:txBody>
          <a:bodyPr wrap="square" rtlCol="0">
            <a:spAutoFit/>
          </a:bodyPr>
          <a:lstStyle/>
          <a:p>
            <a:pPr algn="just"/>
            <a:r>
              <a:rPr lang="en-GB" sz="1600" kern="800" dirty="0">
                <a:effectLst/>
                <a:latin typeface="Calibri" panose="020F0502020204030204" pitchFamily="34" charset="0"/>
                <a:ea typeface="Times New Roman" panose="02020603050405020304" pitchFamily="18" charset="0"/>
              </a:rPr>
              <a:t>A conceptual design of the PERLE injector was made within a collaboration between </a:t>
            </a:r>
            <a:r>
              <a:rPr lang="en-GB" sz="1600" kern="800" dirty="0" err="1">
                <a:effectLst/>
                <a:latin typeface="Calibri" panose="020F0502020204030204" pitchFamily="34" charset="0"/>
                <a:ea typeface="Times New Roman" panose="02020603050405020304" pitchFamily="18" charset="0"/>
              </a:rPr>
              <a:t>AsTeC</a:t>
            </a:r>
            <a:r>
              <a:rPr lang="en-GB" sz="1600" kern="800" dirty="0">
                <a:effectLst/>
                <a:latin typeface="Calibri" panose="020F0502020204030204" pitchFamily="34" charset="0"/>
                <a:ea typeface="Times New Roman" panose="02020603050405020304" pitchFamily="18" charset="0"/>
              </a:rPr>
              <a:t>-Daresbury, </a:t>
            </a:r>
            <a:r>
              <a:rPr lang="en-GB" sz="1600" kern="800" dirty="0" err="1">
                <a:effectLst/>
                <a:latin typeface="Calibri" panose="020F0502020204030204" pitchFamily="34" charset="0"/>
                <a:ea typeface="Times New Roman" panose="02020603050405020304" pitchFamily="18" charset="0"/>
              </a:rPr>
              <a:t>UoL</a:t>
            </a:r>
            <a:r>
              <a:rPr lang="en-GB" sz="1600" kern="800" dirty="0">
                <a:effectLst/>
                <a:latin typeface="Calibri" panose="020F0502020204030204" pitchFamily="34" charset="0"/>
                <a:ea typeface="Times New Roman" panose="02020603050405020304" pitchFamily="18" charset="0"/>
              </a:rPr>
              <a:t> and IJCLab. This included the </a:t>
            </a:r>
            <a:r>
              <a:rPr lang="en-GB" sz="1600" b="1" kern="800" dirty="0">
                <a:effectLst/>
                <a:latin typeface="Calibri" panose="020F0502020204030204" pitchFamily="34" charset="0"/>
                <a:ea typeface="Times New Roman" panose="02020603050405020304" pitchFamily="18" charset="0"/>
              </a:rPr>
              <a:t>DC gun cathode shape </a:t>
            </a:r>
            <a:r>
              <a:rPr lang="en-GB" sz="1600" kern="800" dirty="0">
                <a:effectLst/>
                <a:latin typeface="Calibri" panose="020F0502020204030204" pitchFamily="34" charset="0"/>
                <a:ea typeface="Times New Roman" panose="02020603050405020304" pitchFamily="18" charset="0"/>
              </a:rPr>
              <a:t>optimisation, a </a:t>
            </a:r>
            <a:r>
              <a:rPr lang="en-GB" sz="1600" b="1" kern="800" dirty="0">
                <a:effectLst/>
                <a:latin typeface="Calibri" panose="020F0502020204030204" pitchFamily="34" charset="0"/>
                <a:ea typeface="Times New Roman" panose="02020603050405020304" pitchFamily="18" charset="0"/>
              </a:rPr>
              <a:t>buncher cavit</a:t>
            </a:r>
            <a:r>
              <a:rPr lang="en-GB" sz="1600" kern="800" dirty="0">
                <a:effectLst/>
                <a:latin typeface="Calibri" panose="020F0502020204030204" pitchFamily="34" charset="0"/>
                <a:ea typeface="Times New Roman" panose="02020603050405020304" pitchFamily="18" charset="0"/>
              </a:rPr>
              <a:t>y and the </a:t>
            </a:r>
            <a:r>
              <a:rPr lang="en-GB" sz="1600" b="1" kern="800" dirty="0">
                <a:effectLst/>
                <a:latin typeface="Calibri" panose="020F0502020204030204" pitchFamily="34" charset="0"/>
                <a:ea typeface="Times New Roman" panose="02020603050405020304" pitchFamily="18" charset="0"/>
              </a:rPr>
              <a:t>merger conceptual designs</a:t>
            </a:r>
            <a:r>
              <a:rPr lang="en-GB" sz="1600" kern="800" dirty="0">
                <a:effectLst/>
                <a:latin typeface="Calibri" panose="020F0502020204030204" pitchFamily="34" charset="0"/>
                <a:ea typeface="Times New Roman" panose="02020603050405020304" pitchFamily="18" charset="0"/>
              </a:rPr>
              <a:t>, besides a complete beam dynamic studies of </a:t>
            </a:r>
            <a:r>
              <a:rPr lang="en-GB" sz="1600" b="1" kern="800" dirty="0">
                <a:effectLst/>
                <a:latin typeface="Calibri" panose="020F0502020204030204" pitchFamily="34" charset="0"/>
                <a:ea typeface="Times New Roman" panose="02020603050405020304" pitchFamily="18" charset="0"/>
              </a:rPr>
              <a:t>space charge effects</a:t>
            </a:r>
            <a:r>
              <a:rPr lang="en-GB" sz="1600" kern="800" dirty="0">
                <a:effectLst/>
                <a:latin typeface="Calibri" panose="020F0502020204030204" pitchFamily="34" charset="0"/>
                <a:ea typeface="Times New Roman" panose="02020603050405020304" pitchFamily="18" charset="0"/>
              </a:rPr>
              <a:t>, </a:t>
            </a:r>
            <a:r>
              <a:rPr lang="en-GB" sz="1600" b="1" kern="800" dirty="0">
                <a:effectLst/>
                <a:latin typeface="Calibri" panose="020F0502020204030204" pitchFamily="34" charset="0"/>
                <a:ea typeface="Times New Roman" panose="02020603050405020304" pitchFamily="18" charset="0"/>
              </a:rPr>
              <a:t>phase space </a:t>
            </a:r>
            <a:r>
              <a:rPr lang="en-GB" sz="1600" kern="800" dirty="0">
                <a:effectLst/>
                <a:latin typeface="Calibri" panose="020F0502020204030204" pitchFamily="34" charset="0"/>
                <a:ea typeface="Times New Roman" panose="02020603050405020304" pitchFamily="18" charset="0"/>
              </a:rPr>
              <a:t>and</a:t>
            </a:r>
            <a:r>
              <a:rPr lang="en-GB" sz="1600" b="1" kern="800" dirty="0">
                <a:effectLst/>
                <a:latin typeface="Calibri" panose="020F0502020204030204" pitchFamily="34" charset="0"/>
                <a:ea typeface="Times New Roman" panose="02020603050405020304" pitchFamily="18" charset="0"/>
              </a:rPr>
              <a:t> bunch distributions</a:t>
            </a:r>
            <a:r>
              <a:rPr lang="en-GB" sz="1600" kern="800" dirty="0">
                <a:effectLst/>
                <a:latin typeface="Calibri" panose="020F0502020204030204" pitchFamily="34" charset="0"/>
                <a:ea typeface="Times New Roman" panose="02020603050405020304" pitchFamily="18" charset="0"/>
              </a:rPr>
              <a:t>, and </a:t>
            </a:r>
            <a:r>
              <a:rPr lang="en-GB" sz="1600" b="1" kern="800" dirty="0">
                <a:effectLst/>
                <a:latin typeface="Calibri" panose="020F0502020204030204" pitchFamily="34" charset="0"/>
                <a:ea typeface="Times New Roman" panose="02020603050405020304" pitchFamily="18" charset="0"/>
              </a:rPr>
              <a:t>emittance</a:t>
            </a:r>
            <a:r>
              <a:rPr lang="en-GB" sz="1600" kern="800" dirty="0">
                <a:effectLst/>
                <a:latin typeface="Calibri" panose="020F0502020204030204" pitchFamily="34" charset="0"/>
                <a:ea typeface="Times New Roman" panose="02020603050405020304" pitchFamily="18" charset="0"/>
              </a:rPr>
              <a:t>. </a:t>
            </a:r>
            <a:r>
              <a:rPr lang="en-GB" sz="1600" dirty="0">
                <a:effectLst/>
                <a:latin typeface="Calibri" panose="020F0502020204030204" pitchFamily="34" charset="0"/>
                <a:ea typeface="Calibri" panose="020F0502020204030204" pitchFamily="34" charset="0"/>
                <a:cs typeface="Times New Roman" panose="02020603050405020304" pitchFamily="18" charset="0"/>
              </a:rPr>
              <a:t>Further studies and design optimisation of the injector are currently undertaken</a:t>
            </a:r>
            <a:r>
              <a:rPr lang="en-GB" sz="1600" dirty="0">
                <a:latin typeface="Calibri" panose="020F0502020204030204" pitchFamily="34" charset="0"/>
                <a:ea typeface="Calibri" panose="020F0502020204030204" pitchFamily="34" charset="0"/>
                <a:cs typeface="Times New Roman" panose="02020603050405020304" pitchFamily="18" charset="0"/>
              </a:rPr>
              <a:t>.</a:t>
            </a:r>
            <a:endParaRPr lang="en-GB" sz="1600" kern="800" dirty="0">
              <a:effectLst/>
              <a:latin typeface="Times New Roman" panose="02020603050405020304" pitchFamily="18" charset="0"/>
              <a:ea typeface="Times New Roman" panose="02020603050405020304" pitchFamily="18" charset="0"/>
            </a:endParaRPr>
          </a:p>
        </p:txBody>
      </p:sp>
      <p:sp>
        <p:nvSpPr>
          <p:cNvPr id="2" name="ZoneTexte 1">
            <a:extLst>
              <a:ext uri="{FF2B5EF4-FFF2-40B4-BE49-F238E27FC236}">
                <a16:creationId xmlns:a16="http://schemas.microsoft.com/office/drawing/2014/main" id="{F240DE10-BDEB-E070-6C81-419796FFE33F}"/>
              </a:ext>
            </a:extLst>
          </p:cNvPr>
          <p:cNvSpPr txBox="1"/>
          <p:nvPr/>
        </p:nvSpPr>
        <p:spPr>
          <a:xfrm>
            <a:off x="921891" y="5334000"/>
            <a:ext cx="2338204" cy="307777"/>
          </a:xfrm>
          <a:prstGeom prst="rect">
            <a:avLst/>
          </a:prstGeom>
          <a:noFill/>
        </p:spPr>
        <p:txBody>
          <a:bodyPr wrap="none" rtlCol="0">
            <a:spAutoFit/>
          </a:bodyPr>
          <a:lstStyle/>
          <a:p>
            <a:r>
              <a:rPr lang="fr-FR" sz="1400" dirty="0">
                <a:latin typeface="+mn-lt"/>
              </a:rPr>
              <a:t>Transverse phase space (x-px)</a:t>
            </a:r>
          </a:p>
        </p:txBody>
      </p:sp>
      <p:sp>
        <p:nvSpPr>
          <p:cNvPr id="4" name="ZoneTexte 3">
            <a:extLst>
              <a:ext uri="{FF2B5EF4-FFF2-40B4-BE49-F238E27FC236}">
                <a16:creationId xmlns:a16="http://schemas.microsoft.com/office/drawing/2014/main" id="{50AEA945-3BE4-7ABA-D3F7-7AFDBF6C453B}"/>
              </a:ext>
            </a:extLst>
          </p:cNvPr>
          <p:cNvSpPr txBox="1"/>
          <p:nvPr/>
        </p:nvSpPr>
        <p:spPr>
          <a:xfrm>
            <a:off x="4222434" y="5334000"/>
            <a:ext cx="2460097" cy="307777"/>
          </a:xfrm>
          <a:prstGeom prst="rect">
            <a:avLst/>
          </a:prstGeom>
          <a:noFill/>
        </p:spPr>
        <p:txBody>
          <a:bodyPr wrap="none" rtlCol="0">
            <a:spAutoFit/>
          </a:bodyPr>
          <a:lstStyle/>
          <a:p>
            <a:r>
              <a:rPr lang="fr-FR" sz="1400" dirty="0">
                <a:latin typeface="+mn-lt"/>
              </a:rPr>
              <a:t>Longitudinal phase space (z-pz)</a:t>
            </a:r>
          </a:p>
        </p:txBody>
      </p:sp>
      <p:sp>
        <p:nvSpPr>
          <p:cNvPr id="6" name="ZoneTexte 5">
            <a:extLst>
              <a:ext uri="{FF2B5EF4-FFF2-40B4-BE49-F238E27FC236}">
                <a16:creationId xmlns:a16="http://schemas.microsoft.com/office/drawing/2014/main" id="{AF2FE1CB-CBF8-E85D-77DB-2CD1A2A67F9C}"/>
              </a:ext>
            </a:extLst>
          </p:cNvPr>
          <p:cNvSpPr txBox="1"/>
          <p:nvPr/>
        </p:nvSpPr>
        <p:spPr>
          <a:xfrm>
            <a:off x="6840759" y="3605808"/>
            <a:ext cx="3932016" cy="1015663"/>
          </a:xfrm>
          <a:prstGeom prst="rect">
            <a:avLst/>
          </a:prstGeom>
          <a:noFill/>
        </p:spPr>
        <p:txBody>
          <a:bodyPr wrap="square" rtlCol="0">
            <a:spAutoFit/>
          </a:bodyPr>
          <a:lstStyle/>
          <a:p>
            <a:pPr marL="285750" indent="-285750">
              <a:buFont typeface="Arial" panose="020B0604020202020204" pitchFamily="34" charset="0"/>
              <a:buChar char="•"/>
            </a:pPr>
            <a:r>
              <a:rPr lang="en-GB" sz="1500" dirty="0">
                <a:latin typeface="+mn-lt"/>
              </a:rPr>
              <a:t>Solenoids focus beam in transverse plans</a:t>
            </a:r>
          </a:p>
          <a:p>
            <a:pPr marL="285750" indent="-285750">
              <a:buFont typeface="Arial" panose="020B0604020202020204" pitchFamily="34" charset="0"/>
              <a:buChar char="•"/>
            </a:pPr>
            <a:r>
              <a:rPr lang="en-GB" sz="1500" dirty="0">
                <a:latin typeface="+mn-lt"/>
              </a:rPr>
              <a:t>Buncher focus beam in longitudinal </a:t>
            </a:r>
          </a:p>
          <a:p>
            <a:pPr marL="285750" indent="-285750">
              <a:buFont typeface="Arial" panose="020B0604020202020204" pitchFamily="34" charset="0"/>
              <a:buChar char="•"/>
            </a:pPr>
            <a:r>
              <a:rPr lang="en-GB" sz="1500" dirty="0">
                <a:latin typeface="+mn-lt"/>
              </a:rPr>
              <a:t>M shape in z-</a:t>
            </a:r>
            <a:r>
              <a:rPr lang="en-GB" sz="1500" dirty="0" err="1">
                <a:latin typeface="+mn-lt"/>
              </a:rPr>
              <a:t>pz</a:t>
            </a:r>
            <a:r>
              <a:rPr lang="en-GB" sz="1500" dirty="0">
                <a:latin typeface="+mn-lt"/>
              </a:rPr>
              <a:t> axis at the end of injector : Might be a problem</a:t>
            </a:r>
          </a:p>
        </p:txBody>
      </p:sp>
      <p:grpSp>
        <p:nvGrpSpPr>
          <p:cNvPr id="23" name="Groupe 22">
            <a:extLst>
              <a:ext uri="{FF2B5EF4-FFF2-40B4-BE49-F238E27FC236}">
                <a16:creationId xmlns:a16="http://schemas.microsoft.com/office/drawing/2014/main" id="{3DA086AE-512A-AB86-5E61-CE8CEDC692B4}"/>
              </a:ext>
            </a:extLst>
          </p:cNvPr>
          <p:cNvGrpSpPr/>
          <p:nvPr/>
        </p:nvGrpSpPr>
        <p:grpSpPr>
          <a:xfrm>
            <a:off x="6390093" y="725488"/>
            <a:ext cx="4468902" cy="1853903"/>
            <a:chOff x="6531024" y="725488"/>
            <a:chExt cx="4468902" cy="1853903"/>
          </a:xfrm>
        </p:grpSpPr>
        <p:pic>
          <p:nvPicPr>
            <p:cNvPr id="11" name="Image 10">
              <a:extLst>
                <a:ext uri="{FF2B5EF4-FFF2-40B4-BE49-F238E27FC236}">
                  <a16:creationId xmlns:a16="http://schemas.microsoft.com/office/drawing/2014/main" id="{0DE9C71B-6AF2-2F12-629D-147E02C306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34038" y="725488"/>
              <a:ext cx="3816424" cy="1844610"/>
            </a:xfrm>
            <a:prstGeom prst="rect">
              <a:avLst/>
            </a:prstGeom>
            <a:ln>
              <a:noFill/>
            </a:ln>
          </p:spPr>
        </p:pic>
        <p:sp>
          <p:nvSpPr>
            <p:cNvPr id="12" name="ZoneTexte 11">
              <a:extLst>
                <a:ext uri="{FF2B5EF4-FFF2-40B4-BE49-F238E27FC236}">
                  <a16:creationId xmlns:a16="http://schemas.microsoft.com/office/drawing/2014/main" id="{C3788D99-040E-4EAF-C918-509DF4B3921D}"/>
                </a:ext>
              </a:extLst>
            </p:cNvPr>
            <p:cNvSpPr txBox="1"/>
            <p:nvPr/>
          </p:nvSpPr>
          <p:spPr>
            <a:xfrm>
              <a:off x="6531024" y="1796316"/>
              <a:ext cx="799579" cy="369332"/>
            </a:xfrm>
            <a:prstGeom prst="rect">
              <a:avLst/>
            </a:prstGeom>
            <a:noFill/>
          </p:spPr>
          <p:txBody>
            <a:bodyPr wrap="square" rtlCol="0">
              <a:spAutoFit/>
            </a:bodyPr>
            <a:lstStyle/>
            <a:p>
              <a:pPr algn="ctr"/>
              <a:r>
                <a:rPr lang="en-GB" sz="900" dirty="0"/>
                <a:t>350 kV </a:t>
              </a:r>
            </a:p>
            <a:p>
              <a:pPr algn="ctr"/>
              <a:r>
                <a:rPr lang="en-GB" sz="900" dirty="0"/>
                <a:t>DC gun</a:t>
              </a:r>
            </a:p>
          </p:txBody>
        </p:sp>
        <p:sp>
          <p:nvSpPr>
            <p:cNvPr id="13" name="ZoneTexte 12">
              <a:extLst>
                <a:ext uri="{FF2B5EF4-FFF2-40B4-BE49-F238E27FC236}">
                  <a16:creationId xmlns:a16="http://schemas.microsoft.com/office/drawing/2014/main" id="{FA84A603-A1B8-164B-1E12-29C4923627BC}"/>
                </a:ext>
              </a:extLst>
            </p:cNvPr>
            <p:cNvSpPr txBox="1"/>
            <p:nvPr/>
          </p:nvSpPr>
          <p:spPr>
            <a:xfrm>
              <a:off x="7050062" y="769899"/>
              <a:ext cx="648072" cy="230832"/>
            </a:xfrm>
            <a:prstGeom prst="rect">
              <a:avLst/>
            </a:prstGeom>
            <a:noFill/>
          </p:spPr>
          <p:txBody>
            <a:bodyPr wrap="square" rtlCol="0">
              <a:spAutoFit/>
            </a:bodyPr>
            <a:lstStyle/>
            <a:p>
              <a:r>
                <a:rPr lang="en-GB" sz="900" dirty="0">
                  <a:solidFill>
                    <a:schemeClr val="bg1"/>
                  </a:solidFill>
                </a:rPr>
                <a:t>HV tank</a:t>
              </a:r>
            </a:p>
          </p:txBody>
        </p:sp>
        <p:sp>
          <p:nvSpPr>
            <p:cNvPr id="14" name="ZoneTexte 13">
              <a:extLst>
                <a:ext uri="{FF2B5EF4-FFF2-40B4-BE49-F238E27FC236}">
                  <a16:creationId xmlns:a16="http://schemas.microsoft.com/office/drawing/2014/main" id="{14ADC834-2453-87EA-7E76-8BE4EBC026D9}"/>
                </a:ext>
              </a:extLst>
            </p:cNvPr>
            <p:cNvSpPr txBox="1"/>
            <p:nvPr/>
          </p:nvSpPr>
          <p:spPr>
            <a:xfrm>
              <a:off x="7914158" y="2210059"/>
              <a:ext cx="1800201" cy="369332"/>
            </a:xfrm>
            <a:prstGeom prst="rect">
              <a:avLst/>
            </a:prstGeom>
            <a:noFill/>
          </p:spPr>
          <p:txBody>
            <a:bodyPr wrap="square" rtlCol="0">
              <a:spAutoFit/>
            </a:bodyPr>
            <a:lstStyle/>
            <a:p>
              <a:pPr algn="ctr"/>
              <a:r>
                <a:rPr lang="en-GB" sz="900" dirty="0"/>
                <a:t>Booster: </a:t>
              </a:r>
              <a:r>
                <a:rPr lang="en-GB" sz="900" dirty="0">
                  <a:latin typeface="Arial" panose="020B0604020202020204" pitchFamily="34" charset="0"/>
                  <a:cs typeface="Arial" panose="020B0604020202020204" pitchFamily="34" charset="0"/>
                </a:rPr>
                <a:t>5 single-cell cavities (802MHz) individually powered</a:t>
              </a:r>
              <a:endParaRPr lang="en-GB" sz="900" dirty="0"/>
            </a:p>
          </p:txBody>
        </p:sp>
        <p:sp>
          <p:nvSpPr>
            <p:cNvPr id="15" name="ZoneTexte 14">
              <a:extLst>
                <a:ext uri="{FF2B5EF4-FFF2-40B4-BE49-F238E27FC236}">
                  <a16:creationId xmlns:a16="http://schemas.microsoft.com/office/drawing/2014/main" id="{D5E8318D-DE98-77FA-EFE5-B0FDED8E5AC2}"/>
                </a:ext>
              </a:extLst>
            </p:cNvPr>
            <p:cNvSpPr txBox="1"/>
            <p:nvPr/>
          </p:nvSpPr>
          <p:spPr>
            <a:xfrm>
              <a:off x="7914158" y="1057931"/>
              <a:ext cx="648072" cy="230832"/>
            </a:xfrm>
            <a:prstGeom prst="rect">
              <a:avLst/>
            </a:prstGeom>
            <a:noFill/>
          </p:spPr>
          <p:txBody>
            <a:bodyPr wrap="square" rtlCol="0">
              <a:spAutoFit/>
            </a:bodyPr>
            <a:lstStyle/>
            <a:p>
              <a:r>
                <a:rPr lang="en-GB" sz="900" dirty="0"/>
                <a:t>Buncher</a:t>
              </a:r>
            </a:p>
          </p:txBody>
        </p:sp>
        <p:sp>
          <p:nvSpPr>
            <p:cNvPr id="17" name="ZoneTexte 16">
              <a:extLst>
                <a:ext uri="{FF2B5EF4-FFF2-40B4-BE49-F238E27FC236}">
                  <a16:creationId xmlns:a16="http://schemas.microsoft.com/office/drawing/2014/main" id="{C665ECED-DB18-498E-043E-8317D37313AD}"/>
                </a:ext>
              </a:extLst>
            </p:cNvPr>
            <p:cNvSpPr txBox="1"/>
            <p:nvPr/>
          </p:nvSpPr>
          <p:spPr>
            <a:xfrm>
              <a:off x="9714358" y="1706003"/>
              <a:ext cx="648072" cy="230832"/>
            </a:xfrm>
            <a:prstGeom prst="rect">
              <a:avLst/>
            </a:prstGeom>
            <a:noFill/>
          </p:spPr>
          <p:txBody>
            <a:bodyPr wrap="square" rtlCol="0">
              <a:spAutoFit/>
            </a:bodyPr>
            <a:lstStyle/>
            <a:p>
              <a:r>
                <a:rPr lang="en-GB" sz="900" dirty="0"/>
                <a:t>Merger</a:t>
              </a:r>
            </a:p>
          </p:txBody>
        </p:sp>
        <p:cxnSp>
          <p:nvCxnSpPr>
            <p:cNvPr id="18" name="Connecteur droit avec flèche 17">
              <a:extLst>
                <a:ext uri="{FF2B5EF4-FFF2-40B4-BE49-F238E27FC236}">
                  <a16:creationId xmlns:a16="http://schemas.microsoft.com/office/drawing/2014/main" id="{C8D50F84-D088-196A-F9BE-2C4E0C0DC294}"/>
                </a:ext>
              </a:extLst>
            </p:cNvPr>
            <p:cNvCxnSpPr>
              <a:cxnSpLocks/>
            </p:cNvCxnSpPr>
            <p:nvPr/>
          </p:nvCxnSpPr>
          <p:spPr>
            <a:xfrm flipH="1">
              <a:off x="7986166" y="1288763"/>
              <a:ext cx="144016" cy="417240"/>
            </a:xfrm>
            <a:prstGeom prst="straightConnector1">
              <a:avLst/>
            </a:prstGeom>
            <a:ln>
              <a:solidFill>
                <a:srgbClr val="C00000"/>
              </a:solidFill>
              <a:tailEnd type="stealth"/>
            </a:ln>
          </p:spPr>
          <p:style>
            <a:lnRef idx="1">
              <a:schemeClr val="dk1"/>
            </a:lnRef>
            <a:fillRef idx="0">
              <a:schemeClr val="dk1"/>
            </a:fillRef>
            <a:effectRef idx="0">
              <a:schemeClr val="dk1"/>
            </a:effectRef>
            <a:fontRef idx="minor">
              <a:schemeClr val="tx1"/>
            </a:fontRef>
          </p:style>
        </p:cxnSp>
        <p:sp>
          <p:nvSpPr>
            <p:cNvPr id="19" name="ZoneTexte 18">
              <a:extLst>
                <a:ext uri="{FF2B5EF4-FFF2-40B4-BE49-F238E27FC236}">
                  <a16:creationId xmlns:a16="http://schemas.microsoft.com/office/drawing/2014/main" id="{7E4C5883-05E1-5695-9129-8D97AA66A310}"/>
                </a:ext>
              </a:extLst>
            </p:cNvPr>
            <p:cNvSpPr txBox="1"/>
            <p:nvPr/>
          </p:nvSpPr>
          <p:spPr>
            <a:xfrm>
              <a:off x="6762030" y="2138051"/>
              <a:ext cx="1401784" cy="369332"/>
            </a:xfrm>
            <a:prstGeom prst="rect">
              <a:avLst/>
            </a:prstGeom>
            <a:noFill/>
          </p:spPr>
          <p:txBody>
            <a:bodyPr wrap="square" rtlCol="0">
              <a:spAutoFit/>
            </a:bodyPr>
            <a:lstStyle/>
            <a:p>
              <a:pPr algn="ctr"/>
              <a:r>
                <a:rPr lang="en-GB" sz="900" dirty="0"/>
                <a:t>Light box</a:t>
              </a:r>
            </a:p>
            <a:p>
              <a:pPr algn="ctr"/>
              <a:r>
                <a:rPr lang="en-GB" sz="900" dirty="0"/>
                <a:t>Green laser 40 MHz</a:t>
              </a:r>
            </a:p>
          </p:txBody>
        </p:sp>
        <p:cxnSp>
          <p:nvCxnSpPr>
            <p:cNvPr id="20" name="Connecteur droit avec flèche 19">
              <a:extLst>
                <a:ext uri="{FF2B5EF4-FFF2-40B4-BE49-F238E27FC236}">
                  <a16:creationId xmlns:a16="http://schemas.microsoft.com/office/drawing/2014/main" id="{6F99ED39-3BB0-8B11-8C1A-3763CEFF61CE}"/>
                </a:ext>
              </a:extLst>
            </p:cNvPr>
            <p:cNvCxnSpPr>
              <a:cxnSpLocks/>
            </p:cNvCxnSpPr>
            <p:nvPr/>
          </p:nvCxnSpPr>
          <p:spPr>
            <a:xfrm flipV="1">
              <a:off x="7634510" y="1633995"/>
              <a:ext cx="169263" cy="561256"/>
            </a:xfrm>
            <a:prstGeom prst="straightConnector1">
              <a:avLst/>
            </a:prstGeom>
            <a:ln>
              <a:solidFill>
                <a:srgbClr val="FF0000"/>
              </a:solidFill>
              <a:tailEnd type="stealth"/>
            </a:ln>
          </p:spPr>
          <p:style>
            <a:lnRef idx="1">
              <a:schemeClr val="dk1"/>
            </a:lnRef>
            <a:fillRef idx="0">
              <a:schemeClr val="dk1"/>
            </a:fillRef>
            <a:effectRef idx="0">
              <a:schemeClr val="dk1"/>
            </a:effectRef>
            <a:fontRef idx="minor">
              <a:schemeClr val="tx1"/>
            </a:fontRef>
          </p:style>
        </p:cxnSp>
        <p:sp>
          <p:nvSpPr>
            <p:cNvPr id="21" name="ZoneTexte 20">
              <a:extLst>
                <a:ext uri="{FF2B5EF4-FFF2-40B4-BE49-F238E27FC236}">
                  <a16:creationId xmlns:a16="http://schemas.microsoft.com/office/drawing/2014/main" id="{7A6CC3E5-87B5-7A84-E68B-872837C8C3B2}"/>
                </a:ext>
              </a:extLst>
            </p:cNvPr>
            <p:cNvSpPr txBox="1"/>
            <p:nvPr/>
          </p:nvSpPr>
          <p:spPr>
            <a:xfrm>
              <a:off x="7626125" y="841907"/>
              <a:ext cx="3373801" cy="230832"/>
            </a:xfrm>
            <a:prstGeom prst="rect">
              <a:avLst/>
            </a:prstGeom>
            <a:noFill/>
          </p:spPr>
          <p:txBody>
            <a:bodyPr wrap="square" rtlCol="0">
              <a:spAutoFit/>
            </a:bodyPr>
            <a:lstStyle/>
            <a:p>
              <a:r>
                <a:rPr lang="en-GB" sz="900" dirty="0"/>
                <a:t>Photocathodes loading chamber (Sb-based photocathodes)</a:t>
              </a:r>
            </a:p>
          </p:txBody>
        </p:sp>
        <p:cxnSp>
          <p:nvCxnSpPr>
            <p:cNvPr id="22" name="Connecteur droit avec flèche 21">
              <a:extLst>
                <a:ext uri="{FF2B5EF4-FFF2-40B4-BE49-F238E27FC236}">
                  <a16:creationId xmlns:a16="http://schemas.microsoft.com/office/drawing/2014/main" id="{622214D3-C906-1A5F-8ACC-EF8381499A7A}"/>
                </a:ext>
              </a:extLst>
            </p:cNvPr>
            <p:cNvCxnSpPr>
              <a:cxnSpLocks/>
            </p:cNvCxnSpPr>
            <p:nvPr/>
          </p:nvCxnSpPr>
          <p:spPr>
            <a:xfrm flipH="1">
              <a:off x="7698134" y="1057931"/>
              <a:ext cx="144016" cy="417240"/>
            </a:xfrm>
            <a:prstGeom prst="straightConnector1">
              <a:avLst/>
            </a:prstGeom>
            <a:ln>
              <a:solidFill>
                <a:srgbClr val="C00000"/>
              </a:solidFill>
              <a:tailEnd type="stealth"/>
            </a:ln>
          </p:spPr>
          <p:style>
            <a:lnRef idx="1">
              <a:schemeClr val="dk1"/>
            </a:lnRef>
            <a:fillRef idx="0">
              <a:schemeClr val="dk1"/>
            </a:fillRef>
            <a:effectRef idx="0">
              <a:schemeClr val="dk1"/>
            </a:effectRef>
            <a:fontRef idx="minor">
              <a:schemeClr val="tx1"/>
            </a:fontRef>
          </p:style>
        </p:cxnSp>
      </p:grpSp>
      <p:sp>
        <p:nvSpPr>
          <p:cNvPr id="24" name="ZoneTexte 23">
            <a:extLst>
              <a:ext uri="{FF2B5EF4-FFF2-40B4-BE49-F238E27FC236}">
                <a16:creationId xmlns:a16="http://schemas.microsoft.com/office/drawing/2014/main" id="{30C26ED4-BF42-AE6F-5951-0D7C2A322617}"/>
              </a:ext>
            </a:extLst>
          </p:cNvPr>
          <p:cNvSpPr txBox="1"/>
          <p:nvPr/>
        </p:nvSpPr>
        <p:spPr>
          <a:xfrm>
            <a:off x="6981139" y="5045968"/>
            <a:ext cx="3805848" cy="738664"/>
          </a:xfrm>
          <a:prstGeom prst="rect">
            <a:avLst/>
          </a:prstGeom>
          <a:noFill/>
        </p:spPr>
        <p:txBody>
          <a:bodyPr wrap="square" rtlCol="0">
            <a:spAutoFit/>
          </a:bodyPr>
          <a:lstStyle/>
          <a:p>
            <a:r>
              <a:rPr lang="en-GB" sz="1400" i="1" dirty="0">
                <a:solidFill>
                  <a:schemeClr val="accent1">
                    <a:lumMod val="75000"/>
                  </a:schemeClr>
                </a:solidFill>
                <a:latin typeface="+mn-lt"/>
              </a:rPr>
              <a:t>B. Hounsell et al. “Conceptual design of the PERLE injector” LINAC’22- Liverpool, UK- THPOJO26</a:t>
            </a:r>
          </a:p>
          <a:p>
            <a:endParaRPr lang="en-GB" sz="1400" dirty="0"/>
          </a:p>
        </p:txBody>
      </p:sp>
    </p:spTree>
    <p:extLst>
      <p:ext uri="{BB962C8B-B14F-4D97-AF65-F5344CB8AC3E}">
        <p14:creationId xmlns:p14="http://schemas.microsoft.com/office/powerpoint/2010/main" val="894670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May 10th, 2023</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14</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14th International Particle Accelerator Conference- IPAC'23</a:t>
            </a: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7163834" cy="447518"/>
          </a:xfrm>
        </p:spPr>
        <p:txBody>
          <a:bodyPr/>
          <a:lstStyle/>
          <a:p>
            <a:r>
              <a:rPr lang="en-GB" dirty="0">
                <a:solidFill>
                  <a:schemeClr val="accent5">
                    <a:lumMod val="75000"/>
                  </a:schemeClr>
                </a:solidFill>
                <a:latin typeface="+mn-lt"/>
                <a:ea typeface="Arial" charset="0"/>
                <a:cs typeface="Arial" panose="020B0604020202020204" pitchFamily="34" charset="0"/>
              </a:rPr>
              <a:t>PERLE SRF cavity </a:t>
            </a:r>
            <a:endParaRPr lang="en-GB" dirty="0">
              <a:solidFill>
                <a:schemeClr val="accent5">
                  <a:lumMod val="75000"/>
                </a:schemeClr>
              </a:solidFill>
              <a:latin typeface="+mn-lt"/>
            </a:endParaRPr>
          </a:p>
        </p:txBody>
      </p:sp>
      <p:graphicFrame>
        <p:nvGraphicFramePr>
          <p:cNvPr id="3" name="Tableau 3">
            <a:extLst>
              <a:ext uri="{FF2B5EF4-FFF2-40B4-BE49-F238E27FC236}">
                <a16:creationId xmlns:a16="http://schemas.microsoft.com/office/drawing/2014/main" id="{99B88665-DA97-F47B-7E7A-AD3919767584}"/>
              </a:ext>
            </a:extLst>
          </p:cNvPr>
          <p:cNvGraphicFramePr>
            <a:graphicFrameLocks noGrp="1"/>
          </p:cNvGraphicFramePr>
          <p:nvPr>
            <p:extLst>
              <p:ext uri="{D42A27DB-BD31-4B8C-83A1-F6EECF244321}">
                <p14:modId xmlns:p14="http://schemas.microsoft.com/office/powerpoint/2010/main" val="3266771309"/>
              </p:ext>
            </p:extLst>
          </p:nvPr>
        </p:nvGraphicFramePr>
        <p:xfrm>
          <a:off x="345827" y="862360"/>
          <a:ext cx="10081120" cy="2113280"/>
        </p:xfrm>
        <a:graphic>
          <a:graphicData uri="http://schemas.openxmlformats.org/drawingml/2006/table">
            <a:tbl>
              <a:tblPr firstRow="1" bandRow="1">
                <a:tableStyleId>{85BE263C-DBD7-4A20-BB59-AAB30ACAA65A}</a:tableStyleId>
              </a:tblPr>
              <a:tblGrid>
                <a:gridCol w="1872208">
                  <a:extLst>
                    <a:ext uri="{9D8B030D-6E8A-4147-A177-3AD203B41FA5}">
                      <a16:colId xmlns:a16="http://schemas.microsoft.com/office/drawing/2014/main" val="3281643412"/>
                    </a:ext>
                  </a:extLst>
                </a:gridCol>
                <a:gridCol w="2016224">
                  <a:extLst>
                    <a:ext uri="{9D8B030D-6E8A-4147-A177-3AD203B41FA5}">
                      <a16:colId xmlns:a16="http://schemas.microsoft.com/office/drawing/2014/main" val="1088474138"/>
                    </a:ext>
                  </a:extLst>
                </a:gridCol>
                <a:gridCol w="2088232">
                  <a:extLst>
                    <a:ext uri="{9D8B030D-6E8A-4147-A177-3AD203B41FA5}">
                      <a16:colId xmlns:a16="http://schemas.microsoft.com/office/drawing/2014/main" val="3135848889"/>
                    </a:ext>
                  </a:extLst>
                </a:gridCol>
                <a:gridCol w="4104456">
                  <a:extLst>
                    <a:ext uri="{9D8B030D-6E8A-4147-A177-3AD203B41FA5}">
                      <a16:colId xmlns:a16="http://schemas.microsoft.com/office/drawing/2014/main" val="457124961"/>
                    </a:ext>
                  </a:extLst>
                </a:gridCol>
              </a:tblGrid>
              <a:tr h="370840">
                <a:tc>
                  <a:txBody>
                    <a:bodyPr/>
                    <a:lstStyle/>
                    <a:p>
                      <a:r>
                        <a:rPr lang="en-GB" sz="1500" dirty="0"/>
                        <a:t>PERLE Requirements</a:t>
                      </a:r>
                    </a:p>
                  </a:txBody>
                  <a:tcPr/>
                </a:tc>
                <a:tc>
                  <a:txBody>
                    <a:bodyPr/>
                    <a:lstStyle/>
                    <a:p>
                      <a:r>
                        <a:rPr lang="en-GB" sz="1500" dirty="0"/>
                        <a:t>Impacts</a:t>
                      </a:r>
                    </a:p>
                  </a:txBody>
                  <a:tcPr/>
                </a:tc>
                <a:tc>
                  <a:txBody>
                    <a:bodyPr/>
                    <a:lstStyle/>
                    <a:p>
                      <a:r>
                        <a:rPr lang="en-GB" sz="1500" dirty="0"/>
                        <a:t>Challenges </a:t>
                      </a:r>
                    </a:p>
                  </a:txBody>
                  <a:tcPr/>
                </a:tc>
                <a:tc>
                  <a:txBody>
                    <a:bodyPr/>
                    <a:lstStyle/>
                    <a:p>
                      <a:r>
                        <a:rPr lang="en-GB" sz="1500" dirty="0"/>
                        <a:t>Possible Solutions</a:t>
                      </a:r>
                    </a:p>
                  </a:txBody>
                  <a:tcPr/>
                </a:tc>
                <a:extLst>
                  <a:ext uri="{0D108BD9-81ED-4DB2-BD59-A6C34878D82A}">
                    <a16:rowId xmlns:a16="http://schemas.microsoft.com/office/drawing/2014/main" val="2619477746"/>
                  </a:ext>
                </a:extLst>
              </a:tr>
              <a:tr h="370840">
                <a:tc>
                  <a:txBody>
                    <a:bodyPr/>
                    <a:lstStyle/>
                    <a:p>
                      <a:r>
                        <a:rPr lang="en-GB" sz="1300" dirty="0"/>
                        <a:t>CW operation (RF)</a:t>
                      </a:r>
                    </a:p>
                  </a:txBody>
                  <a:tcPr/>
                </a:tc>
                <a:tc>
                  <a:txBody>
                    <a:bodyPr/>
                    <a:lstStyle/>
                    <a:p>
                      <a:r>
                        <a:rPr lang="en-GB" sz="1300" dirty="0"/>
                        <a:t>High dynamic losses</a:t>
                      </a:r>
                    </a:p>
                  </a:txBody>
                  <a:tcPr/>
                </a:tc>
                <a:tc>
                  <a:txBody>
                    <a:bodyPr/>
                    <a:lstStyle/>
                    <a:p>
                      <a:r>
                        <a:rPr lang="en-GB" sz="1300" dirty="0"/>
                        <a:t>The highest cavity Q</a:t>
                      </a:r>
                      <a:r>
                        <a:rPr lang="en-GB" sz="1300" baseline="-25000" dirty="0"/>
                        <a:t>0</a:t>
                      </a:r>
                      <a:r>
                        <a:rPr lang="en-GB" sz="1300" dirty="0"/>
                        <a:t> </a:t>
                      </a:r>
                    </a:p>
                  </a:txBody>
                  <a:tcPr/>
                </a:tc>
                <a:tc>
                  <a:txBody>
                    <a:bodyPr/>
                    <a:lstStyle/>
                    <a:p>
                      <a:r>
                        <a:rPr lang="en-GB" sz="1300" dirty="0"/>
                        <a:t>Cavity post-treatment (Doping, infusion…)</a:t>
                      </a:r>
                    </a:p>
                  </a:txBody>
                  <a:tcPr/>
                </a:tc>
                <a:extLst>
                  <a:ext uri="{0D108BD9-81ED-4DB2-BD59-A6C34878D82A}">
                    <a16:rowId xmlns:a16="http://schemas.microsoft.com/office/drawing/2014/main" val="1126070782"/>
                  </a:ext>
                </a:extLst>
              </a:tr>
              <a:tr h="370840">
                <a:tc>
                  <a:txBody>
                    <a:bodyPr/>
                    <a:lstStyle/>
                    <a:p>
                      <a:r>
                        <a:rPr lang="en-GB" sz="1300" dirty="0"/>
                        <a:t>High current operation </a:t>
                      </a:r>
                    </a:p>
                  </a:txBody>
                  <a:tcPr/>
                </a:tc>
                <a:tc>
                  <a:txBody>
                    <a:bodyPr/>
                    <a:lstStyle/>
                    <a:p>
                      <a:r>
                        <a:rPr lang="en-GB" sz="1300" dirty="0"/>
                        <a:t>High HOMs excitation</a:t>
                      </a:r>
                    </a:p>
                  </a:txBody>
                  <a:tcPr/>
                </a:tc>
                <a:tc>
                  <a:txBody>
                    <a:bodyPr/>
                    <a:lstStyle/>
                    <a:p>
                      <a:r>
                        <a:rPr lang="en-GB" sz="1300" dirty="0"/>
                        <a:t>Efficient HOMs extraction &amp; damping </a:t>
                      </a:r>
                    </a:p>
                  </a:txBody>
                  <a:tcPr/>
                </a:tc>
                <a:tc>
                  <a:txBody>
                    <a:bodyPr/>
                    <a:lstStyle/>
                    <a:p>
                      <a:r>
                        <a:rPr lang="en-GB" sz="1300" dirty="0"/>
                        <a:t>Act on cavity design: low frequency cavity choice (&lt; 1GHz), larger cavity aperture, fewer cells for the a given gradient, optimisation of end-cell design. </a:t>
                      </a:r>
                    </a:p>
                  </a:txBody>
                  <a:tcPr/>
                </a:tc>
                <a:extLst>
                  <a:ext uri="{0D108BD9-81ED-4DB2-BD59-A6C34878D82A}">
                    <a16:rowId xmlns:a16="http://schemas.microsoft.com/office/drawing/2014/main" val="3310976423"/>
                  </a:ext>
                </a:extLst>
              </a:tr>
              <a:tr h="370840">
                <a:tc>
                  <a:txBody>
                    <a:bodyPr/>
                    <a:lstStyle/>
                    <a:p>
                      <a:r>
                        <a:rPr lang="en-GB" sz="1300" dirty="0"/>
                        <a:t>Muti-bunches operation</a:t>
                      </a:r>
                    </a:p>
                  </a:txBody>
                  <a:tcPr/>
                </a:tc>
                <a:tc>
                  <a:txBody>
                    <a:bodyPr/>
                    <a:lstStyle/>
                    <a:p>
                      <a:r>
                        <a:rPr lang="en-GB" sz="1300" dirty="0"/>
                        <a:t>Increase beam instabilities</a:t>
                      </a:r>
                    </a:p>
                  </a:txBody>
                  <a:tcPr/>
                </a:tc>
                <a:tc>
                  <a:txBody>
                    <a:bodyPr/>
                    <a:lstStyle/>
                    <a:p>
                      <a:r>
                        <a:rPr lang="en-GB" sz="1300" dirty="0"/>
                        <a:t>The highest BBU threshold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b="0" dirty="0"/>
                        <a:t>Regular spacing of bunches: optimisation of the bunch filling pattern during Lattice design + BBU study after HOM optimisation (including collective effects).  </a:t>
                      </a:r>
                    </a:p>
                  </a:txBody>
                  <a:tcPr/>
                </a:tc>
                <a:extLst>
                  <a:ext uri="{0D108BD9-81ED-4DB2-BD59-A6C34878D82A}">
                    <a16:rowId xmlns:a16="http://schemas.microsoft.com/office/drawing/2014/main" val="1100769473"/>
                  </a:ext>
                </a:extLst>
              </a:tr>
            </a:tbl>
          </a:graphicData>
        </a:graphic>
      </p:graphicFrame>
      <p:pic>
        <p:nvPicPr>
          <p:cNvPr id="19" name="Image 18">
            <a:extLst>
              <a:ext uri="{FF2B5EF4-FFF2-40B4-BE49-F238E27FC236}">
                <a16:creationId xmlns:a16="http://schemas.microsoft.com/office/drawing/2014/main" id="{9E43E200-541D-84B1-B09E-64F023B228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9811" y="3336123"/>
            <a:ext cx="3455068" cy="1925284"/>
          </a:xfrm>
          <a:prstGeom prst="rect">
            <a:avLst/>
          </a:prstGeom>
        </p:spPr>
      </p:pic>
      <p:sp>
        <p:nvSpPr>
          <p:cNvPr id="20" name="ZoneTexte 19">
            <a:extLst>
              <a:ext uri="{FF2B5EF4-FFF2-40B4-BE49-F238E27FC236}">
                <a16:creationId xmlns:a16="http://schemas.microsoft.com/office/drawing/2014/main" id="{E95C1AB7-4431-8302-FE0D-4E463317D42A}"/>
              </a:ext>
            </a:extLst>
          </p:cNvPr>
          <p:cNvSpPr txBox="1"/>
          <p:nvPr/>
        </p:nvSpPr>
        <p:spPr>
          <a:xfrm>
            <a:off x="921891" y="4969606"/>
            <a:ext cx="3614996" cy="2923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300" b="1" i="0" u="none" strike="noStrike" cap="none" spc="0" normalizeH="0" baseline="0" dirty="0">
                <a:ln>
                  <a:noFill/>
                </a:ln>
                <a:solidFill>
                  <a:schemeClr val="bg1"/>
                </a:solidFill>
                <a:effectLst/>
                <a:uFillTx/>
                <a:latin typeface="+mn-lt"/>
                <a:cs typeface="Arial" panose="020B0604020202020204" pitchFamily="34" charset="0"/>
                <a:sym typeface="News Gothic MT"/>
              </a:rPr>
              <a:t>First Nb </a:t>
            </a:r>
            <a:r>
              <a:rPr kumimoji="0" lang="en-GB" sz="1300" b="1" i="0" u="none" strike="noStrike" cap="none" spc="0" normalizeH="0" dirty="0">
                <a:ln>
                  <a:noFill/>
                </a:ln>
                <a:solidFill>
                  <a:schemeClr val="bg1"/>
                </a:solidFill>
                <a:effectLst/>
                <a:uFillTx/>
                <a:latin typeface="+mn-lt"/>
                <a:cs typeface="Arial" panose="020B0604020202020204" pitchFamily="34" charset="0"/>
                <a:sym typeface="News Gothic MT"/>
              </a:rPr>
              <a:t>802 MHz </a:t>
            </a:r>
            <a:r>
              <a:rPr lang="en-GB" sz="1300" b="1" dirty="0">
                <a:solidFill>
                  <a:schemeClr val="bg1"/>
                </a:solidFill>
                <a:latin typeface="+mn-lt"/>
                <a:cs typeface="Arial" panose="020B0604020202020204" pitchFamily="34" charset="0"/>
              </a:rPr>
              <a:t>5</a:t>
            </a:r>
            <a:r>
              <a:rPr kumimoji="0" lang="en-GB" sz="1300" b="1" i="0" u="none" strike="noStrike" cap="none" spc="0" normalizeH="0" baseline="0" dirty="0">
                <a:ln>
                  <a:noFill/>
                </a:ln>
                <a:solidFill>
                  <a:schemeClr val="bg1"/>
                </a:solidFill>
                <a:effectLst/>
                <a:uFillTx/>
                <a:latin typeface="+mn-lt"/>
                <a:cs typeface="Arial" panose="020B0604020202020204" pitchFamily="34" charset="0"/>
                <a:sym typeface="News Gothic MT"/>
              </a:rPr>
              <a:t>-Cell</a:t>
            </a:r>
            <a:r>
              <a:rPr kumimoji="0" lang="en-GB" sz="1300" b="1" i="0" u="none" strike="noStrike" cap="none" spc="0" normalizeH="0" dirty="0">
                <a:ln>
                  <a:noFill/>
                </a:ln>
                <a:solidFill>
                  <a:schemeClr val="bg1"/>
                </a:solidFill>
                <a:effectLst/>
                <a:uFillTx/>
                <a:latin typeface="+mn-lt"/>
                <a:cs typeface="Arial" panose="020B0604020202020204" pitchFamily="34" charset="0"/>
                <a:sym typeface="News Gothic MT"/>
              </a:rPr>
              <a:t> cavity fabricated </a:t>
            </a:r>
            <a:r>
              <a:rPr lang="en-GB" sz="1300" b="1" dirty="0">
                <a:solidFill>
                  <a:schemeClr val="bg1"/>
                </a:solidFill>
                <a:latin typeface="+mn-lt"/>
                <a:cs typeface="Arial" panose="020B0604020202020204" pitchFamily="34" charset="0"/>
                <a:sym typeface="News Gothic MT"/>
              </a:rPr>
              <a:t>@</a:t>
            </a:r>
            <a:r>
              <a:rPr kumimoji="0" lang="en-GB" sz="1300" b="1" i="0" u="none" strike="noStrike" cap="none" spc="0" normalizeH="0" dirty="0">
                <a:ln>
                  <a:noFill/>
                </a:ln>
                <a:solidFill>
                  <a:schemeClr val="bg1"/>
                </a:solidFill>
                <a:effectLst/>
                <a:uFillTx/>
                <a:latin typeface="+mn-lt"/>
                <a:cs typeface="Arial" panose="020B0604020202020204" pitchFamily="34" charset="0"/>
                <a:sym typeface="News Gothic MT"/>
              </a:rPr>
              <a:t> JLAB </a:t>
            </a:r>
            <a:r>
              <a:rPr kumimoji="0" lang="en-GB" sz="1300" b="1" i="0" u="none" strike="noStrike" cap="none" spc="0" normalizeH="0" baseline="0" dirty="0">
                <a:ln>
                  <a:noFill/>
                </a:ln>
                <a:solidFill>
                  <a:schemeClr val="bg1"/>
                </a:solidFill>
                <a:effectLst/>
                <a:uFillTx/>
                <a:latin typeface="+mn-lt"/>
                <a:cs typeface="Arial" panose="020B0604020202020204" pitchFamily="34" charset="0"/>
                <a:sym typeface="News Gothic MT"/>
              </a:rPr>
              <a:t> </a:t>
            </a:r>
          </a:p>
        </p:txBody>
      </p:sp>
      <p:grpSp>
        <p:nvGrpSpPr>
          <p:cNvPr id="14" name="Groupe 13">
            <a:extLst>
              <a:ext uri="{FF2B5EF4-FFF2-40B4-BE49-F238E27FC236}">
                <a16:creationId xmlns:a16="http://schemas.microsoft.com/office/drawing/2014/main" id="{F3BF8E5B-A45B-5771-20C2-5D6437A9DF5E}"/>
              </a:ext>
            </a:extLst>
          </p:cNvPr>
          <p:cNvGrpSpPr/>
          <p:nvPr/>
        </p:nvGrpSpPr>
        <p:grpSpPr>
          <a:xfrm>
            <a:off x="5098354" y="3200245"/>
            <a:ext cx="4680520" cy="2205763"/>
            <a:chOff x="5170363" y="3677816"/>
            <a:chExt cx="4392488" cy="1926493"/>
          </a:xfrm>
        </p:grpSpPr>
        <p:pic>
          <p:nvPicPr>
            <p:cNvPr id="6" name="Image 5">
              <a:extLst>
                <a:ext uri="{FF2B5EF4-FFF2-40B4-BE49-F238E27FC236}">
                  <a16:creationId xmlns:a16="http://schemas.microsoft.com/office/drawing/2014/main" id="{62B4AC3A-555A-228A-9FE2-1A2CA10740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70363" y="3677816"/>
              <a:ext cx="3528392" cy="1926493"/>
            </a:xfrm>
            <a:prstGeom prst="rect">
              <a:avLst/>
            </a:prstGeom>
          </p:spPr>
        </p:pic>
        <p:sp>
          <p:nvSpPr>
            <p:cNvPr id="46" name="Rectangle 45">
              <a:extLst>
                <a:ext uri="{FF2B5EF4-FFF2-40B4-BE49-F238E27FC236}">
                  <a16:creationId xmlns:a16="http://schemas.microsoft.com/office/drawing/2014/main" id="{69BD9679-E263-0DB2-18C3-EE3625752145}"/>
                </a:ext>
              </a:extLst>
            </p:cNvPr>
            <p:cNvSpPr/>
            <p:nvPr/>
          </p:nvSpPr>
          <p:spPr>
            <a:xfrm>
              <a:off x="7122920" y="4355434"/>
              <a:ext cx="288000" cy="1008000"/>
            </a:xfrm>
            <a:prstGeom prst="rect">
              <a:avLst/>
            </a:prstGeom>
            <a:solidFill>
              <a:schemeClr val="accent6">
                <a:lumMod val="60000"/>
                <a:lumOff val="40000"/>
                <a:alpha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p>
          </p:txBody>
        </p:sp>
        <p:sp>
          <p:nvSpPr>
            <p:cNvPr id="47" name="Rectangle 46">
              <a:extLst>
                <a:ext uri="{FF2B5EF4-FFF2-40B4-BE49-F238E27FC236}">
                  <a16:creationId xmlns:a16="http://schemas.microsoft.com/office/drawing/2014/main" id="{2AE4F29B-37A9-C4EE-D4D0-D40CAE14DE08}"/>
                </a:ext>
              </a:extLst>
            </p:cNvPr>
            <p:cNvSpPr/>
            <p:nvPr/>
          </p:nvSpPr>
          <p:spPr>
            <a:xfrm rot="16200000">
              <a:off x="6643640" y="4720133"/>
              <a:ext cx="1237163" cy="278602"/>
            </a:xfrm>
            <a:prstGeom prst="rect">
              <a:avLst/>
            </a:prstGeom>
          </p:spPr>
          <p:txBody>
            <a:bodyPr wrap="square">
              <a:spAutoFit/>
            </a:bodyPr>
            <a:lstStyle/>
            <a:p>
              <a:pPr algn="ctr">
                <a:lnSpc>
                  <a:spcPct val="150000"/>
                </a:lnSpc>
              </a:pPr>
              <a:r>
                <a:rPr lang="en-US" sz="900" dirty="0">
                  <a:solidFill>
                    <a:schemeClr val="accent6">
                      <a:lumMod val="50000"/>
                    </a:schemeClr>
                  </a:solidFill>
                  <a:latin typeface="+mn-lt"/>
                  <a:cs typeface="Arial" panose="020B0604020202020204" pitchFamily="34" charset="0"/>
                </a:rPr>
                <a:t>PERLE requirements</a:t>
              </a:r>
            </a:p>
          </p:txBody>
        </p:sp>
        <p:sp>
          <p:nvSpPr>
            <p:cNvPr id="48" name="ZoneTexte 47">
              <a:extLst>
                <a:ext uri="{FF2B5EF4-FFF2-40B4-BE49-F238E27FC236}">
                  <a16:creationId xmlns:a16="http://schemas.microsoft.com/office/drawing/2014/main" id="{66F875A3-DFEB-493D-4AFC-9F0656A4328F}"/>
                </a:ext>
              </a:extLst>
            </p:cNvPr>
            <p:cNvSpPr txBox="1"/>
            <p:nvPr/>
          </p:nvSpPr>
          <p:spPr>
            <a:xfrm>
              <a:off x="7690643" y="3821832"/>
              <a:ext cx="1872208" cy="299313"/>
            </a:xfrm>
            <a:prstGeom prst="rect">
              <a:avLst/>
            </a:prstGeom>
            <a:noFill/>
          </p:spPr>
          <p:txBody>
            <a:bodyPr wrap="square" rtlCol="0">
              <a:spAutoFit/>
            </a:bodyPr>
            <a:lstStyle/>
            <a:p>
              <a:pPr algn="ctr">
                <a:lnSpc>
                  <a:spcPct val="150000"/>
                </a:lnSpc>
              </a:pPr>
              <a:r>
                <a:rPr lang="en-GB" sz="1000" u="sng" dirty="0">
                  <a:solidFill>
                    <a:schemeClr val="accent1">
                      <a:lumMod val="75000"/>
                    </a:schemeClr>
                  </a:solidFill>
                  <a:latin typeface="+mn-lt"/>
                  <a:ea typeface="Arial" charset="0"/>
                  <a:cs typeface="Arial" panose="020B0604020202020204" pitchFamily="34" charset="0"/>
                </a:rPr>
                <a:t>Q</a:t>
              </a:r>
              <a:r>
                <a:rPr lang="en-GB" sz="1000" u="sng" baseline="-25000" dirty="0">
                  <a:solidFill>
                    <a:schemeClr val="accent1">
                      <a:lumMod val="75000"/>
                    </a:schemeClr>
                  </a:solidFill>
                  <a:latin typeface="+mn-lt"/>
                  <a:ea typeface="Arial" charset="0"/>
                  <a:cs typeface="Arial" panose="020B0604020202020204" pitchFamily="34" charset="0"/>
                </a:rPr>
                <a:t>0</a:t>
              </a:r>
              <a:r>
                <a:rPr lang="en-GB" sz="1000" u="sng" dirty="0">
                  <a:solidFill>
                    <a:schemeClr val="accent1">
                      <a:lumMod val="75000"/>
                    </a:schemeClr>
                  </a:solidFill>
                  <a:latin typeface="+mn-lt"/>
                  <a:ea typeface="Arial" charset="0"/>
                  <a:cs typeface="Arial" panose="020B0604020202020204" pitchFamily="34" charset="0"/>
                </a:rPr>
                <a:t> (2k)</a:t>
              </a:r>
              <a:r>
                <a:rPr lang="en-US" sz="1000" u="sng" dirty="0">
                  <a:solidFill>
                    <a:schemeClr val="accent1">
                      <a:lumMod val="75000"/>
                    </a:schemeClr>
                  </a:solidFill>
                  <a:latin typeface="+mn-lt"/>
                  <a:cs typeface="Arial" panose="020B0604020202020204" pitchFamily="34" charset="0"/>
                </a:rPr>
                <a:t> = 3 e10 @ ~27 MV/m</a:t>
              </a:r>
            </a:p>
          </p:txBody>
        </p:sp>
        <p:cxnSp>
          <p:nvCxnSpPr>
            <p:cNvPr id="49" name="Connecteur droit avec flèche 48">
              <a:extLst>
                <a:ext uri="{FF2B5EF4-FFF2-40B4-BE49-F238E27FC236}">
                  <a16:creationId xmlns:a16="http://schemas.microsoft.com/office/drawing/2014/main" id="{93955471-7C62-CC19-32AE-4F213F3F7931}"/>
                </a:ext>
              </a:extLst>
            </p:cNvPr>
            <p:cNvCxnSpPr>
              <a:cxnSpLocks/>
            </p:cNvCxnSpPr>
            <p:nvPr/>
          </p:nvCxnSpPr>
          <p:spPr>
            <a:xfrm flipH="1">
              <a:off x="7906667" y="4109864"/>
              <a:ext cx="72009" cy="1309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ZoneTexte 49">
              <a:extLst>
                <a:ext uri="{FF2B5EF4-FFF2-40B4-BE49-F238E27FC236}">
                  <a16:creationId xmlns:a16="http://schemas.microsoft.com/office/drawing/2014/main" id="{7F5A9029-A363-1DBB-0EA3-8F9A96768740}"/>
                </a:ext>
              </a:extLst>
            </p:cNvPr>
            <p:cNvSpPr txBox="1"/>
            <p:nvPr/>
          </p:nvSpPr>
          <p:spPr>
            <a:xfrm>
              <a:off x="7546627" y="4469904"/>
              <a:ext cx="1708027" cy="299313"/>
            </a:xfrm>
            <a:prstGeom prst="rect">
              <a:avLst/>
            </a:prstGeom>
            <a:noFill/>
          </p:spPr>
          <p:txBody>
            <a:bodyPr wrap="square" rtlCol="0">
              <a:spAutoFit/>
            </a:bodyPr>
            <a:lstStyle/>
            <a:p>
              <a:pPr algn="ctr">
                <a:lnSpc>
                  <a:spcPct val="150000"/>
                </a:lnSpc>
              </a:pPr>
              <a:r>
                <a:rPr lang="en-GB" sz="1000" u="sng" dirty="0">
                  <a:solidFill>
                    <a:srgbClr val="C00000"/>
                  </a:solidFill>
                  <a:latin typeface="+mn-lt"/>
                  <a:ea typeface="Arial" charset="0"/>
                  <a:cs typeface="Arial" charset="0"/>
                </a:rPr>
                <a:t>Quench @ </a:t>
              </a:r>
              <a:r>
                <a:rPr lang="en-GB" sz="1000" u="sng" dirty="0" err="1">
                  <a:solidFill>
                    <a:srgbClr val="C00000"/>
                  </a:solidFill>
                  <a:latin typeface="+mn-lt"/>
                  <a:ea typeface="Arial" charset="0"/>
                  <a:cs typeface="Arial" charset="0"/>
                </a:rPr>
                <a:t>E</a:t>
              </a:r>
              <a:r>
                <a:rPr lang="en-GB" sz="1000" u="sng" baseline="-25000" dirty="0" err="1">
                  <a:solidFill>
                    <a:srgbClr val="C00000"/>
                  </a:solidFill>
                  <a:latin typeface="+mn-lt"/>
                  <a:ea typeface="Arial" charset="0"/>
                  <a:cs typeface="Arial" charset="0"/>
                </a:rPr>
                <a:t>acc</a:t>
              </a:r>
              <a:r>
                <a:rPr lang="en-GB" sz="1000" u="sng" dirty="0">
                  <a:solidFill>
                    <a:srgbClr val="C00000"/>
                  </a:solidFill>
                  <a:latin typeface="+mn-lt"/>
                  <a:ea typeface="Arial" charset="0"/>
                  <a:cs typeface="Arial" charset="0"/>
                </a:rPr>
                <a:t> </a:t>
              </a:r>
              <a:r>
                <a:rPr lang="en-US" sz="1000" u="sng" dirty="0">
                  <a:solidFill>
                    <a:srgbClr val="C00000"/>
                  </a:solidFill>
                  <a:latin typeface="+mn-lt"/>
                </a:rPr>
                <a:t>~</a:t>
              </a:r>
              <a:r>
                <a:rPr lang="en-GB" sz="1000" u="sng" dirty="0">
                  <a:solidFill>
                    <a:srgbClr val="C00000"/>
                  </a:solidFill>
                  <a:latin typeface="+mn-lt"/>
                  <a:ea typeface="Arial" charset="0"/>
                  <a:cs typeface="Arial" charset="0"/>
                </a:rPr>
                <a:t> 30 MV/m</a:t>
              </a:r>
              <a:endParaRPr lang="en-US" sz="1000" u="sng" dirty="0">
                <a:solidFill>
                  <a:srgbClr val="C00000"/>
                </a:solidFill>
                <a:latin typeface="+mn-lt"/>
                <a:cs typeface="Arial" panose="020B0604020202020204" pitchFamily="34" charset="0"/>
              </a:endParaRPr>
            </a:p>
          </p:txBody>
        </p:sp>
        <p:cxnSp>
          <p:nvCxnSpPr>
            <p:cNvPr id="51" name="Connecteur droit avec flèche 50">
              <a:extLst>
                <a:ext uri="{FF2B5EF4-FFF2-40B4-BE49-F238E27FC236}">
                  <a16:creationId xmlns:a16="http://schemas.microsoft.com/office/drawing/2014/main" id="{3C3B7857-AB56-05F6-917B-AB524D5FD684}"/>
                </a:ext>
              </a:extLst>
            </p:cNvPr>
            <p:cNvCxnSpPr>
              <a:cxnSpLocks/>
            </p:cNvCxnSpPr>
            <p:nvPr/>
          </p:nvCxnSpPr>
          <p:spPr>
            <a:xfrm flipV="1">
              <a:off x="8032200" y="4397896"/>
              <a:ext cx="126170" cy="14401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ZoneTexte 1">
            <a:extLst>
              <a:ext uri="{FF2B5EF4-FFF2-40B4-BE49-F238E27FC236}">
                <a16:creationId xmlns:a16="http://schemas.microsoft.com/office/drawing/2014/main" id="{457C1188-DFA3-AD62-A1B4-42220180E33A}"/>
              </a:ext>
            </a:extLst>
          </p:cNvPr>
          <p:cNvSpPr txBox="1"/>
          <p:nvPr/>
        </p:nvSpPr>
        <p:spPr>
          <a:xfrm>
            <a:off x="1065907" y="887250"/>
            <a:ext cx="8640960" cy="584775"/>
          </a:xfrm>
          <a:prstGeom prst="rect">
            <a:avLst/>
          </a:prstGeom>
          <a:solidFill>
            <a:schemeClr val="bg1"/>
          </a:solidFill>
        </p:spPr>
        <p:txBody>
          <a:bodyPr wrap="square" rtlCol="0">
            <a:spAutoFit/>
          </a:bodyPr>
          <a:lstStyle/>
          <a:p>
            <a:pPr algn="just"/>
            <a:r>
              <a:rPr lang="en-GB" sz="1600" dirty="0">
                <a:latin typeface="+mn-lt"/>
              </a:rPr>
              <a:t>A 5-Cell copper cavity is under fabrication @</a:t>
            </a:r>
            <a:r>
              <a:rPr lang="en-GB" sz="1600" dirty="0" err="1">
                <a:latin typeface="+mn-lt"/>
              </a:rPr>
              <a:t>Jlab</a:t>
            </a:r>
            <a:r>
              <a:rPr lang="en-GB" sz="1600" dirty="0">
                <a:latin typeface="+mn-lt"/>
              </a:rPr>
              <a:t> to allow end group design optimisation and to test several HOM couplers combinations to assess the best HOM damping scheme.</a:t>
            </a:r>
          </a:p>
        </p:txBody>
      </p:sp>
      <p:grpSp>
        <p:nvGrpSpPr>
          <p:cNvPr id="4" name="Groupe 3">
            <a:extLst>
              <a:ext uri="{FF2B5EF4-FFF2-40B4-BE49-F238E27FC236}">
                <a16:creationId xmlns:a16="http://schemas.microsoft.com/office/drawing/2014/main" id="{4866DF38-F668-A266-855E-B091CADF2E51}"/>
              </a:ext>
            </a:extLst>
          </p:cNvPr>
          <p:cNvGrpSpPr/>
          <p:nvPr/>
        </p:nvGrpSpPr>
        <p:grpSpPr>
          <a:xfrm>
            <a:off x="2074019" y="1716506"/>
            <a:ext cx="6450014" cy="1241230"/>
            <a:chOff x="2074019" y="2021632"/>
            <a:chExt cx="6450014" cy="1241230"/>
          </a:xfrm>
          <a:solidFill>
            <a:schemeClr val="bg1"/>
          </a:solidFill>
        </p:grpSpPr>
        <p:pic>
          <p:nvPicPr>
            <p:cNvPr id="5" name="Image 4">
              <a:extLst>
                <a:ext uri="{FF2B5EF4-FFF2-40B4-BE49-F238E27FC236}">
                  <a16:creationId xmlns:a16="http://schemas.microsoft.com/office/drawing/2014/main" id="{EFC85F1E-7F53-2790-5615-C504A8E32F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flipV="1">
              <a:off x="1918256" y="2181055"/>
              <a:ext cx="1237570" cy="926044"/>
            </a:xfrm>
            <a:prstGeom prst="rect">
              <a:avLst/>
            </a:prstGeom>
            <a:grpFill/>
          </p:spPr>
        </p:pic>
        <p:pic>
          <p:nvPicPr>
            <p:cNvPr id="7" name="Image 6">
              <a:extLst>
                <a:ext uri="{FF2B5EF4-FFF2-40B4-BE49-F238E27FC236}">
                  <a16:creationId xmlns:a16="http://schemas.microsoft.com/office/drawing/2014/main" id="{6DB83B88-BA83-8502-ACB2-2874D2496E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5240669" y="2180595"/>
              <a:ext cx="1233908" cy="923304"/>
            </a:xfrm>
            <a:prstGeom prst="rect">
              <a:avLst/>
            </a:prstGeom>
            <a:grpFill/>
          </p:spPr>
        </p:pic>
        <p:pic>
          <p:nvPicPr>
            <p:cNvPr id="8" name="Image 7">
              <a:extLst>
                <a:ext uri="{FF2B5EF4-FFF2-40B4-BE49-F238E27FC236}">
                  <a16:creationId xmlns:a16="http://schemas.microsoft.com/office/drawing/2014/main" id="{A8B9AB1D-A163-222C-F885-2A13DFDE5DE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3049310" y="2181055"/>
              <a:ext cx="1237570" cy="926044"/>
            </a:xfrm>
            <a:prstGeom prst="rect">
              <a:avLst/>
            </a:prstGeom>
            <a:grpFill/>
          </p:spPr>
        </p:pic>
        <p:pic>
          <p:nvPicPr>
            <p:cNvPr id="10" name="Image 9">
              <a:extLst>
                <a:ext uri="{FF2B5EF4-FFF2-40B4-BE49-F238E27FC236}">
                  <a16:creationId xmlns:a16="http://schemas.microsoft.com/office/drawing/2014/main" id="{1A11CCAD-1F0F-095B-6AA8-C5CB457BEA3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4165119" y="2180594"/>
              <a:ext cx="1233909" cy="923304"/>
            </a:xfrm>
            <a:prstGeom prst="rect">
              <a:avLst/>
            </a:prstGeom>
            <a:grpFill/>
          </p:spPr>
        </p:pic>
        <p:pic>
          <p:nvPicPr>
            <p:cNvPr id="11" name="Image 10">
              <a:extLst>
                <a:ext uri="{FF2B5EF4-FFF2-40B4-BE49-F238E27FC236}">
                  <a16:creationId xmlns:a16="http://schemas.microsoft.com/office/drawing/2014/main" id="{9F39E359-BAFE-5E4D-2BF7-DC4DD9F15D4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6344391" y="2180594"/>
              <a:ext cx="1233910" cy="923305"/>
            </a:xfrm>
            <a:prstGeom prst="rect">
              <a:avLst/>
            </a:prstGeom>
            <a:grpFill/>
          </p:spPr>
        </p:pic>
        <p:pic>
          <p:nvPicPr>
            <p:cNvPr id="12" name="Image 11">
              <a:extLst>
                <a:ext uri="{FF2B5EF4-FFF2-40B4-BE49-F238E27FC236}">
                  <a16:creationId xmlns:a16="http://schemas.microsoft.com/office/drawing/2014/main" id="{0BC28B73-BD55-CEAA-7478-5835C4D0177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400000">
              <a:off x="7442227" y="2177395"/>
              <a:ext cx="1237569" cy="926043"/>
            </a:xfrm>
            <a:prstGeom prst="rect">
              <a:avLst/>
            </a:prstGeom>
            <a:grpFill/>
          </p:spPr>
        </p:pic>
      </p:grpSp>
      <p:sp>
        <p:nvSpPr>
          <p:cNvPr id="13" name="ZoneTexte 12">
            <a:extLst>
              <a:ext uri="{FF2B5EF4-FFF2-40B4-BE49-F238E27FC236}">
                <a16:creationId xmlns:a16="http://schemas.microsoft.com/office/drawing/2014/main" id="{39FA92DF-FAA4-7872-8246-6015C12A4273}"/>
              </a:ext>
            </a:extLst>
          </p:cNvPr>
          <p:cNvSpPr txBox="1"/>
          <p:nvPr/>
        </p:nvSpPr>
        <p:spPr>
          <a:xfrm>
            <a:off x="57795" y="5406008"/>
            <a:ext cx="10714980" cy="307777"/>
          </a:xfrm>
          <a:prstGeom prst="rect">
            <a:avLst/>
          </a:prstGeom>
          <a:noFill/>
        </p:spPr>
        <p:txBody>
          <a:bodyPr wrap="square" rtlCol="0">
            <a:spAutoFit/>
          </a:bodyPr>
          <a:lstStyle/>
          <a:p>
            <a:r>
              <a:rPr lang="en-GB" sz="1400" i="1" dirty="0">
                <a:solidFill>
                  <a:schemeClr val="accent1">
                    <a:lumMod val="75000"/>
                  </a:schemeClr>
                </a:solidFill>
                <a:latin typeface="+mn-lt"/>
              </a:rPr>
              <a:t>F. </a:t>
            </a:r>
            <a:r>
              <a:rPr lang="en-GB" sz="1400" i="1" dirty="0" err="1">
                <a:solidFill>
                  <a:schemeClr val="accent1">
                    <a:lumMod val="75000"/>
                  </a:schemeClr>
                </a:solidFill>
                <a:latin typeface="+mn-lt"/>
              </a:rPr>
              <a:t>Marhauser</a:t>
            </a:r>
            <a:r>
              <a:rPr lang="en-GB" sz="1400" i="1" dirty="0">
                <a:solidFill>
                  <a:schemeClr val="accent1">
                    <a:lumMod val="75000"/>
                  </a:schemeClr>
                </a:solidFill>
                <a:latin typeface="+mn-lt"/>
              </a:rPr>
              <a:t> et al. “802 MHz ERL cavity design and development”- IPAC2018 (Vancouver, BC, Canada)- </a:t>
            </a:r>
            <a:r>
              <a:rPr lang="fr-FR" sz="1400" i="1" dirty="0">
                <a:solidFill>
                  <a:schemeClr val="accent1">
                    <a:lumMod val="75000"/>
                  </a:schemeClr>
                </a:solidFill>
                <a:effectLst/>
                <a:latin typeface="+mn-lt"/>
              </a:rPr>
              <a:t>doi:10.18429/JACoW-IPAC2018-THPAL146</a:t>
            </a:r>
            <a:endParaRPr lang="en-GB" sz="1400" i="1" dirty="0">
              <a:solidFill>
                <a:schemeClr val="accent1">
                  <a:lumMod val="75000"/>
                </a:schemeClr>
              </a:solidFill>
              <a:latin typeface="+mn-lt"/>
            </a:endParaRPr>
          </a:p>
        </p:txBody>
      </p:sp>
    </p:spTree>
    <p:extLst>
      <p:ext uri="{BB962C8B-B14F-4D97-AF65-F5344CB8AC3E}">
        <p14:creationId xmlns:p14="http://schemas.microsoft.com/office/powerpoint/2010/main" val="173792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25">
            <a:extLst>
              <a:ext uri="{FF2B5EF4-FFF2-40B4-BE49-F238E27FC236}">
                <a16:creationId xmlns:a16="http://schemas.microsoft.com/office/drawing/2014/main" id="{201365A9-514B-27AE-5BEA-8AE5C70799C8}"/>
              </a:ext>
            </a:extLst>
          </p:cNvPr>
          <p:cNvGrpSpPr>
            <a:grpSpLocks noChangeAspect="1"/>
          </p:cNvGrpSpPr>
          <p:nvPr/>
        </p:nvGrpSpPr>
        <p:grpSpPr>
          <a:xfrm>
            <a:off x="705867" y="1110729"/>
            <a:ext cx="2234178" cy="1380823"/>
            <a:chOff x="2090055" y="641796"/>
            <a:chExt cx="8064448" cy="5127756"/>
          </a:xfrm>
          <a:solidFill>
            <a:schemeClr val="bg1"/>
          </a:solidFill>
        </p:grpSpPr>
        <p:pic>
          <p:nvPicPr>
            <p:cNvPr id="22" name="Picture 126">
              <a:extLst>
                <a:ext uri="{FF2B5EF4-FFF2-40B4-BE49-F238E27FC236}">
                  <a16:creationId xmlns:a16="http://schemas.microsoft.com/office/drawing/2014/main" id="{E566D929-48AB-E5C0-C7A4-76DC7C544D3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77477" y="641796"/>
              <a:ext cx="2202024" cy="5099763"/>
            </a:xfrm>
            <a:prstGeom prst="rect">
              <a:avLst/>
            </a:prstGeom>
            <a:grpFill/>
          </p:spPr>
        </p:pic>
        <p:pic>
          <p:nvPicPr>
            <p:cNvPr id="23" name="Picture 127">
              <a:extLst>
                <a:ext uri="{FF2B5EF4-FFF2-40B4-BE49-F238E27FC236}">
                  <a16:creationId xmlns:a16="http://schemas.microsoft.com/office/drawing/2014/main" id="{0A6FF667-99D0-3838-E847-005AEE87C7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90055" y="693699"/>
              <a:ext cx="1548882" cy="5075853"/>
            </a:xfrm>
            <a:prstGeom prst="rect">
              <a:avLst/>
            </a:prstGeom>
            <a:grpFill/>
          </p:spPr>
        </p:pic>
        <p:pic>
          <p:nvPicPr>
            <p:cNvPr id="24" name="Picture 128">
              <a:extLst>
                <a:ext uri="{FF2B5EF4-FFF2-40B4-BE49-F238E27FC236}">
                  <a16:creationId xmlns:a16="http://schemas.microsoft.com/office/drawing/2014/main" id="{5218CE9F-5B2B-F74E-BB19-D7697785CE0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30169" y="693699"/>
              <a:ext cx="3424334" cy="5075853"/>
            </a:xfrm>
            <a:prstGeom prst="rect">
              <a:avLst/>
            </a:prstGeom>
            <a:grpFill/>
          </p:spPr>
        </p:pic>
      </p:gr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15</a:t>
            </a:fld>
            <a:endParaRPr lang="fr-FR">
              <a:latin typeface="+mn-lt"/>
            </a:endParaRP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7163834" cy="447518"/>
          </a:xfrm>
        </p:spPr>
        <p:txBody>
          <a:bodyPr/>
          <a:lstStyle/>
          <a:p>
            <a:r>
              <a:rPr lang="en-GB" dirty="0">
                <a:solidFill>
                  <a:schemeClr val="accent5">
                    <a:lumMod val="75000"/>
                  </a:schemeClr>
                </a:solidFill>
                <a:latin typeface="+mn-lt"/>
                <a:ea typeface="Arial" charset="0"/>
                <a:cs typeface="Arial" panose="020B0604020202020204" pitchFamily="34" charset="0"/>
              </a:rPr>
              <a:t>Status of HOM design studies: </a:t>
            </a:r>
            <a:endParaRPr lang="en-GB" dirty="0">
              <a:solidFill>
                <a:schemeClr val="accent5">
                  <a:lumMod val="75000"/>
                </a:schemeClr>
              </a:solidFill>
              <a:latin typeface="+mn-lt"/>
            </a:endParaRPr>
          </a:p>
        </p:txBody>
      </p:sp>
      <p:sp>
        <p:nvSpPr>
          <p:cNvPr id="12" name="Rectangle 11">
            <a:extLst>
              <a:ext uri="{FF2B5EF4-FFF2-40B4-BE49-F238E27FC236}">
                <a16:creationId xmlns:a16="http://schemas.microsoft.com/office/drawing/2014/main" id="{BD6674AB-B0DE-89DC-6FC0-DFC83BC013A0}"/>
              </a:ext>
            </a:extLst>
          </p:cNvPr>
          <p:cNvSpPr/>
          <p:nvPr/>
        </p:nvSpPr>
        <p:spPr>
          <a:xfrm>
            <a:off x="201811" y="746974"/>
            <a:ext cx="4392488" cy="338554"/>
          </a:xfrm>
          <a:prstGeom prst="rect">
            <a:avLst/>
          </a:prstGeom>
        </p:spPr>
        <p:txBody>
          <a:bodyPr wrap="square">
            <a:spAutoFit/>
          </a:bodyPr>
          <a:lstStyle/>
          <a:p>
            <a:pPr lvl="0"/>
            <a:r>
              <a:rPr lang="en-GB" sz="1600" b="1" dirty="0">
                <a:solidFill>
                  <a:srgbClr val="FF6700"/>
                </a:solidFill>
                <a:latin typeface="+mn-lt"/>
              </a:rPr>
              <a:t>HOM coupler optimization of 3 different designs</a:t>
            </a: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A326EA71-EE73-ED62-F77C-93FC3DD1A706}"/>
                  </a:ext>
                </a:extLst>
              </p:cNvPr>
              <p:cNvSpPr/>
              <p:nvPr/>
            </p:nvSpPr>
            <p:spPr>
              <a:xfrm>
                <a:off x="129802" y="2726846"/>
                <a:ext cx="10369153" cy="662938"/>
              </a:xfrm>
              <a:prstGeom prst="rect">
                <a:avLst/>
              </a:prstGeom>
            </p:spPr>
            <p:txBody>
              <a:bodyPr wrap="square">
                <a:spAutoFit/>
              </a:bodyPr>
              <a:lstStyle/>
              <a:p>
                <a:pPr marL="285750" indent="-285750" algn="just">
                  <a:buFont typeface="Arial" panose="020B0604020202020204" pitchFamily="34" charset="0"/>
                  <a:buChar char="•"/>
                </a:pPr>
                <a:r>
                  <a:rPr lang="en-US" sz="1200" dirty="0">
                    <a:latin typeface="+mn-lt"/>
                  </a:rPr>
                  <a:t>Couplers were geometrically optimized according to HOM spectrum (</a:t>
                </a:r>
                <a14:m>
                  <m:oMath xmlns:m="http://schemas.openxmlformats.org/officeDocument/2006/math">
                    <m:sSub>
                      <m:sSubPr>
                        <m:ctrlPr>
                          <a:rPr lang="fr-FR" sz="1200" i="1">
                            <a:latin typeface="Cambria Math" panose="02040503050406030204" pitchFamily="18" charset="0"/>
                          </a:rPr>
                        </m:ctrlPr>
                      </m:sSubPr>
                      <m:e>
                        <m:r>
                          <a:rPr lang="fr-FR" sz="1200" i="1">
                            <a:latin typeface="Cambria Math" panose="02040503050406030204" pitchFamily="18" charset="0"/>
                          </a:rPr>
                          <m:t>𝑍</m:t>
                        </m:r>
                      </m:e>
                      <m:sub>
                        <m:r>
                          <a:rPr lang="fr-FR" sz="1200" i="1">
                            <a:latin typeface="Cambria Math" panose="02040503050406030204" pitchFamily="18" charset="0"/>
                          </a:rPr>
                          <m:t>||</m:t>
                        </m:r>
                      </m:sub>
                    </m:sSub>
                    <m:r>
                      <a:rPr lang="fr-FR" sz="1200" i="1">
                        <a:latin typeface="Cambria Math" panose="02040503050406030204" pitchFamily="18" charset="0"/>
                      </a:rPr>
                      <m:t> </m:t>
                    </m:r>
                  </m:oMath>
                </a14:m>
                <a:r>
                  <a:rPr lang="fr-FR" sz="1200" dirty="0">
                    <a:latin typeface="+mn-lt"/>
                  </a:rPr>
                  <a:t>and </a:t>
                </a:r>
                <a14:m>
                  <m:oMath xmlns:m="http://schemas.openxmlformats.org/officeDocument/2006/math">
                    <m:sSub>
                      <m:sSubPr>
                        <m:ctrlPr>
                          <a:rPr lang="fr-FR" sz="1200" i="1">
                            <a:latin typeface="Cambria Math" panose="02040503050406030204" pitchFamily="18" charset="0"/>
                          </a:rPr>
                        </m:ctrlPr>
                      </m:sSubPr>
                      <m:e>
                        <m:r>
                          <a:rPr lang="fr-FR" sz="1200" i="1">
                            <a:latin typeface="Cambria Math" panose="02040503050406030204" pitchFamily="18" charset="0"/>
                          </a:rPr>
                          <m:t>𝑍</m:t>
                        </m:r>
                      </m:e>
                      <m:sub>
                        <m:r>
                          <a:rPr lang="fr-FR" sz="1200" i="1">
                            <a:latin typeface="Cambria Math" panose="02040503050406030204" pitchFamily="18" charset="0"/>
                            <a:ea typeface="Cambria Math" panose="02040503050406030204" pitchFamily="18" charset="0"/>
                          </a:rPr>
                          <m:t>⊥</m:t>
                        </m:r>
                      </m:sub>
                    </m:sSub>
                  </m:oMath>
                </a14:m>
                <a:r>
                  <a:rPr lang="en-US" sz="1200" dirty="0">
                    <a:latin typeface="+mn-lt"/>
                  </a:rPr>
                  <a:t>) &amp; S-parameters btw port 1 (beam pipe) &amp; port 2 (coupler output) were studied.</a:t>
                </a:r>
              </a:p>
              <a:p>
                <a:pPr marL="285750" indent="-285750" algn="just">
                  <a:buFont typeface="Arial" panose="020B0604020202020204" pitchFamily="34" charset="0"/>
                  <a:buChar char="•"/>
                </a:pPr>
                <a:r>
                  <a:rPr lang="en-US" sz="1200" dirty="0">
                    <a:latin typeface="+mn-lt"/>
                  </a:rPr>
                  <a:t>The hook coupler provides higher damping of the first two dipole passbands (TE111 and TM110)</a:t>
                </a:r>
              </a:p>
              <a:p>
                <a:pPr marL="285750" indent="-285750" algn="just">
                  <a:buFont typeface="Arial" panose="020B0604020202020204" pitchFamily="34" charset="0"/>
                  <a:buChar char="•"/>
                </a:pPr>
                <a:r>
                  <a:rPr lang="en-US" sz="1200" dirty="0">
                    <a:latin typeface="+mn-lt"/>
                  </a:rPr>
                  <a:t>The DQW coupler exhibits a better monopole coupling for TM010 mode than the probe design.</a:t>
                </a:r>
              </a:p>
            </p:txBody>
          </p:sp>
        </mc:Choice>
        <mc:Fallback xmlns="">
          <p:sp>
            <p:nvSpPr>
              <p:cNvPr id="11" name="Rectangle 10">
                <a:extLst>
                  <a:ext uri="{FF2B5EF4-FFF2-40B4-BE49-F238E27FC236}">
                    <a16:creationId xmlns:a16="http://schemas.microsoft.com/office/drawing/2014/main" id="{A326EA71-EE73-ED62-F77C-93FC3DD1A706}"/>
                  </a:ext>
                </a:extLst>
              </p:cNvPr>
              <p:cNvSpPr>
                <a:spLocks noRot="1" noChangeAspect="1" noMove="1" noResize="1" noEditPoints="1" noAdjustHandles="1" noChangeArrowheads="1" noChangeShapeType="1" noTextEdit="1"/>
              </p:cNvSpPr>
              <p:nvPr/>
            </p:nvSpPr>
            <p:spPr>
              <a:xfrm>
                <a:off x="129802" y="2726846"/>
                <a:ext cx="10369153" cy="662938"/>
              </a:xfrm>
              <a:prstGeom prst="rect">
                <a:avLst/>
              </a:prstGeom>
              <a:blipFill>
                <a:blip r:embed="rId5"/>
                <a:stretch>
                  <a:fillRect b="-5660"/>
                </a:stretch>
              </a:blipFill>
            </p:spPr>
            <p:txBody>
              <a:bodyPr/>
              <a:lstStyle/>
              <a:p>
                <a:r>
                  <a:rPr lang="en-GB">
                    <a:noFill/>
                  </a:rPr>
                  <a:t> </a:t>
                </a:r>
              </a:p>
            </p:txBody>
          </p:sp>
        </mc:Fallback>
      </mc:AlternateContent>
      <p:sp>
        <p:nvSpPr>
          <p:cNvPr id="15" name="Rectangle 14">
            <a:extLst>
              <a:ext uri="{FF2B5EF4-FFF2-40B4-BE49-F238E27FC236}">
                <a16:creationId xmlns:a16="http://schemas.microsoft.com/office/drawing/2014/main" id="{99127A9F-2E3E-50F0-B21A-C7934E854282}"/>
              </a:ext>
            </a:extLst>
          </p:cNvPr>
          <p:cNvSpPr/>
          <p:nvPr/>
        </p:nvSpPr>
        <p:spPr>
          <a:xfrm>
            <a:off x="201811" y="3317776"/>
            <a:ext cx="8424936" cy="338554"/>
          </a:xfrm>
          <a:prstGeom prst="rect">
            <a:avLst/>
          </a:prstGeom>
        </p:spPr>
        <p:txBody>
          <a:bodyPr wrap="square">
            <a:spAutoFit/>
          </a:bodyPr>
          <a:lstStyle/>
          <a:p>
            <a:pPr lvl="0"/>
            <a:r>
              <a:rPr lang="en-GB" sz="1600" b="1" dirty="0">
                <a:solidFill>
                  <a:srgbClr val="FF6700"/>
                </a:solidFill>
                <a:latin typeface="+mn-lt"/>
              </a:rPr>
              <a:t>Study of 2 damping schemes </a:t>
            </a:r>
            <a:r>
              <a:rPr lang="en-GB" sz="1600" b="1" u="sng" dirty="0">
                <a:solidFill>
                  <a:srgbClr val="FF6700"/>
                </a:solidFill>
                <a:latin typeface="+mn-lt"/>
              </a:rPr>
              <a:t>with 4 HOM couplers </a:t>
            </a:r>
            <a:r>
              <a:rPr lang="en-GB" sz="1600" b="1" dirty="0">
                <a:solidFill>
                  <a:srgbClr val="FF6700"/>
                </a:solidFill>
                <a:latin typeface="+mn-lt"/>
              </a:rPr>
              <a:t>(Especially for dipole HOM extraction)</a:t>
            </a:r>
          </a:p>
        </p:txBody>
      </p:sp>
      <p:sp>
        <p:nvSpPr>
          <p:cNvPr id="31" name="ZoneTexte 30">
            <a:extLst>
              <a:ext uri="{FF2B5EF4-FFF2-40B4-BE49-F238E27FC236}">
                <a16:creationId xmlns:a16="http://schemas.microsoft.com/office/drawing/2014/main" id="{FA510BE5-278F-56BB-492B-E35310858E10}"/>
              </a:ext>
            </a:extLst>
          </p:cNvPr>
          <p:cNvSpPr txBox="1"/>
          <p:nvPr/>
        </p:nvSpPr>
        <p:spPr>
          <a:xfrm>
            <a:off x="201811" y="5417041"/>
            <a:ext cx="9577064" cy="276999"/>
          </a:xfrm>
          <a:prstGeom prst="rect">
            <a:avLst/>
          </a:prstGeom>
          <a:noFill/>
        </p:spPr>
        <p:txBody>
          <a:bodyPr wrap="square" rtlCol="0">
            <a:spAutoFit/>
          </a:bodyPr>
          <a:lstStyle/>
          <a:p>
            <a:r>
              <a:rPr lang="en-GB" sz="1200" dirty="0">
                <a:latin typeface="+mn-lt"/>
                <a:sym typeface="Wingdings" pitchFamily="2" charset="2"/>
              </a:rPr>
              <a:t> </a:t>
            </a:r>
            <a:r>
              <a:rPr lang="en-GB" sz="1200" dirty="0">
                <a:latin typeface="+mn-lt"/>
              </a:rPr>
              <a:t>Promising </a:t>
            </a:r>
            <a:r>
              <a:rPr lang="en-US" sz="1200" dirty="0">
                <a:latin typeface="+mn-lt"/>
                <a:cs typeface="Arial" panose="020B0604020202020204" pitchFamily="34" charset="0"/>
              </a:rPr>
              <a:t>results of the 4 DQW scheme: It allows damping both monopole and dipole HOMs below the analytically-computed beam-stability limits</a:t>
            </a:r>
            <a:endParaRPr lang="en-GB" sz="1200" dirty="0">
              <a:latin typeface="+mn-lt"/>
            </a:endParaRPr>
          </a:p>
        </p:txBody>
      </p:sp>
      <p:grpSp>
        <p:nvGrpSpPr>
          <p:cNvPr id="2" name="Group 22">
            <a:extLst>
              <a:ext uri="{FF2B5EF4-FFF2-40B4-BE49-F238E27FC236}">
                <a16:creationId xmlns:a16="http://schemas.microsoft.com/office/drawing/2014/main" id="{BB4CAABB-1DAF-F127-464C-31F07BBB5953}"/>
              </a:ext>
            </a:extLst>
          </p:cNvPr>
          <p:cNvGrpSpPr/>
          <p:nvPr/>
        </p:nvGrpSpPr>
        <p:grpSpPr>
          <a:xfrm>
            <a:off x="3442171" y="869504"/>
            <a:ext cx="3130425" cy="1872208"/>
            <a:chOff x="7126046" y="537969"/>
            <a:chExt cx="4502405" cy="3043123"/>
          </a:xfrm>
        </p:grpSpPr>
        <p:grpSp>
          <p:nvGrpSpPr>
            <p:cNvPr id="3" name="Group 11">
              <a:extLst>
                <a:ext uri="{FF2B5EF4-FFF2-40B4-BE49-F238E27FC236}">
                  <a16:creationId xmlns:a16="http://schemas.microsoft.com/office/drawing/2014/main" id="{D93E425C-E9F6-B0A3-EA6E-92FE7A93D112}"/>
                </a:ext>
              </a:extLst>
            </p:cNvPr>
            <p:cNvGrpSpPr>
              <a:grpSpLocks noChangeAspect="1"/>
            </p:cNvGrpSpPr>
            <p:nvPr/>
          </p:nvGrpSpPr>
          <p:grpSpPr>
            <a:xfrm>
              <a:off x="7126046" y="537969"/>
              <a:ext cx="4502405" cy="3043123"/>
              <a:chOff x="1083955" y="523514"/>
              <a:chExt cx="4840096" cy="3271365"/>
            </a:xfrm>
          </p:grpSpPr>
          <p:grpSp>
            <p:nvGrpSpPr>
              <p:cNvPr id="14" name="Group 8">
                <a:extLst>
                  <a:ext uri="{FF2B5EF4-FFF2-40B4-BE49-F238E27FC236}">
                    <a16:creationId xmlns:a16="http://schemas.microsoft.com/office/drawing/2014/main" id="{BCC6E988-0EBF-4FC8-CC9B-2F7D4085659B}"/>
                  </a:ext>
                </a:extLst>
              </p:cNvPr>
              <p:cNvGrpSpPr/>
              <p:nvPr/>
            </p:nvGrpSpPr>
            <p:grpSpPr>
              <a:xfrm>
                <a:off x="1083955" y="523514"/>
                <a:ext cx="4840096" cy="3271365"/>
                <a:chOff x="1083955" y="523514"/>
                <a:chExt cx="4840096" cy="3271365"/>
              </a:xfrm>
            </p:grpSpPr>
            <p:pic>
              <p:nvPicPr>
                <p:cNvPr id="20" name="Picture 2">
                  <a:extLst>
                    <a:ext uri="{FF2B5EF4-FFF2-40B4-BE49-F238E27FC236}">
                      <a16:creationId xmlns:a16="http://schemas.microsoft.com/office/drawing/2014/main" id="{59A14996-F432-2E59-CC08-8D5666CE2EC0}"/>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83955" y="839932"/>
                  <a:ext cx="4840096" cy="2954947"/>
                </a:xfrm>
                <a:prstGeom prst="rect">
                  <a:avLst/>
                </a:prstGeom>
              </p:spPr>
            </p:pic>
            <p:sp>
              <p:nvSpPr>
                <p:cNvPr id="21" name="TextBox 28">
                  <a:extLst>
                    <a:ext uri="{FF2B5EF4-FFF2-40B4-BE49-F238E27FC236}">
                      <a16:creationId xmlns:a16="http://schemas.microsoft.com/office/drawing/2014/main" id="{39C5F067-034E-2813-0CCE-96B528E469A9}"/>
                    </a:ext>
                  </a:extLst>
                </p:cNvPr>
                <p:cNvSpPr txBox="1"/>
                <p:nvPr/>
              </p:nvSpPr>
              <p:spPr>
                <a:xfrm>
                  <a:off x="1615440" y="523514"/>
                  <a:ext cx="4208350" cy="430229"/>
                </a:xfrm>
                <a:prstGeom prst="rect">
                  <a:avLst/>
                </a:prstGeom>
                <a:noFill/>
              </p:spPr>
              <p:txBody>
                <a:bodyPr wrap="square" rtlCol="0">
                  <a:spAutoFit/>
                </a:bodyPr>
                <a:lstStyle/>
                <a:p>
                  <a:pPr algn="ctr"/>
                  <a:r>
                    <a:rPr lang="en-US" sz="1000" dirty="0">
                      <a:solidFill>
                        <a:schemeClr val="tx2"/>
                      </a:solidFill>
                      <a:latin typeface="+mn-lt"/>
                    </a:rPr>
                    <a:t>Monopole transmission</a:t>
                  </a:r>
                </a:p>
              </p:txBody>
            </p:sp>
          </p:grpSp>
          <p:sp>
            <p:nvSpPr>
              <p:cNvPr id="17" name="TextBox 191">
                <a:extLst>
                  <a:ext uri="{FF2B5EF4-FFF2-40B4-BE49-F238E27FC236}">
                    <a16:creationId xmlns:a16="http://schemas.microsoft.com/office/drawing/2014/main" id="{D830D5F4-F794-FC7B-1AE7-F1568A740628}"/>
                  </a:ext>
                </a:extLst>
              </p:cNvPr>
              <p:cNvSpPr txBox="1"/>
              <p:nvPr/>
            </p:nvSpPr>
            <p:spPr>
              <a:xfrm>
                <a:off x="1686270" y="1026801"/>
                <a:ext cx="819909" cy="375106"/>
              </a:xfrm>
              <a:prstGeom prst="rect">
                <a:avLst/>
              </a:prstGeom>
              <a:noFill/>
            </p:spPr>
            <p:txBody>
              <a:bodyPr wrap="square" rtlCol="0">
                <a:spAutoFit/>
              </a:bodyPr>
              <a:lstStyle/>
              <a:p>
                <a:r>
                  <a:rPr lang="en-US" sz="795" dirty="0">
                    <a:solidFill>
                      <a:schemeClr val="accent1">
                        <a:lumMod val="75000"/>
                      </a:schemeClr>
                    </a:solidFill>
                    <a:latin typeface="+mn-lt"/>
                    <a:cs typeface="Times New Roman" panose="02020603050405020304" pitchFamily="18" charset="0"/>
                  </a:rPr>
                  <a:t>TM010</a:t>
                </a:r>
              </a:p>
            </p:txBody>
          </p:sp>
          <p:sp>
            <p:nvSpPr>
              <p:cNvPr id="18" name="TextBox 192">
                <a:extLst>
                  <a:ext uri="{FF2B5EF4-FFF2-40B4-BE49-F238E27FC236}">
                    <a16:creationId xmlns:a16="http://schemas.microsoft.com/office/drawing/2014/main" id="{347131F0-94D4-DA16-900D-40F070D67E86}"/>
                  </a:ext>
                </a:extLst>
              </p:cNvPr>
              <p:cNvSpPr txBox="1"/>
              <p:nvPr/>
            </p:nvSpPr>
            <p:spPr>
              <a:xfrm>
                <a:off x="3244959" y="2536662"/>
                <a:ext cx="818057" cy="375106"/>
              </a:xfrm>
              <a:prstGeom prst="rect">
                <a:avLst/>
              </a:prstGeom>
              <a:noFill/>
            </p:spPr>
            <p:txBody>
              <a:bodyPr wrap="square" rtlCol="0">
                <a:spAutoFit/>
              </a:bodyPr>
              <a:lstStyle/>
              <a:p>
                <a:r>
                  <a:rPr lang="en-US" sz="795" dirty="0">
                    <a:solidFill>
                      <a:schemeClr val="accent1">
                        <a:lumMod val="75000"/>
                      </a:schemeClr>
                    </a:solidFill>
                    <a:latin typeface="+mn-lt"/>
                    <a:cs typeface="Times New Roman" panose="02020603050405020304" pitchFamily="18" charset="0"/>
                  </a:rPr>
                  <a:t>TM011</a:t>
                </a:r>
              </a:p>
            </p:txBody>
          </p:sp>
          <p:sp>
            <p:nvSpPr>
              <p:cNvPr id="19" name="TextBox 193">
                <a:extLst>
                  <a:ext uri="{FF2B5EF4-FFF2-40B4-BE49-F238E27FC236}">
                    <a16:creationId xmlns:a16="http://schemas.microsoft.com/office/drawing/2014/main" id="{823CCD52-D119-E3F3-2D89-9D7FA137B958}"/>
                  </a:ext>
                </a:extLst>
              </p:cNvPr>
              <p:cNvSpPr txBox="1"/>
              <p:nvPr/>
            </p:nvSpPr>
            <p:spPr>
              <a:xfrm>
                <a:off x="4941538" y="2914127"/>
                <a:ext cx="882253" cy="375106"/>
              </a:xfrm>
              <a:prstGeom prst="rect">
                <a:avLst/>
              </a:prstGeom>
              <a:noFill/>
            </p:spPr>
            <p:txBody>
              <a:bodyPr wrap="square" rtlCol="0">
                <a:spAutoFit/>
              </a:bodyPr>
              <a:lstStyle/>
              <a:p>
                <a:r>
                  <a:rPr lang="en-US" sz="795" dirty="0">
                    <a:solidFill>
                      <a:schemeClr val="accent1">
                        <a:lumMod val="75000"/>
                      </a:schemeClr>
                    </a:solidFill>
                    <a:latin typeface="+mn-lt"/>
                    <a:cs typeface="Times New Roman" panose="02020603050405020304" pitchFamily="18" charset="0"/>
                  </a:rPr>
                  <a:t>TM012</a:t>
                </a:r>
              </a:p>
            </p:txBody>
          </p:sp>
        </p:grpSp>
        <p:sp>
          <p:nvSpPr>
            <p:cNvPr id="4" name="Rectangle 3">
              <a:extLst>
                <a:ext uri="{FF2B5EF4-FFF2-40B4-BE49-F238E27FC236}">
                  <a16:creationId xmlns:a16="http://schemas.microsoft.com/office/drawing/2014/main" id="{CACBC97B-1837-A60E-4354-B3695B12AE7C}"/>
                </a:ext>
              </a:extLst>
            </p:cNvPr>
            <p:cNvSpPr/>
            <p:nvPr/>
          </p:nvSpPr>
          <p:spPr>
            <a:xfrm>
              <a:off x="9227489" y="922351"/>
              <a:ext cx="388696" cy="2296974"/>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7" dirty="0"/>
            </a:p>
          </p:txBody>
        </p:sp>
        <p:sp>
          <p:nvSpPr>
            <p:cNvPr id="6" name="TextBox 35">
              <a:extLst>
                <a:ext uri="{FF2B5EF4-FFF2-40B4-BE49-F238E27FC236}">
                  <a16:creationId xmlns:a16="http://schemas.microsoft.com/office/drawing/2014/main" id="{2E24E79C-3E98-E7CC-A8F8-8AC060D1D2CC}"/>
                </a:ext>
              </a:extLst>
            </p:cNvPr>
            <p:cNvSpPr txBox="1"/>
            <p:nvPr/>
          </p:nvSpPr>
          <p:spPr>
            <a:xfrm>
              <a:off x="8307741" y="2419270"/>
              <a:ext cx="1079953" cy="550292"/>
            </a:xfrm>
            <a:prstGeom prst="rect">
              <a:avLst/>
            </a:prstGeom>
            <a:noFill/>
          </p:spPr>
          <p:txBody>
            <a:bodyPr wrap="square" rtlCol="0">
              <a:spAutoFit/>
            </a:bodyPr>
            <a:lstStyle/>
            <a:p>
              <a:pPr algn="ctr"/>
              <a:r>
                <a:rPr lang="en-US" sz="800" dirty="0">
                  <a:latin typeface="+mn-lt"/>
                </a:rPr>
                <a:t>Optimized region</a:t>
              </a:r>
            </a:p>
          </p:txBody>
        </p:sp>
        <p:cxnSp>
          <p:nvCxnSpPr>
            <p:cNvPr id="7" name="Straight Arrow Connector 20">
              <a:extLst>
                <a:ext uri="{FF2B5EF4-FFF2-40B4-BE49-F238E27FC236}">
                  <a16:creationId xmlns:a16="http://schemas.microsoft.com/office/drawing/2014/main" id="{1BA36B68-324B-7561-76F7-97D85E03E4FE}"/>
                </a:ext>
              </a:extLst>
            </p:cNvPr>
            <p:cNvCxnSpPr>
              <a:cxnSpLocks/>
              <a:stCxn id="6" idx="0"/>
            </p:cNvCxnSpPr>
            <p:nvPr/>
          </p:nvCxnSpPr>
          <p:spPr>
            <a:xfrm flipV="1">
              <a:off x="8847717" y="2244242"/>
              <a:ext cx="322930" cy="175028"/>
            </a:xfrm>
            <a:prstGeom prst="straightConnector1">
              <a:avLst/>
            </a:prstGeom>
            <a:ln>
              <a:solidFill>
                <a:schemeClr val="tx1"/>
              </a:solidFill>
              <a:tailEnd type="stealth"/>
            </a:ln>
          </p:spPr>
          <p:style>
            <a:lnRef idx="1">
              <a:schemeClr val="dk1"/>
            </a:lnRef>
            <a:fillRef idx="0">
              <a:schemeClr val="dk1"/>
            </a:fillRef>
            <a:effectRef idx="0">
              <a:schemeClr val="dk1"/>
            </a:effectRef>
            <a:fontRef idx="minor">
              <a:schemeClr val="tx1"/>
            </a:fontRef>
          </p:style>
        </p:cxnSp>
      </p:grpSp>
      <p:sp>
        <p:nvSpPr>
          <p:cNvPr id="45" name="TextBox 200">
            <a:extLst>
              <a:ext uri="{FF2B5EF4-FFF2-40B4-BE49-F238E27FC236}">
                <a16:creationId xmlns:a16="http://schemas.microsoft.com/office/drawing/2014/main" id="{AB7C106F-D2FC-1CF9-D1D7-F5844F5C6726}"/>
              </a:ext>
            </a:extLst>
          </p:cNvPr>
          <p:cNvSpPr txBox="1"/>
          <p:nvPr/>
        </p:nvSpPr>
        <p:spPr>
          <a:xfrm>
            <a:off x="7683057" y="2165648"/>
            <a:ext cx="511642" cy="214674"/>
          </a:xfrm>
          <a:prstGeom prst="rect">
            <a:avLst/>
          </a:prstGeom>
          <a:noFill/>
        </p:spPr>
        <p:txBody>
          <a:bodyPr wrap="square" rtlCol="0">
            <a:spAutoFit/>
          </a:bodyPr>
          <a:lstStyle/>
          <a:p>
            <a:r>
              <a:rPr lang="en-US" sz="795" dirty="0">
                <a:solidFill>
                  <a:srgbClr val="FF0000"/>
                </a:solidFill>
                <a:latin typeface="+mn-lt"/>
                <a:cs typeface="Times New Roman" panose="02020603050405020304" pitchFamily="18" charset="0"/>
              </a:rPr>
              <a:t>TE111</a:t>
            </a:r>
          </a:p>
        </p:txBody>
      </p:sp>
      <p:sp>
        <p:nvSpPr>
          <p:cNvPr id="46" name="TextBox 201">
            <a:extLst>
              <a:ext uri="{FF2B5EF4-FFF2-40B4-BE49-F238E27FC236}">
                <a16:creationId xmlns:a16="http://schemas.microsoft.com/office/drawing/2014/main" id="{0811C71B-2A85-CA09-C84E-0CB396305222}"/>
              </a:ext>
            </a:extLst>
          </p:cNvPr>
          <p:cNvSpPr txBox="1"/>
          <p:nvPr/>
        </p:nvSpPr>
        <p:spPr>
          <a:xfrm>
            <a:off x="7978675" y="2021632"/>
            <a:ext cx="511642" cy="214674"/>
          </a:xfrm>
          <a:prstGeom prst="rect">
            <a:avLst/>
          </a:prstGeom>
          <a:noFill/>
        </p:spPr>
        <p:txBody>
          <a:bodyPr wrap="square" rtlCol="0">
            <a:spAutoFit/>
          </a:bodyPr>
          <a:lstStyle/>
          <a:p>
            <a:r>
              <a:rPr lang="en-US" sz="795" dirty="0">
                <a:solidFill>
                  <a:srgbClr val="FF0000"/>
                </a:solidFill>
                <a:latin typeface="+mn-lt"/>
                <a:cs typeface="Times New Roman" panose="02020603050405020304" pitchFamily="18" charset="0"/>
              </a:rPr>
              <a:t>TM110</a:t>
            </a:r>
          </a:p>
        </p:txBody>
      </p:sp>
      <p:sp>
        <p:nvSpPr>
          <p:cNvPr id="47" name="TextBox 202">
            <a:extLst>
              <a:ext uri="{FF2B5EF4-FFF2-40B4-BE49-F238E27FC236}">
                <a16:creationId xmlns:a16="http://schemas.microsoft.com/office/drawing/2014/main" id="{6DA4ACA2-7C39-D264-9C96-579798E8DC92}"/>
              </a:ext>
            </a:extLst>
          </p:cNvPr>
          <p:cNvSpPr txBox="1"/>
          <p:nvPr/>
        </p:nvSpPr>
        <p:spPr>
          <a:xfrm>
            <a:off x="8626747" y="2309664"/>
            <a:ext cx="511642" cy="214674"/>
          </a:xfrm>
          <a:prstGeom prst="rect">
            <a:avLst/>
          </a:prstGeom>
          <a:noFill/>
        </p:spPr>
        <p:txBody>
          <a:bodyPr wrap="square" rtlCol="0">
            <a:spAutoFit/>
          </a:bodyPr>
          <a:lstStyle/>
          <a:p>
            <a:r>
              <a:rPr lang="en-US" sz="795" dirty="0">
                <a:solidFill>
                  <a:srgbClr val="FF0000"/>
                </a:solidFill>
                <a:latin typeface="+mn-lt"/>
                <a:cs typeface="Times New Roman" panose="02020603050405020304" pitchFamily="18" charset="0"/>
              </a:rPr>
              <a:t>TM111</a:t>
            </a:r>
          </a:p>
        </p:txBody>
      </p:sp>
      <p:grpSp>
        <p:nvGrpSpPr>
          <p:cNvPr id="13" name="Groupe 12">
            <a:extLst>
              <a:ext uri="{FF2B5EF4-FFF2-40B4-BE49-F238E27FC236}">
                <a16:creationId xmlns:a16="http://schemas.microsoft.com/office/drawing/2014/main" id="{3A4AAD94-B636-F3AC-DE43-4A0CBFA877B7}"/>
              </a:ext>
            </a:extLst>
          </p:cNvPr>
          <p:cNvGrpSpPr/>
          <p:nvPr/>
        </p:nvGrpSpPr>
        <p:grpSpPr>
          <a:xfrm>
            <a:off x="6610523" y="869504"/>
            <a:ext cx="3593902" cy="1872207"/>
            <a:chOff x="6610523" y="869504"/>
            <a:chExt cx="3593902" cy="1872207"/>
          </a:xfrm>
        </p:grpSpPr>
        <p:pic>
          <p:nvPicPr>
            <p:cNvPr id="43" name="Picture 9">
              <a:extLst>
                <a:ext uri="{FF2B5EF4-FFF2-40B4-BE49-F238E27FC236}">
                  <a16:creationId xmlns:a16="http://schemas.microsoft.com/office/drawing/2014/main" id="{33B9BAB8-ED66-22BE-7ABA-3885A6C56CC4}"/>
                </a:ext>
              </a:extLst>
            </p:cNvPr>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767554" y="1036570"/>
              <a:ext cx="3436871" cy="1705141"/>
            </a:xfrm>
            <a:prstGeom prst="rect">
              <a:avLst/>
            </a:prstGeom>
          </p:spPr>
        </p:pic>
        <p:sp>
          <p:nvSpPr>
            <p:cNvPr id="44" name="TextBox 29">
              <a:extLst>
                <a:ext uri="{FF2B5EF4-FFF2-40B4-BE49-F238E27FC236}">
                  <a16:creationId xmlns:a16="http://schemas.microsoft.com/office/drawing/2014/main" id="{65C43363-B3B1-6F92-D0FB-F95D085FFA35}"/>
                </a:ext>
              </a:extLst>
            </p:cNvPr>
            <p:cNvSpPr txBox="1"/>
            <p:nvPr/>
          </p:nvSpPr>
          <p:spPr>
            <a:xfrm>
              <a:off x="6610523" y="869504"/>
              <a:ext cx="3330827" cy="246221"/>
            </a:xfrm>
            <a:prstGeom prst="rect">
              <a:avLst/>
            </a:prstGeom>
            <a:noFill/>
          </p:spPr>
          <p:txBody>
            <a:bodyPr wrap="square" rtlCol="0">
              <a:spAutoFit/>
            </a:bodyPr>
            <a:lstStyle/>
            <a:p>
              <a:pPr algn="ctr"/>
              <a:r>
                <a:rPr lang="en-US" sz="1000" dirty="0">
                  <a:solidFill>
                    <a:schemeClr val="tx2"/>
                  </a:solidFill>
                  <a:latin typeface="+mn-lt"/>
                </a:rPr>
                <a:t>Dipole transmission</a:t>
              </a:r>
            </a:p>
          </p:txBody>
        </p:sp>
      </p:grpSp>
      <p:sp>
        <p:nvSpPr>
          <p:cNvPr id="38" name="Rectangle 37">
            <a:extLst>
              <a:ext uri="{FF2B5EF4-FFF2-40B4-BE49-F238E27FC236}">
                <a16:creationId xmlns:a16="http://schemas.microsoft.com/office/drawing/2014/main" id="{FF058694-DF27-6B9F-BB32-C2609B02559F}"/>
              </a:ext>
            </a:extLst>
          </p:cNvPr>
          <p:cNvSpPr/>
          <p:nvPr/>
        </p:nvSpPr>
        <p:spPr>
          <a:xfrm>
            <a:off x="7762652" y="1097011"/>
            <a:ext cx="382866" cy="1428677"/>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7" dirty="0"/>
          </a:p>
        </p:txBody>
      </p:sp>
      <p:sp>
        <p:nvSpPr>
          <p:cNvPr id="39" name="TextBox 41">
            <a:extLst>
              <a:ext uri="{FF2B5EF4-FFF2-40B4-BE49-F238E27FC236}">
                <a16:creationId xmlns:a16="http://schemas.microsoft.com/office/drawing/2014/main" id="{EAD10AE1-031A-1270-ADE5-CFFA1A35B0B6}"/>
              </a:ext>
            </a:extLst>
          </p:cNvPr>
          <p:cNvSpPr txBox="1"/>
          <p:nvPr/>
        </p:nvSpPr>
        <p:spPr>
          <a:xfrm>
            <a:off x="8145518" y="1855421"/>
            <a:ext cx="1057293" cy="215444"/>
          </a:xfrm>
          <a:prstGeom prst="rect">
            <a:avLst/>
          </a:prstGeom>
          <a:noFill/>
        </p:spPr>
        <p:txBody>
          <a:bodyPr wrap="square" rtlCol="0">
            <a:spAutoFit/>
          </a:bodyPr>
          <a:lstStyle/>
          <a:p>
            <a:pPr algn="ctr"/>
            <a:r>
              <a:rPr lang="en-US" sz="800" dirty="0">
                <a:latin typeface="+mn-lt"/>
              </a:rPr>
              <a:t>Optimized region</a:t>
            </a:r>
          </a:p>
        </p:txBody>
      </p:sp>
      <p:cxnSp>
        <p:nvCxnSpPr>
          <p:cNvPr id="40" name="Straight Arrow Connector 42">
            <a:extLst>
              <a:ext uri="{FF2B5EF4-FFF2-40B4-BE49-F238E27FC236}">
                <a16:creationId xmlns:a16="http://schemas.microsoft.com/office/drawing/2014/main" id="{E5B97251-7A8C-1C66-FEEB-E52E695C55E7}"/>
              </a:ext>
            </a:extLst>
          </p:cNvPr>
          <p:cNvCxnSpPr>
            <a:cxnSpLocks/>
          </p:cNvCxnSpPr>
          <p:nvPr/>
        </p:nvCxnSpPr>
        <p:spPr>
          <a:xfrm flipH="1" flipV="1">
            <a:off x="8176238" y="1786157"/>
            <a:ext cx="147422" cy="123620"/>
          </a:xfrm>
          <a:prstGeom prst="straightConnector1">
            <a:avLst/>
          </a:prstGeom>
          <a:ln>
            <a:solidFill>
              <a:schemeClr val="tx1"/>
            </a:solidFill>
            <a:tailEnd type="stealth"/>
          </a:ln>
        </p:spPr>
        <p:style>
          <a:lnRef idx="1">
            <a:schemeClr val="dk1"/>
          </a:lnRef>
          <a:fillRef idx="0">
            <a:schemeClr val="dk1"/>
          </a:fillRef>
          <a:effectRef idx="0">
            <a:schemeClr val="dk1"/>
          </a:effectRef>
          <a:fontRef idx="minor">
            <a:schemeClr val="tx1"/>
          </a:fontRef>
        </p:style>
      </p:cxnSp>
      <p:grpSp>
        <p:nvGrpSpPr>
          <p:cNvPr id="67" name="Group 44">
            <a:extLst>
              <a:ext uri="{FF2B5EF4-FFF2-40B4-BE49-F238E27FC236}">
                <a16:creationId xmlns:a16="http://schemas.microsoft.com/office/drawing/2014/main" id="{657F9DF3-0D20-5C68-527A-EE0FAC77C1E1}"/>
              </a:ext>
            </a:extLst>
          </p:cNvPr>
          <p:cNvGrpSpPr>
            <a:grpSpLocks noChangeAspect="1"/>
          </p:cNvGrpSpPr>
          <p:nvPr/>
        </p:nvGrpSpPr>
        <p:grpSpPr>
          <a:xfrm>
            <a:off x="4162251" y="3584322"/>
            <a:ext cx="3173006" cy="1826063"/>
            <a:chOff x="755137" y="778199"/>
            <a:chExt cx="5548407" cy="3193104"/>
          </a:xfrm>
        </p:grpSpPr>
        <p:pic>
          <p:nvPicPr>
            <p:cNvPr id="68" name="Picture 34">
              <a:extLst>
                <a:ext uri="{FF2B5EF4-FFF2-40B4-BE49-F238E27FC236}">
                  <a16:creationId xmlns:a16="http://schemas.microsoft.com/office/drawing/2014/main" id="{40745CD3-E28B-D7EB-8357-073B8E0A927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5137" y="1086551"/>
              <a:ext cx="5396019" cy="2884752"/>
            </a:xfrm>
            <a:prstGeom prst="rect">
              <a:avLst/>
            </a:prstGeom>
          </p:spPr>
        </p:pic>
        <p:sp>
          <p:nvSpPr>
            <p:cNvPr id="69" name="Rectangle 68">
              <a:extLst>
                <a:ext uri="{FF2B5EF4-FFF2-40B4-BE49-F238E27FC236}">
                  <a16:creationId xmlns:a16="http://schemas.microsoft.com/office/drawing/2014/main" id="{1292D730-EC41-9704-B7AE-B3EE8DA17A11}"/>
                </a:ext>
              </a:extLst>
            </p:cNvPr>
            <p:cNvSpPr/>
            <p:nvPr/>
          </p:nvSpPr>
          <p:spPr>
            <a:xfrm>
              <a:off x="972913" y="778199"/>
              <a:ext cx="5330631" cy="430549"/>
            </a:xfrm>
            <a:prstGeom prst="rect">
              <a:avLst/>
            </a:prstGeom>
          </p:spPr>
          <p:txBody>
            <a:bodyPr wrap="square">
              <a:spAutoFit/>
            </a:bodyPr>
            <a:lstStyle/>
            <a:p>
              <a:pPr algn="ctr"/>
              <a:r>
                <a:rPr lang="en-US" sz="1000" dirty="0">
                  <a:solidFill>
                    <a:schemeClr val="tx2"/>
                  </a:solidFill>
                  <a:latin typeface="+mn-lt"/>
                </a:rPr>
                <a:t>Longitudinal</a:t>
              </a:r>
              <a:r>
                <a:rPr lang="fr-FR" sz="1000" dirty="0">
                  <a:solidFill>
                    <a:schemeClr val="tx2"/>
                  </a:solidFill>
                  <a:latin typeface="+mn-lt"/>
                </a:rPr>
                <a:t> </a:t>
              </a:r>
              <a:r>
                <a:rPr lang="en-US" sz="1000" dirty="0">
                  <a:solidFill>
                    <a:schemeClr val="tx2"/>
                  </a:solidFill>
                  <a:latin typeface="+mn-lt"/>
                </a:rPr>
                <a:t>impedance</a:t>
              </a:r>
              <a:r>
                <a:rPr lang="fr-FR" sz="1000" dirty="0">
                  <a:solidFill>
                    <a:schemeClr val="tx2"/>
                  </a:solidFill>
                  <a:latin typeface="+mn-lt"/>
                </a:rPr>
                <a:t> </a:t>
              </a:r>
              <a:r>
                <a:rPr lang="en-US" sz="1000" dirty="0">
                  <a:solidFill>
                    <a:schemeClr val="tx2"/>
                  </a:solidFill>
                  <a:latin typeface="+mn-lt"/>
                </a:rPr>
                <a:t>spectra</a:t>
              </a:r>
              <a:r>
                <a:rPr lang="fr-FR" sz="1000" dirty="0">
                  <a:solidFill>
                    <a:schemeClr val="tx2"/>
                  </a:solidFill>
                  <a:latin typeface="+mn-lt"/>
                </a:rPr>
                <a:t> of the </a:t>
              </a:r>
              <a:r>
                <a:rPr lang="en-US" sz="1000" dirty="0">
                  <a:solidFill>
                    <a:schemeClr val="tx2"/>
                  </a:solidFill>
                  <a:latin typeface="+mn-lt"/>
                </a:rPr>
                <a:t>cavity</a:t>
              </a:r>
            </a:p>
          </p:txBody>
        </p:sp>
      </p:grpSp>
      <p:grpSp>
        <p:nvGrpSpPr>
          <p:cNvPr id="70" name="Group 70">
            <a:extLst>
              <a:ext uri="{FF2B5EF4-FFF2-40B4-BE49-F238E27FC236}">
                <a16:creationId xmlns:a16="http://schemas.microsoft.com/office/drawing/2014/main" id="{FDAA5FF1-CADC-60AD-FB13-77189BA5DD13}"/>
              </a:ext>
            </a:extLst>
          </p:cNvPr>
          <p:cNvGrpSpPr>
            <a:grpSpLocks noChangeAspect="1"/>
          </p:cNvGrpSpPr>
          <p:nvPr/>
        </p:nvGrpSpPr>
        <p:grpSpPr>
          <a:xfrm>
            <a:off x="7354247" y="3584322"/>
            <a:ext cx="3216716" cy="1806506"/>
            <a:chOff x="838200" y="4605041"/>
            <a:chExt cx="5667591" cy="3182916"/>
          </a:xfrm>
        </p:grpSpPr>
        <p:pic>
          <p:nvPicPr>
            <p:cNvPr id="71" name="Picture 43">
              <a:extLst>
                <a:ext uri="{FF2B5EF4-FFF2-40B4-BE49-F238E27FC236}">
                  <a16:creationId xmlns:a16="http://schemas.microsoft.com/office/drawing/2014/main" id="{587E296F-5521-82BA-BAC2-3C14340AAD8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8200" y="4898453"/>
              <a:ext cx="5366222" cy="2889504"/>
            </a:xfrm>
            <a:prstGeom prst="rect">
              <a:avLst/>
            </a:prstGeom>
          </p:spPr>
        </p:pic>
        <p:sp>
          <p:nvSpPr>
            <p:cNvPr id="72" name="Rectangle 71">
              <a:extLst>
                <a:ext uri="{FF2B5EF4-FFF2-40B4-BE49-F238E27FC236}">
                  <a16:creationId xmlns:a16="http://schemas.microsoft.com/office/drawing/2014/main" id="{3237FF30-F596-9E3C-6008-A2A4525FA785}"/>
                </a:ext>
              </a:extLst>
            </p:cNvPr>
            <p:cNvSpPr/>
            <p:nvPr/>
          </p:nvSpPr>
          <p:spPr>
            <a:xfrm>
              <a:off x="1045948" y="4605041"/>
              <a:ext cx="5459843" cy="433821"/>
            </a:xfrm>
            <a:prstGeom prst="rect">
              <a:avLst/>
            </a:prstGeom>
          </p:spPr>
          <p:txBody>
            <a:bodyPr wrap="square">
              <a:spAutoFit/>
            </a:bodyPr>
            <a:lstStyle/>
            <a:p>
              <a:pPr algn="ctr"/>
              <a:r>
                <a:rPr lang="en-US" sz="1000" dirty="0">
                  <a:solidFill>
                    <a:schemeClr val="tx2"/>
                  </a:solidFill>
                  <a:latin typeface="+mn-lt"/>
                </a:rPr>
                <a:t>Transverse</a:t>
              </a:r>
              <a:r>
                <a:rPr lang="fr-FR" sz="1000" dirty="0">
                  <a:solidFill>
                    <a:schemeClr val="tx2"/>
                  </a:solidFill>
                  <a:latin typeface="+mn-lt"/>
                </a:rPr>
                <a:t> </a:t>
              </a:r>
              <a:r>
                <a:rPr lang="en-US" sz="1000" dirty="0">
                  <a:solidFill>
                    <a:schemeClr val="tx2"/>
                  </a:solidFill>
                  <a:latin typeface="+mn-lt"/>
                </a:rPr>
                <a:t>impedance</a:t>
              </a:r>
              <a:r>
                <a:rPr lang="fr-FR" sz="1000" dirty="0">
                  <a:solidFill>
                    <a:schemeClr val="tx2"/>
                  </a:solidFill>
                  <a:latin typeface="+mn-lt"/>
                </a:rPr>
                <a:t> </a:t>
              </a:r>
              <a:r>
                <a:rPr lang="en-US" sz="1000" dirty="0">
                  <a:solidFill>
                    <a:schemeClr val="tx2"/>
                  </a:solidFill>
                  <a:latin typeface="+mn-lt"/>
                </a:rPr>
                <a:t>spectra</a:t>
              </a:r>
              <a:r>
                <a:rPr lang="fr-FR" sz="1000" dirty="0">
                  <a:solidFill>
                    <a:schemeClr val="tx2"/>
                  </a:solidFill>
                  <a:latin typeface="+mn-lt"/>
                </a:rPr>
                <a:t> of the </a:t>
              </a:r>
              <a:r>
                <a:rPr lang="en-US" sz="1000" dirty="0">
                  <a:solidFill>
                    <a:schemeClr val="tx2"/>
                  </a:solidFill>
                  <a:latin typeface="+mn-lt"/>
                </a:rPr>
                <a:t>cavity</a:t>
              </a:r>
            </a:p>
          </p:txBody>
        </p:sp>
      </p:grpSp>
      <p:grpSp>
        <p:nvGrpSpPr>
          <p:cNvPr id="73" name="Group 7">
            <a:extLst>
              <a:ext uri="{FF2B5EF4-FFF2-40B4-BE49-F238E27FC236}">
                <a16:creationId xmlns:a16="http://schemas.microsoft.com/office/drawing/2014/main" id="{F6579323-9970-4DF0-5E58-8ED0CF4D4612}"/>
              </a:ext>
            </a:extLst>
          </p:cNvPr>
          <p:cNvGrpSpPr>
            <a:grpSpLocks noChangeAspect="1"/>
          </p:cNvGrpSpPr>
          <p:nvPr/>
        </p:nvGrpSpPr>
        <p:grpSpPr>
          <a:xfrm>
            <a:off x="222546" y="3994494"/>
            <a:ext cx="3768659" cy="1297558"/>
            <a:chOff x="5680133" y="1297437"/>
            <a:chExt cx="6127797" cy="2109814"/>
          </a:xfrm>
        </p:grpSpPr>
        <p:pic>
          <p:nvPicPr>
            <p:cNvPr id="74" name="Picture 2">
              <a:extLst>
                <a:ext uri="{FF2B5EF4-FFF2-40B4-BE49-F238E27FC236}">
                  <a16:creationId xmlns:a16="http://schemas.microsoft.com/office/drawing/2014/main" id="{E321D44F-2D76-F7DF-6D18-73F6BA04F06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875560" y="1297437"/>
              <a:ext cx="5932370" cy="2109814"/>
            </a:xfrm>
            <a:prstGeom prst="rect">
              <a:avLst/>
            </a:prstGeom>
          </p:spPr>
        </p:pic>
        <p:grpSp>
          <p:nvGrpSpPr>
            <p:cNvPr id="75" name="Group 19">
              <a:extLst>
                <a:ext uri="{FF2B5EF4-FFF2-40B4-BE49-F238E27FC236}">
                  <a16:creationId xmlns:a16="http://schemas.microsoft.com/office/drawing/2014/main" id="{14D487D4-A9FD-1DB8-59C2-D4F7E86DFDD9}"/>
                </a:ext>
              </a:extLst>
            </p:cNvPr>
            <p:cNvGrpSpPr/>
            <p:nvPr/>
          </p:nvGrpSpPr>
          <p:grpSpPr>
            <a:xfrm>
              <a:off x="5680133" y="2604786"/>
              <a:ext cx="586296" cy="336484"/>
              <a:chOff x="9548452" y="4991906"/>
              <a:chExt cx="586296" cy="336484"/>
            </a:xfrm>
          </p:grpSpPr>
          <p:cxnSp>
            <p:nvCxnSpPr>
              <p:cNvPr id="84" name="Straight Arrow Connector 20">
                <a:extLst>
                  <a:ext uri="{FF2B5EF4-FFF2-40B4-BE49-F238E27FC236}">
                    <a16:creationId xmlns:a16="http://schemas.microsoft.com/office/drawing/2014/main" id="{DE78B7AB-7FC1-4DCA-087D-C338AC870157}"/>
                  </a:ext>
                </a:extLst>
              </p:cNvPr>
              <p:cNvCxnSpPr>
                <a:cxnSpLocks/>
              </p:cNvCxnSpPr>
              <p:nvPr/>
            </p:nvCxnSpPr>
            <p:spPr>
              <a:xfrm flipV="1">
                <a:off x="9696726" y="4991906"/>
                <a:ext cx="438022" cy="252413"/>
              </a:xfrm>
              <a:prstGeom prst="straightConnector1">
                <a:avLst/>
              </a:prstGeom>
              <a:ln>
                <a:solidFill>
                  <a:srgbClr val="C00000"/>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85" name="Straight Arrow Connector 21">
                <a:extLst>
                  <a:ext uri="{FF2B5EF4-FFF2-40B4-BE49-F238E27FC236}">
                    <a16:creationId xmlns:a16="http://schemas.microsoft.com/office/drawing/2014/main" id="{77BA4314-86AC-1D6F-E537-45F219523C70}"/>
                  </a:ext>
                </a:extLst>
              </p:cNvPr>
              <p:cNvCxnSpPr>
                <a:cxnSpLocks/>
              </p:cNvCxnSpPr>
              <p:nvPr/>
            </p:nvCxnSpPr>
            <p:spPr>
              <a:xfrm flipV="1">
                <a:off x="9548452" y="5075977"/>
                <a:ext cx="438022" cy="252413"/>
              </a:xfrm>
              <a:prstGeom prst="straightConnector1">
                <a:avLst/>
              </a:prstGeom>
              <a:ln>
                <a:solidFill>
                  <a:srgbClr val="C00000"/>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grpSp>
        <p:grpSp>
          <p:nvGrpSpPr>
            <p:cNvPr id="76" name="Group 61">
              <a:extLst>
                <a:ext uri="{FF2B5EF4-FFF2-40B4-BE49-F238E27FC236}">
                  <a16:creationId xmlns:a16="http://schemas.microsoft.com/office/drawing/2014/main" id="{CA0BAA2F-F790-D076-F8B5-5F5375FF995A}"/>
                </a:ext>
              </a:extLst>
            </p:cNvPr>
            <p:cNvGrpSpPr/>
            <p:nvPr/>
          </p:nvGrpSpPr>
          <p:grpSpPr>
            <a:xfrm>
              <a:off x="7433139" y="2619685"/>
              <a:ext cx="586296" cy="336484"/>
              <a:chOff x="9548452" y="4991906"/>
              <a:chExt cx="586296" cy="336484"/>
            </a:xfrm>
          </p:grpSpPr>
          <p:cxnSp>
            <p:nvCxnSpPr>
              <p:cNvPr id="81" name="Straight Arrow Connector 62">
                <a:extLst>
                  <a:ext uri="{FF2B5EF4-FFF2-40B4-BE49-F238E27FC236}">
                    <a16:creationId xmlns:a16="http://schemas.microsoft.com/office/drawing/2014/main" id="{B4881864-1F67-2D88-CA6C-E74107147A26}"/>
                  </a:ext>
                </a:extLst>
              </p:cNvPr>
              <p:cNvCxnSpPr>
                <a:cxnSpLocks/>
              </p:cNvCxnSpPr>
              <p:nvPr/>
            </p:nvCxnSpPr>
            <p:spPr>
              <a:xfrm flipV="1">
                <a:off x="9696726" y="4991906"/>
                <a:ext cx="438022" cy="252413"/>
              </a:xfrm>
              <a:prstGeom prst="straightConnector1">
                <a:avLst/>
              </a:prstGeom>
              <a:ln>
                <a:solidFill>
                  <a:srgbClr val="C00000"/>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63">
                <a:extLst>
                  <a:ext uri="{FF2B5EF4-FFF2-40B4-BE49-F238E27FC236}">
                    <a16:creationId xmlns:a16="http://schemas.microsoft.com/office/drawing/2014/main" id="{19B15548-96B5-296B-4461-894CB1F48C4B}"/>
                  </a:ext>
                </a:extLst>
              </p:cNvPr>
              <p:cNvCxnSpPr>
                <a:cxnSpLocks/>
              </p:cNvCxnSpPr>
              <p:nvPr/>
            </p:nvCxnSpPr>
            <p:spPr>
              <a:xfrm flipV="1">
                <a:off x="9548452" y="5075977"/>
                <a:ext cx="438022" cy="252413"/>
              </a:xfrm>
              <a:prstGeom prst="straightConnector1">
                <a:avLst/>
              </a:prstGeom>
              <a:ln>
                <a:solidFill>
                  <a:srgbClr val="C00000"/>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grpSp>
        <p:grpSp>
          <p:nvGrpSpPr>
            <p:cNvPr id="77" name="Group 65">
              <a:extLst>
                <a:ext uri="{FF2B5EF4-FFF2-40B4-BE49-F238E27FC236}">
                  <a16:creationId xmlns:a16="http://schemas.microsoft.com/office/drawing/2014/main" id="{9DEA5BBC-B718-2D9B-5231-5C6EBE2C719A}"/>
                </a:ext>
              </a:extLst>
            </p:cNvPr>
            <p:cNvGrpSpPr/>
            <p:nvPr/>
          </p:nvGrpSpPr>
          <p:grpSpPr>
            <a:xfrm>
              <a:off x="9230101" y="2616360"/>
              <a:ext cx="779107" cy="555996"/>
              <a:chOff x="9421861" y="4991906"/>
              <a:chExt cx="779107" cy="555996"/>
            </a:xfrm>
          </p:grpSpPr>
          <p:cxnSp>
            <p:nvCxnSpPr>
              <p:cNvPr id="78" name="Straight Arrow Connector 66">
                <a:extLst>
                  <a:ext uri="{FF2B5EF4-FFF2-40B4-BE49-F238E27FC236}">
                    <a16:creationId xmlns:a16="http://schemas.microsoft.com/office/drawing/2014/main" id="{BF1006AF-BA99-A1F2-E1C7-7BD8B0AC37DF}"/>
                  </a:ext>
                </a:extLst>
              </p:cNvPr>
              <p:cNvCxnSpPr>
                <a:cxnSpLocks/>
              </p:cNvCxnSpPr>
              <p:nvPr/>
            </p:nvCxnSpPr>
            <p:spPr>
              <a:xfrm flipV="1">
                <a:off x="9696726" y="4991906"/>
                <a:ext cx="438022" cy="252413"/>
              </a:xfrm>
              <a:prstGeom prst="straightConnector1">
                <a:avLst/>
              </a:prstGeom>
              <a:ln>
                <a:solidFill>
                  <a:srgbClr val="C00000"/>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79" name="Straight Arrow Connector 67">
                <a:extLst>
                  <a:ext uri="{FF2B5EF4-FFF2-40B4-BE49-F238E27FC236}">
                    <a16:creationId xmlns:a16="http://schemas.microsoft.com/office/drawing/2014/main" id="{BFF23547-E839-D8E3-7D7C-6726FCB308E0}"/>
                  </a:ext>
                </a:extLst>
              </p:cNvPr>
              <p:cNvCxnSpPr>
                <a:cxnSpLocks/>
              </p:cNvCxnSpPr>
              <p:nvPr/>
            </p:nvCxnSpPr>
            <p:spPr>
              <a:xfrm flipV="1">
                <a:off x="9548452" y="5075977"/>
                <a:ext cx="438022" cy="252413"/>
              </a:xfrm>
              <a:prstGeom prst="straightConnector1">
                <a:avLst/>
              </a:prstGeom>
              <a:ln>
                <a:solidFill>
                  <a:srgbClr val="C00000"/>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F41246A4-A90F-9DE0-5CEB-7A8432A5DE13}"/>
                  </a:ext>
                </a:extLst>
              </p:cNvPr>
              <p:cNvSpPr/>
              <p:nvPr/>
            </p:nvSpPr>
            <p:spPr>
              <a:xfrm rot="19910935">
                <a:off x="9421861" y="5197593"/>
                <a:ext cx="779107" cy="350309"/>
              </a:xfrm>
              <a:prstGeom prst="rect">
                <a:avLst/>
              </a:prstGeom>
            </p:spPr>
            <p:txBody>
              <a:bodyPr wrap="square">
                <a:spAutoFit/>
              </a:bodyPr>
              <a:lstStyle/>
              <a:p>
                <a:pPr algn="just" defTabSz="807964">
                  <a:spcBef>
                    <a:spcPts val="530"/>
                  </a:spcBef>
                  <a:spcAft>
                    <a:spcPts val="0"/>
                  </a:spcAft>
                </a:pPr>
                <a:r>
                  <a:rPr lang="en-US" sz="800" dirty="0">
                    <a:solidFill>
                      <a:srgbClr val="C00000"/>
                    </a:solidFill>
                    <a:latin typeface="+mn-lt"/>
                  </a:rPr>
                  <a:t>beam</a:t>
                </a:r>
              </a:p>
            </p:txBody>
          </p:sp>
        </p:grpSp>
      </p:grpSp>
      <p:sp>
        <p:nvSpPr>
          <p:cNvPr id="87" name="Rectangle 86">
            <a:extLst>
              <a:ext uri="{FF2B5EF4-FFF2-40B4-BE49-F238E27FC236}">
                <a16:creationId xmlns:a16="http://schemas.microsoft.com/office/drawing/2014/main" id="{3E8A22DE-B9A7-9DAC-7649-59B91DF47453}"/>
              </a:ext>
            </a:extLst>
          </p:cNvPr>
          <p:cNvSpPr/>
          <p:nvPr/>
        </p:nvSpPr>
        <p:spPr>
          <a:xfrm rot="19910935">
            <a:off x="1164028" y="5081035"/>
            <a:ext cx="479159" cy="215444"/>
          </a:xfrm>
          <a:prstGeom prst="rect">
            <a:avLst/>
          </a:prstGeom>
        </p:spPr>
        <p:txBody>
          <a:bodyPr wrap="square">
            <a:spAutoFit/>
          </a:bodyPr>
          <a:lstStyle/>
          <a:p>
            <a:pPr algn="just" defTabSz="807964">
              <a:spcBef>
                <a:spcPts val="530"/>
              </a:spcBef>
              <a:spcAft>
                <a:spcPts val="0"/>
              </a:spcAft>
            </a:pPr>
            <a:r>
              <a:rPr lang="en-US" sz="800" dirty="0">
                <a:solidFill>
                  <a:srgbClr val="C00000"/>
                </a:solidFill>
                <a:latin typeface="+mn-lt"/>
              </a:rPr>
              <a:t>beam</a:t>
            </a:r>
          </a:p>
        </p:txBody>
      </p:sp>
      <p:sp>
        <p:nvSpPr>
          <p:cNvPr id="88" name="Rectangle 87">
            <a:extLst>
              <a:ext uri="{FF2B5EF4-FFF2-40B4-BE49-F238E27FC236}">
                <a16:creationId xmlns:a16="http://schemas.microsoft.com/office/drawing/2014/main" id="{666E7C8D-76C4-C04D-89E2-F0A1203859CB}"/>
              </a:ext>
            </a:extLst>
          </p:cNvPr>
          <p:cNvSpPr/>
          <p:nvPr/>
        </p:nvSpPr>
        <p:spPr>
          <a:xfrm rot="19910935">
            <a:off x="83908" y="5083489"/>
            <a:ext cx="479159" cy="215444"/>
          </a:xfrm>
          <a:prstGeom prst="rect">
            <a:avLst/>
          </a:prstGeom>
        </p:spPr>
        <p:txBody>
          <a:bodyPr wrap="square">
            <a:spAutoFit/>
          </a:bodyPr>
          <a:lstStyle/>
          <a:p>
            <a:pPr algn="just" defTabSz="807964">
              <a:spcBef>
                <a:spcPts val="530"/>
              </a:spcBef>
              <a:spcAft>
                <a:spcPts val="0"/>
              </a:spcAft>
            </a:pPr>
            <a:r>
              <a:rPr lang="en-US" sz="800" dirty="0">
                <a:solidFill>
                  <a:srgbClr val="C00000"/>
                </a:solidFill>
                <a:latin typeface="+mn-lt"/>
              </a:rPr>
              <a:t>beam</a:t>
            </a:r>
          </a:p>
        </p:txBody>
      </p:sp>
      <p:sp>
        <p:nvSpPr>
          <p:cNvPr id="5" name="Espace réservé de la date 4">
            <a:extLst>
              <a:ext uri="{FF2B5EF4-FFF2-40B4-BE49-F238E27FC236}">
                <a16:creationId xmlns:a16="http://schemas.microsoft.com/office/drawing/2014/main" id="{EABA8B5F-7F9F-AC0B-04BD-8C345F0947B5}"/>
              </a:ext>
            </a:extLst>
          </p:cNvPr>
          <p:cNvSpPr>
            <a:spLocks noGrp="1"/>
          </p:cNvSpPr>
          <p:nvPr>
            <p:ph type="dt" sz="half" idx="10"/>
          </p:nvPr>
        </p:nvSpPr>
        <p:spPr/>
        <p:txBody>
          <a:bodyPr/>
          <a:lstStyle/>
          <a:p>
            <a:r>
              <a:rPr lang="fr-FR"/>
              <a:t>May 10th, 2023</a:t>
            </a:r>
            <a:endParaRPr lang="fr-FR" dirty="0"/>
          </a:p>
        </p:txBody>
      </p:sp>
      <p:sp>
        <p:nvSpPr>
          <p:cNvPr id="10" name="Espace réservé du pied de page 9">
            <a:extLst>
              <a:ext uri="{FF2B5EF4-FFF2-40B4-BE49-F238E27FC236}">
                <a16:creationId xmlns:a16="http://schemas.microsoft.com/office/drawing/2014/main" id="{3641B8D1-F546-7D33-BAE4-D250B8B7E8C7}"/>
              </a:ext>
            </a:extLst>
          </p:cNvPr>
          <p:cNvSpPr>
            <a:spLocks noGrp="1"/>
          </p:cNvSpPr>
          <p:nvPr>
            <p:ph type="ftr" sz="quarter" idx="11"/>
          </p:nvPr>
        </p:nvSpPr>
        <p:spPr/>
        <p:txBody>
          <a:bodyPr/>
          <a:lstStyle/>
          <a:p>
            <a:r>
              <a:rPr lang="fr-FR"/>
              <a:t>14th International Particle Accelerator Conference- IPAC'23</a:t>
            </a:r>
            <a:endParaRPr lang="fr-FR" dirty="0"/>
          </a:p>
        </p:txBody>
      </p:sp>
      <p:sp>
        <p:nvSpPr>
          <p:cNvPr id="25" name="Text Box 385">
            <a:extLst>
              <a:ext uri="{FF2B5EF4-FFF2-40B4-BE49-F238E27FC236}">
                <a16:creationId xmlns:a16="http://schemas.microsoft.com/office/drawing/2014/main" id="{D512CBAE-4037-6827-6C3B-2673C74D0809}"/>
              </a:ext>
            </a:extLst>
          </p:cNvPr>
          <p:cNvSpPr txBox="1">
            <a:spLocks noChangeArrowheads="1"/>
          </p:cNvSpPr>
          <p:nvPr/>
        </p:nvSpPr>
        <p:spPr bwMode="auto">
          <a:xfrm>
            <a:off x="162857" y="2093640"/>
            <a:ext cx="83104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algn="just">
              <a:spcBef>
                <a:spcPts val="0"/>
              </a:spcBef>
              <a:defRPr sz="2000">
                <a:solidFill>
                  <a:srgbClr val="253E64"/>
                </a:solidFill>
                <a:latin typeface="Arial Narrow" panose="020B0606020202030204" pitchFamily="34" charset="0"/>
              </a:defRPr>
            </a:lvl1pPr>
          </a:lstStyle>
          <a:p>
            <a:pPr algn="ctr"/>
            <a:r>
              <a:rPr lang="en-US" sz="1100" dirty="0">
                <a:latin typeface="+mn-lt"/>
              </a:rPr>
              <a:t>Probe Coupler</a:t>
            </a:r>
          </a:p>
        </p:txBody>
      </p:sp>
      <p:sp>
        <p:nvSpPr>
          <p:cNvPr id="26" name="Text Box 385">
            <a:extLst>
              <a:ext uri="{FF2B5EF4-FFF2-40B4-BE49-F238E27FC236}">
                <a16:creationId xmlns:a16="http://schemas.microsoft.com/office/drawing/2014/main" id="{C5619DE3-E869-E3B2-8FAE-F5DF12DD0B8A}"/>
              </a:ext>
            </a:extLst>
          </p:cNvPr>
          <p:cNvSpPr txBox="1">
            <a:spLocks noChangeArrowheads="1"/>
          </p:cNvSpPr>
          <p:nvPr/>
        </p:nvSpPr>
        <p:spPr bwMode="auto">
          <a:xfrm>
            <a:off x="2362051" y="2094801"/>
            <a:ext cx="77022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en-US" sz="1100" dirty="0">
                <a:solidFill>
                  <a:srgbClr val="253E64"/>
                </a:solidFill>
                <a:latin typeface="+mn-lt"/>
              </a:rPr>
              <a:t>DQW Coupler</a:t>
            </a:r>
          </a:p>
        </p:txBody>
      </p:sp>
      <p:sp>
        <p:nvSpPr>
          <p:cNvPr id="27" name="Text Box 385">
            <a:extLst>
              <a:ext uri="{FF2B5EF4-FFF2-40B4-BE49-F238E27FC236}">
                <a16:creationId xmlns:a16="http://schemas.microsoft.com/office/drawing/2014/main" id="{0B61751A-4A78-28B3-0CE2-5600F7596279}"/>
              </a:ext>
            </a:extLst>
          </p:cNvPr>
          <p:cNvSpPr txBox="1">
            <a:spLocks noChangeArrowheads="1"/>
          </p:cNvSpPr>
          <p:nvPr/>
        </p:nvSpPr>
        <p:spPr bwMode="auto">
          <a:xfrm>
            <a:off x="1076715" y="2093640"/>
            <a:ext cx="92529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algn="just">
              <a:spcBef>
                <a:spcPts val="0"/>
              </a:spcBef>
              <a:defRPr sz="2000">
                <a:solidFill>
                  <a:srgbClr val="253E64"/>
                </a:solidFill>
                <a:latin typeface="Arial Narrow" panose="020B0606020202030204" pitchFamily="34" charset="0"/>
              </a:defRPr>
            </a:lvl1pPr>
          </a:lstStyle>
          <a:p>
            <a:pPr algn="ctr"/>
            <a:r>
              <a:rPr lang="en-US" sz="1100" dirty="0">
                <a:latin typeface="+mn-lt"/>
              </a:rPr>
              <a:t>Hook Coupler</a:t>
            </a:r>
          </a:p>
        </p:txBody>
      </p:sp>
    </p:spTree>
    <p:extLst>
      <p:ext uri="{BB962C8B-B14F-4D97-AF65-F5344CB8AC3E}">
        <p14:creationId xmlns:p14="http://schemas.microsoft.com/office/powerpoint/2010/main" val="2753068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16</a:t>
            </a:fld>
            <a:endParaRPr lang="fr-FR">
              <a:latin typeface="+mn-lt"/>
            </a:endParaRP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7163834" cy="447518"/>
          </a:xfrm>
        </p:spPr>
        <p:txBody>
          <a:bodyPr/>
          <a:lstStyle/>
          <a:p>
            <a:r>
              <a:rPr lang="en-GB" dirty="0">
                <a:solidFill>
                  <a:schemeClr val="accent5">
                    <a:lumMod val="75000"/>
                  </a:schemeClr>
                </a:solidFill>
                <a:latin typeface="+mn-lt"/>
                <a:ea typeface="Arial" charset="0"/>
                <a:cs typeface="Arial" panose="020B0604020202020204" pitchFamily="34" charset="0"/>
              </a:rPr>
              <a:t>Status of HOM studies : </a:t>
            </a:r>
            <a:endParaRPr lang="en-GB" dirty="0">
              <a:solidFill>
                <a:schemeClr val="accent5">
                  <a:lumMod val="75000"/>
                </a:schemeClr>
              </a:solidFill>
              <a:latin typeface="+mn-lt"/>
            </a:endParaRPr>
          </a:p>
        </p:txBody>
      </p:sp>
      <p:pic>
        <p:nvPicPr>
          <p:cNvPr id="3" name="Picture 16">
            <a:extLst>
              <a:ext uri="{FF2B5EF4-FFF2-40B4-BE49-F238E27FC236}">
                <a16:creationId xmlns:a16="http://schemas.microsoft.com/office/drawing/2014/main" id="{2C0937F9-D69F-6B08-63F6-F795F1567B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6045" y="1158002"/>
            <a:ext cx="1233628" cy="1698109"/>
          </a:xfrm>
          <a:prstGeom prst="rect">
            <a:avLst/>
          </a:prstGeom>
          <a:ln>
            <a:solidFill>
              <a:schemeClr val="tx1"/>
            </a:solidFill>
          </a:ln>
        </p:spPr>
      </p:pic>
      <mc:AlternateContent xmlns:mc="http://schemas.openxmlformats.org/markup-compatibility/2006">
        <mc:Choice xmlns:a14="http://schemas.microsoft.com/office/drawing/2010/main" Requires="a14">
          <p:sp>
            <p:nvSpPr>
              <p:cNvPr id="14" name="ZoneTexte 13">
                <a:extLst>
                  <a:ext uri="{FF2B5EF4-FFF2-40B4-BE49-F238E27FC236}">
                    <a16:creationId xmlns:a16="http://schemas.microsoft.com/office/drawing/2014/main" id="{4A7503A2-CA57-667F-EA41-297D84E92D5B}"/>
                  </a:ext>
                </a:extLst>
              </p:cNvPr>
              <p:cNvSpPr txBox="1"/>
              <p:nvPr/>
            </p:nvSpPr>
            <p:spPr>
              <a:xfrm>
                <a:off x="482625" y="5016351"/>
                <a:ext cx="3751634" cy="461665"/>
              </a:xfrm>
              <a:prstGeom prst="rect">
                <a:avLst/>
              </a:prstGeom>
              <a:noFill/>
            </p:spPr>
            <p:txBody>
              <a:bodyPr wrap="square" rtlCol="0">
                <a:spAutoFit/>
              </a:bodyPr>
              <a:lstStyle/>
              <a:p>
                <a:pPr algn="ctr"/>
                <a:r>
                  <a:rPr lang="en-GB" sz="1200" dirty="0">
                    <a:latin typeface="+mn-lt"/>
                  </a:rPr>
                  <a:t>Installation in a double-cell Cu cavity and test of performances (</a:t>
                </a:r>
                <a:r>
                  <a:rPr lang="fr-FR" sz="1200" dirty="0">
                    <a:latin typeface="+mn-lt"/>
                  </a:rPr>
                  <a:t>S12, </a:t>
                </a:r>
                <a14:m>
                  <m:oMath xmlns:m="http://schemas.openxmlformats.org/officeDocument/2006/math">
                    <m:sSub>
                      <m:sSubPr>
                        <m:ctrlPr>
                          <a:rPr lang="fr-FR" sz="1200" b="0" i="1" smtClean="0">
                            <a:latin typeface="Cambria Math" panose="02040503050406030204" pitchFamily="18" charset="0"/>
                            <a:ea typeface="Cambria Math" panose="02040503050406030204" pitchFamily="18" charset="0"/>
                          </a:rPr>
                        </m:ctrlPr>
                      </m:sSubPr>
                      <m:e>
                        <m:r>
                          <a:rPr lang="fr-FR" sz="1200" i="1" smtClean="0">
                            <a:latin typeface="Cambria Math" panose="02040503050406030204" pitchFamily="18" charset="0"/>
                            <a:ea typeface="Cambria Math" panose="02040503050406030204" pitchFamily="18" charset="0"/>
                          </a:rPr>
                          <m:t>𝛽</m:t>
                        </m:r>
                      </m:e>
                      <m:sub>
                        <m:r>
                          <a:rPr lang="fr-FR" sz="1200" b="0" i="1" smtClean="0">
                            <a:latin typeface="Cambria Math" panose="02040503050406030204" pitchFamily="18" charset="0"/>
                            <a:ea typeface="Cambria Math" panose="02040503050406030204" pitchFamily="18" charset="0"/>
                          </a:rPr>
                          <m:t>1</m:t>
                        </m:r>
                      </m:sub>
                    </m:sSub>
                    <m:r>
                      <a:rPr lang="fr-FR" sz="1200" b="0" i="1" smtClean="0">
                        <a:latin typeface="Cambria Math" panose="02040503050406030204" pitchFamily="18" charset="0"/>
                        <a:ea typeface="Cambria Math" panose="02040503050406030204" pitchFamily="18" charset="0"/>
                      </a:rPr>
                      <m:t>,</m:t>
                    </m:r>
                    <m:sSub>
                      <m:sSubPr>
                        <m:ctrlPr>
                          <a:rPr lang="fr-FR" sz="1200" b="0" i="1" smtClean="0">
                            <a:latin typeface="Cambria Math" panose="02040503050406030204" pitchFamily="18" charset="0"/>
                            <a:ea typeface="Cambria Math" panose="02040503050406030204" pitchFamily="18" charset="0"/>
                          </a:rPr>
                        </m:ctrlPr>
                      </m:sSubPr>
                      <m:e>
                        <m:r>
                          <a:rPr lang="fr-FR" sz="1200" i="1" smtClean="0">
                            <a:latin typeface="Cambria Math" panose="02040503050406030204" pitchFamily="18" charset="0"/>
                            <a:ea typeface="Cambria Math" panose="02040503050406030204" pitchFamily="18" charset="0"/>
                          </a:rPr>
                          <m:t>𝛽</m:t>
                        </m:r>
                      </m:e>
                      <m:sub>
                        <m:r>
                          <a:rPr lang="fr-FR" sz="1200" b="0" i="1" smtClean="0">
                            <a:latin typeface="Cambria Math" panose="02040503050406030204" pitchFamily="18" charset="0"/>
                            <a:ea typeface="Cambria Math" panose="02040503050406030204" pitchFamily="18" charset="0"/>
                          </a:rPr>
                          <m:t>2</m:t>
                        </m:r>
                      </m:sub>
                    </m:sSub>
                    <m:r>
                      <a:rPr lang="fr-FR" sz="1200" b="0" i="1" smtClean="0">
                        <a:latin typeface="Cambria Math" panose="02040503050406030204" pitchFamily="18" charset="0"/>
                        <a:ea typeface="Cambria Math" panose="02040503050406030204" pitchFamily="18" charset="0"/>
                      </a:rPr>
                      <m:t>, </m:t>
                    </m:r>
                  </m:oMath>
                </a14:m>
                <a:r>
                  <a:rPr lang="fr-FR" sz="1200" dirty="0">
                    <a:latin typeface="+mn-lt"/>
                  </a:rPr>
                  <a:t>Q</a:t>
                </a:r>
                <a:r>
                  <a:rPr lang="fr-FR" sz="1200" baseline="-25000" dirty="0">
                    <a:latin typeface="+mn-lt"/>
                  </a:rPr>
                  <a:t>L</a:t>
                </a:r>
                <a:r>
                  <a:rPr lang="fr-FR" sz="1200" dirty="0">
                    <a:latin typeface="+mn-lt"/>
                  </a:rPr>
                  <a:t> and </a:t>
                </a:r>
                <a:r>
                  <a:rPr lang="fr-FR" sz="1200" dirty="0" err="1">
                    <a:latin typeface="+mn-lt"/>
                  </a:rPr>
                  <a:t>Q</a:t>
                </a:r>
                <a:r>
                  <a:rPr lang="fr-FR" sz="1200" baseline="-25000" dirty="0" err="1">
                    <a:latin typeface="+mn-lt"/>
                  </a:rPr>
                  <a:t>ext</a:t>
                </a:r>
                <a:r>
                  <a:rPr lang="en-GB" sz="1200" dirty="0">
                    <a:latin typeface="+mn-lt"/>
                  </a:rPr>
                  <a:t>) @</a:t>
                </a:r>
                <a:r>
                  <a:rPr lang="en-GB" sz="1200" dirty="0" err="1">
                    <a:latin typeface="+mn-lt"/>
                  </a:rPr>
                  <a:t>JLab</a:t>
                </a:r>
                <a:endParaRPr lang="en-GB" sz="1200" dirty="0">
                  <a:latin typeface="+mn-lt"/>
                </a:endParaRPr>
              </a:p>
            </p:txBody>
          </p:sp>
        </mc:Choice>
        <mc:Fallback>
          <p:sp>
            <p:nvSpPr>
              <p:cNvPr id="14" name="ZoneTexte 13">
                <a:extLst>
                  <a:ext uri="{FF2B5EF4-FFF2-40B4-BE49-F238E27FC236}">
                    <a16:creationId xmlns:a16="http://schemas.microsoft.com/office/drawing/2014/main" id="{4A7503A2-CA57-667F-EA41-297D84E92D5B}"/>
                  </a:ext>
                </a:extLst>
              </p:cNvPr>
              <p:cNvSpPr txBox="1">
                <a:spLocks noRot="1" noChangeAspect="1" noMove="1" noResize="1" noEditPoints="1" noAdjustHandles="1" noChangeArrowheads="1" noChangeShapeType="1" noTextEdit="1"/>
              </p:cNvSpPr>
              <p:nvPr/>
            </p:nvSpPr>
            <p:spPr>
              <a:xfrm>
                <a:off x="482625" y="5016351"/>
                <a:ext cx="3751634" cy="461665"/>
              </a:xfrm>
              <a:prstGeom prst="rect">
                <a:avLst/>
              </a:prstGeom>
              <a:blipFill>
                <a:blip r:embed="rId3"/>
                <a:stretch>
                  <a:fillRect b="-8108"/>
                </a:stretch>
              </a:blipFill>
            </p:spPr>
            <p:txBody>
              <a:bodyPr/>
              <a:lstStyle/>
              <a:p>
                <a:r>
                  <a:rPr lang="en-GB">
                    <a:noFill/>
                  </a:rPr>
                  <a:t> </a:t>
                </a:r>
              </a:p>
            </p:txBody>
          </p:sp>
        </mc:Fallback>
      </mc:AlternateContent>
      <p:sp>
        <p:nvSpPr>
          <p:cNvPr id="17" name="TextBox 24">
            <a:extLst>
              <a:ext uri="{FF2B5EF4-FFF2-40B4-BE49-F238E27FC236}">
                <a16:creationId xmlns:a16="http://schemas.microsoft.com/office/drawing/2014/main" id="{DB4E51A7-E36B-8730-A0FD-9E343CEC8F93}"/>
              </a:ext>
            </a:extLst>
          </p:cNvPr>
          <p:cNvSpPr txBox="1"/>
          <p:nvPr/>
        </p:nvSpPr>
        <p:spPr>
          <a:xfrm>
            <a:off x="451591" y="2856111"/>
            <a:ext cx="4214716" cy="276999"/>
          </a:xfrm>
          <a:prstGeom prst="rect">
            <a:avLst/>
          </a:prstGeom>
          <a:noFill/>
        </p:spPr>
        <p:txBody>
          <a:bodyPr wrap="square" rtlCol="0">
            <a:spAutoFit/>
          </a:bodyPr>
          <a:lstStyle/>
          <a:p>
            <a:pPr algn="ctr"/>
            <a:r>
              <a:rPr lang="en-US" sz="1200" dirty="0">
                <a:latin typeface="+mn-lt"/>
              </a:rPr>
              <a:t>3D-printed</a:t>
            </a:r>
            <a:r>
              <a:rPr lang="fr-FR" sz="1200" dirty="0">
                <a:latin typeface="+mn-lt"/>
              </a:rPr>
              <a:t> prototype (Epoxy </a:t>
            </a:r>
            <a:r>
              <a:rPr lang="fr-FR" sz="1200" dirty="0" err="1">
                <a:latin typeface="+mn-lt"/>
              </a:rPr>
              <a:t>Accura</a:t>
            </a:r>
            <a:r>
              <a:rPr lang="fr-FR" sz="1200" dirty="0">
                <a:latin typeface="+mn-lt"/>
              </a:rPr>
              <a:t> 48) </a:t>
            </a:r>
            <a:r>
              <a:rPr lang="fr-FR" sz="1200" dirty="0" err="1">
                <a:latin typeface="+mn-lt"/>
              </a:rPr>
              <a:t>copper-coated</a:t>
            </a:r>
            <a:r>
              <a:rPr lang="fr-FR" sz="1200" dirty="0">
                <a:latin typeface="+mn-lt"/>
              </a:rPr>
              <a:t> @CERN</a:t>
            </a:r>
            <a:endParaRPr lang="en-US" sz="1200" dirty="0">
              <a:latin typeface="+mn-lt"/>
            </a:endParaRPr>
          </a:p>
        </p:txBody>
      </p:sp>
      <p:sp>
        <p:nvSpPr>
          <p:cNvPr id="21" name="Title 15">
            <a:extLst>
              <a:ext uri="{FF2B5EF4-FFF2-40B4-BE49-F238E27FC236}">
                <a16:creationId xmlns:a16="http://schemas.microsoft.com/office/drawing/2014/main" id="{C72D8DBA-B7B6-C737-9ED5-F48A0F765746}"/>
              </a:ext>
            </a:extLst>
          </p:cNvPr>
          <p:cNvSpPr txBox="1">
            <a:spLocks/>
          </p:cNvSpPr>
          <p:nvPr/>
        </p:nvSpPr>
        <p:spPr>
          <a:xfrm>
            <a:off x="201813" y="623863"/>
            <a:ext cx="10308112" cy="4770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00294B"/>
                </a:solidFill>
                <a:latin typeface="+mj-lt"/>
                <a:ea typeface="+mj-ea"/>
                <a:cs typeface="+mj-cs"/>
              </a:defRPr>
            </a:lvl1pPr>
          </a:lstStyle>
          <a:p>
            <a:pPr fontAlgn="auto">
              <a:spcAft>
                <a:spcPts val="0"/>
              </a:spcAft>
            </a:pPr>
            <a:r>
              <a:rPr lang="en-US" sz="1600" dirty="0">
                <a:solidFill>
                  <a:srgbClr val="FF6700"/>
                </a:solidFill>
                <a:latin typeface="+mn-lt"/>
              </a:rPr>
              <a:t>From RF design to performance measurements</a:t>
            </a:r>
            <a:r>
              <a:rPr lang="en-US" sz="1500" b="0" dirty="0">
                <a:solidFill>
                  <a:srgbClr val="FF6700"/>
                </a:solidFill>
                <a:latin typeface="+mn-lt"/>
              </a:rPr>
              <a:t>: Example of a fruitful collaborative effort between IJCLab, Jefferson Lab &amp; CERN </a:t>
            </a:r>
          </a:p>
        </p:txBody>
      </p:sp>
      <p:sp>
        <p:nvSpPr>
          <p:cNvPr id="24" name="TextBox 27">
            <a:extLst>
              <a:ext uri="{FF2B5EF4-FFF2-40B4-BE49-F238E27FC236}">
                <a16:creationId xmlns:a16="http://schemas.microsoft.com/office/drawing/2014/main" id="{F90B0880-F557-3B12-3378-5FEF0B1937D9}"/>
              </a:ext>
            </a:extLst>
          </p:cNvPr>
          <p:cNvSpPr txBox="1"/>
          <p:nvPr/>
        </p:nvSpPr>
        <p:spPr>
          <a:xfrm>
            <a:off x="5026347" y="4397896"/>
            <a:ext cx="5411571" cy="1015663"/>
          </a:xfrm>
          <a:prstGeom prst="rect">
            <a:avLst/>
          </a:prstGeom>
          <a:noFill/>
        </p:spPr>
        <p:txBody>
          <a:bodyPr wrap="square" rtlCol="0">
            <a:spAutoFit/>
          </a:bodyPr>
          <a:lstStyle/>
          <a:p>
            <a:pPr marL="171450" indent="-171450" algn="just">
              <a:buFont typeface="Arial" panose="020B0604020202020204" pitchFamily="34" charset="0"/>
              <a:buChar char="•"/>
            </a:pPr>
            <a:r>
              <a:rPr lang="en-GB" sz="1200" dirty="0">
                <a:latin typeface="+mn-lt"/>
              </a:rPr>
              <a:t>Measurements are made as a function of rotation angle of HOM coupler hook.</a:t>
            </a:r>
          </a:p>
          <a:p>
            <a:pPr marL="171450" indent="-171450" algn="just">
              <a:buFont typeface="Arial" panose="020B0604020202020204" pitchFamily="34" charset="0"/>
              <a:buChar char="•"/>
            </a:pPr>
            <a:r>
              <a:rPr lang="en-GB" sz="1200" dirty="0">
                <a:latin typeface="+mn-lt"/>
              </a:rPr>
              <a:t>Good rejection of Fundamental Mode, </a:t>
            </a:r>
            <a:r>
              <a:rPr lang="en-GB" sz="1200" dirty="0" err="1">
                <a:latin typeface="+mn-lt"/>
              </a:rPr>
              <a:t>Q</a:t>
            </a:r>
            <a:r>
              <a:rPr lang="en-GB" sz="1200" baseline="-25000" dirty="0" err="1">
                <a:latin typeface="+mn-lt"/>
              </a:rPr>
              <a:t>ext</a:t>
            </a:r>
            <a:r>
              <a:rPr lang="en-GB" sz="1200" dirty="0">
                <a:latin typeface="+mn-lt"/>
              </a:rPr>
              <a:t> &gt; 1E+09.</a:t>
            </a:r>
          </a:p>
          <a:p>
            <a:pPr marL="171450" indent="-171450" algn="just">
              <a:buFont typeface="Arial" panose="020B0604020202020204" pitchFamily="34" charset="0"/>
              <a:buChar char="•"/>
            </a:pPr>
            <a:r>
              <a:rPr lang="en-GB" sz="1200" dirty="0">
                <a:latin typeface="+mn-lt"/>
              </a:rPr>
              <a:t>Measured </a:t>
            </a:r>
            <a:r>
              <a:rPr lang="en-GB" sz="1200" dirty="0" err="1">
                <a:latin typeface="+mn-lt"/>
              </a:rPr>
              <a:t>Q</a:t>
            </a:r>
            <a:r>
              <a:rPr lang="en-GB" sz="1200" baseline="-25000" dirty="0" err="1">
                <a:latin typeface="+mn-lt"/>
              </a:rPr>
              <a:t>ext</a:t>
            </a:r>
            <a:r>
              <a:rPr lang="en-GB" sz="1200" dirty="0">
                <a:latin typeface="+mn-lt"/>
              </a:rPr>
              <a:t> for HOMs are below BBU limit thresholds.</a:t>
            </a:r>
          </a:p>
          <a:p>
            <a:pPr marL="171450" indent="-171450" algn="just">
              <a:buFont typeface="Arial" panose="020B0604020202020204" pitchFamily="34" charset="0"/>
              <a:buChar char="•"/>
            </a:pPr>
            <a:r>
              <a:rPr lang="en-GB" sz="1200" dirty="0">
                <a:latin typeface="+mn-lt"/>
              </a:rPr>
              <a:t>Good agreement between measured and simulated </a:t>
            </a:r>
            <a:r>
              <a:rPr lang="en-GB" sz="1200" dirty="0" err="1">
                <a:latin typeface="+mn-lt"/>
              </a:rPr>
              <a:t>Q</a:t>
            </a:r>
            <a:r>
              <a:rPr lang="en-GB" sz="1200" baseline="-25000" dirty="0" err="1">
                <a:latin typeface="+mn-lt"/>
              </a:rPr>
              <a:t>ext</a:t>
            </a:r>
            <a:r>
              <a:rPr lang="en-GB" sz="1200" dirty="0">
                <a:latin typeface="+mn-lt"/>
              </a:rPr>
              <a:t> </a:t>
            </a:r>
            <a:r>
              <a:rPr lang="en-GB" sz="1200" dirty="0">
                <a:latin typeface="+mn-lt"/>
                <a:sym typeface="Wingdings" pitchFamily="2" charset="2"/>
              </a:rPr>
              <a:t></a:t>
            </a:r>
            <a:r>
              <a:rPr lang="en-GB" sz="1200" dirty="0">
                <a:latin typeface="+mn-lt"/>
              </a:rPr>
              <a:t> could be improved with more appropriate boundary conditions at beam pipe apertures.</a:t>
            </a:r>
          </a:p>
        </p:txBody>
      </p:sp>
      <p:sp>
        <p:nvSpPr>
          <p:cNvPr id="29" name="Flèche vers le bas 28">
            <a:extLst>
              <a:ext uri="{FF2B5EF4-FFF2-40B4-BE49-F238E27FC236}">
                <a16:creationId xmlns:a16="http://schemas.microsoft.com/office/drawing/2014/main" id="{9E33B0E2-E4CC-21C5-A26D-D9546AF68FCC}"/>
              </a:ext>
            </a:extLst>
          </p:cNvPr>
          <p:cNvSpPr/>
          <p:nvPr/>
        </p:nvSpPr>
        <p:spPr>
          <a:xfrm>
            <a:off x="2362051" y="3153890"/>
            <a:ext cx="144016" cy="248830"/>
          </a:xfrm>
          <a:prstGeom prst="downArrow">
            <a:avLst/>
          </a:prstGeom>
          <a:solidFill>
            <a:schemeClr val="accent1">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Image 32">
            <a:extLst>
              <a:ext uri="{FF2B5EF4-FFF2-40B4-BE49-F238E27FC236}">
                <a16:creationId xmlns:a16="http://schemas.microsoft.com/office/drawing/2014/main" id="{DF6E064D-316D-310A-E132-5B8A28171B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08366" y="1391351"/>
            <a:ext cx="1861997" cy="1269070"/>
          </a:xfrm>
          <a:prstGeom prst="rect">
            <a:avLst/>
          </a:prstGeom>
          <a:ln w="25400">
            <a:solidFill>
              <a:schemeClr val="accent1">
                <a:lumMod val="75000"/>
              </a:schemeClr>
            </a:solidFill>
          </a:ln>
        </p:spPr>
      </p:pic>
      <p:pic>
        <p:nvPicPr>
          <p:cNvPr id="34" name="Image 33">
            <a:extLst>
              <a:ext uri="{FF2B5EF4-FFF2-40B4-BE49-F238E27FC236}">
                <a16:creationId xmlns:a16="http://schemas.microsoft.com/office/drawing/2014/main" id="{FBC5DFA2-A2AB-C605-FA6A-C3B4413980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62054" y="1158002"/>
            <a:ext cx="1292085" cy="1698109"/>
          </a:xfrm>
          <a:prstGeom prst="rect">
            <a:avLst/>
          </a:prstGeom>
          <a:ln>
            <a:solidFill>
              <a:schemeClr val="tx1"/>
            </a:solidFill>
          </a:ln>
        </p:spPr>
      </p:pic>
      <p:pic>
        <p:nvPicPr>
          <p:cNvPr id="37" name="Image 36">
            <a:extLst>
              <a:ext uri="{FF2B5EF4-FFF2-40B4-BE49-F238E27FC236}">
                <a16:creationId xmlns:a16="http://schemas.microsoft.com/office/drawing/2014/main" id="{4C3C9F7E-24E1-FE04-5E56-8F4230E8C3A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37915" y="3432175"/>
            <a:ext cx="2591172" cy="1596480"/>
          </a:xfrm>
          <a:prstGeom prst="rect">
            <a:avLst/>
          </a:prstGeom>
          <a:ln>
            <a:solidFill>
              <a:schemeClr val="tx1"/>
            </a:solidFill>
          </a:ln>
        </p:spPr>
      </p:pic>
      <p:sp>
        <p:nvSpPr>
          <p:cNvPr id="38" name="ZoneTexte 37">
            <a:extLst>
              <a:ext uri="{FF2B5EF4-FFF2-40B4-BE49-F238E27FC236}">
                <a16:creationId xmlns:a16="http://schemas.microsoft.com/office/drawing/2014/main" id="{94A23B21-B317-2829-2E17-9B87AA407878}"/>
              </a:ext>
            </a:extLst>
          </p:cNvPr>
          <p:cNvSpPr txBox="1"/>
          <p:nvPr/>
        </p:nvSpPr>
        <p:spPr>
          <a:xfrm>
            <a:off x="489843" y="2568079"/>
            <a:ext cx="1137822" cy="276999"/>
          </a:xfrm>
          <a:prstGeom prst="rect">
            <a:avLst/>
          </a:prstGeom>
          <a:noFill/>
        </p:spPr>
        <p:txBody>
          <a:bodyPr wrap="square" rtlCol="0">
            <a:spAutoFit/>
          </a:bodyPr>
          <a:lstStyle/>
          <a:p>
            <a:pPr algn="ctr"/>
            <a:r>
              <a:rPr lang="en-GB" sz="1200" dirty="0">
                <a:latin typeface="+mn-lt"/>
              </a:rPr>
              <a:t>Hook coupler</a:t>
            </a:r>
          </a:p>
        </p:txBody>
      </p:sp>
      <p:sp>
        <p:nvSpPr>
          <p:cNvPr id="39" name="ZoneTexte 38">
            <a:extLst>
              <a:ext uri="{FF2B5EF4-FFF2-40B4-BE49-F238E27FC236}">
                <a16:creationId xmlns:a16="http://schemas.microsoft.com/office/drawing/2014/main" id="{65D671F0-485A-F7F9-1C81-3E987F91749F}"/>
              </a:ext>
            </a:extLst>
          </p:cNvPr>
          <p:cNvSpPr txBox="1"/>
          <p:nvPr/>
        </p:nvSpPr>
        <p:spPr>
          <a:xfrm>
            <a:off x="1800293" y="1127919"/>
            <a:ext cx="1137822" cy="276999"/>
          </a:xfrm>
          <a:prstGeom prst="rect">
            <a:avLst/>
          </a:prstGeom>
          <a:noFill/>
        </p:spPr>
        <p:txBody>
          <a:bodyPr wrap="square" rtlCol="0">
            <a:spAutoFit/>
          </a:bodyPr>
          <a:lstStyle/>
          <a:p>
            <a:pPr algn="ctr"/>
            <a:r>
              <a:rPr lang="en-GB" sz="1200" dirty="0">
                <a:latin typeface="+mn-lt"/>
              </a:rPr>
              <a:t>Probe coupler</a:t>
            </a:r>
          </a:p>
        </p:txBody>
      </p:sp>
      <p:sp>
        <p:nvSpPr>
          <p:cNvPr id="40" name="ZoneTexte 39">
            <a:extLst>
              <a:ext uri="{FF2B5EF4-FFF2-40B4-BE49-F238E27FC236}">
                <a16:creationId xmlns:a16="http://schemas.microsoft.com/office/drawing/2014/main" id="{8D65628E-FC6A-BACA-95D8-CEA2A4803DA2}"/>
              </a:ext>
            </a:extLst>
          </p:cNvPr>
          <p:cNvSpPr txBox="1"/>
          <p:nvPr/>
        </p:nvSpPr>
        <p:spPr>
          <a:xfrm>
            <a:off x="3672501" y="2424063"/>
            <a:ext cx="1137822" cy="276999"/>
          </a:xfrm>
          <a:prstGeom prst="rect">
            <a:avLst/>
          </a:prstGeom>
          <a:noFill/>
        </p:spPr>
        <p:txBody>
          <a:bodyPr wrap="square" rtlCol="0">
            <a:spAutoFit/>
          </a:bodyPr>
          <a:lstStyle/>
          <a:p>
            <a:pPr algn="ctr"/>
            <a:r>
              <a:rPr lang="en-GB" sz="1200" dirty="0">
                <a:latin typeface="+mn-lt"/>
              </a:rPr>
              <a:t>DQW coupler</a:t>
            </a:r>
          </a:p>
        </p:txBody>
      </p:sp>
      <p:sp>
        <p:nvSpPr>
          <p:cNvPr id="2" name="Espace réservé de la date 1">
            <a:extLst>
              <a:ext uri="{FF2B5EF4-FFF2-40B4-BE49-F238E27FC236}">
                <a16:creationId xmlns:a16="http://schemas.microsoft.com/office/drawing/2014/main" id="{ABC1F04F-F353-CBF3-40BE-2574B303B879}"/>
              </a:ext>
            </a:extLst>
          </p:cNvPr>
          <p:cNvSpPr>
            <a:spLocks noGrp="1"/>
          </p:cNvSpPr>
          <p:nvPr>
            <p:ph type="dt" sz="half" idx="10"/>
          </p:nvPr>
        </p:nvSpPr>
        <p:spPr/>
        <p:txBody>
          <a:bodyPr/>
          <a:lstStyle/>
          <a:p>
            <a:r>
              <a:rPr lang="fr-FR"/>
              <a:t>May 10th, 2023</a:t>
            </a:r>
            <a:endParaRPr lang="fr-FR" dirty="0"/>
          </a:p>
        </p:txBody>
      </p:sp>
      <p:sp>
        <p:nvSpPr>
          <p:cNvPr id="4" name="Espace réservé du pied de page 3">
            <a:extLst>
              <a:ext uri="{FF2B5EF4-FFF2-40B4-BE49-F238E27FC236}">
                <a16:creationId xmlns:a16="http://schemas.microsoft.com/office/drawing/2014/main" id="{9035D428-D12D-04BF-5AFE-4667B51ED6E1}"/>
              </a:ext>
            </a:extLst>
          </p:cNvPr>
          <p:cNvSpPr>
            <a:spLocks noGrp="1"/>
          </p:cNvSpPr>
          <p:nvPr>
            <p:ph type="ftr" sz="quarter" idx="11"/>
          </p:nvPr>
        </p:nvSpPr>
        <p:spPr/>
        <p:txBody>
          <a:bodyPr/>
          <a:lstStyle/>
          <a:p>
            <a:r>
              <a:rPr lang="fr-FR"/>
              <a:t>14th International Particle Accelerator Conference- IPAC'23</a:t>
            </a:r>
            <a:endParaRPr lang="fr-FR" dirty="0"/>
          </a:p>
        </p:txBody>
      </p:sp>
      <p:sp>
        <p:nvSpPr>
          <p:cNvPr id="5" name="ZoneTexte 4">
            <a:extLst>
              <a:ext uri="{FF2B5EF4-FFF2-40B4-BE49-F238E27FC236}">
                <a16:creationId xmlns:a16="http://schemas.microsoft.com/office/drawing/2014/main" id="{D7601360-2540-349E-6696-BBF737A4D063}"/>
              </a:ext>
            </a:extLst>
          </p:cNvPr>
          <p:cNvSpPr txBox="1"/>
          <p:nvPr/>
        </p:nvSpPr>
        <p:spPr>
          <a:xfrm>
            <a:off x="262851" y="5406008"/>
            <a:ext cx="10308112" cy="307777"/>
          </a:xfrm>
          <a:prstGeom prst="rect">
            <a:avLst/>
          </a:prstGeom>
          <a:noFill/>
        </p:spPr>
        <p:txBody>
          <a:bodyPr wrap="square" rtlCol="0">
            <a:spAutoFit/>
          </a:bodyPr>
          <a:lstStyle/>
          <a:p>
            <a:r>
              <a:rPr lang="en-GB" sz="1400" i="1" dirty="0">
                <a:solidFill>
                  <a:schemeClr val="accent1">
                    <a:lumMod val="75000"/>
                  </a:schemeClr>
                </a:solidFill>
                <a:latin typeface="+mn-lt"/>
                <a:cs typeface="Arial" panose="020B0604020202020204" pitchFamily="34" charset="0"/>
              </a:rPr>
              <a:t>C. </a:t>
            </a:r>
            <a:r>
              <a:rPr lang="en-GB" sz="1400" i="1" dirty="0" err="1">
                <a:solidFill>
                  <a:schemeClr val="accent1">
                    <a:lumMod val="75000"/>
                  </a:schemeClr>
                </a:solidFill>
                <a:latin typeface="+mn-lt"/>
                <a:cs typeface="Arial" panose="020B0604020202020204" pitchFamily="34" charset="0"/>
              </a:rPr>
              <a:t>Barbagallo</a:t>
            </a:r>
            <a:r>
              <a:rPr lang="en-GB" sz="1400" i="1" dirty="0">
                <a:solidFill>
                  <a:schemeClr val="accent1">
                    <a:lumMod val="75000"/>
                  </a:schemeClr>
                </a:solidFill>
                <a:latin typeface="+mn-lt"/>
                <a:cs typeface="Arial" panose="020B0604020202020204" pitchFamily="34" charset="0"/>
              </a:rPr>
              <a:t> et al. “First RF measurements of coaxial HOM coupler prototypes in a copper cavity for the PERLE project”- IPAC’23- MOPA025 </a:t>
            </a:r>
          </a:p>
        </p:txBody>
      </p:sp>
      <p:pic>
        <p:nvPicPr>
          <p:cNvPr id="6" name="Image 5">
            <a:extLst>
              <a:ext uri="{FF2B5EF4-FFF2-40B4-BE49-F238E27FC236}">
                <a16:creationId xmlns:a16="http://schemas.microsoft.com/office/drawing/2014/main" id="{CD17AA21-474D-5E5D-A5F2-22A59E8B6E10}"/>
              </a:ext>
            </a:extLst>
          </p:cNvPr>
          <p:cNvPicPr>
            <a:picLocks noChangeAspect="1"/>
          </p:cNvPicPr>
          <p:nvPr/>
        </p:nvPicPr>
        <p:blipFill>
          <a:blip r:embed="rId7"/>
          <a:stretch>
            <a:fillRect/>
          </a:stretch>
        </p:blipFill>
        <p:spPr>
          <a:xfrm>
            <a:off x="5449381" y="1371861"/>
            <a:ext cx="5049574" cy="2725809"/>
          </a:xfrm>
          <a:prstGeom prst="rect">
            <a:avLst/>
          </a:prstGeom>
        </p:spPr>
      </p:pic>
      <p:grpSp>
        <p:nvGrpSpPr>
          <p:cNvPr id="16" name="Groupe 15">
            <a:extLst>
              <a:ext uri="{FF2B5EF4-FFF2-40B4-BE49-F238E27FC236}">
                <a16:creationId xmlns:a16="http://schemas.microsoft.com/office/drawing/2014/main" id="{8238A1FD-4680-92A8-AADA-AB3D3A2DA74E}"/>
              </a:ext>
            </a:extLst>
          </p:cNvPr>
          <p:cNvGrpSpPr/>
          <p:nvPr/>
        </p:nvGrpSpPr>
        <p:grpSpPr>
          <a:xfrm>
            <a:off x="5170363" y="1229544"/>
            <a:ext cx="5400600" cy="3024336"/>
            <a:chOff x="5170363" y="1229544"/>
            <a:chExt cx="5400600" cy="3024336"/>
          </a:xfrm>
        </p:grpSpPr>
        <p:sp>
          <p:nvSpPr>
            <p:cNvPr id="7" name="Rectangle : coins arrondis 6">
              <a:extLst>
                <a:ext uri="{FF2B5EF4-FFF2-40B4-BE49-F238E27FC236}">
                  <a16:creationId xmlns:a16="http://schemas.microsoft.com/office/drawing/2014/main" id="{3DBAEB29-E21C-ED16-6319-BCABE6BF6765}"/>
                </a:ext>
              </a:extLst>
            </p:cNvPr>
            <p:cNvSpPr/>
            <p:nvPr/>
          </p:nvSpPr>
          <p:spPr>
            <a:xfrm>
              <a:off x="5314379" y="1229544"/>
              <a:ext cx="5256584" cy="3024336"/>
            </a:xfrm>
            <a:prstGeom prst="roundRect">
              <a:avLst>
                <a:gd name="adj" fmla="val 2664"/>
              </a:avLst>
            </a:prstGeom>
            <a:noFill/>
            <a:ln w="222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Connecteur droit 9">
              <a:extLst>
                <a:ext uri="{FF2B5EF4-FFF2-40B4-BE49-F238E27FC236}">
                  <a16:creationId xmlns:a16="http://schemas.microsoft.com/office/drawing/2014/main" id="{0FE3D4E9-32B6-05A0-D597-BE4E19B9F06A}"/>
                </a:ext>
              </a:extLst>
            </p:cNvPr>
            <p:cNvCxnSpPr>
              <a:cxnSpLocks/>
            </p:cNvCxnSpPr>
            <p:nvPr/>
          </p:nvCxnSpPr>
          <p:spPr>
            <a:xfrm>
              <a:off x="5170363" y="2660421"/>
              <a:ext cx="144016" cy="152145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8A73D193-7EDF-E3A7-F4C5-D26754A5D883}"/>
                </a:ext>
              </a:extLst>
            </p:cNvPr>
            <p:cNvCxnSpPr>
              <a:cxnSpLocks/>
            </p:cNvCxnSpPr>
            <p:nvPr/>
          </p:nvCxnSpPr>
          <p:spPr>
            <a:xfrm flipV="1">
              <a:off x="5170363" y="1229544"/>
              <a:ext cx="216024" cy="144016"/>
            </a:xfrm>
            <a:prstGeom prst="line">
              <a:avLst/>
            </a:prstGeom>
            <a:ln w="190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75767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May 10th, 2023</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17</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14th International Particle Accelerator Conference- IPAC'23</a:t>
            </a: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7163834" cy="447518"/>
          </a:xfrm>
        </p:spPr>
        <p:txBody>
          <a:bodyPr/>
          <a:lstStyle/>
          <a:p>
            <a:r>
              <a:rPr lang="en-GB" dirty="0">
                <a:solidFill>
                  <a:schemeClr val="accent5">
                    <a:lumMod val="75000"/>
                  </a:schemeClr>
                </a:solidFill>
                <a:latin typeface="+mn-lt"/>
                <a:ea typeface="Arial" charset="0"/>
                <a:cs typeface="Arial" panose="020B0604020202020204" pitchFamily="34" charset="0"/>
              </a:rPr>
              <a:t>Cryomodule design: </a:t>
            </a:r>
            <a:endParaRPr lang="en-GB" dirty="0">
              <a:solidFill>
                <a:schemeClr val="accent5">
                  <a:lumMod val="75000"/>
                </a:schemeClr>
              </a:solidFill>
              <a:latin typeface="+mn-lt"/>
            </a:endParaRPr>
          </a:p>
        </p:txBody>
      </p:sp>
      <p:sp>
        <p:nvSpPr>
          <p:cNvPr id="2" name="ZoneTexte 1">
            <a:extLst>
              <a:ext uri="{FF2B5EF4-FFF2-40B4-BE49-F238E27FC236}">
                <a16:creationId xmlns:a16="http://schemas.microsoft.com/office/drawing/2014/main" id="{BA006770-CD81-2181-3969-887250A6BB68}"/>
              </a:ext>
            </a:extLst>
          </p:cNvPr>
          <p:cNvSpPr txBox="1"/>
          <p:nvPr/>
        </p:nvSpPr>
        <p:spPr>
          <a:xfrm>
            <a:off x="5242371" y="1229544"/>
            <a:ext cx="5472608" cy="1708160"/>
          </a:xfrm>
          <a:prstGeom prst="rect">
            <a:avLst/>
          </a:prstGeom>
          <a:noFill/>
          <a:ln w="28575">
            <a:noFill/>
          </a:ln>
        </p:spPr>
        <p:txBody>
          <a:bodyPr wrap="square" rtlCol="0">
            <a:spAutoFit/>
          </a:bodyPr>
          <a:lstStyle/>
          <a:p>
            <a:pPr marL="285750" indent="-285750">
              <a:buFont typeface="Arial" panose="020B0604020202020204" pitchFamily="34" charset="0"/>
              <a:buChar char="•"/>
            </a:pPr>
            <a:r>
              <a:rPr lang="en-GB" sz="1500" dirty="0">
                <a:latin typeface="+mn-lt"/>
              </a:rPr>
              <a:t>Intermediate supporting structure (spaceframe) </a:t>
            </a:r>
          </a:p>
          <a:p>
            <a:pPr marL="285750" indent="-285750">
              <a:buFont typeface="Arial" panose="020B0604020202020204" pitchFamily="34" charset="0"/>
              <a:buChar char="•"/>
            </a:pPr>
            <a:r>
              <a:rPr lang="en-GB" sz="1500" dirty="0">
                <a:latin typeface="+mn-lt"/>
              </a:rPr>
              <a:t>Cavity string hung by rods</a:t>
            </a:r>
          </a:p>
          <a:p>
            <a:pPr marL="285750" indent="-285750">
              <a:buFont typeface="Arial" panose="020B0604020202020204" pitchFamily="34" charset="0"/>
              <a:buChar char="•"/>
            </a:pPr>
            <a:r>
              <a:rPr lang="en-GB" sz="1500" dirty="0">
                <a:latin typeface="+mn-lt"/>
              </a:rPr>
              <a:t>Insertion of the cavity string by the extremity (rollers)</a:t>
            </a:r>
          </a:p>
          <a:p>
            <a:pPr marL="285750" indent="-285750">
              <a:buFont typeface="Arial" panose="020B0604020202020204" pitchFamily="34" charset="0"/>
              <a:buChar char="•"/>
            </a:pPr>
            <a:r>
              <a:rPr lang="en-GB" sz="1500" dirty="0">
                <a:latin typeface="+mn-lt"/>
              </a:rPr>
              <a:t>Trap doors for tuner access</a:t>
            </a:r>
          </a:p>
          <a:p>
            <a:pPr marL="285750" indent="-285750">
              <a:buFont typeface="Arial" panose="020B0604020202020204" pitchFamily="34" charset="0"/>
              <a:buChar char="•"/>
            </a:pPr>
            <a:r>
              <a:rPr lang="en-GB" sz="1500" dirty="0">
                <a:latin typeface="+mn-lt"/>
              </a:rPr>
              <a:t>Connexion to the valve box on the top of the vacuum vessel</a:t>
            </a:r>
          </a:p>
          <a:p>
            <a:pPr marL="285750" indent="-285750">
              <a:buFont typeface="Arial" panose="020B0604020202020204" pitchFamily="34" charset="0"/>
              <a:buChar char="•"/>
            </a:pPr>
            <a:r>
              <a:rPr lang="en-GB" sz="1500" dirty="0">
                <a:latin typeface="+mn-lt"/>
                <a:sym typeface="Wingdings" panose="05000000000000000000" pitchFamily="2" charset="2"/>
              </a:rPr>
              <a:t> Important space available inside</a:t>
            </a:r>
          </a:p>
          <a:p>
            <a:pPr marL="285750" indent="-285750">
              <a:buFont typeface="Arial" panose="020B0604020202020204" pitchFamily="34" charset="0"/>
              <a:buChar char="•"/>
            </a:pPr>
            <a:r>
              <a:rPr lang="en-GB" sz="1500" dirty="0">
                <a:latin typeface="+mn-lt"/>
              </a:rPr>
              <a:t>Design validated: series fab. &amp; tests ongoing (Qty 30)</a:t>
            </a:r>
          </a:p>
        </p:txBody>
      </p:sp>
      <p:pic>
        <p:nvPicPr>
          <p:cNvPr id="5" name="Image 4">
            <a:extLst>
              <a:ext uri="{FF2B5EF4-FFF2-40B4-BE49-F238E27FC236}">
                <a16:creationId xmlns:a16="http://schemas.microsoft.com/office/drawing/2014/main" id="{E3F0BD6D-F586-E2BE-1548-FDE6B94B3F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25947" y="3389784"/>
            <a:ext cx="1961409" cy="2227315"/>
          </a:xfrm>
          <a:prstGeom prst="rect">
            <a:avLst/>
          </a:prstGeom>
        </p:spPr>
      </p:pic>
      <p:pic>
        <p:nvPicPr>
          <p:cNvPr id="7" name="Image 6">
            <a:extLst>
              <a:ext uri="{FF2B5EF4-FFF2-40B4-BE49-F238E27FC236}">
                <a16:creationId xmlns:a16="http://schemas.microsoft.com/office/drawing/2014/main" id="{35671BFC-FFCD-19BA-0773-AFEEFA8C42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5827" y="731668"/>
            <a:ext cx="4815768" cy="2658116"/>
          </a:xfrm>
          <a:prstGeom prst="rect">
            <a:avLst/>
          </a:prstGeom>
        </p:spPr>
      </p:pic>
      <p:sp>
        <p:nvSpPr>
          <p:cNvPr id="8" name="ZoneTexte 7">
            <a:extLst>
              <a:ext uri="{FF2B5EF4-FFF2-40B4-BE49-F238E27FC236}">
                <a16:creationId xmlns:a16="http://schemas.microsoft.com/office/drawing/2014/main" id="{644841FE-F125-4499-39DF-70FCD2B269F5}"/>
              </a:ext>
            </a:extLst>
          </p:cNvPr>
          <p:cNvSpPr txBox="1"/>
          <p:nvPr/>
        </p:nvSpPr>
        <p:spPr>
          <a:xfrm>
            <a:off x="5314379" y="797496"/>
            <a:ext cx="4248472" cy="369332"/>
          </a:xfrm>
          <a:prstGeom prst="rect">
            <a:avLst/>
          </a:prstGeom>
          <a:noFill/>
          <a:ln>
            <a:noFill/>
          </a:ln>
        </p:spPr>
        <p:txBody>
          <a:bodyPr wrap="square" rtlCol="0">
            <a:spAutoFit/>
          </a:bodyPr>
          <a:lstStyle/>
          <a:p>
            <a:r>
              <a:rPr lang="en-GB" sz="1800" b="1" dirty="0">
                <a:solidFill>
                  <a:srgbClr val="FF6700"/>
                </a:solidFill>
                <a:latin typeface="+mn-lt"/>
              </a:rPr>
              <a:t>ESS Cryomodule design was selected:</a:t>
            </a:r>
          </a:p>
        </p:txBody>
      </p:sp>
      <p:sp>
        <p:nvSpPr>
          <p:cNvPr id="12" name="ZoneTexte 11">
            <a:extLst>
              <a:ext uri="{FF2B5EF4-FFF2-40B4-BE49-F238E27FC236}">
                <a16:creationId xmlns:a16="http://schemas.microsoft.com/office/drawing/2014/main" id="{0E88F73F-4D58-1A77-C504-319F7D343C9E}"/>
              </a:ext>
            </a:extLst>
          </p:cNvPr>
          <p:cNvSpPr txBox="1"/>
          <p:nvPr/>
        </p:nvSpPr>
        <p:spPr>
          <a:xfrm>
            <a:off x="3874218" y="3005351"/>
            <a:ext cx="6707713" cy="2631490"/>
          </a:xfrm>
          <a:prstGeom prst="rect">
            <a:avLst/>
          </a:prstGeom>
          <a:noFill/>
        </p:spPr>
        <p:txBody>
          <a:bodyPr wrap="square" rtlCol="0">
            <a:spAutoFit/>
          </a:bodyPr>
          <a:lstStyle/>
          <a:p>
            <a:pPr marL="285750" indent="-285750" algn="just">
              <a:buFont typeface="Courier New" panose="02070309020205020404" pitchFamily="49" charset="0"/>
              <a:buChar char="o"/>
            </a:pPr>
            <a:r>
              <a:rPr lang="en-GB" sz="1500" b="1" dirty="0">
                <a:solidFill>
                  <a:srgbClr val="CC0066"/>
                </a:solidFill>
                <a:latin typeface="+mn-lt"/>
              </a:rPr>
              <a:t>1</a:t>
            </a:r>
            <a:r>
              <a:rPr lang="en-GB" sz="1500" b="1" baseline="30000" dirty="0">
                <a:solidFill>
                  <a:srgbClr val="CC0066"/>
                </a:solidFill>
                <a:latin typeface="+mn-lt"/>
              </a:rPr>
              <a:t>st</a:t>
            </a:r>
            <a:r>
              <a:rPr lang="en-GB" sz="1500" b="1" dirty="0">
                <a:solidFill>
                  <a:srgbClr val="CC0066"/>
                </a:solidFill>
                <a:latin typeface="+mn-lt"/>
              </a:rPr>
              <a:t> Cryomodule: Foreseen for 2027</a:t>
            </a:r>
          </a:p>
          <a:p>
            <a:pPr algn="just"/>
            <a:r>
              <a:rPr lang="en-GB" sz="1500" dirty="0">
                <a:latin typeface="+mn-lt"/>
              </a:rPr>
              <a:t>Adapted from ESS design, it will be optimised for efficient high current ERL operation within the </a:t>
            </a:r>
            <a:r>
              <a:rPr lang="en-GB" sz="1500" b="1" i="1" u="sng" dirty="0">
                <a:solidFill>
                  <a:schemeClr val="accent1">
                    <a:lumMod val="75000"/>
                  </a:schemeClr>
                </a:solidFill>
                <a:latin typeface="+mn-lt"/>
              </a:rPr>
              <a:t>European Infra-Tech program </a:t>
            </a:r>
            <a:r>
              <a:rPr lang="en-GB" sz="1500" b="1" i="1" u="sng" dirty="0" err="1">
                <a:solidFill>
                  <a:schemeClr val="accent1">
                    <a:lumMod val="75000"/>
                  </a:schemeClr>
                </a:solidFill>
                <a:latin typeface="+mn-lt"/>
              </a:rPr>
              <a:t>iSAS</a:t>
            </a:r>
            <a:r>
              <a:rPr lang="en-GB" sz="1500" dirty="0">
                <a:solidFill>
                  <a:schemeClr val="accent1">
                    <a:lumMod val="75000"/>
                  </a:schemeClr>
                </a:solidFill>
                <a:latin typeface="+mn-lt"/>
              </a:rPr>
              <a:t>*</a:t>
            </a:r>
            <a:r>
              <a:rPr lang="en-GB" sz="1500" dirty="0">
                <a:latin typeface="+mn-lt"/>
              </a:rPr>
              <a:t>. It will host cavities equipped with HOM couplers and FPC optimised and developed within the same program.</a:t>
            </a:r>
            <a:endParaRPr lang="en-GB" sz="1500" b="1" dirty="0">
              <a:solidFill>
                <a:srgbClr val="456487"/>
              </a:solidFill>
              <a:latin typeface="+mn-lt"/>
            </a:endParaRPr>
          </a:p>
          <a:p>
            <a:pPr marL="285750" indent="-285750" algn="just">
              <a:buFont typeface="Courier New" panose="02070309020205020404" pitchFamily="49" charset="0"/>
              <a:buChar char="o"/>
            </a:pPr>
            <a:r>
              <a:rPr lang="en-GB" sz="1500" b="1" dirty="0">
                <a:solidFill>
                  <a:srgbClr val="CC0066"/>
                </a:solidFill>
                <a:latin typeface="+mn-lt"/>
              </a:rPr>
              <a:t>2</a:t>
            </a:r>
            <a:r>
              <a:rPr lang="en-GB" sz="1500" b="1" baseline="30000" dirty="0">
                <a:solidFill>
                  <a:srgbClr val="CC0066"/>
                </a:solidFill>
                <a:latin typeface="+mn-lt"/>
              </a:rPr>
              <a:t>nd</a:t>
            </a:r>
            <a:r>
              <a:rPr lang="en-GB" sz="1500" b="1" dirty="0">
                <a:solidFill>
                  <a:srgbClr val="CC0066"/>
                </a:solidFill>
                <a:latin typeface="+mn-lt"/>
              </a:rPr>
              <a:t> Cryomodule: Foreseen for 2030</a:t>
            </a:r>
          </a:p>
          <a:p>
            <a:pPr algn="just"/>
            <a:r>
              <a:rPr lang="en-GB" sz="1500" dirty="0">
                <a:latin typeface="+mn-lt"/>
              </a:rPr>
              <a:t>May include some/all the technologies studied within </a:t>
            </a:r>
            <a:r>
              <a:rPr lang="en-GB" sz="1500" b="1" i="1" u="sng" dirty="0" err="1">
                <a:solidFill>
                  <a:schemeClr val="accent1">
                    <a:lumMod val="75000"/>
                  </a:schemeClr>
                </a:solidFill>
                <a:latin typeface="+mn-lt"/>
              </a:rPr>
              <a:t>iSAS</a:t>
            </a:r>
            <a:r>
              <a:rPr lang="en-GB" sz="1500" b="1" i="1" u="sng" dirty="0">
                <a:solidFill>
                  <a:schemeClr val="accent1">
                    <a:lumMod val="75000"/>
                  </a:schemeClr>
                </a:solidFill>
                <a:latin typeface="+mn-lt"/>
              </a:rPr>
              <a:t> program </a:t>
            </a:r>
            <a:r>
              <a:rPr lang="en-GB" sz="1500" dirty="0">
                <a:latin typeface="+mn-lt"/>
              </a:rPr>
              <a:t>to improve the efficiency of Cryomodules: Fast Reactive Tuner (FRT) for microphonics mitigation, LLRF managed by AI and 4.2 K Cavities operating.</a:t>
            </a:r>
          </a:p>
          <a:p>
            <a:pPr algn="just"/>
            <a:endParaRPr lang="en-GB" sz="1500" dirty="0">
              <a:latin typeface="+mn-lt"/>
            </a:endParaRPr>
          </a:p>
          <a:p>
            <a:pPr algn="just"/>
            <a:r>
              <a:rPr lang="en-GB" sz="1500" b="1" i="1" dirty="0">
                <a:solidFill>
                  <a:schemeClr val="accent1">
                    <a:lumMod val="75000"/>
                  </a:schemeClr>
                </a:solidFill>
                <a:latin typeface="+mn-lt"/>
              </a:rPr>
              <a:t>* More information on </a:t>
            </a:r>
            <a:r>
              <a:rPr lang="en-GB" sz="1500" b="1" i="1" dirty="0" err="1">
                <a:solidFill>
                  <a:schemeClr val="accent1">
                    <a:lumMod val="75000"/>
                  </a:schemeClr>
                </a:solidFill>
                <a:latin typeface="+mn-lt"/>
              </a:rPr>
              <a:t>iSAS</a:t>
            </a:r>
            <a:r>
              <a:rPr lang="en-GB" sz="1500" b="1" i="1" dirty="0">
                <a:solidFill>
                  <a:schemeClr val="accent1">
                    <a:lumMod val="75000"/>
                  </a:schemeClr>
                </a:solidFill>
                <a:latin typeface="+mn-lt"/>
              </a:rPr>
              <a:t> program: </a:t>
            </a:r>
            <a:r>
              <a:rPr lang="en-GB" sz="1500" b="1" i="1" dirty="0">
                <a:latin typeface="+mn-lt"/>
              </a:rPr>
              <a:t> </a:t>
            </a:r>
            <a:r>
              <a:rPr lang="fr-FR" sz="1400" b="1" i="1" dirty="0">
                <a:effectLst/>
                <a:latin typeface="+mn-lt"/>
                <a:hlinkClick r:id="rId4"/>
              </a:rPr>
              <a:t>https://indico.ijclab.in2p3.fr/event/9521/</a:t>
            </a:r>
            <a:endParaRPr lang="en-GB" sz="1500" b="1" i="1" dirty="0">
              <a:latin typeface="+mn-lt"/>
            </a:endParaRPr>
          </a:p>
        </p:txBody>
      </p:sp>
    </p:spTree>
    <p:extLst>
      <p:ext uri="{BB962C8B-B14F-4D97-AF65-F5344CB8AC3E}">
        <p14:creationId xmlns:p14="http://schemas.microsoft.com/office/powerpoint/2010/main" val="1570705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8">
            <a:extLst>
              <a:ext uri="{FF2B5EF4-FFF2-40B4-BE49-F238E27FC236}">
                <a16:creationId xmlns:a16="http://schemas.microsoft.com/office/drawing/2014/main" id="{C351FDB1-B734-4F1D-8741-65B4CC885D41}"/>
              </a:ext>
            </a:extLst>
          </p:cNvPr>
          <p:cNvSpPr>
            <a:spLocks noGrp="1"/>
          </p:cNvSpPr>
          <p:nvPr>
            <p:ph type="sldNum" sz="quarter" idx="12"/>
          </p:nvPr>
        </p:nvSpPr>
        <p:spPr/>
        <p:txBody>
          <a:bodyPr/>
          <a:lstStyle/>
          <a:p>
            <a:fld id="{77E71596-5F9D-49C5-9701-16B3CA54319D}" type="slidenum">
              <a:rPr lang="en-US" smtClean="0">
                <a:latin typeface="+mn-lt"/>
              </a:rPr>
              <a:pPr/>
              <a:t>18</a:t>
            </a:fld>
            <a:endParaRPr lang="en-US" dirty="0">
              <a:latin typeface="+mn-lt"/>
            </a:endParaRPr>
          </a:p>
        </p:txBody>
      </p:sp>
      <p:sp>
        <p:nvSpPr>
          <p:cNvPr id="10" name="Titre 1">
            <a:extLst>
              <a:ext uri="{FF2B5EF4-FFF2-40B4-BE49-F238E27FC236}">
                <a16:creationId xmlns:a16="http://schemas.microsoft.com/office/drawing/2014/main" id="{28C5EDD7-AFFD-6A14-8BF2-FF769AB56B82}"/>
              </a:ext>
            </a:extLst>
          </p:cNvPr>
          <p:cNvSpPr>
            <a:spLocks noGrp="1"/>
          </p:cNvSpPr>
          <p:nvPr>
            <p:ph type="title"/>
          </p:nvPr>
        </p:nvSpPr>
        <p:spPr>
          <a:xfrm>
            <a:off x="993899" y="126821"/>
            <a:ext cx="8136904" cy="432048"/>
          </a:xfrm>
        </p:spPr>
        <p:txBody>
          <a:bodyPr>
            <a:noAutofit/>
          </a:bodyPr>
          <a:lstStyle/>
          <a:p>
            <a:r>
              <a:rPr lang="en-US" dirty="0">
                <a:solidFill>
                  <a:schemeClr val="accent5">
                    <a:lumMod val="75000"/>
                  </a:schemeClr>
                </a:solidFill>
                <a:latin typeface="+mn-lt"/>
              </a:rPr>
              <a:t>PERLE e- Source</a:t>
            </a:r>
          </a:p>
        </p:txBody>
      </p:sp>
      <p:pic>
        <p:nvPicPr>
          <p:cNvPr id="4" name="Image 3">
            <a:extLst>
              <a:ext uri="{FF2B5EF4-FFF2-40B4-BE49-F238E27FC236}">
                <a16:creationId xmlns:a16="http://schemas.microsoft.com/office/drawing/2014/main" id="{FC0557C1-BEDD-DAC9-5E1E-5FAB6304BB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21679" y="941512"/>
            <a:ext cx="3509124" cy="3465719"/>
          </a:xfrm>
          <a:prstGeom prst="rect">
            <a:avLst/>
          </a:prstGeom>
        </p:spPr>
      </p:pic>
      <p:sp>
        <p:nvSpPr>
          <p:cNvPr id="15" name="ZoneTexte 14">
            <a:extLst>
              <a:ext uri="{FF2B5EF4-FFF2-40B4-BE49-F238E27FC236}">
                <a16:creationId xmlns:a16="http://schemas.microsoft.com/office/drawing/2014/main" id="{BE9497B5-5D86-DF85-7587-38C53B1062FE}"/>
              </a:ext>
            </a:extLst>
          </p:cNvPr>
          <p:cNvSpPr txBox="1"/>
          <p:nvPr/>
        </p:nvSpPr>
        <p:spPr>
          <a:xfrm>
            <a:off x="5306925" y="3893840"/>
            <a:ext cx="4111910" cy="520620"/>
          </a:xfrm>
          <a:prstGeom prst="rect">
            <a:avLst/>
          </a:prstGeom>
          <a:noFill/>
        </p:spPr>
        <p:txBody>
          <a:bodyPr wrap="square" rtlCol="0">
            <a:spAutoFit/>
          </a:bodyPr>
          <a:lstStyle/>
          <a:p>
            <a:pPr algn="ctr"/>
            <a:r>
              <a:rPr lang="en-GB" sz="1400" b="1" i="1" dirty="0">
                <a:solidFill>
                  <a:schemeClr val="bg1"/>
                </a:solidFill>
                <a:latin typeface="+mn-lt"/>
              </a:rPr>
              <a:t>Installation of the former Alice DC </a:t>
            </a:r>
            <a:r>
              <a:rPr lang="en-GB" sz="1400" b="1" i="1" dirty="0" err="1">
                <a:solidFill>
                  <a:schemeClr val="bg1"/>
                </a:solidFill>
                <a:latin typeface="+mn-lt"/>
              </a:rPr>
              <a:t>Photogun</a:t>
            </a:r>
            <a:r>
              <a:rPr lang="en-GB" sz="1400" b="1" i="1" dirty="0">
                <a:solidFill>
                  <a:schemeClr val="bg1"/>
                </a:solidFill>
                <a:latin typeface="+mn-lt"/>
              </a:rPr>
              <a:t> (Daresbury) @ IJCLab-Orsay (January 2023)</a:t>
            </a:r>
          </a:p>
        </p:txBody>
      </p:sp>
      <p:pic>
        <p:nvPicPr>
          <p:cNvPr id="3" name="Image 2">
            <a:extLst>
              <a:ext uri="{FF2B5EF4-FFF2-40B4-BE49-F238E27FC236}">
                <a16:creationId xmlns:a16="http://schemas.microsoft.com/office/drawing/2014/main" id="{AA1DD8B2-7C1A-06E3-E881-F8EAAEE921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7955" y="1220833"/>
            <a:ext cx="3096344" cy="2316987"/>
          </a:xfrm>
          <a:prstGeom prst="rect">
            <a:avLst/>
          </a:prstGeom>
        </p:spPr>
      </p:pic>
      <p:sp>
        <p:nvSpPr>
          <p:cNvPr id="17" name="ZoneTexte 16">
            <a:extLst>
              <a:ext uri="{FF2B5EF4-FFF2-40B4-BE49-F238E27FC236}">
                <a16:creationId xmlns:a16="http://schemas.microsoft.com/office/drawing/2014/main" id="{F572326B-8373-8F8C-173C-FAD0909A5148}"/>
              </a:ext>
            </a:extLst>
          </p:cNvPr>
          <p:cNvSpPr txBox="1"/>
          <p:nvPr/>
        </p:nvSpPr>
        <p:spPr>
          <a:xfrm>
            <a:off x="1058233" y="3605808"/>
            <a:ext cx="3896106" cy="523220"/>
          </a:xfrm>
          <a:prstGeom prst="rect">
            <a:avLst/>
          </a:prstGeom>
          <a:noFill/>
        </p:spPr>
        <p:txBody>
          <a:bodyPr wrap="square" rtlCol="0">
            <a:spAutoFit/>
          </a:bodyPr>
          <a:lstStyle/>
          <a:p>
            <a:pPr algn="ctr"/>
            <a:r>
              <a:rPr lang="en-GB" sz="1400" b="1" dirty="0">
                <a:latin typeface="+mn-lt"/>
              </a:rPr>
              <a:t>Vacuum pumping of gun new chamber after ultrasonic cleaning (December 2022)</a:t>
            </a:r>
          </a:p>
        </p:txBody>
      </p:sp>
      <p:sp>
        <p:nvSpPr>
          <p:cNvPr id="6" name="ZoneTexte 5">
            <a:extLst>
              <a:ext uri="{FF2B5EF4-FFF2-40B4-BE49-F238E27FC236}">
                <a16:creationId xmlns:a16="http://schemas.microsoft.com/office/drawing/2014/main" id="{95C7511D-B94C-3272-01ED-D7201812761E}"/>
              </a:ext>
            </a:extLst>
          </p:cNvPr>
          <p:cNvSpPr txBox="1"/>
          <p:nvPr/>
        </p:nvSpPr>
        <p:spPr>
          <a:xfrm>
            <a:off x="273819" y="725488"/>
            <a:ext cx="4104456" cy="400110"/>
          </a:xfrm>
          <a:prstGeom prst="rect">
            <a:avLst/>
          </a:prstGeom>
          <a:noFill/>
        </p:spPr>
        <p:txBody>
          <a:bodyPr wrap="square" rtlCol="0">
            <a:spAutoFit/>
          </a:bodyPr>
          <a:lstStyle/>
          <a:p>
            <a:r>
              <a:rPr lang="en-US" dirty="0">
                <a:solidFill>
                  <a:srgbClr val="F39200"/>
                </a:solidFill>
                <a:latin typeface="+mn-lt"/>
              </a:rPr>
              <a:t>Installation of Daresbury DC gun</a:t>
            </a:r>
            <a:endParaRPr lang="en-GB" dirty="0">
              <a:solidFill>
                <a:srgbClr val="F39200"/>
              </a:solidFill>
            </a:endParaRPr>
          </a:p>
        </p:txBody>
      </p:sp>
      <p:sp>
        <p:nvSpPr>
          <p:cNvPr id="7" name="ZoneTexte 6">
            <a:extLst>
              <a:ext uri="{FF2B5EF4-FFF2-40B4-BE49-F238E27FC236}">
                <a16:creationId xmlns:a16="http://schemas.microsoft.com/office/drawing/2014/main" id="{839759A3-1F2B-CBF3-C6F3-53FA4C2D8176}"/>
              </a:ext>
            </a:extLst>
          </p:cNvPr>
          <p:cNvSpPr txBox="1"/>
          <p:nvPr/>
        </p:nvSpPr>
        <p:spPr>
          <a:xfrm>
            <a:off x="273820" y="4325888"/>
            <a:ext cx="4104456" cy="400110"/>
          </a:xfrm>
          <a:prstGeom prst="rect">
            <a:avLst/>
          </a:prstGeom>
          <a:noFill/>
        </p:spPr>
        <p:txBody>
          <a:bodyPr wrap="square" rtlCol="0">
            <a:spAutoFit/>
          </a:bodyPr>
          <a:lstStyle/>
          <a:p>
            <a:r>
              <a:rPr lang="en-US" dirty="0">
                <a:solidFill>
                  <a:srgbClr val="F39200"/>
                </a:solidFill>
                <a:latin typeface="+mn-lt"/>
              </a:rPr>
              <a:t>New opportunity under discussion</a:t>
            </a:r>
            <a:endParaRPr lang="en-GB" dirty="0">
              <a:solidFill>
                <a:srgbClr val="F39200"/>
              </a:solidFill>
            </a:endParaRPr>
          </a:p>
        </p:txBody>
      </p:sp>
      <p:sp>
        <p:nvSpPr>
          <p:cNvPr id="8" name="ZoneTexte 7">
            <a:extLst>
              <a:ext uri="{FF2B5EF4-FFF2-40B4-BE49-F238E27FC236}">
                <a16:creationId xmlns:a16="http://schemas.microsoft.com/office/drawing/2014/main" id="{A0894D83-3F30-CAA1-553C-9E6766FB806A}"/>
              </a:ext>
            </a:extLst>
          </p:cNvPr>
          <p:cNvSpPr txBox="1"/>
          <p:nvPr/>
        </p:nvSpPr>
        <p:spPr>
          <a:xfrm>
            <a:off x="345827" y="4685928"/>
            <a:ext cx="10164097" cy="830997"/>
          </a:xfrm>
          <a:prstGeom prst="rect">
            <a:avLst/>
          </a:prstGeom>
          <a:noFill/>
        </p:spPr>
        <p:txBody>
          <a:bodyPr wrap="square" rtlCol="0">
            <a:spAutoFit/>
          </a:bodyPr>
          <a:lstStyle/>
          <a:p>
            <a:r>
              <a:rPr lang="en-GB" sz="1600" dirty="0">
                <a:latin typeface="+mn-lt"/>
              </a:rPr>
              <a:t>Ongoing discussions with Research Instruments GmbH (RI) to acquire a state-of-the-art e- </a:t>
            </a:r>
            <a:r>
              <a:rPr lang="en-GB" sz="1600" dirty="0" err="1">
                <a:latin typeface="+mn-lt"/>
              </a:rPr>
              <a:t>photogun</a:t>
            </a:r>
            <a:r>
              <a:rPr lang="en-GB" sz="1600" dirty="0">
                <a:latin typeface="+mn-lt"/>
              </a:rPr>
              <a:t>:</a:t>
            </a:r>
          </a:p>
          <a:p>
            <a:pPr marL="285750" indent="-285750">
              <a:buFont typeface="Wingdings" pitchFamily="2" charset="2"/>
              <a:buChar char="à"/>
            </a:pPr>
            <a:r>
              <a:rPr lang="en-GB" sz="1600" dirty="0">
                <a:latin typeface="+mn-lt"/>
                <a:sym typeface="Wingdings" pitchFamily="2" charset="2"/>
              </a:rPr>
              <a:t>t</a:t>
            </a:r>
            <a:r>
              <a:rPr lang="en-GB" sz="1600" dirty="0">
                <a:latin typeface="+mn-lt"/>
              </a:rPr>
              <a:t>he DC gun is fabricated, commissioned and approved for high current operation. </a:t>
            </a:r>
          </a:p>
          <a:p>
            <a:r>
              <a:rPr lang="en-GB" sz="1600" dirty="0">
                <a:latin typeface="+mn-lt"/>
              </a:rPr>
              <a:t> </a:t>
            </a:r>
          </a:p>
        </p:txBody>
      </p:sp>
      <p:sp>
        <p:nvSpPr>
          <p:cNvPr id="11" name="ZoneTexte 10">
            <a:extLst>
              <a:ext uri="{FF2B5EF4-FFF2-40B4-BE49-F238E27FC236}">
                <a16:creationId xmlns:a16="http://schemas.microsoft.com/office/drawing/2014/main" id="{1D121A9C-BE3C-EBF0-B59A-69113F678EB8}"/>
              </a:ext>
            </a:extLst>
          </p:cNvPr>
          <p:cNvSpPr txBox="1"/>
          <p:nvPr/>
        </p:nvSpPr>
        <p:spPr>
          <a:xfrm>
            <a:off x="417835" y="5314255"/>
            <a:ext cx="9000999" cy="307777"/>
          </a:xfrm>
          <a:prstGeom prst="rect">
            <a:avLst/>
          </a:prstGeom>
          <a:noFill/>
        </p:spPr>
        <p:txBody>
          <a:bodyPr wrap="square" rtlCol="0">
            <a:spAutoFit/>
          </a:bodyPr>
          <a:lstStyle/>
          <a:p>
            <a:r>
              <a:rPr lang="fr-FR" sz="1400" i="1" dirty="0">
                <a:solidFill>
                  <a:schemeClr val="accent1">
                    <a:lumMod val="75000"/>
                  </a:schemeClr>
                </a:solidFill>
                <a:latin typeface="+mn-lt"/>
              </a:rPr>
              <a:t>C. Quitmann et al. «</a:t>
            </a:r>
            <a:r>
              <a:rPr lang="fr-FR" sz="1400" i="1" dirty="0">
                <a:solidFill>
                  <a:schemeClr val="accent1">
                    <a:lumMod val="75000"/>
                  </a:schemeClr>
                </a:solidFill>
                <a:effectLst/>
                <a:latin typeface="+mn-lt"/>
              </a:rPr>
              <a:t>Test of a DC- Photogun injector for </a:t>
            </a:r>
            <a:r>
              <a:rPr lang="en-GB" sz="1400" i="1" dirty="0">
                <a:solidFill>
                  <a:schemeClr val="accent1">
                    <a:lumMod val="75000"/>
                  </a:schemeClr>
                </a:solidFill>
                <a:latin typeface="+mn-lt"/>
              </a:rPr>
              <a:t>The Lighthouse Facility” – Proceedings for IPAC’23- </a:t>
            </a:r>
            <a:r>
              <a:rPr lang="fr-FR" sz="1400" dirty="0">
                <a:solidFill>
                  <a:schemeClr val="accent1">
                    <a:lumMod val="75000"/>
                  </a:schemeClr>
                </a:solidFill>
                <a:latin typeface="+mn-lt"/>
              </a:rPr>
              <a:t>TUPA020</a:t>
            </a:r>
            <a:r>
              <a:rPr lang="en-GB" sz="1400" i="1" dirty="0">
                <a:solidFill>
                  <a:schemeClr val="accent1">
                    <a:lumMod val="75000"/>
                  </a:schemeClr>
                </a:solidFill>
                <a:latin typeface="+mn-lt"/>
              </a:rPr>
              <a:t>  </a:t>
            </a:r>
          </a:p>
        </p:txBody>
      </p:sp>
    </p:spTree>
    <p:extLst>
      <p:ext uri="{BB962C8B-B14F-4D97-AF65-F5344CB8AC3E}">
        <p14:creationId xmlns:p14="http://schemas.microsoft.com/office/powerpoint/2010/main" val="167736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8">
            <a:extLst>
              <a:ext uri="{FF2B5EF4-FFF2-40B4-BE49-F238E27FC236}">
                <a16:creationId xmlns:a16="http://schemas.microsoft.com/office/drawing/2014/main" id="{C351FDB1-B734-4F1D-8741-65B4CC885D41}"/>
              </a:ext>
            </a:extLst>
          </p:cNvPr>
          <p:cNvSpPr>
            <a:spLocks noGrp="1"/>
          </p:cNvSpPr>
          <p:nvPr>
            <p:ph type="sldNum" sz="quarter" idx="12"/>
          </p:nvPr>
        </p:nvSpPr>
        <p:spPr>
          <a:xfrm>
            <a:off x="8159407" y="5714820"/>
            <a:ext cx="2442447" cy="322263"/>
          </a:xfrm>
        </p:spPr>
        <p:txBody>
          <a:bodyPr/>
          <a:lstStyle/>
          <a:p>
            <a:fld id="{77E71596-5F9D-49C5-9701-16B3CA54319D}" type="slidenum">
              <a:rPr lang="en-ZA" smtClean="0">
                <a:latin typeface="+mn-lt"/>
              </a:rPr>
              <a:pPr/>
              <a:t>19</a:t>
            </a:fld>
            <a:endParaRPr lang="en-ZA" dirty="0">
              <a:latin typeface="+mn-lt"/>
            </a:endParaRPr>
          </a:p>
        </p:txBody>
      </p:sp>
      <p:sp>
        <p:nvSpPr>
          <p:cNvPr id="44" name="Titre 1">
            <a:extLst>
              <a:ext uri="{FF2B5EF4-FFF2-40B4-BE49-F238E27FC236}">
                <a16:creationId xmlns:a16="http://schemas.microsoft.com/office/drawing/2014/main" id="{14EA8F9C-9FBE-40EF-A024-83919B350420}"/>
              </a:ext>
            </a:extLst>
          </p:cNvPr>
          <p:cNvSpPr txBox="1">
            <a:spLocks/>
          </p:cNvSpPr>
          <p:nvPr/>
        </p:nvSpPr>
        <p:spPr>
          <a:xfrm>
            <a:off x="1023998" y="134157"/>
            <a:ext cx="8754877" cy="4320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00294B"/>
                </a:solidFill>
                <a:latin typeface="+mj-lt"/>
                <a:ea typeface="+mj-ea"/>
                <a:cs typeface="+mj-cs"/>
              </a:defRPr>
            </a:lvl1pPr>
          </a:lstStyle>
          <a:p>
            <a:pPr fontAlgn="auto">
              <a:spcAft>
                <a:spcPts val="0"/>
              </a:spcAft>
            </a:pPr>
            <a:r>
              <a:rPr lang="en-GB" dirty="0">
                <a:solidFill>
                  <a:schemeClr val="accent1">
                    <a:lumMod val="50000"/>
                  </a:schemeClr>
                </a:solidFill>
                <a:latin typeface="+mn-lt"/>
              </a:rPr>
              <a:t>Conclusions</a:t>
            </a:r>
          </a:p>
        </p:txBody>
      </p:sp>
      <p:sp>
        <p:nvSpPr>
          <p:cNvPr id="12" name="Espace réservé de la date 5">
            <a:extLst>
              <a:ext uri="{FF2B5EF4-FFF2-40B4-BE49-F238E27FC236}">
                <a16:creationId xmlns:a16="http://schemas.microsoft.com/office/drawing/2014/main" id="{15C4322D-68D2-24B6-F876-13616554DAD8}"/>
              </a:ext>
            </a:extLst>
          </p:cNvPr>
          <p:cNvSpPr>
            <a:spLocks noGrp="1"/>
          </p:cNvSpPr>
          <p:nvPr>
            <p:ph type="dt" sz="half" idx="10"/>
          </p:nvPr>
        </p:nvSpPr>
        <p:spPr>
          <a:xfrm>
            <a:off x="201812" y="5714820"/>
            <a:ext cx="2411556" cy="322263"/>
          </a:xfrm>
        </p:spPr>
        <p:txBody>
          <a:bodyPr/>
          <a:lstStyle/>
          <a:p>
            <a:r>
              <a:rPr lang="fr-FR">
                <a:latin typeface="+mn-lt"/>
              </a:rPr>
              <a:t>May 10th, 2023</a:t>
            </a:r>
          </a:p>
        </p:txBody>
      </p:sp>
      <p:sp>
        <p:nvSpPr>
          <p:cNvPr id="16" name="Espace réservé du pied de page 25">
            <a:extLst>
              <a:ext uri="{FF2B5EF4-FFF2-40B4-BE49-F238E27FC236}">
                <a16:creationId xmlns:a16="http://schemas.microsoft.com/office/drawing/2014/main" id="{6637AD5F-770E-AC61-63BB-04CFB82D65CE}"/>
              </a:ext>
            </a:extLst>
          </p:cNvPr>
          <p:cNvSpPr>
            <a:spLocks noGrp="1"/>
          </p:cNvSpPr>
          <p:nvPr>
            <p:ph type="ftr" sz="quarter" idx="11"/>
          </p:nvPr>
        </p:nvSpPr>
        <p:spPr>
          <a:xfrm>
            <a:off x="2938116" y="5714820"/>
            <a:ext cx="4896544" cy="322263"/>
          </a:xfrm>
        </p:spPr>
        <p:txBody>
          <a:bodyPr/>
          <a:lstStyle/>
          <a:p>
            <a:r>
              <a:rPr lang="fr-FR">
                <a:latin typeface="+mn-lt"/>
              </a:rPr>
              <a:t>14th International Particle Accelerator Conference- IPAC'23</a:t>
            </a:r>
          </a:p>
        </p:txBody>
      </p:sp>
      <p:sp>
        <p:nvSpPr>
          <p:cNvPr id="7" name="Rectangle 6">
            <a:extLst>
              <a:ext uri="{FF2B5EF4-FFF2-40B4-BE49-F238E27FC236}">
                <a16:creationId xmlns:a16="http://schemas.microsoft.com/office/drawing/2014/main" id="{80882E32-E832-5C05-C138-95534AA2B6F0}"/>
              </a:ext>
            </a:extLst>
          </p:cNvPr>
          <p:cNvSpPr/>
          <p:nvPr/>
        </p:nvSpPr>
        <p:spPr>
          <a:xfrm>
            <a:off x="417835" y="725488"/>
            <a:ext cx="10009112" cy="4801314"/>
          </a:xfrm>
          <a:prstGeom prst="rect">
            <a:avLst/>
          </a:prstGeom>
        </p:spPr>
        <p:txBody>
          <a:bodyPr wrap="square">
            <a:spAutoFit/>
          </a:bodyPr>
          <a:lstStyle/>
          <a:p>
            <a:endParaRPr lang="en-GB" sz="1800" dirty="0">
              <a:latin typeface="+mn-lt"/>
            </a:endParaRPr>
          </a:p>
          <a:p>
            <a:pPr marL="285750" indent="-285750" algn="just">
              <a:buFont typeface="Courier New" panose="02070309020205020404" pitchFamily="49" charset="0"/>
              <a:buChar char="o"/>
            </a:pPr>
            <a:r>
              <a:rPr lang="en-GB" sz="1800" dirty="0">
                <a:latin typeface="+mn-lt"/>
              </a:rPr>
              <a:t>ERL machines open a </a:t>
            </a:r>
            <a:r>
              <a:rPr lang="en-GB" sz="1800" b="1" dirty="0">
                <a:latin typeface="+mn-lt"/>
              </a:rPr>
              <a:t>new frontier </a:t>
            </a:r>
            <a:r>
              <a:rPr lang="en-GB" sz="1800" dirty="0">
                <a:latin typeface="+mn-lt"/>
              </a:rPr>
              <a:t>for the physics of “</a:t>
            </a:r>
            <a:r>
              <a:rPr lang="en-GB" sz="1800" b="1" dirty="0">
                <a:latin typeface="+mn-lt"/>
              </a:rPr>
              <a:t>the electromagnetic probe</a:t>
            </a:r>
            <a:r>
              <a:rPr lang="en-GB" sz="1800" dirty="0">
                <a:latin typeface="+mn-lt"/>
              </a:rPr>
              <a:t>” (ep, </a:t>
            </a:r>
            <a:r>
              <a:rPr lang="en-GB" sz="1800" dirty="0" err="1">
                <a:latin typeface="+mn-lt"/>
              </a:rPr>
              <a:t>eA</a:t>
            </a:r>
            <a:r>
              <a:rPr lang="en-GB" sz="1800" dirty="0">
                <a:latin typeface="+mn-lt"/>
              </a:rPr>
              <a:t>, </a:t>
            </a:r>
            <a:r>
              <a:rPr lang="en-GB" sz="1800" dirty="0" err="1">
                <a:latin typeface="+mn-lt"/>
              </a:rPr>
              <a:t>eN</a:t>
            </a:r>
            <a:r>
              <a:rPr lang="en-GB" sz="1800" dirty="0">
                <a:latin typeface="+mn-lt"/>
              </a:rPr>
              <a:t>).  </a:t>
            </a:r>
            <a:r>
              <a:rPr lang="en-GB" sz="1800" b="1" dirty="0">
                <a:latin typeface="+mn-lt"/>
                <a:ea typeface="Arial" charset="0"/>
                <a:cs typeface="Arial" panose="020B0604020202020204" pitchFamily="34" charset="0"/>
              </a:rPr>
              <a:t>PERLE is a key ERL project for  HEP and Nuclear Physics communities</a:t>
            </a:r>
          </a:p>
          <a:p>
            <a:pPr marL="342900" indent="-342900" algn="just">
              <a:buFont typeface="Wingdings" panose="05000000000000000000" pitchFamily="2" charset="2"/>
              <a:buChar char="v"/>
            </a:pPr>
            <a:endParaRPr lang="en-GB" sz="1800" dirty="0">
              <a:latin typeface="+mn-lt"/>
              <a:cs typeface="Arial" panose="020B0604020202020204" pitchFamily="34" charset="0"/>
            </a:endParaRPr>
          </a:p>
          <a:p>
            <a:pPr marL="285750" indent="-285750" algn="just">
              <a:buFont typeface="Courier New" panose="02070309020205020404" pitchFamily="49" charset="0"/>
              <a:buChar char="o"/>
            </a:pPr>
            <a:r>
              <a:rPr lang="en-GB" sz="1800" b="1" dirty="0">
                <a:latin typeface="+mn-lt"/>
                <a:cs typeface="Arial" panose="020B0604020202020204" pitchFamily="34" charset="0"/>
              </a:rPr>
              <a:t>PERLE </a:t>
            </a:r>
            <a:r>
              <a:rPr lang="en-GB" sz="1800" dirty="0">
                <a:latin typeface="+mn-lt"/>
                <a:cs typeface="Arial" panose="020B0604020202020204" pitchFamily="34" charset="0"/>
              </a:rPr>
              <a:t>has been recognised (together with </a:t>
            </a:r>
            <a:r>
              <a:rPr lang="en-GB" sz="1800" dirty="0" err="1">
                <a:latin typeface="+mn-lt"/>
                <a:cs typeface="Arial" panose="020B0604020202020204" pitchFamily="34" charset="0"/>
              </a:rPr>
              <a:t>bERLinPro</a:t>
            </a:r>
            <a:r>
              <a:rPr lang="en-GB" sz="1800" dirty="0">
                <a:latin typeface="+mn-lt"/>
                <a:cs typeface="Arial" panose="020B0604020202020204" pitchFamily="34" charset="0"/>
              </a:rPr>
              <a:t>) an </a:t>
            </a:r>
            <a:r>
              <a:rPr lang="en-US" sz="1800" b="1" dirty="0">
                <a:latin typeface="+mn-lt"/>
              </a:rPr>
              <a:t>essential pillars of the ERL ESPP </a:t>
            </a:r>
            <a:r>
              <a:rPr lang="en-US" sz="1800" dirty="0">
                <a:latin typeface="+mn-lt"/>
              </a:rPr>
              <a:t>strategy.  It will be the first ERL that combines </a:t>
            </a:r>
            <a:r>
              <a:rPr lang="en-US" sz="1800" b="1" dirty="0">
                <a:latin typeface="+mn-lt"/>
              </a:rPr>
              <a:t>high current</a:t>
            </a:r>
            <a:r>
              <a:rPr lang="en-US" sz="1800" dirty="0">
                <a:latin typeface="+mn-lt"/>
              </a:rPr>
              <a:t> and </a:t>
            </a:r>
            <a:r>
              <a:rPr lang="en-US" sz="1800" b="1" dirty="0">
                <a:latin typeface="+mn-lt"/>
              </a:rPr>
              <a:t>multi-passes</a:t>
            </a:r>
            <a:r>
              <a:rPr lang="en-US" sz="1800" dirty="0">
                <a:latin typeface="+mn-lt"/>
              </a:rPr>
              <a:t> (high luminosity/higher energy), designed to operate at </a:t>
            </a:r>
            <a:r>
              <a:rPr lang="en-US" sz="1800" b="1" dirty="0">
                <a:latin typeface="+mn-lt"/>
              </a:rPr>
              <a:t>10 MW power regime</a:t>
            </a:r>
            <a:r>
              <a:rPr lang="en-US" sz="1800" dirty="0">
                <a:latin typeface="+mn-lt"/>
              </a:rPr>
              <a:t>.</a:t>
            </a:r>
          </a:p>
          <a:p>
            <a:pPr algn="just"/>
            <a:endParaRPr lang="en-US" sz="1800" dirty="0">
              <a:latin typeface="+mn-lt"/>
            </a:endParaRPr>
          </a:p>
          <a:p>
            <a:pPr marL="285750" indent="-285750" algn="just">
              <a:buFont typeface="Courier New" panose="02070309020205020404" pitchFamily="49" charset="0"/>
              <a:buChar char="o"/>
            </a:pPr>
            <a:r>
              <a:rPr lang="en-GB" sz="1800" b="1" dirty="0">
                <a:latin typeface="+mn-lt"/>
                <a:cs typeface="Arial" panose="020B0604020202020204" pitchFamily="34" charset="0"/>
              </a:rPr>
              <a:t>PERLE is a very challenging machine </a:t>
            </a:r>
            <a:r>
              <a:rPr lang="en-GB" sz="1800" dirty="0">
                <a:latin typeface="+mn-lt"/>
                <a:cs typeface="Arial" panose="020B0604020202020204" pitchFamily="34" charset="0"/>
              </a:rPr>
              <a:t>: Though to be </a:t>
            </a:r>
            <a:r>
              <a:rPr lang="en-GB" sz="1800" b="1" dirty="0">
                <a:latin typeface="+mn-lt"/>
                <a:cs typeface="Arial" panose="020B0604020202020204" pitchFamily="34" charset="0"/>
              </a:rPr>
              <a:t>a </a:t>
            </a:r>
            <a:r>
              <a:rPr lang="en-GB" sz="1800" b="1" dirty="0">
                <a:latin typeface="+mn-lt"/>
              </a:rPr>
              <a:t>hub </a:t>
            </a:r>
            <a:r>
              <a:rPr lang="en-GB" sz="1800" dirty="0">
                <a:latin typeface="+mn-lt"/>
              </a:rPr>
              <a:t>to explore a broad range of accelerator phenomena and to validate technical choices </a:t>
            </a:r>
            <a:r>
              <a:rPr lang="en-GB" sz="1800" b="1" dirty="0">
                <a:latin typeface="+mn-lt"/>
              </a:rPr>
              <a:t>improving accelerators efficiency </a:t>
            </a:r>
            <a:r>
              <a:rPr lang="en-US" sz="1800" dirty="0">
                <a:latin typeface="+mn-lt"/>
              </a:rPr>
              <a:t>in an unexplored operational power regime </a:t>
            </a:r>
            <a:r>
              <a:rPr lang="en-GB" sz="1800" b="1" dirty="0">
                <a:latin typeface="+mn-lt"/>
              </a:rPr>
              <a:t>on the pathway of </a:t>
            </a:r>
            <a:r>
              <a:rPr lang="en-US" sz="1800" b="1" dirty="0">
                <a:latin typeface="+mn-lt"/>
              </a:rPr>
              <a:t>the ERL technology development </a:t>
            </a:r>
            <a:r>
              <a:rPr lang="en-US" sz="1800" dirty="0">
                <a:latin typeface="+mn-lt"/>
              </a:rPr>
              <a:t>for future energy and intensity frontier machines.</a:t>
            </a:r>
            <a:endParaRPr lang="en-GB" sz="1800" dirty="0">
              <a:latin typeface="+mn-lt"/>
            </a:endParaRPr>
          </a:p>
          <a:p>
            <a:pPr algn="just"/>
            <a:endParaRPr lang="en-GB" sz="1800" dirty="0">
              <a:latin typeface="+mn-lt"/>
              <a:cs typeface="Arial" panose="020B0604020202020204" pitchFamily="34" charset="0"/>
            </a:endParaRPr>
          </a:p>
          <a:p>
            <a:pPr marL="285750" indent="-285750" algn="just">
              <a:buFont typeface="Courier New" panose="02070309020205020404" pitchFamily="49" charset="0"/>
              <a:buChar char="o"/>
            </a:pPr>
            <a:r>
              <a:rPr lang="en-GB" sz="1800" b="1" dirty="0">
                <a:latin typeface="+mn-lt"/>
                <a:cs typeface="Arial" panose="020B0604020202020204" pitchFamily="34" charset="0"/>
              </a:rPr>
              <a:t>The International collaboration is formed </a:t>
            </a:r>
            <a:r>
              <a:rPr lang="en-GB" sz="1800" dirty="0">
                <a:latin typeface="+mn-lt"/>
                <a:cs typeface="Arial" panose="020B0604020202020204" pitchFamily="34" charset="0"/>
              </a:rPr>
              <a:t>and still opened to new comers.</a:t>
            </a:r>
          </a:p>
          <a:p>
            <a:pPr marL="342900" indent="-342900" algn="just">
              <a:buFont typeface="Wingdings" panose="05000000000000000000" pitchFamily="2" charset="2"/>
              <a:buChar char="v"/>
            </a:pPr>
            <a:endParaRPr lang="en-GB" sz="1800" dirty="0">
              <a:latin typeface="+mn-lt"/>
              <a:cs typeface="Arial" panose="020B0604020202020204" pitchFamily="34" charset="0"/>
            </a:endParaRPr>
          </a:p>
          <a:p>
            <a:pPr marL="285750" indent="-285750" algn="just">
              <a:buFont typeface="Courier New" panose="02070309020205020404" pitchFamily="49" charset="0"/>
              <a:buChar char="o"/>
            </a:pPr>
            <a:r>
              <a:rPr lang="en-GB" sz="1800" b="1" dirty="0">
                <a:latin typeface="+mn-lt"/>
              </a:rPr>
              <a:t>Important boost in the last year in France </a:t>
            </a:r>
            <a:r>
              <a:rPr lang="en-GB" sz="1800" dirty="0">
                <a:latin typeface="+mn-lt"/>
              </a:rPr>
              <a:t>and we are actively entered in the </a:t>
            </a:r>
            <a:r>
              <a:rPr lang="en-GB" sz="1800" b="1" dirty="0">
                <a:latin typeface="+mn-lt"/>
              </a:rPr>
              <a:t>TDR </a:t>
            </a:r>
            <a:r>
              <a:rPr lang="en-GB" sz="1800" dirty="0">
                <a:latin typeface="+mn-lt"/>
              </a:rPr>
              <a:t>and the </a:t>
            </a:r>
            <a:r>
              <a:rPr lang="en-GB" sz="1800" b="1" dirty="0">
                <a:latin typeface="+mn-lt"/>
              </a:rPr>
              <a:t>P2B phases</a:t>
            </a:r>
            <a:r>
              <a:rPr lang="en-GB" sz="1800" dirty="0">
                <a:latin typeface="+mn-lt"/>
              </a:rPr>
              <a:t>. The </a:t>
            </a:r>
            <a:r>
              <a:rPr lang="en-GB" sz="1800" b="1" dirty="0">
                <a:latin typeface="+mn-lt"/>
              </a:rPr>
              <a:t>installation</a:t>
            </a:r>
            <a:r>
              <a:rPr lang="en-GB" sz="1800" dirty="0">
                <a:latin typeface="+mn-lt"/>
              </a:rPr>
              <a:t> of the first brick of the machine (e- DC-gun) is ongoing. </a:t>
            </a:r>
            <a:r>
              <a:rPr lang="en-GB" sz="1800" b="1" u="sng" dirty="0">
                <a:solidFill>
                  <a:srgbClr val="FF0000"/>
                </a:solidFill>
                <a:latin typeface="+mn-lt"/>
                <a:cs typeface="Arial" panose="020B0604020202020204" pitchFamily="34" charset="0"/>
              </a:rPr>
              <a:t> </a:t>
            </a:r>
            <a:endParaRPr lang="en-GB" sz="1800" b="1" u="sng" dirty="0">
              <a:solidFill>
                <a:srgbClr val="FF0000"/>
              </a:solidFill>
              <a:latin typeface="+mn-lt"/>
            </a:endParaRPr>
          </a:p>
        </p:txBody>
      </p:sp>
    </p:spTree>
    <p:extLst>
      <p:ext uri="{BB962C8B-B14F-4D97-AF65-F5344CB8AC3E}">
        <p14:creationId xmlns:p14="http://schemas.microsoft.com/office/powerpoint/2010/main" val="511707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e 54">
            <a:extLst>
              <a:ext uri="{FF2B5EF4-FFF2-40B4-BE49-F238E27FC236}">
                <a16:creationId xmlns:a16="http://schemas.microsoft.com/office/drawing/2014/main" id="{61C1A668-04E8-5E08-C7EA-2BFB96B3A240}"/>
              </a:ext>
            </a:extLst>
          </p:cNvPr>
          <p:cNvGrpSpPr/>
          <p:nvPr/>
        </p:nvGrpSpPr>
        <p:grpSpPr>
          <a:xfrm>
            <a:off x="5848112" y="1137791"/>
            <a:ext cx="4146787" cy="2456984"/>
            <a:chOff x="5848112" y="1137791"/>
            <a:chExt cx="4146787" cy="2456984"/>
          </a:xfrm>
        </p:grpSpPr>
        <p:grpSp>
          <p:nvGrpSpPr>
            <p:cNvPr id="51" name="Groupe 50">
              <a:extLst>
                <a:ext uri="{FF2B5EF4-FFF2-40B4-BE49-F238E27FC236}">
                  <a16:creationId xmlns:a16="http://schemas.microsoft.com/office/drawing/2014/main" id="{BBD15DA5-4C62-1A20-FACF-225FA3135333}"/>
                </a:ext>
              </a:extLst>
            </p:cNvPr>
            <p:cNvGrpSpPr/>
            <p:nvPr/>
          </p:nvGrpSpPr>
          <p:grpSpPr>
            <a:xfrm>
              <a:off x="5848112" y="1137791"/>
              <a:ext cx="4146787" cy="2456984"/>
              <a:chOff x="5848112" y="1137791"/>
              <a:chExt cx="4146787" cy="2456984"/>
            </a:xfrm>
          </p:grpSpPr>
          <p:pic>
            <p:nvPicPr>
              <p:cNvPr id="11" name="Image 10">
                <a:extLst>
                  <a:ext uri="{FF2B5EF4-FFF2-40B4-BE49-F238E27FC236}">
                    <a16:creationId xmlns:a16="http://schemas.microsoft.com/office/drawing/2014/main" id="{331E5AAB-5733-D40C-3D8E-F8406110BE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48112" y="1415497"/>
                <a:ext cx="3598168" cy="1917966"/>
              </a:xfrm>
              <a:prstGeom prst="rect">
                <a:avLst/>
              </a:prstGeom>
            </p:spPr>
          </p:pic>
          <p:sp>
            <p:nvSpPr>
              <p:cNvPr id="25" name="Rectangle : coins arrondis 24">
                <a:extLst>
                  <a:ext uri="{FF2B5EF4-FFF2-40B4-BE49-F238E27FC236}">
                    <a16:creationId xmlns:a16="http://schemas.microsoft.com/office/drawing/2014/main" id="{6D7BD838-FE16-85EA-6A43-B22D0934A6CA}"/>
                  </a:ext>
                </a:extLst>
              </p:cNvPr>
              <p:cNvSpPr/>
              <p:nvPr/>
            </p:nvSpPr>
            <p:spPr>
              <a:xfrm>
                <a:off x="5962451" y="3101752"/>
                <a:ext cx="648072" cy="216024"/>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ZoneTexte 23">
                <a:extLst>
                  <a:ext uri="{FF2B5EF4-FFF2-40B4-BE49-F238E27FC236}">
                    <a16:creationId xmlns:a16="http://schemas.microsoft.com/office/drawing/2014/main" id="{15DC64EE-0070-FC78-E870-81B7C71B5532}"/>
                  </a:ext>
                </a:extLst>
              </p:cNvPr>
              <p:cNvSpPr txBox="1"/>
              <p:nvPr/>
            </p:nvSpPr>
            <p:spPr>
              <a:xfrm>
                <a:off x="5962451" y="3317776"/>
                <a:ext cx="720080" cy="276999"/>
              </a:xfrm>
              <a:prstGeom prst="rect">
                <a:avLst/>
              </a:prstGeom>
              <a:noFill/>
            </p:spPr>
            <p:txBody>
              <a:bodyPr wrap="square" rtlCol="0">
                <a:spAutoFit/>
              </a:bodyPr>
              <a:lstStyle/>
              <a:p>
                <a:r>
                  <a:rPr lang="en-GB" sz="1200" dirty="0">
                    <a:solidFill>
                      <a:srgbClr val="00B050"/>
                    </a:solidFill>
                    <a:latin typeface="+mn-lt"/>
                  </a:rPr>
                  <a:t>Injector</a:t>
                </a:r>
              </a:p>
            </p:txBody>
          </p:sp>
          <p:sp>
            <p:nvSpPr>
              <p:cNvPr id="27" name="Rectangle : coins arrondis 26">
                <a:extLst>
                  <a:ext uri="{FF2B5EF4-FFF2-40B4-BE49-F238E27FC236}">
                    <a16:creationId xmlns:a16="http://schemas.microsoft.com/office/drawing/2014/main" id="{FB99556C-C736-BAAF-8232-A910FDDF6725}"/>
                  </a:ext>
                </a:extLst>
              </p:cNvPr>
              <p:cNvSpPr/>
              <p:nvPr/>
            </p:nvSpPr>
            <p:spPr>
              <a:xfrm>
                <a:off x="9130802" y="3101752"/>
                <a:ext cx="288000" cy="180000"/>
              </a:xfrm>
              <a:prstGeom prst="roundRect">
                <a:avLst/>
              </a:prstGeom>
              <a:solidFill>
                <a:srgbClr val="CC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ZoneTexte 27">
                <a:extLst>
                  <a:ext uri="{FF2B5EF4-FFF2-40B4-BE49-F238E27FC236}">
                    <a16:creationId xmlns:a16="http://schemas.microsoft.com/office/drawing/2014/main" id="{6B0B02D9-890E-1DD5-0641-42383C0E0C3E}"/>
                  </a:ext>
                </a:extLst>
              </p:cNvPr>
              <p:cNvSpPr txBox="1"/>
              <p:nvPr/>
            </p:nvSpPr>
            <p:spPr>
              <a:xfrm>
                <a:off x="9058795" y="3317776"/>
                <a:ext cx="936104" cy="276999"/>
              </a:xfrm>
              <a:prstGeom prst="rect">
                <a:avLst/>
              </a:prstGeom>
              <a:noFill/>
            </p:spPr>
            <p:txBody>
              <a:bodyPr wrap="square" rtlCol="0">
                <a:spAutoFit/>
              </a:bodyPr>
              <a:lstStyle/>
              <a:p>
                <a:r>
                  <a:rPr lang="en-GB" sz="1200" dirty="0">
                    <a:solidFill>
                      <a:srgbClr val="C00000"/>
                    </a:solidFill>
                    <a:latin typeface="+mn-lt"/>
                  </a:rPr>
                  <a:t>Beam dump</a:t>
                </a:r>
              </a:p>
            </p:txBody>
          </p:sp>
          <p:sp>
            <p:nvSpPr>
              <p:cNvPr id="29" name="ZoneTexte 28">
                <a:extLst>
                  <a:ext uri="{FF2B5EF4-FFF2-40B4-BE49-F238E27FC236}">
                    <a16:creationId xmlns:a16="http://schemas.microsoft.com/office/drawing/2014/main" id="{25A9B54E-2877-82A0-37FA-C1E8815444F8}"/>
                  </a:ext>
                </a:extLst>
              </p:cNvPr>
              <p:cNvSpPr txBox="1"/>
              <p:nvPr/>
            </p:nvSpPr>
            <p:spPr>
              <a:xfrm>
                <a:off x="7042570" y="3135149"/>
                <a:ext cx="1656184" cy="276999"/>
              </a:xfrm>
              <a:prstGeom prst="rect">
                <a:avLst/>
              </a:prstGeom>
              <a:solidFill>
                <a:schemeClr val="bg1"/>
              </a:solidFill>
            </p:spPr>
            <p:txBody>
              <a:bodyPr wrap="square" rtlCol="0">
                <a:spAutoFit/>
              </a:bodyPr>
              <a:lstStyle/>
              <a:p>
                <a:r>
                  <a:rPr lang="en-GB" sz="1200" dirty="0">
                    <a:latin typeface="+mn-lt"/>
                  </a:rPr>
                  <a:t>Superconducting Linac</a:t>
                </a:r>
              </a:p>
            </p:txBody>
          </p:sp>
          <p:sp>
            <p:nvSpPr>
              <p:cNvPr id="30" name="ZoneTexte 29">
                <a:extLst>
                  <a:ext uri="{FF2B5EF4-FFF2-40B4-BE49-F238E27FC236}">
                    <a16:creationId xmlns:a16="http://schemas.microsoft.com/office/drawing/2014/main" id="{4292101C-7985-7F14-3599-222B54745A0D}"/>
                  </a:ext>
                </a:extLst>
              </p:cNvPr>
              <p:cNvSpPr txBox="1"/>
              <p:nvPr/>
            </p:nvSpPr>
            <p:spPr>
              <a:xfrm>
                <a:off x="8338715" y="1137791"/>
                <a:ext cx="901061" cy="307777"/>
              </a:xfrm>
              <a:prstGeom prst="rect">
                <a:avLst/>
              </a:prstGeom>
              <a:noFill/>
            </p:spPr>
            <p:txBody>
              <a:bodyPr wrap="square" rtlCol="0">
                <a:spAutoFit/>
              </a:bodyPr>
              <a:lstStyle/>
              <a:p>
                <a:r>
                  <a:rPr lang="en-GB" sz="1400" dirty="0">
                    <a:solidFill>
                      <a:schemeClr val="bg2">
                        <a:lumMod val="50000"/>
                      </a:schemeClr>
                    </a:solidFill>
                    <a:latin typeface="+mn-lt"/>
                  </a:rPr>
                  <a:t>ERL Loop</a:t>
                </a:r>
              </a:p>
            </p:txBody>
          </p:sp>
          <p:sp>
            <p:nvSpPr>
              <p:cNvPr id="31" name="ZoneTexte 30">
                <a:extLst>
                  <a:ext uri="{FF2B5EF4-FFF2-40B4-BE49-F238E27FC236}">
                    <a16:creationId xmlns:a16="http://schemas.microsoft.com/office/drawing/2014/main" id="{03567544-B5AA-FE27-B3C1-0A16A44A6B87}"/>
                  </a:ext>
                </a:extLst>
              </p:cNvPr>
              <p:cNvSpPr txBox="1"/>
              <p:nvPr/>
            </p:nvSpPr>
            <p:spPr>
              <a:xfrm>
                <a:off x="7186667" y="1806188"/>
                <a:ext cx="720000" cy="215444"/>
              </a:xfrm>
              <a:prstGeom prst="rect">
                <a:avLst/>
              </a:prstGeom>
              <a:solidFill>
                <a:schemeClr val="bg1"/>
              </a:solidFill>
            </p:spPr>
            <p:txBody>
              <a:bodyPr wrap="square" rtlCol="0" anchor="b">
                <a:spAutoFit/>
              </a:bodyPr>
              <a:lstStyle/>
              <a:p>
                <a:pPr algn="r"/>
                <a:r>
                  <a:rPr lang="en-GB" sz="800" b="1" dirty="0">
                    <a:solidFill>
                      <a:srgbClr val="C00000"/>
                    </a:solidFill>
                    <a:latin typeface="+mn-lt"/>
                  </a:rPr>
                  <a:t>acceleration</a:t>
                </a:r>
              </a:p>
            </p:txBody>
          </p:sp>
          <p:sp>
            <p:nvSpPr>
              <p:cNvPr id="32" name="ZoneTexte 31">
                <a:extLst>
                  <a:ext uri="{FF2B5EF4-FFF2-40B4-BE49-F238E27FC236}">
                    <a16:creationId xmlns:a16="http://schemas.microsoft.com/office/drawing/2014/main" id="{3A9694FC-EA78-0674-6FFE-C9D68E87C0C1}"/>
                  </a:ext>
                </a:extLst>
              </p:cNvPr>
              <p:cNvSpPr txBox="1"/>
              <p:nvPr/>
            </p:nvSpPr>
            <p:spPr>
              <a:xfrm>
                <a:off x="7690643" y="2309664"/>
                <a:ext cx="720080" cy="215444"/>
              </a:xfrm>
              <a:prstGeom prst="rect">
                <a:avLst/>
              </a:prstGeom>
              <a:solidFill>
                <a:schemeClr val="bg1"/>
              </a:solidFill>
            </p:spPr>
            <p:txBody>
              <a:bodyPr wrap="square" rtlCol="0" anchor="b">
                <a:spAutoFit/>
              </a:bodyPr>
              <a:lstStyle/>
              <a:p>
                <a:r>
                  <a:rPr lang="en-GB" sz="800" b="1" dirty="0">
                    <a:solidFill>
                      <a:srgbClr val="0070C0"/>
                    </a:solidFill>
                    <a:latin typeface="+mn-lt"/>
                  </a:rPr>
                  <a:t>deceleration</a:t>
                </a:r>
              </a:p>
            </p:txBody>
          </p:sp>
          <p:sp>
            <p:nvSpPr>
              <p:cNvPr id="34" name="Ellipse 33">
                <a:extLst>
                  <a:ext uri="{FF2B5EF4-FFF2-40B4-BE49-F238E27FC236}">
                    <a16:creationId xmlns:a16="http://schemas.microsoft.com/office/drawing/2014/main" id="{49EFB21D-0A8E-5D04-53AD-902696FDA5E3}"/>
                  </a:ext>
                </a:extLst>
              </p:cNvPr>
              <p:cNvSpPr>
                <a:spLocks/>
              </p:cNvSpPr>
              <p:nvPr/>
            </p:nvSpPr>
            <p:spPr>
              <a:xfrm>
                <a:off x="7546667" y="2401423"/>
                <a:ext cx="108000" cy="7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Ellipse 43">
                <a:extLst>
                  <a:ext uri="{FF2B5EF4-FFF2-40B4-BE49-F238E27FC236}">
                    <a16:creationId xmlns:a16="http://schemas.microsoft.com/office/drawing/2014/main" id="{EE8320B7-4A36-9A96-278B-D61DC26337F0}"/>
                  </a:ext>
                </a:extLst>
              </p:cNvPr>
              <p:cNvSpPr>
                <a:spLocks/>
              </p:cNvSpPr>
              <p:nvPr/>
            </p:nvSpPr>
            <p:spPr>
              <a:xfrm>
                <a:off x="7906667" y="1877616"/>
                <a:ext cx="108000" cy="72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53" name="Connecteur droit 52">
              <a:extLst>
                <a:ext uri="{FF2B5EF4-FFF2-40B4-BE49-F238E27FC236}">
                  <a16:creationId xmlns:a16="http://schemas.microsoft.com/office/drawing/2014/main" id="{58407280-40A6-7BA7-7408-B53F4272B480}"/>
                </a:ext>
              </a:extLst>
            </p:cNvPr>
            <p:cNvCxnSpPr>
              <a:endCxn id="32" idx="1"/>
            </p:cNvCxnSpPr>
            <p:nvPr/>
          </p:nvCxnSpPr>
          <p:spPr>
            <a:xfrm flipH="1">
              <a:off x="7690643" y="2263796"/>
              <a:ext cx="72008" cy="15359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1881FD3E-164F-C9E6-A860-6B0031977F4D}"/>
                </a:ext>
              </a:extLst>
            </p:cNvPr>
            <p:cNvCxnSpPr>
              <a:cxnSpLocks/>
            </p:cNvCxnSpPr>
            <p:nvPr/>
          </p:nvCxnSpPr>
          <p:spPr>
            <a:xfrm flipH="1">
              <a:off x="7834659" y="1949624"/>
              <a:ext cx="72008" cy="15359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May 10th, 2023</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2</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14th International Particle Accelerator Conference- IPAC'23</a:t>
            </a:r>
            <a:endParaRPr lang="fr-FR" dirty="0">
              <a:latin typeface="+mn-lt"/>
            </a:endParaRP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7163834" cy="447518"/>
          </a:xfrm>
        </p:spPr>
        <p:txBody>
          <a:bodyPr/>
          <a:lstStyle/>
          <a:p>
            <a:r>
              <a:rPr lang="en-GB" dirty="0">
                <a:solidFill>
                  <a:schemeClr val="accent5">
                    <a:lumMod val="75000"/>
                  </a:schemeClr>
                </a:solidFill>
                <a:latin typeface="+mn-lt"/>
                <a:ea typeface="Arial" charset="0"/>
                <a:cs typeface="Arial" panose="020B0604020202020204" pitchFamily="34" charset="0"/>
              </a:rPr>
              <a:t>Introduction- ERL Concept</a:t>
            </a:r>
            <a:endParaRPr lang="en-GB" dirty="0">
              <a:solidFill>
                <a:schemeClr val="accent5">
                  <a:lumMod val="75000"/>
                </a:schemeClr>
              </a:solidFill>
              <a:latin typeface="+mn-lt"/>
            </a:endParaRPr>
          </a:p>
        </p:txBody>
      </p:sp>
      <p:sp>
        <p:nvSpPr>
          <p:cNvPr id="14" name="Forme libre 13">
            <a:extLst>
              <a:ext uri="{FF2B5EF4-FFF2-40B4-BE49-F238E27FC236}">
                <a16:creationId xmlns:a16="http://schemas.microsoft.com/office/drawing/2014/main" id="{88733DF1-B2C3-58E4-A443-CC8C68C16D62}"/>
              </a:ext>
            </a:extLst>
          </p:cNvPr>
          <p:cNvSpPr/>
          <p:nvPr/>
        </p:nvSpPr>
        <p:spPr>
          <a:xfrm>
            <a:off x="3382050" y="1739065"/>
            <a:ext cx="1125439" cy="467060"/>
          </a:xfrm>
          <a:custGeom>
            <a:avLst/>
            <a:gdLst>
              <a:gd name="connsiteX0" fmla="*/ 0 w 1125439"/>
              <a:gd name="connsiteY0" fmla="*/ 0 h 467060"/>
              <a:gd name="connsiteX1" fmla="*/ 1125439 w 1125439"/>
              <a:gd name="connsiteY1" fmla="*/ 0 h 467060"/>
              <a:gd name="connsiteX2" fmla="*/ 1125439 w 1125439"/>
              <a:gd name="connsiteY2" fmla="*/ 467060 h 467060"/>
              <a:gd name="connsiteX3" fmla="*/ 0 w 1125439"/>
              <a:gd name="connsiteY3" fmla="*/ 467060 h 467060"/>
              <a:gd name="connsiteX4" fmla="*/ 0 w 1125439"/>
              <a:gd name="connsiteY4" fmla="*/ 0 h 467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439" h="467060">
                <a:moveTo>
                  <a:pt x="0" y="0"/>
                </a:moveTo>
                <a:lnTo>
                  <a:pt x="1125439" y="0"/>
                </a:lnTo>
                <a:lnTo>
                  <a:pt x="1125439" y="467060"/>
                </a:lnTo>
                <a:lnTo>
                  <a:pt x="0" y="4670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mn-lt"/>
                <a:ea typeface="Brush Script MT" panose="03060802040406070304" pitchFamily="66" charset="-122"/>
                <a:cs typeface="Brush Script MT" panose="03060802040406070304" pitchFamily="66" charset="-122"/>
              </a:rPr>
              <a:t>Acceleration to the top energy</a:t>
            </a:r>
            <a:endParaRPr lang="fr-FR" sz="1200" kern="1200" dirty="0"/>
          </a:p>
        </p:txBody>
      </p:sp>
      <p:sp>
        <p:nvSpPr>
          <p:cNvPr id="15" name="Flèche en arc 14">
            <a:extLst>
              <a:ext uri="{FF2B5EF4-FFF2-40B4-BE49-F238E27FC236}">
                <a16:creationId xmlns:a16="http://schemas.microsoft.com/office/drawing/2014/main" id="{AE58EE2B-9F8C-359E-20AF-15191ADB0152}"/>
              </a:ext>
            </a:extLst>
          </p:cNvPr>
          <p:cNvSpPr/>
          <p:nvPr/>
        </p:nvSpPr>
        <p:spPr>
          <a:xfrm>
            <a:off x="1879168" y="1478092"/>
            <a:ext cx="2593164" cy="2593164"/>
          </a:xfrm>
          <a:prstGeom prst="circularArrow">
            <a:avLst>
              <a:gd name="adj1" fmla="val 6907"/>
              <a:gd name="adj2" fmla="val 465751"/>
              <a:gd name="adj3" fmla="val 1163592"/>
              <a:gd name="adj4" fmla="val 19737464"/>
              <a:gd name="adj5" fmla="val 8058"/>
            </a:avLst>
          </a:prstGeom>
          <a:solidFill>
            <a:srgbClr val="22902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Forme libre 16">
            <a:extLst>
              <a:ext uri="{FF2B5EF4-FFF2-40B4-BE49-F238E27FC236}">
                <a16:creationId xmlns:a16="http://schemas.microsoft.com/office/drawing/2014/main" id="{2BD0BB2B-6D11-B687-A8DD-6CE46AE066BE}"/>
              </a:ext>
            </a:extLst>
          </p:cNvPr>
          <p:cNvSpPr/>
          <p:nvPr/>
        </p:nvSpPr>
        <p:spPr>
          <a:xfrm>
            <a:off x="3520119" y="3277887"/>
            <a:ext cx="918523" cy="486881"/>
          </a:xfrm>
          <a:custGeom>
            <a:avLst/>
            <a:gdLst>
              <a:gd name="connsiteX0" fmla="*/ 0 w 918523"/>
              <a:gd name="connsiteY0" fmla="*/ 0 h 486881"/>
              <a:gd name="connsiteX1" fmla="*/ 918523 w 918523"/>
              <a:gd name="connsiteY1" fmla="*/ 0 h 486881"/>
              <a:gd name="connsiteX2" fmla="*/ 918523 w 918523"/>
              <a:gd name="connsiteY2" fmla="*/ 486881 h 486881"/>
              <a:gd name="connsiteX3" fmla="*/ 0 w 918523"/>
              <a:gd name="connsiteY3" fmla="*/ 486881 h 486881"/>
              <a:gd name="connsiteX4" fmla="*/ 0 w 918523"/>
              <a:gd name="connsiteY4" fmla="*/ 0 h 486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523" h="486881">
                <a:moveTo>
                  <a:pt x="0" y="0"/>
                </a:moveTo>
                <a:lnTo>
                  <a:pt x="918523" y="0"/>
                </a:lnTo>
                <a:lnTo>
                  <a:pt x="918523" y="486881"/>
                </a:lnTo>
                <a:lnTo>
                  <a:pt x="0" y="4868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noProof="0" dirty="0"/>
              <a:t>Beam used in IP</a:t>
            </a:r>
          </a:p>
        </p:txBody>
      </p:sp>
      <p:sp>
        <p:nvSpPr>
          <p:cNvPr id="18" name="Flèche en arc 17">
            <a:extLst>
              <a:ext uri="{FF2B5EF4-FFF2-40B4-BE49-F238E27FC236}">
                <a16:creationId xmlns:a16="http://schemas.microsoft.com/office/drawing/2014/main" id="{5A6BF7D6-BD67-B5DB-BF9E-3B0BA01955BD}"/>
              </a:ext>
            </a:extLst>
          </p:cNvPr>
          <p:cNvSpPr/>
          <p:nvPr/>
        </p:nvSpPr>
        <p:spPr>
          <a:xfrm>
            <a:off x="1822703" y="1495588"/>
            <a:ext cx="2593164" cy="2593164"/>
          </a:xfrm>
          <a:prstGeom prst="circularArrow">
            <a:avLst>
              <a:gd name="adj1" fmla="val 6907"/>
              <a:gd name="adj2" fmla="val 465751"/>
              <a:gd name="adj3" fmla="val 6080714"/>
              <a:gd name="adj4" fmla="val 3714094"/>
              <a:gd name="adj5" fmla="val 8058"/>
            </a:avLst>
          </a:prstGeom>
          <a:solidFill>
            <a:srgbClr val="22902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Forme libre 18">
            <a:extLst>
              <a:ext uri="{FF2B5EF4-FFF2-40B4-BE49-F238E27FC236}">
                <a16:creationId xmlns:a16="http://schemas.microsoft.com/office/drawing/2014/main" id="{6554C8A9-C4CE-CBD6-9FE3-8AE97F65B4A9}"/>
              </a:ext>
            </a:extLst>
          </p:cNvPr>
          <p:cNvSpPr/>
          <p:nvPr/>
        </p:nvSpPr>
        <p:spPr>
          <a:xfrm>
            <a:off x="1569963" y="3208685"/>
            <a:ext cx="1457522" cy="625285"/>
          </a:xfrm>
          <a:custGeom>
            <a:avLst/>
            <a:gdLst>
              <a:gd name="connsiteX0" fmla="*/ 0 w 1457522"/>
              <a:gd name="connsiteY0" fmla="*/ 0 h 625285"/>
              <a:gd name="connsiteX1" fmla="*/ 1457522 w 1457522"/>
              <a:gd name="connsiteY1" fmla="*/ 0 h 625285"/>
              <a:gd name="connsiteX2" fmla="*/ 1457522 w 1457522"/>
              <a:gd name="connsiteY2" fmla="*/ 625285 h 625285"/>
              <a:gd name="connsiteX3" fmla="*/ 0 w 1457522"/>
              <a:gd name="connsiteY3" fmla="*/ 625285 h 625285"/>
              <a:gd name="connsiteX4" fmla="*/ 0 w 1457522"/>
              <a:gd name="connsiteY4" fmla="*/ 0 h 625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522" h="625285">
                <a:moveTo>
                  <a:pt x="0" y="0"/>
                </a:moveTo>
                <a:lnTo>
                  <a:pt x="1457522" y="0"/>
                </a:lnTo>
                <a:lnTo>
                  <a:pt x="1457522" y="625285"/>
                </a:lnTo>
                <a:lnTo>
                  <a:pt x="0" y="62528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mn-lt"/>
                <a:ea typeface="Brush Script MT" panose="03060802040406070304" pitchFamily="66" charset="-122"/>
                <a:cs typeface="Brush Script MT" panose="03060802040406070304" pitchFamily="66" charset="-122"/>
                <a:sym typeface="Wingdings" pitchFamily="2" charset="2"/>
              </a:rPr>
              <a:t>Kinetic energy of used beam recycled to </a:t>
            </a:r>
            <a:r>
              <a:rPr lang="en-GB" sz="1200" kern="1200" dirty="0">
                <a:latin typeface="+mn-lt"/>
                <a:ea typeface="Brush Script MT" panose="03060802040406070304" pitchFamily="66" charset="-122"/>
                <a:cs typeface="Brush Script MT" panose="03060802040406070304" pitchFamily="66" charset="-122"/>
              </a:rPr>
              <a:t>re-excite cavities</a:t>
            </a:r>
            <a:endParaRPr lang="fr-FR" sz="1200" kern="1200" dirty="0"/>
          </a:p>
        </p:txBody>
      </p:sp>
      <p:sp>
        <p:nvSpPr>
          <p:cNvPr id="21" name="Flèche en arc 20">
            <a:extLst>
              <a:ext uri="{FF2B5EF4-FFF2-40B4-BE49-F238E27FC236}">
                <a16:creationId xmlns:a16="http://schemas.microsoft.com/office/drawing/2014/main" id="{A3531886-9BEA-84DA-5870-FDC196700FE9}"/>
              </a:ext>
            </a:extLst>
          </p:cNvPr>
          <p:cNvSpPr/>
          <p:nvPr/>
        </p:nvSpPr>
        <p:spPr>
          <a:xfrm>
            <a:off x="1774550" y="1395248"/>
            <a:ext cx="2593164" cy="2593164"/>
          </a:xfrm>
          <a:prstGeom prst="circularArrow">
            <a:avLst>
              <a:gd name="adj1" fmla="val 6907"/>
              <a:gd name="adj2" fmla="val 465751"/>
              <a:gd name="adj3" fmla="val 11730507"/>
              <a:gd name="adj4" fmla="val 9122676"/>
              <a:gd name="adj5" fmla="val 8058"/>
            </a:avLst>
          </a:prstGeom>
          <a:solidFill>
            <a:srgbClr val="22902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2" name="Forme libre 21">
            <a:extLst>
              <a:ext uri="{FF2B5EF4-FFF2-40B4-BE49-F238E27FC236}">
                <a16:creationId xmlns:a16="http://schemas.microsoft.com/office/drawing/2014/main" id="{994CD564-2537-009F-6544-6B241F54B658}"/>
              </a:ext>
            </a:extLst>
          </p:cNvPr>
          <p:cNvSpPr/>
          <p:nvPr/>
        </p:nvSpPr>
        <p:spPr>
          <a:xfrm>
            <a:off x="1639711" y="1652638"/>
            <a:ext cx="1216713" cy="603598"/>
          </a:xfrm>
          <a:custGeom>
            <a:avLst/>
            <a:gdLst>
              <a:gd name="connsiteX0" fmla="*/ 0 w 1216713"/>
              <a:gd name="connsiteY0" fmla="*/ 0 h 603598"/>
              <a:gd name="connsiteX1" fmla="*/ 1216713 w 1216713"/>
              <a:gd name="connsiteY1" fmla="*/ 0 h 603598"/>
              <a:gd name="connsiteX2" fmla="*/ 1216713 w 1216713"/>
              <a:gd name="connsiteY2" fmla="*/ 603598 h 603598"/>
              <a:gd name="connsiteX3" fmla="*/ 0 w 1216713"/>
              <a:gd name="connsiteY3" fmla="*/ 603598 h 603598"/>
              <a:gd name="connsiteX4" fmla="*/ 0 w 1216713"/>
              <a:gd name="connsiteY4" fmla="*/ 0 h 603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713" h="603598">
                <a:moveTo>
                  <a:pt x="0" y="0"/>
                </a:moveTo>
                <a:lnTo>
                  <a:pt x="1216713" y="0"/>
                </a:lnTo>
                <a:lnTo>
                  <a:pt x="1216713" y="603598"/>
                </a:lnTo>
                <a:lnTo>
                  <a:pt x="0" y="6035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0" kern="1200" dirty="0"/>
              <a:t>New beam </a:t>
            </a:r>
            <a:r>
              <a:rPr lang="en-GB" sz="1200" b="0" kern="1200" noProof="0" dirty="0"/>
              <a:t>injected</a:t>
            </a:r>
            <a:r>
              <a:rPr lang="en-GB" sz="1200" b="0" kern="1200" dirty="0"/>
              <a:t> in ERL loop</a:t>
            </a:r>
          </a:p>
        </p:txBody>
      </p:sp>
      <p:sp>
        <p:nvSpPr>
          <p:cNvPr id="23" name="Flèche en arc 22">
            <a:extLst>
              <a:ext uri="{FF2B5EF4-FFF2-40B4-BE49-F238E27FC236}">
                <a16:creationId xmlns:a16="http://schemas.microsoft.com/office/drawing/2014/main" id="{2CDFAC26-ED13-7E69-1A92-C5EE96873909}"/>
              </a:ext>
            </a:extLst>
          </p:cNvPr>
          <p:cNvSpPr/>
          <p:nvPr/>
        </p:nvSpPr>
        <p:spPr>
          <a:xfrm>
            <a:off x="1430592" y="1385815"/>
            <a:ext cx="3208678" cy="2593164"/>
          </a:xfrm>
          <a:prstGeom prst="circularArrow">
            <a:avLst>
              <a:gd name="adj1" fmla="val 6907"/>
              <a:gd name="adj2" fmla="val 465751"/>
              <a:gd name="adj3" fmla="val 17604713"/>
              <a:gd name="adj4" fmla="val 14943880"/>
              <a:gd name="adj5" fmla="val 8058"/>
            </a:avLst>
          </a:prstGeom>
          <a:solidFill>
            <a:srgbClr val="22902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 name="ZoneTexte 4">
            <a:extLst>
              <a:ext uri="{FF2B5EF4-FFF2-40B4-BE49-F238E27FC236}">
                <a16:creationId xmlns:a16="http://schemas.microsoft.com/office/drawing/2014/main" id="{08A49D28-D7C3-B398-7A19-4E6521FF7D50}"/>
              </a:ext>
            </a:extLst>
          </p:cNvPr>
          <p:cNvSpPr txBox="1"/>
          <p:nvPr/>
        </p:nvSpPr>
        <p:spPr>
          <a:xfrm>
            <a:off x="190843" y="4381053"/>
            <a:ext cx="10581932" cy="1384995"/>
          </a:xfrm>
          <a:prstGeom prst="rect">
            <a:avLst/>
          </a:prstGeom>
          <a:noFill/>
        </p:spPr>
        <p:txBody>
          <a:bodyPr wrap="square" rtlCol="0">
            <a:spAutoFit/>
          </a:bodyPr>
          <a:lstStyle/>
          <a:p>
            <a:r>
              <a:rPr lang="en-GB" b="1" dirty="0">
                <a:solidFill>
                  <a:srgbClr val="FF6700"/>
                </a:solidFill>
                <a:latin typeface="+mn-lt"/>
              </a:rPr>
              <a:t>More advantages:</a:t>
            </a:r>
          </a:p>
          <a:p>
            <a:pPr marL="285750" indent="-285750">
              <a:buSzPct val="80000"/>
              <a:buFont typeface="Wingdings" pitchFamily="2" charset="2"/>
              <a:buChar char="Ø"/>
            </a:pPr>
            <a:r>
              <a:rPr lang="en-GB" sz="1600" dirty="0">
                <a:latin typeface="+mn-lt"/>
              </a:rPr>
              <a:t>Linac-like beam quality with extremely flexible time structure</a:t>
            </a:r>
          </a:p>
          <a:p>
            <a:pPr marL="285750" indent="-285750">
              <a:buSzPct val="80000"/>
              <a:buFont typeface="Wingdings" pitchFamily="2" charset="2"/>
              <a:buChar char="Ø"/>
            </a:pPr>
            <a:r>
              <a:rPr lang="fr-FR" sz="1600" dirty="0">
                <a:latin typeface="+mn-lt"/>
              </a:rPr>
              <a:t>High operating efficiency </a:t>
            </a:r>
            <a:r>
              <a:rPr lang="en-GB" sz="1600" dirty="0">
                <a:latin typeface="+mn-lt"/>
                <a:sym typeface="Wingdings" pitchFamily="2" charset="2"/>
              </a:rPr>
              <a:t> </a:t>
            </a:r>
          </a:p>
          <a:p>
            <a:pPr marL="285750" indent="-285750">
              <a:buSzPct val="80000"/>
              <a:buFont typeface="Wingdings" pitchFamily="2" charset="2"/>
              <a:buChar char="Ø"/>
            </a:pPr>
            <a:r>
              <a:rPr lang="en-GB" sz="1600" dirty="0">
                <a:latin typeface="+mn-lt"/>
              </a:rPr>
              <a:t>Multi-pass configuration: High average current carrying capability (no more RF power limit) + High average beam power in a compact machine</a:t>
            </a:r>
          </a:p>
        </p:txBody>
      </p:sp>
      <p:sp>
        <p:nvSpPr>
          <p:cNvPr id="10" name="ZoneTexte 9">
            <a:extLst>
              <a:ext uri="{FF2B5EF4-FFF2-40B4-BE49-F238E27FC236}">
                <a16:creationId xmlns:a16="http://schemas.microsoft.com/office/drawing/2014/main" id="{67D49ADC-E4E1-734D-97A0-5B98A44B9CF7}"/>
              </a:ext>
            </a:extLst>
          </p:cNvPr>
          <p:cNvSpPr txBox="1"/>
          <p:nvPr/>
        </p:nvSpPr>
        <p:spPr>
          <a:xfrm>
            <a:off x="5218503" y="3619163"/>
            <a:ext cx="5352460" cy="1138773"/>
          </a:xfrm>
          <a:prstGeom prst="rect">
            <a:avLst/>
          </a:prstGeom>
          <a:noFill/>
        </p:spPr>
        <p:txBody>
          <a:bodyPr wrap="square" rtlCol="0">
            <a:spAutoFit/>
          </a:bodyPr>
          <a:lstStyle/>
          <a:p>
            <a:r>
              <a:rPr lang="en-GB" b="1" dirty="0">
                <a:solidFill>
                  <a:srgbClr val="FF6700"/>
                </a:solidFill>
                <a:latin typeface="+mn-lt"/>
              </a:rPr>
              <a:t>The benefits: </a:t>
            </a:r>
          </a:p>
          <a:p>
            <a:pPr marL="285750" indent="-285750">
              <a:buSzPct val="80000"/>
              <a:buFont typeface="Wingdings" pitchFamily="2" charset="2"/>
              <a:buChar char="Ø"/>
            </a:pPr>
            <a:r>
              <a:rPr lang="en-GB" sz="1600" dirty="0">
                <a:latin typeface="+mn-lt"/>
              </a:rPr>
              <a:t>Reduce accelerator power consumption</a:t>
            </a:r>
          </a:p>
          <a:p>
            <a:pPr marL="285750" indent="-285750">
              <a:buSzPct val="80000"/>
              <a:buFont typeface="Wingdings" pitchFamily="2" charset="2"/>
              <a:buChar char="Ø"/>
            </a:pPr>
            <a:r>
              <a:rPr lang="en-GB" sz="1600" dirty="0">
                <a:latin typeface="+mn-lt"/>
              </a:rPr>
              <a:t>Dumping the beam at injection power</a:t>
            </a:r>
          </a:p>
          <a:p>
            <a:pPr marL="285750" indent="-285750">
              <a:buSzPct val="80000"/>
              <a:buFont typeface="Wingdings" pitchFamily="2" charset="2"/>
              <a:buChar char="Ø"/>
            </a:pPr>
            <a:r>
              <a:rPr lang="en-GB" sz="1600" dirty="0">
                <a:latin typeface="+mn-lt"/>
              </a:rPr>
              <a:t>Fresh beam in IP with the same characteristics</a:t>
            </a:r>
          </a:p>
        </p:txBody>
      </p:sp>
      <p:sp>
        <p:nvSpPr>
          <p:cNvPr id="6" name="ZoneTexte 5">
            <a:extLst>
              <a:ext uri="{FF2B5EF4-FFF2-40B4-BE49-F238E27FC236}">
                <a16:creationId xmlns:a16="http://schemas.microsoft.com/office/drawing/2014/main" id="{307D8702-3A67-CD5E-DCAD-AEF0D70F5813}"/>
              </a:ext>
            </a:extLst>
          </p:cNvPr>
          <p:cNvSpPr txBox="1"/>
          <p:nvPr/>
        </p:nvSpPr>
        <p:spPr>
          <a:xfrm>
            <a:off x="2294742" y="797496"/>
            <a:ext cx="1584176" cy="692497"/>
          </a:xfrm>
          <a:prstGeom prst="rect">
            <a:avLst/>
          </a:prstGeom>
          <a:noFill/>
          <a:ln>
            <a:solidFill>
              <a:srgbClr val="C00000"/>
            </a:solidFill>
          </a:ln>
        </p:spPr>
        <p:txBody>
          <a:bodyPr wrap="square" rtlCol="0">
            <a:spAutoFit/>
          </a:bodyPr>
          <a:lstStyle/>
          <a:p>
            <a:pPr algn="ctr"/>
            <a:r>
              <a:rPr lang="en-GB" sz="1300" b="1" u="sng" dirty="0">
                <a:solidFill>
                  <a:srgbClr val="C00000"/>
                </a:solidFill>
                <a:latin typeface="+mn-lt"/>
              </a:rPr>
              <a:t>Acceleration:</a:t>
            </a:r>
          </a:p>
          <a:p>
            <a:pPr algn="ctr"/>
            <a:r>
              <a:rPr lang="en-GB" sz="1300" dirty="0">
                <a:solidFill>
                  <a:srgbClr val="C00000"/>
                </a:solidFill>
                <a:latin typeface="+mn-lt"/>
              </a:rPr>
              <a:t>RF power provided to cavities</a:t>
            </a:r>
          </a:p>
        </p:txBody>
      </p:sp>
      <p:grpSp>
        <p:nvGrpSpPr>
          <p:cNvPr id="13" name="Groupe 12">
            <a:extLst>
              <a:ext uri="{FF2B5EF4-FFF2-40B4-BE49-F238E27FC236}">
                <a16:creationId xmlns:a16="http://schemas.microsoft.com/office/drawing/2014/main" id="{6FC5CA74-2BBA-6BB5-6581-A1CC9BEE759B}"/>
              </a:ext>
            </a:extLst>
          </p:cNvPr>
          <p:cNvGrpSpPr/>
          <p:nvPr/>
        </p:nvGrpSpPr>
        <p:grpSpPr>
          <a:xfrm>
            <a:off x="2290043" y="869504"/>
            <a:ext cx="1584176" cy="504056"/>
            <a:chOff x="2506067" y="869504"/>
            <a:chExt cx="1584176" cy="504056"/>
          </a:xfrm>
        </p:grpSpPr>
        <p:cxnSp>
          <p:nvCxnSpPr>
            <p:cNvPr id="8" name="Connecteur droit 7">
              <a:extLst>
                <a:ext uri="{FF2B5EF4-FFF2-40B4-BE49-F238E27FC236}">
                  <a16:creationId xmlns:a16="http://schemas.microsoft.com/office/drawing/2014/main" id="{0C4FB745-9C27-1B57-6A77-A6111D2F5115}"/>
                </a:ext>
              </a:extLst>
            </p:cNvPr>
            <p:cNvCxnSpPr/>
            <p:nvPr/>
          </p:nvCxnSpPr>
          <p:spPr>
            <a:xfrm>
              <a:off x="2506067" y="869504"/>
              <a:ext cx="1584176" cy="504056"/>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C759666A-584E-003E-04C3-0735829C7135}"/>
                </a:ext>
              </a:extLst>
            </p:cNvPr>
            <p:cNvCxnSpPr/>
            <p:nvPr/>
          </p:nvCxnSpPr>
          <p:spPr>
            <a:xfrm flipH="1">
              <a:off x="2506067" y="869504"/>
              <a:ext cx="1584176" cy="504056"/>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 name="ZoneTexte 1">
            <a:extLst>
              <a:ext uri="{FF2B5EF4-FFF2-40B4-BE49-F238E27FC236}">
                <a16:creationId xmlns:a16="http://schemas.microsoft.com/office/drawing/2014/main" id="{DEB34253-603D-69E5-4269-DB50E36A2B18}"/>
              </a:ext>
            </a:extLst>
          </p:cNvPr>
          <p:cNvSpPr txBox="1"/>
          <p:nvPr/>
        </p:nvSpPr>
        <p:spPr>
          <a:xfrm>
            <a:off x="201812" y="941512"/>
            <a:ext cx="1512167" cy="400110"/>
          </a:xfrm>
          <a:prstGeom prst="rect">
            <a:avLst/>
          </a:prstGeom>
          <a:noFill/>
        </p:spPr>
        <p:txBody>
          <a:bodyPr wrap="square" rtlCol="0">
            <a:spAutoFit/>
          </a:bodyPr>
          <a:lstStyle/>
          <a:p>
            <a:r>
              <a:rPr lang="en-GB" b="1" dirty="0">
                <a:solidFill>
                  <a:srgbClr val="FF6700"/>
                </a:solidFill>
              </a:rPr>
              <a:t>The idea: </a:t>
            </a:r>
          </a:p>
        </p:txBody>
      </p:sp>
      <p:sp>
        <p:nvSpPr>
          <p:cNvPr id="4" name="ZoneTexte 3">
            <a:extLst>
              <a:ext uri="{FF2B5EF4-FFF2-40B4-BE49-F238E27FC236}">
                <a16:creationId xmlns:a16="http://schemas.microsoft.com/office/drawing/2014/main" id="{078D82E6-B802-C3EA-2B62-5F4FD979A982}"/>
              </a:ext>
            </a:extLst>
          </p:cNvPr>
          <p:cNvSpPr txBox="1"/>
          <p:nvPr/>
        </p:nvSpPr>
        <p:spPr>
          <a:xfrm>
            <a:off x="1353939" y="1733600"/>
            <a:ext cx="432048" cy="307777"/>
          </a:xfrm>
          <a:prstGeom prst="rect">
            <a:avLst/>
          </a:prstGeom>
          <a:noFill/>
        </p:spPr>
        <p:txBody>
          <a:bodyPr wrap="square" rtlCol="0">
            <a:spAutoFit/>
          </a:bodyPr>
          <a:lstStyle/>
          <a:p>
            <a:r>
              <a:rPr lang="en-GB" sz="1400" dirty="0">
                <a:solidFill>
                  <a:srgbClr val="FF6700"/>
                </a:solidFill>
                <a:latin typeface="+mn-lt"/>
              </a:rPr>
              <a:t>(1)</a:t>
            </a:r>
          </a:p>
        </p:txBody>
      </p:sp>
      <p:sp>
        <p:nvSpPr>
          <p:cNvPr id="241" name="ZoneTexte 240">
            <a:extLst>
              <a:ext uri="{FF2B5EF4-FFF2-40B4-BE49-F238E27FC236}">
                <a16:creationId xmlns:a16="http://schemas.microsoft.com/office/drawing/2014/main" id="{5ADB48E4-C165-9EA7-C51F-C4CD9DB97F21}"/>
              </a:ext>
            </a:extLst>
          </p:cNvPr>
          <p:cNvSpPr txBox="1"/>
          <p:nvPr/>
        </p:nvSpPr>
        <p:spPr>
          <a:xfrm>
            <a:off x="4450283" y="1785863"/>
            <a:ext cx="432048" cy="307777"/>
          </a:xfrm>
          <a:prstGeom prst="rect">
            <a:avLst/>
          </a:prstGeom>
          <a:noFill/>
        </p:spPr>
        <p:txBody>
          <a:bodyPr wrap="square" rtlCol="0">
            <a:spAutoFit/>
          </a:bodyPr>
          <a:lstStyle/>
          <a:p>
            <a:r>
              <a:rPr lang="en-GB" sz="1400" dirty="0">
                <a:solidFill>
                  <a:srgbClr val="FF6700"/>
                </a:solidFill>
                <a:latin typeface="+mn-lt"/>
              </a:rPr>
              <a:t>(2)</a:t>
            </a:r>
          </a:p>
        </p:txBody>
      </p:sp>
      <p:sp>
        <p:nvSpPr>
          <p:cNvPr id="242" name="ZoneTexte 241">
            <a:extLst>
              <a:ext uri="{FF2B5EF4-FFF2-40B4-BE49-F238E27FC236}">
                <a16:creationId xmlns:a16="http://schemas.microsoft.com/office/drawing/2014/main" id="{85E3FD80-4208-C7F5-B440-820FE413FC93}"/>
              </a:ext>
            </a:extLst>
          </p:cNvPr>
          <p:cNvSpPr txBox="1"/>
          <p:nvPr/>
        </p:nvSpPr>
        <p:spPr>
          <a:xfrm>
            <a:off x="4378275" y="3370039"/>
            <a:ext cx="432048" cy="307777"/>
          </a:xfrm>
          <a:prstGeom prst="rect">
            <a:avLst/>
          </a:prstGeom>
          <a:noFill/>
        </p:spPr>
        <p:txBody>
          <a:bodyPr wrap="square" rtlCol="0">
            <a:spAutoFit/>
          </a:bodyPr>
          <a:lstStyle/>
          <a:p>
            <a:r>
              <a:rPr lang="en-GB" sz="1400" dirty="0">
                <a:solidFill>
                  <a:srgbClr val="FF6700"/>
                </a:solidFill>
                <a:latin typeface="+mn-lt"/>
              </a:rPr>
              <a:t>(3)</a:t>
            </a:r>
          </a:p>
        </p:txBody>
      </p:sp>
      <p:sp>
        <p:nvSpPr>
          <p:cNvPr id="243" name="ZoneTexte 242">
            <a:extLst>
              <a:ext uri="{FF2B5EF4-FFF2-40B4-BE49-F238E27FC236}">
                <a16:creationId xmlns:a16="http://schemas.microsoft.com/office/drawing/2014/main" id="{21A5D8CE-20D9-8EB3-2BBD-0EB64AAA2361}"/>
              </a:ext>
            </a:extLst>
          </p:cNvPr>
          <p:cNvSpPr txBox="1"/>
          <p:nvPr/>
        </p:nvSpPr>
        <p:spPr>
          <a:xfrm>
            <a:off x="1209923" y="3317776"/>
            <a:ext cx="432048" cy="307777"/>
          </a:xfrm>
          <a:prstGeom prst="rect">
            <a:avLst/>
          </a:prstGeom>
          <a:noFill/>
        </p:spPr>
        <p:txBody>
          <a:bodyPr wrap="square" rtlCol="0">
            <a:spAutoFit/>
          </a:bodyPr>
          <a:lstStyle/>
          <a:p>
            <a:r>
              <a:rPr lang="en-GB" sz="1400" dirty="0">
                <a:solidFill>
                  <a:srgbClr val="FF6700"/>
                </a:solidFill>
                <a:latin typeface="+mn-lt"/>
              </a:rPr>
              <a:t>(4)</a:t>
            </a:r>
          </a:p>
        </p:txBody>
      </p:sp>
      <p:sp>
        <p:nvSpPr>
          <p:cNvPr id="244" name="ZoneTexte 243">
            <a:extLst>
              <a:ext uri="{FF2B5EF4-FFF2-40B4-BE49-F238E27FC236}">
                <a16:creationId xmlns:a16="http://schemas.microsoft.com/office/drawing/2014/main" id="{7EBE192F-2B46-5955-04D2-0D722C51179E}"/>
              </a:ext>
            </a:extLst>
          </p:cNvPr>
          <p:cNvSpPr txBox="1"/>
          <p:nvPr/>
        </p:nvSpPr>
        <p:spPr>
          <a:xfrm>
            <a:off x="1497955" y="1589584"/>
            <a:ext cx="432048" cy="307777"/>
          </a:xfrm>
          <a:prstGeom prst="rect">
            <a:avLst/>
          </a:prstGeom>
          <a:noFill/>
        </p:spPr>
        <p:txBody>
          <a:bodyPr wrap="square" rtlCol="0">
            <a:spAutoFit/>
          </a:bodyPr>
          <a:lstStyle/>
          <a:p>
            <a:r>
              <a:rPr lang="en-GB" sz="1400" dirty="0">
                <a:solidFill>
                  <a:srgbClr val="FF6700"/>
                </a:solidFill>
                <a:latin typeface="+mn-lt"/>
              </a:rPr>
              <a:t>(1’)</a:t>
            </a:r>
          </a:p>
        </p:txBody>
      </p:sp>
      <p:sp>
        <p:nvSpPr>
          <p:cNvPr id="7" name="ZoneTexte 6">
            <a:extLst>
              <a:ext uri="{FF2B5EF4-FFF2-40B4-BE49-F238E27FC236}">
                <a16:creationId xmlns:a16="http://schemas.microsoft.com/office/drawing/2014/main" id="{C3948E59-D5AC-7369-F38C-D0FE25EC99AE}"/>
              </a:ext>
            </a:extLst>
          </p:cNvPr>
          <p:cNvSpPr txBox="1"/>
          <p:nvPr/>
        </p:nvSpPr>
        <p:spPr>
          <a:xfrm>
            <a:off x="2506067" y="2492588"/>
            <a:ext cx="1152128" cy="400110"/>
          </a:xfrm>
          <a:prstGeom prst="rect">
            <a:avLst/>
          </a:prstGeom>
          <a:noFill/>
        </p:spPr>
        <p:txBody>
          <a:bodyPr wrap="square" rtlCol="0">
            <a:spAutoFit/>
          </a:bodyPr>
          <a:lstStyle/>
          <a:p>
            <a:r>
              <a:rPr lang="en-GB" dirty="0">
                <a:solidFill>
                  <a:srgbClr val="229023"/>
                </a:solidFill>
                <a:latin typeface="+mn-lt"/>
              </a:rPr>
              <a:t>ERL Loop</a:t>
            </a:r>
          </a:p>
        </p:txBody>
      </p:sp>
      <p:sp>
        <p:nvSpPr>
          <p:cNvPr id="20" name="ZoneTexte 19">
            <a:extLst>
              <a:ext uri="{FF2B5EF4-FFF2-40B4-BE49-F238E27FC236}">
                <a16:creationId xmlns:a16="http://schemas.microsoft.com/office/drawing/2014/main" id="{EF2BA91F-D979-E256-275F-FF7A8505D04B}"/>
              </a:ext>
            </a:extLst>
          </p:cNvPr>
          <p:cNvSpPr txBox="1"/>
          <p:nvPr/>
        </p:nvSpPr>
        <p:spPr>
          <a:xfrm>
            <a:off x="4602683" y="1733600"/>
            <a:ext cx="639688" cy="307777"/>
          </a:xfrm>
          <a:prstGeom prst="rect">
            <a:avLst/>
          </a:prstGeom>
          <a:noFill/>
        </p:spPr>
        <p:txBody>
          <a:bodyPr wrap="square" rtlCol="0">
            <a:spAutoFit/>
          </a:bodyPr>
          <a:lstStyle/>
          <a:p>
            <a:r>
              <a:rPr lang="en-GB" sz="1400" dirty="0">
                <a:solidFill>
                  <a:srgbClr val="FF6700"/>
                </a:solidFill>
                <a:latin typeface="+mn-lt"/>
              </a:rPr>
              <a:t>(2’)…</a:t>
            </a:r>
          </a:p>
        </p:txBody>
      </p:sp>
      <p:sp>
        <p:nvSpPr>
          <p:cNvPr id="3" name="ZoneTexte 2">
            <a:extLst>
              <a:ext uri="{FF2B5EF4-FFF2-40B4-BE49-F238E27FC236}">
                <a16:creationId xmlns:a16="http://schemas.microsoft.com/office/drawing/2014/main" id="{55D69398-45E8-79A1-1214-05DE2707A69B}"/>
              </a:ext>
            </a:extLst>
          </p:cNvPr>
          <p:cNvSpPr txBox="1"/>
          <p:nvPr/>
        </p:nvSpPr>
        <p:spPr>
          <a:xfrm>
            <a:off x="2290043" y="4049469"/>
            <a:ext cx="1800200" cy="492443"/>
          </a:xfrm>
          <a:prstGeom prst="rect">
            <a:avLst/>
          </a:prstGeom>
          <a:noFill/>
          <a:ln>
            <a:solidFill>
              <a:schemeClr val="accent1">
                <a:lumMod val="75000"/>
              </a:schemeClr>
            </a:solidFill>
          </a:ln>
        </p:spPr>
        <p:txBody>
          <a:bodyPr wrap="square" rtlCol="0">
            <a:spAutoFit/>
          </a:bodyPr>
          <a:lstStyle/>
          <a:p>
            <a:pPr algn="ctr"/>
            <a:r>
              <a:rPr lang="en-GB" sz="1300" b="1" u="sng" dirty="0">
                <a:solidFill>
                  <a:schemeClr val="accent1">
                    <a:lumMod val="75000"/>
                  </a:schemeClr>
                </a:solidFill>
                <a:latin typeface="+mn-lt"/>
              </a:rPr>
              <a:t>Deceleration</a:t>
            </a:r>
            <a:r>
              <a:rPr lang="en-GB" sz="1300" dirty="0">
                <a:solidFill>
                  <a:schemeClr val="accent1">
                    <a:lumMod val="75000"/>
                  </a:schemeClr>
                </a:solidFill>
                <a:latin typeface="+mn-lt"/>
              </a:rPr>
              <a:t>:</a:t>
            </a:r>
          </a:p>
          <a:p>
            <a:pPr algn="ctr"/>
            <a:r>
              <a:rPr lang="en-GB" sz="1300" dirty="0">
                <a:solidFill>
                  <a:schemeClr val="accent1">
                    <a:lumMod val="75000"/>
                  </a:schemeClr>
                </a:solidFill>
                <a:latin typeface="+mn-lt"/>
              </a:rPr>
              <a:t>180° RF Phase shift</a:t>
            </a:r>
          </a:p>
        </p:txBody>
      </p:sp>
      <p:cxnSp>
        <p:nvCxnSpPr>
          <p:cNvPr id="38" name="Connecteur droit 37">
            <a:extLst>
              <a:ext uri="{FF2B5EF4-FFF2-40B4-BE49-F238E27FC236}">
                <a16:creationId xmlns:a16="http://schemas.microsoft.com/office/drawing/2014/main" id="{B1EC73E2-F4F2-4D33-5CA4-2D753CC2FF63}"/>
              </a:ext>
            </a:extLst>
          </p:cNvPr>
          <p:cNvCxnSpPr>
            <a:cxnSpLocks/>
            <a:stCxn id="32" idx="1"/>
          </p:cNvCxnSpPr>
          <p:nvPr/>
        </p:nvCxnSpPr>
        <p:spPr>
          <a:xfrm flipV="1">
            <a:off x="7690643" y="2263796"/>
            <a:ext cx="72008" cy="15359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FC5B37D0-FFFA-37DB-E321-AF2EB652D174}"/>
              </a:ext>
            </a:extLst>
          </p:cNvPr>
          <p:cNvCxnSpPr>
            <a:cxnSpLocks/>
          </p:cNvCxnSpPr>
          <p:nvPr/>
        </p:nvCxnSpPr>
        <p:spPr>
          <a:xfrm flipV="1">
            <a:off x="7834659" y="1940050"/>
            <a:ext cx="72008" cy="15359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5" name="Ellipse 44">
            <a:extLst>
              <a:ext uri="{FF2B5EF4-FFF2-40B4-BE49-F238E27FC236}">
                <a16:creationId xmlns:a16="http://schemas.microsoft.com/office/drawing/2014/main" id="{F5B877C1-2DC2-9929-4F52-BE60CD39E890}"/>
              </a:ext>
            </a:extLst>
          </p:cNvPr>
          <p:cNvSpPr>
            <a:spLocks/>
          </p:cNvSpPr>
          <p:nvPr/>
        </p:nvSpPr>
        <p:spPr>
          <a:xfrm>
            <a:off x="7114579" y="2885736"/>
            <a:ext cx="144000" cy="72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llipse 45">
            <a:extLst>
              <a:ext uri="{FF2B5EF4-FFF2-40B4-BE49-F238E27FC236}">
                <a16:creationId xmlns:a16="http://schemas.microsoft.com/office/drawing/2014/main" id="{94643243-DC94-3547-9025-CF2FF8CD7B96}"/>
              </a:ext>
            </a:extLst>
          </p:cNvPr>
          <p:cNvSpPr>
            <a:spLocks/>
          </p:cNvSpPr>
          <p:nvPr/>
        </p:nvSpPr>
        <p:spPr>
          <a:xfrm>
            <a:off x="8122691" y="2885728"/>
            <a:ext cx="144000" cy="72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Ellipse 46">
            <a:extLst>
              <a:ext uri="{FF2B5EF4-FFF2-40B4-BE49-F238E27FC236}">
                <a16:creationId xmlns:a16="http://schemas.microsoft.com/office/drawing/2014/main" id="{F29F03F2-4227-650C-F7EF-4A3697292A70}"/>
              </a:ext>
            </a:extLst>
          </p:cNvPr>
          <p:cNvSpPr>
            <a:spLocks/>
          </p:cNvSpPr>
          <p:nvPr/>
        </p:nvSpPr>
        <p:spPr>
          <a:xfrm>
            <a:off x="7042587" y="1517576"/>
            <a:ext cx="144000" cy="72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Ellipse 47">
            <a:extLst>
              <a:ext uri="{FF2B5EF4-FFF2-40B4-BE49-F238E27FC236}">
                <a16:creationId xmlns:a16="http://schemas.microsoft.com/office/drawing/2014/main" id="{373A4E41-B598-B1DB-B180-6F1ACFCD22A7}"/>
              </a:ext>
            </a:extLst>
          </p:cNvPr>
          <p:cNvSpPr>
            <a:spLocks/>
          </p:cNvSpPr>
          <p:nvPr/>
        </p:nvSpPr>
        <p:spPr>
          <a:xfrm>
            <a:off x="8158707" y="2885728"/>
            <a:ext cx="108000" cy="72000"/>
          </a:xfrm>
          <a:prstGeom prst="ellipse">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Ellipse 48">
            <a:extLst>
              <a:ext uri="{FF2B5EF4-FFF2-40B4-BE49-F238E27FC236}">
                <a16:creationId xmlns:a16="http://schemas.microsoft.com/office/drawing/2014/main" id="{6503967E-E8C7-8B3A-9CE0-45F1E50C5799}"/>
              </a:ext>
            </a:extLst>
          </p:cNvPr>
          <p:cNvSpPr>
            <a:spLocks/>
          </p:cNvSpPr>
          <p:nvPr/>
        </p:nvSpPr>
        <p:spPr>
          <a:xfrm>
            <a:off x="8986787" y="3173768"/>
            <a:ext cx="108000" cy="72000"/>
          </a:xfrm>
          <a:prstGeom prst="ellipse">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Ellipse 49">
            <a:extLst>
              <a:ext uri="{FF2B5EF4-FFF2-40B4-BE49-F238E27FC236}">
                <a16:creationId xmlns:a16="http://schemas.microsoft.com/office/drawing/2014/main" id="{825C471A-06D8-E878-484F-C650EB280227}"/>
              </a:ext>
            </a:extLst>
          </p:cNvPr>
          <p:cNvSpPr>
            <a:spLocks/>
          </p:cNvSpPr>
          <p:nvPr/>
        </p:nvSpPr>
        <p:spPr>
          <a:xfrm>
            <a:off x="7654651" y="2885728"/>
            <a:ext cx="108000" cy="72000"/>
          </a:xfrm>
          <a:prstGeom prst="ellipse">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Ellipse 58">
            <a:extLst>
              <a:ext uri="{FF2B5EF4-FFF2-40B4-BE49-F238E27FC236}">
                <a16:creationId xmlns:a16="http://schemas.microsoft.com/office/drawing/2014/main" id="{FF8876B5-A0FA-EDE8-3FAB-458A68DD6BC6}"/>
              </a:ext>
            </a:extLst>
          </p:cNvPr>
          <p:cNvSpPr>
            <a:spLocks/>
          </p:cNvSpPr>
          <p:nvPr/>
        </p:nvSpPr>
        <p:spPr>
          <a:xfrm rot="18628562">
            <a:off x="6754539" y="3071882"/>
            <a:ext cx="144000" cy="72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Ellipse 59">
            <a:extLst>
              <a:ext uri="{FF2B5EF4-FFF2-40B4-BE49-F238E27FC236}">
                <a16:creationId xmlns:a16="http://schemas.microsoft.com/office/drawing/2014/main" id="{20D3B217-3532-FC87-9773-B4C4C343D728}"/>
              </a:ext>
            </a:extLst>
          </p:cNvPr>
          <p:cNvSpPr>
            <a:spLocks/>
          </p:cNvSpPr>
          <p:nvPr/>
        </p:nvSpPr>
        <p:spPr>
          <a:xfrm>
            <a:off x="7150595" y="2885728"/>
            <a:ext cx="108000" cy="72000"/>
          </a:xfrm>
          <a:prstGeom prst="ellipse">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Ellipse 60">
            <a:extLst>
              <a:ext uri="{FF2B5EF4-FFF2-40B4-BE49-F238E27FC236}">
                <a16:creationId xmlns:a16="http://schemas.microsoft.com/office/drawing/2014/main" id="{148FA6FD-3EFC-3C38-C57C-97192D33C5C6}"/>
              </a:ext>
            </a:extLst>
          </p:cNvPr>
          <p:cNvSpPr>
            <a:spLocks/>
          </p:cNvSpPr>
          <p:nvPr/>
        </p:nvSpPr>
        <p:spPr>
          <a:xfrm>
            <a:off x="8122691" y="2885736"/>
            <a:ext cx="144000" cy="72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Ellipse 61">
            <a:extLst>
              <a:ext uri="{FF2B5EF4-FFF2-40B4-BE49-F238E27FC236}">
                <a16:creationId xmlns:a16="http://schemas.microsoft.com/office/drawing/2014/main" id="{E727455A-1D70-EDA3-5246-FC83B0D82CD0}"/>
              </a:ext>
            </a:extLst>
          </p:cNvPr>
          <p:cNvSpPr>
            <a:spLocks/>
          </p:cNvSpPr>
          <p:nvPr/>
        </p:nvSpPr>
        <p:spPr>
          <a:xfrm>
            <a:off x="7618635" y="2885728"/>
            <a:ext cx="144000" cy="72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0766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3" presetClass="exit" presetSubtype="10" fill="hold" grpId="1" nodeType="withEffect">
                                  <p:stCondLst>
                                    <p:cond delay="0"/>
                                  </p:stCondLst>
                                  <p:childTnLst>
                                    <p:animEffect transition="out" filter="blinds(horizontal)">
                                      <p:cBhvr>
                                        <p:cTn id="8" dur="500"/>
                                        <p:tgtEl>
                                          <p:spTgt spid="59"/>
                                        </p:tgtEl>
                                      </p:cBhvr>
                                    </p:animEffect>
                                    <p:set>
                                      <p:cBhvr>
                                        <p:cTn id="9" dur="1" fill="hold">
                                          <p:stCondLst>
                                            <p:cond delay="499"/>
                                          </p:stCondLst>
                                        </p:cTn>
                                        <p:tgtEl>
                                          <p:spTgt spid="59"/>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4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6"/>
                                        </p:tgtEl>
                                        <p:attrNameLst>
                                          <p:attrName>style.visibility</p:attrName>
                                        </p:attrNameLst>
                                      </p:cBhvr>
                                      <p:to>
                                        <p:strVal val="visible"/>
                                      </p:to>
                                    </p:set>
                                  </p:childTnLst>
                                </p:cTn>
                              </p:par>
                              <p:par>
                                <p:cTn id="26" presetID="3" presetClass="exit" presetSubtype="10" fill="hold" grpId="1" nodeType="withEffect">
                                  <p:stCondLst>
                                    <p:cond delay="0"/>
                                  </p:stCondLst>
                                  <p:childTnLst>
                                    <p:animEffect transition="out" filter="blinds(horizontal)">
                                      <p:cBhvr>
                                        <p:cTn id="27" dur="500"/>
                                        <p:tgtEl>
                                          <p:spTgt spid="45"/>
                                        </p:tgtEl>
                                      </p:cBhvr>
                                    </p:animEffect>
                                    <p:set>
                                      <p:cBhvr>
                                        <p:cTn id="28" dur="1" fill="hold">
                                          <p:stCondLst>
                                            <p:cond delay="499"/>
                                          </p:stCondLst>
                                        </p:cTn>
                                        <p:tgtEl>
                                          <p:spTgt spid="4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3" presetClass="exit" presetSubtype="10" fill="hold" grpId="1" nodeType="withEffect">
                                  <p:stCondLst>
                                    <p:cond delay="0"/>
                                  </p:stCondLst>
                                  <p:childTnLst>
                                    <p:animEffect transition="out" filter="blinds(horizontal)">
                                      <p:cBhvr>
                                        <p:cTn id="38" dur="500"/>
                                        <p:tgtEl>
                                          <p:spTgt spid="46"/>
                                        </p:tgtEl>
                                      </p:cBhvr>
                                    </p:animEffect>
                                    <p:set>
                                      <p:cBhvr>
                                        <p:cTn id="39" dur="1" fill="hold">
                                          <p:stCondLst>
                                            <p:cond delay="499"/>
                                          </p:stCondLst>
                                        </p:cTn>
                                        <p:tgtEl>
                                          <p:spTgt spid="4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60"/>
                                        </p:tgtEl>
                                        <p:attrNameLst>
                                          <p:attrName>style.visibility</p:attrName>
                                        </p:attrNameLst>
                                      </p:cBhvr>
                                      <p:to>
                                        <p:strVal val="visible"/>
                                      </p:to>
                                    </p:set>
                                  </p:childTnLst>
                                </p:cTn>
                              </p:par>
                              <p:par>
                                <p:cTn id="46" presetID="3" presetClass="exit" presetSubtype="10" fill="hold" grpId="1" nodeType="withEffect">
                                  <p:stCondLst>
                                    <p:cond delay="0"/>
                                  </p:stCondLst>
                                  <p:childTnLst>
                                    <p:animEffect transition="out" filter="blinds(horizontal)">
                                      <p:cBhvr>
                                        <p:cTn id="47" dur="500"/>
                                        <p:tgtEl>
                                          <p:spTgt spid="47"/>
                                        </p:tgtEl>
                                      </p:cBhvr>
                                    </p:animEffect>
                                    <p:set>
                                      <p:cBhvr>
                                        <p:cTn id="48" dur="1" fill="hold">
                                          <p:stCondLst>
                                            <p:cond delay="499"/>
                                          </p:stCondLst>
                                        </p:cTn>
                                        <p:tgtEl>
                                          <p:spTgt spid="4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par>
                                <p:cTn id="57" presetID="3" presetClass="exit" presetSubtype="10" fill="hold" grpId="1" nodeType="withEffect">
                                  <p:stCondLst>
                                    <p:cond delay="0"/>
                                  </p:stCondLst>
                                  <p:childTnLst>
                                    <p:animEffect transition="out" filter="blinds(horizontal)">
                                      <p:cBhvr>
                                        <p:cTn id="58" dur="500"/>
                                        <p:tgtEl>
                                          <p:spTgt spid="60"/>
                                        </p:tgtEl>
                                      </p:cBhvr>
                                    </p:animEffect>
                                    <p:set>
                                      <p:cBhvr>
                                        <p:cTn id="59" dur="1" fill="hold">
                                          <p:stCondLst>
                                            <p:cond delay="499"/>
                                          </p:stCondLst>
                                        </p:cTn>
                                        <p:tgtEl>
                                          <p:spTgt spid="60"/>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48"/>
                                        </p:tgtEl>
                                        <p:attrNameLst>
                                          <p:attrName>style.visibility</p:attrName>
                                        </p:attrNameLst>
                                      </p:cBhvr>
                                      <p:to>
                                        <p:strVal val="visible"/>
                                      </p:to>
                                    </p:set>
                                  </p:childTnLst>
                                </p:cTn>
                              </p:par>
                              <p:par>
                                <p:cTn id="64" presetID="3" presetClass="exit" presetSubtype="10" fill="hold" grpId="1" nodeType="withEffect">
                                  <p:stCondLst>
                                    <p:cond delay="0"/>
                                  </p:stCondLst>
                                  <p:childTnLst>
                                    <p:animEffect transition="out" filter="blinds(horizontal)">
                                      <p:cBhvr>
                                        <p:cTn id="65" dur="500"/>
                                        <p:tgtEl>
                                          <p:spTgt spid="50"/>
                                        </p:tgtEl>
                                      </p:cBhvr>
                                    </p:animEffect>
                                    <p:set>
                                      <p:cBhvr>
                                        <p:cTn id="66" dur="1" fill="hold">
                                          <p:stCondLst>
                                            <p:cond delay="499"/>
                                          </p:stCondLst>
                                        </p:cTn>
                                        <p:tgtEl>
                                          <p:spTgt spid="5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9"/>
                                        </p:tgtEl>
                                        <p:attrNameLst>
                                          <p:attrName>style.visibility</p:attrName>
                                        </p:attrNameLst>
                                      </p:cBhvr>
                                      <p:to>
                                        <p:strVal val="visible"/>
                                      </p:to>
                                    </p:set>
                                  </p:childTnLst>
                                </p:cTn>
                              </p:par>
                              <p:par>
                                <p:cTn id="71" presetID="3" presetClass="exit" presetSubtype="10" fill="hold" grpId="1" nodeType="withEffect">
                                  <p:stCondLst>
                                    <p:cond delay="0"/>
                                  </p:stCondLst>
                                  <p:childTnLst>
                                    <p:animEffect transition="out" filter="blinds(horizontal)">
                                      <p:cBhvr>
                                        <p:cTn id="72" dur="500"/>
                                        <p:tgtEl>
                                          <p:spTgt spid="48"/>
                                        </p:tgtEl>
                                      </p:cBhvr>
                                    </p:animEffect>
                                    <p:set>
                                      <p:cBhvr>
                                        <p:cTn id="73" dur="1" fill="hold">
                                          <p:stCondLst>
                                            <p:cond delay="499"/>
                                          </p:stCondLst>
                                        </p:cTn>
                                        <p:tgtEl>
                                          <p:spTgt spid="48"/>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244"/>
                                        </p:tgtEl>
                                        <p:attrNameLst>
                                          <p:attrName>style.visibility</p:attrName>
                                        </p:attrNameLst>
                                      </p:cBhvr>
                                      <p:to>
                                        <p:strVal val="visible"/>
                                      </p:to>
                                    </p:set>
                                  </p:childTnLst>
                                </p:cTn>
                              </p:par>
                              <p:par>
                                <p:cTn id="78" presetID="1" presetClass="exit" presetSubtype="0" fill="hold" grpId="1" nodeType="withEffect">
                                  <p:stCondLst>
                                    <p:cond delay="0"/>
                                  </p:stCondLst>
                                  <p:childTnLst>
                                    <p:set>
                                      <p:cBhvr>
                                        <p:cTn id="79" dur="1" fill="hold">
                                          <p:stCondLst>
                                            <p:cond delay="0"/>
                                          </p:stCondLst>
                                        </p:cTn>
                                        <p:tgtEl>
                                          <p:spTgt spid="4"/>
                                        </p:tgtEl>
                                        <p:attrNameLst>
                                          <p:attrName>style.visibility</p:attrName>
                                        </p:attrNameLst>
                                      </p:cBhvr>
                                      <p:to>
                                        <p:strVal val="hidden"/>
                                      </p:to>
                                    </p:set>
                                  </p:childTnLst>
                                </p:cTn>
                              </p:par>
                              <p:par>
                                <p:cTn id="80" presetID="3" presetClass="exit" presetSubtype="10" fill="hold" grpId="1" nodeType="withEffect">
                                  <p:stCondLst>
                                    <p:cond delay="0"/>
                                  </p:stCondLst>
                                  <p:childTnLst>
                                    <p:animEffect transition="out" filter="blinds(horizontal)">
                                      <p:cBhvr>
                                        <p:cTn id="81" dur="500"/>
                                        <p:tgtEl>
                                          <p:spTgt spid="49"/>
                                        </p:tgtEl>
                                      </p:cBhvr>
                                    </p:animEffect>
                                    <p:set>
                                      <p:cBhvr>
                                        <p:cTn id="82" dur="1" fill="hold">
                                          <p:stCondLst>
                                            <p:cond delay="499"/>
                                          </p:stCondLst>
                                        </p:cTn>
                                        <p:tgtEl>
                                          <p:spTgt spid="49"/>
                                        </p:tgtEl>
                                        <p:attrNameLst>
                                          <p:attrName>style.visibility</p:attrName>
                                        </p:attrNameLst>
                                      </p:cBhvr>
                                      <p:to>
                                        <p:strVal val="hidden"/>
                                      </p:to>
                                    </p:set>
                                  </p:childTnLst>
                                </p:cTn>
                              </p:par>
                              <p:par>
                                <p:cTn id="83" presetID="1" presetClass="entr" presetSubtype="0" fill="hold" grpId="2" nodeType="withEffect">
                                  <p:stCondLst>
                                    <p:cond delay="0"/>
                                  </p:stCondLst>
                                  <p:childTnLst>
                                    <p:set>
                                      <p:cBhvr>
                                        <p:cTn id="84" dur="1" fill="hold">
                                          <p:stCondLst>
                                            <p:cond delay="0"/>
                                          </p:stCondLst>
                                        </p:cTn>
                                        <p:tgtEl>
                                          <p:spTgt spid="4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13"/>
                                        </p:tgtEl>
                                        <p:attrNameLst>
                                          <p:attrName>style.visibility</p:attrName>
                                        </p:attrNameLst>
                                      </p:cBhvr>
                                      <p:to>
                                        <p:strVal val="visible"/>
                                      </p:to>
                                    </p:set>
                                  </p:childTnLst>
                                </p:cTn>
                              </p:par>
                              <p:par>
                                <p:cTn id="89" presetID="1" presetClass="entr" presetSubtype="0" fill="hold" grpId="3" nodeType="withEffect">
                                  <p:stCondLst>
                                    <p:cond delay="0"/>
                                  </p:stCondLst>
                                  <p:childTnLst>
                                    <p:set>
                                      <p:cBhvr>
                                        <p:cTn id="90" dur="1" fill="hold">
                                          <p:stCondLst>
                                            <p:cond delay="0"/>
                                          </p:stCondLst>
                                        </p:cTn>
                                        <p:tgtEl>
                                          <p:spTgt spid="62"/>
                                        </p:tgtEl>
                                        <p:attrNameLst>
                                          <p:attrName>style.visibility</p:attrName>
                                        </p:attrNameLst>
                                      </p:cBhvr>
                                      <p:to>
                                        <p:strVal val="visible"/>
                                      </p:to>
                                    </p:set>
                                  </p:childTnLst>
                                </p:cTn>
                              </p:par>
                              <p:par>
                                <p:cTn id="91" presetID="3" presetClass="exit" presetSubtype="10" fill="hold" grpId="4" nodeType="withEffect">
                                  <p:stCondLst>
                                    <p:cond delay="0"/>
                                  </p:stCondLst>
                                  <p:childTnLst>
                                    <p:animEffect transition="out" filter="blinds(horizontal)">
                                      <p:cBhvr>
                                        <p:cTn id="92" dur="500"/>
                                        <p:tgtEl>
                                          <p:spTgt spid="45"/>
                                        </p:tgtEl>
                                      </p:cBhvr>
                                    </p:animEffect>
                                    <p:set>
                                      <p:cBhvr>
                                        <p:cTn id="93" dur="1" fill="hold">
                                          <p:stCondLst>
                                            <p:cond delay="499"/>
                                          </p:stCondLst>
                                        </p:cTn>
                                        <p:tgtEl>
                                          <p:spTgt spid="45"/>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 presetClass="exit" presetSubtype="0" fill="hold" nodeType="clickEffect">
                                  <p:stCondLst>
                                    <p:cond delay="0"/>
                                  </p:stCondLst>
                                  <p:childTnLst>
                                    <p:set>
                                      <p:cBhvr>
                                        <p:cTn id="97" dur="1" fill="hold">
                                          <p:stCondLst>
                                            <p:cond delay="0"/>
                                          </p:stCondLst>
                                        </p:cTn>
                                        <p:tgtEl>
                                          <p:spTgt spid="13"/>
                                        </p:tgtEl>
                                        <p:attrNameLst>
                                          <p:attrName>style.visibility</p:attrName>
                                        </p:attrNameLst>
                                      </p:cBhvr>
                                      <p:to>
                                        <p:strVal val="hidden"/>
                                      </p:to>
                                    </p:set>
                                  </p:childTnLst>
                                </p:cTn>
                              </p:par>
                              <p:par>
                                <p:cTn id="98" presetID="1" presetClass="exit" presetSubtype="0" fill="hold" grpId="1" nodeType="withEffect">
                                  <p:stCondLst>
                                    <p:cond delay="0"/>
                                  </p:stCondLst>
                                  <p:childTnLst>
                                    <p:set>
                                      <p:cBhvr>
                                        <p:cTn id="99" dur="1" fill="hold">
                                          <p:stCondLst>
                                            <p:cond delay="0"/>
                                          </p:stCondLst>
                                        </p:cTn>
                                        <p:tgtEl>
                                          <p:spTgt spid="6"/>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20"/>
                                        </p:tgtEl>
                                        <p:attrNameLst>
                                          <p:attrName>style.visibility</p:attrName>
                                        </p:attrNameLst>
                                      </p:cBhvr>
                                      <p:to>
                                        <p:strVal val="visible"/>
                                      </p:to>
                                    </p:set>
                                  </p:childTnLst>
                                </p:cTn>
                              </p:par>
                              <p:par>
                                <p:cTn id="104" presetID="1" presetClass="exit" presetSubtype="0" fill="hold" grpId="1" nodeType="withEffect">
                                  <p:stCondLst>
                                    <p:cond delay="0"/>
                                  </p:stCondLst>
                                  <p:childTnLst>
                                    <p:set>
                                      <p:cBhvr>
                                        <p:cTn id="105" dur="1" fill="hold">
                                          <p:stCondLst>
                                            <p:cond delay="0"/>
                                          </p:stCondLst>
                                        </p:cTn>
                                        <p:tgtEl>
                                          <p:spTgt spid="241"/>
                                        </p:tgtEl>
                                        <p:attrNameLst>
                                          <p:attrName>style.visibility</p:attrName>
                                        </p:attrNameLst>
                                      </p:cBhvr>
                                      <p:to>
                                        <p:strVal val="hidden"/>
                                      </p:to>
                                    </p:set>
                                  </p:childTnLst>
                                </p:cTn>
                              </p:par>
                              <p:par>
                                <p:cTn id="106" presetID="1" presetClass="entr" presetSubtype="0" fill="hold" grpId="2" nodeType="withEffect">
                                  <p:stCondLst>
                                    <p:cond delay="0"/>
                                  </p:stCondLst>
                                  <p:childTnLst>
                                    <p:set>
                                      <p:cBhvr>
                                        <p:cTn id="107" dur="1" fill="hold">
                                          <p:stCondLst>
                                            <p:cond delay="0"/>
                                          </p:stCondLst>
                                        </p:cTn>
                                        <p:tgtEl>
                                          <p:spTgt spid="61"/>
                                        </p:tgtEl>
                                        <p:attrNameLst>
                                          <p:attrName>style.visibility</p:attrName>
                                        </p:attrNameLst>
                                      </p:cBhvr>
                                      <p:to>
                                        <p:strVal val="visible"/>
                                      </p:to>
                                    </p:set>
                                  </p:childTnLst>
                                </p:cTn>
                              </p:par>
                              <p:par>
                                <p:cTn id="108" presetID="3" presetClass="exit" presetSubtype="10" fill="hold" grpId="4" nodeType="withEffect">
                                  <p:stCondLst>
                                    <p:cond delay="0"/>
                                  </p:stCondLst>
                                  <p:childTnLst>
                                    <p:animEffect transition="out" filter="blinds(horizontal)">
                                      <p:cBhvr>
                                        <p:cTn id="109" dur="500"/>
                                        <p:tgtEl>
                                          <p:spTgt spid="62"/>
                                        </p:tgtEl>
                                      </p:cBhvr>
                                    </p:animEffect>
                                    <p:set>
                                      <p:cBhvr>
                                        <p:cTn id="110" dur="1" fill="hold">
                                          <p:stCondLst>
                                            <p:cond delay="499"/>
                                          </p:stCondLst>
                                        </p:cTn>
                                        <p:tgtEl>
                                          <p:spTgt spid="62"/>
                                        </p:tgtEl>
                                        <p:attrNameLst>
                                          <p:attrName>style.visibility</p:attrName>
                                        </p:attrNameLst>
                                      </p:cBhvr>
                                      <p:to>
                                        <p:strVal val="hidden"/>
                                      </p:to>
                                    </p:set>
                                  </p:childTnLst>
                                </p:cTn>
                              </p:par>
                              <p:par>
                                <p:cTn id="111" presetID="3" presetClass="exit" presetSubtype="10" fill="hold" grpId="3" nodeType="withEffect">
                                  <p:stCondLst>
                                    <p:cond delay="0"/>
                                  </p:stCondLst>
                                  <p:childTnLst>
                                    <p:animEffect transition="out" filter="blinds(horizontal)">
                                      <p:cBhvr>
                                        <p:cTn id="112" dur="500"/>
                                        <p:tgtEl>
                                          <p:spTgt spid="45"/>
                                        </p:tgtEl>
                                      </p:cBhvr>
                                    </p:animEffect>
                                    <p:set>
                                      <p:cBhvr>
                                        <p:cTn id="113" dur="1" fill="hold">
                                          <p:stCondLst>
                                            <p:cond delay="499"/>
                                          </p:stCondLst>
                                        </p:cTn>
                                        <p:tgtEl>
                                          <p:spTgt spid="45"/>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10"/>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5"/>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59"/>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61"/>
                                        </p:tgtEl>
                                        <p:attrNameLst>
                                          <p:attrName>style.visibility</p:attrName>
                                        </p:attrNameLst>
                                      </p:cBhvr>
                                      <p:to>
                                        <p:strVal val="visible"/>
                                      </p:to>
                                    </p:set>
                                  </p:childTnLst>
                                </p:cTn>
                              </p:par>
                              <p:par>
                                <p:cTn id="126" presetID="3" presetClass="exit" presetSubtype="10" fill="hold" grpId="1" nodeType="withEffect">
                                  <p:stCondLst>
                                    <p:cond delay="0"/>
                                  </p:stCondLst>
                                  <p:childTnLst>
                                    <p:animEffect transition="out" filter="blinds(horizontal)">
                                      <p:cBhvr>
                                        <p:cTn id="127" dur="500"/>
                                        <p:tgtEl>
                                          <p:spTgt spid="61"/>
                                        </p:tgtEl>
                                      </p:cBhvr>
                                    </p:animEffect>
                                    <p:set>
                                      <p:cBhvr>
                                        <p:cTn id="128" dur="1" fill="hold">
                                          <p:stCondLst>
                                            <p:cond delay="499"/>
                                          </p:stCondLst>
                                        </p:cTn>
                                        <p:tgtEl>
                                          <p:spTgt spid="61"/>
                                        </p:tgtEl>
                                        <p:attrNameLst>
                                          <p:attrName>style.visibility</p:attrName>
                                        </p:attrNameLst>
                                      </p:cBhvr>
                                      <p:to>
                                        <p:strVal val="hidden"/>
                                      </p:to>
                                    </p:set>
                                  </p:childTnLst>
                                </p:cTn>
                              </p:par>
                              <p:par>
                                <p:cTn id="129" presetID="1" presetClass="entr" presetSubtype="0" fill="hold" grpId="2" nodeType="withEffect">
                                  <p:stCondLst>
                                    <p:cond delay="0"/>
                                  </p:stCondLst>
                                  <p:childTnLst>
                                    <p:set>
                                      <p:cBhvr>
                                        <p:cTn id="130" dur="1" fill="hold">
                                          <p:stCondLst>
                                            <p:cond delay="0"/>
                                          </p:stCondLst>
                                        </p:cTn>
                                        <p:tgtEl>
                                          <p:spTgt spid="62"/>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62"/>
                                        </p:tgtEl>
                                        <p:attrNameLst>
                                          <p:attrName>style.visibility</p:attrName>
                                        </p:attrNameLst>
                                      </p:cBhvr>
                                      <p:to>
                                        <p:strVal val="visible"/>
                                      </p:to>
                                    </p:set>
                                  </p:childTnLst>
                                </p:cTn>
                              </p:par>
                              <p:par>
                                <p:cTn id="133" presetID="3" presetClass="exit" presetSubtype="10" fill="hold" grpId="1" nodeType="withEffect">
                                  <p:stCondLst>
                                    <p:cond delay="0"/>
                                  </p:stCondLst>
                                  <p:childTnLst>
                                    <p:animEffect transition="out" filter="blinds(horizontal)">
                                      <p:cBhvr>
                                        <p:cTn id="134" dur="500"/>
                                        <p:tgtEl>
                                          <p:spTgt spid="62"/>
                                        </p:tgtEl>
                                      </p:cBhvr>
                                    </p:animEffect>
                                    <p:set>
                                      <p:cBhvr>
                                        <p:cTn id="135" dur="1" fill="hold">
                                          <p:stCondLst>
                                            <p:cond delay="499"/>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9" grpId="0"/>
      <p:bldP spid="22" grpId="0"/>
      <p:bldP spid="5" grpId="0"/>
      <p:bldP spid="10" grpId="0"/>
      <p:bldP spid="6" grpId="0" animBg="1"/>
      <p:bldP spid="6" grpId="1" animBg="1"/>
      <p:bldP spid="4" grpId="0"/>
      <p:bldP spid="4" grpId="1"/>
      <p:bldP spid="241" grpId="0"/>
      <p:bldP spid="241" grpId="1"/>
      <p:bldP spid="242" grpId="0"/>
      <p:bldP spid="243" grpId="0"/>
      <p:bldP spid="244" grpId="0"/>
      <p:bldP spid="20" grpId="0"/>
      <p:bldP spid="3" grpId="0" animBg="1"/>
      <p:bldP spid="45" grpId="0" animBg="1"/>
      <p:bldP spid="45" grpId="1" animBg="1"/>
      <p:bldP spid="45" grpId="2" animBg="1"/>
      <p:bldP spid="45" grpId="3" animBg="1"/>
      <p:bldP spid="45" grpId="4"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9" grpId="0" animBg="1"/>
      <p:bldP spid="59" grpId="1" animBg="1"/>
      <p:bldP spid="60" grpId="0" animBg="1"/>
      <p:bldP spid="60" grpId="1" animBg="1"/>
      <p:bldP spid="61" grpId="0" animBg="1"/>
      <p:bldP spid="61" grpId="1" animBg="1"/>
      <p:bldP spid="61" grpId="2" animBg="1"/>
      <p:bldP spid="62" grpId="0" animBg="1"/>
      <p:bldP spid="62" grpId="1" animBg="1"/>
      <p:bldP spid="62" grpId="2" animBg="1"/>
      <p:bldP spid="62" grpId="3" animBg="1"/>
      <p:bldP spid="62" grpId="4"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216B9F2-64F5-4F24-892D-1ECCA6DA36BE}"/>
              </a:ext>
            </a:extLst>
          </p:cNvPr>
          <p:cNvPicPr>
            <a:picLocks noChangeAspect="1"/>
          </p:cNvPicPr>
          <p:nvPr/>
        </p:nvPicPr>
        <p:blipFill>
          <a:blip r:embed="rId2"/>
          <a:stretch>
            <a:fillRect/>
          </a:stretch>
        </p:blipFill>
        <p:spPr>
          <a:xfrm>
            <a:off x="7270435" y="653480"/>
            <a:ext cx="3312368" cy="4219490"/>
          </a:xfrm>
          <a:prstGeom prst="rect">
            <a:avLst/>
          </a:prstGeom>
        </p:spPr>
      </p:pic>
      <p:sp>
        <p:nvSpPr>
          <p:cNvPr id="5" name="ZoneTexte 4">
            <a:extLst>
              <a:ext uri="{FF2B5EF4-FFF2-40B4-BE49-F238E27FC236}">
                <a16:creationId xmlns:a16="http://schemas.microsoft.com/office/drawing/2014/main" id="{745F8DFA-A484-27FE-A00B-81562320252D}"/>
              </a:ext>
            </a:extLst>
          </p:cNvPr>
          <p:cNvSpPr txBox="1"/>
          <p:nvPr/>
        </p:nvSpPr>
        <p:spPr>
          <a:xfrm>
            <a:off x="7042571" y="4863043"/>
            <a:ext cx="3672408" cy="707886"/>
          </a:xfrm>
          <a:prstGeom prst="rect">
            <a:avLst/>
          </a:prstGeom>
          <a:noFill/>
        </p:spPr>
        <p:txBody>
          <a:bodyPr wrap="square" rtlCol="0">
            <a:spAutoFit/>
          </a:bodyPr>
          <a:lstStyle/>
          <a:p>
            <a:pPr algn="ctr"/>
            <a:r>
              <a:rPr lang="fr-FR" b="1" dirty="0">
                <a:latin typeface="+mn-lt"/>
              </a:rPr>
              <a:t>Sébastien Bousson</a:t>
            </a:r>
          </a:p>
          <a:p>
            <a:pPr algn="ctr"/>
            <a:r>
              <a:rPr lang="fr-FR" b="1" dirty="0">
                <a:latin typeface="+mn-lt"/>
              </a:rPr>
              <a:t>1972-2022</a:t>
            </a:r>
          </a:p>
        </p:txBody>
      </p:sp>
      <p:sp>
        <p:nvSpPr>
          <p:cNvPr id="6" name="ZoneTexte 5">
            <a:extLst>
              <a:ext uri="{FF2B5EF4-FFF2-40B4-BE49-F238E27FC236}">
                <a16:creationId xmlns:a16="http://schemas.microsoft.com/office/drawing/2014/main" id="{24948D44-05F6-E023-E857-FF782EBA649F}"/>
              </a:ext>
            </a:extLst>
          </p:cNvPr>
          <p:cNvSpPr txBox="1"/>
          <p:nvPr/>
        </p:nvSpPr>
        <p:spPr>
          <a:xfrm>
            <a:off x="489843" y="1311999"/>
            <a:ext cx="6480720" cy="4124206"/>
          </a:xfrm>
          <a:prstGeom prst="rect">
            <a:avLst/>
          </a:prstGeom>
          <a:noFill/>
        </p:spPr>
        <p:txBody>
          <a:bodyPr wrap="square" rtlCol="0">
            <a:spAutoFit/>
          </a:bodyPr>
          <a:lstStyle/>
          <a:p>
            <a:pPr algn="just"/>
            <a:r>
              <a:rPr lang="en-GB" b="1" dirty="0">
                <a:latin typeface="+mn-lt"/>
              </a:rPr>
              <a:t>In the memory of Sébastien</a:t>
            </a:r>
          </a:p>
          <a:p>
            <a:pPr algn="just"/>
            <a:endParaRPr lang="en-GB" sz="1800" b="1" dirty="0">
              <a:latin typeface="+mn-lt"/>
            </a:endParaRPr>
          </a:p>
          <a:p>
            <a:pPr algn="just"/>
            <a:r>
              <a:rPr lang="en-GB" sz="1400" dirty="0"/>
              <a:t>Sébastien was an internationally recognized expert, who has worked throughout his career to lead R&amp;D on superconducting accelerating systems. For more than twenty years, he put his skills and dynamism at the service of the discipline and assumed high responsibilities at IPNo, IJCLab and IN2P3-CNRS: project manager then manager of the SUPRATech technological platform, coordination of major work packages in large European programs (EURISOL, TIARA) or project manager of CNRS contribution to the European Spallation Source- ESS. </a:t>
            </a:r>
          </a:p>
          <a:p>
            <a:pPr algn="just"/>
            <a:endParaRPr lang="en-GB" sz="1400" dirty="0"/>
          </a:p>
          <a:p>
            <a:pPr algn="just"/>
            <a:r>
              <a:rPr lang="en-GB" sz="1400" dirty="0"/>
              <a:t>He was distinguished by the CNRS in 2015 with a crystal medal. With a real vision for the theme, he was one of the international experts involved in the European accelerator R&amp;D strategy for the future of particle physics. </a:t>
            </a:r>
          </a:p>
          <a:p>
            <a:pPr algn="just"/>
            <a:endParaRPr lang="en-GB" sz="1400" dirty="0"/>
          </a:p>
          <a:p>
            <a:pPr algn="just"/>
            <a:r>
              <a:rPr lang="en-GB" sz="1400" dirty="0"/>
              <a:t>Since 2020, he has been Director of the Accelerator Physics pole and Associate Scientific Director of the IJCLab. Beyond his skills and his leadership, Sébastien is recognized for his great human qualities. His passing is a huge loss for the accelerator community, which pays him unanimous tribute.</a:t>
            </a:r>
            <a:endParaRPr lang="en-GB" sz="1600" dirty="0">
              <a:latin typeface="+mn-lt"/>
            </a:endParaRPr>
          </a:p>
        </p:txBody>
      </p:sp>
    </p:spTree>
    <p:extLst>
      <p:ext uri="{BB962C8B-B14F-4D97-AF65-F5344CB8AC3E}">
        <p14:creationId xmlns:p14="http://schemas.microsoft.com/office/powerpoint/2010/main" val="1593142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8">
            <a:extLst>
              <a:ext uri="{FF2B5EF4-FFF2-40B4-BE49-F238E27FC236}">
                <a16:creationId xmlns:a16="http://schemas.microsoft.com/office/drawing/2014/main" id="{C289578E-FE5A-E34D-B13D-EB1D9148A41D}"/>
              </a:ext>
            </a:extLst>
          </p:cNvPr>
          <p:cNvSpPr>
            <a:spLocks noGrp="1"/>
          </p:cNvSpPr>
          <p:nvPr>
            <p:ph type="sldNum" sz="quarter" idx="12"/>
          </p:nvPr>
        </p:nvSpPr>
        <p:spPr/>
        <p:txBody>
          <a:bodyPr/>
          <a:lstStyle/>
          <a:p>
            <a:fld id="{77E71596-5F9D-49C5-9701-16B3CA54319D}" type="slidenum">
              <a:rPr lang="fr-FR" smtClean="0"/>
              <a:pPr/>
              <a:t>21</a:t>
            </a:fld>
            <a:endParaRPr lang="fr-FR" dirty="0"/>
          </a:p>
        </p:txBody>
      </p:sp>
      <p:sp>
        <p:nvSpPr>
          <p:cNvPr id="13" name="ZoneTexte 12">
            <a:extLst>
              <a:ext uri="{FF2B5EF4-FFF2-40B4-BE49-F238E27FC236}">
                <a16:creationId xmlns:a16="http://schemas.microsoft.com/office/drawing/2014/main" id="{559F2367-E8DA-5147-BD1C-73521E0BAE8D}"/>
              </a:ext>
            </a:extLst>
          </p:cNvPr>
          <p:cNvSpPr txBox="1"/>
          <p:nvPr/>
        </p:nvSpPr>
        <p:spPr>
          <a:xfrm>
            <a:off x="190843" y="797496"/>
            <a:ext cx="10452128" cy="4739759"/>
          </a:xfrm>
          <a:prstGeom prst="rect">
            <a:avLst/>
          </a:prstGeom>
          <a:noFill/>
        </p:spPr>
        <p:txBody>
          <a:bodyPr wrap="square" rtlCol="0">
            <a:spAutoFit/>
          </a:bodyPr>
          <a:lstStyle/>
          <a:p>
            <a:pPr algn="ctr"/>
            <a:r>
              <a:rPr lang="en-GB" sz="1800" b="1" u="sng" dirty="0">
                <a:latin typeface="+mn-lt"/>
                <a:cs typeface="Arial" panose="020B0604020202020204" pitchFamily="34" charset="0"/>
              </a:rPr>
              <a:t>Acknowledgments</a:t>
            </a:r>
          </a:p>
          <a:p>
            <a:pPr algn="ctr"/>
            <a:endParaRPr lang="en-GB" sz="1800" b="1" u="sng" dirty="0">
              <a:latin typeface="+mn-lt"/>
              <a:cs typeface="Arial" panose="020B0604020202020204" pitchFamily="34" charset="0"/>
            </a:endParaRPr>
          </a:p>
          <a:p>
            <a:pPr algn="ctr"/>
            <a:r>
              <a:rPr lang="en-GB" sz="1600" dirty="0">
                <a:latin typeface="+mn-lt"/>
                <a:cs typeface="Arial" panose="020B0604020202020204" pitchFamily="34" charset="0"/>
              </a:rPr>
              <a:t>To all the colleagues that provides me with materials and contribute to the efforts presented:</a:t>
            </a:r>
          </a:p>
          <a:p>
            <a:pPr algn="ctr"/>
            <a:r>
              <a:rPr lang="en-GB" sz="1600" dirty="0" err="1">
                <a:latin typeface="+mn-lt"/>
                <a:cs typeface="Arial" panose="020B0604020202020204" pitchFamily="34" charset="0"/>
              </a:rPr>
              <a:t>Racha</a:t>
            </a:r>
            <a:r>
              <a:rPr lang="en-GB" sz="1600" dirty="0">
                <a:latin typeface="+mn-lt"/>
                <a:cs typeface="Arial" panose="020B0604020202020204" pitchFamily="34" charset="0"/>
              </a:rPr>
              <a:t> </a:t>
            </a:r>
            <a:r>
              <a:rPr lang="en-GB" sz="1600" dirty="0" err="1">
                <a:latin typeface="+mn-lt"/>
                <a:cs typeface="Arial" panose="020B0604020202020204" pitchFamily="34" charset="0"/>
              </a:rPr>
              <a:t>Abukechek</a:t>
            </a:r>
            <a:r>
              <a:rPr lang="en-GB" sz="1600" dirty="0">
                <a:latin typeface="+mn-lt"/>
                <a:cs typeface="Arial" panose="020B0604020202020204" pitchFamily="34" charset="0"/>
              </a:rPr>
              <a:t>, </a:t>
            </a:r>
            <a:r>
              <a:rPr lang="en-GB" sz="1600" dirty="0" err="1">
                <a:latin typeface="+mn-lt"/>
                <a:cs typeface="Arial" panose="020B0604020202020204" pitchFamily="34" charset="0"/>
              </a:rPr>
              <a:t>Hadil</a:t>
            </a:r>
            <a:r>
              <a:rPr lang="en-GB" sz="1600" dirty="0">
                <a:latin typeface="+mn-lt"/>
                <a:cs typeface="Arial" panose="020B0604020202020204" pitchFamily="34" charset="0"/>
              </a:rPr>
              <a:t> </a:t>
            </a:r>
            <a:r>
              <a:rPr lang="en-GB" sz="1600" dirty="0" err="1">
                <a:latin typeface="+mn-lt"/>
                <a:cs typeface="Arial" panose="020B0604020202020204" pitchFamily="34" charset="0"/>
              </a:rPr>
              <a:t>Abualrob</a:t>
            </a:r>
            <a:r>
              <a:rPr lang="en-GB" sz="1600" dirty="0">
                <a:latin typeface="+mn-lt"/>
                <a:cs typeface="Arial" panose="020B0604020202020204" pitchFamily="34" charset="0"/>
              </a:rPr>
              <a:t>, Kevin Andre, Robert </a:t>
            </a:r>
            <a:r>
              <a:rPr lang="en-GB" sz="1600" dirty="0" err="1">
                <a:latin typeface="+mn-lt"/>
                <a:cs typeface="Arial" panose="020B0604020202020204" pitchFamily="34" charset="0"/>
              </a:rPr>
              <a:t>Apsimon</a:t>
            </a:r>
            <a:r>
              <a:rPr lang="en-GB" sz="1600" dirty="0">
                <a:latin typeface="+mn-lt"/>
                <a:cs typeface="Arial" panose="020B0604020202020204" pitchFamily="34" charset="0"/>
              </a:rPr>
              <a:t>, Carmelo </a:t>
            </a:r>
            <a:r>
              <a:rPr lang="en-GB" sz="1600" dirty="0" err="1">
                <a:latin typeface="+mn-lt"/>
                <a:cs typeface="Arial" panose="020B0604020202020204" pitchFamily="34" charset="0"/>
              </a:rPr>
              <a:t>Barbagallo</a:t>
            </a:r>
            <a:r>
              <a:rPr lang="en-GB" sz="1600" dirty="0">
                <a:latin typeface="+mn-lt"/>
                <a:cs typeface="Arial" panose="020B0604020202020204" pitchFamily="34" charset="0"/>
              </a:rPr>
              <a:t>, Maud </a:t>
            </a:r>
            <a:r>
              <a:rPr lang="en-GB" sz="1600" dirty="0" err="1">
                <a:latin typeface="+mn-lt"/>
                <a:cs typeface="Arial" panose="020B0604020202020204" pitchFamily="34" charset="0"/>
              </a:rPr>
              <a:t>Baylac</a:t>
            </a:r>
            <a:r>
              <a:rPr lang="en-GB" sz="1600" dirty="0">
                <a:latin typeface="+mn-lt"/>
                <a:cs typeface="Arial" panose="020B0604020202020204" pitchFamily="34" charset="0"/>
              </a:rPr>
              <a:t>, Alex </a:t>
            </a:r>
            <a:r>
              <a:rPr lang="en-GB" sz="1600" dirty="0" err="1">
                <a:latin typeface="+mn-lt"/>
                <a:cs typeface="Arial" panose="020B0604020202020204" pitchFamily="34" charset="0"/>
              </a:rPr>
              <a:t>Bogacz</a:t>
            </a:r>
            <a:r>
              <a:rPr lang="en-GB" sz="1600" dirty="0">
                <a:latin typeface="+mn-lt"/>
                <a:cs typeface="Arial" panose="020B0604020202020204" pitchFamily="34" charset="0"/>
              </a:rPr>
              <a:t>, Sylvain Brault, Patricia Duchesne, Alex </a:t>
            </a:r>
            <a:r>
              <a:rPr lang="en-GB" sz="1600" dirty="0" err="1">
                <a:latin typeface="+mn-lt"/>
                <a:cs typeface="Arial" panose="020B0604020202020204" pitchFamily="34" charset="0"/>
              </a:rPr>
              <a:t>Fomin</a:t>
            </a:r>
            <a:r>
              <a:rPr lang="en-GB" sz="1600" dirty="0">
                <a:latin typeface="+mn-lt"/>
                <a:cs typeface="Arial" panose="020B0604020202020204" pitchFamily="34" charset="0"/>
              </a:rPr>
              <a:t>, Alexandre </a:t>
            </a:r>
            <a:r>
              <a:rPr lang="en-GB" sz="1600" dirty="0" err="1">
                <a:latin typeface="+mn-lt"/>
                <a:cs typeface="Arial" panose="020B0604020202020204" pitchFamily="34" charset="0"/>
              </a:rPr>
              <a:t>Gallas</a:t>
            </a:r>
            <a:r>
              <a:rPr lang="en-GB" sz="1600" dirty="0">
                <a:latin typeface="+mn-lt"/>
                <a:cs typeface="Arial" panose="020B0604020202020204" pitchFamily="34" charset="0"/>
              </a:rPr>
              <a:t>, </a:t>
            </a:r>
            <a:r>
              <a:rPr lang="en-GB" sz="1600" dirty="0" err="1">
                <a:latin typeface="+mn-lt"/>
                <a:cs typeface="Arial" panose="020B0604020202020204" pitchFamily="34" charset="0"/>
              </a:rPr>
              <a:t>Coline</a:t>
            </a:r>
            <a:r>
              <a:rPr lang="en-GB" sz="1600" dirty="0">
                <a:latin typeface="+mn-lt"/>
                <a:cs typeface="Arial" panose="020B0604020202020204" pitchFamily="34" charset="0"/>
              </a:rPr>
              <a:t> Guyot, Benjamin Hounsell, Gregory </a:t>
            </a:r>
            <a:r>
              <a:rPr lang="en-GB" sz="1600" dirty="0" err="1">
                <a:latin typeface="+mn-lt"/>
                <a:cs typeface="Arial" panose="020B0604020202020204" pitchFamily="34" charset="0"/>
              </a:rPr>
              <a:t>Iaquaniello</a:t>
            </a:r>
            <a:r>
              <a:rPr lang="en-GB" sz="1600" dirty="0">
                <a:latin typeface="+mn-lt"/>
                <a:cs typeface="Arial" panose="020B0604020202020204" pitchFamily="34" charset="0"/>
              </a:rPr>
              <a:t>, Max Klein, Etienne </a:t>
            </a:r>
            <a:r>
              <a:rPr lang="en-GB" sz="1600" dirty="0" err="1">
                <a:latin typeface="+mn-lt"/>
                <a:cs typeface="Arial" panose="020B0604020202020204" pitchFamily="34" charset="0"/>
              </a:rPr>
              <a:t>Labussiere</a:t>
            </a:r>
            <a:r>
              <a:rPr lang="en-GB" sz="1600" dirty="0">
                <a:latin typeface="+mn-lt"/>
                <a:cs typeface="Arial" panose="020B0604020202020204" pitchFamily="34" charset="0"/>
              </a:rPr>
              <a:t>, Rodolphe Marie, Julien Michaud, Boris </a:t>
            </a:r>
            <a:r>
              <a:rPr lang="en-GB" sz="1600" dirty="0" err="1">
                <a:latin typeface="+mn-lt"/>
                <a:cs typeface="Arial" panose="020B0604020202020204" pitchFamily="34" charset="0"/>
              </a:rPr>
              <a:t>Militsyn</a:t>
            </a:r>
            <a:r>
              <a:rPr lang="en-GB" sz="1600" dirty="0">
                <a:latin typeface="+mn-lt"/>
                <a:cs typeface="Arial" panose="020B0604020202020204" pitchFamily="34" charset="0"/>
              </a:rPr>
              <a:t>, Guillaume </a:t>
            </a:r>
            <a:r>
              <a:rPr lang="en-GB" sz="1600" dirty="0" err="1">
                <a:latin typeface="+mn-lt"/>
                <a:cs typeface="Arial" panose="020B0604020202020204" pitchFamily="34" charset="0"/>
              </a:rPr>
              <a:t>Olry</a:t>
            </a:r>
            <a:r>
              <a:rPr lang="en-GB" sz="1600" dirty="0">
                <a:latin typeface="+mn-lt"/>
                <a:cs typeface="Arial" panose="020B0604020202020204" pitchFamily="34" charset="0"/>
              </a:rPr>
              <a:t>, Gilles Olivier, Luc Perrot, Denis </a:t>
            </a:r>
            <a:r>
              <a:rPr lang="en-GB" sz="1600" dirty="0" err="1">
                <a:latin typeface="+mn-lt"/>
                <a:cs typeface="Arial" panose="020B0604020202020204" pitchFamily="34" charset="0"/>
              </a:rPr>
              <a:t>Reynet</a:t>
            </a:r>
            <a:r>
              <a:rPr lang="en-GB" sz="1600" dirty="0">
                <a:latin typeface="+mn-lt"/>
                <a:cs typeface="Arial" panose="020B0604020202020204" pitchFamily="34" charset="0"/>
              </a:rPr>
              <a:t>, Raphael Roux, Achille </a:t>
            </a:r>
            <a:r>
              <a:rPr lang="en-GB" sz="1600" dirty="0" err="1">
                <a:latin typeface="+mn-lt"/>
                <a:cs typeface="Arial" panose="020B0604020202020204" pitchFamily="34" charset="0"/>
              </a:rPr>
              <a:t>Stocchi</a:t>
            </a:r>
            <a:r>
              <a:rPr lang="en-GB" sz="1600" dirty="0">
                <a:latin typeface="+mn-lt"/>
                <a:cs typeface="Arial" panose="020B0604020202020204" pitchFamily="34" charset="0"/>
              </a:rPr>
              <a:t>, Peter Williams and </a:t>
            </a:r>
            <a:r>
              <a:rPr lang="en-GB" sz="1600" dirty="0" err="1">
                <a:latin typeface="+mn-lt"/>
                <a:cs typeface="Arial" panose="020B0604020202020204" pitchFamily="34" charset="0"/>
              </a:rPr>
              <a:t>Haipeng</a:t>
            </a:r>
            <a:r>
              <a:rPr lang="en-GB" sz="1600" dirty="0">
                <a:latin typeface="+mn-lt"/>
                <a:cs typeface="Arial" panose="020B0604020202020204" pitchFamily="34" charset="0"/>
              </a:rPr>
              <a:t> Wang. </a:t>
            </a:r>
          </a:p>
          <a:p>
            <a:pPr algn="ctr"/>
            <a:endParaRPr lang="en-GB" sz="1800" dirty="0">
              <a:latin typeface="+mn-lt"/>
              <a:cs typeface="Arial" panose="020B0604020202020204" pitchFamily="34" charset="0"/>
            </a:endParaRPr>
          </a:p>
          <a:p>
            <a:pPr algn="ctr"/>
            <a:r>
              <a:rPr lang="en-GB" sz="1800" b="1" u="sng" dirty="0">
                <a:latin typeface="+mn-lt"/>
                <a:cs typeface="Arial" panose="020B0604020202020204" pitchFamily="34" charset="0"/>
              </a:rPr>
              <a:t>PERLE related IPAC’23 contributions</a:t>
            </a:r>
          </a:p>
          <a:p>
            <a:pPr algn="ctr"/>
            <a:endParaRPr lang="en-GB" sz="1800" b="1" u="sng" dirty="0">
              <a:latin typeface="+mn-lt"/>
              <a:cs typeface="Arial" panose="020B0604020202020204" pitchFamily="34" charset="0"/>
            </a:endParaRPr>
          </a:p>
          <a:p>
            <a:r>
              <a:rPr lang="en-GB" sz="1600" dirty="0" err="1">
                <a:latin typeface="+mn-lt"/>
                <a:cs typeface="Arial" panose="020B0604020202020204" pitchFamily="34" charset="0"/>
              </a:rPr>
              <a:t>Rasha</a:t>
            </a:r>
            <a:r>
              <a:rPr lang="en-GB" sz="1600" dirty="0">
                <a:latin typeface="+mn-lt"/>
                <a:cs typeface="Arial" panose="020B0604020202020204" pitchFamily="34" charset="0"/>
              </a:rPr>
              <a:t> </a:t>
            </a:r>
            <a:r>
              <a:rPr lang="en-GB" sz="1600" dirty="0" err="1">
                <a:latin typeface="+mn-lt"/>
                <a:cs typeface="Arial" panose="020B0604020202020204" pitchFamily="34" charset="0"/>
              </a:rPr>
              <a:t>Abukeshek</a:t>
            </a:r>
            <a:r>
              <a:rPr lang="en-GB" sz="1600" dirty="0">
                <a:latin typeface="+mn-lt"/>
                <a:cs typeface="Arial" panose="020B0604020202020204" pitchFamily="34" charset="0"/>
              </a:rPr>
              <a:t> et al. “</a:t>
            </a:r>
            <a:r>
              <a:rPr lang="en-GB" sz="1600" i="1" dirty="0">
                <a:latin typeface="+mn-lt"/>
                <a:cs typeface="Arial" panose="020B0604020202020204" pitchFamily="34" charset="0"/>
              </a:rPr>
              <a:t>Magnetic design of the commutational magnet and quadrupoles for PERLE accelerator</a:t>
            </a:r>
            <a:r>
              <a:rPr lang="en-GB" sz="1600" dirty="0">
                <a:latin typeface="+mn-lt"/>
                <a:cs typeface="Arial" panose="020B0604020202020204" pitchFamily="34" charset="0"/>
              </a:rPr>
              <a:t>”- </a:t>
            </a:r>
            <a:r>
              <a:rPr lang="en-GB" sz="1600" dirty="0">
                <a:solidFill>
                  <a:schemeClr val="accent1">
                    <a:lumMod val="75000"/>
                  </a:schemeClr>
                </a:solidFill>
                <a:latin typeface="+mn-lt"/>
                <a:cs typeface="Arial" panose="020B0604020202020204" pitchFamily="34" charset="0"/>
              </a:rPr>
              <a:t>MOPA023</a:t>
            </a:r>
          </a:p>
          <a:p>
            <a:r>
              <a:rPr lang="en-GB" sz="1600" dirty="0" err="1">
                <a:latin typeface="+mn-lt"/>
                <a:cs typeface="Arial" panose="020B0604020202020204" pitchFamily="34" charset="0"/>
              </a:rPr>
              <a:t>Carmello</a:t>
            </a:r>
            <a:r>
              <a:rPr lang="en-GB" sz="1600" dirty="0">
                <a:latin typeface="+mn-lt"/>
                <a:cs typeface="Arial" panose="020B0604020202020204" pitchFamily="34" charset="0"/>
              </a:rPr>
              <a:t> </a:t>
            </a:r>
            <a:r>
              <a:rPr lang="en-GB" sz="1600" dirty="0" err="1">
                <a:latin typeface="+mn-lt"/>
                <a:cs typeface="Arial" panose="020B0604020202020204" pitchFamily="34" charset="0"/>
              </a:rPr>
              <a:t>Barbagallo</a:t>
            </a:r>
            <a:r>
              <a:rPr lang="en-GB" sz="1600" dirty="0">
                <a:latin typeface="+mn-lt"/>
                <a:cs typeface="Arial" panose="020B0604020202020204" pitchFamily="34" charset="0"/>
              </a:rPr>
              <a:t> et al. “</a:t>
            </a:r>
            <a:r>
              <a:rPr lang="en-GB" sz="1600" i="1" dirty="0">
                <a:latin typeface="+mn-lt"/>
                <a:cs typeface="Arial" panose="020B0604020202020204" pitchFamily="34" charset="0"/>
              </a:rPr>
              <a:t>First RF measurements of coaxial HOM coupler prototypes in a copper cavity for the PERLE project</a:t>
            </a:r>
            <a:r>
              <a:rPr lang="en-GB" sz="1600" dirty="0">
                <a:latin typeface="+mn-lt"/>
                <a:cs typeface="Arial" panose="020B0604020202020204" pitchFamily="34" charset="0"/>
              </a:rPr>
              <a:t>”- </a:t>
            </a:r>
            <a:r>
              <a:rPr lang="en-GB" sz="1600" dirty="0">
                <a:solidFill>
                  <a:schemeClr val="accent1">
                    <a:lumMod val="75000"/>
                  </a:schemeClr>
                </a:solidFill>
                <a:latin typeface="+mn-lt"/>
                <a:cs typeface="Arial" panose="020B0604020202020204" pitchFamily="34" charset="0"/>
              </a:rPr>
              <a:t>MOPA025</a:t>
            </a:r>
            <a:r>
              <a:rPr lang="en-GB" sz="1600" dirty="0">
                <a:latin typeface="+mn-lt"/>
                <a:cs typeface="Arial" panose="020B0604020202020204" pitchFamily="34" charset="0"/>
              </a:rPr>
              <a:t> </a:t>
            </a:r>
          </a:p>
          <a:p>
            <a:r>
              <a:rPr lang="en-GB" sz="1600" dirty="0">
                <a:latin typeface="+mn-lt"/>
                <a:cs typeface="Arial" panose="020B0604020202020204" pitchFamily="34" charset="0"/>
              </a:rPr>
              <a:t>Alexis </a:t>
            </a:r>
            <a:r>
              <a:rPr lang="en-GB" sz="1600" dirty="0" err="1">
                <a:latin typeface="+mn-lt"/>
                <a:cs typeface="Arial" panose="020B0604020202020204" pitchFamily="34" charset="0"/>
              </a:rPr>
              <a:t>Fomin</a:t>
            </a:r>
            <a:r>
              <a:rPr lang="en-GB" sz="1600" dirty="0">
                <a:latin typeface="+mn-lt"/>
                <a:cs typeface="Arial" panose="020B0604020202020204" pitchFamily="34" charset="0"/>
              </a:rPr>
              <a:t> et al. “</a:t>
            </a:r>
            <a:r>
              <a:rPr lang="en-GB" sz="1600" i="1" dirty="0">
                <a:latin typeface="+mn-lt"/>
                <a:cs typeface="Arial" panose="020B0604020202020204" pitchFamily="34" charset="0"/>
              </a:rPr>
              <a:t>Lattice design of 250 MeV version of PERLE</a:t>
            </a:r>
            <a:r>
              <a:rPr lang="en-GB" sz="1600" dirty="0">
                <a:latin typeface="+mn-lt"/>
                <a:cs typeface="Arial" panose="020B0604020202020204" pitchFamily="34" charset="0"/>
              </a:rPr>
              <a:t>”- </a:t>
            </a:r>
            <a:r>
              <a:rPr lang="en-GB" sz="1600" dirty="0">
                <a:solidFill>
                  <a:schemeClr val="accent1">
                    <a:lumMod val="75000"/>
                  </a:schemeClr>
                </a:solidFill>
                <a:latin typeface="+mn-lt"/>
                <a:cs typeface="Arial" panose="020B0604020202020204" pitchFamily="34" charset="0"/>
              </a:rPr>
              <a:t>TUPL171</a:t>
            </a:r>
          </a:p>
          <a:p>
            <a:r>
              <a:rPr lang="en-GB" sz="1600" dirty="0" err="1">
                <a:latin typeface="+mn-lt"/>
                <a:cs typeface="Arial" panose="020B0604020202020204" pitchFamily="34" charset="0"/>
              </a:rPr>
              <a:t>Coline</a:t>
            </a:r>
            <a:r>
              <a:rPr lang="en-GB" sz="1600" dirty="0">
                <a:latin typeface="+mn-lt"/>
                <a:cs typeface="Arial" panose="020B0604020202020204" pitchFamily="34" charset="0"/>
              </a:rPr>
              <a:t> Guyot et al. “</a:t>
            </a:r>
            <a:r>
              <a:rPr lang="en-GB" sz="1600" i="1" dirty="0">
                <a:latin typeface="+mn-lt"/>
                <a:cs typeface="Arial" panose="020B0604020202020204" pitchFamily="34" charset="0"/>
              </a:rPr>
              <a:t>Standing wave RF cavities </a:t>
            </a:r>
            <a:r>
              <a:rPr lang="en-GB" sz="1600" i="1" dirty="0" err="1">
                <a:latin typeface="+mn-lt"/>
                <a:cs typeface="Arial" panose="020B0604020202020204" pitchFamily="34" charset="0"/>
              </a:rPr>
              <a:t>modeling</a:t>
            </a:r>
            <a:r>
              <a:rPr lang="en-GB" sz="1600" i="1" dirty="0">
                <a:latin typeface="+mn-lt"/>
                <a:cs typeface="Arial" panose="020B0604020202020204" pitchFamily="34" charset="0"/>
              </a:rPr>
              <a:t> for multi-pass Energy Recovery Linac </a:t>
            </a:r>
            <a:r>
              <a:rPr lang="en-GB" sz="1600" i="1" dirty="0" err="1">
                <a:latin typeface="+mn-lt"/>
                <a:cs typeface="Arial" panose="020B0604020202020204" pitchFamily="34" charset="0"/>
              </a:rPr>
              <a:t>traking</a:t>
            </a:r>
            <a:r>
              <a:rPr lang="en-GB" sz="1600" i="1" dirty="0">
                <a:latin typeface="+mn-lt"/>
                <a:cs typeface="Arial" panose="020B0604020202020204" pitchFamily="34" charset="0"/>
              </a:rPr>
              <a:t> purpose</a:t>
            </a:r>
            <a:r>
              <a:rPr lang="en-GB" sz="1600" dirty="0">
                <a:latin typeface="+mn-lt"/>
                <a:cs typeface="Arial" panose="020B0604020202020204" pitchFamily="34" charset="0"/>
              </a:rPr>
              <a:t>”- </a:t>
            </a:r>
            <a:r>
              <a:rPr lang="en-GB" sz="1600" dirty="0">
                <a:solidFill>
                  <a:schemeClr val="accent1">
                    <a:lumMod val="75000"/>
                  </a:schemeClr>
                </a:solidFill>
                <a:latin typeface="+mn-lt"/>
                <a:cs typeface="Arial" panose="020B0604020202020204" pitchFamily="34" charset="0"/>
              </a:rPr>
              <a:t>TUPL170</a:t>
            </a:r>
          </a:p>
          <a:p>
            <a:endParaRPr lang="en-GB" sz="1600" dirty="0">
              <a:latin typeface="+mn-lt"/>
              <a:cs typeface="Arial" panose="020B0604020202020204" pitchFamily="34" charset="0"/>
            </a:endParaRPr>
          </a:p>
          <a:p>
            <a:pPr algn="ctr"/>
            <a:r>
              <a:rPr lang="en-GB" sz="3600" b="1" dirty="0">
                <a:solidFill>
                  <a:srgbClr val="FF6700"/>
                </a:solidFill>
                <a:latin typeface="+mn-lt"/>
                <a:cs typeface="Arial" panose="020B0604020202020204" pitchFamily="34" charset="0"/>
              </a:rPr>
              <a:t>Thank you for your attention!</a:t>
            </a:r>
          </a:p>
        </p:txBody>
      </p:sp>
      <p:sp>
        <p:nvSpPr>
          <p:cNvPr id="3" name="Espace réservé de la date 2">
            <a:extLst>
              <a:ext uri="{FF2B5EF4-FFF2-40B4-BE49-F238E27FC236}">
                <a16:creationId xmlns:a16="http://schemas.microsoft.com/office/drawing/2014/main" id="{B194785F-0809-5B98-3744-9A3125F833E9}"/>
              </a:ext>
            </a:extLst>
          </p:cNvPr>
          <p:cNvSpPr>
            <a:spLocks noGrp="1"/>
          </p:cNvSpPr>
          <p:nvPr>
            <p:ph type="dt" sz="half" idx="10"/>
          </p:nvPr>
        </p:nvSpPr>
        <p:spPr/>
        <p:txBody>
          <a:bodyPr/>
          <a:lstStyle/>
          <a:p>
            <a:r>
              <a:rPr lang="fr-FR"/>
              <a:t>May 10th, 2023</a:t>
            </a:r>
            <a:endParaRPr lang="fr-FR" dirty="0"/>
          </a:p>
        </p:txBody>
      </p:sp>
      <p:sp>
        <p:nvSpPr>
          <p:cNvPr id="4" name="Espace réservé du pied de page 3">
            <a:extLst>
              <a:ext uri="{FF2B5EF4-FFF2-40B4-BE49-F238E27FC236}">
                <a16:creationId xmlns:a16="http://schemas.microsoft.com/office/drawing/2014/main" id="{8EBD7EDB-6417-B623-6275-E681FCBB6629}"/>
              </a:ext>
            </a:extLst>
          </p:cNvPr>
          <p:cNvSpPr>
            <a:spLocks noGrp="1"/>
          </p:cNvSpPr>
          <p:nvPr>
            <p:ph type="ftr" sz="quarter" idx="11"/>
          </p:nvPr>
        </p:nvSpPr>
        <p:spPr/>
        <p:txBody>
          <a:bodyPr/>
          <a:lstStyle/>
          <a:p>
            <a:r>
              <a:rPr lang="fr-FR"/>
              <a:t>14th International Particle Accelerator Conference- IPAC'23</a:t>
            </a:r>
            <a:endParaRPr lang="fr-FR" dirty="0"/>
          </a:p>
        </p:txBody>
      </p:sp>
    </p:spTree>
    <p:extLst>
      <p:ext uri="{BB962C8B-B14F-4D97-AF65-F5344CB8AC3E}">
        <p14:creationId xmlns:p14="http://schemas.microsoft.com/office/powerpoint/2010/main" val="2078551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May 10th, 2023</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3</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en-US">
                <a:latin typeface="+mn-lt"/>
              </a:rPr>
              <a:t>14th International Particle Accelerator Conference- IPAC'23</a:t>
            </a:r>
            <a:endParaRPr lang="fr-FR">
              <a:latin typeface="+mn-lt"/>
            </a:endParaRP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7163834" cy="447518"/>
          </a:xfrm>
        </p:spPr>
        <p:txBody>
          <a:bodyPr>
            <a:normAutofit/>
          </a:bodyPr>
          <a:lstStyle/>
          <a:p>
            <a:r>
              <a:rPr lang="en-GB" dirty="0">
                <a:solidFill>
                  <a:schemeClr val="accent5">
                    <a:lumMod val="75000"/>
                  </a:schemeClr>
                </a:solidFill>
                <a:latin typeface="+mn-lt"/>
                <a:ea typeface="Arial" charset="0"/>
                <a:cs typeface="Arial" panose="020B0604020202020204" pitchFamily="34" charset="0"/>
              </a:rPr>
              <a:t>ERL - The global landscape  </a:t>
            </a:r>
            <a:endParaRPr lang="en-GB" dirty="0">
              <a:solidFill>
                <a:schemeClr val="accent5">
                  <a:lumMod val="75000"/>
                </a:schemeClr>
              </a:solidFill>
              <a:latin typeface="+mn-lt"/>
            </a:endParaRPr>
          </a:p>
        </p:txBody>
      </p:sp>
      <p:pic>
        <p:nvPicPr>
          <p:cNvPr id="2" name="Image 1">
            <a:extLst>
              <a:ext uri="{FF2B5EF4-FFF2-40B4-BE49-F238E27FC236}">
                <a16:creationId xmlns:a16="http://schemas.microsoft.com/office/drawing/2014/main" id="{41B41D81-B4DE-5D33-3B2D-48800DE3B625}"/>
              </a:ext>
            </a:extLst>
          </p:cNvPr>
          <p:cNvPicPr>
            <a:picLocks noChangeAspect="1"/>
          </p:cNvPicPr>
          <p:nvPr/>
        </p:nvPicPr>
        <p:blipFill>
          <a:blip r:embed="rId2"/>
          <a:stretch>
            <a:fillRect/>
          </a:stretch>
        </p:blipFill>
        <p:spPr>
          <a:xfrm>
            <a:off x="1569963" y="653480"/>
            <a:ext cx="7455941" cy="4985386"/>
          </a:xfrm>
          <a:prstGeom prst="rect">
            <a:avLst/>
          </a:prstGeom>
        </p:spPr>
      </p:pic>
      <p:grpSp>
        <p:nvGrpSpPr>
          <p:cNvPr id="30" name="Group 25">
            <a:extLst>
              <a:ext uri="{FF2B5EF4-FFF2-40B4-BE49-F238E27FC236}">
                <a16:creationId xmlns:a16="http://schemas.microsoft.com/office/drawing/2014/main" id="{9D8AFD7E-98E5-0589-E26B-D0E4A90B76AC}"/>
              </a:ext>
            </a:extLst>
          </p:cNvPr>
          <p:cNvGrpSpPr/>
          <p:nvPr/>
        </p:nvGrpSpPr>
        <p:grpSpPr>
          <a:xfrm>
            <a:off x="6754539" y="5261992"/>
            <a:ext cx="2736304" cy="369332"/>
            <a:chOff x="8290613" y="6407285"/>
            <a:chExt cx="2736304" cy="369332"/>
          </a:xfrm>
        </p:grpSpPr>
        <p:sp>
          <p:nvSpPr>
            <p:cNvPr id="31" name="TextBox 8">
              <a:extLst>
                <a:ext uri="{FF2B5EF4-FFF2-40B4-BE49-F238E27FC236}">
                  <a16:creationId xmlns:a16="http://schemas.microsoft.com/office/drawing/2014/main" id="{CD3B7B90-96E1-0BB4-D84C-A41564F31190}"/>
                </a:ext>
              </a:extLst>
            </p:cNvPr>
            <p:cNvSpPr txBox="1"/>
            <p:nvPr/>
          </p:nvSpPr>
          <p:spPr>
            <a:xfrm>
              <a:off x="8290613" y="6407285"/>
              <a:ext cx="1995483" cy="369332"/>
            </a:xfrm>
            <a:prstGeom prst="rect">
              <a:avLst/>
            </a:prstGeom>
            <a:noFill/>
          </p:spPr>
          <p:txBody>
            <a:bodyPr wrap="none" rtlCol="0">
              <a:spAutoFit/>
            </a:bodyPr>
            <a:lstStyle/>
            <a:p>
              <a:r>
                <a:rPr lang="en-US" sz="1800" dirty="0">
                  <a:solidFill>
                    <a:srgbClr val="FF0000"/>
                  </a:solidFill>
                  <a:latin typeface="+mn-lt"/>
                </a:rPr>
                <a:t>Technology Limited</a:t>
              </a:r>
              <a:endParaRPr lang="en-US" sz="1800" baseline="-10000" dirty="0">
                <a:solidFill>
                  <a:srgbClr val="FF0000"/>
                </a:solidFill>
                <a:latin typeface="+mn-lt"/>
              </a:endParaRPr>
            </a:p>
          </p:txBody>
        </p:sp>
        <p:cxnSp>
          <p:nvCxnSpPr>
            <p:cNvPr id="32" name="Straight Arrow Connector 24">
              <a:extLst>
                <a:ext uri="{FF2B5EF4-FFF2-40B4-BE49-F238E27FC236}">
                  <a16:creationId xmlns:a16="http://schemas.microsoft.com/office/drawing/2014/main" id="{11F82F7E-BEB6-74FD-BFB4-A00791265DF8}"/>
                </a:ext>
              </a:extLst>
            </p:cNvPr>
            <p:cNvCxnSpPr>
              <a:cxnSpLocks/>
            </p:cNvCxnSpPr>
            <p:nvPr/>
          </p:nvCxnSpPr>
          <p:spPr>
            <a:xfrm flipV="1">
              <a:off x="10234829" y="6593088"/>
              <a:ext cx="792088" cy="8750"/>
            </a:xfrm>
            <a:prstGeom prst="straightConnector1">
              <a:avLst/>
            </a:prstGeom>
            <a:ln w="25400">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grpSp>
      <p:grpSp>
        <p:nvGrpSpPr>
          <p:cNvPr id="33" name="Group 26">
            <a:extLst>
              <a:ext uri="{FF2B5EF4-FFF2-40B4-BE49-F238E27FC236}">
                <a16:creationId xmlns:a16="http://schemas.microsoft.com/office/drawing/2014/main" id="{FEA38229-1DFB-5DD1-03C1-AF1E82946DC1}"/>
              </a:ext>
            </a:extLst>
          </p:cNvPr>
          <p:cNvGrpSpPr/>
          <p:nvPr/>
        </p:nvGrpSpPr>
        <p:grpSpPr>
          <a:xfrm rot="16200000">
            <a:off x="8013379" y="2499710"/>
            <a:ext cx="2778983" cy="369332"/>
            <a:chOff x="8420800" y="6439723"/>
            <a:chExt cx="2778983" cy="369332"/>
          </a:xfrm>
        </p:grpSpPr>
        <p:sp>
          <p:nvSpPr>
            <p:cNvPr id="34" name="TextBox 27">
              <a:extLst>
                <a:ext uri="{FF2B5EF4-FFF2-40B4-BE49-F238E27FC236}">
                  <a16:creationId xmlns:a16="http://schemas.microsoft.com/office/drawing/2014/main" id="{C3C7B051-592B-0C54-F316-098AC8531D5D}"/>
                </a:ext>
              </a:extLst>
            </p:cNvPr>
            <p:cNvSpPr txBox="1"/>
            <p:nvPr/>
          </p:nvSpPr>
          <p:spPr>
            <a:xfrm rot="10800000">
              <a:off x="8420800" y="6439723"/>
              <a:ext cx="1692195" cy="369332"/>
            </a:xfrm>
            <a:prstGeom prst="rect">
              <a:avLst/>
            </a:prstGeom>
            <a:noFill/>
          </p:spPr>
          <p:txBody>
            <a:bodyPr wrap="none" rtlCol="0">
              <a:spAutoFit/>
            </a:bodyPr>
            <a:lstStyle/>
            <a:p>
              <a:r>
                <a:rPr lang="en-US" sz="1800" dirty="0">
                  <a:solidFill>
                    <a:srgbClr val="FF0000"/>
                  </a:solidFill>
                  <a:latin typeface="+mn-lt"/>
                </a:rPr>
                <a:t>Funding Limited</a:t>
              </a:r>
              <a:endParaRPr lang="en-US" sz="1800" baseline="-10000" dirty="0">
                <a:solidFill>
                  <a:srgbClr val="FF0000"/>
                </a:solidFill>
                <a:latin typeface="+mn-lt"/>
              </a:endParaRPr>
            </a:p>
          </p:txBody>
        </p:sp>
        <p:cxnSp>
          <p:nvCxnSpPr>
            <p:cNvPr id="35" name="Straight Arrow Connector 28">
              <a:extLst>
                <a:ext uri="{FF2B5EF4-FFF2-40B4-BE49-F238E27FC236}">
                  <a16:creationId xmlns:a16="http://schemas.microsoft.com/office/drawing/2014/main" id="{329E067B-32B4-5211-061F-619FCFA090DE}"/>
                </a:ext>
              </a:extLst>
            </p:cNvPr>
            <p:cNvCxnSpPr>
              <a:cxnSpLocks/>
            </p:cNvCxnSpPr>
            <p:nvPr/>
          </p:nvCxnSpPr>
          <p:spPr>
            <a:xfrm rot="5400000" flipH="1" flipV="1">
              <a:off x="10659758" y="6061815"/>
              <a:ext cx="2" cy="1080049"/>
            </a:xfrm>
            <a:prstGeom prst="straightConnector1">
              <a:avLst/>
            </a:prstGeom>
            <a:ln w="25400">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grpSp>
      <p:sp>
        <p:nvSpPr>
          <p:cNvPr id="37" name="Arc 36">
            <a:extLst>
              <a:ext uri="{FF2B5EF4-FFF2-40B4-BE49-F238E27FC236}">
                <a16:creationId xmlns:a16="http://schemas.microsoft.com/office/drawing/2014/main" id="{CBDA9607-5CDE-4125-48AB-EBAD39A91822}"/>
              </a:ext>
            </a:extLst>
          </p:cNvPr>
          <p:cNvSpPr/>
          <p:nvPr/>
        </p:nvSpPr>
        <p:spPr>
          <a:xfrm>
            <a:off x="489843" y="1226723"/>
            <a:ext cx="8290015" cy="4365849"/>
          </a:xfrm>
          <a:prstGeom prst="arc">
            <a:avLst>
              <a:gd name="adj1" fmla="val 16840556"/>
              <a:gd name="adj2" fmla="val 21084677"/>
            </a:avLst>
          </a:prstGeom>
          <a:ln w="317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38" name="Arc 37">
            <a:extLst>
              <a:ext uri="{FF2B5EF4-FFF2-40B4-BE49-F238E27FC236}">
                <a16:creationId xmlns:a16="http://schemas.microsoft.com/office/drawing/2014/main" id="{D7CC1BDA-E934-6E36-E115-06BAED4967D2}"/>
              </a:ext>
            </a:extLst>
          </p:cNvPr>
          <p:cNvSpPr/>
          <p:nvPr/>
        </p:nvSpPr>
        <p:spPr>
          <a:xfrm>
            <a:off x="705866" y="2309664"/>
            <a:ext cx="7128793" cy="3312369"/>
          </a:xfrm>
          <a:prstGeom prst="arc">
            <a:avLst>
              <a:gd name="adj1" fmla="val 16288481"/>
              <a:gd name="adj2" fmla="val 9583"/>
            </a:avLst>
          </a:prstGeom>
          <a:ln w="31750">
            <a:solidFill>
              <a:srgbClr val="0070C0"/>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39" name="Arc 38">
            <a:extLst>
              <a:ext uri="{FF2B5EF4-FFF2-40B4-BE49-F238E27FC236}">
                <a16:creationId xmlns:a16="http://schemas.microsoft.com/office/drawing/2014/main" id="{D113442C-C6DB-51BC-EC5F-A5C9279D1D3E}"/>
              </a:ext>
            </a:extLst>
          </p:cNvPr>
          <p:cNvSpPr/>
          <p:nvPr/>
        </p:nvSpPr>
        <p:spPr>
          <a:xfrm>
            <a:off x="285076" y="2813720"/>
            <a:ext cx="6973519" cy="3210139"/>
          </a:xfrm>
          <a:prstGeom prst="arc">
            <a:avLst>
              <a:gd name="adj1" fmla="val 16199999"/>
              <a:gd name="adj2" fmla="val 10202"/>
            </a:avLst>
          </a:prstGeom>
          <a:ln w="3175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Tree>
    <p:extLst>
      <p:ext uri="{BB962C8B-B14F-4D97-AF65-F5344CB8AC3E}">
        <p14:creationId xmlns:p14="http://schemas.microsoft.com/office/powerpoint/2010/main" val="4288850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May 10th, 2023</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4</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14th International Particle Accelerator Conference- IPAC'23</a:t>
            </a: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7163834" cy="447518"/>
          </a:xfrm>
        </p:spPr>
        <p:txBody>
          <a:bodyPr>
            <a:normAutofit/>
          </a:bodyPr>
          <a:lstStyle/>
          <a:p>
            <a:r>
              <a:rPr lang="en-GB" dirty="0">
                <a:solidFill>
                  <a:schemeClr val="accent5">
                    <a:lumMod val="75000"/>
                  </a:schemeClr>
                </a:solidFill>
                <a:latin typeface="+mn-lt"/>
                <a:ea typeface="Arial" charset="0"/>
                <a:cs typeface="Arial" panose="020B0604020202020204" pitchFamily="34" charset="0"/>
              </a:rPr>
              <a:t>ERLs in the European Accelerator R&amp;D Roadmap  </a:t>
            </a:r>
            <a:endParaRPr lang="en-GB" dirty="0">
              <a:solidFill>
                <a:schemeClr val="accent5">
                  <a:lumMod val="75000"/>
                </a:schemeClr>
              </a:solidFill>
              <a:latin typeface="+mn-lt"/>
            </a:endParaRPr>
          </a:p>
        </p:txBody>
      </p:sp>
      <p:pic>
        <p:nvPicPr>
          <p:cNvPr id="3" name="Picture 6" descr="Diagram&#10;&#10;Description automatically generated">
            <a:extLst>
              <a:ext uri="{FF2B5EF4-FFF2-40B4-BE49-F238E27FC236}">
                <a16:creationId xmlns:a16="http://schemas.microsoft.com/office/drawing/2014/main" id="{D01E9784-5661-35A0-7363-575AF57196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43000" y="739131"/>
            <a:ext cx="3438932" cy="4863157"/>
          </a:xfrm>
          <a:prstGeom prst="rect">
            <a:avLst/>
          </a:prstGeom>
        </p:spPr>
      </p:pic>
      <p:sp>
        <p:nvSpPr>
          <p:cNvPr id="4" name="ZoneTexte 3">
            <a:extLst>
              <a:ext uri="{FF2B5EF4-FFF2-40B4-BE49-F238E27FC236}">
                <a16:creationId xmlns:a16="http://schemas.microsoft.com/office/drawing/2014/main" id="{3080FEDC-1252-8AAC-B5A8-596C9DFD0568}"/>
              </a:ext>
            </a:extLst>
          </p:cNvPr>
          <p:cNvSpPr txBox="1"/>
          <p:nvPr/>
        </p:nvSpPr>
        <p:spPr>
          <a:xfrm>
            <a:off x="273819" y="892726"/>
            <a:ext cx="6480720" cy="4185761"/>
          </a:xfrm>
          <a:prstGeom prst="rect">
            <a:avLst/>
          </a:prstGeom>
          <a:noFill/>
        </p:spPr>
        <p:txBody>
          <a:bodyPr wrap="square" rtlCol="0">
            <a:spAutoFit/>
          </a:bodyPr>
          <a:lstStyle/>
          <a:p>
            <a:pPr marL="285750" indent="-285750" algn="just">
              <a:buFont typeface="Courier New" panose="02070309020205020404" pitchFamily="49" charset="0"/>
              <a:buChar char="o"/>
            </a:pPr>
            <a:r>
              <a:rPr lang="en-US" sz="1600" dirty="0">
                <a:latin typeface="+mn-lt"/>
              </a:rPr>
              <a:t>ERL development has been recognized as one of the five main axis of accelerators R&amp;D in support of the European Strategy for Particle Physics (ESPP):</a:t>
            </a:r>
          </a:p>
          <a:p>
            <a:pPr marL="844550" lvl="1" indent="-342900" algn="just">
              <a:buFont typeface="Arial" panose="020B0604020202020204" pitchFamily="34" charset="0"/>
              <a:buChar char="•"/>
            </a:pPr>
            <a:r>
              <a:rPr lang="en-GB" sz="1600" dirty="0">
                <a:latin typeface="+mn-lt"/>
              </a:rPr>
              <a:t>High-field magnets</a:t>
            </a:r>
          </a:p>
          <a:p>
            <a:pPr marL="844550" lvl="1" indent="-342900" algn="just">
              <a:buFont typeface="Arial" panose="020B0604020202020204" pitchFamily="34" charset="0"/>
              <a:buChar char="•"/>
            </a:pPr>
            <a:r>
              <a:rPr lang="en-GB" sz="1600" dirty="0">
                <a:latin typeface="+mn-lt"/>
              </a:rPr>
              <a:t>High-gradient RF structures and systems</a:t>
            </a:r>
          </a:p>
          <a:p>
            <a:pPr marL="844550" lvl="1" indent="-342900" algn="just">
              <a:buFont typeface="Arial" panose="020B0604020202020204" pitchFamily="34" charset="0"/>
              <a:buChar char="•"/>
            </a:pPr>
            <a:r>
              <a:rPr lang="en-GB" sz="1600" dirty="0">
                <a:latin typeface="+mn-lt"/>
              </a:rPr>
              <a:t>High-gradient plasma and laser accelerators</a:t>
            </a:r>
          </a:p>
          <a:p>
            <a:pPr marL="844550" lvl="1" indent="-342900" algn="just">
              <a:buFont typeface="Arial" panose="020B0604020202020204" pitchFamily="34" charset="0"/>
              <a:buChar char="•"/>
            </a:pPr>
            <a:r>
              <a:rPr lang="en-GB" sz="1600" dirty="0">
                <a:latin typeface="+mn-lt"/>
              </a:rPr>
              <a:t>Bright muon beams and muon colliders</a:t>
            </a:r>
          </a:p>
          <a:p>
            <a:pPr marL="844550" lvl="1" indent="-342900" algn="just">
              <a:buFont typeface="Arial" panose="020B0604020202020204" pitchFamily="34" charset="0"/>
              <a:buChar char="•"/>
            </a:pPr>
            <a:r>
              <a:rPr lang="en-GB" sz="1600" b="1" dirty="0">
                <a:latin typeface="+mn-lt"/>
              </a:rPr>
              <a:t>Energy Recovery Linacs</a:t>
            </a:r>
          </a:p>
          <a:p>
            <a:pPr algn="just"/>
            <a:r>
              <a:rPr lang="en-US" sz="1600" dirty="0">
                <a:latin typeface="+mn-lt"/>
              </a:rPr>
              <a:t> </a:t>
            </a:r>
          </a:p>
          <a:p>
            <a:pPr marL="285750" indent="-285750" algn="just">
              <a:buFont typeface="Courier New" panose="02070309020205020404" pitchFamily="49" charset="0"/>
              <a:buChar char="o"/>
            </a:pPr>
            <a:r>
              <a:rPr lang="en-US" sz="1600" dirty="0">
                <a:latin typeface="+mn-lt"/>
              </a:rPr>
              <a:t>The ERL Roadmap Panel, chaired by Max Klein and Andrew Hutton, has done a tremendous job with broad and active participation. </a:t>
            </a:r>
            <a:r>
              <a:rPr lang="en-US" sz="1600" b="1" dirty="0">
                <a:latin typeface="+mn-lt"/>
              </a:rPr>
              <a:t>PERLE &amp; </a:t>
            </a:r>
            <a:r>
              <a:rPr lang="en-US" sz="1600" b="1" dirty="0" err="1">
                <a:latin typeface="+mn-lt"/>
              </a:rPr>
              <a:t>bERLinPro</a:t>
            </a:r>
            <a:r>
              <a:rPr lang="en-US" sz="1600" b="1" dirty="0">
                <a:latin typeface="+mn-lt"/>
              </a:rPr>
              <a:t> projects </a:t>
            </a:r>
            <a:r>
              <a:rPr lang="en-US" sz="1600" dirty="0">
                <a:latin typeface="+mn-lt"/>
              </a:rPr>
              <a:t>were recognized as one of the "essential pillars of the ERL development," with milestones to be achieved by the next ESPP in 2026.</a:t>
            </a:r>
          </a:p>
          <a:p>
            <a:pPr algn="just"/>
            <a:endParaRPr lang="en-US" sz="1600" dirty="0">
              <a:latin typeface="+mn-lt"/>
            </a:endParaRPr>
          </a:p>
          <a:p>
            <a:pPr algn="just"/>
            <a:endParaRPr lang="fr-FR" sz="1300" b="1" dirty="0">
              <a:latin typeface="+mn-lt"/>
            </a:endParaRPr>
          </a:p>
          <a:p>
            <a:pPr algn="just"/>
            <a:r>
              <a:rPr lang="fr-FR" sz="1300" b="1" dirty="0">
                <a:latin typeface="+mn-lt"/>
              </a:rPr>
              <a:t>ESPP R&amp;D Accelerator Roadmap: </a:t>
            </a:r>
            <a:r>
              <a:rPr lang="fr-FR" sz="1300" dirty="0">
                <a:latin typeface="+mn-lt"/>
                <a:hlinkClick r:id="rId3"/>
              </a:rPr>
              <a:t>https://arxiv.org/ftp/arxiv/papers/2201/2201.07895.pdf</a:t>
            </a:r>
            <a:endParaRPr lang="fr-FR" sz="1300" dirty="0">
              <a:latin typeface="+mn-lt"/>
            </a:endParaRPr>
          </a:p>
        </p:txBody>
      </p:sp>
    </p:spTree>
    <p:extLst>
      <p:ext uri="{BB962C8B-B14F-4D97-AF65-F5344CB8AC3E}">
        <p14:creationId xmlns:p14="http://schemas.microsoft.com/office/powerpoint/2010/main" val="1557514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65907" y="149425"/>
            <a:ext cx="9706868" cy="432048"/>
          </a:xfrm>
        </p:spPr>
        <p:txBody>
          <a:bodyPr>
            <a:noAutofit/>
          </a:bodyPr>
          <a:lstStyle/>
          <a:p>
            <a:r>
              <a:rPr lang="en-IE" dirty="0">
                <a:solidFill>
                  <a:schemeClr val="accent1">
                    <a:lumMod val="50000"/>
                  </a:schemeClr>
                </a:solidFill>
                <a:latin typeface="+mn-lt"/>
              </a:rPr>
              <a:t>The short story of the PERLE Genesis</a:t>
            </a:r>
            <a:endParaRPr lang="en-GB" dirty="0">
              <a:solidFill>
                <a:schemeClr val="accent1">
                  <a:lumMod val="50000"/>
                </a:schemeClr>
              </a:solidFill>
              <a:latin typeface="+mn-lt"/>
            </a:endParaRPr>
          </a:p>
        </p:txBody>
      </p:sp>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May 10th, 2023</a:t>
            </a:r>
            <a:endParaRPr lang="fr-FR" dirty="0">
              <a:latin typeface="+mn-lt"/>
            </a:endParaRP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5</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14th International Particle Accelerator Conference- IPAC'23</a:t>
            </a:r>
          </a:p>
        </p:txBody>
      </p:sp>
      <p:sp>
        <p:nvSpPr>
          <p:cNvPr id="4" name="ZoneTexte 3">
            <a:extLst>
              <a:ext uri="{FF2B5EF4-FFF2-40B4-BE49-F238E27FC236}">
                <a16:creationId xmlns:a16="http://schemas.microsoft.com/office/drawing/2014/main" id="{2BC3E572-0409-B180-C659-2948A5BA828B}"/>
              </a:ext>
            </a:extLst>
          </p:cNvPr>
          <p:cNvSpPr txBox="1"/>
          <p:nvPr/>
        </p:nvSpPr>
        <p:spPr>
          <a:xfrm>
            <a:off x="201811" y="737677"/>
            <a:ext cx="10009112" cy="5062924"/>
          </a:xfrm>
          <a:prstGeom prst="rect">
            <a:avLst/>
          </a:prstGeom>
          <a:noFill/>
        </p:spPr>
        <p:txBody>
          <a:bodyPr wrap="square" rtlCol="0">
            <a:spAutoFit/>
          </a:bodyPr>
          <a:lstStyle/>
          <a:p>
            <a:pPr marL="285750" indent="-285750">
              <a:buFont typeface="Arial" panose="020B0604020202020204" pitchFamily="34" charset="0"/>
              <a:buChar char="•"/>
            </a:pPr>
            <a:r>
              <a:rPr lang="en-GB" sz="1700" dirty="0">
                <a:latin typeface="+mn-lt"/>
              </a:rPr>
              <a:t>Future </a:t>
            </a:r>
            <a:r>
              <a:rPr lang="en-GB" sz="1700" b="1" dirty="0">
                <a:latin typeface="+mn-lt"/>
              </a:rPr>
              <a:t>particle physics imposes strong challenges on accelerators</a:t>
            </a:r>
            <a:r>
              <a:rPr lang="en-GB" sz="1700" dirty="0">
                <a:latin typeface="+mn-lt"/>
              </a:rPr>
              <a:t> and requires a variety of </a:t>
            </a:r>
            <a:r>
              <a:rPr lang="en-GB" sz="1700" b="1" dirty="0">
                <a:latin typeface="+mn-lt"/>
              </a:rPr>
              <a:t>accelerator R&amp;D programs</a:t>
            </a:r>
            <a:r>
              <a:rPr lang="en-GB" sz="1700" dirty="0">
                <a:latin typeface="+mn-lt"/>
              </a:rPr>
              <a:t> not only to meet the foreseen performances, but also to </a:t>
            </a:r>
            <a:r>
              <a:rPr lang="en-GB" sz="1700" b="1" dirty="0">
                <a:latin typeface="+mn-lt"/>
              </a:rPr>
              <a:t>lower their energetic consumption and enhance their efficiency</a:t>
            </a:r>
            <a:r>
              <a:rPr lang="en-GB" sz="1700" dirty="0">
                <a:latin typeface="+mn-lt"/>
              </a:rPr>
              <a:t>.    </a:t>
            </a:r>
          </a:p>
          <a:p>
            <a:pPr marL="457200" lvl="1" indent="0"/>
            <a:r>
              <a:rPr lang="en-GB" sz="1700" dirty="0">
                <a:solidFill>
                  <a:srgbClr val="FF6700"/>
                </a:solidFill>
                <a:latin typeface="+mn-lt"/>
                <a:sym typeface="Wingdings" pitchFamily="2" charset="2"/>
              </a:rPr>
              <a:t> </a:t>
            </a:r>
            <a:r>
              <a:rPr lang="en-GB" sz="1700" dirty="0">
                <a:solidFill>
                  <a:srgbClr val="FF6700"/>
                </a:solidFill>
                <a:latin typeface="+mn-lt"/>
              </a:rPr>
              <a:t>Energy Recovery Linacs offer one of the main options for energy frontier colliders </a:t>
            </a:r>
          </a:p>
          <a:p>
            <a:pPr marL="742950" lvl="1" indent="-285750">
              <a:buFont typeface="Arial" panose="020B0604020202020204" pitchFamily="34" charset="0"/>
              <a:buChar char="•"/>
            </a:pPr>
            <a:endParaRPr lang="en-GB" sz="1700" dirty="0">
              <a:latin typeface="+mn-lt"/>
            </a:endParaRPr>
          </a:p>
          <a:p>
            <a:pPr marL="285750" indent="-285750">
              <a:buFont typeface="Arial" panose="020B0604020202020204" pitchFamily="34" charset="0"/>
              <a:buChar char="•"/>
            </a:pPr>
            <a:r>
              <a:rPr lang="en-GB" sz="1700" dirty="0">
                <a:latin typeface="+mn-lt"/>
              </a:rPr>
              <a:t>To probe </a:t>
            </a:r>
            <a:r>
              <a:rPr lang="en-GB" sz="1700" b="1" dirty="0">
                <a:latin typeface="+mn-lt"/>
              </a:rPr>
              <a:t>deep inelastic scattering at high energy </a:t>
            </a:r>
            <a:r>
              <a:rPr lang="en-GB" sz="1700" dirty="0">
                <a:latin typeface="+mn-lt"/>
              </a:rPr>
              <a:t>and to study the </a:t>
            </a:r>
            <a:r>
              <a:rPr lang="en-GB" sz="1700" b="1" dirty="0">
                <a:latin typeface="+mn-lt"/>
              </a:rPr>
              <a:t>Higgs boson</a:t>
            </a:r>
            <a:r>
              <a:rPr lang="en-GB" sz="1700" dirty="0">
                <a:latin typeface="+mn-lt"/>
              </a:rPr>
              <a:t>, </a:t>
            </a:r>
            <a:r>
              <a:rPr lang="en-GB" sz="1700" dirty="0" err="1">
                <a:solidFill>
                  <a:srgbClr val="FF6700"/>
                </a:solidFill>
                <a:latin typeface="+mn-lt"/>
              </a:rPr>
              <a:t>LHeC</a:t>
            </a:r>
            <a:r>
              <a:rPr lang="en-GB" sz="1700" dirty="0">
                <a:solidFill>
                  <a:srgbClr val="FF6700"/>
                </a:solidFill>
                <a:latin typeface="+mn-lt"/>
              </a:rPr>
              <a:t> proposes a high luminosity collider</a:t>
            </a:r>
            <a:r>
              <a:rPr lang="en-GB" sz="1700" dirty="0">
                <a:latin typeface="+mn-lt"/>
              </a:rPr>
              <a:t> using the HL-LHC protons and an intense electron beam.</a:t>
            </a:r>
          </a:p>
          <a:p>
            <a:endParaRPr lang="en-GB" sz="1700" dirty="0">
              <a:latin typeface="+mn-lt"/>
            </a:endParaRPr>
          </a:p>
          <a:p>
            <a:pPr marL="285750" indent="-285750">
              <a:buFont typeface="Arial" panose="020B0604020202020204" pitchFamily="34" charset="0"/>
              <a:buChar char="•"/>
            </a:pPr>
            <a:r>
              <a:rPr lang="en-GB" sz="1700" dirty="0">
                <a:latin typeface="+mn-lt"/>
              </a:rPr>
              <a:t>For the electron beam, </a:t>
            </a:r>
            <a:r>
              <a:rPr lang="en-GB" sz="1700" dirty="0">
                <a:solidFill>
                  <a:srgbClr val="FF6700"/>
                </a:solidFill>
                <a:latin typeface="+mn-lt"/>
              </a:rPr>
              <a:t>the ERL scenario</a:t>
            </a:r>
            <a:r>
              <a:rPr lang="en-GB" sz="1700" dirty="0">
                <a:solidFill>
                  <a:srgbClr val="0432FF"/>
                </a:solidFill>
                <a:latin typeface="+mn-lt"/>
              </a:rPr>
              <a:t> </a:t>
            </a:r>
            <a:r>
              <a:rPr lang="en-GB" sz="1700" dirty="0">
                <a:latin typeface="+mn-lt"/>
              </a:rPr>
              <a:t>has many advantages :</a:t>
            </a:r>
          </a:p>
          <a:p>
            <a:pPr marL="742950" lvl="1" indent="-285750">
              <a:buFont typeface="Arial" panose="020B0604020202020204" pitchFamily="34" charset="0"/>
              <a:buChar char="•"/>
            </a:pPr>
            <a:r>
              <a:rPr lang="en-GB" sz="1700" dirty="0">
                <a:latin typeface="+mn-lt"/>
              </a:rPr>
              <a:t>High luminosity, low interference for installation next to LHC, machine size, energy consumption</a:t>
            </a:r>
          </a:p>
          <a:p>
            <a:pPr marL="742950" lvl="1" indent="-285750">
              <a:buFont typeface="Arial" panose="020B0604020202020204" pitchFamily="34" charset="0"/>
              <a:buChar char="•"/>
            </a:pPr>
            <a:r>
              <a:rPr lang="en-GB" sz="1700" dirty="0">
                <a:latin typeface="+mn-lt"/>
              </a:rPr>
              <a:t>Concept also applied to the FCC-eh design</a:t>
            </a:r>
          </a:p>
          <a:p>
            <a:pPr marL="742950" lvl="1" indent="-285750">
              <a:buFont typeface="Arial" panose="020B0604020202020204" pitchFamily="34" charset="0"/>
              <a:buChar char="•"/>
            </a:pPr>
            <a:endParaRPr lang="en-GB" sz="1700" dirty="0">
              <a:latin typeface="+mn-lt"/>
            </a:endParaRPr>
          </a:p>
          <a:p>
            <a:pPr marL="285750" indent="-285750">
              <a:buFont typeface="Arial" panose="020B0604020202020204" pitchFamily="34" charset="0"/>
              <a:buChar char="•"/>
            </a:pPr>
            <a:r>
              <a:rPr lang="en-GB" sz="1700" b="1" dirty="0">
                <a:latin typeface="+mn-lt"/>
              </a:rPr>
              <a:t>The ERL-ring collider concept of </a:t>
            </a:r>
            <a:r>
              <a:rPr lang="en-GB" sz="1700" b="1" dirty="0" err="1">
                <a:latin typeface="+mn-lt"/>
              </a:rPr>
              <a:t>LHeC</a:t>
            </a:r>
            <a:r>
              <a:rPr lang="en-GB" sz="1700" b="1" dirty="0">
                <a:latin typeface="+mn-lt"/>
              </a:rPr>
              <a:t> based on </a:t>
            </a:r>
          </a:p>
          <a:p>
            <a:pPr marL="742950" lvl="1" indent="-285750">
              <a:buFont typeface="Arial" panose="020B0604020202020204" pitchFamily="34" charset="0"/>
              <a:buChar char="•"/>
            </a:pPr>
            <a:r>
              <a:rPr lang="en-GB" sz="1700" dirty="0">
                <a:latin typeface="+mn-lt"/>
              </a:rPr>
              <a:t>synchronous operation of HL-LHC and 50 GeV electron beams</a:t>
            </a:r>
          </a:p>
          <a:p>
            <a:pPr marL="742950" lvl="1" indent="-285750">
              <a:buFont typeface="Arial" panose="020B0604020202020204" pitchFamily="34" charset="0"/>
              <a:buChar char="•"/>
            </a:pPr>
            <a:r>
              <a:rPr lang="en-GB" sz="1700" dirty="0">
                <a:latin typeface="+mn-lt"/>
              </a:rPr>
              <a:t>circumference of e- loop about 1/5 of that of LHC (5.3 km)</a:t>
            </a:r>
          </a:p>
          <a:p>
            <a:pPr marL="742950" lvl="1" indent="-285750">
              <a:buFont typeface="Arial" panose="020B0604020202020204" pitchFamily="34" charset="0"/>
              <a:buChar char="•"/>
            </a:pPr>
            <a:r>
              <a:rPr lang="en-GB" sz="1700" dirty="0">
                <a:latin typeface="+mn-lt"/>
              </a:rPr>
              <a:t>luminosity of 10</a:t>
            </a:r>
            <a:r>
              <a:rPr lang="en-GB" sz="1700" baseline="30000" dirty="0">
                <a:latin typeface="+mn-lt"/>
              </a:rPr>
              <a:t>34</a:t>
            </a:r>
            <a:r>
              <a:rPr lang="en-GB" sz="1700" dirty="0">
                <a:latin typeface="+mn-lt"/>
              </a:rPr>
              <a:t> cm</a:t>
            </a:r>
            <a:r>
              <a:rPr lang="en-GB" sz="1700" baseline="30000" dirty="0">
                <a:latin typeface="+mn-lt"/>
              </a:rPr>
              <a:t>-2</a:t>
            </a:r>
            <a:r>
              <a:rPr lang="en-GB" sz="1700" dirty="0">
                <a:latin typeface="+mn-lt"/>
              </a:rPr>
              <a:t>.s</a:t>
            </a:r>
            <a:r>
              <a:rPr lang="en-GB" sz="1700" baseline="30000" dirty="0">
                <a:latin typeface="+mn-lt"/>
              </a:rPr>
              <a:t>-1</a:t>
            </a:r>
          </a:p>
          <a:p>
            <a:pPr marL="742950" lvl="1" indent="-285750">
              <a:buFont typeface="Wingdings" pitchFamily="2" charset="2"/>
              <a:buChar char="à"/>
            </a:pPr>
            <a:r>
              <a:rPr lang="en-GB" sz="1700" dirty="0">
                <a:solidFill>
                  <a:srgbClr val="FF6700"/>
                </a:solidFill>
                <a:latin typeface="+mn-lt"/>
                <a:sym typeface="Wingdings" pitchFamily="2" charset="2"/>
              </a:rPr>
              <a:t>Multi-turn ERL (3+3 passes), 50 GeV, RF frequency: 801 MHz, </a:t>
            </a:r>
          </a:p>
          <a:p>
            <a:pPr marL="457200" lvl="1" indent="0"/>
            <a:r>
              <a:rPr lang="en-GB" sz="1700" dirty="0">
                <a:solidFill>
                  <a:srgbClr val="FF6700"/>
                </a:solidFill>
                <a:latin typeface="+mn-lt"/>
                <a:sym typeface="Wingdings" pitchFamily="2" charset="2"/>
              </a:rPr>
              <a:t>      20 mA  beam current (6 x 20 = 120mA load in the cavities). </a:t>
            </a:r>
          </a:p>
          <a:p>
            <a:pPr marL="457200" lvl="1" indent="0"/>
            <a:r>
              <a:rPr lang="en-GB" sz="1700" dirty="0">
                <a:solidFill>
                  <a:srgbClr val="FF6700"/>
                </a:solidFill>
                <a:latin typeface="+mn-lt"/>
                <a:sym typeface="Wingdings" pitchFamily="2" charset="2"/>
              </a:rPr>
              <a:t>     </a:t>
            </a:r>
            <a:endParaRPr lang="en-GB" sz="1700" dirty="0">
              <a:solidFill>
                <a:srgbClr val="FF6700"/>
              </a:solidFill>
              <a:latin typeface="+mn-lt"/>
            </a:endParaRPr>
          </a:p>
        </p:txBody>
      </p:sp>
      <p:pic>
        <p:nvPicPr>
          <p:cNvPr id="5" name="Image 4">
            <a:extLst>
              <a:ext uri="{FF2B5EF4-FFF2-40B4-BE49-F238E27FC236}">
                <a16:creationId xmlns:a16="http://schemas.microsoft.com/office/drawing/2014/main" id="{03065D42-D787-85C9-6CB3-F4F8F6F0BA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66507" y="3438512"/>
            <a:ext cx="3888432" cy="2258506"/>
          </a:xfrm>
          <a:prstGeom prst="rect">
            <a:avLst/>
          </a:prstGeom>
        </p:spPr>
      </p:pic>
    </p:spTree>
    <p:extLst>
      <p:ext uri="{BB962C8B-B14F-4D97-AF65-F5344CB8AC3E}">
        <p14:creationId xmlns:p14="http://schemas.microsoft.com/office/powerpoint/2010/main" val="2739964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738A29D-ADAF-83AD-AB8A-D55360755E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1126" y="1445568"/>
            <a:ext cx="6513493" cy="4103793"/>
          </a:xfrm>
          <a:prstGeom prst="rect">
            <a:avLst/>
          </a:prstGeom>
        </p:spPr>
      </p:pic>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May 10th, 2023</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6</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14th International Particle Accelerator Conference- IPAC'23</a:t>
            </a: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065907" y="149425"/>
            <a:ext cx="7163834" cy="447518"/>
          </a:xfrm>
        </p:spPr>
        <p:txBody>
          <a:bodyPr>
            <a:normAutofit/>
          </a:bodyPr>
          <a:lstStyle/>
          <a:p>
            <a:r>
              <a:rPr lang="en-GB" dirty="0">
                <a:solidFill>
                  <a:schemeClr val="accent5">
                    <a:lumMod val="75000"/>
                  </a:schemeClr>
                </a:solidFill>
                <a:latin typeface="+mn-lt"/>
                <a:ea typeface="Arial" charset="0"/>
                <a:cs typeface="Arial" panose="020B0604020202020204" pitchFamily="34" charset="0"/>
              </a:rPr>
              <a:t>PERLE Configuration</a:t>
            </a:r>
            <a:endParaRPr lang="en-GB" dirty="0">
              <a:solidFill>
                <a:schemeClr val="accent5">
                  <a:lumMod val="75000"/>
                </a:schemeClr>
              </a:solidFill>
              <a:latin typeface="+mn-lt"/>
            </a:endParaRPr>
          </a:p>
        </p:txBody>
      </p:sp>
      <p:sp>
        <p:nvSpPr>
          <p:cNvPr id="2" name="ZoneTexte 1">
            <a:extLst>
              <a:ext uri="{FF2B5EF4-FFF2-40B4-BE49-F238E27FC236}">
                <a16:creationId xmlns:a16="http://schemas.microsoft.com/office/drawing/2014/main" id="{99C0A4D6-2788-A41A-CE45-E4F8A68F7631}"/>
              </a:ext>
            </a:extLst>
          </p:cNvPr>
          <p:cNvSpPr txBox="1"/>
          <p:nvPr/>
        </p:nvSpPr>
        <p:spPr>
          <a:xfrm>
            <a:off x="201812" y="725488"/>
            <a:ext cx="10441159" cy="1323439"/>
          </a:xfrm>
          <a:prstGeom prst="rect">
            <a:avLst/>
          </a:prstGeom>
          <a:noFill/>
        </p:spPr>
        <p:txBody>
          <a:bodyPr wrap="square" rtlCol="0">
            <a:spAutoFit/>
          </a:bodyPr>
          <a:lstStyle/>
          <a:p>
            <a:r>
              <a:rPr lang="en-GB" sz="1600" dirty="0">
                <a:solidFill>
                  <a:srgbClr val="FF6700"/>
                </a:solidFill>
                <a:latin typeface="+mn-lt"/>
              </a:rPr>
              <a:t>PERLE: first multi-turn ERL, based on SRF technology, designed to operate at 10MW (20 mA, 500 MeV) power regime </a:t>
            </a:r>
          </a:p>
          <a:p>
            <a:r>
              <a:rPr lang="en-GB" sz="1600" dirty="0">
                <a:latin typeface="+mn-lt"/>
                <a:sym typeface="Wingdings" pitchFamily="2" charset="2"/>
              </a:rPr>
              <a:t> </a:t>
            </a:r>
            <a:r>
              <a:rPr lang="en-GB" sz="1600" dirty="0">
                <a:latin typeface="+mn-lt"/>
              </a:rPr>
              <a:t>A hub to explore a broad range of accelerator phenomena and to validate technical choices improving accelerators efficiency </a:t>
            </a:r>
            <a:r>
              <a:rPr lang="en-US" sz="1600" dirty="0">
                <a:latin typeface="+mn-lt"/>
              </a:rPr>
              <a:t>in an unexplored operational power regime </a:t>
            </a:r>
            <a:r>
              <a:rPr lang="en-GB" sz="1600" dirty="0">
                <a:latin typeface="+mn-lt"/>
              </a:rPr>
              <a:t>on the pathway of </a:t>
            </a:r>
            <a:r>
              <a:rPr lang="en-US" sz="1600" dirty="0">
                <a:latin typeface="+mn-lt"/>
              </a:rPr>
              <a:t>the ERL technology development for future energy and intensity frontier machines.</a:t>
            </a:r>
            <a:endParaRPr lang="fr-FR" sz="1600" dirty="0">
              <a:latin typeface="+mn-lt"/>
            </a:endParaRPr>
          </a:p>
          <a:p>
            <a:endParaRPr lang="en-GB" sz="1600" dirty="0">
              <a:solidFill>
                <a:srgbClr val="FF6700"/>
              </a:solidFill>
              <a:latin typeface="+mn-lt"/>
            </a:endParaRPr>
          </a:p>
        </p:txBody>
      </p:sp>
      <p:grpSp>
        <p:nvGrpSpPr>
          <p:cNvPr id="13" name="Groupe 12">
            <a:extLst>
              <a:ext uri="{FF2B5EF4-FFF2-40B4-BE49-F238E27FC236}">
                <a16:creationId xmlns:a16="http://schemas.microsoft.com/office/drawing/2014/main" id="{3424278D-A490-1070-AE60-8D74A1939D71}"/>
              </a:ext>
            </a:extLst>
          </p:cNvPr>
          <p:cNvGrpSpPr/>
          <p:nvPr/>
        </p:nvGrpSpPr>
        <p:grpSpPr>
          <a:xfrm>
            <a:off x="4234257" y="3777421"/>
            <a:ext cx="1800201" cy="1844610"/>
            <a:chOff x="3768581" y="3777421"/>
            <a:chExt cx="2265878" cy="1844610"/>
          </a:xfrm>
        </p:grpSpPr>
        <p:cxnSp>
          <p:nvCxnSpPr>
            <p:cNvPr id="7" name="Connecteur droit 6">
              <a:extLst>
                <a:ext uri="{FF2B5EF4-FFF2-40B4-BE49-F238E27FC236}">
                  <a16:creationId xmlns:a16="http://schemas.microsoft.com/office/drawing/2014/main" id="{CB17A771-7C35-51E8-C0EA-8EB783F3BAD6}"/>
                </a:ext>
              </a:extLst>
            </p:cNvPr>
            <p:cNvCxnSpPr/>
            <p:nvPr/>
          </p:nvCxnSpPr>
          <p:spPr>
            <a:xfrm flipH="1">
              <a:off x="3768581" y="3777421"/>
              <a:ext cx="2265878" cy="10525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40083331-1881-5F60-83BF-98EE354840C2}"/>
                </a:ext>
              </a:extLst>
            </p:cNvPr>
            <p:cNvCxnSpPr>
              <a:cxnSpLocks/>
            </p:cNvCxnSpPr>
            <p:nvPr/>
          </p:nvCxnSpPr>
          <p:spPr>
            <a:xfrm flipH="1" flipV="1">
              <a:off x="3768581" y="4829944"/>
              <a:ext cx="2265878" cy="792087"/>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7" name="Connecteur droit 16">
            <a:extLst>
              <a:ext uri="{FF2B5EF4-FFF2-40B4-BE49-F238E27FC236}">
                <a16:creationId xmlns:a16="http://schemas.microsoft.com/office/drawing/2014/main" id="{B755B2F7-F0B3-8F21-649F-1D3D2E926D88}"/>
              </a:ext>
            </a:extLst>
          </p:cNvPr>
          <p:cNvCxnSpPr>
            <a:cxnSpLocks/>
          </p:cNvCxnSpPr>
          <p:nvPr/>
        </p:nvCxnSpPr>
        <p:spPr>
          <a:xfrm>
            <a:off x="3043163" y="2669704"/>
            <a:ext cx="759048"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92BE5BB2-3D31-E2F2-3FB2-D229C3A25000}"/>
              </a:ext>
            </a:extLst>
          </p:cNvPr>
          <p:cNvCxnSpPr>
            <a:cxnSpLocks/>
          </p:cNvCxnSpPr>
          <p:nvPr/>
        </p:nvCxnSpPr>
        <p:spPr>
          <a:xfrm flipH="1" flipV="1">
            <a:off x="3029967" y="1085528"/>
            <a:ext cx="798384" cy="1800200"/>
          </a:xfrm>
          <a:prstGeom prst="line">
            <a:avLst/>
          </a:prstGeom>
        </p:spPr>
        <p:style>
          <a:lnRef idx="1">
            <a:schemeClr val="accent1"/>
          </a:lnRef>
          <a:fillRef idx="0">
            <a:schemeClr val="accent1"/>
          </a:fillRef>
          <a:effectRef idx="0">
            <a:schemeClr val="accent1"/>
          </a:effectRef>
          <a:fontRef idx="minor">
            <a:schemeClr val="tx1"/>
          </a:fontRef>
        </p:style>
      </p:cxnSp>
      <p:grpSp>
        <p:nvGrpSpPr>
          <p:cNvPr id="63" name="Groupe 62">
            <a:extLst>
              <a:ext uri="{FF2B5EF4-FFF2-40B4-BE49-F238E27FC236}">
                <a16:creationId xmlns:a16="http://schemas.microsoft.com/office/drawing/2014/main" id="{4F78F7C0-9E65-8E3B-1425-99B72D659DD0}"/>
              </a:ext>
            </a:extLst>
          </p:cNvPr>
          <p:cNvGrpSpPr/>
          <p:nvPr/>
        </p:nvGrpSpPr>
        <p:grpSpPr>
          <a:xfrm>
            <a:off x="5522912" y="3777421"/>
            <a:ext cx="4677435" cy="1853903"/>
            <a:chOff x="5522912" y="3777421"/>
            <a:chExt cx="4677435" cy="1853903"/>
          </a:xfrm>
        </p:grpSpPr>
        <p:pic>
          <p:nvPicPr>
            <p:cNvPr id="3" name="Image 2">
              <a:extLst>
                <a:ext uri="{FF2B5EF4-FFF2-40B4-BE49-F238E27FC236}">
                  <a16:creationId xmlns:a16="http://schemas.microsoft.com/office/drawing/2014/main" id="{05B34791-3D25-F470-4029-D6A7D4D0BB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34459" y="3777421"/>
              <a:ext cx="3816424" cy="1844610"/>
            </a:xfrm>
            <a:prstGeom prst="rect">
              <a:avLst/>
            </a:prstGeom>
            <a:ln>
              <a:solidFill>
                <a:schemeClr val="accent1">
                  <a:lumMod val="75000"/>
                </a:schemeClr>
              </a:solidFill>
            </a:ln>
          </p:spPr>
        </p:pic>
        <p:sp>
          <p:nvSpPr>
            <p:cNvPr id="20" name="ZoneTexte 19">
              <a:extLst>
                <a:ext uri="{FF2B5EF4-FFF2-40B4-BE49-F238E27FC236}">
                  <a16:creationId xmlns:a16="http://schemas.microsoft.com/office/drawing/2014/main" id="{CA5DAAEA-816D-6362-7AC6-35BB3FBFAB8E}"/>
                </a:ext>
              </a:extLst>
            </p:cNvPr>
            <p:cNvSpPr txBox="1"/>
            <p:nvPr/>
          </p:nvSpPr>
          <p:spPr>
            <a:xfrm>
              <a:off x="5522912" y="4820652"/>
              <a:ext cx="799579" cy="369332"/>
            </a:xfrm>
            <a:prstGeom prst="rect">
              <a:avLst/>
            </a:prstGeom>
            <a:noFill/>
          </p:spPr>
          <p:txBody>
            <a:bodyPr wrap="square" rtlCol="0">
              <a:spAutoFit/>
            </a:bodyPr>
            <a:lstStyle/>
            <a:p>
              <a:pPr algn="ctr"/>
              <a:r>
                <a:rPr lang="en-GB" sz="900" dirty="0"/>
                <a:t>350-500 kV </a:t>
              </a:r>
            </a:p>
            <a:p>
              <a:pPr algn="ctr"/>
              <a:r>
                <a:rPr lang="en-GB" sz="900" dirty="0"/>
                <a:t>DC gun</a:t>
              </a:r>
            </a:p>
          </p:txBody>
        </p:sp>
        <p:sp>
          <p:nvSpPr>
            <p:cNvPr id="23" name="ZoneTexte 22">
              <a:extLst>
                <a:ext uri="{FF2B5EF4-FFF2-40B4-BE49-F238E27FC236}">
                  <a16:creationId xmlns:a16="http://schemas.microsoft.com/office/drawing/2014/main" id="{210B81FD-3693-BB77-E5F4-2D96918A6243}"/>
                </a:ext>
              </a:extLst>
            </p:cNvPr>
            <p:cNvSpPr txBox="1"/>
            <p:nvPr/>
          </p:nvSpPr>
          <p:spPr>
            <a:xfrm>
              <a:off x="6250483" y="3821832"/>
              <a:ext cx="648072" cy="230832"/>
            </a:xfrm>
            <a:prstGeom prst="rect">
              <a:avLst/>
            </a:prstGeom>
            <a:noFill/>
          </p:spPr>
          <p:txBody>
            <a:bodyPr wrap="square" rtlCol="0">
              <a:spAutoFit/>
            </a:bodyPr>
            <a:lstStyle/>
            <a:p>
              <a:r>
                <a:rPr lang="en-GB" sz="900" dirty="0">
                  <a:solidFill>
                    <a:schemeClr val="bg1"/>
                  </a:solidFill>
                </a:rPr>
                <a:t>HV tank</a:t>
              </a:r>
            </a:p>
          </p:txBody>
        </p:sp>
        <p:sp>
          <p:nvSpPr>
            <p:cNvPr id="24" name="ZoneTexte 23">
              <a:extLst>
                <a:ext uri="{FF2B5EF4-FFF2-40B4-BE49-F238E27FC236}">
                  <a16:creationId xmlns:a16="http://schemas.microsoft.com/office/drawing/2014/main" id="{DBD4F890-863A-D2EF-0B59-DF7584B15977}"/>
                </a:ext>
              </a:extLst>
            </p:cNvPr>
            <p:cNvSpPr txBox="1"/>
            <p:nvPr/>
          </p:nvSpPr>
          <p:spPr>
            <a:xfrm>
              <a:off x="7114579" y="5261992"/>
              <a:ext cx="1800201" cy="369332"/>
            </a:xfrm>
            <a:prstGeom prst="rect">
              <a:avLst/>
            </a:prstGeom>
            <a:noFill/>
          </p:spPr>
          <p:txBody>
            <a:bodyPr wrap="square" rtlCol="0">
              <a:spAutoFit/>
            </a:bodyPr>
            <a:lstStyle/>
            <a:p>
              <a:pPr algn="ctr"/>
              <a:r>
                <a:rPr lang="en-GB" sz="900" dirty="0"/>
                <a:t>Booster: </a:t>
              </a:r>
              <a:r>
                <a:rPr lang="en-GB" sz="900" dirty="0">
                  <a:latin typeface="Arial" panose="020B0604020202020204" pitchFamily="34" charset="0"/>
                  <a:cs typeface="Arial" panose="020B0604020202020204" pitchFamily="34" charset="0"/>
                </a:rPr>
                <a:t>5 single-cell cavities (802MHz) individually powered</a:t>
              </a:r>
              <a:endParaRPr lang="en-GB" sz="900" dirty="0"/>
            </a:p>
          </p:txBody>
        </p:sp>
        <p:sp>
          <p:nvSpPr>
            <p:cNvPr id="25" name="ZoneTexte 24">
              <a:extLst>
                <a:ext uri="{FF2B5EF4-FFF2-40B4-BE49-F238E27FC236}">
                  <a16:creationId xmlns:a16="http://schemas.microsoft.com/office/drawing/2014/main" id="{4CD5A40B-E817-749F-4B4E-6A9954C35DB4}"/>
                </a:ext>
              </a:extLst>
            </p:cNvPr>
            <p:cNvSpPr txBox="1"/>
            <p:nvPr/>
          </p:nvSpPr>
          <p:spPr>
            <a:xfrm>
              <a:off x="7114579" y="4109864"/>
              <a:ext cx="648072" cy="230832"/>
            </a:xfrm>
            <a:prstGeom prst="rect">
              <a:avLst/>
            </a:prstGeom>
            <a:noFill/>
          </p:spPr>
          <p:txBody>
            <a:bodyPr wrap="square" rtlCol="0">
              <a:spAutoFit/>
            </a:bodyPr>
            <a:lstStyle/>
            <a:p>
              <a:r>
                <a:rPr lang="en-GB" sz="900" dirty="0"/>
                <a:t>Buncher</a:t>
              </a:r>
            </a:p>
          </p:txBody>
        </p:sp>
        <p:sp>
          <p:nvSpPr>
            <p:cNvPr id="27" name="ZoneTexte 26">
              <a:extLst>
                <a:ext uri="{FF2B5EF4-FFF2-40B4-BE49-F238E27FC236}">
                  <a16:creationId xmlns:a16="http://schemas.microsoft.com/office/drawing/2014/main" id="{CDE85403-BD21-3039-1C00-107CD1AA2FB4}"/>
                </a:ext>
              </a:extLst>
            </p:cNvPr>
            <p:cNvSpPr txBox="1"/>
            <p:nvPr/>
          </p:nvSpPr>
          <p:spPr>
            <a:xfrm>
              <a:off x="8914779" y="4757936"/>
              <a:ext cx="648072" cy="230832"/>
            </a:xfrm>
            <a:prstGeom prst="rect">
              <a:avLst/>
            </a:prstGeom>
            <a:noFill/>
          </p:spPr>
          <p:txBody>
            <a:bodyPr wrap="square" rtlCol="0">
              <a:spAutoFit/>
            </a:bodyPr>
            <a:lstStyle/>
            <a:p>
              <a:r>
                <a:rPr lang="en-GB" sz="900" dirty="0"/>
                <a:t>Merger</a:t>
              </a:r>
            </a:p>
          </p:txBody>
        </p:sp>
        <p:cxnSp>
          <p:nvCxnSpPr>
            <p:cNvPr id="22" name="Connecteur droit avec flèche 21">
              <a:extLst>
                <a:ext uri="{FF2B5EF4-FFF2-40B4-BE49-F238E27FC236}">
                  <a16:creationId xmlns:a16="http://schemas.microsoft.com/office/drawing/2014/main" id="{795E88F5-94B1-90FD-0476-35E2093AE13B}"/>
                </a:ext>
              </a:extLst>
            </p:cNvPr>
            <p:cNvCxnSpPr>
              <a:cxnSpLocks/>
            </p:cNvCxnSpPr>
            <p:nvPr/>
          </p:nvCxnSpPr>
          <p:spPr>
            <a:xfrm flipH="1">
              <a:off x="7186587" y="4340696"/>
              <a:ext cx="144016" cy="417240"/>
            </a:xfrm>
            <a:prstGeom prst="straightConnector1">
              <a:avLst/>
            </a:prstGeom>
            <a:ln>
              <a:solidFill>
                <a:srgbClr val="C00000"/>
              </a:solidFill>
              <a:tailEnd type="stealth"/>
            </a:ln>
          </p:spPr>
          <p:style>
            <a:lnRef idx="1">
              <a:schemeClr val="dk1"/>
            </a:lnRef>
            <a:fillRef idx="0">
              <a:schemeClr val="dk1"/>
            </a:fillRef>
            <a:effectRef idx="0">
              <a:schemeClr val="dk1"/>
            </a:effectRef>
            <a:fontRef idx="minor">
              <a:schemeClr val="tx1"/>
            </a:fontRef>
          </p:style>
        </p:cxnSp>
        <p:sp>
          <p:nvSpPr>
            <p:cNvPr id="31" name="ZoneTexte 30">
              <a:extLst>
                <a:ext uri="{FF2B5EF4-FFF2-40B4-BE49-F238E27FC236}">
                  <a16:creationId xmlns:a16="http://schemas.microsoft.com/office/drawing/2014/main" id="{FF4F4116-10C0-9625-3273-64001B06A2AD}"/>
                </a:ext>
              </a:extLst>
            </p:cNvPr>
            <p:cNvSpPr txBox="1"/>
            <p:nvPr/>
          </p:nvSpPr>
          <p:spPr>
            <a:xfrm>
              <a:off x="5962451" y="5189984"/>
              <a:ext cx="1401784" cy="369332"/>
            </a:xfrm>
            <a:prstGeom prst="rect">
              <a:avLst/>
            </a:prstGeom>
            <a:noFill/>
          </p:spPr>
          <p:txBody>
            <a:bodyPr wrap="square" rtlCol="0">
              <a:spAutoFit/>
            </a:bodyPr>
            <a:lstStyle/>
            <a:p>
              <a:pPr algn="ctr"/>
              <a:r>
                <a:rPr lang="en-GB" sz="900" dirty="0"/>
                <a:t>Light box</a:t>
              </a:r>
            </a:p>
            <a:p>
              <a:pPr algn="ctr"/>
              <a:r>
                <a:rPr lang="en-GB" sz="900" dirty="0"/>
                <a:t>Green laser 40 MHz</a:t>
              </a:r>
            </a:p>
          </p:txBody>
        </p:sp>
        <p:cxnSp>
          <p:nvCxnSpPr>
            <p:cNvPr id="32" name="Connecteur droit avec flèche 31">
              <a:extLst>
                <a:ext uri="{FF2B5EF4-FFF2-40B4-BE49-F238E27FC236}">
                  <a16:creationId xmlns:a16="http://schemas.microsoft.com/office/drawing/2014/main" id="{34CCC1E1-F273-4D5D-8D56-9C74D1CA873B}"/>
                </a:ext>
              </a:extLst>
            </p:cNvPr>
            <p:cNvCxnSpPr>
              <a:cxnSpLocks/>
            </p:cNvCxnSpPr>
            <p:nvPr/>
          </p:nvCxnSpPr>
          <p:spPr>
            <a:xfrm flipV="1">
              <a:off x="6834931" y="4685928"/>
              <a:ext cx="169263" cy="561256"/>
            </a:xfrm>
            <a:prstGeom prst="straightConnector1">
              <a:avLst/>
            </a:prstGeom>
            <a:ln>
              <a:solidFill>
                <a:srgbClr val="FF0000"/>
              </a:solidFill>
              <a:tailEnd type="stealth"/>
            </a:ln>
          </p:spPr>
          <p:style>
            <a:lnRef idx="1">
              <a:schemeClr val="dk1"/>
            </a:lnRef>
            <a:fillRef idx="0">
              <a:schemeClr val="dk1"/>
            </a:fillRef>
            <a:effectRef idx="0">
              <a:schemeClr val="dk1"/>
            </a:effectRef>
            <a:fontRef idx="minor">
              <a:schemeClr val="tx1"/>
            </a:fontRef>
          </p:style>
        </p:cxnSp>
        <p:sp>
          <p:nvSpPr>
            <p:cNvPr id="37" name="ZoneTexte 36">
              <a:extLst>
                <a:ext uri="{FF2B5EF4-FFF2-40B4-BE49-F238E27FC236}">
                  <a16:creationId xmlns:a16="http://schemas.microsoft.com/office/drawing/2014/main" id="{F08438E1-53B7-47DB-29CB-93C7EA08C170}"/>
                </a:ext>
              </a:extLst>
            </p:cNvPr>
            <p:cNvSpPr txBox="1"/>
            <p:nvPr/>
          </p:nvSpPr>
          <p:spPr>
            <a:xfrm>
              <a:off x="6826546" y="3893840"/>
              <a:ext cx="3373801" cy="230832"/>
            </a:xfrm>
            <a:prstGeom prst="rect">
              <a:avLst/>
            </a:prstGeom>
            <a:noFill/>
          </p:spPr>
          <p:txBody>
            <a:bodyPr wrap="square" rtlCol="0">
              <a:spAutoFit/>
            </a:bodyPr>
            <a:lstStyle/>
            <a:p>
              <a:r>
                <a:rPr lang="en-GB" sz="900" dirty="0"/>
                <a:t>Photocathodes loading chamber (Sb-based photocathodes)</a:t>
              </a:r>
            </a:p>
          </p:txBody>
        </p:sp>
        <p:cxnSp>
          <p:nvCxnSpPr>
            <p:cNvPr id="38" name="Connecteur droit avec flèche 37">
              <a:extLst>
                <a:ext uri="{FF2B5EF4-FFF2-40B4-BE49-F238E27FC236}">
                  <a16:creationId xmlns:a16="http://schemas.microsoft.com/office/drawing/2014/main" id="{A2854477-0683-887F-685C-861B250EF6D1}"/>
                </a:ext>
              </a:extLst>
            </p:cNvPr>
            <p:cNvCxnSpPr>
              <a:cxnSpLocks/>
            </p:cNvCxnSpPr>
            <p:nvPr/>
          </p:nvCxnSpPr>
          <p:spPr>
            <a:xfrm flipH="1">
              <a:off x="6898555" y="4109864"/>
              <a:ext cx="144016" cy="417240"/>
            </a:xfrm>
            <a:prstGeom prst="straightConnector1">
              <a:avLst/>
            </a:prstGeom>
            <a:ln>
              <a:solidFill>
                <a:srgbClr val="C00000"/>
              </a:solidFill>
              <a:tailEnd type="stealth"/>
            </a:ln>
          </p:spPr>
          <p:style>
            <a:lnRef idx="1">
              <a:schemeClr val="dk1"/>
            </a:lnRef>
            <a:fillRef idx="0">
              <a:schemeClr val="dk1"/>
            </a:fillRef>
            <a:effectRef idx="0">
              <a:schemeClr val="dk1"/>
            </a:effectRef>
            <a:fontRef idx="minor">
              <a:schemeClr val="tx1"/>
            </a:fontRef>
          </p:style>
        </p:cxnSp>
      </p:grpSp>
      <p:sp>
        <p:nvSpPr>
          <p:cNvPr id="41" name="ZoneTexte 40">
            <a:extLst>
              <a:ext uri="{FF2B5EF4-FFF2-40B4-BE49-F238E27FC236}">
                <a16:creationId xmlns:a16="http://schemas.microsoft.com/office/drawing/2014/main" id="{A7C7613C-0E69-4AFE-149A-6A4D17051BAB}"/>
              </a:ext>
            </a:extLst>
          </p:cNvPr>
          <p:cNvSpPr txBox="1"/>
          <p:nvPr/>
        </p:nvSpPr>
        <p:spPr>
          <a:xfrm>
            <a:off x="3010123" y="1280604"/>
            <a:ext cx="2952328" cy="830997"/>
          </a:xfrm>
          <a:prstGeom prst="rect">
            <a:avLst/>
          </a:prstGeom>
          <a:noFill/>
        </p:spPr>
        <p:txBody>
          <a:bodyPr wrap="square" rtlCol="0">
            <a:spAutoFit/>
          </a:bodyPr>
          <a:lstStyle/>
          <a:p>
            <a:pPr marL="171450" indent="-171450">
              <a:buFont typeface="Arial" panose="020B0604020202020204" pitchFamily="34" charset="0"/>
              <a:buChar char="•"/>
            </a:pPr>
            <a:r>
              <a:rPr lang="en-GB" sz="1200" dirty="0">
                <a:latin typeface="+mn-lt"/>
              </a:rPr>
              <a:t>Cryomodule with 4 five-Cell cavities </a:t>
            </a:r>
          </a:p>
          <a:p>
            <a:pPr marL="171450" indent="-171450">
              <a:buFont typeface="Arial" panose="020B0604020202020204" pitchFamily="34" charset="0"/>
              <a:buChar char="•"/>
            </a:pPr>
            <a:r>
              <a:rPr lang="en-GB" sz="1200" dirty="0">
                <a:latin typeface="+mn-lt"/>
              </a:rPr>
              <a:t>Total gradient 82 MeV</a:t>
            </a:r>
          </a:p>
          <a:p>
            <a:pPr marL="171450" indent="-171450">
              <a:buFont typeface="Arial" panose="020B0604020202020204" pitchFamily="34" charset="0"/>
              <a:buChar char="•"/>
            </a:pPr>
            <a:r>
              <a:rPr lang="en-GB" sz="1200" dirty="0">
                <a:latin typeface="+mn-lt"/>
              </a:rPr>
              <a:t>3 </a:t>
            </a:r>
            <a:r>
              <a:rPr lang="en-GB" sz="1200" dirty="0" err="1">
                <a:latin typeface="+mn-lt"/>
              </a:rPr>
              <a:t>acc</a:t>
            </a:r>
            <a:r>
              <a:rPr lang="en-GB" sz="1200" dirty="0">
                <a:latin typeface="+mn-lt"/>
              </a:rPr>
              <a:t> &amp; 3 </a:t>
            </a:r>
            <a:r>
              <a:rPr lang="en-GB" sz="1200" dirty="0" err="1">
                <a:latin typeface="+mn-lt"/>
              </a:rPr>
              <a:t>decc</a:t>
            </a:r>
            <a:r>
              <a:rPr lang="en-GB" sz="1200" dirty="0">
                <a:latin typeface="+mn-lt"/>
              </a:rPr>
              <a:t> beams at different energies travelling in the CM.</a:t>
            </a:r>
          </a:p>
        </p:txBody>
      </p:sp>
      <p:sp>
        <p:nvSpPr>
          <p:cNvPr id="42" name="ZoneTexte 41">
            <a:extLst>
              <a:ext uri="{FF2B5EF4-FFF2-40B4-BE49-F238E27FC236}">
                <a16:creationId xmlns:a16="http://schemas.microsoft.com/office/drawing/2014/main" id="{9F1CC710-9258-F09A-A430-9477B68B0463}"/>
              </a:ext>
            </a:extLst>
          </p:cNvPr>
          <p:cNvSpPr txBox="1"/>
          <p:nvPr/>
        </p:nvSpPr>
        <p:spPr>
          <a:xfrm>
            <a:off x="3874219" y="5261992"/>
            <a:ext cx="2411555" cy="461665"/>
          </a:xfrm>
          <a:prstGeom prst="rect">
            <a:avLst/>
          </a:prstGeom>
          <a:noFill/>
        </p:spPr>
        <p:txBody>
          <a:bodyPr wrap="square" rtlCol="0">
            <a:spAutoFit/>
          </a:bodyPr>
          <a:lstStyle/>
          <a:p>
            <a:r>
              <a:rPr lang="en-GB" sz="1200" dirty="0">
                <a:latin typeface="+mn-lt"/>
              </a:rPr>
              <a:t>Injection line delivering 500pC bunches at 7 MeV. </a:t>
            </a:r>
          </a:p>
        </p:txBody>
      </p:sp>
      <p:sp>
        <p:nvSpPr>
          <p:cNvPr id="44" name="ZoneTexte 43">
            <a:extLst>
              <a:ext uri="{FF2B5EF4-FFF2-40B4-BE49-F238E27FC236}">
                <a16:creationId xmlns:a16="http://schemas.microsoft.com/office/drawing/2014/main" id="{80A98F9E-BDBB-ED1B-3149-3137BC092450}"/>
              </a:ext>
            </a:extLst>
          </p:cNvPr>
          <p:cNvSpPr txBox="1"/>
          <p:nvPr/>
        </p:nvSpPr>
        <p:spPr>
          <a:xfrm>
            <a:off x="7330602" y="2784103"/>
            <a:ext cx="2869745" cy="461665"/>
          </a:xfrm>
          <a:prstGeom prst="rect">
            <a:avLst/>
          </a:prstGeom>
          <a:noFill/>
        </p:spPr>
        <p:txBody>
          <a:bodyPr wrap="square" rtlCol="0">
            <a:spAutoFit/>
          </a:bodyPr>
          <a:lstStyle/>
          <a:p>
            <a:r>
              <a:rPr lang="en-GB" sz="1200" dirty="0">
                <a:latin typeface="+mn-lt"/>
              </a:rPr>
              <a:t>3 staked isochronous recirculation arcs for beams at different energies (Arcs 1, 3, 5).</a:t>
            </a:r>
          </a:p>
        </p:txBody>
      </p:sp>
      <p:sp>
        <p:nvSpPr>
          <p:cNvPr id="45" name="ZoneTexte 44">
            <a:extLst>
              <a:ext uri="{FF2B5EF4-FFF2-40B4-BE49-F238E27FC236}">
                <a16:creationId xmlns:a16="http://schemas.microsoft.com/office/drawing/2014/main" id="{7400E73C-4D45-EBFF-1283-7AF2769747F3}"/>
              </a:ext>
            </a:extLst>
          </p:cNvPr>
          <p:cNvSpPr txBox="1"/>
          <p:nvPr/>
        </p:nvSpPr>
        <p:spPr>
          <a:xfrm>
            <a:off x="273819" y="3605808"/>
            <a:ext cx="1296144" cy="276999"/>
          </a:xfrm>
          <a:prstGeom prst="rect">
            <a:avLst/>
          </a:prstGeom>
          <a:noFill/>
        </p:spPr>
        <p:txBody>
          <a:bodyPr wrap="square" rtlCol="0">
            <a:spAutoFit/>
          </a:bodyPr>
          <a:lstStyle/>
          <a:p>
            <a:r>
              <a:rPr lang="en-GB" sz="1200" dirty="0">
                <a:latin typeface="+mn-lt"/>
              </a:rPr>
              <a:t>Interaction Points</a:t>
            </a:r>
          </a:p>
        </p:txBody>
      </p:sp>
      <p:cxnSp>
        <p:nvCxnSpPr>
          <p:cNvPr id="47" name="Connecteur droit 46">
            <a:extLst>
              <a:ext uri="{FF2B5EF4-FFF2-40B4-BE49-F238E27FC236}">
                <a16:creationId xmlns:a16="http://schemas.microsoft.com/office/drawing/2014/main" id="{FF471E98-F02E-14A7-BDB2-21E7372F15D9}"/>
              </a:ext>
            </a:extLst>
          </p:cNvPr>
          <p:cNvCxnSpPr>
            <a:cxnSpLocks/>
          </p:cNvCxnSpPr>
          <p:nvPr/>
        </p:nvCxnSpPr>
        <p:spPr>
          <a:xfrm>
            <a:off x="1497954" y="3777421"/>
            <a:ext cx="360039" cy="461665"/>
          </a:xfrm>
          <a:prstGeom prst="line">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179FD592-EE3F-90ED-27EA-65E671315A1E}"/>
              </a:ext>
            </a:extLst>
          </p:cNvPr>
          <p:cNvCxnSpPr>
            <a:cxnSpLocks/>
          </p:cNvCxnSpPr>
          <p:nvPr/>
        </p:nvCxnSpPr>
        <p:spPr>
          <a:xfrm>
            <a:off x="1497955" y="3749824"/>
            <a:ext cx="1512168" cy="710788"/>
          </a:xfrm>
          <a:prstGeom prst="line">
            <a:avLst/>
          </a:prstGeom>
          <a:ln>
            <a:tailEnd type="stealth"/>
          </a:ln>
        </p:spPr>
        <p:style>
          <a:lnRef idx="1">
            <a:schemeClr val="accent1"/>
          </a:lnRef>
          <a:fillRef idx="0">
            <a:schemeClr val="accent1"/>
          </a:fillRef>
          <a:effectRef idx="0">
            <a:schemeClr val="accent1"/>
          </a:effectRef>
          <a:fontRef idx="minor">
            <a:schemeClr val="tx1"/>
          </a:fontRef>
        </p:style>
      </p:cxnSp>
      <p:sp>
        <p:nvSpPr>
          <p:cNvPr id="53" name="ZoneTexte 52">
            <a:extLst>
              <a:ext uri="{FF2B5EF4-FFF2-40B4-BE49-F238E27FC236}">
                <a16:creationId xmlns:a16="http://schemas.microsoft.com/office/drawing/2014/main" id="{B7C6BC2C-F9DD-06D9-4894-57F87C5CAA98}"/>
              </a:ext>
            </a:extLst>
          </p:cNvPr>
          <p:cNvSpPr txBox="1"/>
          <p:nvPr/>
        </p:nvSpPr>
        <p:spPr>
          <a:xfrm>
            <a:off x="7330604" y="2136031"/>
            <a:ext cx="3600400" cy="461665"/>
          </a:xfrm>
          <a:prstGeom prst="rect">
            <a:avLst/>
          </a:prstGeom>
          <a:noFill/>
        </p:spPr>
        <p:txBody>
          <a:bodyPr wrap="square" rtlCol="0">
            <a:spAutoFit/>
          </a:bodyPr>
          <a:lstStyle/>
          <a:p>
            <a:r>
              <a:rPr lang="en-GB" sz="1200" dirty="0">
                <a:latin typeface="+mn-lt"/>
              </a:rPr>
              <a:t>Switchyard: vertical separation/recombination of beams at different energies </a:t>
            </a:r>
          </a:p>
        </p:txBody>
      </p:sp>
      <p:cxnSp>
        <p:nvCxnSpPr>
          <p:cNvPr id="55" name="Connecteur droit avec flèche 54">
            <a:extLst>
              <a:ext uri="{FF2B5EF4-FFF2-40B4-BE49-F238E27FC236}">
                <a16:creationId xmlns:a16="http://schemas.microsoft.com/office/drawing/2014/main" id="{30CDB55C-F990-3FA0-7CDD-4426E3AFEB8A}"/>
              </a:ext>
            </a:extLst>
          </p:cNvPr>
          <p:cNvCxnSpPr>
            <a:cxnSpLocks/>
            <a:stCxn id="44" idx="1"/>
          </p:cNvCxnSpPr>
          <p:nvPr/>
        </p:nvCxnSpPr>
        <p:spPr>
          <a:xfrm flipH="1" flipV="1">
            <a:off x="6826546" y="2293115"/>
            <a:ext cx="504056" cy="721821"/>
          </a:xfrm>
          <a:prstGeom prst="straightConnector1">
            <a:avLst/>
          </a:prstGeom>
          <a:ln>
            <a:solidFill>
              <a:srgbClr val="C00000"/>
            </a:solidFill>
            <a:tailEnd type="stealth"/>
          </a:ln>
        </p:spPr>
        <p:style>
          <a:lnRef idx="1">
            <a:schemeClr val="accent1"/>
          </a:lnRef>
          <a:fillRef idx="0">
            <a:schemeClr val="accent1"/>
          </a:fillRef>
          <a:effectRef idx="0">
            <a:schemeClr val="accent1"/>
          </a:effectRef>
          <a:fontRef idx="minor">
            <a:schemeClr val="tx1"/>
          </a:fontRef>
        </p:style>
      </p:cxnSp>
      <p:cxnSp>
        <p:nvCxnSpPr>
          <p:cNvPr id="58" name="Connecteur droit avec flèche 57">
            <a:extLst>
              <a:ext uri="{FF2B5EF4-FFF2-40B4-BE49-F238E27FC236}">
                <a16:creationId xmlns:a16="http://schemas.microsoft.com/office/drawing/2014/main" id="{F7FBCB38-7D2C-6609-480D-62143030A061}"/>
              </a:ext>
            </a:extLst>
          </p:cNvPr>
          <p:cNvCxnSpPr>
            <a:cxnSpLocks/>
          </p:cNvCxnSpPr>
          <p:nvPr/>
        </p:nvCxnSpPr>
        <p:spPr>
          <a:xfrm flipH="1">
            <a:off x="4882331" y="1280604"/>
            <a:ext cx="2121863" cy="101251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onnecteur droit avec flèche 58">
            <a:extLst>
              <a:ext uri="{FF2B5EF4-FFF2-40B4-BE49-F238E27FC236}">
                <a16:creationId xmlns:a16="http://schemas.microsoft.com/office/drawing/2014/main" id="{6F5237C5-F988-6864-1BD3-32B0952B9B8D}"/>
              </a:ext>
            </a:extLst>
          </p:cNvPr>
          <p:cNvCxnSpPr>
            <a:cxnSpLocks/>
          </p:cNvCxnSpPr>
          <p:nvPr/>
        </p:nvCxnSpPr>
        <p:spPr>
          <a:xfrm flipH="1">
            <a:off x="6204615" y="1280604"/>
            <a:ext cx="799579" cy="131709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2" name="ZoneTexte 61">
            <a:extLst>
              <a:ext uri="{FF2B5EF4-FFF2-40B4-BE49-F238E27FC236}">
                <a16:creationId xmlns:a16="http://schemas.microsoft.com/office/drawing/2014/main" id="{3AD26D44-050A-4556-18E7-1F8BA884CA15}"/>
              </a:ext>
            </a:extLst>
          </p:cNvPr>
          <p:cNvSpPr txBox="1"/>
          <p:nvPr/>
        </p:nvSpPr>
        <p:spPr>
          <a:xfrm>
            <a:off x="57795" y="5304383"/>
            <a:ext cx="3250936" cy="461665"/>
          </a:xfrm>
          <a:prstGeom prst="rect">
            <a:avLst/>
          </a:prstGeom>
          <a:noFill/>
        </p:spPr>
        <p:txBody>
          <a:bodyPr wrap="square" rtlCol="0">
            <a:spAutoFit/>
          </a:bodyPr>
          <a:lstStyle/>
          <a:p>
            <a:r>
              <a:rPr lang="en-GB" sz="1200" dirty="0">
                <a:latin typeface="+mn-lt"/>
              </a:rPr>
              <a:t>3 staked (&amp; inversed) isochronous recirculation arcs for beams at different energies (Arcs 2, 4, 6) </a:t>
            </a:r>
          </a:p>
        </p:txBody>
      </p:sp>
      <p:graphicFrame>
        <p:nvGraphicFramePr>
          <p:cNvPr id="64" name="Tableau 63">
            <a:extLst>
              <a:ext uri="{FF2B5EF4-FFF2-40B4-BE49-F238E27FC236}">
                <a16:creationId xmlns:a16="http://schemas.microsoft.com/office/drawing/2014/main" id="{BC3D58D7-CDF0-16A4-E42D-AF61A8177CCC}"/>
              </a:ext>
            </a:extLst>
          </p:cNvPr>
          <p:cNvGraphicFramePr>
            <a:graphicFrameLocks noGrp="1"/>
          </p:cNvGraphicFramePr>
          <p:nvPr>
            <p:extLst>
              <p:ext uri="{D42A27DB-BD31-4B8C-83A1-F6EECF244321}">
                <p14:modId xmlns:p14="http://schemas.microsoft.com/office/powerpoint/2010/main" val="3195761698"/>
              </p:ext>
            </p:extLst>
          </p:nvPr>
        </p:nvGraphicFramePr>
        <p:xfrm>
          <a:off x="6754540" y="3026270"/>
          <a:ext cx="3888431" cy="2595762"/>
        </p:xfrm>
        <a:graphic>
          <a:graphicData uri="http://schemas.openxmlformats.org/drawingml/2006/table">
            <a:tbl>
              <a:tblPr firstRow="1" firstCol="1" bandRow="1"/>
              <a:tblGrid>
                <a:gridCol w="2103039">
                  <a:extLst>
                    <a:ext uri="{9D8B030D-6E8A-4147-A177-3AD203B41FA5}">
                      <a16:colId xmlns:a16="http://schemas.microsoft.com/office/drawing/2014/main" val="20000"/>
                    </a:ext>
                  </a:extLst>
                </a:gridCol>
                <a:gridCol w="892696">
                  <a:extLst>
                    <a:ext uri="{9D8B030D-6E8A-4147-A177-3AD203B41FA5}">
                      <a16:colId xmlns:a16="http://schemas.microsoft.com/office/drawing/2014/main" val="20001"/>
                    </a:ext>
                  </a:extLst>
                </a:gridCol>
                <a:gridCol w="892696">
                  <a:extLst>
                    <a:ext uri="{9D8B030D-6E8A-4147-A177-3AD203B41FA5}">
                      <a16:colId xmlns:a16="http://schemas.microsoft.com/office/drawing/2014/main" val="20002"/>
                    </a:ext>
                  </a:extLst>
                </a:gridCol>
              </a:tblGrid>
              <a:tr h="295863">
                <a:tc>
                  <a:txBody>
                    <a:bodyPr/>
                    <a:lstStyle/>
                    <a:p>
                      <a:pPr algn="l">
                        <a:spcAft>
                          <a:spcPts val="0"/>
                        </a:spcAft>
                      </a:pPr>
                      <a:r>
                        <a:rPr lang="en-GB" sz="1200" b="1" dirty="0">
                          <a:effectLst/>
                          <a:latin typeface="+mn-lt"/>
                          <a:ea typeface="Arial" charset="0"/>
                          <a:cs typeface="Arial" charset="0"/>
                        </a:rPr>
                        <a:t>Target Parameter</a:t>
                      </a:r>
                      <a:endParaRPr lang="fr-FR" sz="1200" b="1" dirty="0">
                        <a:effectLst/>
                        <a:latin typeface="+mn-lt"/>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GB" sz="1200" b="1" dirty="0">
                          <a:effectLst/>
                          <a:latin typeface="+mn-lt"/>
                          <a:ea typeface="Arial" charset="0"/>
                          <a:cs typeface="Arial" charset="0"/>
                        </a:rPr>
                        <a:t>Unit</a:t>
                      </a:r>
                      <a:endParaRPr lang="fr-FR" sz="1200" b="1" dirty="0">
                        <a:effectLst/>
                        <a:latin typeface="+mn-lt"/>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GB" sz="1200" b="1" dirty="0">
                          <a:effectLst/>
                          <a:latin typeface="+mn-lt"/>
                          <a:ea typeface="Arial" charset="0"/>
                          <a:cs typeface="Arial" charset="0"/>
                        </a:rPr>
                        <a:t>Value</a:t>
                      </a:r>
                      <a:endParaRPr lang="fr-FR" sz="1200" b="1" dirty="0">
                        <a:effectLst/>
                        <a:latin typeface="+mn-lt"/>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81399">
                <a:tc>
                  <a:txBody>
                    <a:bodyPr/>
                    <a:lstStyle/>
                    <a:p>
                      <a:pPr algn="l">
                        <a:spcAft>
                          <a:spcPts val="0"/>
                        </a:spcAft>
                      </a:pPr>
                      <a:r>
                        <a:rPr lang="en-GB" sz="1200" b="0" dirty="0">
                          <a:effectLst/>
                          <a:latin typeface="+mn-lt"/>
                          <a:ea typeface="Arial" charset="0"/>
                          <a:cs typeface="Arial" charset="0"/>
                        </a:rPr>
                        <a:t>Injection energy</a:t>
                      </a:r>
                      <a:endParaRPr lang="fr-FR" sz="1200" b="0" dirty="0">
                        <a:effectLst/>
                        <a:latin typeface="+mn-lt"/>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spcAft>
                          <a:spcPts val="0"/>
                        </a:spcAft>
                      </a:pPr>
                      <a:r>
                        <a:rPr lang="en-GB" sz="1200" b="0" dirty="0">
                          <a:effectLst/>
                          <a:latin typeface="+mn-lt"/>
                          <a:ea typeface="Arial" charset="0"/>
                          <a:cs typeface="Arial" charset="0"/>
                        </a:rPr>
                        <a:t>MeV</a:t>
                      </a:r>
                      <a:endParaRPr lang="fr-FR" sz="1200" b="0" dirty="0">
                        <a:effectLst/>
                        <a:latin typeface="+mn-lt"/>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spcAft>
                          <a:spcPts val="0"/>
                        </a:spcAft>
                      </a:pPr>
                      <a:r>
                        <a:rPr lang="en-GB" sz="1200" b="0" dirty="0">
                          <a:solidFill>
                            <a:schemeClr val="tx1"/>
                          </a:solidFill>
                          <a:effectLst/>
                          <a:latin typeface="+mn-lt"/>
                          <a:ea typeface="Arial" charset="0"/>
                          <a:cs typeface="Arial" charset="0"/>
                        </a:rPr>
                        <a:t>7</a:t>
                      </a:r>
                      <a:endParaRPr lang="fr-FR" sz="1200" b="0" dirty="0">
                        <a:solidFill>
                          <a:schemeClr val="tx1"/>
                        </a:solidFill>
                        <a:effectLst/>
                        <a:latin typeface="+mn-lt"/>
                        <a:ea typeface="Arial" charset="0"/>
                        <a:cs typeface="Arial"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1"/>
                  </a:ext>
                </a:extLst>
              </a:tr>
              <a:tr h="214336">
                <a:tc>
                  <a:txBody>
                    <a:bodyPr/>
                    <a:lstStyle/>
                    <a:p>
                      <a:pPr algn="l">
                        <a:spcAft>
                          <a:spcPts val="0"/>
                        </a:spcAft>
                      </a:pPr>
                      <a:r>
                        <a:rPr lang="en-GB" sz="1200" b="0" dirty="0">
                          <a:effectLst/>
                          <a:latin typeface="+mn-lt"/>
                          <a:ea typeface="Arial" charset="0"/>
                          <a:cs typeface="Arial" charset="0"/>
                        </a:rPr>
                        <a:t>Electron beam energy</a:t>
                      </a:r>
                      <a:endParaRPr lang="fr-FR" sz="12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200" b="0">
                          <a:effectLst/>
                          <a:latin typeface="+mn-lt"/>
                          <a:ea typeface="Arial" charset="0"/>
                          <a:cs typeface="Arial" charset="0"/>
                        </a:rPr>
                        <a:t>MeV</a:t>
                      </a:r>
                      <a:endParaRPr lang="fr-FR" sz="1200" b="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200" b="0" dirty="0">
                          <a:solidFill>
                            <a:schemeClr val="tx1"/>
                          </a:solidFill>
                          <a:effectLst/>
                          <a:latin typeface="+mn-lt"/>
                          <a:ea typeface="Arial" charset="0"/>
                          <a:cs typeface="Arial" charset="0"/>
                        </a:rPr>
                        <a:t>500</a:t>
                      </a:r>
                      <a:endParaRPr lang="fr-FR" sz="12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2"/>
                  </a:ext>
                </a:extLst>
              </a:tr>
              <a:tr h="395948">
                <a:tc>
                  <a:txBody>
                    <a:bodyPr/>
                    <a:lstStyle/>
                    <a:p>
                      <a:pPr algn="l">
                        <a:spcAft>
                          <a:spcPts val="0"/>
                        </a:spcAft>
                      </a:pPr>
                      <a:r>
                        <a:rPr lang="en-GB" sz="1200" b="0" dirty="0">
                          <a:effectLst/>
                          <a:latin typeface="+mn-lt"/>
                          <a:ea typeface="Arial" charset="0"/>
                          <a:cs typeface="Arial" charset="0"/>
                        </a:rPr>
                        <a:t>Normalised Emittance </a:t>
                      </a:r>
                      <a:r>
                        <a:rPr lang="en-GB" sz="1200" b="0" dirty="0" err="1">
                          <a:effectLst/>
                          <a:latin typeface="+mn-lt"/>
                          <a:ea typeface="Arial" charset="0"/>
                          <a:cs typeface="Arial" charset="0"/>
                        </a:rPr>
                        <a:t>γε</a:t>
                      </a:r>
                      <a:r>
                        <a:rPr lang="en-GB" sz="1200" b="0" baseline="-25000" dirty="0" err="1">
                          <a:effectLst/>
                          <a:latin typeface="+mn-lt"/>
                          <a:ea typeface="Arial" charset="0"/>
                          <a:cs typeface="Arial" charset="0"/>
                        </a:rPr>
                        <a:t>x,y</a:t>
                      </a:r>
                      <a:endParaRPr lang="fr-FR" sz="12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200" b="0" dirty="0">
                          <a:effectLst/>
                          <a:latin typeface="+mn-lt"/>
                          <a:ea typeface="Arial" charset="0"/>
                          <a:cs typeface="Arial" charset="0"/>
                        </a:rPr>
                        <a:t>mm mrad</a:t>
                      </a:r>
                      <a:endParaRPr lang="fr-FR" sz="12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200" b="0" dirty="0">
                          <a:solidFill>
                            <a:schemeClr val="tx1"/>
                          </a:solidFill>
                          <a:effectLst/>
                          <a:latin typeface="+mn-lt"/>
                          <a:ea typeface="Arial" charset="0"/>
                          <a:cs typeface="Arial" charset="0"/>
                        </a:rPr>
                        <a:t>6</a:t>
                      </a:r>
                      <a:endParaRPr lang="fr-FR" sz="12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3"/>
                  </a:ext>
                </a:extLst>
              </a:tr>
              <a:tr h="200499">
                <a:tc>
                  <a:txBody>
                    <a:bodyPr/>
                    <a:lstStyle/>
                    <a:p>
                      <a:pPr algn="l">
                        <a:spcAft>
                          <a:spcPts val="0"/>
                        </a:spcAft>
                      </a:pPr>
                      <a:r>
                        <a:rPr lang="en-GB" sz="1200" b="0" dirty="0">
                          <a:effectLst/>
                          <a:latin typeface="+mn-lt"/>
                          <a:ea typeface="Arial" charset="0"/>
                          <a:cs typeface="Arial" charset="0"/>
                        </a:rPr>
                        <a:t>Average beam current</a:t>
                      </a:r>
                      <a:endParaRPr lang="fr-FR" sz="12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200" b="0" dirty="0">
                          <a:effectLst/>
                          <a:latin typeface="+mn-lt"/>
                          <a:ea typeface="Arial" charset="0"/>
                          <a:cs typeface="Arial" charset="0"/>
                        </a:rPr>
                        <a:t>mA</a:t>
                      </a:r>
                      <a:endParaRPr lang="fr-FR" sz="12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200" b="0" dirty="0">
                          <a:solidFill>
                            <a:schemeClr val="tx1"/>
                          </a:solidFill>
                          <a:effectLst/>
                          <a:latin typeface="+mn-lt"/>
                          <a:ea typeface="Arial" charset="0"/>
                          <a:cs typeface="Arial" charset="0"/>
                        </a:rPr>
                        <a:t>20</a:t>
                      </a:r>
                      <a:endParaRPr lang="fr-FR" sz="12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4"/>
                  </a:ext>
                </a:extLst>
              </a:tr>
              <a:tr h="259045">
                <a:tc>
                  <a:txBody>
                    <a:bodyPr/>
                    <a:lstStyle/>
                    <a:p>
                      <a:pPr algn="l">
                        <a:spcAft>
                          <a:spcPts val="0"/>
                        </a:spcAft>
                      </a:pPr>
                      <a:r>
                        <a:rPr lang="en-GB" sz="1200" b="0" dirty="0">
                          <a:effectLst/>
                          <a:latin typeface="+mn-lt"/>
                          <a:ea typeface="Arial" charset="0"/>
                          <a:cs typeface="Arial" charset="0"/>
                        </a:rPr>
                        <a:t>Bunch charge</a:t>
                      </a:r>
                      <a:endParaRPr lang="fr-FR" sz="12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200" b="0" dirty="0" err="1">
                          <a:effectLst/>
                          <a:latin typeface="+mn-lt"/>
                          <a:ea typeface="Arial" charset="0"/>
                          <a:cs typeface="Arial" charset="0"/>
                        </a:rPr>
                        <a:t>pC</a:t>
                      </a:r>
                      <a:endParaRPr lang="fr-FR" sz="12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200" b="0" dirty="0">
                          <a:solidFill>
                            <a:schemeClr val="tx1"/>
                          </a:solidFill>
                          <a:effectLst/>
                          <a:latin typeface="+mn-lt"/>
                          <a:ea typeface="Arial" charset="0"/>
                          <a:cs typeface="Arial" charset="0"/>
                        </a:rPr>
                        <a:t>500</a:t>
                      </a:r>
                      <a:endParaRPr lang="fr-FR" sz="12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5"/>
                  </a:ext>
                </a:extLst>
              </a:tr>
              <a:tr h="200499">
                <a:tc>
                  <a:txBody>
                    <a:bodyPr/>
                    <a:lstStyle/>
                    <a:p>
                      <a:pPr algn="l">
                        <a:spcAft>
                          <a:spcPts val="0"/>
                        </a:spcAft>
                      </a:pPr>
                      <a:r>
                        <a:rPr lang="en-GB" sz="1200" b="0" dirty="0">
                          <a:effectLst/>
                          <a:latin typeface="+mn-lt"/>
                          <a:ea typeface="Arial" charset="0"/>
                          <a:cs typeface="Arial" charset="0"/>
                        </a:rPr>
                        <a:t>Bunch length</a:t>
                      </a:r>
                      <a:endParaRPr lang="fr-FR" sz="12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200" b="0">
                          <a:effectLst/>
                          <a:latin typeface="+mn-lt"/>
                          <a:ea typeface="Arial" charset="0"/>
                          <a:cs typeface="Arial" charset="0"/>
                        </a:rPr>
                        <a:t>mm</a:t>
                      </a:r>
                      <a:endParaRPr lang="fr-FR" sz="1200" b="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200" b="0" dirty="0">
                          <a:solidFill>
                            <a:schemeClr val="tx1"/>
                          </a:solidFill>
                          <a:effectLst/>
                          <a:latin typeface="+mn-lt"/>
                          <a:ea typeface="Arial" charset="0"/>
                          <a:cs typeface="Arial" charset="0"/>
                        </a:rPr>
                        <a:t>3</a:t>
                      </a:r>
                      <a:endParaRPr lang="fr-FR" sz="12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6"/>
                  </a:ext>
                </a:extLst>
              </a:tr>
              <a:tr h="274823">
                <a:tc>
                  <a:txBody>
                    <a:bodyPr/>
                    <a:lstStyle/>
                    <a:p>
                      <a:pPr algn="l">
                        <a:spcAft>
                          <a:spcPts val="0"/>
                        </a:spcAft>
                      </a:pPr>
                      <a:r>
                        <a:rPr lang="en-GB" sz="1200" b="0" dirty="0">
                          <a:effectLst/>
                          <a:latin typeface="+mn-lt"/>
                          <a:ea typeface="Arial" charset="0"/>
                          <a:cs typeface="Arial" charset="0"/>
                        </a:rPr>
                        <a:t>Bunch spacing</a:t>
                      </a:r>
                      <a:endParaRPr lang="fr-FR" sz="12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200" b="0" dirty="0">
                          <a:effectLst/>
                          <a:latin typeface="+mn-lt"/>
                          <a:ea typeface="Arial" charset="0"/>
                          <a:cs typeface="Arial" charset="0"/>
                        </a:rPr>
                        <a:t>ns</a:t>
                      </a:r>
                      <a:endParaRPr lang="fr-FR" sz="12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200" b="0" dirty="0">
                          <a:solidFill>
                            <a:schemeClr val="tx1"/>
                          </a:solidFill>
                          <a:effectLst/>
                          <a:latin typeface="+mn-lt"/>
                          <a:ea typeface="Arial" charset="0"/>
                          <a:cs typeface="Arial" charset="0"/>
                        </a:rPr>
                        <a:t>25</a:t>
                      </a:r>
                      <a:endParaRPr lang="fr-FR" sz="12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7"/>
                  </a:ext>
                </a:extLst>
              </a:tr>
              <a:tr h="200499">
                <a:tc>
                  <a:txBody>
                    <a:bodyPr/>
                    <a:lstStyle/>
                    <a:p>
                      <a:pPr algn="l">
                        <a:spcAft>
                          <a:spcPts val="0"/>
                        </a:spcAft>
                      </a:pPr>
                      <a:r>
                        <a:rPr lang="en-GB" sz="1200" b="0" dirty="0">
                          <a:effectLst/>
                          <a:latin typeface="+mn-lt"/>
                          <a:ea typeface="Arial" charset="0"/>
                          <a:cs typeface="Arial" charset="0"/>
                        </a:rPr>
                        <a:t>RF frequency</a:t>
                      </a:r>
                      <a:endParaRPr lang="fr-FR" sz="1200" b="0" dirty="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200" b="0">
                          <a:effectLst/>
                          <a:latin typeface="+mn-lt"/>
                          <a:ea typeface="Arial" charset="0"/>
                          <a:cs typeface="Arial" charset="0"/>
                        </a:rPr>
                        <a:t>MHz</a:t>
                      </a:r>
                      <a:endParaRPr lang="fr-FR" sz="1200" b="0">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tc>
                  <a:txBody>
                    <a:bodyPr/>
                    <a:lstStyle/>
                    <a:p>
                      <a:pPr algn="ctr">
                        <a:spcAft>
                          <a:spcPts val="0"/>
                        </a:spcAft>
                      </a:pPr>
                      <a:r>
                        <a:rPr lang="en-GB" sz="1200" b="0" dirty="0">
                          <a:solidFill>
                            <a:schemeClr val="tx1"/>
                          </a:solidFill>
                          <a:effectLst/>
                          <a:latin typeface="+mn-lt"/>
                          <a:ea typeface="Arial" charset="0"/>
                          <a:cs typeface="Arial" charset="0"/>
                        </a:rPr>
                        <a:t>801.58</a:t>
                      </a:r>
                      <a:endParaRPr lang="fr-FR" sz="1200" b="0" dirty="0">
                        <a:solidFill>
                          <a:schemeClr val="tx1"/>
                        </a:solidFill>
                        <a:effectLst/>
                        <a:latin typeface="+mn-lt"/>
                        <a:ea typeface="Arial" charset="0"/>
                        <a:cs typeface="Arial"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008"/>
                  </a:ext>
                </a:extLst>
              </a:tr>
              <a:tr h="272851">
                <a:tc>
                  <a:txBody>
                    <a:bodyPr/>
                    <a:lstStyle/>
                    <a:p>
                      <a:pPr algn="l">
                        <a:spcAft>
                          <a:spcPts val="0"/>
                        </a:spcAft>
                      </a:pPr>
                      <a:r>
                        <a:rPr lang="en-GB" sz="1200" b="0" dirty="0">
                          <a:effectLst/>
                          <a:latin typeface="+mn-lt"/>
                          <a:ea typeface="Arial" charset="0"/>
                          <a:cs typeface="Arial" charset="0"/>
                        </a:rPr>
                        <a:t>Duty factor</a:t>
                      </a:r>
                      <a:endParaRPr lang="fr-FR" sz="1200" b="0" dirty="0">
                        <a:effectLst/>
                        <a:latin typeface="+mn-lt"/>
                        <a:ea typeface="Arial" charset="0"/>
                        <a:cs typeface="Arial"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200" b="0">
                          <a:effectLst/>
                          <a:latin typeface="+mn-lt"/>
                          <a:ea typeface="Arial" charset="0"/>
                          <a:cs typeface="Arial" charset="0"/>
                        </a:rPr>
                        <a:t> </a:t>
                      </a:r>
                      <a:endParaRPr lang="fr-FR" sz="1200" b="0">
                        <a:effectLst/>
                        <a:latin typeface="+mn-lt"/>
                        <a:ea typeface="Arial" charset="0"/>
                        <a:cs typeface="Arial"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GB" sz="1200" b="0" dirty="0">
                          <a:solidFill>
                            <a:schemeClr val="tx1"/>
                          </a:solidFill>
                          <a:effectLst/>
                          <a:latin typeface="+mn-lt"/>
                          <a:ea typeface="Arial" charset="0"/>
                          <a:cs typeface="Arial" charset="0"/>
                        </a:rPr>
                        <a:t>CW</a:t>
                      </a:r>
                      <a:endParaRPr lang="fr-FR" sz="1200" b="0" dirty="0">
                        <a:solidFill>
                          <a:schemeClr val="tx1"/>
                        </a:solidFill>
                        <a:effectLst/>
                        <a:latin typeface="+mn-lt"/>
                        <a:ea typeface="Arial" charset="0"/>
                        <a:cs typeface="Arial"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bl>
          </a:graphicData>
        </a:graphic>
      </p:graphicFrame>
      <p:sp>
        <p:nvSpPr>
          <p:cNvPr id="40" name="ZoneTexte 39">
            <a:extLst>
              <a:ext uri="{FF2B5EF4-FFF2-40B4-BE49-F238E27FC236}">
                <a16:creationId xmlns:a16="http://schemas.microsoft.com/office/drawing/2014/main" id="{F4DBBE09-7292-87F2-AF99-8DA6A81F71A1}"/>
              </a:ext>
            </a:extLst>
          </p:cNvPr>
          <p:cNvSpPr txBox="1"/>
          <p:nvPr/>
        </p:nvSpPr>
        <p:spPr>
          <a:xfrm>
            <a:off x="891389" y="3184793"/>
            <a:ext cx="1038614" cy="276999"/>
          </a:xfrm>
          <a:prstGeom prst="rect">
            <a:avLst/>
          </a:prstGeom>
          <a:noFill/>
        </p:spPr>
        <p:txBody>
          <a:bodyPr wrap="square" rtlCol="0">
            <a:spAutoFit/>
          </a:bodyPr>
          <a:lstStyle/>
          <a:p>
            <a:pPr algn="ctr"/>
            <a:r>
              <a:rPr lang="en-GB" sz="1200" dirty="0">
                <a:latin typeface="+mn-lt"/>
              </a:rPr>
              <a:t>Beam dump</a:t>
            </a:r>
          </a:p>
        </p:txBody>
      </p:sp>
      <p:pic>
        <p:nvPicPr>
          <p:cNvPr id="4" name="Picture 43">
            <a:extLst>
              <a:ext uri="{FF2B5EF4-FFF2-40B4-BE49-F238E27FC236}">
                <a16:creationId xmlns:a16="http://schemas.microsoft.com/office/drawing/2014/main" id="{6CBD7C3E-7AC7-4BF1-69C3-2A2BD2112E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98555" y="730186"/>
            <a:ext cx="3695317" cy="1291446"/>
          </a:xfrm>
          <a:prstGeom prst="rect">
            <a:avLst/>
          </a:prstGeom>
          <a:noFill/>
        </p:spPr>
      </p:pic>
      <p:pic>
        <p:nvPicPr>
          <p:cNvPr id="28" name="Image 27">
            <a:extLst>
              <a:ext uri="{FF2B5EF4-FFF2-40B4-BE49-F238E27FC236}">
                <a16:creationId xmlns:a16="http://schemas.microsoft.com/office/drawing/2014/main" id="{282A2EEA-2074-13DA-C0F9-66F1818D07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1123" y="1085528"/>
            <a:ext cx="2878844" cy="1589010"/>
          </a:xfrm>
          <a:prstGeom prst="rect">
            <a:avLst/>
          </a:prstGeom>
          <a:ln>
            <a:solidFill>
              <a:schemeClr val="accent1">
                <a:lumMod val="75000"/>
              </a:schemeClr>
            </a:solidFill>
          </a:ln>
        </p:spPr>
      </p:pic>
    </p:spTree>
    <p:extLst>
      <p:ext uri="{BB962C8B-B14F-4D97-AF65-F5344CB8AC3E}">
        <p14:creationId xmlns:p14="http://schemas.microsoft.com/office/powerpoint/2010/main" val="372541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1" grpId="0"/>
      <p:bldP spid="42" grpId="0"/>
      <p:bldP spid="44" grpId="0"/>
      <p:bldP spid="45" grpId="0"/>
      <p:bldP spid="53" grpId="0"/>
      <p:bldP spid="62"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Connecteur droit 44">
            <a:extLst>
              <a:ext uri="{FF2B5EF4-FFF2-40B4-BE49-F238E27FC236}">
                <a16:creationId xmlns:a16="http://schemas.microsoft.com/office/drawing/2014/main" id="{E9F6E5A7-99B1-2639-4E00-69219AF2B04E}"/>
              </a:ext>
            </a:extLst>
          </p:cNvPr>
          <p:cNvCxnSpPr>
            <a:cxnSpLocks/>
          </p:cNvCxnSpPr>
          <p:nvPr/>
        </p:nvCxnSpPr>
        <p:spPr>
          <a:xfrm>
            <a:off x="9274819" y="4037856"/>
            <a:ext cx="88" cy="136815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Rectangle : coins arrondis 4">
            <a:extLst>
              <a:ext uri="{FF2B5EF4-FFF2-40B4-BE49-F238E27FC236}">
                <a16:creationId xmlns:a16="http://schemas.microsoft.com/office/drawing/2014/main" id="{83376BA1-856D-554D-3A1D-F148538E74B6}"/>
              </a:ext>
            </a:extLst>
          </p:cNvPr>
          <p:cNvSpPr/>
          <p:nvPr/>
        </p:nvSpPr>
        <p:spPr>
          <a:xfrm>
            <a:off x="6897939" y="4449124"/>
            <a:ext cx="3168880" cy="468000"/>
          </a:xfrm>
          <a:prstGeom prst="roundRect">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chemeClr val="tx1"/>
                </a:solidFill>
              </a:rPr>
              <a:t>Phase 3: PERLE </a:t>
            </a:r>
            <a:r>
              <a:rPr lang="en-GB" sz="1600" b="1" dirty="0">
                <a:solidFill>
                  <a:schemeClr val="tx1"/>
                </a:solidFill>
                <a:effectLst/>
                <a:ea typeface="Calibri" panose="020F0502020204030204" pitchFamily="34" charset="0"/>
                <a:cs typeface="Times New Roman" panose="02020603050405020304" pitchFamily="18" charset="0"/>
              </a:rPr>
              <a:t>500 MeV version</a:t>
            </a:r>
            <a:endParaRPr lang="en-GB" sz="1600" b="1" dirty="0">
              <a:solidFill>
                <a:schemeClr val="tx1"/>
              </a:solidFill>
            </a:endParaRPr>
          </a:p>
        </p:txBody>
      </p:sp>
      <p:cxnSp>
        <p:nvCxnSpPr>
          <p:cNvPr id="41" name="Connecteur droit 40">
            <a:extLst>
              <a:ext uri="{FF2B5EF4-FFF2-40B4-BE49-F238E27FC236}">
                <a16:creationId xmlns:a16="http://schemas.microsoft.com/office/drawing/2014/main" id="{74D5E7A4-1BBE-D5F7-942F-421E1529D1DA}"/>
              </a:ext>
            </a:extLst>
          </p:cNvPr>
          <p:cNvCxnSpPr>
            <a:cxnSpLocks/>
            <a:stCxn id="69" idx="3"/>
          </p:cNvCxnSpPr>
          <p:nvPr/>
        </p:nvCxnSpPr>
        <p:spPr>
          <a:xfrm>
            <a:off x="5314289" y="1964820"/>
            <a:ext cx="90" cy="315315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EB61A012-222C-9B2C-1284-E7245E50C1B7}"/>
              </a:ext>
            </a:extLst>
          </p:cNvPr>
          <p:cNvCxnSpPr/>
          <p:nvPr/>
        </p:nvCxnSpPr>
        <p:spPr>
          <a:xfrm>
            <a:off x="3730115" y="1445568"/>
            <a:ext cx="0" cy="367240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 name="Espace réservé de la date 5">
            <a:extLst>
              <a:ext uri="{FF2B5EF4-FFF2-40B4-BE49-F238E27FC236}">
                <a16:creationId xmlns:a16="http://schemas.microsoft.com/office/drawing/2014/main" id="{0E29EF49-06FD-A846-99CD-A73224F266A3}"/>
              </a:ext>
            </a:extLst>
          </p:cNvPr>
          <p:cNvSpPr>
            <a:spLocks noGrp="1"/>
          </p:cNvSpPr>
          <p:nvPr>
            <p:ph type="dt" sz="half" idx="10"/>
          </p:nvPr>
        </p:nvSpPr>
        <p:spPr/>
        <p:txBody>
          <a:bodyPr/>
          <a:lstStyle/>
          <a:p>
            <a:r>
              <a:rPr lang="fr-FR">
                <a:latin typeface="+mn-lt"/>
              </a:rPr>
              <a:t>May 10th, 2023</a:t>
            </a: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7</a:t>
            </a:fld>
            <a:endParaRPr lang="fr-FR">
              <a:latin typeface="+mn-lt"/>
            </a:endParaRPr>
          </a:p>
        </p:txBody>
      </p:sp>
      <p:sp>
        <p:nvSpPr>
          <p:cNvPr id="26" name="Espace réservé du pied de page 25">
            <a:extLst>
              <a:ext uri="{FF2B5EF4-FFF2-40B4-BE49-F238E27FC236}">
                <a16:creationId xmlns:a16="http://schemas.microsoft.com/office/drawing/2014/main" id="{D3C7BBAB-C8BF-4186-9315-9B68CB901864}"/>
              </a:ext>
            </a:extLst>
          </p:cNvPr>
          <p:cNvSpPr>
            <a:spLocks noGrp="1"/>
          </p:cNvSpPr>
          <p:nvPr>
            <p:ph type="ftr" sz="quarter" idx="11"/>
          </p:nvPr>
        </p:nvSpPr>
        <p:spPr/>
        <p:txBody>
          <a:bodyPr/>
          <a:lstStyle/>
          <a:p>
            <a:r>
              <a:rPr lang="fr-FR">
                <a:latin typeface="+mn-lt"/>
              </a:rPr>
              <a:t>14th International Particle Accelerator Conference- IPAC'23</a:t>
            </a:r>
          </a:p>
        </p:txBody>
      </p:sp>
      <p:sp>
        <p:nvSpPr>
          <p:cNvPr id="23" name="Titre 1">
            <a:extLst>
              <a:ext uri="{FF2B5EF4-FFF2-40B4-BE49-F238E27FC236}">
                <a16:creationId xmlns:a16="http://schemas.microsoft.com/office/drawing/2014/main" id="{D3988D1C-9A8B-B619-6EFD-6B9BB83E9C5C}"/>
              </a:ext>
            </a:extLst>
          </p:cNvPr>
          <p:cNvSpPr>
            <a:spLocks noGrp="1"/>
          </p:cNvSpPr>
          <p:nvPr>
            <p:ph type="title"/>
          </p:nvPr>
        </p:nvSpPr>
        <p:spPr>
          <a:xfrm>
            <a:off x="1065907" y="149425"/>
            <a:ext cx="7163834" cy="447518"/>
          </a:xfrm>
        </p:spPr>
        <p:txBody>
          <a:bodyPr/>
          <a:lstStyle/>
          <a:p>
            <a:r>
              <a:rPr lang="en-US" dirty="0">
                <a:solidFill>
                  <a:schemeClr val="accent5">
                    <a:lumMod val="75000"/>
                  </a:schemeClr>
                </a:solidFill>
                <a:latin typeface="+mn-lt"/>
                <a:ea typeface="Arial" charset="0"/>
              </a:rPr>
              <a:t>PERLE Timeline for TDR phase and beyond </a:t>
            </a:r>
            <a:endParaRPr lang="en-GB" dirty="0">
              <a:solidFill>
                <a:schemeClr val="accent5">
                  <a:lumMod val="75000"/>
                </a:schemeClr>
              </a:solidFill>
              <a:latin typeface="+mn-lt"/>
            </a:endParaRPr>
          </a:p>
        </p:txBody>
      </p:sp>
      <p:sp>
        <p:nvSpPr>
          <p:cNvPr id="65" name="Rectangle : coins arrondis 64">
            <a:extLst>
              <a:ext uri="{FF2B5EF4-FFF2-40B4-BE49-F238E27FC236}">
                <a16:creationId xmlns:a16="http://schemas.microsoft.com/office/drawing/2014/main" id="{4E24F4C1-E9B7-FE8D-852E-C47081D536E4}"/>
              </a:ext>
            </a:extLst>
          </p:cNvPr>
          <p:cNvSpPr/>
          <p:nvPr/>
        </p:nvSpPr>
        <p:spPr>
          <a:xfrm>
            <a:off x="559832" y="1013520"/>
            <a:ext cx="3170284" cy="504000"/>
          </a:xfrm>
          <a:prstGeom prst="round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chemeClr val="bg1"/>
                </a:solidFill>
              </a:rPr>
              <a:t>Technical Design phase (TDR)</a:t>
            </a:r>
          </a:p>
        </p:txBody>
      </p:sp>
      <p:sp>
        <p:nvSpPr>
          <p:cNvPr id="2" name="Rectangle : coins arrondis 1">
            <a:extLst>
              <a:ext uri="{FF2B5EF4-FFF2-40B4-BE49-F238E27FC236}">
                <a16:creationId xmlns:a16="http://schemas.microsoft.com/office/drawing/2014/main" id="{DD84B7C3-592A-331F-1E58-0B249AEBC908}"/>
              </a:ext>
            </a:extLst>
          </p:cNvPr>
          <p:cNvSpPr/>
          <p:nvPr/>
        </p:nvSpPr>
        <p:spPr>
          <a:xfrm>
            <a:off x="2613368" y="2399551"/>
            <a:ext cx="7453450" cy="504000"/>
          </a:xfrm>
          <a:prstGeom prst="round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chemeClr val="bg1"/>
                </a:solidFill>
              </a:rPr>
              <a:t>Installation phases </a:t>
            </a:r>
          </a:p>
        </p:txBody>
      </p:sp>
      <p:sp>
        <p:nvSpPr>
          <p:cNvPr id="3" name="Rectangle : coins arrondis 2">
            <a:extLst>
              <a:ext uri="{FF2B5EF4-FFF2-40B4-BE49-F238E27FC236}">
                <a16:creationId xmlns:a16="http://schemas.microsoft.com/office/drawing/2014/main" id="{9D0DA776-5C4D-9B70-9884-53DA7FE65463}"/>
              </a:ext>
            </a:extLst>
          </p:cNvPr>
          <p:cNvSpPr/>
          <p:nvPr/>
        </p:nvSpPr>
        <p:spPr>
          <a:xfrm>
            <a:off x="2613368" y="3080972"/>
            <a:ext cx="4284570" cy="468000"/>
          </a:xfrm>
          <a:prstGeom prst="roundRect">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chemeClr val="tx1"/>
                </a:solidFill>
              </a:rPr>
              <a:t>Phase 1: </a:t>
            </a:r>
            <a:r>
              <a:rPr lang="fr-FR" sz="1600" b="1" dirty="0">
                <a:solidFill>
                  <a:schemeClr val="tx1"/>
                </a:solidFill>
                <a:effectLst/>
                <a:ea typeface="Calibri" panose="020F0502020204030204" pitchFamily="34" charset="0"/>
                <a:cs typeface="Times New Roman" panose="02020603050405020304" pitchFamily="18" charset="0"/>
              </a:rPr>
              <a:t>Installation of the injection line</a:t>
            </a:r>
            <a:endParaRPr lang="en-GB" sz="1600" b="1" dirty="0">
              <a:solidFill>
                <a:schemeClr val="tx1"/>
              </a:solidFill>
            </a:endParaRPr>
          </a:p>
        </p:txBody>
      </p:sp>
      <p:sp>
        <p:nvSpPr>
          <p:cNvPr id="4" name="Rectangle : coins arrondis 3">
            <a:extLst>
              <a:ext uri="{FF2B5EF4-FFF2-40B4-BE49-F238E27FC236}">
                <a16:creationId xmlns:a16="http://schemas.microsoft.com/office/drawing/2014/main" id="{3D4A0D50-468C-162E-62C8-C5E564C7454E}"/>
              </a:ext>
            </a:extLst>
          </p:cNvPr>
          <p:cNvSpPr/>
          <p:nvPr/>
        </p:nvSpPr>
        <p:spPr>
          <a:xfrm>
            <a:off x="3730115" y="3821832"/>
            <a:ext cx="5544000" cy="468000"/>
          </a:xfrm>
          <a:prstGeom prst="roundRect">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chemeClr val="tx1"/>
                </a:solidFill>
              </a:rPr>
              <a:t>Phase 2: PERLE </a:t>
            </a:r>
            <a:r>
              <a:rPr lang="en-GB" sz="1600" b="1" dirty="0">
                <a:solidFill>
                  <a:schemeClr val="tx1"/>
                </a:solidFill>
                <a:effectLst/>
                <a:ea typeface="Calibri" panose="020F0502020204030204" pitchFamily="34" charset="0"/>
                <a:cs typeface="Times New Roman" panose="02020603050405020304" pitchFamily="18" charset="0"/>
              </a:rPr>
              <a:t>250 MeV version</a:t>
            </a:r>
            <a:endParaRPr lang="en-GB" sz="1600" b="1" dirty="0">
              <a:solidFill>
                <a:schemeClr val="tx1"/>
              </a:solidFill>
            </a:endParaRPr>
          </a:p>
        </p:txBody>
      </p:sp>
      <p:sp>
        <p:nvSpPr>
          <p:cNvPr id="10" name="Rectangle 9">
            <a:extLst>
              <a:ext uri="{FF2B5EF4-FFF2-40B4-BE49-F238E27FC236}">
                <a16:creationId xmlns:a16="http://schemas.microsoft.com/office/drawing/2014/main" id="{6C2477F6-647B-2AD7-3BA1-81C5D011C4EE}"/>
              </a:ext>
            </a:extLst>
          </p:cNvPr>
          <p:cNvSpPr/>
          <p:nvPr/>
        </p:nvSpPr>
        <p:spPr>
          <a:xfrm>
            <a:off x="6898555" y="5117975"/>
            <a:ext cx="792000" cy="306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Rectangle 10">
            <a:extLst>
              <a:ext uri="{FF2B5EF4-FFF2-40B4-BE49-F238E27FC236}">
                <a16:creationId xmlns:a16="http://schemas.microsoft.com/office/drawing/2014/main" id="{25A97E32-F5E8-543F-E094-971ED08CCF76}"/>
              </a:ext>
            </a:extLst>
          </p:cNvPr>
          <p:cNvSpPr/>
          <p:nvPr/>
        </p:nvSpPr>
        <p:spPr>
          <a:xfrm>
            <a:off x="6106467" y="5117976"/>
            <a:ext cx="792000" cy="322263"/>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Rectangle 11">
            <a:extLst>
              <a:ext uri="{FF2B5EF4-FFF2-40B4-BE49-F238E27FC236}">
                <a16:creationId xmlns:a16="http://schemas.microsoft.com/office/drawing/2014/main" id="{B02E3EDF-3AD9-C808-12C3-101D165385C4}"/>
              </a:ext>
            </a:extLst>
          </p:cNvPr>
          <p:cNvSpPr/>
          <p:nvPr/>
        </p:nvSpPr>
        <p:spPr>
          <a:xfrm>
            <a:off x="5314379" y="5117976"/>
            <a:ext cx="792000" cy="322263"/>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Rectangle 12">
            <a:extLst>
              <a:ext uri="{FF2B5EF4-FFF2-40B4-BE49-F238E27FC236}">
                <a16:creationId xmlns:a16="http://schemas.microsoft.com/office/drawing/2014/main" id="{86B4F219-5E1D-23C6-C8F5-B497EC014AB9}"/>
              </a:ext>
            </a:extLst>
          </p:cNvPr>
          <p:cNvSpPr/>
          <p:nvPr/>
        </p:nvSpPr>
        <p:spPr>
          <a:xfrm>
            <a:off x="4522291" y="5117976"/>
            <a:ext cx="792000" cy="322263"/>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Rectangle 13">
            <a:extLst>
              <a:ext uri="{FF2B5EF4-FFF2-40B4-BE49-F238E27FC236}">
                <a16:creationId xmlns:a16="http://schemas.microsoft.com/office/drawing/2014/main" id="{CB1D59AE-0057-4B9A-8BAA-8D14BA57132D}"/>
              </a:ext>
            </a:extLst>
          </p:cNvPr>
          <p:cNvSpPr/>
          <p:nvPr/>
        </p:nvSpPr>
        <p:spPr>
          <a:xfrm>
            <a:off x="3730203" y="5117976"/>
            <a:ext cx="792000" cy="322263"/>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Rectangle 14">
            <a:extLst>
              <a:ext uri="{FF2B5EF4-FFF2-40B4-BE49-F238E27FC236}">
                <a16:creationId xmlns:a16="http://schemas.microsoft.com/office/drawing/2014/main" id="{3CE3B30E-03DC-17C3-6075-07E4D8566BB4}"/>
              </a:ext>
            </a:extLst>
          </p:cNvPr>
          <p:cNvSpPr/>
          <p:nvPr/>
        </p:nvSpPr>
        <p:spPr>
          <a:xfrm>
            <a:off x="2938115" y="5117976"/>
            <a:ext cx="792000" cy="322263"/>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Rectangle 16">
            <a:extLst>
              <a:ext uri="{FF2B5EF4-FFF2-40B4-BE49-F238E27FC236}">
                <a16:creationId xmlns:a16="http://schemas.microsoft.com/office/drawing/2014/main" id="{85470D6B-4471-9942-984D-8B0786532083}"/>
              </a:ext>
            </a:extLst>
          </p:cNvPr>
          <p:cNvSpPr/>
          <p:nvPr/>
        </p:nvSpPr>
        <p:spPr>
          <a:xfrm>
            <a:off x="2146027" y="5117976"/>
            <a:ext cx="792000" cy="322263"/>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Rectangle 17">
            <a:extLst>
              <a:ext uri="{FF2B5EF4-FFF2-40B4-BE49-F238E27FC236}">
                <a16:creationId xmlns:a16="http://schemas.microsoft.com/office/drawing/2014/main" id="{66D2961D-23D2-199E-0019-134D0E91B613}"/>
              </a:ext>
            </a:extLst>
          </p:cNvPr>
          <p:cNvSpPr/>
          <p:nvPr/>
        </p:nvSpPr>
        <p:spPr>
          <a:xfrm>
            <a:off x="1353939" y="5117976"/>
            <a:ext cx="792000" cy="322263"/>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Rectangle 20">
            <a:extLst>
              <a:ext uri="{FF2B5EF4-FFF2-40B4-BE49-F238E27FC236}">
                <a16:creationId xmlns:a16="http://schemas.microsoft.com/office/drawing/2014/main" id="{9638FE03-4DA9-8E2E-6DBA-E138ECCC2C59}"/>
              </a:ext>
            </a:extLst>
          </p:cNvPr>
          <p:cNvSpPr/>
          <p:nvPr/>
        </p:nvSpPr>
        <p:spPr>
          <a:xfrm>
            <a:off x="7690643" y="5117976"/>
            <a:ext cx="792000" cy="322263"/>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2" name="Rectangle : avec coins arrondis en haut 21">
            <a:extLst>
              <a:ext uri="{FF2B5EF4-FFF2-40B4-BE49-F238E27FC236}">
                <a16:creationId xmlns:a16="http://schemas.microsoft.com/office/drawing/2014/main" id="{9022437A-8C55-A05B-6FA5-B381856EB495}"/>
              </a:ext>
            </a:extLst>
          </p:cNvPr>
          <p:cNvSpPr/>
          <p:nvPr/>
        </p:nvSpPr>
        <p:spPr>
          <a:xfrm rot="5400000">
            <a:off x="9509688" y="4883108"/>
            <a:ext cx="322263" cy="792000"/>
          </a:xfrm>
          <a:prstGeom prst="round2Same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4" name="Rectangle : avec coins arrondis en haut 23">
            <a:extLst>
              <a:ext uri="{FF2B5EF4-FFF2-40B4-BE49-F238E27FC236}">
                <a16:creationId xmlns:a16="http://schemas.microsoft.com/office/drawing/2014/main" id="{B4D279CF-999E-51DA-BB1E-40B1A7787AE0}"/>
              </a:ext>
            </a:extLst>
          </p:cNvPr>
          <p:cNvSpPr/>
          <p:nvPr/>
        </p:nvSpPr>
        <p:spPr>
          <a:xfrm rot="16200000">
            <a:off x="796719" y="4883108"/>
            <a:ext cx="322263" cy="792000"/>
          </a:xfrm>
          <a:prstGeom prst="round2Same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ZoneTexte 24">
            <a:extLst>
              <a:ext uri="{FF2B5EF4-FFF2-40B4-BE49-F238E27FC236}">
                <a16:creationId xmlns:a16="http://schemas.microsoft.com/office/drawing/2014/main" id="{5077C372-C4B9-26BB-C1F2-1A57EE15B76E}"/>
              </a:ext>
            </a:extLst>
          </p:cNvPr>
          <p:cNvSpPr txBox="1"/>
          <p:nvPr/>
        </p:nvSpPr>
        <p:spPr>
          <a:xfrm>
            <a:off x="669964" y="5117976"/>
            <a:ext cx="611967" cy="307777"/>
          </a:xfrm>
          <a:prstGeom prst="rect">
            <a:avLst/>
          </a:prstGeom>
          <a:noFill/>
        </p:spPr>
        <p:txBody>
          <a:bodyPr wrap="square" rtlCol="0">
            <a:spAutoFit/>
          </a:bodyPr>
          <a:lstStyle/>
          <a:p>
            <a:pPr algn="ctr"/>
            <a:r>
              <a:rPr lang="en-GB" sz="1400" dirty="0">
                <a:solidFill>
                  <a:schemeClr val="bg1"/>
                </a:solidFill>
                <a:latin typeface="+mn-lt"/>
              </a:rPr>
              <a:t>2020</a:t>
            </a:r>
          </a:p>
        </p:txBody>
      </p:sp>
      <p:sp>
        <p:nvSpPr>
          <p:cNvPr id="27" name="ZoneTexte 26">
            <a:extLst>
              <a:ext uri="{FF2B5EF4-FFF2-40B4-BE49-F238E27FC236}">
                <a16:creationId xmlns:a16="http://schemas.microsoft.com/office/drawing/2014/main" id="{60FD751B-3A45-548A-D350-36EE0CA02D9F}"/>
              </a:ext>
            </a:extLst>
          </p:cNvPr>
          <p:cNvSpPr txBox="1"/>
          <p:nvPr/>
        </p:nvSpPr>
        <p:spPr>
          <a:xfrm>
            <a:off x="1425948" y="5117976"/>
            <a:ext cx="611967" cy="307777"/>
          </a:xfrm>
          <a:prstGeom prst="rect">
            <a:avLst/>
          </a:prstGeom>
          <a:noFill/>
        </p:spPr>
        <p:txBody>
          <a:bodyPr wrap="square" rtlCol="0">
            <a:spAutoFit/>
          </a:bodyPr>
          <a:lstStyle/>
          <a:p>
            <a:pPr algn="ctr"/>
            <a:r>
              <a:rPr lang="en-GB" sz="1400" dirty="0">
                <a:solidFill>
                  <a:schemeClr val="bg1"/>
                </a:solidFill>
                <a:latin typeface="+mn-lt"/>
              </a:rPr>
              <a:t>2021</a:t>
            </a:r>
          </a:p>
        </p:txBody>
      </p:sp>
      <p:sp>
        <p:nvSpPr>
          <p:cNvPr id="28" name="ZoneTexte 27">
            <a:extLst>
              <a:ext uri="{FF2B5EF4-FFF2-40B4-BE49-F238E27FC236}">
                <a16:creationId xmlns:a16="http://schemas.microsoft.com/office/drawing/2014/main" id="{361CDF10-0AB3-C6E7-0B5D-D66DF2A6CA69}"/>
              </a:ext>
            </a:extLst>
          </p:cNvPr>
          <p:cNvSpPr txBox="1"/>
          <p:nvPr/>
        </p:nvSpPr>
        <p:spPr>
          <a:xfrm>
            <a:off x="2253939" y="5117976"/>
            <a:ext cx="611967" cy="307777"/>
          </a:xfrm>
          <a:prstGeom prst="rect">
            <a:avLst/>
          </a:prstGeom>
          <a:noFill/>
        </p:spPr>
        <p:txBody>
          <a:bodyPr wrap="square" rtlCol="0">
            <a:spAutoFit/>
          </a:bodyPr>
          <a:lstStyle/>
          <a:p>
            <a:pPr algn="ctr"/>
            <a:r>
              <a:rPr lang="en-GB" sz="1400" dirty="0">
                <a:solidFill>
                  <a:schemeClr val="bg1"/>
                </a:solidFill>
                <a:latin typeface="+mn-lt"/>
              </a:rPr>
              <a:t>2022</a:t>
            </a:r>
          </a:p>
        </p:txBody>
      </p:sp>
      <p:sp>
        <p:nvSpPr>
          <p:cNvPr id="29" name="ZoneTexte 28">
            <a:extLst>
              <a:ext uri="{FF2B5EF4-FFF2-40B4-BE49-F238E27FC236}">
                <a16:creationId xmlns:a16="http://schemas.microsoft.com/office/drawing/2014/main" id="{172404AB-442B-788C-6233-985A5BB9C47C}"/>
              </a:ext>
            </a:extLst>
          </p:cNvPr>
          <p:cNvSpPr txBox="1"/>
          <p:nvPr/>
        </p:nvSpPr>
        <p:spPr>
          <a:xfrm>
            <a:off x="2974220" y="5117976"/>
            <a:ext cx="611967" cy="307777"/>
          </a:xfrm>
          <a:prstGeom prst="rect">
            <a:avLst/>
          </a:prstGeom>
          <a:noFill/>
          <a:ln>
            <a:noFill/>
          </a:ln>
        </p:spPr>
        <p:txBody>
          <a:bodyPr wrap="square" rtlCol="0">
            <a:spAutoFit/>
          </a:bodyPr>
          <a:lstStyle/>
          <a:p>
            <a:pPr algn="ctr"/>
            <a:r>
              <a:rPr lang="en-GB" sz="1400" dirty="0">
                <a:solidFill>
                  <a:schemeClr val="bg1"/>
                </a:solidFill>
                <a:latin typeface="+mn-lt"/>
              </a:rPr>
              <a:t>2023</a:t>
            </a:r>
          </a:p>
        </p:txBody>
      </p:sp>
      <p:sp>
        <p:nvSpPr>
          <p:cNvPr id="30" name="ZoneTexte 29">
            <a:extLst>
              <a:ext uri="{FF2B5EF4-FFF2-40B4-BE49-F238E27FC236}">
                <a16:creationId xmlns:a16="http://schemas.microsoft.com/office/drawing/2014/main" id="{270527EE-7502-5613-6499-C4E9F5BCBC7F}"/>
              </a:ext>
            </a:extLst>
          </p:cNvPr>
          <p:cNvSpPr txBox="1"/>
          <p:nvPr/>
        </p:nvSpPr>
        <p:spPr>
          <a:xfrm>
            <a:off x="3838316" y="5117976"/>
            <a:ext cx="611967" cy="307777"/>
          </a:xfrm>
          <a:prstGeom prst="rect">
            <a:avLst/>
          </a:prstGeom>
          <a:noFill/>
        </p:spPr>
        <p:txBody>
          <a:bodyPr wrap="square" rtlCol="0">
            <a:spAutoFit/>
          </a:bodyPr>
          <a:lstStyle/>
          <a:p>
            <a:pPr algn="ctr"/>
            <a:r>
              <a:rPr lang="en-GB" sz="1400" dirty="0">
                <a:solidFill>
                  <a:schemeClr val="bg1"/>
                </a:solidFill>
                <a:latin typeface="+mn-lt"/>
              </a:rPr>
              <a:t>2024</a:t>
            </a:r>
          </a:p>
        </p:txBody>
      </p:sp>
      <p:sp>
        <p:nvSpPr>
          <p:cNvPr id="31" name="ZoneTexte 30">
            <a:extLst>
              <a:ext uri="{FF2B5EF4-FFF2-40B4-BE49-F238E27FC236}">
                <a16:creationId xmlns:a16="http://schemas.microsoft.com/office/drawing/2014/main" id="{54F5567F-CE11-C7F4-3CDC-5EC535210A7E}"/>
              </a:ext>
            </a:extLst>
          </p:cNvPr>
          <p:cNvSpPr txBox="1"/>
          <p:nvPr/>
        </p:nvSpPr>
        <p:spPr>
          <a:xfrm>
            <a:off x="4594299" y="5117976"/>
            <a:ext cx="611967" cy="307777"/>
          </a:xfrm>
          <a:prstGeom prst="rect">
            <a:avLst/>
          </a:prstGeom>
          <a:noFill/>
        </p:spPr>
        <p:txBody>
          <a:bodyPr wrap="square" rtlCol="0">
            <a:spAutoFit/>
          </a:bodyPr>
          <a:lstStyle/>
          <a:p>
            <a:pPr algn="ctr"/>
            <a:r>
              <a:rPr lang="en-GB" sz="1400" dirty="0">
                <a:solidFill>
                  <a:schemeClr val="bg1"/>
                </a:solidFill>
                <a:latin typeface="+mn-lt"/>
              </a:rPr>
              <a:t>2025</a:t>
            </a:r>
          </a:p>
        </p:txBody>
      </p:sp>
      <p:sp>
        <p:nvSpPr>
          <p:cNvPr id="32" name="ZoneTexte 31">
            <a:extLst>
              <a:ext uri="{FF2B5EF4-FFF2-40B4-BE49-F238E27FC236}">
                <a16:creationId xmlns:a16="http://schemas.microsoft.com/office/drawing/2014/main" id="{5DB18641-B3A8-8F7E-B4AD-0CA0D562E98D}"/>
              </a:ext>
            </a:extLst>
          </p:cNvPr>
          <p:cNvSpPr txBox="1"/>
          <p:nvPr/>
        </p:nvSpPr>
        <p:spPr>
          <a:xfrm>
            <a:off x="5458396" y="5117976"/>
            <a:ext cx="611967" cy="307777"/>
          </a:xfrm>
          <a:prstGeom prst="rect">
            <a:avLst/>
          </a:prstGeom>
          <a:noFill/>
        </p:spPr>
        <p:txBody>
          <a:bodyPr wrap="square" rtlCol="0">
            <a:spAutoFit/>
          </a:bodyPr>
          <a:lstStyle/>
          <a:p>
            <a:pPr algn="ctr"/>
            <a:r>
              <a:rPr lang="en-GB" sz="1400" dirty="0">
                <a:solidFill>
                  <a:schemeClr val="bg1"/>
                </a:solidFill>
                <a:latin typeface="+mn-lt"/>
              </a:rPr>
              <a:t>2026</a:t>
            </a:r>
          </a:p>
        </p:txBody>
      </p:sp>
      <p:sp>
        <p:nvSpPr>
          <p:cNvPr id="33" name="ZoneTexte 32">
            <a:extLst>
              <a:ext uri="{FF2B5EF4-FFF2-40B4-BE49-F238E27FC236}">
                <a16:creationId xmlns:a16="http://schemas.microsoft.com/office/drawing/2014/main" id="{99A4E00A-107D-803D-A16E-5D436CB6984C}"/>
              </a:ext>
            </a:extLst>
          </p:cNvPr>
          <p:cNvSpPr txBox="1"/>
          <p:nvPr/>
        </p:nvSpPr>
        <p:spPr>
          <a:xfrm>
            <a:off x="6214580" y="5117976"/>
            <a:ext cx="611967" cy="307777"/>
          </a:xfrm>
          <a:prstGeom prst="rect">
            <a:avLst/>
          </a:prstGeom>
          <a:noFill/>
        </p:spPr>
        <p:txBody>
          <a:bodyPr wrap="square" rtlCol="0">
            <a:spAutoFit/>
          </a:bodyPr>
          <a:lstStyle/>
          <a:p>
            <a:pPr algn="ctr"/>
            <a:r>
              <a:rPr lang="en-GB" sz="1400" dirty="0">
                <a:solidFill>
                  <a:schemeClr val="bg1"/>
                </a:solidFill>
                <a:latin typeface="+mn-lt"/>
              </a:rPr>
              <a:t>2027</a:t>
            </a:r>
          </a:p>
        </p:txBody>
      </p:sp>
      <p:sp>
        <p:nvSpPr>
          <p:cNvPr id="34" name="ZoneTexte 33">
            <a:extLst>
              <a:ext uri="{FF2B5EF4-FFF2-40B4-BE49-F238E27FC236}">
                <a16:creationId xmlns:a16="http://schemas.microsoft.com/office/drawing/2014/main" id="{6D190B62-1850-A4DB-14EE-B236D070D3F1}"/>
              </a:ext>
            </a:extLst>
          </p:cNvPr>
          <p:cNvSpPr txBox="1"/>
          <p:nvPr/>
        </p:nvSpPr>
        <p:spPr>
          <a:xfrm>
            <a:off x="7006668" y="5117976"/>
            <a:ext cx="611967" cy="307777"/>
          </a:xfrm>
          <a:prstGeom prst="rect">
            <a:avLst/>
          </a:prstGeom>
          <a:noFill/>
        </p:spPr>
        <p:txBody>
          <a:bodyPr wrap="square" rtlCol="0">
            <a:spAutoFit/>
          </a:bodyPr>
          <a:lstStyle/>
          <a:p>
            <a:pPr algn="ctr"/>
            <a:r>
              <a:rPr lang="en-GB" sz="1400" dirty="0">
                <a:solidFill>
                  <a:schemeClr val="bg1"/>
                </a:solidFill>
                <a:latin typeface="+mn-lt"/>
              </a:rPr>
              <a:t>2028</a:t>
            </a:r>
          </a:p>
        </p:txBody>
      </p:sp>
      <p:sp>
        <p:nvSpPr>
          <p:cNvPr id="35" name="ZoneTexte 34">
            <a:extLst>
              <a:ext uri="{FF2B5EF4-FFF2-40B4-BE49-F238E27FC236}">
                <a16:creationId xmlns:a16="http://schemas.microsoft.com/office/drawing/2014/main" id="{D4022CF7-7825-604A-56DC-8D93ECDAEDE4}"/>
              </a:ext>
            </a:extLst>
          </p:cNvPr>
          <p:cNvSpPr txBox="1"/>
          <p:nvPr/>
        </p:nvSpPr>
        <p:spPr>
          <a:xfrm>
            <a:off x="7798756" y="5117976"/>
            <a:ext cx="611967" cy="307777"/>
          </a:xfrm>
          <a:prstGeom prst="rect">
            <a:avLst/>
          </a:prstGeom>
          <a:noFill/>
        </p:spPr>
        <p:txBody>
          <a:bodyPr wrap="square" rtlCol="0">
            <a:spAutoFit/>
          </a:bodyPr>
          <a:lstStyle/>
          <a:p>
            <a:pPr algn="ctr"/>
            <a:r>
              <a:rPr lang="en-GB" sz="1400" dirty="0">
                <a:solidFill>
                  <a:schemeClr val="bg1"/>
                </a:solidFill>
                <a:latin typeface="+mn-lt"/>
              </a:rPr>
              <a:t>2029</a:t>
            </a:r>
          </a:p>
        </p:txBody>
      </p:sp>
      <p:sp>
        <p:nvSpPr>
          <p:cNvPr id="36" name="ZoneTexte 35">
            <a:extLst>
              <a:ext uri="{FF2B5EF4-FFF2-40B4-BE49-F238E27FC236}">
                <a16:creationId xmlns:a16="http://schemas.microsoft.com/office/drawing/2014/main" id="{9BA7326D-10EE-521D-88B7-25E88C0139D2}"/>
              </a:ext>
            </a:extLst>
          </p:cNvPr>
          <p:cNvSpPr txBox="1"/>
          <p:nvPr/>
        </p:nvSpPr>
        <p:spPr>
          <a:xfrm>
            <a:off x="9346940" y="5117976"/>
            <a:ext cx="611967" cy="307777"/>
          </a:xfrm>
          <a:prstGeom prst="rect">
            <a:avLst/>
          </a:prstGeom>
          <a:noFill/>
        </p:spPr>
        <p:txBody>
          <a:bodyPr wrap="square" rtlCol="0">
            <a:spAutoFit/>
          </a:bodyPr>
          <a:lstStyle/>
          <a:p>
            <a:pPr algn="ctr"/>
            <a:r>
              <a:rPr lang="en-GB" sz="1400" dirty="0">
                <a:solidFill>
                  <a:schemeClr val="bg1"/>
                </a:solidFill>
                <a:latin typeface="+mn-lt"/>
              </a:rPr>
              <a:t>2031</a:t>
            </a:r>
          </a:p>
        </p:txBody>
      </p:sp>
      <p:sp>
        <p:nvSpPr>
          <p:cNvPr id="37" name="Rectangle 36">
            <a:extLst>
              <a:ext uri="{FF2B5EF4-FFF2-40B4-BE49-F238E27FC236}">
                <a16:creationId xmlns:a16="http://schemas.microsoft.com/office/drawing/2014/main" id="{B0C78839-9E7C-9F31-3654-E02BEBACDC31}"/>
              </a:ext>
            </a:extLst>
          </p:cNvPr>
          <p:cNvSpPr/>
          <p:nvPr/>
        </p:nvSpPr>
        <p:spPr>
          <a:xfrm>
            <a:off x="8482819" y="5117976"/>
            <a:ext cx="792000" cy="322263"/>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8" name="ZoneTexte 37">
            <a:extLst>
              <a:ext uri="{FF2B5EF4-FFF2-40B4-BE49-F238E27FC236}">
                <a16:creationId xmlns:a16="http://schemas.microsoft.com/office/drawing/2014/main" id="{2D281D5A-0634-7ECA-71EF-C512BE193675}"/>
              </a:ext>
            </a:extLst>
          </p:cNvPr>
          <p:cNvSpPr txBox="1"/>
          <p:nvPr/>
        </p:nvSpPr>
        <p:spPr>
          <a:xfrm>
            <a:off x="8590844" y="5117976"/>
            <a:ext cx="611967" cy="307777"/>
          </a:xfrm>
          <a:prstGeom prst="rect">
            <a:avLst/>
          </a:prstGeom>
          <a:noFill/>
        </p:spPr>
        <p:txBody>
          <a:bodyPr wrap="square" rtlCol="0">
            <a:spAutoFit/>
          </a:bodyPr>
          <a:lstStyle/>
          <a:p>
            <a:pPr algn="ctr"/>
            <a:r>
              <a:rPr lang="en-GB" sz="1400" dirty="0">
                <a:solidFill>
                  <a:schemeClr val="bg1"/>
                </a:solidFill>
                <a:latin typeface="+mn-lt"/>
              </a:rPr>
              <a:t>2030</a:t>
            </a:r>
          </a:p>
        </p:txBody>
      </p:sp>
      <p:sp>
        <p:nvSpPr>
          <p:cNvPr id="69" name="Rectangle : coins arrondis 68">
            <a:extLst>
              <a:ext uri="{FF2B5EF4-FFF2-40B4-BE49-F238E27FC236}">
                <a16:creationId xmlns:a16="http://schemas.microsoft.com/office/drawing/2014/main" id="{999F76B1-4A64-2A3B-1BAC-1C871A7A45BC}"/>
              </a:ext>
            </a:extLst>
          </p:cNvPr>
          <p:cNvSpPr/>
          <p:nvPr/>
        </p:nvSpPr>
        <p:spPr>
          <a:xfrm>
            <a:off x="2144005" y="1712820"/>
            <a:ext cx="3170284" cy="504000"/>
          </a:xfrm>
          <a:prstGeom prst="roundRect">
            <a:avLst/>
          </a:prstGeom>
          <a:solidFill>
            <a:schemeClr val="accent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chemeClr val="bg1"/>
                </a:solidFill>
              </a:rPr>
              <a:t>Prepare to Build phase (P2B)</a:t>
            </a:r>
          </a:p>
        </p:txBody>
      </p:sp>
      <p:cxnSp>
        <p:nvCxnSpPr>
          <p:cNvPr id="49" name="Connecteur droit 48">
            <a:extLst>
              <a:ext uri="{FF2B5EF4-FFF2-40B4-BE49-F238E27FC236}">
                <a16:creationId xmlns:a16="http://schemas.microsoft.com/office/drawing/2014/main" id="{C37D5FF4-E5CC-EA5F-D283-0D9D021BA546}"/>
              </a:ext>
            </a:extLst>
          </p:cNvPr>
          <p:cNvCxnSpPr>
            <a:cxnSpLocks/>
            <a:stCxn id="3" idx="3"/>
          </p:cNvCxnSpPr>
          <p:nvPr/>
        </p:nvCxnSpPr>
        <p:spPr>
          <a:xfrm>
            <a:off x="6897938" y="3314972"/>
            <a:ext cx="617" cy="195540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A14DA5BC-4011-24E5-DEC8-2FEEF0E58587}"/>
              </a:ext>
            </a:extLst>
          </p:cNvPr>
          <p:cNvCxnSpPr/>
          <p:nvPr/>
        </p:nvCxnSpPr>
        <p:spPr>
          <a:xfrm>
            <a:off x="561851" y="1445568"/>
            <a:ext cx="0" cy="367240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72D6BB78-90A6-5DFB-1091-BB7487EE0AA4}"/>
              </a:ext>
            </a:extLst>
          </p:cNvPr>
          <p:cNvCxnSpPr>
            <a:cxnSpLocks/>
          </p:cNvCxnSpPr>
          <p:nvPr/>
        </p:nvCxnSpPr>
        <p:spPr>
          <a:xfrm>
            <a:off x="2610380" y="2819183"/>
            <a:ext cx="2021" cy="230425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78" name="Image 77">
            <a:extLst>
              <a:ext uri="{FF2B5EF4-FFF2-40B4-BE49-F238E27FC236}">
                <a16:creationId xmlns:a16="http://schemas.microsoft.com/office/drawing/2014/main" id="{712191FC-0112-5658-7127-8BB74EFBEE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65508" y="2957736"/>
            <a:ext cx="2613367" cy="1307769"/>
          </a:xfrm>
          <a:prstGeom prst="rect">
            <a:avLst/>
          </a:prstGeom>
          <a:ln w="15875">
            <a:solidFill>
              <a:schemeClr val="tx1"/>
            </a:solidFill>
          </a:ln>
        </p:spPr>
      </p:pic>
      <p:cxnSp>
        <p:nvCxnSpPr>
          <p:cNvPr id="86" name="Connecteur droit 85">
            <a:extLst>
              <a:ext uri="{FF2B5EF4-FFF2-40B4-BE49-F238E27FC236}">
                <a16:creationId xmlns:a16="http://schemas.microsoft.com/office/drawing/2014/main" id="{9E1A8FFB-83BC-683C-47AF-B65987482553}"/>
              </a:ext>
            </a:extLst>
          </p:cNvPr>
          <p:cNvCxnSpPr>
            <a:cxnSpLocks/>
            <a:stCxn id="69" idx="1"/>
          </p:cNvCxnSpPr>
          <p:nvPr/>
        </p:nvCxnSpPr>
        <p:spPr>
          <a:xfrm>
            <a:off x="2144005" y="1964820"/>
            <a:ext cx="2022" cy="315315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8" name="Connecteur droit 87">
            <a:extLst>
              <a:ext uri="{FF2B5EF4-FFF2-40B4-BE49-F238E27FC236}">
                <a16:creationId xmlns:a16="http://schemas.microsoft.com/office/drawing/2014/main" id="{D121CAAE-5A93-57BB-DFB6-16003DD7DE82}"/>
              </a:ext>
            </a:extLst>
          </p:cNvPr>
          <p:cNvCxnSpPr>
            <a:cxnSpLocks/>
          </p:cNvCxnSpPr>
          <p:nvPr/>
        </p:nvCxnSpPr>
        <p:spPr>
          <a:xfrm>
            <a:off x="10064887" y="2885729"/>
            <a:ext cx="0" cy="230425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89" name="Image 88">
            <a:extLst>
              <a:ext uri="{FF2B5EF4-FFF2-40B4-BE49-F238E27FC236}">
                <a16:creationId xmlns:a16="http://schemas.microsoft.com/office/drawing/2014/main" id="{811B6A4A-B447-2F4A-416E-9BFEB7E317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63204" y="2180979"/>
            <a:ext cx="2563743" cy="1568845"/>
          </a:xfrm>
          <a:prstGeom prst="rect">
            <a:avLst/>
          </a:prstGeom>
          <a:ln w="15875">
            <a:solidFill>
              <a:schemeClr val="tx1"/>
            </a:solidFill>
          </a:ln>
        </p:spPr>
      </p:pic>
      <p:pic>
        <p:nvPicPr>
          <p:cNvPr id="93" name="Image 92">
            <a:extLst>
              <a:ext uri="{FF2B5EF4-FFF2-40B4-BE49-F238E27FC236}">
                <a16:creationId xmlns:a16="http://schemas.microsoft.com/office/drawing/2014/main" id="{832CA654-48EA-3E7A-C341-2EA5C3A28C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13484" y="2957736"/>
            <a:ext cx="2319927" cy="1461659"/>
          </a:xfrm>
          <a:prstGeom prst="rect">
            <a:avLst/>
          </a:prstGeom>
          <a:ln w="15875">
            <a:solidFill>
              <a:schemeClr val="tx1"/>
            </a:solidFill>
          </a:ln>
        </p:spPr>
      </p:pic>
    </p:spTree>
    <p:extLst>
      <p:ext uri="{BB962C8B-B14F-4D97-AF65-F5344CB8AC3E}">
        <p14:creationId xmlns:p14="http://schemas.microsoft.com/office/powerpoint/2010/main" val="16292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linds(horizontal)">
                                      <p:cBhvr>
                                        <p:cTn id="7" dur="500"/>
                                        <p:tgtEl>
                                          <p:spTgt spid="65"/>
                                        </p:tgtEl>
                                      </p:cBhvr>
                                    </p:animEffect>
                                  </p:childTnLst>
                                </p:cTn>
                              </p:par>
                              <p:par>
                                <p:cTn id="8" presetID="3" presetClass="entr" presetSubtype="1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blinds(horizontal)">
                                      <p:cBhvr>
                                        <p:cTn id="10" dur="500"/>
                                        <p:tgtEl>
                                          <p:spTgt spid="54"/>
                                        </p:tgtEl>
                                      </p:cBhvr>
                                    </p:animEffect>
                                  </p:childTnLst>
                                </p:cTn>
                              </p:par>
                              <p:par>
                                <p:cTn id="11" presetID="3" presetClass="entr" presetSubtype="1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blinds(horizontal)">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9"/>
                                        </p:tgtEl>
                                        <p:attrNameLst>
                                          <p:attrName>style.visibility</p:attrName>
                                        </p:attrNameLst>
                                      </p:cBhvr>
                                      <p:to>
                                        <p:strVal val="visible"/>
                                      </p:to>
                                    </p:set>
                                    <p:animEffect transition="in" filter="blinds(horizontal)">
                                      <p:cBhvr>
                                        <p:cTn id="18" dur="500"/>
                                        <p:tgtEl>
                                          <p:spTgt spid="69"/>
                                        </p:tgtEl>
                                      </p:cBhvr>
                                    </p:animEffect>
                                  </p:childTnLst>
                                </p:cTn>
                              </p:par>
                              <p:par>
                                <p:cTn id="19" presetID="3" presetClass="entr" presetSubtype="10" fill="hold" nodeType="with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blinds(horizontal)">
                                      <p:cBhvr>
                                        <p:cTn id="21" dur="500"/>
                                        <p:tgtEl>
                                          <p:spTgt spid="86"/>
                                        </p:tgtEl>
                                      </p:cBhvr>
                                    </p:animEffect>
                                  </p:childTnLst>
                                </p:cTn>
                              </p:par>
                              <p:par>
                                <p:cTn id="22" presetID="3" presetClass="entr" presetSubtype="10" fill="hold"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blinds(horizontal)">
                                      <p:cBhvr>
                                        <p:cTn id="24" dur="500"/>
                                        <p:tgtEl>
                                          <p:spTgt spid="41"/>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blinds(horizontal)">
                                      <p:cBhvr>
                                        <p:cTn id="29" dur="500"/>
                                        <p:tgtEl>
                                          <p:spTgt spid="57"/>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linds(horizontal)">
                                      <p:cBhvr>
                                        <p:cTn id="32" dur="500"/>
                                        <p:tgtEl>
                                          <p:spTgt spid="2"/>
                                        </p:tgtEl>
                                      </p:cBhvr>
                                    </p:animEffect>
                                  </p:childTnLst>
                                </p:cTn>
                              </p:par>
                              <p:par>
                                <p:cTn id="33" presetID="3" presetClass="entr" presetSubtype="10" fill="hold" nodeType="withEffect">
                                  <p:stCondLst>
                                    <p:cond delay="0"/>
                                  </p:stCondLst>
                                  <p:childTnLst>
                                    <p:set>
                                      <p:cBhvr>
                                        <p:cTn id="34" dur="1" fill="hold">
                                          <p:stCondLst>
                                            <p:cond delay="0"/>
                                          </p:stCondLst>
                                        </p:cTn>
                                        <p:tgtEl>
                                          <p:spTgt spid="88"/>
                                        </p:tgtEl>
                                        <p:attrNameLst>
                                          <p:attrName>style.visibility</p:attrName>
                                        </p:attrNameLst>
                                      </p:cBhvr>
                                      <p:to>
                                        <p:strVal val="visible"/>
                                      </p:to>
                                    </p:set>
                                    <p:animEffect transition="in" filter="blinds(horizontal)">
                                      <p:cBhvr>
                                        <p:cTn id="35" dur="500"/>
                                        <p:tgtEl>
                                          <p:spTgt spid="88"/>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linds(horizontal)">
                                      <p:cBhvr>
                                        <p:cTn id="40" dur="500"/>
                                        <p:tgtEl>
                                          <p:spTgt spid="3"/>
                                        </p:tgtEl>
                                      </p:cBhvr>
                                    </p:animEffect>
                                  </p:childTnLst>
                                </p:cTn>
                              </p:par>
                              <p:par>
                                <p:cTn id="41" presetID="3" presetClass="entr" presetSubtype="10"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blinds(horizontal)">
                                      <p:cBhvr>
                                        <p:cTn id="43" dur="500"/>
                                        <p:tgtEl>
                                          <p:spTgt spid="49"/>
                                        </p:tgtEl>
                                      </p:cBhvr>
                                    </p:animEffect>
                                  </p:childTnLst>
                                </p:cTn>
                              </p:par>
                              <p:par>
                                <p:cTn id="44" presetID="3" presetClass="entr" presetSubtype="10" fill="hold" nodeType="withEffect">
                                  <p:stCondLst>
                                    <p:cond delay="0"/>
                                  </p:stCondLst>
                                  <p:childTnLst>
                                    <p:set>
                                      <p:cBhvr>
                                        <p:cTn id="45" dur="1" fill="hold">
                                          <p:stCondLst>
                                            <p:cond delay="0"/>
                                          </p:stCondLst>
                                        </p:cTn>
                                        <p:tgtEl>
                                          <p:spTgt spid="78"/>
                                        </p:tgtEl>
                                        <p:attrNameLst>
                                          <p:attrName>style.visibility</p:attrName>
                                        </p:attrNameLst>
                                      </p:cBhvr>
                                      <p:to>
                                        <p:strVal val="visible"/>
                                      </p:to>
                                    </p:set>
                                    <p:animEffect transition="in" filter="blinds(horizontal)">
                                      <p:cBhvr>
                                        <p:cTn id="46" dur="500"/>
                                        <p:tgtEl>
                                          <p:spTgt spid="78"/>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78"/>
                                        </p:tgtEl>
                                        <p:attrNameLst>
                                          <p:attrName>style.visibility</p:attrName>
                                        </p:attrNameLst>
                                      </p:cBhvr>
                                      <p:to>
                                        <p:strVal val="hidden"/>
                                      </p:to>
                                    </p:set>
                                  </p:childTnLst>
                                </p:cTn>
                              </p:par>
                              <p:par>
                                <p:cTn id="51" presetID="3" presetClass="entr" presetSubtype="10" fill="hold" grpId="0"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blinds(horizontal)">
                                      <p:cBhvr>
                                        <p:cTn id="53" dur="500"/>
                                        <p:tgtEl>
                                          <p:spTgt spid="4"/>
                                        </p:tgtEl>
                                      </p:cBhvr>
                                    </p:animEffect>
                                  </p:childTnLst>
                                </p:cTn>
                              </p:par>
                              <p:par>
                                <p:cTn id="54" presetID="3" presetClass="entr" presetSubtype="10" fill="hold" nodeType="with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blinds(horizontal)">
                                      <p:cBhvr>
                                        <p:cTn id="56" dur="500"/>
                                        <p:tgtEl>
                                          <p:spTgt spid="45"/>
                                        </p:tgtEl>
                                      </p:cBhvr>
                                    </p:animEffect>
                                  </p:childTnLst>
                                </p:cTn>
                              </p:par>
                              <p:par>
                                <p:cTn id="57" presetID="3" presetClass="entr" presetSubtype="10" fill="hold" nodeType="withEffect">
                                  <p:stCondLst>
                                    <p:cond delay="0"/>
                                  </p:stCondLst>
                                  <p:childTnLst>
                                    <p:set>
                                      <p:cBhvr>
                                        <p:cTn id="58" dur="1" fill="hold">
                                          <p:stCondLst>
                                            <p:cond delay="0"/>
                                          </p:stCondLst>
                                        </p:cTn>
                                        <p:tgtEl>
                                          <p:spTgt spid="89"/>
                                        </p:tgtEl>
                                        <p:attrNameLst>
                                          <p:attrName>style.visibility</p:attrName>
                                        </p:attrNameLst>
                                      </p:cBhvr>
                                      <p:to>
                                        <p:strVal val="visible"/>
                                      </p:to>
                                    </p:set>
                                    <p:animEffect transition="in" filter="blinds(horizontal)">
                                      <p:cBhvr>
                                        <p:cTn id="59" dur="500"/>
                                        <p:tgtEl>
                                          <p:spTgt spid="89"/>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89"/>
                                        </p:tgtEl>
                                        <p:attrNameLst>
                                          <p:attrName>style.visibility</p:attrName>
                                        </p:attrNameLst>
                                      </p:cBhvr>
                                      <p:to>
                                        <p:strVal val="hidden"/>
                                      </p:to>
                                    </p:set>
                                  </p:childTnLst>
                                </p:cTn>
                              </p:par>
                              <p:par>
                                <p:cTn id="64" presetID="3" presetClass="entr" presetSubtype="10" fill="hold" grpId="0" nodeType="with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blinds(horizontal)">
                                      <p:cBhvr>
                                        <p:cTn id="66" dur="500"/>
                                        <p:tgtEl>
                                          <p:spTgt spid="5"/>
                                        </p:tgtEl>
                                      </p:cBhvr>
                                    </p:animEffect>
                                  </p:childTnLst>
                                </p:cTn>
                              </p:par>
                              <p:par>
                                <p:cTn id="67" presetID="3" presetClass="entr" presetSubtype="10" fill="hold" nodeType="withEffect">
                                  <p:stCondLst>
                                    <p:cond delay="0"/>
                                  </p:stCondLst>
                                  <p:childTnLst>
                                    <p:set>
                                      <p:cBhvr>
                                        <p:cTn id="68" dur="1" fill="hold">
                                          <p:stCondLst>
                                            <p:cond delay="0"/>
                                          </p:stCondLst>
                                        </p:cTn>
                                        <p:tgtEl>
                                          <p:spTgt spid="93"/>
                                        </p:tgtEl>
                                        <p:attrNameLst>
                                          <p:attrName>style.visibility</p:attrName>
                                        </p:attrNameLst>
                                      </p:cBhvr>
                                      <p:to>
                                        <p:strVal val="visible"/>
                                      </p:to>
                                    </p:set>
                                    <p:animEffect transition="in" filter="blinds(horizontal)">
                                      <p:cBhvr>
                                        <p:cTn id="69"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5" grpId="0" animBg="1"/>
      <p:bldP spid="2" grpId="0" animBg="1"/>
      <p:bldP spid="3" grpId="0" animBg="1"/>
      <p:bldP spid="4" grpId="0" animBg="1"/>
      <p:bldP spid="6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F8F2F6B8-CF99-453F-AECB-DAC97DF0A7DC}"/>
              </a:ext>
            </a:extLst>
          </p:cNvPr>
          <p:cNvSpPr>
            <a:spLocks noGrp="1"/>
          </p:cNvSpPr>
          <p:nvPr>
            <p:ph type="sldNum" sz="quarter" idx="12"/>
          </p:nvPr>
        </p:nvSpPr>
        <p:spPr/>
        <p:txBody>
          <a:bodyPr/>
          <a:lstStyle/>
          <a:p>
            <a:fld id="{A1D34A6C-293D-4938-8C94-867BBF78D389}" type="slidenum">
              <a:rPr lang="en-US" smtClean="0"/>
              <a:t>8</a:t>
            </a:fld>
            <a:endParaRPr lang="en-US"/>
          </a:p>
        </p:txBody>
      </p:sp>
      <p:sp>
        <p:nvSpPr>
          <p:cNvPr id="6" name="Espace réservé de la date 5">
            <a:extLst>
              <a:ext uri="{FF2B5EF4-FFF2-40B4-BE49-F238E27FC236}">
                <a16:creationId xmlns:a16="http://schemas.microsoft.com/office/drawing/2014/main" id="{7F69E775-7CCC-4F29-BFA0-AA7562989625}"/>
              </a:ext>
            </a:extLst>
          </p:cNvPr>
          <p:cNvSpPr>
            <a:spLocks noGrp="1"/>
          </p:cNvSpPr>
          <p:nvPr>
            <p:ph type="dt" sz="half" idx="10"/>
          </p:nvPr>
        </p:nvSpPr>
        <p:spPr/>
        <p:txBody>
          <a:bodyPr/>
          <a:lstStyle/>
          <a:p>
            <a:r>
              <a:rPr lang="fr-FR"/>
              <a:t>May 10th, 2023</a:t>
            </a:r>
            <a:endParaRPr lang="fr-FR" dirty="0"/>
          </a:p>
        </p:txBody>
      </p:sp>
      <p:sp>
        <p:nvSpPr>
          <p:cNvPr id="8" name="Titre 1">
            <a:extLst>
              <a:ext uri="{FF2B5EF4-FFF2-40B4-BE49-F238E27FC236}">
                <a16:creationId xmlns:a16="http://schemas.microsoft.com/office/drawing/2014/main" id="{A0F5F689-F331-4317-29F9-936F1C47E571}"/>
              </a:ext>
            </a:extLst>
          </p:cNvPr>
          <p:cNvSpPr>
            <a:spLocks noGrp="1"/>
          </p:cNvSpPr>
          <p:nvPr>
            <p:ph type="title"/>
          </p:nvPr>
        </p:nvSpPr>
        <p:spPr>
          <a:xfrm>
            <a:off x="1065906" y="149426"/>
            <a:ext cx="7093501" cy="432048"/>
          </a:xfrm>
        </p:spPr>
        <p:txBody>
          <a:bodyPr>
            <a:normAutofit/>
          </a:bodyPr>
          <a:lstStyle/>
          <a:p>
            <a:r>
              <a:rPr lang="en-US" sz="2400" dirty="0">
                <a:solidFill>
                  <a:schemeClr val="accent5">
                    <a:lumMod val="75000"/>
                  </a:schemeClr>
                </a:solidFill>
                <a:latin typeface="+mn-lt"/>
              </a:rPr>
              <a:t>PERLE Lattice optimization</a:t>
            </a:r>
          </a:p>
        </p:txBody>
      </p:sp>
      <p:sp>
        <p:nvSpPr>
          <p:cNvPr id="10" name="Espace réservé du pied de page 9">
            <a:extLst>
              <a:ext uri="{FF2B5EF4-FFF2-40B4-BE49-F238E27FC236}">
                <a16:creationId xmlns:a16="http://schemas.microsoft.com/office/drawing/2014/main" id="{D5A5926F-DC42-D6F4-7072-A5079AC06E0B}"/>
              </a:ext>
            </a:extLst>
          </p:cNvPr>
          <p:cNvSpPr>
            <a:spLocks noGrp="1"/>
          </p:cNvSpPr>
          <p:nvPr>
            <p:ph type="ftr" sz="quarter" idx="11"/>
          </p:nvPr>
        </p:nvSpPr>
        <p:spPr/>
        <p:txBody>
          <a:bodyPr/>
          <a:lstStyle/>
          <a:p>
            <a:r>
              <a:rPr lang="en-US"/>
              <a:t>14th International Particle Accelerator Conference- IPAC'23</a:t>
            </a:r>
            <a:endParaRPr lang="fr-FR" dirty="0"/>
          </a:p>
        </p:txBody>
      </p:sp>
      <p:pic>
        <p:nvPicPr>
          <p:cNvPr id="32" name="Image 31">
            <a:extLst>
              <a:ext uri="{FF2B5EF4-FFF2-40B4-BE49-F238E27FC236}">
                <a16:creationId xmlns:a16="http://schemas.microsoft.com/office/drawing/2014/main" id="{934904C9-407A-D5EC-4A57-4097ACD5A1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3898" y="1345805"/>
            <a:ext cx="5482773" cy="1251891"/>
          </a:xfrm>
          <a:prstGeom prst="rect">
            <a:avLst/>
          </a:prstGeom>
        </p:spPr>
      </p:pic>
      <p:pic>
        <p:nvPicPr>
          <p:cNvPr id="33" name="Image 32">
            <a:extLst>
              <a:ext uri="{FF2B5EF4-FFF2-40B4-BE49-F238E27FC236}">
                <a16:creationId xmlns:a16="http://schemas.microsoft.com/office/drawing/2014/main" id="{BF17B3C5-42A4-434D-0C02-3C37BEF8C9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4339" y="2021632"/>
            <a:ext cx="4824536" cy="1368152"/>
          </a:xfrm>
          <a:prstGeom prst="rect">
            <a:avLst/>
          </a:prstGeom>
        </p:spPr>
      </p:pic>
      <p:sp>
        <p:nvSpPr>
          <p:cNvPr id="2" name="ZoneTexte 1">
            <a:extLst>
              <a:ext uri="{FF2B5EF4-FFF2-40B4-BE49-F238E27FC236}">
                <a16:creationId xmlns:a16="http://schemas.microsoft.com/office/drawing/2014/main" id="{928B8F0E-C7D7-C9EB-1096-2E019DA0CE76}"/>
              </a:ext>
            </a:extLst>
          </p:cNvPr>
          <p:cNvSpPr txBox="1"/>
          <p:nvPr/>
        </p:nvSpPr>
        <p:spPr>
          <a:xfrm>
            <a:off x="201812" y="869504"/>
            <a:ext cx="10380121" cy="338554"/>
          </a:xfrm>
          <a:prstGeom prst="rect">
            <a:avLst/>
          </a:prstGeom>
          <a:noFill/>
        </p:spPr>
        <p:txBody>
          <a:bodyPr wrap="square" rtlCol="0">
            <a:spAutoFit/>
          </a:bodyPr>
          <a:lstStyle/>
          <a:p>
            <a:pPr algn="just"/>
            <a:r>
              <a:rPr lang="en-GB" sz="1600" dirty="0">
                <a:latin typeface="+mn-lt"/>
              </a:rPr>
              <a:t>Lattices and optics for the 500 MeV and 250MeV PERLE versions were studied and optimised:</a:t>
            </a:r>
          </a:p>
        </p:txBody>
      </p:sp>
      <p:sp>
        <p:nvSpPr>
          <p:cNvPr id="3" name="ZoneTexte 2">
            <a:extLst>
              <a:ext uri="{FF2B5EF4-FFF2-40B4-BE49-F238E27FC236}">
                <a16:creationId xmlns:a16="http://schemas.microsoft.com/office/drawing/2014/main" id="{309179C4-C9E5-3166-FAFF-1F37EBD3CCF8}"/>
              </a:ext>
            </a:extLst>
          </p:cNvPr>
          <p:cNvSpPr txBox="1"/>
          <p:nvPr/>
        </p:nvSpPr>
        <p:spPr>
          <a:xfrm>
            <a:off x="201812" y="3389784"/>
            <a:ext cx="10297143" cy="2062103"/>
          </a:xfrm>
          <a:prstGeom prst="rect">
            <a:avLst/>
          </a:prstGeom>
          <a:noFill/>
        </p:spPr>
        <p:txBody>
          <a:bodyPr wrap="square" rtlCol="0">
            <a:spAutoFit/>
          </a:bodyPr>
          <a:lstStyle/>
          <a:p>
            <a:pPr marL="285750" indent="-285750">
              <a:buFont typeface="Wingdings" pitchFamily="2" charset="2"/>
              <a:buChar char="§"/>
            </a:pPr>
            <a:r>
              <a:rPr lang="en-GB" sz="1600" dirty="0">
                <a:latin typeface="+mn-lt"/>
              </a:rPr>
              <a:t>A full 1st order calculation were finished and a complete 250 and 500 MeV lattice is now available.  </a:t>
            </a:r>
          </a:p>
          <a:p>
            <a:pPr marL="285750" indent="-285750">
              <a:buFont typeface="Wingdings" pitchFamily="2" charset="2"/>
              <a:buChar char="§"/>
            </a:pPr>
            <a:r>
              <a:rPr lang="en-GB" sz="1600" dirty="0">
                <a:latin typeface="+mn-lt"/>
              </a:rPr>
              <a:t>The stability of the lattice was crosscheck with different codes (OPTIM6, MADX &amp; BMAD).</a:t>
            </a:r>
          </a:p>
          <a:p>
            <a:pPr marL="285750" indent="-285750">
              <a:buFont typeface="Wingdings" pitchFamily="2" charset="2"/>
              <a:buChar char="§"/>
            </a:pPr>
            <a:r>
              <a:rPr lang="en-GB" sz="1600" dirty="0">
                <a:latin typeface="+mn-lt"/>
              </a:rPr>
              <a:t>First specifications of quadrupoles and dipoles in switchyards &amp; arc sections are obtained.</a:t>
            </a:r>
          </a:p>
          <a:p>
            <a:endParaRPr lang="en-GB" sz="1600" dirty="0">
              <a:latin typeface="+mn-lt"/>
            </a:endParaRPr>
          </a:p>
          <a:p>
            <a:r>
              <a:rPr lang="en-GB" sz="1600" dirty="0">
                <a:latin typeface="+mn-lt"/>
                <a:sym typeface="Wingdings" pitchFamily="2" charset="2"/>
              </a:rPr>
              <a:t> </a:t>
            </a:r>
            <a:r>
              <a:rPr lang="en-GB" sz="1600" dirty="0">
                <a:latin typeface="+mn-lt"/>
              </a:rPr>
              <a:t>Further studies are ongoing/to be done: momentum acceptance, correction of nonlinear aberrations with multipoles, longitudinal match… </a:t>
            </a:r>
          </a:p>
          <a:p>
            <a:r>
              <a:rPr lang="en-GB" sz="1600" dirty="0">
                <a:latin typeface="+mn-lt"/>
                <a:sym typeface="Wingdings" pitchFamily="2" charset="2"/>
              </a:rPr>
              <a:t> </a:t>
            </a:r>
            <a:r>
              <a:rPr lang="en-GB" sz="1600" dirty="0">
                <a:latin typeface="+mn-lt"/>
              </a:rPr>
              <a:t>In addition to beam dynamics studies: Start to end simulations with CSR and microbunching, Multiparticle tracking, BBU, Impedance analysis and Wakefield effect mitigation …    </a:t>
            </a:r>
          </a:p>
        </p:txBody>
      </p:sp>
    </p:spTree>
    <p:extLst>
      <p:ext uri="{BB962C8B-B14F-4D97-AF65-F5344CB8AC3E}">
        <p14:creationId xmlns:p14="http://schemas.microsoft.com/office/powerpoint/2010/main" val="3927132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F8F2F6B8-CF99-453F-AECB-DAC97DF0A7DC}"/>
              </a:ext>
            </a:extLst>
          </p:cNvPr>
          <p:cNvSpPr>
            <a:spLocks noGrp="1"/>
          </p:cNvSpPr>
          <p:nvPr>
            <p:ph type="sldNum" sz="quarter" idx="12"/>
          </p:nvPr>
        </p:nvSpPr>
        <p:spPr/>
        <p:txBody>
          <a:bodyPr/>
          <a:lstStyle/>
          <a:p>
            <a:fld id="{A1D34A6C-293D-4938-8C94-867BBF78D389}" type="slidenum">
              <a:rPr lang="en-US" smtClean="0"/>
              <a:t>9</a:t>
            </a:fld>
            <a:endParaRPr lang="en-US"/>
          </a:p>
        </p:txBody>
      </p:sp>
      <p:sp>
        <p:nvSpPr>
          <p:cNvPr id="6" name="Espace réservé de la date 5">
            <a:extLst>
              <a:ext uri="{FF2B5EF4-FFF2-40B4-BE49-F238E27FC236}">
                <a16:creationId xmlns:a16="http://schemas.microsoft.com/office/drawing/2014/main" id="{7F69E775-7CCC-4F29-BFA0-AA7562989625}"/>
              </a:ext>
            </a:extLst>
          </p:cNvPr>
          <p:cNvSpPr>
            <a:spLocks noGrp="1"/>
          </p:cNvSpPr>
          <p:nvPr>
            <p:ph type="dt" sz="half" idx="10"/>
          </p:nvPr>
        </p:nvSpPr>
        <p:spPr/>
        <p:txBody>
          <a:bodyPr/>
          <a:lstStyle/>
          <a:p>
            <a:r>
              <a:rPr lang="fr-FR"/>
              <a:t>May 10th, 2023</a:t>
            </a:r>
            <a:endParaRPr lang="fr-FR" dirty="0"/>
          </a:p>
        </p:txBody>
      </p:sp>
      <p:sp>
        <p:nvSpPr>
          <p:cNvPr id="8" name="Titre 1">
            <a:extLst>
              <a:ext uri="{FF2B5EF4-FFF2-40B4-BE49-F238E27FC236}">
                <a16:creationId xmlns:a16="http://schemas.microsoft.com/office/drawing/2014/main" id="{A0F5F689-F331-4317-29F9-936F1C47E571}"/>
              </a:ext>
            </a:extLst>
          </p:cNvPr>
          <p:cNvSpPr>
            <a:spLocks noGrp="1"/>
          </p:cNvSpPr>
          <p:nvPr>
            <p:ph type="title"/>
          </p:nvPr>
        </p:nvSpPr>
        <p:spPr>
          <a:xfrm>
            <a:off x="1065906" y="149426"/>
            <a:ext cx="7093501" cy="432048"/>
          </a:xfrm>
        </p:spPr>
        <p:txBody>
          <a:bodyPr>
            <a:normAutofit/>
          </a:bodyPr>
          <a:lstStyle/>
          <a:p>
            <a:r>
              <a:rPr lang="en-US" sz="2400" dirty="0">
                <a:solidFill>
                  <a:schemeClr val="accent5">
                    <a:lumMod val="75000"/>
                  </a:schemeClr>
                </a:solidFill>
                <a:latin typeface="+mn-lt"/>
              </a:rPr>
              <a:t>Lattice optimization of the 500 MeV version of PERLE</a:t>
            </a:r>
          </a:p>
        </p:txBody>
      </p:sp>
      <p:sp>
        <p:nvSpPr>
          <p:cNvPr id="10" name="Espace réservé du pied de page 9">
            <a:extLst>
              <a:ext uri="{FF2B5EF4-FFF2-40B4-BE49-F238E27FC236}">
                <a16:creationId xmlns:a16="http://schemas.microsoft.com/office/drawing/2014/main" id="{D5A5926F-DC42-D6F4-7072-A5079AC06E0B}"/>
              </a:ext>
            </a:extLst>
          </p:cNvPr>
          <p:cNvSpPr>
            <a:spLocks noGrp="1"/>
          </p:cNvSpPr>
          <p:nvPr>
            <p:ph type="ftr" sz="quarter" idx="11"/>
          </p:nvPr>
        </p:nvSpPr>
        <p:spPr/>
        <p:txBody>
          <a:bodyPr/>
          <a:lstStyle/>
          <a:p>
            <a:r>
              <a:rPr lang="en-US"/>
              <a:t>14th International Particle Accelerator Conference- IPAC'23</a:t>
            </a:r>
            <a:endParaRPr lang="fr-FR" dirty="0"/>
          </a:p>
        </p:txBody>
      </p:sp>
      <p:grpSp>
        <p:nvGrpSpPr>
          <p:cNvPr id="620" name="Groupe 619">
            <a:extLst>
              <a:ext uri="{FF2B5EF4-FFF2-40B4-BE49-F238E27FC236}">
                <a16:creationId xmlns:a16="http://schemas.microsoft.com/office/drawing/2014/main" id="{631E3764-AB99-454D-0603-551B45C8D3F5}"/>
              </a:ext>
            </a:extLst>
          </p:cNvPr>
          <p:cNvGrpSpPr/>
          <p:nvPr/>
        </p:nvGrpSpPr>
        <p:grpSpPr>
          <a:xfrm>
            <a:off x="134295" y="963255"/>
            <a:ext cx="5142442" cy="4010705"/>
            <a:chOff x="134295" y="1683335"/>
            <a:chExt cx="5142442" cy="4010705"/>
          </a:xfrm>
        </p:grpSpPr>
        <p:grpSp>
          <p:nvGrpSpPr>
            <p:cNvPr id="315" name="Groupe 314">
              <a:extLst>
                <a:ext uri="{FF2B5EF4-FFF2-40B4-BE49-F238E27FC236}">
                  <a16:creationId xmlns:a16="http://schemas.microsoft.com/office/drawing/2014/main" id="{4EAD3016-563E-996C-BCB4-0111534C35AD}"/>
                </a:ext>
              </a:extLst>
            </p:cNvPr>
            <p:cNvGrpSpPr/>
            <p:nvPr/>
          </p:nvGrpSpPr>
          <p:grpSpPr>
            <a:xfrm>
              <a:off x="417835" y="5540152"/>
              <a:ext cx="1728192" cy="153888"/>
              <a:chOff x="561851" y="5406008"/>
              <a:chExt cx="1728192" cy="153888"/>
            </a:xfrm>
          </p:grpSpPr>
          <p:sp>
            <p:nvSpPr>
              <p:cNvPr id="62" name="Rectangle 54">
                <a:extLst>
                  <a:ext uri="{FF2B5EF4-FFF2-40B4-BE49-F238E27FC236}">
                    <a16:creationId xmlns:a16="http://schemas.microsoft.com/office/drawing/2014/main" id="{1EC03A33-EC7C-6CF0-3988-B89A216EE901}"/>
                  </a:ext>
                </a:extLst>
              </p:cNvPr>
              <p:cNvSpPr>
                <a:spLocks noChangeArrowheads="1"/>
              </p:cNvSpPr>
              <p:nvPr/>
            </p:nvSpPr>
            <p:spPr bwMode="auto">
              <a:xfrm>
                <a:off x="561851" y="5406008"/>
                <a:ext cx="40075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dirty="0">
                    <a:solidFill>
                      <a:srgbClr val="FF0000"/>
                    </a:solidFill>
                    <a:latin typeface="+mn-lt"/>
                  </a:rPr>
                  <a:t>BETA_X</a:t>
                </a:r>
                <a:endParaRPr lang="en-US" altLang="en-US" dirty="0">
                  <a:latin typeface="+mn-lt"/>
                </a:endParaRPr>
              </a:p>
            </p:txBody>
          </p:sp>
          <p:sp>
            <p:nvSpPr>
              <p:cNvPr id="64" name="Rectangle 56">
                <a:extLst>
                  <a:ext uri="{FF2B5EF4-FFF2-40B4-BE49-F238E27FC236}">
                    <a16:creationId xmlns:a16="http://schemas.microsoft.com/office/drawing/2014/main" id="{872D8CD7-B761-D30E-3274-0DD48E46429B}"/>
                  </a:ext>
                </a:extLst>
              </p:cNvPr>
              <p:cNvSpPr>
                <a:spLocks noChangeArrowheads="1"/>
              </p:cNvSpPr>
              <p:nvPr/>
            </p:nvSpPr>
            <p:spPr bwMode="auto">
              <a:xfrm>
                <a:off x="1030005" y="5406008"/>
                <a:ext cx="39594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dirty="0">
                    <a:solidFill>
                      <a:srgbClr val="00FF00"/>
                    </a:solidFill>
                    <a:latin typeface="+mn-lt"/>
                  </a:rPr>
                  <a:t>BETA_Y</a:t>
                </a:r>
                <a:endParaRPr lang="en-US" altLang="en-US" dirty="0">
                  <a:latin typeface="+mn-lt"/>
                </a:endParaRPr>
              </a:p>
            </p:txBody>
          </p:sp>
          <p:sp>
            <p:nvSpPr>
              <p:cNvPr id="66" name="Rectangle 58">
                <a:extLst>
                  <a:ext uri="{FF2B5EF4-FFF2-40B4-BE49-F238E27FC236}">
                    <a16:creationId xmlns:a16="http://schemas.microsoft.com/office/drawing/2014/main" id="{1ABBC672-F04B-35A1-5641-09C2EFC02FF0}"/>
                  </a:ext>
                </a:extLst>
              </p:cNvPr>
              <p:cNvSpPr>
                <a:spLocks noChangeArrowheads="1"/>
              </p:cNvSpPr>
              <p:nvPr/>
            </p:nvSpPr>
            <p:spPr bwMode="auto">
              <a:xfrm>
                <a:off x="1490907" y="5406008"/>
                <a:ext cx="36708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dirty="0">
                    <a:solidFill>
                      <a:srgbClr val="0000FF"/>
                    </a:solidFill>
                    <a:latin typeface="+mn-lt"/>
                  </a:rPr>
                  <a:t>DISP_X</a:t>
                </a:r>
                <a:endParaRPr lang="en-US" altLang="en-US" dirty="0">
                  <a:latin typeface="+mn-lt"/>
                </a:endParaRPr>
              </a:p>
            </p:txBody>
          </p:sp>
          <p:sp>
            <p:nvSpPr>
              <p:cNvPr id="68" name="Rectangle 60">
                <a:extLst>
                  <a:ext uri="{FF2B5EF4-FFF2-40B4-BE49-F238E27FC236}">
                    <a16:creationId xmlns:a16="http://schemas.microsoft.com/office/drawing/2014/main" id="{7B5819CC-A5B3-715D-A1FE-090E779B5C63}"/>
                  </a:ext>
                </a:extLst>
              </p:cNvPr>
              <p:cNvSpPr>
                <a:spLocks noChangeArrowheads="1"/>
              </p:cNvSpPr>
              <p:nvPr/>
            </p:nvSpPr>
            <p:spPr bwMode="auto">
              <a:xfrm>
                <a:off x="1927764" y="5406008"/>
                <a:ext cx="36227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dirty="0">
                    <a:solidFill>
                      <a:srgbClr val="000000"/>
                    </a:solidFill>
                    <a:latin typeface="+mn-lt"/>
                  </a:rPr>
                  <a:t>DISP_Y</a:t>
                </a:r>
                <a:endParaRPr lang="en-US" altLang="en-US" dirty="0">
                  <a:latin typeface="+mn-lt"/>
                </a:endParaRPr>
              </a:p>
            </p:txBody>
          </p:sp>
        </p:grpSp>
        <p:grpSp>
          <p:nvGrpSpPr>
            <p:cNvPr id="310" name="Groupe 309">
              <a:extLst>
                <a:ext uri="{FF2B5EF4-FFF2-40B4-BE49-F238E27FC236}">
                  <a16:creationId xmlns:a16="http://schemas.microsoft.com/office/drawing/2014/main" id="{2166B2C8-AC33-F8ED-54C3-816D120F7EBF}"/>
                </a:ext>
              </a:extLst>
            </p:cNvPr>
            <p:cNvGrpSpPr/>
            <p:nvPr/>
          </p:nvGrpSpPr>
          <p:grpSpPr>
            <a:xfrm>
              <a:off x="134745" y="1683335"/>
              <a:ext cx="5119872" cy="1299447"/>
              <a:chOff x="345827" y="1949625"/>
              <a:chExt cx="4908789" cy="1033157"/>
            </a:xfrm>
          </p:grpSpPr>
          <p:sp>
            <p:nvSpPr>
              <p:cNvPr id="299" name="Rectangle 2">
                <a:extLst>
                  <a:ext uri="{FF2B5EF4-FFF2-40B4-BE49-F238E27FC236}">
                    <a16:creationId xmlns:a16="http://schemas.microsoft.com/office/drawing/2014/main" id="{7FBE5E4D-9ECE-9AEE-68E0-6838894CE4C0}"/>
                  </a:ext>
                </a:extLst>
              </p:cNvPr>
              <p:cNvSpPr txBox="1">
                <a:spLocks noChangeArrowheads="1"/>
              </p:cNvSpPr>
              <p:nvPr/>
            </p:nvSpPr>
            <p:spPr bwMode="auto">
              <a:xfrm>
                <a:off x="2002011" y="1994768"/>
                <a:ext cx="1738979" cy="242888"/>
              </a:xfrm>
              <a:prstGeom prst="rect">
                <a:avLst/>
              </a:prstGeom>
              <a:noFill/>
              <a:ln w="12699">
                <a:noFill/>
                <a:miter lim="800000"/>
                <a:headEnd/>
                <a:tailEnd/>
              </a:ln>
            </p:spPr>
            <p:txBody>
              <a:bodyPr lIns="90488" tIns="44450" rIns="90488" bIns="44450" anchor="ctr"/>
              <a:lstStyle/>
              <a:p>
                <a:pPr algn="ctr">
                  <a:lnSpc>
                    <a:spcPct val="85000"/>
                  </a:lnSpc>
                  <a:defRPr/>
                </a:pPr>
                <a:r>
                  <a:rPr lang="en-US" sz="1200" b="1" kern="0" dirty="0">
                    <a:latin typeface="+mn-lt"/>
                    <a:ea typeface="+mj-ea"/>
                    <a:cs typeface="Arial" panose="020B0604020202020204" pitchFamily="34" charset="0"/>
                  </a:rPr>
                  <a:t>Arc 1</a:t>
                </a:r>
              </a:p>
            </p:txBody>
          </p:sp>
          <p:sp>
            <p:nvSpPr>
              <p:cNvPr id="12" name="Rectangle 6">
                <a:extLst>
                  <a:ext uri="{FF2B5EF4-FFF2-40B4-BE49-F238E27FC236}">
                    <a16:creationId xmlns:a16="http://schemas.microsoft.com/office/drawing/2014/main" id="{8C109A78-D92C-3BAE-AF46-3251C4F7439E}"/>
                  </a:ext>
                </a:extLst>
              </p:cNvPr>
              <p:cNvSpPr>
                <a:spLocks noChangeArrowheads="1"/>
              </p:cNvSpPr>
              <p:nvPr/>
            </p:nvSpPr>
            <p:spPr bwMode="auto">
              <a:xfrm>
                <a:off x="522801" y="2037737"/>
                <a:ext cx="4524423" cy="810604"/>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3" name="Rectangle 7">
                <a:extLst>
                  <a:ext uri="{FF2B5EF4-FFF2-40B4-BE49-F238E27FC236}">
                    <a16:creationId xmlns:a16="http://schemas.microsoft.com/office/drawing/2014/main" id="{6AD95DAD-636F-D8EC-F89E-9745B156FCB5}"/>
                  </a:ext>
                </a:extLst>
              </p:cNvPr>
              <p:cNvSpPr>
                <a:spLocks noChangeArrowheads="1"/>
              </p:cNvSpPr>
              <p:nvPr/>
            </p:nvSpPr>
            <p:spPr bwMode="auto">
              <a:xfrm>
                <a:off x="4897606" y="2859671"/>
                <a:ext cx="28761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dirty="0">
                    <a:solidFill>
                      <a:srgbClr val="000000"/>
                    </a:solidFill>
                    <a:latin typeface="+mn-lt"/>
                  </a:rPr>
                  <a:t>20.94</a:t>
                </a:r>
                <a:endParaRPr lang="en-US" altLang="en-US" dirty="0">
                  <a:latin typeface="+mn-lt"/>
                </a:endParaRPr>
              </a:p>
            </p:txBody>
          </p:sp>
          <p:sp>
            <p:nvSpPr>
              <p:cNvPr id="14" name="Rectangle 8">
                <a:extLst>
                  <a:ext uri="{FF2B5EF4-FFF2-40B4-BE49-F238E27FC236}">
                    <a16:creationId xmlns:a16="http://schemas.microsoft.com/office/drawing/2014/main" id="{6710BF2F-2819-E94D-5F2B-FF5465DF094B}"/>
                  </a:ext>
                </a:extLst>
              </p:cNvPr>
              <p:cNvSpPr>
                <a:spLocks noChangeArrowheads="1"/>
              </p:cNvSpPr>
              <p:nvPr/>
            </p:nvSpPr>
            <p:spPr bwMode="auto">
              <a:xfrm>
                <a:off x="522801" y="2858800"/>
                <a:ext cx="5129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dirty="0">
                    <a:solidFill>
                      <a:srgbClr val="000000"/>
                    </a:solidFill>
                    <a:latin typeface="+mn-lt"/>
                  </a:rPr>
                  <a:t>0</a:t>
                </a:r>
                <a:endParaRPr lang="en-US" altLang="en-US" dirty="0">
                  <a:latin typeface="+mn-lt"/>
                </a:endParaRPr>
              </a:p>
            </p:txBody>
          </p:sp>
          <p:sp>
            <p:nvSpPr>
              <p:cNvPr id="15" name="Rectangle 10">
                <a:extLst>
                  <a:ext uri="{FF2B5EF4-FFF2-40B4-BE49-F238E27FC236}">
                    <a16:creationId xmlns:a16="http://schemas.microsoft.com/office/drawing/2014/main" id="{3D908309-1D0F-9B04-2526-559359603A55}"/>
                  </a:ext>
                </a:extLst>
              </p:cNvPr>
              <p:cNvSpPr>
                <a:spLocks noChangeArrowheads="1"/>
              </p:cNvSpPr>
              <p:nvPr/>
            </p:nvSpPr>
            <p:spPr bwMode="auto">
              <a:xfrm>
                <a:off x="563839" y="1980210"/>
                <a:ext cx="415508" cy="88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a:solidFill>
                      <a:srgbClr val="000000"/>
                    </a:solidFill>
                    <a:latin typeface="Arial" panose="020B0604020202020204" pitchFamily="34" charset="0"/>
                  </a:rPr>
                  <a:t>                         </a:t>
                </a:r>
                <a:endParaRPr lang="en-US" altLang="en-US"/>
              </a:p>
            </p:txBody>
          </p:sp>
          <p:sp>
            <p:nvSpPr>
              <p:cNvPr id="16" name="Rectangle 11">
                <a:extLst>
                  <a:ext uri="{FF2B5EF4-FFF2-40B4-BE49-F238E27FC236}">
                    <a16:creationId xmlns:a16="http://schemas.microsoft.com/office/drawing/2014/main" id="{609FBBB4-087A-9C8B-EF44-73CE1AEDBCE8}"/>
                  </a:ext>
                </a:extLst>
              </p:cNvPr>
              <p:cNvSpPr>
                <a:spLocks noChangeArrowheads="1"/>
              </p:cNvSpPr>
              <p:nvPr/>
            </p:nvSpPr>
            <p:spPr bwMode="auto">
              <a:xfrm rot="16200000">
                <a:off x="410141" y="1939365"/>
                <a:ext cx="10259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dirty="0">
                    <a:solidFill>
                      <a:srgbClr val="000000"/>
                    </a:solidFill>
                    <a:latin typeface="+mn-lt"/>
                  </a:rPr>
                  <a:t>40</a:t>
                </a:r>
                <a:endParaRPr lang="en-US" altLang="en-US" dirty="0">
                  <a:latin typeface="+mn-lt"/>
                </a:endParaRPr>
              </a:p>
            </p:txBody>
          </p:sp>
          <p:sp>
            <p:nvSpPr>
              <p:cNvPr id="17" name="Rectangle 12">
                <a:extLst>
                  <a:ext uri="{FF2B5EF4-FFF2-40B4-BE49-F238E27FC236}">
                    <a16:creationId xmlns:a16="http://schemas.microsoft.com/office/drawing/2014/main" id="{A350CCD7-A3D4-782D-F014-0AEEAEE09EF9}"/>
                  </a:ext>
                </a:extLst>
              </p:cNvPr>
              <p:cNvSpPr>
                <a:spLocks noChangeArrowheads="1"/>
              </p:cNvSpPr>
              <p:nvPr/>
            </p:nvSpPr>
            <p:spPr bwMode="auto">
              <a:xfrm rot="16200000">
                <a:off x="470854" y="2775974"/>
                <a:ext cx="67986" cy="87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dirty="0">
                    <a:solidFill>
                      <a:srgbClr val="000000"/>
                    </a:solidFill>
                    <a:latin typeface="Arial" panose="020B0604020202020204" pitchFamily="34" charset="0"/>
                  </a:rPr>
                  <a:t>0</a:t>
                </a:r>
                <a:endParaRPr lang="en-US" altLang="en-US" dirty="0"/>
              </a:p>
            </p:txBody>
          </p:sp>
          <p:sp>
            <p:nvSpPr>
              <p:cNvPr id="18" name="Rectangle 13">
                <a:extLst>
                  <a:ext uri="{FF2B5EF4-FFF2-40B4-BE49-F238E27FC236}">
                    <a16:creationId xmlns:a16="http://schemas.microsoft.com/office/drawing/2014/main" id="{E152C197-4F83-C1CF-D1A8-8A948BE7B173}"/>
                  </a:ext>
                </a:extLst>
              </p:cNvPr>
              <p:cNvSpPr>
                <a:spLocks noChangeArrowheads="1"/>
              </p:cNvSpPr>
              <p:nvPr/>
            </p:nvSpPr>
            <p:spPr bwMode="auto">
              <a:xfrm rot="16200000">
                <a:off x="5070308" y="1973566"/>
                <a:ext cx="5129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dirty="0">
                    <a:solidFill>
                      <a:srgbClr val="000000"/>
                    </a:solidFill>
                    <a:latin typeface="+mn-lt"/>
                  </a:rPr>
                  <a:t>1</a:t>
                </a:r>
                <a:endParaRPr lang="en-US" altLang="en-US" dirty="0">
                  <a:latin typeface="+mn-lt"/>
                </a:endParaRPr>
              </a:p>
            </p:txBody>
          </p:sp>
          <p:sp>
            <p:nvSpPr>
              <p:cNvPr id="19" name="Rectangle 14">
                <a:extLst>
                  <a:ext uri="{FF2B5EF4-FFF2-40B4-BE49-F238E27FC236}">
                    <a16:creationId xmlns:a16="http://schemas.microsoft.com/office/drawing/2014/main" id="{BD233600-18E1-DA68-0E22-6E179905077F}"/>
                  </a:ext>
                </a:extLst>
              </p:cNvPr>
              <p:cNvSpPr>
                <a:spLocks noChangeArrowheads="1"/>
              </p:cNvSpPr>
              <p:nvPr/>
            </p:nvSpPr>
            <p:spPr bwMode="auto">
              <a:xfrm rot="16200000">
                <a:off x="5054278" y="2747562"/>
                <a:ext cx="8335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dirty="0">
                    <a:solidFill>
                      <a:srgbClr val="000000"/>
                    </a:solidFill>
                    <a:latin typeface="+mn-lt"/>
                  </a:rPr>
                  <a:t>-1</a:t>
                </a:r>
                <a:endParaRPr lang="en-US" altLang="en-US" dirty="0">
                  <a:latin typeface="+mn-lt"/>
                </a:endParaRPr>
              </a:p>
            </p:txBody>
          </p:sp>
          <p:sp>
            <p:nvSpPr>
              <p:cNvPr id="20" name="Rectangle 15">
                <a:extLst>
                  <a:ext uri="{FF2B5EF4-FFF2-40B4-BE49-F238E27FC236}">
                    <a16:creationId xmlns:a16="http://schemas.microsoft.com/office/drawing/2014/main" id="{7FD62A9C-2504-D8B9-D709-7F334FBF3415}"/>
                  </a:ext>
                </a:extLst>
              </p:cNvPr>
              <p:cNvSpPr>
                <a:spLocks noChangeArrowheads="1"/>
              </p:cNvSpPr>
              <p:nvPr/>
            </p:nvSpPr>
            <p:spPr bwMode="auto">
              <a:xfrm rot="16200000">
                <a:off x="105216" y="2364836"/>
                <a:ext cx="60433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dirty="0">
                    <a:solidFill>
                      <a:srgbClr val="000000"/>
                    </a:solidFill>
                    <a:latin typeface="+mn-lt"/>
                  </a:rPr>
                  <a:t>BETA_X&amp;Y[m]</a:t>
                </a:r>
                <a:endParaRPr lang="en-US" altLang="en-US" dirty="0">
                  <a:latin typeface="+mn-lt"/>
                </a:endParaRPr>
              </a:p>
            </p:txBody>
          </p:sp>
          <p:sp>
            <p:nvSpPr>
              <p:cNvPr id="21" name="Rectangle 16">
                <a:extLst>
                  <a:ext uri="{FF2B5EF4-FFF2-40B4-BE49-F238E27FC236}">
                    <a16:creationId xmlns:a16="http://schemas.microsoft.com/office/drawing/2014/main" id="{1F556442-E7CA-EC9D-2221-F8C906A721B4}"/>
                  </a:ext>
                </a:extLst>
              </p:cNvPr>
              <p:cNvSpPr>
                <a:spLocks noChangeArrowheads="1"/>
              </p:cNvSpPr>
              <p:nvPr/>
            </p:nvSpPr>
            <p:spPr bwMode="auto">
              <a:xfrm rot="16200000">
                <a:off x="4904520" y="2351210"/>
                <a:ext cx="57708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dirty="0">
                    <a:solidFill>
                      <a:srgbClr val="000000"/>
                    </a:solidFill>
                    <a:latin typeface="+mn-lt"/>
                  </a:rPr>
                  <a:t>DISP_X&amp;Y[m]</a:t>
                </a:r>
                <a:endParaRPr lang="en-US" altLang="en-US" b="1" dirty="0">
                  <a:latin typeface="+mn-lt"/>
                </a:endParaRPr>
              </a:p>
            </p:txBody>
          </p:sp>
          <p:sp>
            <p:nvSpPr>
              <p:cNvPr id="22" name="Line 17">
                <a:extLst>
                  <a:ext uri="{FF2B5EF4-FFF2-40B4-BE49-F238E27FC236}">
                    <a16:creationId xmlns:a16="http://schemas.microsoft.com/office/drawing/2014/main" id="{96E1984B-5ACF-ECDB-8680-D0C4F5CA0214}"/>
                  </a:ext>
                </a:extLst>
              </p:cNvPr>
              <p:cNvSpPr>
                <a:spLocks noChangeShapeType="1"/>
              </p:cNvSpPr>
              <p:nvPr/>
            </p:nvSpPr>
            <p:spPr bwMode="auto">
              <a:xfrm flipH="1">
                <a:off x="5016445" y="2116182"/>
                <a:ext cx="2564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 name="Line 18">
                <a:extLst>
                  <a:ext uri="{FF2B5EF4-FFF2-40B4-BE49-F238E27FC236}">
                    <a16:creationId xmlns:a16="http://schemas.microsoft.com/office/drawing/2014/main" id="{B6D19AA7-67D9-61A5-F329-FB7336C01650}"/>
                  </a:ext>
                </a:extLst>
              </p:cNvPr>
              <p:cNvSpPr>
                <a:spLocks noChangeShapeType="1"/>
              </p:cNvSpPr>
              <p:nvPr/>
            </p:nvSpPr>
            <p:spPr bwMode="auto">
              <a:xfrm>
                <a:off x="522801" y="2116182"/>
                <a:ext cx="2564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 name="Line 19">
                <a:extLst>
                  <a:ext uri="{FF2B5EF4-FFF2-40B4-BE49-F238E27FC236}">
                    <a16:creationId xmlns:a16="http://schemas.microsoft.com/office/drawing/2014/main" id="{923E11A8-5EBA-2626-CD11-48458C203DD6}"/>
                  </a:ext>
                </a:extLst>
              </p:cNvPr>
              <p:cNvSpPr>
                <a:spLocks noChangeShapeType="1"/>
              </p:cNvSpPr>
              <p:nvPr/>
            </p:nvSpPr>
            <p:spPr bwMode="auto">
              <a:xfrm flipV="1">
                <a:off x="974217" y="2822192"/>
                <a:ext cx="0" cy="261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 name="Line 20">
                <a:extLst>
                  <a:ext uri="{FF2B5EF4-FFF2-40B4-BE49-F238E27FC236}">
                    <a16:creationId xmlns:a16="http://schemas.microsoft.com/office/drawing/2014/main" id="{5C5A7313-37C2-B757-67E8-EB84EB32FB6A}"/>
                  </a:ext>
                </a:extLst>
              </p:cNvPr>
              <p:cNvSpPr>
                <a:spLocks noChangeShapeType="1"/>
              </p:cNvSpPr>
              <p:nvPr/>
            </p:nvSpPr>
            <p:spPr bwMode="auto">
              <a:xfrm>
                <a:off x="974217" y="2037737"/>
                <a:ext cx="0" cy="261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6" name="Line 21">
                <a:extLst>
                  <a:ext uri="{FF2B5EF4-FFF2-40B4-BE49-F238E27FC236}">
                    <a16:creationId xmlns:a16="http://schemas.microsoft.com/office/drawing/2014/main" id="{CC0949D4-5ADE-6BC7-646F-F966B82B1F76}"/>
                  </a:ext>
                </a:extLst>
              </p:cNvPr>
              <p:cNvSpPr>
                <a:spLocks noChangeShapeType="1"/>
              </p:cNvSpPr>
              <p:nvPr/>
            </p:nvSpPr>
            <p:spPr bwMode="auto">
              <a:xfrm flipH="1">
                <a:off x="5016445" y="2199857"/>
                <a:ext cx="2564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7" name="Line 22">
                <a:extLst>
                  <a:ext uri="{FF2B5EF4-FFF2-40B4-BE49-F238E27FC236}">
                    <a16:creationId xmlns:a16="http://schemas.microsoft.com/office/drawing/2014/main" id="{62D90532-84F1-406D-E64F-6C15C8312545}"/>
                  </a:ext>
                </a:extLst>
              </p:cNvPr>
              <p:cNvSpPr>
                <a:spLocks noChangeShapeType="1"/>
              </p:cNvSpPr>
              <p:nvPr/>
            </p:nvSpPr>
            <p:spPr bwMode="auto">
              <a:xfrm>
                <a:off x="522801" y="2199857"/>
                <a:ext cx="2564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8" name="Line 23">
                <a:extLst>
                  <a:ext uri="{FF2B5EF4-FFF2-40B4-BE49-F238E27FC236}">
                    <a16:creationId xmlns:a16="http://schemas.microsoft.com/office/drawing/2014/main" id="{DA753D77-9FA8-3AF6-9503-865AA741DB5E}"/>
                  </a:ext>
                </a:extLst>
              </p:cNvPr>
              <p:cNvSpPr>
                <a:spLocks noChangeShapeType="1"/>
              </p:cNvSpPr>
              <p:nvPr/>
            </p:nvSpPr>
            <p:spPr bwMode="auto">
              <a:xfrm flipV="1">
                <a:off x="1425633" y="2822192"/>
                <a:ext cx="0" cy="261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9" name="Line 24">
                <a:extLst>
                  <a:ext uri="{FF2B5EF4-FFF2-40B4-BE49-F238E27FC236}">
                    <a16:creationId xmlns:a16="http://schemas.microsoft.com/office/drawing/2014/main" id="{54E14FC2-C99E-EA97-6A17-8573659517F2}"/>
                  </a:ext>
                </a:extLst>
              </p:cNvPr>
              <p:cNvSpPr>
                <a:spLocks noChangeShapeType="1"/>
              </p:cNvSpPr>
              <p:nvPr/>
            </p:nvSpPr>
            <p:spPr bwMode="auto">
              <a:xfrm>
                <a:off x="1425633" y="2037737"/>
                <a:ext cx="0" cy="261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0" name="Line 25">
                <a:extLst>
                  <a:ext uri="{FF2B5EF4-FFF2-40B4-BE49-F238E27FC236}">
                    <a16:creationId xmlns:a16="http://schemas.microsoft.com/office/drawing/2014/main" id="{5051C6B1-2595-FF5A-21E2-6587177A0986}"/>
                  </a:ext>
                </a:extLst>
              </p:cNvPr>
              <p:cNvSpPr>
                <a:spLocks noChangeShapeType="1"/>
              </p:cNvSpPr>
              <p:nvPr/>
            </p:nvSpPr>
            <p:spPr bwMode="auto">
              <a:xfrm flipH="1">
                <a:off x="5016445" y="2278303"/>
                <a:ext cx="2564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1" name="Line 26">
                <a:extLst>
                  <a:ext uri="{FF2B5EF4-FFF2-40B4-BE49-F238E27FC236}">
                    <a16:creationId xmlns:a16="http://schemas.microsoft.com/office/drawing/2014/main" id="{DCD9575B-23ED-0ECD-8F08-0D610C6E1A49}"/>
                  </a:ext>
                </a:extLst>
              </p:cNvPr>
              <p:cNvSpPr>
                <a:spLocks noChangeShapeType="1"/>
              </p:cNvSpPr>
              <p:nvPr/>
            </p:nvSpPr>
            <p:spPr bwMode="auto">
              <a:xfrm>
                <a:off x="522801" y="2278303"/>
                <a:ext cx="2564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4" name="Line 27">
                <a:extLst>
                  <a:ext uri="{FF2B5EF4-FFF2-40B4-BE49-F238E27FC236}">
                    <a16:creationId xmlns:a16="http://schemas.microsoft.com/office/drawing/2014/main" id="{2934B635-DBC0-526D-F01A-FE30B671504F}"/>
                  </a:ext>
                </a:extLst>
              </p:cNvPr>
              <p:cNvSpPr>
                <a:spLocks noChangeShapeType="1"/>
              </p:cNvSpPr>
              <p:nvPr/>
            </p:nvSpPr>
            <p:spPr bwMode="auto">
              <a:xfrm flipV="1">
                <a:off x="1877050" y="2822192"/>
                <a:ext cx="0" cy="261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6" name="Line 28">
                <a:extLst>
                  <a:ext uri="{FF2B5EF4-FFF2-40B4-BE49-F238E27FC236}">
                    <a16:creationId xmlns:a16="http://schemas.microsoft.com/office/drawing/2014/main" id="{939DC3B2-881E-53E5-8E64-FFD0A96C9A03}"/>
                  </a:ext>
                </a:extLst>
              </p:cNvPr>
              <p:cNvSpPr>
                <a:spLocks noChangeShapeType="1"/>
              </p:cNvSpPr>
              <p:nvPr/>
            </p:nvSpPr>
            <p:spPr bwMode="auto">
              <a:xfrm>
                <a:off x="1877050" y="2037737"/>
                <a:ext cx="0" cy="261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7" name="Line 29">
                <a:extLst>
                  <a:ext uri="{FF2B5EF4-FFF2-40B4-BE49-F238E27FC236}">
                    <a16:creationId xmlns:a16="http://schemas.microsoft.com/office/drawing/2014/main" id="{6BA24C41-17BF-032B-75FA-9AEAB5661466}"/>
                  </a:ext>
                </a:extLst>
              </p:cNvPr>
              <p:cNvSpPr>
                <a:spLocks noChangeShapeType="1"/>
              </p:cNvSpPr>
              <p:nvPr/>
            </p:nvSpPr>
            <p:spPr bwMode="auto">
              <a:xfrm flipH="1">
                <a:off x="5016445" y="2361978"/>
                <a:ext cx="2564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8" name="Line 30">
                <a:extLst>
                  <a:ext uri="{FF2B5EF4-FFF2-40B4-BE49-F238E27FC236}">
                    <a16:creationId xmlns:a16="http://schemas.microsoft.com/office/drawing/2014/main" id="{46B96410-E310-144D-D577-353CAC64EBD7}"/>
                  </a:ext>
                </a:extLst>
              </p:cNvPr>
              <p:cNvSpPr>
                <a:spLocks noChangeShapeType="1"/>
              </p:cNvSpPr>
              <p:nvPr/>
            </p:nvSpPr>
            <p:spPr bwMode="auto">
              <a:xfrm>
                <a:off x="522801" y="2361978"/>
                <a:ext cx="2564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9" name="Line 31">
                <a:extLst>
                  <a:ext uri="{FF2B5EF4-FFF2-40B4-BE49-F238E27FC236}">
                    <a16:creationId xmlns:a16="http://schemas.microsoft.com/office/drawing/2014/main" id="{DDB001BD-148D-CF31-A861-35DC344E8883}"/>
                  </a:ext>
                </a:extLst>
              </p:cNvPr>
              <p:cNvSpPr>
                <a:spLocks noChangeShapeType="1"/>
              </p:cNvSpPr>
              <p:nvPr/>
            </p:nvSpPr>
            <p:spPr bwMode="auto">
              <a:xfrm flipV="1">
                <a:off x="2328466" y="2822192"/>
                <a:ext cx="0" cy="261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0" name="Line 32">
                <a:extLst>
                  <a:ext uri="{FF2B5EF4-FFF2-40B4-BE49-F238E27FC236}">
                    <a16:creationId xmlns:a16="http://schemas.microsoft.com/office/drawing/2014/main" id="{34E0706B-0C39-8718-6FCB-3E9672766BB9}"/>
                  </a:ext>
                </a:extLst>
              </p:cNvPr>
              <p:cNvSpPr>
                <a:spLocks noChangeShapeType="1"/>
              </p:cNvSpPr>
              <p:nvPr/>
            </p:nvSpPr>
            <p:spPr bwMode="auto">
              <a:xfrm>
                <a:off x="2328466" y="2037737"/>
                <a:ext cx="0" cy="261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1" name="Line 33">
                <a:extLst>
                  <a:ext uri="{FF2B5EF4-FFF2-40B4-BE49-F238E27FC236}">
                    <a16:creationId xmlns:a16="http://schemas.microsoft.com/office/drawing/2014/main" id="{0EECAB05-F804-F153-8B56-08DE1AF352A1}"/>
                  </a:ext>
                </a:extLst>
              </p:cNvPr>
              <p:cNvSpPr>
                <a:spLocks noChangeShapeType="1"/>
              </p:cNvSpPr>
              <p:nvPr/>
            </p:nvSpPr>
            <p:spPr bwMode="auto">
              <a:xfrm flipH="1">
                <a:off x="5016445" y="2445653"/>
                <a:ext cx="2564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 name="Line 34">
                <a:extLst>
                  <a:ext uri="{FF2B5EF4-FFF2-40B4-BE49-F238E27FC236}">
                    <a16:creationId xmlns:a16="http://schemas.microsoft.com/office/drawing/2014/main" id="{B8ECE4FC-035F-6D89-37DA-E9EF7BA4BBA6}"/>
                  </a:ext>
                </a:extLst>
              </p:cNvPr>
              <p:cNvSpPr>
                <a:spLocks noChangeShapeType="1"/>
              </p:cNvSpPr>
              <p:nvPr/>
            </p:nvSpPr>
            <p:spPr bwMode="auto">
              <a:xfrm>
                <a:off x="522801" y="2445653"/>
                <a:ext cx="2564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 name="Line 35">
                <a:extLst>
                  <a:ext uri="{FF2B5EF4-FFF2-40B4-BE49-F238E27FC236}">
                    <a16:creationId xmlns:a16="http://schemas.microsoft.com/office/drawing/2014/main" id="{0D5D9F2F-0F46-8BEB-E96F-760FA3D9572D}"/>
                  </a:ext>
                </a:extLst>
              </p:cNvPr>
              <p:cNvSpPr>
                <a:spLocks noChangeShapeType="1"/>
              </p:cNvSpPr>
              <p:nvPr/>
            </p:nvSpPr>
            <p:spPr bwMode="auto">
              <a:xfrm flipV="1">
                <a:off x="2785012" y="2822192"/>
                <a:ext cx="0" cy="261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4" name="Line 36">
                <a:extLst>
                  <a:ext uri="{FF2B5EF4-FFF2-40B4-BE49-F238E27FC236}">
                    <a16:creationId xmlns:a16="http://schemas.microsoft.com/office/drawing/2014/main" id="{179C57F9-D7C6-A4EC-5AC7-2D7267B765C4}"/>
                  </a:ext>
                </a:extLst>
              </p:cNvPr>
              <p:cNvSpPr>
                <a:spLocks noChangeShapeType="1"/>
              </p:cNvSpPr>
              <p:nvPr/>
            </p:nvSpPr>
            <p:spPr bwMode="auto">
              <a:xfrm>
                <a:off x="2785012" y="2037737"/>
                <a:ext cx="0" cy="261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5" name="Line 37">
                <a:extLst>
                  <a:ext uri="{FF2B5EF4-FFF2-40B4-BE49-F238E27FC236}">
                    <a16:creationId xmlns:a16="http://schemas.microsoft.com/office/drawing/2014/main" id="{DD7F38C4-C436-B107-0EF9-E5D9FA159409}"/>
                  </a:ext>
                </a:extLst>
              </p:cNvPr>
              <p:cNvSpPr>
                <a:spLocks noChangeShapeType="1"/>
              </p:cNvSpPr>
              <p:nvPr/>
            </p:nvSpPr>
            <p:spPr bwMode="auto">
              <a:xfrm flipH="1">
                <a:off x="5016445" y="2524099"/>
                <a:ext cx="2564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6" name="Line 38">
                <a:extLst>
                  <a:ext uri="{FF2B5EF4-FFF2-40B4-BE49-F238E27FC236}">
                    <a16:creationId xmlns:a16="http://schemas.microsoft.com/office/drawing/2014/main" id="{66046F4A-5506-20D8-0874-32824D9E939E}"/>
                  </a:ext>
                </a:extLst>
              </p:cNvPr>
              <p:cNvSpPr>
                <a:spLocks noChangeShapeType="1"/>
              </p:cNvSpPr>
              <p:nvPr/>
            </p:nvSpPr>
            <p:spPr bwMode="auto">
              <a:xfrm>
                <a:off x="522801" y="2524099"/>
                <a:ext cx="2564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7" name="Line 39">
                <a:extLst>
                  <a:ext uri="{FF2B5EF4-FFF2-40B4-BE49-F238E27FC236}">
                    <a16:creationId xmlns:a16="http://schemas.microsoft.com/office/drawing/2014/main" id="{721034C1-9C50-2896-3A7E-916D75CC6AF5}"/>
                  </a:ext>
                </a:extLst>
              </p:cNvPr>
              <p:cNvSpPr>
                <a:spLocks noChangeShapeType="1"/>
              </p:cNvSpPr>
              <p:nvPr/>
            </p:nvSpPr>
            <p:spPr bwMode="auto">
              <a:xfrm flipV="1">
                <a:off x="3236429" y="2822192"/>
                <a:ext cx="0" cy="261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8" name="Line 40">
                <a:extLst>
                  <a:ext uri="{FF2B5EF4-FFF2-40B4-BE49-F238E27FC236}">
                    <a16:creationId xmlns:a16="http://schemas.microsoft.com/office/drawing/2014/main" id="{7D5899F3-3DA7-D128-1E44-585920201A59}"/>
                  </a:ext>
                </a:extLst>
              </p:cNvPr>
              <p:cNvSpPr>
                <a:spLocks noChangeShapeType="1"/>
              </p:cNvSpPr>
              <p:nvPr/>
            </p:nvSpPr>
            <p:spPr bwMode="auto">
              <a:xfrm>
                <a:off x="3236429" y="2037737"/>
                <a:ext cx="0" cy="261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9" name="Line 41">
                <a:extLst>
                  <a:ext uri="{FF2B5EF4-FFF2-40B4-BE49-F238E27FC236}">
                    <a16:creationId xmlns:a16="http://schemas.microsoft.com/office/drawing/2014/main" id="{0B75EEF6-69AE-35FC-629E-7C9D3D80D94B}"/>
                  </a:ext>
                </a:extLst>
              </p:cNvPr>
              <p:cNvSpPr>
                <a:spLocks noChangeShapeType="1"/>
              </p:cNvSpPr>
              <p:nvPr/>
            </p:nvSpPr>
            <p:spPr bwMode="auto">
              <a:xfrm flipH="1">
                <a:off x="5016445" y="2607774"/>
                <a:ext cx="2564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0" name="Line 42">
                <a:extLst>
                  <a:ext uri="{FF2B5EF4-FFF2-40B4-BE49-F238E27FC236}">
                    <a16:creationId xmlns:a16="http://schemas.microsoft.com/office/drawing/2014/main" id="{96C9B72B-4896-0B68-A462-3EE81170401E}"/>
                  </a:ext>
                </a:extLst>
              </p:cNvPr>
              <p:cNvSpPr>
                <a:spLocks noChangeShapeType="1"/>
              </p:cNvSpPr>
              <p:nvPr/>
            </p:nvSpPr>
            <p:spPr bwMode="auto">
              <a:xfrm>
                <a:off x="522801" y="2607774"/>
                <a:ext cx="2564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1" name="Line 43">
                <a:extLst>
                  <a:ext uri="{FF2B5EF4-FFF2-40B4-BE49-F238E27FC236}">
                    <a16:creationId xmlns:a16="http://schemas.microsoft.com/office/drawing/2014/main" id="{E400697C-856D-03CB-B6BE-2D3BE95021D0}"/>
                  </a:ext>
                </a:extLst>
              </p:cNvPr>
              <p:cNvSpPr>
                <a:spLocks noChangeShapeType="1"/>
              </p:cNvSpPr>
              <p:nvPr/>
            </p:nvSpPr>
            <p:spPr bwMode="auto">
              <a:xfrm flipV="1">
                <a:off x="3687845" y="2822192"/>
                <a:ext cx="0" cy="261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2" name="Line 44">
                <a:extLst>
                  <a:ext uri="{FF2B5EF4-FFF2-40B4-BE49-F238E27FC236}">
                    <a16:creationId xmlns:a16="http://schemas.microsoft.com/office/drawing/2014/main" id="{98939D38-9443-FBE8-BDB7-A41778A04A07}"/>
                  </a:ext>
                </a:extLst>
              </p:cNvPr>
              <p:cNvSpPr>
                <a:spLocks noChangeShapeType="1"/>
              </p:cNvSpPr>
              <p:nvPr/>
            </p:nvSpPr>
            <p:spPr bwMode="auto">
              <a:xfrm>
                <a:off x="3687845" y="2037737"/>
                <a:ext cx="0" cy="261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3" name="Line 45">
                <a:extLst>
                  <a:ext uri="{FF2B5EF4-FFF2-40B4-BE49-F238E27FC236}">
                    <a16:creationId xmlns:a16="http://schemas.microsoft.com/office/drawing/2014/main" id="{FB4404C2-8E7C-D587-81B8-56F858B4291A}"/>
                  </a:ext>
                </a:extLst>
              </p:cNvPr>
              <p:cNvSpPr>
                <a:spLocks noChangeShapeType="1"/>
              </p:cNvSpPr>
              <p:nvPr/>
            </p:nvSpPr>
            <p:spPr bwMode="auto">
              <a:xfrm flipH="1">
                <a:off x="5016445" y="2686220"/>
                <a:ext cx="2564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4" name="Line 46">
                <a:extLst>
                  <a:ext uri="{FF2B5EF4-FFF2-40B4-BE49-F238E27FC236}">
                    <a16:creationId xmlns:a16="http://schemas.microsoft.com/office/drawing/2014/main" id="{FF6CD2FE-5655-97CF-F514-60C29D07BF57}"/>
                  </a:ext>
                </a:extLst>
              </p:cNvPr>
              <p:cNvSpPr>
                <a:spLocks noChangeShapeType="1"/>
              </p:cNvSpPr>
              <p:nvPr/>
            </p:nvSpPr>
            <p:spPr bwMode="auto">
              <a:xfrm>
                <a:off x="522801" y="2686220"/>
                <a:ext cx="2564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 name="Line 47">
                <a:extLst>
                  <a:ext uri="{FF2B5EF4-FFF2-40B4-BE49-F238E27FC236}">
                    <a16:creationId xmlns:a16="http://schemas.microsoft.com/office/drawing/2014/main" id="{16B15767-A9E2-A0C8-7F30-D7ECABACAA14}"/>
                  </a:ext>
                </a:extLst>
              </p:cNvPr>
              <p:cNvSpPr>
                <a:spLocks noChangeShapeType="1"/>
              </p:cNvSpPr>
              <p:nvPr/>
            </p:nvSpPr>
            <p:spPr bwMode="auto">
              <a:xfrm flipV="1">
                <a:off x="4139261" y="2822192"/>
                <a:ext cx="0" cy="261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 name="Line 48">
                <a:extLst>
                  <a:ext uri="{FF2B5EF4-FFF2-40B4-BE49-F238E27FC236}">
                    <a16:creationId xmlns:a16="http://schemas.microsoft.com/office/drawing/2014/main" id="{1872117C-CD4D-2A0D-9CE4-8AC535C062EE}"/>
                  </a:ext>
                </a:extLst>
              </p:cNvPr>
              <p:cNvSpPr>
                <a:spLocks noChangeShapeType="1"/>
              </p:cNvSpPr>
              <p:nvPr/>
            </p:nvSpPr>
            <p:spPr bwMode="auto">
              <a:xfrm>
                <a:off x="4139261" y="2037737"/>
                <a:ext cx="0" cy="261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7" name="Line 49">
                <a:extLst>
                  <a:ext uri="{FF2B5EF4-FFF2-40B4-BE49-F238E27FC236}">
                    <a16:creationId xmlns:a16="http://schemas.microsoft.com/office/drawing/2014/main" id="{F79C026B-132D-8A52-E341-79397D170E4D}"/>
                  </a:ext>
                </a:extLst>
              </p:cNvPr>
              <p:cNvSpPr>
                <a:spLocks noChangeShapeType="1"/>
              </p:cNvSpPr>
              <p:nvPr/>
            </p:nvSpPr>
            <p:spPr bwMode="auto">
              <a:xfrm flipH="1">
                <a:off x="5016445" y="2769895"/>
                <a:ext cx="2564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8" name="Line 50">
                <a:extLst>
                  <a:ext uri="{FF2B5EF4-FFF2-40B4-BE49-F238E27FC236}">
                    <a16:creationId xmlns:a16="http://schemas.microsoft.com/office/drawing/2014/main" id="{4ACAD4CC-94EE-9E60-4E80-7B97B024CD2F}"/>
                  </a:ext>
                </a:extLst>
              </p:cNvPr>
              <p:cNvSpPr>
                <a:spLocks noChangeShapeType="1"/>
              </p:cNvSpPr>
              <p:nvPr/>
            </p:nvSpPr>
            <p:spPr bwMode="auto">
              <a:xfrm>
                <a:off x="522801" y="2769895"/>
                <a:ext cx="2564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9" name="Line 51">
                <a:extLst>
                  <a:ext uri="{FF2B5EF4-FFF2-40B4-BE49-F238E27FC236}">
                    <a16:creationId xmlns:a16="http://schemas.microsoft.com/office/drawing/2014/main" id="{E59AC717-0E73-3C5F-2840-B623CEB10A07}"/>
                  </a:ext>
                </a:extLst>
              </p:cNvPr>
              <p:cNvSpPr>
                <a:spLocks noChangeShapeType="1"/>
              </p:cNvSpPr>
              <p:nvPr/>
            </p:nvSpPr>
            <p:spPr bwMode="auto">
              <a:xfrm flipV="1">
                <a:off x="4590678" y="2822192"/>
                <a:ext cx="0" cy="261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0" name="Line 52">
                <a:extLst>
                  <a:ext uri="{FF2B5EF4-FFF2-40B4-BE49-F238E27FC236}">
                    <a16:creationId xmlns:a16="http://schemas.microsoft.com/office/drawing/2014/main" id="{1D309FB0-ACD1-AD54-EE29-53C5A38CF692}"/>
                  </a:ext>
                </a:extLst>
              </p:cNvPr>
              <p:cNvSpPr>
                <a:spLocks noChangeShapeType="1"/>
              </p:cNvSpPr>
              <p:nvPr/>
            </p:nvSpPr>
            <p:spPr bwMode="auto">
              <a:xfrm>
                <a:off x="4590678" y="2037737"/>
                <a:ext cx="0" cy="261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1" name="Freeform 53">
                <a:extLst>
                  <a:ext uri="{FF2B5EF4-FFF2-40B4-BE49-F238E27FC236}">
                    <a16:creationId xmlns:a16="http://schemas.microsoft.com/office/drawing/2014/main" id="{B2E26833-AC89-5C24-A1E5-FC995FA1329B}"/>
                  </a:ext>
                </a:extLst>
              </p:cNvPr>
              <p:cNvSpPr>
                <a:spLocks/>
              </p:cNvSpPr>
              <p:nvPr/>
            </p:nvSpPr>
            <p:spPr bwMode="auto">
              <a:xfrm>
                <a:off x="522801" y="2565936"/>
                <a:ext cx="4524423" cy="271944"/>
              </a:xfrm>
              <a:custGeom>
                <a:avLst/>
                <a:gdLst>
                  <a:gd name="T0" fmla="*/ 78 w 5292"/>
                  <a:gd name="T1" fmla="*/ 102 h 312"/>
                  <a:gd name="T2" fmla="*/ 162 w 5292"/>
                  <a:gd name="T3" fmla="*/ 186 h 312"/>
                  <a:gd name="T4" fmla="*/ 246 w 5292"/>
                  <a:gd name="T5" fmla="*/ 246 h 312"/>
                  <a:gd name="T6" fmla="*/ 330 w 5292"/>
                  <a:gd name="T7" fmla="*/ 288 h 312"/>
                  <a:gd name="T8" fmla="*/ 414 w 5292"/>
                  <a:gd name="T9" fmla="*/ 300 h 312"/>
                  <a:gd name="T10" fmla="*/ 498 w 5292"/>
                  <a:gd name="T11" fmla="*/ 306 h 312"/>
                  <a:gd name="T12" fmla="*/ 582 w 5292"/>
                  <a:gd name="T13" fmla="*/ 312 h 312"/>
                  <a:gd name="T14" fmla="*/ 666 w 5292"/>
                  <a:gd name="T15" fmla="*/ 294 h 312"/>
                  <a:gd name="T16" fmla="*/ 750 w 5292"/>
                  <a:gd name="T17" fmla="*/ 258 h 312"/>
                  <a:gd name="T18" fmla="*/ 834 w 5292"/>
                  <a:gd name="T19" fmla="*/ 204 h 312"/>
                  <a:gd name="T20" fmla="*/ 918 w 5292"/>
                  <a:gd name="T21" fmla="*/ 132 h 312"/>
                  <a:gd name="T22" fmla="*/ 1002 w 5292"/>
                  <a:gd name="T23" fmla="*/ 30 h 312"/>
                  <a:gd name="T24" fmla="*/ 1086 w 5292"/>
                  <a:gd name="T25" fmla="*/ 90 h 312"/>
                  <a:gd name="T26" fmla="*/ 1170 w 5292"/>
                  <a:gd name="T27" fmla="*/ 204 h 312"/>
                  <a:gd name="T28" fmla="*/ 1248 w 5292"/>
                  <a:gd name="T29" fmla="*/ 258 h 312"/>
                  <a:gd name="T30" fmla="*/ 1332 w 5292"/>
                  <a:gd name="T31" fmla="*/ 276 h 312"/>
                  <a:gd name="T32" fmla="*/ 1416 w 5292"/>
                  <a:gd name="T33" fmla="*/ 282 h 312"/>
                  <a:gd name="T34" fmla="*/ 1500 w 5292"/>
                  <a:gd name="T35" fmla="*/ 288 h 312"/>
                  <a:gd name="T36" fmla="*/ 1584 w 5292"/>
                  <a:gd name="T37" fmla="*/ 288 h 312"/>
                  <a:gd name="T38" fmla="*/ 1668 w 5292"/>
                  <a:gd name="T39" fmla="*/ 282 h 312"/>
                  <a:gd name="T40" fmla="*/ 1752 w 5292"/>
                  <a:gd name="T41" fmla="*/ 288 h 312"/>
                  <a:gd name="T42" fmla="*/ 1836 w 5292"/>
                  <a:gd name="T43" fmla="*/ 282 h 312"/>
                  <a:gd name="T44" fmla="*/ 1920 w 5292"/>
                  <a:gd name="T45" fmla="*/ 258 h 312"/>
                  <a:gd name="T46" fmla="*/ 2004 w 5292"/>
                  <a:gd name="T47" fmla="*/ 300 h 312"/>
                  <a:gd name="T48" fmla="*/ 2088 w 5292"/>
                  <a:gd name="T49" fmla="*/ 312 h 312"/>
                  <a:gd name="T50" fmla="*/ 2172 w 5292"/>
                  <a:gd name="T51" fmla="*/ 306 h 312"/>
                  <a:gd name="T52" fmla="*/ 2256 w 5292"/>
                  <a:gd name="T53" fmla="*/ 294 h 312"/>
                  <a:gd name="T54" fmla="*/ 2340 w 5292"/>
                  <a:gd name="T55" fmla="*/ 282 h 312"/>
                  <a:gd name="T56" fmla="*/ 2424 w 5292"/>
                  <a:gd name="T57" fmla="*/ 282 h 312"/>
                  <a:gd name="T58" fmla="*/ 2508 w 5292"/>
                  <a:gd name="T59" fmla="*/ 294 h 312"/>
                  <a:gd name="T60" fmla="*/ 2592 w 5292"/>
                  <a:gd name="T61" fmla="*/ 282 h 312"/>
                  <a:gd name="T62" fmla="*/ 2670 w 5292"/>
                  <a:gd name="T63" fmla="*/ 270 h 312"/>
                  <a:gd name="T64" fmla="*/ 2754 w 5292"/>
                  <a:gd name="T65" fmla="*/ 300 h 312"/>
                  <a:gd name="T66" fmla="*/ 2838 w 5292"/>
                  <a:gd name="T67" fmla="*/ 288 h 312"/>
                  <a:gd name="T68" fmla="*/ 2922 w 5292"/>
                  <a:gd name="T69" fmla="*/ 282 h 312"/>
                  <a:gd name="T70" fmla="*/ 3006 w 5292"/>
                  <a:gd name="T71" fmla="*/ 288 h 312"/>
                  <a:gd name="T72" fmla="*/ 3090 w 5292"/>
                  <a:gd name="T73" fmla="*/ 300 h 312"/>
                  <a:gd name="T74" fmla="*/ 3174 w 5292"/>
                  <a:gd name="T75" fmla="*/ 312 h 312"/>
                  <a:gd name="T76" fmla="*/ 3258 w 5292"/>
                  <a:gd name="T77" fmla="*/ 312 h 312"/>
                  <a:gd name="T78" fmla="*/ 3342 w 5292"/>
                  <a:gd name="T79" fmla="*/ 270 h 312"/>
                  <a:gd name="T80" fmla="*/ 3426 w 5292"/>
                  <a:gd name="T81" fmla="*/ 276 h 312"/>
                  <a:gd name="T82" fmla="*/ 3510 w 5292"/>
                  <a:gd name="T83" fmla="*/ 288 h 312"/>
                  <a:gd name="T84" fmla="*/ 3594 w 5292"/>
                  <a:gd name="T85" fmla="*/ 282 h 312"/>
                  <a:gd name="T86" fmla="*/ 3678 w 5292"/>
                  <a:gd name="T87" fmla="*/ 282 h 312"/>
                  <a:gd name="T88" fmla="*/ 3762 w 5292"/>
                  <a:gd name="T89" fmla="*/ 288 h 312"/>
                  <a:gd name="T90" fmla="*/ 3846 w 5292"/>
                  <a:gd name="T91" fmla="*/ 282 h 312"/>
                  <a:gd name="T92" fmla="*/ 3924 w 5292"/>
                  <a:gd name="T93" fmla="*/ 276 h 312"/>
                  <a:gd name="T94" fmla="*/ 4008 w 5292"/>
                  <a:gd name="T95" fmla="*/ 264 h 312"/>
                  <a:gd name="T96" fmla="*/ 4092 w 5292"/>
                  <a:gd name="T97" fmla="*/ 234 h 312"/>
                  <a:gd name="T98" fmla="*/ 4176 w 5292"/>
                  <a:gd name="T99" fmla="*/ 126 h 312"/>
                  <a:gd name="T100" fmla="*/ 4260 w 5292"/>
                  <a:gd name="T101" fmla="*/ 0 h 312"/>
                  <a:gd name="T102" fmla="*/ 4344 w 5292"/>
                  <a:gd name="T103" fmla="*/ 108 h 312"/>
                  <a:gd name="T104" fmla="*/ 4428 w 5292"/>
                  <a:gd name="T105" fmla="*/ 186 h 312"/>
                  <a:gd name="T106" fmla="*/ 4512 w 5292"/>
                  <a:gd name="T107" fmla="*/ 246 h 312"/>
                  <a:gd name="T108" fmla="*/ 4596 w 5292"/>
                  <a:gd name="T109" fmla="*/ 282 h 312"/>
                  <a:gd name="T110" fmla="*/ 4680 w 5292"/>
                  <a:gd name="T111" fmla="*/ 306 h 312"/>
                  <a:gd name="T112" fmla="*/ 4764 w 5292"/>
                  <a:gd name="T113" fmla="*/ 306 h 312"/>
                  <a:gd name="T114" fmla="*/ 4848 w 5292"/>
                  <a:gd name="T115" fmla="*/ 300 h 312"/>
                  <a:gd name="T116" fmla="*/ 4932 w 5292"/>
                  <a:gd name="T117" fmla="*/ 300 h 312"/>
                  <a:gd name="T118" fmla="*/ 5016 w 5292"/>
                  <a:gd name="T119" fmla="*/ 264 h 312"/>
                  <a:gd name="T120" fmla="*/ 5100 w 5292"/>
                  <a:gd name="T121" fmla="*/ 204 h 312"/>
                  <a:gd name="T122" fmla="*/ 5184 w 5292"/>
                  <a:gd name="T123" fmla="*/ 126 h 312"/>
                  <a:gd name="T124" fmla="*/ 5262 w 5292"/>
                  <a:gd name="T125" fmla="*/ 114 h 31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292" h="312">
                    <a:moveTo>
                      <a:pt x="0" y="120"/>
                    </a:moveTo>
                    <a:lnTo>
                      <a:pt x="0" y="120"/>
                    </a:lnTo>
                    <a:lnTo>
                      <a:pt x="6" y="120"/>
                    </a:lnTo>
                    <a:lnTo>
                      <a:pt x="12" y="120"/>
                    </a:lnTo>
                    <a:lnTo>
                      <a:pt x="12" y="114"/>
                    </a:lnTo>
                    <a:lnTo>
                      <a:pt x="18" y="114"/>
                    </a:lnTo>
                    <a:lnTo>
                      <a:pt x="24" y="114"/>
                    </a:lnTo>
                    <a:lnTo>
                      <a:pt x="30" y="114"/>
                    </a:lnTo>
                    <a:lnTo>
                      <a:pt x="36" y="114"/>
                    </a:lnTo>
                    <a:lnTo>
                      <a:pt x="42" y="114"/>
                    </a:lnTo>
                    <a:lnTo>
                      <a:pt x="42" y="108"/>
                    </a:lnTo>
                    <a:lnTo>
                      <a:pt x="48" y="108"/>
                    </a:lnTo>
                    <a:lnTo>
                      <a:pt x="54" y="108"/>
                    </a:lnTo>
                    <a:lnTo>
                      <a:pt x="60" y="108"/>
                    </a:lnTo>
                    <a:lnTo>
                      <a:pt x="66" y="108"/>
                    </a:lnTo>
                    <a:lnTo>
                      <a:pt x="72" y="108"/>
                    </a:lnTo>
                    <a:lnTo>
                      <a:pt x="72" y="102"/>
                    </a:lnTo>
                    <a:lnTo>
                      <a:pt x="78" y="102"/>
                    </a:lnTo>
                    <a:lnTo>
                      <a:pt x="84" y="102"/>
                    </a:lnTo>
                    <a:lnTo>
                      <a:pt x="90" y="108"/>
                    </a:lnTo>
                    <a:lnTo>
                      <a:pt x="90" y="114"/>
                    </a:lnTo>
                    <a:lnTo>
                      <a:pt x="96" y="114"/>
                    </a:lnTo>
                    <a:lnTo>
                      <a:pt x="96" y="120"/>
                    </a:lnTo>
                    <a:lnTo>
                      <a:pt x="102" y="120"/>
                    </a:lnTo>
                    <a:lnTo>
                      <a:pt x="102" y="126"/>
                    </a:lnTo>
                    <a:lnTo>
                      <a:pt x="108" y="126"/>
                    </a:lnTo>
                    <a:lnTo>
                      <a:pt x="108" y="132"/>
                    </a:lnTo>
                    <a:lnTo>
                      <a:pt x="114" y="132"/>
                    </a:lnTo>
                    <a:lnTo>
                      <a:pt x="114" y="138"/>
                    </a:lnTo>
                    <a:lnTo>
                      <a:pt x="120" y="138"/>
                    </a:lnTo>
                    <a:lnTo>
                      <a:pt x="120" y="144"/>
                    </a:lnTo>
                    <a:lnTo>
                      <a:pt x="126" y="144"/>
                    </a:lnTo>
                    <a:lnTo>
                      <a:pt x="126" y="150"/>
                    </a:lnTo>
                    <a:lnTo>
                      <a:pt x="132" y="150"/>
                    </a:lnTo>
                    <a:lnTo>
                      <a:pt x="132" y="156"/>
                    </a:lnTo>
                    <a:lnTo>
                      <a:pt x="138" y="156"/>
                    </a:lnTo>
                    <a:lnTo>
                      <a:pt x="138" y="162"/>
                    </a:lnTo>
                    <a:lnTo>
                      <a:pt x="144" y="162"/>
                    </a:lnTo>
                    <a:lnTo>
                      <a:pt x="144" y="168"/>
                    </a:lnTo>
                    <a:lnTo>
                      <a:pt x="150" y="168"/>
                    </a:lnTo>
                    <a:lnTo>
                      <a:pt x="150" y="174"/>
                    </a:lnTo>
                    <a:lnTo>
                      <a:pt x="156" y="174"/>
                    </a:lnTo>
                    <a:lnTo>
                      <a:pt x="156" y="180"/>
                    </a:lnTo>
                    <a:lnTo>
                      <a:pt x="162" y="180"/>
                    </a:lnTo>
                    <a:lnTo>
                      <a:pt x="162" y="186"/>
                    </a:lnTo>
                    <a:lnTo>
                      <a:pt x="168" y="186"/>
                    </a:lnTo>
                    <a:lnTo>
                      <a:pt x="168" y="192"/>
                    </a:lnTo>
                    <a:lnTo>
                      <a:pt x="174" y="192"/>
                    </a:lnTo>
                    <a:lnTo>
                      <a:pt x="180" y="198"/>
                    </a:lnTo>
                    <a:lnTo>
                      <a:pt x="186" y="204"/>
                    </a:lnTo>
                    <a:lnTo>
                      <a:pt x="192" y="204"/>
                    </a:lnTo>
                    <a:lnTo>
                      <a:pt x="192" y="210"/>
                    </a:lnTo>
                    <a:lnTo>
                      <a:pt x="198" y="210"/>
                    </a:lnTo>
                    <a:lnTo>
                      <a:pt x="198" y="216"/>
                    </a:lnTo>
                    <a:lnTo>
                      <a:pt x="204" y="216"/>
                    </a:lnTo>
                    <a:lnTo>
                      <a:pt x="204" y="222"/>
                    </a:lnTo>
                    <a:lnTo>
                      <a:pt x="210" y="222"/>
                    </a:lnTo>
                    <a:lnTo>
                      <a:pt x="216" y="222"/>
                    </a:lnTo>
                    <a:lnTo>
                      <a:pt x="216" y="228"/>
                    </a:lnTo>
                    <a:lnTo>
                      <a:pt x="222" y="228"/>
                    </a:lnTo>
                    <a:lnTo>
                      <a:pt x="222" y="234"/>
                    </a:lnTo>
                    <a:lnTo>
                      <a:pt x="228" y="234"/>
                    </a:lnTo>
                    <a:lnTo>
                      <a:pt x="228" y="240"/>
                    </a:lnTo>
                    <a:lnTo>
                      <a:pt x="234" y="240"/>
                    </a:lnTo>
                    <a:lnTo>
                      <a:pt x="240" y="240"/>
                    </a:lnTo>
                    <a:lnTo>
                      <a:pt x="240" y="246"/>
                    </a:lnTo>
                    <a:lnTo>
                      <a:pt x="246" y="246"/>
                    </a:lnTo>
                    <a:lnTo>
                      <a:pt x="252" y="252"/>
                    </a:lnTo>
                    <a:lnTo>
                      <a:pt x="258" y="252"/>
                    </a:lnTo>
                    <a:lnTo>
                      <a:pt x="258" y="258"/>
                    </a:lnTo>
                    <a:lnTo>
                      <a:pt x="264" y="258"/>
                    </a:lnTo>
                    <a:lnTo>
                      <a:pt x="270" y="258"/>
                    </a:lnTo>
                    <a:lnTo>
                      <a:pt x="270" y="264"/>
                    </a:lnTo>
                    <a:lnTo>
                      <a:pt x="276" y="264"/>
                    </a:lnTo>
                    <a:lnTo>
                      <a:pt x="282" y="264"/>
                    </a:lnTo>
                    <a:lnTo>
                      <a:pt x="282" y="270"/>
                    </a:lnTo>
                    <a:lnTo>
                      <a:pt x="288" y="270"/>
                    </a:lnTo>
                    <a:lnTo>
                      <a:pt x="294" y="270"/>
                    </a:lnTo>
                    <a:lnTo>
                      <a:pt x="294" y="276"/>
                    </a:lnTo>
                    <a:lnTo>
                      <a:pt x="300" y="276"/>
                    </a:lnTo>
                    <a:lnTo>
                      <a:pt x="306" y="276"/>
                    </a:lnTo>
                    <a:lnTo>
                      <a:pt x="306" y="282"/>
                    </a:lnTo>
                    <a:lnTo>
                      <a:pt x="312" y="282"/>
                    </a:lnTo>
                    <a:lnTo>
                      <a:pt x="318" y="282"/>
                    </a:lnTo>
                    <a:lnTo>
                      <a:pt x="318" y="288"/>
                    </a:lnTo>
                    <a:lnTo>
                      <a:pt x="324" y="288"/>
                    </a:lnTo>
                    <a:lnTo>
                      <a:pt x="330" y="288"/>
                    </a:lnTo>
                    <a:lnTo>
                      <a:pt x="336" y="288"/>
                    </a:lnTo>
                    <a:lnTo>
                      <a:pt x="336" y="294"/>
                    </a:lnTo>
                    <a:lnTo>
                      <a:pt x="342" y="294"/>
                    </a:lnTo>
                    <a:lnTo>
                      <a:pt x="348" y="294"/>
                    </a:lnTo>
                    <a:lnTo>
                      <a:pt x="354" y="294"/>
                    </a:lnTo>
                    <a:lnTo>
                      <a:pt x="354" y="300"/>
                    </a:lnTo>
                    <a:lnTo>
                      <a:pt x="360" y="300"/>
                    </a:lnTo>
                    <a:lnTo>
                      <a:pt x="366" y="300"/>
                    </a:lnTo>
                    <a:lnTo>
                      <a:pt x="372" y="300"/>
                    </a:lnTo>
                    <a:lnTo>
                      <a:pt x="378" y="300"/>
                    </a:lnTo>
                    <a:lnTo>
                      <a:pt x="384" y="300"/>
                    </a:lnTo>
                    <a:lnTo>
                      <a:pt x="390" y="300"/>
                    </a:lnTo>
                    <a:lnTo>
                      <a:pt x="396" y="300"/>
                    </a:lnTo>
                    <a:lnTo>
                      <a:pt x="402" y="300"/>
                    </a:lnTo>
                    <a:lnTo>
                      <a:pt x="408" y="300"/>
                    </a:lnTo>
                    <a:lnTo>
                      <a:pt x="414" y="300"/>
                    </a:lnTo>
                    <a:lnTo>
                      <a:pt x="420" y="300"/>
                    </a:lnTo>
                    <a:lnTo>
                      <a:pt x="426" y="300"/>
                    </a:lnTo>
                    <a:lnTo>
                      <a:pt x="432" y="300"/>
                    </a:lnTo>
                    <a:lnTo>
                      <a:pt x="438" y="300"/>
                    </a:lnTo>
                    <a:lnTo>
                      <a:pt x="444" y="300"/>
                    </a:lnTo>
                    <a:lnTo>
                      <a:pt x="450" y="300"/>
                    </a:lnTo>
                    <a:lnTo>
                      <a:pt x="456" y="300"/>
                    </a:lnTo>
                    <a:lnTo>
                      <a:pt x="462" y="300"/>
                    </a:lnTo>
                    <a:lnTo>
                      <a:pt x="468" y="300"/>
                    </a:lnTo>
                    <a:lnTo>
                      <a:pt x="474" y="300"/>
                    </a:lnTo>
                    <a:lnTo>
                      <a:pt x="480" y="300"/>
                    </a:lnTo>
                    <a:lnTo>
                      <a:pt x="486" y="300"/>
                    </a:lnTo>
                    <a:lnTo>
                      <a:pt x="492" y="300"/>
                    </a:lnTo>
                    <a:lnTo>
                      <a:pt x="498" y="300"/>
                    </a:lnTo>
                    <a:lnTo>
                      <a:pt x="498" y="306"/>
                    </a:lnTo>
                    <a:lnTo>
                      <a:pt x="504" y="306"/>
                    </a:lnTo>
                    <a:lnTo>
                      <a:pt x="510" y="306"/>
                    </a:lnTo>
                    <a:lnTo>
                      <a:pt x="516" y="306"/>
                    </a:lnTo>
                    <a:lnTo>
                      <a:pt x="522" y="306"/>
                    </a:lnTo>
                    <a:lnTo>
                      <a:pt x="528" y="306"/>
                    </a:lnTo>
                    <a:lnTo>
                      <a:pt x="534" y="306"/>
                    </a:lnTo>
                    <a:lnTo>
                      <a:pt x="540" y="306"/>
                    </a:lnTo>
                    <a:lnTo>
                      <a:pt x="546" y="312"/>
                    </a:lnTo>
                    <a:lnTo>
                      <a:pt x="552" y="312"/>
                    </a:lnTo>
                    <a:lnTo>
                      <a:pt x="558" y="312"/>
                    </a:lnTo>
                    <a:lnTo>
                      <a:pt x="564" y="312"/>
                    </a:lnTo>
                    <a:lnTo>
                      <a:pt x="570" y="312"/>
                    </a:lnTo>
                    <a:lnTo>
                      <a:pt x="576" y="312"/>
                    </a:lnTo>
                    <a:lnTo>
                      <a:pt x="582" y="312"/>
                    </a:lnTo>
                    <a:lnTo>
                      <a:pt x="588" y="312"/>
                    </a:lnTo>
                    <a:lnTo>
                      <a:pt x="594" y="306"/>
                    </a:lnTo>
                    <a:lnTo>
                      <a:pt x="600" y="306"/>
                    </a:lnTo>
                    <a:lnTo>
                      <a:pt x="606" y="306"/>
                    </a:lnTo>
                    <a:lnTo>
                      <a:pt x="612" y="306"/>
                    </a:lnTo>
                    <a:lnTo>
                      <a:pt x="618" y="306"/>
                    </a:lnTo>
                    <a:lnTo>
                      <a:pt x="624" y="306"/>
                    </a:lnTo>
                    <a:lnTo>
                      <a:pt x="624" y="300"/>
                    </a:lnTo>
                    <a:lnTo>
                      <a:pt x="630" y="300"/>
                    </a:lnTo>
                    <a:lnTo>
                      <a:pt x="636" y="300"/>
                    </a:lnTo>
                    <a:lnTo>
                      <a:pt x="642" y="300"/>
                    </a:lnTo>
                    <a:lnTo>
                      <a:pt x="648" y="300"/>
                    </a:lnTo>
                    <a:lnTo>
                      <a:pt x="648" y="294"/>
                    </a:lnTo>
                    <a:lnTo>
                      <a:pt x="654" y="294"/>
                    </a:lnTo>
                    <a:lnTo>
                      <a:pt x="660" y="294"/>
                    </a:lnTo>
                    <a:lnTo>
                      <a:pt x="666" y="294"/>
                    </a:lnTo>
                    <a:lnTo>
                      <a:pt x="672" y="294"/>
                    </a:lnTo>
                    <a:lnTo>
                      <a:pt x="672" y="288"/>
                    </a:lnTo>
                    <a:lnTo>
                      <a:pt x="678" y="288"/>
                    </a:lnTo>
                    <a:lnTo>
                      <a:pt x="684" y="288"/>
                    </a:lnTo>
                    <a:lnTo>
                      <a:pt x="690" y="288"/>
                    </a:lnTo>
                    <a:lnTo>
                      <a:pt x="690" y="282"/>
                    </a:lnTo>
                    <a:lnTo>
                      <a:pt x="696" y="282"/>
                    </a:lnTo>
                    <a:lnTo>
                      <a:pt x="702" y="282"/>
                    </a:lnTo>
                    <a:lnTo>
                      <a:pt x="702" y="276"/>
                    </a:lnTo>
                    <a:lnTo>
                      <a:pt x="708" y="276"/>
                    </a:lnTo>
                    <a:lnTo>
                      <a:pt x="714" y="276"/>
                    </a:lnTo>
                    <a:lnTo>
                      <a:pt x="720" y="270"/>
                    </a:lnTo>
                    <a:lnTo>
                      <a:pt x="726" y="270"/>
                    </a:lnTo>
                    <a:lnTo>
                      <a:pt x="732" y="270"/>
                    </a:lnTo>
                    <a:lnTo>
                      <a:pt x="732" y="264"/>
                    </a:lnTo>
                    <a:lnTo>
                      <a:pt x="738" y="264"/>
                    </a:lnTo>
                    <a:lnTo>
                      <a:pt x="744" y="264"/>
                    </a:lnTo>
                    <a:lnTo>
                      <a:pt x="744" y="258"/>
                    </a:lnTo>
                    <a:lnTo>
                      <a:pt x="750" y="258"/>
                    </a:lnTo>
                    <a:lnTo>
                      <a:pt x="756" y="258"/>
                    </a:lnTo>
                    <a:lnTo>
                      <a:pt x="756" y="252"/>
                    </a:lnTo>
                    <a:lnTo>
                      <a:pt x="762" y="252"/>
                    </a:lnTo>
                    <a:lnTo>
                      <a:pt x="768" y="246"/>
                    </a:lnTo>
                    <a:lnTo>
                      <a:pt x="774" y="246"/>
                    </a:lnTo>
                    <a:lnTo>
                      <a:pt x="774" y="240"/>
                    </a:lnTo>
                    <a:lnTo>
                      <a:pt x="780" y="240"/>
                    </a:lnTo>
                    <a:lnTo>
                      <a:pt x="786" y="240"/>
                    </a:lnTo>
                    <a:lnTo>
                      <a:pt x="786" y="234"/>
                    </a:lnTo>
                    <a:lnTo>
                      <a:pt x="792" y="234"/>
                    </a:lnTo>
                    <a:lnTo>
                      <a:pt x="798" y="228"/>
                    </a:lnTo>
                    <a:lnTo>
                      <a:pt x="804" y="228"/>
                    </a:lnTo>
                    <a:lnTo>
                      <a:pt x="804" y="222"/>
                    </a:lnTo>
                    <a:lnTo>
                      <a:pt x="810" y="222"/>
                    </a:lnTo>
                    <a:lnTo>
                      <a:pt x="816" y="216"/>
                    </a:lnTo>
                    <a:lnTo>
                      <a:pt x="822" y="216"/>
                    </a:lnTo>
                    <a:lnTo>
                      <a:pt x="822" y="210"/>
                    </a:lnTo>
                    <a:lnTo>
                      <a:pt x="828" y="210"/>
                    </a:lnTo>
                    <a:lnTo>
                      <a:pt x="828" y="204"/>
                    </a:lnTo>
                    <a:lnTo>
                      <a:pt x="834" y="204"/>
                    </a:lnTo>
                    <a:lnTo>
                      <a:pt x="840" y="204"/>
                    </a:lnTo>
                    <a:lnTo>
                      <a:pt x="840" y="198"/>
                    </a:lnTo>
                    <a:lnTo>
                      <a:pt x="846" y="198"/>
                    </a:lnTo>
                    <a:lnTo>
                      <a:pt x="846" y="192"/>
                    </a:lnTo>
                    <a:lnTo>
                      <a:pt x="852" y="192"/>
                    </a:lnTo>
                    <a:lnTo>
                      <a:pt x="852" y="186"/>
                    </a:lnTo>
                    <a:lnTo>
                      <a:pt x="858" y="186"/>
                    </a:lnTo>
                    <a:lnTo>
                      <a:pt x="864" y="186"/>
                    </a:lnTo>
                    <a:lnTo>
                      <a:pt x="864" y="180"/>
                    </a:lnTo>
                    <a:lnTo>
                      <a:pt x="870" y="180"/>
                    </a:lnTo>
                    <a:lnTo>
                      <a:pt x="870" y="174"/>
                    </a:lnTo>
                    <a:lnTo>
                      <a:pt x="876" y="174"/>
                    </a:lnTo>
                    <a:lnTo>
                      <a:pt x="876" y="168"/>
                    </a:lnTo>
                    <a:lnTo>
                      <a:pt x="882" y="168"/>
                    </a:lnTo>
                    <a:lnTo>
                      <a:pt x="882" y="162"/>
                    </a:lnTo>
                    <a:lnTo>
                      <a:pt x="888" y="162"/>
                    </a:lnTo>
                    <a:lnTo>
                      <a:pt x="888" y="156"/>
                    </a:lnTo>
                    <a:lnTo>
                      <a:pt x="894" y="156"/>
                    </a:lnTo>
                    <a:lnTo>
                      <a:pt x="894" y="150"/>
                    </a:lnTo>
                    <a:lnTo>
                      <a:pt x="900" y="150"/>
                    </a:lnTo>
                    <a:lnTo>
                      <a:pt x="900" y="144"/>
                    </a:lnTo>
                    <a:lnTo>
                      <a:pt x="906" y="144"/>
                    </a:lnTo>
                    <a:lnTo>
                      <a:pt x="906" y="138"/>
                    </a:lnTo>
                    <a:lnTo>
                      <a:pt x="912" y="138"/>
                    </a:lnTo>
                    <a:lnTo>
                      <a:pt x="912" y="132"/>
                    </a:lnTo>
                    <a:lnTo>
                      <a:pt x="918" y="132"/>
                    </a:lnTo>
                    <a:lnTo>
                      <a:pt x="918" y="126"/>
                    </a:lnTo>
                    <a:lnTo>
                      <a:pt x="924" y="126"/>
                    </a:lnTo>
                    <a:lnTo>
                      <a:pt x="924" y="120"/>
                    </a:lnTo>
                    <a:lnTo>
                      <a:pt x="930" y="120"/>
                    </a:lnTo>
                    <a:lnTo>
                      <a:pt x="930" y="114"/>
                    </a:lnTo>
                    <a:lnTo>
                      <a:pt x="936" y="114"/>
                    </a:lnTo>
                    <a:lnTo>
                      <a:pt x="936" y="108"/>
                    </a:lnTo>
                    <a:lnTo>
                      <a:pt x="942" y="108"/>
                    </a:lnTo>
                    <a:lnTo>
                      <a:pt x="942" y="102"/>
                    </a:lnTo>
                    <a:lnTo>
                      <a:pt x="948" y="102"/>
                    </a:lnTo>
                    <a:lnTo>
                      <a:pt x="948" y="96"/>
                    </a:lnTo>
                    <a:lnTo>
                      <a:pt x="954" y="96"/>
                    </a:lnTo>
                    <a:lnTo>
                      <a:pt x="954" y="90"/>
                    </a:lnTo>
                    <a:lnTo>
                      <a:pt x="960" y="90"/>
                    </a:lnTo>
                    <a:lnTo>
                      <a:pt x="960" y="84"/>
                    </a:lnTo>
                    <a:lnTo>
                      <a:pt x="966" y="78"/>
                    </a:lnTo>
                    <a:lnTo>
                      <a:pt x="966" y="72"/>
                    </a:lnTo>
                    <a:lnTo>
                      <a:pt x="972" y="72"/>
                    </a:lnTo>
                    <a:lnTo>
                      <a:pt x="972" y="66"/>
                    </a:lnTo>
                    <a:lnTo>
                      <a:pt x="978" y="66"/>
                    </a:lnTo>
                    <a:lnTo>
                      <a:pt x="978" y="60"/>
                    </a:lnTo>
                    <a:lnTo>
                      <a:pt x="984" y="60"/>
                    </a:lnTo>
                    <a:lnTo>
                      <a:pt x="984" y="54"/>
                    </a:lnTo>
                    <a:lnTo>
                      <a:pt x="984" y="48"/>
                    </a:lnTo>
                    <a:lnTo>
                      <a:pt x="990" y="48"/>
                    </a:lnTo>
                    <a:lnTo>
                      <a:pt x="990" y="42"/>
                    </a:lnTo>
                    <a:lnTo>
                      <a:pt x="996" y="42"/>
                    </a:lnTo>
                    <a:lnTo>
                      <a:pt x="996" y="36"/>
                    </a:lnTo>
                    <a:lnTo>
                      <a:pt x="1002" y="36"/>
                    </a:lnTo>
                    <a:lnTo>
                      <a:pt x="1002" y="30"/>
                    </a:lnTo>
                    <a:lnTo>
                      <a:pt x="1002" y="24"/>
                    </a:lnTo>
                    <a:lnTo>
                      <a:pt x="1008" y="24"/>
                    </a:lnTo>
                    <a:lnTo>
                      <a:pt x="1008" y="18"/>
                    </a:lnTo>
                    <a:lnTo>
                      <a:pt x="1014" y="18"/>
                    </a:lnTo>
                    <a:lnTo>
                      <a:pt x="1014" y="12"/>
                    </a:lnTo>
                    <a:lnTo>
                      <a:pt x="1020" y="6"/>
                    </a:lnTo>
                    <a:lnTo>
                      <a:pt x="1026" y="0"/>
                    </a:lnTo>
                    <a:lnTo>
                      <a:pt x="1032" y="0"/>
                    </a:lnTo>
                    <a:lnTo>
                      <a:pt x="1032" y="6"/>
                    </a:lnTo>
                    <a:lnTo>
                      <a:pt x="1038" y="6"/>
                    </a:lnTo>
                    <a:lnTo>
                      <a:pt x="1038" y="12"/>
                    </a:lnTo>
                    <a:lnTo>
                      <a:pt x="1044" y="12"/>
                    </a:lnTo>
                    <a:lnTo>
                      <a:pt x="1044" y="18"/>
                    </a:lnTo>
                    <a:lnTo>
                      <a:pt x="1044" y="24"/>
                    </a:lnTo>
                    <a:lnTo>
                      <a:pt x="1050" y="24"/>
                    </a:lnTo>
                    <a:lnTo>
                      <a:pt x="1050" y="30"/>
                    </a:lnTo>
                    <a:lnTo>
                      <a:pt x="1050" y="36"/>
                    </a:lnTo>
                    <a:lnTo>
                      <a:pt x="1056" y="36"/>
                    </a:lnTo>
                    <a:lnTo>
                      <a:pt x="1056" y="42"/>
                    </a:lnTo>
                    <a:lnTo>
                      <a:pt x="1062" y="48"/>
                    </a:lnTo>
                    <a:lnTo>
                      <a:pt x="1062" y="54"/>
                    </a:lnTo>
                    <a:lnTo>
                      <a:pt x="1068" y="60"/>
                    </a:lnTo>
                    <a:lnTo>
                      <a:pt x="1068" y="66"/>
                    </a:lnTo>
                    <a:lnTo>
                      <a:pt x="1074" y="66"/>
                    </a:lnTo>
                    <a:lnTo>
                      <a:pt x="1074" y="72"/>
                    </a:lnTo>
                    <a:lnTo>
                      <a:pt x="1074" y="78"/>
                    </a:lnTo>
                    <a:lnTo>
                      <a:pt x="1080" y="78"/>
                    </a:lnTo>
                    <a:lnTo>
                      <a:pt x="1080" y="84"/>
                    </a:lnTo>
                    <a:lnTo>
                      <a:pt x="1086" y="90"/>
                    </a:lnTo>
                    <a:lnTo>
                      <a:pt x="1086" y="96"/>
                    </a:lnTo>
                    <a:lnTo>
                      <a:pt x="1092" y="96"/>
                    </a:lnTo>
                    <a:lnTo>
                      <a:pt x="1092" y="102"/>
                    </a:lnTo>
                    <a:lnTo>
                      <a:pt x="1092" y="108"/>
                    </a:lnTo>
                    <a:lnTo>
                      <a:pt x="1098" y="108"/>
                    </a:lnTo>
                    <a:lnTo>
                      <a:pt x="1098" y="114"/>
                    </a:lnTo>
                    <a:lnTo>
                      <a:pt x="1104" y="120"/>
                    </a:lnTo>
                    <a:lnTo>
                      <a:pt x="1104" y="126"/>
                    </a:lnTo>
                    <a:lnTo>
                      <a:pt x="1110" y="126"/>
                    </a:lnTo>
                    <a:lnTo>
                      <a:pt x="1110" y="132"/>
                    </a:lnTo>
                    <a:lnTo>
                      <a:pt x="1116" y="132"/>
                    </a:lnTo>
                    <a:lnTo>
                      <a:pt x="1116" y="138"/>
                    </a:lnTo>
                    <a:lnTo>
                      <a:pt x="1116" y="144"/>
                    </a:lnTo>
                    <a:lnTo>
                      <a:pt x="1122" y="144"/>
                    </a:lnTo>
                    <a:lnTo>
                      <a:pt x="1122" y="150"/>
                    </a:lnTo>
                    <a:lnTo>
                      <a:pt x="1128" y="150"/>
                    </a:lnTo>
                    <a:lnTo>
                      <a:pt x="1128" y="156"/>
                    </a:lnTo>
                    <a:lnTo>
                      <a:pt x="1128" y="162"/>
                    </a:lnTo>
                    <a:lnTo>
                      <a:pt x="1134" y="162"/>
                    </a:lnTo>
                    <a:lnTo>
                      <a:pt x="1134" y="168"/>
                    </a:lnTo>
                    <a:lnTo>
                      <a:pt x="1140" y="168"/>
                    </a:lnTo>
                    <a:lnTo>
                      <a:pt x="1140" y="174"/>
                    </a:lnTo>
                    <a:lnTo>
                      <a:pt x="1146" y="180"/>
                    </a:lnTo>
                    <a:lnTo>
                      <a:pt x="1146" y="186"/>
                    </a:lnTo>
                    <a:lnTo>
                      <a:pt x="1152" y="186"/>
                    </a:lnTo>
                    <a:lnTo>
                      <a:pt x="1152" y="192"/>
                    </a:lnTo>
                    <a:lnTo>
                      <a:pt x="1158" y="192"/>
                    </a:lnTo>
                    <a:lnTo>
                      <a:pt x="1158" y="198"/>
                    </a:lnTo>
                    <a:lnTo>
                      <a:pt x="1164" y="198"/>
                    </a:lnTo>
                    <a:lnTo>
                      <a:pt x="1164" y="204"/>
                    </a:lnTo>
                    <a:lnTo>
                      <a:pt x="1170" y="204"/>
                    </a:lnTo>
                    <a:lnTo>
                      <a:pt x="1170" y="210"/>
                    </a:lnTo>
                    <a:lnTo>
                      <a:pt x="1176" y="210"/>
                    </a:lnTo>
                    <a:lnTo>
                      <a:pt x="1176" y="216"/>
                    </a:lnTo>
                    <a:lnTo>
                      <a:pt x="1182" y="222"/>
                    </a:lnTo>
                    <a:lnTo>
                      <a:pt x="1182" y="228"/>
                    </a:lnTo>
                    <a:lnTo>
                      <a:pt x="1188" y="228"/>
                    </a:lnTo>
                    <a:lnTo>
                      <a:pt x="1188" y="234"/>
                    </a:lnTo>
                    <a:lnTo>
                      <a:pt x="1194" y="234"/>
                    </a:lnTo>
                    <a:lnTo>
                      <a:pt x="1194" y="240"/>
                    </a:lnTo>
                    <a:lnTo>
                      <a:pt x="1200" y="240"/>
                    </a:lnTo>
                    <a:lnTo>
                      <a:pt x="1206" y="246"/>
                    </a:lnTo>
                    <a:lnTo>
                      <a:pt x="1212" y="246"/>
                    </a:lnTo>
                    <a:lnTo>
                      <a:pt x="1218" y="246"/>
                    </a:lnTo>
                    <a:lnTo>
                      <a:pt x="1218" y="252"/>
                    </a:lnTo>
                    <a:lnTo>
                      <a:pt x="1224" y="252"/>
                    </a:lnTo>
                    <a:lnTo>
                      <a:pt x="1230" y="252"/>
                    </a:lnTo>
                    <a:lnTo>
                      <a:pt x="1236" y="252"/>
                    </a:lnTo>
                    <a:lnTo>
                      <a:pt x="1242" y="252"/>
                    </a:lnTo>
                    <a:lnTo>
                      <a:pt x="1242" y="258"/>
                    </a:lnTo>
                    <a:lnTo>
                      <a:pt x="1248" y="258"/>
                    </a:lnTo>
                    <a:lnTo>
                      <a:pt x="1254" y="258"/>
                    </a:lnTo>
                    <a:lnTo>
                      <a:pt x="1260" y="258"/>
                    </a:lnTo>
                    <a:lnTo>
                      <a:pt x="1266" y="258"/>
                    </a:lnTo>
                    <a:lnTo>
                      <a:pt x="1266" y="264"/>
                    </a:lnTo>
                    <a:lnTo>
                      <a:pt x="1272" y="264"/>
                    </a:lnTo>
                    <a:lnTo>
                      <a:pt x="1278" y="264"/>
                    </a:lnTo>
                    <a:lnTo>
                      <a:pt x="1284" y="264"/>
                    </a:lnTo>
                    <a:lnTo>
                      <a:pt x="1290" y="264"/>
                    </a:lnTo>
                    <a:lnTo>
                      <a:pt x="1296" y="264"/>
                    </a:lnTo>
                    <a:lnTo>
                      <a:pt x="1296" y="270"/>
                    </a:lnTo>
                    <a:lnTo>
                      <a:pt x="1302" y="270"/>
                    </a:lnTo>
                    <a:lnTo>
                      <a:pt x="1308" y="270"/>
                    </a:lnTo>
                    <a:lnTo>
                      <a:pt x="1314" y="270"/>
                    </a:lnTo>
                    <a:lnTo>
                      <a:pt x="1320" y="270"/>
                    </a:lnTo>
                    <a:lnTo>
                      <a:pt x="1326" y="270"/>
                    </a:lnTo>
                    <a:lnTo>
                      <a:pt x="1332" y="270"/>
                    </a:lnTo>
                    <a:lnTo>
                      <a:pt x="1332" y="276"/>
                    </a:lnTo>
                    <a:lnTo>
                      <a:pt x="1338" y="276"/>
                    </a:lnTo>
                    <a:lnTo>
                      <a:pt x="1344" y="276"/>
                    </a:lnTo>
                    <a:lnTo>
                      <a:pt x="1350" y="276"/>
                    </a:lnTo>
                    <a:lnTo>
                      <a:pt x="1356" y="276"/>
                    </a:lnTo>
                    <a:lnTo>
                      <a:pt x="1362" y="276"/>
                    </a:lnTo>
                    <a:lnTo>
                      <a:pt x="1368" y="276"/>
                    </a:lnTo>
                    <a:lnTo>
                      <a:pt x="1368" y="282"/>
                    </a:lnTo>
                    <a:lnTo>
                      <a:pt x="1374" y="282"/>
                    </a:lnTo>
                    <a:lnTo>
                      <a:pt x="1380" y="282"/>
                    </a:lnTo>
                    <a:lnTo>
                      <a:pt x="1386" y="282"/>
                    </a:lnTo>
                    <a:lnTo>
                      <a:pt x="1392" y="282"/>
                    </a:lnTo>
                    <a:lnTo>
                      <a:pt x="1398" y="282"/>
                    </a:lnTo>
                    <a:lnTo>
                      <a:pt x="1404" y="282"/>
                    </a:lnTo>
                    <a:lnTo>
                      <a:pt x="1410" y="282"/>
                    </a:lnTo>
                    <a:lnTo>
                      <a:pt x="1416" y="282"/>
                    </a:lnTo>
                    <a:lnTo>
                      <a:pt x="1422" y="282"/>
                    </a:lnTo>
                    <a:lnTo>
                      <a:pt x="1428" y="282"/>
                    </a:lnTo>
                    <a:lnTo>
                      <a:pt x="1434" y="282"/>
                    </a:lnTo>
                    <a:lnTo>
                      <a:pt x="1440" y="282"/>
                    </a:lnTo>
                    <a:lnTo>
                      <a:pt x="1446" y="282"/>
                    </a:lnTo>
                    <a:lnTo>
                      <a:pt x="1446" y="288"/>
                    </a:lnTo>
                    <a:lnTo>
                      <a:pt x="1452" y="288"/>
                    </a:lnTo>
                    <a:lnTo>
                      <a:pt x="1458" y="288"/>
                    </a:lnTo>
                    <a:lnTo>
                      <a:pt x="1464" y="288"/>
                    </a:lnTo>
                    <a:lnTo>
                      <a:pt x="1470" y="288"/>
                    </a:lnTo>
                    <a:lnTo>
                      <a:pt x="1476" y="288"/>
                    </a:lnTo>
                    <a:lnTo>
                      <a:pt x="1482" y="288"/>
                    </a:lnTo>
                    <a:lnTo>
                      <a:pt x="1488" y="288"/>
                    </a:lnTo>
                    <a:lnTo>
                      <a:pt x="1494" y="288"/>
                    </a:lnTo>
                    <a:lnTo>
                      <a:pt x="1500" y="288"/>
                    </a:lnTo>
                    <a:lnTo>
                      <a:pt x="1506" y="288"/>
                    </a:lnTo>
                    <a:lnTo>
                      <a:pt x="1512" y="288"/>
                    </a:lnTo>
                    <a:lnTo>
                      <a:pt x="1518" y="288"/>
                    </a:lnTo>
                    <a:lnTo>
                      <a:pt x="1524" y="288"/>
                    </a:lnTo>
                    <a:lnTo>
                      <a:pt x="1530" y="288"/>
                    </a:lnTo>
                    <a:lnTo>
                      <a:pt x="1536" y="288"/>
                    </a:lnTo>
                    <a:lnTo>
                      <a:pt x="1542" y="288"/>
                    </a:lnTo>
                    <a:lnTo>
                      <a:pt x="1548" y="288"/>
                    </a:lnTo>
                    <a:lnTo>
                      <a:pt x="1554" y="288"/>
                    </a:lnTo>
                    <a:lnTo>
                      <a:pt x="1560" y="288"/>
                    </a:lnTo>
                    <a:lnTo>
                      <a:pt x="1566" y="288"/>
                    </a:lnTo>
                    <a:lnTo>
                      <a:pt x="1572" y="288"/>
                    </a:lnTo>
                    <a:lnTo>
                      <a:pt x="1578" y="288"/>
                    </a:lnTo>
                    <a:lnTo>
                      <a:pt x="1584" y="288"/>
                    </a:lnTo>
                    <a:lnTo>
                      <a:pt x="1590" y="288"/>
                    </a:lnTo>
                    <a:lnTo>
                      <a:pt x="1596" y="288"/>
                    </a:lnTo>
                    <a:lnTo>
                      <a:pt x="1596" y="282"/>
                    </a:lnTo>
                    <a:lnTo>
                      <a:pt x="1602" y="282"/>
                    </a:lnTo>
                    <a:lnTo>
                      <a:pt x="1608" y="282"/>
                    </a:lnTo>
                    <a:lnTo>
                      <a:pt x="1614" y="282"/>
                    </a:lnTo>
                    <a:lnTo>
                      <a:pt x="1620" y="282"/>
                    </a:lnTo>
                    <a:lnTo>
                      <a:pt x="1626" y="282"/>
                    </a:lnTo>
                    <a:lnTo>
                      <a:pt x="1632" y="282"/>
                    </a:lnTo>
                    <a:lnTo>
                      <a:pt x="1638" y="282"/>
                    </a:lnTo>
                    <a:lnTo>
                      <a:pt x="1644" y="282"/>
                    </a:lnTo>
                    <a:lnTo>
                      <a:pt x="1650" y="282"/>
                    </a:lnTo>
                    <a:lnTo>
                      <a:pt x="1656" y="282"/>
                    </a:lnTo>
                    <a:lnTo>
                      <a:pt x="1662" y="282"/>
                    </a:lnTo>
                    <a:lnTo>
                      <a:pt x="1668" y="282"/>
                    </a:lnTo>
                    <a:lnTo>
                      <a:pt x="1674" y="282"/>
                    </a:lnTo>
                    <a:lnTo>
                      <a:pt x="1680" y="282"/>
                    </a:lnTo>
                    <a:lnTo>
                      <a:pt x="1686" y="282"/>
                    </a:lnTo>
                    <a:lnTo>
                      <a:pt x="1692" y="282"/>
                    </a:lnTo>
                    <a:lnTo>
                      <a:pt x="1698" y="282"/>
                    </a:lnTo>
                    <a:lnTo>
                      <a:pt x="1704" y="282"/>
                    </a:lnTo>
                    <a:lnTo>
                      <a:pt x="1710" y="282"/>
                    </a:lnTo>
                    <a:lnTo>
                      <a:pt x="1716" y="282"/>
                    </a:lnTo>
                    <a:lnTo>
                      <a:pt x="1722" y="282"/>
                    </a:lnTo>
                    <a:lnTo>
                      <a:pt x="1728" y="282"/>
                    </a:lnTo>
                    <a:lnTo>
                      <a:pt x="1734" y="282"/>
                    </a:lnTo>
                    <a:lnTo>
                      <a:pt x="1740" y="288"/>
                    </a:lnTo>
                    <a:lnTo>
                      <a:pt x="1746" y="288"/>
                    </a:lnTo>
                    <a:lnTo>
                      <a:pt x="1752" y="288"/>
                    </a:lnTo>
                    <a:lnTo>
                      <a:pt x="1758" y="288"/>
                    </a:lnTo>
                    <a:lnTo>
                      <a:pt x="1764" y="288"/>
                    </a:lnTo>
                    <a:lnTo>
                      <a:pt x="1770" y="288"/>
                    </a:lnTo>
                    <a:lnTo>
                      <a:pt x="1776" y="288"/>
                    </a:lnTo>
                    <a:lnTo>
                      <a:pt x="1782" y="288"/>
                    </a:lnTo>
                    <a:lnTo>
                      <a:pt x="1788" y="288"/>
                    </a:lnTo>
                    <a:lnTo>
                      <a:pt x="1794" y="288"/>
                    </a:lnTo>
                    <a:lnTo>
                      <a:pt x="1794" y="294"/>
                    </a:lnTo>
                    <a:lnTo>
                      <a:pt x="1800" y="294"/>
                    </a:lnTo>
                    <a:lnTo>
                      <a:pt x="1806" y="294"/>
                    </a:lnTo>
                    <a:lnTo>
                      <a:pt x="1812" y="294"/>
                    </a:lnTo>
                    <a:lnTo>
                      <a:pt x="1812" y="288"/>
                    </a:lnTo>
                    <a:lnTo>
                      <a:pt x="1818" y="288"/>
                    </a:lnTo>
                    <a:lnTo>
                      <a:pt x="1824" y="288"/>
                    </a:lnTo>
                    <a:lnTo>
                      <a:pt x="1830" y="288"/>
                    </a:lnTo>
                    <a:lnTo>
                      <a:pt x="1836" y="288"/>
                    </a:lnTo>
                    <a:lnTo>
                      <a:pt x="1836" y="282"/>
                    </a:lnTo>
                    <a:lnTo>
                      <a:pt x="1842" y="282"/>
                    </a:lnTo>
                    <a:lnTo>
                      <a:pt x="1848" y="282"/>
                    </a:lnTo>
                    <a:lnTo>
                      <a:pt x="1854" y="282"/>
                    </a:lnTo>
                    <a:lnTo>
                      <a:pt x="1854" y="276"/>
                    </a:lnTo>
                    <a:lnTo>
                      <a:pt x="1860" y="276"/>
                    </a:lnTo>
                    <a:lnTo>
                      <a:pt x="1866" y="276"/>
                    </a:lnTo>
                    <a:lnTo>
                      <a:pt x="1866" y="270"/>
                    </a:lnTo>
                    <a:lnTo>
                      <a:pt x="1872" y="270"/>
                    </a:lnTo>
                    <a:lnTo>
                      <a:pt x="1878" y="270"/>
                    </a:lnTo>
                    <a:lnTo>
                      <a:pt x="1884" y="264"/>
                    </a:lnTo>
                    <a:lnTo>
                      <a:pt x="1890" y="264"/>
                    </a:lnTo>
                    <a:lnTo>
                      <a:pt x="1896" y="264"/>
                    </a:lnTo>
                    <a:lnTo>
                      <a:pt x="1896" y="258"/>
                    </a:lnTo>
                    <a:lnTo>
                      <a:pt x="1902" y="258"/>
                    </a:lnTo>
                    <a:lnTo>
                      <a:pt x="1908" y="258"/>
                    </a:lnTo>
                    <a:lnTo>
                      <a:pt x="1914" y="258"/>
                    </a:lnTo>
                    <a:lnTo>
                      <a:pt x="1920" y="258"/>
                    </a:lnTo>
                    <a:lnTo>
                      <a:pt x="1926" y="258"/>
                    </a:lnTo>
                    <a:lnTo>
                      <a:pt x="1932" y="258"/>
                    </a:lnTo>
                    <a:lnTo>
                      <a:pt x="1932" y="264"/>
                    </a:lnTo>
                    <a:lnTo>
                      <a:pt x="1938" y="264"/>
                    </a:lnTo>
                    <a:lnTo>
                      <a:pt x="1938" y="270"/>
                    </a:lnTo>
                    <a:lnTo>
                      <a:pt x="1944" y="270"/>
                    </a:lnTo>
                    <a:lnTo>
                      <a:pt x="1950" y="276"/>
                    </a:lnTo>
                    <a:lnTo>
                      <a:pt x="1956" y="276"/>
                    </a:lnTo>
                    <a:lnTo>
                      <a:pt x="1956" y="282"/>
                    </a:lnTo>
                    <a:lnTo>
                      <a:pt x="1962" y="282"/>
                    </a:lnTo>
                    <a:lnTo>
                      <a:pt x="1968" y="282"/>
                    </a:lnTo>
                    <a:lnTo>
                      <a:pt x="1968" y="288"/>
                    </a:lnTo>
                    <a:lnTo>
                      <a:pt x="1974" y="288"/>
                    </a:lnTo>
                    <a:lnTo>
                      <a:pt x="1980" y="288"/>
                    </a:lnTo>
                    <a:lnTo>
                      <a:pt x="1980" y="294"/>
                    </a:lnTo>
                    <a:lnTo>
                      <a:pt x="1986" y="294"/>
                    </a:lnTo>
                    <a:lnTo>
                      <a:pt x="1992" y="300"/>
                    </a:lnTo>
                    <a:lnTo>
                      <a:pt x="1998" y="300"/>
                    </a:lnTo>
                    <a:lnTo>
                      <a:pt x="2004" y="300"/>
                    </a:lnTo>
                    <a:lnTo>
                      <a:pt x="2004" y="306"/>
                    </a:lnTo>
                    <a:lnTo>
                      <a:pt x="2010" y="306"/>
                    </a:lnTo>
                    <a:lnTo>
                      <a:pt x="2016" y="306"/>
                    </a:lnTo>
                    <a:lnTo>
                      <a:pt x="2022" y="306"/>
                    </a:lnTo>
                    <a:lnTo>
                      <a:pt x="2022" y="312"/>
                    </a:lnTo>
                    <a:lnTo>
                      <a:pt x="2028" y="312"/>
                    </a:lnTo>
                    <a:lnTo>
                      <a:pt x="2034" y="312"/>
                    </a:lnTo>
                    <a:lnTo>
                      <a:pt x="2040" y="312"/>
                    </a:lnTo>
                    <a:lnTo>
                      <a:pt x="2046" y="312"/>
                    </a:lnTo>
                    <a:lnTo>
                      <a:pt x="2052" y="312"/>
                    </a:lnTo>
                    <a:lnTo>
                      <a:pt x="2058" y="312"/>
                    </a:lnTo>
                    <a:lnTo>
                      <a:pt x="2064" y="312"/>
                    </a:lnTo>
                    <a:lnTo>
                      <a:pt x="2070" y="312"/>
                    </a:lnTo>
                    <a:lnTo>
                      <a:pt x="2076" y="312"/>
                    </a:lnTo>
                    <a:lnTo>
                      <a:pt x="2082" y="312"/>
                    </a:lnTo>
                    <a:lnTo>
                      <a:pt x="2088" y="312"/>
                    </a:lnTo>
                    <a:lnTo>
                      <a:pt x="2094" y="312"/>
                    </a:lnTo>
                    <a:lnTo>
                      <a:pt x="2100" y="312"/>
                    </a:lnTo>
                    <a:lnTo>
                      <a:pt x="2106" y="312"/>
                    </a:lnTo>
                    <a:lnTo>
                      <a:pt x="2112" y="312"/>
                    </a:lnTo>
                    <a:lnTo>
                      <a:pt x="2118" y="312"/>
                    </a:lnTo>
                    <a:lnTo>
                      <a:pt x="2124" y="312"/>
                    </a:lnTo>
                    <a:lnTo>
                      <a:pt x="2130" y="312"/>
                    </a:lnTo>
                    <a:lnTo>
                      <a:pt x="2136" y="312"/>
                    </a:lnTo>
                    <a:lnTo>
                      <a:pt x="2142" y="312"/>
                    </a:lnTo>
                    <a:lnTo>
                      <a:pt x="2148" y="312"/>
                    </a:lnTo>
                    <a:lnTo>
                      <a:pt x="2154" y="306"/>
                    </a:lnTo>
                    <a:lnTo>
                      <a:pt x="2160" y="306"/>
                    </a:lnTo>
                    <a:lnTo>
                      <a:pt x="2166" y="306"/>
                    </a:lnTo>
                    <a:lnTo>
                      <a:pt x="2172" y="306"/>
                    </a:lnTo>
                    <a:lnTo>
                      <a:pt x="2178" y="306"/>
                    </a:lnTo>
                    <a:lnTo>
                      <a:pt x="2184" y="306"/>
                    </a:lnTo>
                    <a:lnTo>
                      <a:pt x="2190" y="306"/>
                    </a:lnTo>
                    <a:lnTo>
                      <a:pt x="2196" y="306"/>
                    </a:lnTo>
                    <a:lnTo>
                      <a:pt x="2196" y="300"/>
                    </a:lnTo>
                    <a:lnTo>
                      <a:pt x="2202" y="300"/>
                    </a:lnTo>
                    <a:lnTo>
                      <a:pt x="2208" y="300"/>
                    </a:lnTo>
                    <a:lnTo>
                      <a:pt x="2214" y="300"/>
                    </a:lnTo>
                    <a:lnTo>
                      <a:pt x="2220" y="300"/>
                    </a:lnTo>
                    <a:lnTo>
                      <a:pt x="2226" y="300"/>
                    </a:lnTo>
                    <a:lnTo>
                      <a:pt x="2232" y="294"/>
                    </a:lnTo>
                    <a:lnTo>
                      <a:pt x="2238" y="294"/>
                    </a:lnTo>
                    <a:lnTo>
                      <a:pt x="2244" y="294"/>
                    </a:lnTo>
                    <a:lnTo>
                      <a:pt x="2250" y="294"/>
                    </a:lnTo>
                    <a:lnTo>
                      <a:pt x="2256" y="294"/>
                    </a:lnTo>
                    <a:lnTo>
                      <a:pt x="2256" y="288"/>
                    </a:lnTo>
                    <a:lnTo>
                      <a:pt x="2262" y="288"/>
                    </a:lnTo>
                    <a:lnTo>
                      <a:pt x="2268" y="288"/>
                    </a:lnTo>
                    <a:lnTo>
                      <a:pt x="2274" y="288"/>
                    </a:lnTo>
                    <a:lnTo>
                      <a:pt x="2280" y="288"/>
                    </a:lnTo>
                    <a:lnTo>
                      <a:pt x="2286" y="288"/>
                    </a:lnTo>
                    <a:lnTo>
                      <a:pt x="2286" y="282"/>
                    </a:lnTo>
                    <a:lnTo>
                      <a:pt x="2292" y="282"/>
                    </a:lnTo>
                    <a:lnTo>
                      <a:pt x="2298" y="282"/>
                    </a:lnTo>
                    <a:lnTo>
                      <a:pt x="2304" y="282"/>
                    </a:lnTo>
                    <a:lnTo>
                      <a:pt x="2310" y="282"/>
                    </a:lnTo>
                    <a:lnTo>
                      <a:pt x="2316" y="282"/>
                    </a:lnTo>
                    <a:lnTo>
                      <a:pt x="2322" y="282"/>
                    </a:lnTo>
                    <a:lnTo>
                      <a:pt x="2328" y="282"/>
                    </a:lnTo>
                    <a:lnTo>
                      <a:pt x="2334" y="282"/>
                    </a:lnTo>
                    <a:lnTo>
                      <a:pt x="2340" y="282"/>
                    </a:lnTo>
                    <a:lnTo>
                      <a:pt x="2346" y="282"/>
                    </a:lnTo>
                    <a:lnTo>
                      <a:pt x="2352" y="282"/>
                    </a:lnTo>
                    <a:lnTo>
                      <a:pt x="2358" y="282"/>
                    </a:lnTo>
                    <a:lnTo>
                      <a:pt x="2364" y="282"/>
                    </a:lnTo>
                    <a:lnTo>
                      <a:pt x="2370" y="282"/>
                    </a:lnTo>
                    <a:lnTo>
                      <a:pt x="2376" y="282"/>
                    </a:lnTo>
                    <a:lnTo>
                      <a:pt x="2382" y="282"/>
                    </a:lnTo>
                    <a:lnTo>
                      <a:pt x="2388" y="282"/>
                    </a:lnTo>
                    <a:lnTo>
                      <a:pt x="2394" y="282"/>
                    </a:lnTo>
                    <a:lnTo>
                      <a:pt x="2400" y="282"/>
                    </a:lnTo>
                    <a:lnTo>
                      <a:pt x="2406" y="282"/>
                    </a:lnTo>
                    <a:lnTo>
                      <a:pt x="2412" y="282"/>
                    </a:lnTo>
                    <a:lnTo>
                      <a:pt x="2418" y="282"/>
                    </a:lnTo>
                    <a:lnTo>
                      <a:pt x="2424" y="282"/>
                    </a:lnTo>
                    <a:lnTo>
                      <a:pt x="2430" y="282"/>
                    </a:lnTo>
                    <a:lnTo>
                      <a:pt x="2430" y="288"/>
                    </a:lnTo>
                    <a:lnTo>
                      <a:pt x="2436" y="288"/>
                    </a:lnTo>
                    <a:lnTo>
                      <a:pt x="2442" y="288"/>
                    </a:lnTo>
                    <a:lnTo>
                      <a:pt x="2448" y="288"/>
                    </a:lnTo>
                    <a:lnTo>
                      <a:pt x="2454" y="288"/>
                    </a:lnTo>
                    <a:lnTo>
                      <a:pt x="2460" y="288"/>
                    </a:lnTo>
                    <a:lnTo>
                      <a:pt x="2466" y="288"/>
                    </a:lnTo>
                    <a:lnTo>
                      <a:pt x="2472" y="288"/>
                    </a:lnTo>
                    <a:lnTo>
                      <a:pt x="2472" y="294"/>
                    </a:lnTo>
                    <a:lnTo>
                      <a:pt x="2478" y="294"/>
                    </a:lnTo>
                    <a:lnTo>
                      <a:pt x="2484" y="294"/>
                    </a:lnTo>
                    <a:lnTo>
                      <a:pt x="2490" y="294"/>
                    </a:lnTo>
                    <a:lnTo>
                      <a:pt x="2496" y="294"/>
                    </a:lnTo>
                    <a:lnTo>
                      <a:pt x="2502" y="294"/>
                    </a:lnTo>
                    <a:lnTo>
                      <a:pt x="2508" y="294"/>
                    </a:lnTo>
                    <a:lnTo>
                      <a:pt x="2514" y="294"/>
                    </a:lnTo>
                    <a:lnTo>
                      <a:pt x="2520" y="294"/>
                    </a:lnTo>
                    <a:lnTo>
                      <a:pt x="2526" y="294"/>
                    </a:lnTo>
                    <a:lnTo>
                      <a:pt x="2526" y="300"/>
                    </a:lnTo>
                    <a:lnTo>
                      <a:pt x="2532" y="300"/>
                    </a:lnTo>
                    <a:lnTo>
                      <a:pt x="2538" y="300"/>
                    </a:lnTo>
                    <a:lnTo>
                      <a:pt x="2538" y="294"/>
                    </a:lnTo>
                    <a:lnTo>
                      <a:pt x="2544" y="294"/>
                    </a:lnTo>
                    <a:lnTo>
                      <a:pt x="2550" y="294"/>
                    </a:lnTo>
                    <a:lnTo>
                      <a:pt x="2556" y="294"/>
                    </a:lnTo>
                    <a:lnTo>
                      <a:pt x="2562" y="294"/>
                    </a:lnTo>
                    <a:lnTo>
                      <a:pt x="2562" y="288"/>
                    </a:lnTo>
                    <a:lnTo>
                      <a:pt x="2568" y="288"/>
                    </a:lnTo>
                    <a:lnTo>
                      <a:pt x="2574" y="288"/>
                    </a:lnTo>
                    <a:lnTo>
                      <a:pt x="2580" y="288"/>
                    </a:lnTo>
                    <a:lnTo>
                      <a:pt x="2580" y="282"/>
                    </a:lnTo>
                    <a:lnTo>
                      <a:pt x="2586" y="282"/>
                    </a:lnTo>
                    <a:lnTo>
                      <a:pt x="2592" y="282"/>
                    </a:lnTo>
                    <a:lnTo>
                      <a:pt x="2598" y="282"/>
                    </a:lnTo>
                    <a:lnTo>
                      <a:pt x="2598" y="276"/>
                    </a:lnTo>
                    <a:lnTo>
                      <a:pt x="2604" y="276"/>
                    </a:lnTo>
                    <a:lnTo>
                      <a:pt x="2610" y="276"/>
                    </a:lnTo>
                    <a:lnTo>
                      <a:pt x="2610" y="270"/>
                    </a:lnTo>
                    <a:lnTo>
                      <a:pt x="2616" y="270"/>
                    </a:lnTo>
                    <a:lnTo>
                      <a:pt x="2622" y="270"/>
                    </a:lnTo>
                    <a:lnTo>
                      <a:pt x="2628" y="270"/>
                    </a:lnTo>
                    <a:lnTo>
                      <a:pt x="2628" y="264"/>
                    </a:lnTo>
                    <a:lnTo>
                      <a:pt x="2634" y="264"/>
                    </a:lnTo>
                    <a:lnTo>
                      <a:pt x="2640" y="264"/>
                    </a:lnTo>
                    <a:lnTo>
                      <a:pt x="2646" y="264"/>
                    </a:lnTo>
                    <a:lnTo>
                      <a:pt x="2652" y="264"/>
                    </a:lnTo>
                    <a:lnTo>
                      <a:pt x="2658" y="264"/>
                    </a:lnTo>
                    <a:lnTo>
                      <a:pt x="2658" y="270"/>
                    </a:lnTo>
                    <a:lnTo>
                      <a:pt x="2664" y="270"/>
                    </a:lnTo>
                    <a:lnTo>
                      <a:pt x="2670" y="270"/>
                    </a:lnTo>
                    <a:lnTo>
                      <a:pt x="2676" y="270"/>
                    </a:lnTo>
                    <a:lnTo>
                      <a:pt x="2676" y="276"/>
                    </a:lnTo>
                    <a:lnTo>
                      <a:pt x="2682" y="276"/>
                    </a:lnTo>
                    <a:lnTo>
                      <a:pt x="2688" y="276"/>
                    </a:lnTo>
                    <a:lnTo>
                      <a:pt x="2688" y="282"/>
                    </a:lnTo>
                    <a:lnTo>
                      <a:pt x="2694" y="282"/>
                    </a:lnTo>
                    <a:lnTo>
                      <a:pt x="2700" y="282"/>
                    </a:lnTo>
                    <a:lnTo>
                      <a:pt x="2706" y="282"/>
                    </a:lnTo>
                    <a:lnTo>
                      <a:pt x="2706" y="288"/>
                    </a:lnTo>
                    <a:lnTo>
                      <a:pt x="2712" y="288"/>
                    </a:lnTo>
                    <a:lnTo>
                      <a:pt x="2718" y="288"/>
                    </a:lnTo>
                    <a:lnTo>
                      <a:pt x="2724" y="288"/>
                    </a:lnTo>
                    <a:lnTo>
                      <a:pt x="2724" y="294"/>
                    </a:lnTo>
                    <a:lnTo>
                      <a:pt x="2730" y="294"/>
                    </a:lnTo>
                    <a:lnTo>
                      <a:pt x="2736" y="294"/>
                    </a:lnTo>
                    <a:lnTo>
                      <a:pt x="2742" y="294"/>
                    </a:lnTo>
                    <a:lnTo>
                      <a:pt x="2748" y="294"/>
                    </a:lnTo>
                    <a:lnTo>
                      <a:pt x="2748" y="300"/>
                    </a:lnTo>
                    <a:lnTo>
                      <a:pt x="2754" y="300"/>
                    </a:lnTo>
                    <a:lnTo>
                      <a:pt x="2760" y="300"/>
                    </a:lnTo>
                    <a:lnTo>
                      <a:pt x="2760" y="294"/>
                    </a:lnTo>
                    <a:lnTo>
                      <a:pt x="2766" y="294"/>
                    </a:lnTo>
                    <a:lnTo>
                      <a:pt x="2772" y="294"/>
                    </a:lnTo>
                    <a:lnTo>
                      <a:pt x="2778" y="294"/>
                    </a:lnTo>
                    <a:lnTo>
                      <a:pt x="2784" y="294"/>
                    </a:lnTo>
                    <a:lnTo>
                      <a:pt x="2790" y="294"/>
                    </a:lnTo>
                    <a:lnTo>
                      <a:pt x="2796" y="294"/>
                    </a:lnTo>
                    <a:lnTo>
                      <a:pt x="2802" y="294"/>
                    </a:lnTo>
                    <a:lnTo>
                      <a:pt x="2808" y="294"/>
                    </a:lnTo>
                    <a:lnTo>
                      <a:pt x="2814" y="294"/>
                    </a:lnTo>
                    <a:lnTo>
                      <a:pt x="2814" y="288"/>
                    </a:lnTo>
                    <a:lnTo>
                      <a:pt x="2820" y="288"/>
                    </a:lnTo>
                    <a:lnTo>
                      <a:pt x="2826" y="288"/>
                    </a:lnTo>
                    <a:lnTo>
                      <a:pt x="2832" y="288"/>
                    </a:lnTo>
                    <a:lnTo>
                      <a:pt x="2838" y="288"/>
                    </a:lnTo>
                    <a:lnTo>
                      <a:pt x="2844" y="288"/>
                    </a:lnTo>
                    <a:lnTo>
                      <a:pt x="2850" y="288"/>
                    </a:lnTo>
                    <a:lnTo>
                      <a:pt x="2856" y="288"/>
                    </a:lnTo>
                    <a:lnTo>
                      <a:pt x="2856" y="282"/>
                    </a:lnTo>
                    <a:lnTo>
                      <a:pt x="2862" y="282"/>
                    </a:lnTo>
                    <a:lnTo>
                      <a:pt x="2868" y="282"/>
                    </a:lnTo>
                    <a:lnTo>
                      <a:pt x="2874" y="282"/>
                    </a:lnTo>
                    <a:lnTo>
                      <a:pt x="2880" y="282"/>
                    </a:lnTo>
                    <a:lnTo>
                      <a:pt x="2886" y="282"/>
                    </a:lnTo>
                    <a:lnTo>
                      <a:pt x="2892" y="282"/>
                    </a:lnTo>
                    <a:lnTo>
                      <a:pt x="2898" y="282"/>
                    </a:lnTo>
                    <a:lnTo>
                      <a:pt x="2904" y="282"/>
                    </a:lnTo>
                    <a:lnTo>
                      <a:pt x="2910" y="282"/>
                    </a:lnTo>
                    <a:lnTo>
                      <a:pt x="2916" y="282"/>
                    </a:lnTo>
                    <a:lnTo>
                      <a:pt x="2922" y="282"/>
                    </a:lnTo>
                    <a:lnTo>
                      <a:pt x="2928" y="282"/>
                    </a:lnTo>
                    <a:lnTo>
                      <a:pt x="2934" y="282"/>
                    </a:lnTo>
                    <a:lnTo>
                      <a:pt x="2940" y="282"/>
                    </a:lnTo>
                    <a:lnTo>
                      <a:pt x="2946" y="282"/>
                    </a:lnTo>
                    <a:lnTo>
                      <a:pt x="2952" y="282"/>
                    </a:lnTo>
                    <a:lnTo>
                      <a:pt x="2958" y="282"/>
                    </a:lnTo>
                    <a:lnTo>
                      <a:pt x="2964" y="282"/>
                    </a:lnTo>
                    <a:lnTo>
                      <a:pt x="2970" y="282"/>
                    </a:lnTo>
                    <a:lnTo>
                      <a:pt x="2976" y="282"/>
                    </a:lnTo>
                    <a:lnTo>
                      <a:pt x="2982" y="282"/>
                    </a:lnTo>
                    <a:lnTo>
                      <a:pt x="2988" y="282"/>
                    </a:lnTo>
                    <a:lnTo>
                      <a:pt x="2994" y="282"/>
                    </a:lnTo>
                    <a:lnTo>
                      <a:pt x="3000" y="282"/>
                    </a:lnTo>
                    <a:lnTo>
                      <a:pt x="3000" y="288"/>
                    </a:lnTo>
                    <a:lnTo>
                      <a:pt x="3006" y="288"/>
                    </a:lnTo>
                    <a:lnTo>
                      <a:pt x="3012" y="288"/>
                    </a:lnTo>
                    <a:lnTo>
                      <a:pt x="3018" y="288"/>
                    </a:lnTo>
                    <a:lnTo>
                      <a:pt x="3024" y="288"/>
                    </a:lnTo>
                    <a:lnTo>
                      <a:pt x="3030" y="288"/>
                    </a:lnTo>
                    <a:lnTo>
                      <a:pt x="3030" y="294"/>
                    </a:lnTo>
                    <a:lnTo>
                      <a:pt x="3036" y="294"/>
                    </a:lnTo>
                    <a:lnTo>
                      <a:pt x="3042" y="294"/>
                    </a:lnTo>
                    <a:lnTo>
                      <a:pt x="3048" y="294"/>
                    </a:lnTo>
                    <a:lnTo>
                      <a:pt x="3054" y="294"/>
                    </a:lnTo>
                    <a:lnTo>
                      <a:pt x="3060" y="300"/>
                    </a:lnTo>
                    <a:lnTo>
                      <a:pt x="3066" y="300"/>
                    </a:lnTo>
                    <a:lnTo>
                      <a:pt x="3072" y="300"/>
                    </a:lnTo>
                    <a:lnTo>
                      <a:pt x="3078" y="300"/>
                    </a:lnTo>
                    <a:lnTo>
                      <a:pt x="3084" y="300"/>
                    </a:lnTo>
                    <a:lnTo>
                      <a:pt x="3090" y="300"/>
                    </a:lnTo>
                    <a:lnTo>
                      <a:pt x="3090" y="306"/>
                    </a:lnTo>
                    <a:lnTo>
                      <a:pt x="3096" y="306"/>
                    </a:lnTo>
                    <a:lnTo>
                      <a:pt x="3102" y="306"/>
                    </a:lnTo>
                    <a:lnTo>
                      <a:pt x="3108" y="306"/>
                    </a:lnTo>
                    <a:lnTo>
                      <a:pt x="3114" y="306"/>
                    </a:lnTo>
                    <a:lnTo>
                      <a:pt x="3120" y="306"/>
                    </a:lnTo>
                    <a:lnTo>
                      <a:pt x="3126" y="306"/>
                    </a:lnTo>
                    <a:lnTo>
                      <a:pt x="3132" y="306"/>
                    </a:lnTo>
                    <a:lnTo>
                      <a:pt x="3138" y="312"/>
                    </a:lnTo>
                    <a:lnTo>
                      <a:pt x="3144" y="312"/>
                    </a:lnTo>
                    <a:lnTo>
                      <a:pt x="3150" y="312"/>
                    </a:lnTo>
                    <a:lnTo>
                      <a:pt x="3156" y="312"/>
                    </a:lnTo>
                    <a:lnTo>
                      <a:pt x="3162" y="312"/>
                    </a:lnTo>
                    <a:lnTo>
                      <a:pt x="3168" y="312"/>
                    </a:lnTo>
                    <a:lnTo>
                      <a:pt x="3174" y="312"/>
                    </a:lnTo>
                    <a:lnTo>
                      <a:pt x="3180" y="312"/>
                    </a:lnTo>
                    <a:lnTo>
                      <a:pt x="3186" y="312"/>
                    </a:lnTo>
                    <a:lnTo>
                      <a:pt x="3192" y="312"/>
                    </a:lnTo>
                    <a:lnTo>
                      <a:pt x="3198" y="312"/>
                    </a:lnTo>
                    <a:lnTo>
                      <a:pt x="3204" y="312"/>
                    </a:lnTo>
                    <a:lnTo>
                      <a:pt x="3210" y="312"/>
                    </a:lnTo>
                    <a:lnTo>
                      <a:pt x="3216" y="312"/>
                    </a:lnTo>
                    <a:lnTo>
                      <a:pt x="3222" y="312"/>
                    </a:lnTo>
                    <a:lnTo>
                      <a:pt x="3228" y="312"/>
                    </a:lnTo>
                    <a:lnTo>
                      <a:pt x="3234" y="312"/>
                    </a:lnTo>
                    <a:lnTo>
                      <a:pt x="3240" y="312"/>
                    </a:lnTo>
                    <a:lnTo>
                      <a:pt x="3246" y="312"/>
                    </a:lnTo>
                    <a:lnTo>
                      <a:pt x="3252" y="312"/>
                    </a:lnTo>
                    <a:lnTo>
                      <a:pt x="3258" y="312"/>
                    </a:lnTo>
                    <a:lnTo>
                      <a:pt x="3264" y="312"/>
                    </a:lnTo>
                    <a:lnTo>
                      <a:pt x="3264" y="306"/>
                    </a:lnTo>
                    <a:lnTo>
                      <a:pt x="3270" y="306"/>
                    </a:lnTo>
                    <a:lnTo>
                      <a:pt x="3276" y="306"/>
                    </a:lnTo>
                    <a:lnTo>
                      <a:pt x="3282" y="306"/>
                    </a:lnTo>
                    <a:lnTo>
                      <a:pt x="3282" y="300"/>
                    </a:lnTo>
                    <a:lnTo>
                      <a:pt x="3288" y="300"/>
                    </a:lnTo>
                    <a:lnTo>
                      <a:pt x="3294" y="300"/>
                    </a:lnTo>
                    <a:lnTo>
                      <a:pt x="3300" y="294"/>
                    </a:lnTo>
                    <a:lnTo>
                      <a:pt x="3306" y="294"/>
                    </a:lnTo>
                    <a:lnTo>
                      <a:pt x="3306" y="288"/>
                    </a:lnTo>
                    <a:lnTo>
                      <a:pt x="3312" y="288"/>
                    </a:lnTo>
                    <a:lnTo>
                      <a:pt x="3318" y="288"/>
                    </a:lnTo>
                    <a:lnTo>
                      <a:pt x="3318" y="282"/>
                    </a:lnTo>
                    <a:lnTo>
                      <a:pt x="3324" y="282"/>
                    </a:lnTo>
                    <a:lnTo>
                      <a:pt x="3330" y="282"/>
                    </a:lnTo>
                    <a:lnTo>
                      <a:pt x="3330" y="276"/>
                    </a:lnTo>
                    <a:lnTo>
                      <a:pt x="3336" y="276"/>
                    </a:lnTo>
                    <a:lnTo>
                      <a:pt x="3342" y="270"/>
                    </a:lnTo>
                    <a:lnTo>
                      <a:pt x="3348" y="270"/>
                    </a:lnTo>
                    <a:lnTo>
                      <a:pt x="3348" y="264"/>
                    </a:lnTo>
                    <a:lnTo>
                      <a:pt x="3354" y="264"/>
                    </a:lnTo>
                    <a:lnTo>
                      <a:pt x="3354" y="258"/>
                    </a:lnTo>
                    <a:lnTo>
                      <a:pt x="3360" y="258"/>
                    </a:lnTo>
                    <a:lnTo>
                      <a:pt x="3366" y="258"/>
                    </a:lnTo>
                    <a:lnTo>
                      <a:pt x="3372" y="258"/>
                    </a:lnTo>
                    <a:lnTo>
                      <a:pt x="3378" y="258"/>
                    </a:lnTo>
                    <a:lnTo>
                      <a:pt x="3384" y="258"/>
                    </a:lnTo>
                    <a:lnTo>
                      <a:pt x="3390" y="258"/>
                    </a:lnTo>
                    <a:lnTo>
                      <a:pt x="3390" y="264"/>
                    </a:lnTo>
                    <a:lnTo>
                      <a:pt x="3396" y="264"/>
                    </a:lnTo>
                    <a:lnTo>
                      <a:pt x="3402" y="264"/>
                    </a:lnTo>
                    <a:lnTo>
                      <a:pt x="3408" y="270"/>
                    </a:lnTo>
                    <a:lnTo>
                      <a:pt x="3414" y="270"/>
                    </a:lnTo>
                    <a:lnTo>
                      <a:pt x="3420" y="270"/>
                    </a:lnTo>
                    <a:lnTo>
                      <a:pt x="3420" y="276"/>
                    </a:lnTo>
                    <a:lnTo>
                      <a:pt x="3426" y="276"/>
                    </a:lnTo>
                    <a:lnTo>
                      <a:pt x="3432" y="276"/>
                    </a:lnTo>
                    <a:lnTo>
                      <a:pt x="3432" y="282"/>
                    </a:lnTo>
                    <a:lnTo>
                      <a:pt x="3438" y="282"/>
                    </a:lnTo>
                    <a:lnTo>
                      <a:pt x="3444" y="282"/>
                    </a:lnTo>
                    <a:lnTo>
                      <a:pt x="3450" y="282"/>
                    </a:lnTo>
                    <a:lnTo>
                      <a:pt x="3450" y="288"/>
                    </a:lnTo>
                    <a:lnTo>
                      <a:pt x="3456" y="288"/>
                    </a:lnTo>
                    <a:lnTo>
                      <a:pt x="3462" y="288"/>
                    </a:lnTo>
                    <a:lnTo>
                      <a:pt x="3468" y="288"/>
                    </a:lnTo>
                    <a:lnTo>
                      <a:pt x="3474" y="288"/>
                    </a:lnTo>
                    <a:lnTo>
                      <a:pt x="3474" y="294"/>
                    </a:lnTo>
                    <a:lnTo>
                      <a:pt x="3480" y="294"/>
                    </a:lnTo>
                    <a:lnTo>
                      <a:pt x="3486" y="294"/>
                    </a:lnTo>
                    <a:lnTo>
                      <a:pt x="3492" y="294"/>
                    </a:lnTo>
                    <a:lnTo>
                      <a:pt x="3492" y="288"/>
                    </a:lnTo>
                    <a:lnTo>
                      <a:pt x="3498" y="288"/>
                    </a:lnTo>
                    <a:lnTo>
                      <a:pt x="3504" y="288"/>
                    </a:lnTo>
                    <a:lnTo>
                      <a:pt x="3510" y="288"/>
                    </a:lnTo>
                    <a:lnTo>
                      <a:pt x="3516" y="288"/>
                    </a:lnTo>
                    <a:lnTo>
                      <a:pt x="3522" y="288"/>
                    </a:lnTo>
                    <a:lnTo>
                      <a:pt x="3528" y="288"/>
                    </a:lnTo>
                    <a:lnTo>
                      <a:pt x="3534" y="288"/>
                    </a:lnTo>
                    <a:lnTo>
                      <a:pt x="3540" y="288"/>
                    </a:lnTo>
                    <a:lnTo>
                      <a:pt x="3546" y="288"/>
                    </a:lnTo>
                    <a:lnTo>
                      <a:pt x="3552" y="282"/>
                    </a:lnTo>
                    <a:lnTo>
                      <a:pt x="3558" y="282"/>
                    </a:lnTo>
                    <a:lnTo>
                      <a:pt x="3564" y="282"/>
                    </a:lnTo>
                    <a:lnTo>
                      <a:pt x="3570" y="282"/>
                    </a:lnTo>
                    <a:lnTo>
                      <a:pt x="3576" y="282"/>
                    </a:lnTo>
                    <a:lnTo>
                      <a:pt x="3582" y="282"/>
                    </a:lnTo>
                    <a:lnTo>
                      <a:pt x="3588" y="282"/>
                    </a:lnTo>
                    <a:lnTo>
                      <a:pt x="3594" y="282"/>
                    </a:lnTo>
                    <a:lnTo>
                      <a:pt x="3600" y="282"/>
                    </a:lnTo>
                    <a:lnTo>
                      <a:pt x="3606" y="282"/>
                    </a:lnTo>
                    <a:lnTo>
                      <a:pt x="3612" y="282"/>
                    </a:lnTo>
                    <a:lnTo>
                      <a:pt x="3618" y="282"/>
                    </a:lnTo>
                    <a:lnTo>
                      <a:pt x="3624" y="282"/>
                    </a:lnTo>
                    <a:lnTo>
                      <a:pt x="3630" y="282"/>
                    </a:lnTo>
                    <a:lnTo>
                      <a:pt x="3636" y="282"/>
                    </a:lnTo>
                    <a:lnTo>
                      <a:pt x="3642" y="282"/>
                    </a:lnTo>
                    <a:lnTo>
                      <a:pt x="3648" y="282"/>
                    </a:lnTo>
                    <a:lnTo>
                      <a:pt x="3654" y="282"/>
                    </a:lnTo>
                    <a:lnTo>
                      <a:pt x="3660" y="282"/>
                    </a:lnTo>
                    <a:lnTo>
                      <a:pt x="3666" y="282"/>
                    </a:lnTo>
                    <a:lnTo>
                      <a:pt x="3672" y="282"/>
                    </a:lnTo>
                    <a:lnTo>
                      <a:pt x="3678" y="282"/>
                    </a:lnTo>
                    <a:lnTo>
                      <a:pt x="3684" y="282"/>
                    </a:lnTo>
                    <a:lnTo>
                      <a:pt x="3690" y="282"/>
                    </a:lnTo>
                    <a:lnTo>
                      <a:pt x="3690" y="288"/>
                    </a:lnTo>
                    <a:lnTo>
                      <a:pt x="3696" y="288"/>
                    </a:lnTo>
                    <a:lnTo>
                      <a:pt x="3702" y="288"/>
                    </a:lnTo>
                    <a:lnTo>
                      <a:pt x="3708" y="288"/>
                    </a:lnTo>
                    <a:lnTo>
                      <a:pt x="3714" y="288"/>
                    </a:lnTo>
                    <a:lnTo>
                      <a:pt x="3720" y="288"/>
                    </a:lnTo>
                    <a:lnTo>
                      <a:pt x="3726" y="288"/>
                    </a:lnTo>
                    <a:lnTo>
                      <a:pt x="3732" y="288"/>
                    </a:lnTo>
                    <a:lnTo>
                      <a:pt x="3738" y="288"/>
                    </a:lnTo>
                    <a:lnTo>
                      <a:pt x="3744" y="288"/>
                    </a:lnTo>
                    <a:lnTo>
                      <a:pt x="3750" y="288"/>
                    </a:lnTo>
                    <a:lnTo>
                      <a:pt x="3756" y="288"/>
                    </a:lnTo>
                    <a:lnTo>
                      <a:pt x="3762" y="288"/>
                    </a:lnTo>
                    <a:lnTo>
                      <a:pt x="3768" y="288"/>
                    </a:lnTo>
                    <a:lnTo>
                      <a:pt x="3774" y="288"/>
                    </a:lnTo>
                    <a:lnTo>
                      <a:pt x="3780" y="288"/>
                    </a:lnTo>
                    <a:lnTo>
                      <a:pt x="3786" y="288"/>
                    </a:lnTo>
                    <a:lnTo>
                      <a:pt x="3792" y="288"/>
                    </a:lnTo>
                    <a:lnTo>
                      <a:pt x="3798" y="288"/>
                    </a:lnTo>
                    <a:lnTo>
                      <a:pt x="3804" y="288"/>
                    </a:lnTo>
                    <a:lnTo>
                      <a:pt x="3810" y="288"/>
                    </a:lnTo>
                    <a:lnTo>
                      <a:pt x="3816" y="288"/>
                    </a:lnTo>
                    <a:lnTo>
                      <a:pt x="3822" y="288"/>
                    </a:lnTo>
                    <a:lnTo>
                      <a:pt x="3828" y="288"/>
                    </a:lnTo>
                    <a:lnTo>
                      <a:pt x="3834" y="288"/>
                    </a:lnTo>
                    <a:lnTo>
                      <a:pt x="3840" y="288"/>
                    </a:lnTo>
                    <a:lnTo>
                      <a:pt x="3840" y="282"/>
                    </a:lnTo>
                    <a:lnTo>
                      <a:pt x="3846" y="282"/>
                    </a:lnTo>
                    <a:lnTo>
                      <a:pt x="3852" y="282"/>
                    </a:lnTo>
                    <a:lnTo>
                      <a:pt x="3858" y="282"/>
                    </a:lnTo>
                    <a:lnTo>
                      <a:pt x="3864" y="282"/>
                    </a:lnTo>
                    <a:lnTo>
                      <a:pt x="3870" y="282"/>
                    </a:lnTo>
                    <a:lnTo>
                      <a:pt x="3876" y="282"/>
                    </a:lnTo>
                    <a:lnTo>
                      <a:pt x="3882" y="282"/>
                    </a:lnTo>
                    <a:lnTo>
                      <a:pt x="3888" y="282"/>
                    </a:lnTo>
                    <a:lnTo>
                      <a:pt x="3894" y="282"/>
                    </a:lnTo>
                    <a:lnTo>
                      <a:pt x="3900" y="282"/>
                    </a:lnTo>
                    <a:lnTo>
                      <a:pt x="3906" y="282"/>
                    </a:lnTo>
                    <a:lnTo>
                      <a:pt x="3912" y="282"/>
                    </a:lnTo>
                    <a:lnTo>
                      <a:pt x="3918" y="282"/>
                    </a:lnTo>
                    <a:lnTo>
                      <a:pt x="3918" y="276"/>
                    </a:lnTo>
                    <a:lnTo>
                      <a:pt x="3924" y="276"/>
                    </a:lnTo>
                    <a:lnTo>
                      <a:pt x="3930" y="276"/>
                    </a:lnTo>
                    <a:lnTo>
                      <a:pt x="3936" y="276"/>
                    </a:lnTo>
                    <a:lnTo>
                      <a:pt x="3942" y="276"/>
                    </a:lnTo>
                    <a:lnTo>
                      <a:pt x="3948" y="276"/>
                    </a:lnTo>
                    <a:lnTo>
                      <a:pt x="3954" y="276"/>
                    </a:lnTo>
                    <a:lnTo>
                      <a:pt x="3954" y="270"/>
                    </a:lnTo>
                    <a:lnTo>
                      <a:pt x="3960" y="270"/>
                    </a:lnTo>
                    <a:lnTo>
                      <a:pt x="3966" y="270"/>
                    </a:lnTo>
                    <a:lnTo>
                      <a:pt x="3972" y="270"/>
                    </a:lnTo>
                    <a:lnTo>
                      <a:pt x="3978" y="270"/>
                    </a:lnTo>
                    <a:lnTo>
                      <a:pt x="3984" y="270"/>
                    </a:lnTo>
                    <a:lnTo>
                      <a:pt x="3990" y="270"/>
                    </a:lnTo>
                    <a:lnTo>
                      <a:pt x="3990" y="264"/>
                    </a:lnTo>
                    <a:lnTo>
                      <a:pt x="3996" y="264"/>
                    </a:lnTo>
                    <a:lnTo>
                      <a:pt x="4002" y="264"/>
                    </a:lnTo>
                    <a:lnTo>
                      <a:pt x="4008" y="264"/>
                    </a:lnTo>
                    <a:lnTo>
                      <a:pt x="4014" y="264"/>
                    </a:lnTo>
                    <a:lnTo>
                      <a:pt x="4020" y="264"/>
                    </a:lnTo>
                    <a:lnTo>
                      <a:pt x="4020" y="258"/>
                    </a:lnTo>
                    <a:lnTo>
                      <a:pt x="4026" y="258"/>
                    </a:lnTo>
                    <a:lnTo>
                      <a:pt x="4032" y="258"/>
                    </a:lnTo>
                    <a:lnTo>
                      <a:pt x="4038" y="258"/>
                    </a:lnTo>
                    <a:lnTo>
                      <a:pt x="4044" y="258"/>
                    </a:lnTo>
                    <a:lnTo>
                      <a:pt x="4044" y="252"/>
                    </a:lnTo>
                    <a:lnTo>
                      <a:pt x="4050" y="252"/>
                    </a:lnTo>
                    <a:lnTo>
                      <a:pt x="4056" y="252"/>
                    </a:lnTo>
                    <a:lnTo>
                      <a:pt x="4062" y="252"/>
                    </a:lnTo>
                    <a:lnTo>
                      <a:pt x="4068" y="252"/>
                    </a:lnTo>
                    <a:lnTo>
                      <a:pt x="4068" y="246"/>
                    </a:lnTo>
                    <a:lnTo>
                      <a:pt x="4074" y="246"/>
                    </a:lnTo>
                    <a:lnTo>
                      <a:pt x="4080" y="246"/>
                    </a:lnTo>
                    <a:lnTo>
                      <a:pt x="4086" y="240"/>
                    </a:lnTo>
                    <a:lnTo>
                      <a:pt x="4092" y="240"/>
                    </a:lnTo>
                    <a:lnTo>
                      <a:pt x="4092" y="234"/>
                    </a:lnTo>
                    <a:lnTo>
                      <a:pt x="4098" y="234"/>
                    </a:lnTo>
                    <a:lnTo>
                      <a:pt x="4098" y="228"/>
                    </a:lnTo>
                    <a:lnTo>
                      <a:pt x="4104" y="228"/>
                    </a:lnTo>
                    <a:lnTo>
                      <a:pt x="4104" y="222"/>
                    </a:lnTo>
                    <a:lnTo>
                      <a:pt x="4110" y="216"/>
                    </a:lnTo>
                    <a:lnTo>
                      <a:pt x="4110" y="210"/>
                    </a:lnTo>
                    <a:lnTo>
                      <a:pt x="4116" y="210"/>
                    </a:lnTo>
                    <a:lnTo>
                      <a:pt x="4116" y="204"/>
                    </a:lnTo>
                    <a:lnTo>
                      <a:pt x="4122" y="204"/>
                    </a:lnTo>
                    <a:lnTo>
                      <a:pt x="4122" y="198"/>
                    </a:lnTo>
                    <a:lnTo>
                      <a:pt x="4128" y="198"/>
                    </a:lnTo>
                    <a:lnTo>
                      <a:pt x="4128" y="192"/>
                    </a:lnTo>
                    <a:lnTo>
                      <a:pt x="4134" y="192"/>
                    </a:lnTo>
                    <a:lnTo>
                      <a:pt x="4134" y="186"/>
                    </a:lnTo>
                    <a:lnTo>
                      <a:pt x="4140" y="186"/>
                    </a:lnTo>
                    <a:lnTo>
                      <a:pt x="4140" y="180"/>
                    </a:lnTo>
                    <a:lnTo>
                      <a:pt x="4146" y="174"/>
                    </a:lnTo>
                    <a:lnTo>
                      <a:pt x="4146" y="168"/>
                    </a:lnTo>
                    <a:lnTo>
                      <a:pt x="4152" y="168"/>
                    </a:lnTo>
                    <a:lnTo>
                      <a:pt x="4152" y="162"/>
                    </a:lnTo>
                    <a:lnTo>
                      <a:pt x="4158" y="162"/>
                    </a:lnTo>
                    <a:lnTo>
                      <a:pt x="4158" y="156"/>
                    </a:lnTo>
                    <a:lnTo>
                      <a:pt x="4158" y="150"/>
                    </a:lnTo>
                    <a:lnTo>
                      <a:pt x="4164" y="150"/>
                    </a:lnTo>
                    <a:lnTo>
                      <a:pt x="4164" y="144"/>
                    </a:lnTo>
                    <a:lnTo>
                      <a:pt x="4170" y="144"/>
                    </a:lnTo>
                    <a:lnTo>
                      <a:pt x="4170" y="138"/>
                    </a:lnTo>
                    <a:lnTo>
                      <a:pt x="4170" y="132"/>
                    </a:lnTo>
                    <a:lnTo>
                      <a:pt x="4176" y="132"/>
                    </a:lnTo>
                    <a:lnTo>
                      <a:pt x="4176" y="126"/>
                    </a:lnTo>
                    <a:lnTo>
                      <a:pt x="4182" y="126"/>
                    </a:lnTo>
                    <a:lnTo>
                      <a:pt x="4182" y="120"/>
                    </a:lnTo>
                    <a:lnTo>
                      <a:pt x="4188" y="114"/>
                    </a:lnTo>
                    <a:lnTo>
                      <a:pt x="4188" y="108"/>
                    </a:lnTo>
                    <a:lnTo>
                      <a:pt x="4194" y="108"/>
                    </a:lnTo>
                    <a:lnTo>
                      <a:pt x="4194" y="102"/>
                    </a:lnTo>
                    <a:lnTo>
                      <a:pt x="4194" y="96"/>
                    </a:lnTo>
                    <a:lnTo>
                      <a:pt x="4200" y="96"/>
                    </a:lnTo>
                    <a:lnTo>
                      <a:pt x="4200" y="90"/>
                    </a:lnTo>
                    <a:lnTo>
                      <a:pt x="4206" y="84"/>
                    </a:lnTo>
                    <a:lnTo>
                      <a:pt x="4206" y="78"/>
                    </a:lnTo>
                    <a:lnTo>
                      <a:pt x="4212" y="78"/>
                    </a:lnTo>
                    <a:lnTo>
                      <a:pt x="4212" y="72"/>
                    </a:lnTo>
                    <a:lnTo>
                      <a:pt x="4212" y="66"/>
                    </a:lnTo>
                    <a:lnTo>
                      <a:pt x="4218" y="66"/>
                    </a:lnTo>
                    <a:lnTo>
                      <a:pt x="4218" y="60"/>
                    </a:lnTo>
                    <a:lnTo>
                      <a:pt x="4224" y="54"/>
                    </a:lnTo>
                    <a:lnTo>
                      <a:pt x="4224" y="48"/>
                    </a:lnTo>
                    <a:lnTo>
                      <a:pt x="4230" y="42"/>
                    </a:lnTo>
                    <a:lnTo>
                      <a:pt x="4230" y="36"/>
                    </a:lnTo>
                    <a:lnTo>
                      <a:pt x="4236" y="36"/>
                    </a:lnTo>
                    <a:lnTo>
                      <a:pt x="4236" y="30"/>
                    </a:lnTo>
                    <a:lnTo>
                      <a:pt x="4236" y="24"/>
                    </a:lnTo>
                    <a:lnTo>
                      <a:pt x="4242" y="24"/>
                    </a:lnTo>
                    <a:lnTo>
                      <a:pt x="4242" y="18"/>
                    </a:lnTo>
                    <a:lnTo>
                      <a:pt x="4242" y="12"/>
                    </a:lnTo>
                    <a:lnTo>
                      <a:pt x="4248" y="12"/>
                    </a:lnTo>
                    <a:lnTo>
                      <a:pt x="4248" y="6"/>
                    </a:lnTo>
                    <a:lnTo>
                      <a:pt x="4254" y="6"/>
                    </a:lnTo>
                    <a:lnTo>
                      <a:pt x="4254" y="0"/>
                    </a:lnTo>
                    <a:lnTo>
                      <a:pt x="4260" y="0"/>
                    </a:lnTo>
                    <a:lnTo>
                      <a:pt x="4266" y="6"/>
                    </a:lnTo>
                    <a:lnTo>
                      <a:pt x="4272" y="12"/>
                    </a:lnTo>
                    <a:lnTo>
                      <a:pt x="4272" y="18"/>
                    </a:lnTo>
                    <a:lnTo>
                      <a:pt x="4278" y="18"/>
                    </a:lnTo>
                    <a:lnTo>
                      <a:pt x="4278" y="24"/>
                    </a:lnTo>
                    <a:lnTo>
                      <a:pt x="4284" y="24"/>
                    </a:lnTo>
                    <a:lnTo>
                      <a:pt x="4284" y="30"/>
                    </a:lnTo>
                    <a:lnTo>
                      <a:pt x="4284" y="36"/>
                    </a:lnTo>
                    <a:lnTo>
                      <a:pt x="4290" y="36"/>
                    </a:lnTo>
                    <a:lnTo>
                      <a:pt x="4290" y="42"/>
                    </a:lnTo>
                    <a:lnTo>
                      <a:pt x="4296" y="42"/>
                    </a:lnTo>
                    <a:lnTo>
                      <a:pt x="4296" y="48"/>
                    </a:lnTo>
                    <a:lnTo>
                      <a:pt x="4302" y="48"/>
                    </a:lnTo>
                    <a:lnTo>
                      <a:pt x="4302" y="54"/>
                    </a:lnTo>
                    <a:lnTo>
                      <a:pt x="4302" y="60"/>
                    </a:lnTo>
                    <a:lnTo>
                      <a:pt x="4308" y="60"/>
                    </a:lnTo>
                    <a:lnTo>
                      <a:pt x="4308" y="66"/>
                    </a:lnTo>
                    <a:lnTo>
                      <a:pt x="4314" y="66"/>
                    </a:lnTo>
                    <a:lnTo>
                      <a:pt x="4314" y="72"/>
                    </a:lnTo>
                    <a:lnTo>
                      <a:pt x="4320" y="72"/>
                    </a:lnTo>
                    <a:lnTo>
                      <a:pt x="4320" y="78"/>
                    </a:lnTo>
                    <a:lnTo>
                      <a:pt x="4326" y="84"/>
                    </a:lnTo>
                    <a:lnTo>
                      <a:pt x="4326" y="90"/>
                    </a:lnTo>
                    <a:lnTo>
                      <a:pt x="4332" y="90"/>
                    </a:lnTo>
                    <a:lnTo>
                      <a:pt x="4332" y="96"/>
                    </a:lnTo>
                    <a:lnTo>
                      <a:pt x="4338" y="96"/>
                    </a:lnTo>
                    <a:lnTo>
                      <a:pt x="4338" y="102"/>
                    </a:lnTo>
                    <a:lnTo>
                      <a:pt x="4344" y="102"/>
                    </a:lnTo>
                    <a:lnTo>
                      <a:pt x="4344" y="108"/>
                    </a:lnTo>
                    <a:lnTo>
                      <a:pt x="4350" y="108"/>
                    </a:lnTo>
                    <a:lnTo>
                      <a:pt x="4350" y="114"/>
                    </a:lnTo>
                    <a:lnTo>
                      <a:pt x="4356" y="114"/>
                    </a:lnTo>
                    <a:lnTo>
                      <a:pt x="4356" y="120"/>
                    </a:lnTo>
                    <a:lnTo>
                      <a:pt x="4362" y="120"/>
                    </a:lnTo>
                    <a:lnTo>
                      <a:pt x="4362" y="126"/>
                    </a:lnTo>
                    <a:lnTo>
                      <a:pt x="4368" y="126"/>
                    </a:lnTo>
                    <a:lnTo>
                      <a:pt x="4368" y="132"/>
                    </a:lnTo>
                    <a:lnTo>
                      <a:pt x="4374" y="132"/>
                    </a:lnTo>
                    <a:lnTo>
                      <a:pt x="4374" y="138"/>
                    </a:lnTo>
                    <a:lnTo>
                      <a:pt x="4380" y="138"/>
                    </a:lnTo>
                    <a:lnTo>
                      <a:pt x="4380" y="144"/>
                    </a:lnTo>
                    <a:lnTo>
                      <a:pt x="4386" y="144"/>
                    </a:lnTo>
                    <a:lnTo>
                      <a:pt x="4386" y="150"/>
                    </a:lnTo>
                    <a:lnTo>
                      <a:pt x="4392" y="150"/>
                    </a:lnTo>
                    <a:lnTo>
                      <a:pt x="4392" y="156"/>
                    </a:lnTo>
                    <a:lnTo>
                      <a:pt x="4398" y="156"/>
                    </a:lnTo>
                    <a:lnTo>
                      <a:pt x="4398" y="162"/>
                    </a:lnTo>
                    <a:lnTo>
                      <a:pt x="4404" y="162"/>
                    </a:lnTo>
                    <a:lnTo>
                      <a:pt x="4404" y="168"/>
                    </a:lnTo>
                    <a:lnTo>
                      <a:pt x="4410" y="168"/>
                    </a:lnTo>
                    <a:lnTo>
                      <a:pt x="4410" y="174"/>
                    </a:lnTo>
                    <a:lnTo>
                      <a:pt x="4416" y="174"/>
                    </a:lnTo>
                    <a:lnTo>
                      <a:pt x="4416" y="180"/>
                    </a:lnTo>
                    <a:lnTo>
                      <a:pt x="4422" y="180"/>
                    </a:lnTo>
                    <a:lnTo>
                      <a:pt x="4422" y="186"/>
                    </a:lnTo>
                    <a:lnTo>
                      <a:pt x="4428" y="186"/>
                    </a:lnTo>
                    <a:lnTo>
                      <a:pt x="4434" y="186"/>
                    </a:lnTo>
                    <a:lnTo>
                      <a:pt x="4434" y="192"/>
                    </a:lnTo>
                    <a:lnTo>
                      <a:pt x="4440" y="192"/>
                    </a:lnTo>
                    <a:lnTo>
                      <a:pt x="4440" y="198"/>
                    </a:lnTo>
                    <a:lnTo>
                      <a:pt x="4446" y="198"/>
                    </a:lnTo>
                    <a:lnTo>
                      <a:pt x="4446" y="204"/>
                    </a:lnTo>
                    <a:lnTo>
                      <a:pt x="4452" y="204"/>
                    </a:lnTo>
                    <a:lnTo>
                      <a:pt x="4458" y="204"/>
                    </a:lnTo>
                    <a:lnTo>
                      <a:pt x="4458" y="210"/>
                    </a:lnTo>
                    <a:lnTo>
                      <a:pt x="4464" y="210"/>
                    </a:lnTo>
                    <a:lnTo>
                      <a:pt x="4464" y="216"/>
                    </a:lnTo>
                    <a:lnTo>
                      <a:pt x="4470" y="216"/>
                    </a:lnTo>
                    <a:lnTo>
                      <a:pt x="4476" y="222"/>
                    </a:lnTo>
                    <a:lnTo>
                      <a:pt x="4482" y="222"/>
                    </a:lnTo>
                    <a:lnTo>
                      <a:pt x="4482" y="228"/>
                    </a:lnTo>
                    <a:lnTo>
                      <a:pt x="4488" y="228"/>
                    </a:lnTo>
                    <a:lnTo>
                      <a:pt x="4494" y="234"/>
                    </a:lnTo>
                    <a:lnTo>
                      <a:pt x="4500" y="234"/>
                    </a:lnTo>
                    <a:lnTo>
                      <a:pt x="4500" y="240"/>
                    </a:lnTo>
                    <a:lnTo>
                      <a:pt x="4506" y="240"/>
                    </a:lnTo>
                    <a:lnTo>
                      <a:pt x="4512" y="240"/>
                    </a:lnTo>
                    <a:lnTo>
                      <a:pt x="4512" y="246"/>
                    </a:lnTo>
                    <a:lnTo>
                      <a:pt x="4518" y="246"/>
                    </a:lnTo>
                    <a:lnTo>
                      <a:pt x="4524" y="252"/>
                    </a:lnTo>
                    <a:lnTo>
                      <a:pt x="4530" y="252"/>
                    </a:lnTo>
                    <a:lnTo>
                      <a:pt x="4530" y="258"/>
                    </a:lnTo>
                    <a:lnTo>
                      <a:pt x="4536" y="258"/>
                    </a:lnTo>
                    <a:lnTo>
                      <a:pt x="4542" y="258"/>
                    </a:lnTo>
                    <a:lnTo>
                      <a:pt x="4542" y="264"/>
                    </a:lnTo>
                    <a:lnTo>
                      <a:pt x="4548" y="264"/>
                    </a:lnTo>
                    <a:lnTo>
                      <a:pt x="4554" y="264"/>
                    </a:lnTo>
                    <a:lnTo>
                      <a:pt x="4554" y="270"/>
                    </a:lnTo>
                    <a:lnTo>
                      <a:pt x="4560" y="270"/>
                    </a:lnTo>
                    <a:lnTo>
                      <a:pt x="4566" y="270"/>
                    </a:lnTo>
                    <a:lnTo>
                      <a:pt x="4572" y="276"/>
                    </a:lnTo>
                    <a:lnTo>
                      <a:pt x="4578" y="276"/>
                    </a:lnTo>
                    <a:lnTo>
                      <a:pt x="4584" y="276"/>
                    </a:lnTo>
                    <a:lnTo>
                      <a:pt x="4584" y="282"/>
                    </a:lnTo>
                    <a:lnTo>
                      <a:pt x="4590" y="282"/>
                    </a:lnTo>
                    <a:lnTo>
                      <a:pt x="4596" y="282"/>
                    </a:lnTo>
                    <a:lnTo>
                      <a:pt x="4596" y="288"/>
                    </a:lnTo>
                    <a:lnTo>
                      <a:pt x="4602" y="288"/>
                    </a:lnTo>
                    <a:lnTo>
                      <a:pt x="4608" y="288"/>
                    </a:lnTo>
                    <a:lnTo>
                      <a:pt x="4614" y="288"/>
                    </a:lnTo>
                    <a:lnTo>
                      <a:pt x="4614" y="294"/>
                    </a:lnTo>
                    <a:lnTo>
                      <a:pt x="4620" y="294"/>
                    </a:lnTo>
                    <a:lnTo>
                      <a:pt x="4626" y="294"/>
                    </a:lnTo>
                    <a:lnTo>
                      <a:pt x="4632" y="294"/>
                    </a:lnTo>
                    <a:lnTo>
                      <a:pt x="4638" y="294"/>
                    </a:lnTo>
                    <a:lnTo>
                      <a:pt x="4638" y="300"/>
                    </a:lnTo>
                    <a:lnTo>
                      <a:pt x="4644" y="300"/>
                    </a:lnTo>
                    <a:lnTo>
                      <a:pt x="4650" y="300"/>
                    </a:lnTo>
                    <a:lnTo>
                      <a:pt x="4656" y="300"/>
                    </a:lnTo>
                    <a:lnTo>
                      <a:pt x="4662" y="300"/>
                    </a:lnTo>
                    <a:lnTo>
                      <a:pt x="4662" y="306"/>
                    </a:lnTo>
                    <a:lnTo>
                      <a:pt x="4668" y="306"/>
                    </a:lnTo>
                    <a:lnTo>
                      <a:pt x="4674" y="306"/>
                    </a:lnTo>
                    <a:lnTo>
                      <a:pt x="4680" y="306"/>
                    </a:lnTo>
                    <a:lnTo>
                      <a:pt x="4686" y="306"/>
                    </a:lnTo>
                    <a:lnTo>
                      <a:pt x="4692" y="306"/>
                    </a:lnTo>
                    <a:lnTo>
                      <a:pt x="4698" y="312"/>
                    </a:lnTo>
                    <a:lnTo>
                      <a:pt x="4704" y="312"/>
                    </a:lnTo>
                    <a:lnTo>
                      <a:pt x="4710" y="312"/>
                    </a:lnTo>
                    <a:lnTo>
                      <a:pt x="4716" y="312"/>
                    </a:lnTo>
                    <a:lnTo>
                      <a:pt x="4722" y="312"/>
                    </a:lnTo>
                    <a:lnTo>
                      <a:pt x="4728" y="312"/>
                    </a:lnTo>
                    <a:lnTo>
                      <a:pt x="4734" y="312"/>
                    </a:lnTo>
                    <a:lnTo>
                      <a:pt x="4740" y="312"/>
                    </a:lnTo>
                    <a:lnTo>
                      <a:pt x="4746" y="306"/>
                    </a:lnTo>
                    <a:lnTo>
                      <a:pt x="4752" y="306"/>
                    </a:lnTo>
                    <a:lnTo>
                      <a:pt x="4758" y="306"/>
                    </a:lnTo>
                    <a:lnTo>
                      <a:pt x="4764" y="306"/>
                    </a:lnTo>
                    <a:lnTo>
                      <a:pt x="4770" y="306"/>
                    </a:lnTo>
                    <a:lnTo>
                      <a:pt x="4776" y="306"/>
                    </a:lnTo>
                    <a:lnTo>
                      <a:pt x="4782" y="306"/>
                    </a:lnTo>
                    <a:lnTo>
                      <a:pt x="4788" y="306"/>
                    </a:lnTo>
                    <a:lnTo>
                      <a:pt x="4788" y="300"/>
                    </a:lnTo>
                    <a:lnTo>
                      <a:pt x="4794" y="300"/>
                    </a:lnTo>
                    <a:lnTo>
                      <a:pt x="4800" y="300"/>
                    </a:lnTo>
                    <a:lnTo>
                      <a:pt x="4806" y="300"/>
                    </a:lnTo>
                    <a:lnTo>
                      <a:pt x="4812" y="300"/>
                    </a:lnTo>
                    <a:lnTo>
                      <a:pt x="4818" y="300"/>
                    </a:lnTo>
                    <a:lnTo>
                      <a:pt x="4824" y="300"/>
                    </a:lnTo>
                    <a:lnTo>
                      <a:pt x="4830" y="300"/>
                    </a:lnTo>
                    <a:lnTo>
                      <a:pt x="4836" y="300"/>
                    </a:lnTo>
                    <a:lnTo>
                      <a:pt x="4842" y="300"/>
                    </a:lnTo>
                    <a:lnTo>
                      <a:pt x="4848" y="300"/>
                    </a:lnTo>
                    <a:lnTo>
                      <a:pt x="4854" y="300"/>
                    </a:lnTo>
                    <a:lnTo>
                      <a:pt x="4860" y="300"/>
                    </a:lnTo>
                    <a:lnTo>
                      <a:pt x="4866" y="300"/>
                    </a:lnTo>
                    <a:lnTo>
                      <a:pt x="4872" y="300"/>
                    </a:lnTo>
                    <a:lnTo>
                      <a:pt x="4878" y="300"/>
                    </a:lnTo>
                    <a:lnTo>
                      <a:pt x="4884" y="300"/>
                    </a:lnTo>
                    <a:lnTo>
                      <a:pt x="4890" y="300"/>
                    </a:lnTo>
                    <a:lnTo>
                      <a:pt x="4896" y="300"/>
                    </a:lnTo>
                    <a:lnTo>
                      <a:pt x="4902" y="300"/>
                    </a:lnTo>
                    <a:lnTo>
                      <a:pt x="4908" y="300"/>
                    </a:lnTo>
                    <a:lnTo>
                      <a:pt x="4914" y="300"/>
                    </a:lnTo>
                    <a:lnTo>
                      <a:pt x="4920" y="300"/>
                    </a:lnTo>
                    <a:lnTo>
                      <a:pt x="4926" y="300"/>
                    </a:lnTo>
                    <a:lnTo>
                      <a:pt x="4932" y="300"/>
                    </a:lnTo>
                    <a:lnTo>
                      <a:pt x="4932" y="294"/>
                    </a:lnTo>
                    <a:lnTo>
                      <a:pt x="4938" y="294"/>
                    </a:lnTo>
                    <a:lnTo>
                      <a:pt x="4944" y="294"/>
                    </a:lnTo>
                    <a:lnTo>
                      <a:pt x="4950" y="294"/>
                    </a:lnTo>
                    <a:lnTo>
                      <a:pt x="4950" y="288"/>
                    </a:lnTo>
                    <a:lnTo>
                      <a:pt x="4956" y="288"/>
                    </a:lnTo>
                    <a:lnTo>
                      <a:pt x="4962" y="288"/>
                    </a:lnTo>
                    <a:lnTo>
                      <a:pt x="4968" y="288"/>
                    </a:lnTo>
                    <a:lnTo>
                      <a:pt x="4968" y="282"/>
                    </a:lnTo>
                    <a:lnTo>
                      <a:pt x="4974" y="282"/>
                    </a:lnTo>
                    <a:lnTo>
                      <a:pt x="4980" y="282"/>
                    </a:lnTo>
                    <a:lnTo>
                      <a:pt x="4980" y="276"/>
                    </a:lnTo>
                    <a:lnTo>
                      <a:pt x="4986" y="276"/>
                    </a:lnTo>
                    <a:lnTo>
                      <a:pt x="4992" y="276"/>
                    </a:lnTo>
                    <a:lnTo>
                      <a:pt x="4992" y="270"/>
                    </a:lnTo>
                    <a:lnTo>
                      <a:pt x="4998" y="270"/>
                    </a:lnTo>
                    <a:lnTo>
                      <a:pt x="5004" y="270"/>
                    </a:lnTo>
                    <a:lnTo>
                      <a:pt x="5004" y="264"/>
                    </a:lnTo>
                    <a:lnTo>
                      <a:pt x="5010" y="264"/>
                    </a:lnTo>
                    <a:lnTo>
                      <a:pt x="5016" y="264"/>
                    </a:lnTo>
                    <a:lnTo>
                      <a:pt x="5016" y="258"/>
                    </a:lnTo>
                    <a:lnTo>
                      <a:pt x="5022" y="258"/>
                    </a:lnTo>
                    <a:lnTo>
                      <a:pt x="5028" y="258"/>
                    </a:lnTo>
                    <a:lnTo>
                      <a:pt x="5028" y="252"/>
                    </a:lnTo>
                    <a:lnTo>
                      <a:pt x="5034" y="252"/>
                    </a:lnTo>
                    <a:lnTo>
                      <a:pt x="5040" y="246"/>
                    </a:lnTo>
                    <a:lnTo>
                      <a:pt x="5046" y="246"/>
                    </a:lnTo>
                    <a:lnTo>
                      <a:pt x="5046" y="240"/>
                    </a:lnTo>
                    <a:lnTo>
                      <a:pt x="5052" y="240"/>
                    </a:lnTo>
                    <a:lnTo>
                      <a:pt x="5058" y="240"/>
                    </a:lnTo>
                    <a:lnTo>
                      <a:pt x="5058" y="234"/>
                    </a:lnTo>
                    <a:lnTo>
                      <a:pt x="5064" y="234"/>
                    </a:lnTo>
                    <a:lnTo>
                      <a:pt x="5064" y="228"/>
                    </a:lnTo>
                    <a:lnTo>
                      <a:pt x="5070" y="228"/>
                    </a:lnTo>
                    <a:lnTo>
                      <a:pt x="5070" y="222"/>
                    </a:lnTo>
                    <a:lnTo>
                      <a:pt x="5076" y="222"/>
                    </a:lnTo>
                    <a:lnTo>
                      <a:pt x="5082" y="222"/>
                    </a:lnTo>
                    <a:lnTo>
                      <a:pt x="5082" y="216"/>
                    </a:lnTo>
                    <a:lnTo>
                      <a:pt x="5088" y="216"/>
                    </a:lnTo>
                    <a:lnTo>
                      <a:pt x="5088" y="210"/>
                    </a:lnTo>
                    <a:lnTo>
                      <a:pt x="5094" y="210"/>
                    </a:lnTo>
                    <a:lnTo>
                      <a:pt x="5094" y="204"/>
                    </a:lnTo>
                    <a:lnTo>
                      <a:pt x="5100" y="204"/>
                    </a:lnTo>
                    <a:lnTo>
                      <a:pt x="5106" y="198"/>
                    </a:lnTo>
                    <a:lnTo>
                      <a:pt x="5112" y="192"/>
                    </a:lnTo>
                    <a:lnTo>
                      <a:pt x="5118" y="192"/>
                    </a:lnTo>
                    <a:lnTo>
                      <a:pt x="5118" y="186"/>
                    </a:lnTo>
                    <a:lnTo>
                      <a:pt x="5124" y="186"/>
                    </a:lnTo>
                    <a:lnTo>
                      <a:pt x="5124" y="180"/>
                    </a:lnTo>
                    <a:lnTo>
                      <a:pt x="5130" y="180"/>
                    </a:lnTo>
                    <a:lnTo>
                      <a:pt x="5130" y="174"/>
                    </a:lnTo>
                    <a:lnTo>
                      <a:pt x="5136" y="174"/>
                    </a:lnTo>
                    <a:lnTo>
                      <a:pt x="5136" y="168"/>
                    </a:lnTo>
                    <a:lnTo>
                      <a:pt x="5142" y="168"/>
                    </a:lnTo>
                    <a:lnTo>
                      <a:pt x="5142" y="162"/>
                    </a:lnTo>
                    <a:lnTo>
                      <a:pt x="5148" y="162"/>
                    </a:lnTo>
                    <a:lnTo>
                      <a:pt x="5148" y="156"/>
                    </a:lnTo>
                    <a:lnTo>
                      <a:pt x="5154" y="156"/>
                    </a:lnTo>
                    <a:lnTo>
                      <a:pt x="5154" y="150"/>
                    </a:lnTo>
                    <a:lnTo>
                      <a:pt x="5160" y="150"/>
                    </a:lnTo>
                    <a:lnTo>
                      <a:pt x="5160" y="144"/>
                    </a:lnTo>
                    <a:lnTo>
                      <a:pt x="5166" y="144"/>
                    </a:lnTo>
                    <a:lnTo>
                      <a:pt x="5166" y="138"/>
                    </a:lnTo>
                    <a:lnTo>
                      <a:pt x="5172" y="138"/>
                    </a:lnTo>
                    <a:lnTo>
                      <a:pt x="5172" y="132"/>
                    </a:lnTo>
                    <a:lnTo>
                      <a:pt x="5178" y="132"/>
                    </a:lnTo>
                    <a:lnTo>
                      <a:pt x="5178" y="126"/>
                    </a:lnTo>
                    <a:lnTo>
                      <a:pt x="5184" y="126"/>
                    </a:lnTo>
                    <a:lnTo>
                      <a:pt x="5184" y="120"/>
                    </a:lnTo>
                    <a:lnTo>
                      <a:pt x="5190" y="120"/>
                    </a:lnTo>
                    <a:lnTo>
                      <a:pt x="5190" y="114"/>
                    </a:lnTo>
                    <a:lnTo>
                      <a:pt x="5196" y="114"/>
                    </a:lnTo>
                    <a:lnTo>
                      <a:pt x="5196" y="108"/>
                    </a:lnTo>
                    <a:lnTo>
                      <a:pt x="5202" y="102"/>
                    </a:lnTo>
                    <a:lnTo>
                      <a:pt x="5208" y="102"/>
                    </a:lnTo>
                    <a:lnTo>
                      <a:pt x="5214" y="102"/>
                    </a:lnTo>
                    <a:lnTo>
                      <a:pt x="5214" y="108"/>
                    </a:lnTo>
                    <a:lnTo>
                      <a:pt x="5220" y="108"/>
                    </a:lnTo>
                    <a:lnTo>
                      <a:pt x="5226" y="108"/>
                    </a:lnTo>
                    <a:lnTo>
                      <a:pt x="5232" y="108"/>
                    </a:lnTo>
                    <a:lnTo>
                      <a:pt x="5238" y="108"/>
                    </a:lnTo>
                    <a:lnTo>
                      <a:pt x="5244" y="108"/>
                    </a:lnTo>
                    <a:lnTo>
                      <a:pt x="5244" y="114"/>
                    </a:lnTo>
                    <a:lnTo>
                      <a:pt x="5250" y="114"/>
                    </a:lnTo>
                    <a:lnTo>
                      <a:pt x="5256" y="114"/>
                    </a:lnTo>
                    <a:lnTo>
                      <a:pt x="5262" y="114"/>
                    </a:lnTo>
                    <a:lnTo>
                      <a:pt x="5268" y="114"/>
                    </a:lnTo>
                    <a:lnTo>
                      <a:pt x="5274" y="114"/>
                    </a:lnTo>
                    <a:lnTo>
                      <a:pt x="5274" y="120"/>
                    </a:lnTo>
                    <a:lnTo>
                      <a:pt x="5280" y="120"/>
                    </a:lnTo>
                    <a:lnTo>
                      <a:pt x="5286" y="120"/>
                    </a:lnTo>
                    <a:lnTo>
                      <a:pt x="5292" y="120"/>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3" name="Freeform 55">
                <a:extLst>
                  <a:ext uri="{FF2B5EF4-FFF2-40B4-BE49-F238E27FC236}">
                    <a16:creationId xmlns:a16="http://schemas.microsoft.com/office/drawing/2014/main" id="{54ADD1DC-6B4D-CBF5-CEB9-DBC1D2F3FC21}"/>
                  </a:ext>
                </a:extLst>
              </p:cNvPr>
              <p:cNvSpPr>
                <a:spLocks/>
              </p:cNvSpPr>
              <p:nvPr/>
            </p:nvSpPr>
            <p:spPr bwMode="auto">
              <a:xfrm>
                <a:off x="522801" y="2670530"/>
                <a:ext cx="4524423" cy="172580"/>
              </a:xfrm>
              <a:custGeom>
                <a:avLst/>
                <a:gdLst>
                  <a:gd name="T0" fmla="*/ 78 w 5292"/>
                  <a:gd name="T1" fmla="*/ 36 h 198"/>
                  <a:gd name="T2" fmla="*/ 162 w 5292"/>
                  <a:gd name="T3" fmla="*/ 30 h 198"/>
                  <a:gd name="T4" fmla="*/ 246 w 5292"/>
                  <a:gd name="T5" fmla="*/ 18 h 198"/>
                  <a:gd name="T6" fmla="*/ 330 w 5292"/>
                  <a:gd name="T7" fmla="*/ 72 h 198"/>
                  <a:gd name="T8" fmla="*/ 414 w 5292"/>
                  <a:gd name="T9" fmla="*/ 162 h 198"/>
                  <a:gd name="T10" fmla="*/ 498 w 5292"/>
                  <a:gd name="T11" fmla="*/ 198 h 198"/>
                  <a:gd name="T12" fmla="*/ 582 w 5292"/>
                  <a:gd name="T13" fmla="*/ 120 h 198"/>
                  <a:gd name="T14" fmla="*/ 666 w 5292"/>
                  <a:gd name="T15" fmla="*/ 54 h 198"/>
                  <a:gd name="T16" fmla="*/ 750 w 5292"/>
                  <a:gd name="T17" fmla="*/ 42 h 198"/>
                  <a:gd name="T18" fmla="*/ 834 w 5292"/>
                  <a:gd name="T19" fmla="*/ 48 h 198"/>
                  <a:gd name="T20" fmla="*/ 918 w 5292"/>
                  <a:gd name="T21" fmla="*/ 72 h 198"/>
                  <a:gd name="T22" fmla="*/ 1002 w 5292"/>
                  <a:gd name="T23" fmla="*/ 132 h 198"/>
                  <a:gd name="T24" fmla="*/ 1086 w 5292"/>
                  <a:gd name="T25" fmla="*/ 150 h 198"/>
                  <a:gd name="T26" fmla="*/ 1170 w 5292"/>
                  <a:gd name="T27" fmla="*/ 150 h 198"/>
                  <a:gd name="T28" fmla="*/ 1248 w 5292"/>
                  <a:gd name="T29" fmla="*/ 162 h 198"/>
                  <a:gd name="T30" fmla="*/ 1332 w 5292"/>
                  <a:gd name="T31" fmla="*/ 186 h 198"/>
                  <a:gd name="T32" fmla="*/ 1416 w 5292"/>
                  <a:gd name="T33" fmla="*/ 192 h 198"/>
                  <a:gd name="T34" fmla="*/ 1500 w 5292"/>
                  <a:gd name="T35" fmla="*/ 186 h 198"/>
                  <a:gd name="T36" fmla="*/ 1584 w 5292"/>
                  <a:gd name="T37" fmla="*/ 168 h 198"/>
                  <a:gd name="T38" fmla="*/ 1668 w 5292"/>
                  <a:gd name="T39" fmla="*/ 138 h 198"/>
                  <a:gd name="T40" fmla="*/ 1752 w 5292"/>
                  <a:gd name="T41" fmla="*/ 90 h 198"/>
                  <a:gd name="T42" fmla="*/ 1836 w 5292"/>
                  <a:gd name="T43" fmla="*/ 72 h 198"/>
                  <a:gd name="T44" fmla="*/ 1920 w 5292"/>
                  <a:gd name="T45" fmla="*/ 132 h 198"/>
                  <a:gd name="T46" fmla="*/ 2004 w 5292"/>
                  <a:gd name="T47" fmla="*/ 66 h 198"/>
                  <a:gd name="T48" fmla="*/ 2088 w 5292"/>
                  <a:gd name="T49" fmla="*/ 96 h 198"/>
                  <a:gd name="T50" fmla="*/ 2172 w 5292"/>
                  <a:gd name="T51" fmla="*/ 144 h 198"/>
                  <a:gd name="T52" fmla="*/ 2256 w 5292"/>
                  <a:gd name="T53" fmla="*/ 174 h 198"/>
                  <a:gd name="T54" fmla="*/ 2340 w 5292"/>
                  <a:gd name="T55" fmla="*/ 186 h 198"/>
                  <a:gd name="T56" fmla="*/ 2424 w 5292"/>
                  <a:gd name="T57" fmla="*/ 180 h 198"/>
                  <a:gd name="T58" fmla="*/ 2508 w 5292"/>
                  <a:gd name="T59" fmla="*/ 168 h 198"/>
                  <a:gd name="T60" fmla="*/ 2592 w 5292"/>
                  <a:gd name="T61" fmla="*/ 174 h 198"/>
                  <a:gd name="T62" fmla="*/ 2670 w 5292"/>
                  <a:gd name="T63" fmla="*/ 180 h 198"/>
                  <a:gd name="T64" fmla="*/ 2754 w 5292"/>
                  <a:gd name="T65" fmla="*/ 162 h 198"/>
                  <a:gd name="T66" fmla="*/ 2838 w 5292"/>
                  <a:gd name="T67" fmla="*/ 180 h 198"/>
                  <a:gd name="T68" fmla="*/ 2922 w 5292"/>
                  <a:gd name="T69" fmla="*/ 186 h 198"/>
                  <a:gd name="T70" fmla="*/ 3006 w 5292"/>
                  <a:gd name="T71" fmla="*/ 180 h 198"/>
                  <a:gd name="T72" fmla="*/ 3090 w 5292"/>
                  <a:gd name="T73" fmla="*/ 156 h 198"/>
                  <a:gd name="T74" fmla="*/ 3174 w 5292"/>
                  <a:gd name="T75" fmla="*/ 114 h 198"/>
                  <a:gd name="T76" fmla="*/ 3258 w 5292"/>
                  <a:gd name="T77" fmla="*/ 54 h 198"/>
                  <a:gd name="T78" fmla="*/ 3342 w 5292"/>
                  <a:gd name="T79" fmla="*/ 120 h 198"/>
                  <a:gd name="T80" fmla="*/ 3426 w 5292"/>
                  <a:gd name="T81" fmla="*/ 96 h 198"/>
                  <a:gd name="T82" fmla="*/ 3510 w 5292"/>
                  <a:gd name="T83" fmla="*/ 72 h 198"/>
                  <a:gd name="T84" fmla="*/ 3594 w 5292"/>
                  <a:gd name="T85" fmla="*/ 126 h 198"/>
                  <a:gd name="T86" fmla="*/ 3678 w 5292"/>
                  <a:gd name="T87" fmla="*/ 162 h 198"/>
                  <a:gd name="T88" fmla="*/ 3762 w 5292"/>
                  <a:gd name="T89" fmla="*/ 186 h 198"/>
                  <a:gd name="T90" fmla="*/ 3846 w 5292"/>
                  <a:gd name="T91" fmla="*/ 192 h 198"/>
                  <a:gd name="T92" fmla="*/ 3924 w 5292"/>
                  <a:gd name="T93" fmla="*/ 186 h 198"/>
                  <a:gd name="T94" fmla="*/ 4008 w 5292"/>
                  <a:gd name="T95" fmla="*/ 168 h 198"/>
                  <a:gd name="T96" fmla="*/ 4092 w 5292"/>
                  <a:gd name="T97" fmla="*/ 144 h 198"/>
                  <a:gd name="T98" fmla="*/ 4176 w 5292"/>
                  <a:gd name="T99" fmla="*/ 150 h 198"/>
                  <a:gd name="T100" fmla="*/ 4260 w 5292"/>
                  <a:gd name="T101" fmla="*/ 150 h 198"/>
                  <a:gd name="T102" fmla="*/ 4344 w 5292"/>
                  <a:gd name="T103" fmla="*/ 90 h 198"/>
                  <a:gd name="T104" fmla="*/ 4428 w 5292"/>
                  <a:gd name="T105" fmla="*/ 54 h 198"/>
                  <a:gd name="T106" fmla="*/ 4512 w 5292"/>
                  <a:gd name="T107" fmla="*/ 48 h 198"/>
                  <a:gd name="T108" fmla="*/ 4596 w 5292"/>
                  <a:gd name="T109" fmla="*/ 48 h 198"/>
                  <a:gd name="T110" fmla="*/ 4680 w 5292"/>
                  <a:gd name="T111" fmla="*/ 102 h 198"/>
                  <a:gd name="T112" fmla="*/ 4764 w 5292"/>
                  <a:gd name="T113" fmla="*/ 186 h 198"/>
                  <a:gd name="T114" fmla="*/ 4848 w 5292"/>
                  <a:gd name="T115" fmla="*/ 186 h 198"/>
                  <a:gd name="T116" fmla="*/ 4932 w 5292"/>
                  <a:gd name="T117" fmla="*/ 90 h 198"/>
                  <a:gd name="T118" fmla="*/ 5016 w 5292"/>
                  <a:gd name="T119" fmla="*/ 30 h 198"/>
                  <a:gd name="T120" fmla="*/ 5100 w 5292"/>
                  <a:gd name="T121" fmla="*/ 24 h 198"/>
                  <a:gd name="T122" fmla="*/ 5184 w 5292"/>
                  <a:gd name="T123" fmla="*/ 36 h 198"/>
                  <a:gd name="T124" fmla="*/ 5262 w 5292"/>
                  <a:gd name="T125" fmla="*/ 0 h 1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292" h="198">
                    <a:moveTo>
                      <a:pt x="0" y="0"/>
                    </a:moveTo>
                    <a:lnTo>
                      <a:pt x="0" y="0"/>
                    </a:lnTo>
                    <a:lnTo>
                      <a:pt x="6" y="0"/>
                    </a:lnTo>
                    <a:lnTo>
                      <a:pt x="12" y="0"/>
                    </a:lnTo>
                    <a:lnTo>
                      <a:pt x="18" y="0"/>
                    </a:lnTo>
                    <a:lnTo>
                      <a:pt x="24" y="0"/>
                    </a:lnTo>
                    <a:lnTo>
                      <a:pt x="30" y="6"/>
                    </a:lnTo>
                    <a:lnTo>
                      <a:pt x="36" y="6"/>
                    </a:lnTo>
                    <a:lnTo>
                      <a:pt x="42" y="6"/>
                    </a:lnTo>
                    <a:lnTo>
                      <a:pt x="42" y="12"/>
                    </a:lnTo>
                    <a:lnTo>
                      <a:pt x="48" y="12"/>
                    </a:lnTo>
                    <a:lnTo>
                      <a:pt x="54" y="12"/>
                    </a:lnTo>
                    <a:lnTo>
                      <a:pt x="54" y="18"/>
                    </a:lnTo>
                    <a:lnTo>
                      <a:pt x="60" y="18"/>
                    </a:lnTo>
                    <a:lnTo>
                      <a:pt x="60" y="24"/>
                    </a:lnTo>
                    <a:lnTo>
                      <a:pt x="66" y="24"/>
                    </a:lnTo>
                    <a:lnTo>
                      <a:pt x="72" y="30"/>
                    </a:lnTo>
                    <a:lnTo>
                      <a:pt x="78" y="36"/>
                    </a:lnTo>
                    <a:lnTo>
                      <a:pt x="84" y="36"/>
                    </a:lnTo>
                    <a:lnTo>
                      <a:pt x="84" y="42"/>
                    </a:lnTo>
                    <a:lnTo>
                      <a:pt x="90" y="42"/>
                    </a:lnTo>
                    <a:lnTo>
                      <a:pt x="96" y="42"/>
                    </a:lnTo>
                    <a:lnTo>
                      <a:pt x="102" y="42"/>
                    </a:lnTo>
                    <a:lnTo>
                      <a:pt x="102" y="36"/>
                    </a:lnTo>
                    <a:lnTo>
                      <a:pt x="108" y="36"/>
                    </a:lnTo>
                    <a:lnTo>
                      <a:pt x="114" y="36"/>
                    </a:lnTo>
                    <a:lnTo>
                      <a:pt x="120" y="36"/>
                    </a:lnTo>
                    <a:lnTo>
                      <a:pt x="126" y="36"/>
                    </a:lnTo>
                    <a:lnTo>
                      <a:pt x="132" y="36"/>
                    </a:lnTo>
                    <a:lnTo>
                      <a:pt x="138" y="36"/>
                    </a:lnTo>
                    <a:lnTo>
                      <a:pt x="144" y="36"/>
                    </a:lnTo>
                    <a:lnTo>
                      <a:pt x="144" y="30"/>
                    </a:lnTo>
                    <a:lnTo>
                      <a:pt x="150" y="30"/>
                    </a:lnTo>
                    <a:lnTo>
                      <a:pt x="156" y="30"/>
                    </a:lnTo>
                    <a:lnTo>
                      <a:pt x="162" y="30"/>
                    </a:lnTo>
                    <a:lnTo>
                      <a:pt x="168" y="30"/>
                    </a:lnTo>
                    <a:lnTo>
                      <a:pt x="174" y="30"/>
                    </a:lnTo>
                    <a:lnTo>
                      <a:pt x="180" y="30"/>
                    </a:lnTo>
                    <a:lnTo>
                      <a:pt x="180" y="24"/>
                    </a:lnTo>
                    <a:lnTo>
                      <a:pt x="186" y="24"/>
                    </a:lnTo>
                    <a:lnTo>
                      <a:pt x="192" y="24"/>
                    </a:lnTo>
                    <a:lnTo>
                      <a:pt x="198" y="24"/>
                    </a:lnTo>
                    <a:lnTo>
                      <a:pt x="204" y="24"/>
                    </a:lnTo>
                    <a:lnTo>
                      <a:pt x="210" y="24"/>
                    </a:lnTo>
                    <a:lnTo>
                      <a:pt x="216" y="24"/>
                    </a:lnTo>
                    <a:lnTo>
                      <a:pt x="222" y="24"/>
                    </a:lnTo>
                    <a:lnTo>
                      <a:pt x="222" y="18"/>
                    </a:lnTo>
                    <a:lnTo>
                      <a:pt x="228" y="18"/>
                    </a:lnTo>
                    <a:lnTo>
                      <a:pt x="234" y="18"/>
                    </a:lnTo>
                    <a:lnTo>
                      <a:pt x="240" y="18"/>
                    </a:lnTo>
                    <a:lnTo>
                      <a:pt x="246" y="18"/>
                    </a:lnTo>
                    <a:lnTo>
                      <a:pt x="252" y="18"/>
                    </a:lnTo>
                    <a:lnTo>
                      <a:pt x="252" y="24"/>
                    </a:lnTo>
                    <a:lnTo>
                      <a:pt x="258" y="24"/>
                    </a:lnTo>
                    <a:lnTo>
                      <a:pt x="264" y="24"/>
                    </a:lnTo>
                    <a:lnTo>
                      <a:pt x="270" y="24"/>
                    </a:lnTo>
                    <a:lnTo>
                      <a:pt x="270" y="30"/>
                    </a:lnTo>
                    <a:lnTo>
                      <a:pt x="276" y="30"/>
                    </a:lnTo>
                    <a:lnTo>
                      <a:pt x="282" y="30"/>
                    </a:lnTo>
                    <a:lnTo>
                      <a:pt x="282" y="36"/>
                    </a:lnTo>
                    <a:lnTo>
                      <a:pt x="288" y="36"/>
                    </a:lnTo>
                    <a:lnTo>
                      <a:pt x="294" y="42"/>
                    </a:lnTo>
                    <a:lnTo>
                      <a:pt x="300" y="42"/>
                    </a:lnTo>
                    <a:lnTo>
                      <a:pt x="300" y="48"/>
                    </a:lnTo>
                    <a:lnTo>
                      <a:pt x="306" y="48"/>
                    </a:lnTo>
                    <a:lnTo>
                      <a:pt x="306" y="54"/>
                    </a:lnTo>
                    <a:lnTo>
                      <a:pt x="312" y="54"/>
                    </a:lnTo>
                    <a:lnTo>
                      <a:pt x="312" y="60"/>
                    </a:lnTo>
                    <a:lnTo>
                      <a:pt x="318" y="60"/>
                    </a:lnTo>
                    <a:lnTo>
                      <a:pt x="318" y="66"/>
                    </a:lnTo>
                    <a:lnTo>
                      <a:pt x="324" y="66"/>
                    </a:lnTo>
                    <a:lnTo>
                      <a:pt x="324" y="72"/>
                    </a:lnTo>
                    <a:lnTo>
                      <a:pt x="330" y="72"/>
                    </a:lnTo>
                    <a:lnTo>
                      <a:pt x="336" y="72"/>
                    </a:lnTo>
                    <a:lnTo>
                      <a:pt x="336" y="78"/>
                    </a:lnTo>
                    <a:lnTo>
                      <a:pt x="342" y="78"/>
                    </a:lnTo>
                    <a:lnTo>
                      <a:pt x="342" y="84"/>
                    </a:lnTo>
                    <a:lnTo>
                      <a:pt x="348" y="84"/>
                    </a:lnTo>
                    <a:lnTo>
                      <a:pt x="348" y="90"/>
                    </a:lnTo>
                    <a:lnTo>
                      <a:pt x="354" y="90"/>
                    </a:lnTo>
                    <a:lnTo>
                      <a:pt x="360" y="96"/>
                    </a:lnTo>
                    <a:lnTo>
                      <a:pt x="366" y="96"/>
                    </a:lnTo>
                    <a:lnTo>
                      <a:pt x="366" y="102"/>
                    </a:lnTo>
                    <a:lnTo>
                      <a:pt x="372" y="108"/>
                    </a:lnTo>
                    <a:lnTo>
                      <a:pt x="378" y="114"/>
                    </a:lnTo>
                    <a:lnTo>
                      <a:pt x="378" y="120"/>
                    </a:lnTo>
                    <a:lnTo>
                      <a:pt x="384" y="120"/>
                    </a:lnTo>
                    <a:lnTo>
                      <a:pt x="384" y="126"/>
                    </a:lnTo>
                    <a:lnTo>
                      <a:pt x="390" y="132"/>
                    </a:lnTo>
                    <a:lnTo>
                      <a:pt x="390" y="138"/>
                    </a:lnTo>
                    <a:lnTo>
                      <a:pt x="396" y="138"/>
                    </a:lnTo>
                    <a:lnTo>
                      <a:pt x="396" y="144"/>
                    </a:lnTo>
                    <a:lnTo>
                      <a:pt x="402" y="144"/>
                    </a:lnTo>
                    <a:lnTo>
                      <a:pt x="402" y="150"/>
                    </a:lnTo>
                    <a:lnTo>
                      <a:pt x="402" y="156"/>
                    </a:lnTo>
                    <a:lnTo>
                      <a:pt x="408" y="156"/>
                    </a:lnTo>
                    <a:lnTo>
                      <a:pt x="408" y="162"/>
                    </a:lnTo>
                    <a:lnTo>
                      <a:pt x="414" y="162"/>
                    </a:lnTo>
                    <a:lnTo>
                      <a:pt x="414" y="168"/>
                    </a:lnTo>
                    <a:lnTo>
                      <a:pt x="420" y="168"/>
                    </a:lnTo>
                    <a:lnTo>
                      <a:pt x="420" y="174"/>
                    </a:lnTo>
                    <a:lnTo>
                      <a:pt x="426" y="174"/>
                    </a:lnTo>
                    <a:lnTo>
                      <a:pt x="426" y="180"/>
                    </a:lnTo>
                    <a:lnTo>
                      <a:pt x="432" y="180"/>
                    </a:lnTo>
                    <a:lnTo>
                      <a:pt x="438" y="186"/>
                    </a:lnTo>
                    <a:lnTo>
                      <a:pt x="444" y="186"/>
                    </a:lnTo>
                    <a:lnTo>
                      <a:pt x="444" y="192"/>
                    </a:lnTo>
                    <a:lnTo>
                      <a:pt x="450" y="192"/>
                    </a:lnTo>
                    <a:lnTo>
                      <a:pt x="456" y="192"/>
                    </a:lnTo>
                    <a:lnTo>
                      <a:pt x="456" y="198"/>
                    </a:lnTo>
                    <a:lnTo>
                      <a:pt x="462" y="198"/>
                    </a:lnTo>
                    <a:lnTo>
                      <a:pt x="468" y="198"/>
                    </a:lnTo>
                    <a:lnTo>
                      <a:pt x="474" y="198"/>
                    </a:lnTo>
                    <a:lnTo>
                      <a:pt x="480" y="198"/>
                    </a:lnTo>
                    <a:lnTo>
                      <a:pt x="486" y="198"/>
                    </a:lnTo>
                    <a:lnTo>
                      <a:pt x="492" y="198"/>
                    </a:lnTo>
                    <a:lnTo>
                      <a:pt x="498" y="198"/>
                    </a:lnTo>
                    <a:lnTo>
                      <a:pt x="504" y="198"/>
                    </a:lnTo>
                    <a:lnTo>
                      <a:pt x="504" y="192"/>
                    </a:lnTo>
                    <a:lnTo>
                      <a:pt x="510" y="192"/>
                    </a:lnTo>
                    <a:lnTo>
                      <a:pt x="516" y="192"/>
                    </a:lnTo>
                    <a:lnTo>
                      <a:pt x="516" y="186"/>
                    </a:lnTo>
                    <a:lnTo>
                      <a:pt x="522" y="186"/>
                    </a:lnTo>
                    <a:lnTo>
                      <a:pt x="522" y="180"/>
                    </a:lnTo>
                    <a:lnTo>
                      <a:pt x="528" y="180"/>
                    </a:lnTo>
                    <a:lnTo>
                      <a:pt x="534" y="174"/>
                    </a:lnTo>
                    <a:lnTo>
                      <a:pt x="540" y="168"/>
                    </a:lnTo>
                    <a:lnTo>
                      <a:pt x="540" y="162"/>
                    </a:lnTo>
                    <a:lnTo>
                      <a:pt x="546" y="162"/>
                    </a:lnTo>
                    <a:lnTo>
                      <a:pt x="546" y="156"/>
                    </a:lnTo>
                    <a:lnTo>
                      <a:pt x="552" y="156"/>
                    </a:lnTo>
                    <a:lnTo>
                      <a:pt x="552" y="150"/>
                    </a:lnTo>
                    <a:lnTo>
                      <a:pt x="558" y="150"/>
                    </a:lnTo>
                    <a:lnTo>
                      <a:pt x="558" y="144"/>
                    </a:lnTo>
                    <a:lnTo>
                      <a:pt x="564" y="144"/>
                    </a:lnTo>
                    <a:lnTo>
                      <a:pt x="564" y="138"/>
                    </a:lnTo>
                    <a:lnTo>
                      <a:pt x="564" y="132"/>
                    </a:lnTo>
                    <a:lnTo>
                      <a:pt x="570" y="132"/>
                    </a:lnTo>
                    <a:lnTo>
                      <a:pt x="570" y="126"/>
                    </a:lnTo>
                    <a:lnTo>
                      <a:pt x="576" y="126"/>
                    </a:lnTo>
                    <a:lnTo>
                      <a:pt x="576" y="120"/>
                    </a:lnTo>
                    <a:lnTo>
                      <a:pt x="582" y="120"/>
                    </a:lnTo>
                    <a:lnTo>
                      <a:pt x="582" y="114"/>
                    </a:lnTo>
                    <a:lnTo>
                      <a:pt x="588" y="114"/>
                    </a:lnTo>
                    <a:lnTo>
                      <a:pt x="588" y="108"/>
                    </a:lnTo>
                    <a:lnTo>
                      <a:pt x="594" y="108"/>
                    </a:lnTo>
                    <a:lnTo>
                      <a:pt x="600" y="108"/>
                    </a:lnTo>
                    <a:lnTo>
                      <a:pt x="600" y="102"/>
                    </a:lnTo>
                    <a:lnTo>
                      <a:pt x="606" y="102"/>
                    </a:lnTo>
                    <a:lnTo>
                      <a:pt x="606" y="96"/>
                    </a:lnTo>
                    <a:lnTo>
                      <a:pt x="612" y="96"/>
                    </a:lnTo>
                    <a:lnTo>
                      <a:pt x="618" y="96"/>
                    </a:lnTo>
                    <a:lnTo>
                      <a:pt x="618" y="90"/>
                    </a:lnTo>
                    <a:lnTo>
                      <a:pt x="624" y="90"/>
                    </a:lnTo>
                    <a:lnTo>
                      <a:pt x="624" y="84"/>
                    </a:lnTo>
                    <a:lnTo>
                      <a:pt x="630" y="84"/>
                    </a:lnTo>
                    <a:lnTo>
                      <a:pt x="630" y="78"/>
                    </a:lnTo>
                    <a:lnTo>
                      <a:pt x="636" y="78"/>
                    </a:lnTo>
                    <a:lnTo>
                      <a:pt x="642" y="72"/>
                    </a:lnTo>
                    <a:lnTo>
                      <a:pt x="648" y="72"/>
                    </a:lnTo>
                    <a:lnTo>
                      <a:pt x="648" y="66"/>
                    </a:lnTo>
                    <a:lnTo>
                      <a:pt x="654" y="66"/>
                    </a:lnTo>
                    <a:lnTo>
                      <a:pt x="654" y="60"/>
                    </a:lnTo>
                    <a:lnTo>
                      <a:pt x="660" y="60"/>
                    </a:lnTo>
                    <a:lnTo>
                      <a:pt x="666" y="60"/>
                    </a:lnTo>
                    <a:lnTo>
                      <a:pt x="666" y="54"/>
                    </a:lnTo>
                    <a:lnTo>
                      <a:pt x="672" y="54"/>
                    </a:lnTo>
                    <a:lnTo>
                      <a:pt x="678" y="54"/>
                    </a:lnTo>
                    <a:lnTo>
                      <a:pt x="678" y="48"/>
                    </a:lnTo>
                    <a:lnTo>
                      <a:pt x="684" y="48"/>
                    </a:lnTo>
                    <a:lnTo>
                      <a:pt x="690" y="48"/>
                    </a:lnTo>
                    <a:lnTo>
                      <a:pt x="696" y="48"/>
                    </a:lnTo>
                    <a:lnTo>
                      <a:pt x="696" y="42"/>
                    </a:lnTo>
                    <a:lnTo>
                      <a:pt x="702" y="42"/>
                    </a:lnTo>
                    <a:lnTo>
                      <a:pt x="708" y="42"/>
                    </a:lnTo>
                    <a:lnTo>
                      <a:pt x="714" y="42"/>
                    </a:lnTo>
                    <a:lnTo>
                      <a:pt x="720" y="42"/>
                    </a:lnTo>
                    <a:lnTo>
                      <a:pt x="726" y="42"/>
                    </a:lnTo>
                    <a:lnTo>
                      <a:pt x="732" y="42"/>
                    </a:lnTo>
                    <a:lnTo>
                      <a:pt x="738" y="42"/>
                    </a:lnTo>
                    <a:lnTo>
                      <a:pt x="744" y="42"/>
                    </a:lnTo>
                    <a:lnTo>
                      <a:pt x="750" y="42"/>
                    </a:lnTo>
                    <a:lnTo>
                      <a:pt x="756" y="48"/>
                    </a:lnTo>
                    <a:lnTo>
                      <a:pt x="762" y="48"/>
                    </a:lnTo>
                    <a:lnTo>
                      <a:pt x="768" y="48"/>
                    </a:lnTo>
                    <a:lnTo>
                      <a:pt x="774" y="48"/>
                    </a:lnTo>
                    <a:lnTo>
                      <a:pt x="780" y="48"/>
                    </a:lnTo>
                    <a:lnTo>
                      <a:pt x="786" y="48"/>
                    </a:lnTo>
                    <a:lnTo>
                      <a:pt x="792" y="48"/>
                    </a:lnTo>
                    <a:lnTo>
                      <a:pt x="798" y="48"/>
                    </a:lnTo>
                    <a:lnTo>
                      <a:pt x="804" y="48"/>
                    </a:lnTo>
                    <a:lnTo>
                      <a:pt x="810" y="48"/>
                    </a:lnTo>
                    <a:lnTo>
                      <a:pt x="816" y="48"/>
                    </a:lnTo>
                    <a:lnTo>
                      <a:pt x="822" y="48"/>
                    </a:lnTo>
                    <a:lnTo>
                      <a:pt x="828" y="48"/>
                    </a:lnTo>
                    <a:lnTo>
                      <a:pt x="834" y="48"/>
                    </a:lnTo>
                    <a:lnTo>
                      <a:pt x="834" y="54"/>
                    </a:lnTo>
                    <a:lnTo>
                      <a:pt x="840" y="54"/>
                    </a:lnTo>
                    <a:lnTo>
                      <a:pt x="846" y="54"/>
                    </a:lnTo>
                    <a:lnTo>
                      <a:pt x="852" y="54"/>
                    </a:lnTo>
                    <a:lnTo>
                      <a:pt x="858" y="54"/>
                    </a:lnTo>
                    <a:lnTo>
                      <a:pt x="864" y="54"/>
                    </a:lnTo>
                    <a:lnTo>
                      <a:pt x="870" y="54"/>
                    </a:lnTo>
                    <a:lnTo>
                      <a:pt x="876" y="54"/>
                    </a:lnTo>
                    <a:lnTo>
                      <a:pt x="882" y="54"/>
                    </a:lnTo>
                    <a:lnTo>
                      <a:pt x="888" y="60"/>
                    </a:lnTo>
                    <a:lnTo>
                      <a:pt x="894" y="60"/>
                    </a:lnTo>
                    <a:lnTo>
                      <a:pt x="900" y="60"/>
                    </a:lnTo>
                    <a:lnTo>
                      <a:pt x="900" y="66"/>
                    </a:lnTo>
                    <a:lnTo>
                      <a:pt x="906" y="66"/>
                    </a:lnTo>
                    <a:lnTo>
                      <a:pt x="912" y="66"/>
                    </a:lnTo>
                    <a:lnTo>
                      <a:pt x="912" y="72"/>
                    </a:lnTo>
                    <a:lnTo>
                      <a:pt x="918" y="72"/>
                    </a:lnTo>
                    <a:lnTo>
                      <a:pt x="924" y="78"/>
                    </a:lnTo>
                    <a:lnTo>
                      <a:pt x="930" y="78"/>
                    </a:lnTo>
                    <a:lnTo>
                      <a:pt x="930" y="84"/>
                    </a:lnTo>
                    <a:lnTo>
                      <a:pt x="936" y="84"/>
                    </a:lnTo>
                    <a:lnTo>
                      <a:pt x="936" y="90"/>
                    </a:lnTo>
                    <a:lnTo>
                      <a:pt x="942" y="90"/>
                    </a:lnTo>
                    <a:lnTo>
                      <a:pt x="948" y="96"/>
                    </a:lnTo>
                    <a:lnTo>
                      <a:pt x="954" y="96"/>
                    </a:lnTo>
                    <a:lnTo>
                      <a:pt x="954" y="102"/>
                    </a:lnTo>
                    <a:lnTo>
                      <a:pt x="960" y="102"/>
                    </a:lnTo>
                    <a:lnTo>
                      <a:pt x="960" y="108"/>
                    </a:lnTo>
                    <a:lnTo>
                      <a:pt x="966" y="108"/>
                    </a:lnTo>
                    <a:lnTo>
                      <a:pt x="966" y="114"/>
                    </a:lnTo>
                    <a:lnTo>
                      <a:pt x="972" y="114"/>
                    </a:lnTo>
                    <a:lnTo>
                      <a:pt x="978" y="114"/>
                    </a:lnTo>
                    <a:lnTo>
                      <a:pt x="978" y="120"/>
                    </a:lnTo>
                    <a:lnTo>
                      <a:pt x="984" y="120"/>
                    </a:lnTo>
                    <a:lnTo>
                      <a:pt x="984" y="126"/>
                    </a:lnTo>
                    <a:lnTo>
                      <a:pt x="990" y="126"/>
                    </a:lnTo>
                    <a:lnTo>
                      <a:pt x="996" y="132"/>
                    </a:lnTo>
                    <a:lnTo>
                      <a:pt x="1002" y="132"/>
                    </a:lnTo>
                    <a:lnTo>
                      <a:pt x="1002" y="138"/>
                    </a:lnTo>
                    <a:lnTo>
                      <a:pt x="1008" y="138"/>
                    </a:lnTo>
                    <a:lnTo>
                      <a:pt x="1014" y="138"/>
                    </a:lnTo>
                    <a:lnTo>
                      <a:pt x="1014" y="144"/>
                    </a:lnTo>
                    <a:lnTo>
                      <a:pt x="1020" y="144"/>
                    </a:lnTo>
                    <a:lnTo>
                      <a:pt x="1026" y="144"/>
                    </a:lnTo>
                    <a:lnTo>
                      <a:pt x="1026" y="150"/>
                    </a:lnTo>
                    <a:lnTo>
                      <a:pt x="1032" y="150"/>
                    </a:lnTo>
                    <a:lnTo>
                      <a:pt x="1038" y="150"/>
                    </a:lnTo>
                    <a:lnTo>
                      <a:pt x="1044" y="150"/>
                    </a:lnTo>
                    <a:lnTo>
                      <a:pt x="1050" y="150"/>
                    </a:lnTo>
                    <a:lnTo>
                      <a:pt x="1056" y="150"/>
                    </a:lnTo>
                    <a:lnTo>
                      <a:pt x="1062" y="150"/>
                    </a:lnTo>
                    <a:lnTo>
                      <a:pt x="1068" y="150"/>
                    </a:lnTo>
                    <a:lnTo>
                      <a:pt x="1074" y="150"/>
                    </a:lnTo>
                    <a:lnTo>
                      <a:pt x="1080" y="150"/>
                    </a:lnTo>
                    <a:lnTo>
                      <a:pt x="1086" y="150"/>
                    </a:lnTo>
                    <a:lnTo>
                      <a:pt x="1092" y="150"/>
                    </a:lnTo>
                    <a:lnTo>
                      <a:pt x="1098" y="150"/>
                    </a:lnTo>
                    <a:lnTo>
                      <a:pt x="1104" y="150"/>
                    </a:lnTo>
                    <a:lnTo>
                      <a:pt x="1110" y="150"/>
                    </a:lnTo>
                    <a:lnTo>
                      <a:pt x="1116" y="150"/>
                    </a:lnTo>
                    <a:lnTo>
                      <a:pt x="1122" y="150"/>
                    </a:lnTo>
                    <a:lnTo>
                      <a:pt x="1128" y="150"/>
                    </a:lnTo>
                    <a:lnTo>
                      <a:pt x="1134" y="150"/>
                    </a:lnTo>
                    <a:lnTo>
                      <a:pt x="1140" y="150"/>
                    </a:lnTo>
                    <a:lnTo>
                      <a:pt x="1146" y="150"/>
                    </a:lnTo>
                    <a:lnTo>
                      <a:pt x="1152" y="150"/>
                    </a:lnTo>
                    <a:lnTo>
                      <a:pt x="1158" y="150"/>
                    </a:lnTo>
                    <a:lnTo>
                      <a:pt x="1164" y="150"/>
                    </a:lnTo>
                    <a:lnTo>
                      <a:pt x="1170" y="150"/>
                    </a:lnTo>
                    <a:lnTo>
                      <a:pt x="1176" y="150"/>
                    </a:lnTo>
                    <a:lnTo>
                      <a:pt x="1182" y="150"/>
                    </a:lnTo>
                    <a:lnTo>
                      <a:pt x="1182" y="144"/>
                    </a:lnTo>
                    <a:lnTo>
                      <a:pt x="1188" y="144"/>
                    </a:lnTo>
                    <a:lnTo>
                      <a:pt x="1194" y="144"/>
                    </a:lnTo>
                    <a:lnTo>
                      <a:pt x="1200" y="144"/>
                    </a:lnTo>
                    <a:lnTo>
                      <a:pt x="1206" y="144"/>
                    </a:lnTo>
                    <a:lnTo>
                      <a:pt x="1206" y="150"/>
                    </a:lnTo>
                    <a:lnTo>
                      <a:pt x="1212" y="150"/>
                    </a:lnTo>
                    <a:lnTo>
                      <a:pt x="1218" y="150"/>
                    </a:lnTo>
                    <a:lnTo>
                      <a:pt x="1224" y="150"/>
                    </a:lnTo>
                    <a:lnTo>
                      <a:pt x="1224" y="156"/>
                    </a:lnTo>
                    <a:lnTo>
                      <a:pt x="1230" y="156"/>
                    </a:lnTo>
                    <a:lnTo>
                      <a:pt x="1236" y="156"/>
                    </a:lnTo>
                    <a:lnTo>
                      <a:pt x="1242" y="156"/>
                    </a:lnTo>
                    <a:lnTo>
                      <a:pt x="1242" y="162"/>
                    </a:lnTo>
                    <a:lnTo>
                      <a:pt x="1248" y="162"/>
                    </a:lnTo>
                    <a:lnTo>
                      <a:pt x="1254" y="162"/>
                    </a:lnTo>
                    <a:lnTo>
                      <a:pt x="1260" y="162"/>
                    </a:lnTo>
                    <a:lnTo>
                      <a:pt x="1260" y="168"/>
                    </a:lnTo>
                    <a:lnTo>
                      <a:pt x="1266" y="168"/>
                    </a:lnTo>
                    <a:lnTo>
                      <a:pt x="1272" y="168"/>
                    </a:lnTo>
                    <a:lnTo>
                      <a:pt x="1278" y="168"/>
                    </a:lnTo>
                    <a:lnTo>
                      <a:pt x="1278" y="174"/>
                    </a:lnTo>
                    <a:lnTo>
                      <a:pt x="1284" y="174"/>
                    </a:lnTo>
                    <a:lnTo>
                      <a:pt x="1290" y="174"/>
                    </a:lnTo>
                    <a:lnTo>
                      <a:pt x="1296" y="174"/>
                    </a:lnTo>
                    <a:lnTo>
                      <a:pt x="1302" y="174"/>
                    </a:lnTo>
                    <a:lnTo>
                      <a:pt x="1302" y="180"/>
                    </a:lnTo>
                    <a:lnTo>
                      <a:pt x="1308" y="180"/>
                    </a:lnTo>
                    <a:lnTo>
                      <a:pt x="1314" y="180"/>
                    </a:lnTo>
                    <a:lnTo>
                      <a:pt x="1320" y="180"/>
                    </a:lnTo>
                    <a:lnTo>
                      <a:pt x="1326" y="180"/>
                    </a:lnTo>
                    <a:lnTo>
                      <a:pt x="1326" y="186"/>
                    </a:lnTo>
                    <a:lnTo>
                      <a:pt x="1332" y="186"/>
                    </a:lnTo>
                    <a:lnTo>
                      <a:pt x="1338" y="186"/>
                    </a:lnTo>
                    <a:lnTo>
                      <a:pt x="1344" y="186"/>
                    </a:lnTo>
                    <a:lnTo>
                      <a:pt x="1350" y="186"/>
                    </a:lnTo>
                    <a:lnTo>
                      <a:pt x="1356" y="186"/>
                    </a:lnTo>
                    <a:lnTo>
                      <a:pt x="1362" y="186"/>
                    </a:lnTo>
                    <a:lnTo>
                      <a:pt x="1368" y="186"/>
                    </a:lnTo>
                    <a:lnTo>
                      <a:pt x="1368" y="192"/>
                    </a:lnTo>
                    <a:lnTo>
                      <a:pt x="1374" y="192"/>
                    </a:lnTo>
                    <a:lnTo>
                      <a:pt x="1380" y="192"/>
                    </a:lnTo>
                    <a:lnTo>
                      <a:pt x="1386" y="192"/>
                    </a:lnTo>
                    <a:lnTo>
                      <a:pt x="1392" y="192"/>
                    </a:lnTo>
                    <a:lnTo>
                      <a:pt x="1398" y="192"/>
                    </a:lnTo>
                    <a:lnTo>
                      <a:pt x="1404" y="192"/>
                    </a:lnTo>
                    <a:lnTo>
                      <a:pt x="1410" y="192"/>
                    </a:lnTo>
                    <a:lnTo>
                      <a:pt x="1416" y="192"/>
                    </a:lnTo>
                    <a:lnTo>
                      <a:pt x="1422" y="192"/>
                    </a:lnTo>
                    <a:lnTo>
                      <a:pt x="1428" y="192"/>
                    </a:lnTo>
                    <a:lnTo>
                      <a:pt x="1434" y="192"/>
                    </a:lnTo>
                    <a:lnTo>
                      <a:pt x="1440" y="192"/>
                    </a:lnTo>
                    <a:lnTo>
                      <a:pt x="1446" y="192"/>
                    </a:lnTo>
                    <a:lnTo>
                      <a:pt x="1452" y="192"/>
                    </a:lnTo>
                    <a:lnTo>
                      <a:pt x="1458" y="192"/>
                    </a:lnTo>
                    <a:lnTo>
                      <a:pt x="1464" y="192"/>
                    </a:lnTo>
                    <a:lnTo>
                      <a:pt x="1470" y="192"/>
                    </a:lnTo>
                    <a:lnTo>
                      <a:pt x="1476" y="192"/>
                    </a:lnTo>
                    <a:lnTo>
                      <a:pt x="1482" y="192"/>
                    </a:lnTo>
                    <a:lnTo>
                      <a:pt x="1488" y="192"/>
                    </a:lnTo>
                    <a:lnTo>
                      <a:pt x="1494" y="186"/>
                    </a:lnTo>
                    <a:lnTo>
                      <a:pt x="1500" y="186"/>
                    </a:lnTo>
                    <a:lnTo>
                      <a:pt x="1506" y="186"/>
                    </a:lnTo>
                    <a:lnTo>
                      <a:pt x="1512" y="186"/>
                    </a:lnTo>
                    <a:lnTo>
                      <a:pt x="1518" y="186"/>
                    </a:lnTo>
                    <a:lnTo>
                      <a:pt x="1524" y="186"/>
                    </a:lnTo>
                    <a:lnTo>
                      <a:pt x="1530" y="180"/>
                    </a:lnTo>
                    <a:lnTo>
                      <a:pt x="1536" y="180"/>
                    </a:lnTo>
                    <a:lnTo>
                      <a:pt x="1542" y="180"/>
                    </a:lnTo>
                    <a:lnTo>
                      <a:pt x="1548" y="180"/>
                    </a:lnTo>
                    <a:lnTo>
                      <a:pt x="1554" y="180"/>
                    </a:lnTo>
                    <a:lnTo>
                      <a:pt x="1554" y="174"/>
                    </a:lnTo>
                    <a:lnTo>
                      <a:pt x="1560" y="174"/>
                    </a:lnTo>
                    <a:lnTo>
                      <a:pt x="1566" y="174"/>
                    </a:lnTo>
                    <a:lnTo>
                      <a:pt x="1572" y="174"/>
                    </a:lnTo>
                    <a:lnTo>
                      <a:pt x="1578" y="174"/>
                    </a:lnTo>
                    <a:lnTo>
                      <a:pt x="1578" y="168"/>
                    </a:lnTo>
                    <a:lnTo>
                      <a:pt x="1584" y="168"/>
                    </a:lnTo>
                    <a:lnTo>
                      <a:pt x="1590" y="168"/>
                    </a:lnTo>
                    <a:lnTo>
                      <a:pt x="1596" y="168"/>
                    </a:lnTo>
                    <a:lnTo>
                      <a:pt x="1596" y="162"/>
                    </a:lnTo>
                    <a:lnTo>
                      <a:pt x="1602" y="162"/>
                    </a:lnTo>
                    <a:lnTo>
                      <a:pt x="1608" y="162"/>
                    </a:lnTo>
                    <a:lnTo>
                      <a:pt x="1614" y="162"/>
                    </a:lnTo>
                    <a:lnTo>
                      <a:pt x="1614" y="156"/>
                    </a:lnTo>
                    <a:lnTo>
                      <a:pt x="1620" y="156"/>
                    </a:lnTo>
                    <a:lnTo>
                      <a:pt x="1626" y="156"/>
                    </a:lnTo>
                    <a:lnTo>
                      <a:pt x="1632" y="156"/>
                    </a:lnTo>
                    <a:lnTo>
                      <a:pt x="1632" y="150"/>
                    </a:lnTo>
                    <a:lnTo>
                      <a:pt x="1638" y="150"/>
                    </a:lnTo>
                    <a:lnTo>
                      <a:pt x="1644" y="150"/>
                    </a:lnTo>
                    <a:lnTo>
                      <a:pt x="1650" y="150"/>
                    </a:lnTo>
                    <a:lnTo>
                      <a:pt x="1650" y="144"/>
                    </a:lnTo>
                    <a:lnTo>
                      <a:pt x="1656" y="144"/>
                    </a:lnTo>
                    <a:lnTo>
                      <a:pt x="1662" y="144"/>
                    </a:lnTo>
                    <a:lnTo>
                      <a:pt x="1662" y="138"/>
                    </a:lnTo>
                    <a:lnTo>
                      <a:pt x="1668" y="138"/>
                    </a:lnTo>
                    <a:lnTo>
                      <a:pt x="1674" y="138"/>
                    </a:lnTo>
                    <a:lnTo>
                      <a:pt x="1674" y="132"/>
                    </a:lnTo>
                    <a:lnTo>
                      <a:pt x="1680" y="132"/>
                    </a:lnTo>
                    <a:lnTo>
                      <a:pt x="1686" y="132"/>
                    </a:lnTo>
                    <a:lnTo>
                      <a:pt x="1686" y="126"/>
                    </a:lnTo>
                    <a:lnTo>
                      <a:pt x="1692" y="126"/>
                    </a:lnTo>
                    <a:lnTo>
                      <a:pt x="1698" y="126"/>
                    </a:lnTo>
                    <a:lnTo>
                      <a:pt x="1698" y="120"/>
                    </a:lnTo>
                    <a:lnTo>
                      <a:pt x="1704" y="120"/>
                    </a:lnTo>
                    <a:lnTo>
                      <a:pt x="1710" y="120"/>
                    </a:lnTo>
                    <a:lnTo>
                      <a:pt x="1710" y="114"/>
                    </a:lnTo>
                    <a:lnTo>
                      <a:pt x="1716" y="114"/>
                    </a:lnTo>
                    <a:lnTo>
                      <a:pt x="1722" y="114"/>
                    </a:lnTo>
                    <a:lnTo>
                      <a:pt x="1722" y="108"/>
                    </a:lnTo>
                    <a:lnTo>
                      <a:pt x="1728" y="108"/>
                    </a:lnTo>
                    <a:lnTo>
                      <a:pt x="1734" y="102"/>
                    </a:lnTo>
                    <a:lnTo>
                      <a:pt x="1740" y="102"/>
                    </a:lnTo>
                    <a:lnTo>
                      <a:pt x="1740" y="96"/>
                    </a:lnTo>
                    <a:lnTo>
                      <a:pt x="1746" y="96"/>
                    </a:lnTo>
                    <a:lnTo>
                      <a:pt x="1752" y="90"/>
                    </a:lnTo>
                    <a:lnTo>
                      <a:pt x="1758" y="90"/>
                    </a:lnTo>
                    <a:lnTo>
                      <a:pt x="1758" y="84"/>
                    </a:lnTo>
                    <a:lnTo>
                      <a:pt x="1764" y="84"/>
                    </a:lnTo>
                    <a:lnTo>
                      <a:pt x="1770" y="78"/>
                    </a:lnTo>
                    <a:lnTo>
                      <a:pt x="1776" y="78"/>
                    </a:lnTo>
                    <a:lnTo>
                      <a:pt x="1776" y="72"/>
                    </a:lnTo>
                    <a:lnTo>
                      <a:pt x="1782" y="72"/>
                    </a:lnTo>
                    <a:lnTo>
                      <a:pt x="1782" y="66"/>
                    </a:lnTo>
                    <a:lnTo>
                      <a:pt x="1788" y="66"/>
                    </a:lnTo>
                    <a:lnTo>
                      <a:pt x="1794" y="60"/>
                    </a:lnTo>
                    <a:lnTo>
                      <a:pt x="1800" y="60"/>
                    </a:lnTo>
                    <a:lnTo>
                      <a:pt x="1800" y="54"/>
                    </a:lnTo>
                    <a:lnTo>
                      <a:pt x="1806" y="54"/>
                    </a:lnTo>
                    <a:lnTo>
                      <a:pt x="1812" y="54"/>
                    </a:lnTo>
                    <a:lnTo>
                      <a:pt x="1818" y="54"/>
                    </a:lnTo>
                    <a:lnTo>
                      <a:pt x="1818" y="60"/>
                    </a:lnTo>
                    <a:lnTo>
                      <a:pt x="1824" y="60"/>
                    </a:lnTo>
                    <a:lnTo>
                      <a:pt x="1830" y="66"/>
                    </a:lnTo>
                    <a:lnTo>
                      <a:pt x="1836" y="72"/>
                    </a:lnTo>
                    <a:lnTo>
                      <a:pt x="1842" y="78"/>
                    </a:lnTo>
                    <a:lnTo>
                      <a:pt x="1848" y="84"/>
                    </a:lnTo>
                    <a:lnTo>
                      <a:pt x="1854" y="84"/>
                    </a:lnTo>
                    <a:lnTo>
                      <a:pt x="1854" y="90"/>
                    </a:lnTo>
                    <a:lnTo>
                      <a:pt x="1860" y="90"/>
                    </a:lnTo>
                    <a:lnTo>
                      <a:pt x="1860" y="96"/>
                    </a:lnTo>
                    <a:lnTo>
                      <a:pt x="1866" y="96"/>
                    </a:lnTo>
                    <a:lnTo>
                      <a:pt x="1866" y="102"/>
                    </a:lnTo>
                    <a:lnTo>
                      <a:pt x="1872" y="102"/>
                    </a:lnTo>
                    <a:lnTo>
                      <a:pt x="1872" y="108"/>
                    </a:lnTo>
                    <a:lnTo>
                      <a:pt x="1878" y="108"/>
                    </a:lnTo>
                    <a:lnTo>
                      <a:pt x="1878" y="114"/>
                    </a:lnTo>
                    <a:lnTo>
                      <a:pt x="1884" y="114"/>
                    </a:lnTo>
                    <a:lnTo>
                      <a:pt x="1890" y="120"/>
                    </a:lnTo>
                    <a:lnTo>
                      <a:pt x="1896" y="120"/>
                    </a:lnTo>
                    <a:lnTo>
                      <a:pt x="1896" y="126"/>
                    </a:lnTo>
                    <a:lnTo>
                      <a:pt x="1902" y="126"/>
                    </a:lnTo>
                    <a:lnTo>
                      <a:pt x="1902" y="132"/>
                    </a:lnTo>
                    <a:lnTo>
                      <a:pt x="1908" y="132"/>
                    </a:lnTo>
                    <a:lnTo>
                      <a:pt x="1914" y="132"/>
                    </a:lnTo>
                    <a:lnTo>
                      <a:pt x="1920" y="132"/>
                    </a:lnTo>
                    <a:lnTo>
                      <a:pt x="1926" y="132"/>
                    </a:lnTo>
                    <a:lnTo>
                      <a:pt x="1932" y="132"/>
                    </a:lnTo>
                    <a:lnTo>
                      <a:pt x="1932" y="126"/>
                    </a:lnTo>
                    <a:lnTo>
                      <a:pt x="1938" y="126"/>
                    </a:lnTo>
                    <a:lnTo>
                      <a:pt x="1938" y="120"/>
                    </a:lnTo>
                    <a:lnTo>
                      <a:pt x="1944" y="120"/>
                    </a:lnTo>
                    <a:lnTo>
                      <a:pt x="1950" y="114"/>
                    </a:lnTo>
                    <a:lnTo>
                      <a:pt x="1956" y="114"/>
                    </a:lnTo>
                    <a:lnTo>
                      <a:pt x="1956" y="108"/>
                    </a:lnTo>
                    <a:lnTo>
                      <a:pt x="1962" y="108"/>
                    </a:lnTo>
                    <a:lnTo>
                      <a:pt x="1962" y="102"/>
                    </a:lnTo>
                    <a:lnTo>
                      <a:pt x="1968" y="102"/>
                    </a:lnTo>
                    <a:lnTo>
                      <a:pt x="1968" y="96"/>
                    </a:lnTo>
                    <a:lnTo>
                      <a:pt x="1974" y="96"/>
                    </a:lnTo>
                    <a:lnTo>
                      <a:pt x="1974" y="90"/>
                    </a:lnTo>
                    <a:lnTo>
                      <a:pt x="1980" y="90"/>
                    </a:lnTo>
                    <a:lnTo>
                      <a:pt x="1986" y="84"/>
                    </a:lnTo>
                    <a:lnTo>
                      <a:pt x="1992" y="78"/>
                    </a:lnTo>
                    <a:lnTo>
                      <a:pt x="1998" y="78"/>
                    </a:lnTo>
                    <a:lnTo>
                      <a:pt x="1998" y="72"/>
                    </a:lnTo>
                    <a:lnTo>
                      <a:pt x="2004" y="66"/>
                    </a:lnTo>
                    <a:lnTo>
                      <a:pt x="2010" y="60"/>
                    </a:lnTo>
                    <a:lnTo>
                      <a:pt x="2016" y="54"/>
                    </a:lnTo>
                    <a:lnTo>
                      <a:pt x="2022" y="54"/>
                    </a:lnTo>
                    <a:lnTo>
                      <a:pt x="2028" y="54"/>
                    </a:lnTo>
                    <a:lnTo>
                      <a:pt x="2034" y="54"/>
                    </a:lnTo>
                    <a:lnTo>
                      <a:pt x="2040" y="60"/>
                    </a:lnTo>
                    <a:lnTo>
                      <a:pt x="2046" y="60"/>
                    </a:lnTo>
                    <a:lnTo>
                      <a:pt x="2046" y="66"/>
                    </a:lnTo>
                    <a:lnTo>
                      <a:pt x="2052" y="66"/>
                    </a:lnTo>
                    <a:lnTo>
                      <a:pt x="2052" y="72"/>
                    </a:lnTo>
                    <a:lnTo>
                      <a:pt x="2058" y="72"/>
                    </a:lnTo>
                    <a:lnTo>
                      <a:pt x="2058" y="78"/>
                    </a:lnTo>
                    <a:lnTo>
                      <a:pt x="2064" y="78"/>
                    </a:lnTo>
                    <a:lnTo>
                      <a:pt x="2064" y="84"/>
                    </a:lnTo>
                    <a:lnTo>
                      <a:pt x="2070" y="84"/>
                    </a:lnTo>
                    <a:lnTo>
                      <a:pt x="2076" y="84"/>
                    </a:lnTo>
                    <a:lnTo>
                      <a:pt x="2076" y="90"/>
                    </a:lnTo>
                    <a:lnTo>
                      <a:pt x="2082" y="90"/>
                    </a:lnTo>
                    <a:lnTo>
                      <a:pt x="2082" y="96"/>
                    </a:lnTo>
                    <a:lnTo>
                      <a:pt x="2088" y="96"/>
                    </a:lnTo>
                    <a:lnTo>
                      <a:pt x="2094" y="102"/>
                    </a:lnTo>
                    <a:lnTo>
                      <a:pt x="2100" y="102"/>
                    </a:lnTo>
                    <a:lnTo>
                      <a:pt x="2100" y="108"/>
                    </a:lnTo>
                    <a:lnTo>
                      <a:pt x="2106" y="108"/>
                    </a:lnTo>
                    <a:lnTo>
                      <a:pt x="2112" y="114"/>
                    </a:lnTo>
                    <a:lnTo>
                      <a:pt x="2118" y="114"/>
                    </a:lnTo>
                    <a:lnTo>
                      <a:pt x="2118" y="120"/>
                    </a:lnTo>
                    <a:lnTo>
                      <a:pt x="2124" y="120"/>
                    </a:lnTo>
                    <a:lnTo>
                      <a:pt x="2130" y="120"/>
                    </a:lnTo>
                    <a:lnTo>
                      <a:pt x="2130" y="126"/>
                    </a:lnTo>
                    <a:lnTo>
                      <a:pt x="2136" y="126"/>
                    </a:lnTo>
                    <a:lnTo>
                      <a:pt x="2142" y="126"/>
                    </a:lnTo>
                    <a:lnTo>
                      <a:pt x="2142" y="132"/>
                    </a:lnTo>
                    <a:lnTo>
                      <a:pt x="2148" y="132"/>
                    </a:lnTo>
                    <a:lnTo>
                      <a:pt x="2154" y="138"/>
                    </a:lnTo>
                    <a:lnTo>
                      <a:pt x="2160" y="138"/>
                    </a:lnTo>
                    <a:lnTo>
                      <a:pt x="2166" y="144"/>
                    </a:lnTo>
                    <a:lnTo>
                      <a:pt x="2172" y="144"/>
                    </a:lnTo>
                    <a:lnTo>
                      <a:pt x="2178" y="144"/>
                    </a:lnTo>
                    <a:lnTo>
                      <a:pt x="2178" y="150"/>
                    </a:lnTo>
                    <a:lnTo>
                      <a:pt x="2184" y="150"/>
                    </a:lnTo>
                    <a:lnTo>
                      <a:pt x="2190" y="150"/>
                    </a:lnTo>
                    <a:lnTo>
                      <a:pt x="2190" y="156"/>
                    </a:lnTo>
                    <a:lnTo>
                      <a:pt x="2196" y="156"/>
                    </a:lnTo>
                    <a:lnTo>
                      <a:pt x="2202" y="156"/>
                    </a:lnTo>
                    <a:lnTo>
                      <a:pt x="2202" y="162"/>
                    </a:lnTo>
                    <a:lnTo>
                      <a:pt x="2208" y="162"/>
                    </a:lnTo>
                    <a:lnTo>
                      <a:pt x="2214" y="162"/>
                    </a:lnTo>
                    <a:lnTo>
                      <a:pt x="2220" y="162"/>
                    </a:lnTo>
                    <a:lnTo>
                      <a:pt x="2220" y="168"/>
                    </a:lnTo>
                    <a:lnTo>
                      <a:pt x="2226" y="168"/>
                    </a:lnTo>
                    <a:lnTo>
                      <a:pt x="2232" y="168"/>
                    </a:lnTo>
                    <a:lnTo>
                      <a:pt x="2238" y="168"/>
                    </a:lnTo>
                    <a:lnTo>
                      <a:pt x="2238" y="174"/>
                    </a:lnTo>
                    <a:lnTo>
                      <a:pt x="2244" y="174"/>
                    </a:lnTo>
                    <a:lnTo>
                      <a:pt x="2250" y="174"/>
                    </a:lnTo>
                    <a:lnTo>
                      <a:pt x="2256" y="174"/>
                    </a:lnTo>
                    <a:lnTo>
                      <a:pt x="2262" y="174"/>
                    </a:lnTo>
                    <a:lnTo>
                      <a:pt x="2262" y="180"/>
                    </a:lnTo>
                    <a:lnTo>
                      <a:pt x="2268" y="180"/>
                    </a:lnTo>
                    <a:lnTo>
                      <a:pt x="2274" y="180"/>
                    </a:lnTo>
                    <a:lnTo>
                      <a:pt x="2280" y="180"/>
                    </a:lnTo>
                    <a:lnTo>
                      <a:pt x="2286" y="180"/>
                    </a:lnTo>
                    <a:lnTo>
                      <a:pt x="2292" y="180"/>
                    </a:lnTo>
                    <a:lnTo>
                      <a:pt x="2298" y="180"/>
                    </a:lnTo>
                    <a:lnTo>
                      <a:pt x="2304" y="180"/>
                    </a:lnTo>
                    <a:lnTo>
                      <a:pt x="2310" y="180"/>
                    </a:lnTo>
                    <a:lnTo>
                      <a:pt x="2310" y="186"/>
                    </a:lnTo>
                    <a:lnTo>
                      <a:pt x="2316" y="186"/>
                    </a:lnTo>
                    <a:lnTo>
                      <a:pt x="2322" y="186"/>
                    </a:lnTo>
                    <a:lnTo>
                      <a:pt x="2328" y="186"/>
                    </a:lnTo>
                    <a:lnTo>
                      <a:pt x="2334" y="186"/>
                    </a:lnTo>
                    <a:lnTo>
                      <a:pt x="2340" y="186"/>
                    </a:lnTo>
                    <a:lnTo>
                      <a:pt x="2346" y="186"/>
                    </a:lnTo>
                    <a:lnTo>
                      <a:pt x="2352" y="186"/>
                    </a:lnTo>
                    <a:lnTo>
                      <a:pt x="2358" y="186"/>
                    </a:lnTo>
                    <a:lnTo>
                      <a:pt x="2364" y="186"/>
                    </a:lnTo>
                    <a:lnTo>
                      <a:pt x="2370" y="186"/>
                    </a:lnTo>
                    <a:lnTo>
                      <a:pt x="2376" y="186"/>
                    </a:lnTo>
                    <a:lnTo>
                      <a:pt x="2376" y="180"/>
                    </a:lnTo>
                    <a:lnTo>
                      <a:pt x="2382" y="180"/>
                    </a:lnTo>
                    <a:lnTo>
                      <a:pt x="2388" y="180"/>
                    </a:lnTo>
                    <a:lnTo>
                      <a:pt x="2394" y="180"/>
                    </a:lnTo>
                    <a:lnTo>
                      <a:pt x="2400" y="180"/>
                    </a:lnTo>
                    <a:lnTo>
                      <a:pt x="2406" y="180"/>
                    </a:lnTo>
                    <a:lnTo>
                      <a:pt x="2412" y="180"/>
                    </a:lnTo>
                    <a:lnTo>
                      <a:pt x="2418" y="180"/>
                    </a:lnTo>
                    <a:lnTo>
                      <a:pt x="2424" y="180"/>
                    </a:lnTo>
                    <a:lnTo>
                      <a:pt x="2430" y="180"/>
                    </a:lnTo>
                    <a:lnTo>
                      <a:pt x="2436" y="180"/>
                    </a:lnTo>
                    <a:lnTo>
                      <a:pt x="2442" y="180"/>
                    </a:lnTo>
                    <a:lnTo>
                      <a:pt x="2448" y="180"/>
                    </a:lnTo>
                    <a:lnTo>
                      <a:pt x="2454" y="180"/>
                    </a:lnTo>
                    <a:lnTo>
                      <a:pt x="2454" y="174"/>
                    </a:lnTo>
                    <a:lnTo>
                      <a:pt x="2460" y="174"/>
                    </a:lnTo>
                    <a:lnTo>
                      <a:pt x="2466" y="174"/>
                    </a:lnTo>
                    <a:lnTo>
                      <a:pt x="2472" y="174"/>
                    </a:lnTo>
                    <a:lnTo>
                      <a:pt x="2478" y="174"/>
                    </a:lnTo>
                    <a:lnTo>
                      <a:pt x="2484" y="174"/>
                    </a:lnTo>
                    <a:lnTo>
                      <a:pt x="2490" y="174"/>
                    </a:lnTo>
                    <a:lnTo>
                      <a:pt x="2496" y="174"/>
                    </a:lnTo>
                    <a:lnTo>
                      <a:pt x="2496" y="168"/>
                    </a:lnTo>
                    <a:lnTo>
                      <a:pt x="2502" y="168"/>
                    </a:lnTo>
                    <a:lnTo>
                      <a:pt x="2508" y="168"/>
                    </a:lnTo>
                    <a:lnTo>
                      <a:pt x="2514" y="168"/>
                    </a:lnTo>
                    <a:lnTo>
                      <a:pt x="2520" y="168"/>
                    </a:lnTo>
                    <a:lnTo>
                      <a:pt x="2526" y="168"/>
                    </a:lnTo>
                    <a:lnTo>
                      <a:pt x="2526" y="162"/>
                    </a:lnTo>
                    <a:lnTo>
                      <a:pt x="2532" y="162"/>
                    </a:lnTo>
                    <a:lnTo>
                      <a:pt x="2538" y="162"/>
                    </a:lnTo>
                    <a:lnTo>
                      <a:pt x="2544" y="168"/>
                    </a:lnTo>
                    <a:lnTo>
                      <a:pt x="2550" y="168"/>
                    </a:lnTo>
                    <a:lnTo>
                      <a:pt x="2556" y="168"/>
                    </a:lnTo>
                    <a:lnTo>
                      <a:pt x="2562" y="168"/>
                    </a:lnTo>
                    <a:lnTo>
                      <a:pt x="2568" y="174"/>
                    </a:lnTo>
                    <a:lnTo>
                      <a:pt x="2574" y="174"/>
                    </a:lnTo>
                    <a:lnTo>
                      <a:pt x="2580" y="174"/>
                    </a:lnTo>
                    <a:lnTo>
                      <a:pt x="2586" y="174"/>
                    </a:lnTo>
                    <a:lnTo>
                      <a:pt x="2592" y="174"/>
                    </a:lnTo>
                    <a:lnTo>
                      <a:pt x="2592" y="180"/>
                    </a:lnTo>
                    <a:lnTo>
                      <a:pt x="2598" y="180"/>
                    </a:lnTo>
                    <a:lnTo>
                      <a:pt x="2604" y="180"/>
                    </a:lnTo>
                    <a:lnTo>
                      <a:pt x="2610" y="180"/>
                    </a:lnTo>
                    <a:lnTo>
                      <a:pt x="2616" y="180"/>
                    </a:lnTo>
                    <a:lnTo>
                      <a:pt x="2622" y="180"/>
                    </a:lnTo>
                    <a:lnTo>
                      <a:pt x="2622" y="186"/>
                    </a:lnTo>
                    <a:lnTo>
                      <a:pt x="2628" y="186"/>
                    </a:lnTo>
                    <a:lnTo>
                      <a:pt x="2634" y="186"/>
                    </a:lnTo>
                    <a:lnTo>
                      <a:pt x="2640" y="186"/>
                    </a:lnTo>
                    <a:lnTo>
                      <a:pt x="2646" y="186"/>
                    </a:lnTo>
                    <a:lnTo>
                      <a:pt x="2652" y="186"/>
                    </a:lnTo>
                    <a:lnTo>
                      <a:pt x="2658" y="186"/>
                    </a:lnTo>
                    <a:lnTo>
                      <a:pt x="2664" y="186"/>
                    </a:lnTo>
                    <a:lnTo>
                      <a:pt x="2664" y="180"/>
                    </a:lnTo>
                    <a:lnTo>
                      <a:pt x="2670" y="180"/>
                    </a:lnTo>
                    <a:lnTo>
                      <a:pt x="2676" y="180"/>
                    </a:lnTo>
                    <a:lnTo>
                      <a:pt x="2682" y="180"/>
                    </a:lnTo>
                    <a:lnTo>
                      <a:pt x="2688" y="180"/>
                    </a:lnTo>
                    <a:lnTo>
                      <a:pt x="2694" y="180"/>
                    </a:lnTo>
                    <a:lnTo>
                      <a:pt x="2694" y="174"/>
                    </a:lnTo>
                    <a:lnTo>
                      <a:pt x="2700" y="174"/>
                    </a:lnTo>
                    <a:lnTo>
                      <a:pt x="2706" y="174"/>
                    </a:lnTo>
                    <a:lnTo>
                      <a:pt x="2712" y="174"/>
                    </a:lnTo>
                    <a:lnTo>
                      <a:pt x="2718" y="174"/>
                    </a:lnTo>
                    <a:lnTo>
                      <a:pt x="2724" y="168"/>
                    </a:lnTo>
                    <a:lnTo>
                      <a:pt x="2730" y="168"/>
                    </a:lnTo>
                    <a:lnTo>
                      <a:pt x="2736" y="168"/>
                    </a:lnTo>
                    <a:lnTo>
                      <a:pt x="2742" y="168"/>
                    </a:lnTo>
                    <a:lnTo>
                      <a:pt x="2742" y="162"/>
                    </a:lnTo>
                    <a:lnTo>
                      <a:pt x="2748" y="162"/>
                    </a:lnTo>
                    <a:lnTo>
                      <a:pt x="2754" y="162"/>
                    </a:lnTo>
                    <a:lnTo>
                      <a:pt x="2760" y="162"/>
                    </a:lnTo>
                    <a:lnTo>
                      <a:pt x="2760" y="168"/>
                    </a:lnTo>
                    <a:lnTo>
                      <a:pt x="2766" y="168"/>
                    </a:lnTo>
                    <a:lnTo>
                      <a:pt x="2772" y="168"/>
                    </a:lnTo>
                    <a:lnTo>
                      <a:pt x="2778" y="168"/>
                    </a:lnTo>
                    <a:lnTo>
                      <a:pt x="2784" y="168"/>
                    </a:lnTo>
                    <a:lnTo>
                      <a:pt x="2790" y="168"/>
                    </a:lnTo>
                    <a:lnTo>
                      <a:pt x="2790" y="174"/>
                    </a:lnTo>
                    <a:lnTo>
                      <a:pt x="2796" y="174"/>
                    </a:lnTo>
                    <a:lnTo>
                      <a:pt x="2802" y="174"/>
                    </a:lnTo>
                    <a:lnTo>
                      <a:pt x="2808" y="174"/>
                    </a:lnTo>
                    <a:lnTo>
                      <a:pt x="2814" y="174"/>
                    </a:lnTo>
                    <a:lnTo>
                      <a:pt x="2820" y="174"/>
                    </a:lnTo>
                    <a:lnTo>
                      <a:pt x="2826" y="174"/>
                    </a:lnTo>
                    <a:lnTo>
                      <a:pt x="2832" y="174"/>
                    </a:lnTo>
                    <a:lnTo>
                      <a:pt x="2832" y="180"/>
                    </a:lnTo>
                    <a:lnTo>
                      <a:pt x="2838" y="180"/>
                    </a:lnTo>
                    <a:lnTo>
                      <a:pt x="2844" y="180"/>
                    </a:lnTo>
                    <a:lnTo>
                      <a:pt x="2850" y="180"/>
                    </a:lnTo>
                    <a:lnTo>
                      <a:pt x="2856" y="180"/>
                    </a:lnTo>
                    <a:lnTo>
                      <a:pt x="2862" y="180"/>
                    </a:lnTo>
                    <a:lnTo>
                      <a:pt x="2868" y="180"/>
                    </a:lnTo>
                    <a:lnTo>
                      <a:pt x="2874" y="180"/>
                    </a:lnTo>
                    <a:lnTo>
                      <a:pt x="2880" y="180"/>
                    </a:lnTo>
                    <a:lnTo>
                      <a:pt x="2886" y="180"/>
                    </a:lnTo>
                    <a:lnTo>
                      <a:pt x="2892" y="180"/>
                    </a:lnTo>
                    <a:lnTo>
                      <a:pt x="2898" y="180"/>
                    </a:lnTo>
                    <a:lnTo>
                      <a:pt x="2904" y="180"/>
                    </a:lnTo>
                    <a:lnTo>
                      <a:pt x="2910" y="180"/>
                    </a:lnTo>
                    <a:lnTo>
                      <a:pt x="2910" y="186"/>
                    </a:lnTo>
                    <a:lnTo>
                      <a:pt x="2916" y="186"/>
                    </a:lnTo>
                    <a:lnTo>
                      <a:pt x="2922" y="186"/>
                    </a:lnTo>
                    <a:lnTo>
                      <a:pt x="2928" y="186"/>
                    </a:lnTo>
                    <a:lnTo>
                      <a:pt x="2934" y="186"/>
                    </a:lnTo>
                    <a:lnTo>
                      <a:pt x="2940" y="186"/>
                    </a:lnTo>
                    <a:lnTo>
                      <a:pt x="2946" y="186"/>
                    </a:lnTo>
                    <a:lnTo>
                      <a:pt x="2952" y="186"/>
                    </a:lnTo>
                    <a:lnTo>
                      <a:pt x="2958" y="186"/>
                    </a:lnTo>
                    <a:lnTo>
                      <a:pt x="2964" y="186"/>
                    </a:lnTo>
                    <a:lnTo>
                      <a:pt x="2970" y="186"/>
                    </a:lnTo>
                    <a:lnTo>
                      <a:pt x="2976" y="186"/>
                    </a:lnTo>
                    <a:lnTo>
                      <a:pt x="2976" y="180"/>
                    </a:lnTo>
                    <a:lnTo>
                      <a:pt x="2982" y="180"/>
                    </a:lnTo>
                    <a:lnTo>
                      <a:pt x="2988" y="180"/>
                    </a:lnTo>
                    <a:lnTo>
                      <a:pt x="2994" y="180"/>
                    </a:lnTo>
                    <a:lnTo>
                      <a:pt x="3000" y="180"/>
                    </a:lnTo>
                    <a:lnTo>
                      <a:pt x="3006" y="180"/>
                    </a:lnTo>
                    <a:lnTo>
                      <a:pt x="3012" y="180"/>
                    </a:lnTo>
                    <a:lnTo>
                      <a:pt x="3018" y="180"/>
                    </a:lnTo>
                    <a:lnTo>
                      <a:pt x="3024" y="180"/>
                    </a:lnTo>
                    <a:lnTo>
                      <a:pt x="3024" y="174"/>
                    </a:lnTo>
                    <a:lnTo>
                      <a:pt x="3030" y="174"/>
                    </a:lnTo>
                    <a:lnTo>
                      <a:pt x="3036" y="174"/>
                    </a:lnTo>
                    <a:lnTo>
                      <a:pt x="3042" y="174"/>
                    </a:lnTo>
                    <a:lnTo>
                      <a:pt x="3048" y="174"/>
                    </a:lnTo>
                    <a:lnTo>
                      <a:pt x="3048" y="168"/>
                    </a:lnTo>
                    <a:lnTo>
                      <a:pt x="3054" y="168"/>
                    </a:lnTo>
                    <a:lnTo>
                      <a:pt x="3060" y="168"/>
                    </a:lnTo>
                    <a:lnTo>
                      <a:pt x="3066" y="168"/>
                    </a:lnTo>
                    <a:lnTo>
                      <a:pt x="3066" y="162"/>
                    </a:lnTo>
                    <a:lnTo>
                      <a:pt x="3072" y="162"/>
                    </a:lnTo>
                    <a:lnTo>
                      <a:pt x="3078" y="162"/>
                    </a:lnTo>
                    <a:lnTo>
                      <a:pt x="3084" y="162"/>
                    </a:lnTo>
                    <a:lnTo>
                      <a:pt x="3084" y="156"/>
                    </a:lnTo>
                    <a:lnTo>
                      <a:pt x="3090" y="156"/>
                    </a:lnTo>
                    <a:lnTo>
                      <a:pt x="3096" y="156"/>
                    </a:lnTo>
                    <a:lnTo>
                      <a:pt x="3096" y="150"/>
                    </a:lnTo>
                    <a:lnTo>
                      <a:pt x="3102" y="150"/>
                    </a:lnTo>
                    <a:lnTo>
                      <a:pt x="3108" y="150"/>
                    </a:lnTo>
                    <a:lnTo>
                      <a:pt x="3108" y="144"/>
                    </a:lnTo>
                    <a:lnTo>
                      <a:pt x="3114" y="144"/>
                    </a:lnTo>
                    <a:lnTo>
                      <a:pt x="3120" y="144"/>
                    </a:lnTo>
                    <a:lnTo>
                      <a:pt x="3126" y="138"/>
                    </a:lnTo>
                    <a:lnTo>
                      <a:pt x="3132" y="138"/>
                    </a:lnTo>
                    <a:lnTo>
                      <a:pt x="3138" y="132"/>
                    </a:lnTo>
                    <a:lnTo>
                      <a:pt x="3144" y="132"/>
                    </a:lnTo>
                    <a:lnTo>
                      <a:pt x="3144" y="126"/>
                    </a:lnTo>
                    <a:lnTo>
                      <a:pt x="3150" y="126"/>
                    </a:lnTo>
                    <a:lnTo>
                      <a:pt x="3156" y="126"/>
                    </a:lnTo>
                    <a:lnTo>
                      <a:pt x="3156" y="120"/>
                    </a:lnTo>
                    <a:lnTo>
                      <a:pt x="3162" y="120"/>
                    </a:lnTo>
                    <a:lnTo>
                      <a:pt x="3168" y="120"/>
                    </a:lnTo>
                    <a:lnTo>
                      <a:pt x="3168" y="114"/>
                    </a:lnTo>
                    <a:lnTo>
                      <a:pt x="3174" y="114"/>
                    </a:lnTo>
                    <a:lnTo>
                      <a:pt x="3180" y="108"/>
                    </a:lnTo>
                    <a:lnTo>
                      <a:pt x="3186" y="108"/>
                    </a:lnTo>
                    <a:lnTo>
                      <a:pt x="3186" y="102"/>
                    </a:lnTo>
                    <a:lnTo>
                      <a:pt x="3192" y="102"/>
                    </a:lnTo>
                    <a:lnTo>
                      <a:pt x="3198" y="96"/>
                    </a:lnTo>
                    <a:lnTo>
                      <a:pt x="3204" y="96"/>
                    </a:lnTo>
                    <a:lnTo>
                      <a:pt x="3204" y="90"/>
                    </a:lnTo>
                    <a:lnTo>
                      <a:pt x="3210" y="90"/>
                    </a:lnTo>
                    <a:lnTo>
                      <a:pt x="3210" y="84"/>
                    </a:lnTo>
                    <a:lnTo>
                      <a:pt x="3216" y="84"/>
                    </a:lnTo>
                    <a:lnTo>
                      <a:pt x="3222" y="84"/>
                    </a:lnTo>
                    <a:lnTo>
                      <a:pt x="3222" y="78"/>
                    </a:lnTo>
                    <a:lnTo>
                      <a:pt x="3228" y="78"/>
                    </a:lnTo>
                    <a:lnTo>
                      <a:pt x="3228" y="72"/>
                    </a:lnTo>
                    <a:lnTo>
                      <a:pt x="3234" y="72"/>
                    </a:lnTo>
                    <a:lnTo>
                      <a:pt x="3234" y="66"/>
                    </a:lnTo>
                    <a:lnTo>
                      <a:pt x="3240" y="66"/>
                    </a:lnTo>
                    <a:lnTo>
                      <a:pt x="3240" y="60"/>
                    </a:lnTo>
                    <a:lnTo>
                      <a:pt x="3246" y="60"/>
                    </a:lnTo>
                    <a:lnTo>
                      <a:pt x="3252" y="54"/>
                    </a:lnTo>
                    <a:lnTo>
                      <a:pt x="3258" y="54"/>
                    </a:lnTo>
                    <a:lnTo>
                      <a:pt x="3264" y="54"/>
                    </a:lnTo>
                    <a:lnTo>
                      <a:pt x="3270" y="54"/>
                    </a:lnTo>
                    <a:lnTo>
                      <a:pt x="3276" y="60"/>
                    </a:lnTo>
                    <a:lnTo>
                      <a:pt x="3282" y="66"/>
                    </a:lnTo>
                    <a:lnTo>
                      <a:pt x="3288" y="72"/>
                    </a:lnTo>
                    <a:lnTo>
                      <a:pt x="3288" y="78"/>
                    </a:lnTo>
                    <a:lnTo>
                      <a:pt x="3294" y="78"/>
                    </a:lnTo>
                    <a:lnTo>
                      <a:pt x="3300" y="84"/>
                    </a:lnTo>
                    <a:lnTo>
                      <a:pt x="3306" y="90"/>
                    </a:lnTo>
                    <a:lnTo>
                      <a:pt x="3312" y="90"/>
                    </a:lnTo>
                    <a:lnTo>
                      <a:pt x="3312" y="96"/>
                    </a:lnTo>
                    <a:lnTo>
                      <a:pt x="3318" y="96"/>
                    </a:lnTo>
                    <a:lnTo>
                      <a:pt x="3318" y="102"/>
                    </a:lnTo>
                    <a:lnTo>
                      <a:pt x="3324" y="102"/>
                    </a:lnTo>
                    <a:lnTo>
                      <a:pt x="3324" y="108"/>
                    </a:lnTo>
                    <a:lnTo>
                      <a:pt x="3330" y="108"/>
                    </a:lnTo>
                    <a:lnTo>
                      <a:pt x="3330" y="114"/>
                    </a:lnTo>
                    <a:lnTo>
                      <a:pt x="3336" y="114"/>
                    </a:lnTo>
                    <a:lnTo>
                      <a:pt x="3342" y="120"/>
                    </a:lnTo>
                    <a:lnTo>
                      <a:pt x="3348" y="120"/>
                    </a:lnTo>
                    <a:lnTo>
                      <a:pt x="3348" y="126"/>
                    </a:lnTo>
                    <a:lnTo>
                      <a:pt x="3354" y="126"/>
                    </a:lnTo>
                    <a:lnTo>
                      <a:pt x="3354" y="132"/>
                    </a:lnTo>
                    <a:lnTo>
                      <a:pt x="3360" y="132"/>
                    </a:lnTo>
                    <a:lnTo>
                      <a:pt x="3366" y="132"/>
                    </a:lnTo>
                    <a:lnTo>
                      <a:pt x="3372" y="132"/>
                    </a:lnTo>
                    <a:lnTo>
                      <a:pt x="3378" y="132"/>
                    </a:lnTo>
                    <a:lnTo>
                      <a:pt x="3384" y="132"/>
                    </a:lnTo>
                    <a:lnTo>
                      <a:pt x="3384" y="126"/>
                    </a:lnTo>
                    <a:lnTo>
                      <a:pt x="3390" y="126"/>
                    </a:lnTo>
                    <a:lnTo>
                      <a:pt x="3390" y="120"/>
                    </a:lnTo>
                    <a:lnTo>
                      <a:pt x="3396" y="120"/>
                    </a:lnTo>
                    <a:lnTo>
                      <a:pt x="3402" y="114"/>
                    </a:lnTo>
                    <a:lnTo>
                      <a:pt x="3408" y="114"/>
                    </a:lnTo>
                    <a:lnTo>
                      <a:pt x="3408" y="108"/>
                    </a:lnTo>
                    <a:lnTo>
                      <a:pt x="3414" y="108"/>
                    </a:lnTo>
                    <a:lnTo>
                      <a:pt x="3414" y="102"/>
                    </a:lnTo>
                    <a:lnTo>
                      <a:pt x="3420" y="102"/>
                    </a:lnTo>
                    <a:lnTo>
                      <a:pt x="3420" y="96"/>
                    </a:lnTo>
                    <a:lnTo>
                      <a:pt x="3426" y="96"/>
                    </a:lnTo>
                    <a:lnTo>
                      <a:pt x="3426" y="90"/>
                    </a:lnTo>
                    <a:lnTo>
                      <a:pt x="3432" y="90"/>
                    </a:lnTo>
                    <a:lnTo>
                      <a:pt x="3432" y="84"/>
                    </a:lnTo>
                    <a:lnTo>
                      <a:pt x="3438" y="84"/>
                    </a:lnTo>
                    <a:lnTo>
                      <a:pt x="3444" y="78"/>
                    </a:lnTo>
                    <a:lnTo>
                      <a:pt x="3450" y="72"/>
                    </a:lnTo>
                    <a:lnTo>
                      <a:pt x="3456" y="66"/>
                    </a:lnTo>
                    <a:lnTo>
                      <a:pt x="3462" y="60"/>
                    </a:lnTo>
                    <a:lnTo>
                      <a:pt x="3468" y="60"/>
                    </a:lnTo>
                    <a:lnTo>
                      <a:pt x="3468" y="54"/>
                    </a:lnTo>
                    <a:lnTo>
                      <a:pt x="3474" y="54"/>
                    </a:lnTo>
                    <a:lnTo>
                      <a:pt x="3480" y="54"/>
                    </a:lnTo>
                    <a:lnTo>
                      <a:pt x="3486" y="54"/>
                    </a:lnTo>
                    <a:lnTo>
                      <a:pt x="3486" y="60"/>
                    </a:lnTo>
                    <a:lnTo>
                      <a:pt x="3492" y="60"/>
                    </a:lnTo>
                    <a:lnTo>
                      <a:pt x="3498" y="66"/>
                    </a:lnTo>
                    <a:lnTo>
                      <a:pt x="3504" y="66"/>
                    </a:lnTo>
                    <a:lnTo>
                      <a:pt x="3504" y="72"/>
                    </a:lnTo>
                    <a:lnTo>
                      <a:pt x="3510" y="72"/>
                    </a:lnTo>
                    <a:lnTo>
                      <a:pt x="3510" y="78"/>
                    </a:lnTo>
                    <a:lnTo>
                      <a:pt x="3516" y="78"/>
                    </a:lnTo>
                    <a:lnTo>
                      <a:pt x="3522" y="84"/>
                    </a:lnTo>
                    <a:lnTo>
                      <a:pt x="3528" y="84"/>
                    </a:lnTo>
                    <a:lnTo>
                      <a:pt x="3528" y="90"/>
                    </a:lnTo>
                    <a:lnTo>
                      <a:pt x="3534" y="90"/>
                    </a:lnTo>
                    <a:lnTo>
                      <a:pt x="3540" y="96"/>
                    </a:lnTo>
                    <a:lnTo>
                      <a:pt x="3546" y="96"/>
                    </a:lnTo>
                    <a:lnTo>
                      <a:pt x="3546" y="102"/>
                    </a:lnTo>
                    <a:lnTo>
                      <a:pt x="3552" y="102"/>
                    </a:lnTo>
                    <a:lnTo>
                      <a:pt x="3558" y="108"/>
                    </a:lnTo>
                    <a:lnTo>
                      <a:pt x="3564" y="108"/>
                    </a:lnTo>
                    <a:lnTo>
                      <a:pt x="3564" y="114"/>
                    </a:lnTo>
                    <a:lnTo>
                      <a:pt x="3570" y="114"/>
                    </a:lnTo>
                    <a:lnTo>
                      <a:pt x="3576" y="114"/>
                    </a:lnTo>
                    <a:lnTo>
                      <a:pt x="3576" y="120"/>
                    </a:lnTo>
                    <a:lnTo>
                      <a:pt x="3582" y="120"/>
                    </a:lnTo>
                    <a:lnTo>
                      <a:pt x="3588" y="120"/>
                    </a:lnTo>
                    <a:lnTo>
                      <a:pt x="3588" y="126"/>
                    </a:lnTo>
                    <a:lnTo>
                      <a:pt x="3594" y="126"/>
                    </a:lnTo>
                    <a:lnTo>
                      <a:pt x="3600" y="126"/>
                    </a:lnTo>
                    <a:lnTo>
                      <a:pt x="3600" y="132"/>
                    </a:lnTo>
                    <a:lnTo>
                      <a:pt x="3606" y="132"/>
                    </a:lnTo>
                    <a:lnTo>
                      <a:pt x="3612" y="132"/>
                    </a:lnTo>
                    <a:lnTo>
                      <a:pt x="3612" y="138"/>
                    </a:lnTo>
                    <a:lnTo>
                      <a:pt x="3618" y="138"/>
                    </a:lnTo>
                    <a:lnTo>
                      <a:pt x="3624" y="138"/>
                    </a:lnTo>
                    <a:lnTo>
                      <a:pt x="3624" y="144"/>
                    </a:lnTo>
                    <a:lnTo>
                      <a:pt x="3630" y="144"/>
                    </a:lnTo>
                    <a:lnTo>
                      <a:pt x="3636" y="144"/>
                    </a:lnTo>
                    <a:lnTo>
                      <a:pt x="3636" y="150"/>
                    </a:lnTo>
                    <a:lnTo>
                      <a:pt x="3642" y="150"/>
                    </a:lnTo>
                    <a:lnTo>
                      <a:pt x="3648" y="150"/>
                    </a:lnTo>
                    <a:lnTo>
                      <a:pt x="3654" y="150"/>
                    </a:lnTo>
                    <a:lnTo>
                      <a:pt x="3654" y="156"/>
                    </a:lnTo>
                    <a:lnTo>
                      <a:pt x="3660" y="156"/>
                    </a:lnTo>
                    <a:lnTo>
                      <a:pt x="3666" y="156"/>
                    </a:lnTo>
                    <a:lnTo>
                      <a:pt x="3672" y="156"/>
                    </a:lnTo>
                    <a:lnTo>
                      <a:pt x="3672" y="162"/>
                    </a:lnTo>
                    <a:lnTo>
                      <a:pt x="3678" y="162"/>
                    </a:lnTo>
                    <a:lnTo>
                      <a:pt x="3684" y="162"/>
                    </a:lnTo>
                    <a:lnTo>
                      <a:pt x="3690" y="162"/>
                    </a:lnTo>
                    <a:lnTo>
                      <a:pt x="3690" y="168"/>
                    </a:lnTo>
                    <a:lnTo>
                      <a:pt x="3696" y="168"/>
                    </a:lnTo>
                    <a:lnTo>
                      <a:pt x="3702" y="168"/>
                    </a:lnTo>
                    <a:lnTo>
                      <a:pt x="3708" y="168"/>
                    </a:lnTo>
                    <a:lnTo>
                      <a:pt x="3708" y="174"/>
                    </a:lnTo>
                    <a:lnTo>
                      <a:pt x="3714" y="174"/>
                    </a:lnTo>
                    <a:lnTo>
                      <a:pt x="3720" y="174"/>
                    </a:lnTo>
                    <a:lnTo>
                      <a:pt x="3726" y="174"/>
                    </a:lnTo>
                    <a:lnTo>
                      <a:pt x="3732" y="174"/>
                    </a:lnTo>
                    <a:lnTo>
                      <a:pt x="3732" y="180"/>
                    </a:lnTo>
                    <a:lnTo>
                      <a:pt x="3738" y="180"/>
                    </a:lnTo>
                    <a:lnTo>
                      <a:pt x="3744" y="180"/>
                    </a:lnTo>
                    <a:lnTo>
                      <a:pt x="3750" y="180"/>
                    </a:lnTo>
                    <a:lnTo>
                      <a:pt x="3756" y="180"/>
                    </a:lnTo>
                    <a:lnTo>
                      <a:pt x="3762" y="186"/>
                    </a:lnTo>
                    <a:lnTo>
                      <a:pt x="3768" y="186"/>
                    </a:lnTo>
                    <a:lnTo>
                      <a:pt x="3774" y="186"/>
                    </a:lnTo>
                    <a:lnTo>
                      <a:pt x="3780" y="186"/>
                    </a:lnTo>
                    <a:lnTo>
                      <a:pt x="3786" y="186"/>
                    </a:lnTo>
                    <a:lnTo>
                      <a:pt x="3792" y="186"/>
                    </a:lnTo>
                    <a:lnTo>
                      <a:pt x="3798" y="192"/>
                    </a:lnTo>
                    <a:lnTo>
                      <a:pt x="3804" y="192"/>
                    </a:lnTo>
                    <a:lnTo>
                      <a:pt x="3810" y="192"/>
                    </a:lnTo>
                    <a:lnTo>
                      <a:pt x="3816" y="192"/>
                    </a:lnTo>
                    <a:lnTo>
                      <a:pt x="3822" y="192"/>
                    </a:lnTo>
                    <a:lnTo>
                      <a:pt x="3828" y="192"/>
                    </a:lnTo>
                    <a:lnTo>
                      <a:pt x="3834" y="192"/>
                    </a:lnTo>
                    <a:lnTo>
                      <a:pt x="3840" y="192"/>
                    </a:lnTo>
                    <a:lnTo>
                      <a:pt x="3846" y="192"/>
                    </a:lnTo>
                    <a:lnTo>
                      <a:pt x="3852" y="192"/>
                    </a:lnTo>
                    <a:lnTo>
                      <a:pt x="3858" y="192"/>
                    </a:lnTo>
                    <a:lnTo>
                      <a:pt x="3864" y="192"/>
                    </a:lnTo>
                    <a:lnTo>
                      <a:pt x="3870" y="192"/>
                    </a:lnTo>
                    <a:lnTo>
                      <a:pt x="3876" y="192"/>
                    </a:lnTo>
                    <a:lnTo>
                      <a:pt x="3882" y="192"/>
                    </a:lnTo>
                    <a:lnTo>
                      <a:pt x="3888" y="192"/>
                    </a:lnTo>
                    <a:lnTo>
                      <a:pt x="3894" y="192"/>
                    </a:lnTo>
                    <a:lnTo>
                      <a:pt x="3900" y="192"/>
                    </a:lnTo>
                    <a:lnTo>
                      <a:pt x="3906" y="192"/>
                    </a:lnTo>
                    <a:lnTo>
                      <a:pt x="3912" y="192"/>
                    </a:lnTo>
                    <a:lnTo>
                      <a:pt x="3918" y="192"/>
                    </a:lnTo>
                    <a:lnTo>
                      <a:pt x="3918" y="186"/>
                    </a:lnTo>
                    <a:lnTo>
                      <a:pt x="3924" y="186"/>
                    </a:lnTo>
                    <a:lnTo>
                      <a:pt x="3930" y="186"/>
                    </a:lnTo>
                    <a:lnTo>
                      <a:pt x="3936" y="186"/>
                    </a:lnTo>
                    <a:lnTo>
                      <a:pt x="3942" y="186"/>
                    </a:lnTo>
                    <a:lnTo>
                      <a:pt x="3948" y="186"/>
                    </a:lnTo>
                    <a:lnTo>
                      <a:pt x="3954" y="186"/>
                    </a:lnTo>
                    <a:lnTo>
                      <a:pt x="3960" y="186"/>
                    </a:lnTo>
                    <a:lnTo>
                      <a:pt x="3960" y="180"/>
                    </a:lnTo>
                    <a:lnTo>
                      <a:pt x="3966" y="180"/>
                    </a:lnTo>
                    <a:lnTo>
                      <a:pt x="3972" y="180"/>
                    </a:lnTo>
                    <a:lnTo>
                      <a:pt x="3978" y="180"/>
                    </a:lnTo>
                    <a:lnTo>
                      <a:pt x="3984" y="180"/>
                    </a:lnTo>
                    <a:lnTo>
                      <a:pt x="3984" y="174"/>
                    </a:lnTo>
                    <a:lnTo>
                      <a:pt x="3990" y="174"/>
                    </a:lnTo>
                    <a:lnTo>
                      <a:pt x="3996" y="174"/>
                    </a:lnTo>
                    <a:lnTo>
                      <a:pt x="4002" y="174"/>
                    </a:lnTo>
                    <a:lnTo>
                      <a:pt x="4008" y="174"/>
                    </a:lnTo>
                    <a:lnTo>
                      <a:pt x="4008" y="168"/>
                    </a:lnTo>
                    <a:lnTo>
                      <a:pt x="4014" y="168"/>
                    </a:lnTo>
                    <a:lnTo>
                      <a:pt x="4020" y="168"/>
                    </a:lnTo>
                    <a:lnTo>
                      <a:pt x="4026" y="168"/>
                    </a:lnTo>
                    <a:lnTo>
                      <a:pt x="4026" y="162"/>
                    </a:lnTo>
                    <a:lnTo>
                      <a:pt x="4032" y="162"/>
                    </a:lnTo>
                    <a:lnTo>
                      <a:pt x="4038" y="162"/>
                    </a:lnTo>
                    <a:lnTo>
                      <a:pt x="4044" y="162"/>
                    </a:lnTo>
                    <a:lnTo>
                      <a:pt x="4044" y="156"/>
                    </a:lnTo>
                    <a:lnTo>
                      <a:pt x="4050" y="156"/>
                    </a:lnTo>
                    <a:lnTo>
                      <a:pt x="4056" y="156"/>
                    </a:lnTo>
                    <a:lnTo>
                      <a:pt x="4062" y="156"/>
                    </a:lnTo>
                    <a:lnTo>
                      <a:pt x="4062" y="150"/>
                    </a:lnTo>
                    <a:lnTo>
                      <a:pt x="4068" y="150"/>
                    </a:lnTo>
                    <a:lnTo>
                      <a:pt x="4074" y="150"/>
                    </a:lnTo>
                    <a:lnTo>
                      <a:pt x="4080" y="150"/>
                    </a:lnTo>
                    <a:lnTo>
                      <a:pt x="4080" y="144"/>
                    </a:lnTo>
                    <a:lnTo>
                      <a:pt x="4086" y="144"/>
                    </a:lnTo>
                    <a:lnTo>
                      <a:pt x="4092" y="144"/>
                    </a:lnTo>
                    <a:lnTo>
                      <a:pt x="4098" y="144"/>
                    </a:lnTo>
                    <a:lnTo>
                      <a:pt x="4104" y="144"/>
                    </a:lnTo>
                    <a:lnTo>
                      <a:pt x="4104" y="150"/>
                    </a:lnTo>
                    <a:lnTo>
                      <a:pt x="4110" y="150"/>
                    </a:lnTo>
                    <a:lnTo>
                      <a:pt x="4116" y="150"/>
                    </a:lnTo>
                    <a:lnTo>
                      <a:pt x="4122" y="150"/>
                    </a:lnTo>
                    <a:lnTo>
                      <a:pt x="4128" y="150"/>
                    </a:lnTo>
                    <a:lnTo>
                      <a:pt x="4134" y="150"/>
                    </a:lnTo>
                    <a:lnTo>
                      <a:pt x="4140" y="150"/>
                    </a:lnTo>
                    <a:lnTo>
                      <a:pt x="4146" y="150"/>
                    </a:lnTo>
                    <a:lnTo>
                      <a:pt x="4152" y="150"/>
                    </a:lnTo>
                    <a:lnTo>
                      <a:pt x="4158" y="150"/>
                    </a:lnTo>
                    <a:lnTo>
                      <a:pt x="4164" y="150"/>
                    </a:lnTo>
                    <a:lnTo>
                      <a:pt x="4170" y="150"/>
                    </a:lnTo>
                    <a:lnTo>
                      <a:pt x="4176" y="150"/>
                    </a:lnTo>
                    <a:lnTo>
                      <a:pt x="4182" y="150"/>
                    </a:lnTo>
                    <a:lnTo>
                      <a:pt x="4188" y="150"/>
                    </a:lnTo>
                    <a:lnTo>
                      <a:pt x="4194" y="150"/>
                    </a:lnTo>
                    <a:lnTo>
                      <a:pt x="4200" y="150"/>
                    </a:lnTo>
                    <a:lnTo>
                      <a:pt x="4206" y="150"/>
                    </a:lnTo>
                    <a:lnTo>
                      <a:pt x="4212" y="150"/>
                    </a:lnTo>
                    <a:lnTo>
                      <a:pt x="4218" y="150"/>
                    </a:lnTo>
                    <a:lnTo>
                      <a:pt x="4224" y="150"/>
                    </a:lnTo>
                    <a:lnTo>
                      <a:pt x="4230" y="150"/>
                    </a:lnTo>
                    <a:lnTo>
                      <a:pt x="4236" y="150"/>
                    </a:lnTo>
                    <a:lnTo>
                      <a:pt x="4242" y="150"/>
                    </a:lnTo>
                    <a:lnTo>
                      <a:pt x="4248" y="150"/>
                    </a:lnTo>
                    <a:lnTo>
                      <a:pt x="4254" y="150"/>
                    </a:lnTo>
                    <a:lnTo>
                      <a:pt x="4260" y="150"/>
                    </a:lnTo>
                    <a:lnTo>
                      <a:pt x="4260" y="144"/>
                    </a:lnTo>
                    <a:lnTo>
                      <a:pt x="4266" y="144"/>
                    </a:lnTo>
                    <a:lnTo>
                      <a:pt x="4272" y="144"/>
                    </a:lnTo>
                    <a:lnTo>
                      <a:pt x="4272" y="138"/>
                    </a:lnTo>
                    <a:lnTo>
                      <a:pt x="4278" y="138"/>
                    </a:lnTo>
                    <a:lnTo>
                      <a:pt x="4284" y="138"/>
                    </a:lnTo>
                    <a:lnTo>
                      <a:pt x="4284" y="132"/>
                    </a:lnTo>
                    <a:lnTo>
                      <a:pt x="4290" y="132"/>
                    </a:lnTo>
                    <a:lnTo>
                      <a:pt x="4296" y="126"/>
                    </a:lnTo>
                    <a:lnTo>
                      <a:pt x="4302" y="126"/>
                    </a:lnTo>
                    <a:lnTo>
                      <a:pt x="4302" y="120"/>
                    </a:lnTo>
                    <a:lnTo>
                      <a:pt x="4308" y="120"/>
                    </a:lnTo>
                    <a:lnTo>
                      <a:pt x="4308" y="114"/>
                    </a:lnTo>
                    <a:lnTo>
                      <a:pt x="4314" y="114"/>
                    </a:lnTo>
                    <a:lnTo>
                      <a:pt x="4320" y="114"/>
                    </a:lnTo>
                    <a:lnTo>
                      <a:pt x="4320" y="108"/>
                    </a:lnTo>
                    <a:lnTo>
                      <a:pt x="4326" y="108"/>
                    </a:lnTo>
                    <a:lnTo>
                      <a:pt x="4326" y="102"/>
                    </a:lnTo>
                    <a:lnTo>
                      <a:pt x="4332" y="102"/>
                    </a:lnTo>
                    <a:lnTo>
                      <a:pt x="4332" y="96"/>
                    </a:lnTo>
                    <a:lnTo>
                      <a:pt x="4338" y="96"/>
                    </a:lnTo>
                    <a:lnTo>
                      <a:pt x="4344" y="90"/>
                    </a:lnTo>
                    <a:lnTo>
                      <a:pt x="4350" y="90"/>
                    </a:lnTo>
                    <a:lnTo>
                      <a:pt x="4350" y="84"/>
                    </a:lnTo>
                    <a:lnTo>
                      <a:pt x="4356" y="84"/>
                    </a:lnTo>
                    <a:lnTo>
                      <a:pt x="4356" y="78"/>
                    </a:lnTo>
                    <a:lnTo>
                      <a:pt x="4362" y="78"/>
                    </a:lnTo>
                    <a:lnTo>
                      <a:pt x="4368" y="72"/>
                    </a:lnTo>
                    <a:lnTo>
                      <a:pt x="4374" y="72"/>
                    </a:lnTo>
                    <a:lnTo>
                      <a:pt x="4374" y="66"/>
                    </a:lnTo>
                    <a:lnTo>
                      <a:pt x="4380" y="66"/>
                    </a:lnTo>
                    <a:lnTo>
                      <a:pt x="4386" y="66"/>
                    </a:lnTo>
                    <a:lnTo>
                      <a:pt x="4386" y="60"/>
                    </a:lnTo>
                    <a:lnTo>
                      <a:pt x="4392" y="60"/>
                    </a:lnTo>
                    <a:lnTo>
                      <a:pt x="4398" y="60"/>
                    </a:lnTo>
                    <a:lnTo>
                      <a:pt x="4404" y="54"/>
                    </a:lnTo>
                    <a:lnTo>
                      <a:pt x="4410" y="54"/>
                    </a:lnTo>
                    <a:lnTo>
                      <a:pt x="4416" y="54"/>
                    </a:lnTo>
                    <a:lnTo>
                      <a:pt x="4422" y="54"/>
                    </a:lnTo>
                    <a:lnTo>
                      <a:pt x="4428" y="54"/>
                    </a:lnTo>
                    <a:lnTo>
                      <a:pt x="4434" y="54"/>
                    </a:lnTo>
                    <a:lnTo>
                      <a:pt x="4440" y="54"/>
                    </a:lnTo>
                    <a:lnTo>
                      <a:pt x="4446" y="54"/>
                    </a:lnTo>
                    <a:lnTo>
                      <a:pt x="4452" y="54"/>
                    </a:lnTo>
                    <a:lnTo>
                      <a:pt x="4452" y="48"/>
                    </a:lnTo>
                    <a:lnTo>
                      <a:pt x="4458" y="48"/>
                    </a:lnTo>
                    <a:lnTo>
                      <a:pt x="4464" y="48"/>
                    </a:lnTo>
                    <a:lnTo>
                      <a:pt x="4470" y="48"/>
                    </a:lnTo>
                    <a:lnTo>
                      <a:pt x="4476" y="48"/>
                    </a:lnTo>
                    <a:lnTo>
                      <a:pt x="4482" y="48"/>
                    </a:lnTo>
                    <a:lnTo>
                      <a:pt x="4488" y="48"/>
                    </a:lnTo>
                    <a:lnTo>
                      <a:pt x="4494" y="48"/>
                    </a:lnTo>
                    <a:lnTo>
                      <a:pt x="4500" y="48"/>
                    </a:lnTo>
                    <a:lnTo>
                      <a:pt x="4506" y="48"/>
                    </a:lnTo>
                    <a:lnTo>
                      <a:pt x="4512" y="48"/>
                    </a:lnTo>
                    <a:lnTo>
                      <a:pt x="4518" y="48"/>
                    </a:lnTo>
                    <a:lnTo>
                      <a:pt x="4524" y="48"/>
                    </a:lnTo>
                    <a:lnTo>
                      <a:pt x="4530" y="48"/>
                    </a:lnTo>
                    <a:lnTo>
                      <a:pt x="4536" y="42"/>
                    </a:lnTo>
                    <a:lnTo>
                      <a:pt x="4542" y="42"/>
                    </a:lnTo>
                    <a:lnTo>
                      <a:pt x="4548" y="42"/>
                    </a:lnTo>
                    <a:lnTo>
                      <a:pt x="4554" y="42"/>
                    </a:lnTo>
                    <a:lnTo>
                      <a:pt x="4560" y="42"/>
                    </a:lnTo>
                    <a:lnTo>
                      <a:pt x="4566" y="42"/>
                    </a:lnTo>
                    <a:lnTo>
                      <a:pt x="4572" y="42"/>
                    </a:lnTo>
                    <a:lnTo>
                      <a:pt x="4578" y="42"/>
                    </a:lnTo>
                    <a:lnTo>
                      <a:pt x="4584" y="42"/>
                    </a:lnTo>
                    <a:lnTo>
                      <a:pt x="4590" y="42"/>
                    </a:lnTo>
                    <a:lnTo>
                      <a:pt x="4590" y="48"/>
                    </a:lnTo>
                    <a:lnTo>
                      <a:pt x="4596" y="48"/>
                    </a:lnTo>
                    <a:lnTo>
                      <a:pt x="4602" y="48"/>
                    </a:lnTo>
                    <a:lnTo>
                      <a:pt x="4608" y="48"/>
                    </a:lnTo>
                    <a:lnTo>
                      <a:pt x="4608" y="54"/>
                    </a:lnTo>
                    <a:lnTo>
                      <a:pt x="4614" y="54"/>
                    </a:lnTo>
                    <a:lnTo>
                      <a:pt x="4620" y="54"/>
                    </a:lnTo>
                    <a:lnTo>
                      <a:pt x="4620" y="60"/>
                    </a:lnTo>
                    <a:lnTo>
                      <a:pt x="4626" y="60"/>
                    </a:lnTo>
                    <a:lnTo>
                      <a:pt x="4632" y="60"/>
                    </a:lnTo>
                    <a:lnTo>
                      <a:pt x="4632" y="66"/>
                    </a:lnTo>
                    <a:lnTo>
                      <a:pt x="4638" y="66"/>
                    </a:lnTo>
                    <a:lnTo>
                      <a:pt x="4638" y="72"/>
                    </a:lnTo>
                    <a:lnTo>
                      <a:pt x="4644" y="72"/>
                    </a:lnTo>
                    <a:lnTo>
                      <a:pt x="4650" y="78"/>
                    </a:lnTo>
                    <a:lnTo>
                      <a:pt x="4656" y="78"/>
                    </a:lnTo>
                    <a:lnTo>
                      <a:pt x="4656" y="84"/>
                    </a:lnTo>
                    <a:lnTo>
                      <a:pt x="4662" y="84"/>
                    </a:lnTo>
                    <a:lnTo>
                      <a:pt x="4662" y="90"/>
                    </a:lnTo>
                    <a:lnTo>
                      <a:pt x="4668" y="90"/>
                    </a:lnTo>
                    <a:lnTo>
                      <a:pt x="4668" y="96"/>
                    </a:lnTo>
                    <a:lnTo>
                      <a:pt x="4674" y="96"/>
                    </a:lnTo>
                    <a:lnTo>
                      <a:pt x="4680" y="96"/>
                    </a:lnTo>
                    <a:lnTo>
                      <a:pt x="4680" y="102"/>
                    </a:lnTo>
                    <a:lnTo>
                      <a:pt x="4686" y="102"/>
                    </a:lnTo>
                    <a:lnTo>
                      <a:pt x="4686" y="108"/>
                    </a:lnTo>
                    <a:lnTo>
                      <a:pt x="4692" y="108"/>
                    </a:lnTo>
                    <a:lnTo>
                      <a:pt x="4698" y="108"/>
                    </a:lnTo>
                    <a:lnTo>
                      <a:pt x="4698" y="114"/>
                    </a:lnTo>
                    <a:lnTo>
                      <a:pt x="4704" y="114"/>
                    </a:lnTo>
                    <a:lnTo>
                      <a:pt x="4704" y="120"/>
                    </a:lnTo>
                    <a:lnTo>
                      <a:pt x="4710" y="120"/>
                    </a:lnTo>
                    <a:lnTo>
                      <a:pt x="4710" y="126"/>
                    </a:lnTo>
                    <a:lnTo>
                      <a:pt x="4716" y="126"/>
                    </a:lnTo>
                    <a:lnTo>
                      <a:pt x="4716" y="132"/>
                    </a:lnTo>
                    <a:lnTo>
                      <a:pt x="4722" y="132"/>
                    </a:lnTo>
                    <a:lnTo>
                      <a:pt x="4722" y="138"/>
                    </a:lnTo>
                    <a:lnTo>
                      <a:pt x="4722" y="144"/>
                    </a:lnTo>
                    <a:lnTo>
                      <a:pt x="4728" y="144"/>
                    </a:lnTo>
                    <a:lnTo>
                      <a:pt x="4728" y="150"/>
                    </a:lnTo>
                    <a:lnTo>
                      <a:pt x="4734" y="150"/>
                    </a:lnTo>
                    <a:lnTo>
                      <a:pt x="4734" y="156"/>
                    </a:lnTo>
                    <a:lnTo>
                      <a:pt x="4740" y="156"/>
                    </a:lnTo>
                    <a:lnTo>
                      <a:pt x="4740" y="162"/>
                    </a:lnTo>
                    <a:lnTo>
                      <a:pt x="4746" y="162"/>
                    </a:lnTo>
                    <a:lnTo>
                      <a:pt x="4746" y="168"/>
                    </a:lnTo>
                    <a:lnTo>
                      <a:pt x="4752" y="174"/>
                    </a:lnTo>
                    <a:lnTo>
                      <a:pt x="4758" y="180"/>
                    </a:lnTo>
                    <a:lnTo>
                      <a:pt x="4764" y="180"/>
                    </a:lnTo>
                    <a:lnTo>
                      <a:pt x="4764" y="186"/>
                    </a:lnTo>
                    <a:lnTo>
                      <a:pt x="4770" y="186"/>
                    </a:lnTo>
                    <a:lnTo>
                      <a:pt x="4770" y="192"/>
                    </a:lnTo>
                    <a:lnTo>
                      <a:pt x="4776" y="192"/>
                    </a:lnTo>
                    <a:lnTo>
                      <a:pt x="4782" y="192"/>
                    </a:lnTo>
                    <a:lnTo>
                      <a:pt x="4782" y="198"/>
                    </a:lnTo>
                    <a:lnTo>
                      <a:pt x="4788" y="198"/>
                    </a:lnTo>
                    <a:lnTo>
                      <a:pt x="4794" y="198"/>
                    </a:lnTo>
                    <a:lnTo>
                      <a:pt x="4800" y="198"/>
                    </a:lnTo>
                    <a:lnTo>
                      <a:pt x="4806" y="198"/>
                    </a:lnTo>
                    <a:lnTo>
                      <a:pt x="4812" y="198"/>
                    </a:lnTo>
                    <a:lnTo>
                      <a:pt x="4818" y="198"/>
                    </a:lnTo>
                    <a:lnTo>
                      <a:pt x="4824" y="198"/>
                    </a:lnTo>
                    <a:lnTo>
                      <a:pt x="4830" y="198"/>
                    </a:lnTo>
                    <a:lnTo>
                      <a:pt x="4830" y="192"/>
                    </a:lnTo>
                    <a:lnTo>
                      <a:pt x="4836" y="192"/>
                    </a:lnTo>
                    <a:lnTo>
                      <a:pt x="4842" y="192"/>
                    </a:lnTo>
                    <a:lnTo>
                      <a:pt x="4842" y="186"/>
                    </a:lnTo>
                    <a:lnTo>
                      <a:pt x="4848" y="186"/>
                    </a:lnTo>
                    <a:lnTo>
                      <a:pt x="4854" y="180"/>
                    </a:lnTo>
                    <a:lnTo>
                      <a:pt x="4860" y="180"/>
                    </a:lnTo>
                    <a:lnTo>
                      <a:pt x="4860" y="174"/>
                    </a:lnTo>
                    <a:lnTo>
                      <a:pt x="4866" y="174"/>
                    </a:lnTo>
                    <a:lnTo>
                      <a:pt x="4866" y="168"/>
                    </a:lnTo>
                    <a:lnTo>
                      <a:pt x="4872" y="168"/>
                    </a:lnTo>
                    <a:lnTo>
                      <a:pt x="4872" y="162"/>
                    </a:lnTo>
                    <a:lnTo>
                      <a:pt x="4878" y="162"/>
                    </a:lnTo>
                    <a:lnTo>
                      <a:pt x="4878" y="156"/>
                    </a:lnTo>
                    <a:lnTo>
                      <a:pt x="4884" y="156"/>
                    </a:lnTo>
                    <a:lnTo>
                      <a:pt x="4884" y="150"/>
                    </a:lnTo>
                    <a:lnTo>
                      <a:pt x="4884" y="144"/>
                    </a:lnTo>
                    <a:lnTo>
                      <a:pt x="4890" y="144"/>
                    </a:lnTo>
                    <a:lnTo>
                      <a:pt x="4890" y="138"/>
                    </a:lnTo>
                    <a:lnTo>
                      <a:pt x="4896" y="138"/>
                    </a:lnTo>
                    <a:lnTo>
                      <a:pt x="4896" y="132"/>
                    </a:lnTo>
                    <a:lnTo>
                      <a:pt x="4902" y="126"/>
                    </a:lnTo>
                    <a:lnTo>
                      <a:pt x="4902" y="120"/>
                    </a:lnTo>
                    <a:lnTo>
                      <a:pt x="4908" y="120"/>
                    </a:lnTo>
                    <a:lnTo>
                      <a:pt x="4908" y="114"/>
                    </a:lnTo>
                    <a:lnTo>
                      <a:pt x="4914" y="108"/>
                    </a:lnTo>
                    <a:lnTo>
                      <a:pt x="4920" y="102"/>
                    </a:lnTo>
                    <a:lnTo>
                      <a:pt x="4920" y="96"/>
                    </a:lnTo>
                    <a:lnTo>
                      <a:pt x="4926" y="96"/>
                    </a:lnTo>
                    <a:lnTo>
                      <a:pt x="4932" y="90"/>
                    </a:lnTo>
                    <a:lnTo>
                      <a:pt x="4938" y="90"/>
                    </a:lnTo>
                    <a:lnTo>
                      <a:pt x="4938" y="84"/>
                    </a:lnTo>
                    <a:lnTo>
                      <a:pt x="4944" y="84"/>
                    </a:lnTo>
                    <a:lnTo>
                      <a:pt x="4944" y="78"/>
                    </a:lnTo>
                    <a:lnTo>
                      <a:pt x="4950" y="78"/>
                    </a:lnTo>
                    <a:lnTo>
                      <a:pt x="4950" y="72"/>
                    </a:lnTo>
                    <a:lnTo>
                      <a:pt x="4956" y="72"/>
                    </a:lnTo>
                    <a:lnTo>
                      <a:pt x="4962" y="72"/>
                    </a:lnTo>
                    <a:lnTo>
                      <a:pt x="4962" y="66"/>
                    </a:lnTo>
                    <a:lnTo>
                      <a:pt x="4968" y="66"/>
                    </a:lnTo>
                    <a:lnTo>
                      <a:pt x="4968" y="60"/>
                    </a:lnTo>
                    <a:lnTo>
                      <a:pt x="4974" y="60"/>
                    </a:lnTo>
                    <a:lnTo>
                      <a:pt x="4974" y="54"/>
                    </a:lnTo>
                    <a:lnTo>
                      <a:pt x="4980" y="54"/>
                    </a:lnTo>
                    <a:lnTo>
                      <a:pt x="4980" y="48"/>
                    </a:lnTo>
                    <a:lnTo>
                      <a:pt x="4986" y="48"/>
                    </a:lnTo>
                    <a:lnTo>
                      <a:pt x="4986" y="42"/>
                    </a:lnTo>
                    <a:lnTo>
                      <a:pt x="4992" y="42"/>
                    </a:lnTo>
                    <a:lnTo>
                      <a:pt x="4998" y="36"/>
                    </a:lnTo>
                    <a:lnTo>
                      <a:pt x="5004" y="36"/>
                    </a:lnTo>
                    <a:lnTo>
                      <a:pt x="5004" y="30"/>
                    </a:lnTo>
                    <a:lnTo>
                      <a:pt x="5010" y="30"/>
                    </a:lnTo>
                    <a:lnTo>
                      <a:pt x="5016" y="30"/>
                    </a:lnTo>
                    <a:lnTo>
                      <a:pt x="5016" y="24"/>
                    </a:lnTo>
                    <a:lnTo>
                      <a:pt x="5022" y="24"/>
                    </a:lnTo>
                    <a:lnTo>
                      <a:pt x="5028" y="24"/>
                    </a:lnTo>
                    <a:lnTo>
                      <a:pt x="5034" y="24"/>
                    </a:lnTo>
                    <a:lnTo>
                      <a:pt x="5034" y="18"/>
                    </a:lnTo>
                    <a:lnTo>
                      <a:pt x="5040" y="18"/>
                    </a:lnTo>
                    <a:lnTo>
                      <a:pt x="5046" y="18"/>
                    </a:lnTo>
                    <a:lnTo>
                      <a:pt x="5052" y="18"/>
                    </a:lnTo>
                    <a:lnTo>
                      <a:pt x="5058" y="18"/>
                    </a:lnTo>
                    <a:lnTo>
                      <a:pt x="5064" y="18"/>
                    </a:lnTo>
                    <a:lnTo>
                      <a:pt x="5064" y="24"/>
                    </a:lnTo>
                    <a:lnTo>
                      <a:pt x="5070" y="24"/>
                    </a:lnTo>
                    <a:lnTo>
                      <a:pt x="5076" y="24"/>
                    </a:lnTo>
                    <a:lnTo>
                      <a:pt x="5082" y="24"/>
                    </a:lnTo>
                    <a:lnTo>
                      <a:pt x="5088" y="24"/>
                    </a:lnTo>
                    <a:lnTo>
                      <a:pt x="5094" y="24"/>
                    </a:lnTo>
                    <a:lnTo>
                      <a:pt x="5100" y="24"/>
                    </a:lnTo>
                    <a:lnTo>
                      <a:pt x="5106" y="24"/>
                    </a:lnTo>
                    <a:lnTo>
                      <a:pt x="5106" y="30"/>
                    </a:lnTo>
                    <a:lnTo>
                      <a:pt x="5112" y="30"/>
                    </a:lnTo>
                    <a:lnTo>
                      <a:pt x="5118" y="30"/>
                    </a:lnTo>
                    <a:lnTo>
                      <a:pt x="5124" y="30"/>
                    </a:lnTo>
                    <a:lnTo>
                      <a:pt x="5130" y="30"/>
                    </a:lnTo>
                    <a:lnTo>
                      <a:pt x="5136" y="30"/>
                    </a:lnTo>
                    <a:lnTo>
                      <a:pt x="5142" y="30"/>
                    </a:lnTo>
                    <a:lnTo>
                      <a:pt x="5142" y="36"/>
                    </a:lnTo>
                    <a:lnTo>
                      <a:pt x="5148" y="36"/>
                    </a:lnTo>
                    <a:lnTo>
                      <a:pt x="5154" y="36"/>
                    </a:lnTo>
                    <a:lnTo>
                      <a:pt x="5160" y="36"/>
                    </a:lnTo>
                    <a:lnTo>
                      <a:pt x="5166" y="36"/>
                    </a:lnTo>
                    <a:lnTo>
                      <a:pt x="5172" y="36"/>
                    </a:lnTo>
                    <a:lnTo>
                      <a:pt x="5178" y="36"/>
                    </a:lnTo>
                    <a:lnTo>
                      <a:pt x="5184" y="36"/>
                    </a:lnTo>
                    <a:lnTo>
                      <a:pt x="5184" y="42"/>
                    </a:lnTo>
                    <a:lnTo>
                      <a:pt x="5190" y="42"/>
                    </a:lnTo>
                    <a:lnTo>
                      <a:pt x="5196" y="42"/>
                    </a:lnTo>
                    <a:lnTo>
                      <a:pt x="5202" y="42"/>
                    </a:lnTo>
                    <a:lnTo>
                      <a:pt x="5202" y="36"/>
                    </a:lnTo>
                    <a:lnTo>
                      <a:pt x="5208" y="36"/>
                    </a:lnTo>
                    <a:lnTo>
                      <a:pt x="5214" y="30"/>
                    </a:lnTo>
                    <a:lnTo>
                      <a:pt x="5220" y="24"/>
                    </a:lnTo>
                    <a:lnTo>
                      <a:pt x="5226" y="24"/>
                    </a:lnTo>
                    <a:lnTo>
                      <a:pt x="5226" y="18"/>
                    </a:lnTo>
                    <a:lnTo>
                      <a:pt x="5232" y="18"/>
                    </a:lnTo>
                    <a:lnTo>
                      <a:pt x="5232" y="12"/>
                    </a:lnTo>
                    <a:lnTo>
                      <a:pt x="5238" y="12"/>
                    </a:lnTo>
                    <a:lnTo>
                      <a:pt x="5244" y="12"/>
                    </a:lnTo>
                    <a:lnTo>
                      <a:pt x="5244" y="6"/>
                    </a:lnTo>
                    <a:lnTo>
                      <a:pt x="5250" y="6"/>
                    </a:lnTo>
                    <a:lnTo>
                      <a:pt x="5256" y="6"/>
                    </a:lnTo>
                    <a:lnTo>
                      <a:pt x="5262" y="0"/>
                    </a:lnTo>
                    <a:lnTo>
                      <a:pt x="5268" y="0"/>
                    </a:lnTo>
                    <a:lnTo>
                      <a:pt x="5274" y="0"/>
                    </a:lnTo>
                    <a:lnTo>
                      <a:pt x="5280" y="0"/>
                    </a:lnTo>
                    <a:lnTo>
                      <a:pt x="5286" y="0"/>
                    </a:lnTo>
                    <a:lnTo>
                      <a:pt x="5292" y="0"/>
                    </a:lnTo>
                  </a:path>
                </a:pathLst>
              </a:custGeom>
              <a:noFill/>
              <a:ln w="1270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 name="Freeform 57">
                <a:extLst>
                  <a:ext uri="{FF2B5EF4-FFF2-40B4-BE49-F238E27FC236}">
                    <a16:creationId xmlns:a16="http://schemas.microsoft.com/office/drawing/2014/main" id="{6D0E5D35-285F-8228-83B2-AEB7E9F4436E}"/>
                  </a:ext>
                </a:extLst>
              </p:cNvPr>
              <p:cNvSpPr>
                <a:spLocks/>
              </p:cNvSpPr>
              <p:nvPr/>
            </p:nvSpPr>
            <p:spPr bwMode="auto">
              <a:xfrm>
                <a:off x="522801" y="2189398"/>
                <a:ext cx="4524423" cy="251026"/>
              </a:xfrm>
              <a:custGeom>
                <a:avLst/>
                <a:gdLst>
                  <a:gd name="T0" fmla="*/ 78 w 5292"/>
                  <a:gd name="T1" fmla="*/ 288 h 288"/>
                  <a:gd name="T2" fmla="*/ 162 w 5292"/>
                  <a:gd name="T3" fmla="*/ 288 h 288"/>
                  <a:gd name="T4" fmla="*/ 246 w 5292"/>
                  <a:gd name="T5" fmla="*/ 288 h 288"/>
                  <a:gd name="T6" fmla="*/ 330 w 5292"/>
                  <a:gd name="T7" fmla="*/ 288 h 288"/>
                  <a:gd name="T8" fmla="*/ 414 w 5292"/>
                  <a:gd name="T9" fmla="*/ 288 h 288"/>
                  <a:gd name="T10" fmla="*/ 498 w 5292"/>
                  <a:gd name="T11" fmla="*/ 288 h 288"/>
                  <a:gd name="T12" fmla="*/ 582 w 5292"/>
                  <a:gd name="T13" fmla="*/ 288 h 288"/>
                  <a:gd name="T14" fmla="*/ 666 w 5292"/>
                  <a:gd name="T15" fmla="*/ 288 h 288"/>
                  <a:gd name="T16" fmla="*/ 750 w 5292"/>
                  <a:gd name="T17" fmla="*/ 288 h 288"/>
                  <a:gd name="T18" fmla="*/ 834 w 5292"/>
                  <a:gd name="T19" fmla="*/ 288 h 288"/>
                  <a:gd name="T20" fmla="*/ 918 w 5292"/>
                  <a:gd name="T21" fmla="*/ 288 h 288"/>
                  <a:gd name="T22" fmla="*/ 1002 w 5292"/>
                  <a:gd name="T23" fmla="*/ 288 h 288"/>
                  <a:gd name="T24" fmla="*/ 1086 w 5292"/>
                  <a:gd name="T25" fmla="*/ 288 h 288"/>
                  <a:gd name="T26" fmla="*/ 1170 w 5292"/>
                  <a:gd name="T27" fmla="*/ 288 h 288"/>
                  <a:gd name="T28" fmla="*/ 1248 w 5292"/>
                  <a:gd name="T29" fmla="*/ 288 h 288"/>
                  <a:gd name="T30" fmla="*/ 1332 w 5292"/>
                  <a:gd name="T31" fmla="*/ 288 h 288"/>
                  <a:gd name="T32" fmla="*/ 1416 w 5292"/>
                  <a:gd name="T33" fmla="*/ 288 h 288"/>
                  <a:gd name="T34" fmla="*/ 1500 w 5292"/>
                  <a:gd name="T35" fmla="*/ 288 h 288"/>
                  <a:gd name="T36" fmla="*/ 1584 w 5292"/>
                  <a:gd name="T37" fmla="*/ 288 h 288"/>
                  <a:gd name="T38" fmla="*/ 1668 w 5292"/>
                  <a:gd name="T39" fmla="*/ 282 h 288"/>
                  <a:gd name="T40" fmla="*/ 1752 w 5292"/>
                  <a:gd name="T41" fmla="*/ 222 h 288"/>
                  <a:gd name="T42" fmla="*/ 1836 w 5292"/>
                  <a:gd name="T43" fmla="*/ 126 h 288"/>
                  <a:gd name="T44" fmla="*/ 1920 w 5292"/>
                  <a:gd name="T45" fmla="*/ 6 h 288"/>
                  <a:gd name="T46" fmla="*/ 2004 w 5292"/>
                  <a:gd name="T47" fmla="*/ 90 h 288"/>
                  <a:gd name="T48" fmla="*/ 2088 w 5292"/>
                  <a:gd name="T49" fmla="*/ 108 h 288"/>
                  <a:gd name="T50" fmla="*/ 2172 w 5292"/>
                  <a:gd name="T51" fmla="*/ 96 h 288"/>
                  <a:gd name="T52" fmla="*/ 2256 w 5292"/>
                  <a:gd name="T53" fmla="*/ 66 h 288"/>
                  <a:gd name="T54" fmla="*/ 2340 w 5292"/>
                  <a:gd name="T55" fmla="*/ 84 h 288"/>
                  <a:gd name="T56" fmla="*/ 2424 w 5292"/>
                  <a:gd name="T57" fmla="*/ 120 h 288"/>
                  <a:gd name="T58" fmla="*/ 2508 w 5292"/>
                  <a:gd name="T59" fmla="*/ 132 h 288"/>
                  <a:gd name="T60" fmla="*/ 2592 w 5292"/>
                  <a:gd name="T61" fmla="*/ 84 h 288"/>
                  <a:gd name="T62" fmla="*/ 2670 w 5292"/>
                  <a:gd name="T63" fmla="*/ 60 h 288"/>
                  <a:gd name="T64" fmla="*/ 2754 w 5292"/>
                  <a:gd name="T65" fmla="*/ 132 h 288"/>
                  <a:gd name="T66" fmla="*/ 2838 w 5292"/>
                  <a:gd name="T67" fmla="*/ 126 h 288"/>
                  <a:gd name="T68" fmla="*/ 2922 w 5292"/>
                  <a:gd name="T69" fmla="*/ 96 h 288"/>
                  <a:gd name="T70" fmla="*/ 3006 w 5292"/>
                  <a:gd name="T71" fmla="*/ 60 h 288"/>
                  <a:gd name="T72" fmla="*/ 3090 w 5292"/>
                  <a:gd name="T73" fmla="*/ 90 h 288"/>
                  <a:gd name="T74" fmla="*/ 3174 w 5292"/>
                  <a:gd name="T75" fmla="*/ 108 h 288"/>
                  <a:gd name="T76" fmla="*/ 3258 w 5292"/>
                  <a:gd name="T77" fmla="*/ 108 h 288"/>
                  <a:gd name="T78" fmla="*/ 3342 w 5292"/>
                  <a:gd name="T79" fmla="*/ 24 h 288"/>
                  <a:gd name="T80" fmla="*/ 3426 w 5292"/>
                  <a:gd name="T81" fmla="*/ 84 h 288"/>
                  <a:gd name="T82" fmla="*/ 3510 w 5292"/>
                  <a:gd name="T83" fmla="*/ 198 h 288"/>
                  <a:gd name="T84" fmla="*/ 3594 w 5292"/>
                  <a:gd name="T85" fmla="*/ 270 h 288"/>
                  <a:gd name="T86" fmla="*/ 3678 w 5292"/>
                  <a:gd name="T87" fmla="*/ 288 h 288"/>
                  <a:gd name="T88" fmla="*/ 3762 w 5292"/>
                  <a:gd name="T89" fmla="*/ 288 h 288"/>
                  <a:gd name="T90" fmla="*/ 3846 w 5292"/>
                  <a:gd name="T91" fmla="*/ 288 h 288"/>
                  <a:gd name="T92" fmla="*/ 3924 w 5292"/>
                  <a:gd name="T93" fmla="*/ 288 h 288"/>
                  <a:gd name="T94" fmla="*/ 4008 w 5292"/>
                  <a:gd name="T95" fmla="*/ 288 h 288"/>
                  <a:gd name="T96" fmla="*/ 4092 w 5292"/>
                  <a:gd name="T97" fmla="*/ 288 h 288"/>
                  <a:gd name="T98" fmla="*/ 4176 w 5292"/>
                  <a:gd name="T99" fmla="*/ 288 h 288"/>
                  <a:gd name="T100" fmla="*/ 4260 w 5292"/>
                  <a:gd name="T101" fmla="*/ 288 h 288"/>
                  <a:gd name="T102" fmla="*/ 4344 w 5292"/>
                  <a:gd name="T103" fmla="*/ 288 h 288"/>
                  <a:gd name="T104" fmla="*/ 4428 w 5292"/>
                  <a:gd name="T105" fmla="*/ 288 h 288"/>
                  <a:gd name="T106" fmla="*/ 4512 w 5292"/>
                  <a:gd name="T107" fmla="*/ 288 h 288"/>
                  <a:gd name="T108" fmla="*/ 4596 w 5292"/>
                  <a:gd name="T109" fmla="*/ 288 h 288"/>
                  <a:gd name="T110" fmla="*/ 4680 w 5292"/>
                  <a:gd name="T111" fmla="*/ 288 h 288"/>
                  <a:gd name="T112" fmla="*/ 4764 w 5292"/>
                  <a:gd name="T113" fmla="*/ 288 h 288"/>
                  <a:gd name="T114" fmla="*/ 4848 w 5292"/>
                  <a:gd name="T115" fmla="*/ 288 h 288"/>
                  <a:gd name="T116" fmla="*/ 4932 w 5292"/>
                  <a:gd name="T117" fmla="*/ 288 h 288"/>
                  <a:gd name="T118" fmla="*/ 5016 w 5292"/>
                  <a:gd name="T119" fmla="*/ 288 h 288"/>
                  <a:gd name="T120" fmla="*/ 5100 w 5292"/>
                  <a:gd name="T121" fmla="*/ 288 h 288"/>
                  <a:gd name="T122" fmla="*/ 5184 w 5292"/>
                  <a:gd name="T123" fmla="*/ 288 h 288"/>
                  <a:gd name="T124" fmla="*/ 5262 w 5292"/>
                  <a:gd name="T125" fmla="*/ 288 h 28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292" h="288">
                    <a:moveTo>
                      <a:pt x="0" y="288"/>
                    </a:moveTo>
                    <a:lnTo>
                      <a:pt x="0" y="288"/>
                    </a:lnTo>
                    <a:lnTo>
                      <a:pt x="6" y="288"/>
                    </a:lnTo>
                    <a:lnTo>
                      <a:pt x="12" y="288"/>
                    </a:lnTo>
                    <a:lnTo>
                      <a:pt x="18" y="288"/>
                    </a:lnTo>
                    <a:lnTo>
                      <a:pt x="24" y="288"/>
                    </a:lnTo>
                    <a:lnTo>
                      <a:pt x="30" y="288"/>
                    </a:lnTo>
                    <a:lnTo>
                      <a:pt x="36" y="288"/>
                    </a:lnTo>
                    <a:lnTo>
                      <a:pt x="42" y="288"/>
                    </a:lnTo>
                    <a:lnTo>
                      <a:pt x="48" y="288"/>
                    </a:lnTo>
                    <a:lnTo>
                      <a:pt x="54" y="288"/>
                    </a:lnTo>
                    <a:lnTo>
                      <a:pt x="60" y="288"/>
                    </a:lnTo>
                    <a:lnTo>
                      <a:pt x="66" y="288"/>
                    </a:lnTo>
                    <a:lnTo>
                      <a:pt x="72" y="288"/>
                    </a:lnTo>
                    <a:lnTo>
                      <a:pt x="78" y="288"/>
                    </a:lnTo>
                    <a:lnTo>
                      <a:pt x="84" y="288"/>
                    </a:lnTo>
                    <a:lnTo>
                      <a:pt x="90" y="288"/>
                    </a:lnTo>
                    <a:lnTo>
                      <a:pt x="96" y="288"/>
                    </a:lnTo>
                    <a:lnTo>
                      <a:pt x="102" y="288"/>
                    </a:lnTo>
                    <a:lnTo>
                      <a:pt x="108" y="288"/>
                    </a:lnTo>
                    <a:lnTo>
                      <a:pt x="114" y="288"/>
                    </a:lnTo>
                    <a:lnTo>
                      <a:pt x="120" y="288"/>
                    </a:lnTo>
                    <a:lnTo>
                      <a:pt x="126" y="288"/>
                    </a:lnTo>
                    <a:lnTo>
                      <a:pt x="132" y="288"/>
                    </a:lnTo>
                    <a:lnTo>
                      <a:pt x="138" y="288"/>
                    </a:lnTo>
                    <a:lnTo>
                      <a:pt x="144" y="288"/>
                    </a:lnTo>
                    <a:lnTo>
                      <a:pt x="150" y="288"/>
                    </a:lnTo>
                    <a:lnTo>
                      <a:pt x="156" y="288"/>
                    </a:lnTo>
                    <a:lnTo>
                      <a:pt x="162" y="288"/>
                    </a:lnTo>
                    <a:lnTo>
                      <a:pt x="168" y="288"/>
                    </a:lnTo>
                    <a:lnTo>
                      <a:pt x="174" y="288"/>
                    </a:lnTo>
                    <a:lnTo>
                      <a:pt x="180" y="288"/>
                    </a:lnTo>
                    <a:lnTo>
                      <a:pt x="186" y="288"/>
                    </a:lnTo>
                    <a:lnTo>
                      <a:pt x="192" y="288"/>
                    </a:lnTo>
                    <a:lnTo>
                      <a:pt x="198" y="288"/>
                    </a:lnTo>
                    <a:lnTo>
                      <a:pt x="204" y="288"/>
                    </a:lnTo>
                    <a:lnTo>
                      <a:pt x="210" y="288"/>
                    </a:lnTo>
                    <a:lnTo>
                      <a:pt x="216" y="288"/>
                    </a:lnTo>
                    <a:lnTo>
                      <a:pt x="222" y="288"/>
                    </a:lnTo>
                    <a:lnTo>
                      <a:pt x="228" y="288"/>
                    </a:lnTo>
                    <a:lnTo>
                      <a:pt x="234" y="288"/>
                    </a:lnTo>
                    <a:lnTo>
                      <a:pt x="240" y="288"/>
                    </a:lnTo>
                    <a:lnTo>
                      <a:pt x="246" y="288"/>
                    </a:lnTo>
                    <a:lnTo>
                      <a:pt x="252" y="288"/>
                    </a:lnTo>
                    <a:lnTo>
                      <a:pt x="258" y="288"/>
                    </a:lnTo>
                    <a:lnTo>
                      <a:pt x="264" y="288"/>
                    </a:lnTo>
                    <a:lnTo>
                      <a:pt x="270" y="288"/>
                    </a:lnTo>
                    <a:lnTo>
                      <a:pt x="276" y="288"/>
                    </a:lnTo>
                    <a:lnTo>
                      <a:pt x="282" y="288"/>
                    </a:lnTo>
                    <a:lnTo>
                      <a:pt x="288" y="288"/>
                    </a:lnTo>
                    <a:lnTo>
                      <a:pt x="294" y="288"/>
                    </a:lnTo>
                    <a:lnTo>
                      <a:pt x="300" y="288"/>
                    </a:lnTo>
                    <a:lnTo>
                      <a:pt x="306" y="288"/>
                    </a:lnTo>
                    <a:lnTo>
                      <a:pt x="312" y="288"/>
                    </a:lnTo>
                    <a:lnTo>
                      <a:pt x="318" y="288"/>
                    </a:lnTo>
                    <a:lnTo>
                      <a:pt x="324" y="288"/>
                    </a:lnTo>
                    <a:lnTo>
                      <a:pt x="330" y="288"/>
                    </a:lnTo>
                    <a:lnTo>
                      <a:pt x="336" y="288"/>
                    </a:lnTo>
                    <a:lnTo>
                      <a:pt x="342" y="288"/>
                    </a:lnTo>
                    <a:lnTo>
                      <a:pt x="348" y="288"/>
                    </a:lnTo>
                    <a:lnTo>
                      <a:pt x="354" y="288"/>
                    </a:lnTo>
                    <a:lnTo>
                      <a:pt x="360" y="288"/>
                    </a:lnTo>
                    <a:lnTo>
                      <a:pt x="366" y="288"/>
                    </a:lnTo>
                    <a:lnTo>
                      <a:pt x="372" y="288"/>
                    </a:lnTo>
                    <a:lnTo>
                      <a:pt x="378" y="288"/>
                    </a:lnTo>
                    <a:lnTo>
                      <a:pt x="384" y="288"/>
                    </a:lnTo>
                    <a:lnTo>
                      <a:pt x="390" y="288"/>
                    </a:lnTo>
                    <a:lnTo>
                      <a:pt x="396" y="288"/>
                    </a:lnTo>
                    <a:lnTo>
                      <a:pt x="402" y="288"/>
                    </a:lnTo>
                    <a:lnTo>
                      <a:pt x="408" y="288"/>
                    </a:lnTo>
                    <a:lnTo>
                      <a:pt x="414" y="288"/>
                    </a:lnTo>
                    <a:lnTo>
                      <a:pt x="420" y="288"/>
                    </a:lnTo>
                    <a:lnTo>
                      <a:pt x="426" y="288"/>
                    </a:lnTo>
                    <a:lnTo>
                      <a:pt x="432" y="288"/>
                    </a:lnTo>
                    <a:lnTo>
                      <a:pt x="438" y="288"/>
                    </a:lnTo>
                    <a:lnTo>
                      <a:pt x="444" y="288"/>
                    </a:lnTo>
                    <a:lnTo>
                      <a:pt x="450" y="288"/>
                    </a:lnTo>
                    <a:lnTo>
                      <a:pt x="456" y="288"/>
                    </a:lnTo>
                    <a:lnTo>
                      <a:pt x="462" y="288"/>
                    </a:lnTo>
                    <a:lnTo>
                      <a:pt x="468" y="288"/>
                    </a:lnTo>
                    <a:lnTo>
                      <a:pt x="474" y="288"/>
                    </a:lnTo>
                    <a:lnTo>
                      <a:pt x="480" y="288"/>
                    </a:lnTo>
                    <a:lnTo>
                      <a:pt x="486" y="288"/>
                    </a:lnTo>
                    <a:lnTo>
                      <a:pt x="492" y="288"/>
                    </a:lnTo>
                    <a:lnTo>
                      <a:pt x="498" y="288"/>
                    </a:lnTo>
                    <a:lnTo>
                      <a:pt x="504" y="288"/>
                    </a:lnTo>
                    <a:lnTo>
                      <a:pt x="510" y="288"/>
                    </a:lnTo>
                    <a:lnTo>
                      <a:pt x="516" y="288"/>
                    </a:lnTo>
                    <a:lnTo>
                      <a:pt x="522" y="288"/>
                    </a:lnTo>
                    <a:lnTo>
                      <a:pt x="528" y="288"/>
                    </a:lnTo>
                    <a:lnTo>
                      <a:pt x="534" y="288"/>
                    </a:lnTo>
                    <a:lnTo>
                      <a:pt x="540" y="288"/>
                    </a:lnTo>
                    <a:lnTo>
                      <a:pt x="546" y="288"/>
                    </a:lnTo>
                    <a:lnTo>
                      <a:pt x="552" y="288"/>
                    </a:lnTo>
                    <a:lnTo>
                      <a:pt x="558" y="288"/>
                    </a:lnTo>
                    <a:lnTo>
                      <a:pt x="564" y="288"/>
                    </a:lnTo>
                    <a:lnTo>
                      <a:pt x="570" y="288"/>
                    </a:lnTo>
                    <a:lnTo>
                      <a:pt x="576" y="288"/>
                    </a:lnTo>
                    <a:lnTo>
                      <a:pt x="582" y="288"/>
                    </a:lnTo>
                    <a:lnTo>
                      <a:pt x="588" y="288"/>
                    </a:lnTo>
                    <a:lnTo>
                      <a:pt x="594" y="288"/>
                    </a:lnTo>
                    <a:lnTo>
                      <a:pt x="600" y="288"/>
                    </a:lnTo>
                    <a:lnTo>
                      <a:pt x="606" y="288"/>
                    </a:lnTo>
                    <a:lnTo>
                      <a:pt x="612" y="288"/>
                    </a:lnTo>
                    <a:lnTo>
                      <a:pt x="618" y="288"/>
                    </a:lnTo>
                    <a:lnTo>
                      <a:pt x="624" y="288"/>
                    </a:lnTo>
                    <a:lnTo>
                      <a:pt x="630" y="288"/>
                    </a:lnTo>
                    <a:lnTo>
                      <a:pt x="636" y="288"/>
                    </a:lnTo>
                    <a:lnTo>
                      <a:pt x="642" y="288"/>
                    </a:lnTo>
                    <a:lnTo>
                      <a:pt x="648" y="288"/>
                    </a:lnTo>
                    <a:lnTo>
                      <a:pt x="654" y="288"/>
                    </a:lnTo>
                    <a:lnTo>
                      <a:pt x="660" y="288"/>
                    </a:lnTo>
                    <a:lnTo>
                      <a:pt x="666" y="288"/>
                    </a:lnTo>
                    <a:lnTo>
                      <a:pt x="672" y="288"/>
                    </a:lnTo>
                    <a:lnTo>
                      <a:pt x="678" y="288"/>
                    </a:lnTo>
                    <a:lnTo>
                      <a:pt x="684" y="288"/>
                    </a:lnTo>
                    <a:lnTo>
                      <a:pt x="690" y="288"/>
                    </a:lnTo>
                    <a:lnTo>
                      <a:pt x="696" y="288"/>
                    </a:lnTo>
                    <a:lnTo>
                      <a:pt x="702" y="288"/>
                    </a:lnTo>
                    <a:lnTo>
                      <a:pt x="708" y="288"/>
                    </a:lnTo>
                    <a:lnTo>
                      <a:pt x="714" y="288"/>
                    </a:lnTo>
                    <a:lnTo>
                      <a:pt x="720" y="288"/>
                    </a:lnTo>
                    <a:lnTo>
                      <a:pt x="726" y="288"/>
                    </a:lnTo>
                    <a:lnTo>
                      <a:pt x="732" y="288"/>
                    </a:lnTo>
                    <a:lnTo>
                      <a:pt x="738" y="288"/>
                    </a:lnTo>
                    <a:lnTo>
                      <a:pt x="744" y="288"/>
                    </a:lnTo>
                    <a:lnTo>
                      <a:pt x="750" y="288"/>
                    </a:lnTo>
                    <a:lnTo>
                      <a:pt x="756" y="288"/>
                    </a:lnTo>
                    <a:lnTo>
                      <a:pt x="762" y="288"/>
                    </a:lnTo>
                    <a:lnTo>
                      <a:pt x="768" y="288"/>
                    </a:lnTo>
                    <a:lnTo>
                      <a:pt x="774" y="288"/>
                    </a:lnTo>
                    <a:lnTo>
                      <a:pt x="780" y="288"/>
                    </a:lnTo>
                    <a:lnTo>
                      <a:pt x="786" y="288"/>
                    </a:lnTo>
                    <a:lnTo>
                      <a:pt x="792" y="288"/>
                    </a:lnTo>
                    <a:lnTo>
                      <a:pt x="798" y="288"/>
                    </a:lnTo>
                    <a:lnTo>
                      <a:pt x="804" y="288"/>
                    </a:lnTo>
                    <a:lnTo>
                      <a:pt x="810" y="288"/>
                    </a:lnTo>
                    <a:lnTo>
                      <a:pt x="816" y="288"/>
                    </a:lnTo>
                    <a:lnTo>
                      <a:pt x="822" y="288"/>
                    </a:lnTo>
                    <a:lnTo>
                      <a:pt x="828" y="288"/>
                    </a:lnTo>
                    <a:lnTo>
                      <a:pt x="834" y="288"/>
                    </a:lnTo>
                    <a:lnTo>
                      <a:pt x="840" y="288"/>
                    </a:lnTo>
                    <a:lnTo>
                      <a:pt x="846" y="288"/>
                    </a:lnTo>
                    <a:lnTo>
                      <a:pt x="852" y="288"/>
                    </a:lnTo>
                    <a:lnTo>
                      <a:pt x="858" y="288"/>
                    </a:lnTo>
                    <a:lnTo>
                      <a:pt x="864" y="288"/>
                    </a:lnTo>
                    <a:lnTo>
                      <a:pt x="870" y="288"/>
                    </a:lnTo>
                    <a:lnTo>
                      <a:pt x="876" y="288"/>
                    </a:lnTo>
                    <a:lnTo>
                      <a:pt x="882" y="288"/>
                    </a:lnTo>
                    <a:lnTo>
                      <a:pt x="888" y="288"/>
                    </a:lnTo>
                    <a:lnTo>
                      <a:pt x="894" y="288"/>
                    </a:lnTo>
                    <a:lnTo>
                      <a:pt x="900" y="288"/>
                    </a:lnTo>
                    <a:lnTo>
                      <a:pt x="906" y="288"/>
                    </a:lnTo>
                    <a:lnTo>
                      <a:pt x="912" y="288"/>
                    </a:lnTo>
                    <a:lnTo>
                      <a:pt x="918" y="288"/>
                    </a:lnTo>
                    <a:lnTo>
                      <a:pt x="924" y="288"/>
                    </a:lnTo>
                    <a:lnTo>
                      <a:pt x="930" y="288"/>
                    </a:lnTo>
                    <a:lnTo>
                      <a:pt x="936" y="288"/>
                    </a:lnTo>
                    <a:lnTo>
                      <a:pt x="942" y="288"/>
                    </a:lnTo>
                    <a:lnTo>
                      <a:pt x="948" y="288"/>
                    </a:lnTo>
                    <a:lnTo>
                      <a:pt x="954" y="288"/>
                    </a:lnTo>
                    <a:lnTo>
                      <a:pt x="960" y="288"/>
                    </a:lnTo>
                    <a:lnTo>
                      <a:pt x="966" y="288"/>
                    </a:lnTo>
                    <a:lnTo>
                      <a:pt x="972" y="288"/>
                    </a:lnTo>
                    <a:lnTo>
                      <a:pt x="978" y="288"/>
                    </a:lnTo>
                    <a:lnTo>
                      <a:pt x="984" y="288"/>
                    </a:lnTo>
                    <a:lnTo>
                      <a:pt x="990" y="288"/>
                    </a:lnTo>
                    <a:lnTo>
                      <a:pt x="996" y="288"/>
                    </a:lnTo>
                    <a:lnTo>
                      <a:pt x="1002" y="288"/>
                    </a:lnTo>
                    <a:lnTo>
                      <a:pt x="1008" y="288"/>
                    </a:lnTo>
                    <a:lnTo>
                      <a:pt x="1014" y="288"/>
                    </a:lnTo>
                    <a:lnTo>
                      <a:pt x="1020" y="288"/>
                    </a:lnTo>
                    <a:lnTo>
                      <a:pt x="1026" y="288"/>
                    </a:lnTo>
                    <a:lnTo>
                      <a:pt x="1032" y="288"/>
                    </a:lnTo>
                    <a:lnTo>
                      <a:pt x="1038" y="288"/>
                    </a:lnTo>
                    <a:lnTo>
                      <a:pt x="1044" y="288"/>
                    </a:lnTo>
                    <a:lnTo>
                      <a:pt x="1050" y="288"/>
                    </a:lnTo>
                    <a:lnTo>
                      <a:pt x="1056" y="288"/>
                    </a:lnTo>
                    <a:lnTo>
                      <a:pt x="1062" y="288"/>
                    </a:lnTo>
                    <a:lnTo>
                      <a:pt x="1068" y="288"/>
                    </a:lnTo>
                    <a:lnTo>
                      <a:pt x="1074" y="288"/>
                    </a:lnTo>
                    <a:lnTo>
                      <a:pt x="1080" y="288"/>
                    </a:lnTo>
                    <a:lnTo>
                      <a:pt x="1086" y="288"/>
                    </a:lnTo>
                    <a:lnTo>
                      <a:pt x="1092" y="288"/>
                    </a:lnTo>
                    <a:lnTo>
                      <a:pt x="1098" y="288"/>
                    </a:lnTo>
                    <a:lnTo>
                      <a:pt x="1104" y="288"/>
                    </a:lnTo>
                    <a:lnTo>
                      <a:pt x="1110" y="288"/>
                    </a:lnTo>
                    <a:lnTo>
                      <a:pt x="1116" y="288"/>
                    </a:lnTo>
                    <a:lnTo>
                      <a:pt x="1122" y="288"/>
                    </a:lnTo>
                    <a:lnTo>
                      <a:pt x="1128" y="288"/>
                    </a:lnTo>
                    <a:lnTo>
                      <a:pt x="1134" y="288"/>
                    </a:lnTo>
                    <a:lnTo>
                      <a:pt x="1140" y="288"/>
                    </a:lnTo>
                    <a:lnTo>
                      <a:pt x="1146" y="288"/>
                    </a:lnTo>
                    <a:lnTo>
                      <a:pt x="1152" y="288"/>
                    </a:lnTo>
                    <a:lnTo>
                      <a:pt x="1158" y="288"/>
                    </a:lnTo>
                    <a:lnTo>
                      <a:pt x="1164" y="288"/>
                    </a:lnTo>
                    <a:lnTo>
                      <a:pt x="1170" y="288"/>
                    </a:lnTo>
                    <a:lnTo>
                      <a:pt x="1176" y="288"/>
                    </a:lnTo>
                    <a:lnTo>
                      <a:pt x="1182" y="288"/>
                    </a:lnTo>
                    <a:lnTo>
                      <a:pt x="1188" y="288"/>
                    </a:lnTo>
                    <a:lnTo>
                      <a:pt x="1194" y="288"/>
                    </a:lnTo>
                    <a:lnTo>
                      <a:pt x="1200" y="288"/>
                    </a:lnTo>
                    <a:lnTo>
                      <a:pt x="1206" y="288"/>
                    </a:lnTo>
                    <a:lnTo>
                      <a:pt x="1212" y="288"/>
                    </a:lnTo>
                    <a:lnTo>
                      <a:pt x="1218" y="288"/>
                    </a:lnTo>
                    <a:lnTo>
                      <a:pt x="1224" y="288"/>
                    </a:lnTo>
                    <a:lnTo>
                      <a:pt x="1230" y="288"/>
                    </a:lnTo>
                    <a:lnTo>
                      <a:pt x="1236" y="288"/>
                    </a:lnTo>
                    <a:lnTo>
                      <a:pt x="1242" y="288"/>
                    </a:lnTo>
                    <a:lnTo>
                      <a:pt x="1248" y="288"/>
                    </a:lnTo>
                    <a:lnTo>
                      <a:pt x="1254" y="288"/>
                    </a:lnTo>
                    <a:lnTo>
                      <a:pt x="1260" y="288"/>
                    </a:lnTo>
                    <a:lnTo>
                      <a:pt x="1266" y="288"/>
                    </a:lnTo>
                    <a:lnTo>
                      <a:pt x="1272" y="288"/>
                    </a:lnTo>
                    <a:lnTo>
                      <a:pt x="1278" y="288"/>
                    </a:lnTo>
                    <a:lnTo>
                      <a:pt x="1284" y="288"/>
                    </a:lnTo>
                    <a:lnTo>
                      <a:pt x="1290" y="288"/>
                    </a:lnTo>
                    <a:lnTo>
                      <a:pt x="1296" y="288"/>
                    </a:lnTo>
                    <a:lnTo>
                      <a:pt x="1302" y="288"/>
                    </a:lnTo>
                    <a:lnTo>
                      <a:pt x="1308" y="288"/>
                    </a:lnTo>
                    <a:lnTo>
                      <a:pt x="1314" y="288"/>
                    </a:lnTo>
                    <a:lnTo>
                      <a:pt x="1320" y="288"/>
                    </a:lnTo>
                    <a:lnTo>
                      <a:pt x="1326" y="288"/>
                    </a:lnTo>
                    <a:lnTo>
                      <a:pt x="1332" y="288"/>
                    </a:lnTo>
                    <a:lnTo>
                      <a:pt x="1338" y="288"/>
                    </a:lnTo>
                    <a:lnTo>
                      <a:pt x="1344" y="288"/>
                    </a:lnTo>
                    <a:lnTo>
                      <a:pt x="1350" y="288"/>
                    </a:lnTo>
                    <a:lnTo>
                      <a:pt x="1356" y="288"/>
                    </a:lnTo>
                    <a:lnTo>
                      <a:pt x="1362" y="288"/>
                    </a:lnTo>
                    <a:lnTo>
                      <a:pt x="1368" y="288"/>
                    </a:lnTo>
                    <a:lnTo>
                      <a:pt x="1374" y="288"/>
                    </a:lnTo>
                    <a:lnTo>
                      <a:pt x="1380" y="288"/>
                    </a:lnTo>
                    <a:lnTo>
                      <a:pt x="1386" y="288"/>
                    </a:lnTo>
                    <a:lnTo>
                      <a:pt x="1392" y="288"/>
                    </a:lnTo>
                    <a:lnTo>
                      <a:pt x="1398" y="288"/>
                    </a:lnTo>
                    <a:lnTo>
                      <a:pt x="1404" y="288"/>
                    </a:lnTo>
                    <a:lnTo>
                      <a:pt x="1410" y="288"/>
                    </a:lnTo>
                    <a:lnTo>
                      <a:pt x="1416" y="288"/>
                    </a:lnTo>
                    <a:lnTo>
                      <a:pt x="1422" y="288"/>
                    </a:lnTo>
                    <a:lnTo>
                      <a:pt x="1428" y="288"/>
                    </a:lnTo>
                    <a:lnTo>
                      <a:pt x="1434" y="288"/>
                    </a:lnTo>
                    <a:lnTo>
                      <a:pt x="1440" y="288"/>
                    </a:lnTo>
                    <a:lnTo>
                      <a:pt x="1446" y="288"/>
                    </a:lnTo>
                    <a:lnTo>
                      <a:pt x="1452" y="288"/>
                    </a:lnTo>
                    <a:lnTo>
                      <a:pt x="1458" y="288"/>
                    </a:lnTo>
                    <a:lnTo>
                      <a:pt x="1464" y="288"/>
                    </a:lnTo>
                    <a:lnTo>
                      <a:pt x="1470" y="288"/>
                    </a:lnTo>
                    <a:lnTo>
                      <a:pt x="1476" y="288"/>
                    </a:lnTo>
                    <a:lnTo>
                      <a:pt x="1482" y="288"/>
                    </a:lnTo>
                    <a:lnTo>
                      <a:pt x="1488" y="288"/>
                    </a:lnTo>
                    <a:lnTo>
                      <a:pt x="1494" y="288"/>
                    </a:lnTo>
                    <a:lnTo>
                      <a:pt x="1500" y="288"/>
                    </a:lnTo>
                    <a:lnTo>
                      <a:pt x="1506" y="288"/>
                    </a:lnTo>
                    <a:lnTo>
                      <a:pt x="1512" y="288"/>
                    </a:lnTo>
                    <a:lnTo>
                      <a:pt x="1518" y="288"/>
                    </a:lnTo>
                    <a:lnTo>
                      <a:pt x="1524" y="288"/>
                    </a:lnTo>
                    <a:lnTo>
                      <a:pt x="1530" y="288"/>
                    </a:lnTo>
                    <a:lnTo>
                      <a:pt x="1536" y="288"/>
                    </a:lnTo>
                    <a:lnTo>
                      <a:pt x="1542" y="288"/>
                    </a:lnTo>
                    <a:lnTo>
                      <a:pt x="1548" y="288"/>
                    </a:lnTo>
                    <a:lnTo>
                      <a:pt x="1554" y="288"/>
                    </a:lnTo>
                    <a:lnTo>
                      <a:pt x="1560" y="288"/>
                    </a:lnTo>
                    <a:lnTo>
                      <a:pt x="1566" y="288"/>
                    </a:lnTo>
                    <a:lnTo>
                      <a:pt x="1572" y="288"/>
                    </a:lnTo>
                    <a:lnTo>
                      <a:pt x="1578" y="288"/>
                    </a:lnTo>
                    <a:lnTo>
                      <a:pt x="1584" y="288"/>
                    </a:lnTo>
                    <a:lnTo>
                      <a:pt x="1590" y="288"/>
                    </a:lnTo>
                    <a:lnTo>
                      <a:pt x="1596" y="288"/>
                    </a:lnTo>
                    <a:lnTo>
                      <a:pt x="1602" y="288"/>
                    </a:lnTo>
                    <a:lnTo>
                      <a:pt x="1608" y="288"/>
                    </a:lnTo>
                    <a:lnTo>
                      <a:pt x="1614" y="288"/>
                    </a:lnTo>
                    <a:lnTo>
                      <a:pt x="1620" y="288"/>
                    </a:lnTo>
                    <a:lnTo>
                      <a:pt x="1626" y="288"/>
                    </a:lnTo>
                    <a:lnTo>
                      <a:pt x="1632" y="288"/>
                    </a:lnTo>
                    <a:lnTo>
                      <a:pt x="1638" y="288"/>
                    </a:lnTo>
                    <a:lnTo>
                      <a:pt x="1644" y="288"/>
                    </a:lnTo>
                    <a:lnTo>
                      <a:pt x="1650" y="288"/>
                    </a:lnTo>
                    <a:lnTo>
                      <a:pt x="1656" y="288"/>
                    </a:lnTo>
                    <a:lnTo>
                      <a:pt x="1662" y="288"/>
                    </a:lnTo>
                    <a:lnTo>
                      <a:pt x="1662" y="282"/>
                    </a:lnTo>
                    <a:lnTo>
                      <a:pt x="1668" y="282"/>
                    </a:lnTo>
                    <a:lnTo>
                      <a:pt x="1674" y="282"/>
                    </a:lnTo>
                    <a:lnTo>
                      <a:pt x="1680" y="282"/>
                    </a:lnTo>
                    <a:lnTo>
                      <a:pt x="1680" y="276"/>
                    </a:lnTo>
                    <a:lnTo>
                      <a:pt x="1686" y="276"/>
                    </a:lnTo>
                    <a:lnTo>
                      <a:pt x="1692" y="276"/>
                    </a:lnTo>
                    <a:lnTo>
                      <a:pt x="1692" y="270"/>
                    </a:lnTo>
                    <a:lnTo>
                      <a:pt x="1698" y="270"/>
                    </a:lnTo>
                    <a:lnTo>
                      <a:pt x="1704" y="270"/>
                    </a:lnTo>
                    <a:lnTo>
                      <a:pt x="1704" y="264"/>
                    </a:lnTo>
                    <a:lnTo>
                      <a:pt x="1710" y="264"/>
                    </a:lnTo>
                    <a:lnTo>
                      <a:pt x="1710" y="258"/>
                    </a:lnTo>
                    <a:lnTo>
                      <a:pt x="1716" y="258"/>
                    </a:lnTo>
                    <a:lnTo>
                      <a:pt x="1716" y="252"/>
                    </a:lnTo>
                    <a:lnTo>
                      <a:pt x="1722" y="252"/>
                    </a:lnTo>
                    <a:lnTo>
                      <a:pt x="1728" y="246"/>
                    </a:lnTo>
                    <a:lnTo>
                      <a:pt x="1734" y="240"/>
                    </a:lnTo>
                    <a:lnTo>
                      <a:pt x="1740" y="234"/>
                    </a:lnTo>
                    <a:lnTo>
                      <a:pt x="1746" y="234"/>
                    </a:lnTo>
                    <a:lnTo>
                      <a:pt x="1746" y="228"/>
                    </a:lnTo>
                    <a:lnTo>
                      <a:pt x="1752" y="228"/>
                    </a:lnTo>
                    <a:lnTo>
                      <a:pt x="1752" y="222"/>
                    </a:lnTo>
                    <a:lnTo>
                      <a:pt x="1758" y="222"/>
                    </a:lnTo>
                    <a:lnTo>
                      <a:pt x="1758" y="216"/>
                    </a:lnTo>
                    <a:lnTo>
                      <a:pt x="1764" y="216"/>
                    </a:lnTo>
                    <a:lnTo>
                      <a:pt x="1764" y="210"/>
                    </a:lnTo>
                    <a:lnTo>
                      <a:pt x="1770" y="210"/>
                    </a:lnTo>
                    <a:lnTo>
                      <a:pt x="1770" y="204"/>
                    </a:lnTo>
                    <a:lnTo>
                      <a:pt x="1776" y="204"/>
                    </a:lnTo>
                    <a:lnTo>
                      <a:pt x="1776" y="198"/>
                    </a:lnTo>
                    <a:lnTo>
                      <a:pt x="1782" y="198"/>
                    </a:lnTo>
                    <a:lnTo>
                      <a:pt x="1782" y="192"/>
                    </a:lnTo>
                    <a:lnTo>
                      <a:pt x="1788" y="192"/>
                    </a:lnTo>
                    <a:lnTo>
                      <a:pt x="1788" y="186"/>
                    </a:lnTo>
                    <a:lnTo>
                      <a:pt x="1794" y="186"/>
                    </a:lnTo>
                    <a:lnTo>
                      <a:pt x="1794" y="180"/>
                    </a:lnTo>
                    <a:lnTo>
                      <a:pt x="1800" y="180"/>
                    </a:lnTo>
                    <a:lnTo>
                      <a:pt x="1800" y="174"/>
                    </a:lnTo>
                    <a:lnTo>
                      <a:pt x="1806" y="174"/>
                    </a:lnTo>
                    <a:lnTo>
                      <a:pt x="1806" y="168"/>
                    </a:lnTo>
                    <a:lnTo>
                      <a:pt x="1812" y="168"/>
                    </a:lnTo>
                    <a:lnTo>
                      <a:pt x="1812" y="162"/>
                    </a:lnTo>
                    <a:lnTo>
                      <a:pt x="1818" y="162"/>
                    </a:lnTo>
                    <a:lnTo>
                      <a:pt x="1818" y="156"/>
                    </a:lnTo>
                    <a:lnTo>
                      <a:pt x="1824" y="150"/>
                    </a:lnTo>
                    <a:lnTo>
                      <a:pt x="1824" y="144"/>
                    </a:lnTo>
                    <a:lnTo>
                      <a:pt x="1830" y="144"/>
                    </a:lnTo>
                    <a:lnTo>
                      <a:pt x="1830" y="138"/>
                    </a:lnTo>
                    <a:lnTo>
                      <a:pt x="1830" y="132"/>
                    </a:lnTo>
                    <a:lnTo>
                      <a:pt x="1836" y="132"/>
                    </a:lnTo>
                    <a:lnTo>
                      <a:pt x="1836" y="126"/>
                    </a:lnTo>
                    <a:lnTo>
                      <a:pt x="1842" y="120"/>
                    </a:lnTo>
                    <a:lnTo>
                      <a:pt x="1842" y="114"/>
                    </a:lnTo>
                    <a:lnTo>
                      <a:pt x="1848" y="108"/>
                    </a:lnTo>
                    <a:lnTo>
                      <a:pt x="1848" y="102"/>
                    </a:lnTo>
                    <a:lnTo>
                      <a:pt x="1854" y="102"/>
                    </a:lnTo>
                    <a:lnTo>
                      <a:pt x="1854" y="96"/>
                    </a:lnTo>
                    <a:lnTo>
                      <a:pt x="1860" y="90"/>
                    </a:lnTo>
                    <a:lnTo>
                      <a:pt x="1860" y="84"/>
                    </a:lnTo>
                    <a:lnTo>
                      <a:pt x="1866" y="78"/>
                    </a:lnTo>
                    <a:lnTo>
                      <a:pt x="1866" y="72"/>
                    </a:lnTo>
                    <a:lnTo>
                      <a:pt x="1872" y="72"/>
                    </a:lnTo>
                    <a:lnTo>
                      <a:pt x="1872" y="66"/>
                    </a:lnTo>
                    <a:lnTo>
                      <a:pt x="1878" y="60"/>
                    </a:lnTo>
                    <a:lnTo>
                      <a:pt x="1878" y="54"/>
                    </a:lnTo>
                    <a:lnTo>
                      <a:pt x="1884" y="48"/>
                    </a:lnTo>
                    <a:lnTo>
                      <a:pt x="1884" y="42"/>
                    </a:lnTo>
                    <a:lnTo>
                      <a:pt x="1890" y="42"/>
                    </a:lnTo>
                    <a:lnTo>
                      <a:pt x="1890" y="36"/>
                    </a:lnTo>
                    <a:lnTo>
                      <a:pt x="1890" y="30"/>
                    </a:lnTo>
                    <a:lnTo>
                      <a:pt x="1896" y="30"/>
                    </a:lnTo>
                    <a:lnTo>
                      <a:pt x="1896" y="24"/>
                    </a:lnTo>
                    <a:lnTo>
                      <a:pt x="1902" y="18"/>
                    </a:lnTo>
                    <a:lnTo>
                      <a:pt x="1902" y="12"/>
                    </a:lnTo>
                    <a:lnTo>
                      <a:pt x="1908" y="12"/>
                    </a:lnTo>
                    <a:lnTo>
                      <a:pt x="1908" y="6"/>
                    </a:lnTo>
                    <a:lnTo>
                      <a:pt x="1914" y="6"/>
                    </a:lnTo>
                    <a:lnTo>
                      <a:pt x="1920" y="6"/>
                    </a:lnTo>
                    <a:lnTo>
                      <a:pt x="1920" y="0"/>
                    </a:lnTo>
                    <a:lnTo>
                      <a:pt x="1920" y="6"/>
                    </a:lnTo>
                    <a:lnTo>
                      <a:pt x="1926" y="6"/>
                    </a:lnTo>
                    <a:lnTo>
                      <a:pt x="1932" y="6"/>
                    </a:lnTo>
                    <a:lnTo>
                      <a:pt x="1932" y="12"/>
                    </a:lnTo>
                    <a:lnTo>
                      <a:pt x="1938" y="12"/>
                    </a:lnTo>
                    <a:lnTo>
                      <a:pt x="1938" y="18"/>
                    </a:lnTo>
                    <a:lnTo>
                      <a:pt x="1944" y="18"/>
                    </a:lnTo>
                    <a:lnTo>
                      <a:pt x="1944" y="24"/>
                    </a:lnTo>
                    <a:lnTo>
                      <a:pt x="1950" y="24"/>
                    </a:lnTo>
                    <a:lnTo>
                      <a:pt x="1950" y="30"/>
                    </a:lnTo>
                    <a:lnTo>
                      <a:pt x="1956" y="30"/>
                    </a:lnTo>
                    <a:lnTo>
                      <a:pt x="1956" y="36"/>
                    </a:lnTo>
                    <a:lnTo>
                      <a:pt x="1962" y="36"/>
                    </a:lnTo>
                    <a:lnTo>
                      <a:pt x="1962" y="42"/>
                    </a:lnTo>
                    <a:lnTo>
                      <a:pt x="1968" y="48"/>
                    </a:lnTo>
                    <a:lnTo>
                      <a:pt x="1968" y="54"/>
                    </a:lnTo>
                    <a:lnTo>
                      <a:pt x="1974" y="54"/>
                    </a:lnTo>
                    <a:lnTo>
                      <a:pt x="1974" y="60"/>
                    </a:lnTo>
                    <a:lnTo>
                      <a:pt x="1980" y="60"/>
                    </a:lnTo>
                    <a:lnTo>
                      <a:pt x="1980" y="66"/>
                    </a:lnTo>
                    <a:lnTo>
                      <a:pt x="1986" y="66"/>
                    </a:lnTo>
                    <a:lnTo>
                      <a:pt x="1986" y="72"/>
                    </a:lnTo>
                    <a:lnTo>
                      <a:pt x="1992" y="72"/>
                    </a:lnTo>
                    <a:lnTo>
                      <a:pt x="1992" y="78"/>
                    </a:lnTo>
                    <a:lnTo>
                      <a:pt x="1998" y="78"/>
                    </a:lnTo>
                    <a:lnTo>
                      <a:pt x="1998" y="84"/>
                    </a:lnTo>
                    <a:lnTo>
                      <a:pt x="2004" y="84"/>
                    </a:lnTo>
                    <a:lnTo>
                      <a:pt x="2004" y="90"/>
                    </a:lnTo>
                    <a:lnTo>
                      <a:pt x="2010" y="96"/>
                    </a:lnTo>
                    <a:lnTo>
                      <a:pt x="2010" y="102"/>
                    </a:lnTo>
                    <a:lnTo>
                      <a:pt x="2016" y="102"/>
                    </a:lnTo>
                    <a:lnTo>
                      <a:pt x="2022" y="102"/>
                    </a:lnTo>
                    <a:lnTo>
                      <a:pt x="2022" y="108"/>
                    </a:lnTo>
                    <a:lnTo>
                      <a:pt x="2028" y="108"/>
                    </a:lnTo>
                    <a:lnTo>
                      <a:pt x="2034" y="108"/>
                    </a:lnTo>
                    <a:lnTo>
                      <a:pt x="2040" y="108"/>
                    </a:lnTo>
                    <a:lnTo>
                      <a:pt x="2046" y="108"/>
                    </a:lnTo>
                    <a:lnTo>
                      <a:pt x="2052" y="108"/>
                    </a:lnTo>
                    <a:lnTo>
                      <a:pt x="2058" y="108"/>
                    </a:lnTo>
                    <a:lnTo>
                      <a:pt x="2064" y="108"/>
                    </a:lnTo>
                    <a:lnTo>
                      <a:pt x="2070" y="108"/>
                    </a:lnTo>
                    <a:lnTo>
                      <a:pt x="2076" y="108"/>
                    </a:lnTo>
                    <a:lnTo>
                      <a:pt x="2082" y="108"/>
                    </a:lnTo>
                    <a:lnTo>
                      <a:pt x="2088" y="108"/>
                    </a:lnTo>
                    <a:lnTo>
                      <a:pt x="2094" y="108"/>
                    </a:lnTo>
                    <a:lnTo>
                      <a:pt x="2100" y="108"/>
                    </a:lnTo>
                    <a:lnTo>
                      <a:pt x="2106" y="108"/>
                    </a:lnTo>
                    <a:lnTo>
                      <a:pt x="2112" y="108"/>
                    </a:lnTo>
                    <a:lnTo>
                      <a:pt x="2118" y="108"/>
                    </a:lnTo>
                    <a:lnTo>
                      <a:pt x="2124" y="108"/>
                    </a:lnTo>
                    <a:lnTo>
                      <a:pt x="2130" y="108"/>
                    </a:lnTo>
                    <a:lnTo>
                      <a:pt x="2136" y="108"/>
                    </a:lnTo>
                    <a:lnTo>
                      <a:pt x="2142" y="108"/>
                    </a:lnTo>
                    <a:lnTo>
                      <a:pt x="2142" y="102"/>
                    </a:lnTo>
                    <a:lnTo>
                      <a:pt x="2148" y="102"/>
                    </a:lnTo>
                    <a:lnTo>
                      <a:pt x="2154" y="102"/>
                    </a:lnTo>
                    <a:lnTo>
                      <a:pt x="2160" y="102"/>
                    </a:lnTo>
                    <a:lnTo>
                      <a:pt x="2166" y="102"/>
                    </a:lnTo>
                    <a:lnTo>
                      <a:pt x="2166" y="96"/>
                    </a:lnTo>
                    <a:lnTo>
                      <a:pt x="2172" y="96"/>
                    </a:lnTo>
                    <a:lnTo>
                      <a:pt x="2178" y="96"/>
                    </a:lnTo>
                    <a:lnTo>
                      <a:pt x="2184" y="96"/>
                    </a:lnTo>
                    <a:lnTo>
                      <a:pt x="2184" y="90"/>
                    </a:lnTo>
                    <a:lnTo>
                      <a:pt x="2190" y="90"/>
                    </a:lnTo>
                    <a:lnTo>
                      <a:pt x="2196" y="90"/>
                    </a:lnTo>
                    <a:lnTo>
                      <a:pt x="2202" y="90"/>
                    </a:lnTo>
                    <a:lnTo>
                      <a:pt x="2202" y="84"/>
                    </a:lnTo>
                    <a:lnTo>
                      <a:pt x="2208" y="84"/>
                    </a:lnTo>
                    <a:lnTo>
                      <a:pt x="2214" y="84"/>
                    </a:lnTo>
                    <a:lnTo>
                      <a:pt x="2220" y="84"/>
                    </a:lnTo>
                    <a:lnTo>
                      <a:pt x="2220" y="78"/>
                    </a:lnTo>
                    <a:lnTo>
                      <a:pt x="2226" y="78"/>
                    </a:lnTo>
                    <a:lnTo>
                      <a:pt x="2232" y="78"/>
                    </a:lnTo>
                    <a:lnTo>
                      <a:pt x="2238" y="72"/>
                    </a:lnTo>
                    <a:lnTo>
                      <a:pt x="2244" y="72"/>
                    </a:lnTo>
                    <a:lnTo>
                      <a:pt x="2250" y="72"/>
                    </a:lnTo>
                    <a:lnTo>
                      <a:pt x="2250" y="66"/>
                    </a:lnTo>
                    <a:lnTo>
                      <a:pt x="2256" y="66"/>
                    </a:lnTo>
                    <a:lnTo>
                      <a:pt x="2262" y="66"/>
                    </a:lnTo>
                    <a:lnTo>
                      <a:pt x="2268" y="66"/>
                    </a:lnTo>
                    <a:lnTo>
                      <a:pt x="2268" y="60"/>
                    </a:lnTo>
                    <a:lnTo>
                      <a:pt x="2274" y="60"/>
                    </a:lnTo>
                    <a:lnTo>
                      <a:pt x="2280" y="60"/>
                    </a:lnTo>
                    <a:lnTo>
                      <a:pt x="2286" y="60"/>
                    </a:lnTo>
                    <a:lnTo>
                      <a:pt x="2292" y="60"/>
                    </a:lnTo>
                    <a:lnTo>
                      <a:pt x="2292" y="66"/>
                    </a:lnTo>
                    <a:lnTo>
                      <a:pt x="2298" y="66"/>
                    </a:lnTo>
                    <a:lnTo>
                      <a:pt x="2304" y="66"/>
                    </a:lnTo>
                    <a:lnTo>
                      <a:pt x="2304" y="72"/>
                    </a:lnTo>
                    <a:lnTo>
                      <a:pt x="2310" y="72"/>
                    </a:lnTo>
                    <a:lnTo>
                      <a:pt x="2316" y="72"/>
                    </a:lnTo>
                    <a:lnTo>
                      <a:pt x="2316" y="78"/>
                    </a:lnTo>
                    <a:lnTo>
                      <a:pt x="2322" y="78"/>
                    </a:lnTo>
                    <a:lnTo>
                      <a:pt x="2328" y="78"/>
                    </a:lnTo>
                    <a:lnTo>
                      <a:pt x="2328" y="84"/>
                    </a:lnTo>
                    <a:lnTo>
                      <a:pt x="2334" y="84"/>
                    </a:lnTo>
                    <a:lnTo>
                      <a:pt x="2340" y="84"/>
                    </a:lnTo>
                    <a:lnTo>
                      <a:pt x="2340" y="90"/>
                    </a:lnTo>
                    <a:lnTo>
                      <a:pt x="2346" y="90"/>
                    </a:lnTo>
                    <a:lnTo>
                      <a:pt x="2352" y="90"/>
                    </a:lnTo>
                    <a:lnTo>
                      <a:pt x="2352" y="96"/>
                    </a:lnTo>
                    <a:lnTo>
                      <a:pt x="2358" y="96"/>
                    </a:lnTo>
                    <a:lnTo>
                      <a:pt x="2364" y="96"/>
                    </a:lnTo>
                    <a:lnTo>
                      <a:pt x="2364" y="102"/>
                    </a:lnTo>
                    <a:lnTo>
                      <a:pt x="2370" y="102"/>
                    </a:lnTo>
                    <a:lnTo>
                      <a:pt x="2376" y="102"/>
                    </a:lnTo>
                    <a:lnTo>
                      <a:pt x="2376" y="108"/>
                    </a:lnTo>
                    <a:lnTo>
                      <a:pt x="2382" y="108"/>
                    </a:lnTo>
                    <a:lnTo>
                      <a:pt x="2388" y="108"/>
                    </a:lnTo>
                    <a:lnTo>
                      <a:pt x="2388" y="114"/>
                    </a:lnTo>
                    <a:lnTo>
                      <a:pt x="2394" y="114"/>
                    </a:lnTo>
                    <a:lnTo>
                      <a:pt x="2400" y="114"/>
                    </a:lnTo>
                    <a:lnTo>
                      <a:pt x="2406" y="114"/>
                    </a:lnTo>
                    <a:lnTo>
                      <a:pt x="2406" y="120"/>
                    </a:lnTo>
                    <a:lnTo>
                      <a:pt x="2412" y="120"/>
                    </a:lnTo>
                    <a:lnTo>
                      <a:pt x="2418" y="120"/>
                    </a:lnTo>
                    <a:lnTo>
                      <a:pt x="2424" y="120"/>
                    </a:lnTo>
                    <a:lnTo>
                      <a:pt x="2430" y="120"/>
                    </a:lnTo>
                    <a:lnTo>
                      <a:pt x="2430" y="126"/>
                    </a:lnTo>
                    <a:lnTo>
                      <a:pt x="2436" y="126"/>
                    </a:lnTo>
                    <a:lnTo>
                      <a:pt x="2442" y="126"/>
                    </a:lnTo>
                    <a:lnTo>
                      <a:pt x="2448" y="126"/>
                    </a:lnTo>
                    <a:lnTo>
                      <a:pt x="2454" y="126"/>
                    </a:lnTo>
                    <a:lnTo>
                      <a:pt x="2460" y="126"/>
                    </a:lnTo>
                    <a:lnTo>
                      <a:pt x="2466" y="126"/>
                    </a:lnTo>
                    <a:lnTo>
                      <a:pt x="2472" y="126"/>
                    </a:lnTo>
                    <a:lnTo>
                      <a:pt x="2472" y="132"/>
                    </a:lnTo>
                    <a:lnTo>
                      <a:pt x="2478" y="132"/>
                    </a:lnTo>
                    <a:lnTo>
                      <a:pt x="2484" y="132"/>
                    </a:lnTo>
                    <a:lnTo>
                      <a:pt x="2490" y="132"/>
                    </a:lnTo>
                    <a:lnTo>
                      <a:pt x="2496" y="132"/>
                    </a:lnTo>
                    <a:lnTo>
                      <a:pt x="2502" y="132"/>
                    </a:lnTo>
                    <a:lnTo>
                      <a:pt x="2508" y="132"/>
                    </a:lnTo>
                    <a:lnTo>
                      <a:pt x="2514" y="132"/>
                    </a:lnTo>
                    <a:lnTo>
                      <a:pt x="2520" y="132"/>
                    </a:lnTo>
                    <a:lnTo>
                      <a:pt x="2526" y="132"/>
                    </a:lnTo>
                    <a:lnTo>
                      <a:pt x="2532" y="132"/>
                    </a:lnTo>
                    <a:lnTo>
                      <a:pt x="2538" y="132"/>
                    </a:lnTo>
                    <a:lnTo>
                      <a:pt x="2544" y="132"/>
                    </a:lnTo>
                    <a:lnTo>
                      <a:pt x="2544" y="126"/>
                    </a:lnTo>
                    <a:lnTo>
                      <a:pt x="2550" y="126"/>
                    </a:lnTo>
                    <a:lnTo>
                      <a:pt x="2550" y="120"/>
                    </a:lnTo>
                    <a:lnTo>
                      <a:pt x="2556" y="120"/>
                    </a:lnTo>
                    <a:lnTo>
                      <a:pt x="2556" y="114"/>
                    </a:lnTo>
                    <a:lnTo>
                      <a:pt x="2562" y="114"/>
                    </a:lnTo>
                    <a:lnTo>
                      <a:pt x="2562" y="108"/>
                    </a:lnTo>
                    <a:lnTo>
                      <a:pt x="2568" y="108"/>
                    </a:lnTo>
                    <a:lnTo>
                      <a:pt x="2568" y="102"/>
                    </a:lnTo>
                    <a:lnTo>
                      <a:pt x="2574" y="102"/>
                    </a:lnTo>
                    <a:lnTo>
                      <a:pt x="2574" y="96"/>
                    </a:lnTo>
                    <a:lnTo>
                      <a:pt x="2580" y="96"/>
                    </a:lnTo>
                    <a:lnTo>
                      <a:pt x="2580" y="90"/>
                    </a:lnTo>
                    <a:lnTo>
                      <a:pt x="2586" y="90"/>
                    </a:lnTo>
                    <a:lnTo>
                      <a:pt x="2586" y="84"/>
                    </a:lnTo>
                    <a:lnTo>
                      <a:pt x="2592" y="84"/>
                    </a:lnTo>
                    <a:lnTo>
                      <a:pt x="2592" y="78"/>
                    </a:lnTo>
                    <a:lnTo>
                      <a:pt x="2598" y="78"/>
                    </a:lnTo>
                    <a:lnTo>
                      <a:pt x="2598" y="72"/>
                    </a:lnTo>
                    <a:lnTo>
                      <a:pt x="2604" y="72"/>
                    </a:lnTo>
                    <a:lnTo>
                      <a:pt x="2604" y="66"/>
                    </a:lnTo>
                    <a:lnTo>
                      <a:pt x="2610" y="66"/>
                    </a:lnTo>
                    <a:lnTo>
                      <a:pt x="2610" y="60"/>
                    </a:lnTo>
                    <a:lnTo>
                      <a:pt x="2616" y="60"/>
                    </a:lnTo>
                    <a:lnTo>
                      <a:pt x="2616" y="54"/>
                    </a:lnTo>
                    <a:lnTo>
                      <a:pt x="2622" y="54"/>
                    </a:lnTo>
                    <a:lnTo>
                      <a:pt x="2622" y="48"/>
                    </a:lnTo>
                    <a:lnTo>
                      <a:pt x="2628" y="48"/>
                    </a:lnTo>
                    <a:lnTo>
                      <a:pt x="2628" y="42"/>
                    </a:lnTo>
                    <a:lnTo>
                      <a:pt x="2634" y="42"/>
                    </a:lnTo>
                    <a:lnTo>
                      <a:pt x="2640" y="42"/>
                    </a:lnTo>
                    <a:lnTo>
                      <a:pt x="2646" y="42"/>
                    </a:lnTo>
                    <a:lnTo>
                      <a:pt x="2652" y="42"/>
                    </a:lnTo>
                    <a:lnTo>
                      <a:pt x="2658" y="42"/>
                    </a:lnTo>
                    <a:lnTo>
                      <a:pt x="2658" y="48"/>
                    </a:lnTo>
                    <a:lnTo>
                      <a:pt x="2664" y="48"/>
                    </a:lnTo>
                    <a:lnTo>
                      <a:pt x="2664" y="54"/>
                    </a:lnTo>
                    <a:lnTo>
                      <a:pt x="2670" y="54"/>
                    </a:lnTo>
                    <a:lnTo>
                      <a:pt x="2670" y="60"/>
                    </a:lnTo>
                    <a:lnTo>
                      <a:pt x="2676" y="60"/>
                    </a:lnTo>
                    <a:lnTo>
                      <a:pt x="2676" y="66"/>
                    </a:lnTo>
                    <a:lnTo>
                      <a:pt x="2682" y="66"/>
                    </a:lnTo>
                    <a:lnTo>
                      <a:pt x="2682" y="72"/>
                    </a:lnTo>
                    <a:lnTo>
                      <a:pt x="2688" y="72"/>
                    </a:lnTo>
                    <a:lnTo>
                      <a:pt x="2688" y="78"/>
                    </a:lnTo>
                    <a:lnTo>
                      <a:pt x="2694" y="78"/>
                    </a:lnTo>
                    <a:lnTo>
                      <a:pt x="2694" y="84"/>
                    </a:lnTo>
                    <a:lnTo>
                      <a:pt x="2700" y="84"/>
                    </a:lnTo>
                    <a:lnTo>
                      <a:pt x="2700" y="90"/>
                    </a:lnTo>
                    <a:lnTo>
                      <a:pt x="2706" y="90"/>
                    </a:lnTo>
                    <a:lnTo>
                      <a:pt x="2706" y="96"/>
                    </a:lnTo>
                    <a:lnTo>
                      <a:pt x="2712" y="96"/>
                    </a:lnTo>
                    <a:lnTo>
                      <a:pt x="2712" y="102"/>
                    </a:lnTo>
                    <a:lnTo>
                      <a:pt x="2718" y="102"/>
                    </a:lnTo>
                    <a:lnTo>
                      <a:pt x="2718" y="108"/>
                    </a:lnTo>
                    <a:lnTo>
                      <a:pt x="2724" y="108"/>
                    </a:lnTo>
                    <a:lnTo>
                      <a:pt x="2724" y="114"/>
                    </a:lnTo>
                    <a:lnTo>
                      <a:pt x="2730" y="114"/>
                    </a:lnTo>
                    <a:lnTo>
                      <a:pt x="2730" y="120"/>
                    </a:lnTo>
                    <a:lnTo>
                      <a:pt x="2736" y="120"/>
                    </a:lnTo>
                    <a:lnTo>
                      <a:pt x="2736" y="126"/>
                    </a:lnTo>
                    <a:lnTo>
                      <a:pt x="2742" y="126"/>
                    </a:lnTo>
                    <a:lnTo>
                      <a:pt x="2742" y="132"/>
                    </a:lnTo>
                    <a:lnTo>
                      <a:pt x="2748" y="132"/>
                    </a:lnTo>
                    <a:lnTo>
                      <a:pt x="2754" y="132"/>
                    </a:lnTo>
                    <a:lnTo>
                      <a:pt x="2760" y="132"/>
                    </a:lnTo>
                    <a:lnTo>
                      <a:pt x="2766" y="132"/>
                    </a:lnTo>
                    <a:lnTo>
                      <a:pt x="2772" y="132"/>
                    </a:lnTo>
                    <a:lnTo>
                      <a:pt x="2778" y="132"/>
                    </a:lnTo>
                    <a:lnTo>
                      <a:pt x="2784" y="132"/>
                    </a:lnTo>
                    <a:lnTo>
                      <a:pt x="2790" y="132"/>
                    </a:lnTo>
                    <a:lnTo>
                      <a:pt x="2796" y="132"/>
                    </a:lnTo>
                    <a:lnTo>
                      <a:pt x="2802" y="132"/>
                    </a:lnTo>
                    <a:lnTo>
                      <a:pt x="2808" y="132"/>
                    </a:lnTo>
                    <a:lnTo>
                      <a:pt x="2814" y="132"/>
                    </a:lnTo>
                    <a:lnTo>
                      <a:pt x="2814" y="126"/>
                    </a:lnTo>
                    <a:lnTo>
                      <a:pt x="2820" y="126"/>
                    </a:lnTo>
                    <a:lnTo>
                      <a:pt x="2826" y="126"/>
                    </a:lnTo>
                    <a:lnTo>
                      <a:pt x="2832" y="126"/>
                    </a:lnTo>
                    <a:lnTo>
                      <a:pt x="2838" y="126"/>
                    </a:lnTo>
                    <a:lnTo>
                      <a:pt x="2844" y="126"/>
                    </a:lnTo>
                    <a:lnTo>
                      <a:pt x="2850" y="126"/>
                    </a:lnTo>
                    <a:lnTo>
                      <a:pt x="2856" y="126"/>
                    </a:lnTo>
                    <a:lnTo>
                      <a:pt x="2856" y="120"/>
                    </a:lnTo>
                    <a:lnTo>
                      <a:pt x="2862" y="120"/>
                    </a:lnTo>
                    <a:lnTo>
                      <a:pt x="2868" y="120"/>
                    </a:lnTo>
                    <a:lnTo>
                      <a:pt x="2874" y="120"/>
                    </a:lnTo>
                    <a:lnTo>
                      <a:pt x="2880" y="120"/>
                    </a:lnTo>
                    <a:lnTo>
                      <a:pt x="2880" y="114"/>
                    </a:lnTo>
                    <a:lnTo>
                      <a:pt x="2886" y="114"/>
                    </a:lnTo>
                    <a:lnTo>
                      <a:pt x="2892" y="114"/>
                    </a:lnTo>
                    <a:lnTo>
                      <a:pt x="2898" y="114"/>
                    </a:lnTo>
                    <a:lnTo>
                      <a:pt x="2898" y="108"/>
                    </a:lnTo>
                    <a:lnTo>
                      <a:pt x="2904" y="108"/>
                    </a:lnTo>
                    <a:lnTo>
                      <a:pt x="2910" y="108"/>
                    </a:lnTo>
                    <a:lnTo>
                      <a:pt x="2910" y="102"/>
                    </a:lnTo>
                    <a:lnTo>
                      <a:pt x="2916" y="102"/>
                    </a:lnTo>
                    <a:lnTo>
                      <a:pt x="2922" y="102"/>
                    </a:lnTo>
                    <a:lnTo>
                      <a:pt x="2922" y="96"/>
                    </a:lnTo>
                    <a:lnTo>
                      <a:pt x="2928" y="96"/>
                    </a:lnTo>
                    <a:lnTo>
                      <a:pt x="2934" y="96"/>
                    </a:lnTo>
                    <a:lnTo>
                      <a:pt x="2934" y="90"/>
                    </a:lnTo>
                    <a:lnTo>
                      <a:pt x="2940" y="90"/>
                    </a:lnTo>
                    <a:lnTo>
                      <a:pt x="2946" y="90"/>
                    </a:lnTo>
                    <a:lnTo>
                      <a:pt x="2946" y="84"/>
                    </a:lnTo>
                    <a:lnTo>
                      <a:pt x="2952" y="84"/>
                    </a:lnTo>
                    <a:lnTo>
                      <a:pt x="2958" y="84"/>
                    </a:lnTo>
                    <a:lnTo>
                      <a:pt x="2958" y="78"/>
                    </a:lnTo>
                    <a:lnTo>
                      <a:pt x="2964" y="78"/>
                    </a:lnTo>
                    <a:lnTo>
                      <a:pt x="2970" y="78"/>
                    </a:lnTo>
                    <a:lnTo>
                      <a:pt x="2970" y="72"/>
                    </a:lnTo>
                    <a:lnTo>
                      <a:pt x="2976" y="72"/>
                    </a:lnTo>
                    <a:lnTo>
                      <a:pt x="2982" y="72"/>
                    </a:lnTo>
                    <a:lnTo>
                      <a:pt x="2982" y="66"/>
                    </a:lnTo>
                    <a:lnTo>
                      <a:pt x="2988" y="66"/>
                    </a:lnTo>
                    <a:lnTo>
                      <a:pt x="2994" y="66"/>
                    </a:lnTo>
                    <a:lnTo>
                      <a:pt x="2994" y="60"/>
                    </a:lnTo>
                    <a:lnTo>
                      <a:pt x="3000" y="60"/>
                    </a:lnTo>
                    <a:lnTo>
                      <a:pt x="3006" y="60"/>
                    </a:lnTo>
                    <a:lnTo>
                      <a:pt x="3012" y="60"/>
                    </a:lnTo>
                    <a:lnTo>
                      <a:pt x="3018" y="60"/>
                    </a:lnTo>
                    <a:lnTo>
                      <a:pt x="3018" y="66"/>
                    </a:lnTo>
                    <a:lnTo>
                      <a:pt x="3024" y="66"/>
                    </a:lnTo>
                    <a:lnTo>
                      <a:pt x="3030" y="66"/>
                    </a:lnTo>
                    <a:lnTo>
                      <a:pt x="3036" y="66"/>
                    </a:lnTo>
                    <a:lnTo>
                      <a:pt x="3036" y="72"/>
                    </a:lnTo>
                    <a:lnTo>
                      <a:pt x="3042" y="72"/>
                    </a:lnTo>
                    <a:lnTo>
                      <a:pt x="3048" y="72"/>
                    </a:lnTo>
                    <a:lnTo>
                      <a:pt x="3054" y="78"/>
                    </a:lnTo>
                    <a:lnTo>
                      <a:pt x="3060" y="78"/>
                    </a:lnTo>
                    <a:lnTo>
                      <a:pt x="3066" y="78"/>
                    </a:lnTo>
                    <a:lnTo>
                      <a:pt x="3066" y="84"/>
                    </a:lnTo>
                    <a:lnTo>
                      <a:pt x="3072" y="84"/>
                    </a:lnTo>
                    <a:lnTo>
                      <a:pt x="3078" y="84"/>
                    </a:lnTo>
                    <a:lnTo>
                      <a:pt x="3084" y="84"/>
                    </a:lnTo>
                    <a:lnTo>
                      <a:pt x="3084" y="90"/>
                    </a:lnTo>
                    <a:lnTo>
                      <a:pt x="3090" y="90"/>
                    </a:lnTo>
                    <a:lnTo>
                      <a:pt x="3096" y="90"/>
                    </a:lnTo>
                    <a:lnTo>
                      <a:pt x="3102" y="90"/>
                    </a:lnTo>
                    <a:lnTo>
                      <a:pt x="3102" y="96"/>
                    </a:lnTo>
                    <a:lnTo>
                      <a:pt x="3108" y="96"/>
                    </a:lnTo>
                    <a:lnTo>
                      <a:pt x="3114" y="96"/>
                    </a:lnTo>
                    <a:lnTo>
                      <a:pt x="3120" y="96"/>
                    </a:lnTo>
                    <a:lnTo>
                      <a:pt x="3120" y="102"/>
                    </a:lnTo>
                    <a:lnTo>
                      <a:pt x="3126" y="102"/>
                    </a:lnTo>
                    <a:lnTo>
                      <a:pt x="3132" y="102"/>
                    </a:lnTo>
                    <a:lnTo>
                      <a:pt x="3138" y="102"/>
                    </a:lnTo>
                    <a:lnTo>
                      <a:pt x="3144" y="102"/>
                    </a:lnTo>
                    <a:lnTo>
                      <a:pt x="3144" y="108"/>
                    </a:lnTo>
                    <a:lnTo>
                      <a:pt x="3150" y="108"/>
                    </a:lnTo>
                    <a:lnTo>
                      <a:pt x="3156" y="108"/>
                    </a:lnTo>
                    <a:lnTo>
                      <a:pt x="3162" y="108"/>
                    </a:lnTo>
                    <a:lnTo>
                      <a:pt x="3168" y="108"/>
                    </a:lnTo>
                    <a:lnTo>
                      <a:pt x="3174" y="108"/>
                    </a:lnTo>
                    <a:lnTo>
                      <a:pt x="3180" y="108"/>
                    </a:lnTo>
                    <a:lnTo>
                      <a:pt x="3186" y="108"/>
                    </a:lnTo>
                    <a:lnTo>
                      <a:pt x="3192" y="108"/>
                    </a:lnTo>
                    <a:lnTo>
                      <a:pt x="3198" y="108"/>
                    </a:lnTo>
                    <a:lnTo>
                      <a:pt x="3204" y="108"/>
                    </a:lnTo>
                    <a:lnTo>
                      <a:pt x="3210" y="108"/>
                    </a:lnTo>
                    <a:lnTo>
                      <a:pt x="3216" y="108"/>
                    </a:lnTo>
                    <a:lnTo>
                      <a:pt x="3222" y="108"/>
                    </a:lnTo>
                    <a:lnTo>
                      <a:pt x="3228" y="108"/>
                    </a:lnTo>
                    <a:lnTo>
                      <a:pt x="3234" y="108"/>
                    </a:lnTo>
                    <a:lnTo>
                      <a:pt x="3240" y="108"/>
                    </a:lnTo>
                    <a:lnTo>
                      <a:pt x="3246" y="108"/>
                    </a:lnTo>
                    <a:lnTo>
                      <a:pt x="3252" y="108"/>
                    </a:lnTo>
                    <a:lnTo>
                      <a:pt x="3258" y="108"/>
                    </a:lnTo>
                    <a:lnTo>
                      <a:pt x="3264" y="108"/>
                    </a:lnTo>
                    <a:lnTo>
                      <a:pt x="3264" y="102"/>
                    </a:lnTo>
                    <a:lnTo>
                      <a:pt x="3270" y="102"/>
                    </a:lnTo>
                    <a:lnTo>
                      <a:pt x="3276" y="102"/>
                    </a:lnTo>
                    <a:lnTo>
                      <a:pt x="3276" y="96"/>
                    </a:lnTo>
                    <a:lnTo>
                      <a:pt x="3282" y="90"/>
                    </a:lnTo>
                    <a:lnTo>
                      <a:pt x="3282" y="84"/>
                    </a:lnTo>
                    <a:lnTo>
                      <a:pt x="3288" y="84"/>
                    </a:lnTo>
                    <a:lnTo>
                      <a:pt x="3288" y="78"/>
                    </a:lnTo>
                    <a:lnTo>
                      <a:pt x="3294" y="78"/>
                    </a:lnTo>
                    <a:lnTo>
                      <a:pt x="3294" y="72"/>
                    </a:lnTo>
                    <a:lnTo>
                      <a:pt x="3300" y="72"/>
                    </a:lnTo>
                    <a:lnTo>
                      <a:pt x="3300" y="66"/>
                    </a:lnTo>
                    <a:lnTo>
                      <a:pt x="3306" y="66"/>
                    </a:lnTo>
                    <a:lnTo>
                      <a:pt x="3306" y="60"/>
                    </a:lnTo>
                    <a:lnTo>
                      <a:pt x="3312" y="60"/>
                    </a:lnTo>
                    <a:lnTo>
                      <a:pt x="3312" y="54"/>
                    </a:lnTo>
                    <a:lnTo>
                      <a:pt x="3318" y="54"/>
                    </a:lnTo>
                    <a:lnTo>
                      <a:pt x="3318" y="48"/>
                    </a:lnTo>
                    <a:lnTo>
                      <a:pt x="3324" y="42"/>
                    </a:lnTo>
                    <a:lnTo>
                      <a:pt x="3324" y="36"/>
                    </a:lnTo>
                    <a:lnTo>
                      <a:pt x="3330" y="36"/>
                    </a:lnTo>
                    <a:lnTo>
                      <a:pt x="3330" y="30"/>
                    </a:lnTo>
                    <a:lnTo>
                      <a:pt x="3336" y="30"/>
                    </a:lnTo>
                    <a:lnTo>
                      <a:pt x="3336" y="24"/>
                    </a:lnTo>
                    <a:lnTo>
                      <a:pt x="3342" y="24"/>
                    </a:lnTo>
                    <a:lnTo>
                      <a:pt x="3342" y="18"/>
                    </a:lnTo>
                    <a:lnTo>
                      <a:pt x="3348" y="18"/>
                    </a:lnTo>
                    <a:lnTo>
                      <a:pt x="3348" y="12"/>
                    </a:lnTo>
                    <a:lnTo>
                      <a:pt x="3354" y="12"/>
                    </a:lnTo>
                    <a:lnTo>
                      <a:pt x="3354" y="6"/>
                    </a:lnTo>
                    <a:lnTo>
                      <a:pt x="3360" y="6"/>
                    </a:lnTo>
                    <a:lnTo>
                      <a:pt x="3366" y="6"/>
                    </a:lnTo>
                    <a:lnTo>
                      <a:pt x="3366" y="0"/>
                    </a:lnTo>
                    <a:lnTo>
                      <a:pt x="3366" y="6"/>
                    </a:lnTo>
                    <a:lnTo>
                      <a:pt x="3372" y="6"/>
                    </a:lnTo>
                    <a:lnTo>
                      <a:pt x="3378" y="6"/>
                    </a:lnTo>
                    <a:lnTo>
                      <a:pt x="3378" y="12"/>
                    </a:lnTo>
                    <a:lnTo>
                      <a:pt x="3384" y="12"/>
                    </a:lnTo>
                    <a:lnTo>
                      <a:pt x="3384" y="18"/>
                    </a:lnTo>
                    <a:lnTo>
                      <a:pt x="3390" y="24"/>
                    </a:lnTo>
                    <a:lnTo>
                      <a:pt x="3390" y="30"/>
                    </a:lnTo>
                    <a:lnTo>
                      <a:pt x="3396" y="30"/>
                    </a:lnTo>
                    <a:lnTo>
                      <a:pt x="3396" y="36"/>
                    </a:lnTo>
                    <a:lnTo>
                      <a:pt x="3396" y="42"/>
                    </a:lnTo>
                    <a:lnTo>
                      <a:pt x="3402" y="42"/>
                    </a:lnTo>
                    <a:lnTo>
                      <a:pt x="3402" y="48"/>
                    </a:lnTo>
                    <a:lnTo>
                      <a:pt x="3408" y="54"/>
                    </a:lnTo>
                    <a:lnTo>
                      <a:pt x="3408" y="60"/>
                    </a:lnTo>
                    <a:lnTo>
                      <a:pt x="3414" y="66"/>
                    </a:lnTo>
                    <a:lnTo>
                      <a:pt x="3414" y="72"/>
                    </a:lnTo>
                    <a:lnTo>
                      <a:pt x="3420" y="72"/>
                    </a:lnTo>
                    <a:lnTo>
                      <a:pt x="3420" y="78"/>
                    </a:lnTo>
                    <a:lnTo>
                      <a:pt x="3426" y="84"/>
                    </a:lnTo>
                    <a:lnTo>
                      <a:pt x="3426" y="90"/>
                    </a:lnTo>
                    <a:lnTo>
                      <a:pt x="3432" y="96"/>
                    </a:lnTo>
                    <a:lnTo>
                      <a:pt x="3432" y="102"/>
                    </a:lnTo>
                    <a:lnTo>
                      <a:pt x="3438" y="102"/>
                    </a:lnTo>
                    <a:lnTo>
                      <a:pt x="3438" y="108"/>
                    </a:lnTo>
                    <a:lnTo>
                      <a:pt x="3444" y="114"/>
                    </a:lnTo>
                    <a:lnTo>
                      <a:pt x="3444" y="120"/>
                    </a:lnTo>
                    <a:lnTo>
                      <a:pt x="3450" y="126"/>
                    </a:lnTo>
                    <a:lnTo>
                      <a:pt x="3450" y="132"/>
                    </a:lnTo>
                    <a:lnTo>
                      <a:pt x="3456" y="132"/>
                    </a:lnTo>
                    <a:lnTo>
                      <a:pt x="3456" y="138"/>
                    </a:lnTo>
                    <a:lnTo>
                      <a:pt x="3456" y="144"/>
                    </a:lnTo>
                    <a:lnTo>
                      <a:pt x="3462" y="144"/>
                    </a:lnTo>
                    <a:lnTo>
                      <a:pt x="3462" y="150"/>
                    </a:lnTo>
                    <a:lnTo>
                      <a:pt x="3468" y="156"/>
                    </a:lnTo>
                    <a:lnTo>
                      <a:pt x="3468" y="162"/>
                    </a:lnTo>
                    <a:lnTo>
                      <a:pt x="3474" y="162"/>
                    </a:lnTo>
                    <a:lnTo>
                      <a:pt x="3474" y="168"/>
                    </a:lnTo>
                    <a:lnTo>
                      <a:pt x="3480" y="168"/>
                    </a:lnTo>
                    <a:lnTo>
                      <a:pt x="3480" y="174"/>
                    </a:lnTo>
                    <a:lnTo>
                      <a:pt x="3486" y="174"/>
                    </a:lnTo>
                    <a:lnTo>
                      <a:pt x="3486" y="180"/>
                    </a:lnTo>
                    <a:lnTo>
                      <a:pt x="3492" y="180"/>
                    </a:lnTo>
                    <a:lnTo>
                      <a:pt x="3492" y="186"/>
                    </a:lnTo>
                    <a:lnTo>
                      <a:pt x="3498" y="186"/>
                    </a:lnTo>
                    <a:lnTo>
                      <a:pt x="3498" y="192"/>
                    </a:lnTo>
                    <a:lnTo>
                      <a:pt x="3504" y="192"/>
                    </a:lnTo>
                    <a:lnTo>
                      <a:pt x="3504" y="198"/>
                    </a:lnTo>
                    <a:lnTo>
                      <a:pt x="3510" y="198"/>
                    </a:lnTo>
                    <a:lnTo>
                      <a:pt x="3510" y="204"/>
                    </a:lnTo>
                    <a:lnTo>
                      <a:pt x="3516" y="204"/>
                    </a:lnTo>
                    <a:lnTo>
                      <a:pt x="3516" y="210"/>
                    </a:lnTo>
                    <a:lnTo>
                      <a:pt x="3522" y="210"/>
                    </a:lnTo>
                    <a:lnTo>
                      <a:pt x="3522" y="216"/>
                    </a:lnTo>
                    <a:lnTo>
                      <a:pt x="3528" y="216"/>
                    </a:lnTo>
                    <a:lnTo>
                      <a:pt x="3528" y="222"/>
                    </a:lnTo>
                    <a:lnTo>
                      <a:pt x="3534" y="222"/>
                    </a:lnTo>
                    <a:lnTo>
                      <a:pt x="3534" y="228"/>
                    </a:lnTo>
                    <a:lnTo>
                      <a:pt x="3540" y="228"/>
                    </a:lnTo>
                    <a:lnTo>
                      <a:pt x="3540" y="234"/>
                    </a:lnTo>
                    <a:lnTo>
                      <a:pt x="3546" y="234"/>
                    </a:lnTo>
                    <a:lnTo>
                      <a:pt x="3552" y="240"/>
                    </a:lnTo>
                    <a:lnTo>
                      <a:pt x="3558" y="246"/>
                    </a:lnTo>
                    <a:lnTo>
                      <a:pt x="3564" y="252"/>
                    </a:lnTo>
                    <a:lnTo>
                      <a:pt x="3570" y="252"/>
                    </a:lnTo>
                    <a:lnTo>
                      <a:pt x="3570" y="258"/>
                    </a:lnTo>
                    <a:lnTo>
                      <a:pt x="3576" y="258"/>
                    </a:lnTo>
                    <a:lnTo>
                      <a:pt x="3576" y="264"/>
                    </a:lnTo>
                    <a:lnTo>
                      <a:pt x="3582" y="264"/>
                    </a:lnTo>
                    <a:lnTo>
                      <a:pt x="3582" y="270"/>
                    </a:lnTo>
                    <a:lnTo>
                      <a:pt x="3588" y="270"/>
                    </a:lnTo>
                    <a:lnTo>
                      <a:pt x="3594" y="270"/>
                    </a:lnTo>
                    <a:lnTo>
                      <a:pt x="3594" y="276"/>
                    </a:lnTo>
                    <a:lnTo>
                      <a:pt x="3600" y="276"/>
                    </a:lnTo>
                    <a:lnTo>
                      <a:pt x="3606" y="276"/>
                    </a:lnTo>
                    <a:lnTo>
                      <a:pt x="3606" y="282"/>
                    </a:lnTo>
                    <a:lnTo>
                      <a:pt x="3612" y="282"/>
                    </a:lnTo>
                    <a:lnTo>
                      <a:pt x="3618" y="282"/>
                    </a:lnTo>
                    <a:lnTo>
                      <a:pt x="3624" y="282"/>
                    </a:lnTo>
                    <a:lnTo>
                      <a:pt x="3624" y="288"/>
                    </a:lnTo>
                    <a:lnTo>
                      <a:pt x="3630" y="288"/>
                    </a:lnTo>
                    <a:lnTo>
                      <a:pt x="3636" y="288"/>
                    </a:lnTo>
                    <a:lnTo>
                      <a:pt x="3642" y="288"/>
                    </a:lnTo>
                    <a:lnTo>
                      <a:pt x="3648" y="288"/>
                    </a:lnTo>
                    <a:lnTo>
                      <a:pt x="3654" y="288"/>
                    </a:lnTo>
                    <a:lnTo>
                      <a:pt x="3660" y="288"/>
                    </a:lnTo>
                    <a:lnTo>
                      <a:pt x="3666" y="288"/>
                    </a:lnTo>
                    <a:lnTo>
                      <a:pt x="3672" y="288"/>
                    </a:lnTo>
                    <a:lnTo>
                      <a:pt x="3678" y="288"/>
                    </a:lnTo>
                    <a:lnTo>
                      <a:pt x="3684" y="288"/>
                    </a:lnTo>
                    <a:lnTo>
                      <a:pt x="3690" y="288"/>
                    </a:lnTo>
                    <a:lnTo>
                      <a:pt x="3696" y="288"/>
                    </a:lnTo>
                    <a:lnTo>
                      <a:pt x="3702" y="288"/>
                    </a:lnTo>
                    <a:lnTo>
                      <a:pt x="3708" y="288"/>
                    </a:lnTo>
                    <a:lnTo>
                      <a:pt x="3714" y="288"/>
                    </a:lnTo>
                    <a:lnTo>
                      <a:pt x="3720" y="288"/>
                    </a:lnTo>
                    <a:lnTo>
                      <a:pt x="3726" y="288"/>
                    </a:lnTo>
                    <a:lnTo>
                      <a:pt x="3732" y="288"/>
                    </a:lnTo>
                    <a:lnTo>
                      <a:pt x="3738" y="288"/>
                    </a:lnTo>
                    <a:lnTo>
                      <a:pt x="3744" y="288"/>
                    </a:lnTo>
                    <a:lnTo>
                      <a:pt x="3750" y="288"/>
                    </a:lnTo>
                    <a:lnTo>
                      <a:pt x="3756" y="288"/>
                    </a:lnTo>
                    <a:lnTo>
                      <a:pt x="3762" y="288"/>
                    </a:lnTo>
                    <a:lnTo>
                      <a:pt x="3768" y="288"/>
                    </a:lnTo>
                    <a:lnTo>
                      <a:pt x="3774" y="288"/>
                    </a:lnTo>
                    <a:lnTo>
                      <a:pt x="3780" y="288"/>
                    </a:lnTo>
                    <a:lnTo>
                      <a:pt x="3786" y="288"/>
                    </a:lnTo>
                    <a:lnTo>
                      <a:pt x="3792" y="288"/>
                    </a:lnTo>
                    <a:lnTo>
                      <a:pt x="3798" y="288"/>
                    </a:lnTo>
                    <a:lnTo>
                      <a:pt x="3804" y="288"/>
                    </a:lnTo>
                    <a:lnTo>
                      <a:pt x="3810" y="288"/>
                    </a:lnTo>
                    <a:lnTo>
                      <a:pt x="3816" y="288"/>
                    </a:lnTo>
                    <a:lnTo>
                      <a:pt x="3822" y="288"/>
                    </a:lnTo>
                    <a:lnTo>
                      <a:pt x="3828" y="288"/>
                    </a:lnTo>
                    <a:lnTo>
                      <a:pt x="3834" y="288"/>
                    </a:lnTo>
                    <a:lnTo>
                      <a:pt x="3840" y="288"/>
                    </a:lnTo>
                    <a:lnTo>
                      <a:pt x="3846" y="288"/>
                    </a:lnTo>
                    <a:lnTo>
                      <a:pt x="3852" y="288"/>
                    </a:lnTo>
                    <a:lnTo>
                      <a:pt x="3858" y="288"/>
                    </a:lnTo>
                    <a:lnTo>
                      <a:pt x="3864" y="288"/>
                    </a:lnTo>
                    <a:lnTo>
                      <a:pt x="3870" y="288"/>
                    </a:lnTo>
                    <a:lnTo>
                      <a:pt x="3876" y="288"/>
                    </a:lnTo>
                    <a:lnTo>
                      <a:pt x="3882" y="288"/>
                    </a:lnTo>
                    <a:lnTo>
                      <a:pt x="3888" y="288"/>
                    </a:lnTo>
                    <a:lnTo>
                      <a:pt x="3894" y="288"/>
                    </a:lnTo>
                    <a:lnTo>
                      <a:pt x="3900" y="288"/>
                    </a:lnTo>
                    <a:lnTo>
                      <a:pt x="3906" y="288"/>
                    </a:lnTo>
                    <a:lnTo>
                      <a:pt x="3912" y="288"/>
                    </a:lnTo>
                    <a:lnTo>
                      <a:pt x="3918" y="288"/>
                    </a:lnTo>
                    <a:lnTo>
                      <a:pt x="3924" y="288"/>
                    </a:lnTo>
                    <a:lnTo>
                      <a:pt x="3930" y="288"/>
                    </a:lnTo>
                    <a:lnTo>
                      <a:pt x="3936" y="288"/>
                    </a:lnTo>
                    <a:lnTo>
                      <a:pt x="3942" y="288"/>
                    </a:lnTo>
                    <a:lnTo>
                      <a:pt x="3948" y="288"/>
                    </a:lnTo>
                    <a:lnTo>
                      <a:pt x="3954" y="288"/>
                    </a:lnTo>
                    <a:lnTo>
                      <a:pt x="3960" y="288"/>
                    </a:lnTo>
                    <a:lnTo>
                      <a:pt x="3966" y="288"/>
                    </a:lnTo>
                    <a:lnTo>
                      <a:pt x="3972" y="288"/>
                    </a:lnTo>
                    <a:lnTo>
                      <a:pt x="3978" y="288"/>
                    </a:lnTo>
                    <a:lnTo>
                      <a:pt x="3984" y="288"/>
                    </a:lnTo>
                    <a:lnTo>
                      <a:pt x="3990" y="288"/>
                    </a:lnTo>
                    <a:lnTo>
                      <a:pt x="3996" y="288"/>
                    </a:lnTo>
                    <a:lnTo>
                      <a:pt x="4002" y="288"/>
                    </a:lnTo>
                    <a:lnTo>
                      <a:pt x="4008" y="288"/>
                    </a:lnTo>
                    <a:lnTo>
                      <a:pt x="4014" y="288"/>
                    </a:lnTo>
                    <a:lnTo>
                      <a:pt x="4020" y="288"/>
                    </a:lnTo>
                    <a:lnTo>
                      <a:pt x="4026" y="288"/>
                    </a:lnTo>
                    <a:lnTo>
                      <a:pt x="4032" y="288"/>
                    </a:lnTo>
                    <a:lnTo>
                      <a:pt x="4038" y="288"/>
                    </a:lnTo>
                    <a:lnTo>
                      <a:pt x="4044" y="288"/>
                    </a:lnTo>
                    <a:lnTo>
                      <a:pt x="4050" y="288"/>
                    </a:lnTo>
                    <a:lnTo>
                      <a:pt x="4056" y="288"/>
                    </a:lnTo>
                    <a:lnTo>
                      <a:pt x="4062" y="288"/>
                    </a:lnTo>
                    <a:lnTo>
                      <a:pt x="4068" y="288"/>
                    </a:lnTo>
                    <a:lnTo>
                      <a:pt x="4074" y="288"/>
                    </a:lnTo>
                    <a:lnTo>
                      <a:pt x="4080" y="288"/>
                    </a:lnTo>
                    <a:lnTo>
                      <a:pt x="4086" y="288"/>
                    </a:lnTo>
                    <a:lnTo>
                      <a:pt x="4092" y="288"/>
                    </a:lnTo>
                    <a:lnTo>
                      <a:pt x="4098" y="288"/>
                    </a:lnTo>
                    <a:lnTo>
                      <a:pt x="4104" y="288"/>
                    </a:lnTo>
                    <a:lnTo>
                      <a:pt x="4110" y="288"/>
                    </a:lnTo>
                    <a:lnTo>
                      <a:pt x="4116" y="288"/>
                    </a:lnTo>
                    <a:lnTo>
                      <a:pt x="4122" y="288"/>
                    </a:lnTo>
                    <a:lnTo>
                      <a:pt x="4128" y="288"/>
                    </a:lnTo>
                    <a:lnTo>
                      <a:pt x="4134" y="288"/>
                    </a:lnTo>
                    <a:lnTo>
                      <a:pt x="4140" y="288"/>
                    </a:lnTo>
                    <a:lnTo>
                      <a:pt x="4146" y="288"/>
                    </a:lnTo>
                    <a:lnTo>
                      <a:pt x="4152" y="288"/>
                    </a:lnTo>
                    <a:lnTo>
                      <a:pt x="4158" y="288"/>
                    </a:lnTo>
                    <a:lnTo>
                      <a:pt x="4164" y="288"/>
                    </a:lnTo>
                    <a:lnTo>
                      <a:pt x="4170" y="288"/>
                    </a:lnTo>
                    <a:lnTo>
                      <a:pt x="4176" y="288"/>
                    </a:lnTo>
                    <a:lnTo>
                      <a:pt x="4182" y="288"/>
                    </a:lnTo>
                    <a:lnTo>
                      <a:pt x="4188" y="288"/>
                    </a:lnTo>
                    <a:lnTo>
                      <a:pt x="4194" y="288"/>
                    </a:lnTo>
                    <a:lnTo>
                      <a:pt x="4200" y="288"/>
                    </a:lnTo>
                    <a:lnTo>
                      <a:pt x="4206" y="288"/>
                    </a:lnTo>
                    <a:lnTo>
                      <a:pt x="4212" y="288"/>
                    </a:lnTo>
                    <a:lnTo>
                      <a:pt x="4218" y="288"/>
                    </a:lnTo>
                    <a:lnTo>
                      <a:pt x="4224" y="288"/>
                    </a:lnTo>
                    <a:lnTo>
                      <a:pt x="4230" y="288"/>
                    </a:lnTo>
                    <a:lnTo>
                      <a:pt x="4236" y="288"/>
                    </a:lnTo>
                    <a:lnTo>
                      <a:pt x="4242" y="288"/>
                    </a:lnTo>
                    <a:lnTo>
                      <a:pt x="4248" y="288"/>
                    </a:lnTo>
                    <a:lnTo>
                      <a:pt x="4254" y="288"/>
                    </a:lnTo>
                    <a:lnTo>
                      <a:pt x="4260" y="288"/>
                    </a:lnTo>
                    <a:lnTo>
                      <a:pt x="4266" y="288"/>
                    </a:lnTo>
                    <a:lnTo>
                      <a:pt x="4272" y="288"/>
                    </a:lnTo>
                    <a:lnTo>
                      <a:pt x="4278" y="288"/>
                    </a:lnTo>
                    <a:lnTo>
                      <a:pt x="4284" y="288"/>
                    </a:lnTo>
                    <a:lnTo>
                      <a:pt x="4290" y="288"/>
                    </a:lnTo>
                    <a:lnTo>
                      <a:pt x="4296" y="288"/>
                    </a:lnTo>
                    <a:lnTo>
                      <a:pt x="4302" y="288"/>
                    </a:lnTo>
                    <a:lnTo>
                      <a:pt x="4308" y="288"/>
                    </a:lnTo>
                    <a:lnTo>
                      <a:pt x="4314" y="288"/>
                    </a:lnTo>
                    <a:lnTo>
                      <a:pt x="4320" y="288"/>
                    </a:lnTo>
                    <a:lnTo>
                      <a:pt x="4326" y="288"/>
                    </a:lnTo>
                    <a:lnTo>
                      <a:pt x="4332" y="288"/>
                    </a:lnTo>
                    <a:lnTo>
                      <a:pt x="4338" y="288"/>
                    </a:lnTo>
                    <a:lnTo>
                      <a:pt x="4344" y="288"/>
                    </a:lnTo>
                    <a:lnTo>
                      <a:pt x="4350" y="288"/>
                    </a:lnTo>
                    <a:lnTo>
                      <a:pt x="4356" y="288"/>
                    </a:lnTo>
                    <a:lnTo>
                      <a:pt x="4362" y="288"/>
                    </a:lnTo>
                    <a:lnTo>
                      <a:pt x="4368" y="288"/>
                    </a:lnTo>
                    <a:lnTo>
                      <a:pt x="4374" y="288"/>
                    </a:lnTo>
                    <a:lnTo>
                      <a:pt x="4380" y="288"/>
                    </a:lnTo>
                    <a:lnTo>
                      <a:pt x="4386" y="288"/>
                    </a:lnTo>
                    <a:lnTo>
                      <a:pt x="4392" y="288"/>
                    </a:lnTo>
                    <a:lnTo>
                      <a:pt x="4398" y="288"/>
                    </a:lnTo>
                    <a:lnTo>
                      <a:pt x="4404" y="288"/>
                    </a:lnTo>
                    <a:lnTo>
                      <a:pt x="4410" y="288"/>
                    </a:lnTo>
                    <a:lnTo>
                      <a:pt x="4416" y="288"/>
                    </a:lnTo>
                    <a:lnTo>
                      <a:pt x="4422" y="288"/>
                    </a:lnTo>
                    <a:lnTo>
                      <a:pt x="4428" y="288"/>
                    </a:lnTo>
                    <a:lnTo>
                      <a:pt x="4434" y="288"/>
                    </a:lnTo>
                    <a:lnTo>
                      <a:pt x="4440" y="288"/>
                    </a:lnTo>
                    <a:lnTo>
                      <a:pt x="4446" y="288"/>
                    </a:lnTo>
                    <a:lnTo>
                      <a:pt x="4452" y="288"/>
                    </a:lnTo>
                    <a:lnTo>
                      <a:pt x="4458" y="288"/>
                    </a:lnTo>
                    <a:lnTo>
                      <a:pt x="4464" y="288"/>
                    </a:lnTo>
                    <a:lnTo>
                      <a:pt x="4470" y="288"/>
                    </a:lnTo>
                    <a:lnTo>
                      <a:pt x="4476" y="288"/>
                    </a:lnTo>
                    <a:lnTo>
                      <a:pt x="4482" y="288"/>
                    </a:lnTo>
                    <a:lnTo>
                      <a:pt x="4488" y="288"/>
                    </a:lnTo>
                    <a:lnTo>
                      <a:pt x="4494" y="288"/>
                    </a:lnTo>
                    <a:lnTo>
                      <a:pt x="4500" y="288"/>
                    </a:lnTo>
                    <a:lnTo>
                      <a:pt x="4506" y="288"/>
                    </a:lnTo>
                    <a:lnTo>
                      <a:pt x="4512" y="288"/>
                    </a:lnTo>
                    <a:lnTo>
                      <a:pt x="4518" y="288"/>
                    </a:lnTo>
                    <a:lnTo>
                      <a:pt x="4524" y="288"/>
                    </a:lnTo>
                    <a:lnTo>
                      <a:pt x="4530" y="288"/>
                    </a:lnTo>
                    <a:lnTo>
                      <a:pt x="4536" y="288"/>
                    </a:lnTo>
                    <a:lnTo>
                      <a:pt x="4542" y="288"/>
                    </a:lnTo>
                    <a:lnTo>
                      <a:pt x="4548" y="288"/>
                    </a:lnTo>
                    <a:lnTo>
                      <a:pt x="4554" y="288"/>
                    </a:lnTo>
                    <a:lnTo>
                      <a:pt x="4560" y="288"/>
                    </a:lnTo>
                    <a:lnTo>
                      <a:pt x="4566" y="288"/>
                    </a:lnTo>
                    <a:lnTo>
                      <a:pt x="4572" y="288"/>
                    </a:lnTo>
                    <a:lnTo>
                      <a:pt x="4578" y="288"/>
                    </a:lnTo>
                    <a:lnTo>
                      <a:pt x="4584" y="288"/>
                    </a:lnTo>
                    <a:lnTo>
                      <a:pt x="4590" y="288"/>
                    </a:lnTo>
                    <a:lnTo>
                      <a:pt x="4596" y="288"/>
                    </a:lnTo>
                    <a:lnTo>
                      <a:pt x="4602" y="288"/>
                    </a:lnTo>
                    <a:lnTo>
                      <a:pt x="4608" y="288"/>
                    </a:lnTo>
                    <a:lnTo>
                      <a:pt x="4614" y="288"/>
                    </a:lnTo>
                    <a:lnTo>
                      <a:pt x="4620" y="288"/>
                    </a:lnTo>
                    <a:lnTo>
                      <a:pt x="4626" y="288"/>
                    </a:lnTo>
                    <a:lnTo>
                      <a:pt x="4632" y="288"/>
                    </a:lnTo>
                    <a:lnTo>
                      <a:pt x="4638" y="288"/>
                    </a:lnTo>
                    <a:lnTo>
                      <a:pt x="4644" y="288"/>
                    </a:lnTo>
                    <a:lnTo>
                      <a:pt x="4650" y="288"/>
                    </a:lnTo>
                    <a:lnTo>
                      <a:pt x="4656" y="288"/>
                    </a:lnTo>
                    <a:lnTo>
                      <a:pt x="4662" y="288"/>
                    </a:lnTo>
                    <a:lnTo>
                      <a:pt x="4668" y="288"/>
                    </a:lnTo>
                    <a:lnTo>
                      <a:pt x="4674" y="288"/>
                    </a:lnTo>
                    <a:lnTo>
                      <a:pt x="4680" y="288"/>
                    </a:lnTo>
                    <a:lnTo>
                      <a:pt x="4686" y="288"/>
                    </a:lnTo>
                    <a:lnTo>
                      <a:pt x="4692" y="288"/>
                    </a:lnTo>
                    <a:lnTo>
                      <a:pt x="4698" y="288"/>
                    </a:lnTo>
                    <a:lnTo>
                      <a:pt x="4704" y="288"/>
                    </a:lnTo>
                    <a:lnTo>
                      <a:pt x="4710" y="288"/>
                    </a:lnTo>
                    <a:lnTo>
                      <a:pt x="4716" y="288"/>
                    </a:lnTo>
                    <a:lnTo>
                      <a:pt x="4722" y="288"/>
                    </a:lnTo>
                    <a:lnTo>
                      <a:pt x="4728" y="288"/>
                    </a:lnTo>
                    <a:lnTo>
                      <a:pt x="4734" y="288"/>
                    </a:lnTo>
                    <a:lnTo>
                      <a:pt x="4740" y="288"/>
                    </a:lnTo>
                    <a:lnTo>
                      <a:pt x="4746" y="288"/>
                    </a:lnTo>
                    <a:lnTo>
                      <a:pt x="4752" y="288"/>
                    </a:lnTo>
                    <a:lnTo>
                      <a:pt x="4758" y="288"/>
                    </a:lnTo>
                    <a:lnTo>
                      <a:pt x="4764" y="288"/>
                    </a:lnTo>
                    <a:lnTo>
                      <a:pt x="4770" y="288"/>
                    </a:lnTo>
                    <a:lnTo>
                      <a:pt x="4776" y="288"/>
                    </a:lnTo>
                    <a:lnTo>
                      <a:pt x="4782" y="288"/>
                    </a:lnTo>
                    <a:lnTo>
                      <a:pt x="4788" y="288"/>
                    </a:lnTo>
                    <a:lnTo>
                      <a:pt x="4794" y="288"/>
                    </a:lnTo>
                    <a:lnTo>
                      <a:pt x="4800" y="288"/>
                    </a:lnTo>
                    <a:lnTo>
                      <a:pt x="4806" y="288"/>
                    </a:lnTo>
                    <a:lnTo>
                      <a:pt x="4812" y="288"/>
                    </a:lnTo>
                    <a:lnTo>
                      <a:pt x="4818" y="288"/>
                    </a:lnTo>
                    <a:lnTo>
                      <a:pt x="4824" y="288"/>
                    </a:lnTo>
                    <a:lnTo>
                      <a:pt x="4830" y="288"/>
                    </a:lnTo>
                    <a:lnTo>
                      <a:pt x="4836" y="288"/>
                    </a:lnTo>
                    <a:lnTo>
                      <a:pt x="4842" y="288"/>
                    </a:lnTo>
                    <a:lnTo>
                      <a:pt x="4848" y="288"/>
                    </a:lnTo>
                    <a:lnTo>
                      <a:pt x="4854" y="288"/>
                    </a:lnTo>
                    <a:lnTo>
                      <a:pt x="4860" y="288"/>
                    </a:lnTo>
                    <a:lnTo>
                      <a:pt x="4866" y="288"/>
                    </a:lnTo>
                    <a:lnTo>
                      <a:pt x="4872" y="288"/>
                    </a:lnTo>
                    <a:lnTo>
                      <a:pt x="4878" y="288"/>
                    </a:lnTo>
                    <a:lnTo>
                      <a:pt x="4884" y="288"/>
                    </a:lnTo>
                    <a:lnTo>
                      <a:pt x="4890" y="288"/>
                    </a:lnTo>
                    <a:lnTo>
                      <a:pt x="4896" y="288"/>
                    </a:lnTo>
                    <a:lnTo>
                      <a:pt x="4902" y="288"/>
                    </a:lnTo>
                    <a:lnTo>
                      <a:pt x="4908" y="288"/>
                    </a:lnTo>
                    <a:lnTo>
                      <a:pt x="4914" y="288"/>
                    </a:lnTo>
                    <a:lnTo>
                      <a:pt x="4920" y="288"/>
                    </a:lnTo>
                    <a:lnTo>
                      <a:pt x="4926" y="288"/>
                    </a:lnTo>
                    <a:lnTo>
                      <a:pt x="4932" y="288"/>
                    </a:lnTo>
                    <a:lnTo>
                      <a:pt x="4938" y="288"/>
                    </a:lnTo>
                    <a:lnTo>
                      <a:pt x="4944" y="288"/>
                    </a:lnTo>
                    <a:lnTo>
                      <a:pt x="4950" y="288"/>
                    </a:lnTo>
                    <a:lnTo>
                      <a:pt x="4956" y="288"/>
                    </a:lnTo>
                    <a:lnTo>
                      <a:pt x="4962" y="288"/>
                    </a:lnTo>
                    <a:lnTo>
                      <a:pt x="4968" y="288"/>
                    </a:lnTo>
                    <a:lnTo>
                      <a:pt x="4974" y="288"/>
                    </a:lnTo>
                    <a:lnTo>
                      <a:pt x="4980" y="288"/>
                    </a:lnTo>
                    <a:lnTo>
                      <a:pt x="4986" y="288"/>
                    </a:lnTo>
                    <a:lnTo>
                      <a:pt x="4992" y="288"/>
                    </a:lnTo>
                    <a:lnTo>
                      <a:pt x="4998" y="288"/>
                    </a:lnTo>
                    <a:lnTo>
                      <a:pt x="5004" y="288"/>
                    </a:lnTo>
                    <a:lnTo>
                      <a:pt x="5010" y="288"/>
                    </a:lnTo>
                    <a:lnTo>
                      <a:pt x="5016" y="288"/>
                    </a:lnTo>
                    <a:lnTo>
                      <a:pt x="5022" y="288"/>
                    </a:lnTo>
                    <a:lnTo>
                      <a:pt x="5028" y="288"/>
                    </a:lnTo>
                    <a:lnTo>
                      <a:pt x="5034" y="288"/>
                    </a:lnTo>
                    <a:lnTo>
                      <a:pt x="5040" y="288"/>
                    </a:lnTo>
                    <a:lnTo>
                      <a:pt x="5046" y="288"/>
                    </a:lnTo>
                    <a:lnTo>
                      <a:pt x="5052" y="288"/>
                    </a:lnTo>
                    <a:lnTo>
                      <a:pt x="5058" y="288"/>
                    </a:lnTo>
                    <a:lnTo>
                      <a:pt x="5064" y="288"/>
                    </a:lnTo>
                    <a:lnTo>
                      <a:pt x="5070" y="288"/>
                    </a:lnTo>
                    <a:lnTo>
                      <a:pt x="5076" y="288"/>
                    </a:lnTo>
                    <a:lnTo>
                      <a:pt x="5082" y="288"/>
                    </a:lnTo>
                    <a:lnTo>
                      <a:pt x="5088" y="288"/>
                    </a:lnTo>
                    <a:lnTo>
                      <a:pt x="5094" y="288"/>
                    </a:lnTo>
                    <a:lnTo>
                      <a:pt x="5100" y="288"/>
                    </a:lnTo>
                    <a:lnTo>
                      <a:pt x="5106" y="288"/>
                    </a:lnTo>
                    <a:lnTo>
                      <a:pt x="5112" y="288"/>
                    </a:lnTo>
                    <a:lnTo>
                      <a:pt x="5118" y="288"/>
                    </a:lnTo>
                    <a:lnTo>
                      <a:pt x="5124" y="288"/>
                    </a:lnTo>
                    <a:lnTo>
                      <a:pt x="5130" y="288"/>
                    </a:lnTo>
                    <a:lnTo>
                      <a:pt x="5136" y="288"/>
                    </a:lnTo>
                    <a:lnTo>
                      <a:pt x="5142" y="288"/>
                    </a:lnTo>
                    <a:lnTo>
                      <a:pt x="5148" y="288"/>
                    </a:lnTo>
                    <a:lnTo>
                      <a:pt x="5154" y="288"/>
                    </a:lnTo>
                    <a:lnTo>
                      <a:pt x="5160" y="288"/>
                    </a:lnTo>
                    <a:lnTo>
                      <a:pt x="5166" y="288"/>
                    </a:lnTo>
                    <a:lnTo>
                      <a:pt x="5172" y="288"/>
                    </a:lnTo>
                    <a:lnTo>
                      <a:pt x="5178" y="288"/>
                    </a:lnTo>
                    <a:lnTo>
                      <a:pt x="5184" y="288"/>
                    </a:lnTo>
                    <a:lnTo>
                      <a:pt x="5190" y="288"/>
                    </a:lnTo>
                    <a:lnTo>
                      <a:pt x="5196" y="288"/>
                    </a:lnTo>
                    <a:lnTo>
                      <a:pt x="5202" y="288"/>
                    </a:lnTo>
                    <a:lnTo>
                      <a:pt x="5208" y="288"/>
                    </a:lnTo>
                    <a:lnTo>
                      <a:pt x="5214" y="288"/>
                    </a:lnTo>
                    <a:lnTo>
                      <a:pt x="5220" y="288"/>
                    </a:lnTo>
                    <a:lnTo>
                      <a:pt x="5226" y="288"/>
                    </a:lnTo>
                    <a:lnTo>
                      <a:pt x="5232" y="288"/>
                    </a:lnTo>
                    <a:lnTo>
                      <a:pt x="5238" y="288"/>
                    </a:lnTo>
                    <a:lnTo>
                      <a:pt x="5244" y="288"/>
                    </a:lnTo>
                    <a:lnTo>
                      <a:pt x="5250" y="288"/>
                    </a:lnTo>
                    <a:lnTo>
                      <a:pt x="5256" y="288"/>
                    </a:lnTo>
                    <a:lnTo>
                      <a:pt x="5262" y="288"/>
                    </a:lnTo>
                    <a:lnTo>
                      <a:pt x="5268" y="288"/>
                    </a:lnTo>
                    <a:lnTo>
                      <a:pt x="5274" y="288"/>
                    </a:lnTo>
                    <a:lnTo>
                      <a:pt x="5280" y="288"/>
                    </a:lnTo>
                    <a:lnTo>
                      <a:pt x="5286" y="288"/>
                    </a:lnTo>
                    <a:lnTo>
                      <a:pt x="5292" y="288"/>
                    </a:lnTo>
                  </a:path>
                </a:pathLst>
              </a:custGeom>
              <a:noFill/>
              <a:ln w="1270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7" name="Freeform 59">
                <a:extLst>
                  <a:ext uri="{FF2B5EF4-FFF2-40B4-BE49-F238E27FC236}">
                    <a16:creationId xmlns:a16="http://schemas.microsoft.com/office/drawing/2014/main" id="{B7ED63AF-63BE-7F58-743D-54F5D1D16ADE}"/>
                  </a:ext>
                </a:extLst>
              </p:cNvPr>
              <p:cNvSpPr>
                <a:spLocks/>
              </p:cNvSpPr>
              <p:nvPr/>
            </p:nvSpPr>
            <p:spPr bwMode="auto">
              <a:xfrm>
                <a:off x="522801" y="2273073"/>
                <a:ext cx="4524423" cy="360849"/>
              </a:xfrm>
              <a:custGeom>
                <a:avLst/>
                <a:gdLst>
                  <a:gd name="T0" fmla="*/ 78 w 5292"/>
                  <a:gd name="T1" fmla="*/ 228 h 414"/>
                  <a:gd name="T2" fmla="*/ 162 w 5292"/>
                  <a:gd name="T3" fmla="*/ 318 h 414"/>
                  <a:gd name="T4" fmla="*/ 246 w 5292"/>
                  <a:gd name="T5" fmla="*/ 402 h 414"/>
                  <a:gd name="T6" fmla="*/ 330 w 5292"/>
                  <a:gd name="T7" fmla="*/ 390 h 414"/>
                  <a:gd name="T8" fmla="*/ 414 w 5292"/>
                  <a:gd name="T9" fmla="*/ 300 h 414"/>
                  <a:gd name="T10" fmla="*/ 498 w 5292"/>
                  <a:gd name="T11" fmla="*/ 168 h 414"/>
                  <a:gd name="T12" fmla="*/ 582 w 5292"/>
                  <a:gd name="T13" fmla="*/ 48 h 414"/>
                  <a:gd name="T14" fmla="*/ 666 w 5292"/>
                  <a:gd name="T15" fmla="*/ 0 h 414"/>
                  <a:gd name="T16" fmla="*/ 750 w 5292"/>
                  <a:gd name="T17" fmla="*/ 48 h 414"/>
                  <a:gd name="T18" fmla="*/ 834 w 5292"/>
                  <a:gd name="T19" fmla="*/ 126 h 414"/>
                  <a:gd name="T20" fmla="*/ 918 w 5292"/>
                  <a:gd name="T21" fmla="*/ 186 h 414"/>
                  <a:gd name="T22" fmla="*/ 1002 w 5292"/>
                  <a:gd name="T23" fmla="*/ 192 h 414"/>
                  <a:gd name="T24" fmla="*/ 1086 w 5292"/>
                  <a:gd name="T25" fmla="*/ 192 h 414"/>
                  <a:gd name="T26" fmla="*/ 1170 w 5292"/>
                  <a:gd name="T27" fmla="*/ 192 h 414"/>
                  <a:gd name="T28" fmla="*/ 1248 w 5292"/>
                  <a:gd name="T29" fmla="*/ 192 h 414"/>
                  <a:gd name="T30" fmla="*/ 1332 w 5292"/>
                  <a:gd name="T31" fmla="*/ 192 h 414"/>
                  <a:gd name="T32" fmla="*/ 1416 w 5292"/>
                  <a:gd name="T33" fmla="*/ 192 h 414"/>
                  <a:gd name="T34" fmla="*/ 1500 w 5292"/>
                  <a:gd name="T35" fmla="*/ 192 h 414"/>
                  <a:gd name="T36" fmla="*/ 1584 w 5292"/>
                  <a:gd name="T37" fmla="*/ 192 h 414"/>
                  <a:gd name="T38" fmla="*/ 1668 w 5292"/>
                  <a:gd name="T39" fmla="*/ 192 h 414"/>
                  <a:gd name="T40" fmla="*/ 1752 w 5292"/>
                  <a:gd name="T41" fmla="*/ 192 h 414"/>
                  <a:gd name="T42" fmla="*/ 1836 w 5292"/>
                  <a:gd name="T43" fmla="*/ 192 h 414"/>
                  <a:gd name="T44" fmla="*/ 1920 w 5292"/>
                  <a:gd name="T45" fmla="*/ 192 h 414"/>
                  <a:gd name="T46" fmla="*/ 2004 w 5292"/>
                  <a:gd name="T47" fmla="*/ 192 h 414"/>
                  <a:gd name="T48" fmla="*/ 2088 w 5292"/>
                  <a:gd name="T49" fmla="*/ 192 h 414"/>
                  <a:gd name="T50" fmla="*/ 2172 w 5292"/>
                  <a:gd name="T51" fmla="*/ 192 h 414"/>
                  <a:gd name="T52" fmla="*/ 2256 w 5292"/>
                  <a:gd name="T53" fmla="*/ 192 h 414"/>
                  <a:gd name="T54" fmla="*/ 2340 w 5292"/>
                  <a:gd name="T55" fmla="*/ 192 h 414"/>
                  <a:gd name="T56" fmla="*/ 2424 w 5292"/>
                  <a:gd name="T57" fmla="*/ 192 h 414"/>
                  <a:gd name="T58" fmla="*/ 2508 w 5292"/>
                  <a:gd name="T59" fmla="*/ 192 h 414"/>
                  <a:gd name="T60" fmla="*/ 2592 w 5292"/>
                  <a:gd name="T61" fmla="*/ 192 h 414"/>
                  <a:gd name="T62" fmla="*/ 2670 w 5292"/>
                  <a:gd name="T63" fmla="*/ 192 h 414"/>
                  <a:gd name="T64" fmla="*/ 2754 w 5292"/>
                  <a:gd name="T65" fmla="*/ 192 h 414"/>
                  <a:gd name="T66" fmla="*/ 2838 w 5292"/>
                  <a:gd name="T67" fmla="*/ 192 h 414"/>
                  <a:gd name="T68" fmla="*/ 2922 w 5292"/>
                  <a:gd name="T69" fmla="*/ 192 h 414"/>
                  <a:gd name="T70" fmla="*/ 3006 w 5292"/>
                  <a:gd name="T71" fmla="*/ 192 h 414"/>
                  <a:gd name="T72" fmla="*/ 3090 w 5292"/>
                  <a:gd name="T73" fmla="*/ 192 h 414"/>
                  <a:gd name="T74" fmla="*/ 3174 w 5292"/>
                  <a:gd name="T75" fmla="*/ 192 h 414"/>
                  <a:gd name="T76" fmla="*/ 3258 w 5292"/>
                  <a:gd name="T77" fmla="*/ 192 h 414"/>
                  <a:gd name="T78" fmla="*/ 3342 w 5292"/>
                  <a:gd name="T79" fmla="*/ 192 h 414"/>
                  <a:gd name="T80" fmla="*/ 3426 w 5292"/>
                  <a:gd name="T81" fmla="*/ 192 h 414"/>
                  <a:gd name="T82" fmla="*/ 3510 w 5292"/>
                  <a:gd name="T83" fmla="*/ 192 h 414"/>
                  <a:gd name="T84" fmla="*/ 3594 w 5292"/>
                  <a:gd name="T85" fmla="*/ 192 h 414"/>
                  <a:gd name="T86" fmla="*/ 3678 w 5292"/>
                  <a:gd name="T87" fmla="*/ 192 h 414"/>
                  <a:gd name="T88" fmla="*/ 3762 w 5292"/>
                  <a:gd name="T89" fmla="*/ 192 h 414"/>
                  <a:gd name="T90" fmla="*/ 3846 w 5292"/>
                  <a:gd name="T91" fmla="*/ 192 h 414"/>
                  <a:gd name="T92" fmla="*/ 3924 w 5292"/>
                  <a:gd name="T93" fmla="*/ 192 h 414"/>
                  <a:gd name="T94" fmla="*/ 4008 w 5292"/>
                  <a:gd name="T95" fmla="*/ 192 h 414"/>
                  <a:gd name="T96" fmla="*/ 4092 w 5292"/>
                  <a:gd name="T97" fmla="*/ 192 h 414"/>
                  <a:gd name="T98" fmla="*/ 4176 w 5292"/>
                  <a:gd name="T99" fmla="*/ 192 h 414"/>
                  <a:gd name="T100" fmla="*/ 4260 w 5292"/>
                  <a:gd name="T101" fmla="*/ 192 h 414"/>
                  <a:gd name="T102" fmla="*/ 4344 w 5292"/>
                  <a:gd name="T103" fmla="*/ 192 h 414"/>
                  <a:gd name="T104" fmla="*/ 4428 w 5292"/>
                  <a:gd name="T105" fmla="*/ 150 h 414"/>
                  <a:gd name="T106" fmla="*/ 4512 w 5292"/>
                  <a:gd name="T107" fmla="*/ 72 h 414"/>
                  <a:gd name="T108" fmla="*/ 4596 w 5292"/>
                  <a:gd name="T109" fmla="*/ 6 h 414"/>
                  <a:gd name="T110" fmla="*/ 4680 w 5292"/>
                  <a:gd name="T111" fmla="*/ 30 h 414"/>
                  <a:gd name="T112" fmla="*/ 4764 w 5292"/>
                  <a:gd name="T113" fmla="*/ 132 h 414"/>
                  <a:gd name="T114" fmla="*/ 4848 w 5292"/>
                  <a:gd name="T115" fmla="*/ 258 h 414"/>
                  <a:gd name="T116" fmla="*/ 4932 w 5292"/>
                  <a:gd name="T117" fmla="*/ 378 h 414"/>
                  <a:gd name="T118" fmla="*/ 5016 w 5292"/>
                  <a:gd name="T119" fmla="*/ 408 h 414"/>
                  <a:gd name="T120" fmla="*/ 5100 w 5292"/>
                  <a:gd name="T121" fmla="*/ 342 h 414"/>
                  <a:gd name="T122" fmla="*/ 5184 w 5292"/>
                  <a:gd name="T123" fmla="*/ 252 h 414"/>
                  <a:gd name="T124" fmla="*/ 5262 w 5292"/>
                  <a:gd name="T125" fmla="*/ 198 h 4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292" h="414">
                    <a:moveTo>
                      <a:pt x="0" y="192"/>
                    </a:moveTo>
                    <a:lnTo>
                      <a:pt x="0" y="192"/>
                    </a:lnTo>
                    <a:lnTo>
                      <a:pt x="6" y="192"/>
                    </a:lnTo>
                    <a:lnTo>
                      <a:pt x="12" y="192"/>
                    </a:lnTo>
                    <a:lnTo>
                      <a:pt x="18" y="192"/>
                    </a:lnTo>
                    <a:lnTo>
                      <a:pt x="24" y="198"/>
                    </a:lnTo>
                    <a:lnTo>
                      <a:pt x="30" y="198"/>
                    </a:lnTo>
                    <a:lnTo>
                      <a:pt x="36" y="198"/>
                    </a:lnTo>
                    <a:lnTo>
                      <a:pt x="36" y="204"/>
                    </a:lnTo>
                    <a:lnTo>
                      <a:pt x="42" y="204"/>
                    </a:lnTo>
                    <a:lnTo>
                      <a:pt x="48" y="204"/>
                    </a:lnTo>
                    <a:lnTo>
                      <a:pt x="48" y="210"/>
                    </a:lnTo>
                    <a:lnTo>
                      <a:pt x="54" y="210"/>
                    </a:lnTo>
                    <a:lnTo>
                      <a:pt x="60" y="210"/>
                    </a:lnTo>
                    <a:lnTo>
                      <a:pt x="60" y="216"/>
                    </a:lnTo>
                    <a:lnTo>
                      <a:pt x="66" y="216"/>
                    </a:lnTo>
                    <a:lnTo>
                      <a:pt x="66" y="222"/>
                    </a:lnTo>
                    <a:lnTo>
                      <a:pt x="72" y="222"/>
                    </a:lnTo>
                    <a:lnTo>
                      <a:pt x="78" y="228"/>
                    </a:lnTo>
                    <a:lnTo>
                      <a:pt x="84" y="228"/>
                    </a:lnTo>
                    <a:lnTo>
                      <a:pt x="84" y="234"/>
                    </a:lnTo>
                    <a:lnTo>
                      <a:pt x="90" y="234"/>
                    </a:lnTo>
                    <a:lnTo>
                      <a:pt x="90" y="240"/>
                    </a:lnTo>
                    <a:lnTo>
                      <a:pt x="96" y="246"/>
                    </a:lnTo>
                    <a:lnTo>
                      <a:pt x="102" y="246"/>
                    </a:lnTo>
                    <a:lnTo>
                      <a:pt x="102" y="252"/>
                    </a:lnTo>
                    <a:lnTo>
                      <a:pt x="108" y="258"/>
                    </a:lnTo>
                    <a:lnTo>
                      <a:pt x="108" y="264"/>
                    </a:lnTo>
                    <a:lnTo>
                      <a:pt x="114" y="264"/>
                    </a:lnTo>
                    <a:lnTo>
                      <a:pt x="120" y="270"/>
                    </a:lnTo>
                    <a:lnTo>
                      <a:pt x="120" y="276"/>
                    </a:lnTo>
                    <a:lnTo>
                      <a:pt x="126" y="276"/>
                    </a:lnTo>
                    <a:lnTo>
                      <a:pt x="126" y="282"/>
                    </a:lnTo>
                    <a:lnTo>
                      <a:pt x="132" y="282"/>
                    </a:lnTo>
                    <a:lnTo>
                      <a:pt x="132" y="288"/>
                    </a:lnTo>
                    <a:lnTo>
                      <a:pt x="138" y="288"/>
                    </a:lnTo>
                    <a:lnTo>
                      <a:pt x="138" y="294"/>
                    </a:lnTo>
                    <a:lnTo>
                      <a:pt x="144" y="294"/>
                    </a:lnTo>
                    <a:lnTo>
                      <a:pt x="144" y="300"/>
                    </a:lnTo>
                    <a:lnTo>
                      <a:pt x="150" y="300"/>
                    </a:lnTo>
                    <a:lnTo>
                      <a:pt x="150" y="306"/>
                    </a:lnTo>
                    <a:lnTo>
                      <a:pt x="156" y="306"/>
                    </a:lnTo>
                    <a:lnTo>
                      <a:pt x="156" y="312"/>
                    </a:lnTo>
                    <a:lnTo>
                      <a:pt x="162" y="312"/>
                    </a:lnTo>
                    <a:lnTo>
                      <a:pt x="162" y="318"/>
                    </a:lnTo>
                    <a:lnTo>
                      <a:pt x="168" y="318"/>
                    </a:lnTo>
                    <a:lnTo>
                      <a:pt x="168" y="324"/>
                    </a:lnTo>
                    <a:lnTo>
                      <a:pt x="174" y="324"/>
                    </a:lnTo>
                    <a:lnTo>
                      <a:pt x="174" y="330"/>
                    </a:lnTo>
                    <a:lnTo>
                      <a:pt x="180" y="330"/>
                    </a:lnTo>
                    <a:lnTo>
                      <a:pt x="180" y="336"/>
                    </a:lnTo>
                    <a:lnTo>
                      <a:pt x="186" y="336"/>
                    </a:lnTo>
                    <a:lnTo>
                      <a:pt x="186" y="342"/>
                    </a:lnTo>
                    <a:lnTo>
                      <a:pt x="192" y="348"/>
                    </a:lnTo>
                    <a:lnTo>
                      <a:pt x="198" y="348"/>
                    </a:lnTo>
                    <a:lnTo>
                      <a:pt x="198" y="354"/>
                    </a:lnTo>
                    <a:lnTo>
                      <a:pt x="204" y="360"/>
                    </a:lnTo>
                    <a:lnTo>
                      <a:pt x="204" y="366"/>
                    </a:lnTo>
                    <a:lnTo>
                      <a:pt x="210" y="366"/>
                    </a:lnTo>
                    <a:lnTo>
                      <a:pt x="216" y="372"/>
                    </a:lnTo>
                    <a:lnTo>
                      <a:pt x="216" y="378"/>
                    </a:lnTo>
                    <a:lnTo>
                      <a:pt x="222" y="378"/>
                    </a:lnTo>
                    <a:lnTo>
                      <a:pt x="222" y="384"/>
                    </a:lnTo>
                    <a:lnTo>
                      <a:pt x="228" y="384"/>
                    </a:lnTo>
                    <a:lnTo>
                      <a:pt x="228" y="390"/>
                    </a:lnTo>
                    <a:lnTo>
                      <a:pt x="234" y="390"/>
                    </a:lnTo>
                    <a:lnTo>
                      <a:pt x="234" y="396"/>
                    </a:lnTo>
                    <a:lnTo>
                      <a:pt x="240" y="396"/>
                    </a:lnTo>
                    <a:lnTo>
                      <a:pt x="246" y="396"/>
                    </a:lnTo>
                    <a:lnTo>
                      <a:pt x="246" y="402"/>
                    </a:lnTo>
                    <a:lnTo>
                      <a:pt x="252" y="402"/>
                    </a:lnTo>
                    <a:lnTo>
                      <a:pt x="252" y="408"/>
                    </a:lnTo>
                    <a:lnTo>
                      <a:pt x="258" y="408"/>
                    </a:lnTo>
                    <a:lnTo>
                      <a:pt x="264" y="408"/>
                    </a:lnTo>
                    <a:lnTo>
                      <a:pt x="270" y="408"/>
                    </a:lnTo>
                    <a:lnTo>
                      <a:pt x="276" y="414"/>
                    </a:lnTo>
                    <a:lnTo>
                      <a:pt x="282" y="414"/>
                    </a:lnTo>
                    <a:lnTo>
                      <a:pt x="288" y="408"/>
                    </a:lnTo>
                    <a:lnTo>
                      <a:pt x="294" y="408"/>
                    </a:lnTo>
                    <a:lnTo>
                      <a:pt x="300" y="408"/>
                    </a:lnTo>
                    <a:lnTo>
                      <a:pt x="306" y="408"/>
                    </a:lnTo>
                    <a:lnTo>
                      <a:pt x="306" y="402"/>
                    </a:lnTo>
                    <a:lnTo>
                      <a:pt x="312" y="402"/>
                    </a:lnTo>
                    <a:lnTo>
                      <a:pt x="318" y="396"/>
                    </a:lnTo>
                    <a:lnTo>
                      <a:pt x="324" y="396"/>
                    </a:lnTo>
                    <a:lnTo>
                      <a:pt x="324" y="390"/>
                    </a:lnTo>
                    <a:lnTo>
                      <a:pt x="330" y="390"/>
                    </a:lnTo>
                    <a:lnTo>
                      <a:pt x="336" y="390"/>
                    </a:lnTo>
                    <a:lnTo>
                      <a:pt x="336" y="384"/>
                    </a:lnTo>
                    <a:lnTo>
                      <a:pt x="342" y="384"/>
                    </a:lnTo>
                    <a:lnTo>
                      <a:pt x="348" y="378"/>
                    </a:lnTo>
                    <a:lnTo>
                      <a:pt x="354" y="378"/>
                    </a:lnTo>
                    <a:lnTo>
                      <a:pt x="354" y="372"/>
                    </a:lnTo>
                    <a:lnTo>
                      <a:pt x="360" y="372"/>
                    </a:lnTo>
                    <a:lnTo>
                      <a:pt x="366" y="372"/>
                    </a:lnTo>
                    <a:lnTo>
                      <a:pt x="366" y="366"/>
                    </a:lnTo>
                    <a:lnTo>
                      <a:pt x="372" y="366"/>
                    </a:lnTo>
                    <a:lnTo>
                      <a:pt x="372" y="360"/>
                    </a:lnTo>
                    <a:lnTo>
                      <a:pt x="378" y="360"/>
                    </a:lnTo>
                    <a:lnTo>
                      <a:pt x="378" y="354"/>
                    </a:lnTo>
                    <a:lnTo>
                      <a:pt x="384" y="348"/>
                    </a:lnTo>
                    <a:lnTo>
                      <a:pt x="384" y="342"/>
                    </a:lnTo>
                    <a:lnTo>
                      <a:pt x="390" y="342"/>
                    </a:lnTo>
                    <a:lnTo>
                      <a:pt x="390" y="336"/>
                    </a:lnTo>
                    <a:lnTo>
                      <a:pt x="396" y="330"/>
                    </a:lnTo>
                    <a:lnTo>
                      <a:pt x="396" y="324"/>
                    </a:lnTo>
                    <a:lnTo>
                      <a:pt x="402" y="324"/>
                    </a:lnTo>
                    <a:lnTo>
                      <a:pt x="402" y="318"/>
                    </a:lnTo>
                    <a:lnTo>
                      <a:pt x="402" y="312"/>
                    </a:lnTo>
                    <a:lnTo>
                      <a:pt x="408" y="312"/>
                    </a:lnTo>
                    <a:lnTo>
                      <a:pt x="408" y="306"/>
                    </a:lnTo>
                    <a:lnTo>
                      <a:pt x="414" y="306"/>
                    </a:lnTo>
                    <a:lnTo>
                      <a:pt x="414" y="300"/>
                    </a:lnTo>
                    <a:lnTo>
                      <a:pt x="414" y="294"/>
                    </a:lnTo>
                    <a:lnTo>
                      <a:pt x="420" y="294"/>
                    </a:lnTo>
                    <a:lnTo>
                      <a:pt x="420" y="288"/>
                    </a:lnTo>
                    <a:lnTo>
                      <a:pt x="426" y="288"/>
                    </a:lnTo>
                    <a:lnTo>
                      <a:pt x="426" y="282"/>
                    </a:lnTo>
                    <a:lnTo>
                      <a:pt x="426" y="276"/>
                    </a:lnTo>
                    <a:lnTo>
                      <a:pt x="432" y="276"/>
                    </a:lnTo>
                    <a:lnTo>
                      <a:pt x="432" y="270"/>
                    </a:lnTo>
                    <a:lnTo>
                      <a:pt x="438" y="270"/>
                    </a:lnTo>
                    <a:lnTo>
                      <a:pt x="438" y="264"/>
                    </a:lnTo>
                    <a:lnTo>
                      <a:pt x="438" y="258"/>
                    </a:lnTo>
                    <a:lnTo>
                      <a:pt x="444" y="258"/>
                    </a:lnTo>
                    <a:lnTo>
                      <a:pt x="444" y="252"/>
                    </a:lnTo>
                    <a:lnTo>
                      <a:pt x="450" y="246"/>
                    </a:lnTo>
                    <a:lnTo>
                      <a:pt x="450" y="240"/>
                    </a:lnTo>
                    <a:lnTo>
                      <a:pt x="456" y="240"/>
                    </a:lnTo>
                    <a:lnTo>
                      <a:pt x="456" y="234"/>
                    </a:lnTo>
                    <a:lnTo>
                      <a:pt x="462" y="228"/>
                    </a:lnTo>
                    <a:lnTo>
                      <a:pt x="462" y="222"/>
                    </a:lnTo>
                    <a:lnTo>
                      <a:pt x="468" y="222"/>
                    </a:lnTo>
                    <a:lnTo>
                      <a:pt x="468" y="216"/>
                    </a:lnTo>
                    <a:lnTo>
                      <a:pt x="468" y="210"/>
                    </a:lnTo>
                    <a:lnTo>
                      <a:pt x="474" y="210"/>
                    </a:lnTo>
                    <a:lnTo>
                      <a:pt x="474" y="204"/>
                    </a:lnTo>
                    <a:lnTo>
                      <a:pt x="480" y="204"/>
                    </a:lnTo>
                    <a:lnTo>
                      <a:pt x="480" y="198"/>
                    </a:lnTo>
                    <a:lnTo>
                      <a:pt x="480" y="192"/>
                    </a:lnTo>
                    <a:lnTo>
                      <a:pt x="486" y="192"/>
                    </a:lnTo>
                    <a:lnTo>
                      <a:pt x="486" y="186"/>
                    </a:lnTo>
                    <a:lnTo>
                      <a:pt x="492" y="186"/>
                    </a:lnTo>
                    <a:lnTo>
                      <a:pt x="492" y="180"/>
                    </a:lnTo>
                    <a:lnTo>
                      <a:pt x="492" y="174"/>
                    </a:lnTo>
                    <a:lnTo>
                      <a:pt x="498" y="174"/>
                    </a:lnTo>
                    <a:lnTo>
                      <a:pt x="498" y="168"/>
                    </a:lnTo>
                    <a:lnTo>
                      <a:pt x="504" y="168"/>
                    </a:lnTo>
                    <a:lnTo>
                      <a:pt x="504" y="162"/>
                    </a:lnTo>
                    <a:lnTo>
                      <a:pt x="504" y="156"/>
                    </a:lnTo>
                    <a:lnTo>
                      <a:pt x="510" y="156"/>
                    </a:lnTo>
                    <a:lnTo>
                      <a:pt x="510" y="150"/>
                    </a:lnTo>
                    <a:lnTo>
                      <a:pt x="516" y="144"/>
                    </a:lnTo>
                    <a:lnTo>
                      <a:pt x="516" y="138"/>
                    </a:lnTo>
                    <a:lnTo>
                      <a:pt x="522" y="132"/>
                    </a:lnTo>
                    <a:lnTo>
                      <a:pt x="528" y="126"/>
                    </a:lnTo>
                    <a:lnTo>
                      <a:pt x="528" y="120"/>
                    </a:lnTo>
                    <a:lnTo>
                      <a:pt x="534" y="120"/>
                    </a:lnTo>
                    <a:lnTo>
                      <a:pt x="534" y="114"/>
                    </a:lnTo>
                    <a:lnTo>
                      <a:pt x="534" y="108"/>
                    </a:lnTo>
                    <a:lnTo>
                      <a:pt x="540" y="108"/>
                    </a:lnTo>
                    <a:lnTo>
                      <a:pt x="540" y="102"/>
                    </a:lnTo>
                    <a:lnTo>
                      <a:pt x="546" y="102"/>
                    </a:lnTo>
                    <a:lnTo>
                      <a:pt x="546" y="96"/>
                    </a:lnTo>
                    <a:lnTo>
                      <a:pt x="552" y="90"/>
                    </a:lnTo>
                    <a:lnTo>
                      <a:pt x="552" y="84"/>
                    </a:lnTo>
                    <a:lnTo>
                      <a:pt x="558" y="84"/>
                    </a:lnTo>
                    <a:lnTo>
                      <a:pt x="558" y="78"/>
                    </a:lnTo>
                    <a:lnTo>
                      <a:pt x="558" y="72"/>
                    </a:lnTo>
                    <a:lnTo>
                      <a:pt x="564" y="72"/>
                    </a:lnTo>
                    <a:lnTo>
                      <a:pt x="564" y="66"/>
                    </a:lnTo>
                    <a:lnTo>
                      <a:pt x="570" y="66"/>
                    </a:lnTo>
                    <a:lnTo>
                      <a:pt x="570" y="60"/>
                    </a:lnTo>
                    <a:lnTo>
                      <a:pt x="576" y="54"/>
                    </a:lnTo>
                    <a:lnTo>
                      <a:pt x="576" y="48"/>
                    </a:lnTo>
                    <a:lnTo>
                      <a:pt x="582" y="48"/>
                    </a:lnTo>
                    <a:lnTo>
                      <a:pt x="588" y="42"/>
                    </a:lnTo>
                    <a:lnTo>
                      <a:pt x="594" y="42"/>
                    </a:lnTo>
                    <a:lnTo>
                      <a:pt x="594" y="36"/>
                    </a:lnTo>
                    <a:lnTo>
                      <a:pt x="600" y="36"/>
                    </a:lnTo>
                    <a:lnTo>
                      <a:pt x="606" y="36"/>
                    </a:lnTo>
                    <a:lnTo>
                      <a:pt x="606" y="30"/>
                    </a:lnTo>
                    <a:lnTo>
                      <a:pt x="612" y="30"/>
                    </a:lnTo>
                    <a:lnTo>
                      <a:pt x="612" y="24"/>
                    </a:lnTo>
                    <a:lnTo>
                      <a:pt x="618" y="24"/>
                    </a:lnTo>
                    <a:lnTo>
                      <a:pt x="624" y="24"/>
                    </a:lnTo>
                    <a:lnTo>
                      <a:pt x="624" y="18"/>
                    </a:lnTo>
                    <a:lnTo>
                      <a:pt x="630" y="18"/>
                    </a:lnTo>
                    <a:lnTo>
                      <a:pt x="630" y="12"/>
                    </a:lnTo>
                    <a:lnTo>
                      <a:pt x="636" y="12"/>
                    </a:lnTo>
                    <a:lnTo>
                      <a:pt x="642" y="12"/>
                    </a:lnTo>
                    <a:lnTo>
                      <a:pt x="642" y="6"/>
                    </a:lnTo>
                    <a:lnTo>
                      <a:pt x="648" y="6"/>
                    </a:lnTo>
                    <a:lnTo>
                      <a:pt x="654" y="6"/>
                    </a:lnTo>
                    <a:lnTo>
                      <a:pt x="654" y="0"/>
                    </a:lnTo>
                    <a:lnTo>
                      <a:pt x="660" y="0"/>
                    </a:lnTo>
                    <a:lnTo>
                      <a:pt x="666" y="0"/>
                    </a:lnTo>
                    <a:lnTo>
                      <a:pt x="672" y="0"/>
                    </a:lnTo>
                    <a:lnTo>
                      <a:pt x="678" y="0"/>
                    </a:lnTo>
                    <a:lnTo>
                      <a:pt x="684" y="0"/>
                    </a:lnTo>
                    <a:lnTo>
                      <a:pt x="690" y="0"/>
                    </a:lnTo>
                    <a:lnTo>
                      <a:pt x="690" y="6"/>
                    </a:lnTo>
                    <a:lnTo>
                      <a:pt x="696" y="6"/>
                    </a:lnTo>
                    <a:lnTo>
                      <a:pt x="702" y="6"/>
                    </a:lnTo>
                    <a:lnTo>
                      <a:pt x="702" y="12"/>
                    </a:lnTo>
                    <a:lnTo>
                      <a:pt x="708" y="12"/>
                    </a:lnTo>
                    <a:lnTo>
                      <a:pt x="714" y="12"/>
                    </a:lnTo>
                    <a:lnTo>
                      <a:pt x="714" y="18"/>
                    </a:lnTo>
                    <a:lnTo>
                      <a:pt x="720" y="18"/>
                    </a:lnTo>
                    <a:lnTo>
                      <a:pt x="720" y="24"/>
                    </a:lnTo>
                    <a:lnTo>
                      <a:pt x="726" y="24"/>
                    </a:lnTo>
                    <a:lnTo>
                      <a:pt x="726" y="30"/>
                    </a:lnTo>
                    <a:lnTo>
                      <a:pt x="732" y="30"/>
                    </a:lnTo>
                    <a:lnTo>
                      <a:pt x="732" y="36"/>
                    </a:lnTo>
                    <a:lnTo>
                      <a:pt x="738" y="36"/>
                    </a:lnTo>
                    <a:lnTo>
                      <a:pt x="738" y="42"/>
                    </a:lnTo>
                    <a:lnTo>
                      <a:pt x="744" y="42"/>
                    </a:lnTo>
                    <a:lnTo>
                      <a:pt x="744" y="48"/>
                    </a:lnTo>
                    <a:lnTo>
                      <a:pt x="750" y="48"/>
                    </a:lnTo>
                    <a:lnTo>
                      <a:pt x="750" y="54"/>
                    </a:lnTo>
                    <a:lnTo>
                      <a:pt x="756" y="54"/>
                    </a:lnTo>
                    <a:lnTo>
                      <a:pt x="756" y="60"/>
                    </a:lnTo>
                    <a:lnTo>
                      <a:pt x="762" y="60"/>
                    </a:lnTo>
                    <a:lnTo>
                      <a:pt x="768" y="60"/>
                    </a:lnTo>
                    <a:lnTo>
                      <a:pt x="768" y="66"/>
                    </a:lnTo>
                    <a:lnTo>
                      <a:pt x="774" y="66"/>
                    </a:lnTo>
                    <a:lnTo>
                      <a:pt x="774" y="72"/>
                    </a:lnTo>
                    <a:lnTo>
                      <a:pt x="780" y="72"/>
                    </a:lnTo>
                    <a:lnTo>
                      <a:pt x="780" y="78"/>
                    </a:lnTo>
                    <a:lnTo>
                      <a:pt x="786" y="78"/>
                    </a:lnTo>
                    <a:lnTo>
                      <a:pt x="786" y="84"/>
                    </a:lnTo>
                    <a:lnTo>
                      <a:pt x="792" y="84"/>
                    </a:lnTo>
                    <a:lnTo>
                      <a:pt x="792" y="90"/>
                    </a:lnTo>
                    <a:lnTo>
                      <a:pt x="798" y="90"/>
                    </a:lnTo>
                    <a:lnTo>
                      <a:pt x="798" y="96"/>
                    </a:lnTo>
                    <a:lnTo>
                      <a:pt x="804" y="96"/>
                    </a:lnTo>
                    <a:lnTo>
                      <a:pt x="804" y="102"/>
                    </a:lnTo>
                    <a:lnTo>
                      <a:pt x="810" y="102"/>
                    </a:lnTo>
                    <a:lnTo>
                      <a:pt x="810" y="108"/>
                    </a:lnTo>
                    <a:lnTo>
                      <a:pt x="816" y="108"/>
                    </a:lnTo>
                    <a:lnTo>
                      <a:pt x="816" y="114"/>
                    </a:lnTo>
                    <a:lnTo>
                      <a:pt x="822" y="114"/>
                    </a:lnTo>
                    <a:lnTo>
                      <a:pt x="822" y="120"/>
                    </a:lnTo>
                    <a:lnTo>
                      <a:pt x="828" y="120"/>
                    </a:lnTo>
                    <a:lnTo>
                      <a:pt x="828" y="126"/>
                    </a:lnTo>
                    <a:lnTo>
                      <a:pt x="834" y="126"/>
                    </a:lnTo>
                    <a:lnTo>
                      <a:pt x="840" y="132"/>
                    </a:lnTo>
                    <a:lnTo>
                      <a:pt x="846" y="132"/>
                    </a:lnTo>
                    <a:lnTo>
                      <a:pt x="846" y="138"/>
                    </a:lnTo>
                    <a:lnTo>
                      <a:pt x="852" y="138"/>
                    </a:lnTo>
                    <a:lnTo>
                      <a:pt x="852" y="144"/>
                    </a:lnTo>
                    <a:lnTo>
                      <a:pt x="858" y="144"/>
                    </a:lnTo>
                    <a:lnTo>
                      <a:pt x="858" y="150"/>
                    </a:lnTo>
                    <a:lnTo>
                      <a:pt x="864" y="150"/>
                    </a:lnTo>
                    <a:lnTo>
                      <a:pt x="864" y="156"/>
                    </a:lnTo>
                    <a:lnTo>
                      <a:pt x="870" y="156"/>
                    </a:lnTo>
                    <a:lnTo>
                      <a:pt x="870" y="162"/>
                    </a:lnTo>
                    <a:lnTo>
                      <a:pt x="876" y="162"/>
                    </a:lnTo>
                    <a:lnTo>
                      <a:pt x="876" y="168"/>
                    </a:lnTo>
                    <a:lnTo>
                      <a:pt x="882" y="168"/>
                    </a:lnTo>
                    <a:lnTo>
                      <a:pt x="888" y="168"/>
                    </a:lnTo>
                    <a:lnTo>
                      <a:pt x="888" y="174"/>
                    </a:lnTo>
                    <a:lnTo>
                      <a:pt x="894" y="174"/>
                    </a:lnTo>
                    <a:lnTo>
                      <a:pt x="894" y="180"/>
                    </a:lnTo>
                    <a:lnTo>
                      <a:pt x="900" y="180"/>
                    </a:lnTo>
                    <a:lnTo>
                      <a:pt x="906" y="180"/>
                    </a:lnTo>
                    <a:lnTo>
                      <a:pt x="906" y="186"/>
                    </a:lnTo>
                    <a:lnTo>
                      <a:pt x="912" y="186"/>
                    </a:lnTo>
                    <a:lnTo>
                      <a:pt x="918" y="186"/>
                    </a:lnTo>
                    <a:lnTo>
                      <a:pt x="924" y="186"/>
                    </a:lnTo>
                    <a:lnTo>
                      <a:pt x="924" y="192"/>
                    </a:lnTo>
                    <a:lnTo>
                      <a:pt x="930" y="192"/>
                    </a:lnTo>
                    <a:lnTo>
                      <a:pt x="936" y="192"/>
                    </a:lnTo>
                    <a:lnTo>
                      <a:pt x="942" y="192"/>
                    </a:lnTo>
                    <a:lnTo>
                      <a:pt x="948" y="192"/>
                    </a:lnTo>
                    <a:lnTo>
                      <a:pt x="954" y="192"/>
                    </a:lnTo>
                    <a:lnTo>
                      <a:pt x="960" y="192"/>
                    </a:lnTo>
                    <a:lnTo>
                      <a:pt x="966" y="192"/>
                    </a:lnTo>
                    <a:lnTo>
                      <a:pt x="972" y="192"/>
                    </a:lnTo>
                    <a:lnTo>
                      <a:pt x="978" y="192"/>
                    </a:lnTo>
                    <a:lnTo>
                      <a:pt x="984" y="192"/>
                    </a:lnTo>
                    <a:lnTo>
                      <a:pt x="990" y="192"/>
                    </a:lnTo>
                    <a:lnTo>
                      <a:pt x="996" y="192"/>
                    </a:lnTo>
                    <a:lnTo>
                      <a:pt x="1002" y="192"/>
                    </a:lnTo>
                    <a:lnTo>
                      <a:pt x="1008" y="192"/>
                    </a:lnTo>
                    <a:lnTo>
                      <a:pt x="1014" y="192"/>
                    </a:lnTo>
                    <a:lnTo>
                      <a:pt x="1020" y="192"/>
                    </a:lnTo>
                    <a:lnTo>
                      <a:pt x="1026" y="192"/>
                    </a:lnTo>
                    <a:lnTo>
                      <a:pt x="1032" y="192"/>
                    </a:lnTo>
                    <a:lnTo>
                      <a:pt x="1038" y="192"/>
                    </a:lnTo>
                    <a:lnTo>
                      <a:pt x="1044" y="192"/>
                    </a:lnTo>
                    <a:lnTo>
                      <a:pt x="1050" y="192"/>
                    </a:lnTo>
                    <a:lnTo>
                      <a:pt x="1056" y="192"/>
                    </a:lnTo>
                    <a:lnTo>
                      <a:pt x="1062" y="192"/>
                    </a:lnTo>
                    <a:lnTo>
                      <a:pt x="1068" y="192"/>
                    </a:lnTo>
                    <a:lnTo>
                      <a:pt x="1074" y="192"/>
                    </a:lnTo>
                    <a:lnTo>
                      <a:pt x="1080" y="192"/>
                    </a:lnTo>
                    <a:lnTo>
                      <a:pt x="1086" y="192"/>
                    </a:lnTo>
                    <a:lnTo>
                      <a:pt x="1092" y="192"/>
                    </a:lnTo>
                    <a:lnTo>
                      <a:pt x="1098" y="192"/>
                    </a:lnTo>
                    <a:lnTo>
                      <a:pt x="1104" y="192"/>
                    </a:lnTo>
                    <a:lnTo>
                      <a:pt x="1110" y="192"/>
                    </a:lnTo>
                    <a:lnTo>
                      <a:pt x="1116" y="192"/>
                    </a:lnTo>
                    <a:lnTo>
                      <a:pt x="1122" y="192"/>
                    </a:lnTo>
                    <a:lnTo>
                      <a:pt x="1128" y="192"/>
                    </a:lnTo>
                    <a:lnTo>
                      <a:pt x="1134" y="192"/>
                    </a:lnTo>
                    <a:lnTo>
                      <a:pt x="1140" y="192"/>
                    </a:lnTo>
                    <a:lnTo>
                      <a:pt x="1146" y="192"/>
                    </a:lnTo>
                    <a:lnTo>
                      <a:pt x="1152" y="192"/>
                    </a:lnTo>
                    <a:lnTo>
                      <a:pt x="1158" y="192"/>
                    </a:lnTo>
                    <a:lnTo>
                      <a:pt x="1164" y="192"/>
                    </a:lnTo>
                    <a:lnTo>
                      <a:pt x="1170" y="192"/>
                    </a:lnTo>
                    <a:lnTo>
                      <a:pt x="1176" y="192"/>
                    </a:lnTo>
                    <a:lnTo>
                      <a:pt x="1182" y="192"/>
                    </a:lnTo>
                    <a:lnTo>
                      <a:pt x="1188" y="192"/>
                    </a:lnTo>
                    <a:lnTo>
                      <a:pt x="1194" y="192"/>
                    </a:lnTo>
                    <a:lnTo>
                      <a:pt x="1200" y="192"/>
                    </a:lnTo>
                    <a:lnTo>
                      <a:pt x="1206" y="192"/>
                    </a:lnTo>
                    <a:lnTo>
                      <a:pt x="1212" y="192"/>
                    </a:lnTo>
                    <a:lnTo>
                      <a:pt x="1218" y="192"/>
                    </a:lnTo>
                    <a:lnTo>
                      <a:pt x="1224" y="192"/>
                    </a:lnTo>
                    <a:lnTo>
                      <a:pt x="1230" y="192"/>
                    </a:lnTo>
                    <a:lnTo>
                      <a:pt x="1236" y="192"/>
                    </a:lnTo>
                    <a:lnTo>
                      <a:pt x="1242" y="192"/>
                    </a:lnTo>
                    <a:lnTo>
                      <a:pt x="1248" y="192"/>
                    </a:lnTo>
                    <a:lnTo>
                      <a:pt x="1254" y="192"/>
                    </a:lnTo>
                    <a:lnTo>
                      <a:pt x="1260" y="192"/>
                    </a:lnTo>
                    <a:lnTo>
                      <a:pt x="1266" y="192"/>
                    </a:lnTo>
                    <a:lnTo>
                      <a:pt x="1272" y="192"/>
                    </a:lnTo>
                    <a:lnTo>
                      <a:pt x="1278" y="192"/>
                    </a:lnTo>
                    <a:lnTo>
                      <a:pt x="1284" y="192"/>
                    </a:lnTo>
                    <a:lnTo>
                      <a:pt x="1290" y="192"/>
                    </a:lnTo>
                    <a:lnTo>
                      <a:pt x="1296" y="192"/>
                    </a:lnTo>
                    <a:lnTo>
                      <a:pt x="1302" y="192"/>
                    </a:lnTo>
                    <a:lnTo>
                      <a:pt x="1308" y="192"/>
                    </a:lnTo>
                    <a:lnTo>
                      <a:pt x="1314" y="192"/>
                    </a:lnTo>
                    <a:lnTo>
                      <a:pt x="1320" y="192"/>
                    </a:lnTo>
                    <a:lnTo>
                      <a:pt x="1326" y="192"/>
                    </a:lnTo>
                    <a:lnTo>
                      <a:pt x="1332" y="192"/>
                    </a:lnTo>
                    <a:lnTo>
                      <a:pt x="1338" y="192"/>
                    </a:lnTo>
                    <a:lnTo>
                      <a:pt x="1344" y="192"/>
                    </a:lnTo>
                    <a:lnTo>
                      <a:pt x="1350" y="192"/>
                    </a:lnTo>
                    <a:lnTo>
                      <a:pt x="1356" y="192"/>
                    </a:lnTo>
                    <a:lnTo>
                      <a:pt x="1362" y="192"/>
                    </a:lnTo>
                    <a:lnTo>
                      <a:pt x="1368" y="192"/>
                    </a:lnTo>
                    <a:lnTo>
                      <a:pt x="1374" y="192"/>
                    </a:lnTo>
                    <a:lnTo>
                      <a:pt x="1380" y="192"/>
                    </a:lnTo>
                    <a:lnTo>
                      <a:pt x="1386" y="192"/>
                    </a:lnTo>
                    <a:lnTo>
                      <a:pt x="1392" y="192"/>
                    </a:lnTo>
                    <a:lnTo>
                      <a:pt x="1398" y="192"/>
                    </a:lnTo>
                    <a:lnTo>
                      <a:pt x="1404" y="192"/>
                    </a:lnTo>
                    <a:lnTo>
                      <a:pt x="1410" y="192"/>
                    </a:lnTo>
                    <a:lnTo>
                      <a:pt x="1416" y="192"/>
                    </a:lnTo>
                    <a:lnTo>
                      <a:pt x="1422" y="192"/>
                    </a:lnTo>
                    <a:lnTo>
                      <a:pt x="1428" y="192"/>
                    </a:lnTo>
                    <a:lnTo>
                      <a:pt x="1434" y="192"/>
                    </a:lnTo>
                    <a:lnTo>
                      <a:pt x="1440" y="192"/>
                    </a:lnTo>
                    <a:lnTo>
                      <a:pt x="1446" y="192"/>
                    </a:lnTo>
                    <a:lnTo>
                      <a:pt x="1452" y="192"/>
                    </a:lnTo>
                    <a:lnTo>
                      <a:pt x="1458" y="192"/>
                    </a:lnTo>
                    <a:lnTo>
                      <a:pt x="1464" y="192"/>
                    </a:lnTo>
                    <a:lnTo>
                      <a:pt x="1470" y="192"/>
                    </a:lnTo>
                    <a:lnTo>
                      <a:pt x="1476" y="192"/>
                    </a:lnTo>
                    <a:lnTo>
                      <a:pt x="1482" y="192"/>
                    </a:lnTo>
                    <a:lnTo>
                      <a:pt x="1488" y="192"/>
                    </a:lnTo>
                    <a:lnTo>
                      <a:pt x="1494" y="192"/>
                    </a:lnTo>
                    <a:lnTo>
                      <a:pt x="1500" y="192"/>
                    </a:lnTo>
                    <a:lnTo>
                      <a:pt x="1506" y="192"/>
                    </a:lnTo>
                    <a:lnTo>
                      <a:pt x="1512" y="192"/>
                    </a:lnTo>
                    <a:lnTo>
                      <a:pt x="1518" y="192"/>
                    </a:lnTo>
                    <a:lnTo>
                      <a:pt x="1524" y="192"/>
                    </a:lnTo>
                    <a:lnTo>
                      <a:pt x="1530" y="192"/>
                    </a:lnTo>
                    <a:lnTo>
                      <a:pt x="1536" y="192"/>
                    </a:lnTo>
                    <a:lnTo>
                      <a:pt x="1542" y="192"/>
                    </a:lnTo>
                    <a:lnTo>
                      <a:pt x="1548" y="192"/>
                    </a:lnTo>
                    <a:lnTo>
                      <a:pt x="1554" y="192"/>
                    </a:lnTo>
                    <a:lnTo>
                      <a:pt x="1560" y="192"/>
                    </a:lnTo>
                    <a:lnTo>
                      <a:pt x="1566" y="192"/>
                    </a:lnTo>
                    <a:lnTo>
                      <a:pt x="1572" y="192"/>
                    </a:lnTo>
                    <a:lnTo>
                      <a:pt x="1578" y="192"/>
                    </a:lnTo>
                    <a:lnTo>
                      <a:pt x="1584" y="192"/>
                    </a:lnTo>
                    <a:lnTo>
                      <a:pt x="1590" y="192"/>
                    </a:lnTo>
                    <a:lnTo>
                      <a:pt x="1596" y="192"/>
                    </a:lnTo>
                    <a:lnTo>
                      <a:pt x="1602" y="192"/>
                    </a:lnTo>
                    <a:lnTo>
                      <a:pt x="1608" y="192"/>
                    </a:lnTo>
                    <a:lnTo>
                      <a:pt x="1614" y="192"/>
                    </a:lnTo>
                    <a:lnTo>
                      <a:pt x="1620" y="192"/>
                    </a:lnTo>
                    <a:lnTo>
                      <a:pt x="1626" y="192"/>
                    </a:lnTo>
                    <a:lnTo>
                      <a:pt x="1632" y="192"/>
                    </a:lnTo>
                    <a:lnTo>
                      <a:pt x="1638" y="192"/>
                    </a:lnTo>
                    <a:lnTo>
                      <a:pt x="1644" y="192"/>
                    </a:lnTo>
                    <a:lnTo>
                      <a:pt x="1650" y="192"/>
                    </a:lnTo>
                    <a:lnTo>
                      <a:pt x="1656" y="192"/>
                    </a:lnTo>
                    <a:lnTo>
                      <a:pt x="1662" y="192"/>
                    </a:lnTo>
                    <a:lnTo>
                      <a:pt x="1668" y="192"/>
                    </a:lnTo>
                    <a:lnTo>
                      <a:pt x="1674" y="192"/>
                    </a:lnTo>
                    <a:lnTo>
                      <a:pt x="1680" y="192"/>
                    </a:lnTo>
                    <a:lnTo>
                      <a:pt x="1686" y="192"/>
                    </a:lnTo>
                    <a:lnTo>
                      <a:pt x="1692" y="192"/>
                    </a:lnTo>
                    <a:lnTo>
                      <a:pt x="1698" y="192"/>
                    </a:lnTo>
                    <a:lnTo>
                      <a:pt x="1704" y="192"/>
                    </a:lnTo>
                    <a:lnTo>
                      <a:pt x="1710" y="192"/>
                    </a:lnTo>
                    <a:lnTo>
                      <a:pt x="1716" y="192"/>
                    </a:lnTo>
                    <a:lnTo>
                      <a:pt x="1722" y="192"/>
                    </a:lnTo>
                    <a:lnTo>
                      <a:pt x="1728" y="192"/>
                    </a:lnTo>
                    <a:lnTo>
                      <a:pt x="1734" y="192"/>
                    </a:lnTo>
                    <a:lnTo>
                      <a:pt x="1740" y="192"/>
                    </a:lnTo>
                    <a:lnTo>
                      <a:pt x="1746" y="192"/>
                    </a:lnTo>
                    <a:lnTo>
                      <a:pt x="1752" y="192"/>
                    </a:lnTo>
                    <a:lnTo>
                      <a:pt x="1758" y="192"/>
                    </a:lnTo>
                    <a:lnTo>
                      <a:pt x="1764" y="192"/>
                    </a:lnTo>
                    <a:lnTo>
                      <a:pt x="1770" y="192"/>
                    </a:lnTo>
                    <a:lnTo>
                      <a:pt x="1776" y="192"/>
                    </a:lnTo>
                    <a:lnTo>
                      <a:pt x="1782" y="192"/>
                    </a:lnTo>
                    <a:lnTo>
                      <a:pt x="1788" y="192"/>
                    </a:lnTo>
                    <a:lnTo>
                      <a:pt x="1794" y="192"/>
                    </a:lnTo>
                    <a:lnTo>
                      <a:pt x="1800" y="192"/>
                    </a:lnTo>
                    <a:lnTo>
                      <a:pt x="1806" y="192"/>
                    </a:lnTo>
                    <a:lnTo>
                      <a:pt x="1812" y="192"/>
                    </a:lnTo>
                    <a:lnTo>
                      <a:pt x="1818" y="192"/>
                    </a:lnTo>
                    <a:lnTo>
                      <a:pt x="1824" y="192"/>
                    </a:lnTo>
                    <a:lnTo>
                      <a:pt x="1830" y="192"/>
                    </a:lnTo>
                    <a:lnTo>
                      <a:pt x="1836" y="192"/>
                    </a:lnTo>
                    <a:lnTo>
                      <a:pt x="1842" y="192"/>
                    </a:lnTo>
                    <a:lnTo>
                      <a:pt x="1848" y="192"/>
                    </a:lnTo>
                    <a:lnTo>
                      <a:pt x="1854" y="192"/>
                    </a:lnTo>
                    <a:lnTo>
                      <a:pt x="1860" y="192"/>
                    </a:lnTo>
                    <a:lnTo>
                      <a:pt x="1866" y="192"/>
                    </a:lnTo>
                    <a:lnTo>
                      <a:pt x="1872" y="192"/>
                    </a:lnTo>
                    <a:lnTo>
                      <a:pt x="1878" y="192"/>
                    </a:lnTo>
                    <a:lnTo>
                      <a:pt x="1884" y="192"/>
                    </a:lnTo>
                    <a:lnTo>
                      <a:pt x="1890" y="192"/>
                    </a:lnTo>
                    <a:lnTo>
                      <a:pt x="1896" y="192"/>
                    </a:lnTo>
                    <a:lnTo>
                      <a:pt x="1902" y="192"/>
                    </a:lnTo>
                    <a:lnTo>
                      <a:pt x="1908" y="192"/>
                    </a:lnTo>
                    <a:lnTo>
                      <a:pt x="1914" y="192"/>
                    </a:lnTo>
                    <a:lnTo>
                      <a:pt x="1920" y="192"/>
                    </a:lnTo>
                    <a:lnTo>
                      <a:pt x="1926" y="192"/>
                    </a:lnTo>
                    <a:lnTo>
                      <a:pt x="1932" y="192"/>
                    </a:lnTo>
                    <a:lnTo>
                      <a:pt x="1938" y="192"/>
                    </a:lnTo>
                    <a:lnTo>
                      <a:pt x="1944" y="192"/>
                    </a:lnTo>
                    <a:lnTo>
                      <a:pt x="1950" y="192"/>
                    </a:lnTo>
                    <a:lnTo>
                      <a:pt x="1956" y="192"/>
                    </a:lnTo>
                    <a:lnTo>
                      <a:pt x="1962" y="192"/>
                    </a:lnTo>
                    <a:lnTo>
                      <a:pt x="1968" y="192"/>
                    </a:lnTo>
                    <a:lnTo>
                      <a:pt x="1974" y="192"/>
                    </a:lnTo>
                    <a:lnTo>
                      <a:pt x="1980" y="192"/>
                    </a:lnTo>
                    <a:lnTo>
                      <a:pt x="1986" y="192"/>
                    </a:lnTo>
                    <a:lnTo>
                      <a:pt x="1992" y="192"/>
                    </a:lnTo>
                    <a:lnTo>
                      <a:pt x="1998" y="192"/>
                    </a:lnTo>
                    <a:lnTo>
                      <a:pt x="2004" y="192"/>
                    </a:lnTo>
                    <a:lnTo>
                      <a:pt x="2010" y="192"/>
                    </a:lnTo>
                    <a:lnTo>
                      <a:pt x="2016" y="192"/>
                    </a:lnTo>
                    <a:lnTo>
                      <a:pt x="2022" y="192"/>
                    </a:lnTo>
                    <a:lnTo>
                      <a:pt x="2028" y="192"/>
                    </a:lnTo>
                    <a:lnTo>
                      <a:pt x="2034" y="192"/>
                    </a:lnTo>
                    <a:lnTo>
                      <a:pt x="2040" y="192"/>
                    </a:lnTo>
                    <a:lnTo>
                      <a:pt x="2046" y="192"/>
                    </a:lnTo>
                    <a:lnTo>
                      <a:pt x="2052" y="192"/>
                    </a:lnTo>
                    <a:lnTo>
                      <a:pt x="2058" y="192"/>
                    </a:lnTo>
                    <a:lnTo>
                      <a:pt x="2064" y="192"/>
                    </a:lnTo>
                    <a:lnTo>
                      <a:pt x="2070" y="192"/>
                    </a:lnTo>
                    <a:lnTo>
                      <a:pt x="2076" y="192"/>
                    </a:lnTo>
                    <a:lnTo>
                      <a:pt x="2082" y="192"/>
                    </a:lnTo>
                    <a:lnTo>
                      <a:pt x="2088" y="192"/>
                    </a:lnTo>
                    <a:lnTo>
                      <a:pt x="2094" y="192"/>
                    </a:lnTo>
                    <a:lnTo>
                      <a:pt x="2100" y="192"/>
                    </a:lnTo>
                    <a:lnTo>
                      <a:pt x="2106" y="192"/>
                    </a:lnTo>
                    <a:lnTo>
                      <a:pt x="2112" y="192"/>
                    </a:lnTo>
                    <a:lnTo>
                      <a:pt x="2118" y="192"/>
                    </a:lnTo>
                    <a:lnTo>
                      <a:pt x="2124" y="192"/>
                    </a:lnTo>
                    <a:lnTo>
                      <a:pt x="2130" y="192"/>
                    </a:lnTo>
                    <a:lnTo>
                      <a:pt x="2136" y="192"/>
                    </a:lnTo>
                    <a:lnTo>
                      <a:pt x="2142" y="192"/>
                    </a:lnTo>
                    <a:lnTo>
                      <a:pt x="2148" y="192"/>
                    </a:lnTo>
                    <a:lnTo>
                      <a:pt x="2154" y="192"/>
                    </a:lnTo>
                    <a:lnTo>
                      <a:pt x="2160" y="192"/>
                    </a:lnTo>
                    <a:lnTo>
                      <a:pt x="2166" y="192"/>
                    </a:lnTo>
                    <a:lnTo>
                      <a:pt x="2172" y="192"/>
                    </a:lnTo>
                    <a:lnTo>
                      <a:pt x="2178" y="192"/>
                    </a:lnTo>
                    <a:lnTo>
                      <a:pt x="2184" y="192"/>
                    </a:lnTo>
                    <a:lnTo>
                      <a:pt x="2190" y="192"/>
                    </a:lnTo>
                    <a:lnTo>
                      <a:pt x="2196" y="192"/>
                    </a:lnTo>
                    <a:lnTo>
                      <a:pt x="2202" y="192"/>
                    </a:lnTo>
                    <a:lnTo>
                      <a:pt x="2208" y="192"/>
                    </a:lnTo>
                    <a:lnTo>
                      <a:pt x="2214" y="192"/>
                    </a:lnTo>
                    <a:lnTo>
                      <a:pt x="2220" y="192"/>
                    </a:lnTo>
                    <a:lnTo>
                      <a:pt x="2226" y="192"/>
                    </a:lnTo>
                    <a:lnTo>
                      <a:pt x="2232" y="192"/>
                    </a:lnTo>
                    <a:lnTo>
                      <a:pt x="2238" y="192"/>
                    </a:lnTo>
                    <a:lnTo>
                      <a:pt x="2244" y="192"/>
                    </a:lnTo>
                    <a:lnTo>
                      <a:pt x="2250" y="192"/>
                    </a:lnTo>
                    <a:lnTo>
                      <a:pt x="2256" y="192"/>
                    </a:lnTo>
                    <a:lnTo>
                      <a:pt x="2262" y="192"/>
                    </a:lnTo>
                    <a:lnTo>
                      <a:pt x="2268" y="192"/>
                    </a:lnTo>
                    <a:lnTo>
                      <a:pt x="2274" y="192"/>
                    </a:lnTo>
                    <a:lnTo>
                      <a:pt x="2280" y="192"/>
                    </a:lnTo>
                    <a:lnTo>
                      <a:pt x="2286" y="192"/>
                    </a:lnTo>
                    <a:lnTo>
                      <a:pt x="2292" y="192"/>
                    </a:lnTo>
                    <a:lnTo>
                      <a:pt x="2298" y="192"/>
                    </a:lnTo>
                    <a:lnTo>
                      <a:pt x="2304" y="192"/>
                    </a:lnTo>
                    <a:lnTo>
                      <a:pt x="2310" y="192"/>
                    </a:lnTo>
                    <a:lnTo>
                      <a:pt x="2316" y="192"/>
                    </a:lnTo>
                    <a:lnTo>
                      <a:pt x="2322" y="192"/>
                    </a:lnTo>
                    <a:lnTo>
                      <a:pt x="2328" y="192"/>
                    </a:lnTo>
                    <a:lnTo>
                      <a:pt x="2334" y="192"/>
                    </a:lnTo>
                    <a:lnTo>
                      <a:pt x="2340" y="192"/>
                    </a:lnTo>
                    <a:lnTo>
                      <a:pt x="2346" y="192"/>
                    </a:lnTo>
                    <a:lnTo>
                      <a:pt x="2352" y="192"/>
                    </a:lnTo>
                    <a:lnTo>
                      <a:pt x="2358" y="192"/>
                    </a:lnTo>
                    <a:lnTo>
                      <a:pt x="2364" y="192"/>
                    </a:lnTo>
                    <a:lnTo>
                      <a:pt x="2370" y="192"/>
                    </a:lnTo>
                    <a:lnTo>
                      <a:pt x="2376" y="192"/>
                    </a:lnTo>
                    <a:lnTo>
                      <a:pt x="2382" y="192"/>
                    </a:lnTo>
                    <a:lnTo>
                      <a:pt x="2388" y="192"/>
                    </a:lnTo>
                    <a:lnTo>
                      <a:pt x="2394" y="192"/>
                    </a:lnTo>
                    <a:lnTo>
                      <a:pt x="2400" y="192"/>
                    </a:lnTo>
                    <a:lnTo>
                      <a:pt x="2406" y="192"/>
                    </a:lnTo>
                    <a:lnTo>
                      <a:pt x="2412" y="192"/>
                    </a:lnTo>
                    <a:lnTo>
                      <a:pt x="2418" y="192"/>
                    </a:lnTo>
                    <a:lnTo>
                      <a:pt x="2424" y="192"/>
                    </a:lnTo>
                    <a:lnTo>
                      <a:pt x="2430" y="192"/>
                    </a:lnTo>
                    <a:lnTo>
                      <a:pt x="2436" y="192"/>
                    </a:lnTo>
                    <a:lnTo>
                      <a:pt x="2442" y="192"/>
                    </a:lnTo>
                    <a:lnTo>
                      <a:pt x="2448" y="192"/>
                    </a:lnTo>
                    <a:lnTo>
                      <a:pt x="2454" y="192"/>
                    </a:lnTo>
                    <a:lnTo>
                      <a:pt x="2460" y="192"/>
                    </a:lnTo>
                    <a:lnTo>
                      <a:pt x="2466" y="192"/>
                    </a:lnTo>
                    <a:lnTo>
                      <a:pt x="2472" y="192"/>
                    </a:lnTo>
                    <a:lnTo>
                      <a:pt x="2478" y="192"/>
                    </a:lnTo>
                    <a:lnTo>
                      <a:pt x="2484" y="192"/>
                    </a:lnTo>
                    <a:lnTo>
                      <a:pt x="2490" y="192"/>
                    </a:lnTo>
                    <a:lnTo>
                      <a:pt x="2496" y="192"/>
                    </a:lnTo>
                    <a:lnTo>
                      <a:pt x="2502" y="192"/>
                    </a:lnTo>
                    <a:lnTo>
                      <a:pt x="2508" y="192"/>
                    </a:lnTo>
                    <a:lnTo>
                      <a:pt x="2514" y="192"/>
                    </a:lnTo>
                    <a:lnTo>
                      <a:pt x="2520" y="192"/>
                    </a:lnTo>
                    <a:lnTo>
                      <a:pt x="2526" y="192"/>
                    </a:lnTo>
                    <a:lnTo>
                      <a:pt x="2532" y="192"/>
                    </a:lnTo>
                    <a:lnTo>
                      <a:pt x="2538" y="192"/>
                    </a:lnTo>
                    <a:lnTo>
                      <a:pt x="2544" y="192"/>
                    </a:lnTo>
                    <a:lnTo>
                      <a:pt x="2550" y="192"/>
                    </a:lnTo>
                    <a:lnTo>
                      <a:pt x="2556" y="192"/>
                    </a:lnTo>
                    <a:lnTo>
                      <a:pt x="2562" y="192"/>
                    </a:lnTo>
                    <a:lnTo>
                      <a:pt x="2568" y="192"/>
                    </a:lnTo>
                    <a:lnTo>
                      <a:pt x="2574" y="192"/>
                    </a:lnTo>
                    <a:lnTo>
                      <a:pt x="2580" y="192"/>
                    </a:lnTo>
                    <a:lnTo>
                      <a:pt x="2586" y="192"/>
                    </a:lnTo>
                    <a:lnTo>
                      <a:pt x="2592" y="192"/>
                    </a:lnTo>
                    <a:lnTo>
                      <a:pt x="2598" y="192"/>
                    </a:lnTo>
                    <a:lnTo>
                      <a:pt x="2604" y="192"/>
                    </a:lnTo>
                    <a:lnTo>
                      <a:pt x="2610" y="192"/>
                    </a:lnTo>
                    <a:lnTo>
                      <a:pt x="2616" y="192"/>
                    </a:lnTo>
                    <a:lnTo>
                      <a:pt x="2622" y="192"/>
                    </a:lnTo>
                    <a:lnTo>
                      <a:pt x="2628" y="192"/>
                    </a:lnTo>
                    <a:lnTo>
                      <a:pt x="2634" y="192"/>
                    </a:lnTo>
                    <a:lnTo>
                      <a:pt x="2640" y="192"/>
                    </a:lnTo>
                    <a:lnTo>
                      <a:pt x="2646" y="192"/>
                    </a:lnTo>
                    <a:lnTo>
                      <a:pt x="2652" y="192"/>
                    </a:lnTo>
                    <a:lnTo>
                      <a:pt x="2658" y="192"/>
                    </a:lnTo>
                    <a:lnTo>
                      <a:pt x="2664" y="192"/>
                    </a:lnTo>
                    <a:lnTo>
                      <a:pt x="2670" y="192"/>
                    </a:lnTo>
                    <a:lnTo>
                      <a:pt x="2676" y="192"/>
                    </a:lnTo>
                    <a:lnTo>
                      <a:pt x="2682" y="192"/>
                    </a:lnTo>
                    <a:lnTo>
                      <a:pt x="2688" y="192"/>
                    </a:lnTo>
                    <a:lnTo>
                      <a:pt x="2694" y="192"/>
                    </a:lnTo>
                    <a:lnTo>
                      <a:pt x="2700" y="192"/>
                    </a:lnTo>
                    <a:lnTo>
                      <a:pt x="2706" y="192"/>
                    </a:lnTo>
                    <a:lnTo>
                      <a:pt x="2712" y="192"/>
                    </a:lnTo>
                    <a:lnTo>
                      <a:pt x="2718" y="192"/>
                    </a:lnTo>
                    <a:lnTo>
                      <a:pt x="2724" y="192"/>
                    </a:lnTo>
                    <a:lnTo>
                      <a:pt x="2730" y="192"/>
                    </a:lnTo>
                    <a:lnTo>
                      <a:pt x="2736" y="192"/>
                    </a:lnTo>
                    <a:lnTo>
                      <a:pt x="2742" y="192"/>
                    </a:lnTo>
                    <a:lnTo>
                      <a:pt x="2748" y="192"/>
                    </a:lnTo>
                    <a:lnTo>
                      <a:pt x="2754" y="192"/>
                    </a:lnTo>
                    <a:lnTo>
                      <a:pt x="2760" y="192"/>
                    </a:lnTo>
                    <a:lnTo>
                      <a:pt x="2766" y="192"/>
                    </a:lnTo>
                    <a:lnTo>
                      <a:pt x="2772" y="192"/>
                    </a:lnTo>
                    <a:lnTo>
                      <a:pt x="2778" y="192"/>
                    </a:lnTo>
                    <a:lnTo>
                      <a:pt x="2784" y="192"/>
                    </a:lnTo>
                    <a:lnTo>
                      <a:pt x="2790" y="192"/>
                    </a:lnTo>
                    <a:lnTo>
                      <a:pt x="2796" y="192"/>
                    </a:lnTo>
                    <a:lnTo>
                      <a:pt x="2802" y="192"/>
                    </a:lnTo>
                    <a:lnTo>
                      <a:pt x="2808" y="192"/>
                    </a:lnTo>
                    <a:lnTo>
                      <a:pt x="2814" y="192"/>
                    </a:lnTo>
                    <a:lnTo>
                      <a:pt x="2820" y="192"/>
                    </a:lnTo>
                    <a:lnTo>
                      <a:pt x="2826" y="192"/>
                    </a:lnTo>
                    <a:lnTo>
                      <a:pt x="2832" y="192"/>
                    </a:lnTo>
                    <a:lnTo>
                      <a:pt x="2838" y="192"/>
                    </a:lnTo>
                    <a:lnTo>
                      <a:pt x="2844" y="192"/>
                    </a:lnTo>
                    <a:lnTo>
                      <a:pt x="2850" y="192"/>
                    </a:lnTo>
                    <a:lnTo>
                      <a:pt x="2856" y="192"/>
                    </a:lnTo>
                    <a:lnTo>
                      <a:pt x="2862" y="192"/>
                    </a:lnTo>
                    <a:lnTo>
                      <a:pt x="2868" y="192"/>
                    </a:lnTo>
                    <a:lnTo>
                      <a:pt x="2874" y="192"/>
                    </a:lnTo>
                    <a:lnTo>
                      <a:pt x="2880" y="192"/>
                    </a:lnTo>
                    <a:lnTo>
                      <a:pt x="2886" y="192"/>
                    </a:lnTo>
                    <a:lnTo>
                      <a:pt x="2892" y="192"/>
                    </a:lnTo>
                    <a:lnTo>
                      <a:pt x="2898" y="192"/>
                    </a:lnTo>
                    <a:lnTo>
                      <a:pt x="2904" y="192"/>
                    </a:lnTo>
                    <a:lnTo>
                      <a:pt x="2910" y="192"/>
                    </a:lnTo>
                    <a:lnTo>
                      <a:pt x="2916" y="192"/>
                    </a:lnTo>
                    <a:lnTo>
                      <a:pt x="2922" y="192"/>
                    </a:lnTo>
                    <a:lnTo>
                      <a:pt x="2928" y="192"/>
                    </a:lnTo>
                    <a:lnTo>
                      <a:pt x="2934" y="192"/>
                    </a:lnTo>
                    <a:lnTo>
                      <a:pt x="2940" y="192"/>
                    </a:lnTo>
                    <a:lnTo>
                      <a:pt x="2946" y="192"/>
                    </a:lnTo>
                    <a:lnTo>
                      <a:pt x="2952" y="192"/>
                    </a:lnTo>
                    <a:lnTo>
                      <a:pt x="2958" y="192"/>
                    </a:lnTo>
                    <a:lnTo>
                      <a:pt x="2964" y="192"/>
                    </a:lnTo>
                    <a:lnTo>
                      <a:pt x="2970" y="192"/>
                    </a:lnTo>
                    <a:lnTo>
                      <a:pt x="2976" y="192"/>
                    </a:lnTo>
                    <a:lnTo>
                      <a:pt x="2982" y="192"/>
                    </a:lnTo>
                    <a:lnTo>
                      <a:pt x="2988" y="192"/>
                    </a:lnTo>
                    <a:lnTo>
                      <a:pt x="2994" y="192"/>
                    </a:lnTo>
                    <a:lnTo>
                      <a:pt x="3000" y="192"/>
                    </a:lnTo>
                    <a:lnTo>
                      <a:pt x="3006" y="192"/>
                    </a:lnTo>
                    <a:lnTo>
                      <a:pt x="3012" y="192"/>
                    </a:lnTo>
                    <a:lnTo>
                      <a:pt x="3018" y="192"/>
                    </a:lnTo>
                    <a:lnTo>
                      <a:pt x="3024" y="192"/>
                    </a:lnTo>
                    <a:lnTo>
                      <a:pt x="3030" y="192"/>
                    </a:lnTo>
                    <a:lnTo>
                      <a:pt x="3036" y="192"/>
                    </a:lnTo>
                    <a:lnTo>
                      <a:pt x="3042" y="192"/>
                    </a:lnTo>
                    <a:lnTo>
                      <a:pt x="3048" y="192"/>
                    </a:lnTo>
                    <a:lnTo>
                      <a:pt x="3054" y="192"/>
                    </a:lnTo>
                    <a:lnTo>
                      <a:pt x="3060" y="192"/>
                    </a:lnTo>
                    <a:lnTo>
                      <a:pt x="3066" y="192"/>
                    </a:lnTo>
                    <a:lnTo>
                      <a:pt x="3072" y="192"/>
                    </a:lnTo>
                    <a:lnTo>
                      <a:pt x="3078" y="192"/>
                    </a:lnTo>
                    <a:lnTo>
                      <a:pt x="3084" y="192"/>
                    </a:lnTo>
                    <a:lnTo>
                      <a:pt x="3090" y="192"/>
                    </a:lnTo>
                    <a:lnTo>
                      <a:pt x="3096" y="192"/>
                    </a:lnTo>
                    <a:lnTo>
                      <a:pt x="3102" y="192"/>
                    </a:lnTo>
                    <a:lnTo>
                      <a:pt x="3108" y="192"/>
                    </a:lnTo>
                    <a:lnTo>
                      <a:pt x="3114" y="192"/>
                    </a:lnTo>
                    <a:lnTo>
                      <a:pt x="3120" y="192"/>
                    </a:lnTo>
                    <a:lnTo>
                      <a:pt x="3126" y="192"/>
                    </a:lnTo>
                    <a:lnTo>
                      <a:pt x="3132" y="192"/>
                    </a:lnTo>
                    <a:lnTo>
                      <a:pt x="3138" y="192"/>
                    </a:lnTo>
                    <a:lnTo>
                      <a:pt x="3144" y="192"/>
                    </a:lnTo>
                    <a:lnTo>
                      <a:pt x="3150" y="192"/>
                    </a:lnTo>
                    <a:lnTo>
                      <a:pt x="3156" y="192"/>
                    </a:lnTo>
                    <a:lnTo>
                      <a:pt x="3162" y="192"/>
                    </a:lnTo>
                    <a:lnTo>
                      <a:pt x="3168" y="192"/>
                    </a:lnTo>
                    <a:lnTo>
                      <a:pt x="3174" y="192"/>
                    </a:lnTo>
                    <a:lnTo>
                      <a:pt x="3180" y="192"/>
                    </a:lnTo>
                    <a:lnTo>
                      <a:pt x="3186" y="192"/>
                    </a:lnTo>
                    <a:lnTo>
                      <a:pt x="3192" y="192"/>
                    </a:lnTo>
                    <a:lnTo>
                      <a:pt x="3198" y="192"/>
                    </a:lnTo>
                    <a:lnTo>
                      <a:pt x="3204" y="192"/>
                    </a:lnTo>
                    <a:lnTo>
                      <a:pt x="3210" y="192"/>
                    </a:lnTo>
                    <a:lnTo>
                      <a:pt x="3216" y="192"/>
                    </a:lnTo>
                    <a:lnTo>
                      <a:pt x="3222" y="192"/>
                    </a:lnTo>
                    <a:lnTo>
                      <a:pt x="3228" y="192"/>
                    </a:lnTo>
                    <a:lnTo>
                      <a:pt x="3234" y="192"/>
                    </a:lnTo>
                    <a:lnTo>
                      <a:pt x="3240" y="192"/>
                    </a:lnTo>
                    <a:lnTo>
                      <a:pt x="3246" y="192"/>
                    </a:lnTo>
                    <a:lnTo>
                      <a:pt x="3252" y="192"/>
                    </a:lnTo>
                    <a:lnTo>
                      <a:pt x="3258" y="192"/>
                    </a:lnTo>
                    <a:lnTo>
                      <a:pt x="3264" y="192"/>
                    </a:lnTo>
                    <a:lnTo>
                      <a:pt x="3270" y="192"/>
                    </a:lnTo>
                    <a:lnTo>
                      <a:pt x="3276" y="192"/>
                    </a:lnTo>
                    <a:lnTo>
                      <a:pt x="3282" y="192"/>
                    </a:lnTo>
                    <a:lnTo>
                      <a:pt x="3288" y="192"/>
                    </a:lnTo>
                    <a:lnTo>
                      <a:pt x="3294" y="192"/>
                    </a:lnTo>
                    <a:lnTo>
                      <a:pt x="3300" y="192"/>
                    </a:lnTo>
                    <a:lnTo>
                      <a:pt x="3306" y="192"/>
                    </a:lnTo>
                    <a:lnTo>
                      <a:pt x="3312" y="192"/>
                    </a:lnTo>
                    <a:lnTo>
                      <a:pt x="3318" y="192"/>
                    </a:lnTo>
                    <a:lnTo>
                      <a:pt x="3324" y="192"/>
                    </a:lnTo>
                    <a:lnTo>
                      <a:pt x="3330" y="192"/>
                    </a:lnTo>
                    <a:lnTo>
                      <a:pt x="3336" y="192"/>
                    </a:lnTo>
                    <a:lnTo>
                      <a:pt x="3342" y="192"/>
                    </a:lnTo>
                    <a:lnTo>
                      <a:pt x="3348" y="192"/>
                    </a:lnTo>
                    <a:lnTo>
                      <a:pt x="3354" y="192"/>
                    </a:lnTo>
                    <a:lnTo>
                      <a:pt x="3360" y="192"/>
                    </a:lnTo>
                    <a:lnTo>
                      <a:pt x="3366" y="192"/>
                    </a:lnTo>
                    <a:lnTo>
                      <a:pt x="3372" y="192"/>
                    </a:lnTo>
                    <a:lnTo>
                      <a:pt x="3378" y="192"/>
                    </a:lnTo>
                    <a:lnTo>
                      <a:pt x="3384" y="192"/>
                    </a:lnTo>
                    <a:lnTo>
                      <a:pt x="3390" y="192"/>
                    </a:lnTo>
                    <a:lnTo>
                      <a:pt x="3396" y="192"/>
                    </a:lnTo>
                    <a:lnTo>
                      <a:pt x="3402" y="192"/>
                    </a:lnTo>
                    <a:lnTo>
                      <a:pt x="3408" y="192"/>
                    </a:lnTo>
                    <a:lnTo>
                      <a:pt x="3414" y="192"/>
                    </a:lnTo>
                    <a:lnTo>
                      <a:pt x="3420" y="192"/>
                    </a:lnTo>
                    <a:lnTo>
                      <a:pt x="3426" y="192"/>
                    </a:lnTo>
                    <a:lnTo>
                      <a:pt x="3432" y="192"/>
                    </a:lnTo>
                    <a:lnTo>
                      <a:pt x="3438" y="192"/>
                    </a:lnTo>
                    <a:lnTo>
                      <a:pt x="3444" y="192"/>
                    </a:lnTo>
                    <a:lnTo>
                      <a:pt x="3450" y="192"/>
                    </a:lnTo>
                    <a:lnTo>
                      <a:pt x="3456" y="192"/>
                    </a:lnTo>
                    <a:lnTo>
                      <a:pt x="3462" y="192"/>
                    </a:lnTo>
                    <a:lnTo>
                      <a:pt x="3468" y="192"/>
                    </a:lnTo>
                    <a:lnTo>
                      <a:pt x="3474" y="192"/>
                    </a:lnTo>
                    <a:lnTo>
                      <a:pt x="3480" y="192"/>
                    </a:lnTo>
                    <a:lnTo>
                      <a:pt x="3486" y="192"/>
                    </a:lnTo>
                    <a:lnTo>
                      <a:pt x="3492" y="192"/>
                    </a:lnTo>
                    <a:lnTo>
                      <a:pt x="3498" y="192"/>
                    </a:lnTo>
                    <a:lnTo>
                      <a:pt x="3504" y="192"/>
                    </a:lnTo>
                    <a:lnTo>
                      <a:pt x="3510" y="192"/>
                    </a:lnTo>
                    <a:lnTo>
                      <a:pt x="3516" y="192"/>
                    </a:lnTo>
                    <a:lnTo>
                      <a:pt x="3522" y="192"/>
                    </a:lnTo>
                    <a:lnTo>
                      <a:pt x="3528" y="192"/>
                    </a:lnTo>
                    <a:lnTo>
                      <a:pt x="3534" y="192"/>
                    </a:lnTo>
                    <a:lnTo>
                      <a:pt x="3540" y="192"/>
                    </a:lnTo>
                    <a:lnTo>
                      <a:pt x="3546" y="192"/>
                    </a:lnTo>
                    <a:lnTo>
                      <a:pt x="3552" y="192"/>
                    </a:lnTo>
                    <a:lnTo>
                      <a:pt x="3558" y="192"/>
                    </a:lnTo>
                    <a:lnTo>
                      <a:pt x="3564" y="192"/>
                    </a:lnTo>
                    <a:lnTo>
                      <a:pt x="3570" y="192"/>
                    </a:lnTo>
                    <a:lnTo>
                      <a:pt x="3576" y="192"/>
                    </a:lnTo>
                    <a:lnTo>
                      <a:pt x="3582" y="192"/>
                    </a:lnTo>
                    <a:lnTo>
                      <a:pt x="3588" y="192"/>
                    </a:lnTo>
                    <a:lnTo>
                      <a:pt x="3594" y="192"/>
                    </a:lnTo>
                    <a:lnTo>
                      <a:pt x="3600" y="192"/>
                    </a:lnTo>
                    <a:lnTo>
                      <a:pt x="3606" y="192"/>
                    </a:lnTo>
                    <a:lnTo>
                      <a:pt x="3612" y="192"/>
                    </a:lnTo>
                    <a:lnTo>
                      <a:pt x="3618" y="192"/>
                    </a:lnTo>
                    <a:lnTo>
                      <a:pt x="3624" y="192"/>
                    </a:lnTo>
                    <a:lnTo>
                      <a:pt x="3630" y="192"/>
                    </a:lnTo>
                    <a:lnTo>
                      <a:pt x="3636" y="192"/>
                    </a:lnTo>
                    <a:lnTo>
                      <a:pt x="3642" y="192"/>
                    </a:lnTo>
                    <a:lnTo>
                      <a:pt x="3648" y="192"/>
                    </a:lnTo>
                    <a:lnTo>
                      <a:pt x="3654" y="192"/>
                    </a:lnTo>
                    <a:lnTo>
                      <a:pt x="3660" y="192"/>
                    </a:lnTo>
                    <a:lnTo>
                      <a:pt x="3666" y="192"/>
                    </a:lnTo>
                    <a:lnTo>
                      <a:pt x="3672" y="192"/>
                    </a:lnTo>
                    <a:lnTo>
                      <a:pt x="3678" y="192"/>
                    </a:lnTo>
                    <a:lnTo>
                      <a:pt x="3684" y="192"/>
                    </a:lnTo>
                    <a:lnTo>
                      <a:pt x="3690" y="192"/>
                    </a:lnTo>
                    <a:lnTo>
                      <a:pt x="3696" y="192"/>
                    </a:lnTo>
                    <a:lnTo>
                      <a:pt x="3702" y="192"/>
                    </a:lnTo>
                    <a:lnTo>
                      <a:pt x="3708" y="192"/>
                    </a:lnTo>
                    <a:lnTo>
                      <a:pt x="3714" y="192"/>
                    </a:lnTo>
                    <a:lnTo>
                      <a:pt x="3720" y="192"/>
                    </a:lnTo>
                    <a:lnTo>
                      <a:pt x="3726" y="192"/>
                    </a:lnTo>
                    <a:lnTo>
                      <a:pt x="3732" y="192"/>
                    </a:lnTo>
                    <a:lnTo>
                      <a:pt x="3738" y="192"/>
                    </a:lnTo>
                    <a:lnTo>
                      <a:pt x="3744" y="192"/>
                    </a:lnTo>
                    <a:lnTo>
                      <a:pt x="3750" y="192"/>
                    </a:lnTo>
                    <a:lnTo>
                      <a:pt x="3756" y="192"/>
                    </a:lnTo>
                    <a:lnTo>
                      <a:pt x="3762" y="192"/>
                    </a:lnTo>
                    <a:lnTo>
                      <a:pt x="3768" y="192"/>
                    </a:lnTo>
                    <a:lnTo>
                      <a:pt x="3774" y="192"/>
                    </a:lnTo>
                    <a:lnTo>
                      <a:pt x="3780" y="192"/>
                    </a:lnTo>
                    <a:lnTo>
                      <a:pt x="3786" y="192"/>
                    </a:lnTo>
                    <a:lnTo>
                      <a:pt x="3792" y="192"/>
                    </a:lnTo>
                    <a:lnTo>
                      <a:pt x="3798" y="192"/>
                    </a:lnTo>
                    <a:lnTo>
                      <a:pt x="3804" y="192"/>
                    </a:lnTo>
                    <a:lnTo>
                      <a:pt x="3810" y="192"/>
                    </a:lnTo>
                    <a:lnTo>
                      <a:pt x="3816" y="192"/>
                    </a:lnTo>
                    <a:lnTo>
                      <a:pt x="3822" y="192"/>
                    </a:lnTo>
                    <a:lnTo>
                      <a:pt x="3828" y="192"/>
                    </a:lnTo>
                    <a:lnTo>
                      <a:pt x="3834" y="192"/>
                    </a:lnTo>
                    <a:lnTo>
                      <a:pt x="3840" y="192"/>
                    </a:lnTo>
                    <a:lnTo>
                      <a:pt x="3846" y="192"/>
                    </a:lnTo>
                    <a:lnTo>
                      <a:pt x="3852" y="192"/>
                    </a:lnTo>
                    <a:lnTo>
                      <a:pt x="3858" y="192"/>
                    </a:lnTo>
                    <a:lnTo>
                      <a:pt x="3864" y="192"/>
                    </a:lnTo>
                    <a:lnTo>
                      <a:pt x="3870" y="192"/>
                    </a:lnTo>
                    <a:lnTo>
                      <a:pt x="3876" y="192"/>
                    </a:lnTo>
                    <a:lnTo>
                      <a:pt x="3882" y="192"/>
                    </a:lnTo>
                    <a:lnTo>
                      <a:pt x="3888" y="192"/>
                    </a:lnTo>
                    <a:lnTo>
                      <a:pt x="3894" y="192"/>
                    </a:lnTo>
                    <a:lnTo>
                      <a:pt x="3900" y="192"/>
                    </a:lnTo>
                    <a:lnTo>
                      <a:pt x="3906" y="192"/>
                    </a:lnTo>
                    <a:lnTo>
                      <a:pt x="3912" y="192"/>
                    </a:lnTo>
                    <a:lnTo>
                      <a:pt x="3918" y="192"/>
                    </a:lnTo>
                    <a:lnTo>
                      <a:pt x="3924" y="192"/>
                    </a:lnTo>
                    <a:lnTo>
                      <a:pt x="3930" y="192"/>
                    </a:lnTo>
                    <a:lnTo>
                      <a:pt x="3936" y="192"/>
                    </a:lnTo>
                    <a:lnTo>
                      <a:pt x="3942" y="192"/>
                    </a:lnTo>
                    <a:lnTo>
                      <a:pt x="3948" y="192"/>
                    </a:lnTo>
                    <a:lnTo>
                      <a:pt x="3954" y="192"/>
                    </a:lnTo>
                    <a:lnTo>
                      <a:pt x="3960" y="192"/>
                    </a:lnTo>
                    <a:lnTo>
                      <a:pt x="3966" y="192"/>
                    </a:lnTo>
                    <a:lnTo>
                      <a:pt x="3972" y="192"/>
                    </a:lnTo>
                    <a:lnTo>
                      <a:pt x="3978" y="192"/>
                    </a:lnTo>
                    <a:lnTo>
                      <a:pt x="3984" y="192"/>
                    </a:lnTo>
                    <a:lnTo>
                      <a:pt x="3990" y="192"/>
                    </a:lnTo>
                    <a:lnTo>
                      <a:pt x="3996" y="192"/>
                    </a:lnTo>
                    <a:lnTo>
                      <a:pt x="4002" y="192"/>
                    </a:lnTo>
                    <a:lnTo>
                      <a:pt x="4008" y="192"/>
                    </a:lnTo>
                    <a:lnTo>
                      <a:pt x="4014" y="192"/>
                    </a:lnTo>
                    <a:lnTo>
                      <a:pt x="4020" y="192"/>
                    </a:lnTo>
                    <a:lnTo>
                      <a:pt x="4026" y="192"/>
                    </a:lnTo>
                    <a:lnTo>
                      <a:pt x="4032" y="192"/>
                    </a:lnTo>
                    <a:lnTo>
                      <a:pt x="4038" y="192"/>
                    </a:lnTo>
                    <a:lnTo>
                      <a:pt x="4044" y="192"/>
                    </a:lnTo>
                    <a:lnTo>
                      <a:pt x="4050" y="192"/>
                    </a:lnTo>
                    <a:lnTo>
                      <a:pt x="4056" y="192"/>
                    </a:lnTo>
                    <a:lnTo>
                      <a:pt x="4062" y="192"/>
                    </a:lnTo>
                    <a:lnTo>
                      <a:pt x="4068" y="192"/>
                    </a:lnTo>
                    <a:lnTo>
                      <a:pt x="4074" y="192"/>
                    </a:lnTo>
                    <a:lnTo>
                      <a:pt x="4080" y="192"/>
                    </a:lnTo>
                    <a:lnTo>
                      <a:pt x="4086" y="192"/>
                    </a:lnTo>
                    <a:lnTo>
                      <a:pt x="4092" y="192"/>
                    </a:lnTo>
                    <a:lnTo>
                      <a:pt x="4098" y="192"/>
                    </a:lnTo>
                    <a:lnTo>
                      <a:pt x="4104" y="192"/>
                    </a:lnTo>
                    <a:lnTo>
                      <a:pt x="4110" y="192"/>
                    </a:lnTo>
                    <a:lnTo>
                      <a:pt x="4116" y="192"/>
                    </a:lnTo>
                    <a:lnTo>
                      <a:pt x="4122" y="192"/>
                    </a:lnTo>
                    <a:lnTo>
                      <a:pt x="4128" y="192"/>
                    </a:lnTo>
                    <a:lnTo>
                      <a:pt x="4134" y="192"/>
                    </a:lnTo>
                    <a:lnTo>
                      <a:pt x="4140" y="192"/>
                    </a:lnTo>
                    <a:lnTo>
                      <a:pt x="4146" y="192"/>
                    </a:lnTo>
                    <a:lnTo>
                      <a:pt x="4152" y="192"/>
                    </a:lnTo>
                    <a:lnTo>
                      <a:pt x="4158" y="192"/>
                    </a:lnTo>
                    <a:lnTo>
                      <a:pt x="4164" y="192"/>
                    </a:lnTo>
                    <a:lnTo>
                      <a:pt x="4170" y="192"/>
                    </a:lnTo>
                    <a:lnTo>
                      <a:pt x="4176" y="192"/>
                    </a:lnTo>
                    <a:lnTo>
                      <a:pt x="4182" y="192"/>
                    </a:lnTo>
                    <a:lnTo>
                      <a:pt x="4188" y="192"/>
                    </a:lnTo>
                    <a:lnTo>
                      <a:pt x="4194" y="192"/>
                    </a:lnTo>
                    <a:lnTo>
                      <a:pt x="4200" y="192"/>
                    </a:lnTo>
                    <a:lnTo>
                      <a:pt x="4206" y="192"/>
                    </a:lnTo>
                    <a:lnTo>
                      <a:pt x="4212" y="192"/>
                    </a:lnTo>
                    <a:lnTo>
                      <a:pt x="4218" y="192"/>
                    </a:lnTo>
                    <a:lnTo>
                      <a:pt x="4224" y="192"/>
                    </a:lnTo>
                    <a:lnTo>
                      <a:pt x="4230" y="192"/>
                    </a:lnTo>
                    <a:lnTo>
                      <a:pt x="4236" y="192"/>
                    </a:lnTo>
                    <a:lnTo>
                      <a:pt x="4242" y="192"/>
                    </a:lnTo>
                    <a:lnTo>
                      <a:pt x="4248" y="192"/>
                    </a:lnTo>
                    <a:lnTo>
                      <a:pt x="4254" y="192"/>
                    </a:lnTo>
                    <a:lnTo>
                      <a:pt x="4260" y="192"/>
                    </a:lnTo>
                    <a:lnTo>
                      <a:pt x="4266" y="192"/>
                    </a:lnTo>
                    <a:lnTo>
                      <a:pt x="4272" y="192"/>
                    </a:lnTo>
                    <a:lnTo>
                      <a:pt x="4278" y="192"/>
                    </a:lnTo>
                    <a:lnTo>
                      <a:pt x="4284" y="192"/>
                    </a:lnTo>
                    <a:lnTo>
                      <a:pt x="4290" y="192"/>
                    </a:lnTo>
                    <a:lnTo>
                      <a:pt x="4296" y="192"/>
                    </a:lnTo>
                    <a:lnTo>
                      <a:pt x="4302" y="192"/>
                    </a:lnTo>
                    <a:lnTo>
                      <a:pt x="4308" y="192"/>
                    </a:lnTo>
                    <a:lnTo>
                      <a:pt x="4314" y="192"/>
                    </a:lnTo>
                    <a:lnTo>
                      <a:pt x="4320" y="192"/>
                    </a:lnTo>
                    <a:lnTo>
                      <a:pt x="4326" y="192"/>
                    </a:lnTo>
                    <a:lnTo>
                      <a:pt x="4332" y="192"/>
                    </a:lnTo>
                    <a:lnTo>
                      <a:pt x="4338" y="192"/>
                    </a:lnTo>
                    <a:lnTo>
                      <a:pt x="4344" y="192"/>
                    </a:lnTo>
                    <a:lnTo>
                      <a:pt x="4350" y="192"/>
                    </a:lnTo>
                    <a:lnTo>
                      <a:pt x="4356" y="192"/>
                    </a:lnTo>
                    <a:lnTo>
                      <a:pt x="4362" y="192"/>
                    </a:lnTo>
                    <a:lnTo>
                      <a:pt x="4362" y="186"/>
                    </a:lnTo>
                    <a:lnTo>
                      <a:pt x="4368" y="186"/>
                    </a:lnTo>
                    <a:lnTo>
                      <a:pt x="4374" y="186"/>
                    </a:lnTo>
                    <a:lnTo>
                      <a:pt x="4380" y="186"/>
                    </a:lnTo>
                    <a:lnTo>
                      <a:pt x="4380" y="180"/>
                    </a:lnTo>
                    <a:lnTo>
                      <a:pt x="4386" y="180"/>
                    </a:lnTo>
                    <a:lnTo>
                      <a:pt x="4392" y="180"/>
                    </a:lnTo>
                    <a:lnTo>
                      <a:pt x="4392" y="174"/>
                    </a:lnTo>
                    <a:lnTo>
                      <a:pt x="4398" y="174"/>
                    </a:lnTo>
                    <a:lnTo>
                      <a:pt x="4398" y="168"/>
                    </a:lnTo>
                    <a:lnTo>
                      <a:pt x="4404" y="168"/>
                    </a:lnTo>
                    <a:lnTo>
                      <a:pt x="4410" y="168"/>
                    </a:lnTo>
                    <a:lnTo>
                      <a:pt x="4410" y="162"/>
                    </a:lnTo>
                    <a:lnTo>
                      <a:pt x="4416" y="162"/>
                    </a:lnTo>
                    <a:lnTo>
                      <a:pt x="4416" y="156"/>
                    </a:lnTo>
                    <a:lnTo>
                      <a:pt x="4422" y="156"/>
                    </a:lnTo>
                    <a:lnTo>
                      <a:pt x="4422" y="150"/>
                    </a:lnTo>
                    <a:lnTo>
                      <a:pt x="4428" y="150"/>
                    </a:lnTo>
                    <a:lnTo>
                      <a:pt x="4428" y="144"/>
                    </a:lnTo>
                    <a:lnTo>
                      <a:pt x="4434" y="144"/>
                    </a:lnTo>
                    <a:lnTo>
                      <a:pt x="4434" y="138"/>
                    </a:lnTo>
                    <a:lnTo>
                      <a:pt x="4440" y="138"/>
                    </a:lnTo>
                    <a:lnTo>
                      <a:pt x="4440" y="132"/>
                    </a:lnTo>
                    <a:lnTo>
                      <a:pt x="4446" y="132"/>
                    </a:lnTo>
                    <a:lnTo>
                      <a:pt x="4452" y="126"/>
                    </a:lnTo>
                    <a:lnTo>
                      <a:pt x="4458" y="126"/>
                    </a:lnTo>
                    <a:lnTo>
                      <a:pt x="4458" y="120"/>
                    </a:lnTo>
                    <a:lnTo>
                      <a:pt x="4464" y="120"/>
                    </a:lnTo>
                    <a:lnTo>
                      <a:pt x="4464" y="114"/>
                    </a:lnTo>
                    <a:lnTo>
                      <a:pt x="4470" y="114"/>
                    </a:lnTo>
                    <a:lnTo>
                      <a:pt x="4470" y="108"/>
                    </a:lnTo>
                    <a:lnTo>
                      <a:pt x="4476" y="108"/>
                    </a:lnTo>
                    <a:lnTo>
                      <a:pt x="4476" y="102"/>
                    </a:lnTo>
                    <a:lnTo>
                      <a:pt x="4482" y="102"/>
                    </a:lnTo>
                    <a:lnTo>
                      <a:pt x="4482" y="96"/>
                    </a:lnTo>
                    <a:lnTo>
                      <a:pt x="4488" y="96"/>
                    </a:lnTo>
                    <a:lnTo>
                      <a:pt x="4488" y="90"/>
                    </a:lnTo>
                    <a:lnTo>
                      <a:pt x="4494" y="90"/>
                    </a:lnTo>
                    <a:lnTo>
                      <a:pt x="4494" y="84"/>
                    </a:lnTo>
                    <a:lnTo>
                      <a:pt x="4500" y="84"/>
                    </a:lnTo>
                    <a:lnTo>
                      <a:pt x="4500" y="78"/>
                    </a:lnTo>
                    <a:lnTo>
                      <a:pt x="4506" y="78"/>
                    </a:lnTo>
                    <a:lnTo>
                      <a:pt x="4506" y="72"/>
                    </a:lnTo>
                    <a:lnTo>
                      <a:pt x="4512" y="72"/>
                    </a:lnTo>
                    <a:lnTo>
                      <a:pt x="4512" y="66"/>
                    </a:lnTo>
                    <a:lnTo>
                      <a:pt x="4518" y="66"/>
                    </a:lnTo>
                    <a:lnTo>
                      <a:pt x="4518" y="60"/>
                    </a:lnTo>
                    <a:lnTo>
                      <a:pt x="4524" y="60"/>
                    </a:lnTo>
                    <a:lnTo>
                      <a:pt x="4530" y="60"/>
                    </a:lnTo>
                    <a:lnTo>
                      <a:pt x="4530" y="54"/>
                    </a:lnTo>
                    <a:lnTo>
                      <a:pt x="4536" y="54"/>
                    </a:lnTo>
                    <a:lnTo>
                      <a:pt x="4536" y="48"/>
                    </a:lnTo>
                    <a:lnTo>
                      <a:pt x="4542" y="48"/>
                    </a:lnTo>
                    <a:lnTo>
                      <a:pt x="4542" y="42"/>
                    </a:lnTo>
                    <a:lnTo>
                      <a:pt x="4548" y="42"/>
                    </a:lnTo>
                    <a:lnTo>
                      <a:pt x="4548" y="36"/>
                    </a:lnTo>
                    <a:lnTo>
                      <a:pt x="4554" y="36"/>
                    </a:lnTo>
                    <a:lnTo>
                      <a:pt x="4554" y="30"/>
                    </a:lnTo>
                    <a:lnTo>
                      <a:pt x="4560" y="30"/>
                    </a:lnTo>
                    <a:lnTo>
                      <a:pt x="4560" y="24"/>
                    </a:lnTo>
                    <a:lnTo>
                      <a:pt x="4566" y="24"/>
                    </a:lnTo>
                    <a:lnTo>
                      <a:pt x="4566" y="18"/>
                    </a:lnTo>
                    <a:lnTo>
                      <a:pt x="4572" y="18"/>
                    </a:lnTo>
                    <a:lnTo>
                      <a:pt x="4572" y="12"/>
                    </a:lnTo>
                    <a:lnTo>
                      <a:pt x="4578" y="12"/>
                    </a:lnTo>
                    <a:lnTo>
                      <a:pt x="4584" y="12"/>
                    </a:lnTo>
                    <a:lnTo>
                      <a:pt x="4584" y="6"/>
                    </a:lnTo>
                    <a:lnTo>
                      <a:pt x="4590" y="6"/>
                    </a:lnTo>
                    <a:lnTo>
                      <a:pt x="4596" y="6"/>
                    </a:lnTo>
                    <a:lnTo>
                      <a:pt x="4596" y="0"/>
                    </a:lnTo>
                    <a:lnTo>
                      <a:pt x="4602" y="0"/>
                    </a:lnTo>
                    <a:lnTo>
                      <a:pt x="4608" y="0"/>
                    </a:lnTo>
                    <a:lnTo>
                      <a:pt x="4614" y="0"/>
                    </a:lnTo>
                    <a:lnTo>
                      <a:pt x="4620" y="0"/>
                    </a:lnTo>
                    <a:lnTo>
                      <a:pt x="4626" y="0"/>
                    </a:lnTo>
                    <a:lnTo>
                      <a:pt x="4632" y="0"/>
                    </a:lnTo>
                    <a:lnTo>
                      <a:pt x="4632" y="6"/>
                    </a:lnTo>
                    <a:lnTo>
                      <a:pt x="4638" y="6"/>
                    </a:lnTo>
                    <a:lnTo>
                      <a:pt x="4644" y="6"/>
                    </a:lnTo>
                    <a:lnTo>
                      <a:pt x="4644" y="12"/>
                    </a:lnTo>
                    <a:lnTo>
                      <a:pt x="4650" y="12"/>
                    </a:lnTo>
                    <a:lnTo>
                      <a:pt x="4656" y="12"/>
                    </a:lnTo>
                    <a:lnTo>
                      <a:pt x="4656" y="18"/>
                    </a:lnTo>
                    <a:lnTo>
                      <a:pt x="4662" y="18"/>
                    </a:lnTo>
                    <a:lnTo>
                      <a:pt x="4662" y="24"/>
                    </a:lnTo>
                    <a:lnTo>
                      <a:pt x="4668" y="24"/>
                    </a:lnTo>
                    <a:lnTo>
                      <a:pt x="4674" y="24"/>
                    </a:lnTo>
                    <a:lnTo>
                      <a:pt x="4674" y="30"/>
                    </a:lnTo>
                    <a:lnTo>
                      <a:pt x="4680" y="30"/>
                    </a:lnTo>
                    <a:lnTo>
                      <a:pt x="4680" y="36"/>
                    </a:lnTo>
                    <a:lnTo>
                      <a:pt x="4686" y="36"/>
                    </a:lnTo>
                    <a:lnTo>
                      <a:pt x="4692" y="36"/>
                    </a:lnTo>
                    <a:lnTo>
                      <a:pt x="4692" y="42"/>
                    </a:lnTo>
                    <a:lnTo>
                      <a:pt x="4698" y="42"/>
                    </a:lnTo>
                    <a:lnTo>
                      <a:pt x="4704" y="48"/>
                    </a:lnTo>
                    <a:lnTo>
                      <a:pt x="4710" y="48"/>
                    </a:lnTo>
                    <a:lnTo>
                      <a:pt x="4710" y="54"/>
                    </a:lnTo>
                    <a:lnTo>
                      <a:pt x="4716" y="60"/>
                    </a:lnTo>
                    <a:lnTo>
                      <a:pt x="4716" y="66"/>
                    </a:lnTo>
                    <a:lnTo>
                      <a:pt x="4722" y="66"/>
                    </a:lnTo>
                    <a:lnTo>
                      <a:pt x="4722" y="72"/>
                    </a:lnTo>
                    <a:lnTo>
                      <a:pt x="4728" y="72"/>
                    </a:lnTo>
                    <a:lnTo>
                      <a:pt x="4728" y="78"/>
                    </a:lnTo>
                    <a:lnTo>
                      <a:pt x="4728" y="84"/>
                    </a:lnTo>
                    <a:lnTo>
                      <a:pt x="4734" y="84"/>
                    </a:lnTo>
                    <a:lnTo>
                      <a:pt x="4734" y="90"/>
                    </a:lnTo>
                    <a:lnTo>
                      <a:pt x="4740" y="96"/>
                    </a:lnTo>
                    <a:lnTo>
                      <a:pt x="4740" y="102"/>
                    </a:lnTo>
                    <a:lnTo>
                      <a:pt x="4746" y="102"/>
                    </a:lnTo>
                    <a:lnTo>
                      <a:pt x="4746" y="108"/>
                    </a:lnTo>
                    <a:lnTo>
                      <a:pt x="4752" y="108"/>
                    </a:lnTo>
                    <a:lnTo>
                      <a:pt x="4752" y="114"/>
                    </a:lnTo>
                    <a:lnTo>
                      <a:pt x="4752" y="120"/>
                    </a:lnTo>
                    <a:lnTo>
                      <a:pt x="4758" y="120"/>
                    </a:lnTo>
                    <a:lnTo>
                      <a:pt x="4758" y="126"/>
                    </a:lnTo>
                    <a:lnTo>
                      <a:pt x="4764" y="132"/>
                    </a:lnTo>
                    <a:lnTo>
                      <a:pt x="4764" y="138"/>
                    </a:lnTo>
                    <a:lnTo>
                      <a:pt x="4770" y="138"/>
                    </a:lnTo>
                    <a:lnTo>
                      <a:pt x="4770" y="144"/>
                    </a:lnTo>
                    <a:lnTo>
                      <a:pt x="4776" y="150"/>
                    </a:lnTo>
                    <a:lnTo>
                      <a:pt x="4776" y="156"/>
                    </a:lnTo>
                    <a:lnTo>
                      <a:pt x="4782" y="156"/>
                    </a:lnTo>
                    <a:lnTo>
                      <a:pt x="4782" y="162"/>
                    </a:lnTo>
                    <a:lnTo>
                      <a:pt x="4782" y="168"/>
                    </a:lnTo>
                    <a:lnTo>
                      <a:pt x="4788" y="168"/>
                    </a:lnTo>
                    <a:lnTo>
                      <a:pt x="4788" y="174"/>
                    </a:lnTo>
                    <a:lnTo>
                      <a:pt x="4794" y="174"/>
                    </a:lnTo>
                    <a:lnTo>
                      <a:pt x="4794" y="180"/>
                    </a:lnTo>
                    <a:lnTo>
                      <a:pt x="4794" y="186"/>
                    </a:lnTo>
                    <a:lnTo>
                      <a:pt x="4800" y="186"/>
                    </a:lnTo>
                    <a:lnTo>
                      <a:pt x="4800" y="192"/>
                    </a:lnTo>
                    <a:lnTo>
                      <a:pt x="4806" y="192"/>
                    </a:lnTo>
                    <a:lnTo>
                      <a:pt x="4806" y="198"/>
                    </a:lnTo>
                    <a:lnTo>
                      <a:pt x="4806" y="204"/>
                    </a:lnTo>
                    <a:lnTo>
                      <a:pt x="4812" y="204"/>
                    </a:lnTo>
                    <a:lnTo>
                      <a:pt x="4812" y="210"/>
                    </a:lnTo>
                    <a:lnTo>
                      <a:pt x="4818" y="210"/>
                    </a:lnTo>
                    <a:lnTo>
                      <a:pt x="4818" y="216"/>
                    </a:lnTo>
                    <a:lnTo>
                      <a:pt x="4818" y="222"/>
                    </a:lnTo>
                    <a:lnTo>
                      <a:pt x="4824" y="222"/>
                    </a:lnTo>
                    <a:lnTo>
                      <a:pt x="4824" y="228"/>
                    </a:lnTo>
                    <a:lnTo>
                      <a:pt x="4830" y="234"/>
                    </a:lnTo>
                    <a:lnTo>
                      <a:pt x="4830" y="240"/>
                    </a:lnTo>
                    <a:lnTo>
                      <a:pt x="4836" y="240"/>
                    </a:lnTo>
                    <a:lnTo>
                      <a:pt x="4836" y="246"/>
                    </a:lnTo>
                    <a:lnTo>
                      <a:pt x="4842" y="252"/>
                    </a:lnTo>
                    <a:lnTo>
                      <a:pt x="4842" y="258"/>
                    </a:lnTo>
                    <a:lnTo>
                      <a:pt x="4848" y="258"/>
                    </a:lnTo>
                    <a:lnTo>
                      <a:pt x="4848" y="264"/>
                    </a:lnTo>
                    <a:lnTo>
                      <a:pt x="4848" y="270"/>
                    </a:lnTo>
                    <a:lnTo>
                      <a:pt x="4854" y="270"/>
                    </a:lnTo>
                    <a:lnTo>
                      <a:pt x="4854" y="276"/>
                    </a:lnTo>
                    <a:lnTo>
                      <a:pt x="4860" y="276"/>
                    </a:lnTo>
                    <a:lnTo>
                      <a:pt x="4860" y="282"/>
                    </a:lnTo>
                    <a:lnTo>
                      <a:pt x="4860" y="288"/>
                    </a:lnTo>
                    <a:lnTo>
                      <a:pt x="4866" y="288"/>
                    </a:lnTo>
                    <a:lnTo>
                      <a:pt x="4866" y="294"/>
                    </a:lnTo>
                    <a:lnTo>
                      <a:pt x="4872" y="300"/>
                    </a:lnTo>
                    <a:lnTo>
                      <a:pt x="4872" y="306"/>
                    </a:lnTo>
                    <a:lnTo>
                      <a:pt x="4878" y="306"/>
                    </a:lnTo>
                    <a:lnTo>
                      <a:pt x="4878" y="312"/>
                    </a:lnTo>
                    <a:lnTo>
                      <a:pt x="4884" y="312"/>
                    </a:lnTo>
                    <a:lnTo>
                      <a:pt x="4884" y="318"/>
                    </a:lnTo>
                    <a:lnTo>
                      <a:pt x="4884" y="324"/>
                    </a:lnTo>
                    <a:lnTo>
                      <a:pt x="4890" y="324"/>
                    </a:lnTo>
                    <a:lnTo>
                      <a:pt x="4890" y="330"/>
                    </a:lnTo>
                    <a:lnTo>
                      <a:pt x="4896" y="336"/>
                    </a:lnTo>
                    <a:lnTo>
                      <a:pt x="4896" y="342"/>
                    </a:lnTo>
                    <a:lnTo>
                      <a:pt x="4902" y="342"/>
                    </a:lnTo>
                    <a:lnTo>
                      <a:pt x="4902" y="348"/>
                    </a:lnTo>
                    <a:lnTo>
                      <a:pt x="4908" y="354"/>
                    </a:lnTo>
                    <a:lnTo>
                      <a:pt x="4908" y="360"/>
                    </a:lnTo>
                    <a:lnTo>
                      <a:pt x="4914" y="360"/>
                    </a:lnTo>
                    <a:lnTo>
                      <a:pt x="4914" y="366"/>
                    </a:lnTo>
                    <a:lnTo>
                      <a:pt x="4920" y="366"/>
                    </a:lnTo>
                    <a:lnTo>
                      <a:pt x="4920" y="372"/>
                    </a:lnTo>
                    <a:lnTo>
                      <a:pt x="4926" y="372"/>
                    </a:lnTo>
                    <a:lnTo>
                      <a:pt x="4932" y="372"/>
                    </a:lnTo>
                    <a:lnTo>
                      <a:pt x="4932" y="378"/>
                    </a:lnTo>
                    <a:lnTo>
                      <a:pt x="4938" y="378"/>
                    </a:lnTo>
                    <a:lnTo>
                      <a:pt x="4944" y="384"/>
                    </a:lnTo>
                    <a:lnTo>
                      <a:pt x="4950" y="384"/>
                    </a:lnTo>
                    <a:lnTo>
                      <a:pt x="4950" y="390"/>
                    </a:lnTo>
                    <a:lnTo>
                      <a:pt x="4956" y="390"/>
                    </a:lnTo>
                    <a:lnTo>
                      <a:pt x="4962" y="390"/>
                    </a:lnTo>
                    <a:lnTo>
                      <a:pt x="4962" y="396"/>
                    </a:lnTo>
                    <a:lnTo>
                      <a:pt x="4968" y="396"/>
                    </a:lnTo>
                    <a:lnTo>
                      <a:pt x="4974" y="402"/>
                    </a:lnTo>
                    <a:lnTo>
                      <a:pt x="4980" y="402"/>
                    </a:lnTo>
                    <a:lnTo>
                      <a:pt x="4980" y="408"/>
                    </a:lnTo>
                    <a:lnTo>
                      <a:pt x="4986" y="408"/>
                    </a:lnTo>
                    <a:lnTo>
                      <a:pt x="4992" y="408"/>
                    </a:lnTo>
                    <a:lnTo>
                      <a:pt x="4998" y="408"/>
                    </a:lnTo>
                    <a:lnTo>
                      <a:pt x="5004" y="414"/>
                    </a:lnTo>
                    <a:lnTo>
                      <a:pt x="5010" y="414"/>
                    </a:lnTo>
                    <a:lnTo>
                      <a:pt x="5016" y="408"/>
                    </a:lnTo>
                    <a:lnTo>
                      <a:pt x="5022" y="408"/>
                    </a:lnTo>
                    <a:lnTo>
                      <a:pt x="5028" y="408"/>
                    </a:lnTo>
                    <a:lnTo>
                      <a:pt x="5034" y="408"/>
                    </a:lnTo>
                    <a:lnTo>
                      <a:pt x="5034" y="402"/>
                    </a:lnTo>
                    <a:lnTo>
                      <a:pt x="5040" y="402"/>
                    </a:lnTo>
                    <a:lnTo>
                      <a:pt x="5040" y="396"/>
                    </a:lnTo>
                    <a:lnTo>
                      <a:pt x="5046" y="396"/>
                    </a:lnTo>
                    <a:lnTo>
                      <a:pt x="5052" y="396"/>
                    </a:lnTo>
                    <a:lnTo>
                      <a:pt x="5052" y="390"/>
                    </a:lnTo>
                    <a:lnTo>
                      <a:pt x="5058" y="390"/>
                    </a:lnTo>
                    <a:lnTo>
                      <a:pt x="5058" y="384"/>
                    </a:lnTo>
                    <a:lnTo>
                      <a:pt x="5064" y="384"/>
                    </a:lnTo>
                    <a:lnTo>
                      <a:pt x="5064" y="378"/>
                    </a:lnTo>
                    <a:lnTo>
                      <a:pt x="5070" y="378"/>
                    </a:lnTo>
                    <a:lnTo>
                      <a:pt x="5070" y="372"/>
                    </a:lnTo>
                    <a:lnTo>
                      <a:pt x="5076" y="366"/>
                    </a:lnTo>
                    <a:lnTo>
                      <a:pt x="5082" y="366"/>
                    </a:lnTo>
                    <a:lnTo>
                      <a:pt x="5082" y="360"/>
                    </a:lnTo>
                    <a:lnTo>
                      <a:pt x="5088" y="354"/>
                    </a:lnTo>
                    <a:lnTo>
                      <a:pt x="5088" y="348"/>
                    </a:lnTo>
                    <a:lnTo>
                      <a:pt x="5094" y="348"/>
                    </a:lnTo>
                    <a:lnTo>
                      <a:pt x="5100" y="342"/>
                    </a:lnTo>
                    <a:lnTo>
                      <a:pt x="5100" y="336"/>
                    </a:lnTo>
                    <a:lnTo>
                      <a:pt x="5106" y="336"/>
                    </a:lnTo>
                    <a:lnTo>
                      <a:pt x="5106" y="330"/>
                    </a:lnTo>
                    <a:lnTo>
                      <a:pt x="5112" y="330"/>
                    </a:lnTo>
                    <a:lnTo>
                      <a:pt x="5112" y="324"/>
                    </a:lnTo>
                    <a:lnTo>
                      <a:pt x="5118" y="324"/>
                    </a:lnTo>
                    <a:lnTo>
                      <a:pt x="5118" y="318"/>
                    </a:lnTo>
                    <a:lnTo>
                      <a:pt x="5124" y="318"/>
                    </a:lnTo>
                    <a:lnTo>
                      <a:pt x="5124" y="312"/>
                    </a:lnTo>
                    <a:lnTo>
                      <a:pt x="5130" y="312"/>
                    </a:lnTo>
                    <a:lnTo>
                      <a:pt x="5130" y="306"/>
                    </a:lnTo>
                    <a:lnTo>
                      <a:pt x="5136" y="306"/>
                    </a:lnTo>
                    <a:lnTo>
                      <a:pt x="5136" y="300"/>
                    </a:lnTo>
                    <a:lnTo>
                      <a:pt x="5142" y="300"/>
                    </a:lnTo>
                    <a:lnTo>
                      <a:pt x="5142" y="294"/>
                    </a:lnTo>
                    <a:lnTo>
                      <a:pt x="5148" y="294"/>
                    </a:lnTo>
                    <a:lnTo>
                      <a:pt x="5148" y="288"/>
                    </a:lnTo>
                    <a:lnTo>
                      <a:pt x="5154" y="288"/>
                    </a:lnTo>
                    <a:lnTo>
                      <a:pt x="5154" y="282"/>
                    </a:lnTo>
                    <a:lnTo>
                      <a:pt x="5160" y="282"/>
                    </a:lnTo>
                    <a:lnTo>
                      <a:pt x="5160" y="276"/>
                    </a:lnTo>
                    <a:lnTo>
                      <a:pt x="5166" y="276"/>
                    </a:lnTo>
                    <a:lnTo>
                      <a:pt x="5166" y="270"/>
                    </a:lnTo>
                    <a:lnTo>
                      <a:pt x="5172" y="264"/>
                    </a:lnTo>
                    <a:lnTo>
                      <a:pt x="5178" y="264"/>
                    </a:lnTo>
                    <a:lnTo>
                      <a:pt x="5178" y="258"/>
                    </a:lnTo>
                    <a:lnTo>
                      <a:pt x="5184" y="252"/>
                    </a:lnTo>
                    <a:lnTo>
                      <a:pt x="5184" y="246"/>
                    </a:lnTo>
                    <a:lnTo>
                      <a:pt x="5190" y="246"/>
                    </a:lnTo>
                    <a:lnTo>
                      <a:pt x="5196" y="240"/>
                    </a:lnTo>
                    <a:lnTo>
                      <a:pt x="5196" y="234"/>
                    </a:lnTo>
                    <a:lnTo>
                      <a:pt x="5202" y="234"/>
                    </a:lnTo>
                    <a:lnTo>
                      <a:pt x="5202" y="228"/>
                    </a:lnTo>
                    <a:lnTo>
                      <a:pt x="5208" y="228"/>
                    </a:lnTo>
                    <a:lnTo>
                      <a:pt x="5214" y="222"/>
                    </a:lnTo>
                    <a:lnTo>
                      <a:pt x="5220" y="222"/>
                    </a:lnTo>
                    <a:lnTo>
                      <a:pt x="5220" y="216"/>
                    </a:lnTo>
                    <a:lnTo>
                      <a:pt x="5226" y="216"/>
                    </a:lnTo>
                    <a:lnTo>
                      <a:pt x="5226" y="210"/>
                    </a:lnTo>
                    <a:lnTo>
                      <a:pt x="5232" y="210"/>
                    </a:lnTo>
                    <a:lnTo>
                      <a:pt x="5238" y="210"/>
                    </a:lnTo>
                    <a:lnTo>
                      <a:pt x="5238" y="204"/>
                    </a:lnTo>
                    <a:lnTo>
                      <a:pt x="5244" y="204"/>
                    </a:lnTo>
                    <a:lnTo>
                      <a:pt x="5250" y="204"/>
                    </a:lnTo>
                    <a:lnTo>
                      <a:pt x="5250" y="198"/>
                    </a:lnTo>
                    <a:lnTo>
                      <a:pt x="5256" y="198"/>
                    </a:lnTo>
                    <a:lnTo>
                      <a:pt x="5262" y="198"/>
                    </a:lnTo>
                    <a:lnTo>
                      <a:pt x="5268" y="192"/>
                    </a:lnTo>
                    <a:lnTo>
                      <a:pt x="5274" y="192"/>
                    </a:lnTo>
                    <a:lnTo>
                      <a:pt x="5280" y="192"/>
                    </a:lnTo>
                    <a:lnTo>
                      <a:pt x="5286" y="192"/>
                    </a:lnTo>
                    <a:lnTo>
                      <a:pt x="5292" y="19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9" name="Rectangle 61">
                <a:extLst>
                  <a:ext uri="{FF2B5EF4-FFF2-40B4-BE49-F238E27FC236}">
                    <a16:creationId xmlns:a16="http://schemas.microsoft.com/office/drawing/2014/main" id="{B902268E-C056-C150-91D8-20B7E64BFF0C}"/>
                  </a:ext>
                </a:extLst>
              </p:cNvPr>
              <p:cNvSpPr>
                <a:spLocks noChangeArrowheads="1"/>
              </p:cNvSpPr>
              <p:nvPr/>
            </p:nvSpPr>
            <p:spPr bwMode="auto">
              <a:xfrm>
                <a:off x="522801" y="2947705"/>
                <a:ext cx="71816" cy="26149"/>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70" name="Rectangle 62">
                <a:extLst>
                  <a:ext uri="{FF2B5EF4-FFF2-40B4-BE49-F238E27FC236}">
                    <a16:creationId xmlns:a16="http://schemas.microsoft.com/office/drawing/2014/main" id="{591AC7BD-31F0-A706-642F-3AE0329289A7}"/>
                  </a:ext>
                </a:extLst>
              </p:cNvPr>
              <p:cNvSpPr>
                <a:spLocks noChangeArrowheads="1"/>
              </p:cNvSpPr>
              <p:nvPr/>
            </p:nvSpPr>
            <p:spPr bwMode="auto">
              <a:xfrm>
                <a:off x="712601" y="2947705"/>
                <a:ext cx="71816" cy="26149"/>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71" name="Rectangle 63">
                <a:extLst>
                  <a:ext uri="{FF2B5EF4-FFF2-40B4-BE49-F238E27FC236}">
                    <a16:creationId xmlns:a16="http://schemas.microsoft.com/office/drawing/2014/main" id="{DCEA1CDC-8DA1-FED3-BCAE-9BF310833C1C}"/>
                  </a:ext>
                </a:extLst>
              </p:cNvPr>
              <p:cNvSpPr>
                <a:spLocks noChangeArrowheads="1"/>
              </p:cNvSpPr>
              <p:nvPr/>
            </p:nvSpPr>
            <p:spPr bwMode="auto">
              <a:xfrm>
                <a:off x="830585" y="2937245"/>
                <a:ext cx="20519" cy="36608"/>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72" name="Rectangle 64">
                <a:extLst>
                  <a:ext uri="{FF2B5EF4-FFF2-40B4-BE49-F238E27FC236}">
                    <a16:creationId xmlns:a16="http://schemas.microsoft.com/office/drawing/2014/main" id="{32A1AA5D-21E3-590B-EF34-5B445DDACC9F}"/>
                  </a:ext>
                </a:extLst>
              </p:cNvPr>
              <p:cNvSpPr>
                <a:spLocks noChangeArrowheads="1"/>
              </p:cNvSpPr>
              <p:nvPr/>
            </p:nvSpPr>
            <p:spPr bwMode="auto">
              <a:xfrm>
                <a:off x="922920" y="2937245"/>
                <a:ext cx="25649" cy="36608"/>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73" name="Rectangle 65">
                <a:extLst>
                  <a:ext uri="{FF2B5EF4-FFF2-40B4-BE49-F238E27FC236}">
                    <a16:creationId xmlns:a16="http://schemas.microsoft.com/office/drawing/2014/main" id="{6A2A9627-F003-C120-0660-42B1CCCC1660}"/>
                  </a:ext>
                </a:extLst>
              </p:cNvPr>
              <p:cNvSpPr>
                <a:spLocks noChangeArrowheads="1"/>
              </p:cNvSpPr>
              <p:nvPr/>
            </p:nvSpPr>
            <p:spPr bwMode="auto">
              <a:xfrm>
                <a:off x="1004996" y="2937245"/>
                <a:ext cx="20519" cy="36608"/>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74" name="Rectangle 66">
                <a:extLst>
                  <a:ext uri="{FF2B5EF4-FFF2-40B4-BE49-F238E27FC236}">
                    <a16:creationId xmlns:a16="http://schemas.microsoft.com/office/drawing/2014/main" id="{8B789742-2CC3-5C81-E136-C8A8B3922C7B}"/>
                  </a:ext>
                </a:extLst>
              </p:cNvPr>
              <p:cNvSpPr>
                <a:spLocks noChangeArrowheads="1"/>
              </p:cNvSpPr>
              <p:nvPr/>
            </p:nvSpPr>
            <p:spPr bwMode="auto">
              <a:xfrm>
                <a:off x="1066552" y="2947705"/>
                <a:ext cx="71816" cy="26149"/>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75" name="Rectangle 67">
                <a:extLst>
                  <a:ext uri="{FF2B5EF4-FFF2-40B4-BE49-F238E27FC236}">
                    <a16:creationId xmlns:a16="http://schemas.microsoft.com/office/drawing/2014/main" id="{699F9CC4-ACFD-98E6-8215-791D625281E7}"/>
                  </a:ext>
                </a:extLst>
              </p:cNvPr>
              <p:cNvSpPr>
                <a:spLocks noChangeArrowheads="1"/>
              </p:cNvSpPr>
              <p:nvPr/>
            </p:nvSpPr>
            <p:spPr bwMode="auto">
              <a:xfrm>
                <a:off x="1261482" y="2947705"/>
                <a:ext cx="71816" cy="26149"/>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76" name="Rectangle 68">
                <a:extLst>
                  <a:ext uri="{FF2B5EF4-FFF2-40B4-BE49-F238E27FC236}">
                    <a16:creationId xmlns:a16="http://schemas.microsoft.com/office/drawing/2014/main" id="{DB6A877D-43EA-0986-E0AF-40D34A4A6A29}"/>
                  </a:ext>
                </a:extLst>
              </p:cNvPr>
              <p:cNvSpPr>
                <a:spLocks noChangeArrowheads="1"/>
              </p:cNvSpPr>
              <p:nvPr/>
            </p:nvSpPr>
            <p:spPr bwMode="auto">
              <a:xfrm>
                <a:off x="1394855" y="2937245"/>
                <a:ext cx="20519" cy="36608"/>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77" name="Rectangle 69">
                <a:extLst>
                  <a:ext uri="{FF2B5EF4-FFF2-40B4-BE49-F238E27FC236}">
                    <a16:creationId xmlns:a16="http://schemas.microsoft.com/office/drawing/2014/main" id="{69C9D5EB-9323-F2B1-B5C5-A99BE2C9EF92}"/>
                  </a:ext>
                </a:extLst>
              </p:cNvPr>
              <p:cNvSpPr>
                <a:spLocks noChangeArrowheads="1"/>
              </p:cNvSpPr>
              <p:nvPr/>
            </p:nvSpPr>
            <p:spPr bwMode="auto">
              <a:xfrm>
                <a:off x="1543617" y="2937245"/>
                <a:ext cx="20519" cy="36608"/>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78" name="Rectangle 70">
                <a:extLst>
                  <a:ext uri="{FF2B5EF4-FFF2-40B4-BE49-F238E27FC236}">
                    <a16:creationId xmlns:a16="http://schemas.microsoft.com/office/drawing/2014/main" id="{3F043404-44B9-C675-0FA4-E9D9DEE65BBF}"/>
                  </a:ext>
                </a:extLst>
              </p:cNvPr>
              <p:cNvSpPr>
                <a:spLocks noChangeArrowheads="1"/>
              </p:cNvSpPr>
              <p:nvPr/>
            </p:nvSpPr>
            <p:spPr bwMode="auto">
              <a:xfrm>
                <a:off x="1692380" y="2937245"/>
                <a:ext cx="25649" cy="36608"/>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79" name="Rectangle 71">
                <a:extLst>
                  <a:ext uri="{FF2B5EF4-FFF2-40B4-BE49-F238E27FC236}">
                    <a16:creationId xmlns:a16="http://schemas.microsoft.com/office/drawing/2014/main" id="{B106137E-D0D2-2467-FBF7-C2B81C9C3D62}"/>
                  </a:ext>
                </a:extLst>
              </p:cNvPr>
              <p:cNvSpPr>
                <a:spLocks noChangeArrowheads="1"/>
              </p:cNvSpPr>
              <p:nvPr/>
            </p:nvSpPr>
            <p:spPr bwMode="auto">
              <a:xfrm>
                <a:off x="1846271" y="2937245"/>
                <a:ext cx="20519" cy="36608"/>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80" name="Rectangle 72">
                <a:extLst>
                  <a:ext uri="{FF2B5EF4-FFF2-40B4-BE49-F238E27FC236}">
                    <a16:creationId xmlns:a16="http://schemas.microsoft.com/office/drawing/2014/main" id="{E3B42CEB-9FEC-C137-8E3D-64395D75547D}"/>
                  </a:ext>
                </a:extLst>
              </p:cNvPr>
              <p:cNvSpPr>
                <a:spLocks noChangeArrowheads="1"/>
              </p:cNvSpPr>
              <p:nvPr/>
            </p:nvSpPr>
            <p:spPr bwMode="auto">
              <a:xfrm>
                <a:off x="1928347" y="2947705"/>
                <a:ext cx="66687" cy="26149"/>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81" name="Rectangle 73">
                <a:extLst>
                  <a:ext uri="{FF2B5EF4-FFF2-40B4-BE49-F238E27FC236}">
                    <a16:creationId xmlns:a16="http://schemas.microsoft.com/office/drawing/2014/main" id="{D1850772-0851-8C45-3B40-8E3DF63A0E2B}"/>
                  </a:ext>
                </a:extLst>
              </p:cNvPr>
              <p:cNvSpPr>
                <a:spLocks noChangeArrowheads="1"/>
              </p:cNvSpPr>
              <p:nvPr/>
            </p:nvSpPr>
            <p:spPr bwMode="auto">
              <a:xfrm>
                <a:off x="2061720" y="2937245"/>
                <a:ext cx="20519" cy="36608"/>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82" name="Rectangle 74">
                <a:extLst>
                  <a:ext uri="{FF2B5EF4-FFF2-40B4-BE49-F238E27FC236}">
                    <a16:creationId xmlns:a16="http://schemas.microsoft.com/office/drawing/2014/main" id="{1D975FE5-CD5F-535B-528B-04576A0ECDC2}"/>
                  </a:ext>
                </a:extLst>
              </p:cNvPr>
              <p:cNvSpPr>
                <a:spLocks noChangeArrowheads="1"/>
              </p:cNvSpPr>
              <p:nvPr/>
            </p:nvSpPr>
            <p:spPr bwMode="auto">
              <a:xfrm>
                <a:off x="2143796" y="2937245"/>
                <a:ext cx="35908" cy="36608"/>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83" name="Rectangle 75">
                <a:extLst>
                  <a:ext uri="{FF2B5EF4-FFF2-40B4-BE49-F238E27FC236}">
                    <a16:creationId xmlns:a16="http://schemas.microsoft.com/office/drawing/2014/main" id="{A3399B33-6F5D-FF79-022D-402F7819D662}"/>
                  </a:ext>
                </a:extLst>
              </p:cNvPr>
              <p:cNvSpPr>
                <a:spLocks noChangeArrowheads="1"/>
              </p:cNvSpPr>
              <p:nvPr/>
            </p:nvSpPr>
            <p:spPr bwMode="auto">
              <a:xfrm>
                <a:off x="2241261" y="2937245"/>
                <a:ext cx="20519" cy="36608"/>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84" name="Rectangle 76">
                <a:extLst>
                  <a:ext uri="{FF2B5EF4-FFF2-40B4-BE49-F238E27FC236}">
                    <a16:creationId xmlns:a16="http://schemas.microsoft.com/office/drawing/2014/main" id="{C35F278B-4D7A-D4BC-B91E-45AB071B384F}"/>
                  </a:ext>
                </a:extLst>
              </p:cNvPr>
              <p:cNvSpPr>
                <a:spLocks noChangeArrowheads="1"/>
              </p:cNvSpPr>
              <p:nvPr/>
            </p:nvSpPr>
            <p:spPr bwMode="auto">
              <a:xfrm>
                <a:off x="2328466" y="2947705"/>
                <a:ext cx="71816" cy="26149"/>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85" name="Rectangle 77">
                <a:extLst>
                  <a:ext uri="{FF2B5EF4-FFF2-40B4-BE49-F238E27FC236}">
                    <a16:creationId xmlns:a16="http://schemas.microsoft.com/office/drawing/2014/main" id="{146D69B8-9848-E9C8-51ED-8AFCD9E9DB7C}"/>
                  </a:ext>
                </a:extLst>
              </p:cNvPr>
              <p:cNvSpPr>
                <a:spLocks noChangeArrowheads="1"/>
              </p:cNvSpPr>
              <p:nvPr/>
            </p:nvSpPr>
            <p:spPr bwMode="auto">
              <a:xfrm>
                <a:off x="2461839" y="2937245"/>
                <a:ext cx="20519" cy="36608"/>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86" name="Rectangle 78">
                <a:extLst>
                  <a:ext uri="{FF2B5EF4-FFF2-40B4-BE49-F238E27FC236}">
                    <a16:creationId xmlns:a16="http://schemas.microsoft.com/office/drawing/2014/main" id="{FB83D59C-B9F3-39E8-CCA6-79EE24A6F704}"/>
                  </a:ext>
                </a:extLst>
              </p:cNvPr>
              <p:cNvSpPr>
                <a:spLocks noChangeArrowheads="1"/>
              </p:cNvSpPr>
              <p:nvPr/>
            </p:nvSpPr>
            <p:spPr bwMode="auto">
              <a:xfrm>
                <a:off x="2549045" y="2947705"/>
                <a:ext cx="66687" cy="26149"/>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87" name="Rectangle 79">
                <a:extLst>
                  <a:ext uri="{FF2B5EF4-FFF2-40B4-BE49-F238E27FC236}">
                    <a16:creationId xmlns:a16="http://schemas.microsoft.com/office/drawing/2014/main" id="{9C19AC19-C601-799D-019F-0C18080995F0}"/>
                  </a:ext>
                </a:extLst>
              </p:cNvPr>
              <p:cNvSpPr>
                <a:spLocks noChangeArrowheads="1"/>
              </p:cNvSpPr>
              <p:nvPr/>
            </p:nvSpPr>
            <p:spPr bwMode="auto">
              <a:xfrm>
                <a:off x="2682418" y="2937245"/>
                <a:ext cx="20519" cy="36608"/>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88" name="Rectangle 80">
                <a:extLst>
                  <a:ext uri="{FF2B5EF4-FFF2-40B4-BE49-F238E27FC236}">
                    <a16:creationId xmlns:a16="http://schemas.microsoft.com/office/drawing/2014/main" id="{C6CE6A57-F5E2-C6BC-2644-F8F8FDDA3FAE}"/>
                  </a:ext>
                </a:extLst>
              </p:cNvPr>
              <p:cNvSpPr>
                <a:spLocks noChangeArrowheads="1"/>
              </p:cNvSpPr>
              <p:nvPr/>
            </p:nvSpPr>
            <p:spPr bwMode="auto">
              <a:xfrm>
                <a:off x="2764493" y="2937245"/>
                <a:ext cx="35908" cy="36608"/>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89" name="Rectangle 81">
                <a:extLst>
                  <a:ext uri="{FF2B5EF4-FFF2-40B4-BE49-F238E27FC236}">
                    <a16:creationId xmlns:a16="http://schemas.microsoft.com/office/drawing/2014/main" id="{2423CF25-3DF6-DB0E-EABF-50A7EDC2DEDF}"/>
                  </a:ext>
                </a:extLst>
              </p:cNvPr>
              <p:cNvSpPr>
                <a:spLocks noChangeArrowheads="1"/>
              </p:cNvSpPr>
              <p:nvPr/>
            </p:nvSpPr>
            <p:spPr bwMode="auto">
              <a:xfrm>
                <a:off x="2861958" y="2937245"/>
                <a:ext cx="20519" cy="36608"/>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90" name="Rectangle 82">
                <a:extLst>
                  <a:ext uri="{FF2B5EF4-FFF2-40B4-BE49-F238E27FC236}">
                    <a16:creationId xmlns:a16="http://schemas.microsoft.com/office/drawing/2014/main" id="{C36E173A-A308-2B16-07E3-4523BE9D0C7D}"/>
                  </a:ext>
                </a:extLst>
              </p:cNvPr>
              <p:cNvSpPr>
                <a:spLocks noChangeArrowheads="1"/>
              </p:cNvSpPr>
              <p:nvPr/>
            </p:nvSpPr>
            <p:spPr bwMode="auto">
              <a:xfrm>
                <a:off x="2949164" y="2947705"/>
                <a:ext cx="66687" cy="26149"/>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91" name="Rectangle 83">
                <a:extLst>
                  <a:ext uri="{FF2B5EF4-FFF2-40B4-BE49-F238E27FC236}">
                    <a16:creationId xmlns:a16="http://schemas.microsoft.com/office/drawing/2014/main" id="{2DD54858-1DC9-4EF2-EA80-0E75BECA8364}"/>
                  </a:ext>
                </a:extLst>
              </p:cNvPr>
              <p:cNvSpPr>
                <a:spLocks noChangeArrowheads="1"/>
              </p:cNvSpPr>
              <p:nvPr/>
            </p:nvSpPr>
            <p:spPr bwMode="auto">
              <a:xfrm>
                <a:off x="3082537" y="2937245"/>
                <a:ext cx="20519" cy="36608"/>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92" name="Rectangle 84">
                <a:extLst>
                  <a:ext uri="{FF2B5EF4-FFF2-40B4-BE49-F238E27FC236}">
                    <a16:creationId xmlns:a16="http://schemas.microsoft.com/office/drawing/2014/main" id="{865BD119-5ABF-10F8-2CA7-2277D29B0A2C}"/>
                  </a:ext>
                </a:extLst>
              </p:cNvPr>
              <p:cNvSpPr>
                <a:spLocks noChangeArrowheads="1"/>
              </p:cNvSpPr>
              <p:nvPr/>
            </p:nvSpPr>
            <p:spPr bwMode="auto">
              <a:xfrm>
                <a:off x="3164612" y="2947705"/>
                <a:ext cx="71816" cy="26149"/>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93" name="Rectangle 85">
                <a:extLst>
                  <a:ext uri="{FF2B5EF4-FFF2-40B4-BE49-F238E27FC236}">
                    <a16:creationId xmlns:a16="http://schemas.microsoft.com/office/drawing/2014/main" id="{CAFF6885-CF8F-31CA-8DDF-4BBB6D1E0542}"/>
                  </a:ext>
                </a:extLst>
              </p:cNvPr>
              <p:cNvSpPr>
                <a:spLocks noChangeArrowheads="1"/>
              </p:cNvSpPr>
              <p:nvPr/>
            </p:nvSpPr>
            <p:spPr bwMode="auto">
              <a:xfrm>
                <a:off x="3303115" y="2937245"/>
                <a:ext cx="20519" cy="36608"/>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94" name="Rectangle 86">
                <a:extLst>
                  <a:ext uri="{FF2B5EF4-FFF2-40B4-BE49-F238E27FC236}">
                    <a16:creationId xmlns:a16="http://schemas.microsoft.com/office/drawing/2014/main" id="{E1AB103A-44F4-9731-5B9E-0DD730343EEC}"/>
                  </a:ext>
                </a:extLst>
              </p:cNvPr>
              <p:cNvSpPr>
                <a:spLocks noChangeArrowheads="1"/>
              </p:cNvSpPr>
              <p:nvPr/>
            </p:nvSpPr>
            <p:spPr bwMode="auto">
              <a:xfrm>
                <a:off x="3385191" y="2937245"/>
                <a:ext cx="35908" cy="36608"/>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95" name="Rectangle 87">
                <a:extLst>
                  <a:ext uri="{FF2B5EF4-FFF2-40B4-BE49-F238E27FC236}">
                    <a16:creationId xmlns:a16="http://schemas.microsoft.com/office/drawing/2014/main" id="{0728369E-D260-C2A9-1005-C1F3EA104E29}"/>
                  </a:ext>
                </a:extLst>
              </p:cNvPr>
              <p:cNvSpPr>
                <a:spLocks noChangeArrowheads="1"/>
              </p:cNvSpPr>
              <p:nvPr/>
            </p:nvSpPr>
            <p:spPr bwMode="auto">
              <a:xfrm>
                <a:off x="3482656" y="2937245"/>
                <a:ext cx="20519" cy="36608"/>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96" name="Rectangle 88">
                <a:extLst>
                  <a:ext uri="{FF2B5EF4-FFF2-40B4-BE49-F238E27FC236}">
                    <a16:creationId xmlns:a16="http://schemas.microsoft.com/office/drawing/2014/main" id="{899D63D1-2F7D-95C8-A919-4EAE985E8486}"/>
                  </a:ext>
                </a:extLst>
              </p:cNvPr>
              <p:cNvSpPr>
                <a:spLocks noChangeArrowheads="1"/>
              </p:cNvSpPr>
              <p:nvPr/>
            </p:nvSpPr>
            <p:spPr bwMode="auto">
              <a:xfrm>
                <a:off x="3569861" y="2947705"/>
                <a:ext cx="66687" cy="26149"/>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97" name="Rectangle 89">
                <a:extLst>
                  <a:ext uri="{FF2B5EF4-FFF2-40B4-BE49-F238E27FC236}">
                    <a16:creationId xmlns:a16="http://schemas.microsoft.com/office/drawing/2014/main" id="{66C38415-42F7-C515-D31E-207FE3155ED3}"/>
                  </a:ext>
                </a:extLst>
              </p:cNvPr>
              <p:cNvSpPr>
                <a:spLocks noChangeArrowheads="1"/>
              </p:cNvSpPr>
              <p:nvPr/>
            </p:nvSpPr>
            <p:spPr bwMode="auto">
              <a:xfrm>
                <a:off x="3698104" y="2937245"/>
                <a:ext cx="20519" cy="36608"/>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98" name="Rectangle 90">
                <a:extLst>
                  <a:ext uri="{FF2B5EF4-FFF2-40B4-BE49-F238E27FC236}">
                    <a16:creationId xmlns:a16="http://schemas.microsoft.com/office/drawing/2014/main" id="{080E34E7-476C-4A90-4FD1-E85A7BD1BAD9}"/>
                  </a:ext>
                </a:extLst>
              </p:cNvPr>
              <p:cNvSpPr>
                <a:spLocks noChangeArrowheads="1"/>
              </p:cNvSpPr>
              <p:nvPr/>
            </p:nvSpPr>
            <p:spPr bwMode="auto">
              <a:xfrm>
                <a:off x="3846867" y="2937245"/>
                <a:ext cx="25649" cy="36608"/>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99" name="Rectangle 91">
                <a:extLst>
                  <a:ext uri="{FF2B5EF4-FFF2-40B4-BE49-F238E27FC236}">
                    <a16:creationId xmlns:a16="http://schemas.microsoft.com/office/drawing/2014/main" id="{38D68642-9A11-A0E3-268F-F0907077AB89}"/>
                  </a:ext>
                </a:extLst>
              </p:cNvPr>
              <p:cNvSpPr>
                <a:spLocks noChangeArrowheads="1"/>
              </p:cNvSpPr>
              <p:nvPr/>
            </p:nvSpPr>
            <p:spPr bwMode="auto">
              <a:xfrm>
                <a:off x="4000759" y="2937245"/>
                <a:ext cx="20519" cy="36608"/>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00" name="Rectangle 92">
                <a:extLst>
                  <a:ext uri="{FF2B5EF4-FFF2-40B4-BE49-F238E27FC236}">
                    <a16:creationId xmlns:a16="http://schemas.microsoft.com/office/drawing/2014/main" id="{C73BCF0B-C5BF-D0A6-4E6D-0AA19E98B254}"/>
                  </a:ext>
                </a:extLst>
              </p:cNvPr>
              <p:cNvSpPr>
                <a:spLocks noChangeArrowheads="1"/>
              </p:cNvSpPr>
              <p:nvPr/>
            </p:nvSpPr>
            <p:spPr bwMode="auto">
              <a:xfrm>
                <a:off x="4149521" y="2937245"/>
                <a:ext cx="20519" cy="36608"/>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01" name="Rectangle 93">
                <a:extLst>
                  <a:ext uri="{FF2B5EF4-FFF2-40B4-BE49-F238E27FC236}">
                    <a16:creationId xmlns:a16="http://schemas.microsoft.com/office/drawing/2014/main" id="{92E91CCD-6FF4-9AB1-9782-0ED082189AF3}"/>
                  </a:ext>
                </a:extLst>
              </p:cNvPr>
              <p:cNvSpPr>
                <a:spLocks noChangeArrowheads="1"/>
              </p:cNvSpPr>
              <p:nvPr/>
            </p:nvSpPr>
            <p:spPr bwMode="auto">
              <a:xfrm>
                <a:off x="4231597" y="2947705"/>
                <a:ext cx="71816" cy="26149"/>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02" name="Rectangle 94">
                <a:extLst>
                  <a:ext uri="{FF2B5EF4-FFF2-40B4-BE49-F238E27FC236}">
                    <a16:creationId xmlns:a16="http://schemas.microsoft.com/office/drawing/2014/main" id="{017D24DD-38FF-E9B7-A5F7-CC5E1434F23D}"/>
                  </a:ext>
                </a:extLst>
              </p:cNvPr>
              <p:cNvSpPr>
                <a:spLocks noChangeArrowheads="1"/>
              </p:cNvSpPr>
              <p:nvPr/>
            </p:nvSpPr>
            <p:spPr bwMode="auto">
              <a:xfrm>
                <a:off x="4426526" y="2947705"/>
                <a:ext cx="71816" cy="26149"/>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03" name="Rectangle 95">
                <a:extLst>
                  <a:ext uri="{FF2B5EF4-FFF2-40B4-BE49-F238E27FC236}">
                    <a16:creationId xmlns:a16="http://schemas.microsoft.com/office/drawing/2014/main" id="{FCF833DE-FE09-B4F2-B6CE-929856637716}"/>
                  </a:ext>
                </a:extLst>
              </p:cNvPr>
              <p:cNvSpPr>
                <a:spLocks noChangeArrowheads="1"/>
              </p:cNvSpPr>
              <p:nvPr/>
            </p:nvSpPr>
            <p:spPr bwMode="auto">
              <a:xfrm>
                <a:off x="4539380" y="2937245"/>
                <a:ext cx="20519" cy="36608"/>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04" name="Rectangle 96">
                <a:extLst>
                  <a:ext uri="{FF2B5EF4-FFF2-40B4-BE49-F238E27FC236}">
                    <a16:creationId xmlns:a16="http://schemas.microsoft.com/office/drawing/2014/main" id="{A7F408C2-AE85-0C89-654D-8CD6F1959FA3}"/>
                  </a:ext>
                </a:extLst>
              </p:cNvPr>
              <p:cNvSpPr>
                <a:spLocks noChangeArrowheads="1"/>
              </p:cNvSpPr>
              <p:nvPr/>
            </p:nvSpPr>
            <p:spPr bwMode="auto">
              <a:xfrm>
                <a:off x="4616326" y="2937245"/>
                <a:ext cx="25649" cy="36608"/>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05" name="Rectangle 97">
                <a:extLst>
                  <a:ext uri="{FF2B5EF4-FFF2-40B4-BE49-F238E27FC236}">
                    <a16:creationId xmlns:a16="http://schemas.microsoft.com/office/drawing/2014/main" id="{DF062E7F-7197-9AD0-360B-59A927BA8EAE}"/>
                  </a:ext>
                </a:extLst>
              </p:cNvPr>
              <p:cNvSpPr>
                <a:spLocks noChangeArrowheads="1"/>
              </p:cNvSpPr>
              <p:nvPr/>
            </p:nvSpPr>
            <p:spPr bwMode="auto">
              <a:xfrm>
                <a:off x="4713791" y="2937245"/>
                <a:ext cx="20519" cy="36608"/>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06" name="Rectangle 98">
                <a:extLst>
                  <a:ext uri="{FF2B5EF4-FFF2-40B4-BE49-F238E27FC236}">
                    <a16:creationId xmlns:a16="http://schemas.microsoft.com/office/drawing/2014/main" id="{8B71D452-8723-E14A-A3D3-400D2C773B1B}"/>
                  </a:ext>
                </a:extLst>
              </p:cNvPr>
              <p:cNvSpPr>
                <a:spLocks noChangeArrowheads="1"/>
              </p:cNvSpPr>
              <p:nvPr/>
            </p:nvSpPr>
            <p:spPr bwMode="auto">
              <a:xfrm>
                <a:off x="4780478" y="2947705"/>
                <a:ext cx="71816" cy="26149"/>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07" name="Rectangle 99">
                <a:extLst>
                  <a:ext uri="{FF2B5EF4-FFF2-40B4-BE49-F238E27FC236}">
                    <a16:creationId xmlns:a16="http://schemas.microsoft.com/office/drawing/2014/main" id="{392C53B7-7818-13E2-3038-BB0BA3886AB5}"/>
                  </a:ext>
                </a:extLst>
              </p:cNvPr>
              <p:cNvSpPr>
                <a:spLocks noChangeArrowheads="1"/>
              </p:cNvSpPr>
              <p:nvPr/>
            </p:nvSpPr>
            <p:spPr bwMode="auto">
              <a:xfrm>
                <a:off x="4970278" y="2947705"/>
                <a:ext cx="71816" cy="26149"/>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302" name="Rectangle 2">
                <a:extLst>
                  <a:ext uri="{FF2B5EF4-FFF2-40B4-BE49-F238E27FC236}">
                    <a16:creationId xmlns:a16="http://schemas.microsoft.com/office/drawing/2014/main" id="{7EEF5A9A-326D-9CCC-422D-08ED57870555}"/>
                  </a:ext>
                </a:extLst>
              </p:cNvPr>
              <p:cNvSpPr txBox="1">
                <a:spLocks noChangeArrowheads="1"/>
              </p:cNvSpPr>
              <p:nvPr/>
            </p:nvSpPr>
            <p:spPr bwMode="auto">
              <a:xfrm>
                <a:off x="2290043" y="2497237"/>
                <a:ext cx="1127125" cy="244475"/>
              </a:xfrm>
              <a:prstGeom prst="rect">
                <a:avLst/>
              </a:prstGeom>
              <a:noFill/>
              <a:ln w="12699">
                <a:noFill/>
                <a:miter lim="800000"/>
                <a:headEnd/>
                <a:tailEnd/>
              </a:ln>
            </p:spPr>
            <p:txBody>
              <a:bodyPr lIns="90488" tIns="44450" rIns="90488" bIns="44450" anchor="ctr"/>
              <a:lstStyle/>
              <a:p>
                <a:pPr algn="ctr">
                  <a:lnSpc>
                    <a:spcPct val="85000"/>
                  </a:lnSpc>
                  <a:defRPr/>
                </a:pPr>
                <a:r>
                  <a:rPr lang="en-US" sz="1200" kern="0" dirty="0">
                    <a:latin typeface="+mn-lt"/>
                    <a:ea typeface="+mj-ea"/>
                    <a:cs typeface="Arial" panose="020B0604020202020204" pitchFamily="34" charset="0"/>
                  </a:rPr>
                  <a:t>S = 56 × </a:t>
                </a:r>
                <a:r>
                  <a:rPr lang="en-US" altLang="en-US" sz="1200" dirty="0" err="1">
                    <a:latin typeface="Symbol" panose="05050102010706020507" pitchFamily="18" charset="2"/>
                  </a:rPr>
                  <a:t>l</a:t>
                </a:r>
                <a:r>
                  <a:rPr lang="en-US" altLang="en-US" sz="1200" baseline="-25000" dirty="0" err="1">
                    <a:latin typeface="Arial" panose="020B0604020202020204" pitchFamily="34" charset="0"/>
                  </a:rPr>
                  <a:t>RF</a:t>
                </a:r>
                <a:endParaRPr lang="en-US" sz="1200" kern="0" dirty="0">
                  <a:latin typeface="+mn-lt"/>
                  <a:ea typeface="+mj-ea"/>
                  <a:cs typeface="Arial" panose="020B0604020202020204" pitchFamily="34" charset="0"/>
                </a:endParaRPr>
              </a:p>
            </p:txBody>
          </p:sp>
        </p:grpSp>
        <p:grpSp>
          <p:nvGrpSpPr>
            <p:cNvPr id="312" name="Groupe 311">
              <a:extLst>
                <a:ext uri="{FF2B5EF4-FFF2-40B4-BE49-F238E27FC236}">
                  <a16:creationId xmlns:a16="http://schemas.microsoft.com/office/drawing/2014/main" id="{5630BB68-AB40-1D66-AD2B-C3C01A92DE15}"/>
                </a:ext>
              </a:extLst>
            </p:cNvPr>
            <p:cNvGrpSpPr/>
            <p:nvPr/>
          </p:nvGrpSpPr>
          <p:grpSpPr>
            <a:xfrm>
              <a:off x="134744" y="3062261"/>
              <a:ext cx="5141993" cy="1191619"/>
              <a:chOff x="384684" y="3173760"/>
              <a:chExt cx="4892053" cy="984892"/>
            </a:xfrm>
          </p:grpSpPr>
          <p:grpSp>
            <p:nvGrpSpPr>
              <p:cNvPr id="108" name="Group 102">
                <a:extLst>
                  <a:ext uri="{FF2B5EF4-FFF2-40B4-BE49-F238E27FC236}">
                    <a16:creationId xmlns:a16="http://schemas.microsoft.com/office/drawing/2014/main" id="{B6A71040-8E9B-C63A-A711-E46E6C86CB70}"/>
                  </a:ext>
                </a:extLst>
              </p:cNvPr>
              <p:cNvGrpSpPr>
                <a:grpSpLocks noChangeAspect="1"/>
              </p:cNvGrpSpPr>
              <p:nvPr/>
            </p:nvGrpSpPr>
            <p:grpSpPr bwMode="auto">
              <a:xfrm>
                <a:off x="384684" y="3173760"/>
                <a:ext cx="4892053" cy="984892"/>
                <a:chOff x="21" y="1617"/>
                <a:chExt cx="5722" cy="1172"/>
              </a:xfrm>
            </p:grpSpPr>
            <p:sp>
              <p:nvSpPr>
                <p:cNvPr id="109" name="Rectangle 104">
                  <a:extLst>
                    <a:ext uri="{FF2B5EF4-FFF2-40B4-BE49-F238E27FC236}">
                      <a16:creationId xmlns:a16="http://schemas.microsoft.com/office/drawing/2014/main" id="{2243AD93-A222-78D1-F4C8-8F2F43756283}"/>
                    </a:ext>
                  </a:extLst>
                </p:cNvPr>
                <p:cNvSpPr>
                  <a:spLocks noChangeArrowheads="1"/>
                </p:cNvSpPr>
                <p:nvPr/>
              </p:nvSpPr>
              <p:spPr bwMode="auto">
                <a:xfrm>
                  <a:off x="228" y="1683"/>
                  <a:ext cx="5304" cy="94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10" name="Rectangle 105">
                  <a:extLst>
                    <a:ext uri="{FF2B5EF4-FFF2-40B4-BE49-F238E27FC236}">
                      <a16:creationId xmlns:a16="http://schemas.microsoft.com/office/drawing/2014/main" id="{944B84C7-0E2B-7AE6-D325-F9900B717CA2}"/>
                    </a:ext>
                  </a:extLst>
                </p:cNvPr>
                <p:cNvSpPr>
                  <a:spLocks noChangeArrowheads="1"/>
                </p:cNvSpPr>
                <p:nvPr/>
              </p:nvSpPr>
              <p:spPr bwMode="auto">
                <a:xfrm>
                  <a:off x="5367" y="2643"/>
                  <a:ext cx="272"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dirty="0">
                      <a:solidFill>
                        <a:srgbClr val="000000"/>
                      </a:solidFill>
                      <a:latin typeface="+mn-lt"/>
                    </a:rPr>
                    <a:t>20.94</a:t>
                  </a:r>
                  <a:endParaRPr lang="en-US" altLang="en-US" dirty="0">
                    <a:latin typeface="+mn-lt"/>
                  </a:endParaRPr>
                </a:p>
              </p:txBody>
            </p:sp>
            <p:sp>
              <p:nvSpPr>
                <p:cNvPr id="111" name="Rectangle 106">
                  <a:extLst>
                    <a:ext uri="{FF2B5EF4-FFF2-40B4-BE49-F238E27FC236}">
                      <a16:creationId xmlns:a16="http://schemas.microsoft.com/office/drawing/2014/main" id="{22545773-812F-0285-F2A0-4DA424F782AD}"/>
                    </a:ext>
                  </a:extLst>
                </p:cNvPr>
                <p:cNvSpPr>
                  <a:spLocks noChangeArrowheads="1"/>
                </p:cNvSpPr>
                <p:nvPr/>
              </p:nvSpPr>
              <p:spPr bwMode="auto">
                <a:xfrm>
                  <a:off x="228" y="2643"/>
                  <a:ext cx="7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a:solidFill>
                        <a:srgbClr val="000000"/>
                      </a:solidFill>
                      <a:latin typeface="Arial" panose="020B0604020202020204" pitchFamily="34" charset="0"/>
                    </a:rPr>
                    <a:t>0</a:t>
                  </a:r>
                  <a:endParaRPr lang="en-US" altLang="en-US"/>
                </a:p>
              </p:txBody>
            </p:sp>
            <p:sp>
              <p:nvSpPr>
                <p:cNvPr id="112" name="Rectangle 108">
                  <a:extLst>
                    <a:ext uri="{FF2B5EF4-FFF2-40B4-BE49-F238E27FC236}">
                      <a16:creationId xmlns:a16="http://schemas.microsoft.com/office/drawing/2014/main" id="{B4FD7667-1968-6001-9730-5AA0BB0ADBD4}"/>
                    </a:ext>
                  </a:extLst>
                </p:cNvPr>
                <p:cNvSpPr>
                  <a:spLocks noChangeArrowheads="1"/>
                </p:cNvSpPr>
                <p:nvPr/>
              </p:nvSpPr>
              <p:spPr bwMode="auto">
                <a:xfrm>
                  <a:off x="276" y="1617"/>
                  <a:ext cx="48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a:solidFill>
                        <a:srgbClr val="000000"/>
                      </a:solidFill>
                      <a:latin typeface="Arial" panose="020B0604020202020204" pitchFamily="34" charset="0"/>
                    </a:rPr>
                    <a:t>                         </a:t>
                  </a:r>
                  <a:endParaRPr lang="en-US" altLang="en-US"/>
                </a:p>
              </p:txBody>
            </p:sp>
            <p:sp>
              <p:nvSpPr>
                <p:cNvPr id="113" name="Rectangle 109">
                  <a:extLst>
                    <a:ext uri="{FF2B5EF4-FFF2-40B4-BE49-F238E27FC236}">
                      <a16:creationId xmlns:a16="http://schemas.microsoft.com/office/drawing/2014/main" id="{629F72C2-2598-8695-DDB7-B9C8DDAC1B02}"/>
                    </a:ext>
                  </a:extLst>
                </p:cNvPr>
                <p:cNvSpPr>
                  <a:spLocks noChangeArrowheads="1"/>
                </p:cNvSpPr>
                <p:nvPr/>
              </p:nvSpPr>
              <p:spPr bwMode="auto">
                <a:xfrm rot="-5400000">
                  <a:off x="147" y="1644"/>
                  <a:ext cx="12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a:solidFill>
                        <a:srgbClr val="000000"/>
                      </a:solidFill>
                      <a:latin typeface="Arial" panose="020B0604020202020204" pitchFamily="34" charset="0"/>
                    </a:rPr>
                    <a:t>40</a:t>
                  </a:r>
                  <a:endParaRPr lang="en-US" altLang="en-US"/>
                </a:p>
              </p:txBody>
            </p:sp>
            <p:sp>
              <p:nvSpPr>
                <p:cNvPr id="114" name="Rectangle 110">
                  <a:extLst>
                    <a:ext uri="{FF2B5EF4-FFF2-40B4-BE49-F238E27FC236}">
                      <a16:creationId xmlns:a16="http://schemas.microsoft.com/office/drawing/2014/main" id="{8BD2CAB7-FD05-B4DA-0E54-093B5C0D5A5E}"/>
                    </a:ext>
                  </a:extLst>
                </p:cNvPr>
                <p:cNvSpPr>
                  <a:spLocks noChangeArrowheads="1"/>
                </p:cNvSpPr>
                <p:nvPr/>
              </p:nvSpPr>
              <p:spPr bwMode="auto">
                <a:xfrm rot="-5400000">
                  <a:off x="168" y="2547"/>
                  <a:ext cx="7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a:solidFill>
                        <a:srgbClr val="000000"/>
                      </a:solidFill>
                      <a:latin typeface="Arial" panose="020B0604020202020204" pitchFamily="34" charset="0"/>
                    </a:rPr>
                    <a:t>0</a:t>
                  </a:r>
                  <a:endParaRPr lang="en-US" altLang="en-US"/>
                </a:p>
              </p:txBody>
            </p:sp>
            <p:sp>
              <p:nvSpPr>
                <p:cNvPr id="115" name="Rectangle 111">
                  <a:extLst>
                    <a:ext uri="{FF2B5EF4-FFF2-40B4-BE49-F238E27FC236}">
                      <a16:creationId xmlns:a16="http://schemas.microsoft.com/office/drawing/2014/main" id="{EB35DA89-6D69-23B2-D39A-0AC345F19847}"/>
                    </a:ext>
                  </a:extLst>
                </p:cNvPr>
                <p:cNvSpPr>
                  <a:spLocks noChangeArrowheads="1"/>
                </p:cNvSpPr>
                <p:nvPr/>
              </p:nvSpPr>
              <p:spPr bwMode="auto">
                <a:xfrm rot="-5400000">
                  <a:off x="5550" y="1629"/>
                  <a:ext cx="7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a:solidFill>
                        <a:srgbClr val="000000"/>
                      </a:solidFill>
                      <a:latin typeface="Arial" panose="020B0604020202020204" pitchFamily="34" charset="0"/>
                    </a:rPr>
                    <a:t>1</a:t>
                  </a:r>
                  <a:endParaRPr lang="en-US" altLang="en-US"/>
                </a:p>
              </p:txBody>
            </p:sp>
            <p:sp>
              <p:nvSpPr>
                <p:cNvPr id="116" name="Rectangle 112">
                  <a:extLst>
                    <a:ext uri="{FF2B5EF4-FFF2-40B4-BE49-F238E27FC236}">
                      <a16:creationId xmlns:a16="http://schemas.microsoft.com/office/drawing/2014/main" id="{4EE26F43-8346-0EA4-5783-5AC4440CDC13}"/>
                    </a:ext>
                  </a:extLst>
                </p:cNvPr>
                <p:cNvSpPr>
                  <a:spLocks noChangeArrowheads="1"/>
                </p:cNvSpPr>
                <p:nvPr/>
              </p:nvSpPr>
              <p:spPr bwMode="auto">
                <a:xfrm rot="-5400000">
                  <a:off x="5538" y="2535"/>
                  <a:ext cx="102"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a:solidFill>
                        <a:srgbClr val="000000"/>
                      </a:solidFill>
                      <a:latin typeface="Arial" panose="020B0604020202020204" pitchFamily="34" charset="0"/>
                    </a:rPr>
                    <a:t>-1</a:t>
                  </a:r>
                  <a:endParaRPr lang="en-US" altLang="en-US"/>
                </a:p>
              </p:txBody>
            </p:sp>
            <p:sp>
              <p:nvSpPr>
                <p:cNvPr id="117" name="Rectangle 113">
                  <a:extLst>
                    <a:ext uri="{FF2B5EF4-FFF2-40B4-BE49-F238E27FC236}">
                      <a16:creationId xmlns:a16="http://schemas.microsoft.com/office/drawing/2014/main" id="{772415BD-0700-F004-D4DF-9BE031765395}"/>
                    </a:ext>
                  </a:extLst>
                </p:cNvPr>
                <p:cNvSpPr>
                  <a:spLocks noChangeArrowheads="1"/>
                </p:cNvSpPr>
                <p:nvPr/>
              </p:nvSpPr>
              <p:spPr bwMode="auto">
                <a:xfrm rot="16200000">
                  <a:off x="-267" y="2093"/>
                  <a:ext cx="71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dirty="0">
                      <a:solidFill>
                        <a:srgbClr val="000000"/>
                      </a:solidFill>
                      <a:latin typeface="+mn-lt"/>
                    </a:rPr>
                    <a:t>BETA_X&amp;Y[m]</a:t>
                  </a:r>
                  <a:endParaRPr lang="en-US" altLang="en-US" dirty="0">
                    <a:latin typeface="+mn-lt"/>
                  </a:endParaRPr>
                </a:p>
              </p:txBody>
            </p:sp>
            <p:sp>
              <p:nvSpPr>
                <p:cNvPr id="118" name="Rectangle 114">
                  <a:extLst>
                    <a:ext uri="{FF2B5EF4-FFF2-40B4-BE49-F238E27FC236}">
                      <a16:creationId xmlns:a16="http://schemas.microsoft.com/office/drawing/2014/main" id="{602F1BDC-6300-C1D9-FDDB-70410FA2E3E0}"/>
                    </a:ext>
                  </a:extLst>
                </p:cNvPr>
                <p:cNvSpPr>
                  <a:spLocks noChangeArrowheads="1"/>
                </p:cNvSpPr>
                <p:nvPr/>
              </p:nvSpPr>
              <p:spPr bwMode="auto">
                <a:xfrm rot="16200000">
                  <a:off x="5327" y="2025"/>
                  <a:ext cx="687"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dirty="0">
                      <a:solidFill>
                        <a:srgbClr val="000000"/>
                      </a:solidFill>
                      <a:latin typeface="+mn-lt"/>
                    </a:rPr>
                    <a:t>DISP_X&amp;Y[m]</a:t>
                  </a:r>
                  <a:endParaRPr lang="en-US" altLang="en-US" dirty="0">
                    <a:latin typeface="+mn-lt"/>
                  </a:endParaRPr>
                </a:p>
              </p:txBody>
            </p:sp>
            <p:sp>
              <p:nvSpPr>
                <p:cNvPr id="119" name="Line 115">
                  <a:extLst>
                    <a:ext uri="{FF2B5EF4-FFF2-40B4-BE49-F238E27FC236}">
                      <a16:creationId xmlns:a16="http://schemas.microsoft.com/office/drawing/2014/main" id="{F725CA41-EED0-9FB9-B1D0-E8367B6C9B8D}"/>
                    </a:ext>
                  </a:extLst>
                </p:cNvPr>
                <p:cNvSpPr>
                  <a:spLocks noChangeShapeType="1"/>
                </p:cNvSpPr>
                <p:nvPr/>
              </p:nvSpPr>
              <p:spPr bwMode="auto">
                <a:xfrm flipH="1">
                  <a:off x="5496" y="1773"/>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0" name="Line 116">
                  <a:extLst>
                    <a:ext uri="{FF2B5EF4-FFF2-40B4-BE49-F238E27FC236}">
                      <a16:creationId xmlns:a16="http://schemas.microsoft.com/office/drawing/2014/main" id="{C6620115-63FA-F947-B580-71680D1BCFB4}"/>
                    </a:ext>
                  </a:extLst>
                </p:cNvPr>
                <p:cNvSpPr>
                  <a:spLocks noChangeShapeType="1"/>
                </p:cNvSpPr>
                <p:nvPr/>
              </p:nvSpPr>
              <p:spPr bwMode="auto">
                <a:xfrm>
                  <a:off x="228" y="1773"/>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1" name="Line 117">
                  <a:extLst>
                    <a:ext uri="{FF2B5EF4-FFF2-40B4-BE49-F238E27FC236}">
                      <a16:creationId xmlns:a16="http://schemas.microsoft.com/office/drawing/2014/main" id="{74611D9A-5533-218A-239B-8A6909AE74DE}"/>
                    </a:ext>
                  </a:extLst>
                </p:cNvPr>
                <p:cNvSpPr>
                  <a:spLocks noChangeShapeType="1"/>
                </p:cNvSpPr>
                <p:nvPr/>
              </p:nvSpPr>
              <p:spPr bwMode="auto">
                <a:xfrm flipV="1">
                  <a:off x="756" y="2601"/>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2" name="Line 118">
                  <a:extLst>
                    <a:ext uri="{FF2B5EF4-FFF2-40B4-BE49-F238E27FC236}">
                      <a16:creationId xmlns:a16="http://schemas.microsoft.com/office/drawing/2014/main" id="{1E605DBA-B950-8C84-9DF7-89F6F41CCD94}"/>
                    </a:ext>
                  </a:extLst>
                </p:cNvPr>
                <p:cNvSpPr>
                  <a:spLocks noChangeShapeType="1"/>
                </p:cNvSpPr>
                <p:nvPr/>
              </p:nvSpPr>
              <p:spPr bwMode="auto">
                <a:xfrm>
                  <a:off x="756" y="1683"/>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3" name="Line 119">
                  <a:extLst>
                    <a:ext uri="{FF2B5EF4-FFF2-40B4-BE49-F238E27FC236}">
                      <a16:creationId xmlns:a16="http://schemas.microsoft.com/office/drawing/2014/main" id="{2B05F910-D0AC-DAF8-717B-E8B16D6BB87D}"/>
                    </a:ext>
                  </a:extLst>
                </p:cNvPr>
                <p:cNvSpPr>
                  <a:spLocks noChangeShapeType="1"/>
                </p:cNvSpPr>
                <p:nvPr/>
              </p:nvSpPr>
              <p:spPr bwMode="auto">
                <a:xfrm flipH="1">
                  <a:off x="5496" y="1869"/>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4" name="Line 120">
                  <a:extLst>
                    <a:ext uri="{FF2B5EF4-FFF2-40B4-BE49-F238E27FC236}">
                      <a16:creationId xmlns:a16="http://schemas.microsoft.com/office/drawing/2014/main" id="{1EE769BC-6AE5-E70E-E4A1-58A2B8942946}"/>
                    </a:ext>
                  </a:extLst>
                </p:cNvPr>
                <p:cNvSpPr>
                  <a:spLocks noChangeShapeType="1"/>
                </p:cNvSpPr>
                <p:nvPr/>
              </p:nvSpPr>
              <p:spPr bwMode="auto">
                <a:xfrm>
                  <a:off x="228" y="1869"/>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5" name="Line 121">
                  <a:extLst>
                    <a:ext uri="{FF2B5EF4-FFF2-40B4-BE49-F238E27FC236}">
                      <a16:creationId xmlns:a16="http://schemas.microsoft.com/office/drawing/2014/main" id="{2AF272A1-AB6C-0668-2481-C53DFF057782}"/>
                    </a:ext>
                  </a:extLst>
                </p:cNvPr>
                <p:cNvSpPr>
                  <a:spLocks noChangeShapeType="1"/>
                </p:cNvSpPr>
                <p:nvPr/>
              </p:nvSpPr>
              <p:spPr bwMode="auto">
                <a:xfrm flipV="1">
                  <a:off x="1284" y="2601"/>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6" name="Line 122">
                  <a:extLst>
                    <a:ext uri="{FF2B5EF4-FFF2-40B4-BE49-F238E27FC236}">
                      <a16:creationId xmlns:a16="http://schemas.microsoft.com/office/drawing/2014/main" id="{651B5257-CBA2-6A9D-64F6-31A0577A9E4A}"/>
                    </a:ext>
                  </a:extLst>
                </p:cNvPr>
                <p:cNvSpPr>
                  <a:spLocks noChangeShapeType="1"/>
                </p:cNvSpPr>
                <p:nvPr/>
              </p:nvSpPr>
              <p:spPr bwMode="auto">
                <a:xfrm>
                  <a:off x="1284" y="1683"/>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7" name="Line 123">
                  <a:extLst>
                    <a:ext uri="{FF2B5EF4-FFF2-40B4-BE49-F238E27FC236}">
                      <a16:creationId xmlns:a16="http://schemas.microsoft.com/office/drawing/2014/main" id="{9D122888-8004-2ECF-BDE2-021D03A21619}"/>
                    </a:ext>
                  </a:extLst>
                </p:cNvPr>
                <p:cNvSpPr>
                  <a:spLocks noChangeShapeType="1"/>
                </p:cNvSpPr>
                <p:nvPr/>
              </p:nvSpPr>
              <p:spPr bwMode="auto">
                <a:xfrm flipH="1">
                  <a:off x="5496" y="1965"/>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8" name="Line 124">
                  <a:extLst>
                    <a:ext uri="{FF2B5EF4-FFF2-40B4-BE49-F238E27FC236}">
                      <a16:creationId xmlns:a16="http://schemas.microsoft.com/office/drawing/2014/main" id="{F5966AF3-F9B7-D864-D30C-5B07E7C5AE05}"/>
                    </a:ext>
                  </a:extLst>
                </p:cNvPr>
                <p:cNvSpPr>
                  <a:spLocks noChangeShapeType="1"/>
                </p:cNvSpPr>
                <p:nvPr/>
              </p:nvSpPr>
              <p:spPr bwMode="auto">
                <a:xfrm>
                  <a:off x="228" y="1965"/>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9" name="Line 125">
                  <a:extLst>
                    <a:ext uri="{FF2B5EF4-FFF2-40B4-BE49-F238E27FC236}">
                      <a16:creationId xmlns:a16="http://schemas.microsoft.com/office/drawing/2014/main" id="{AEE3D623-3E30-A473-EB13-1E63E1AE6312}"/>
                    </a:ext>
                  </a:extLst>
                </p:cNvPr>
                <p:cNvSpPr>
                  <a:spLocks noChangeShapeType="1"/>
                </p:cNvSpPr>
                <p:nvPr/>
              </p:nvSpPr>
              <p:spPr bwMode="auto">
                <a:xfrm flipV="1">
                  <a:off x="1818" y="2601"/>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0" name="Line 126">
                  <a:extLst>
                    <a:ext uri="{FF2B5EF4-FFF2-40B4-BE49-F238E27FC236}">
                      <a16:creationId xmlns:a16="http://schemas.microsoft.com/office/drawing/2014/main" id="{9EB0B34C-0742-EE8E-DC2F-C12917277A93}"/>
                    </a:ext>
                  </a:extLst>
                </p:cNvPr>
                <p:cNvSpPr>
                  <a:spLocks noChangeShapeType="1"/>
                </p:cNvSpPr>
                <p:nvPr/>
              </p:nvSpPr>
              <p:spPr bwMode="auto">
                <a:xfrm>
                  <a:off x="1818" y="1683"/>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1" name="Line 127">
                  <a:extLst>
                    <a:ext uri="{FF2B5EF4-FFF2-40B4-BE49-F238E27FC236}">
                      <a16:creationId xmlns:a16="http://schemas.microsoft.com/office/drawing/2014/main" id="{8F2384FF-3F6A-3294-1F4E-AAB3C39CD9E4}"/>
                    </a:ext>
                  </a:extLst>
                </p:cNvPr>
                <p:cNvSpPr>
                  <a:spLocks noChangeShapeType="1"/>
                </p:cNvSpPr>
                <p:nvPr/>
              </p:nvSpPr>
              <p:spPr bwMode="auto">
                <a:xfrm flipH="1">
                  <a:off x="5496" y="2061"/>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2" name="Line 128">
                  <a:extLst>
                    <a:ext uri="{FF2B5EF4-FFF2-40B4-BE49-F238E27FC236}">
                      <a16:creationId xmlns:a16="http://schemas.microsoft.com/office/drawing/2014/main" id="{C9B476B6-D721-57ED-A8FA-604144A56D68}"/>
                    </a:ext>
                  </a:extLst>
                </p:cNvPr>
                <p:cNvSpPr>
                  <a:spLocks noChangeShapeType="1"/>
                </p:cNvSpPr>
                <p:nvPr/>
              </p:nvSpPr>
              <p:spPr bwMode="auto">
                <a:xfrm>
                  <a:off x="228" y="2061"/>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3" name="Line 129">
                  <a:extLst>
                    <a:ext uri="{FF2B5EF4-FFF2-40B4-BE49-F238E27FC236}">
                      <a16:creationId xmlns:a16="http://schemas.microsoft.com/office/drawing/2014/main" id="{7F80AB20-7E1F-CB1F-5144-25FC4C4D74F2}"/>
                    </a:ext>
                  </a:extLst>
                </p:cNvPr>
                <p:cNvSpPr>
                  <a:spLocks noChangeShapeType="1"/>
                </p:cNvSpPr>
                <p:nvPr/>
              </p:nvSpPr>
              <p:spPr bwMode="auto">
                <a:xfrm flipV="1">
                  <a:off x="2346" y="2601"/>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4" name="Line 130">
                  <a:extLst>
                    <a:ext uri="{FF2B5EF4-FFF2-40B4-BE49-F238E27FC236}">
                      <a16:creationId xmlns:a16="http://schemas.microsoft.com/office/drawing/2014/main" id="{3C86CBAC-EBDD-BF2F-4565-23CCC3A2583B}"/>
                    </a:ext>
                  </a:extLst>
                </p:cNvPr>
                <p:cNvSpPr>
                  <a:spLocks noChangeShapeType="1"/>
                </p:cNvSpPr>
                <p:nvPr/>
              </p:nvSpPr>
              <p:spPr bwMode="auto">
                <a:xfrm>
                  <a:off x="2346" y="1683"/>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5" name="Line 131">
                  <a:extLst>
                    <a:ext uri="{FF2B5EF4-FFF2-40B4-BE49-F238E27FC236}">
                      <a16:creationId xmlns:a16="http://schemas.microsoft.com/office/drawing/2014/main" id="{430DBC37-8AC9-0075-DF12-CF208D9588B3}"/>
                    </a:ext>
                  </a:extLst>
                </p:cNvPr>
                <p:cNvSpPr>
                  <a:spLocks noChangeShapeType="1"/>
                </p:cNvSpPr>
                <p:nvPr/>
              </p:nvSpPr>
              <p:spPr bwMode="auto">
                <a:xfrm flipH="1">
                  <a:off x="5496" y="2157"/>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6" name="Line 132">
                  <a:extLst>
                    <a:ext uri="{FF2B5EF4-FFF2-40B4-BE49-F238E27FC236}">
                      <a16:creationId xmlns:a16="http://schemas.microsoft.com/office/drawing/2014/main" id="{26A20F5C-B030-BE2D-AFCA-4411A050F072}"/>
                    </a:ext>
                  </a:extLst>
                </p:cNvPr>
                <p:cNvSpPr>
                  <a:spLocks noChangeShapeType="1"/>
                </p:cNvSpPr>
                <p:nvPr/>
              </p:nvSpPr>
              <p:spPr bwMode="auto">
                <a:xfrm>
                  <a:off x="228" y="2157"/>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7" name="Line 133">
                  <a:extLst>
                    <a:ext uri="{FF2B5EF4-FFF2-40B4-BE49-F238E27FC236}">
                      <a16:creationId xmlns:a16="http://schemas.microsoft.com/office/drawing/2014/main" id="{8F2CE864-A2AC-A15E-797B-DED4FD555499}"/>
                    </a:ext>
                  </a:extLst>
                </p:cNvPr>
                <p:cNvSpPr>
                  <a:spLocks noChangeShapeType="1"/>
                </p:cNvSpPr>
                <p:nvPr/>
              </p:nvSpPr>
              <p:spPr bwMode="auto">
                <a:xfrm flipV="1">
                  <a:off x="2880" y="2601"/>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8" name="Line 134">
                  <a:extLst>
                    <a:ext uri="{FF2B5EF4-FFF2-40B4-BE49-F238E27FC236}">
                      <a16:creationId xmlns:a16="http://schemas.microsoft.com/office/drawing/2014/main" id="{0CE8349F-AFE4-1582-3D52-263768278EC1}"/>
                    </a:ext>
                  </a:extLst>
                </p:cNvPr>
                <p:cNvSpPr>
                  <a:spLocks noChangeShapeType="1"/>
                </p:cNvSpPr>
                <p:nvPr/>
              </p:nvSpPr>
              <p:spPr bwMode="auto">
                <a:xfrm>
                  <a:off x="2880" y="1683"/>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39" name="Line 135">
                  <a:extLst>
                    <a:ext uri="{FF2B5EF4-FFF2-40B4-BE49-F238E27FC236}">
                      <a16:creationId xmlns:a16="http://schemas.microsoft.com/office/drawing/2014/main" id="{E30165BD-99E6-69BB-E7EE-A27A9E732589}"/>
                    </a:ext>
                  </a:extLst>
                </p:cNvPr>
                <p:cNvSpPr>
                  <a:spLocks noChangeShapeType="1"/>
                </p:cNvSpPr>
                <p:nvPr/>
              </p:nvSpPr>
              <p:spPr bwMode="auto">
                <a:xfrm flipH="1">
                  <a:off x="5496" y="2253"/>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0" name="Line 136">
                  <a:extLst>
                    <a:ext uri="{FF2B5EF4-FFF2-40B4-BE49-F238E27FC236}">
                      <a16:creationId xmlns:a16="http://schemas.microsoft.com/office/drawing/2014/main" id="{99E24855-9B4B-C949-92F5-57FF3BE7E49F}"/>
                    </a:ext>
                  </a:extLst>
                </p:cNvPr>
                <p:cNvSpPr>
                  <a:spLocks noChangeShapeType="1"/>
                </p:cNvSpPr>
                <p:nvPr/>
              </p:nvSpPr>
              <p:spPr bwMode="auto">
                <a:xfrm>
                  <a:off x="228" y="2253"/>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1" name="Line 137">
                  <a:extLst>
                    <a:ext uri="{FF2B5EF4-FFF2-40B4-BE49-F238E27FC236}">
                      <a16:creationId xmlns:a16="http://schemas.microsoft.com/office/drawing/2014/main" id="{3A01BAF0-AEF0-A5B9-8BD1-32CB059FF8AD}"/>
                    </a:ext>
                  </a:extLst>
                </p:cNvPr>
                <p:cNvSpPr>
                  <a:spLocks noChangeShapeType="1"/>
                </p:cNvSpPr>
                <p:nvPr/>
              </p:nvSpPr>
              <p:spPr bwMode="auto">
                <a:xfrm flipV="1">
                  <a:off x="3408" y="2601"/>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2" name="Line 138">
                  <a:extLst>
                    <a:ext uri="{FF2B5EF4-FFF2-40B4-BE49-F238E27FC236}">
                      <a16:creationId xmlns:a16="http://schemas.microsoft.com/office/drawing/2014/main" id="{EF99C22F-9027-96CB-EFE5-4C06DA9AAB85}"/>
                    </a:ext>
                  </a:extLst>
                </p:cNvPr>
                <p:cNvSpPr>
                  <a:spLocks noChangeShapeType="1"/>
                </p:cNvSpPr>
                <p:nvPr/>
              </p:nvSpPr>
              <p:spPr bwMode="auto">
                <a:xfrm>
                  <a:off x="3408" y="1683"/>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3" name="Line 139">
                  <a:extLst>
                    <a:ext uri="{FF2B5EF4-FFF2-40B4-BE49-F238E27FC236}">
                      <a16:creationId xmlns:a16="http://schemas.microsoft.com/office/drawing/2014/main" id="{8EE969B6-A1C4-59DE-E89E-E173E51D6CC9}"/>
                    </a:ext>
                  </a:extLst>
                </p:cNvPr>
                <p:cNvSpPr>
                  <a:spLocks noChangeShapeType="1"/>
                </p:cNvSpPr>
                <p:nvPr/>
              </p:nvSpPr>
              <p:spPr bwMode="auto">
                <a:xfrm flipH="1">
                  <a:off x="5496" y="2349"/>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4" name="Line 140">
                  <a:extLst>
                    <a:ext uri="{FF2B5EF4-FFF2-40B4-BE49-F238E27FC236}">
                      <a16:creationId xmlns:a16="http://schemas.microsoft.com/office/drawing/2014/main" id="{E1B69246-9295-0070-1207-4A8C7B995CC8}"/>
                    </a:ext>
                  </a:extLst>
                </p:cNvPr>
                <p:cNvSpPr>
                  <a:spLocks noChangeShapeType="1"/>
                </p:cNvSpPr>
                <p:nvPr/>
              </p:nvSpPr>
              <p:spPr bwMode="auto">
                <a:xfrm>
                  <a:off x="228" y="2349"/>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5" name="Line 141">
                  <a:extLst>
                    <a:ext uri="{FF2B5EF4-FFF2-40B4-BE49-F238E27FC236}">
                      <a16:creationId xmlns:a16="http://schemas.microsoft.com/office/drawing/2014/main" id="{6276F699-83EC-8958-F6E3-EF4A33037177}"/>
                    </a:ext>
                  </a:extLst>
                </p:cNvPr>
                <p:cNvSpPr>
                  <a:spLocks noChangeShapeType="1"/>
                </p:cNvSpPr>
                <p:nvPr/>
              </p:nvSpPr>
              <p:spPr bwMode="auto">
                <a:xfrm flipV="1">
                  <a:off x="3936" y="2601"/>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6" name="Line 142">
                  <a:extLst>
                    <a:ext uri="{FF2B5EF4-FFF2-40B4-BE49-F238E27FC236}">
                      <a16:creationId xmlns:a16="http://schemas.microsoft.com/office/drawing/2014/main" id="{63B00475-E75B-A4C7-93FA-FEE8E8F0A5E3}"/>
                    </a:ext>
                  </a:extLst>
                </p:cNvPr>
                <p:cNvSpPr>
                  <a:spLocks noChangeShapeType="1"/>
                </p:cNvSpPr>
                <p:nvPr/>
              </p:nvSpPr>
              <p:spPr bwMode="auto">
                <a:xfrm>
                  <a:off x="3936" y="1683"/>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7" name="Line 143">
                  <a:extLst>
                    <a:ext uri="{FF2B5EF4-FFF2-40B4-BE49-F238E27FC236}">
                      <a16:creationId xmlns:a16="http://schemas.microsoft.com/office/drawing/2014/main" id="{FB3ABCBD-611F-7B0F-6792-2F8CCECABE27}"/>
                    </a:ext>
                  </a:extLst>
                </p:cNvPr>
                <p:cNvSpPr>
                  <a:spLocks noChangeShapeType="1"/>
                </p:cNvSpPr>
                <p:nvPr/>
              </p:nvSpPr>
              <p:spPr bwMode="auto">
                <a:xfrm flipH="1">
                  <a:off x="5496" y="2445"/>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8" name="Line 144">
                  <a:extLst>
                    <a:ext uri="{FF2B5EF4-FFF2-40B4-BE49-F238E27FC236}">
                      <a16:creationId xmlns:a16="http://schemas.microsoft.com/office/drawing/2014/main" id="{72923918-9269-B982-5B3A-6773A36CAC32}"/>
                    </a:ext>
                  </a:extLst>
                </p:cNvPr>
                <p:cNvSpPr>
                  <a:spLocks noChangeShapeType="1"/>
                </p:cNvSpPr>
                <p:nvPr/>
              </p:nvSpPr>
              <p:spPr bwMode="auto">
                <a:xfrm>
                  <a:off x="228" y="2445"/>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9" name="Line 145">
                  <a:extLst>
                    <a:ext uri="{FF2B5EF4-FFF2-40B4-BE49-F238E27FC236}">
                      <a16:creationId xmlns:a16="http://schemas.microsoft.com/office/drawing/2014/main" id="{3808D40E-9DA0-D867-DE4C-AE7FE9F85660}"/>
                    </a:ext>
                  </a:extLst>
                </p:cNvPr>
                <p:cNvSpPr>
                  <a:spLocks noChangeShapeType="1"/>
                </p:cNvSpPr>
                <p:nvPr/>
              </p:nvSpPr>
              <p:spPr bwMode="auto">
                <a:xfrm flipV="1">
                  <a:off x="4470" y="2601"/>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0" name="Line 146">
                  <a:extLst>
                    <a:ext uri="{FF2B5EF4-FFF2-40B4-BE49-F238E27FC236}">
                      <a16:creationId xmlns:a16="http://schemas.microsoft.com/office/drawing/2014/main" id="{68F55773-E698-6A45-574C-2B42F58E9F3F}"/>
                    </a:ext>
                  </a:extLst>
                </p:cNvPr>
                <p:cNvSpPr>
                  <a:spLocks noChangeShapeType="1"/>
                </p:cNvSpPr>
                <p:nvPr/>
              </p:nvSpPr>
              <p:spPr bwMode="auto">
                <a:xfrm>
                  <a:off x="4470" y="1683"/>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1" name="Line 147">
                  <a:extLst>
                    <a:ext uri="{FF2B5EF4-FFF2-40B4-BE49-F238E27FC236}">
                      <a16:creationId xmlns:a16="http://schemas.microsoft.com/office/drawing/2014/main" id="{F90E2BB0-B9A9-C5C6-A9CA-D6BB3C9170A7}"/>
                    </a:ext>
                  </a:extLst>
                </p:cNvPr>
                <p:cNvSpPr>
                  <a:spLocks noChangeShapeType="1"/>
                </p:cNvSpPr>
                <p:nvPr/>
              </p:nvSpPr>
              <p:spPr bwMode="auto">
                <a:xfrm flipH="1">
                  <a:off x="5496" y="2541"/>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2" name="Line 148">
                  <a:extLst>
                    <a:ext uri="{FF2B5EF4-FFF2-40B4-BE49-F238E27FC236}">
                      <a16:creationId xmlns:a16="http://schemas.microsoft.com/office/drawing/2014/main" id="{98AD59DB-A5D4-8321-AC86-26A1C752CB7E}"/>
                    </a:ext>
                  </a:extLst>
                </p:cNvPr>
                <p:cNvSpPr>
                  <a:spLocks noChangeShapeType="1"/>
                </p:cNvSpPr>
                <p:nvPr/>
              </p:nvSpPr>
              <p:spPr bwMode="auto">
                <a:xfrm>
                  <a:off x="228" y="2541"/>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3" name="Line 149">
                  <a:extLst>
                    <a:ext uri="{FF2B5EF4-FFF2-40B4-BE49-F238E27FC236}">
                      <a16:creationId xmlns:a16="http://schemas.microsoft.com/office/drawing/2014/main" id="{5109A0E5-DAF9-063D-C701-B6AEA38BEBEE}"/>
                    </a:ext>
                  </a:extLst>
                </p:cNvPr>
                <p:cNvSpPr>
                  <a:spLocks noChangeShapeType="1"/>
                </p:cNvSpPr>
                <p:nvPr/>
              </p:nvSpPr>
              <p:spPr bwMode="auto">
                <a:xfrm flipV="1">
                  <a:off x="4998" y="2601"/>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4" name="Line 150">
                  <a:extLst>
                    <a:ext uri="{FF2B5EF4-FFF2-40B4-BE49-F238E27FC236}">
                      <a16:creationId xmlns:a16="http://schemas.microsoft.com/office/drawing/2014/main" id="{D8395EA5-FBD2-3117-AD54-66597B026E55}"/>
                    </a:ext>
                  </a:extLst>
                </p:cNvPr>
                <p:cNvSpPr>
                  <a:spLocks noChangeShapeType="1"/>
                </p:cNvSpPr>
                <p:nvPr/>
              </p:nvSpPr>
              <p:spPr bwMode="auto">
                <a:xfrm>
                  <a:off x="4998" y="1683"/>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5" name="Freeform 151">
                  <a:extLst>
                    <a:ext uri="{FF2B5EF4-FFF2-40B4-BE49-F238E27FC236}">
                      <a16:creationId xmlns:a16="http://schemas.microsoft.com/office/drawing/2014/main" id="{01627D61-833C-2E06-1BE4-57D82BA19D96}"/>
                    </a:ext>
                  </a:extLst>
                </p:cNvPr>
                <p:cNvSpPr>
                  <a:spLocks/>
                </p:cNvSpPr>
                <p:nvPr/>
              </p:nvSpPr>
              <p:spPr bwMode="auto">
                <a:xfrm>
                  <a:off x="228" y="1713"/>
                  <a:ext cx="5304" cy="912"/>
                </a:xfrm>
                <a:custGeom>
                  <a:avLst/>
                  <a:gdLst>
                    <a:gd name="T0" fmla="*/ 78 w 5304"/>
                    <a:gd name="T1" fmla="*/ 666 h 912"/>
                    <a:gd name="T2" fmla="*/ 162 w 5304"/>
                    <a:gd name="T3" fmla="*/ 660 h 912"/>
                    <a:gd name="T4" fmla="*/ 246 w 5304"/>
                    <a:gd name="T5" fmla="*/ 660 h 912"/>
                    <a:gd name="T6" fmla="*/ 330 w 5304"/>
                    <a:gd name="T7" fmla="*/ 666 h 912"/>
                    <a:gd name="T8" fmla="*/ 414 w 5304"/>
                    <a:gd name="T9" fmla="*/ 678 h 912"/>
                    <a:gd name="T10" fmla="*/ 498 w 5304"/>
                    <a:gd name="T11" fmla="*/ 684 h 912"/>
                    <a:gd name="T12" fmla="*/ 582 w 5304"/>
                    <a:gd name="T13" fmla="*/ 0 h 912"/>
                    <a:gd name="T14" fmla="*/ 666 w 5304"/>
                    <a:gd name="T15" fmla="*/ 630 h 912"/>
                    <a:gd name="T16" fmla="*/ 750 w 5304"/>
                    <a:gd name="T17" fmla="*/ 696 h 912"/>
                    <a:gd name="T18" fmla="*/ 834 w 5304"/>
                    <a:gd name="T19" fmla="*/ 708 h 912"/>
                    <a:gd name="T20" fmla="*/ 918 w 5304"/>
                    <a:gd name="T21" fmla="*/ 720 h 912"/>
                    <a:gd name="T22" fmla="*/ 1002 w 5304"/>
                    <a:gd name="T23" fmla="*/ 726 h 912"/>
                    <a:gd name="T24" fmla="*/ 1086 w 5304"/>
                    <a:gd name="T25" fmla="*/ 738 h 912"/>
                    <a:gd name="T26" fmla="*/ 1170 w 5304"/>
                    <a:gd name="T27" fmla="*/ 750 h 912"/>
                    <a:gd name="T28" fmla="*/ 1254 w 5304"/>
                    <a:gd name="T29" fmla="*/ 618 h 912"/>
                    <a:gd name="T30" fmla="*/ 1338 w 5304"/>
                    <a:gd name="T31" fmla="*/ 390 h 912"/>
                    <a:gd name="T32" fmla="*/ 1422 w 5304"/>
                    <a:gd name="T33" fmla="*/ 738 h 912"/>
                    <a:gd name="T34" fmla="*/ 1506 w 5304"/>
                    <a:gd name="T35" fmla="*/ 828 h 912"/>
                    <a:gd name="T36" fmla="*/ 1590 w 5304"/>
                    <a:gd name="T37" fmla="*/ 828 h 912"/>
                    <a:gd name="T38" fmla="*/ 1674 w 5304"/>
                    <a:gd name="T39" fmla="*/ 876 h 912"/>
                    <a:gd name="T40" fmla="*/ 1758 w 5304"/>
                    <a:gd name="T41" fmla="*/ 912 h 912"/>
                    <a:gd name="T42" fmla="*/ 1842 w 5304"/>
                    <a:gd name="T43" fmla="*/ 900 h 912"/>
                    <a:gd name="T44" fmla="*/ 1926 w 5304"/>
                    <a:gd name="T45" fmla="*/ 852 h 912"/>
                    <a:gd name="T46" fmla="*/ 2010 w 5304"/>
                    <a:gd name="T47" fmla="*/ 882 h 912"/>
                    <a:gd name="T48" fmla="*/ 2094 w 5304"/>
                    <a:gd name="T49" fmla="*/ 882 h 912"/>
                    <a:gd name="T50" fmla="*/ 2178 w 5304"/>
                    <a:gd name="T51" fmla="*/ 876 h 912"/>
                    <a:gd name="T52" fmla="*/ 2262 w 5304"/>
                    <a:gd name="T53" fmla="*/ 882 h 912"/>
                    <a:gd name="T54" fmla="*/ 2346 w 5304"/>
                    <a:gd name="T55" fmla="*/ 888 h 912"/>
                    <a:gd name="T56" fmla="*/ 2424 w 5304"/>
                    <a:gd name="T57" fmla="*/ 900 h 912"/>
                    <a:gd name="T58" fmla="*/ 2514 w 5304"/>
                    <a:gd name="T59" fmla="*/ 906 h 912"/>
                    <a:gd name="T60" fmla="*/ 2598 w 5304"/>
                    <a:gd name="T61" fmla="*/ 888 h 912"/>
                    <a:gd name="T62" fmla="*/ 2676 w 5304"/>
                    <a:gd name="T63" fmla="*/ 876 h 912"/>
                    <a:gd name="T64" fmla="*/ 2760 w 5304"/>
                    <a:gd name="T65" fmla="*/ 906 h 912"/>
                    <a:gd name="T66" fmla="*/ 2844 w 5304"/>
                    <a:gd name="T67" fmla="*/ 900 h 912"/>
                    <a:gd name="T68" fmla="*/ 2928 w 5304"/>
                    <a:gd name="T69" fmla="*/ 894 h 912"/>
                    <a:gd name="T70" fmla="*/ 3012 w 5304"/>
                    <a:gd name="T71" fmla="*/ 882 h 912"/>
                    <a:gd name="T72" fmla="*/ 3096 w 5304"/>
                    <a:gd name="T73" fmla="*/ 876 h 912"/>
                    <a:gd name="T74" fmla="*/ 3180 w 5304"/>
                    <a:gd name="T75" fmla="*/ 876 h 912"/>
                    <a:gd name="T76" fmla="*/ 3264 w 5304"/>
                    <a:gd name="T77" fmla="*/ 888 h 912"/>
                    <a:gd name="T78" fmla="*/ 3348 w 5304"/>
                    <a:gd name="T79" fmla="*/ 858 h 912"/>
                    <a:gd name="T80" fmla="*/ 3432 w 5304"/>
                    <a:gd name="T81" fmla="*/ 888 h 912"/>
                    <a:gd name="T82" fmla="*/ 3516 w 5304"/>
                    <a:gd name="T83" fmla="*/ 912 h 912"/>
                    <a:gd name="T84" fmla="*/ 3600 w 5304"/>
                    <a:gd name="T85" fmla="*/ 888 h 912"/>
                    <a:gd name="T86" fmla="*/ 3684 w 5304"/>
                    <a:gd name="T87" fmla="*/ 840 h 912"/>
                    <a:gd name="T88" fmla="*/ 3768 w 5304"/>
                    <a:gd name="T89" fmla="*/ 828 h 912"/>
                    <a:gd name="T90" fmla="*/ 3852 w 5304"/>
                    <a:gd name="T91" fmla="*/ 810 h 912"/>
                    <a:gd name="T92" fmla="*/ 3936 w 5304"/>
                    <a:gd name="T93" fmla="*/ 510 h 912"/>
                    <a:gd name="T94" fmla="*/ 4020 w 5304"/>
                    <a:gd name="T95" fmla="*/ 540 h 912"/>
                    <a:gd name="T96" fmla="*/ 4104 w 5304"/>
                    <a:gd name="T97" fmla="*/ 756 h 912"/>
                    <a:gd name="T98" fmla="*/ 4188 w 5304"/>
                    <a:gd name="T99" fmla="*/ 744 h 912"/>
                    <a:gd name="T100" fmla="*/ 4272 w 5304"/>
                    <a:gd name="T101" fmla="*/ 732 h 912"/>
                    <a:gd name="T102" fmla="*/ 4356 w 5304"/>
                    <a:gd name="T103" fmla="*/ 720 h 912"/>
                    <a:gd name="T104" fmla="*/ 4440 w 5304"/>
                    <a:gd name="T105" fmla="*/ 708 h 912"/>
                    <a:gd name="T106" fmla="*/ 4524 w 5304"/>
                    <a:gd name="T107" fmla="*/ 696 h 912"/>
                    <a:gd name="T108" fmla="*/ 4608 w 5304"/>
                    <a:gd name="T109" fmla="*/ 690 h 912"/>
                    <a:gd name="T110" fmla="*/ 4692 w 5304"/>
                    <a:gd name="T111" fmla="*/ 180 h 912"/>
                    <a:gd name="T112" fmla="*/ 4776 w 5304"/>
                    <a:gd name="T113" fmla="*/ 564 h 912"/>
                    <a:gd name="T114" fmla="*/ 4860 w 5304"/>
                    <a:gd name="T115" fmla="*/ 678 h 912"/>
                    <a:gd name="T116" fmla="*/ 4944 w 5304"/>
                    <a:gd name="T117" fmla="*/ 672 h 912"/>
                    <a:gd name="T118" fmla="*/ 5028 w 5304"/>
                    <a:gd name="T119" fmla="*/ 660 h 912"/>
                    <a:gd name="T120" fmla="*/ 5112 w 5304"/>
                    <a:gd name="T121" fmla="*/ 660 h 912"/>
                    <a:gd name="T122" fmla="*/ 5196 w 5304"/>
                    <a:gd name="T123" fmla="*/ 666 h 912"/>
                    <a:gd name="T124" fmla="*/ 5274 w 5304"/>
                    <a:gd name="T125" fmla="*/ 678 h 91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304" h="912">
                      <a:moveTo>
                        <a:pt x="0" y="684"/>
                      </a:moveTo>
                      <a:lnTo>
                        <a:pt x="0" y="678"/>
                      </a:lnTo>
                      <a:lnTo>
                        <a:pt x="6" y="678"/>
                      </a:lnTo>
                      <a:lnTo>
                        <a:pt x="12" y="678"/>
                      </a:lnTo>
                      <a:lnTo>
                        <a:pt x="18" y="678"/>
                      </a:lnTo>
                      <a:lnTo>
                        <a:pt x="24" y="678"/>
                      </a:lnTo>
                      <a:lnTo>
                        <a:pt x="30" y="678"/>
                      </a:lnTo>
                      <a:lnTo>
                        <a:pt x="30" y="672"/>
                      </a:lnTo>
                      <a:lnTo>
                        <a:pt x="36" y="672"/>
                      </a:lnTo>
                      <a:lnTo>
                        <a:pt x="42" y="672"/>
                      </a:lnTo>
                      <a:lnTo>
                        <a:pt x="48" y="672"/>
                      </a:lnTo>
                      <a:lnTo>
                        <a:pt x="54" y="672"/>
                      </a:lnTo>
                      <a:lnTo>
                        <a:pt x="60" y="672"/>
                      </a:lnTo>
                      <a:lnTo>
                        <a:pt x="60" y="666"/>
                      </a:lnTo>
                      <a:lnTo>
                        <a:pt x="66" y="666"/>
                      </a:lnTo>
                      <a:lnTo>
                        <a:pt x="72" y="666"/>
                      </a:lnTo>
                      <a:lnTo>
                        <a:pt x="78" y="666"/>
                      </a:lnTo>
                      <a:lnTo>
                        <a:pt x="84" y="666"/>
                      </a:lnTo>
                      <a:lnTo>
                        <a:pt x="90" y="666"/>
                      </a:lnTo>
                      <a:lnTo>
                        <a:pt x="96" y="666"/>
                      </a:lnTo>
                      <a:lnTo>
                        <a:pt x="102" y="666"/>
                      </a:lnTo>
                      <a:lnTo>
                        <a:pt x="108" y="666"/>
                      </a:lnTo>
                      <a:lnTo>
                        <a:pt x="114" y="666"/>
                      </a:lnTo>
                      <a:lnTo>
                        <a:pt x="120" y="666"/>
                      </a:lnTo>
                      <a:lnTo>
                        <a:pt x="126" y="666"/>
                      </a:lnTo>
                      <a:lnTo>
                        <a:pt x="132" y="666"/>
                      </a:lnTo>
                      <a:lnTo>
                        <a:pt x="138" y="666"/>
                      </a:lnTo>
                      <a:lnTo>
                        <a:pt x="144" y="666"/>
                      </a:lnTo>
                      <a:lnTo>
                        <a:pt x="150" y="666"/>
                      </a:lnTo>
                      <a:lnTo>
                        <a:pt x="156" y="666"/>
                      </a:lnTo>
                      <a:lnTo>
                        <a:pt x="162" y="666"/>
                      </a:lnTo>
                      <a:lnTo>
                        <a:pt x="162" y="660"/>
                      </a:lnTo>
                      <a:lnTo>
                        <a:pt x="168" y="660"/>
                      </a:lnTo>
                      <a:lnTo>
                        <a:pt x="174" y="660"/>
                      </a:lnTo>
                      <a:lnTo>
                        <a:pt x="180" y="660"/>
                      </a:lnTo>
                      <a:lnTo>
                        <a:pt x="186" y="660"/>
                      </a:lnTo>
                      <a:lnTo>
                        <a:pt x="192" y="660"/>
                      </a:lnTo>
                      <a:lnTo>
                        <a:pt x="198" y="660"/>
                      </a:lnTo>
                      <a:lnTo>
                        <a:pt x="204" y="660"/>
                      </a:lnTo>
                      <a:lnTo>
                        <a:pt x="210" y="660"/>
                      </a:lnTo>
                      <a:lnTo>
                        <a:pt x="216" y="660"/>
                      </a:lnTo>
                      <a:lnTo>
                        <a:pt x="222" y="660"/>
                      </a:lnTo>
                      <a:lnTo>
                        <a:pt x="228" y="660"/>
                      </a:lnTo>
                      <a:lnTo>
                        <a:pt x="234" y="660"/>
                      </a:lnTo>
                      <a:lnTo>
                        <a:pt x="240" y="660"/>
                      </a:lnTo>
                      <a:lnTo>
                        <a:pt x="246" y="660"/>
                      </a:lnTo>
                      <a:lnTo>
                        <a:pt x="252" y="660"/>
                      </a:lnTo>
                      <a:lnTo>
                        <a:pt x="258" y="660"/>
                      </a:lnTo>
                      <a:lnTo>
                        <a:pt x="264" y="660"/>
                      </a:lnTo>
                      <a:lnTo>
                        <a:pt x="270" y="660"/>
                      </a:lnTo>
                      <a:lnTo>
                        <a:pt x="276" y="660"/>
                      </a:lnTo>
                      <a:lnTo>
                        <a:pt x="282" y="660"/>
                      </a:lnTo>
                      <a:lnTo>
                        <a:pt x="288" y="660"/>
                      </a:lnTo>
                      <a:lnTo>
                        <a:pt x="294" y="660"/>
                      </a:lnTo>
                      <a:lnTo>
                        <a:pt x="300" y="660"/>
                      </a:lnTo>
                      <a:lnTo>
                        <a:pt x="306" y="660"/>
                      </a:lnTo>
                      <a:lnTo>
                        <a:pt x="312" y="660"/>
                      </a:lnTo>
                      <a:lnTo>
                        <a:pt x="312" y="666"/>
                      </a:lnTo>
                      <a:lnTo>
                        <a:pt x="318" y="666"/>
                      </a:lnTo>
                      <a:lnTo>
                        <a:pt x="324" y="666"/>
                      </a:lnTo>
                      <a:lnTo>
                        <a:pt x="330" y="666"/>
                      </a:lnTo>
                      <a:lnTo>
                        <a:pt x="336" y="666"/>
                      </a:lnTo>
                      <a:lnTo>
                        <a:pt x="342" y="666"/>
                      </a:lnTo>
                      <a:lnTo>
                        <a:pt x="348" y="666"/>
                      </a:lnTo>
                      <a:lnTo>
                        <a:pt x="354" y="666"/>
                      </a:lnTo>
                      <a:lnTo>
                        <a:pt x="354" y="672"/>
                      </a:lnTo>
                      <a:lnTo>
                        <a:pt x="360" y="672"/>
                      </a:lnTo>
                      <a:lnTo>
                        <a:pt x="366" y="672"/>
                      </a:lnTo>
                      <a:lnTo>
                        <a:pt x="372" y="672"/>
                      </a:lnTo>
                      <a:lnTo>
                        <a:pt x="378" y="672"/>
                      </a:lnTo>
                      <a:lnTo>
                        <a:pt x="384" y="672"/>
                      </a:lnTo>
                      <a:lnTo>
                        <a:pt x="390" y="672"/>
                      </a:lnTo>
                      <a:lnTo>
                        <a:pt x="396" y="672"/>
                      </a:lnTo>
                      <a:lnTo>
                        <a:pt x="402" y="672"/>
                      </a:lnTo>
                      <a:lnTo>
                        <a:pt x="402" y="678"/>
                      </a:lnTo>
                      <a:lnTo>
                        <a:pt x="408" y="678"/>
                      </a:lnTo>
                      <a:lnTo>
                        <a:pt x="414" y="678"/>
                      </a:lnTo>
                      <a:lnTo>
                        <a:pt x="420" y="678"/>
                      </a:lnTo>
                      <a:lnTo>
                        <a:pt x="426" y="678"/>
                      </a:lnTo>
                      <a:lnTo>
                        <a:pt x="432" y="678"/>
                      </a:lnTo>
                      <a:lnTo>
                        <a:pt x="438" y="678"/>
                      </a:lnTo>
                      <a:lnTo>
                        <a:pt x="444" y="678"/>
                      </a:lnTo>
                      <a:lnTo>
                        <a:pt x="450" y="678"/>
                      </a:lnTo>
                      <a:lnTo>
                        <a:pt x="456" y="678"/>
                      </a:lnTo>
                      <a:lnTo>
                        <a:pt x="456" y="684"/>
                      </a:lnTo>
                      <a:lnTo>
                        <a:pt x="462" y="684"/>
                      </a:lnTo>
                      <a:lnTo>
                        <a:pt x="468" y="684"/>
                      </a:lnTo>
                      <a:lnTo>
                        <a:pt x="474" y="684"/>
                      </a:lnTo>
                      <a:lnTo>
                        <a:pt x="480" y="684"/>
                      </a:lnTo>
                      <a:lnTo>
                        <a:pt x="486" y="684"/>
                      </a:lnTo>
                      <a:lnTo>
                        <a:pt x="492" y="684"/>
                      </a:lnTo>
                      <a:lnTo>
                        <a:pt x="498" y="684"/>
                      </a:lnTo>
                      <a:lnTo>
                        <a:pt x="504" y="678"/>
                      </a:lnTo>
                      <a:lnTo>
                        <a:pt x="504" y="672"/>
                      </a:lnTo>
                      <a:lnTo>
                        <a:pt x="504" y="666"/>
                      </a:lnTo>
                      <a:lnTo>
                        <a:pt x="510" y="660"/>
                      </a:lnTo>
                      <a:lnTo>
                        <a:pt x="510" y="654"/>
                      </a:lnTo>
                      <a:lnTo>
                        <a:pt x="510" y="648"/>
                      </a:lnTo>
                      <a:lnTo>
                        <a:pt x="510" y="642"/>
                      </a:lnTo>
                      <a:lnTo>
                        <a:pt x="516" y="642"/>
                      </a:lnTo>
                      <a:lnTo>
                        <a:pt x="516" y="636"/>
                      </a:lnTo>
                      <a:lnTo>
                        <a:pt x="516" y="630"/>
                      </a:lnTo>
                      <a:lnTo>
                        <a:pt x="516" y="618"/>
                      </a:lnTo>
                      <a:lnTo>
                        <a:pt x="516" y="612"/>
                      </a:lnTo>
                      <a:lnTo>
                        <a:pt x="516" y="606"/>
                      </a:lnTo>
                      <a:lnTo>
                        <a:pt x="522" y="600"/>
                      </a:lnTo>
                      <a:lnTo>
                        <a:pt x="522" y="588"/>
                      </a:lnTo>
                      <a:lnTo>
                        <a:pt x="522" y="582"/>
                      </a:lnTo>
                      <a:lnTo>
                        <a:pt x="522" y="576"/>
                      </a:lnTo>
                      <a:lnTo>
                        <a:pt x="522" y="564"/>
                      </a:lnTo>
                      <a:lnTo>
                        <a:pt x="522" y="558"/>
                      </a:lnTo>
                      <a:lnTo>
                        <a:pt x="528" y="546"/>
                      </a:lnTo>
                      <a:lnTo>
                        <a:pt x="528" y="540"/>
                      </a:lnTo>
                      <a:lnTo>
                        <a:pt x="528" y="528"/>
                      </a:lnTo>
                      <a:lnTo>
                        <a:pt x="528" y="522"/>
                      </a:lnTo>
                      <a:lnTo>
                        <a:pt x="528" y="510"/>
                      </a:lnTo>
                      <a:lnTo>
                        <a:pt x="528" y="504"/>
                      </a:lnTo>
                      <a:lnTo>
                        <a:pt x="534" y="492"/>
                      </a:lnTo>
                      <a:lnTo>
                        <a:pt x="534" y="486"/>
                      </a:lnTo>
                      <a:lnTo>
                        <a:pt x="534" y="474"/>
                      </a:lnTo>
                      <a:lnTo>
                        <a:pt x="534" y="468"/>
                      </a:lnTo>
                      <a:lnTo>
                        <a:pt x="534" y="456"/>
                      </a:lnTo>
                      <a:lnTo>
                        <a:pt x="540" y="444"/>
                      </a:lnTo>
                      <a:lnTo>
                        <a:pt x="540" y="438"/>
                      </a:lnTo>
                      <a:lnTo>
                        <a:pt x="540" y="426"/>
                      </a:lnTo>
                      <a:lnTo>
                        <a:pt x="540" y="414"/>
                      </a:lnTo>
                      <a:lnTo>
                        <a:pt x="540" y="408"/>
                      </a:lnTo>
                      <a:lnTo>
                        <a:pt x="540" y="396"/>
                      </a:lnTo>
                      <a:lnTo>
                        <a:pt x="546" y="384"/>
                      </a:lnTo>
                      <a:lnTo>
                        <a:pt x="546" y="372"/>
                      </a:lnTo>
                      <a:lnTo>
                        <a:pt x="546" y="366"/>
                      </a:lnTo>
                      <a:lnTo>
                        <a:pt x="546" y="342"/>
                      </a:lnTo>
                      <a:lnTo>
                        <a:pt x="546" y="330"/>
                      </a:lnTo>
                      <a:lnTo>
                        <a:pt x="552" y="318"/>
                      </a:lnTo>
                      <a:lnTo>
                        <a:pt x="552" y="306"/>
                      </a:lnTo>
                      <a:lnTo>
                        <a:pt x="552" y="300"/>
                      </a:lnTo>
                      <a:lnTo>
                        <a:pt x="552" y="288"/>
                      </a:lnTo>
                      <a:lnTo>
                        <a:pt x="552" y="276"/>
                      </a:lnTo>
                      <a:lnTo>
                        <a:pt x="552" y="264"/>
                      </a:lnTo>
                      <a:lnTo>
                        <a:pt x="558" y="252"/>
                      </a:lnTo>
                      <a:lnTo>
                        <a:pt x="558" y="240"/>
                      </a:lnTo>
                      <a:lnTo>
                        <a:pt x="558" y="228"/>
                      </a:lnTo>
                      <a:lnTo>
                        <a:pt x="558" y="216"/>
                      </a:lnTo>
                      <a:lnTo>
                        <a:pt x="558" y="204"/>
                      </a:lnTo>
                      <a:lnTo>
                        <a:pt x="564" y="192"/>
                      </a:lnTo>
                      <a:lnTo>
                        <a:pt x="564" y="180"/>
                      </a:lnTo>
                      <a:lnTo>
                        <a:pt x="564" y="168"/>
                      </a:lnTo>
                      <a:lnTo>
                        <a:pt x="564" y="156"/>
                      </a:lnTo>
                      <a:lnTo>
                        <a:pt x="564" y="144"/>
                      </a:lnTo>
                      <a:lnTo>
                        <a:pt x="564" y="132"/>
                      </a:lnTo>
                      <a:lnTo>
                        <a:pt x="570" y="114"/>
                      </a:lnTo>
                      <a:lnTo>
                        <a:pt x="570" y="102"/>
                      </a:lnTo>
                      <a:lnTo>
                        <a:pt x="570" y="90"/>
                      </a:lnTo>
                      <a:lnTo>
                        <a:pt x="570" y="78"/>
                      </a:lnTo>
                      <a:lnTo>
                        <a:pt x="570" y="66"/>
                      </a:lnTo>
                      <a:lnTo>
                        <a:pt x="570" y="54"/>
                      </a:lnTo>
                      <a:lnTo>
                        <a:pt x="576" y="42"/>
                      </a:lnTo>
                      <a:lnTo>
                        <a:pt x="576" y="36"/>
                      </a:lnTo>
                      <a:lnTo>
                        <a:pt x="576" y="30"/>
                      </a:lnTo>
                      <a:lnTo>
                        <a:pt x="576" y="18"/>
                      </a:lnTo>
                      <a:lnTo>
                        <a:pt x="576" y="12"/>
                      </a:lnTo>
                      <a:lnTo>
                        <a:pt x="576" y="6"/>
                      </a:lnTo>
                      <a:lnTo>
                        <a:pt x="582" y="6"/>
                      </a:lnTo>
                      <a:lnTo>
                        <a:pt x="582" y="0"/>
                      </a:lnTo>
                      <a:lnTo>
                        <a:pt x="588" y="0"/>
                      </a:lnTo>
                      <a:lnTo>
                        <a:pt x="588" y="6"/>
                      </a:lnTo>
                      <a:lnTo>
                        <a:pt x="588" y="12"/>
                      </a:lnTo>
                      <a:lnTo>
                        <a:pt x="588" y="18"/>
                      </a:lnTo>
                      <a:lnTo>
                        <a:pt x="594" y="30"/>
                      </a:lnTo>
                      <a:lnTo>
                        <a:pt x="594" y="36"/>
                      </a:lnTo>
                      <a:lnTo>
                        <a:pt x="594" y="42"/>
                      </a:lnTo>
                      <a:lnTo>
                        <a:pt x="594" y="54"/>
                      </a:lnTo>
                      <a:lnTo>
                        <a:pt x="594" y="66"/>
                      </a:lnTo>
                      <a:lnTo>
                        <a:pt x="594" y="78"/>
                      </a:lnTo>
                      <a:lnTo>
                        <a:pt x="600" y="84"/>
                      </a:lnTo>
                      <a:lnTo>
                        <a:pt x="600" y="96"/>
                      </a:lnTo>
                      <a:lnTo>
                        <a:pt x="600" y="108"/>
                      </a:lnTo>
                      <a:lnTo>
                        <a:pt x="600" y="120"/>
                      </a:lnTo>
                      <a:lnTo>
                        <a:pt x="600" y="126"/>
                      </a:lnTo>
                      <a:lnTo>
                        <a:pt x="606" y="138"/>
                      </a:lnTo>
                      <a:lnTo>
                        <a:pt x="606" y="150"/>
                      </a:lnTo>
                      <a:lnTo>
                        <a:pt x="606" y="156"/>
                      </a:lnTo>
                      <a:lnTo>
                        <a:pt x="606" y="168"/>
                      </a:lnTo>
                      <a:lnTo>
                        <a:pt x="606" y="180"/>
                      </a:lnTo>
                      <a:lnTo>
                        <a:pt x="606" y="186"/>
                      </a:lnTo>
                      <a:lnTo>
                        <a:pt x="612" y="198"/>
                      </a:lnTo>
                      <a:lnTo>
                        <a:pt x="612" y="204"/>
                      </a:lnTo>
                      <a:lnTo>
                        <a:pt x="612" y="216"/>
                      </a:lnTo>
                      <a:lnTo>
                        <a:pt x="612" y="228"/>
                      </a:lnTo>
                      <a:lnTo>
                        <a:pt x="612" y="234"/>
                      </a:lnTo>
                      <a:lnTo>
                        <a:pt x="612" y="246"/>
                      </a:lnTo>
                      <a:lnTo>
                        <a:pt x="618" y="252"/>
                      </a:lnTo>
                      <a:lnTo>
                        <a:pt x="618" y="264"/>
                      </a:lnTo>
                      <a:lnTo>
                        <a:pt x="618" y="270"/>
                      </a:lnTo>
                      <a:lnTo>
                        <a:pt x="618" y="282"/>
                      </a:lnTo>
                      <a:lnTo>
                        <a:pt x="618" y="288"/>
                      </a:lnTo>
                      <a:lnTo>
                        <a:pt x="624" y="300"/>
                      </a:lnTo>
                      <a:lnTo>
                        <a:pt x="624" y="306"/>
                      </a:lnTo>
                      <a:lnTo>
                        <a:pt x="624" y="318"/>
                      </a:lnTo>
                      <a:lnTo>
                        <a:pt x="624" y="324"/>
                      </a:lnTo>
                      <a:lnTo>
                        <a:pt x="624" y="336"/>
                      </a:lnTo>
                      <a:lnTo>
                        <a:pt x="624" y="342"/>
                      </a:lnTo>
                      <a:lnTo>
                        <a:pt x="630" y="354"/>
                      </a:lnTo>
                      <a:lnTo>
                        <a:pt x="630" y="360"/>
                      </a:lnTo>
                      <a:lnTo>
                        <a:pt x="630" y="372"/>
                      </a:lnTo>
                      <a:lnTo>
                        <a:pt x="630" y="378"/>
                      </a:lnTo>
                      <a:lnTo>
                        <a:pt x="630" y="384"/>
                      </a:lnTo>
                      <a:lnTo>
                        <a:pt x="630" y="396"/>
                      </a:lnTo>
                      <a:lnTo>
                        <a:pt x="636" y="402"/>
                      </a:lnTo>
                      <a:lnTo>
                        <a:pt x="636" y="408"/>
                      </a:lnTo>
                      <a:lnTo>
                        <a:pt x="636" y="420"/>
                      </a:lnTo>
                      <a:lnTo>
                        <a:pt x="636" y="426"/>
                      </a:lnTo>
                      <a:lnTo>
                        <a:pt x="636" y="432"/>
                      </a:lnTo>
                      <a:lnTo>
                        <a:pt x="642" y="444"/>
                      </a:lnTo>
                      <a:lnTo>
                        <a:pt x="642" y="450"/>
                      </a:lnTo>
                      <a:lnTo>
                        <a:pt x="642" y="456"/>
                      </a:lnTo>
                      <a:lnTo>
                        <a:pt x="642" y="468"/>
                      </a:lnTo>
                      <a:lnTo>
                        <a:pt x="642" y="474"/>
                      </a:lnTo>
                      <a:lnTo>
                        <a:pt x="642" y="480"/>
                      </a:lnTo>
                      <a:lnTo>
                        <a:pt x="648" y="486"/>
                      </a:lnTo>
                      <a:lnTo>
                        <a:pt x="648" y="498"/>
                      </a:lnTo>
                      <a:lnTo>
                        <a:pt x="648" y="504"/>
                      </a:lnTo>
                      <a:lnTo>
                        <a:pt x="648" y="510"/>
                      </a:lnTo>
                      <a:lnTo>
                        <a:pt x="648" y="516"/>
                      </a:lnTo>
                      <a:lnTo>
                        <a:pt x="648" y="528"/>
                      </a:lnTo>
                      <a:lnTo>
                        <a:pt x="654" y="534"/>
                      </a:lnTo>
                      <a:lnTo>
                        <a:pt x="654" y="540"/>
                      </a:lnTo>
                      <a:lnTo>
                        <a:pt x="654" y="546"/>
                      </a:lnTo>
                      <a:lnTo>
                        <a:pt x="654" y="552"/>
                      </a:lnTo>
                      <a:lnTo>
                        <a:pt x="654" y="558"/>
                      </a:lnTo>
                      <a:lnTo>
                        <a:pt x="654" y="564"/>
                      </a:lnTo>
                      <a:lnTo>
                        <a:pt x="660" y="582"/>
                      </a:lnTo>
                      <a:lnTo>
                        <a:pt x="660" y="588"/>
                      </a:lnTo>
                      <a:lnTo>
                        <a:pt x="660" y="594"/>
                      </a:lnTo>
                      <a:lnTo>
                        <a:pt x="660" y="600"/>
                      </a:lnTo>
                      <a:lnTo>
                        <a:pt x="666" y="606"/>
                      </a:lnTo>
                      <a:lnTo>
                        <a:pt x="666" y="612"/>
                      </a:lnTo>
                      <a:lnTo>
                        <a:pt x="666" y="618"/>
                      </a:lnTo>
                      <a:lnTo>
                        <a:pt x="666" y="624"/>
                      </a:lnTo>
                      <a:lnTo>
                        <a:pt x="666" y="630"/>
                      </a:lnTo>
                      <a:lnTo>
                        <a:pt x="666" y="636"/>
                      </a:lnTo>
                      <a:lnTo>
                        <a:pt x="672" y="642"/>
                      </a:lnTo>
                      <a:lnTo>
                        <a:pt x="672" y="648"/>
                      </a:lnTo>
                      <a:lnTo>
                        <a:pt x="672" y="654"/>
                      </a:lnTo>
                      <a:lnTo>
                        <a:pt x="672" y="660"/>
                      </a:lnTo>
                      <a:lnTo>
                        <a:pt x="672" y="666"/>
                      </a:lnTo>
                      <a:lnTo>
                        <a:pt x="678" y="666"/>
                      </a:lnTo>
                      <a:lnTo>
                        <a:pt x="678" y="672"/>
                      </a:lnTo>
                      <a:lnTo>
                        <a:pt x="678" y="678"/>
                      </a:lnTo>
                      <a:lnTo>
                        <a:pt x="684" y="684"/>
                      </a:lnTo>
                      <a:lnTo>
                        <a:pt x="684" y="690"/>
                      </a:lnTo>
                      <a:lnTo>
                        <a:pt x="690" y="690"/>
                      </a:lnTo>
                      <a:lnTo>
                        <a:pt x="696" y="690"/>
                      </a:lnTo>
                      <a:lnTo>
                        <a:pt x="702" y="690"/>
                      </a:lnTo>
                      <a:lnTo>
                        <a:pt x="708" y="696"/>
                      </a:lnTo>
                      <a:lnTo>
                        <a:pt x="714" y="696"/>
                      </a:lnTo>
                      <a:lnTo>
                        <a:pt x="720" y="696"/>
                      </a:lnTo>
                      <a:lnTo>
                        <a:pt x="726" y="696"/>
                      </a:lnTo>
                      <a:lnTo>
                        <a:pt x="732" y="696"/>
                      </a:lnTo>
                      <a:lnTo>
                        <a:pt x="738" y="696"/>
                      </a:lnTo>
                      <a:lnTo>
                        <a:pt x="744" y="696"/>
                      </a:lnTo>
                      <a:lnTo>
                        <a:pt x="750" y="696"/>
                      </a:lnTo>
                      <a:lnTo>
                        <a:pt x="756" y="696"/>
                      </a:lnTo>
                      <a:lnTo>
                        <a:pt x="762" y="696"/>
                      </a:lnTo>
                      <a:lnTo>
                        <a:pt x="768" y="696"/>
                      </a:lnTo>
                      <a:lnTo>
                        <a:pt x="774" y="696"/>
                      </a:lnTo>
                      <a:lnTo>
                        <a:pt x="780" y="696"/>
                      </a:lnTo>
                      <a:lnTo>
                        <a:pt x="786" y="696"/>
                      </a:lnTo>
                      <a:lnTo>
                        <a:pt x="786" y="702"/>
                      </a:lnTo>
                      <a:lnTo>
                        <a:pt x="792" y="702"/>
                      </a:lnTo>
                      <a:lnTo>
                        <a:pt x="798" y="702"/>
                      </a:lnTo>
                      <a:lnTo>
                        <a:pt x="804" y="702"/>
                      </a:lnTo>
                      <a:lnTo>
                        <a:pt x="810" y="702"/>
                      </a:lnTo>
                      <a:lnTo>
                        <a:pt x="816" y="702"/>
                      </a:lnTo>
                      <a:lnTo>
                        <a:pt x="822" y="702"/>
                      </a:lnTo>
                      <a:lnTo>
                        <a:pt x="828" y="702"/>
                      </a:lnTo>
                      <a:lnTo>
                        <a:pt x="834" y="702"/>
                      </a:lnTo>
                      <a:lnTo>
                        <a:pt x="834" y="708"/>
                      </a:lnTo>
                      <a:lnTo>
                        <a:pt x="840" y="708"/>
                      </a:lnTo>
                      <a:lnTo>
                        <a:pt x="846" y="708"/>
                      </a:lnTo>
                      <a:lnTo>
                        <a:pt x="852" y="708"/>
                      </a:lnTo>
                      <a:lnTo>
                        <a:pt x="858" y="708"/>
                      </a:lnTo>
                      <a:lnTo>
                        <a:pt x="864" y="708"/>
                      </a:lnTo>
                      <a:lnTo>
                        <a:pt x="870" y="708"/>
                      </a:lnTo>
                      <a:lnTo>
                        <a:pt x="876" y="708"/>
                      </a:lnTo>
                      <a:lnTo>
                        <a:pt x="876" y="714"/>
                      </a:lnTo>
                      <a:lnTo>
                        <a:pt x="882" y="714"/>
                      </a:lnTo>
                      <a:lnTo>
                        <a:pt x="888" y="714"/>
                      </a:lnTo>
                      <a:lnTo>
                        <a:pt x="894" y="714"/>
                      </a:lnTo>
                      <a:lnTo>
                        <a:pt x="900" y="714"/>
                      </a:lnTo>
                      <a:lnTo>
                        <a:pt x="906" y="714"/>
                      </a:lnTo>
                      <a:lnTo>
                        <a:pt x="912" y="714"/>
                      </a:lnTo>
                      <a:lnTo>
                        <a:pt x="918" y="714"/>
                      </a:lnTo>
                      <a:lnTo>
                        <a:pt x="918" y="720"/>
                      </a:lnTo>
                      <a:lnTo>
                        <a:pt x="924" y="720"/>
                      </a:lnTo>
                      <a:lnTo>
                        <a:pt x="930" y="720"/>
                      </a:lnTo>
                      <a:lnTo>
                        <a:pt x="936" y="720"/>
                      </a:lnTo>
                      <a:lnTo>
                        <a:pt x="942" y="720"/>
                      </a:lnTo>
                      <a:lnTo>
                        <a:pt x="948" y="720"/>
                      </a:lnTo>
                      <a:lnTo>
                        <a:pt x="954" y="720"/>
                      </a:lnTo>
                      <a:lnTo>
                        <a:pt x="960" y="720"/>
                      </a:lnTo>
                      <a:lnTo>
                        <a:pt x="966" y="726"/>
                      </a:lnTo>
                      <a:lnTo>
                        <a:pt x="972" y="726"/>
                      </a:lnTo>
                      <a:lnTo>
                        <a:pt x="978" y="726"/>
                      </a:lnTo>
                      <a:lnTo>
                        <a:pt x="984" y="726"/>
                      </a:lnTo>
                      <a:lnTo>
                        <a:pt x="990" y="726"/>
                      </a:lnTo>
                      <a:lnTo>
                        <a:pt x="996" y="726"/>
                      </a:lnTo>
                      <a:lnTo>
                        <a:pt x="1002" y="726"/>
                      </a:lnTo>
                      <a:lnTo>
                        <a:pt x="1008" y="726"/>
                      </a:lnTo>
                      <a:lnTo>
                        <a:pt x="1008" y="732"/>
                      </a:lnTo>
                      <a:lnTo>
                        <a:pt x="1014" y="732"/>
                      </a:lnTo>
                      <a:lnTo>
                        <a:pt x="1020" y="732"/>
                      </a:lnTo>
                      <a:lnTo>
                        <a:pt x="1026" y="732"/>
                      </a:lnTo>
                      <a:lnTo>
                        <a:pt x="1032" y="732"/>
                      </a:lnTo>
                      <a:lnTo>
                        <a:pt x="1038" y="732"/>
                      </a:lnTo>
                      <a:lnTo>
                        <a:pt x="1044" y="732"/>
                      </a:lnTo>
                      <a:lnTo>
                        <a:pt x="1050" y="732"/>
                      </a:lnTo>
                      <a:lnTo>
                        <a:pt x="1056" y="732"/>
                      </a:lnTo>
                      <a:lnTo>
                        <a:pt x="1062" y="732"/>
                      </a:lnTo>
                      <a:lnTo>
                        <a:pt x="1062" y="738"/>
                      </a:lnTo>
                      <a:lnTo>
                        <a:pt x="1068" y="738"/>
                      </a:lnTo>
                      <a:lnTo>
                        <a:pt x="1074" y="738"/>
                      </a:lnTo>
                      <a:lnTo>
                        <a:pt x="1080" y="738"/>
                      </a:lnTo>
                      <a:lnTo>
                        <a:pt x="1086" y="738"/>
                      </a:lnTo>
                      <a:lnTo>
                        <a:pt x="1092" y="738"/>
                      </a:lnTo>
                      <a:lnTo>
                        <a:pt x="1098" y="738"/>
                      </a:lnTo>
                      <a:lnTo>
                        <a:pt x="1104" y="738"/>
                      </a:lnTo>
                      <a:lnTo>
                        <a:pt x="1104" y="744"/>
                      </a:lnTo>
                      <a:lnTo>
                        <a:pt x="1110" y="744"/>
                      </a:lnTo>
                      <a:lnTo>
                        <a:pt x="1116" y="744"/>
                      </a:lnTo>
                      <a:lnTo>
                        <a:pt x="1122" y="744"/>
                      </a:lnTo>
                      <a:lnTo>
                        <a:pt x="1128" y="744"/>
                      </a:lnTo>
                      <a:lnTo>
                        <a:pt x="1134" y="744"/>
                      </a:lnTo>
                      <a:lnTo>
                        <a:pt x="1140" y="744"/>
                      </a:lnTo>
                      <a:lnTo>
                        <a:pt x="1140" y="750"/>
                      </a:lnTo>
                      <a:lnTo>
                        <a:pt x="1146" y="750"/>
                      </a:lnTo>
                      <a:lnTo>
                        <a:pt x="1152" y="750"/>
                      </a:lnTo>
                      <a:lnTo>
                        <a:pt x="1158" y="750"/>
                      </a:lnTo>
                      <a:lnTo>
                        <a:pt x="1164" y="750"/>
                      </a:lnTo>
                      <a:lnTo>
                        <a:pt x="1170" y="750"/>
                      </a:lnTo>
                      <a:lnTo>
                        <a:pt x="1170" y="756"/>
                      </a:lnTo>
                      <a:lnTo>
                        <a:pt x="1176" y="756"/>
                      </a:lnTo>
                      <a:lnTo>
                        <a:pt x="1182" y="756"/>
                      </a:lnTo>
                      <a:lnTo>
                        <a:pt x="1188" y="756"/>
                      </a:lnTo>
                      <a:lnTo>
                        <a:pt x="1194" y="756"/>
                      </a:lnTo>
                      <a:lnTo>
                        <a:pt x="1200" y="750"/>
                      </a:lnTo>
                      <a:lnTo>
                        <a:pt x="1206" y="744"/>
                      </a:lnTo>
                      <a:lnTo>
                        <a:pt x="1206" y="738"/>
                      </a:lnTo>
                      <a:lnTo>
                        <a:pt x="1212" y="738"/>
                      </a:lnTo>
                      <a:lnTo>
                        <a:pt x="1212" y="732"/>
                      </a:lnTo>
                      <a:lnTo>
                        <a:pt x="1212" y="726"/>
                      </a:lnTo>
                      <a:lnTo>
                        <a:pt x="1218" y="720"/>
                      </a:lnTo>
                      <a:lnTo>
                        <a:pt x="1218" y="714"/>
                      </a:lnTo>
                      <a:lnTo>
                        <a:pt x="1218" y="708"/>
                      </a:lnTo>
                      <a:lnTo>
                        <a:pt x="1224" y="708"/>
                      </a:lnTo>
                      <a:lnTo>
                        <a:pt x="1224" y="702"/>
                      </a:lnTo>
                      <a:lnTo>
                        <a:pt x="1224" y="696"/>
                      </a:lnTo>
                      <a:lnTo>
                        <a:pt x="1230" y="690"/>
                      </a:lnTo>
                      <a:lnTo>
                        <a:pt x="1230" y="684"/>
                      </a:lnTo>
                      <a:lnTo>
                        <a:pt x="1230" y="678"/>
                      </a:lnTo>
                      <a:lnTo>
                        <a:pt x="1236" y="678"/>
                      </a:lnTo>
                      <a:lnTo>
                        <a:pt x="1236" y="672"/>
                      </a:lnTo>
                      <a:lnTo>
                        <a:pt x="1236" y="666"/>
                      </a:lnTo>
                      <a:lnTo>
                        <a:pt x="1236" y="660"/>
                      </a:lnTo>
                      <a:lnTo>
                        <a:pt x="1242" y="660"/>
                      </a:lnTo>
                      <a:lnTo>
                        <a:pt x="1242" y="654"/>
                      </a:lnTo>
                      <a:lnTo>
                        <a:pt x="1242" y="648"/>
                      </a:lnTo>
                      <a:lnTo>
                        <a:pt x="1248" y="642"/>
                      </a:lnTo>
                      <a:lnTo>
                        <a:pt x="1248" y="636"/>
                      </a:lnTo>
                      <a:lnTo>
                        <a:pt x="1248" y="630"/>
                      </a:lnTo>
                      <a:lnTo>
                        <a:pt x="1248" y="624"/>
                      </a:lnTo>
                      <a:lnTo>
                        <a:pt x="1254" y="624"/>
                      </a:lnTo>
                      <a:lnTo>
                        <a:pt x="1254" y="618"/>
                      </a:lnTo>
                      <a:lnTo>
                        <a:pt x="1254" y="612"/>
                      </a:lnTo>
                      <a:lnTo>
                        <a:pt x="1254" y="606"/>
                      </a:lnTo>
                      <a:lnTo>
                        <a:pt x="1260" y="606"/>
                      </a:lnTo>
                      <a:lnTo>
                        <a:pt x="1260" y="600"/>
                      </a:lnTo>
                      <a:lnTo>
                        <a:pt x="1260" y="594"/>
                      </a:lnTo>
                      <a:lnTo>
                        <a:pt x="1260" y="588"/>
                      </a:lnTo>
                      <a:lnTo>
                        <a:pt x="1266" y="588"/>
                      </a:lnTo>
                      <a:lnTo>
                        <a:pt x="1266" y="582"/>
                      </a:lnTo>
                      <a:lnTo>
                        <a:pt x="1266" y="576"/>
                      </a:lnTo>
                      <a:lnTo>
                        <a:pt x="1266" y="570"/>
                      </a:lnTo>
                      <a:lnTo>
                        <a:pt x="1272" y="564"/>
                      </a:lnTo>
                      <a:lnTo>
                        <a:pt x="1272" y="558"/>
                      </a:lnTo>
                      <a:lnTo>
                        <a:pt x="1272" y="552"/>
                      </a:lnTo>
                      <a:lnTo>
                        <a:pt x="1272" y="546"/>
                      </a:lnTo>
                      <a:lnTo>
                        <a:pt x="1278" y="546"/>
                      </a:lnTo>
                      <a:lnTo>
                        <a:pt x="1278" y="540"/>
                      </a:lnTo>
                      <a:lnTo>
                        <a:pt x="1278" y="534"/>
                      </a:lnTo>
                      <a:lnTo>
                        <a:pt x="1278" y="528"/>
                      </a:lnTo>
                      <a:lnTo>
                        <a:pt x="1284" y="528"/>
                      </a:lnTo>
                      <a:lnTo>
                        <a:pt x="1284" y="522"/>
                      </a:lnTo>
                      <a:lnTo>
                        <a:pt x="1284" y="516"/>
                      </a:lnTo>
                      <a:lnTo>
                        <a:pt x="1284" y="510"/>
                      </a:lnTo>
                      <a:lnTo>
                        <a:pt x="1290" y="504"/>
                      </a:lnTo>
                      <a:lnTo>
                        <a:pt x="1290" y="498"/>
                      </a:lnTo>
                      <a:lnTo>
                        <a:pt x="1290" y="492"/>
                      </a:lnTo>
                      <a:lnTo>
                        <a:pt x="1290" y="486"/>
                      </a:lnTo>
                      <a:lnTo>
                        <a:pt x="1296" y="480"/>
                      </a:lnTo>
                      <a:lnTo>
                        <a:pt x="1296" y="474"/>
                      </a:lnTo>
                      <a:lnTo>
                        <a:pt x="1296" y="468"/>
                      </a:lnTo>
                      <a:lnTo>
                        <a:pt x="1302" y="462"/>
                      </a:lnTo>
                      <a:lnTo>
                        <a:pt x="1302" y="456"/>
                      </a:lnTo>
                      <a:lnTo>
                        <a:pt x="1302" y="450"/>
                      </a:lnTo>
                      <a:lnTo>
                        <a:pt x="1302" y="444"/>
                      </a:lnTo>
                      <a:lnTo>
                        <a:pt x="1302" y="438"/>
                      </a:lnTo>
                      <a:lnTo>
                        <a:pt x="1308" y="438"/>
                      </a:lnTo>
                      <a:lnTo>
                        <a:pt x="1308" y="432"/>
                      </a:lnTo>
                      <a:lnTo>
                        <a:pt x="1308" y="426"/>
                      </a:lnTo>
                      <a:lnTo>
                        <a:pt x="1308" y="420"/>
                      </a:lnTo>
                      <a:lnTo>
                        <a:pt x="1308" y="414"/>
                      </a:lnTo>
                      <a:lnTo>
                        <a:pt x="1314" y="414"/>
                      </a:lnTo>
                      <a:lnTo>
                        <a:pt x="1314" y="408"/>
                      </a:lnTo>
                      <a:lnTo>
                        <a:pt x="1314" y="402"/>
                      </a:lnTo>
                      <a:lnTo>
                        <a:pt x="1314" y="396"/>
                      </a:lnTo>
                      <a:lnTo>
                        <a:pt x="1320" y="390"/>
                      </a:lnTo>
                      <a:lnTo>
                        <a:pt x="1320" y="384"/>
                      </a:lnTo>
                      <a:lnTo>
                        <a:pt x="1320" y="378"/>
                      </a:lnTo>
                      <a:lnTo>
                        <a:pt x="1326" y="372"/>
                      </a:lnTo>
                      <a:lnTo>
                        <a:pt x="1332" y="372"/>
                      </a:lnTo>
                      <a:lnTo>
                        <a:pt x="1332" y="378"/>
                      </a:lnTo>
                      <a:lnTo>
                        <a:pt x="1332" y="384"/>
                      </a:lnTo>
                      <a:lnTo>
                        <a:pt x="1338" y="384"/>
                      </a:lnTo>
                      <a:lnTo>
                        <a:pt x="1338" y="390"/>
                      </a:lnTo>
                      <a:lnTo>
                        <a:pt x="1338" y="396"/>
                      </a:lnTo>
                      <a:lnTo>
                        <a:pt x="1338" y="402"/>
                      </a:lnTo>
                      <a:lnTo>
                        <a:pt x="1338" y="408"/>
                      </a:lnTo>
                      <a:lnTo>
                        <a:pt x="1344" y="414"/>
                      </a:lnTo>
                      <a:lnTo>
                        <a:pt x="1344" y="420"/>
                      </a:lnTo>
                      <a:lnTo>
                        <a:pt x="1344" y="426"/>
                      </a:lnTo>
                      <a:lnTo>
                        <a:pt x="1344" y="432"/>
                      </a:lnTo>
                      <a:lnTo>
                        <a:pt x="1344" y="438"/>
                      </a:lnTo>
                      <a:lnTo>
                        <a:pt x="1350" y="444"/>
                      </a:lnTo>
                      <a:lnTo>
                        <a:pt x="1350" y="450"/>
                      </a:lnTo>
                      <a:lnTo>
                        <a:pt x="1350" y="456"/>
                      </a:lnTo>
                      <a:lnTo>
                        <a:pt x="1350" y="462"/>
                      </a:lnTo>
                      <a:lnTo>
                        <a:pt x="1356" y="468"/>
                      </a:lnTo>
                      <a:lnTo>
                        <a:pt x="1356" y="474"/>
                      </a:lnTo>
                      <a:lnTo>
                        <a:pt x="1356" y="480"/>
                      </a:lnTo>
                      <a:lnTo>
                        <a:pt x="1356" y="486"/>
                      </a:lnTo>
                      <a:lnTo>
                        <a:pt x="1356" y="492"/>
                      </a:lnTo>
                      <a:lnTo>
                        <a:pt x="1356" y="498"/>
                      </a:lnTo>
                      <a:lnTo>
                        <a:pt x="1362" y="498"/>
                      </a:lnTo>
                      <a:lnTo>
                        <a:pt x="1362" y="504"/>
                      </a:lnTo>
                      <a:lnTo>
                        <a:pt x="1362" y="510"/>
                      </a:lnTo>
                      <a:lnTo>
                        <a:pt x="1362" y="516"/>
                      </a:lnTo>
                      <a:lnTo>
                        <a:pt x="1362" y="522"/>
                      </a:lnTo>
                      <a:lnTo>
                        <a:pt x="1362" y="528"/>
                      </a:lnTo>
                      <a:lnTo>
                        <a:pt x="1368" y="528"/>
                      </a:lnTo>
                      <a:lnTo>
                        <a:pt x="1368" y="534"/>
                      </a:lnTo>
                      <a:lnTo>
                        <a:pt x="1368" y="540"/>
                      </a:lnTo>
                      <a:lnTo>
                        <a:pt x="1368" y="546"/>
                      </a:lnTo>
                      <a:lnTo>
                        <a:pt x="1368" y="552"/>
                      </a:lnTo>
                      <a:lnTo>
                        <a:pt x="1374" y="552"/>
                      </a:lnTo>
                      <a:lnTo>
                        <a:pt x="1374" y="558"/>
                      </a:lnTo>
                      <a:lnTo>
                        <a:pt x="1374" y="564"/>
                      </a:lnTo>
                      <a:lnTo>
                        <a:pt x="1374" y="570"/>
                      </a:lnTo>
                      <a:lnTo>
                        <a:pt x="1374" y="576"/>
                      </a:lnTo>
                      <a:lnTo>
                        <a:pt x="1380" y="582"/>
                      </a:lnTo>
                      <a:lnTo>
                        <a:pt x="1380" y="588"/>
                      </a:lnTo>
                      <a:lnTo>
                        <a:pt x="1380" y="594"/>
                      </a:lnTo>
                      <a:lnTo>
                        <a:pt x="1380" y="600"/>
                      </a:lnTo>
                      <a:lnTo>
                        <a:pt x="1380" y="606"/>
                      </a:lnTo>
                      <a:lnTo>
                        <a:pt x="1386" y="606"/>
                      </a:lnTo>
                      <a:lnTo>
                        <a:pt x="1386" y="612"/>
                      </a:lnTo>
                      <a:lnTo>
                        <a:pt x="1386" y="618"/>
                      </a:lnTo>
                      <a:lnTo>
                        <a:pt x="1386" y="624"/>
                      </a:lnTo>
                      <a:lnTo>
                        <a:pt x="1392" y="630"/>
                      </a:lnTo>
                      <a:lnTo>
                        <a:pt x="1392" y="636"/>
                      </a:lnTo>
                      <a:lnTo>
                        <a:pt x="1392" y="642"/>
                      </a:lnTo>
                      <a:lnTo>
                        <a:pt x="1392" y="648"/>
                      </a:lnTo>
                      <a:lnTo>
                        <a:pt x="1398" y="654"/>
                      </a:lnTo>
                      <a:lnTo>
                        <a:pt x="1398" y="660"/>
                      </a:lnTo>
                      <a:lnTo>
                        <a:pt x="1398" y="666"/>
                      </a:lnTo>
                      <a:lnTo>
                        <a:pt x="1398" y="672"/>
                      </a:lnTo>
                      <a:lnTo>
                        <a:pt x="1404" y="678"/>
                      </a:lnTo>
                      <a:lnTo>
                        <a:pt x="1404" y="684"/>
                      </a:lnTo>
                      <a:lnTo>
                        <a:pt x="1404" y="690"/>
                      </a:lnTo>
                      <a:lnTo>
                        <a:pt x="1410" y="696"/>
                      </a:lnTo>
                      <a:lnTo>
                        <a:pt x="1410" y="702"/>
                      </a:lnTo>
                      <a:lnTo>
                        <a:pt x="1410" y="708"/>
                      </a:lnTo>
                      <a:lnTo>
                        <a:pt x="1410" y="714"/>
                      </a:lnTo>
                      <a:lnTo>
                        <a:pt x="1416" y="714"/>
                      </a:lnTo>
                      <a:lnTo>
                        <a:pt x="1416" y="720"/>
                      </a:lnTo>
                      <a:lnTo>
                        <a:pt x="1416" y="726"/>
                      </a:lnTo>
                      <a:lnTo>
                        <a:pt x="1416" y="732"/>
                      </a:lnTo>
                      <a:lnTo>
                        <a:pt x="1422" y="738"/>
                      </a:lnTo>
                      <a:lnTo>
                        <a:pt x="1422" y="744"/>
                      </a:lnTo>
                      <a:lnTo>
                        <a:pt x="1422" y="750"/>
                      </a:lnTo>
                      <a:lnTo>
                        <a:pt x="1428" y="756"/>
                      </a:lnTo>
                      <a:lnTo>
                        <a:pt x="1428" y="762"/>
                      </a:lnTo>
                      <a:lnTo>
                        <a:pt x="1428" y="768"/>
                      </a:lnTo>
                      <a:lnTo>
                        <a:pt x="1434" y="774"/>
                      </a:lnTo>
                      <a:lnTo>
                        <a:pt x="1434" y="780"/>
                      </a:lnTo>
                      <a:lnTo>
                        <a:pt x="1434" y="786"/>
                      </a:lnTo>
                      <a:lnTo>
                        <a:pt x="1440" y="786"/>
                      </a:lnTo>
                      <a:lnTo>
                        <a:pt x="1440" y="792"/>
                      </a:lnTo>
                      <a:lnTo>
                        <a:pt x="1440" y="798"/>
                      </a:lnTo>
                      <a:lnTo>
                        <a:pt x="1446" y="804"/>
                      </a:lnTo>
                      <a:lnTo>
                        <a:pt x="1446" y="810"/>
                      </a:lnTo>
                      <a:lnTo>
                        <a:pt x="1446" y="816"/>
                      </a:lnTo>
                      <a:lnTo>
                        <a:pt x="1452" y="816"/>
                      </a:lnTo>
                      <a:lnTo>
                        <a:pt x="1452" y="822"/>
                      </a:lnTo>
                      <a:lnTo>
                        <a:pt x="1458" y="828"/>
                      </a:lnTo>
                      <a:lnTo>
                        <a:pt x="1464" y="828"/>
                      </a:lnTo>
                      <a:lnTo>
                        <a:pt x="1464" y="834"/>
                      </a:lnTo>
                      <a:lnTo>
                        <a:pt x="1470" y="834"/>
                      </a:lnTo>
                      <a:lnTo>
                        <a:pt x="1476" y="834"/>
                      </a:lnTo>
                      <a:lnTo>
                        <a:pt x="1482" y="834"/>
                      </a:lnTo>
                      <a:lnTo>
                        <a:pt x="1488" y="834"/>
                      </a:lnTo>
                      <a:lnTo>
                        <a:pt x="1494" y="834"/>
                      </a:lnTo>
                      <a:lnTo>
                        <a:pt x="1500" y="834"/>
                      </a:lnTo>
                      <a:lnTo>
                        <a:pt x="1506" y="834"/>
                      </a:lnTo>
                      <a:lnTo>
                        <a:pt x="1506" y="828"/>
                      </a:lnTo>
                      <a:lnTo>
                        <a:pt x="1512" y="828"/>
                      </a:lnTo>
                      <a:lnTo>
                        <a:pt x="1518" y="828"/>
                      </a:lnTo>
                      <a:lnTo>
                        <a:pt x="1524" y="828"/>
                      </a:lnTo>
                      <a:lnTo>
                        <a:pt x="1530" y="828"/>
                      </a:lnTo>
                      <a:lnTo>
                        <a:pt x="1536" y="828"/>
                      </a:lnTo>
                      <a:lnTo>
                        <a:pt x="1542" y="828"/>
                      </a:lnTo>
                      <a:lnTo>
                        <a:pt x="1548" y="828"/>
                      </a:lnTo>
                      <a:lnTo>
                        <a:pt x="1554" y="828"/>
                      </a:lnTo>
                      <a:lnTo>
                        <a:pt x="1560" y="828"/>
                      </a:lnTo>
                      <a:lnTo>
                        <a:pt x="1566" y="828"/>
                      </a:lnTo>
                      <a:lnTo>
                        <a:pt x="1566" y="822"/>
                      </a:lnTo>
                      <a:lnTo>
                        <a:pt x="1572" y="822"/>
                      </a:lnTo>
                      <a:lnTo>
                        <a:pt x="1578" y="822"/>
                      </a:lnTo>
                      <a:lnTo>
                        <a:pt x="1584" y="822"/>
                      </a:lnTo>
                      <a:lnTo>
                        <a:pt x="1584" y="828"/>
                      </a:lnTo>
                      <a:lnTo>
                        <a:pt x="1590" y="828"/>
                      </a:lnTo>
                      <a:lnTo>
                        <a:pt x="1596" y="828"/>
                      </a:lnTo>
                      <a:lnTo>
                        <a:pt x="1596" y="834"/>
                      </a:lnTo>
                      <a:lnTo>
                        <a:pt x="1602" y="834"/>
                      </a:lnTo>
                      <a:lnTo>
                        <a:pt x="1608" y="834"/>
                      </a:lnTo>
                      <a:lnTo>
                        <a:pt x="1608" y="840"/>
                      </a:lnTo>
                      <a:lnTo>
                        <a:pt x="1614" y="840"/>
                      </a:lnTo>
                      <a:lnTo>
                        <a:pt x="1620" y="846"/>
                      </a:lnTo>
                      <a:lnTo>
                        <a:pt x="1626" y="846"/>
                      </a:lnTo>
                      <a:lnTo>
                        <a:pt x="1626" y="852"/>
                      </a:lnTo>
                      <a:lnTo>
                        <a:pt x="1632" y="852"/>
                      </a:lnTo>
                      <a:lnTo>
                        <a:pt x="1638" y="852"/>
                      </a:lnTo>
                      <a:lnTo>
                        <a:pt x="1638" y="858"/>
                      </a:lnTo>
                      <a:lnTo>
                        <a:pt x="1644" y="858"/>
                      </a:lnTo>
                      <a:lnTo>
                        <a:pt x="1650" y="858"/>
                      </a:lnTo>
                      <a:lnTo>
                        <a:pt x="1650" y="864"/>
                      </a:lnTo>
                      <a:lnTo>
                        <a:pt x="1656" y="864"/>
                      </a:lnTo>
                      <a:lnTo>
                        <a:pt x="1662" y="864"/>
                      </a:lnTo>
                      <a:lnTo>
                        <a:pt x="1662" y="870"/>
                      </a:lnTo>
                      <a:lnTo>
                        <a:pt x="1668" y="870"/>
                      </a:lnTo>
                      <a:lnTo>
                        <a:pt x="1668" y="876"/>
                      </a:lnTo>
                      <a:lnTo>
                        <a:pt x="1674" y="876"/>
                      </a:lnTo>
                      <a:lnTo>
                        <a:pt x="1680" y="876"/>
                      </a:lnTo>
                      <a:lnTo>
                        <a:pt x="1680" y="882"/>
                      </a:lnTo>
                      <a:lnTo>
                        <a:pt x="1686" y="882"/>
                      </a:lnTo>
                      <a:lnTo>
                        <a:pt x="1692" y="882"/>
                      </a:lnTo>
                      <a:lnTo>
                        <a:pt x="1692" y="888"/>
                      </a:lnTo>
                      <a:lnTo>
                        <a:pt x="1698" y="888"/>
                      </a:lnTo>
                      <a:lnTo>
                        <a:pt x="1704" y="888"/>
                      </a:lnTo>
                      <a:lnTo>
                        <a:pt x="1704" y="894"/>
                      </a:lnTo>
                      <a:lnTo>
                        <a:pt x="1710" y="894"/>
                      </a:lnTo>
                      <a:lnTo>
                        <a:pt x="1716" y="894"/>
                      </a:lnTo>
                      <a:lnTo>
                        <a:pt x="1716" y="900"/>
                      </a:lnTo>
                      <a:lnTo>
                        <a:pt x="1722" y="900"/>
                      </a:lnTo>
                      <a:lnTo>
                        <a:pt x="1728" y="900"/>
                      </a:lnTo>
                      <a:lnTo>
                        <a:pt x="1734" y="900"/>
                      </a:lnTo>
                      <a:lnTo>
                        <a:pt x="1734" y="906"/>
                      </a:lnTo>
                      <a:lnTo>
                        <a:pt x="1740" y="906"/>
                      </a:lnTo>
                      <a:lnTo>
                        <a:pt x="1746" y="906"/>
                      </a:lnTo>
                      <a:lnTo>
                        <a:pt x="1752" y="906"/>
                      </a:lnTo>
                      <a:lnTo>
                        <a:pt x="1758" y="906"/>
                      </a:lnTo>
                      <a:lnTo>
                        <a:pt x="1758" y="912"/>
                      </a:lnTo>
                      <a:lnTo>
                        <a:pt x="1764" y="912"/>
                      </a:lnTo>
                      <a:lnTo>
                        <a:pt x="1770" y="912"/>
                      </a:lnTo>
                      <a:lnTo>
                        <a:pt x="1776" y="912"/>
                      </a:lnTo>
                      <a:lnTo>
                        <a:pt x="1782" y="912"/>
                      </a:lnTo>
                      <a:lnTo>
                        <a:pt x="1788" y="912"/>
                      </a:lnTo>
                      <a:lnTo>
                        <a:pt x="1794" y="912"/>
                      </a:lnTo>
                      <a:lnTo>
                        <a:pt x="1800" y="912"/>
                      </a:lnTo>
                      <a:lnTo>
                        <a:pt x="1806" y="912"/>
                      </a:lnTo>
                      <a:lnTo>
                        <a:pt x="1812" y="912"/>
                      </a:lnTo>
                      <a:lnTo>
                        <a:pt x="1818" y="912"/>
                      </a:lnTo>
                      <a:lnTo>
                        <a:pt x="1818" y="906"/>
                      </a:lnTo>
                      <a:lnTo>
                        <a:pt x="1824" y="906"/>
                      </a:lnTo>
                      <a:lnTo>
                        <a:pt x="1830" y="906"/>
                      </a:lnTo>
                      <a:lnTo>
                        <a:pt x="1836" y="906"/>
                      </a:lnTo>
                      <a:lnTo>
                        <a:pt x="1836" y="900"/>
                      </a:lnTo>
                      <a:lnTo>
                        <a:pt x="1842" y="900"/>
                      </a:lnTo>
                      <a:lnTo>
                        <a:pt x="1848" y="900"/>
                      </a:lnTo>
                      <a:lnTo>
                        <a:pt x="1854" y="900"/>
                      </a:lnTo>
                      <a:lnTo>
                        <a:pt x="1854" y="894"/>
                      </a:lnTo>
                      <a:lnTo>
                        <a:pt x="1860" y="894"/>
                      </a:lnTo>
                      <a:lnTo>
                        <a:pt x="1866" y="888"/>
                      </a:lnTo>
                      <a:lnTo>
                        <a:pt x="1872" y="888"/>
                      </a:lnTo>
                      <a:lnTo>
                        <a:pt x="1872" y="882"/>
                      </a:lnTo>
                      <a:lnTo>
                        <a:pt x="1878" y="882"/>
                      </a:lnTo>
                      <a:lnTo>
                        <a:pt x="1884" y="876"/>
                      </a:lnTo>
                      <a:lnTo>
                        <a:pt x="1890" y="876"/>
                      </a:lnTo>
                      <a:lnTo>
                        <a:pt x="1890" y="870"/>
                      </a:lnTo>
                      <a:lnTo>
                        <a:pt x="1896" y="870"/>
                      </a:lnTo>
                      <a:lnTo>
                        <a:pt x="1896" y="864"/>
                      </a:lnTo>
                      <a:lnTo>
                        <a:pt x="1902" y="864"/>
                      </a:lnTo>
                      <a:lnTo>
                        <a:pt x="1902" y="858"/>
                      </a:lnTo>
                      <a:lnTo>
                        <a:pt x="1908" y="858"/>
                      </a:lnTo>
                      <a:lnTo>
                        <a:pt x="1914" y="852"/>
                      </a:lnTo>
                      <a:lnTo>
                        <a:pt x="1920" y="852"/>
                      </a:lnTo>
                      <a:lnTo>
                        <a:pt x="1926" y="852"/>
                      </a:lnTo>
                      <a:lnTo>
                        <a:pt x="1926" y="846"/>
                      </a:lnTo>
                      <a:lnTo>
                        <a:pt x="1932" y="846"/>
                      </a:lnTo>
                      <a:lnTo>
                        <a:pt x="1932" y="852"/>
                      </a:lnTo>
                      <a:lnTo>
                        <a:pt x="1938" y="852"/>
                      </a:lnTo>
                      <a:lnTo>
                        <a:pt x="1944" y="852"/>
                      </a:lnTo>
                      <a:lnTo>
                        <a:pt x="1950" y="852"/>
                      </a:lnTo>
                      <a:lnTo>
                        <a:pt x="1950" y="858"/>
                      </a:lnTo>
                      <a:lnTo>
                        <a:pt x="1956" y="858"/>
                      </a:lnTo>
                      <a:lnTo>
                        <a:pt x="1962" y="858"/>
                      </a:lnTo>
                      <a:lnTo>
                        <a:pt x="1962" y="864"/>
                      </a:lnTo>
                      <a:lnTo>
                        <a:pt x="1968" y="864"/>
                      </a:lnTo>
                      <a:lnTo>
                        <a:pt x="1974" y="864"/>
                      </a:lnTo>
                      <a:lnTo>
                        <a:pt x="1974" y="870"/>
                      </a:lnTo>
                      <a:lnTo>
                        <a:pt x="1980" y="870"/>
                      </a:lnTo>
                      <a:lnTo>
                        <a:pt x="1986" y="870"/>
                      </a:lnTo>
                      <a:lnTo>
                        <a:pt x="1992" y="870"/>
                      </a:lnTo>
                      <a:lnTo>
                        <a:pt x="1992" y="876"/>
                      </a:lnTo>
                      <a:lnTo>
                        <a:pt x="1998" y="876"/>
                      </a:lnTo>
                      <a:lnTo>
                        <a:pt x="2004" y="876"/>
                      </a:lnTo>
                      <a:lnTo>
                        <a:pt x="2004" y="882"/>
                      </a:lnTo>
                      <a:lnTo>
                        <a:pt x="2010" y="882"/>
                      </a:lnTo>
                      <a:lnTo>
                        <a:pt x="2016" y="882"/>
                      </a:lnTo>
                      <a:lnTo>
                        <a:pt x="2022" y="882"/>
                      </a:lnTo>
                      <a:lnTo>
                        <a:pt x="2028" y="882"/>
                      </a:lnTo>
                      <a:lnTo>
                        <a:pt x="2028" y="888"/>
                      </a:lnTo>
                      <a:lnTo>
                        <a:pt x="2034" y="888"/>
                      </a:lnTo>
                      <a:lnTo>
                        <a:pt x="2040" y="888"/>
                      </a:lnTo>
                      <a:lnTo>
                        <a:pt x="2046" y="882"/>
                      </a:lnTo>
                      <a:lnTo>
                        <a:pt x="2052" y="882"/>
                      </a:lnTo>
                      <a:lnTo>
                        <a:pt x="2058" y="882"/>
                      </a:lnTo>
                      <a:lnTo>
                        <a:pt x="2064" y="882"/>
                      </a:lnTo>
                      <a:lnTo>
                        <a:pt x="2070" y="882"/>
                      </a:lnTo>
                      <a:lnTo>
                        <a:pt x="2076" y="882"/>
                      </a:lnTo>
                      <a:lnTo>
                        <a:pt x="2082" y="882"/>
                      </a:lnTo>
                      <a:lnTo>
                        <a:pt x="2088" y="882"/>
                      </a:lnTo>
                      <a:lnTo>
                        <a:pt x="2094" y="882"/>
                      </a:lnTo>
                      <a:lnTo>
                        <a:pt x="2100" y="882"/>
                      </a:lnTo>
                      <a:lnTo>
                        <a:pt x="2100" y="876"/>
                      </a:lnTo>
                      <a:lnTo>
                        <a:pt x="2106" y="876"/>
                      </a:lnTo>
                      <a:lnTo>
                        <a:pt x="2112" y="876"/>
                      </a:lnTo>
                      <a:lnTo>
                        <a:pt x="2118" y="876"/>
                      </a:lnTo>
                      <a:lnTo>
                        <a:pt x="2124" y="876"/>
                      </a:lnTo>
                      <a:lnTo>
                        <a:pt x="2130" y="876"/>
                      </a:lnTo>
                      <a:lnTo>
                        <a:pt x="2136" y="876"/>
                      </a:lnTo>
                      <a:lnTo>
                        <a:pt x="2142" y="876"/>
                      </a:lnTo>
                      <a:lnTo>
                        <a:pt x="2148" y="876"/>
                      </a:lnTo>
                      <a:lnTo>
                        <a:pt x="2154" y="876"/>
                      </a:lnTo>
                      <a:lnTo>
                        <a:pt x="2160" y="876"/>
                      </a:lnTo>
                      <a:lnTo>
                        <a:pt x="2166" y="876"/>
                      </a:lnTo>
                      <a:lnTo>
                        <a:pt x="2172" y="876"/>
                      </a:lnTo>
                      <a:lnTo>
                        <a:pt x="2178" y="876"/>
                      </a:lnTo>
                      <a:lnTo>
                        <a:pt x="2184" y="876"/>
                      </a:lnTo>
                      <a:lnTo>
                        <a:pt x="2190" y="876"/>
                      </a:lnTo>
                      <a:lnTo>
                        <a:pt x="2196" y="876"/>
                      </a:lnTo>
                      <a:lnTo>
                        <a:pt x="2202" y="876"/>
                      </a:lnTo>
                      <a:lnTo>
                        <a:pt x="2208" y="876"/>
                      </a:lnTo>
                      <a:lnTo>
                        <a:pt x="2214" y="876"/>
                      </a:lnTo>
                      <a:lnTo>
                        <a:pt x="2220" y="876"/>
                      </a:lnTo>
                      <a:lnTo>
                        <a:pt x="2226" y="876"/>
                      </a:lnTo>
                      <a:lnTo>
                        <a:pt x="2232" y="876"/>
                      </a:lnTo>
                      <a:lnTo>
                        <a:pt x="2238" y="876"/>
                      </a:lnTo>
                      <a:lnTo>
                        <a:pt x="2244" y="876"/>
                      </a:lnTo>
                      <a:lnTo>
                        <a:pt x="2250" y="876"/>
                      </a:lnTo>
                      <a:lnTo>
                        <a:pt x="2250" y="882"/>
                      </a:lnTo>
                      <a:lnTo>
                        <a:pt x="2256" y="882"/>
                      </a:lnTo>
                      <a:lnTo>
                        <a:pt x="2262" y="882"/>
                      </a:lnTo>
                      <a:lnTo>
                        <a:pt x="2268" y="882"/>
                      </a:lnTo>
                      <a:lnTo>
                        <a:pt x="2274" y="882"/>
                      </a:lnTo>
                      <a:lnTo>
                        <a:pt x="2280" y="882"/>
                      </a:lnTo>
                      <a:lnTo>
                        <a:pt x="2286" y="882"/>
                      </a:lnTo>
                      <a:lnTo>
                        <a:pt x="2292" y="882"/>
                      </a:lnTo>
                      <a:lnTo>
                        <a:pt x="2298" y="882"/>
                      </a:lnTo>
                      <a:lnTo>
                        <a:pt x="2304" y="882"/>
                      </a:lnTo>
                      <a:lnTo>
                        <a:pt x="2310" y="882"/>
                      </a:lnTo>
                      <a:lnTo>
                        <a:pt x="2310" y="888"/>
                      </a:lnTo>
                      <a:lnTo>
                        <a:pt x="2316" y="888"/>
                      </a:lnTo>
                      <a:lnTo>
                        <a:pt x="2322" y="888"/>
                      </a:lnTo>
                      <a:lnTo>
                        <a:pt x="2328" y="888"/>
                      </a:lnTo>
                      <a:lnTo>
                        <a:pt x="2334" y="888"/>
                      </a:lnTo>
                      <a:lnTo>
                        <a:pt x="2340" y="888"/>
                      </a:lnTo>
                      <a:lnTo>
                        <a:pt x="2346" y="888"/>
                      </a:lnTo>
                      <a:lnTo>
                        <a:pt x="2352" y="888"/>
                      </a:lnTo>
                      <a:lnTo>
                        <a:pt x="2352" y="894"/>
                      </a:lnTo>
                      <a:lnTo>
                        <a:pt x="2358" y="894"/>
                      </a:lnTo>
                      <a:lnTo>
                        <a:pt x="2364" y="894"/>
                      </a:lnTo>
                      <a:lnTo>
                        <a:pt x="2370" y="894"/>
                      </a:lnTo>
                      <a:lnTo>
                        <a:pt x="2376" y="894"/>
                      </a:lnTo>
                      <a:lnTo>
                        <a:pt x="2382" y="894"/>
                      </a:lnTo>
                      <a:lnTo>
                        <a:pt x="2388" y="894"/>
                      </a:lnTo>
                      <a:lnTo>
                        <a:pt x="2394" y="894"/>
                      </a:lnTo>
                      <a:lnTo>
                        <a:pt x="2400" y="894"/>
                      </a:lnTo>
                      <a:lnTo>
                        <a:pt x="2406" y="894"/>
                      </a:lnTo>
                      <a:lnTo>
                        <a:pt x="2406" y="900"/>
                      </a:lnTo>
                      <a:lnTo>
                        <a:pt x="2412" y="900"/>
                      </a:lnTo>
                      <a:lnTo>
                        <a:pt x="2418" y="900"/>
                      </a:lnTo>
                      <a:lnTo>
                        <a:pt x="2424" y="900"/>
                      </a:lnTo>
                      <a:lnTo>
                        <a:pt x="2430" y="900"/>
                      </a:lnTo>
                      <a:lnTo>
                        <a:pt x="2436" y="900"/>
                      </a:lnTo>
                      <a:lnTo>
                        <a:pt x="2442" y="900"/>
                      </a:lnTo>
                      <a:lnTo>
                        <a:pt x="2448" y="900"/>
                      </a:lnTo>
                      <a:lnTo>
                        <a:pt x="2454" y="900"/>
                      </a:lnTo>
                      <a:lnTo>
                        <a:pt x="2460" y="900"/>
                      </a:lnTo>
                      <a:lnTo>
                        <a:pt x="2466" y="900"/>
                      </a:lnTo>
                      <a:lnTo>
                        <a:pt x="2466" y="906"/>
                      </a:lnTo>
                      <a:lnTo>
                        <a:pt x="2472" y="906"/>
                      </a:lnTo>
                      <a:lnTo>
                        <a:pt x="2478" y="906"/>
                      </a:lnTo>
                      <a:lnTo>
                        <a:pt x="2484" y="906"/>
                      </a:lnTo>
                      <a:lnTo>
                        <a:pt x="2490" y="906"/>
                      </a:lnTo>
                      <a:lnTo>
                        <a:pt x="2496" y="906"/>
                      </a:lnTo>
                      <a:lnTo>
                        <a:pt x="2502" y="906"/>
                      </a:lnTo>
                      <a:lnTo>
                        <a:pt x="2508" y="906"/>
                      </a:lnTo>
                      <a:lnTo>
                        <a:pt x="2514" y="906"/>
                      </a:lnTo>
                      <a:lnTo>
                        <a:pt x="2520" y="906"/>
                      </a:lnTo>
                      <a:lnTo>
                        <a:pt x="2526" y="906"/>
                      </a:lnTo>
                      <a:lnTo>
                        <a:pt x="2532" y="906"/>
                      </a:lnTo>
                      <a:lnTo>
                        <a:pt x="2538" y="906"/>
                      </a:lnTo>
                      <a:lnTo>
                        <a:pt x="2544" y="906"/>
                      </a:lnTo>
                      <a:lnTo>
                        <a:pt x="2544" y="900"/>
                      </a:lnTo>
                      <a:lnTo>
                        <a:pt x="2550" y="900"/>
                      </a:lnTo>
                      <a:lnTo>
                        <a:pt x="2556" y="900"/>
                      </a:lnTo>
                      <a:lnTo>
                        <a:pt x="2562" y="900"/>
                      </a:lnTo>
                      <a:lnTo>
                        <a:pt x="2568" y="900"/>
                      </a:lnTo>
                      <a:lnTo>
                        <a:pt x="2574" y="894"/>
                      </a:lnTo>
                      <a:lnTo>
                        <a:pt x="2580" y="894"/>
                      </a:lnTo>
                      <a:lnTo>
                        <a:pt x="2586" y="894"/>
                      </a:lnTo>
                      <a:lnTo>
                        <a:pt x="2586" y="888"/>
                      </a:lnTo>
                      <a:lnTo>
                        <a:pt x="2592" y="888"/>
                      </a:lnTo>
                      <a:lnTo>
                        <a:pt x="2598" y="888"/>
                      </a:lnTo>
                      <a:lnTo>
                        <a:pt x="2604" y="888"/>
                      </a:lnTo>
                      <a:lnTo>
                        <a:pt x="2604" y="882"/>
                      </a:lnTo>
                      <a:lnTo>
                        <a:pt x="2610" y="882"/>
                      </a:lnTo>
                      <a:lnTo>
                        <a:pt x="2616" y="882"/>
                      </a:lnTo>
                      <a:lnTo>
                        <a:pt x="2616" y="876"/>
                      </a:lnTo>
                      <a:lnTo>
                        <a:pt x="2622" y="876"/>
                      </a:lnTo>
                      <a:lnTo>
                        <a:pt x="2628" y="876"/>
                      </a:lnTo>
                      <a:lnTo>
                        <a:pt x="2634" y="870"/>
                      </a:lnTo>
                      <a:lnTo>
                        <a:pt x="2640" y="870"/>
                      </a:lnTo>
                      <a:lnTo>
                        <a:pt x="2646" y="870"/>
                      </a:lnTo>
                      <a:lnTo>
                        <a:pt x="2652" y="870"/>
                      </a:lnTo>
                      <a:lnTo>
                        <a:pt x="2658" y="870"/>
                      </a:lnTo>
                      <a:lnTo>
                        <a:pt x="2664" y="870"/>
                      </a:lnTo>
                      <a:lnTo>
                        <a:pt x="2670" y="876"/>
                      </a:lnTo>
                      <a:lnTo>
                        <a:pt x="2676" y="876"/>
                      </a:lnTo>
                      <a:lnTo>
                        <a:pt x="2682" y="876"/>
                      </a:lnTo>
                      <a:lnTo>
                        <a:pt x="2682" y="882"/>
                      </a:lnTo>
                      <a:lnTo>
                        <a:pt x="2688" y="882"/>
                      </a:lnTo>
                      <a:lnTo>
                        <a:pt x="2694" y="882"/>
                      </a:lnTo>
                      <a:lnTo>
                        <a:pt x="2694" y="888"/>
                      </a:lnTo>
                      <a:lnTo>
                        <a:pt x="2700" y="888"/>
                      </a:lnTo>
                      <a:lnTo>
                        <a:pt x="2706" y="888"/>
                      </a:lnTo>
                      <a:lnTo>
                        <a:pt x="2712" y="888"/>
                      </a:lnTo>
                      <a:lnTo>
                        <a:pt x="2712" y="894"/>
                      </a:lnTo>
                      <a:lnTo>
                        <a:pt x="2718" y="894"/>
                      </a:lnTo>
                      <a:lnTo>
                        <a:pt x="2724" y="894"/>
                      </a:lnTo>
                      <a:lnTo>
                        <a:pt x="2730" y="900"/>
                      </a:lnTo>
                      <a:lnTo>
                        <a:pt x="2736" y="900"/>
                      </a:lnTo>
                      <a:lnTo>
                        <a:pt x="2742" y="900"/>
                      </a:lnTo>
                      <a:lnTo>
                        <a:pt x="2748" y="900"/>
                      </a:lnTo>
                      <a:lnTo>
                        <a:pt x="2754" y="900"/>
                      </a:lnTo>
                      <a:lnTo>
                        <a:pt x="2754" y="906"/>
                      </a:lnTo>
                      <a:lnTo>
                        <a:pt x="2760" y="906"/>
                      </a:lnTo>
                      <a:lnTo>
                        <a:pt x="2766" y="906"/>
                      </a:lnTo>
                      <a:lnTo>
                        <a:pt x="2772" y="906"/>
                      </a:lnTo>
                      <a:lnTo>
                        <a:pt x="2778" y="906"/>
                      </a:lnTo>
                      <a:lnTo>
                        <a:pt x="2784" y="906"/>
                      </a:lnTo>
                      <a:lnTo>
                        <a:pt x="2790" y="906"/>
                      </a:lnTo>
                      <a:lnTo>
                        <a:pt x="2796" y="906"/>
                      </a:lnTo>
                      <a:lnTo>
                        <a:pt x="2802" y="906"/>
                      </a:lnTo>
                      <a:lnTo>
                        <a:pt x="2808" y="906"/>
                      </a:lnTo>
                      <a:lnTo>
                        <a:pt x="2814" y="906"/>
                      </a:lnTo>
                      <a:lnTo>
                        <a:pt x="2820" y="906"/>
                      </a:lnTo>
                      <a:lnTo>
                        <a:pt x="2826" y="906"/>
                      </a:lnTo>
                      <a:lnTo>
                        <a:pt x="2832" y="906"/>
                      </a:lnTo>
                      <a:lnTo>
                        <a:pt x="2832" y="900"/>
                      </a:lnTo>
                      <a:lnTo>
                        <a:pt x="2838" y="900"/>
                      </a:lnTo>
                      <a:lnTo>
                        <a:pt x="2844" y="900"/>
                      </a:lnTo>
                      <a:lnTo>
                        <a:pt x="2850" y="900"/>
                      </a:lnTo>
                      <a:lnTo>
                        <a:pt x="2856" y="900"/>
                      </a:lnTo>
                      <a:lnTo>
                        <a:pt x="2862" y="900"/>
                      </a:lnTo>
                      <a:lnTo>
                        <a:pt x="2868" y="900"/>
                      </a:lnTo>
                      <a:lnTo>
                        <a:pt x="2874" y="900"/>
                      </a:lnTo>
                      <a:lnTo>
                        <a:pt x="2880" y="900"/>
                      </a:lnTo>
                      <a:lnTo>
                        <a:pt x="2886" y="900"/>
                      </a:lnTo>
                      <a:lnTo>
                        <a:pt x="2892" y="900"/>
                      </a:lnTo>
                      <a:lnTo>
                        <a:pt x="2892" y="894"/>
                      </a:lnTo>
                      <a:lnTo>
                        <a:pt x="2898" y="894"/>
                      </a:lnTo>
                      <a:lnTo>
                        <a:pt x="2904" y="894"/>
                      </a:lnTo>
                      <a:lnTo>
                        <a:pt x="2910" y="894"/>
                      </a:lnTo>
                      <a:lnTo>
                        <a:pt x="2916" y="894"/>
                      </a:lnTo>
                      <a:lnTo>
                        <a:pt x="2922" y="894"/>
                      </a:lnTo>
                      <a:lnTo>
                        <a:pt x="2928" y="894"/>
                      </a:lnTo>
                      <a:lnTo>
                        <a:pt x="2934" y="894"/>
                      </a:lnTo>
                      <a:lnTo>
                        <a:pt x="2940" y="894"/>
                      </a:lnTo>
                      <a:lnTo>
                        <a:pt x="2946" y="894"/>
                      </a:lnTo>
                      <a:lnTo>
                        <a:pt x="2946" y="888"/>
                      </a:lnTo>
                      <a:lnTo>
                        <a:pt x="2952" y="888"/>
                      </a:lnTo>
                      <a:lnTo>
                        <a:pt x="2958" y="888"/>
                      </a:lnTo>
                      <a:lnTo>
                        <a:pt x="2964" y="888"/>
                      </a:lnTo>
                      <a:lnTo>
                        <a:pt x="2970" y="888"/>
                      </a:lnTo>
                      <a:lnTo>
                        <a:pt x="2976" y="888"/>
                      </a:lnTo>
                      <a:lnTo>
                        <a:pt x="2982" y="888"/>
                      </a:lnTo>
                      <a:lnTo>
                        <a:pt x="2988" y="888"/>
                      </a:lnTo>
                      <a:lnTo>
                        <a:pt x="2988" y="882"/>
                      </a:lnTo>
                      <a:lnTo>
                        <a:pt x="2994" y="882"/>
                      </a:lnTo>
                      <a:lnTo>
                        <a:pt x="3000" y="882"/>
                      </a:lnTo>
                      <a:lnTo>
                        <a:pt x="3006" y="882"/>
                      </a:lnTo>
                      <a:lnTo>
                        <a:pt x="3012" y="882"/>
                      </a:lnTo>
                      <a:lnTo>
                        <a:pt x="3018" y="882"/>
                      </a:lnTo>
                      <a:lnTo>
                        <a:pt x="3024" y="882"/>
                      </a:lnTo>
                      <a:lnTo>
                        <a:pt x="3030" y="882"/>
                      </a:lnTo>
                      <a:lnTo>
                        <a:pt x="3036" y="882"/>
                      </a:lnTo>
                      <a:lnTo>
                        <a:pt x="3042" y="882"/>
                      </a:lnTo>
                      <a:lnTo>
                        <a:pt x="3048" y="882"/>
                      </a:lnTo>
                      <a:lnTo>
                        <a:pt x="3048" y="876"/>
                      </a:lnTo>
                      <a:lnTo>
                        <a:pt x="3054" y="876"/>
                      </a:lnTo>
                      <a:lnTo>
                        <a:pt x="3060" y="876"/>
                      </a:lnTo>
                      <a:lnTo>
                        <a:pt x="3066" y="876"/>
                      </a:lnTo>
                      <a:lnTo>
                        <a:pt x="3072" y="876"/>
                      </a:lnTo>
                      <a:lnTo>
                        <a:pt x="3078" y="876"/>
                      </a:lnTo>
                      <a:lnTo>
                        <a:pt x="3084" y="876"/>
                      </a:lnTo>
                      <a:lnTo>
                        <a:pt x="3090" y="876"/>
                      </a:lnTo>
                      <a:lnTo>
                        <a:pt x="3096" y="876"/>
                      </a:lnTo>
                      <a:lnTo>
                        <a:pt x="3102" y="876"/>
                      </a:lnTo>
                      <a:lnTo>
                        <a:pt x="3108" y="876"/>
                      </a:lnTo>
                      <a:lnTo>
                        <a:pt x="3114" y="876"/>
                      </a:lnTo>
                      <a:lnTo>
                        <a:pt x="3120" y="876"/>
                      </a:lnTo>
                      <a:lnTo>
                        <a:pt x="3126" y="876"/>
                      </a:lnTo>
                      <a:lnTo>
                        <a:pt x="3132" y="876"/>
                      </a:lnTo>
                      <a:lnTo>
                        <a:pt x="3138" y="876"/>
                      </a:lnTo>
                      <a:lnTo>
                        <a:pt x="3144" y="876"/>
                      </a:lnTo>
                      <a:lnTo>
                        <a:pt x="3150" y="876"/>
                      </a:lnTo>
                      <a:lnTo>
                        <a:pt x="3156" y="876"/>
                      </a:lnTo>
                      <a:lnTo>
                        <a:pt x="3162" y="876"/>
                      </a:lnTo>
                      <a:lnTo>
                        <a:pt x="3168" y="876"/>
                      </a:lnTo>
                      <a:lnTo>
                        <a:pt x="3174" y="876"/>
                      </a:lnTo>
                      <a:lnTo>
                        <a:pt x="3180" y="876"/>
                      </a:lnTo>
                      <a:lnTo>
                        <a:pt x="3186" y="876"/>
                      </a:lnTo>
                      <a:lnTo>
                        <a:pt x="3192" y="876"/>
                      </a:lnTo>
                      <a:lnTo>
                        <a:pt x="3198" y="876"/>
                      </a:lnTo>
                      <a:lnTo>
                        <a:pt x="3198" y="882"/>
                      </a:lnTo>
                      <a:lnTo>
                        <a:pt x="3204" y="882"/>
                      </a:lnTo>
                      <a:lnTo>
                        <a:pt x="3210" y="882"/>
                      </a:lnTo>
                      <a:lnTo>
                        <a:pt x="3216" y="882"/>
                      </a:lnTo>
                      <a:lnTo>
                        <a:pt x="3222" y="882"/>
                      </a:lnTo>
                      <a:lnTo>
                        <a:pt x="3228" y="882"/>
                      </a:lnTo>
                      <a:lnTo>
                        <a:pt x="3234" y="882"/>
                      </a:lnTo>
                      <a:lnTo>
                        <a:pt x="3240" y="882"/>
                      </a:lnTo>
                      <a:lnTo>
                        <a:pt x="3246" y="882"/>
                      </a:lnTo>
                      <a:lnTo>
                        <a:pt x="3252" y="882"/>
                      </a:lnTo>
                      <a:lnTo>
                        <a:pt x="3258" y="888"/>
                      </a:lnTo>
                      <a:lnTo>
                        <a:pt x="3264" y="888"/>
                      </a:lnTo>
                      <a:lnTo>
                        <a:pt x="3270" y="888"/>
                      </a:lnTo>
                      <a:lnTo>
                        <a:pt x="3270" y="882"/>
                      </a:lnTo>
                      <a:lnTo>
                        <a:pt x="3276" y="882"/>
                      </a:lnTo>
                      <a:lnTo>
                        <a:pt x="3282" y="882"/>
                      </a:lnTo>
                      <a:lnTo>
                        <a:pt x="3288" y="882"/>
                      </a:lnTo>
                      <a:lnTo>
                        <a:pt x="3294" y="882"/>
                      </a:lnTo>
                      <a:lnTo>
                        <a:pt x="3294" y="876"/>
                      </a:lnTo>
                      <a:lnTo>
                        <a:pt x="3300" y="876"/>
                      </a:lnTo>
                      <a:lnTo>
                        <a:pt x="3306" y="876"/>
                      </a:lnTo>
                      <a:lnTo>
                        <a:pt x="3306" y="870"/>
                      </a:lnTo>
                      <a:lnTo>
                        <a:pt x="3312" y="870"/>
                      </a:lnTo>
                      <a:lnTo>
                        <a:pt x="3318" y="870"/>
                      </a:lnTo>
                      <a:lnTo>
                        <a:pt x="3324" y="870"/>
                      </a:lnTo>
                      <a:lnTo>
                        <a:pt x="3324" y="864"/>
                      </a:lnTo>
                      <a:lnTo>
                        <a:pt x="3330" y="864"/>
                      </a:lnTo>
                      <a:lnTo>
                        <a:pt x="3336" y="864"/>
                      </a:lnTo>
                      <a:lnTo>
                        <a:pt x="3336" y="858"/>
                      </a:lnTo>
                      <a:lnTo>
                        <a:pt x="3342" y="858"/>
                      </a:lnTo>
                      <a:lnTo>
                        <a:pt x="3348" y="858"/>
                      </a:lnTo>
                      <a:lnTo>
                        <a:pt x="3348" y="852"/>
                      </a:lnTo>
                      <a:lnTo>
                        <a:pt x="3354" y="852"/>
                      </a:lnTo>
                      <a:lnTo>
                        <a:pt x="3360" y="852"/>
                      </a:lnTo>
                      <a:lnTo>
                        <a:pt x="3366" y="852"/>
                      </a:lnTo>
                      <a:lnTo>
                        <a:pt x="3366" y="846"/>
                      </a:lnTo>
                      <a:lnTo>
                        <a:pt x="3372" y="846"/>
                      </a:lnTo>
                      <a:lnTo>
                        <a:pt x="3372" y="852"/>
                      </a:lnTo>
                      <a:lnTo>
                        <a:pt x="3378" y="852"/>
                      </a:lnTo>
                      <a:lnTo>
                        <a:pt x="3384" y="852"/>
                      </a:lnTo>
                      <a:lnTo>
                        <a:pt x="3390" y="858"/>
                      </a:lnTo>
                      <a:lnTo>
                        <a:pt x="3396" y="858"/>
                      </a:lnTo>
                      <a:lnTo>
                        <a:pt x="3396" y="864"/>
                      </a:lnTo>
                      <a:lnTo>
                        <a:pt x="3402" y="864"/>
                      </a:lnTo>
                      <a:lnTo>
                        <a:pt x="3402" y="870"/>
                      </a:lnTo>
                      <a:lnTo>
                        <a:pt x="3408" y="870"/>
                      </a:lnTo>
                      <a:lnTo>
                        <a:pt x="3408" y="876"/>
                      </a:lnTo>
                      <a:lnTo>
                        <a:pt x="3414" y="876"/>
                      </a:lnTo>
                      <a:lnTo>
                        <a:pt x="3420" y="882"/>
                      </a:lnTo>
                      <a:lnTo>
                        <a:pt x="3426" y="882"/>
                      </a:lnTo>
                      <a:lnTo>
                        <a:pt x="3426" y="888"/>
                      </a:lnTo>
                      <a:lnTo>
                        <a:pt x="3432" y="888"/>
                      </a:lnTo>
                      <a:lnTo>
                        <a:pt x="3438" y="894"/>
                      </a:lnTo>
                      <a:lnTo>
                        <a:pt x="3444" y="894"/>
                      </a:lnTo>
                      <a:lnTo>
                        <a:pt x="3444" y="900"/>
                      </a:lnTo>
                      <a:lnTo>
                        <a:pt x="3450" y="900"/>
                      </a:lnTo>
                      <a:lnTo>
                        <a:pt x="3456" y="900"/>
                      </a:lnTo>
                      <a:lnTo>
                        <a:pt x="3462" y="900"/>
                      </a:lnTo>
                      <a:lnTo>
                        <a:pt x="3462" y="906"/>
                      </a:lnTo>
                      <a:lnTo>
                        <a:pt x="3468" y="906"/>
                      </a:lnTo>
                      <a:lnTo>
                        <a:pt x="3474" y="906"/>
                      </a:lnTo>
                      <a:lnTo>
                        <a:pt x="3480" y="906"/>
                      </a:lnTo>
                      <a:lnTo>
                        <a:pt x="3480" y="912"/>
                      </a:lnTo>
                      <a:lnTo>
                        <a:pt x="3486" y="912"/>
                      </a:lnTo>
                      <a:lnTo>
                        <a:pt x="3492" y="912"/>
                      </a:lnTo>
                      <a:lnTo>
                        <a:pt x="3498" y="912"/>
                      </a:lnTo>
                      <a:lnTo>
                        <a:pt x="3504" y="912"/>
                      </a:lnTo>
                      <a:lnTo>
                        <a:pt x="3510" y="912"/>
                      </a:lnTo>
                      <a:lnTo>
                        <a:pt x="3516" y="912"/>
                      </a:lnTo>
                      <a:lnTo>
                        <a:pt x="3522" y="912"/>
                      </a:lnTo>
                      <a:lnTo>
                        <a:pt x="3528" y="912"/>
                      </a:lnTo>
                      <a:lnTo>
                        <a:pt x="3534" y="912"/>
                      </a:lnTo>
                      <a:lnTo>
                        <a:pt x="3540" y="912"/>
                      </a:lnTo>
                      <a:lnTo>
                        <a:pt x="3540" y="906"/>
                      </a:lnTo>
                      <a:lnTo>
                        <a:pt x="3546" y="906"/>
                      </a:lnTo>
                      <a:lnTo>
                        <a:pt x="3552" y="906"/>
                      </a:lnTo>
                      <a:lnTo>
                        <a:pt x="3558" y="906"/>
                      </a:lnTo>
                      <a:lnTo>
                        <a:pt x="3564" y="906"/>
                      </a:lnTo>
                      <a:lnTo>
                        <a:pt x="3564" y="900"/>
                      </a:lnTo>
                      <a:lnTo>
                        <a:pt x="3570" y="900"/>
                      </a:lnTo>
                      <a:lnTo>
                        <a:pt x="3576" y="900"/>
                      </a:lnTo>
                      <a:lnTo>
                        <a:pt x="3582" y="900"/>
                      </a:lnTo>
                      <a:lnTo>
                        <a:pt x="3582" y="894"/>
                      </a:lnTo>
                      <a:lnTo>
                        <a:pt x="3588" y="894"/>
                      </a:lnTo>
                      <a:lnTo>
                        <a:pt x="3594" y="894"/>
                      </a:lnTo>
                      <a:lnTo>
                        <a:pt x="3594" y="888"/>
                      </a:lnTo>
                      <a:lnTo>
                        <a:pt x="3600" y="888"/>
                      </a:lnTo>
                      <a:lnTo>
                        <a:pt x="3606" y="888"/>
                      </a:lnTo>
                      <a:lnTo>
                        <a:pt x="3606" y="882"/>
                      </a:lnTo>
                      <a:lnTo>
                        <a:pt x="3612" y="882"/>
                      </a:lnTo>
                      <a:lnTo>
                        <a:pt x="3618" y="882"/>
                      </a:lnTo>
                      <a:lnTo>
                        <a:pt x="3618" y="876"/>
                      </a:lnTo>
                      <a:lnTo>
                        <a:pt x="3624" y="876"/>
                      </a:lnTo>
                      <a:lnTo>
                        <a:pt x="3630" y="876"/>
                      </a:lnTo>
                      <a:lnTo>
                        <a:pt x="3630" y="870"/>
                      </a:lnTo>
                      <a:lnTo>
                        <a:pt x="3636" y="870"/>
                      </a:lnTo>
                      <a:lnTo>
                        <a:pt x="3636" y="864"/>
                      </a:lnTo>
                      <a:lnTo>
                        <a:pt x="3642" y="864"/>
                      </a:lnTo>
                      <a:lnTo>
                        <a:pt x="3648" y="864"/>
                      </a:lnTo>
                      <a:lnTo>
                        <a:pt x="3648" y="858"/>
                      </a:lnTo>
                      <a:lnTo>
                        <a:pt x="3654" y="858"/>
                      </a:lnTo>
                      <a:lnTo>
                        <a:pt x="3660" y="858"/>
                      </a:lnTo>
                      <a:lnTo>
                        <a:pt x="3660" y="852"/>
                      </a:lnTo>
                      <a:lnTo>
                        <a:pt x="3666" y="852"/>
                      </a:lnTo>
                      <a:lnTo>
                        <a:pt x="3672" y="852"/>
                      </a:lnTo>
                      <a:lnTo>
                        <a:pt x="3672" y="846"/>
                      </a:lnTo>
                      <a:lnTo>
                        <a:pt x="3678" y="846"/>
                      </a:lnTo>
                      <a:lnTo>
                        <a:pt x="3684" y="840"/>
                      </a:lnTo>
                      <a:lnTo>
                        <a:pt x="3690" y="840"/>
                      </a:lnTo>
                      <a:lnTo>
                        <a:pt x="3690" y="834"/>
                      </a:lnTo>
                      <a:lnTo>
                        <a:pt x="3696" y="834"/>
                      </a:lnTo>
                      <a:lnTo>
                        <a:pt x="3702" y="834"/>
                      </a:lnTo>
                      <a:lnTo>
                        <a:pt x="3702" y="828"/>
                      </a:lnTo>
                      <a:lnTo>
                        <a:pt x="3708" y="828"/>
                      </a:lnTo>
                      <a:lnTo>
                        <a:pt x="3714" y="828"/>
                      </a:lnTo>
                      <a:lnTo>
                        <a:pt x="3714" y="822"/>
                      </a:lnTo>
                      <a:lnTo>
                        <a:pt x="3720" y="822"/>
                      </a:lnTo>
                      <a:lnTo>
                        <a:pt x="3726" y="822"/>
                      </a:lnTo>
                      <a:lnTo>
                        <a:pt x="3732" y="822"/>
                      </a:lnTo>
                      <a:lnTo>
                        <a:pt x="3732" y="828"/>
                      </a:lnTo>
                      <a:lnTo>
                        <a:pt x="3738" y="828"/>
                      </a:lnTo>
                      <a:lnTo>
                        <a:pt x="3744" y="828"/>
                      </a:lnTo>
                      <a:lnTo>
                        <a:pt x="3750" y="828"/>
                      </a:lnTo>
                      <a:lnTo>
                        <a:pt x="3756" y="828"/>
                      </a:lnTo>
                      <a:lnTo>
                        <a:pt x="3762" y="828"/>
                      </a:lnTo>
                      <a:lnTo>
                        <a:pt x="3768" y="828"/>
                      </a:lnTo>
                      <a:lnTo>
                        <a:pt x="3774" y="828"/>
                      </a:lnTo>
                      <a:lnTo>
                        <a:pt x="3780" y="828"/>
                      </a:lnTo>
                      <a:lnTo>
                        <a:pt x="3786" y="828"/>
                      </a:lnTo>
                      <a:lnTo>
                        <a:pt x="3792" y="828"/>
                      </a:lnTo>
                      <a:lnTo>
                        <a:pt x="3792" y="834"/>
                      </a:lnTo>
                      <a:lnTo>
                        <a:pt x="3798" y="834"/>
                      </a:lnTo>
                      <a:lnTo>
                        <a:pt x="3804" y="834"/>
                      </a:lnTo>
                      <a:lnTo>
                        <a:pt x="3810" y="834"/>
                      </a:lnTo>
                      <a:lnTo>
                        <a:pt x="3816" y="834"/>
                      </a:lnTo>
                      <a:lnTo>
                        <a:pt x="3822" y="834"/>
                      </a:lnTo>
                      <a:lnTo>
                        <a:pt x="3828" y="834"/>
                      </a:lnTo>
                      <a:lnTo>
                        <a:pt x="3834" y="834"/>
                      </a:lnTo>
                      <a:lnTo>
                        <a:pt x="3834" y="828"/>
                      </a:lnTo>
                      <a:lnTo>
                        <a:pt x="3840" y="828"/>
                      </a:lnTo>
                      <a:lnTo>
                        <a:pt x="3846" y="822"/>
                      </a:lnTo>
                      <a:lnTo>
                        <a:pt x="3846" y="816"/>
                      </a:lnTo>
                      <a:lnTo>
                        <a:pt x="3852" y="816"/>
                      </a:lnTo>
                      <a:lnTo>
                        <a:pt x="3852" y="810"/>
                      </a:lnTo>
                      <a:lnTo>
                        <a:pt x="3852" y="804"/>
                      </a:lnTo>
                      <a:lnTo>
                        <a:pt x="3858" y="798"/>
                      </a:lnTo>
                      <a:lnTo>
                        <a:pt x="3858" y="792"/>
                      </a:lnTo>
                      <a:lnTo>
                        <a:pt x="3858" y="786"/>
                      </a:lnTo>
                      <a:lnTo>
                        <a:pt x="3864" y="786"/>
                      </a:lnTo>
                      <a:lnTo>
                        <a:pt x="3864" y="780"/>
                      </a:lnTo>
                      <a:lnTo>
                        <a:pt x="3864" y="774"/>
                      </a:lnTo>
                      <a:lnTo>
                        <a:pt x="3870" y="768"/>
                      </a:lnTo>
                      <a:lnTo>
                        <a:pt x="3870" y="762"/>
                      </a:lnTo>
                      <a:lnTo>
                        <a:pt x="3870" y="756"/>
                      </a:lnTo>
                      <a:lnTo>
                        <a:pt x="3876" y="750"/>
                      </a:lnTo>
                      <a:lnTo>
                        <a:pt x="3876" y="744"/>
                      </a:lnTo>
                      <a:lnTo>
                        <a:pt x="3876" y="738"/>
                      </a:lnTo>
                      <a:lnTo>
                        <a:pt x="3882" y="732"/>
                      </a:lnTo>
                      <a:lnTo>
                        <a:pt x="3882" y="726"/>
                      </a:lnTo>
                      <a:lnTo>
                        <a:pt x="3882" y="720"/>
                      </a:lnTo>
                      <a:lnTo>
                        <a:pt x="3882" y="714"/>
                      </a:lnTo>
                      <a:lnTo>
                        <a:pt x="3888" y="714"/>
                      </a:lnTo>
                      <a:lnTo>
                        <a:pt x="3888" y="708"/>
                      </a:lnTo>
                      <a:lnTo>
                        <a:pt x="3888" y="702"/>
                      </a:lnTo>
                      <a:lnTo>
                        <a:pt x="3888" y="696"/>
                      </a:lnTo>
                      <a:lnTo>
                        <a:pt x="3894" y="690"/>
                      </a:lnTo>
                      <a:lnTo>
                        <a:pt x="3894" y="684"/>
                      </a:lnTo>
                      <a:lnTo>
                        <a:pt x="3894" y="678"/>
                      </a:lnTo>
                      <a:lnTo>
                        <a:pt x="3900" y="672"/>
                      </a:lnTo>
                      <a:lnTo>
                        <a:pt x="3900" y="666"/>
                      </a:lnTo>
                      <a:lnTo>
                        <a:pt x="3900" y="660"/>
                      </a:lnTo>
                      <a:lnTo>
                        <a:pt x="3900" y="654"/>
                      </a:lnTo>
                      <a:lnTo>
                        <a:pt x="3906" y="648"/>
                      </a:lnTo>
                      <a:lnTo>
                        <a:pt x="3906" y="642"/>
                      </a:lnTo>
                      <a:lnTo>
                        <a:pt x="3906" y="636"/>
                      </a:lnTo>
                      <a:lnTo>
                        <a:pt x="3906" y="630"/>
                      </a:lnTo>
                      <a:lnTo>
                        <a:pt x="3912" y="624"/>
                      </a:lnTo>
                      <a:lnTo>
                        <a:pt x="3912" y="618"/>
                      </a:lnTo>
                      <a:lnTo>
                        <a:pt x="3912" y="612"/>
                      </a:lnTo>
                      <a:lnTo>
                        <a:pt x="3912" y="606"/>
                      </a:lnTo>
                      <a:lnTo>
                        <a:pt x="3918" y="606"/>
                      </a:lnTo>
                      <a:lnTo>
                        <a:pt x="3918" y="600"/>
                      </a:lnTo>
                      <a:lnTo>
                        <a:pt x="3918" y="594"/>
                      </a:lnTo>
                      <a:lnTo>
                        <a:pt x="3918" y="588"/>
                      </a:lnTo>
                      <a:lnTo>
                        <a:pt x="3918" y="582"/>
                      </a:lnTo>
                      <a:lnTo>
                        <a:pt x="3924" y="576"/>
                      </a:lnTo>
                      <a:lnTo>
                        <a:pt x="3924" y="570"/>
                      </a:lnTo>
                      <a:lnTo>
                        <a:pt x="3924" y="564"/>
                      </a:lnTo>
                      <a:lnTo>
                        <a:pt x="3924" y="558"/>
                      </a:lnTo>
                      <a:lnTo>
                        <a:pt x="3924" y="552"/>
                      </a:lnTo>
                      <a:lnTo>
                        <a:pt x="3930" y="552"/>
                      </a:lnTo>
                      <a:lnTo>
                        <a:pt x="3930" y="546"/>
                      </a:lnTo>
                      <a:lnTo>
                        <a:pt x="3930" y="540"/>
                      </a:lnTo>
                      <a:lnTo>
                        <a:pt x="3930" y="534"/>
                      </a:lnTo>
                      <a:lnTo>
                        <a:pt x="3930" y="528"/>
                      </a:lnTo>
                      <a:lnTo>
                        <a:pt x="3936" y="528"/>
                      </a:lnTo>
                      <a:lnTo>
                        <a:pt x="3936" y="522"/>
                      </a:lnTo>
                      <a:lnTo>
                        <a:pt x="3936" y="516"/>
                      </a:lnTo>
                      <a:lnTo>
                        <a:pt x="3936" y="510"/>
                      </a:lnTo>
                      <a:lnTo>
                        <a:pt x="3936" y="504"/>
                      </a:lnTo>
                      <a:lnTo>
                        <a:pt x="3936" y="498"/>
                      </a:lnTo>
                      <a:lnTo>
                        <a:pt x="3942" y="498"/>
                      </a:lnTo>
                      <a:lnTo>
                        <a:pt x="3942" y="492"/>
                      </a:lnTo>
                      <a:lnTo>
                        <a:pt x="3942" y="486"/>
                      </a:lnTo>
                      <a:lnTo>
                        <a:pt x="3942" y="480"/>
                      </a:lnTo>
                      <a:lnTo>
                        <a:pt x="3942" y="474"/>
                      </a:lnTo>
                      <a:lnTo>
                        <a:pt x="3942" y="468"/>
                      </a:lnTo>
                      <a:lnTo>
                        <a:pt x="3948" y="462"/>
                      </a:lnTo>
                      <a:lnTo>
                        <a:pt x="3948" y="456"/>
                      </a:lnTo>
                      <a:lnTo>
                        <a:pt x="3948" y="450"/>
                      </a:lnTo>
                      <a:lnTo>
                        <a:pt x="3948" y="444"/>
                      </a:lnTo>
                      <a:lnTo>
                        <a:pt x="3954" y="438"/>
                      </a:lnTo>
                      <a:lnTo>
                        <a:pt x="3954" y="432"/>
                      </a:lnTo>
                      <a:lnTo>
                        <a:pt x="3954" y="426"/>
                      </a:lnTo>
                      <a:lnTo>
                        <a:pt x="3954" y="420"/>
                      </a:lnTo>
                      <a:lnTo>
                        <a:pt x="3954" y="414"/>
                      </a:lnTo>
                      <a:lnTo>
                        <a:pt x="3960" y="408"/>
                      </a:lnTo>
                      <a:lnTo>
                        <a:pt x="3960" y="402"/>
                      </a:lnTo>
                      <a:lnTo>
                        <a:pt x="3960" y="396"/>
                      </a:lnTo>
                      <a:lnTo>
                        <a:pt x="3960" y="390"/>
                      </a:lnTo>
                      <a:lnTo>
                        <a:pt x="3960" y="384"/>
                      </a:lnTo>
                      <a:lnTo>
                        <a:pt x="3966" y="384"/>
                      </a:lnTo>
                      <a:lnTo>
                        <a:pt x="3966" y="378"/>
                      </a:lnTo>
                      <a:lnTo>
                        <a:pt x="3966" y="372"/>
                      </a:lnTo>
                      <a:lnTo>
                        <a:pt x="3972" y="372"/>
                      </a:lnTo>
                      <a:lnTo>
                        <a:pt x="3978" y="378"/>
                      </a:lnTo>
                      <a:lnTo>
                        <a:pt x="3978" y="384"/>
                      </a:lnTo>
                      <a:lnTo>
                        <a:pt x="3978" y="390"/>
                      </a:lnTo>
                      <a:lnTo>
                        <a:pt x="3984" y="396"/>
                      </a:lnTo>
                      <a:lnTo>
                        <a:pt x="3984" y="402"/>
                      </a:lnTo>
                      <a:lnTo>
                        <a:pt x="3984" y="408"/>
                      </a:lnTo>
                      <a:lnTo>
                        <a:pt x="3984" y="414"/>
                      </a:lnTo>
                      <a:lnTo>
                        <a:pt x="3990" y="414"/>
                      </a:lnTo>
                      <a:lnTo>
                        <a:pt x="3990" y="420"/>
                      </a:lnTo>
                      <a:lnTo>
                        <a:pt x="3990" y="426"/>
                      </a:lnTo>
                      <a:lnTo>
                        <a:pt x="3990" y="432"/>
                      </a:lnTo>
                      <a:lnTo>
                        <a:pt x="3990" y="438"/>
                      </a:lnTo>
                      <a:lnTo>
                        <a:pt x="3996" y="438"/>
                      </a:lnTo>
                      <a:lnTo>
                        <a:pt x="3996" y="444"/>
                      </a:lnTo>
                      <a:lnTo>
                        <a:pt x="3996" y="450"/>
                      </a:lnTo>
                      <a:lnTo>
                        <a:pt x="3996" y="456"/>
                      </a:lnTo>
                      <a:lnTo>
                        <a:pt x="3996" y="462"/>
                      </a:lnTo>
                      <a:lnTo>
                        <a:pt x="4002" y="468"/>
                      </a:lnTo>
                      <a:lnTo>
                        <a:pt x="4002" y="474"/>
                      </a:lnTo>
                      <a:lnTo>
                        <a:pt x="4002" y="480"/>
                      </a:lnTo>
                      <a:lnTo>
                        <a:pt x="4008" y="486"/>
                      </a:lnTo>
                      <a:lnTo>
                        <a:pt x="4008" y="492"/>
                      </a:lnTo>
                      <a:lnTo>
                        <a:pt x="4008" y="498"/>
                      </a:lnTo>
                      <a:lnTo>
                        <a:pt x="4008" y="504"/>
                      </a:lnTo>
                      <a:lnTo>
                        <a:pt x="4014" y="510"/>
                      </a:lnTo>
                      <a:lnTo>
                        <a:pt x="4014" y="516"/>
                      </a:lnTo>
                      <a:lnTo>
                        <a:pt x="4014" y="522"/>
                      </a:lnTo>
                      <a:lnTo>
                        <a:pt x="4014" y="528"/>
                      </a:lnTo>
                      <a:lnTo>
                        <a:pt x="4020" y="528"/>
                      </a:lnTo>
                      <a:lnTo>
                        <a:pt x="4020" y="534"/>
                      </a:lnTo>
                      <a:lnTo>
                        <a:pt x="4020" y="540"/>
                      </a:lnTo>
                      <a:lnTo>
                        <a:pt x="4020" y="546"/>
                      </a:lnTo>
                      <a:lnTo>
                        <a:pt x="4026" y="546"/>
                      </a:lnTo>
                      <a:lnTo>
                        <a:pt x="4026" y="552"/>
                      </a:lnTo>
                      <a:lnTo>
                        <a:pt x="4026" y="558"/>
                      </a:lnTo>
                      <a:lnTo>
                        <a:pt x="4026" y="564"/>
                      </a:lnTo>
                      <a:lnTo>
                        <a:pt x="4032" y="570"/>
                      </a:lnTo>
                      <a:lnTo>
                        <a:pt x="4032" y="576"/>
                      </a:lnTo>
                      <a:lnTo>
                        <a:pt x="4032" y="582"/>
                      </a:lnTo>
                      <a:lnTo>
                        <a:pt x="4032" y="588"/>
                      </a:lnTo>
                      <a:lnTo>
                        <a:pt x="4038" y="588"/>
                      </a:lnTo>
                      <a:lnTo>
                        <a:pt x="4038" y="594"/>
                      </a:lnTo>
                      <a:lnTo>
                        <a:pt x="4038" y="600"/>
                      </a:lnTo>
                      <a:lnTo>
                        <a:pt x="4038" y="606"/>
                      </a:lnTo>
                      <a:lnTo>
                        <a:pt x="4044" y="606"/>
                      </a:lnTo>
                      <a:lnTo>
                        <a:pt x="4044" y="612"/>
                      </a:lnTo>
                      <a:lnTo>
                        <a:pt x="4044" y="618"/>
                      </a:lnTo>
                      <a:lnTo>
                        <a:pt x="4044" y="624"/>
                      </a:lnTo>
                      <a:lnTo>
                        <a:pt x="4050" y="624"/>
                      </a:lnTo>
                      <a:lnTo>
                        <a:pt x="4050" y="630"/>
                      </a:lnTo>
                      <a:lnTo>
                        <a:pt x="4050" y="636"/>
                      </a:lnTo>
                      <a:lnTo>
                        <a:pt x="4050" y="642"/>
                      </a:lnTo>
                      <a:lnTo>
                        <a:pt x="4056" y="648"/>
                      </a:lnTo>
                      <a:lnTo>
                        <a:pt x="4056" y="654"/>
                      </a:lnTo>
                      <a:lnTo>
                        <a:pt x="4056" y="660"/>
                      </a:lnTo>
                      <a:lnTo>
                        <a:pt x="4062" y="660"/>
                      </a:lnTo>
                      <a:lnTo>
                        <a:pt x="4062" y="666"/>
                      </a:lnTo>
                      <a:lnTo>
                        <a:pt x="4062" y="672"/>
                      </a:lnTo>
                      <a:lnTo>
                        <a:pt x="4062" y="678"/>
                      </a:lnTo>
                      <a:lnTo>
                        <a:pt x="4068" y="678"/>
                      </a:lnTo>
                      <a:lnTo>
                        <a:pt x="4068" y="684"/>
                      </a:lnTo>
                      <a:lnTo>
                        <a:pt x="4068" y="690"/>
                      </a:lnTo>
                      <a:lnTo>
                        <a:pt x="4074" y="696"/>
                      </a:lnTo>
                      <a:lnTo>
                        <a:pt x="4074" y="702"/>
                      </a:lnTo>
                      <a:lnTo>
                        <a:pt x="4074" y="708"/>
                      </a:lnTo>
                      <a:lnTo>
                        <a:pt x="4080" y="708"/>
                      </a:lnTo>
                      <a:lnTo>
                        <a:pt x="4080" y="714"/>
                      </a:lnTo>
                      <a:lnTo>
                        <a:pt x="4080" y="720"/>
                      </a:lnTo>
                      <a:lnTo>
                        <a:pt x="4086" y="726"/>
                      </a:lnTo>
                      <a:lnTo>
                        <a:pt x="4086" y="732"/>
                      </a:lnTo>
                      <a:lnTo>
                        <a:pt x="4086" y="738"/>
                      </a:lnTo>
                      <a:lnTo>
                        <a:pt x="4092" y="738"/>
                      </a:lnTo>
                      <a:lnTo>
                        <a:pt x="4092" y="744"/>
                      </a:lnTo>
                      <a:lnTo>
                        <a:pt x="4098" y="750"/>
                      </a:lnTo>
                      <a:lnTo>
                        <a:pt x="4104" y="756"/>
                      </a:lnTo>
                      <a:lnTo>
                        <a:pt x="4110" y="756"/>
                      </a:lnTo>
                      <a:lnTo>
                        <a:pt x="4116" y="756"/>
                      </a:lnTo>
                      <a:lnTo>
                        <a:pt x="4122" y="756"/>
                      </a:lnTo>
                      <a:lnTo>
                        <a:pt x="4128" y="756"/>
                      </a:lnTo>
                      <a:lnTo>
                        <a:pt x="4128" y="750"/>
                      </a:lnTo>
                      <a:lnTo>
                        <a:pt x="4134" y="750"/>
                      </a:lnTo>
                      <a:lnTo>
                        <a:pt x="4140" y="750"/>
                      </a:lnTo>
                      <a:lnTo>
                        <a:pt x="4146" y="750"/>
                      </a:lnTo>
                      <a:lnTo>
                        <a:pt x="4152" y="750"/>
                      </a:lnTo>
                      <a:lnTo>
                        <a:pt x="4158" y="750"/>
                      </a:lnTo>
                      <a:lnTo>
                        <a:pt x="4158" y="744"/>
                      </a:lnTo>
                      <a:lnTo>
                        <a:pt x="4164" y="744"/>
                      </a:lnTo>
                      <a:lnTo>
                        <a:pt x="4170" y="744"/>
                      </a:lnTo>
                      <a:lnTo>
                        <a:pt x="4176" y="744"/>
                      </a:lnTo>
                      <a:lnTo>
                        <a:pt x="4182" y="744"/>
                      </a:lnTo>
                      <a:lnTo>
                        <a:pt x="4188" y="744"/>
                      </a:lnTo>
                      <a:lnTo>
                        <a:pt x="4194" y="744"/>
                      </a:lnTo>
                      <a:lnTo>
                        <a:pt x="4194" y="738"/>
                      </a:lnTo>
                      <a:lnTo>
                        <a:pt x="4200" y="738"/>
                      </a:lnTo>
                      <a:lnTo>
                        <a:pt x="4206" y="738"/>
                      </a:lnTo>
                      <a:lnTo>
                        <a:pt x="4212" y="738"/>
                      </a:lnTo>
                      <a:lnTo>
                        <a:pt x="4218" y="738"/>
                      </a:lnTo>
                      <a:lnTo>
                        <a:pt x="4224" y="738"/>
                      </a:lnTo>
                      <a:lnTo>
                        <a:pt x="4230" y="738"/>
                      </a:lnTo>
                      <a:lnTo>
                        <a:pt x="4236" y="738"/>
                      </a:lnTo>
                      <a:lnTo>
                        <a:pt x="4236" y="732"/>
                      </a:lnTo>
                      <a:lnTo>
                        <a:pt x="4242" y="732"/>
                      </a:lnTo>
                      <a:lnTo>
                        <a:pt x="4248" y="732"/>
                      </a:lnTo>
                      <a:lnTo>
                        <a:pt x="4254" y="732"/>
                      </a:lnTo>
                      <a:lnTo>
                        <a:pt x="4260" y="732"/>
                      </a:lnTo>
                      <a:lnTo>
                        <a:pt x="4266" y="732"/>
                      </a:lnTo>
                      <a:lnTo>
                        <a:pt x="4272" y="732"/>
                      </a:lnTo>
                      <a:lnTo>
                        <a:pt x="4278" y="732"/>
                      </a:lnTo>
                      <a:lnTo>
                        <a:pt x="4284" y="732"/>
                      </a:lnTo>
                      <a:lnTo>
                        <a:pt x="4290" y="732"/>
                      </a:lnTo>
                      <a:lnTo>
                        <a:pt x="4290" y="726"/>
                      </a:lnTo>
                      <a:lnTo>
                        <a:pt x="4296" y="726"/>
                      </a:lnTo>
                      <a:lnTo>
                        <a:pt x="4302" y="726"/>
                      </a:lnTo>
                      <a:lnTo>
                        <a:pt x="4308" y="726"/>
                      </a:lnTo>
                      <a:lnTo>
                        <a:pt x="4314" y="726"/>
                      </a:lnTo>
                      <a:lnTo>
                        <a:pt x="4320" y="726"/>
                      </a:lnTo>
                      <a:lnTo>
                        <a:pt x="4326" y="726"/>
                      </a:lnTo>
                      <a:lnTo>
                        <a:pt x="4332" y="726"/>
                      </a:lnTo>
                      <a:lnTo>
                        <a:pt x="4338" y="720"/>
                      </a:lnTo>
                      <a:lnTo>
                        <a:pt x="4344" y="720"/>
                      </a:lnTo>
                      <a:lnTo>
                        <a:pt x="4350" y="720"/>
                      </a:lnTo>
                      <a:lnTo>
                        <a:pt x="4356" y="720"/>
                      </a:lnTo>
                      <a:lnTo>
                        <a:pt x="4362" y="720"/>
                      </a:lnTo>
                      <a:lnTo>
                        <a:pt x="4368" y="720"/>
                      </a:lnTo>
                      <a:lnTo>
                        <a:pt x="4374" y="720"/>
                      </a:lnTo>
                      <a:lnTo>
                        <a:pt x="4380" y="720"/>
                      </a:lnTo>
                      <a:lnTo>
                        <a:pt x="4380" y="714"/>
                      </a:lnTo>
                      <a:lnTo>
                        <a:pt x="4386" y="714"/>
                      </a:lnTo>
                      <a:lnTo>
                        <a:pt x="4392" y="714"/>
                      </a:lnTo>
                      <a:lnTo>
                        <a:pt x="4398" y="714"/>
                      </a:lnTo>
                      <a:lnTo>
                        <a:pt x="4404" y="714"/>
                      </a:lnTo>
                      <a:lnTo>
                        <a:pt x="4410" y="714"/>
                      </a:lnTo>
                      <a:lnTo>
                        <a:pt x="4416" y="714"/>
                      </a:lnTo>
                      <a:lnTo>
                        <a:pt x="4422" y="714"/>
                      </a:lnTo>
                      <a:lnTo>
                        <a:pt x="4422" y="708"/>
                      </a:lnTo>
                      <a:lnTo>
                        <a:pt x="4428" y="708"/>
                      </a:lnTo>
                      <a:lnTo>
                        <a:pt x="4434" y="708"/>
                      </a:lnTo>
                      <a:lnTo>
                        <a:pt x="4440" y="708"/>
                      </a:lnTo>
                      <a:lnTo>
                        <a:pt x="4446" y="708"/>
                      </a:lnTo>
                      <a:lnTo>
                        <a:pt x="4452" y="708"/>
                      </a:lnTo>
                      <a:lnTo>
                        <a:pt x="4458" y="708"/>
                      </a:lnTo>
                      <a:lnTo>
                        <a:pt x="4464" y="708"/>
                      </a:lnTo>
                      <a:lnTo>
                        <a:pt x="4464" y="702"/>
                      </a:lnTo>
                      <a:lnTo>
                        <a:pt x="4470" y="702"/>
                      </a:lnTo>
                      <a:lnTo>
                        <a:pt x="4476" y="702"/>
                      </a:lnTo>
                      <a:lnTo>
                        <a:pt x="4482" y="702"/>
                      </a:lnTo>
                      <a:lnTo>
                        <a:pt x="4488" y="702"/>
                      </a:lnTo>
                      <a:lnTo>
                        <a:pt x="4494" y="702"/>
                      </a:lnTo>
                      <a:lnTo>
                        <a:pt x="4500" y="702"/>
                      </a:lnTo>
                      <a:lnTo>
                        <a:pt x="4506" y="702"/>
                      </a:lnTo>
                      <a:lnTo>
                        <a:pt x="4512" y="702"/>
                      </a:lnTo>
                      <a:lnTo>
                        <a:pt x="4512" y="696"/>
                      </a:lnTo>
                      <a:lnTo>
                        <a:pt x="4518" y="696"/>
                      </a:lnTo>
                      <a:lnTo>
                        <a:pt x="4524" y="696"/>
                      </a:lnTo>
                      <a:lnTo>
                        <a:pt x="4530" y="696"/>
                      </a:lnTo>
                      <a:lnTo>
                        <a:pt x="4536" y="696"/>
                      </a:lnTo>
                      <a:lnTo>
                        <a:pt x="4542" y="696"/>
                      </a:lnTo>
                      <a:lnTo>
                        <a:pt x="4548" y="696"/>
                      </a:lnTo>
                      <a:lnTo>
                        <a:pt x="4554" y="696"/>
                      </a:lnTo>
                      <a:lnTo>
                        <a:pt x="4560" y="696"/>
                      </a:lnTo>
                      <a:lnTo>
                        <a:pt x="4566" y="696"/>
                      </a:lnTo>
                      <a:lnTo>
                        <a:pt x="4572" y="696"/>
                      </a:lnTo>
                      <a:lnTo>
                        <a:pt x="4578" y="696"/>
                      </a:lnTo>
                      <a:lnTo>
                        <a:pt x="4584" y="696"/>
                      </a:lnTo>
                      <a:lnTo>
                        <a:pt x="4590" y="696"/>
                      </a:lnTo>
                      <a:lnTo>
                        <a:pt x="4596" y="690"/>
                      </a:lnTo>
                      <a:lnTo>
                        <a:pt x="4602" y="690"/>
                      </a:lnTo>
                      <a:lnTo>
                        <a:pt x="4608" y="690"/>
                      </a:lnTo>
                      <a:lnTo>
                        <a:pt x="4614" y="690"/>
                      </a:lnTo>
                      <a:lnTo>
                        <a:pt x="4614" y="684"/>
                      </a:lnTo>
                      <a:lnTo>
                        <a:pt x="4620" y="678"/>
                      </a:lnTo>
                      <a:lnTo>
                        <a:pt x="4620" y="672"/>
                      </a:lnTo>
                      <a:lnTo>
                        <a:pt x="4620" y="666"/>
                      </a:lnTo>
                      <a:lnTo>
                        <a:pt x="4626" y="666"/>
                      </a:lnTo>
                      <a:lnTo>
                        <a:pt x="4626" y="660"/>
                      </a:lnTo>
                      <a:lnTo>
                        <a:pt x="4626" y="654"/>
                      </a:lnTo>
                      <a:lnTo>
                        <a:pt x="4626" y="648"/>
                      </a:lnTo>
                      <a:lnTo>
                        <a:pt x="4626" y="642"/>
                      </a:lnTo>
                      <a:lnTo>
                        <a:pt x="4632" y="636"/>
                      </a:lnTo>
                      <a:lnTo>
                        <a:pt x="4632" y="630"/>
                      </a:lnTo>
                      <a:lnTo>
                        <a:pt x="4632" y="624"/>
                      </a:lnTo>
                      <a:lnTo>
                        <a:pt x="4632" y="618"/>
                      </a:lnTo>
                      <a:lnTo>
                        <a:pt x="4632" y="612"/>
                      </a:lnTo>
                      <a:lnTo>
                        <a:pt x="4632" y="606"/>
                      </a:lnTo>
                      <a:lnTo>
                        <a:pt x="4638" y="600"/>
                      </a:lnTo>
                      <a:lnTo>
                        <a:pt x="4638" y="594"/>
                      </a:lnTo>
                      <a:lnTo>
                        <a:pt x="4638" y="588"/>
                      </a:lnTo>
                      <a:lnTo>
                        <a:pt x="4638" y="582"/>
                      </a:lnTo>
                      <a:lnTo>
                        <a:pt x="4638" y="576"/>
                      </a:lnTo>
                      <a:lnTo>
                        <a:pt x="4644" y="558"/>
                      </a:lnTo>
                      <a:lnTo>
                        <a:pt x="4644" y="552"/>
                      </a:lnTo>
                      <a:lnTo>
                        <a:pt x="4644" y="546"/>
                      </a:lnTo>
                      <a:lnTo>
                        <a:pt x="4644" y="540"/>
                      </a:lnTo>
                      <a:lnTo>
                        <a:pt x="4644" y="534"/>
                      </a:lnTo>
                      <a:lnTo>
                        <a:pt x="4650" y="528"/>
                      </a:lnTo>
                      <a:lnTo>
                        <a:pt x="4650" y="516"/>
                      </a:lnTo>
                      <a:lnTo>
                        <a:pt x="4650" y="510"/>
                      </a:lnTo>
                      <a:lnTo>
                        <a:pt x="4650" y="504"/>
                      </a:lnTo>
                      <a:lnTo>
                        <a:pt x="4650" y="498"/>
                      </a:lnTo>
                      <a:lnTo>
                        <a:pt x="4650" y="486"/>
                      </a:lnTo>
                      <a:lnTo>
                        <a:pt x="4656" y="480"/>
                      </a:lnTo>
                      <a:lnTo>
                        <a:pt x="4656" y="474"/>
                      </a:lnTo>
                      <a:lnTo>
                        <a:pt x="4656" y="468"/>
                      </a:lnTo>
                      <a:lnTo>
                        <a:pt x="4656" y="456"/>
                      </a:lnTo>
                      <a:lnTo>
                        <a:pt x="4656" y="450"/>
                      </a:lnTo>
                      <a:lnTo>
                        <a:pt x="4656" y="444"/>
                      </a:lnTo>
                      <a:lnTo>
                        <a:pt x="4662" y="432"/>
                      </a:lnTo>
                      <a:lnTo>
                        <a:pt x="4662" y="426"/>
                      </a:lnTo>
                      <a:lnTo>
                        <a:pt x="4662" y="420"/>
                      </a:lnTo>
                      <a:lnTo>
                        <a:pt x="4662" y="408"/>
                      </a:lnTo>
                      <a:lnTo>
                        <a:pt x="4662" y="402"/>
                      </a:lnTo>
                      <a:lnTo>
                        <a:pt x="4668" y="396"/>
                      </a:lnTo>
                      <a:lnTo>
                        <a:pt x="4668" y="384"/>
                      </a:lnTo>
                      <a:lnTo>
                        <a:pt x="4668" y="378"/>
                      </a:lnTo>
                      <a:lnTo>
                        <a:pt x="4668" y="372"/>
                      </a:lnTo>
                      <a:lnTo>
                        <a:pt x="4668" y="360"/>
                      </a:lnTo>
                      <a:lnTo>
                        <a:pt x="4668" y="354"/>
                      </a:lnTo>
                      <a:lnTo>
                        <a:pt x="4674" y="342"/>
                      </a:lnTo>
                      <a:lnTo>
                        <a:pt x="4674" y="336"/>
                      </a:lnTo>
                      <a:lnTo>
                        <a:pt x="4674" y="324"/>
                      </a:lnTo>
                      <a:lnTo>
                        <a:pt x="4674" y="318"/>
                      </a:lnTo>
                      <a:lnTo>
                        <a:pt x="4674" y="306"/>
                      </a:lnTo>
                      <a:lnTo>
                        <a:pt x="4674" y="300"/>
                      </a:lnTo>
                      <a:lnTo>
                        <a:pt x="4680" y="288"/>
                      </a:lnTo>
                      <a:lnTo>
                        <a:pt x="4680" y="282"/>
                      </a:lnTo>
                      <a:lnTo>
                        <a:pt x="4680" y="270"/>
                      </a:lnTo>
                      <a:lnTo>
                        <a:pt x="4680" y="264"/>
                      </a:lnTo>
                      <a:lnTo>
                        <a:pt x="4680" y="252"/>
                      </a:lnTo>
                      <a:lnTo>
                        <a:pt x="4686" y="246"/>
                      </a:lnTo>
                      <a:lnTo>
                        <a:pt x="4686" y="234"/>
                      </a:lnTo>
                      <a:lnTo>
                        <a:pt x="4686" y="228"/>
                      </a:lnTo>
                      <a:lnTo>
                        <a:pt x="4686" y="216"/>
                      </a:lnTo>
                      <a:lnTo>
                        <a:pt x="4686" y="204"/>
                      </a:lnTo>
                      <a:lnTo>
                        <a:pt x="4686" y="198"/>
                      </a:lnTo>
                      <a:lnTo>
                        <a:pt x="4692" y="186"/>
                      </a:lnTo>
                      <a:lnTo>
                        <a:pt x="4692" y="180"/>
                      </a:lnTo>
                      <a:lnTo>
                        <a:pt x="4692" y="168"/>
                      </a:lnTo>
                      <a:lnTo>
                        <a:pt x="4692" y="156"/>
                      </a:lnTo>
                      <a:lnTo>
                        <a:pt x="4692" y="150"/>
                      </a:lnTo>
                      <a:lnTo>
                        <a:pt x="4692" y="138"/>
                      </a:lnTo>
                      <a:lnTo>
                        <a:pt x="4698" y="126"/>
                      </a:lnTo>
                      <a:lnTo>
                        <a:pt x="4698" y="120"/>
                      </a:lnTo>
                      <a:lnTo>
                        <a:pt x="4698" y="108"/>
                      </a:lnTo>
                      <a:lnTo>
                        <a:pt x="4698" y="96"/>
                      </a:lnTo>
                      <a:lnTo>
                        <a:pt x="4698" y="84"/>
                      </a:lnTo>
                      <a:lnTo>
                        <a:pt x="4704" y="78"/>
                      </a:lnTo>
                      <a:lnTo>
                        <a:pt x="4704" y="66"/>
                      </a:lnTo>
                      <a:lnTo>
                        <a:pt x="4704" y="54"/>
                      </a:lnTo>
                      <a:lnTo>
                        <a:pt x="4704" y="42"/>
                      </a:lnTo>
                      <a:lnTo>
                        <a:pt x="4704" y="36"/>
                      </a:lnTo>
                      <a:lnTo>
                        <a:pt x="4704" y="30"/>
                      </a:lnTo>
                      <a:lnTo>
                        <a:pt x="4710" y="18"/>
                      </a:lnTo>
                      <a:lnTo>
                        <a:pt x="4710" y="12"/>
                      </a:lnTo>
                      <a:lnTo>
                        <a:pt x="4710" y="6"/>
                      </a:lnTo>
                      <a:lnTo>
                        <a:pt x="4710" y="0"/>
                      </a:lnTo>
                      <a:lnTo>
                        <a:pt x="4716" y="0"/>
                      </a:lnTo>
                      <a:lnTo>
                        <a:pt x="4716" y="6"/>
                      </a:lnTo>
                      <a:lnTo>
                        <a:pt x="4722" y="6"/>
                      </a:lnTo>
                      <a:lnTo>
                        <a:pt x="4722" y="12"/>
                      </a:lnTo>
                      <a:lnTo>
                        <a:pt x="4722" y="18"/>
                      </a:lnTo>
                      <a:lnTo>
                        <a:pt x="4722" y="30"/>
                      </a:lnTo>
                      <a:lnTo>
                        <a:pt x="4722" y="36"/>
                      </a:lnTo>
                      <a:lnTo>
                        <a:pt x="4722" y="42"/>
                      </a:lnTo>
                      <a:lnTo>
                        <a:pt x="4728" y="54"/>
                      </a:lnTo>
                      <a:lnTo>
                        <a:pt x="4728" y="66"/>
                      </a:lnTo>
                      <a:lnTo>
                        <a:pt x="4728" y="78"/>
                      </a:lnTo>
                      <a:lnTo>
                        <a:pt x="4728" y="90"/>
                      </a:lnTo>
                      <a:lnTo>
                        <a:pt x="4728" y="102"/>
                      </a:lnTo>
                      <a:lnTo>
                        <a:pt x="4728" y="114"/>
                      </a:lnTo>
                      <a:lnTo>
                        <a:pt x="4734" y="132"/>
                      </a:lnTo>
                      <a:lnTo>
                        <a:pt x="4734" y="144"/>
                      </a:lnTo>
                      <a:lnTo>
                        <a:pt x="4734" y="156"/>
                      </a:lnTo>
                      <a:lnTo>
                        <a:pt x="4734" y="168"/>
                      </a:lnTo>
                      <a:lnTo>
                        <a:pt x="4734" y="180"/>
                      </a:lnTo>
                      <a:lnTo>
                        <a:pt x="4734" y="192"/>
                      </a:lnTo>
                      <a:lnTo>
                        <a:pt x="4740" y="204"/>
                      </a:lnTo>
                      <a:lnTo>
                        <a:pt x="4740" y="216"/>
                      </a:lnTo>
                      <a:lnTo>
                        <a:pt x="4740" y="228"/>
                      </a:lnTo>
                      <a:lnTo>
                        <a:pt x="4740" y="240"/>
                      </a:lnTo>
                      <a:lnTo>
                        <a:pt x="4740" y="252"/>
                      </a:lnTo>
                      <a:lnTo>
                        <a:pt x="4746" y="264"/>
                      </a:lnTo>
                      <a:lnTo>
                        <a:pt x="4746" y="276"/>
                      </a:lnTo>
                      <a:lnTo>
                        <a:pt x="4746" y="288"/>
                      </a:lnTo>
                      <a:lnTo>
                        <a:pt x="4746" y="300"/>
                      </a:lnTo>
                      <a:lnTo>
                        <a:pt x="4746" y="306"/>
                      </a:lnTo>
                      <a:lnTo>
                        <a:pt x="4746" y="318"/>
                      </a:lnTo>
                      <a:lnTo>
                        <a:pt x="4752" y="330"/>
                      </a:lnTo>
                      <a:lnTo>
                        <a:pt x="4752" y="342"/>
                      </a:lnTo>
                      <a:lnTo>
                        <a:pt x="4752" y="354"/>
                      </a:lnTo>
                      <a:lnTo>
                        <a:pt x="4752" y="372"/>
                      </a:lnTo>
                      <a:lnTo>
                        <a:pt x="4752" y="384"/>
                      </a:lnTo>
                      <a:lnTo>
                        <a:pt x="4758" y="396"/>
                      </a:lnTo>
                      <a:lnTo>
                        <a:pt x="4758" y="408"/>
                      </a:lnTo>
                      <a:lnTo>
                        <a:pt x="4758" y="414"/>
                      </a:lnTo>
                      <a:lnTo>
                        <a:pt x="4758" y="426"/>
                      </a:lnTo>
                      <a:lnTo>
                        <a:pt x="4758" y="438"/>
                      </a:lnTo>
                      <a:lnTo>
                        <a:pt x="4758" y="444"/>
                      </a:lnTo>
                      <a:lnTo>
                        <a:pt x="4764" y="456"/>
                      </a:lnTo>
                      <a:lnTo>
                        <a:pt x="4764" y="468"/>
                      </a:lnTo>
                      <a:lnTo>
                        <a:pt x="4764" y="474"/>
                      </a:lnTo>
                      <a:lnTo>
                        <a:pt x="4764" y="486"/>
                      </a:lnTo>
                      <a:lnTo>
                        <a:pt x="4764" y="492"/>
                      </a:lnTo>
                      <a:lnTo>
                        <a:pt x="4770" y="504"/>
                      </a:lnTo>
                      <a:lnTo>
                        <a:pt x="4770" y="510"/>
                      </a:lnTo>
                      <a:lnTo>
                        <a:pt x="4770" y="522"/>
                      </a:lnTo>
                      <a:lnTo>
                        <a:pt x="4770" y="528"/>
                      </a:lnTo>
                      <a:lnTo>
                        <a:pt x="4770" y="540"/>
                      </a:lnTo>
                      <a:lnTo>
                        <a:pt x="4770" y="546"/>
                      </a:lnTo>
                      <a:lnTo>
                        <a:pt x="4776" y="558"/>
                      </a:lnTo>
                      <a:lnTo>
                        <a:pt x="4776" y="564"/>
                      </a:lnTo>
                      <a:lnTo>
                        <a:pt x="4776" y="576"/>
                      </a:lnTo>
                      <a:lnTo>
                        <a:pt x="4776" y="582"/>
                      </a:lnTo>
                      <a:lnTo>
                        <a:pt x="4776" y="588"/>
                      </a:lnTo>
                      <a:lnTo>
                        <a:pt x="4776" y="600"/>
                      </a:lnTo>
                      <a:lnTo>
                        <a:pt x="4782" y="606"/>
                      </a:lnTo>
                      <a:lnTo>
                        <a:pt x="4782" y="612"/>
                      </a:lnTo>
                      <a:lnTo>
                        <a:pt x="4782" y="618"/>
                      </a:lnTo>
                      <a:lnTo>
                        <a:pt x="4782" y="630"/>
                      </a:lnTo>
                      <a:lnTo>
                        <a:pt x="4782" y="636"/>
                      </a:lnTo>
                      <a:lnTo>
                        <a:pt x="4782" y="642"/>
                      </a:lnTo>
                      <a:lnTo>
                        <a:pt x="4788" y="642"/>
                      </a:lnTo>
                      <a:lnTo>
                        <a:pt x="4788" y="648"/>
                      </a:lnTo>
                      <a:lnTo>
                        <a:pt x="4788" y="654"/>
                      </a:lnTo>
                      <a:lnTo>
                        <a:pt x="4788" y="660"/>
                      </a:lnTo>
                      <a:lnTo>
                        <a:pt x="4794" y="666"/>
                      </a:lnTo>
                      <a:lnTo>
                        <a:pt x="4794" y="672"/>
                      </a:lnTo>
                      <a:lnTo>
                        <a:pt x="4794" y="678"/>
                      </a:lnTo>
                      <a:lnTo>
                        <a:pt x="4800" y="684"/>
                      </a:lnTo>
                      <a:lnTo>
                        <a:pt x="4806" y="684"/>
                      </a:lnTo>
                      <a:lnTo>
                        <a:pt x="4812" y="684"/>
                      </a:lnTo>
                      <a:lnTo>
                        <a:pt x="4818" y="684"/>
                      </a:lnTo>
                      <a:lnTo>
                        <a:pt x="4824" y="684"/>
                      </a:lnTo>
                      <a:lnTo>
                        <a:pt x="4830" y="684"/>
                      </a:lnTo>
                      <a:lnTo>
                        <a:pt x="4836" y="684"/>
                      </a:lnTo>
                      <a:lnTo>
                        <a:pt x="4842" y="684"/>
                      </a:lnTo>
                      <a:lnTo>
                        <a:pt x="4842" y="678"/>
                      </a:lnTo>
                      <a:lnTo>
                        <a:pt x="4848" y="678"/>
                      </a:lnTo>
                      <a:lnTo>
                        <a:pt x="4854" y="678"/>
                      </a:lnTo>
                      <a:lnTo>
                        <a:pt x="4860" y="678"/>
                      </a:lnTo>
                      <a:lnTo>
                        <a:pt x="4866" y="678"/>
                      </a:lnTo>
                      <a:lnTo>
                        <a:pt x="4872" y="678"/>
                      </a:lnTo>
                      <a:lnTo>
                        <a:pt x="4878" y="678"/>
                      </a:lnTo>
                      <a:lnTo>
                        <a:pt x="4884" y="678"/>
                      </a:lnTo>
                      <a:lnTo>
                        <a:pt x="4890" y="678"/>
                      </a:lnTo>
                      <a:lnTo>
                        <a:pt x="4896" y="678"/>
                      </a:lnTo>
                      <a:lnTo>
                        <a:pt x="4896" y="672"/>
                      </a:lnTo>
                      <a:lnTo>
                        <a:pt x="4902" y="672"/>
                      </a:lnTo>
                      <a:lnTo>
                        <a:pt x="4908" y="672"/>
                      </a:lnTo>
                      <a:lnTo>
                        <a:pt x="4914" y="672"/>
                      </a:lnTo>
                      <a:lnTo>
                        <a:pt x="4920" y="672"/>
                      </a:lnTo>
                      <a:lnTo>
                        <a:pt x="4926" y="672"/>
                      </a:lnTo>
                      <a:lnTo>
                        <a:pt x="4932" y="672"/>
                      </a:lnTo>
                      <a:lnTo>
                        <a:pt x="4938" y="672"/>
                      </a:lnTo>
                      <a:lnTo>
                        <a:pt x="4944" y="672"/>
                      </a:lnTo>
                      <a:lnTo>
                        <a:pt x="4944" y="666"/>
                      </a:lnTo>
                      <a:lnTo>
                        <a:pt x="4950" y="666"/>
                      </a:lnTo>
                      <a:lnTo>
                        <a:pt x="4956" y="666"/>
                      </a:lnTo>
                      <a:lnTo>
                        <a:pt x="4962" y="666"/>
                      </a:lnTo>
                      <a:lnTo>
                        <a:pt x="4968" y="666"/>
                      </a:lnTo>
                      <a:lnTo>
                        <a:pt x="4974" y="666"/>
                      </a:lnTo>
                      <a:lnTo>
                        <a:pt x="4980" y="666"/>
                      </a:lnTo>
                      <a:lnTo>
                        <a:pt x="4986" y="666"/>
                      </a:lnTo>
                      <a:lnTo>
                        <a:pt x="4986" y="660"/>
                      </a:lnTo>
                      <a:lnTo>
                        <a:pt x="4992" y="660"/>
                      </a:lnTo>
                      <a:lnTo>
                        <a:pt x="4998" y="660"/>
                      </a:lnTo>
                      <a:lnTo>
                        <a:pt x="5004" y="660"/>
                      </a:lnTo>
                      <a:lnTo>
                        <a:pt x="5010" y="660"/>
                      </a:lnTo>
                      <a:lnTo>
                        <a:pt x="5016" y="660"/>
                      </a:lnTo>
                      <a:lnTo>
                        <a:pt x="5022" y="660"/>
                      </a:lnTo>
                      <a:lnTo>
                        <a:pt x="5028" y="660"/>
                      </a:lnTo>
                      <a:lnTo>
                        <a:pt x="5034" y="660"/>
                      </a:lnTo>
                      <a:lnTo>
                        <a:pt x="5040" y="660"/>
                      </a:lnTo>
                      <a:lnTo>
                        <a:pt x="5046" y="660"/>
                      </a:lnTo>
                      <a:lnTo>
                        <a:pt x="5052" y="660"/>
                      </a:lnTo>
                      <a:lnTo>
                        <a:pt x="5058" y="660"/>
                      </a:lnTo>
                      <a:lnTo>
                        <a:pt x="5064" y="660"/>
                      </a:lnTo>
                      <a:lnTo>
                        <a:pt x="5070" y="660"/>
                      </a:lnTo>
                      <a:lnTo>
                        <a:pt x="5076" y="660"/>
                      </a:lnTo>
                      <a:lnTo>
                        <a:pt x="5082" y="660"/>
                      </a:lnTo>
                      <a:lnTo>
                        <a:pt x="5088" y="660"/>
                      </a:lnTo>
                      <a:lnTo>
                        <a:pt x="5094" y="660"/>
                      </a:lnTo>
                      <a:lnTo>
                        <a:pt x="5100" y="660"/>
                      </a:lnTo>
                      <a:lnTo>
                        <a:pt x="5106" y="660"/>
                      </a:lnTo>
                      <a:lnTo>
                        <a:pt x="5112" y="660"/>
                      </a:lnTo>
                      <a:lnTo>
                        <a:pt x="5118" y="660"/>
                      </a:lnTo>
                      <a:lnTo>
                        <a:pt x="5124" y="660"/>
                      </a:lnTo>
                      <a:lnTo>
                        <a:pt x="5130" y="660"/>
                      </a:lnTo>
                      <a:lnTo>
                        <a:pt x="5136" y="660"/>
                      </a:lnTo>
                      <a:lnTo>
                        <a:pt x="5136" y="666"/>
                      </a:lnTo>
                      <a:lnTo>
                        <a:pt x="5142" y="666"/>
                      </a:lnTo>
                      <a:lnTo>
                        <a:pt x="5148" y="666"/>
                      </a:lnTo>
                      <a:lnTo>
                        <a:pt x="5154" y="666"/>
                      </a:lnTo>
                      <a:lnTo>
                        <a:pt x="5160" y="666"/>
                      </a:lnTo>
                      <a:lnTo>
                        <a:pt x="5166" y="666"/>
                      </a:lnTo>
                      <a:lnTo>
                        <a:pt x="5172" y="666"/>
                      </a:lnTo>
                      <a:lnTo>
                        <a:pt x="5178" y="666"/>
                      </a:lnTo>
                      <a:lnTo>
                        <a:pt x="5184" y="666"/>
                      </a:lnTo>
                      <a:lnTo>
                        <a:pt x="5190" y="666"/>
                      </a:lnTo>
                      <a:lnTo>
                        <a:pt x="5196" y="666"/>
                      </a:lnTo>
                      <a:lnTo>
                        <a:pt x="5202" y="666"/>
                      </a:lnTo>
                      <a:lnTo>
                        <a:pt x="5208" y="666"/>
                      </a:lnTo>
                      <a:lnTo>
                        <a:pt x="5214" y="666"/>
                      </a:lnTo>
                      <a:lnTo>
                        <a:pt x="5220" y="666"/>
                      </a:lnTo>
                      <a:lnTo>
                        <a:pt x="5226" y="666"/>
                      </a:lnTo>
                      <a:lnTo>
                        <a:pt x="5232" y="666"/>
                      </a:lnTo>
                      <a:lnTo>
                        <a:pt x="5238" y="666"/>
                      </a:lnTo>
                      <a:lnTo>
                        <a:pt x="5238" y="672"/>
                      </a:lnTo>
                      <a:lnTo>
                        <a:pt x="5244" y="672"/>
                      </a:lnTo>
                      <a:lnTo>
                        <a:pt x="5250" y="672"/>
                      </a:lnTo>
                      <a:lnTo>
                        <a:pt x="5256" y="672"/>
                      </a:lnTo>
                      <a:lnTo>
                        <a:pt x="5262" y="672"/>
                      </a:lnTo>
                      <a:lnTo>
                        <a:pt x="5268" y="672"/>
                      </a:lnTo>
                      <a:lnTo>
                        <a:pt x="5268" y="678"/>
                      </a:lnTo>
                      <a:lnTo>
                        <a:pt x="5274" y="678"/>
                      </a:lnTo>
                      <a:lnTo>
                        <a:pt x="5280" y="678"/>
                      </a:lnTo>
                      <a:lnTo>
                        <a:pt x="5286" y="678"/>
                      </a:lnTo>
                      <a:lnTo>
                        <a:pt x="5292" y="678"/>
                      </a:lnTo>
                      <a:lnTo>
                        <a:pt x="5298" y="678"/>
                      </a:lnTo>
                      <a:lnTo>
                        <a:pt x="5304" y="684"/>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57" name="Freeform 153">
                  <a:extLst>
                    <a:ext uri="{FF2B5EF4-FFF2-40B4-BE49-F238E27FC236}">
                      <a16:creationId xmlns:a16="http://schemas.microsoft.com/office/drawing/2014/main" id="{17A3864C-1AA1-98FA-3600-A26F9C9CBA9F}"/>
                    </a:ext>
                  </a:extLst>
                </p:cNvPr>
                <p:cNvSpPr>
                  <a:spLocks/>
                </p:cNvSpPr>
                <p:nvPr/>
              </p:nvSpPr>
              <p:spPr bwMode="auto">
                <a:xfrm>
                  <a:off x="228" y="2061"/>
                  <a:ext cx="5304" cy="564"/>
                </a:xfrm>
                <a:custGeom>
                  <a:avLst/>
                  <a:gdLst>
                    <a:gd name="T0" fmla="*/ 78 w 5304"/>
                    <a:gd name="T1" fmla="*/ 324 h 564"/>
                    <a:gd name="T2" fmla="*/ 162 w 5304"/>
                    <a:gd name="T3" fmla="*/ 312 h 564"/>
                    <a:gd name="T4" fmla="*/ 246 w 5304"/>
                    <a:gd name="T5" fmla="*/ 294 h 564"/>
                    <a:gd name="T6" fmla="*/ 330 w 5304"/>
                    <a:gd name="T7" fmla="*/ 264 h 564"/>
                    <a:gd name="T8" fmla="*/ 414 w 5304"/>
                    <a:gd name="T9" fmla="*/ 246 h 564"/>
                    <a:gd name="T10" fmla="*/ 498 w 5304"/>
                    <a:gd name="T11" fmla="*/ 228 h 564"/>
                    <a:gd name="T12" fmla="*/ 582 w 5304"/>
                    <a:gd name="T13" fmla="*/ 564 h 564"/>
                    <a:gd name="T14" fmla="*/ 666 w 5304"/>
                    <a:gd name="T15" fmla="*/ 228 h 564"/>
                    <a:gd name="T16" fmla="*/ 750 w 5304"/>
                    <a:gd name="T17" fmla="*/ 102 h 564"/>
                    <a:gd name="T18" fmla="*/ 834 w 5304"/>
                    <a:gd name="T19" fmla="*/ 90 h 564"/>
                    <a:gd name="T20" fmla="*/ 918 w 5304"/>
                    <a:gd name="T21" fmla="*/ 66 h 564"/>
                    <a:gd name="T22" fmla="*/ 1002 w 5304"/>
                    <a:gd name="T23" fmla="*/ 48 h 564"/>
                    <a:gd name="T24" fmla="*/ 1086 w 5304"/>
                    <a:gd name="T25" fmla="*/ 24 h 564"/>
                    <a:gd name="T26" fmla="*/ 1170 w 5304"/>
                    <a:gd name="T27" fmla="*/ 6 h 564"/>
                    <a:gd name="T28" fmla="*/ 1254 w 5304"/>
                    <a:gd name="T29" fmla="*/ 348 h 564"/>
                    <a:gd name="T30" fmla="*/ 1338 w 5304"/>
                    <a:gd name="T31" fmla="*/ 564 h 564"/>
                    <a:gd name="T32" fmla="*/ 1422 w 5304"/>
                    <a:gd name="T33" fmla="*/ 438 h 564"/>
                    <a:gd name="T34" fmla="*/ 1506 w 5304"/>
                    <a:gd name="T35" fmla="*/ 366 h 564"/>
                    <a:gd name="T36" fmla="*/ 1590 w 5304"/>
                    <a:gd name="T37" fmla="*/ 474 h 564"/>
                    <a:gd name="T38" fmla="*/ 1674 w 5304"/>
                    <a:gd name="T39" fmla="*/ 486 h 564"/>
                    <a:gd name="T40" fmla="*/ 1758 w 5304"/>
                    <a:gd name="T41" fmla="*/ 498 h 564"/>
                    <a:gd name="T42" fmla="*/ 1842 w 5304"/>
                    <a:gd name="T43" fmla="*/ 516 h 564"/>
                    <a:gd name="T44" fmla="*/ 1926 w 5304"/>
                    <a:gd name="T45" fmla="*/ 546 h 564"/>
                    <a:gd name="T46" fmla="*/ 2010 w 5304"/>
                    <a:gd name="T47" fmla="*/ 522 h 564"/>
                    <a:gd name="T48" fmla="*/ 2094 w 5304"/>
                    <a:gd name="T49" fmla="*/ 528 h 564"/>
                    <a:gd name="T50" fmla="*/ 2178 w 5304"/>
                    <a:gd name="T51" fmla="*/ 540 h 564"/>
                    <a:gd name="T52" fmla="*/ 2262 w 5304"/>
                    <a:gd name="T53" fmla="*/ 546 h 564"/>
                    <a:gd name="T54" fmla="*/ 2346 w 5304"/>
                    <a:gd name="T55" fmla="*/ 534 h 564"/>
                    <a:gd name="T56" fmla="*/ 2424 w 5304"/>
                    <a:gd name="T57" fmla="*/ 516 h 564"/>
                    <a:gd name="T58" fmla="*/ 2514 w 5304"/>
                    <a:gd name="T59" fmla="*/ 492 h 564"/>
                    <a:gd name="T60" fmla="*/ 2598 w 5304"/>
                    <a:gd name="T61" fmla="*/ 510 h 564"/>
                    <a:gd name="T62" fmla="*/ 2676 w 5304"/>
                    <a:gd name="T63" fmla="*/ 522 h 564"/>
                    <a:gd name="T64" fmla="*/ 2760 w 5304"/>
                    <a:gd name="T65" fmla="*/ 480 h 564"/>
                    <a:gd name="T66" fmla="*/ 2844 w 5304"/>
                    <a:gd name="T67" fmla="*/ 510 h 564"/>
                    <a:gd name="T68" fmla="*/ 2928 w 5304"/>
                    <a:gd name="T69" fmla="*/ 534 h 564"/>
                    <a:gd name="T70" fmla="*/ 3012 w 5304"/>
                    <a:gd name="T71" fmla="*/ 546 h 564"/>
                    <a:gd name="T72" fmla="*/ 3096 w 5304"/>
                    <a:gd name="T73" fmla="*/ 540 h 564"/>
                    <a:gd name="T74" fmla="*/ 3180 w 5304"/>
                    <a:gd name="T75" fmla="*/ 534 h 564"/>
                    <a:gd name="T76" fmla="*/ 3264 w 5304"/>
                    <a:gd name="T77" fmla="*/ 516 h 564"/>
                    <a:gd name="T78" fmla="*/ 3348 w 5304"/>
                    <a:gd name="T79" fmla="*/ 540 h 564"/>
                    <a:gd name="T80" fmla="*/ 3432 w 5304"/>
                    <a:gd name="T81" fmla="*/ 528 h 564"/>
                    <a:gd name="T82" fmla="*/ 3516 w 5304"/>
                    <a:gd name="T83" fmla="*/ 498 h 564"/>
                    <a:gd name="T84" fmla="*/ 3600 w 5304"/>
                    <a:gd name="T85" fmla="*/ 492 h 564"/>
                    <a:gd name="T86" fmla="*/ 3684 w 5304"/>
                    <a:gd name="T87" fmla="*/ 480 h 564"/>
                    <a:gd name="T88" fmla="*/ 3768 w 5304"/>
                    <a:gd name="T89" fmla="*/ 402 h 564"/>
                    <a:gd name="T90" fmla="*/ 3852 w 5304"/>
                    <a:gd name="T91" fmla="*/ 348 h 564"/>
                    <a:gd name="T92" fmla="*/ 3936 w 5304"/>
                    <a:gd name="T93" fmla="*/ 558 h 564"/>
                    <a:gd name="T94" fmla="*/ 4020 w 5304"/>
                    <a:gd name="T95" fmla="*/ 450 h 564"/>
                    <a:gd name="T96" fmla="*/ 4104 w 5304"/>
                    <a:gd name="T97" fmla="*/ 6 h 564"/>
                    <a:gd name="T98" fmla="*/ 4188 w 5304"/>
                    <a:gd name="T99" fmla="*/ 18 h 564"/>
                    <a:gd name="T100" fmla="*/ 4272 w 5304"/>
                    <a:gd name="T101" fmla="*/ 42 h 564"/>
                    <a:gd name="T102" fmla="*/ 4356 w 5304"/>
                    <a:gd name="T103" fmla="*/ 60 h 564"/>
                    <a:gd name="T104" fmla="*/ 4440 w 5304"/>
                    <a:gd name="T105" fmla="*/ 84 h 564"/>
                    <a:gd name="T106" fmla="*/ 4524 w 5304"/>
                    <a:gd name="T107" fmla="*/ 96 h 564"/>
                    <a:gd name="T108" fmla="*/ 4608 w 5304"/>
                    <a:gd name="T109" fmla="*/ 120 h 564"/>
                    <a:gd name="T110" fmla="*/ 4692 w 5304"/>
                    <a:gd name="T111" fmla="*/ 546 h 564"/>
                    <a:gd name="T112" fmla="*/ 4776 w 5304"/>
                    <a:gd name="T113" fmla="*/ 360 h 564"/>
                    <a:gd name="T114" fmla="*/ 4860 w 5304"/>
                    <a:gd name="T115" fmla="*/ 240 h 564"/>
                    <a:gd name="T116" fmla="*/ 4944 w 5304"/>
                    <a:gd name="T117" fmla="*/ 258 h 564"/>
                    <a:gd name="T118" fmla="*/ 5028 w 5304"/>
                    <a:gd name="T119" fmla="*/ 288 h 564"/>
                    <a:gd name="T120" fmla="*/ 5112 w 5304"/>
                    <a:gd name="T121" fmla="*/ 306 h 564"/>
                    <a:gd name="T122" fmla="*/ 5196 w 5304"/>
                    <a:gd name="T123" fmla="*/ 324 h 564"/>
                    <a:gd name="T124" fmla="*/ 5274 w 5304"/>
                    <a:gd name="T125" fmla="*/ 330 h 5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304" h="564">
                      <a:moveTo>
                        <a:pt x="0" y="336"/>
                      </a:moveTo>
                      <a:lnTo>
                        <a:pt x="0" y="330"/>
                      </a:lnTo>
                      <a:lnTo>
                        <a:pt x="6" y="330"/>
                      </a:lnTo>
                      <a:lnTo>
                        <a:pt x="12" y="330"/>
                      </a:lnTo>
                      <a:lnTo>
                        <a:pt x="18" y="330"/>
                      </a:lnTo>
                      <a:lnTo>
                        <a:pt x="24" y="330"/>
                      </a:lnTo>
                      <a:lnTo>
                        <a:pt x="30" y="330"/>
                      </a:lnTo>
                      <a:lnTo>
                        <a:pt x="36" y="330"/>
                      </a:lnTo>
                      <a:lnTo>
                        <a:pt x="42" y="330"/>
                      </a:lnTo>
                      <a:lnTo>
                        <a:pt x="48" y="330"/>
                      </a:lnTo>
                      <a:lnTo>
                        <a:pt x="48" y="324"/>
                      </a:lnTo>
                      <a:lnTo>
                        <a:pt x="54" y="324"/>
                      </a:lnTo>
                      <a:lnTo>
                        <a:pt x="60" y="324"/>
                      </a:lnTo>
                      <a:lnTo>
                        <a:pt x="66" y="324"/>
                      </a:lnTo>
                      <a:lnTo>
                        <a:pt x="72" y="324"/>
                      </a:lnTo>
                      <a:lnTo>
                        <a:pt x="78" y="324"/>
                      </a:lnTo>
                      <a:lnTo>
                        <a:pt x="84" y="324"/>
                      </a:lnTo>
                      <a:lnTo>
                        <a:pt x="90" y="324"/>
                      </a:lnTo>
                      <a:lnTo>
                        <a:pt x="96" y="324"/>
                      </a:lnTo>
                      <a:lnTo>
                        <a:pt x="102" y="324"/>
                      </a:lnTo>
                      <a:lnTo>
                        <a:pt x="108" y="318"/>
                      </a:lnTo>
                      <a:lnTo>
                        <a:pt x="114" y="318"/>
                      </a:lnTo>
                      <a:lnTo>
                        <a:pt x="120" y="318"/>
                      </a:lnTo>
                      <a:lnTo>
                        <a:pt x="126" y="318"/>
                      </a:lnTo>
                      <a:lnTo>
                        <a:pt x="132" y="318"/>
                      </a:lnTo>
                      <a:lnTo>
                        <a:pt x="138" y="318"/>
                      </a:lnTo>
                      <a:lnTo>
                        <a:pt x="138" y="312"/>
                      </a:lnTo>
                      <a:lnTo>
                        <a:pt x="144" y="312"/>
                      </a:lnTo>
                      <a:lnTo>
                        <a:pt x="150" y="312"/>
                      </a:lnTo>
                      <a:lnTo>
                        <a:pt x="156" y="312"/>
                      </a:lnTo>
                      <a:lnTo>
                        <a:pt x="162" y="312"/>
                      </a:lnTo>
                      <a:lnTo>
                        <a:pt x="168" y="312"/>
                      </a:lnTo>
                      <a:lnTo>
                        <a:pt x="168" y="306"/>
                      </a:lnTo>
                      <a:lnTo>
                        <a:pt x="174" y="306"/>
                      </a:lnTo>
                      <a:lnTo>
                        <a:pt x="180" y="306"/>
                      </a:lnTo>
                      <a:lnTo>
                        <a:pt x="186" y="306"/>
                      </a:lnTo>
                      <a:lnTo>
                        <a:pt x="192" y="306"/>
                      </a:lnTo>
                      <a:lnTo>
                        <a:pt x="198" y="306"/>
                      </a:lnTo>
                      <a:lnTo>
                        <a:pt x="198" y="300"/>
                      </a:lnTo>
                      <a:lnTo>
                        <a:pt x="204" y="300"/>
                      </a:lnTo>
                      <a:lnTo>
                        <a:pt x="210" y="300"/>
                      </a:lnTo>
                      <a:lnTo>
                        <a:pt x="216" y="300"/>
                      </a:lnTo>
                      <a:lnTo>
                        <a:pt x="222" y="300"/>
                      </a:lnTo>
                      <a:lnTo>
                        <a:pt x="228" y="294"/>
                      </a:lnTo>
                      <a:lnTo>
                        <a:pt x="234" y="294"/>
                      </a:lnTo>
                      <a:lnTo>
                        <a:pt x="240" y="294"/>
                      </a:lnTo>
                      <a:lnTo>
                        <a:pt x="246" y="294"/>
                      </a:lnTo>
                      <a:lnTo>
                        <a:pt x="252" y="294"/>
                      </a:lnTo>
                      <a:lnTo>
                        <a:pt x="252" y="288"/>
                      </a:lnTo>
                      <a:lnTo>
                        <a:pt x="258" y="288"/>
                      </a:lnTo>
                      <a:lnTo>
                        <a:pt x="264" y="288"/>
                      </a:lnTo>
                      <a:lnTo>
                        <a:pt x="270" y="288"/>
                      </a:lnTo>
                      <a:lnTo>
                        <a:pt x="276" y="288"/>
                      </a:lnTo>
                      <a:lnTo>
                        <a:pt x="282" y="288"/>
                      </a:lnTo>
                      <a:lnTo>
                        <a:pt x="282" y="282"/>
                      </a:lnTo>
                      <a:lnTo>
                        <a:pt x="288" y="282"/>
                      </a:lnTo>
                      <a:lnTo>
                        <a:pt x="294" y="282"/>
                      </a:lnTo>
                      <a:lnTo>
                        <a:pt x="300" y="276"/>
                      </a:lnTo>
                      <a:lnTo>
                        <a:pt x="306" y="276"/>
                      </a:lnTo>
                      <a:lnTo>
                        <a:pt x="312" y="276"/>
                      </a:lnTo>
                      <a:lnTo>
                        <a:pt x="312" y="270"/>
                      </a:lnTo>
                      <a:lnTo>
                        <a:pt x="318" y="270"/>
                      </a:lnTo>
                      <a:lnTo>
                        <a:pt x="324" y="270"/>
                      </a:lnTo>
                      <a:lnTo>
                        <a:pt x="330" y="270"/>
                      </a:lnTo>
                      <a:lnTo>
                        <a:pt x="330" y="264"/>
                      </a:lnTo>
                      <a:lnTo>
                        <a:pt x="336" y="264"/>
                      </a:lnTo>
                      <a:lnTo>
                        <a:pt x="342" y="264"/>
                      </a:lnTo>
                      <a:lnTo>
                        <a:pt x="348" y="264"/>
                      </a:lnTo>
                      <a:lnTo>
                        <a:pt x="348" y="258"/>
                      </a:lnTo>
                      <a:lnTo>
                        <a:pt x="354" y="258"/>
                      </a:lnTo>
                      <a:lnTo>
                        <a:pt x="360" y="258"/>
                      </a:lnTo>
                      <a:lnTo>
                        <a:pt x="366" y="258"/>
                      </a:lnTo>
                      <a:lnTo>
                        <a:pt x="372" y="258"/>
                      </a:lnTo>
                      <a:lnTo>
                        <a:pt x="372" y="252"/>
                      </a:lnTo>
                      <a:lnTo>
                        <a:pt x="378" y="252"/>
                      </a:lnTo>
                      <a:lnTo>
                        <a:pt x="384" y="252"/>
                      </a:lnTo>
                      <a:lnTo>
                        <a:pt x="390" y="252"/>
                      </a:lnTo>
                      <a:lnTo>
                        <a:pt x="396" y="252"/>
                      </a:lnTo>
                      <a:lnTo>
                        <a:pt x="402" y="252"/>
                      </a:lnTo>
                      <a:lnTo>
                        <a:pt x="402" y="246"/>
                      </a:lnTo>
                      <a:lnTo>
                        <a:pt x="408" y="246"/>
                      </a:lnTo>
                      <a:lnTo>
                        <a:pt x="414" y="246"/>
                      </a:lnTo>
                      <a:lnTo>
                        <a:pt x="420" y="246"/>
                      </a:lnTo>
                      <a:lnTo>
                        <a:pt x="426" y="246"/>
                      </a:lnTo>
                      <a:lnTo>
                        <a:pt x="426" y="240"/>
                      </a:lnTo>
                      <a:lnTo>
                        <a:pt x="432" y="240"/>
                      </a:lnTo>
                      <a:lnTo>
                        <a:pt x="438" y="240"/>
                      </a:lnTo>
                      <a:lnTo>
                        <a:pt x="444" y="240"/>
                      </a:lnTo>
                      <a:lnTo>
                        <a:pt x="450" y="240"/>
                      </a:lnTo>
                      <a:lnTo>
                        <a:pt x="450" y="234"/>
                      </a:lnTo>
                      <a:lnTo>
                        <a:pt x="456" y="234"/>
                      </a:lnTo>
                      <a:lnTo>
                        <a:pt x="462" y="234"/>
                      </a:lnTo>
                      <a:lnTo>
                        <a:pt x="468" y="234"/>
                      </a:lnTo>
                      <a:lnTo>
                        <a:pt x="474" y="234"/>
                      </a:lnTo>
                      <a:lnTo>
                        <a:pt x="474" y="228"/>
                      </a:lnTo>
                      <a:lnTo>
                        <a:pt x="480" y="228"/>
                      </a:lnTo>
                      <a:lnTo>
                        <a:pt x="486" y="228"/>
                      </a:lnTo>
                      <a:lnTo>
                        <a:pt x="492" y="228"/>
                      </a:lnTo>
                      <a:lnTo>
                        <a:pt x="498" y="228"/>
                      </a:lnTo>
                      <a:lnTo>
                        <a:pt x="498" y="234"/>
                      </a:lnTo>
                      <a:lnTo>
                        <a:pt x="504" y="234"/>
                      </a:lnTo>
                      <a:lnTo>
                        <a:pt x="504" y="240"/>
                      </a:lnTo>
                      <a:lnTo>
                        <a:pt x="504" y="246"/>
                      </a:lnTo>
                      <a:lnTo>
                        <a:pt x="504" y="252"/>
                      </a:lnTo>
                      <a:lnTo>
                        <a:pt x="510" y="258"/>
                      </a:lnTo>
                      <a:lnTo>
                        <a:pt x="510" y="264"/>
                      </a:lnTo>
                      <a:lnTo>
                        <a:pt x="510" y="270"/>
                      </a:lnTo>
                      <a:lnTo>
                        <a:pt x="510" y="276"/>
                      </a:lnTo>
                      <a:lnTo>
                        <a:pt x="510" y="282"/>
                      </a:lnTo>
                      <a:lnTo>
                        <a:pt x="516" y="288"/>
                      </a:lnTo>
                      <a:lnTo>
                        <a:pt x="516" y="294"/>
                      </a:lnTo>
                      <a:lnTo>
                        <a:pt x="516" y="300"/>
                      </a:lnTo>
                      <a:lnTo>
                        <a:pt x="516" y="306"/>
                      </a:lnTo>
                      <a:lnTo>
                        <a:pt x="516" y="312"/>
                      </a:lnTo>
                      <a:lnTo>
                        <a:pt x="516" y="318"/>
                      </a:lnTo>
                      <a:lnTo>
                        <a:pt x="522" y="330"/>
                      </a:lnTo>
                      <a:lnTo>
                        <a:pt x="522" y="336"/>
                      </a:lnTo>
                      <a:lnTo>
                        <a:pt x="522" y="342"/>
                      </a:lnTo>
                      <a:lnTo>
                        <a:pt x="522" y="348"/>
                      </a:lnTo>
                      <a:lnTo>
                        <a:pt x="522" y="360"/>
                      </a:lnTo>
                      <a:lnTo>
                        <a:pt x="522" y="366"/>
                      </a:lnTo>
                      <a:lnTo>
                        <a:pt x="528" y="372"/>
                      </a:lnTo>
                      <a:lnTo>
                        <a:pt x="528" y="378"/>
                      </a:lnTo>
                      <a:lnTo>
                        <a:pt x="528" y="384"/>
                      </a:lnTo>
                      <a:lnTo>
                        <a:pt x="528" y="390"/>
                      </a:lnTo>
                      <a:lnTo>
                        <a:pt x="528" y="396"/>
                      </a:lnTo>
                      <a:lnTo>
                        <a:pt x="528" y="402"/>
                      </a:lnTo>
                      <a:lnTo>
                        <a:pt x="534" y="408"/>
                      </a:lnTo>
                      <a:lnTo>
                        <a:pt x="534" y="414"/>
                      </a:lnTo>
                      <a:lnTo>
                        <a:pt x="534" y="420"/>
                      </a:lnTo>
                      <a:lnTo>
                        <a:pt x="534" y="426"/>
                      </a:lnTo>
                      <a:lnTo>
                        <a:pt x="534" y="432"/>
                      </a:lnTo>
                      <a:lnTo>
                        <a:pt x="540" y="438"/>
                      </a:lnTo>
                      <a:lnTo>
                        <a:pt x="540" y="444"/>
                      </a:lnTo>
                      <a:lnTo>
                        <a:pt x="540" y="450"/>
                      </a:lnTo>
                      <a:lnTo>
                        <a:pt x="540" y="456"/>
                      </a:lnTo>
                      <a:lnTo>
                        <a:pt x="540" y="462"/>
                      </a:lnTo>
                      <a:lnTo>
                        <a:pt x="540" y="468"/>
                      </a:lnTo>
                      <a:lnTo>
                        <a:pt x="546" y="468"/>
                      </a:lnTo>
                      <a:lnTo>
                        <a:pt x="546" y="474"/>
                      </a:lnTo>
                      <a:lnTo>
                        <a:pt x="546" y="480"/>
                      </a:lnTo>
                      <a:lnTo>
                        <a:pt x="546" y="486"/>
                      </a:lnTo>
                      <a:lnTo>
                        <a:pt x="546" y="492"/>
                      </a:lnTo>
                      <a:lnTo>
                        <a:pt x="552" y="498"/>
                      </a:lnTo>
                      <a:lnTo>
                        <a:pt x="552" y="504"/>
                      </a:lnTo>
                      <a:lnTo>
                        <a:pt x="552" y="510"/>
                      </a:lnTo>
                      <a:lnTo>
                        <a:pt x="552" y="516"/>
                      </a:lnTo>
                      <a:lnTo>
                        <a:pt x="558" y="522"/>
                      </a:lnTo>
                      <a:lnTo>
                        <a:pt x="558" y="528"/>
                      </a:lnTo>
                      <a:lnTo>
                        <a:pt x="558" y="534"/>
                      </a:lnTo>
                      <a:lnTo>
                        <a:pt x="564" y="534"/>
                      </a:lnTo>
                      <a:lnTo>
                        <a:pt x="564" y="540"/>
                      </a:lnTo>
                      <a:lnTo>
                        <a:pt x="564" y="546"/>
                      </a:lnTo>
                      <a:lnTo>
                        <a:pt x="570" y="552"/>
                      </a:lnTo>
                      <a:lnTo>
                        <a:pt x="570" y="558"/>
                      </a:lnTo>
                      <a:lnTo>
                        <a:pt x="576" y="558"/>
                      </a:lnTo>
                      <a:lnTo>
                        <a:pt x="576" y="564"/>
                      </a:lnTo>
                      <a:lnTo>
                        <a:pt x="582" y="564"/>
                      </a:lnTo>
                      <a:lnTo>
                        <a:pt x="588" y="564"/>
                      </a:lnTo>
                      <a:lnTo>
                        <a:pt x="594" y="564"/>
                      </a:lnTo>
                      <a:lnTo>
                        <a:pt x="594" y="558"/>
                      </a:lnTo>
                      <a:lnTo>
                        <a:pt x="600" y="558"/>
                      </a:lnTo>
                      <a:lnTo>
                        <a:pt x="600" y="552"/>
                      </a:lnTo>
                      <a:lnTo>
                        <a:pt x="606" y="552"/>
                      </a:lnTo>
                      <a:lnTo>
                        <a:pt x="606" y="546"/>
                      </a:lnTo>
                      <a:lnTo>
                        <a:pt x="606" y="540"/>
                      </a:lnTo>
                      <a:lnTo>
                        <a:pt x="612" y="540"/>
                      </a:lnTo>
                      <a:lnTo>
                        <a:pt x="612" y="534"/>
                      </a:lnTo>
                      <a:lnTo>
                        <a:pt x="612" y="528"/>
                      </a:lnTo>
                      <a:lnTo>
                        <a:pt x="612" y="522"/>
                      </a:lnTo>
                      <a:lnTo>
                        <a:pt x="618" y="522"/>
                      </a:lnTo>
                      <a:lnTo>
                        <a:pt x="618" y="516"/>
                      </a:lnTo>
                      <a:lnTo>
                        <a:pt x="618" y="510"/>
                      </a:lnTo>
                      <a:lnTo>
                        <a:pt x="624" y="504"/>
                      </a:lnTo>
                      <a:lnTo>
                        <a:pt x="624" y="498"/>
                      </a:lnTo>
                      <a:lnTo>
                        <a:pt x="624" y="492"/>
                      </a:lnTo>
                      <a:lnTo>
                        <a:pt x="624" y="486"/>
                      </a:lnTo>
                      <a:lnTo>
                        <a:pt x="630" y="480"/>
                      </a:lnTo>
                      <a:lnTo>
                        <a:pt x="630" y="474"/>
                      </a:lnTo>
                      <a:lnTo>
                        <a:pt x="630" y="468"/>
                      </a:lnTo>
                      <a:lnTo>
                        <a:pt x="630" y="462"/>
                      </a:lnTo>
                      <a:lnTo>
                        <a:pt x="630" y="456"/>
                      </a:lnTo>
                      <a:lnTo>
                        <a:pt x="636" y="450"/>
                      </a:lnTo>
                      <a:lnTo>
                        <a:pt x="636" y="444"/>
                      </a:lnTo>
                      <a:lnTo>
                        <a:pt x="636" y="438"/>
                      </a:lnTo>
                      <a:lnTo>
                        <a:pt x="636" y="432"/>
                      </a:lnTo>
                      <a:lnTo>
                        <a:pt x="636" y="426"/>
                      </a:lnTo>
                      <a:lnTo>
                        <a:pt x="642" y="426"/>
                      </a:lnTo>
                      <a:lnTo>
                        <a:pt x="642" y="420"/>
                      </a:lnTo>
                      <a:lnTo>
                        <a:pt x="642" y="414"/>
                      </a:lnTo>
                      <a:lnTo>
                        <a:pt x="642" y="408"/>
                      </a:lnTo>
                      <a:lnTo>
                        <a:pt x="642" y="402"/>
                      </a:lnTo>
                      <a:lnTo>
                        <a:pt x="642" y="396"/>
                      </a:lnTo>
                      <a:lnTo>
                        <a:pt x="648" y="390"/>
                      </a:lnTo>
                      <a:lnTo>
                        <a:pt x="648" y="378"/>
                      </a:lnTo>
                      <a:lnTo>
                        <a:pt x="648" y="372"/>
                      </a:lnTo>
                      <a:lnTo>
                        <a:pt x="648" y="366"/>
                      </a:lnTo>
                      <a:lnTo>
                        <a:pt x="648" y="360"/>
                      </a:lnTo>
                      <a:lnTo>
                        <a:pt x="648" y="354"/>
                      </a:lnTo>
                      <a:lnTo>
                        <a:pt x="654" y="348"/>
                      </a:lnTo>
                      <a:lnTo>
                        <a:pt x="654" y="342"/>
                      </a:lnTo>
                      <a:lnTo>
                        <a:pt x="654" y="330"/>
                      </a:lnTo>
                      <a:lnTo>
                        <a:pt x="654" y="324"/>
                      </a:lnTo>
                      <a:lnTo>
                        <a:pt x="654" y="318"/>
                      </a:lnTo>
                      <a:lnTo>
                        <a:pt x="654" y="312"/>
                      </a:lnTo>
                      <a:lnTo>
                        <a:pt x="660" y="294"/>
                      </a:lnTo>
                      <a:lnTo>
                        <a:pt x="660" y="288"/>
                      </a:lnTo>
                      <a:lnTo>
                        <a:pt x="660" y="276"/>
                      </a:lnTo>
                      <a:lnTo>
                        <a:pt x="660" y="270"/>
                      </a:lnTo>
                      <a:lnTo>
                        <a:pt x="666" y="264"/>
                      </a:lnTo>
                      <a:lnTo>
                        <a:pt x="666" y="252"/>
                      </a:lnTo>
                      <a:lnTo>
                        <a:pt x="666" y="246"/>
                      </a:lnTo>
                      <a:lnTo>
                        <a:pt x="666" y="240"/>
                      </a:lnTo>
                      <a:lnTo>
                        <a:pt x="666" y="228"/>
                      </a:lnTo>
                      <a:lnTo>
                        <a:pt x="666" y="222"/>
                      </a:lnTo>
                      <a:lnTo>
                        <a:pt x="672" y="210"/>
                      </a:lnTo>
                      <a:lnTo>
                        <a:pt x="672" y="204"/>
                      </a:lnTo>
                      <a:lnTo>
                        <a:pt x="672" y="198"/>
                      </a:lnTo>
                      <a:lnTo>
                        <a:pt x="672" y="192"/>
                      </a:lnTo>
                      <a:lnTo>
                        <a:pt x="672" y="180"/>
                      </a:lnTo>
                      <a:lnTo>
                        <a:pt x="672" y="174"/>
                      </a:lnTo>
                      <a:lnTo>
                        <a:pt x="678" y="168"/>
                      </a:lnTo>
                      <a:lnTo>
                        <a:pt x="678" y="162"/>
                      </a:lnTo>
                      <a:lnTo>
                        <a:pt x="678" y="156"/>
                      </a:lnTo>
                      <a:lnTo>
                        <a:pt x="678" y="150"/>
                      </a:lnTo>
                      <a:lnTo>
                        <a:pt x="684" y="144"/>
                      </a:lnTo>
                      <a:lnTo>
                        <a:pt x="684" y="138"/>
                      </a:lnTo>
                      <a:lnTo>
                        <a:pt x="684" y="132"/>
                      </a:lnTo>
                      <a:lnTo>
                        <a:pt x="684" y="126"/>
                      </a:lnTo>
                      <a:lnTo>
                        <a:pt x="690" y="126"/>
                      </a:lnTo>
                      <a:lnTo>
                        <a:pt x="690" y="120"/>
                      </a:lnTo>
                      <a:lnTo>
                        <a:pt x="696" y="120"/>
                      </a:lnTo>
                      <a:lnTo>
                        <a:pt x="702" y="120"/>
                      </a:lnTo>
                      <a:lnTo>
                        <a:pt x="702" y="114"/>
                      </a:lnTo>
                      <a:lnTo>
                        <a:pt x="708" y="114"/>
                      </a:lnTo>
                      <a:lnTo>
                        <a:pt x="714" y="114"/>
                      </a:lnTo>
                      <a:lnTo>
                        <a:pt x="720" y="114"/>
                      </a:lnTo>
                      <a:lnTo>
                        <a:pt x="726" y="114"/>
                      </a:lnTo>
                      <a:lnTo>
                        <a:pt x="726" y="108"/>
                      </a:lnTo>
                      <a:lnTo>
                        <a:pt x="732" y="108"/>
                      </a:lnTo>
                      <a:lnTo>
                        <a:pt x="738" y="108"/>
                      </a:lnTo>
                      <a:lnTo>
                        <a:pt x="744" y="108"/>
                      </a:lnTo>
                      <a:lnTo>
                        <a:pt x="744" y="102"/>
                      </a:lnTo>
                      <a:lnTo>
                        <a:pt x="750" y="102"/>
                      </a:lnTo>
                      <a:lnTo>
                        <a:pt x="756" y="102"/>
                      </a:lnTo>
                      <a:lnTo>
                        <a:pt x="762" y="102"/>
                      </a:lnTo>
                      <a:lnTo>
                        <a:pt x="768" y="102"/>
                      </a:lnTo>
                      <a:lnTo>
                        <a:pt x="768" y="96"/>
                      </a:lnTo>
                      <a:lnTo>
                        <a:pt x="774" y="96"/>
                      </a:lnTo>
                      <a:lnTo>
                        <a:pt x="780" y="96"/>
                      </a:lnTo>
                      <a:lnTo>
                        <a:pt x="786" y="96"/>
                      </a:lnTo>
                      <a:lnTo>
                        <a:pt x="792" y="96"/>
                      </a:lnTo>
                      <a:lnTo>
                        <a:pt x="798" y="96"/>
                      </a:lnTo>
                      <a:lnTo>
                        <a:pt x="804" y="96"/>
                      </a:lnTo>
                      <a:lnTo>
                        <a:pt x="810" y="96"/>
                      </a:lnTo>
                      <a:lnTo>
                        <a:pt x="810" y="90"/>
                      </a:lnTo>
                      <a:lnTo>
                        <a:pt x="816" y="90"/>
                      </a:lnTo>
                      <a:lnTo>
                        <a:pt x="822" y="90"/>
                      </a:lnTo>
                      <a:lnTo>
                        <a:pt x="828" y="90"/>
                      </a:lnTo>
                      <a:lnTo>
                        <a:pt x="834" y="90"/>
                      </a:lnTo>
                      <a:lnTo>
                        <a:pt x="840" y="84"/>
                      </a:lnTo>
                      <a:lnTo>
                        <a:pt x="846" y="84"/>
                      </a:lnTo>
                      <a:lnTo>
                        <a:pt x="852" y="84"/>
                      </a:lnTo>
                      <a:lnTo>
                        <a:pt x="858" y="84"/>
                      </a:lnTo>
                      <a:lnTo>
                        <a:pt x="864" y="84"/>
                      </a:lnTo>
                      <a:lnTo>
                        <a:pt x="864" y="78"/>
                      </a:lnTo>
                      <a:lnTo>
                        <a:pt x="870" y="78"/>
                      </a:lnTo>
                      <a:lnTo>
                        <a:pt x="876" y="78"/>
                      </a:lnTo>
                      <a:lnTo>
                        <a:pt x="882" y="78"/>
                      </a:lnTo>
                      <a:lnTo>
                        <a:pt x="888" y="78"/>
                      </a:lnTo>
                      <a:lnTo>
                        <a:pt x="888" y="72"/>
                      </a:lnTo>
                      <a:lnTo>
                        <a:pt x="894" y="72"/>
                      </a:lnTo>
                      <a:lnTo>
                        <a:pt x="900" y="72"/>
                      </a:lnTo>
                      <a:lnTo>
                        <a:pt x="906" y="72"/>
                      </a:lnTo>
                      <a:lnTo>
                        <a:pt x="912" y="72"/>
                      </a:lnTo>
                      <a:lnTo>
                        <a:pt x="912" y="66"/>
                      </a:lnTo>
                      <a:lnTo>
                        <a:pt x="918" y="66"/>
                      </a:lnTo>
                      <a:lnTo>
                        <a:pt x="924" y="66"/>
                      </a:lnTo>
                      <a:lnTo>
                        <a:pt x="930" y="66"/>
                      </a:lnTo>
                      <a:lnTo>
                        <a:pt x="936" y="66"/>
                      </a:lnTo>
                      <a:lnTo>
                        <a:pt x="942" y="60"/>
                      </a:lnTo>
                      <a:lnTo>
                        <a:pt x="948" y="60"/>
                      </a:lnTo>
                      <a:lnTo>
                        <a:pt x="954" y="60"/>
                      </a:lnTo>
                      <a:lnTo>
                        <a:pt x="960" y="60"/>
                      </a:lnTo>
                      <a:lnTo>
                        <a:pt x="966" y="54"/>
                      </a:lnTo>
                      <a:lnTo>
                        <a:pt x="972" y="54"/>
                      </a:lnTo>
                      <a:lnTo>
                        <a:pt x="978" y="54"/>
                      </a:lnTo>
                      <a:lnTo>
                        <a:pt x="984" y="54"/>
                      </a:lnTo>
                      <a:lnTo>
                        <a:pt x="990" y="54"/>
                      </a:lnTo>
                      <a:lnTo>
                        <a:pt x="990" y="48"/>
                      </a:lnTo>
                      <a:lnTo>
                        <a:pt x="996" y="48"/>
                      </a:lnTo>
                      <a:lnTo>
                        <a:pt x="1002" y="48"/>
                      </a:lnTo>
                      <a:lnTo>
                        <a:pt x="1008" y="48"/>
                      </a:lnTo>
                      <a:lnTo>
                        <a:pt x="1014" y="48"/>
                      </a:lnTo>
                      <a:lnTo>
                        <a:pt x="1014" y="42"/>
                      </a:lnTo>
                      <a:lnTo>
                        <a:pt x="1020" y="42"/>
                      </a:lnTo>
                      <a:lnTo>
                        <a:pt x="1026" y="42"/>
                      </a:lnTo>
                      <a:lnTo>
                        <a:pt x="1032" y="42"/>
                      </a:lnTo>
                      <a:lnTo>
                        <a:pt x="1038" y="42"/>
                      </a:lnTo>
                      <a:lnTo>
                        <a:pt x="1038" y="36"/>
                      </a:lnTo>
                      <a:lnTo>
                        <a:pt x="1044" y="36"/>
                      </a:lnTo>
                      <a:lnTo>
                        <a:pt x="1050" y="36"/>
                      </a:lnTo>
                      <a:lnTo>
                        <a:pt x="1056" y="36"/>
                      </a:lnTo>
                      <a:lnTo>
                        <a:pt x="1062" y="30"/>
                      </a:lnTo>
                      <a:lnTo>
                        <a:pt x="1068" y="30"/>
                      </a:lnTo>
                      <a:lnTo>
                        <a:pt x="1074" y="30"/>
                      </a:lnTo>
                      <a:lnTo>
                        <a:pt x="1080" y="30"/>
                      </a:lnTo>
                      <a:lnTo>
                        <a:pt x="1080" y="24"/>
                      </a:lnTo>
                      <a:lnTo>
                        <a:pt x="1086" y="24"/>
                      </a:lnTo>
                      <a:lnTo>
                        <a:pt x="1092" y="24"/>
                      </a:lnTo>
                      <a:lnTo>
                        <a:pt x="1098" y="18"/>
                      </a:lnTo>
                      <a:lnTo>
                        <a:pt x="1104" y="18"/>
                      </a:lnTo>
                      <a:lnTo>
                        <a:pt x="1110" y="18"/>
                      </a:lnTo>
                      <a:lnTo>
                        <a:pt x="1116" y="12"/>
                      </a:lnTo>
                      <a:lnTo>
                        <a:pt x="1122" y="12"/>
                      </a:lnTo>
                      <a:lnTo>
                        <a:pt x="1128" y="12"/>
                      </a:lnTo>
                      <a:lnTo>
                        <a:pt x="1134" y="12"/>
                      </a:lnTo>
                      <a:lnTo>
                        <a:pt x="1140" y="12"/>
                      </a:lnTo>
                      <a:lnTo>
                        <a:pt x="1140" y="6"/>
                      </a:lnTo>
                      <a:lnTo>
                        <a:pt x="1146" y="6"/>
                      </a:lnTo>
                      <a:lnTo>
                        <a:pt x="1152" y="6"/>
                      </a:lnTo>
                      <a:lnTo>
                        <a:pt x="1158" y="6"/>
                      </a:lnTo>
                      <a:lnTo>
                        <a:pt x="1164" y="6"/>
                      </a:lnTo>
                      <a:lnTo>
                        <a:pt x="1170" y="6"/>
                      </a:lnTo>
                      <a:lnTo>
                        <a:pt x="1176" y="6"/>
                      </a:lnTo>
                      <a:lnTo>
                        <a:pt x="1176" y="0"/>
                      </a:lnTo>
                      <a:lnTo>
                        <a:pt x="1182" y="0"/>
                      </a:lnTo>
                      <a:lnTo>
                        <a:pt x="1188" y="0"/>
                      </a:lnTo>
                      <a:lnTo>
                        <a:pt x="1194" y="0"/>
                      </a:lnTo>
                      <a:lnTo>
                        <a:pt x="1194" y="6"/>
                      </a:lnTo>
                      <a:lnTo>
                        <a:pt x="1194" y="12"/>
                      </a:lnTo>
                      <a:lnTo>
                        <a:pt x="1200" y="18"/>
                      </a:lnTo>
                      <a:lnTo>
                        <a:pt x="1200" y="24"/>
                      </a:lnTo>
                      <a:lnTo>
                        <a:pt x="1200" y="30"/>
                      </a:lnTo>
                      <a:lnTo>
                        <a:pt x="1200" y="36"/>
                      </a:lnTo>
                      <a:lnTo>
                        <a:pt x="1206" y="42"/>
                      </a:lnTo>
                      <a:lnTo>
                        <a:pt x="1206" y="48"/>
                      </a:lnTo>
                      <a:lnTo>
                        <a:pt x="1206" y="54"/>
                      </a:lnTo>
                      <a:lnTo>
                        <a:pt x="1206" y="60"/>
                      </a:lnTo>
                      <a:lnTo>
                        <a:pt x="1206" y="66"/>
                      </a:lnTo>
                      <a:lnTo>
                        <a:pt x="1212" y="72"/>
                      </a:lnTo>
                      <a:lnTo>
                        <a:pt x="1212" y="78"/>
                      </a:lnTo>
                      <a:lnTo>
                        <a:pt x="1212" y="90"/>
                      </a:lnTo>
                      <a:lnTo>
                        <a:pt x="1212" y="96"/>
                      </a:lnTo>
                      <a:lnTo>
                        <a:pt x="1212" y="102"/>
                      </a:lnTo>
                      <a:lnTo>
                        <a:pt x="1212" y="108"/>
                      </a:lnTo>
                      <a:lnTo>
                        <a:pt x="1218" y="120"/>
                      </a:lnTo>
                      <a:lnTo>
                        <a:pt x="1218" y="126"/>
                      </a:lnTo>
                      <a:lnTo>
                        <a:pt x="1218" y="132"/>
                      </a:lnTo>
                      <a:lnTo>
                        <a:pt x="1218" y="138"/>
                      </a:lnTo>
                      <a:lnTo>
                        <a:pt x="1218" y="150"/>
                      </a:lnTo>
                      <a:lnTo>
                        <a:pt x="1218" y="156"/>
                      </a:lnTo>
                      <a:lnTo>
                        <a:pt x="1224" y="162"/>
                      </a:lnTo>
                      <a:lnTo>
                        <a:pt x="1224" y="168"/>
                      </a:lnTo>
                      <a:lnTo>
                        <a:pt x="1224" y="174"/>
                      </a:lnTo>
                      <a:lnTo>
                        <a:pt x="1224" y="180"/>
                      </a:lnTo>
                      <a:lnTo>
                        <a:pt x="1224" y="192"/>
                      </a:lnTo>
                      <a:lnTo>
                        <a:pt x="1230" y="198"/>
                      </a:lnTo>
                      <a:lnTo>
                        <a:pt x="1230" y="204"/>
                      </a:lnTo>
                      <a:lnTo>
                        <a:pt x="1230" y="210"/>
                      </a:lnTo>
                      <a:lnTo>
                        <a:pt x="1230" y="216"/>
                      </a:lnTo>
                      <a:lnTo>
                        <a:pt x="1230" y="222"/>
                      </a:lnTo>
                      <a:lnTo>
                        <a:pt x="1230" y="228"/>
                      </a:lnTo>
                      <a:lnTo>
                        <a:pt x="1236" y="234"/>
                      </a:lnTo>
                      <a:lnTo>
                        <a:pt x="1236" y="240"/>
                      </a:lnTo>
                      <a:lnTo>
                        <a:pt x="1236" y="252"/>
                      </a:lnTo>
                      <a:lnTo>
                        <a:pt x="1236" y="258"/>
                      </a:lnTo>
                      <a:lnTo>
                        <a:pt x="1236" y="264"/>
                      </a:lnTo>
                      <a:lnTo>
                        <a:pt x="1236" y="270"/>
                      </a:lnTo>
                      <a:lnTo>
                        <a:pt x="1242" y="276"/>
                      </a:lnTo>
                      <a:lnTo>
                        <a:pt x="1242" y="282"/>
                      </a:lnTo>
                      <a:lnTo>
                        <a:pt x="1242" y="288"/>
                      </a:lnTo>
                      <a:lnTo>
                        <a:pt x="1242" y="294"/>
                      </a:lnTo>
                      <a:lnTo>
                        <a:pt x="1242" y="300"/>
                      </a:lnTo>
                      <a:lnTo>
                        <a:pt x="1248" y="306"/>
                      </a:lnTo>
                      <a:lnTo>
                        <a:pt x="1248" y="312"/>
                      </a:lnTo>
                      <a:lnTo>
                        <a:pt x="1248" y="318"/>
                      </a:lnTo>
                      <a:lnTo>
                        <a:pt x="1248" y="324"/>
                      </a:lnTo>
                      <a:lnTo>
                        <a:pt x="1248" y="330"/>
                      </a:lnTo>
                      <a:lnTo>
                        <a:pt x="1254" y="336"/>
                      </a:lnTo>
                      <a:lnTo>
                        <a:pt x="1254" y="342"/>
                      </a:lnTo>
                      <a:lnTo>
                        <a:pt x="1254" y="348"/>
                      </a:lnTo>
                      <a:lnTo>
                        <a:pt x="1254" y="354"/>
                      </a:lnTo>
                      <a:lnTo>
                        <a:pt x="1254" y="360"/>
                      </a:lnTo>
                      <a:lnTo>
                        <a:pt x="1254" y="366"/>
                      </a:lnTo>
                      <a:lnTo>
                        <a:pt x="1260" y="366"/>
                      </a:lnTo>
                      <a:lnTo>
                        <a:pt x="1260" y="372"/>
                      </a:lnTo>
                      <a:lnTo>
                        <a:pt x="1260" y="378"/>
                      </a:lnTo>
                      <a:lnTo>
                        <a:pt x="1260" y="384"/>
                      </a:lnTo>
                      <a:lnTo>
                        <a:pt x="1260" y="390"/>
                      </a:lnTo>
                      <a:lnTo>
                        <a:pt x="1266" y="390"/>
                      </a:lnTo>
                      <a:lnTo>
                        <a:pt x="1266" y="396"/>
                      </a:lnTo>
                      <a:lnTo>
                        <a:pt x="1266" y="402"/>
                      </a:lnTo>
                      <a:lnTo>
                        <a:pt x="1266" y="408"/>
                      </a:lnTo>
                      <a:lnTo>
                        <a:pt x="1266" y="414"/>
                      </a:lnTo>
                      <a:lnTo>
                        <a:pt x="1272" y="420"/>
                      </a:lnTo>
                      <a:lnTo>
                        <a:pt x="1272" y="426"/>
                      </a:lnTo>
                      <a:lnTo>
                        <a:pt x="1272" y="432"/>
                      </a:lnTo>
                      <a:lnTo>
                        <a:pt x="1272" y="438"/>
                      </a:lnTo>
                      <a:lnTo>
                        <a:pt x="1278" y="444"/>
                      </a:lnTo>
                      <a:lnTo>
                        <a:pt x="1278" y="450"/>
                      </a:lnTo>
                      <a:lnTo>
                        <a:pt x="1278" y="456"/>
                      </a:lnTo>
                      <a:lnTo>
                        <a:pt x="1278" y="462"/>
                      </a:lnTo>
                      <a:lnTo>
                        <a:pt x="1284" y="462"/>
                      </a:lnTo>
                      <a:lnTo>
                        <a:pt x="1284" y="468"/>
                      </a:lnTo>
                      <a:lnTo>
                        <a:pt x="1284" y="474"/>
                      </a:lnTo>
                      <a:lnTo>
                        <a:pt x="1284" y="480"/>
                      </a:lnTo>
                      <a:lnTo>
                        <a:pt x="1290" y="486"/>
                      </a:lnTo>
                      <a:lnTo>
                        <a:pt x="1290" y="492"/>
                      </a:lnTo>
                      <a:lnTo>
                        <a:pt x="1290" y="498"/>
                      </a:lnTo>
                      <a:lnTo>
                        <a:pt x="1296" y="504"/>
                      </a:lnTo>
                      <a:lnTo>
                        <a:pt x="1296" y="510"/>
                      </a:lnTo>
                      <a:lnTo>
                        <a:pt x="1302" y="516"/>
                      </a:lnTo>
                      <a:lnTo>
                        <a:pt x="1302" y="522"/>
                      </a:lnTo>
                      <a:lnTo>
                        <a:pt x="1302" y="528"/>
                      </a:lnTo>
                      <a:lnTo>
                        <a:pt x="1308" y="528"/>
                      </a:lnTo>
                      <a:lnTo>
                        <a:pt x="1308" y="534"/>
                      </a:lnTo>
                      <a:lnTo>
                        <a:pt x="1308" y="540"/>
                      </a:lnTo>
                      <a:lnTo>
                        <a:pt x="1314" y="540"/>
                      </a:lnTo>
                      <a:lnTo>
                        <a:pt x="1314" y="546"/>
                      </a:lnTo>
                      <a:lnTo>
                        <a:pt x="1320" y="552"/>
                      </a:lnTo>
                      <a:lnTo>
                        <a:pt x="1320" y="558"/>
                      </a:lnTo>
                      <a:lnTo>
                        <a:pt x="1326" y="558"/>
                      </a:lnTo>
                      <a:lnTo>
                        <a:pt x="1326" y="564"/>
                      </a:lnTo>
                      <a:lnTo>
                        <a:pt x="1332" y="564"/>
                      </a:lnTo>
                      <a:lnTo>
                        <a:pt x="1338" y="564"/>
                      </a:lnTo>
                      <a:lnTo>
                        <a:pt x="1344" y="564"/>
                      </a:lnTo>
                      <a:lnTo>
                        <a:pt x="1350" y="564"/>
                      </a:lnTo>
                      <a:lnTo>
                        <a:pt x="1356" y="564"/>
                      </a:lnTo>
                      <a:lnTo>
                        <a:pt x="1362" y="564"/>
                      </a:lnTo>
                      <a:lnTo>
                        <a:pt x="1362" y="558"/>
                      </a:lnTo>
                      <a:lnTo>
                        <a:pt x="1368" y="558"/>
                      </a:lnTo>
                      <a:lnTo>
                        <a:pt x="1368" y="552"/>
                      </a:lnTo>
                      <a:lnTo>
                        <a:pt x="1374" y="552"/>
                      </a:lnTo>
                      <a:lnTo>
                        <a:pt x="1374" y="546"/>
                      </a:lnTo>
                      <a:lnTo>
                        <a:pt x="1380" y="540"/>
                      </a:lnTo>
                      <a:lnTo>
                        <a:pt x="1380" y="534"/>
                      </a:lnTo>
                      <a:lnTo>
                        <a:pt x="1386" y="534"/>
                      </a:lnTo>
                      <a:lnTo>
                        <a:pt x="1386" y="528"/>
                      </a:lnTo>
                      <a:lnTo>
                        <a:pt x="1392" y="522"/>
                      </a:lnTo>
                      <a:lnTo>
                        <a:pt x="1392" y="516"/>
                      </a:lnTo>
                      <a:lnTo>
                        <a:pt x="1392" y="510"/>
                      </a:lnTo>
                      <a:lnTo>
                        <a:pt x="1398" y="510"/>
                      </a:lnTo>
                      <a:lnTo>
                        <a:pt x="1398" y="504"/>
                      </a:lnTo>
                      <a:lnTo>
                        <a:pt x="1398" y="498"/>
                      </a:lnTo>
                      <a:lnTo>
                        <a:pt x="1404" y="498"/>
                      </a:lnTo>
                      <a:lnTo>
                        <a:pt x="1404" y="492"/>
                      </a:lnTo>
                      <a:lnTo>
                        <a:pt x="1404" y="486"/>
                      </a:lnTo>
                      <a:lnTo>
                        <a:pt x="1410" y="480"/>
                      </a:lnTo>
                      <a:lnTo>
                        <a:pt x="1410" y="474"/>
                      </a:lnTo>
                      <a:lnTo>
                        <a:pt x="1410" y="468"/>
                      </a:lnTo>
                      <a:lnTo>
                        <a:pt x="1416" y="462"/>
                      </a:lnTo>
                      <a:lnTo>
                        <a:pt x="1416" y="456"/>
                      </a:lnTo>
                      <a:lnTo>
                        <a:pt x="1416" y="450"/>
                      </a:lnTo>
                      <a:lnTo>
                        <a:pt x="1416" y="444"/>
                      </a:lnTo>
                      <a:lnTo>
                        <a:pt x="1422" y="444"/>
                      </a:lnTo>
                      <a:lnTo>
                        <a:pt x="1422" y="438"/>
                      </a:lnTo>
                      <a:lnTo>
                        <a:pt x="1422" y="432"/>
                      </a:lnTo>
                      <a:lnTo>
                        <a:pt x="1428" y="426"/>
                      </a:lnTo>
                      <a:lnTo>
                        <a:pt x="1428" y="420"/>
                      </a:lnTo>
                      <a:lnTo>
                        <a:pt x="1428" y="414"/>
                      </a:lnTo>
                      <a:lnTo>
                        <a:pt x="1428" y="408"/>
                      </a:lnTo>
                      <a:lnTo>
                        <a:pt x="1434" y="402"/>
                      </a:lnTo>
                      <a:lnTo>
                        <a:pt x="1434" y="396"/>
                      </a:lnTo>
                      <a:lnTo>
                        <a:pt x="1434" y="390"/>
                      </a:lnTo>
                      <a:lnTo>
                        <a:pt x="1434" y="384"/>
                      </a:lnTo>
                      <a:lnTo>
                        <a:pt x="1440" y="378"/>
                      </a:lnTo>
                      <a:lnTo>
                        <a:pt x="1440" y="372"/>
                      </a:lnTo>
                      <a:lnTo>
                        <a:pt x="1440" y="366"/>
                      </a:lnTo>
                      <a:lnTo>
                        <a:pt x="1440" y="360"/>
                      </a:lnTo>
                      <a:lnTo>
                        <a:pt x="1446" y="354"/>
                      </a:lnTo>
                      <a:lnTo>
                        <a:pt x="1446" y="348"/>
                      </a:lnTo>
                      <a:lnTo>
                        <a:pt x="1446" y="342"/>
                      </a:lnTo>
                      <a:lnTo>
                        <a:pt x="1446" y="336"/>
                      </a:lnTo>
                      <a:lnTo>
                        <a:pt x="1452" y="330"/>
                      </a:lnTo>
                      <a:lnTo>
                        <a:pt x="1452" y="324"/>
                      </a:lnTo>
                      <a:lnTo>
                        <a:pt x="1452" y="318"/>
                      </a:lnTo>
                      <a:lnTo>
                        <a:pt x="1452" y="312"/>
                      </a:lnTo>
                      <a:lnTo>
                        <a:pt x="1458" y="312"/>
                      </a:lnTo>
                      <a:lnTo>
                        <a:pt x="1458" y="306"/>
                      </a:lnTo>
                      <a:lnTo>
                        <a:pt x="1464" y="306"/>
                      </a:lnTo>
                      <a:lnTo>
                        <a:pt x="1470" y="306"/>
                      </a:lnTo>
                      <a:lnTo>
                        <a:pt x="1470" y="312"/>
                      </a:lnTo>
                      <a:lnTo>
                        <a:pt x="1476" y="318"/>
                      </a:lnTo>
                      <a:lnTo>
                        <a:pt x="1476" y="324"/>
                      </a:lnTo>
                      <a:lnTo>
                        <a:pt x="1482" y="324"/>
                      </a:lnTo>
                      <a:lnTo>
                        <a:pt x="1482" y="330"/>
                      </a:lnTo>
                      <a:lnTo>
                        <a:pt x="1482" y="336"/>
                      </a:lnTo>
                      <a:lnTo>
                        <a:pt x="1488" y="336"/>
                      </a:lnTo>
                      <a:lnTo>
                        <a:pt x="1488" y="342"/>
                      </a:lnTo>
                      <a:lnTo>
                        <a:pt x="1494" y="348"/>
                      </a:lnTo>
                      <a:lnTo>
                        <a:pt x="1494" y="354"/>
                      </a:lnTo>
                      <a:lnTo>
                        <a:pt x="1500" y="354"/>
                      </a:lnTo>
                      <a:lnTo>
                        <a:pt x="1500" y="360"/>
                      </a:lnTo>
                      <a:lnTo>
                        <a:pt x="1506" y="366"/>
                      </a:lnTo>
                      <a:lnTo>
                        <a:pt x="1506" y="372"/>
                      </a:lnTo>
                      <a:lnTo>
                        <a:pt x="1512" y="372"/>
                      </a:lnTo>
                      <a:lnTo>
                        <a:pt x="1512" y="378"/>
                      </a:lnTo>
                      <a:lnTo>
                        <a:pt x="1518" y="384"/>
                      </a:lnTo>
                      <a:lnTo>
                        <a:pt x="1518" y="390"/>
                      </a:lnTo>
                      <a:lnTo>
                        <a:pt x="1524" y="390"/>
                      </a:lnTo>
                      <a:lnTo>
                        <a:pt x="1524" y="396"/>
                      </a:lnTo>
                      <a:lnTo>
                        <a:pt x="1530" y="402"/>
                      </a:lnTo>
                      <a:lnTo>
                        <a:pt x="1530" y="408"/>
                      </a:lnTo>
                      <a:lnTo>
                        <a:pt x="1536" y="408"/>
                      </a:lnTo>
                      <a:lnTo>
                        <a:pt x="1536" y="414"/>
                      </a:lnTo>
                      <a:lnTo>
                        <a:pt x="1542" y="414"/>
                      </a:lnTo>
                      <a:lnTo>
                        <a:pt x="1542" y="420"/>
                      </a:lnTo>
                      <a:lnTo>
                        <a:pt x="1542" y="426"/>
                      </a:lnTo>
                      <a:lnTo>
                        <a:pt x="1548" y="426"/>
                      </a:lnTo>
                      <a:lnTo>
                        <a:pt x="1548" y="432"/>
                      </a:lnTo>
                      <a:lnTo>
                        <a:pt x="1554" y="432"/>
                      </a:lnTo>
                      <a:lnTo>
                        <a:pt x="1554" y="438"/>
                      </a:lnTo>
                      <a:lnTo>
                        <a:pt x="1560" y="438"/>
                      </a:lnTo>
                      <a:lnTo>
                        <a:pt x="1560" y="444"/>
                      </a:lnTo>
                      <a:lnTo>
                        <a:pt x="1566" y="450"/>
                      </a:lnTo>
                      <a:lnTo>
                        <a:pt x="1572" y="456"/>
                      </a:lnTo>
                      <a:lnTo>
                        <a:pt x="1572" y="462"/>
                      </a:lnTo>
                      <a:lnTo>
                        <a:pt x="1578" y="462"/>
                      </a:lnTo>
                      <a:lnTo>
                        <a:pt x="1578" y="468"/>
                      </a:lnTo>
                      <a:lnTo>
                        <a:pt x="1584" y="468"/>
                      </a:lnTo>
                      <a:lnTo>
                        <a:pt x="1590" y="468"/>
                      </a:lnTo>
                      <a:lnTo>
                        <a:pt x="1590" y="474"/>
                      </a:lnTo>
                      <a:lnTo>
                        <a:pt x="1596" y="474"/>
                      </a:lnTo>
                      <a:lnTo>
                        <a:pt x="1602" y="474"/>
                      </a:lnTo>
                      <a:lnTo>
                        <a:pt x="1608" y="474"/>
                      </a:lnTo>
                      <a:lnTo>
                        <a:pt x="1608" y="480"/>
                      </a:lnTo>
                      <a:lnTo>
                        <a:pt x="1614" y="480"/>
                      </a:lnTo>
                      <a:lnTo>
                        <a:pt x="1620" y="480"/>
                      </a:lnTo>
                      <a:lnTo>
                        <a:pt x="1626" y="480"/>
                      </a:lnTo>
                      <a:lnTo>
                        <a:pt x="1632" y="480"/>
                      </a:lnTo>
                      <a:lnTo>
                        <a:pt x="1638" y="480"/>
                      </a:lnTo>
                      <a:lnTo>
                        <a:pt x="1644" y="486"/>
                      </a:lnTo>
                      <a:lnTo>
                        <a:pt x="1650" y="486"/>
                      </a:lnTo>
                      <a:lnTo>
                        <a:pt x="1656" y="486"/>
                      </a:lnTo>
                      <a:lnTo>
                        <a:pt x="1662" y="486"/>
                      </a:lnTo>
                      <a:lnTo>
                        <a:pt x="1668" y="486"/>
                      </a:lnTo>
                      <a:lnTo>
                        <a:pt x="1674" y="486"/>
                      </a:lnTo>
                      <a:lnTo>
                        <a:pt x="1680" y="486"/>
                      </a:lnTo>
                      <a:lnTo>
                        <a:pt x="1686" y="486"/>
                      </a:lnTo>
                      <a:lnTo>
                        <a:pt x="1686" y="492"/>
                      </a:lnTo>
                      <a:lnTo>
                        <a:pt x="1692" y="492"/>
                      </a:lnTo>
                      <a:lnTo>
                        <a:pt x="1698" y="492"/>
                      </a:lnTo>
                      <a:lnTo>
                        <a:pt x="1704" y="492"/>
                      </a:lnTo>
                      <a:lnTo>
                        <a:pt x="1710" y="492"/>
                      </a:lnTo>
                      <a:lnTo>
                        <a:pt x="1716" y="492"/>
                      </a:lnTo>
                      <a:lnTo>
                        <a:pt x="1722" y="492"/>
                      </a:lnTo>
                      <a:lnTo>
                        <a:pt x="1728" y="492"/>
                      </a:lnTo>
                      <a:lnTo>
                        <a:pt x="1734" y="492"/>
                      </a:lnTo>
                      <a:lnTo>
                        <a:pt x="1740" y="492"/>
                      </a:lnTo>
                      <a:lnTo>
                        <a:pt x="1746" y="492"/>
                      </a:lnTo>
                      <a:lnTo>
                        <a:pt x="1752" y="492"/>
                      </a:lnTo>
                      <a:lnTo>
                        <a:pt x="1752" y="498"/>
                      </a:lnTo>
                      <a:lnTo>
                        <a:pt x="1758" y="498"/>
                      </a:lnTo>
                      <a:lnTo>
                        <a:pt x="1764" y="498"/>
                      </a:lnTo>
                      <a:lnTo>
                        <a:pt x="1770" y="498"/>
                      </a:lnTo>
                      <a:lnTo>
                        <a:pt x="1776" y="498"/>
                      </a:lnTo>
                      <a:lnTo>
                        <a:pt x="1782" y="498"/>
                      </a:lnTo>
                      <a:lnTo>
                        <a:pt x="1788" y="498"/>
                      </a:lnTo>
                      <a:lnTo>
                        <a:pt x="1794" y="498"/>
                      </a:lnTo>
                      <a:lnTo>
                        <a:pt x="1800" y="498"/>
                      </a:lnTo>
                      <a:lnTo>
                        <a:pt x="1806" y="498"/>
                      </a:lnTo>
                      <a:lnTo>
                        <a:pt x="1812" y="498"/>
                      </a:lnTo>
                      <a:lnTo>
                        <a:pt x="1818" y="498"/>
                      </a:lnTo>
                      <a:lnTo>
                        <a:pt x="1818" y="504"/>
                      </a:lnTo>
                      <a:lnTo>
                        <a:pt x="1824" y="504"/>
                      </a:lnTo>
                      <a:lnTo>
                        <a:pt x="1830" y="504"/>
                      </a:lnTo>
                      <a:lnTo>
                        <a:pt x="1830" y="510"/>
                      </a:lnTo>
                      <a:lnTo>
                        <a:pt x="1836" y="510"/>
                      </a:lnTo>
                      <a:lnTo>
                        <a:pt x="1842" y="510"/>
                      </a:lnTo>
                      <a:lnTo>
                        <a:pt x="1842" y="516"/>
                      </a:lnTo>
                      <a:lnTo>
                        <a:pt x="1848" y="516"/>
                      </a:lnTo>
                      <a:lnTo>
                        <a:pt x="1854" y="516"/>
                      </a:lnTo>
                      <a:lnTo>
                        <a:pt x="1854" y="522"/>
                      </a:lnTo>
                      <a:lnTo>
                        <a:pt x="1860" y="522"/>
                      </a:lnTo>
                      <a:lnTo>
                        <a:pt x="1866" y="528"/>
                      </a:lnTo>
                      <a:lnTo>
                        <a:pt x="1872" y="528"/>
                      </a:lnTo>
                      <a:lnTo>
                        <a:pt x="1878" y="528"/>
                      </a:lnTo>
                      <a:lnTo>
                        <a:pt x="1878" y="534"/>
                      </a:lnTo>
                      <a:lnTo>
                        <a:pt x="1884" y="534"/>
                      </a:lnTo>
                      <a:lnTo>
                        <a:pt x="1890" y="534"/>
                      </a:lnTo>
                      <a:lnTo>
                        <a:pt x="1890" y="540"/>
                      </a:lnTo>
                      <a:lnTo>
                        <a:pt x="1896" y="540"/>
                      </a:lnTo>
                      <a:lnTo>
                        <a:pt x="1902" y="540"/>
                      </a:lnTo>
                      <a:lnTo>
                        <a:pt x="1908" y="540"/>
                      </a:lnTo>
                      <a:lnTo>
                        <a:pt x="1908" y="546"/>
                      </a:lnTo>
                      <a:lnTo>
                        <a:pt x="1914" y="546"/>
                      </a:lnTo>
                      <a:lnTo>
                        <a:pt x="1920" y="546"/>
                      </a:lnTo>
                      <a:lnTo>
                        <a:pt x="1926" y="546"/>
                      </a:lnTo>
                      <a:lnTo>
                        <a:pt x="1932" y="546"/>
                      </a:lnTo>
                      <a:lnTo>
                        <a:pt x="1938" y="546"/>
                      </a:lnTo>
                      <a:lnTo>
                        <a:pt x="1944" y="540"/>
                      </a:lnTo>
                      <a:lnTo>
                        <a:pt x="1950" y="540"/>
                      </a:lnTo>
                      <a:lnTo>
                        <a:pt x="1956" y="540"/>
                      </a:lnTo>
                      <a:lnTo>
                        <a:pt x="1962" y="540"/>
                      </a:lnTo>
                      <a:lnTo>
                        <a:pt x="1962" y="534"/>
                      </a:lnTo>
                      <a:lnTo>
                        <a:pt x="1968" y="534"/>
                      </a:lnTo>
                      <a:lnTo>
                        <a:pt x="1974" y="534"/>
                      </a:lnTo>
                      <a:lnTo>
                        <a:pt x="1980" y="534"/>
                      </a:lnTo>
                      <a:lnTo>
                        <a:pt x="1986" y="528"/>
                      </a:lnTo>
                      <a:lnTo>
                        <a:pt x="1992" y="528"/>
                      </a:lnTo>
                      <a:lnTo>
                        <a:pt x="1998" y="528"/>
                      </a:lnTo>
                      <a:lnTo>
                        <a:pt x="2004" y="522"/>
                      </a:lnTo>
                      <a:lnTo>
                        <a:pt x="2010" y="522"/>
                      </a:lnTo>
                      <a:lnTo>
                        <a:pt x="2016" y="522"/>
                      </a:lnTo>
                      <a:lnTo>
                        <a:pt x="2016" y="516"/>
                      </a:lnTo>
                      <a:lnTo>
                        <a:pt x="2022" y="516"/>
                      </a:lnTo>
                      <a:lnTo>
                        <a:pt x="2028" y="516"/>
                      </a:lnTo>
                      <a:lnTo>
                        <a:pt x="2034" y="516"/>
                      </a:lnTo>
                      <a:lnTo>
                        <a:pt x="2040" y="516"/>
                      </a:lnTo>
                      <a:lnTo>
                        <a:pt x="2046" y="516"/>
                      </a:lnTo>
                      <a:lnTo>
                        <a:pt x="2046" y="522"/>
                      </a:lnTo>
                      <a:lnTo>
                        <a:pt x="2052" y="522"/>
                      </a:lnTo>
                      <a:lnTo>
                        <a:pt x="2058" y="522"/>
                      </a:lnTo>
                      <a:lnTo>
                        <a:pt x="2064" y="522"/>
                      </a:lnTo>
                      <a:lnTo>
                        <a:pt x="2070" y="522"/>
                      </a:lnTo>
                      <a:lnTo>
                        <a:pt x="2076" y="522"/>
                      </a:lnTo>
                      <a:lnTo>
                        <a:pt x="2076" y="528"/>
                      </a:lnTo>
                      <a:lnTo>
                        <a:pt x="2082" y="528"/>
                      </a:lnTo>
                      <a:lnTo>
                        <a:pt x="2088" y="528"/>
                      </a:lnTo>
                      <a:lnTo>
                        <a:pt x="2094" y="528"/>
                      </a:lnTo>
                      <a:lnTo>
                        <a:pt x="2100" y="528"/>
                      </a:lnTo>
                      <a:lnTo>
                        <a:pt x="2106" y="528"/>
                      </a:lnTo>
                      <a:lnTo>
                        <a:pt x="2112" y="528"/>
                      </a:lnTo>
                      <a:lnTo>
                        <a:pt x="2112" y="534"/>
                      </a:lnTo>
                      <a:lnTo>
                        <a:pt x="2118" y="534"/>
                      </a:lnTo>
                      <a:lnTo>
                        <a:pt x="2124" y="534"/>
                      </a:lnTo>
                      <a:lnTo>
                        <a:pt x="2130" y="534"/>
                      </a:lnTo>
                      <a:lnTo>
                        <a:pt x="2136" y="534"/>
                      </a:lnTo>
                      <a:lnTo>
                        <a:pt x="2142" y="534"/>
                      </a:lnTo>
                      <a:lnTo>
                        <a:pt x="2148" y="534"/>
                      </a:lnTo>
                      <a:lnTo>
                        <a:pt x="2154" y="534"/>
                      </a:lnTo>
                      <a:lnTo>
                        <a:pt x="2154" y="540"/>
                      </a:lnTo>
                      <a:lnTo>
                        <a:pt x="2160" y="540"/>
                      </a:lnTo>
                      <a:lnTo>
                        <a:pt x="2166" y="540"/>
                      </a:lnTo>
                      <a:lnTo>
                        <a:pt x="2172" y="540"/>
                      </a:lnTo>
                      <a:lnTo>
                        <a:pt x="2178" y="540"/>
                      </a:lnTo>
                      <a:lnTo>
                        <a:pt x="2184" y="540"/>
                      </a:lnTo>
                      <a:lnTo>
                        <a:pt x="2190" y="540"/>
                      </a:lnTo>
                      <a:lnTo>
                        <a:pt x="2196" y="540"/>
                      </a:lnTo>
                      <a:lnTo>
                        <a:pt x="2202" y="540"/>
                      </a:lnTo>
                      <a:lnTo>
                        <a:pt x="2208" y="540"/>
                      </a:lnTo>
                      <a:lnTo>
                        <a:pt x="2214" y="540"/>
                      </a:lnTo>
                      <a:lnTo>
                        <a:pt x="2220" y="540"/>
                      </a:lnTo>
                      <a:lnTo>
                        <a:pt x="2226" y="540"/>
                      </a:lnTo>
                      <a:lnTo>
                        <a:pt x="2232" y="540"/>
                      </a:lnTo>
                      <a:lnTo>
                        <a:pt x="2238" y="540"/>
                      </a:lnTo>
                      <a:lnTo>
                        <a:pt x="2244" y="546"/>
                      </a:lnTo>
                      <a:lnTo>
                        <a:pt x="2250" y="546"/>
                      </a:lnTo>
                      <a:lnTo>
                        <a:pt x="2256" y="546"/>
                      </a:lnTo>
                      <a:lnTo>
                        <a:pt x="2262" y="546"/>
                      </a:lnTo>
                      <a:lnTo>
                        <a:pt x="2268" y="546"/>
                      </a:lnTo>
                      <a:lnTo>
                        <a:pt x="2274" y="546"/>
                      </a:lnTo>
                      <a:lnTo>
                        <a:pt x="2280" y="546"/>
                      </a:lnTo>
                      <a:lnTo>
                        <a:pt x="2286" y="546"/>
                      </a:lnTo>
                      <a:lnTo>
                        <a:pt x="2292" y="546"/>
                      </a:lnTo>
                      <a:lnTo>
                        <a:pt x="2292" y="540"/>
                      </a:lnTo>
                      <a:lnTo>
                        <a:pt x="2298" y="540"/>
                      </a:lnTo>
                      <a:lnTo>
                        <a:pt x="2304" y="540"/>
                      </a:lnTo>
                      <a:lnTo>
                        <a:pt x="2310" y="540"/>
                      </a:lnTo>
                      <a:lnTo>
                        <a:pt x="2316" y="540"/>
                      </a:lnTo>
                      <a:lnTo>
                        <a:pt x="2322" y="540"/>
                      </a:lnTo>
                      <a:lnTo>
                        <a:pt x="2328" y="540"/>
                      </a:lnTo>
                      <a:lnTo>
                        <a:pt x="2334" y="540"/>
                      </a:lnTo>
                      <a:lnTo>
                        <a:pt x="2340" y="540"/>
                      </a:lnTo>
                      <a:lnTo>
                        <a:pt x="2340" y="534"/>
                      </a:lnTo>
                      <a:lnTo>
                        <a:pt x="2346" y="534"/>
                      </a:lnTo>
                      <a:lnTo>
                        <a:pt x="2352" y="534"/>
                      </a:lnTo>
                      <a:lnTo>
                        <a:pt x="2358" y="534"/>
                      </a:lnTo>
                      <a:lnTo>
                        <a:pt x="2364" y="534"/>
                      </a:lnTo>
                      <a:lnTo>
                        <a:pt x="2370" y="534"/>
                      </a:lnTo>
                      <a:lnTo>
                        <a:pt x="2376" y="534"/>
                      </a:lnTo>
                      <a:lnTo>
                        <a:pt x="2376" y="528"/>
                      </a:lnTo>
                      <a:lnTo>
                        <a:pt x="2382" y="528"/>
                      </a:lnTo>
                      <a:lnTo>
                        <a:pt x="2388" y="528"/>
                      </a:lnTo>
                      <a:lnTo>
                        <a:pt x="2394" y="528"/>
                      </a:lnTo>
                      <a:lnTo>
                        <a:pt x="2400" y="528"/>
                      </a:lnTo>
                      <a:lnTo>
                        <a:pt x="2400" y="522"/>
                      </a:lnTo>
                      <a:lnTo>
                        <a:pt x="2406" y="522"/>
                      </a:lnTo>
                      <a:lnTo>
                        <a:pt x="2412" y="522"/>
                      </a:lnTo>
                      <a:lnTo>
                        <a:pt x="2418" y="522"/>
                      </a:lnTo>
                      <a:lnTo>
                        <a:pt x="2424" y="522"/>
                      </a:lnTo>
                      <a:lnTo>
                        <a:pt x="2424" y="516"/>
                      </a:lnTo>
                      <a:lnTo>
                        <a:pt x="2430" y="516"/>
                      </a:lnTo>
                      <a:lnTo>
                        <a:pt x="2436" y="516"/>
                      </a:lnTo>
                      <a:lnTo>
                        <a:pt x="2442" y="516"/>
                      </a:lnTo>
                      <a:lnTo>
                        <a:pt x="2448" y="516"/>
                      </a:lnTo>
                      <a:lnTo>
                        <a:pt x="2448" y="510"/>
                      </a:lnTo>
                      <a:lnTo>
                        <a:pt x="2454" y="510"/>
                      </a:lnTo>
                      <a:lnTo>
                        <a:pt x="2460" y="510"/>
                      </a:lnTo>
                      <a:lnTo>
                        <a:pt x="2466" y="510"/>
                      </a:lnTo>
                      <a:lnTo>
                        <a:pt x="2466" y="504"/>
                      </a:lnTo>
                      <a:lnTo>
                        <a:pt x="2472" y="504"/>
                      </a:lnTo>
                      <a:lnTo>
                        <a:pt x="2478" y="504"/>
                      </a:lnTo>
                      <a:lnTo>
                        <a:pt x="2484" y="504"/>
                      </a:lnTo>
                      <a:lnTo>
                        <a:pt x="2484" y="498"/>
                      </a:lnTo>
                      <a:lnTo>
                        <a:pt x="2490" y="498"/>
                      </a:lnTo>
                      <a:lnTo>
                        <a:pt x="2496" y="498"/>
                      </a:lnTo>
                      <a:lnTo>
                        <a:pt x="2502" y="498"/>
                      </a:lnTo>
                      <a:lnTo>
                        <a:pt x="2502" y="492"/>
                      </a:lnTo>
                      <a:lnTo>
                        <a:pt x="2508" y="492"/>
                      </a:lnTo>
                      <a:lnTo>
                        <a:pt x="2514" y="492"/>
                      </a:lnTo>
                      <a:lnTo>
                        <a:pt x="2520" y="486"/>
                      </a:lnTo>
                      <a:lnTo>
                        <a:pt x="2526" y="486"/>
                      </a:lnTo>
                      <a:lnTo>
                        <a:pt x="2532" y="486"/>
                      </a:lnTo>
                      <a:lnTo>
                        <a:pt x="2532" y="480"/>
                      </a:lnTo>
                      <a:lnTo>
                        <a:pt x="2538" y="480"/>
                      </a:lnTo>
                      <a:lnTo>
                        <a:pt x="2544" y="480"/>
                      </a:lnTo>
                      <a:lnTo>
                        <a:pt x="2544" y="486"/>
                      </a:lnTo>
                      <a:lnTo>
                        <a:pt x="2550" y="486"/>
                      </a:lnTo>
                      <a:lnTo>
                        <a:pt x="2556" y="486"/>
                      </a:lnTo>
                      <a:lnTo>
                        <a:pt x="2556" y="492"/>
                      </a:lnTo>
                      <a:lnTo>
                        <a:pt x="2562" y="492"/>
                      </a:lnTo>
                      <a:lnTo>
                        <a:pt x="2568" y="492"/>
                      </a:lnTo>
                      <a:lnTo>
                        <a:pt x="2568" y="498"/>
                      </a:lnTo>
                      <a:lnTo>
                        <a:pt x="2574" y="498"/>
                      </a:lnTo>
                      <a:lnTo>
                        <a:pt x="2580" y="504"/>
                      </a:lnTo>
                      <a:lnTo>
                        <a:pt x="2586" y="504"/>
                      </a:lnTo>
                      <a:lnTo>
                        <a:pt x="2586" y="510"/>
                      </a:lnTo>
                      <a:lnTo>
                        <a:pt x="2592" y="510"/>
                      </a:lnTo>
                      <a:lnTo>
                        <a:pt x="2598" y="510"/>
                      </a:lnTo>
                      <a:lnTo>
                        <a:pt x="2598" y="516"/>
                      </a:lnTo>
                      <a:lnTo>
                        <a:pt x="2604" y="516"/>
                      </a:lnTo>
                      <a:lnTo>
                        <a:pt x="2610" y="516"/>
                      </a:lnTo>
                      <a:lnTo>
                        <a:pt x="2610" y="522"/>
                      </a:lnTo>
                      <a:lnTo>
                        <a:pt x="2616" y="522"/>
                      </a:lnTo>
                      <a:lnTo>
                        <a:pt x="2622" y="522"/>
                      </a:lnTo>
                      <a:lnTo>
                        <a:pt x="2622" y="528"/>
                      </a:lnTo>
                      <a:lnTo>
                        <a:pt x="2628" y="528"/>
                      </a:lnTo>
                      <a:lnTo>
                        <a:pt x="2634" y="528"/>
                      </a:lnTo>
                      <a:lnTo>
                        <a:pt x="2634" y="534"/>
                      </a:lnTo>
                      <a:lnTo>
                        <a:pt x="2640" y="534"/>
                      </a:lnTo>
                      <a:lnTo>
                        <a:pt x="2646" y="534"/>
                      </a:lnTo>
                      <a:lnTo>
                        <a:pt x="2652" y="534"/>
                      </a:lnTo>
                      <a:lnTo>
                        <a:pt x="2658" y="534"/>
                      </a:lnTo>
                      <a:lnTo>
                        <a:pt x="2664" y="534"/>
                      </a:lnTo>
                      <a:lnTo>
                        <a:pt x="2664" y="528"/>
                      </a:lnTo>
                      <a:lnTo>
                        <a:pt x="2670" y="528"/>
                      </a:lnTo>
                      <a:lnTo>
                        <a:pt x="2676" y="528"/>
                      </a:lnTo>
                      <a:lnTo>
                        <a:pt x="2676" y="522"/>
                      </a:lnTo>
                      <a:lnTo>
                        <a:pt x="2682" y="522"/>
                      </a:lnTo>
                      <a:lnTo>
                        <a:pt x="2688" y="522"/>
                      </a:lnTo>
                      <a:lnTo>
                        <a:pt x="2688" y="516"/>
                      </a:lnTo>
                      <a:lnTo>
                        <a:pt x="2694" y="516"/>
                      </a:lnTo>
                      <a:lnTo>
                        <a:pt x="2700" y="516"/>
                      </a:lnTo>
                      <a:lnTo>
                        <a:pt x="2700" y="510"/>
                      </a:lnTo>
                      <a:lnTo>
                        <a:pt x="2706" y="510"/>
                      </a:lnTo>
                      <a:lnTo>
                        <a:pt x="2712" y="510"/>
                      </a:lnTo>
                      <a:lnTo>
                        <a:pt x="2712" y="504"/>
                      </a:lnTo>
                      <a:lnTo>
                        <a:pt x="2718" y="504"/>
                      </a:lnTo>
                      <a:lnTo>
                        <a:pt x="2724" y="498"/>
                      </a:lnTo>
                      <a:lnTo>
                        <a:pt x="2730" y="498"/>
                      </a:lnTo>
                      <a:lnTo>
                        <a:pt x="2730" y="492"/>
                      </a:lnTo>
                      <a:lnTo>
                        <a:pt x="2736" y="492"/>
                      </a:lnTo>
                      <a:lnTo>
                        <a:pt x="2742" y="492"/>
                      </a:lnTo>
                      <a:lnTo>
                        <a:pt x="2742" y="486"/>
                      </a:lnTo>
                      <a:lnTo>
                        <a:pt x="2748" y="486"/>
                      </a:lnTo>
                      <a:lnTo>
                        <a:pt x="2754" y="486"/>
                      </a:lnTo>
                      <a:lnTo>
                        <a:pt x="2754" y="480"/>
                      </a:lnTo>
                      <a:lnTo>
                        <a:pt x="2760" y="480"/>
                      </a:lnTo>
                      <a:lnTo>
                        <a:pt x="2766" y="480"/>
                      </a:lnTo>
                      <a:lnTo>
                        <a:pt x="2766" y="486"/>
                      </a:lnTo>
                      <a:lnTo>
                        <a:pt x="2772" y="486"/>
                      </a:lnTo>
                      <a:lnTo>
                        <a:pt x="2778" y="486"/>
                      </a:lnTo>
                      <a:lnTo>
                        <a:pt x="2784" y="492"/>
                      </a:lnTo>
                      <a:lnTo>
                        <a:pt x="2790" y="492"/>
                      </a:lnTo>
                      <a:lnTo>
                        <a:pt x="2796" y="492"/>
                      </a:lnTo>
                      <a:lnTo>
                        <a:pt x="2796" y="498"/>
                      </a:lnTo>
                      <a:lnTo>
                        <a:pt x="2802" y="498"/>
                      </a:lnTo>
                      <a:lnTo>
                        <a:pt x="2808" y="498"/>
                      </a:lnTo>
                      <a:lnTo>
                        <a:pt x="2814" y="498"/>
                      </a:lnTo>
                      <a:lnTo>
                        <a:pt x="2814" y="504"/>
                      </a:lnTo>
                      <a:lnTo>
                        <a:pt x="2820" y="504"/>
                      </a:lnTo>
                      <a:lnTo>
                        <a:pt x="2826" y="504"/>
                      </a:lnTo>
                      <a:lnTo>
                        <a:pt x="2832" y="504"/>
                      </a:lnTo>
                      <a:lnTo>
                        <a:pt x="2832" y="510"/>
                      </a:lnTo>
                      <a:lnTo>
                        <a:pt x="2838" y="510"/>
                      </a:lnTo>
                      <a:lnTo>
                        <a:pt x="2844" y="510"/>
                      </a:lnTo>
                      <a:lnTo>
                        <a:pt x="2850" y="510"/>
                      </a:lnTo>
                      <a:lnTo>
                        <a:pt x="2850" y="516"/>
                      </a:lnTo>
                      <a:lnTo>
                        <a:pt x="2856" y="516"/>
                      </a:lnTo>
                      <a:lnTo>
                        <a:pt x="2862" y="516"/>
                      </a:lnTo>
                      <a:lnTo>
                        <a:pt x="2868" y="516"/>
                      </a:lnTo>
                      <a:lnTo>
                        <a:pt x="2874" y="516"/>
                      </a:lnTo>
                      <a:lnTo>
                        <a:pt x="2874" y="522"/>
                      </a:lnTo>
                      <a:lnTo>
                        <a:pt x="2880" y="522"/>
                      </a:lnTo>
                      <a:lnTo>
                        <a:pt x="2886" y="522"/>
                      </a:lnTo>
                      <a:lnTo>
                        <a:pt x="2892" y="522"/>
                      </a:lnTo>
                      <a:lnTo>
                        <a:pt x="2898" y="522"/>
                      </a:lnTo>
                      <a:lnTo>
                        <a:pt x="2898" y="528"/>
                      </a:lnTo>
                      <a:lnTo>
                        <a:pt x="2904" y="528"/>
                      </a:lnTo>
                      <a:lnTo>
                        <a:pt x="2910" y="528"/>
                      </a:lnTo>
                      <a:lnTo>
                        <a:pt x="2916" y="528"/>
                      </a:lnTo>
                      <a:lnTo>
                        <a:pt x="2922" y="528"/>
                      </a:lnTo>
                      <a:lnTo>
                        <a:pt x="2922" y="534"/>
                      </a:lnTo>
                      <a:lnTo>
                        <a:pt x="2928" y="534"/>
                      </a:lnTo>
                      <a:lnTo>
                        <a:pt x="2934" y="534"/>
                      </a:lnTo>
                      <a:lnTo>
                        <a:pt x="2940" y="534"/>
                      </a:lnTo>
                      <a:lnTo>
                        <a:pt x="2946" y="534"/>
                      </a:lnTo>
                      <a:lnTo>
                        <a:pt x="2952" y="534"/>
                      </a:lnTo>
                      <a:lnTo>
                        <a:pt x="2958" y="534"/>
                      </a:lnTo>
                      <a:lnTo>
                        <a:pt x="2958" y="540"/>
                      </a:lnTo>
                      <a:lnTo>
                        <a:pt x="2964" y="540"/>
                      </a:lnTo>
                      <a:lnTo>
                        <a:pt x="2970" y="540"/>
                      </a:lnTo>
                      <a:lnTo>
                        <a:pt x="2976" y="540"/>
                      </a:lnTo>
                      <a:lnTo>
                        <a:pt x="2982" y="540"/>
                      </a:lnTo>
                      <a:lnTo>
                        <a:pt x="2988" y="540"/>
                      </a:lnTo>
                      <a:lnTo>
                        <a:pt x="2994" y="540"/>
                      </a:lnTo>
                      <a:lnTo>
                        <a:pt x="3000" y="540"/>
                      </a:lnTo>
                      <a:lnTo>
                        <a:pt x="3006" y="540"/>
                      </a:lnTo>
                      <a:lnTo>
                        <a:pt x="3006" y="546"/>
                      </a:lnTo>
                      <a:lnTo>
                        <a:pt x="3012" y="546"/>
                      </a:lnTo>
                      <a:lnTo>
                        <a:pt x="3018" y="546"/>
                      </a:lnTo>
                      <a:lnTo>
                        <a:pt x="3024" y="546"/>
                      </a:lnTo>
                      <a:lnTo>
                        <a:pt x="3030" y="546"/>
                      </a:lnTo>
                      <a:lnTo>
                        <a:pt x="3036" y="546"/>
                      </a:lnTo>
                      <a:lnTo>
                        <a:pt x="3042" y="546"/>
                      </a:lnTo>
                      <a:lnTo>
                        <a:pt x="3048" y="546"/>
                      </a:lnTo>
                      <a:lnTo>
                        <a:pt x="3054" y="546"/>
                      </a:lnTo>
                      <a:lnTo>
                        <a:pt x="3060" y="540"/>
                      </a:lnTo>
                      <a:lnTo>
                        <a:pt x="3066" y="540"/>
                      </a:lnTo>
                      <a:lnTo>
                        <a:pt x="3072" y="540"/>
                      </a:lnTo>
                      <a:lnTo>
                        <a:pt x="3078" y="540"/>
                      </a:lnTo>
                      <a:lnTo>
                        <a:pt x="3084" y="540"/>
                      </a:lnTo>
                      <a:lnTo>
                        <a:pt x="3090" y="540"/>
                      </a:lnTo>
                      <a:lnTo>
                        <a:pt x="3096" y="540"/>
                      </a:lnTo>
                      <a:lnTo>
                        <a:pt x="3102" y="540"/>
                      </a:lnTo>
                      <a:lnTo>
                        <a:pt x="3108" y="540"/>
                      </a:lnTo>
                      <a:lnTo>
                        <a:pt x="3114" y="540"/>
                      </a:lnTo>
                      <a:lnTo>
                        <a:pt x="3120" y="540"/>
                      </a:lnTo>
                      <a:lnTo>
                        <a:pt x="3126" y="540"/>
                      </a:lnTo>
                      <a:lnTo>
                        <a:pt x="3132" y="540"/>
                      </a:lnTo>
                      <a:lnTo>
                        <a:pt x="3138" y="540"/>
                      </a:lnTo>
                      <a:lnTo>
                        <a:pt x="3144" y="540"/>
                      </a:lnTo>
                      <a:lnTo>
                        <a:pt x="3144" y="534"/>
                      </a:lnTo>
                      <a:lnTo>
                        <a:pt x="3150" y="534"/>
                      </a:lnTo>
                      <a:lnTo>
                        <a:pt x="3156" y="534"/>
                      </a:lnTo>
                      <a:lnTo>
                        <a:pt x="3162" y="534"/>
                      </a:lnTo>
                      <a:lnTo>
                        <a:pt x="3168" y="534"/>
                      </a:lnTo>
                      <a:lnTo>
                        <a:pt x="3174" y="534"/>
                      </a:lnTo>
                      <a:lnTo>
                        <a:pt x="3180" y="534"/>
                      </a:lnTo>
                      <a:lnTo>
                        <a:pt x="3186" y="534"/>
                      </a:lnTo>
                      <a:lnTo>
                        <a:pt x="3186" y="528"/>
                      </a:lnTo>
                      <a:lnTo>
                        <a:pt x="3192" y="528"/>
                      </a:lnTo>
                      <a:lnTo>
                        <a:pt x="3198" y="528"/>
                      </a:lnTo>
                      <a:lnTo>
                        <a:pt x="3204" y="528"/>
                      </a:lnTo>
                      <a:lnTo>
                        <a:pt x="3210" y="528"/>
                      </a:lnTo>
                      <a:lnTo>
                        <a:pt x="3216" y="528"/>
                      </a:lnTo>
                      <a:lnTo>
                        <a:pt x="3222" y="528"/>
                      </a:lnTo>
                      <a:lnTo>
                        <a:pt x="3222" y="522"/>
                      </a:lnTo>
                      <a:lnTo>
                        <a:pt x="3228" y="522"/>
                      </a:lnTo>
                      <a:lnTo>
                        <a:pt x="3234" y="522"/>
                      </a:lnTo>
                      <a:lnTo>
                        <a:pt x="3240" y="522"/>
                      </a:lnTo>
                      <a:lnTo>
                        <a:pt x="3246" y="522"/>
                      </a:lnTo>
                      <a:lnTo>
                        <a:pt x="3252" y="522"/>
                      </a:lnTo>
                      <a:lnTo>
                        <a:pt x="3252" y="516"/>
                      </a:lnTo>
                      <a:lnTo>
                        <a:pt x="3258" y="516"/>
                      </a:lnTo>
                      <a:lnTo>
                        <a:pt x="3264" y="516"/>
                      </a:lnTo>
                      <a:lnTo>
                        <a:pt x="3270" y="516"/>
                      </a:lnTo>
                      <a:lnTo>
                        <a:pt x="3276" y="516"/>
                      </a:lnTo>
                      <a:lnTo>
                        <a:pt x="3282" y="516"/>
                      </a:lnTo>
                      <a:lnTo>
                        <a:pt x="3282" y="522"/>
                      </a:lnTo>
                      <a:lnTo>
                        <a:pt x="3288" y="522"/>
                      </a:lnTo>
                      <a:lnTo>
                        <a:pt x="3294" y="522"/>
                      </a:lnTo>
                      <a:lnTo>
                        <a:pt x="3300" y="528"/>
                      </a:lnTo>
                      <a:lnTo>
                        <a:pt x="3306" y="528"/>
                      </a:lnTo>
                      <a:lnTo>
                        <a:pt x="3312" y="528"/>
                      </a:lnTo>
                      <a:lnTo>
                        <a:pt x="3318" y="534"/>
                      </a:lnTo>
                      <a:lnTo>
                        <a:pt x="3324" y="534"/>
                      </a:lnTo>
                      <a:lnTo>
                        <a:pt x="3330" y="534"/>
                      </a:lnTo>
                      <a:lnTo>
                        <a:pt x="3336" y="534"/>
                      </a:lnTo>
                      <a:lnTo>
                        <a:pt x="3336" y="540"/>
                      </a:lnTo>
                      <a:lnTo>
                        <a:pt x="3342" y="540"/>
                      </a:lnTo>
                      <a:lnTo>
                        <a:pt x="3348" y="540"/>
                      </a:lnTo>
                      <a:lnTo>
                        <a:pt x="3354" y="540"/>
                      </a:lnTo>
                      <a:lnTo>
                        <a:pt x="3360" y="546"/>
                      </a:lnTo>
                      <a:lnTo>
                        <a:pt x="3366" y="546"/>
                      </a:lnTo>
                      <a:lnTo>
                        <a:pt x="3372" y="546"/>
                      </a:lnTo>
                      <a:lnTo>
                        <a:pt x="3378" y="546"/>
                      </a:lnTo>
                      <a:lnTo>
                        <a:pt x="3384" y="546"/>
                      </a:lnTo>
                      <a:lnTo>
                        <a:pt x="3390" y="546"/>
                      </a:lnTo>
                      <a:lnTo>
                        <a:pt x="3390" y="540"/>
                      </a:lnTo>
                      <a:lnTo>
                        <a:pt x="3396" y="540"/>
                      </a:lnTo>
                      <a:lnTo>
                        <a:pt x="3402" y="540"/>
                      </a:lnTo>
                      <a:lnTo>
                        <a:pt x="3408" y="540"/>
                      </a:lnTo>
                      <a:lnTo>
                        <a:pt x="3408" y="534"/>
                      </a:lnTo>
                      <a:lnTo>
                        <a:pt x="3414" y="534"/>
                      </a:lnTo>
                      <a:lnTo>
                        <a:pt x="3420" y="534"/>
                      </a:lnTo>
                      <a:lnTo>
                        <a:pt x="3420" y="528"/>
                      </a:lnTo>
                      <a:lnTo>
                        <a:pt x="3426" y="528"/>
                      </a:lnTo>
                      <a:lnTo>
                        <a:pt x="3432" y="528"/>
                      </a:lnTo>
                      <a:lnTo>
                        <a:pt x="3438" y="522"/>
                      </a:lnTo>
                      <a:lnTo>
                        <a:pt x="3444" y="522"/>
                      </a:lnTo>
                      <a:lnTo>
                        <a:pt x="3444" y="516"/>
                      </a:lnTo>
                      <a:lnTo>
                        <a:pt x="3450" y="516"/>
                      </a:lnTo>
                      <a:lnTo>
                        <a:pt x="3456" y="516"/>
                      </a:lnTo>
                      <a:lnTo>
                        <a:pt x="3456" y="510"/>
                      </a:lnTo>
                      <a:lnTo>
                        <a:pt x="3462" y="510"/>
                      </a:lnTo>
                      <a:lnTo>
                        <a:pt x="3468" y="510"/>
                      </a:lnTo>
                      <a:lnTo>
                        <a:pt x="3468" y="504"/>
                      </a:lnTo>
                      <a:lnTo>
                        <a:pt x="3474" y="504"/>
                      </a:lnTo>
                      <a:lnTo>
                        <a:pt x="3480" y="504"/>
                      </a:lnTo>
                      <a:lnTo>
                        <a:pt x="3480" y="498"/>
                      </a:lnTo>
                      <a:lnTo>
                        <a:pt x="3486" y="498"/>
                      </a:lnTo>
                      <a:lnTo>
                        <a:pt x="3492" y="498"/>
                      </a:lnTo>
                      <a:lnTo>
                        <a:pt x="3498" y="498"/>
                      </a:lnTo>
                      <a:lnTo>
                        <a:pt x="3504" y="498"/>
                      </a:lnTo>
                      <a:lnTo>
                        <a:pt x="3510" y="498"/>
                      </a:lnTo>
                      <a:lnTo>
                        <a:pt x="3516" y="498"/>
                      </a:lnTo>
                      <a:lnTo>
                        <a:pt x="3522" y="498"/>
                      </a:lnTo>
                      <a:lnTo>
                        <a:pt x="3528" y="498"/>
                      </a:lnTo>
                      <a:lnTo>
                        <a:pt x="3534" y="498"/>
                      </a:lnTo>
                      <a:lnTo>
                        <a:pt x="3540" y="498"/>
                      </a:lnTo>
                      <a:lnTo>
                        <a:pt x="3546" y="498"/>
                      </a:lnTo>
                      <a:lnTo>
                        <a:pt x="3546" y="492"/>
                      </a:lnTo>
                      <a:lnTo>
                        <a:pt x="3552" y="492"/>
                      </a:lnTo>
                      <a:lnTo>
                        <a:pt x="3558" y="492"/>
                      </a:lnTo>
                      <a:lnTo>
                        <a:pt x="3564" y="492"/>
                      </a:lnTo>
                      <a:lnTo>
                        <a:pt x="3570" y="492"/>
                      </a:lnTo>
                      <a:lnTo>
                        <a:pt x="3576" y="492"/>
                      </a:lnTo>
                      <a:lnTo>
                        <a:pt x="3582" y="492"/>
                      </a:lnTo>
                      <a:lnTo>
                        <a:pt x="3588" y="492"/>
                      </a:lnTo>
                      <a:lnTo>
                        <a:pt x="3594" y="492"/>
                      </a:lnTo>
                      <a:lnTo>
                        <a:pt x="3600" y="492"/>
                      </a:lnTo>
                      <a:lnTo>
                        <a:pt x="3606" y="492"/>
                      </a:lnTo>
                      <a:lnTo>
                        <a:pt x="3612" y="492"/>
                      </a:lnTo>
                      <a:lnTo>
                        <a:pt x="3612" y="486"/>
                      </a:lnTo>
                      <a:lnTo>
                        <a:pt x="3618" y="486"/>
                      </a:lnTo>
                      <a:lnTo>
                        <a:pt x="3624" y="486"/>
                      </a:lnTo>
                      <a:lnTo>
                        <a:pt x="3630" y="486"/>
                      </a:lnTo>
                      <a:lnTo>
                        <a:pt x="3636" y="486"/>
                      </a:lnTo>
                      <a:lnTo>
                        <a:pt x="3642" y="486"/>
                      </a:lnTo>
                      <a:lnTo>
                        <a:pt x="3648" y="486"/>
                      </a:lnTo>
                      <a:lnTo>
                        <a:pt x="3654" y="486"/>
                      </a:lnTo>
                      <a:lnTo>
                        <a:pt x="3660" y="480"/>
                      </a:lnTo>
                      <a:lnTo>
                        <a:pt x="3666" y="480"/>
                      </a:lnTo>
                      <a:lnTo>
                        <a:pt x="3672" y="480"/>
                      </a:lnTo>
                      <a:lnTo>
                        <a:pt x="3678" y="480"/>
                      </a:lnTo>
                      <a:lnTo>
                        <a:pt x="3684" y="480"/>
                      </a:lnTo>
                      <a:lnTo>
                        <a:pt x="3690" y="480"/>
                      </a:lnTo>
                      <a:lnTo>
                        <a:pt x="3690" y="474"/>
                      </a:lnTo>
                      <a:lnTo>
                        <a:pt x="3696" y="474"/>
                      </a:lnTo>
                      <a:lnTo>
                        <a:pt x="3702" y="474"/>
                      </a:lnTo>
                      <a:lnTo>
                        <a:pt x="3708" y="474"/>
                      </a:lnTo>
                      <a:lnTo>
                        <a:pt x="3708" y="468"/>
                      </a:lnTo>
                      <a:lnTo>
                        <a:pt x="3714" y="468"/>
                      </a:lnTo>
                      <a:lnTo>
                        <a:pt x="3720" y="468"/>
                      </a:lnTo>
                      <a:lnTo>
                        <a:pt x="3720" y="462"/>
                      </a:lnTo>
                      <a:lnTo>
                        <a:pt x="3726" y="462"/>
                      </a:lnTo>
                      <a:lnTo>
                        <a:pt x="3726" y="456"/>
                      </a:lnTo>
                      <a:lnTo>
                        <a:pt x="3732" y="450"/>
                      </a:lnTo>
                      <a:lnTo>
                        <a:pt x="3738" y="444"/>
                      </a:lnTo>
                      <a:lnTo>
                        <a:pt x="3738" y="438"/>
                      </a:lnTo>
                      <a:lnTo>
                        <a:pt x="3744" y="438"/>
                      </a:lnTo>
                      <a:lnTo>
                        <a:pt x="3744" y="432"/>
                      </a:lnTo>
                      <a:lnTo>
                        <a:pt x="3750" y="432"/>
                      </a:lnTo>
                      <a:lnTo>
                        <a:pt x="3750" y="426"/>
                      </a:lnTo>
                      <a:lnTo>
                        <a:pt x="3756" y="426"/>
                      </a:lnTo>
                      <a:lnTo>
                        <a:pt x="3756" y="420"/>
                      </a:lnTo>
                      <a:lnTo>
                        <a:pt x="3756" y="414"/>
                      </a:lnTo>
                      <a:lnTo>
                        <a:pt x="3762" y="414"/>
                      </a:lnTo>
                      <a:lnTo>
                        <a:pt x="3762" y="408"/>
                      </a:lnTo>
                      <a:lnTo>
                        <a:pt x="3768" y="408"/>
                      </a:lnTo>
                      <a:lnTo>
                        <a:pt x="3768" y="402"/>
                      </a:lnTo>
                      <a:lnTo>
                        <a:pt x="3774" y="396"/>
                      </a:lnTo>
                      <a:lnTo>
                        <a:pt x="3774" y="390"/>
                      </a:lnTo>
                      <a:lnTo>
                        <a:pt x="3780" y="390"/>
                      </a:lnTo>
                      <a:lnTo>
                        <a:pt x="3780" y="384"/>
                      </a:lnTo>
                      <a:lnTo>
                        <a:pt x="3786" y="378"/>
                      </a:lnTo>
                      <a:lnTo>
                        <a:pt x="3786" y="372"/>
                      </a:lnTo>
                      <a:lnTo>
                        <a:pt x="3792" y="372"/>
                      </a:lnTo>
                      <a:lnTo>
                        <a:pt x="3792" y="366"/>
                      </a:lnTo>
                      <a:lnTo>
                        <a:pt x="3798" y="360"/>
                      </a:lnTo>
                      <a:lnTo>
                        <a:pt x="3798" y="354"/>
                      </a:lnTo>
                      <a:lnTo>
                        <a:pt x="3804" y="354"/>
                      </a:lnTo>
                      <a:lnTo>
                        <a:pt x="3804" y="348"/>
                      </a:lnTo>
                      <a:lnTo>
                        <a:pt x="3810" y="342"/>
                      </a:lnTo>
                      <a:lnTo>
                        <a:pt x="3810" y="336"/>
                      </a:lnTo>
                      <a:lnTo>
                        <a:pt x="3816" y="336"/>
                      </a:lnTo>
                      <a:lnTo>
                        <a:pt x="3816" y="330"/>
                      </a:lnTo>
                      <a:lnTo>
                        <a:pt x="3816" y="324"/>
                      </a:lnTo>
                      <a:lnTo>
                        <a:pt x="3822" y="324"/>
                      </a:lnTo>
                      <a:lnTo>
                        <a:pt x="3822" y="318"/>
                      </a:lnTo>
                      <a:lnTo>
                        <a:pt x="3828" y="312"/>
                      </a:lnTo>
                      <a:lnTo>
                        <a:pt x="3828" y="306"/>
                      </a:lnTo>
                      <a:lnTo>
                        <a:pt x="3834" y="306"/>
                      </a:lnTo>
                      <a:lnTo>
                        <a:pt x="3840" y="306"/>
                      </a:lnTo>
                      <a:lnTo>
                        <a:pt x="3840" y="312"/>
                      </a:lnTo>
                      <a:lnTo>
                        <a:pt x="3846" y="312"/>
                      </a:lnTo>
                      <a:lnTo>
                        <a:pt x="3846" y="318"/>
                      </a:lnTo>
                      <a:lnTo>
                        <a:pt x="3846" y="324"/>
                      </a:lnTo>
                      <a:lnTo>
                        <a:pt x="3846" y="330"/>
                      </a:lnTo>
                      <a:lnTo>
                        <a:pt x="3852" y="336"/>
                      </a:lnTo>
                      <a:lnTo>
                        <a:pt x="3852" y="342"/>
                      </a:lnTo>
                      <a:lnTo>
                        <a:pt x="3852" y="348"/>
                      </a:lnTo>
                      <a:lnTo>
                        <a:pt x="3852" y="354"/>
                      </a:lnTo>
                      <a:lnTo>
                        <a:pt x="3858" y="360"/>
                      </a:lnTo>
                      <a:lnTo>
                        <a:pt x="3858" y="366"/>
                      </a:lnTo>
                      <a:lnTo>
                        <a:pt x="3858" y="372"/>
                      </a:lnTo>
                      <a:lnTo>
                        <a:pt x="3858" y="378"/>
                      </a:lnTo>
                      <a:lnTo>
                        <a:pt x="3864" y="384"/>
                      </a:lnTo>
                      <a:lnTo>
                        <a:pt x="3864" y="390"/>
                      </a:lnTo>
                      <a:lnTo>
                        <a:pt x="3864" y="396"/>
                      </a:lnTo>
                      <a:lnTo>
                        <a:pt x="3864" y="402"/>
                      </a:lnTo>
                      <a:lnTo>
                        <a:pt x="3870" y="408"/>
                      </a:lnTo>
                      <a:lnTo>
                        <a:pt x="3870" y="414"/>
                      </a:lnTo>
                      <a:lnTo>
                        <a:pt x="3870" y="420"/>
                      </a:lnTo>
                      <a:lnTo>
                        <a:pt x="3870" y="426"/>
                      </a:lnTo>
                      <a:lnTo>
                        <a:pt x="3876" y="432"/>
                      </a:lnTo>
                      <a:lnTo>
                        <a:pt x="3876" y="438"/>
                      </a:lnTo>
                      <a:lnTo>
                        <a:pt x="3876" y="444"/>
                      </a:lnTo>
                      <a:lnTo>
                        <a:pt x="3882" y="444"/>
                      </a:lnTo>
                      <a:lnTo>
                        <a:pt x="3882" y="450"/>
                      </a:lnTo>
                      <a:lnTo>
                        <a:pt x="3882" y="456"/>
                      </a:lnTo>
                      <a:lnTo>
                        <a:pt x="3882" y="462"/>
                      </a:lnTo>
                      <a:lnTo>
                        <a:pt x="3888" y="468"/>
                      </a:lnTo>
                      <a:lnTo>
                        <a:pt x="3888" y="474"/>
                      </a:lnTo>
                      <a:lnTo>
                        <a:pt x="3888" y="480"/>
                      </a:lnTo>
                      <a:lnTo>
                        <a:pt x="3894" y="486"/>
                      </a:lnTo>
                      <a:lnTo>
                        <a:pt x="3894" y="492"/>
                      </a:lnTo>
                      <a:lnTo>
                        <a:pt x="3894" y="498"/>
                      </a:lnTo>
                      <a:lnTo>
                        <a:pt x="3900" y="498"/>
                      </a:lnTo>
                      <a:lnTo>
                        <a:pt x="3900" y="504"/>
                      </a:lnTo>
                      <a:lnTo>
                        <a:pt x="3900" y="510"/>
                      </a:lnTo>
                      <a:lnTo>
                        <a:pt x="3906" y="510"/>
                      </a:lnTo>
                      <a:lnTo>
                        <a:pt x="3906" y="516"/>
                      </a:lnTo>
                      <a:lnTo>
                        <a:pt x="3906" y="522"/>
                      </a:lnTo>
                      <a:lnTo>
                        <a:pt x="3912" y="528"/>
                      </a:lnTo>
                      <a:lnTo>
                        <a:pt x="3912" y="534"/>
                      </a:lnTo>
                      <a:lnTo>
                        <a:pt x="3918" y="534"/>
                      </a:lnTo>
                      <a:lnTo>
                        <a:pt x="3918" y="540"/>
                      </a:lnTo>
                      <a:lnTo>
                        <a:pt x="3924" y="546"/>
                      </a:lnTo>
                      <a:lnTo>
                        <a:pt x="3924" y="552"/>
                      </a:lnTo>
                      <a:lnTo>
                        <a:pt x="3930" y="552"/>
                      </a:lnTo>
                      <a:lnTo>
                        <a:pt x="3930" y="558"/>
                      </a:lnTo>
                      <a:lnTo>
                        <a:pt x="3936" y="558"/>
                      </a:lnTo>
                      <a:lnTo>
                        <a:pt x="3936" y="564"/>
                      </a:lnTo>
                      <a:lnTo>
                        <a:pt x="3942" y="564"/>
                      </a:lnTo>
                      <a:lnTo>
                        <a:pt x="3948" y="564"/>
                      </a:lnTo>
                      <a:lnTo>
                        <a:pt x="3954" y="564"/>
                      </a:lnTo>
                      <a:lnTo>
                        <a:pt x="3960" y="564"/>
                      </a:lnTo>
                      <a:lnTo>
                        <a:pt x="3966" y="564"/>
                      </a:lnTo>
                      <a:lnTo>
                        <a:pt x="3972" y="564"/>
                      </a:lnTo>
                      <a:lnTo>
                        <a:pt x="3972" y="558"/>
                      </a:lnTo>
                      <a:lnTo>
                        <a:pt x="3978" y="558"/>
                      </a:lnTo>
                      <a:lnTo>
                        <a:pt x="3978" y="552"/>
                      </a:lnTo>
                      <a:lnTo>
                        <a:pt x="3984" y="546"/>
                      </a:lnTo>
                      <a:lnTo>
                        <a:pt x="3984" y="540"/>
                      </a:lnTo>
                      <a:lnTo>
                        <a:pt x="3990" y="540"/>
                      </a:lnTo>
                      <a:lnTo>
                        <a:pt x="3990" y="534"/>
                      </a:lnTo>
                      <a:lnTo>
                        <a:pt x="3990" y="528"/>
                      </a:lnTo>
                      <a:lnTo>
                        <a:pt x="3996" y="528"/>
                      </a:lnTo>
                      <a:lnTo>
                        <a:pt x="3996" y="522"/>
                      </a:lnTo>
                      <a:lnTo>
                        <a:pt x="3996" y="516"/>
                      </a:lnTo>
                      <a:lnTo>
                        <a:pt x="4002" y="510"/>
                      </a:lnTo>
                      <a:lnTo>
                        <a:pt x="4002" y="504"/>
                      </a:lnTo>
                      <a:lnTo>
                        <a:pt x="4008" y="498"/>
                      </a:lnTo>
                      <a:lnTo>
                        <a:pt x="4008" y="492"/>
                      </a:lnTo>
                      <a:lnTo>
                        <a:pt x="4008" y="486"/>
                      </a:lnTo>
                      <a:lnTo>
                        <a:pt x="4014" y="480"/>
                      </a:lnTo>
                      <a:lnTo>
                        <a:pt x="4014" y="474"/>
                      </a:lnTo>
                      <a:lnTo>
                        <a:pt x="4014" y="468"/>
                      </a:lnTo>
                      <a:lnTo>
                        <a:pt x="4014" y="462"/>
                      </a:lnTo>
                      <a:lnTo>
                        <a:pt x="4020" y="462"/>
                      </a:lnTo>
                      <a:lnTo>
                        <a:pt x="4020" y="456"/>
                      </a:lnTo>
                      <a:lnTo>
                        <a:pt x="4020" y="450"/>
                      </a:lnTo>
                      <a:lnTo>
                        <a:pt x="4020" y="444"/>
                      </a:lnTo>
                      <a:lnTo>
                        <a:pt x="4026" y="438"/>
                      </a:lnTo>
                      <a:lnTo>
                        <a:pt x="4026" y="432"/>
                      </a:lnTo>
                      <a:lnTo>
                        <a:pt x="4026" y="426"/>
                      </a:lnTo>
                      <a:lnTo>
                        <a:pt x="4026" y="420"/>
                      </a:lnTo>
                      <a:lnTo>
                        <a:pt x="4032" y="414"/>
                      </a:lnTo>
                      <a:lnTo>
                        <a:pt x="4032" y="408"/>
                      </a:lnTo>
                      <a:lnTo>
                        <a:pt x="4032" y="402"/>
                      </a:lnTo>
                      <a:lnTo>
                        <a:pt x="4032" y="396"/>
                      </a:lnTo>
                      <a:lnTo>
                        <a:pt x="4032" y="390"/>
                      </a:lnTo>
                      <a:lnTo>
                        <a:pt x="4038" y="390"/>
                      </a:lnTo>
                      <a:lnTo>
                        <a:pt x="4038" y="384"/>
                      </a:lnTo>
                      <a:lnTo>
                        <a:pt x="4038" y="378"/>
                      </a:lnTo>
                      <a:lnTo>
                        <a:pt x="4038" y="372"/>
                      </a:lnTo>
                      <a:lnTo>
                        <a:pt x="4038" y="366"/>
                      </a:lnTo>
                      <a:lnTo>
                        <a:pt x="4044" y="366"/>
                      </a:lnTo>
                      <a:lnTo>
                        <a:pt x="4044" y="360"/>
                      </a:lnTo>
                      <a:lnTo>
                        <a:pt x="4044" y="354"/>
                      </a:lnTo>
                      <a:lnTo>
                        <a:pt x="4044" y="348"/>
                      </a:lnTo>
                      <a:lnTo>
                        <a:pt x="4044" y="342"/>
                      </a:lnTo>
                      <a:lnTo>
                        <a:pt x="4044" y="336"/>
                      </a:lnTo>
                      <a:lnTo>
                        <a:pt x="4050" y="330"/>
                      </a:lnTo>
                      <a:lnTo>
                        <a:pt x="4050" y="324"/>
                      </a:lnTo>
                      <a:lnTo>
                        <a:pt x="4050" y="318"/>
                      </a:lnTo>
                      <a:lnTo>
                        <a:pt x="4050" y="312"/>
                      </a:lnTo>
                      <a:lnTo>
                        <a:pt x="4050" y="306"/>
                      </a:lnTo>
                      <a:lnTo>
                        <a:pt x="4056" y="300"/>
                      </a:lnTo>
                      <a:lnTo>
                        <a:pt x="4056" y="294"/>
                      </a:lnTo>
                      <a:lnTo>
                        <a:pt x="4056" y="288"/>
                      </a:lnTo>
                      <a:lnTo>
                        <a:pt x="4056" y="282"/>
                      </a:lnTo>
                      <a:lnTo>
                        <a:pt x="4056" y="276"/>
                      </a:lnTo>
                      <a:lnTo>
                        <a:pt x="4062" y="270"/>
                      </a:lnTo>
                      <a:lnTo>
                        <a:pt x="4062" y="264"/>
                      </a:lnTo>
                      <a:lnTo>
                        <a:pt x="4062" y="258"/>
                      </a:lnTo>
                      <a:lnTo>
                        <a:pt x="4062" y="252"/>
                      </a:lnTo>
                      <a:lnTo>
                        <a:pt x="4062" y="240"/>
                      </a:lnTo>
                      <a:lnTo>
                        <a:pt x="4062" y="234"/>
                      </a:lnTo>
                      <a:lnTo>
                        <a:pt x="4068" y="228"/>
                      </a:lnTo>
                      <a:lnTo>
                        <a:pt x="4068" y="222"/>
                      </a:lnTo>
                      <a:lnTo>
                        <a:pt x="4068" y="216"/>
                      </a:lnTo>
                      <a:lnTo>
                        <a:pt x="4068" y="210"/>
                      </a:lnTo>
                      <a:lnTo>
                        <a:pt x="4068" y="204"/>
                      </a:lnTo>
                      <a:lnTo>
                        <a:pt x="4068" y="198"/>
                      </a:lnTo>
                      <a:lnTo>
                        <a:pt x="4074" y="192"/>
                      </a:lnTo>
                      <a:lnTo>
                        <a:pt x="4074" y="180"/>
                      </a:lnTo>
                      <a:lnTo>
                        <a:pt x="4074" y="174"/>
                      </a:lnTo>
                      <a:lnTo>
                        <a:pt x="4074" y="168"/>
                      </a:lnTo>
                      <a:lnTo>
                        <a:pt x="4074" y="162"/>
                      </a:lnTo>
                      <a:lnTo>
                        <a:pt x="4080" y="156"/>
                      </a:lnTo>
                      <a:lnTo>
                        <a:pt x="4080" y="150"/>
                      </a:lnTo>
                      <a:lnTo>
                        <a:pt x="4080" y="138"/>
                      </a:lnTo>
                      <a:lnTo>
                        <a:pt x="4080" y="132"/>
                      </a:lnTo>
                      <a:lnTo>
                        <a:pt x="4080" y="126"/>
                      </a:lnTo>
                      <a:lnTo>
                        <a:pt x="4080" y="120"/>
                      </a:lnTo>
                      <a:lnTo>
                        <a:pt x="4086" y="108"/>
                      </a:lnTo>
                      <a:lnTo>
                        <a:pt x="4086" y="102"/>
                      </a:lnTo>
                      <a:lnTo>
                        <a:pt x="4086" y="96"/>
                      </a:lnTo>
                      <a:lnTo>
                        <a:pt x="4086" y="90"/>
                      </a:lnTo>
                      <a:lnTo>
                        <a:pt x="4086" y="78"/>
                      </a:lnTo>
                      <a:lnTo>
                        <a:pt x="4086" y="72"/>
                      </a:lnTo>
                      <a:lnTo>
                        <a:pt x="4092" y="66"/>
                      </a:lnTo>
                      <a:lnTo>
                        <a:pt x="4092" y="60"/>
                      </a:lnTo>
                      <a:lnTo>
                        <a:pt x="4092" y="54"/>
                      </a:lnTo>
                      <a:lnTo>
                        <a:pt x="4092" y="48"/>
                      </a:lnTo>
                      <a:lnTo>
                        <a:pt x="4092" y="42"/>
                      </a:lnTo>
                      <a:lnTo>
                        <a:pt x="4098" y="36"/>
                      </a:lnTo>
                      <a:lnTo>
                        <a:pt x="4098" y="30"/>
                      </a:lnTo>
                      <a:lnTo>
                        <a:pt x="4098" y="24"/>
                      </a:lnTo>
                      <a:lnTo>
                        <a:pt x="4098" y="18"/>
                      </a:lnTo>
                      <a:lnTo>
                        <a:pt x="4104" y="12"/>
                      </a:lnTo>
                      <a:lnTo>
                        <a:pt x="4104" y="6"/>
                      </a:lnTo>
                      <a:lnTo>
                        <a:pt x="4104" y="0"/>
                      </a:lnTo>
                      <a:lnTo>
                        <a:pt x="4110" y="0"/>
                      </a:lnTo>
                      <a:lnTo>
                        <a:pt x="4116" y="0"/>
                      </a:lnTo>
                      <a:lnTo>
                        <a:pt x="4122" y="0"/>
                      </a:lnTo>
                      <a:lnTo>
                        <a:pt x="4122" y="6"/>
                      </a:lnTo>
                      <a:lnTo>
                        <a:pt x="4128" y="6"/>
                      </a:lnTo>
                      <a:lnTo>
                        <a:pt x="4134" y="6"/>
                      </a:lnTo>
                      <a:lnTo>
                        <a:pt x="4140" y="6"/>
                      </a:lnTo>
                      <a:lnTo>
                        <a:pt x="4146" y="6"/>
                      </a:lnTo>
                      <a:lnTo>
                        <a:pt x="4152" y="6"/>
                      </a:lnTo>
                      <a:lnTo>
                        <a:pt x="4158" y="6"/>
                      </a:lnTo>
                      <a:lnTo>
                        <a:pt x="4158" y="12"/>
                      </a:lnTo>
                      <a:lnTo>
                        <a:pt x="4164" y="12"/>
                      </a:lnTo>
                      <a:lnTo>
                        <a:pt x="4170" y="12"/>
                      </a:lnTo>
                      <a:lnTo>
                        <a:pt x="4176" y="12"/>
                      </a:lnTo>
                      <a:lnTo>
                        <a:pt x="4182" y="12"/>
                      </a:lnTo>
                      <a:lnTo>
                        <a:pt x="4188" y="18"/>
                      </a:lnTo>
                      <a:lnTo>
                        <a:pt x="4194" y="18"/>
                      </a:lnTo>
                      <a:lnTo>
                        <a:pt x="4200" y="18"/>
                      </a:lnTo>
                      <a:lnTo>
                        <a:pt x="4206" y="24"/>
                      </a:lnTo>
                      <a:lnTo>
                        <a:pt x="4212" y="24"/>
                      </a:lnTo>
                      <a:lnTo>
                        <a:pt x="4218" y="24"/>
                      </a:lnTo>
                      <a:lnTo>
                        <a:pt x="4218" y="30"/>
                      </a:lnTo>
                      <a:lnTo>
                        <a:pt x="4224" y="30"/>
                      </a:lnTo>
                      <a:lnTo>
                        <a:pt x="4230" y="30"/>
                      </a:lnTo>
                      <a:lnTo>
                        <a:pt x="4236" y="30"/>
                      </a:lnTo>
                      <a:lnTo>
                        <a:pt x="4242" y="36"/>
                      </a:lnTo>
                      <a:lnTo>
                        <a:pt x="4248" y="36"/>
                      </a:lnTo>
                      <a:lnTo>
                        <a:pt x="4254" y="36"/>
                      </a:lnTo>
                      <a:lnTo>
                        <a:pt x="4260" y="36"/>
                      </a:lnTo>
                      <a:lnTo>
                        <a:pt x="4260" y="42"/>
                      </a:lnTo>
                      <a:lnTo>
                        <a:pt x="4266" y="42"/>
                      </a:lnTo>
                      <a:lnTo>
                        <a:pt x="4272" y="42"/>
                      </a:lnTo>
                      <a:lnTo>
                        <a:pt x="4278" y="42"/>
                      </a:lnTo>
                      <a:lnTo>
                        <a:pt x="4284" y="42"/>
                      </a:lnTo>
                      <a:lnTo>
                        <a:pt x="4284" y="48"/>
                      </a:lnTo>
                      <a:lnTo>
                        <a:pt x="4290" y="48"/>
                      </a:lnTo>
                      <a:lnTo>
                        <a:pt x="4296" y="48"/>
                      </a:lnTo>
                      <a:lnTo>
                        <a:pt x="4302" y="48"/>
                      </a:lnTo>
                      <a:lnTo>
                        <a:pt x="4308" y="48"/>
                      </a:lnTo>
                      <a:lnTo>
                        <a:pt x="4308" y="54"/>
                      </a:lnTo>
                      <a:lnTo>
                        <a:pt x="4314" y="54"/>
                      </a:lnTo>
                      <a:lnTo>
                        <a:pt x="4320" y="54"/>
                      </a:lnTo>
                      <a:lnTo>
                        <a:pt x="4326" y="54"/>
                      </a:lnTo>
                      <a:lnTo>
                        <a:pt x="4332" y="54"/>
                      </a:lnTo>
                      <a:lnTo>
                        <a:pt x="4338" y="60"/>
                      </a:lnTo>
                      <a:lnTo>
                        <a:pt x="4344" y="60"/>
                      </a:lnTo>
                      <a:lnTo>
                        <a:pt x="4350" y="60"/>
                      </a:lnTo>
                      <a:lnTo>
                        <a:pt x="4356" y="60"/>
                      </a:lnTo>
                      <a:lnTo>
                        <a:pt x="4362" y="66"/>
                      </a:lnTo>
                      <a:lnTo>
                        <a:pt x="4368" y="66"/>
                      </a:lnTo>
                      <a:lnTo>
                        <a:pt x="4374" y="66"/>
                      </a:lnTo>
                      <a:lnTo>
                        <a:pt x="4380" y="66"/>
                      </a:lnTo>
                      <a:lnTo>
                        <a:pt x="4386" y="66"/>
                      </a:lnTo>
                      <a:lnTo>
                        <a:pt x="4386" y="72"/>
                      </a:lnTo>
                      <a:lnTo>
                        <a:pt x="4392" y="72"/>
                      </a:lnTo>
                      <a:lnTo>
                        <a:pt x="4398" y="72"/>
                      </a:lnTo>
                      <a:lnTo>
                        <a:pt x="4404" y="72"/>
                      </a:lnTo>
                      <a:lnTo>
                        <a:pt x="4410" y="72"/>
                      </a:lnTo>
                      <a:lnTo>
                        <a:pt x="4410" y="78"/>
                      </a:lnTo>
                      <a:lnTo>
                        <a:pt x="4416" y="78"/>
                      </a:lnTo>
                      <a:lnTo>
                        <a:pt x="4422" y="78"/>
                      </a:lnTo>
                      <a:lnTo>
                        <a:pt x="4428" y="78"/>
                      </a:lnTo>
                      <a:lnTo>
                        <a:pt x="4434" y="78"/>
                      </a:lnTo>
                      <a:lnTo>
                        <a:pt x="4434" y="84"/>
                      </a:lnTo>
                      <a:lnTo>
                        <a:pt x="4440" y="84"/>
                      </a:lnTo>
                      <a:lnTo>
                        <a:pt x="4446" y="84"/>
                      </a:lnTo>
                      <a:lnTo>
                        <a:pt x="4452" y="84"/>
                      </a:lnTo>
                      <a:lnTo>
                        <a:pt x="4458" y="84"/>
                      </a:lnTo>
                      <a:lnTo>
                        <a:pt x="4464" y="90"/>
                      </a:lnTo>
                      <a:lnTo>
                        <a:pt x="4470" y="90"/>
                      </a:lnTo>
                      <a:lnTo>
                        <a:pt x="4476" y="90"/>
                      </a:lnTo>
                      <a:lnTo>
                        <a:pt x="4482" y="90"/>
                      </a:lnTo>
                      <a:lnTo>
                        <a:pt x="4488" y="90"/>
                      </a:lnTo>
                      <a:lnTo>
                        <a:pt x="4488" y="96"/>
                      </a:lnTo>
                      <a:lnTo>
                        <a:pt x="4494" y="96"/>
                      </a:lnTo>
                      <a:lnTo>
                        <a:pt x="4500" y="96"/>
                      </a:lnTo>
                      <a:lnTo>
                        <a:pt x="4506" y="96"/>
                      </a:lnTo>
                      <a:lnTo>
                        <a:pt x="4512" y="96"/>
                      </a:lnTo>
                      <a:lnTo>
                        <a:pt x="4518" y="96"/>
                      </a:lnTo>
                      <a:lnTo>
                        <a:pt x="4524" y="96"/>
                      </a:lnTo>
                      <a:lnTo>
                        <a:pt x="4530" y="96"/>
                      </a:lnTo>
                      <a:lnTo>
                        <a:pt x="4530" y="102"/>
                      </a:lnTo>
                      <a:lnTo>
                        <a:pt x="4536" y="102"/>
                      </a:lnTo>
                      <a:lnTo>
                        <a:pt x="4542" y="102"/>
                      </a:lnTo>
                      <a:lnTo>
                        <a:pt x="4548" y="102"/>
                      </a:lnTo>
                      <a:lnTo>
                        <a:pt x="4554" y="102"/>
                      </a:lnTo>
                      <a:lnTo>
                        <a:pt x="4554" y="108"/>
                      </a:lnTo>
                      <a:lnTo>
                        <a:pt x="4560" y="108"/>
                      </a:lnTo>
                      <a:lnTo>
                        <a:pt x="4566" y="108"/>
                      </a:lnTo>
                      <a:lnTo>
                        <a:pt x="4572" y="108"/>
                      </a:lnTo>
                      <a:lnTo>
                        <a:pt x="4572" y="114"/>
                      </a:lnTo>
                      <a:lnTo>
                        <a:pt x="4578" y="114"/>
                      </a:lnTo>
                      <a:lnTo>
                        <a:pt x="4584" y="114"/>
                      </a:lnTo>
                      <a:lnTo>
                        <a:pt x="4590" y="114"/>
                      </a:lnTo>
                      <a:lnTo>
                        <a:pt x="4596" y="114"/>
                      </a:lnTo>
                      <a:lnTo>
                        <a:pt x="4596" y="120"/>
                      </a:lnTo>
                      <a:lnTo>
                        <a:pt x="4602" y="120"/>
                      </a:lnTo>
                      <a:lnTo>
                        <a:pt x="4608" y="120"/>
                      </a:lnTo>
                      <a:lnTo>
                        <a:pt x="4608" y="126"/>
                      </a:lnTo>
                      <a:lnTo>
                        <a:pt x="4614" y="126"/>
                      </a:lnTo>
                      <a:lnTo>
                        <a:pt x="4614" y="132"/>
                      </a:lnTo>
                      <a:lnTo>
                        <a:pt x="4614" y="138"/>
                      </a:lnTo>
                      <a:lnTo>
                        <a:pt x="4614" y="144"/>
                      </a:lnTo>
                      <a:lnTo>
                        <a:pt x="4620" y="150"/>
                      </a:lnTo>
                      <a:lnTo>
                        <a:pt x="4620" y="156"/>
                      </a:lnTo>
                      <a:lnTo>
                        <a:pt x="4620" y="162"/>
                      </a:lnTo>
                      <a:lnTo>
                        <a:pt x="4620" y="168"/>
                      </a:lnTo>
                      <a:lnTo>
                        <a:pt x="4626" y="174"/>
                      </a:lnTo>
                      <a:lnTo>
                        <a:pt x="4626" y="180"/>
                      </a:lnTo>
                      <a:lnTo>
                        <a:pt x="4626" y="192"/>
                      </a:lnTo>
                      <a:lnTo>
                        <a:pt x="4626" y="198"/>
                      </a:lnTo>
                      <a:lnTo>
                        <a:pt x="4626" y="204"/>
                      </a:lnTo>
                      <a:lnTo>
                        <a:pt x="4626" y="210"/>
                      </a:lnTo>
                      <a:lnTo>
                        <a:pt x="4632" y="222"/>
                      </a:lnTo>
                      <a:lnTo>
                        <a:pt x="4632" y="228"/>
                      </a:lnTo>
                      <a:lnTo>
                        <a:pt x="4632" y="240"/>
                      </a:lnTo>
                      <a:lnTo>
                        <a:pt x="4632" y="246"/>
                      </a:lnTo>
                      <a:lnTo>
                        <a:pt x="4632" y="252"/>
                      </a:lnTo>
                      <a:lnTo>
                        <a:pt x="4632" y="264"/>
                      </a:lnTo>
                      <a:lnTo>
                        <a:pt x="4638" y="270"/>
                      </a:lnTo>
                      <a:lnTo>
                        <a:pt x="4638" y="276"/>
                      </a:lnTo>
                      <a:lnTo>
                        <a:pt x="4638" y="288"/>
                      </a:lnTo>
                      <a:lnTo>
                        <a:pt x="4638" y="294"/>
                      </a:lnTo>
                      <a:lnTo>
                        <a:pt x="4638" y="300"/>
                      </a:lnTo>
                      <a:lnTo>
                        <a:pt x="4644" y="318"/>
                      </a:lnTo>
                      <a:lnTo>
                        <a:pt x="4644" y="324"/>
                      </a:lnTo>
                      <a:lnTo>
                        <a:pt x="4644" y="330"/>
                      </a:lnTo>
                      <a:lnTo>
                        <a:pt x="4644" y="342"/>
                      </a:lnTo>
                      <a:lnTo>
                        <a:pt x="4644" y="348"/>
                      </a:lnTo>
                      <a:lnTo>
                        <a:pt x="4650" y="354"/>
                      </a:lnTo>
                      <a:lnTo>
                        <a:pt x="4650" y="360"/>
                      </a:lnTo>
                      <a:lnTo>
                        <a:pt x="4650" y="366"/>
                      </a:lnTo>
                      <a:lnTo>
                        <a:pt x="4650" y="372"/>
                      </a:lnTo>
                      <a:lnTo>
                        <a:pt x="4650" y="378"/>
                      </a:lnTo>
                      <a:lnTo>
                        <a:pt x="4650" y="390"/>
                      </a:lnTo>
                      <a:lnTo>
                        <a:pt x="4656" y="396"/>
                      </a:lnTo>
                      <a:lnTo>
                        <a:pt x="4656" y="402"/>
                      </a:lnTo>
                      <a:lnTo>
                        <a:pt x="4656" y="408"/>
                      </a:lnTo>
                      <a:lnTo>
                        <a:pt x="4656" y="414"/>
                      </a:lnTo>
                      <a:lnTo>
                        <a:pt x="4656" y="420"/>
                      </a:lnTo>
                      <a:lnTo>
                        <a:pt x="4656" y="426"/>
                      </a:lnTo>
                      <a:lnTo>
                        <a:pt x="4662" y="426"/>
                      </a:lnTo>
                      <a:lnTo>
                        <a:pt x="4662" y="432"/>
                      </a:lnTo>
                      <a:lnTo>
                        <a:pt x="4662" y="438"/>
                      </a:lnTo>
                      <a:lnTo>
                        <a:pt x="4662" y="444"/>
                      </a:lnTo>
                      <a:lnTo>
                        <a:pt x="4662" y="450"/>
                      </a:lnTo>
                      <a:lnTo>
                        <a:pt x="4668" y="456"/>
                      </a:lnTo>
                      <a:lnTo>
                        <a:pt x="4668" y="462"/>
                      </a:lnTo>
                      <a:lnTo>
                        <a:pt x="4668" y="468"/>
                      </a:lnTo>
                      <a:lnTo>
                        <a:pt x="4668" y="474"/>
                      </a:lnTo>
                      <a:lnTo>
                        <a:pt x="4668" y="480"/>
                      </a:lnTo>
                      <a:lnTo>
                        <a:pt x="4674" y="486"/>
                      </a:lnTo>
                      <a:lnTo>
                        <a:pt x="4674" y="492"/>
                      </a:lnTo>
                      <a:lnTo>
                        <a:pt x="4674" y="498"/>
                      </a:lnTo>
                      <a:lnTo>
                        <a:pt x="4674" y="504"/>
                      </a:lnTo>
                      <a:lnTo>
                        <a:pt x="4680" y="510"/>
                      </a:lnTo>
                      <a:lnTo>
                        <a:pt x="4680" y="516"/>
                      </a:lnTo>
                      <a:lnTo>
                        <a:pt x="4680" y="522"/>
                      </a:lnTo>
                      <a:lnTo>
                        <a:pt x="4686" y="522"/>
                      </a:lnTo>
                      <a:lnTo>
                        <a:pt x="4686" y="528"/>
                      </a:lnTo>
                      <a:lnTo>
                        <a:pt x="4686" y="534"/>
                      </a:lnTo>
                      <a:lnTo>
                        <a:pt x="4686" y="540"/>
                      </a:lnTo>
                      <a:lnTo>
                        <a:pt x="4692" y="540"/>
                      </a:lnTo>
                      <a:lnTo>
                        <a:pt x="4692" y="546"/>
                      </a:lnTo>
                      <a:lnTo>
                        <a:pt x="4692" y="552"/>
                      </a:lnTo>
                      <a:lnTo>
                        <a:pt x="4698" y="552"/>
                      </a:lnTo>
                      <a:lnTo>
                        <a:pt x="4698" y="558"/>
                      </a:lnTo>
                      <a:lnTo>
                        <a:pt x="4704" y="558"/>
                      </a:lnTo>
                      <a:lnTo>
                        <a:pt x="4704" y="564"/>
                      </a:lnTo>
                      <a:lnTo>
                        <a:pt x="4710" y="564"/>
                      </a:lnTo>
                      <a:lnTo>
                        <a:pt x="4716" y="564"/>
                      </a:lnTo>
                      <a:lnTo>
                        <a:pt x="4722" y="564"/>
                      </a:lnTo>
                      <a:lnTo>
                        <a:pt x="4722" y="558"/>
                      </a:lnTo>
                      <a:lnTo>
                        <a:pt x="4728" y="558"/>
                      </a:lnTo>
                      <a:lnTo>
                        <a:pt x="4728" y="552"/>
                      </a:lnTo>
                      <a:lnTo>
                        <a:pt x="4734" y="546"/>
                      </a:lnTo>
                      <a:lnTo>
                        <a:pt x="4734" y="540"/>
                      </a:lnTo>
                      <a:lnTo>
                        <a:pt x="4734" y="534"/>
                      </a:lnTo>
                      <a:lnTo>
                        <a:pt x="4740" y="534"/>
                      </a:lnTo>
                      <a:lnTo>
                        <a:pt x="4740" y="528"/>
                      </a:lnTo>
                      <a:lnTo>
                        <a:pt x="4740" y="522"/>
                      </a:lnTo>
                      <a:lnTo>
                        <a:pt x="4746" y="516"/>
                      </a:lnTo>
                      <a:lnTo>
                        <a:pt x="4746" y="510"/>
                      </a:lnTo>
                      <a:lnTo>
                        <a:pt x="4746" y="504"/>
                      </a:lnTo>
                      <a:lnTo>
                        <a:pt x="4746" y="498"/>
                      </a:lnTo>
                      <a:lnTo>
                        <a:pt x="4752" y="492"/>
                      </a:lnTo>
                      <a:lnTo>
                        <a:pt x="4752" y="486"/>
                      </a:lnTo>
                      <a:lnTo>
                        <a:pt x="4752" y="474"/>
                      </a:lnTo>
                      <a:lnTo>
                        <a:pt x="4752" y="468"/>
                      </a:lnTo>
                      <a:lnTo>
                        <a:pt x="4758" y="468"/>
                      </a:lnTo>
                      <a:lnTo>
                        <a:pt x="4758" y="462"/>
                      </a:lnTo>
                      <a:lnTo>
                        <a:pt x="4758" y="456"/>
                      </a:lnTo>
                      <a:lnTo>
                        <a:pt x="4758" y="450"/>
                      </a:lnTo>
                      <a:lnTo>
                        <a:pt x="4758" y="444"/>
                      </a:lnTo>
                      <a:lnTo>
                        <a:pt x="4758" y="438"/>
                      </a:lnTo>
                      <a:lnTo>
                        <a:pt x="4764" y="432"/>
                      </a:lnTo>
                      <a:lnTo>
                        <a:pt x="4764" y="426"/>
                      </a:lnTo>
                      <a:lnTo>
                        <a:pt x="4764" y="420"/>
                      </a:lnTo>
                      <a:lnTo>
                        <a:pt x="4764" y="414"/>
                      </a:lnTo>
                      <a:lnTo>
                        <a:pt x="4764" y="408"/>
                      </a:lnTo>
                      <a:lnTo>
                        <a:pt x="4770" y="402"/>
                      </a:lnTo>
                      <a:lnTo>
                        <a:pt x="4770" y="396"/>
                      </a:lnTo>
                      <a:lnTo>
                        <a:pt x="4770" y="390"/>
                      </a:lnTo>
                      <a:lnTo>
                        <a:pt x="4770" y="384"/>
                      </a:lnTo>
                      <a:lnTo>
                        <a:pt x="4770" y="378"/>
                      </a:lnTo>
                      <a:lnTo>
                        <a:pt x="4770" y="372"/>
                      </a:lnTo>
                      <a:lnTo>
                        <a:pt x="4776" y="366"/>
                      </a:lnTo>
                      <a:lnTo>
                        <a:pt x="4776" y="360"/>
                      </a:lnTo>
                      <a:lnTo>
                        <a:pt x="4776" y="348"/>
                      </a:lnTo>
                      <a:lnTo>
                        <a:pt x="4776" y="342"/>
                      </a:lnTo>
                      <a:lnTo>
                        <a:pt x="4776" y="336"/>
                      </a:lnTo>
                      <a:lnTo>
                        <a:pt x="4776" y="330"/>
                      </a:lnTo>
                      <a:lnTo>
                        <a:pt x="4782" y="318"/>
                      </a:lnTo>
                      <a:lnTo>
                        <a:pt x="4782" y="312"/>
                      </a:lnTo>
                      <a:lnTo>
                        <a:pt x="4782" y="306"/>
                      </a:lnTo>
                      <a:lnTo>
                        <a:pt x="4782" y="300"/>
                      </a:lnTo>
                      <a:lnTo>
                        <a:pt x="4782" y="294"/>
                      </a:lnTo>
                      <a:lnTo>
                        <a:pt x="4782" y="288"/>
                      </a:lnTo>
                      <a:lnTo>
                        <a:pt x="4788" y="282"/>
                      </a:lnTo>
                      <a:lnTo>
                        <a:pt x="4788" y="276"/>
                      </a:lnTo>
                      <a:lnTo>
                        <a:pt x="4788" y="270"/>
                      </a:lnTo>
                      <a:lnTo>
                        <a:pt x="4788" y="264"/>
                      </a:lnTo>
                      <a:lnTo>
                        <a:pt x="4788" y="258"/>
                      </a:lnTo>
                      <a:lnTo>
                        <a:pt x="4794" y="252"/>
                      </a:lnTo>
                      <a:lnTo>
                        <a:pt x="4794" y="246"/>
                      </a:lnTo>
                      <a:lnTo>
                        <a:pt x="4794" y="240"/>
                      </a:lnTo>
                      <a:lnTo>
                        <a:pt x="4794" y="234"/>
                      </a:lnTo>
                      <a:lnTo>
                        <a:pt x="4800" y="234"/>
                      </a:lnTo>
                      <a:lnTo>
                        <a:pt x="4800" y="228"/>
                      </a:lnTo>
                      <a:lnTo>
                        <a:pt x="4806" y="228"/>
                      </a:lnTo>
                      <a:lnTo>
                        <a:pt x="4812" y="228"/>
                      </a:lnTo>
                      <a:lnTo>
                        <a:pt x="4818" y="228"/>
                      </a:lnTo>
                      <a:lnTo>
                        <a:pt x="4824" y="228"/>
                      </a:lnTo>
                      <a:lnTo>
                        <a:pt x="4824" y="234"/>
                      </a:lnTo>
                      <a:lnTo>
                        <a:pt x="4830" y="234"/>
                      </a:lnTo>
                      <a:lnTo>
                        <a:pt x="4836" y="234"/>
                      </a:lnTo>
                      <a:lnTo>
                        <a:pt x="4842" y="234"/>
                      </a:lnTo>
                      <a:lnTo>
                        <a:pt x="4848" y="234"/>
                      </a:lnTo>
                      <a:lnTo>
                        <a:pt x="4848" y="240"/>
                      </a:lnTo>
                      <a:lnTo>
                        <a:pt x="4854" y="240"/>
                      </a:lnTo>
                      <a:lnTo>
                        <a:pt x="4860" y="240"/>
                      </a:lnTo>
                      <a:lnTo>
                        <a:pt x="4866" y="240"/>
                      </a:lnTo>
                      <a:lnTo>
                        <a:pt x="4872" y="240"/>
                      </a:lnTo>
                      <a:lnTo>
                        <a:pt x="4872" y="246"/>
                      </a:lnTo>
                      <a:lnTo>
                        <a:pt x="4878" y="246"/>
                      </a:lnTo>
                      <a:lnTo>
                        <a:pt x="4884" y="246"/>
                      </a:lnTo>
                      <a:lnTo>
                        <a:pt x="4890" y="246"/>
                      </a:lnTo>
                      <a:lnTo>
                        <a:pt x="4896" y="246"/>
                      </a:lnTo>
                      <a:lnTo>
                        <a:pt x="4896" y="252"/>
                      </a:lnTo>
                      <a:lnTo>
                        <a:pt x="4902" y="252"/>
                      </a:lnTo>
                      <a:lnTo>
                        <a:pt x="4908" y="252"/>
                      </a:lnTo>
                      <a:lnTo>
                        <a:pt x="4914" y="252"/>
                      </a:lnTo>
                      <a:lnTo>
                        <a:pt x="4920" y="252"/>
                      </a:lnTo>
                      <a:lnTo>
                        <a:pt x="4926" y="252"/>
                      </a:lnTo>
                      <a:lnTo>
                        <a:pt x="4926" y="258"/>
                      </a:lnTo>
                      <a:lnTo>
                        <a:pt x="4932" y="258"/>
                      </a:lnTo>
                      <a:lnTo>
                        <a:pt x="4938" y="258"/>
                      </a:lnTo>
                      <a:lnTo>
                        <a:pt x="4944" y="258"/>
                      </a:lnTo>
                      <a:lnTo>
                        <a:pt x="4950" y="258"/>
                      </a:lnTo>
                      <a:lnTo>
                        <a:pt x="4950" y="264"/>
                      </a:lnTo>
                      <a:lnTo>
                        <a:pt x="4956" y="264"/>
                      </a:lnTo>
                      <a:lnTo>
                        <a:pt x="4962" y="264"/>
                      </a:lnTo>
                      <a:lnTo>
                        <a:pt x="4968" y="264"/>
                      </a:lnTo>
                      <a:lnTo>
                        <a:pt x="4968" y="270"/>
                      </a:lnTo>
                      <a:lnTo>
                        <a:pt x="4974" y="270"/>
                      </a:lnTo>
                      <a:lnTo>
                        <a:pt x="4980" y="270"/>
                      </a:lnTo>
                      <a:lnTo>
                        <a:pt x="4986" y="270"/>
                      </a:lnTo>
                      <a:lnTo>
                        <a:pt x="4986" y="276"/>
                      </a:lnTo>
                      <a:lnTo>
                        <a:pt x="4992" y="276"/>
                      </a:lnTo>
                      <a:lnTo>
                        <a:pt x="4998" y="276"/>
                      </a:lnTo>
                      <a:lnTo>
                        <a:pt x="5004" y="282"/>
                      </a:lnTo>
                      <a:lnTo>
                        <a:pt x="5010" y="282"/>
                      </a:lnTo>
                      <a:lnTo>
                        <a:pt x="5016" y="282"/>
                      </a:lnTo>
                      <a:lnTo>
                        <a:pt x="5016" y="288"/>
                      </a:lnTo>
                      <a:lnTo>
                        <a:pt x="5022" y="288"/>
                      </a:lnTo>
                      <a:lnTo>
                        <a:pt x="5028" y="288"/>
                      </a:lnTo>
                      <a:lnTo>
                        <a:pt x="5034" y="288"/>
                      </a:lnTo>
                      <a:lnTo>
                        <a:pt x="5040" y="288"/>
                      </a:lnTo>
                      <a:lnTo>
                        <a:pt x="5046" y="288"/>
                      </a:lnTo>
                      <a:lnTo>
                        <a:pt x="5046" y="294"/>
                      </a:lnTo>
                      <a:lnTo>
                        <a:pt x="5052" y="294"/>
                      </a:lnTo>
                      <a:lnTo>
                        <a:pt x="5058" y="294"/>
                      </a:lnTo>
                      <a:lnTo>
                        <a:pt x="5064" y="294"/>
                      </a:lnTo>
                      <a:lnTo>
                        <a:pt x="5070" y="294"/>
                      </a:lnTo>
                      <a:lnTo>
                        <a:pt x="5076" y="300"/>
                      </a:lnTo>
                      <a:lnTo>
                        <a:pt x="5082" y="300"/>
                      </a:lnTo>
                      <a:lnTo>
                        <a:pt x="5088" y="300"/>
                      </a:lnTo>
                      <a:lnTo>
                        <a:pt x="5094" y="300"/>
                      </a:lnTo>
                      <a:lnTo>
                        <a:pt x="5100" y="300"/>
                      </a:lnTo>
                      <a:lnTo>
                        <a:pt x="5100" y="306"/>
                      </a:lnTo>
                      <a:lnTo>
                        <a:pt x="5106" y="306"/>
                      </a:lnTo>
                      <a:lnTo>
                        <a:pt x="5112" y="306"/>
                      </a:lnTo>
                      <a:lnTo>
                        <a:pt x="5118" y="306"/>
                      </a:lnTo>
                      <a:lnTo>
                        <a:pt x="5124" y="306"/>
                      </a:lnTo>
                      <a:lnTo>
                        <a:pt x="5130" y="306"/>
                      </a:lnTo>
                      <a:lnTo>
                        <a:pt x="5130" y="312"/>
                      </a:lnTo>
                      <a:lnTo>
                        <a:pt x="5136" y="312"/>
                      </a:lnTo>
                      <a:lnTo>
                        <a:pt x="5142" y="312"/>
                      </a:lnTo>
                      <a:lnTo>
                        <a:pt x="5148" y="312"/>
                      </a:lnTo>
                      <a:lnTo>
                        <a:pt x="5154" y="312"/>
                      </a:lnTo>
                      <a:lnTo>
                        <a:pt x="5160" y="312"/>
                      </a:lnTo>
                      <a:lnTo>
                        <a:pt x="5160" y="318"/>
                      </a:lnTo>
                      <a:lnTo>
                        <a:pt x="5166" y="318"/>
                      </a:lnTo>
                      <a:lnTo>
                        <a:pt x="5172" y="318"/>
                      </a:lnTo>
                      <a:lnTo>
                        <a:pt x="5178" y="318"/>
                      </a:lnTo>
                      <a:lnTo>
                        <a:pt x="5184" y="318"/>
                      </a:lnTo>
                      <a:lnTo>
                        <a:pt x="5190" y="318"/>
                      </a:lnTo>
                      <a:lnTo>
                        <a:pt x="5196" y="324"/>
                      </a:lnTo>
                      <a:lnTo>
                        <a:pt x="5202" y="324"/>
                      </a:lnTo>
                      <a:lnTo>
                        <a:pt x="5208" y="324"/>
                      </a:lnTo>
                      <a:lnTo>
                        <a:pt x="5214" y="324"/>
                      </a:lnTo>
                      <a:lnTo>
                        <a:pt x="5220" y="324"/>
                      </a:lnTo>
                      <a:lnTo>
                        <a:pt x="5226" y="324"/>
                      </a:lnTo>
                      <a:lnTo>
                        <a:pt x="5232" y="324"/>
                      </a:lnTo>
                      <a:lnTo>
                        <a:pt x="5238" y="324"/>
                      </a:lnTo>
                      <a:lnTo>
                        <a:pt x="5244" y="324"/>
                      </a:lnTo>
                      <a:lnTo>
                        <a:pt x="5250" y="324"/>
                      </a:lnTo>
                      <a:lnTo>
                        <a:pt x="5250" y="330"/>
                      </a:lnTo>
                      <a:lnTo>
                        <a:pt x="5256" y="330"/>
                      </a:lnTo>
                      <a:lnTo>
                        <a:pt x="5262" y="330"/>
                      </a:lnTo>
                      <a:lnTo>
                        <a:pt x="5268" y="330"/>
                      </a:lnTo>
                      <a:lnTo>
                        <a:pt x="5274" y="330"/>
                      </a:lnTo>
                      <a:lnTo>
                        <a:pt x="5280" y="330"/>
                      </a:lnTo>
                      <a:lnTo>
                        <a:pt x="5286" y="330"/>
                      </a:lnTo>
                      <a:lnTo>
                        <a:pt x="5292" y="330"/>
                      </a:lnTo>
                      <a:lnTo>
                        <a:pt x="5298" y="330"/>
                      </a:lnTo>
                      <a:lnTo>
                        <a:pt x="5298" y="336"/>
                      </a:lnTo>
                      <a:lnTo>
                        <a:pt x="5304" y="336"/>
                      </a:lnTo>
                    </a:path>
                  </a:pathLst>
                </a:custGeom>
                <a:noFill/>
                <a:ln w="1270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59" name="Freeform 155">
                  <a:extLst>
                    <a:ext uri="{FF2B5EF4-FFF2-40B4-BE49-F238E27FC236}">
                      <a16:creationId xmlns:a16="http://schemas.microsoft.com/office/drawing/2014/main" id="{8A90C2A4-AE0E-EBB1-9E3B-17855F44F320}"/>
                    </a:ext>
                  </a:extLst>
                </p:cNvPr>
                <p:cNvSpPr>
                  <a:spLocks/>
                </p:cNvSpPr>
                <p:nvPr/>
              </p:nvSpPr>
              <p:spPr bwMode="auto">
                <a:xfrm>
                  <a:off x="228" y="1827"/>
                  <a:ext cx="5304" cy="330"/>
                </a:xfrm>
                <a:custGeom>
                  <a:avLst/>
                  <a:gdLst>
                    <a:gd name="T0" fmla="*/ 78 w 5304"/>
                    <a:gd name="T1" fmla="*/ 330 h 330"/>
                    <a:gd name="T2" fmla="*/ 162 w 5304"/>
                    <a:gd name="T3" fmla="*/ 330 h 330"/>
                    <a:gd name="T4" fmla="*/ 246 w 5304"/>
                    <a:gd name="T5" fmla="*/ 330 h 330"/>
                    <a:gd name="T6" fmla="*/ 330 w 5304"/>
                    <a:gd name="T7" fmla="*/ 330 h 330"/>
                    <a:gd name="T8" fmla="*/ 414 w 5304"/>
                    <a:gd name="T9" fmla="*/ 330 h 330"/>
                    <a:gd name="T10" fmla="*/ 498 w 5304"/>
                    <a:gd name="T11" fmla="*/ 330 h 330"/>
                    <a:gd name="T12" fmla="*/ 582 w 5304"/>
                    <a:gd name="T13" fmla="*/ 330 h 330"/>
                    <a:gd name="T14" fmla="*/ 666 w 5304"/>
                    <a:gd name="T15" fmla="*/ 330 h 330"/>
                    <a:gd name="T16" fmla="*/ 750 w 5304"/>
                    <a:gd name="T17" fmla="*/ 330 h 330"/>
                    <a:gd name="T18" fmla="*/ 834 w 5304"/>
                    <a:gd name="T19" fmla="*/ 330 h 330"/>
                    <a:gd name="T20" fmla="*/ 918 w 5304"/>
                    <a:gd name="T21" fmla="*/ 330 h 330"/>
                    <a:gd name="T22" fmla="*/ 1002 w 5304"/>
                    <a:gd name="T23" fmla="*/ 330 h 330"/>
                    <a:gd name="T24" fmla="*/ 1086 w 5304"/>
                    <a:gd name="T25" fmla="*/ 330 h 330"/>
                    <a:gd name="T26" fmla="*/ 1170 w 5304"/>
                    <a:gd name="T27" fmla="*/ 330 h 330"/>
                    <a:gd name="T28" fmla="*/ 1254 w 5304"/>
                    <a:gd name="T29" fmla="*/ 330 h 330"/>
                    <a:gd name="T30" fmla="*/ 1338 w 5304"/>
                    <a:gd name="T31" fmla="*/ 330 h 330"/>
                    <a:gd name="T32" fmla="*/ 1422 w 5304"/>
                    <a:gd name="T33" fmla="*/ 330 h 330"/>
                    <a:gd name="T34" fmla="*/ 1506 w 5304"/>
                    <a:gd name="T35" fmla="*/ 330 h 330"/>
                    <a:gd name="T36" fmla="*/ 1590 w 5304"/>
                    <a:gd name="T37" fmla="*/ 330 h 330"/>
                    <a:gd name="T38" fmla="*/ 1674 w 5304"/>
                    <a:gd name="T39" fmla="*/ 324 h 330"/>
                    <a:gd name="T40" fmla="*/ 1758 w 5304"/>
                    <a:gd name="T41" fmla="*/ 258 h 330"/>
                    <a:gd name="T42" fmla="*/ 1842 w 5304"/>
                    <a:gd name="T43" fmla="*/ 168 h 330"/>
                    <a:gd name="T44" fmla="*/ 1926 w 5304"/>
                    <a:gd name="T45" fmla="*/ 66 h 330"/>
                    <a:gd name="T46" fmla="*/ 2010 w 5304"/>
                    <a:gd name="T47" fmla="*/ 186 h 330"/>
                    <a:gd name="T48" fmla="*/ 2094 w 5304"/>
                    <a:gd name="T49" fmla="*/ 270 h 330"/>
                    <a:gd name="T50" fmla="*/ 2178 w 5304"/>
                    <a:gd name="T51" fmla="*/ 318 h 330"/>
                    <a:gd name="T52" fmla="*/ 2262 w 5304"/>
                    <a:gd name="T53" fmla="*/ 312 h 330"/>
                    <a:gd name="T54" fmla="*/ 2346 w 5304"/>
                    <a:gd name="T55" fmla="*/ 306 h 330"/>
                    <a:gd name="T56" fmla="*/ 2424 w 5304"/>
                    <a:gd name="T57" fmla="*/ 288 h 330"/>
                    <a:gd name="T58" fmla="*/ 2514 w 5304"/>
                    <a:gd name="T59" fmla="*/ 216 h 330"/>
                    <a:gd name="T60" fmla="*/ 2598 w 5304"/>
                    <a:gd name="T61" fmla="*/ 84 h 330"/>
                    <a:gd name="T62" fmla="*/ 2676 w 5304"/>
                    <a:gd name="T63" fmla="*/ 42 h 330"/>
                    <a:gd name="T64" fmla="*/ 2760 w 5304"/>
                    <a:gd name="T65" fmla="*/ 192 h 330"/>
                    <a:gd name="T66" fmla="*/ 2844 w 5304"/>
                    <a:gd name="T67" fmla="*/ 270 h 330"/>
                    <a:gd name="T68" fmla="*/ 2928 w 5304"/>
                    <a:gd name="T69" fmla="*/ 306 h 330"/>
                    <a:gd name="T70" fmla="*/ 3012 w 5304"/>
                    <a:gd name="T71" fmla="*/ 312 h 330"/>
                    <a:gd name="T72" fmla="*/ 3096 w 5304"/>
                    <a:gd name="T73" fmla="*/ 318 h 330"/>
                    <a:gd name="T74" fmla="*/ 3180 w 5304"/>
                    <a:gd name="T75" fmla="*/ 288 h 330"/>
                    <a:gd name="T76" fmla="*/ 3264 w 5304"/>
                    <a:gd name="T77" fmla="*/ 216 h 330"/>
                    <a:gd name="T78" fmla="*/ 3348 w 5304"/>
                    <a:gd name="T79" fmla="*/ 90 h 330"/>
                    <a:gd name="T80" fmla="*/ 3432 w 5304"/>
                    <a:gd name="T81" fmla="*/ 132 h 330"/>
                    <a:gd name="T82" fmla="*/ 3516 w 5304"/>
                    <a:gd name="T83" fmla="*/ 240 h 330"/>
                    <a:gd name="T84" fmla="*/ 3600 w 5304"/>
                    <a:gd name="T85" fmla="*/ 312 h 330"/>
                    <a:gd name="T86" fmla="*/ 3684 w 5304"/>
                    <a:gd name="T87" fmla="*/ 330 h 330"/>
                    <a:gd name="T88" fmla="*/ 3768 w 5304"/>
                    <a:gd name="T89" fmla="*/ 330 h 330"/>
                    <a:gd name="T90" fmla="*/ 3852 w 5304"/>
                    <a:gd name="T91" fmla="*/ 330 h 330"/>
                    <a:gd name="T92" fmla="*/ 3936 w 5304"/>
                    <a:gd name="T93" fmla="*/ 330 h 330"/>
                    <a:gd name="T94" fmla="*/ 4020 w 5304"/>
                    <a:gd name="T95" fmla="*/ 330 h 330"/>
                    <a:gd name="T96" fmla="*/ 4104 w 5304"/>
                    <a:gd name="T97" fmla="*/ 330 h 330"/>
                    <a:gd name="T98" fmla="*/ 4188 w 5304"/>
                    <a:gd name="T99" fmla="*/ 330 h 330"/>
                    <a:gd name="T100" fmla="*/ 4272 w 5304"/>
                    <a:gd name="T101" fmla="*/ 330 h 330"/>
                    <a:gd name="T102" fmla="*/ 4356 w 5304"/>
                    <a:gd name="T103" fmla="*/ 330 h 330"/>
                    <a:gd name="T104" fmla="*/ 4440 w 5304"/>
                    <a:gd name="T105" fmla="*/ 330 h 330"/>
                    <a:gd name="T106" fmla="*/ 4524 w 5304"/>
                    <a:gd name="T107" fmla="*/ 330 h 330"/>
                    <a:gd name="T108" fmla="*/ 4608 w 5304"/>
                    <a:gd name="T109" fmla="*/ 330 h 330"/>
                    <a:gd name="T110" fmla="*/ 4692 w 5304"/>
                    <a:gd name="T111" fmla="*/ 330 h 330"/>
                    <a:gd name="T112" fmla="*/ 4776 w 5304"/>
                    <a:gd name="T113" fmla="*/ 330 h 330"/>
                    <a:gd name="T114" fmla="*/ 4860 w 5304"/>
                    <a:gd name="T115" fmla="*/ 330 h 330"/>
                    <a:gd name="T116" fmla="*/ 4944 w 5304"/>
                    <a:gd name="T117" fmla="*/ 330 h 330"/>
                    <a:gd name="T118" fmla="*/ 5028 w 5304"/>
                    <a:gd name="T119" fmla="*/ 330 h 330"/>
                    <a:gd name="T120" fmla="*/ 5112 w 5304"/>
                    <a:gd name="T121" fmla="*/ 330 h 330"/>
                    <a:gd name="T122" fmla="*/ 5196 w 5304"/>
                    <a:gd name="T123" fmla="*/ 330 h 330"/>
                    <a:gd name="T124" fmla="*/ 5274 w 5304"/>
                    <a:gd name="T125" fmla="*/ 330 h 33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304" h="330">
                      <a:moveTo>
                        <a:pt x="0" y="330"/>
                      </a:moveTo>
                      <a:lnTo>
                        <a:pt x="0" y="330"/>
                      </a:lnTo>
                      <a:lnTo>
                        <a:pt x="6" y="330"/>
                      </a:lnTo>
                      <a:lnTo>
                        <a:pt x="12" y="330"/>
                      </a:lnTo>
                      <a:lnTo>
                        <a:pt x="18" y="330"/>
                      </a:lnTo>
                      <a:lnTo>
                        <a:pt x="24" y="330"/>
                      </a:lnTo>
                      <a:lnTo>
                        <a:pt x="30" y="330"/>
                      </a:lnTo>
                      <a:lnTo>
                        <a:pt x="36" y="330"/>
                      </a:lnTo>
                      <a:lnTo>
                        <a:pt x="42" y="330"/>
                      </a:lnTo>
                      <a:lnTo>
                        <a:pt x="48" y="330"/>
                      </a:lnTo>
                      <a:lnTo>
                        <a:pt x="54" y="330"/>
                      </a:lnTo>
                      <a:lnTo>
                        <a:pt x="60" y="330"/>
                      </a:lnTo>
                      <a:lnTo>
                        <a:pt x="66" y="330"/>
                      </a:lnTo>
                      <a:lnTo>
                        <a:pt x="72" y="330"/>
                      </a:lnTo>
                      <a:lnTo>
                        <a:pt x="78" y="330"/>
                      </a:lnTo>
                      <a:lnTo>
                        <a:pt x="84" y="330"/>
                      </a:lnTo>
                      <a:lnTo>
                        <a:pt x="90" y="330"/>
                      </a:lnTo>
                      <a:lnTo>
                        <a:pt x="96" y="330"/>
                      </a:lnTo>
                      <a:lnTo>
                        <a:pt x="102" y="330"/>
                      </a:lnTo>
                      <a:lnTo>
                        <a:pt x="108" y="330"/>
                      </a:lnTo>
                      <a:lnTo>
                        <a:pt x="114" y="330"/>
                      </a:lnTo>
                      <a:lnTo>
                        <a:pt x="120" y="330"/>
                      </a:lnTo>
                      <a:lnTo>
                        <a:pt x="126" y="330"/>
                      </a:lnTo>
                      <a:lnTo>
                        <a:pt x="132" y="330"/>
                      </a:lnTo>
                      <a:lnTo>
                        <a:pt x="138" y="330"/>
                      </a:lnTo>
                      <a:lnTo>
                        <a:pt x="144" y="330"/>
                      </a:lnTo>
                      <a:lnTo>
                        <a:pt x="150" y="330"/>
                      </a:lnTo>
                      <a:lnTo>
                        <a:pt x="156" y="330"/>
                      </a:lnTo>
                      <a:lnTo>
                        <a:pt x="162" y="330"/>
                      </a:lnTo>
                      <a:lnTo>
                        <a:pt x="168" y="330"/>
                      </a:lnTo>
                      <a:lnTo>
                        <a:pt x="174" y="330"/>
                      </a:lnTo>
                      <a:lnTo>
                        <a:pt x="180" y="330"/>
                      </a:lnTo>
                      <a:lnTo>
                        <a:pt x="186" y="330"/>
                      </a:lnTo>
                      <a:lnTo>
                        <a:pt x="192" y="330"/>
                      </a:lnTo>
                      <a:lnTo>
                        <a:pt x="198" y="330"/>
                      </a:lnTo>
                      <a:lnTo>
                        <a:pt x="204" y="330"/>
                      </a:lnTo>
                      <a:lnTo>
                        <a:pt x="210" y="330"/>
                      </a:lnTo>
                      <a:lnTo>
                        <a:pt x="216" y="330"/>
                      </a:lnTo>
                      <a:lnTo>
                        <a:pt x="222" y="330"/>
                      </a:lnTo>
                      <a:lnTo>
                        <a:pt x="228" y="330"/>
                      </a:lnTo>
                      <a:lnTo>
                        <a:pt x="234" y="330"/>
                      </a:lnTo>
                      <a:lnTo>
                        <a:pt x="240" y="330"/>
                      </a:lnTo>
                      <a:lnTo>
                        <a:pt x="246" y="330"/>
                      </a:lnTo>
                      <a:lnTo>
                        <a:pt x="252" y="330"/>
                      </a:lnTo>
                      <a:lnTo>
                        <a:pt x="258" y="330"/>
                      </a:lnTo>
                      <a:lnTo>
                        <a:pt x="264" y="330"/>
                      </a:lnTo>
                      <a:lnTo>
                        <a:pt x="270" y="330"/>
                      </a:lnTo>
                      <a:lnTo>
                        <a:pt x="276" y="330"/>
                      </a:lnTo>
                      <a:lnTo>
                        <a:pt x="282" y="330"/>
                      </a:lnTo>
                      <a:lnTo>
                        <a:pt x="288" y="330"/>
                      </a:lnTo>
                      <a:lnTo>
                        <a:pt x="294" y="330"/>
                      </a:lnTo>
                      <a:lnTo>
                        <a:pt x="300" y="330"/>
                      </a:lnTo>
                      <a:lnTo>
                        <a:pt x="306" y="330"/>
                      </a:lnTo>
                      <a:lnTo>
                        <a:pt x="312" y="330"/>
                      </a:lnTo>
                      <a:lnTo>
                        <a:pt x="318" y="330"/>
                      </a:lnTo>
                      <a:lnTo>
                        <a:pt x="324" y="330"/>
                      </a:lnTo>
                      <a:lnTo>
                        <a:pt x="330" y="330"/>
                      </a:lnTo>
                      <a:lnTo>
                        <a:pt x="336" y="330"/>
                      </a:lnTo>
                      <a:lnTo>
                        <a:pt x="342" y="330"/>
                      </a:lnTo>
                      <a:lnTo>
                        <a:pt x="348" y="330"/>
                      </a:lnTo>
                      <a:lnTo>
                        <a:pt x="354" y="330"/>
                      </a:lnTo>
                      <a:lnTo>
                        <a:pt x="360" y="330"/>
                      </a:lnTo>
                      <a:lnTo>
                        <a:pt x="366" y="330"/>
                      </a:lnTo>
                      <a:lnTo>
                        <a:pt x="372" y="330"/>
                      </a:lnTo>
                      <a:lnTo>
                        <a:pt x="378" y="330"/>
                      </a:lnTo>
                      <a:lnTo>
                        <a:pt x="384" y="330"/>
                      </a:lnTo>
                      <a:lnTo>
                        <a:pt x="390" y="330"/>
                      </a:lnTo>
                      <a:lnTo>
                        <a:pt x="396" y="330"/>
                      </a:lnTo>
                      <a:lnTo>
                        <a:pt x="402" y="330"/>
                      </a:lnTo>
                      <a:lnTo>
                        <a:pt x="408" y="330"/>
                      </a:lnTo>
                      <a:lnTo>
                        <a:pt x="414" y="330"/>
                      </a:lnTo>
                      <a:lnTo>
                        <a:pt x="420" y="330"/>
                      </a:lnTo>
                      <a:lnTo>
                        <a:pt x="426" y="330"/>
                      </a:lnTo>
                      <a:lnTo>
                        <a:pt x="432" y="330"/>
                      </a:lnTo>
                      <a:lnTo>
                        <a:pt x="438" y="330"/>
                      </a:lnTo>
                      <a:lnTo>
                        <a:pt x="444" y="330"/>
                      </a:lnTo>
                      <a:lnTo>
                        <a:pt x="450" y="330"/>
                      </a:lnTo>
                      <a:lnTo>
                        <a:pt x="456" y="330"/>
                      </a:lnTo>
                      <a:lnTo>
                        <a:pt x="462" y="330"/>
                      </a:lnTo>
                      <a:lnTo>
                        <a:pt x="468" y="330"/>
                      </a:lnTo>
                      <a:lnTo>
                        <a:pt x="474" y="330"/>
                      </a:lnTo>
                      <a:lnTo>
                        <a:pt x="480" y="330"/>
                      </a:lnTo>
                      <a:lnTo>
                        <a:pt x="486" y="330"/>
                      </a:lnTo>
                      <a:lnTo>
                        <a:pt x="492" y="330"/>
                      </a:lnTo>
                      <a:lnTo>
                        <a:pt x="498" y="330"/>
                      </a:lnTo>
                      <a:lnTo>
                        <a:pt x="504" y="330"/>
                      </a:lnTo>
                      <a:lnTo>
                        <a:pt x="510" y="330"/>
                      </a:lnTo>
                      <a:lnTo>
                        <a:pt x="516" y="330"/>
                      </a:lnTo>
                      <a:lnTo>
                        <a:pt x="522" y="330"/>
                      </a:lnTo>
                      <a:lnTo>
                        <a:pt x="528" y="330"/>
                      </a:lnTo>
                      <a:lnTo>
                        <a:pt x="534" y="330"/>
                      </a:lnTo>
                      <a:lnTo>
                        <a:pt x="540" y="330"/>
                      </a:lnTo>
                      <a:lnTo>
                        <a:pt x="546" y="330"/>
                      </a:lnTo>
                      <a:lnTo>
                        <a:pt x="552" y="330"/>
                      </a:lnTo>
                      <a:lnTo>
                        <a:pt x="558" y="330"/>
                      </a:lnTo>
                      <a:lnTo>
                        <a:pt x="564" y="330"/>
                      </a:lnTo>
                      <a:lnTo>
                        <a:pt x="570" y="330"/>
                      </a:lnTo>
                      <a:lnTo>
                        <a:pt x="576" y="330"/>
                      </a:lnTo>
                      <a:lnTo>
                        <a:pt x="582" y="330"/>
                      </a:lnTo>
                      <a:lnTo>
                        <a:pt x="588" y="330"/>
                      </a:lnTo>
                      <a:lnTo>
                        <a:pt x="594" y="330"/>
                      </a:lnTo>
                      <a:lnTo>
                        <a:pt x="600" y="330"/>
                      </a:lnTo>
                      <a:lnTo>
                        <a:pt x="606" y="330"/>
                      </a:lnTo>
                      <a:lnTo>
                        <a:pt x="612" y="330"/>
                      </a:lnTo>
                      <a:lnTo>
                        <a:pt x="618" y="330"/>
                      </a:lnTo>
                      <a:lnTo>
                        <a:pt x="624" y="330"/>
                      </a:lnTo>
                      <a:lnTo>
                        <a:pt x="630" y="330"/>
                      </a:lnTo>
                      <a:lnTo>
                        <a:pt x="636" y="330"/>
                      </a:lnTo>
                      <a:lnTo>
                        <a:pt x="642" y="330"/>
                      </a:lnTo>
                      <a:lnTo>
                        <a:pt x="648" y="330"/>
                      </a:lnTo>
                      <a:lnTo>
                        <a:pt x="654" y="330"/>
                      </a:lnTo>
                      <a:lnTo>
                        <a:pt x="660" y="330"/>
                      </a:lnTo>
                      <a:lnTo>
                        <a:pt x="666" y="330"/>
                      </a:lnTo>
                      <a:lnTo>
                        <a:pt x="672" y="330"/>
                      </a:lnTo>
                      <a:lnTo>
                        <a:pt x="678" y="330"/>
                      </a:lnTo>
                      <a:lnTo>
                        <a:pt x="684" y="330"/>
                      </a:lnTo>
                      <a:lnTo>
                        <a:pt x="690" y="330"/>
                      </a:lnTo>
                      <a:lnTo>
                        <a:pt x="696" y="330"/>
                      </a:lnTo>
                      <a:lnTo>
                        <a:pt x="702" y="330"/>
                      </a:lnTo>
                      <a:lnTo>
                        <a:pt x="708" y="330"/>
                      </a:lnTo>
                      <a:lnTo>
                        <a:pt x="714" y="330"/>
                      </a:lnTo>
                      <a:lnTo>
                        <a:pt x="720" y="330"/>
                      </a:lnTo>
                      <a:lnTo>
                        <a:pt x="726" y="330"/>
                      </a:lnTo>
                      <a:lnTo>
                        <a:pt x="732" y="330"/>
                      </a:lnTo>
                      <a:lnTo>
                        <a:pt x="738" y="330"/>
                      </a:lnTo>
                      <a:lnTo>
                        <a:pt x="744" y="330"/>
                      </a:lnTo>
                      <a:lnTo>
                        <a:pt x="750" y="330"/>
                      </a:lnTo>
                      <a:lnTo>
                        <a:pt x="756" y="330"/>
                      </a:lnTo>
                      <a:lnTo>
                        <a:pt x="762" y="330"/>
                      </a:lnTo>
                      <a:lnTo>
                        <a:pt x="768" y="330"/>
                      </a:lnTo>
                      <a:lnTo>
                        <a:pt x="774" y="330"/>
                      </a:lnTo>
                      <a:lnTo>
                        <a:pt x="780" y="330"/>
                      </a:lnTo>
                      <a:lnTo>
                        <a:pt x="786" y="330"/>
                      </a:lnTo>
                      <a:lnTo>
                        <a:pt x="792" y="330"/>
                      </a:lnTo>
                      <a:lnTo>
                        <a:pt x="798" y="330"/>
                      </a:lnTo>
                      <a:lnTo>
                        <a:pt x="804" y="330"/>
                      </a:lnTo>
                      <a:lnTo>
                        <a:pt x="810" y="330"/>
                      </a:lnTo>
                      <a:lnTo>
                        <a:pt x="816" y="330"/>
                      </a:lnTo>
                      <a:lnTo>
                        <a:pt x="822" y="330"/>
                      </a:lnTo>
                      <a:lnTo>
                        <a:pt x="828" y="330"/>
                      </a:lnTo>
                      <a:lnTo>
                        <a:pt x="834" y="330"/>
                      </a:lnTo>
                      <a:lnTo>
                        <a:pt x="840" y="330"/>
                      </a:lnTo>
                      <a:lnTo>
                        <a:pt x="846" y="330"/>
                      </a:lnTo>
                      <a:lnTo>
                        <a:pt x="852" y="330"/>
                      </a:lnTo>
                      <a:lnTo>
                        <a:pt x="858" y="330"/>
                      </a:lnTo>
                      <a:lnTo>
                        <a:pt x="864" y="330"/>
                      </a:lnTo>
                      <a:lnTo>
                        <a:pt x="870" y="330"/>
                      </a:lnTo>
                      <a:lnTo>
                        <a:pt x="876" y="330"/>
                      </a:lnTo>
                      <a:lnTo>
                        <a:pt x="882" y="330"/>
                      </a:lnTo>
                      <a:lnTo>
                        <a:pt x="888" y="330"/>
                      </a:lnTo>
                      <a:lnTo>
                        <a:pt x="894" y="330"/>
                      </a:lnTo>
                      <a:lnTo>
                        <a:pt x="900" y="330"/>
                      </a:lnTo>
                      <a:lnTo>
                        <a:pt x="906" y="330"/>
                      </a:lnTo>
                      <a:lnTo>
                        <a:pt x="912" y="330"/>
                      </a:lnTo>
                      <a:lnTo>
                        <a:pt x="918" y="330"/>
                      </a:lnTo>
                      <a:lnTo>
                        <a:pt x="924" y="330"/>
                      </a:lnTo>
                      <a:lnTo>
                        <a:pt x="930" y="330"/>
                      </a:lnTo>
                      <a:lnTo>
                        <a:pt x="936" y="330"/>
                      </a:lnTo>
                      <a:lnTo>
                        <a:pt x="942" y="330"/>
                      </a:lnTo>
                      <a:lnTo>
                        <a:pt x="948" y="330"/>
                      </a:lnTo>
                      <a:lnTo>
                        <a:pt x="954" y="330"/>
                      </a:lnTo>
                      <a:lnTo>
                        <a:pt x="960" y="330"/>
                      </a:lnTo>
                      <a:lnTo>
                        <a:pt x="966" y="330"/>
                      </a:lnTo>
                      <a:lnTo>
                        <a:pt x="972" y="330"/>
                      </a:lnTo>
                      <a:lnTo>
                        <a:pt x="978" y="330"/>
                      </a:lnTo>
                      <a:lnTo>
                        <a:pt x="984" y="330"/>
                      </a:lnTo>
                      <a:lnTo>
                        <a:pt x="990" y="330"/>
                      </a:lnTo>
                      <a:lnTo>
                        <a:pt x="996" y="330"/>
                      </a:lnTo>
                      <a:lnTo>
                        <a:pt x="1002" y="330"/>
                      </a:lnTo>
                      <a:lnTo>
                        <a:pt x="1008" y="330"/>
                      </a:lnTo>
                      <a:lnTo>
                        <a:pt x="1014" y="330"/>
                      </a:lnTo>
                      <a:lnTo>
                        <a:pt x="1020" y="330"/>
                      </a:lnTo>
                      <a:lnTo>
                        <a:pt x="1026" y="330"/>
                      </a:lnTo>
                      <a:lnTo>
                        <a:pt x="1032" y="330"/>
                      </a:lnTo>
                      <a:lnTo>
                        <a:pt x="1038" y="330"/>
                      </a:lnTo>
                      <a:lnTo>
                        <a:pt x="1044" y="330"/>
                      </a:lnTo>
                      <a:lnTo>
                        <a:pt x="1050" y="330"/>
                      </a:lnTo>
                      <a:lnTo>
                        <a:pt x="1056" y="330"/>
                      </a:lnTo>
                      <a:lnTo>
                        <a:pt x="1062" y="330"/>
                      </a:lnTo>
                      <a:lnTo>
                        <a:pt x="1068" y="330"/>
                      </a:lnTo>
                      <a:lnTo>
                        <a:pt x="1074" y="330"/>
                      </a:lnTo>
                      <a:lnTo>
                        <a:pt x="1080" y="330"/>
                      </a:lnTo>
                      <a:lnTo>
                        <a:pt x="1086" y="330"/>
                      </a:lnTo>
                      <a:lnTo>
                        <a:pt x="1092" y="330"/>
                      </a:lnTo>
                      <a:lnTo>
                        <a:pt x="1098" y="330"/>
                      </a:lnTo>
                      <a:lnTo>
                        <a:pt x="1104" y="330"/>
                      </a:lnTo>
                      <a:lnTo>
                        <a:pt x="1110" y="330"/>
                      </a:lnTo>
                      <a:lnTo>
                        <a:pt x="1116" y="330"/>
                      </a:lnTo>
                      <a:lnTo>
                        <a:pt x="1122" y="330"/>
                      </a:lnTo>
                      <a:lnTo>
                        <a:pt x="1128" y="330"/>
                      </a:lnTo>
                      <a:lnTo>
                        <a:pt x="1134" y="330"/>
                      </a:lnTo>
                      <a:lnTo>
                        <a:pt x="1140" y="330"/>
                      </a:lnTo>
                      <a:lnTo>
                        <a:pt x="1146" y="330"/>
                      </a:lnTo>
                      <a:lnTo>
                        <a:pt x="1152" y="330"/>
                      </a:lnTo>
                      <a:lnTo>
                        <a:pt x="1158" y="330"/>
                      </a:lnTo>
                      <a:lnTo>
                        <a:pt x="1164" y="330"/>
                      </a:lnTo>
                      <a:lnTo>
                        <a:pt x="1170" y="330"/>
                      </a:lnTo>
                      <a:lnTo>
                        <a:pt x="1176" y="330"/>
                      </a:lnTo>
                      <a:lnTo>
                        <a:pt x="1182" y="330"/>
                      </a:lnTo>
                      <a:lnTo>
                        <a:pt x="1188" y="330"/>
                      </a:lnTo>
                      <a:lnTo>
                        <a:pt x="1194" y="330"/>
                      </a:lnTo>
                      <a:lnTo>
                        <a:pt x="1200" y="330"/>
                      </a:lnTo>
                      <a:lnTo>
                        <a:pt x="1206" y="330"/>
                      </a:lnTo>
                      <a:lnTo>
                        <a:pt x="1212" y="330"/>
                      </a:lnTo>
                      <a:lnTo>
                        <a:pt x="1218" y="330"/>
                      </a:lnTo>
                      <a:lnTo>
                        <a:pt x="1224" y="330"/>
                      </a:lnTo>
                      <a:lnTo>
                        <a:pt x="1230" y="330"/>
                      </a:lnTo>
                      <a:lnTo>
                        <a:pt x="1236" y="330"/>
                      </a:lnTo>
                      <a:lnTo>
                        <a:pt x="1242" y="330"/>
                      </a:lnTo>
                      <a:lnTo>
                        <a:pt x="1248" y="330"/>
                      </a:lnTo>
                      <a:lnTo>
                        <a:pt x="1254" y="330"/>
                      </a:lnTo>
                      <a:lnTo>
                        <a:pt x="1260" y="330"/>
                      </a:lnTo>
                      <a:lnTo>
                        <a:pt x="1266" y="330"/>
                      </a:lnTo>
                      <a:lnTo>
                        <a:pt x="1272" y="330"/>
                      </a:lnTo>
                      <a:lnTo>
                        <a:pt x="1278" y="330"/>
                      </a:lnTo>
                      <a:lnTo>
                        <a:pt x="1284" y="330"/>
                      </a:lnTo>
                      <a:lnTo>
                        <a:pt x="1290" y="330"/>
                      </a:lnTo>
                      <a:lnTo>
                        <a:pt x="1296" y="330"/>
                      </a:lnTo>
                      <a:lnTo>
                        <a:pt x="1302" y="330"/>
                      </a:lnTo>
                      <a:lnTo>
                        <a:pt x="1308" y="330"/>
                      </a:lnTo>
                      <a:lnTo>
                        <a:pt x="1314" y="330"/>
                      </a:lnTo>
                      <a:lnTo>
                        <a:pt x="1320" y="330"/>
                      </a:lnTo>
                      <a:lnTo>
                        <a:pt x="1326" y="330"/>
                      </a:lnTo>
                      <a:lnTo>
                        <a:pt x="1332" y="330"/>
                      </a:lnTo>
                      <a:lnTo>
                        <a:pt x="1338" y="330"/>
                      </a:lnTo>
                      <a:lnTo>
                        <a:pt x="1344" y="330"/>
                      </a:lnTo>
                      <a:lnTo>
                        <a:pt x="1350" y="330"/>
                      </a:lnTo>
                      <a:lnTo>
                        <a:pt x="1356" y="330"/>
                      </a:lnTo>
                      <a:lnTo>
                        <a:pt x="1362" y="330"/>
                      </a:lnTo>
                      <a:lnTo>
                        <a:pt x="1368" y="330"/>
                      </a:lnTo>
                      <a:lnTo>
                        <a:pt x="1374" y="330"/>
                      </a:lnTo>
                      <a:lnTo>
                        <a:pt x="1380" y="330"/>
                      </a:lnTo>
                      <a:lnTo>
                        <a:pt x="1386" y="330"/>
                      </a:lnTo>
                      <a:lnTo>
                        <a:pt x="1392" y="330"/>
                      </a:lnTo>
                      <a:lnTo>
                        <a:pt x="1398" y="330"/>
                      </a:lnTo>
                      <a:lnTo>
                        <a:pt x="1404" y="330"/>
                      </a:lnTo>
                      <a:lnTo>
                        <a:pt x="1410" y="330"/>
                      </a:lnTo>
                      <a:lnTo>
                        <a:pt x="1416" y="330"/>
                      </a:lnTo>
                      <a:lnTo>
                        <a:pt x="1422" y="330"/>
                      </a:lnTo>
                      <a:lnTo>
                        <a:pt x="1428" y="330"/>
                      </a:lnTo>
                      <a:lnTo>
                        <a:pt x="1434" y="330"/>
                      </a:lnTo>
                      <a:lnTo>
                        <a:pt x="1440" y="330"/>
                      </a:lnTo>
                      <a:lnTo>
                        <a:pt x="1446" y="330"/>
                      </a:lnTo>
                      <a:lnTo>
                        <a:pt x="1452" y="330"/>
                      </a:lnTo>
                      <a:lnTo>
                        <a:pt x="1458" y="330"/>
                      </a:lnTo>
                      <a:lnTo>
                        <a:pt x="1464" y="330"/>
                      </a:lnTo>
                      <a:lnTo>
                        <a:pt x="1470" y="330"/>
                      </a:lnTo>
                      <a:lnTo>
                        <a:pt x="1476" y="330"/>
                      </a:lnTo>
                      <a:lnTo>
                        <a:pt x="1482" y="330"/>
                      </a:lnTo>
                      <a:lnTo>
                        <a:pt x="1488" y="330"/>
                      </a:lnTo>
                      <a:lnTo>
                        <a:pt x="1494" y="330"/>
                      </a:lnTo>
                      <a:lnTo>
                        <a:pt x="1500" y="330"/>
                      </a:lnTo>
                      <a:lnTo>
                        <a:pt x="1506" y="330"/>
                      </a:lnTo>
                      <a:lnTo>
                        <a:pt x="1512" y="330"/>
                      </a:lnTo>
                      <a:lnTo>
                        <a:pt x="1518" y="330"/>
                      </a:lnTo>
                      <a:lnTo>
                        <a:pt x="1524" y="330"/>
                      </a:lnTo>
                      <a:lnTo>
                        <a:pt x="1530" y="330"/>
                      </a:lnTo>
                      <a:lnTo>
                        <a:pt x="1536" y="330"/>
                      </a:lnTo>
                      <a:lnTo>
                        <a:pt x="1542" y="330"/>
                      </a:lnTo>
                      <a:lnTo>
                        <a:pt x="1548" y="330"/>
                      </a:lnTo>
                      <a:lnTo>
                        <a:pt x="1554" y="330"/>
                      </a:lnTo>
                      <a:lnTo>
                        <a:pt x="1560" y="330"/>
                      </a:lnTo>
                      <a:lnTo>
                        <a:pt x="1566" y="330"/>
                      </a:lnTo>
                      <a:lnTo>
                        <a:pt x="1572" y="330"/>
                      </a:lnTo>
                      <a:lnTo>
                        <a:pt x="1578" y="330"/>
                      </a:lnTo>
                      <a:lnTo>
                        <a:pt x="1584" y="330"/>
                      </a:lnTo>
                      <a:lnTo>
                        <a:pt x="1590" y="330"/>
                      </a:lnTo>
                      <a:lnTo>
                        <a:pt x="1596" y="330"/>
                      </a:lnTo>
                      <a:lnTo>
                        <a:pt x="1602" y="330"/>
                      </a:lnTo>
                      <a:lnTo>
                        <a:pt x="1608" y="330"/>
                      </a:lnTo>
                      <a:lnTo>
                        <a:pt x="1614" y="330"/>
                      </a:lnTo>
                      <a:lnTo>
                        <a:pt x="1620" y="330"/>
                      </a:lnTo>
                      <a:lnTo>
                        <a:pt x="1626" y="330"/>
                      </a:lnTo>
                      <a:lnTo>
                        <a:pt x="1632" y="330"/>
                      </a:lnTo>
                      <a:lnTo>
                        <a:pt x="1638" y="330"/>
                      </a:lnTo>
                      <a:lnTo>
                        <a:pt x="1644" y="330"/>
                      </a:lnTo>
                      <a:lnTo>
                        <a:pt x="1644" y="324"/>
                      </a:lnTo>
                      <a:lnTo>
                        <a:pt x="1650" y="324"/>
                      </a:lnTo>
                      <a:lnTo>
                        <a:pt x="1656" y="324"/>
                      </a:lnTo>
                      <a:lnTo>
                        <a:pt x="1662" y="324"/>
                      </a:lnTo>
                      <a:lnTo>
                        <a:pt x="1668" y="324"/>
                      </a:lnTo>
                      <a:lnTo>
                        <a:pt x="1674" y="324"/>
                      </a:lnTo>
                      <a:lnTo>
                        <a:pt x="1680" y="324"/>
                      </a:lnTo>
                      <a:lnTo>
                        <a:pt x="1680" y="318"/>
                      </a:lnTo>
                      <a:lnTo>
                        <a:pt x="1686" y="318"/>
                      </a:lnTo>
                      <a:lnTo>
                        <a:pt x="1692" y="318"/>
                      </a:lnTo>
                      <a:lnTo>
                        <a:pt x="1692" y="312"/>
                      </a:lnTo>
                      <a:lnTo>
                        <a:pt x="1698" y="312"/>
                      </a:lnTo>
                      <a:lnTo>
                        <a:pt x="1704" y="306"/>
                      </a:lnTo>
                      <a:lnTo>
                        <a:pt x="1710" y="306"/>
                      </a:lnTo>
                      <a:lnTo>
                        <a:pt x="1710" y="300"/>
                      </a:lnTo>
                      <a:lnTo>
                        <a:pt x="1716" y="300"/>
                      </a:lnTo>
                      <a:lnTo>
                        <a:pt x="1716" y="294"/>
                      </a:lnTo>
                      <a:lnTo>
                        <a:pt x="1722" y="294"/>
                      </a:lnTo>
                      <a:lnTo>
                        <a:pt x="1722" y="288"/>
                      </a:lnTo>
                      <a:lnTo>
                        <a:pt x="1728" y="288"/>
                      </a:lnTo>
                      <a:lnTo>
                        <a:pt x="1734" y="282"/>
                      </a:lnTo>
                      <a:lnTo>
                        <a:pt x="1740" y="276"/>
                      </a:lnTo>
                      <a:lnTo>
                        <a:pt x="1746" y="270"/>
                      </a:lnTo>
                      <a:lnTo>
                        <a:pt x="1752" y="270"/>
                      </a:lnTo>
                      <a:lnTo>
                        <a:pt x="1752" y="264"/>
                      </a:lnTo>
                      <a:lnTo>
                        <a:pt x="1758" y="264"/>
                      </a:lnTo>
                      <a:lnTo>
                        <a:pt x="1758" y="258"/>
                      </a:lnTo>
                      <a:lnTo>
                        <a:pt x="1764" y="258"/>
                      </a:lnTo>
                      <a:lnTo>
                        <a:pt x="1764" y="252"/>
                      </a:lnTo>
                      <a:lnTo>
                        <a:pt x="1770" y="252"/>
                      </a:lnTo>
                      <a:lnTo>
                        <a:pt x="1770" y="246"/>
                      </a:lnTo>
                      <a:lnTo>
                        <a:pt x="1776" y="246"/>
                      </a:lnTo>
                      <a:lnTo>
                        <a:pt x="1776" y="240"/>
                      </a:lnTo>
                      <a:lnTo>
                        <a:pt x="1782" y="240"/>
                      </a:lnTo>
                      <a:lnTo>
                        <a:pt x="1782" y="234"/>
                      </a:lnTo>
                      <a:lnTo>
                        <a:pt x="1788" y="234"/>
                      </a:lnTo>
                      <a:lnTo>
                        <a:pt x="1788" y="228"/>
                      </a:lnTo>
                      <a:lnTo>
                        <a:pt x="1794" y="228"/>
                      </a:lnTo>
                      <a:lnTo>
                        <a:pt x="1794" y="222"/>
                      </a:lnTo>
                      <a:lnTo>
                        <a:pt x="1800" y="222"/>
                      </a:lnTo>
                      <a:lnTo>
                        <a:pt x="1800" y="216"/>
                      </a:lnTo>
                      <a:lnTo>
                        <a:pt x="1806" y="216"/>
                      </a:lnTo>
                      <a:lnTo>
                        <a:pt x="1806" y="210"/>
                      </a:lnTo>
                      <a:lnTo>
                        <a:pt x="1812" y="210"/>
                      </a:lnTo>
                      <a:lnTo>
                        <a:pt x="1812" y="204"/>
                      </a:lnTo>
                      <a:lnTo>
                        <a:pt x="1818" y="204"/>
                      </a:lnTo>
                      <a:lnTo>
                        <a:pt x="1818" y="198"/>
                      </a:lnTo>
                      <a:lnTo>
                        <a:pt x="1824" y="198"/>
                      </a:lnTo>
                      <a:lnTo>
                        <a:pt x="1824" y="192"/>
                      </a:lnTo>
                      <a:lnTo>
                        <a:pt x="1824" y="186"/>
                      </a:lnTo>
                      <a:lnTo>
                        <a:pt x="1830" y="186"/>
                      </a:lnTo>
                      <a:lnTo>
                        <a:pt x="1830" y="180"/>
                      </a:lnTo>
                      <a:lnTo>
                        <a:pt x="1836" y="180"/>
                      </a:lnTo>
                      <a:lnTo>
                        <a:pt x="1836" y="174"/>
                      </a:lnTo>
                      <a:lnTo>
                        <a:pt x="1842" y="168"/>
                      </a:lnTo>
                      <a:lnTo>
                        <a:pt x="1842" y="162"/>
                      </a:lnTo>
                      <a:lnTo>
                        <a:pt x="1848" y="162"/>
                      </a:lnTo>
                      <a:lnTo>
                        <a:pt x="1848" y="156"/>
                      </a:lnTo>
                      <a:lnTo>
                        <a:pt x="1854" y="156"/>
                      </a:lnTo>
                      <a:lnTo>
                        <a:pt x="1854" y="150"/>
                      </a:lnTo>
                      <a:lnTo>
                        <a:pt x="1854" y="144"/>
                      </a:lnTo>
                      <a:lnTo>
                        <a:pt x="1860" y="144"/>
                      </a:lnTo>
                      <a:lnTo>
                        <a:pt x="1860" y="138"/>
                      </a:lnTo>
                      <a:lnTo>
                        <a:pt x="1866" y="132"/>
                      </a:lnTo>
                      <a:lnTo>
                        <a:pt x="1866" y="126"/>
                      </a:lnTo>
                      <a:lnTo>
                        <a:pt x="1872" y="126"/>
                      </a:lnTo>
                      <a:lnTo>
                        <a:pt x="1872" y="120"/>
                      </a:lnTo>
                      <a:lnTo>
                        <a:pt x="1878" y="120"/>
                      </a:lnTo>
                      <a:lnTo>
                        <a:pt x="1878" y="114"/>
                      </a:lnTo>
                      <a:lnTo>
                        <a:pt x="1878" y="108"/>
                      </a:lnTo>
                      <a:lnTo>
                        <a:pt x="1884" y="108"/>
                      </a:lnTo>
                      <a:lnTo>
                        <a:pt x="1884" y="102"/>
                      </a:lnTo>
                      <a:lnTo>
                        <a:pt x="1890" y="102"/>
                      </a:lnTo>
                      <a:lnTo>
                        <a:pt x="1890" y="96"/>
                      </a:lnTo>
                      <a:lnTo>
                        <a:pt x="1896" y="90"/>
                      </a:lnTo>
                      <a:lnTo>
                        <a:pt x="1896" y="84"/>
                      </a:lnTo>
                      <a:lnTo>
                        <a:pt x="1902" y="84"/>
                      </a:lnTo>
                      <a:lnTo>
                        <a:pt x="1902" y="78"/>
                      </a:lnTo>
                      <a:lnTo>
                        <a:pt x="1902" y="72"/>
                      </a:lnTo>
                      <a:lnTo>
                        <a:pt x="1908" y="72"/>
                      </a:lnTo>
                      <a:lnTo>
                        <a:pt x="1914" y="66"/>
                      </a:lnTo>
                      <a:lnTo>
                        <a:pt x="1920" y="66"/>
                      </a:lnTo>
                      <a:lnTo>
                        <a:pt x="1926" y="66"/>
                      </a:lnTo>
                      <a:lnTo>
                        <a:pt x="1932" y="66"/>
                      </a:lnTo>
                      <a:lnTo>
                        <a:pt x="1932" y="72"/>
                      </a:lnTo>
                      <a:lnTo>
                        <a:pt x="1938" y="72"/>
                      </a:lnTo>
                      <a:lnTo>
                        <a:pt x="1938" y="78"/>
                      </a:lnTo>
                      <a:lnTo>
                        <a:pt x="1944" y="84"/>
                      </a:lnTo>
                      <a:lnTo>
                        <a:pt x="1944" y="90"/>
                      </a:lnTo>
                      <a:lnTo>
                        <a:pt x="1950" y="90"/>
                      </a:lnTo>
                      <a:lnTo>
                        <a:pt x="1950" y="96"/>
                      </a:lnTo>
                      <a:lnTo>
                        <a:pt x="1956" y="102"/>
                      </a:lnTo>
                      <a:lnTo>
                        <a:pt x="1956" y="108"/>
                      </a:lnTo>
                      <a:lnTo>
                        <a:pt x="1962" y="108"/>
                      </a:lnTo>
                      <a:lnTo>
                        <a:pt x="1962" y="114"/>
                      </a:lnTo>
                      <a:lnTo>
                        <a:pt x="1962" y="120"/>
                      </a:lnTo>
                      <a:lnTo>
                        <a:pt x="1968" y="120"/>
                      </a:lnTo>
                      <a:lnTo>
                        <a:pt x="1968" y="126"/>
                      </a:lnTo>
                      <a:lnTo>
                        <a:pt x="1974" y="126"/>
                      </a:lnTo>
                      <a:lnTo>
                        <a:pt x="1974" y="132"/>
                      </a:lnTo>
                      <a:lnTo>
                        <a:pt x="1974" y="138"/>
                      </a:lnTo>
                      <a:lnTo>
                        <a:pt x="1980" y="138"/>
                      </a:lnTo>
                      <a:lnTo>
                        <a:pt x="1980" y="144"/>
                      </a:lnTo>
                      <a:lnTo>
                        <a:pt x="1986" y="144"/>
                      </a:lnTo>
                      <a:lnTo>
                        <a:pt x="1986" y="150"/>
                      </a:lnTo>
                      <a:lnTo>
                        <a:pt x="1986" y="156"/>
                      </a:lnTo>
                      <a:lnTo>
                        <a:pt x="1992" y="156"/>
                      </a:lnTo>
                      <a:lnTo>
                        <a:pt x="1992" y="162"/>
                      </a:lnTo>
                      <a:lnTo>
                        <a:pt x="1998" y="162"/>
                      </a:lnTo>
                      <a:lnTo>
                        <a:pt x="1998" y="168"/>
                      </a:lnTo>
                      <a:lnTo>
                        <a:pt x="1998" y="174"/>
                      </a:lnTo>
                      <a:lnTo>
                        <a:pt x="2004" y="174"/>
                      </a:lnTo>
                      <a:lnTo>
                        <a:pt x="2004" y="180"/>
                      </a:lnTo>
                      <a:lnTo>
                        <a:pt x="2010" y="186"/>
                      </a:lnTo>
                      <a:lnTo>
                        <a:pt x="2010" y="192"/>
                      </a:lnTo>
                      <a:lnTo>
                        <a:pt x="2016" y="192"/>
                      </a:lnTo>
                      <a:lnTo>
                        <a:pt x="2016" y="198"/>
                      </a:lnTo>
                      <a:lnTo>
                        <a:pt x="2022" y="204"/>
                      </a:lnTo>
                      <a:lnTo>
                        <a:pt x="2022" y="210"/>
                      </a:lnTo>
                      <a:lnTo>
                        <a:pt x="2028" y="210"/>
                      </a:lnTo>
                      <a:lnTo>
                        <a:pt x="2028" y="216"/>
                      </a:lnTo>
                      <a:lnTo>
                        <a:pt x="2034" y="216"/>
                      </a:lnTo>
                      <a:lnTo>
                        <a:pt x="2034" y="222"/>
                      </a:lnTo>
                      <a:lnTo>
                        <a:pt x="2040" y="222"/>
                      </a:lnTo>
                      <a:lnTo>
                        <a:pt x="2040" y="228"/>
                      </a:lnTo>
                      <a:lnTo>
                        <a:pt x="2046" y="228"/>
                      </a:lnTo>
                      <a:lnTo>
                        <a:pt x="2046" y="234"/>
                      </a:lnTo>
                      <a:lnTo>
                        <a:pt x="2052" y="234"/>
                      </a:lnTo>
                      <a:lnTo>
                        <a:pt x="2058" y="240"/>
                      </a:lnTo>
                      <a:lnTo>
                        <a:pt x="2064" y="240"/>
                      </a:lnTo>
                      <a:lnTo>
                        <a:pt x="2064" y="246"/>
                      </a:lnTo>
                      <a:lnTo>
                        <a:pt x="2070" y="246"/>
                      </a:lnTo>
                      <a:lnTo>
                        <a:pt x="2070" y="252"/>
                      </a:lnTo>
                      <a:lnTo>
                        <a:pt x="2076" y="252"/>
                      </a:lnTo>
                      <a:lnTo>
                        <a:pt x="2076" y="258"/>
                      </a:lnTo>
                      <a:lnTo>
                        <a:pt x="2082" y="258"/>
                      </a:lnTo>
                      <a:lnTo>
                        <a:pt x="2082" y="264"/>
                      </a:lnTo>
                      <a:lnTo>
                        <a:pt x="2088" y="264"/>
                      </a:lnTo>
                      <a:lnTo>
                        <a:pt x="2094" y="270"/>
                      </a:lnTo>
                      <a:lnTo>
                        <a:pt x="2100" y="270"/>
                      </a:lnTo>
                      <a:lnTo>
                        <a:pt x="2100" y="276"/>
                      </a:lnTo>
                      <a:lnTo>
                        <a:pt x="2106" y="276"/>
                      </a:lnTo>
                      <a:lnTo>
                        <a:pt x="2106" y="282"/>
                      </a:lnTo>
                      <a:lnTo>
                        <a:pt x="2112" y="282"/>
                      </a:lnTo>
                      <a:lnTo>
                        <a:pt x="2112" y="288"/>
                      </a:lnTo>
                      <a:lnTo>
                        <a:pt x="2118" y="288"/>
                      </a:lnTo>
                      <a:lnTo>
                        <a:pt x="2118" y="294"/>
                      </a:lnTo>
                      <a:lnTo>
                        <a:pt x="2124" y="294"/>
                      </a:lnTo>
                      <a:lnTo>
                        <a:pt x="2130" y="294"/>
                      </a:lnTo>
                      <a:lnTo>
                        <a:pt x="2130" y="300"/>
                      </a:lnTo>
                      <a:lnTo>
                        <a:pt x="2136" y="300"/>
                      </a:lnTo>
                      <a:lnTo>
                        <a:pt x="2136" y="306"/>
                      </a:lnTo>
                      <a:lnTo>
                        <a:pt x="2142" y="306"/>
                      </a:lnTo>
                      <a:lnTo>
                        <a:pt x="2148" y="306"/>
                      </a:lnTo>
                      <a:lnTo>
                        <a:pt x="2148" y="312"/>
                      </a:lnTo>
                      <a:lnTo>
                        <a:pt x="2154" y="312"/>
                      </a:lnTo>
                      <a:lnTo>
                        <a:pt x="2160" y="312"/>
                      </a:lnTo>
                      <a:lnTo>
                        <a:pt x="2166" y="312"/>
                      </a:lnTo>
                      <a:lnTo>
                        <a:pt x="2166" y="318"/>
                      </a:lnTo>
                      <a:lnTo>
                        <a:pt x="2172" y="318"/>
                      </a:lnTo>
                      <a:lnTo>
                        <a:pt x="2178" y="318"/>
                      </a:lnTo>
                      <a:lnTo>
                        <a:pt x="2184" y="318"/>
                      </a:lnTo>
                      <a:lnTo>
                        <a:pt x="2190" y="318"/>
                      </a:lnTo>
                      <a:lnTo>
                        <a:pt x="2196" y="318"/>
                      </a:lnTo>
                      <a:lnTo>
                        <a:pt x="2202" y="318"/>
                      </a:lnTo>
                      <a:lnTo>
                        <a:pt x="2208" y="318"/>
                      </a:lnTo>
                      <a:lnTo>
                        <a:pt x="2214" y="318"/>
                      </a:lnTo>
                      <a:lnTo>
                        <a:pt x="2220" y="318"/>
                      </a:lnTo>
                      <a:lnTo>
                        <a:pt x="2226" y="318"/>
                      </a:lnTo>
                      <a:lnTo>
                        <a:pt x="2232" y="318"/>
                      </a:lnTo>
                      <a:lnTo>
                        <a:pt x="2238" y="318"/>
                      </a:lnTo>
                      <a:lnTo>
                        <a:pt x="2238" y="312"/>
                      </a:lnTo>
                      <a:lnTo>
                        <a:pt x="2244" y="312"/>
                      </a:lnTo>
                      <a:lnTo>
                        <a:pt x="2250" y="312"/>
                      </a:lnTo>
                      <a:lnTo>
                        <a:pt x="2256" y="312"/>
                      </a:lnTo>
                      <a:lnTo>
                        <a:pt x="2262" y="312"/>
                      </a:lnTo>
                      <a:lnTo>
                        <a:pt x="2268" y="312"/>
                      </a:lnTo>
                      <a:lnTo>
                        <a:pt x="2274" y="312"/>
                      </a:lnTo>
                      <a:lnTo>
                        <a:pt x="2280" y="312"/>
                      </a:lnTo>
                      <a:lnTo>
                        <a:pt x="2286" y="312"/>
                      </a:lnTo>
                      <a:lnTo>
                        <a:pt x="2292" y="312"/>
                      </a:lnTo>
                      <a:lnTo>
                        <a:pt x="2298" y="312"/>
                      </a:lnTo>
                      <a:lnTo>
                        <a:pt x="2304" y="312"/>
                      </a:lnTo>
                      <a:lnTo>
                        <a:pt x="2310" y="312"/>
                      </a:lnTo>
                      <a:lnTo>
                        <a:pt x="2316" y="312"/>
                      </a:lnTo>
                      <a:lnTo>
                        <a:pt x="2316" y="306"/>
                      </a:lnTo>
                      <a:lnTo>
                        <a:pt x="2322" y="306"/>
                      </a:lnTo>
                      <a:lnTo>
                        <a:pt x="2328" y="306"/>
                      </a:lnTo>
                      <a:lnTo>
                        <a:pt x="2334" y="306"/>
                      </a:lnTo>
                      <a:lnTo>
                        <a:pt x="2340" y="306"/>
                      </a:lnTo>
                      <a:lnTo>
                        <a:pt x="2346" y="306"/>
                      </a:lnTo>
                      <a:lnTo>
                        <a:pt x="2352" y="306"/>
                      </a:lnTo>
                      <a:lnTo>
                        <a:pt x="2358" y="306"/>
                      </a:lnTo>
                      <a:lnTo>
                        <a:pt x="2364" y="306"/>
                      </a:lnTo>
                      <a:lnTo>
                        <a:pt x="2370" y="306"/>
                      </a:lnTo>
                      <a:lnTo>
                        <a:pt x="2376" y="306"/>
                      </a:lnTo>
                      <a:lnTo>
                        <a:pt x="2382" y="306"/>
                      </a:lnTo>
                      <a:lnTo>
                        <a:pt x="2388" y="306"/>
                      </a:lnTo>
                      <a:lnTo>
                        <a:pt x="2388" y="300"/>
                      </a:lnTo>
                      <a:lnTo>
                        <a:pt x="2394" y="300"/>
                      </a:lnTo>
                      <a:lnTo>
                        <a:pt x="2400" y="300"/>
                      </a:lnTo>
                      <a:lnTo>
                        <a:pt x="2406" y="300"/>
                      </a:lnTo>
                      <a:lnTo>
                        <a:pt x="2406" y="294"/>
                      </a:lnTo>
                      <a:lnTo>
                        <a:pt x="2412" y="294"/>
                      </a:lnTo>
                      <a:lnTo>
                        <a:pt x="2418" y="294"/>
                      </a:lnTo>
                      <a:lnTo>
                        <a:pt x="2418" y="288"/>
                      </a:lnTo>
                      <a:lnTo>
                        <a:pt x="2424" y="288"/>
                      </a:lnTo>
                      <a:lnTo>
                        <a:pt x="2430" y="288"/>
                      </a:lnTo>
                      <a:lnTo>
                        <a:pt x="2430" y="282"/>
                      </a:lnTo>
                      <a:lnTo>
                        <a:pt x="2436" y="282"/>
                      </a:lnTo>
                      <a:lnTo>
                        <a:pt x="2436" y="276"/>
                      </a:lnTo>
                      <a:lnTo>
                        <a:pt x="2442" y="276"/>
                      </a:lnTo>
                      <a:lnTo>
                        <a:pt x="2448" y="270"/>
                      </a:lnTo>
                      <a:lnTo>
                        <a:pt x="2454" y="270"/>
                      </a:lnTo>
                      <a:lnTo>
                        <a:pt x="2454" y="264"/>
                      </a:lnTo>
                      <a:lnTo>
                        <a:pt x="2460" y="264"/>
                      </a:lnTo>
                      <a:lnTo>
                        <a:pt x="2460" y="258"/>
                      </a:lnTo>
                      <a:lnTo>
                        <a:pt x="2466" y="258"/>
                      </a:lnTo>
                      <a:lnTo>
                        <a:pt x="2466" y="252"/>
                      </a:lnTo>
                      <a:lnTo>
                        <a:pt x="2472" y="252"/>
                      </a:lnTo>
                      <a:lnTo>
                        <a:pt x="2472" y="246"/>
                      </a:lnTo>
                      <a:lnTo>
                        <a:pt x="2478" y="246"/>
                      </a:lnTo>
                      <a:lnTo>
                        <a:pt x="2478" y="240"/>
                      </a:lnTo>
                      <a:lnTo>
                        <a:pt x="2484" y="240"/>
                      </a:lnTo>
                      <a:lnTo>
                        <a:pt x="2484" y="234"/>
                      </a:lnTo>
                      <a:lnTo>
                        <a:pt x="2490" y="234"/>
                      </a:lnTo>
                      <a:lnTo>
                        <a:pt x="2490" y="228"/>
                      </a:lnTo>
                      <a:lnTo>
                        <a:pt x="2496" y="228"/>
                      </a:lnTo>
                      <a:lnTo>
                        <a:pt x="2496" y="222"/>
                      </a:lnTo>
                      <a:lnTo>
                        <a:pt x="2502" y="222"/>
                      </a:lnTo>
                      <a:lnTo>
                        <a:pt x="2508" y="216"/>
                      </a:lnTo>
                      <a:lnTo>
                        <a:pt x="2514" y="216"/>
                      </a:lnTo>
                      <a:lnTo>
                        <a:pt x="2514" y="210"/>
                      </a:lnTo>
                      <a:lnTo>
                        <a:pt x="2520" y="210"/>
                      </a:lnTo>
                      <a:lnTo>
                        <a:pt x="2520" y="204"/>
                      </a:lnTo>
                      <a:lnTo>
                        <a:pt x="2526" y="204"/>
                      </a:lnTo>
                      <a:lnTo>
                        <a:pt x="2526" y="198"/>
                      </a:lnTo>
                      <a:lnTo>
                        <a:pt x="2532" y="198"/>
                      </a:lnTo>
                      <a:lnTo>
                        <a:pt x="2532" y="192"/>
                      </a:lnTo>
                      <a:lnTo>
                        <a:pt x="2538" y="192"/>
                      </a:lnTo>
                      <a:lnTo>
                        <a:pt x="2538" y="186"/>
                      </a:lnTo>
                      <a:lnTo>
                        <a:pt x="2544" y="180"/>
                      </a:lnTo>
                      <a:lnTo>
                        <a:pt x="2544" y="174"/>
                      </a:lnTo>
                      <a:lnTo>
                        <a:pt x="2550" y="174"/>
                      </a:lnTo>
                      <a:lnTo>
                        <a:pt x="2550" y="168"/>
                      </a:lnTo>
                      <a:lnTo>
                        <a:pt x="2556" y="162"/>
                      </a:lnTo>
                      <a:lnTo>
                        <a:pt x="2556" y="156"/>
                      </a:lnTo>
                      <a:lnTo>
                        <a:pt x="2562" y="150"/>
                      </a:lnTo>
                      <a:lnTo>
                        <a:pt x="2562" y="144"/>
                      </a:lnTo>
                      <a:lnTo>
                        <a:pt x="2568" y="144"/>
                      </a:lnTo>
                      <a:lnTo>
                        <a:pt x="2568" y="138"/>
                      </a:lnTo>
                      <a:lnTo>
                        <a:pt x="2568" y="132"/>
                      </a:lnTo>
                      <a:lnTo>
                        <a:pt x="2574" y="132"/>
                      </a:lnTo>
                      <a:lnTo>
                        <a:pt x="2574" y="126"/>
                      </a:lnTo>
                      <a:lnTo>
                        <a:pt x="2574" y="120"/>
                      </a:lnTo>
                      <a:lnTo>
                        <a:pt x="2580" y="120"/>
                      </a:lnTo>
                      <a:lnTo>
                        <a:pt x="2580" y="114"/>
                      </a:lnTo>
                      <a:lnTo>
                        <a:pt x="2580" y="108"/>
                      </a:lnTo>
                      <a:lnTo>
                        <a:pt x="2586" y="108"/>
                      </a:lnTo>
                      <a:lnTo>
                        <a:pt x="2586" y="102"/>
                      </a:lnTo>
                      <a:lnTo>
                        <a:pt x="2586" y="96"/>
                      </a:lnTo>
                      <a:lnTo>
                        <a:pt x="2592" y="96"/>
                      </a:lnTo>
                      <a:lnTo>
                        <a:pt x="2592" y="90"/>
                      </a:lnTo>
                      <a:lnTo>
                        <a:pt x="2598" y="84"/>
                      </a:lnTo>
                      <a:lnTo>
                        <a:pt x="2598" y="78"/>
                      </a:lnTo>
                      <a:lnTo>
                        <a:pt x="2604" y="72"/>
                      </a:lnTo>
                      <a:lnTo>
                        <a:pt x="2604" y="66"/>
                      </a:lnTo>
                      <a:lnTo>
                        <a:pt x="2610" y="60"/>
                      </a:lnTo>
                      <a:lnTo>
                        <a:pt x="2610" y="54"/>
                      </a:lnTo>
                      <a:lnTo>
                        <a:pt x="2616" y="54"/>
                      </a:lnTo>
                      <a:lnTo>
                        <a:pt x="2616" y="48"/>
                      </a:lnTo>
                      <a:lnTo>
                        <a:pt x="2616" y="42"/>
                      </a:lnTo>
                      <a:lnTo>
                        <a:pt x="2622" y="42"/>
                      </a:lnTo>
                      <a:lnTo>
                        <a:pt x="2622" y="36"/>
                      </a:lnTo>
                      <a:lnTo>
                        <a:pt x="2622" y="30"/>
                      </a:lnTo>
                      <a:lnTo>
                        <a:pt x="2628" y="30"/>
                      </a:lnTo>
                      <a:lnTo>
                        <a:pt x="2628" y="24"/>
                      </a:lnTo>
                      <a:lnTo>
                        <a:pt x="2628" y="18"/>
                      </a:lnTo>
                      <a:lnTo>
                        <a:pt x="2634" y="18"/>
                      </a:lnTo>
                      <a:lnTo>
                        <a:pt x="2634" y="12"/>
                      </a:lnTo>
                      <a:lnTo>
                        <a:pt x="2640" y="6"/>
                      </a:lnTo>
                      <a:lnTo>
                        <a:pt x="2646" y="6"/>
                      </a:lnTo>
                      <a:lnTo>
                        <a:pt x="2646" y="0"/>
                      </a:lnTo>
                      <a:lnTo>
                        <a:pt x="2652" y="0"/>
                      </a:lnTo>
                      <a:lnTo>
                        <a:pt x="2652" y="6"/>
                      </a:lnTo>
                      <a:lnTo>
                        <a:pt x="2658" y="6"/>
                      </a:lnTo>
                      <a:lnTo>
                        <a:pt x="2664" y="12"/>
                      </a:lnTo>
                      <a:lnTo>
                        <a:pt x="2664" y="18"/>
                      </a:lnTo>
                      <a:lnTo>
                        <a:pt x="2670" y="18"/>
                      </a:lnTo>
                      <a:lnTo>
                        <a:pt x="2670" y="24"/>
                      </a:lnTo>
                      <a:lnTo>
                        <a:pt x="2670" y="30"/>
                      </a:lnTo>
                      <a:lnTo>
                        <a:pt x="2676" y="30"/>
                      </a:lnTo>
                      <a:lnTo>
                        <a:pt x="2676" y="36"/>
                      </a:lnTo>
                      <a:lnTo>
                        <a:pt x="2676" y="42"/>
                      </a:lnTo>
                      <a:lnTo>
                        <a:pt x="2682" y="42"/>
                      </a:lnTo>
                      <a:lnTo>
                        <a:pt x="2682" y="48"/>
                      </a:lnTo>
                      <a:lnTo>
                        <a:pt x="2682" y="54"/>
                      </a:lnTo>
                      <a:lnTo>
                        <a:pt x="2688" y="54"/>
                      </a:lnTo>
                      <a:lnTo>
                        <a:pt x="2688" y="60"/>
                      </a:lnTo>
                      <a:lnTo>
                        <a:pt x="2694" y="66"/>
                      </a:lnTo>
                      <a:lnTo>
                        <a:pt x="2694" y="72"/>
                      </a:lnTo>
                      <a:lnTo>
                        <a:pt x="2700" y="78"/>
                      </a:lnTo>
                      <a:lnTo>
                        <a:pt x="2700" y="84"/>
                      </a:lnTo>
                      <a:lnTo>
                        <a:pt x="2706" y="90"/>
                      </a:lnTo>
                      <a:lnTo>
                        <a:pt x="2706" y="96"/>
                      </a:lnTo>
                      <a:lnTo>
                        <a:pt x="2712" y="96"/>
                      </a:lnTo>
                      <a:lnTo>
                        <a:pt x="2712" y="102"/>
                      </a:lnTo>
                      <a:lnTo>
                        <a:pt x="2712" y="108"/>
                      </a:lnTo>
                      <a:lnTo>
                        <a:pt x="2718" y="108"/>
                      </a:lnTo>
                      <a:lnTo>
                        <a:pt x="2718" y="114"/>
                      </a:lnTo>
                      <a:lnTo>
                        <a:pt x="2718" y="120"/>
                      </a:lnTo>
                      <a:lnTo>
                        <a:pt x="2724" y="120"/>
                      </a:lnTo>
                      <a:lnTo>
                        <a:pt x="2724" y="126"/>
                      </a:lnTo>
                      <a:lnTo>
                        <a:pt x="2724" y="132"/>
                      </a:lnTo>
                      <a:lnTo>
                        <a:pt x="2730" y="132"/>
                      </a:lnTo>
                      <a:lnTo>
                        <a:pt x="2730" y="138"/>
                      </a:lnTo>
                      <a:lnTo>
                        <a:pt x="2730" y="144"/>
                      </a:lnTo>
                      <a:lnTo>
                        <a:pt x="2736" y="144"/>
                      </a:lnTo>
                      <a:lnTo>
                        <a:pt x="2736" y="150"/>
                      </a:lnTo>
                      <a:lnTo>
                        <a:pt x="2742" y="156"/>
                      </a:lnTo>
                      <a:lnTo>
                        <a:pt x="2742" y="162"/>
                      </a:lnTo>
                      <a:lnTo>
                        <a:pt x="2748" y="168"/>
                      </a:lnTo>
                      <a:lnTo>
                        <a:pt x="2748" y="174"/>
                      </a:lnTo>
                      <a:lnTo>
                        <a:pt x="2754" y="174"/>
                      </a:lnTo>
                      <a:lnTo>
                        <a:pt x="2754" y="180"/>
                      </a:lnTo>
                      <a:lnTo>
                        <a:pt x="2760" y="186"/>
                      </a:lnTo>
                      <a:lnTo>
                        <a:pt x="2760" y="192"/>
                      </a:lnTo>
                      <a:lnTo>
                        <a:pt x="2766" y="192"/>
                      </a:lnTo>
                      <a:lnTo>
                        <a:pt x="2766" y="198"/>
                      </a:lnTo>
                      <a:lnTo>
                        <a:pt x="2772" y="198"/>
                      </a:lnTo>
                      <a:lnTo>
                        <a:pt x="2772" y="204"/>
                      </a:lnTo>
                      <a:lnTo>
                        <a:pt x="2778" y="204"/>
                      </a:lnTo>
                      <a:lnTo>
                        <a:pt x="2778" y="210"/>
                      </a:lnTo>
                      <a:lnTo>
                        <a:pt x="2784" y="210"/>
                      </a:lnTo>
                      <a:lnTo>
                        <a:pt x="2784" y="216"/>
                      </a:lnTo>
                      <a:lnTo>
                        <a:pt x="2790" y="216"/>
                      </a:lnTo>
                      <a:lnTo>
                        <a:pt x="2796" y="222"/>
                      </a:lnTo>
                      <a:lnTo>
                        <a:pt x="2802" y="222"/>
                      </a:lnTo>
                      <a:lnTo>
                        <a:pt x="2802" y="228"/>
                      </a:lnTo>
                      <a:lnTo>
                        <a:pt x="2808" y="228"/>
                      </a:lnTo>
                      <a:lnTo>
                        <a:pt x="2808" y="234"/>
                      </a:lnTo>
                      <a:lnTo>
                        <a:pt x="2814" y="234"/>
                      </a:lnTo>
                      <a:lnTo>
                        <a:pt x="2814" y="240"/>
                      </a:lnTo>
                      <a:lnTo>
                        <a:pt x="2820" y="240"/>
                      </a:lnTo>
                      <a:lnTo>
                        <a:pt x="2820" y="246"/>
                      </a:lnTo>
                      <a:lnTo>
                        <a:pt x="2826" y="246"/>
                      </a:lnTo>
                      <a:lnTo>
                        <a:pt x="2826" y="252"/>
                      </a:lnTo>
                      <a:lnTo>
                        <a:pt x="2832" y="252"/>
                      </a:lnTo>
                      <a:lnTo>
                        <a:pt x="2832" y="258"/>
                      </a:lnTo>
                      <a:lnTo>
                        <a:pt x="2838" y="258"/>
                      </a:lnTo>
                      <a:lnTo>
                        <a:pt x="2838" y="264"/>
                      </a:lnTo>
                      <a:lnTo>
                        <a:pt x="2844" y="264"/>
                      </a:lnTo>
                      <a:lnTo>
                        <a:pt x="2844" y="270"/>
                      </a:lnTo>
                      <a:lnTo>
                        <a:pt x="2850" y="270"/>
                      </a:lnTo>
                      <a:lnTo>
                        <a:pt x="2856" y="276"/>
                      </a:lnTo>
                      <a:lnTo>
                        <a:pt x="2862" y="276"/>
                      </a:lnTo>
                      <a:lnTo>
                        <a:pt x="2862" y="282"/>
                      </a:lnTo>
                      <a:lnTo>
                        <a:pt x="2868" y="282"/>
                      </a:lnTo>
                      <a:lnTo>
                        <a:pt x="2868" y="288"/>
                      </a:lnTo>
                      <a:lnTo>
                        <a:pt x="2874" y="288"/>
                      </a:lnTo>
                      <a:lnTo>
                        <a:pt x="2880" y="288"/>
                      </a:lnTo>
                      <a:lnTo>
                        <a:pt x="2880" y="294"/>
                      </a:lnTo>
                      <a:lnTo>
                        <a:pt x="2886" y="294"/>
                      </a:lnTo>
                      <a:lnTo>
                        <a:pt x="2892" y="294"/>
                      </a:lnTo>
                      <a:lnTo>
                        <a:pt x="2892" y="300"/>
                      </a:lnTo>
                      <a:lnTo>
                        <a:pt x="2898" y="300"/>
                      </a:lnTo>
                      <a:lnTo>
                        <a:pt x="2904" y="300"/>
                      </a:lnTo>
                      <a:lnTo>
                        <a:pt x="2910" y="300"/>
                      </a:lnTo>
                      <a:lnTo>
                        <a:pt x="2910" y="306"/>
                      </a:lnTo>
                      <a:lnTo>
                        <a:pt x="2916" y="306"/>
                      </a:lnTo>
                      <a:lnTo>
                        <a:pt x="2922" y="306"/>
                      </a:lnTo>
                      <a:lnTo>
                        <a:pt x="2928" y="306"/>
                      </a:lnTo>
                      <a:lnTo>
                        <a:pt x="2934" y="306"/>
                      </a:lnTo>
                      <a:lnTo>
                        <a:pt x="2940" y="306"/>
                      </a:lnTo>
                      <a:lnTo>
                        <a:pt x="2946" y="306"/>
                      </a:lnTo>
                      <a:lnTo>
                        <a:pt x="2952" y="306"/>
                      </a:lnTo>
                      <a:lnTo>
                        <a:pt x="2958" y="306"/>
                      </a:lnTo>
                      <a:lnTo>
                        <a:pt x="2964" y="306"/>
                      </a:lnTo>
                      <a:lnTo>
                        <a:pt x="2970" y="306"/>
                      </a:lnTo>
                      <a:lnTo>
                        <a:pt x="2976" y="306"/>
                      </a:lnTo>
                      <a:lnTo>
                        <a:pt x="2982" y="306"/>
                      </a:lnTo>
                      <a:lnTo>
                        <a:pt x="2982" y="312"/>
                      </a:lnTo>
                      <a:lnTo>
                        <a:pt x="2988" y="312"/>
                      </a:lnTo>
                      <a:lnTo>
                        <a:pt x="2994" y="312"/>
                      </a:lnTo>
                      <a:lnTo>
                        <a:pt x="3000" y="312"/>
                      </a:lnTo>
                      <a:lnTo>
                        <a:pt x="3006" y="312"/>
                      </a:lnTo>
                      <a:lnTo>
                        <a:pt x="3012" y="312"/>
                      </a:lnTo>
                      <a:lnTo>
                        <a:pt x="3018" y="312"/>
                      </a:lnTo>
                      <a:lnTo>
                        <a:pt x="3024" y="312"/>
                      </a:lnTo>
                      <a:lnTo>
                        <a:pt x="3030" y="312"/>
                      </a:lnTo>
                      <a:lnTo>
                        <a:pt x="3036" y="312"/>
                      </a:lnTo>
                      <a:lnTo>
                        <a:pt x="3042" y="312"/>
                      </a:lnTo>
                      <a:lnTo>
                        <a:pt x="3048" y="312"/>
                      </a:lnTo>
                      <a:lnTo>
                        <a:pt x="3054" y="312"/>
                      </a:lnTo>
                      <a:lnTo>
                        <a:pt x="3060" y="312"/>
                      </a:lnTo>
                      <a:lnTo>
                        <a:pt x="3060" y="318"/>
                      </a:lnTo>
                      <a:lnTo>
                        <a:pt x="3066" y="318"/>
                      </a:lnTo>
                      <a:lnTo>
                        <a:pt x="3072" y="318"/>
                      </a:lnTo>
                      <a:lnTo>
                        <a:pt x="3078" y="318"/>
                      </a:lnTo>
                      <a:lnTo>
                        <a:pt x="3084" y="318"/>
                      </a:lnTo>
                      <a:lnTo>
                        <a:pt x="3090" y="318"/>
                      </a:lnTo>
                      <a:lnTo>
                        <a:pt x="3096" y="318"/>
                      </a:lnTo>
                      <a:lnTo>
                        <a:pt x="3102" y="318"/>
                      </a:lnTo>
                      <a:lnTo>
                        <a:pt x="3108" y="318"/>
                      </a:lnTo>
                      <a:lnTo>
                        <a:pt x="3114" y="318"/>
                      </a:lnTo>
                      <a:lnTo>
                        <a:pt x="3120" y="318"/>
                      </a:lnTo>
                      <a:lnTo>
                        <a:pt x="3126" y="318"/>
                      </a:lnTo>
                      <a:lnTo>
                        <a:pt x="3132" y="318"/>
                      </a:lnTo>
                      <a:lnTo>
                        <a:pt x="3132" y="312"/>
                      </a:lnTo>
                      <a:lnTo>
                        <a:pt x="3138" y="312"/>
                      </a:lnTo>
                      <a:lnTo>
                        <a:pt x="3144" y="312"/>
                      </a:lnTo>
                      <a:lnTo>
                        <a:pt x="3150" y="312"/>
                      </a:lnTo>
                      <a:lnTo>
                        <a:pt x="3150" y="306"/>
                      </a:lnTo>
                      <a:lnTo>
                        <a:pt x="3156" y="306"/>
                      </a:lnTo>
                      <a:lnTo>
                        <a:pt x="3162" y="306"/>
                      </a:lnTo>
                      <a:lnTo>
                        <a:pt x="3162" y="300"/>
                      </a:lnTo>
                      <a:lnTo>
                        <a:pt x="3168" y="300"/>
                      </a:lnTo>
                      <a:lnTo>
                        <a:pt x="3168" y="294"/>
                      </a:lnTo>
                      <a:lnTo>
                        <a:pt x="3174" y="294"/>
                      </a:lnTo>
                      <a:lnTo>
                        <a:pt x="3180" y="294"/>
                      </a:lnTo>
                      <a:lnTo>
                        <a:pt x="3180" y="288"/>
                      </a:lnTo>
                      <a:lnTo>
                        <a:pt x="3186" y="288"/>
                      </a:lnTo>
                      <a:lnTo>
                        <a:pt x="3186" y="282"/>
                      </a:lnTo>
                      <a:lnTo>
                        <a:pt x="3192" y="282"/>
                      </a:lnTo>
                      <a:lnTo>
                        <a:pt x="3192" y="276"/>
                      </a:lnTo>
                      <a:lnTo>
                        <a:pt x="3198" y="276"/>
                      </a:lnTo>
                      <a:lnTo>
                        <a:pt x="3198" y="270"/>
                      </a:lnTo>
                      <a:lnTo>
                        <a:pt x="3204" y="270"/>
                      </a:lnTo>
                      <a:lnTo>
                        <a:pt x="3210" y="264"/>
                      </a:lnTo>
                      <a:lnTo>
                        <a:pt x="3216" y="264"/>
                      </a:lnTo>
                      <a:lnTo>
                        <a:pt x="3216" y="258"/>
                      </a:lnTo>
                      <a:lnTo>
                        <a:pt x="3222" y="258"/>
                      </a:lnTo>
                      <a:lnTo>
                        <a:pt x="3222" y="252"/>
                      </a:lnTo>
                      <a:lnTo>
                        <a:pt x="3228" y="252"/>
                      </a:lnTo>
                      <a:lnTo>
                        <a:pt x="3228" y="246"/>
                      </a:lnTo>
                      <a:lnTo>
                        <a:pt x="3234" y="246"/>
                      </a:lnTo>
                      <a:lnTo>
                        <a:pt x="3234" y="240"/>
                      </a:lnTo>
                      <a:lnTo>
                        <a:pt x="3240" y="240"/>
                      </a:lnTo>
                      <a:lnTo>
                        <a:pt x="3246" y="234"/>
                      </a:lnTo>
                      <a:lnTo>
                        <a:pt x="3252" y="234"/>
                      </a:lnTo>
                      <a:lnTo>
                        <a:pt x="3252" y="228"/>
                      </a:lnTo>
                      <a:lnTo>
                        <a:pt x="3258" y="228"/>
                      </a:lnTo>
                      <a:lnTo>
                        <a:pt x="3258" y="222"/>
                      </a:lnTo>
                      <a:lnTo>
                        <a:pt x="3264" y="222"/>
                      </a:lnTo>
                      <a:lnTo>
                        <a:pt x="3264" y="216"/>
                      </a:lnTo>
                      <a:lnTo>
                        <a:pt x="3270" y="216"/>
                      </a:lnTo>
                      <a:lnTo>
                        <a:pt x="3270" y="210"/>
                      </a:lnTo>
                      <a:lnTo>
                        <a:pt x="3276" y="210"/>
                      </a:lnTo>
                      <a:lnTo>
                        <a:pt x="3276" y="204"/>
                      </a:lnTo>
                      <a:lnTo>
                        <a:pt x="3282" y="198"/>
                      </a:lnTo>
                      <a:lnTo>
                        <a:pt x="3282" y="192"/>
                      </a:lnTo>
                      <a:lnTo>
                        <a:pt x="3288" y="192"/>
                      </a:lnTo>
                      <a:lnTo>
                        <a:pt x="3288" y="186"/>
                      </a:lnTo>
                      <a:lnTo>
                        <a:pt x="3294" y="180"/>
                      </a:lnTo>
                      <a:lnTo>
                        <a:pt x="3294" y="174"/>
                      </a:lnTo>
                      <a:lnTo>
                        <a:pt x="3300" y="174"/>
                      </a:lnTo>
                      <a:lnTo>
                        <a:pt x="3300" y="168"/>
                      </a:lnTo>
                      <a:lnTo>
                        <a:pt x="3300" y="162"/>
                      </a:lnTo>
                      <a:lnTo>
                        <a:pt x="3306" y="162"/>
                      </a:lnTo>
                      <a:lnTo>
                        <a:pt x="3306" y="156"/>
                      </a:lnTo>
                      <a:lnTo>
                        <a:pt x="3312" y="156"/>
                      </a:lnTo>
                      <a:lnTo>
                        <a:pt x="3312" y="150"/>
                      </a:lnTo>
                      <a:lnTo>
                        <a:pt x="3312" y="144"/>
                      </a:lnTo>
                      <a:lnTo>
                        <a:pt x="3318" y="144"/>
                      </a:lnTo>
                      <a:lnTo>
                        <a:pt x="3318" y="138"/>
                      </a:lnTo>
                      <a:lnTo>
                        <a:pt x="3324" y="138"/>
                      </a:lnTo>
                      <a:lnTo>
                        <a:pt x="3324" y="132"/>
                      </a:lnTo>
                      <a:lnTo>
                        <a:pt x="3324" y="126"/>
                      </a:lnTo>
                      <a:lnTo>
                        <a:pt x="3330" y="126"/>
                      </a:lnTo>
                      <a:lnTo>
                        <a:pt x="3330" y="120"/>
                      </a:lnTo>
                      <a:lnTo>
                        <a:pt x="3336" y="120"/>
                      </a:lnTo>
                      <a:lnTo>
                        <a:pt x="3336" y="114"/>
                      </a:lnTo>
                      <a:lnTo>
                        <a:pt x="3336" y="108"/>
                      </a:lnTo>
                      <a:lnTo>
                        <a:pt x="3342" y="108"/>
                      </a:lnTo>
                      <a:lnTo>
                        <a:pt x="3342" y="102"/>
                      </a:lnTo>
                      <a:lnTo>
                        <a:pt x="3348" y="96"/>
                      </a:lnTo>
                      <a:lnTo>
                        <a:pt x="3348" y="90"/>
                      </a:lnTo>
                      <a:lnTo>
                        <a:pt x="3354" y="90"/>
                      </a:lnTo>
                      <a:lnTo>
                        <a:pt x="3354" y="84"/>
                      </a:lnTo>
                      <a:lnTo>
                        <a:pt x="3360" y="78"/>
                      </a:lnTo>
                      <a:lnTo>
                        <a:pt x="3360" y="72"/>
                      </a:lnTo>
                      <a:lnTo>
                        <a:pt x="3366" y="72"/>
                      </a:lnTo>
                      <a:lnTo>
                        <a:pt x="3366" y="66"/>
                      </a:lnTo>
                      <a:lnTo>
                        <a:pt x="3372" y="66"/>
                      </a:lnTo>
                      <a:lnTo>
                        <a:pt x="3378" y="66"/>
                      </a:lnTo>
                      <a:lnTo>
                        <a:pt x="3384" y="66"/>
                      </a:lnTo>
                      <a:lnTo>
                        <a:pt x="3390" y="72"/>
                      </a:lnTo>
                      <a:lnTo>
                        <a:pt x="3396" y="72"/>
                      </a:lnTo>
                      <a:lnTo>
                        <a:pt x="3396" y="78"/>
                      </a:lnTo>
                      <a:lnTo>
                        <a:pt x="3396" y="84"/>
                      </a:lnTo>
                      <a:lnTo>
                        <a:pt x="3402" y="84"/>
                      </a:lnTo>
                      <a:lnTo>
                        <a:pt x="3402" y="90"/>
                      </a:lnTo>
                      <a:lnTo>
                        <a:pt x="3408" y="96"/>
                      </a:lnTo>
                      <a:lnTo>
                        <a:pt x="3408" y="102"/>
                      </a:lnTo>
                      <a:lnTo>
                        <a:pt x="3414" y="102"/>
                      </a:lnTo>
                      <a:lnTo>
                        <a:pt x="3414" y="108"/>
                      </a:lnTo>
                      <a:lnTo>
                        <a:pt x="3420" y="108"/>
                      </a:lnTo>
                      <a:lnTo>
                        <a:pt x="3420" y="114"/>
                      </a:lnTo>
                      <a:lnTo>
                        <a:pt x="3420" y="120"/>
                      </a:lnTo>
                      <a:lnTo>
                        <a:pt x="3426" y="120"/>
                      </a:lnTo>
                      <a:lnTo>
                        <a:pt x="3426" y="126"/>
                      </a:lnTo>
                      <a:lnTo>
                        <a:pt x="3432" y="126"/>
                      </a:lnTo>
                      <a:lnTo>
                        <a:pt x="3432" y="132"/>
                      </a:lnTo>
                      <a:lnTo>
                        <a:pt x="3438" y="138"/>
                      </a:lnTo>
                      <a:lnTo>
                        <a:pt x="3438" y="144"/>
                      </a:lnTo>
                      <a:lnTo>
                        <a:pt x="3444" y="144"/>
                      </a:lnTo>
                      <a:lnTo>
                        <a:pt x="3444" y="150"/>
                      </a:lnTo>
                      <a:lnTo>
                        <a:pt x="3444" y="156"/>
                      </a:lnTo>
                      <a:lnTo>
                        <a:pt x="3450" y="156"/>
                      </a:lnTo>
                      <a:lnTo>
                        <a:pt x="3450" y="162"/>
                      </a:lnTo>
                      <a:lnTo>
                        <a:pt x="3456" y="162"/>
                      </a:lnTo>
                      <a:lnTo>
                        <a:pt x="3456" y="168"/>
                      </a:lnTo>
                      <a:lnTo>
                        <a:pt x="3462" y="174"/>
                      </a:lnTo>
                      <a:lnTo>
                        <a:pt x="3462" y="180"/>
                      </a:lnTo>
                      <a:lnTo>
                        <a:pt x="3468" y="180"/>
                      </a:lnTo>
                      <a:lnTo>
                        <a:pt x="3468" y="186"/>
                      </a:lnTo>
                      <a:lnTo>
                        <a:pt x="3474" y="186"/>
                      </a:lnTo>
                      <a:lnTo>
                        <a:pt x="3474" y="192"/>
                      </a:lnTo>
                      <a:lnTo>
                        <a:pt x="3474" y="198"/>
                      </a:lnTo>
                      <a:lnTo>
                        <a:pt x="3480" y="198"/>
                      </a:lnTo>
                      <a:lnTo>
                        <a:pt x="3480" y="204"/>
                      </a:lnTo>
                      <a:lnTo>
                        <a:pt x="3486" y="204"/>
                      </a:lnTo>
                      <a:lnTo>
                        <a:pt x="3486" y="210"/>
                      </a:lnTo>
                      <a:lnTo>
                        <a:pt x="3492" y="210"/>
                      </a:lnTo>
                      <a:lnTo>
                        <a:pt x="3492" y="216"/>
                      </a:lnTo>
                      <a:lnTo>
                        <a:pt x="3498" y="216"/>
                      </a:lnTo>
                      <a:lnTo>
                        <a:pt x="3498" y="222"/>
                      </a:lnTo>
                      <a:lnTo>
                        <a:pt x="3504" y="222"/>
                      </a:lnTo>
                      <a:lnTo>
                        <a:pt x="3504" y="228"/>
                      </a:lnTo>
                      <a:lnTo>
                        <a:pt x="3510" y="228"/>
                      </a:lnTo>
                      <a:lnTo>
                        <a:pt x="3510" y="234"/>
                      </a:lnTo>
                      <a:lnTo>
                        <a:pt x="3516" y="234"/>
                      </a:lnTo>
                      <a:lnTo>
                        <a:pt x="3516" y="240"/>
                      </a:lnTo>
                      <a:lnTo>
                        <a:pt x="3522" y="240"/>
                      </a:lnTo>
                      <a:lnTo>
                        <a:pt x="3522" y="246"/>
                      </a:lnTo>
                      <a:lnTo>
                        <a:pt x="3528" y="246"/>
                      </a:lnTo>
                      <a:lnTo>
                        <a:pt x="3528" y="252"/>
                      </a:lnTo>
                      <a:lnTo>
                        <a:pt x="3534" y="252"/>
                      </a:lnTo>
                      <a:lnTo>
                        <a:pt x="3534" y="258"/>
                      </a:lnTo>
                      <a:lnTo>
                        <a:pt x="3540" y="258"/>
                      </a:lnTo>
                      <a:lnTo>
                        <a:pt x="3540" y="264"/>
                      </a:lnTo>
                      <a:lnTo>
                        <a:pt x="3546" y="264"/>
                      </a:lnTo>
                      <a:lnTo>
                        <a:pt x="3546" y="270"/>
                      </a:lnTo>
                      <a:lnTo>
                        <a:pt x="3552" y="270"/>
                      </a:lnTo>
                      <a:lnTo>
                        <a:pt x="3558" y="276"/>
                      </a:lnTo>
                      <a:lnTo>
                        <a:pt x="3564" y="282"/>
                      </a:lnTo>
                      <a:lnTo>
                        <a:pt x="3570" y="288"/>
                      </a:lnTo>
                      <a:lnTo>
                        <a:pt x="3576" y="288"/>
                      </a:lnTo>
                      <a:lnTo>
                        <a:pt x="3576" y="294"/>
                      </a:lnTo>
                      <a:lnTo>
                        <a:pt x="3582" y="294"/>
                      </a:lnTo>
                      <a:lnTo>
                        <a:pt x="3582" y="300"/>
                      </a:lnTo>
                      <a:lnTo>
                        <a:pt x="3588" y="300"/>
                      </a:lnTo>
                      <a:lnTo>
                        <a:pt x="3588" y="306"/>
                      </a:lnTo>
                      <a:lnTo>
                        <a:pt x="3594" y="306"/>
                      </a:lnTo>
                      <a:lnTo>
                        <a:pt x="3600" y="312"/>
                      </a:lnTo>
                      <a:lnTo>
                        <a:pt x="3606" y="312"/>
                      </a:lnTo>
                      <a:lnTo>
                        <a:pt x="3606" y="318"/>
                      </a:lnTo>
                      <a:lnTo>
                        <a:pt x="3612" y="318"/>
                      </a:lnTo>
                      <a:lnTo>
                        <a:pt x="3618" y="318"/>
                      </a:lnTo>
                      <a:lnTo>
                        <a:pt x="3618" y="324"/>
                      </a:lnTo>
                      <a:lnTo>
                        <a:pt x="3624" y="324"/>
                      </a:lnTo>
                      <a:lnTo>
                        <a:pt x="3630" y="324"/>
                      </a:lnTo>
                      <a:lnTo>
                        <a:pt x="3636" y="324"/>
                      </a:lnTo>
                      <a:lnTo>
                        <a:pt x="3642" y="324"/>
                      </a:lnTo>
                      <a:lnTo>
                        <a:pt x="3648" y="324"/>
                      </a:lnTo>
                      <a:lnTo>
                        <a:pt x="3654" y="324"/>
                      </a:lnTo>
                      <a:lnTo>
                        <a:pt x="3654" y="330"/>
                      </a:lnTo>
                      <a:lnTo>
                        <a:pt x="3660" y="330"/>
                      </a:lnTo>
                      <a:lnTo>
                        <a:pt x="3666" y="330"/>
                      </a:lnTo>
                      <a:lnTo>
                        <a:pt x="3672" y="330"/>
                      </a:lnTo>
                      <a:lnTo>
                        <a:pt x="3678" y="330"/>
                      </a:lnTo>
                      <a:lnTo>
                        <a:pt x="3684" y="330"/>
                      </a:lnTo>
                      <a:lnTo>
                        <a:pt x="3690" y="330"/>
                      </a:lnTo>
                      <a:lnTo>
                        <a:pt x="3696" y="330"/>
                      </a:lnTo>
                      <a:lnTo>
                        <a:pt x="3702" y="330"/>
                      </a:lnTo>
                      <a:lnTo>
                        <a:pt x="3708" y="330"/>
                      </a:lnTo>
                      <a:lnTo>
                        <a:pt x="3714" y="330"/>
                      </a:lnTo>
                      <a:lnTo>
                        <a:pt x="3720" y="330"/>
                      </a:lnTo>
                      <a:lnTo>
                        <a:pt x="3726" y="330"/>
                      </a:lnTo>
                      <a:lnTo>
                        <a:pt x="3732" y="330"/>
                      </a:lnTo>
                      <a:lnTo>
                        <a:pt x="3738" y="330"/>
                      </a:lnTo>
                      <a:lnTo>
                        <a:pt x="3744" y="330"/>
                      </a:lnTo>
                      <a:lnTo>
                        <a:pt x="3750" y="330"/>
                      </a:lnTo>
                      <a:lnTo>
                        <a:pt x="3756" y="330"/>
                      </a:lnTo>
                      <a:lnTo>
                        <a:pt x="3762" y="330"/>
                      </a:lnTo>
                      <a:lnTo>
                        <a:pt x="3768" y="330"/>
                      </a:lnTo>
                      <a:lnTo>
                        <a:pt x="3774" y="330"/>
                      </a:lnTo>
                      <a:lnTo>
                        <a:pt x="3780" y="330"/>
                      </a:lnTo>
                      <a:lnTo>
                        <a:pt x="3786" y="330"/>
                      </a:lnTo>
                      <a:lnTo>
                        <a:pt x="3792" y="330"/>
                      </a:lnTo>
                      <a:lnTo>
                        <a:pt x="3798" y="330"/>
                      </a:lnTo>
                      <a:lnTo>
                        <a:pt x="3804" y="330"/>
                      </a:lnTo>
                      <a:lnTo>
                        <a:pt x="3810" y="330"/>
                      </a:lnTo>
                      <a:lnTo>
                        <a:pt x="3816" y="330"/>
                      </a:lnTo>
                      <a:lnTo>
                        <a:pt x="3822" y="330"/>
                      </a:lnTo>
                      <a:lnTo>
                        <a:pt x="3828" y="330"/>
                      </a:lnTo>
                      <a:lnTo>
                        <a:pt x="3834" y="330"/>
                      </a:lnTo>
                      <a:lnTo>
                        <a:pt x="3840" y="330"/>
                      </a:lnTo>
                      <a:lnTo>
                        <a:pt x="3846" y="330"/>
                      </a:lnTo>
                      <a:lnTo>
                        <a:pt x="3852" y="330"/>
                      </a:lnTo>
                      <a:lnTo>
                        <a:pt x="3858" y="330"/>
                      </a:lnTo>
                      <a:lnTo>
                        <a:pt x="3864" y="330"/>
                      </a:lnTo>
                      <a:lnTo>
                        <a:pt x="3870" y="330"/>
                      </a:lnTo>
                      <a:lnTo>
                        <a:pt x="3876" y="330"/>
                      </a:lnTo>
                      <a:lnTo>
                        <a:pt x="3882" y="330"/>
                      </a:lnTo>
                      <a:lnTo>
                        <a:pt x="3888" y="330"/>
                      </a:lnTo>
                      <a:lnTo>
                        <a:pt x="3894" y="330"/>
                      </a:lnTo>
                      <a:lnTo>
                        <a:pt x="3900" y="330"/>
                      </a:lnTo>
                      <a:lnTo>
                        <a:pt x="3906" y="330"/>
                      </a:lnTo>
                      <a:lnTo>
                        <a:pt x="3912" y="330"/>
                      </a:lnTo>
                      <a:lnTo>
                        <a:pt x="3918" y="330"/>
                      </a:lnTo>
                      <a:lnTo>
                        <a:pt x="3924" y="330"/>
                      </a:lnTo>
                      <a:lnTo>
                        <a:pt x="3930" y="330"/>
                      </a:lnTo>
                      <a:lnTo>
                        <a:pt x="3936" y="330"/>
                      </a:lnTo>
                      <a:lnTo>
                        <a:pt x="3942" y="330"/>
                      </a:lnTo>
                      <a:lnTo>
                        <a:pt x="3948" y="330"/>
                      </a:lnTo>
                      <a:lnTo>
                        <a:pt x="3954" y="330"/>
                      </a:lnTo>
                      <a:lnTo>
                        <a:pt x="3960" y="330"/>
                      </a:lnTo>
                      <a:lnTo>
                        <a:pt x="3966" y="330"/>
                      </a:lnTo>
                      <a:lnTo>
                        <a:pt x="3972" y="330"/>
                      </a:lnTo>
                      <a:lnTo>
                        <a:pt x="3978" y="330"/>
                      </a:lnTo>
                      <a:lnTo>
                        <a:pt x="3984" y="330"/>
                      </a:lnTo>
                      <a:lnTo>
                        <a:pt x="3990" y="330"/>
                      </a:lnTo>
                      <a:lnTo>
                        <a:pt x="3996" y="330"/>
                      </a:lnTo>
                      <a:lnTo>
                        <a:pt x="4002" y="330"/>
                      </a:lnTo>
                      <a:lnTo>
                        <a:pt x="4008" y="330"/>
                      </a:lnTo>
                      <a:lnTo>
                        <a:pt x="4014" y="330"/>
                      </a:lnTo>
                      <a:lnTo>
                        <a:pt x="4020" y="330"/>
                      </a:lnTo>
                      <a:lnTo>
                        <a:pt x="4026" y="330"/>
                      </a:lnTo>
                      <a:lnTo>
                        <a:pt x="4032" y="330"/>
                      </a:lnTo>
                      <a:lnTo>
                        <a:pt x="4038" y="330"/>
                      </a:lnTo>
                      <a:lnTo>
                        <a:pt x="4044" y="330"/>
                      </a:lnTo>
                      <a:lnTo>
                        <a:pt x="4050" y="330"/>
                      </a:lnTo>
                      <a:lnTo>
                        <a:pt x="4056" y="330"/>
                      </a:lnTo>
                      <a:lnTo>
                        <a:pt x="4062" y="330"/>
                      </a:lnTo>
                      <a:lnTo>
                        <a:pt x="4068" y="330"/>
                      </a:lnTo>
                      <a:lnTo>
                        <a:pt x="4074" y="330"/>
                      </a:lnTo>
                      <a:lnTo>
                        <a:pt x="4080" y="330"/>
                      </a:lnTo>
                      <a:lnTo>
                        <a:pt x="4086" y="330"/>
                      </a:lnTo>
                      <a:lnTo>
                        <a:pt x="4092" y="330"/>
                      </a:lnTo>
                      <a:lnTo>
                        <a:pt x="4098" y="330"/>
                      </a:lnTo>
                      <a:lnTo>
                        <a:pt x="4104" y="330"/>
                      </a:lnTo>
                      <a:lnTo>
                        <a:pt x="4110" y="330"/>
                      </a:lnTo>
                      <a:lnTo>
                        <a:pt x="4116" y="330"/>
                      </a:lnTo>
                      <a:lnTo>
                        <a:pt x="4122" y="330"/>
                      </a:lnTo>
                      <a:lnTo>
                        <a:pt x="4128" y="330"/>
                      </a:lnTo>
                      <a:lnTo>
                        <a:pt x="4134" y="330"/>
                      </a:lnTo>
                      <a:lnTo>
                        <a:pt x="4140" y="330"/>
                      </a:lnTo>
                      <a:lnTo>
                        <a:pt x="4146" y="330"/>
                      </a:lnTo>
                      <a:lnTo>
                        <a:pt x="4152" y="330"/>
                      </a:lnTo>
                      <a:lnTo>
                        <a:pt x="4158" y="330"/>
                      </a:lnTo>
                      <a:lnTo>
                        <a:pt x="4164" y="330"/>
                      </a:lnTo>
                      <a:lnTo>
                        <a:pt x="4170" y="330"/>
                      </a:lnTo>
                      <a:lnTo>
                        <a:pt x="4176" y="330"/>
                      </a:lnTo>
                      <a:lnTo>
                        <a:pt x="4182" y="330"/>
                      </a:lnTo>
                      <a:lnTo>
                        <a:pt x="4188" y="330"/>
                      </a:lnTo>
                      <a:lnTo>
                        <a:pt x="4194" y="330"/>
                      </a:lnTo>
                      <a:lnTo>
                        <a:pt x="4200" y="330"/>
                      </a:lnTo>
                      <a:lnTo>
                        <a:pt x="4206" y="330"/>
                      </a:lnTo>
                      <a:lnTo>
                        <a:pt x="4212" y="330"/>
                      </a:lnTo>
                      <a:lnTo>
                        <a:pt x="4218" y="330"/>
                      </a:lnTo>
                      <a:lnTo>
                        <a:pt x="4224" y="330"/>
                      </a:lnTo>
                      <a:lnTo>
                        <a:pt x="4230" y="330"/>
                      </a:lnTo>
                      <a:lnTo>
                        <a:pt x="4236" y="330"/>
                      </a:lnTo>
                      <a:lnTo>
                        <a:pt x="4242" y="330"/>
                      </a:lnTo>
                      <a:lnTo>
                        <a:pt x="4248" y="330"/>
                      </a:lnTo>
                      <a:lnTo>
                        <a:pt x="4254" y="330"/>
                      </a:lnTo>
                      <a:lnTo>
                        <a:pt x="4260" y="330"/>
                      </a:lnTo>
                      <a:lnTo>
                        <a:pt x="4266" y="330"/>
                      </a:lnTo>
                      <a:lnTo>
                        <a:pt x="4272" y="330"/>
                      </a:lnTo>
                      <a:lnTo>
                        <a:pt x="4278" y="330"/>
                      </a:lnTo>
                      <a:lnTo>
                        <a:pt x="4284" y="330"/>
                      </a:lnTo>
                      <a:lnTo>
                        <a:pt x="4290" y="330"/>
                      </a:lnTo>
                      <a:lnTo>
                        <a:pt x="4296" y="330"/>
                      </a:lnTo>
                      <a:lnTo>
                        <a:pt x="4302" y="330"/>
                      </a:lnTo>
                      <a:lnTo>
                        <a:pt x="4308" y="330"/>
                      </a:lnTo>
                      <a:lnTo>
                        <a:pt x="4314" y="330"/>
                      </a:lnTo>
                      <a:lnTo>
                        <a:pt x="4320" y="330"/>
                      </a:lnTo>
                      <a:lnTo>
                        <a:pt x="4326" y="330"/>
                      </a:lnTo>
                      <a:lnTo>
                        <a:pt x="4332" y="330"/>
                      </a:lnTo>
                      <a:lnTo>
                        <a:pt x="4338" y="330"/>
                      </a:lnTo>
                      <a:lnTo>
                        <a:pt x="4344" y="330"/>
                      </a:lnTo>
                      <a:lnTo>
                        <a:pt x="4350" y="330"/>
                      </a:lnTo>
                      <a:lnTo>
                        <a:pt x="4356" y="330"/>
                      </a:lnTo>
                      <a:lnTo>
                        <a:pt x="4362" y="330"/>
                      </a:lnTo>
                      <a:lnTo>
                        <a:pt x="4368" y="330"/>
                      </a:lnTo>
                      <a:lnTo>
                        <a:pt x="4374" y="330"/>
                      </a:lnTo>
                      <a:lnTo>
                        <a:pt x="4380" y="330"/>
                      </a:lnTo>
                      <a:lnTo>
                        <a:pt x="4386" y="330"/>
                      </a:lnTo>
                      <a:lnTo>
                        <a:pt x="4392" y="330"/>
                      </a:lnTo>
                      <a:lnTo>
                        <a:pt x="4398" y="330"/>
                      </a:lnTo>
                      <a:lnTo>
                        <a:pt x="4404" y="330"/>
                      </a:lnTo>
                      <a:lnTo>
                        <a:pt x="4410" y="330"/>
                      </a:lnTo>
                      <a:lnTo>
                        <a:pt x="4416" y="330"/>
                      </a:lnTo>
                      <a:lnTo>
                        <a:pt x="4422" y="330"/>
                      </a:lnTo>
                      <a:lnTo>
                        <a:pt x="4428" y="330"/>
                      </a:lnTo>
                      <a:lnTo>
                        <a:pt x="4434" y="330"/>
                      </a:lnTo>
                      <a:lnTo>
                        <a:pt x="4440" y="330"/>
                      </a:lnTo>
                      <a:lnTo>
                        <a:pt x="4446" y="330"/>
                      </a:lnTo>
                      <a:lnTo>
                        <a:pt x="4452" y="330"/>
                      </a:lnTo>
                      <a:lnTo>
                        <a:pt x="4458" y="330"/>
                      </a:lnTo>
                      <a:lnTo>
                        <a:pt x="4464" y="330"/>
                      </a:lnTo>
                      <a:lnTo>
                        <a:pt x="4470" y="330"/>
                      </a:lnTo>
                      <a:lnTo>
                        <a:pt x="4476" y="330"/>
                      </a:lnTo>
                      <a:lnTo>
                        <a:pt x="4482" y="330"/>
                      </a:lnTo>
                      <a:lnTo>
                        <a:pt x="4488" y="330"/>
                      </a:lnTo>
                      <a:lnTo>
                        <a:pt x="4494" y="330"/>
                      </a:lnTo>
                      <a:lnTo>
                        <a:pt x="4500" y="330"/>
                      </a:lnTo>
                      <a:lnTo>
                        <a:pt x="4506" y="330"/>
                      </a:lnTo>
                      <a:lnTo>
                        <a:pt x="4512" y="330"/>
                      </a:lnTo>
                      <a:lnTo>
                        <a:pt x="4518" y="330"/>
                      </a:lnTo>
                      <a:lnTo>
                        <a:pt x="4524" y="330"/>
                      </a:lnTo>
                      <a:lnTo>
                        <a:pt x="4530" y="330"/>
                      </a:lnTo>
                      <a:lnTo>
                        <a:pt x="4536" y="330"/>
                      </a:lnTo>
                      <a:lnTo>
                        <a:pt x="4542" y="330"/>
                      </a:lnTo>
                      <a:lnTo>
                        <a:pt x="4548" y="330"/>
                      </a:lnTo>
                      <a:lnTo>
                        <a:pt x="4554" y="330"/>
                      </a:lnTo>
                      <a:lnTo>
                        <a:pt x="4560" y="330"/>
                      </a:lnTo>
                      <a:lnTo>
                        <a:pt x="4566" y="330"/>
                      </a:lnTo>
                      <a:lnTo>
                        <a:pt x="4572" y="330"/>
                      </a:lnTo>
                      <a:lnTo>
                        <a:pt x="4578" y="330"/>
                      </a:lnTo>
                      <a:lnTo>
                        <a:pt x="4584" y="330"/>
                      </a:lnTo>
                      <a:lnTo>
                        <a:pt x="4590" y="330"/>
                      </a:lnTo>
                      <a:lnTo>
                        <a:pt x="4596" y="330"/>
                      </a:lnTo>
                      <a:lnTo>
                        <a:pt x="4602" y="330"/>
                      </a:lnTo>
                      <a:lnTo>
                        <a:pt x="4608" y="330"/>
                      </a:lnTo>
                      <a:lnTo>
                        <a:pt x="4614" y="330"/>
                      </a:lnTo>
                      <a:lnTo>
                        <a:pt x="4620" y="330"/>
                      </a:lnTo>
                      <a:lnTo>
                        <a:pt x="4626" y="330"/>
                      </a:lnTo>
                      <a:lnTo>
                        <a:pt x="4632" y="330"/>
                      </a:lnTo>
                      <a:lnTo>
                        <a:pt x="4638" y="330"/>
                      </a:lnTo>
                      <a:lnTo>
                        <a:pt x="4644" y="330"/>
                      </a:lnTo>
                      <a:lnTo>
                        <a:pt x="4650" y="330"/>
                      </a:lnTo>
                      <a:lnTo>
                        <a:pt x="4656" y="330"/>
                      </a:lnTo>
                      <a:lnTo>
                        <a:pt x="4662" y="330"/>
                      </a:lnTo>
                      <a:lnTo>
                        <a:pt x="4668" y="330"/>
                      </a:lnTo>
                      <a:lnTo>
                        <a:pt x="4674" y="330"/>
                      </a:lnTo>
                      <a:lnTo>
                        <a:pt x="4680" y="330"/>
                      </a:lnTo>
                      <a:lnTo>
                        <a:pt x="4686" y="330"/>
                      </a:lnTo>
                      <a:lnTo>
                        <a:pt x="4692" y="330"/>
                      </a:lnTo>
                      <a:lnTo>
                        <a:pt x="4698" y="330"/>
                      </a:lnTo>
                      <a:lnTo>
                        <a:pt x="4704" y="330"/>
                      </a:lnTo>
                      <a:lnTo>
                        <a:pt x="4710" y="330"/>
                      </a:lnTo>
                      <a:lnTo>
                        <a:pt x="4716" y="330"/>
                      </a:lnTo>
                      <a:lnTo>
                        <a:pt x="4722" y="330"/>
                      </a:lnTo>
                      <a:lnTo>
                        <a:pt x="4728" y="330"/>
                      </a:lnTo>
                      <a:lnTo>
                        <a:pt x="4734" y="330"/>
                      </a:lnTo>
                      <a:lnTo>
                        <a:pt x="4740" y="330"/>
                      </a:lnTo>
                      <a:lnTo>
                        <a:pt x="4746" y="330"/>
                      </a:lnTo>
                      <a:lnTo>
                        <a:pt x="4752" y="330"/>
                      </a:lnTo>
                      <a:lnTo>
                        <a:pt x="4758" y="330"/>
                      </a:lnTo>
                      <a:lnTo>
                        <a:pt x="4764" y="330"/>
                      </a:lnTo>
                      <a:lnTo>
                        <a:pt x="4770" y="330"/>
                      </a:lnTo>
                      <a:lnTo>
                        <a:pt x="4776" y="330"/>
                      </a:lnTo>
                      <a:lnTo>
                        <a:pt x="4782" y="330"/>
                      </a:lnTo>
                      <a:lnTo>
                        <a:pt x="4788" y="330"/>
                      </a:lnTo>
                      <a:lnTo>
                        <a:pt x="4794" y="330"/>
                      </a:lnTo>
                      <a:lnTo>
                        <a:pt x="4800" y="330"/>
                      </a:lnTo>
                      <a:lnTo>
                        <a:pt x="4806" y="330"/>
                      </a:lnTo>
                      <a:lnTo>
                        <a:pt x="4812" y="330"/>
                      </a:lnTo>
                      <a:lnTo>
                        <a:pt x="4818" y="330"/>
                      </a:lnTo>
                      <a:lnTo>
                        <a:pt x="4824" y="330"/>
                      </a:lnTo>
                      <a:lnTo>
                        <a:pt x="4830" y="330"/>
                      </a:lnTo>
                      <a:lnTo>
                        <a:pt x="4836" y="330"/>
                      </a:lnTo>
                      <a:lnTo>
                        <a:pt x="4842" y="330"/>
                      </a:lnTo>
                      <a:lnTo>
                        <a:pt x="4848" y="330"/>
                      </a:lnTo>
                      <a:lnTo>
                        <a:pt x="4854" y="330"/>
                      </a:lnTo>
                      <a:lnTo>
                        <a:pt x="4860" y="330"/>
                      </a:lnTo>
                      <a:lnTo>
                        <a:pt x="4866" y="330"/>
                      </a:lnTo>
                      <a:lnTo>
                        <a:pt x="4872" y="330"/>
                      </a:lnTo>
                      <a:lnTo>
                        <a:pt x="4878" y="330"/>
                      </a:lnTo>
                      <a:lnTo>
                        <a:pt x="4884" y="330"/>
                      </a:lnTo>
                      <a:lnTo>
                        <a:pt x="4890" y="330"/>
                      </a:lnTo>
                      <a:lnTo>
                        <a:pt x="4896" y="330"/>
                      </a:lnTo>
                      <a:lnTo>
                        <a:pt x="4902" y="330"/>
                      </a:lnTo>
                      <a:lnTo>
                        <a:pt x="4908" y="330"/>
                      </a:lnTo>
                      <a:lnTo>
                        <a:pt x="4914" y="330"/>
                      </a:lnTo>
                      <a:lnTo>
                        <a:pt x="4920" y="330"/>
                      </a:lnTo>
                      <a:lnTo>
                        <a:pt x="4926" y="330"/>
                      </a:lnTo>
                      <a:lnTo>
                        <a:pt x="4932" y="330"/>
                      </a:lnTo>
                      <a:lnTo>
                        <a:pt x="4938" y="330"/>
                      </a:lnTo>
                      <a:lnTo>
                        <a:pt x="4944" y="330"/>
                      </a:lnTo>
                      <a:lnTo>
                        <a:pt x="4950" y="330"/>
                      </a:lnTo>
                      <a:lnTo>
                        <a:pt x="4956" y="330"/>
                      </a:lnTo>
                      <a:lnTo>
                        <a:pt x="4962" y="330"/>
                      </a:lnTo>
                      <a:lnTo>
                        <a:pt x="4968" y="330"/>
                      </a:lnTo>
                      <a:lnTo>
                        <a:pt x="4974" y="330"/>
                      </a:lnTo>
                      <a:lnTo>
                        <a:pt x="4980" y="330"/>
                      </a:lnTo>
                      <a:lnTo>
                        <a:pt x="4986" y="330"/>
                      </a:lnTo>
                      <a:lnTo>
                        <a:pt x="4992" y="330"/>
                      </a:lnTo>
                      <a:lnTo>
                        <a:pt x="4998" y="330"/>
                      </a:lnTo>
                      <a:lnTo>
                        <a:pt x="5004" y="330"/>
                      </a:lnTo>
                      <a:lnTo>
                        <a:pt x="5010" y="330"/>
                      </a:lnTo>
                      <a:lnTo>
                        <a:pt x="5016" y="330"/>
                      </a:lnTo>
                      <a:lnTo>
                        <a:pt x="5022" y="330"/>
                      </a:lnTo>
                      <a:lnTo>
                        <a:pt x="5028" y="330"/>
                      </a:lnTo>
                      <a:lnTo>
                        <a:pt x="5034" y="330"/>
                      </a:lnTo>
                      <a:lnTo>
                        <a:pt x="5040" y="330"/>
                      </a:lnTo>
                      <a:lnTo>
                        <a:pt x="5046" y="330"/>
                      </a:lnTo>
                      <a:lnTo>
                        <a:pt x="5052" y="330"/>
                      </a:lnTo>
                      <a:lnTo>
                        <a:pt x="5058" y="330"/>
                      </a:lnTo>
                      <a:lnTo>
                        <a:pt x="5064" y="330"/>
                      </a:lnTo>
                      <a:lnTo>
                        <a:pt x="5070" y="330"/>
                      </a:lnTo>
                      <a:lnTo>
                        <a:pt x="5076" y="330"/>
                      </a:lnTo>
                      <a:lnTo>
                        <a:pt x="5082" y="330"/>
                      </a:lnTo>
                      <a:lnTo>
                        <a:pt x="5088" y="330"/>
                      </a:lnTo>
                      <a:lnTo>
                        <a:pt x="5094" y="330"/>
                      </a:lnTo>
                      <a:lnTo>
                        <a:pt x="5100" y="330"/>
                      </a:lnTo>
                      <a:lnTo>
                        <a:pt x="5106" y="330"/>
                      </a:lnTo>
                      <a:lnTo>
                        <a:pt x="5112" y="330"/>
                      </a:lnTo>
                      <a:lnTo>
                        <a:pt x="5118" y="330"/>
                      </a:lnTo>
                      <a:lnTo>
                        <a:pt x="5124" y="330"/>
                      </a:lnTo>
                      <a:lnTo>
                        <a:pt x="5130" y="330"/>
                      </a:lnTo>
                      <a:lnTo>
                        <a:pt x="5136" y="330"/>
                      </a:lnTo>
                      <a:lnTo>
                        <a:pt x="5142" y="330"/>
                      </a:lnTo>
                      <a:lnTo>
                        <a:pt x="5148" y="330"/>
                      </a:lnTo>
                      <a:lnTo>
                        <a:pt x="5154" y="330"/>
                      </a:lnTo>
                      <a:lnTo>
                        <a:pt x="5160" y="330"/>
                      </a:lnTo>
                      <a:lnTo>
                        <a:pt x="5166" y="330"/>
                      </a:lnTo>
                      <a:lnTo>
                        <a:pt x="5172" y="330"/>
                      </a:lnTo>
                      <a:lnTo>
                        <a:pt x="5178" y="330"/>
                      </a:lnTo>
                      <a:lnTo>
                        <a:pt x="5184" y="330"/>
                      </a:lnTo>
                      <a:lnTo>
                        <a:pt x="5190" y="330"/>
                      </a:lnTo>
                      <a:lnTo>
                        <a:pt x="5196" y="330"/>
                      </a:lnTo>
                      <a:lnTo>
                        <a:pt x="5202" y="330"/>
                      </a:lnTo>
                      <a:lnTo>
                        <a:pt x="5208" y="330"/>
                      </a:lnTo>
                      <a:lnTo>
                        <a:pt x="5214" y="330"/>
                      </a:lnTo>
                      <a:lnTo>
                        <a:pt x="5220" y="330"/>
                      </a:lnTo>
                      <a:lnTo>
                        <a:pt x="5226" y="330"/>
                      </a:lnTo>
                      <a:lnTo>
                        <a:pt x="5232" y="330"/>
                      </a:lnTo>
                      <a:lnTo>
                        <a:pt x="5238" y="330"/>
                      </a:lnTo>
                      <a:lnTo>
                        <a:pt x="5244" y="330"/>
                      </a:lnTo>
                      <a:lnTo>
                        <a:pt x="5250" y="330"/>
                      </a:lnTo>
                      <a:lnTo>
                        <a:pt x="5256" y="330"/>
                      </a:lnTo>
                      <a:lnTo>
                        <a:pt x="5262" y="330"/>
                      </a:lnTo>
                      <a:lnTo>
                        <a:pt x="5268" y="330"/>
                      </a:lnTo>
                      <a:lnTo>
                        <a:pt x="5274" y="330"/>
                      </a:lnTo>
                      <a:lnTo>
                        <a:pt x="5280" y="330"/>
                      </a:lnTo>
                      <a:lnTo>
                        <a:pt x="5286" y="330"/>
                      </a:lnTo>
                      <a:lnTo>
                        <a:pt x="5292" y="330"/>
                      </a:lnTo>
                      <a:lnTo>
                        <a:pt x="5298" y="330"/>
                      </a:lnTo>
                      <a:lnTo>
                        <a:pt x="5304" y="330"/>
                      </a:lnTo>
                    </a:path>
                  </a:pathLst>
                </a:custGeom>
                <a:noFill/>
                <a:ln w="1270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1" name="Freeform 157">
                  <a:extLst>
                    <a:ext uri="{FF2B5EF4-FFF2-40B4-BE49-F238E27FC236}">
                      <a16:creationId xmlns:a16="http://schemas.microsoft.com/office/drawing/2014/main" id="{53546CBE-11D4-49CE-5801-6381BE75717D}"/>
                    </a:ext>
                  </a:extLst>
                </p:cNvPr>
                <p:cNvSpPr>
                  <a:spLocks/>
                </p:cNvSpPr>
                <p:nvPr/>
              </p:nvSpPr>
              <p:spPr bwMode="auto">
                <a:xfrm>
                  <a:off x="228" y="2037"/>
                  <a:ext cx="5304" cy="216"/>
                </a:xfrm>
                <a:custGeom>
                  <a:avLst/>
                  <a:gdLst>
                    <a:gd name="T0" fmla="*/ 78 w 5304"/>
                    <a:gd name="T1" fmla="*/ 132 h 216"/>
                    <a:gd name="T2" fmla="*/ 162 w 5304"/>
                    <a:gd name="T3" fmla="*/ 156 h 216"/>
                    <a:gd name="T4" fmla="*/ 246 w 5304"/>
                    <a:gd name="T5" fmla="*/ 186 h 216"/>
                    <a:gd name="T6" fmla="*/ 330 w 5304"/>
                    <a:gd name="T7" fmla="*/ 210 h 216"/>
                    <a:gd name="T8" fmla="*/ 414 w 5304"/>
                    <a:gd name="T9" fmla="*/ 216 h 216"/>
                    <a:gd name="T10" fmla="*/ 498 w 5304"/>
                    <a:gd name="T11" fmla="*/ 216 h 216"/>
                    <a:gd name="T12" fmla="*/ 582 w 5304"/>
                    <a:gd name="T13" fmla="*/ 120 h 216"/>
                    <a:gd name="T14" fmla="*/ 666 w 5304"/>
                    <a:gd name="T15" fmla="*/ 12 h 216"/>
                    <a:gd name="T16" fmla="*/ 750 w 5304"/>
                    <a:gd name="T17" fmla="*/ 0 h 216"/>
                    <a:gd name="T18" fmla="*/ 834 w 5304"/>
                    <a:gd name="T19" fmla="*/ 24 h 216"/>
                    <a:gd name="T20" fmla="*/ 918 w 5304"/>
                    <a:gd name="T21" fmla="*/ 48 h 216"/>
                    <a:gd name="T22" fmla="*/ 1002 w 5304"/>
                    <a:gd name="T23" fmla="*/ 78 h 216"/>
                    <a:gd name="T24" fmla="*/ 1086 w 5304"/>
                    <a:gd name="T25" fmla="*/ 108 h 216"/>
                    <a:gd name="T26" fmla="*/ 1170 w 5304"/>
                    <a:gd name="T27" fmla="*/ 114 h 216"/>
                    <a:gd name="T28" fmla="*/ 1254 w 5304"/>
                    <a:gd name="T29" fmla="*/ 114 h 216"/>
                    <a:gd name="T30" fmla="*/ 1338 w 5304"/>
                    <a:gd name="T31" fmla="*/ 114 h 216"/>
                    <a:gd name="T32" fmla="*/ 1422 w 5304"/>
                    <a:gd name="T33" fmla="*/ 120 h 216"/>
                    <a:gd name="T34" fmla="*/ 1506 w 5304"/>
                    <a:gd name="T35" fmla="*/ 120 h 216"/>
                    <a:gd name="T36" fmla="*/ 1590 w 5304"/>
                    <a:gd name="T37" fmla="*/ 120 h 216"/>
                    <a:gd name="T38" fmla="*/ 1674 w 5304"/>
                    <a:gd name="T39" fmla="*/ 120 h 216"/>
                    <a:gd name="T40" fmla="*/ 1758 w 5304"/>
                    <a:gd name="T41" fmla="*/ 120 h 216"/>
                    <a:gd name="T42" fmla="*/ 1842 w 5304"/>
                    <a:gd name="T43" fmla="*/ 120 h 216"/>
                    <a:gd name="T44" fmla="*/ 1926 w 5304"/>
                    <a:gd name="T45" fmla="*/ 120 h 216"/>
                    <a:gd name="T46" fmla="*/ 2010 w 5304"/>
                    <a:gd name="T47" fmla="*/ 120 h 216"/>
                    <a:gd name="T48" fmla="*/ 2094 w 5304"/>
                    <a:gd name="T49" fmla="*/ 120 h 216"/>
                    <a:gd name="T50" fmla="*/ 2178 w 5304"/>
                    <a:gd name="T51" fmla="*/ 120 h 216"/>
                    <a:gd name="T52" fmla="*/ 2262 w 5304"/>
                    <a:gd name="T53" fmla="*/ 120 h 216"/>
                    <a:gd name="T54" fmla="*/ 2346 w 5304"/>
                    <a:gd name="T55" fmla="*/ 120 h 216"/>
                    <a:gd name="T56" fmla="*/ 2424 w 5304"/>
                    <a:gd name="T57" fmla="*/ 120 h 216"/>
                    <a:gd name="T58" fmla="*/ 2514 w 5304"/>
                    <a:gd name="T59" fmla="*/ 120 h 216"/>
                    <a:gd name="T60" fmla="*/ 2598 w 5304"/>
                    <a:gd name="T61" fmla="*/ 120 h 216"/>
                    <a:gd name="T62" fmla="*/ 2676 w 5304"/>
                    <a:gd name="T63" fmla="*/ 114 h 216"/>
                    <a:gd name="T64" fmla="*/ 2760 w 5304"/>
                    <a:gd name="T65" fmla="*/ 114 h 216"/>
                    <a:gd name="T66" fmla="*/ 2844 w 5304"/>
                    <a:gd name="T67" fmla="*/ 114 h 216"/>
                    <a:gd name="T68" fmla="*/ 2928 w 5304"/>
                    <a:gd name="T69" fmla="*/ 114 h 216"/>
                    <a:gd name="T70" fmla="*/ 3012 w 5304"/>
                    <a:gd name="T71" fmla="*/ 114 h 216"/>
                    <a:gd name="T72" fmla="*/ 3096 w 5304"/>
                    <a:gd name="T73" fmla="*/ 114 h 216"/>
                    <a:gd name="T74" fmla="*/ 3180 w 5304"/>
                    <a:gd name="T75" fmla="*/ 114 h 216"/>
                    <a:gd name="T76" fmla="*/ 3264 w 5304"/>
                    <a:gd name="T77" fmla="*/ 114 h 216"/>
                    <a:gd name="T78" fmla="*/ 3348 w 5304"/>
                    <a:gd name="T79" fmla="*/ 114 h 216"/>
                    <a:gd name="T80" fmla="*/ 3432 w 5304"/>
                    <a:gd name="T81" fmla="*/ 114 h 216"/>
                    <a:gd name="T82" fmla="*/ 3516 w 5304"/>
                    <a:gd name="T83" fmla="*/ 114 h 216"/>
                    <a:gd name="T84" fmla="*/ 3600 w 5304"/>
                    <a:gd name="T85" fmla="*/ 114 h 216"/>
                    <a:gd name="T86" fmla="*/ 3684 w 5304"/>
                    <a:gd name="T87" fmla="*/ 114 h 216"/>
                    <a:gd name="T88" fmla="*/ 3768 w 5304"/>
                    <a:gd name="T89" fmla="*/ 114 h 216"/>
                    <a:gd name="T90" fmla="*/ 3852 w 5304"/>
                    <a:gd name="T91" fmla="*/ 114 h 216"/>
                    <a:gd name="T92" fmla="*/ 3936 w 5304"/>
                    <a:gd name="T93" fmla="*/ 114 h 216"/>
                    <a:gd name="T94" fmla="*/ 4020 w 5304"/>
                    <a:gd name="T95" fmla="*/ 120 h 216"/>
                    <a:gd name="T96" fmla="*/ 4104 w 5304"/>
                    <a:gd name="T97" fmla="*/ 120 h 216"/>
                    <a:gd name="T98" fmla="*/ 4188 w 5304"/>
                    <a:gd name="T99" fmla="*/ 114 h 216"/>
                    <a:gd name="T100" fmla="*/ 4272 w 5304"/>
                    <a:gd name="T101" fmla="*/ 84 h 216"/>
                    <a:gd name="T102" fmla="*/ 4356 w 5304"/>
                    <a:gd name="T103" fmla="*/ 60 h 216"/>
                    <a:gd name="T104" fmla="*/ 4440 w 5304"/>
                    <a:gd name="T105" fmla="*/ 30 h 216"/>
                    <a:gd name="T106" fmla="*/ 4524 w 5304"/>
                    <a:gd name="T107" fmla="*/ 6 h 216"/>
                    <a:gd name="T108" fmla="*/ 4608 w 5304"/>
                    <a:gd name="T109" fmla="*/ 0 h 216"/>
                    <a:gd name="T110" fmla="*/ 4692 w 5304"/>
                    <a:gd name="T111" fmla="*/ 90 h 216"/>
                    <a:gd name="T112" fmla="*/ 4776 w 5304"/>
                    <a:gd name="T113" fmla="*/ 192 h 216"/>
                    <a:gd name="T114" fmla="*/ 4860 w 5304"/>
                    <a:gd name="T115" fmla="*/ 216 h 216"/>
                    <a:gd name="T116" fmla="*/ 4944 w 5304"/>
                    <a:gd name="T117" fmla="*/ 216 h 216"/>
                    <a:gd name="T118" fmla="*/ 5028 w 5304"/>
                    <a:gd name="T119" fmla="*/ 192 h 216"/>
                    <a:gd name="T120" fmla="*/ 5112 w 5304"/>
                    <a:gd name="T121" fmla="*/ 168 h 216"/>
                    <a:gd name="T122" fmla="*/ 5196 w 5304"/>
                    <a:gd name="T123" fmla="*/ 138 h 216"/>
                    <a:gd name="T124" fmla="*/ 5274 w 5304"/>
                    <a:gd name="T125" fmla="*/ 120 h 21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304" h="216">
                      <a:moveTo>
                        <a:pt x="0" y="120"/>
                      </a:moveTo>
                      <a:lnTo>
                        <a:pt x="0" y="120"/>
                      </a:lnTo>
                      <a:lnTo>
                        <a:pt x="6" y="120"/>
                      </a:lnTo>
                      <a:lnTo>
                        <a:pt x="12" y="120"/>
                      </a:lnTo>
                      <a:lnTo>
                        <a:pt x="18" y="120"/>
                      </a:lnTo>
                      <a:lnTo>
                        <a:pt x="24" y="120"/>
                      </a:lnTo>
                      <a:lnTo>
                        <a:pt x="30" y="120"/>
                      </a:lnTo>
                      <a:lnTo>
                        <a:pt x="36" y="120"/>
                      </a:lnTo>
                      <a:lnTo>
                        <a:pt x="42" y="120"/>
                      </a:lnTo>
                      <a:lnTo>
                        <a:pt x="48" y="120"/>
                      </a:lnTo>
                      <a:lnTo>
                        <a:pt x="54" y="120"/>
                      </a:lnTo>
                      <a:lnTo>
                        <a:pt x="54" y="126"/>
                      </a:lnTo>
                      <a:lnTo>
                        <a:pt x="60" y="126"/>
                      </a:lnTo>
                      <a:lnTo>
                        <a:pt x="66" y="126"/>
                      </a:lnTo>
                      <a:lnTo>
                        <a:pt x="72" y="126"/>
                      </a:lnTo>
                      <a:lnTo>
                        <a:pt x="78" y="132"/>
                      </a:lnTo>
                      <a:lnTo>
                        <a:pt x="84" y="132"/>
                      </a:lnTo>
                      <a:lnTo>
                        <a:pt x="90" y="132"/>
                      </a:lnTo>
                      <a:lnTo>
                        <a:pt x="96" y="138"/>
                      </a:lnTo>
                      <a:lnTo>
                        <a:pt x="102" y="138"/>
                      </a:lnTo>
                      <a:lnTo>
                        <a:pt x="108" y="138"/>
                      </a:lnTo>
                      <a:lnTo>
                        <a:pt x="114" y="144"/>
                      </a:lnTo>
                      <a:lnTo>
                        <a:pt x="120" y="144"/>
                      </a:lnTo>
                      <a:lnTo>
                        <a:pt x="126" y="144"/>
                      </a:lnTo>
                      <a:lnTo>
                        <a:pt x="132" y="150"/>
                      </a:lnTo>
                      <a:lnTo>
                        <a:pt x="138" y="150"/>
                      </a:lnTo>
                      <a:lnTo>
                        <a:pt x="144" y="150"/>
                      </a:lnTo>
                      <a:lnTo>
                        <a:pt x="150" y="156"/>
                      </a:lnTo>
                      <a:lnTo>
                        <a:pt x="156" y="156"/>
                      </a:lnTo>
                      <a:lnTo>
                        <a:pt x="162" y="156"/>
                      </a:lnTo>
                      <a:lnTo>
                        <a:pt x="168" y="162"/>
                      </a:lnTo>
                      <a:lnTo>
                        <a:pt x="174" y="162"/>
                      </a:lnTo>
                      <a:lnTo>
                        <a:pt x="180" y="162"/>
                      </a:lnTo>
                      <a:lnTo>
                        <a:pt x="186" y="168"/>
                      </a:lnTo>
                      <a:lnTo>
                        <a:pt x="192" y="168"/>
                      </a:lnTo>
                      <a:lnTo>
                        <a:pt x="198" y="168"/>
                      </a:lnTo>
                      <a:lnTo>
                        <a:pt x="204" y="174"/>
                      </a:lnTo>
                      <a:lnTo>
                        <a:pt x="210" y="174"/>
                      </a:lnTo>
                      <a:lnTo>
                        <a:pt x="216" y="174"/>
                      </a:lnTo>
                      <a:lnTo>
                        <a:pt x="222" y="180"/>
                      </a:lnTo>
                      <a:lnTo>
                        <a:pt x="228" y="180"/>
                      </a:lnTo>
                      <a:lnTo>
                        <a:pt x="234" y="180"/>
                      </a:lnTo>
                      <a:lnTo>
                        <a:pt x="234" y="186"/>
                      </a:lnTo>
                      <a:lnTo>
                        <a:pt x="240" y="186"/>
                      </a:lnTo>
                      <a:lnTo>
                        <a:pt x="246" y="186"/>
                      </a:lnTo>
                      <a:lnTo>
                        <a:pt x="252" y="186"/>
                      </a:lnTo>
                      <a:lnTo>
                        <a:pt x="252" y="192"/>
                      </a:lnTo>
                      <a:lnTo>
                        <a:pt x="258" y="192"/>
                      </a:lnTo>
                      <a:lnTo>
                        <a:pt x="264" y="192"/>
                      </a:lnTo>
                      <a:lnTo>
                        <a:pt x="270" y="192"/>
                      </a:lnTo>
                      <a:lnTo>
                        <a:pt x="270" y="198"/>
                      </a:lnTo>
                      <a:lnTo>
                        <a:pt x="276" y="198"/>
                      </a:lnTo>
                      <a:lnTo>
                        <a:pt x="282" y="198"/>
                      </a:lnTo>
                      <a:lnTo>
                        <a:pt x="288" y="198"/>
                      </a:lnTo>
                      <a:lnTo>
                        <a:pt x="288" y="204"/>
                      </a:lnTo>
                      <a:lnTo>
                        <a:pt x="294" y="204"/>
                      </a:lnTo>
                      <a:lnTo>
                        <a:pt x="300" y="204"/>
                      </a:lnTo>
                      <a:lnTo>
                        <a:pt x="306" y="204"/>
                      </a:lnTo>
                      <a:lnTo>
                        <a:pt x="312" y="204"/>
                      </a:lnTo>
                      <a:lnTo>
                        <a:pt x="312" y="210"/>
                      </a:lnTo>
                      <a:lnTo>
                        <a:pt x="318" y="210"/>
                      </a:lnTo>
                      <a:lnTo>
                        <a:pt x="324" y="210"/>
                      </a:lnTo>
                      <a:lnTo>
                        <a:pt x="330" y="210"/>
                      </a:lnTo>
                      <a:lnTo>
                        <a:pt x="336" y="210"/>
                      </a:lnTo>
                      <a:lnTo>
                        <a:pt x="342" y="210"/>
                      </a:lnTo>
                      <a:lnTo>
                        <a:pt x="348" y="210"/>
                      </a:lnTo>
                      <a:lnTo>
                        <a:pt x="348" y="216"/>
                      </a:lnTo>
                      <a:lnTo>
                        <a:pt x="354" y="216"/>
                      </a:lnTo>
                      <a:lnTo>
                        <a:pt x="360" y="216"/>
                      </a:lnTo>
                      <a:lnTo>
                        <a:pt x="366" y="216"/>
                      </a:lnTo>
                      <a:lnTo>
                        <a:pt x="372" y="216"/>
                      </a:lnTo>
                      <a:lnTo>
                        <a:pt x="378" y="216"/>
                      </a:lnTo>
                      <a:lnTo>
                        <a:pt x="384" y="216"/>
                      </a:lnTo>
                      <a:lnTo>
                        <a:pt x="390" y="216"/>
                      </a:lnTo>
                      <a:lnTo>
                        <a:pt x="396" y="216"/>
                      </a:lnTo>
                      <a:lnTo>
                        <a:pt x="402" y="216"/>
                      </a:lnTo>
                      <a:lnTo>
                        <a:pt x="408" y="216"/>
                      </a:lnTo>
                      <a:lnTo>
                        <a:pt x="414" y="216"/>
                      </a:lnTo>
                      <a:lnTo>
                        <a:pt x="420" y="216"/>
                      </a:lnTo>
                      <a:lnTo>
                        <a:pt x="426" y="216"/>
                      </a:lnTo>
                      <a:lnTo>
                        <a:pt x="432" y="216"/>
                      </a:lnTo>
                      <a:lnTo>
                        <a:pt x="438" y="216"/>
                      </a:lnTo>
                      <a:lnTo>
                        <a:pt x="444" y="216"/>
                      </a:lnTo>
                      <a:lnTo>
                        <a:pt x="450" y="216"/>
                      </a:lnTo>
                      <a:lnTo>
                        <a:pt x="456" y="216"/>
                      </a:lnTo>
                      <a:lnTo>
                        <a:pt x="462" y="216"/>
                      </a:lnTo>
                      <a:lnTo>
                        <a:pt x="468" y="216"/>
                      </a:lnTo>
                      <a:lnTo>
                        <a:pt x="474" y="216"/>
                      </a:lnTo>
                      <a:lnTo>
                        <a:pt x="480" y="216"/>
                      </a:lnTo>
                      <a:lnTo>
                        <a:pt x="486" y="216"/>
                      </a:lnTo>
                      <a:lnTo>
                        <a:pt x="492" y="216"/>
                      </a:lnTo>
                      <a:lnTo>
                        <a:pt x="498" y="216"/>
                      </a:lnTo>
                      <a:lnTo>
                        <a:pt x="498" y="210"/>
                      </a:lnTo>
                      <a:lnTo>
                        <a:pt x="504" y="210"/>
                      </a:lnTo>
                      <a:lnTo>
                        <a:pt x="510" y="210"/>
                      </a:lnTo>
                      <a:lnTo>
                        <a:pt x="510" y="204"/>
                      </a:lnTo>
                      <a:lnTo>
                        <a:pt x="516" y="204"/>
                      </a:lnTo>
                      <a:lnTo>
                        <a:pt x="516" y="198"/>
                      </a:lnTo>
                      <a:lnTo>
                        <a:pt x="522" y="198"/>
                      </a:lnTo>
                      <a:lnTo>
                        <a:pt x="522" y="192"/>
                      </a:lnTo>
                      <a:lnTo>
                        <a:pt x="528" y="192"/>
                      </a:lnTo>
                      <a:lnTo>
                        <a:pt x="528" y="186"/>
                      </a:lnTo>
                      <a:lnTo>
                        <a:pt x="528" y="180"/>
                      </a:lnTo>
                      <a:lnTo>
                        <a:pt x="534" y="180"/>
                      </a:lnTo>
                      <a:lnTo>
                        <a:pt x="534" y="174"/>
                      </a:lnTo>
                      <a:lnTo>
                        <a:pt x="540" y="174"/>
                      </a:lnTo>
                      <a:lnTo>
                        <a:pt x="540" y="168"/>
                      </a:lnTo>
                      <a:lnTo>
                        <a:pt x="546" y="168"/>
                      </a:lnTo>
                      <a:lnTo>
                        <a:pt x="546" y="162"/>
                      </a:lnTo>
                      <a:lnTo>
                        <a:pt x="552" y="162"/>
                      </a:lnTo>
                      <a:lnTo>
                        <a:pt x="552" y="156"/>
                      </a:lnTo>
                      <a:lnTo>
                        <a:pt x="552" y="150"/>
                      </a:lnTo>
                      <a:lnTo>
                        <a:pt x="558" y="150"/>
                      </a:lnTo>
                      <a:lnTo>
                        <a:pt x="558" y="144"/>
                      </a:lnTo>
                      <a:lnTo>
                        <a:pt x="564" y="144"/>
                      </a:lnTo>
                      <a:lnTo>
                        <a:pt x="564" y="138"/>
                      </a:lnTo>
                      <a:lnTo>
                        <a:pt x="570" y="138"/>
                      </a:lnTo>
                      <a:lnTo>
                        <a:pt x="570" y="132"/>
                      </a:lnTo>
                      <a:lnTo>
                        <a:pt x="576" y="126"/>
                      </a:lnTo>
                      <a:lnTo>
                        <a:pt x="576" y="120"/>
                      </a:lnTo>
                      <a:lnTo>
                        <a:pt x="582" y="120"/>
                      </a:lnTo>
                      <a:lnTo>
                        <a:pt x="582" y="114"/>
                      </a:lnTo>
                      <a:lnTo>
                        <a:pt x="588" y="114"/>
                      </a:lnTo>
                      <a:lnTo>
                        <a:pt x="588" y="108"/>
                      </a:lnTo>
                      <a:lnTo>
                        <a:pt x="594" y="108"/>
                      </a:lnTo>
                      <a:lnTo>
                        <a:pt x="594" y="102"/>
                      </a:lnTo>
                      <a:lnTo>
                        <a:pt x="600" y="102"/>
                      </a:lnTo>
                      <a:lnTo>
                        <a:pt x="600" y="96"/>
                      </a:lnTo>
                      <a:lnTo>
                        <a:pt x="606" y="90"/>
                      </a:lnTo>
                      <a:lnTo>
                        <a:pt x="606" y="84"/>
                      </a:lnTo>
                      <a:lnTo>
                        <a:pt x="612" y="84"/>
                      </a:lnTo>
                      <a:lnTo>
                        <a:pt x="612" y="78"/>
                      </a:lnTo>
                      <a:lnTo>
                        <a:pt x="618" y="78"/>
                      </a:lnTo>
                      <a:lnTo>
                        <a:pt x="618" y="72"/>
                      </a:lnTo>
                      <a:lnTo>
                        <a:pt x="624" y="72"/>
                      </a:lnTo>
                      <a:lnTo>
                        <a:pt x="624" y="66"/>
                      </a:lnTo>
                      <a:lnTo>
                        <a:pt x="630" y="60"/>
                      </a:lnTo>
                      <a:lnTo>
                        <a:pt x="630" y="54"/>
                      </a:lnTo>
                      <a:lnTo>
                        <a:pt x="636" y="54"/>
                      </a:lnTo>
                      <a:lnTo>
                        <a:pt x="636" y="48"/>
                      </a:lnTo>
                      <a:lnTo>
                        <a:pt x="642" y="48"/>
                      </a:lnTo>
                      <a:lnTo>
                        <a:pt x="642" y="42"/>
                      </a:lnTo>
                      <a:lnTo>
                        <a:pt x="648" y="42"/>
                      </a:lnTo>
                      <a:lnTo>
                        <a:pt x="648" y="36"/>
                      </a:lnTo>
                      <a:lnTo>
                        <a:pt x="654" y="30"/>
                      </a:lnTo>
                      <a:lnTo>
                        <a:pt x="654" y="24"/>
                      </a:lnTo>
                      <a:lnTo>
                        <a:pt x="660" y="24"/>
                      </a:lnTo>
                      <a:lnTo>
                        <a:pt x="660" y="18"/>
                      </a:lnTo>
                      <a:lnTo>
                        <a:pt x="666" y="18"/>
                      </a:lnTo>
                      <a:lnTo>
                        <a:pt x="666" y="12"/>
                      </a:lnTo>
                      <a:lnTo>
                        <a:pt x="672" y="12"/>
                      </a:lnTo>
                      <a:lnTo>
                        <a:pt x="672" y="6"/>
                      </a:lnTo>
                      <a:lnTo>
                        <a:pt x="678" y="6"/>
                      </a:lnTo>
                      <a:lnTo>
                        <a:pt x="678" y="0"/>
                      </a:lnTo>
                      <a:lnTo>
                        <a:pt x="684" y="0"/>
                      </a:lnTo>
                      <a:lnTo>
                        <a:pt x="690" y="0"/>
                      </a:lnTo>
                      <a:lnTo>
                        <a:pt x="696" y="0"/>
                      </a:lnTo>
                      <a:lnTo>
                        <a:pt x="702" y="0"/>
                      </a:lnTo>
                      <a:lnTo>
                        <a:pt x="708" y="0"/>
                      </a:lnTo>
                      <a:lnTo>
                        <a:pt x="714" y="0"/>
                      </a:lnTo>
                      <a:lnTo>
                        <a:pt x="720" y="0"/>
                      </a:lnTo>
                      <a:lnTo>
                        <a:pt x="726" y="0"/>
                      </a:lnTo>
                      <a:lnTo>
                        <a:pt x="732" y="0"/>
                      </a:lnTo>
                      <a:lnTo>
                        <a:pt x="738" y="0"/>
                      </a:lnTo>
                      <a:lnTo>
                        <a:pt x="744" y="0"/>
                      </a:lnTo>
                      <a:lnTo>
                        <a:pt x="750" y="0"/>
                      </a:lnTo>
                      <a:lnTo>
                        <a:pt x="756" y="0"/>
                      </a:lnTo>
                      <a:lnTo>
                        <a:pt x="762" y="0"/>
                      </a:lnTo>
                      <a:lnTo>
                        <a:pt x="768" y="0"/>
                      </a:lnTo>
                      <a:lnTo>
                        <a:pt x="774" y="0"/>
                      </a:lnTo>
                      <a:lnTo>
                        <a:pt x="774" y="6"/>
                      </a:lnTo>
                      <a:lnTo>
                        <a:pt x="780" y="6"/>
                      </a:lnTo>
                      <a:lnTo>
                        <a:pt x="786" y="6"/>
                      </a:lnTo>
                      <a:lnTo>
                        <a:pt x="792" y="6"/>
                      </a:lnTo>
                      <a:lnTo>
                        <a:pt x="792" y="12"/>
                      </a:lnTo>
                      <a:lnTo>
                        <a:pt x="798" y="12"/>
                      </a:lnTo>
                      <a:lnTo>
                        <a:pt x="804" y="12"/>
                      </a:lnTo>
                      <a:lnTo>
                        <a:pt x="810" y="12"/>
                      </a:lnTo>
                      <a:lnTo>
                        <a:pt x="810" y="18"/>
                      </a:lnTo>
                      <a:lnTo>
                        <a:pt x="816" y="18"/>
                      </a:lnTo>
                      <a:lnTo>
                        <a:pt x="822" y="18"/>
                      </a:lnTo>
                      <a:lnTo>
                        <a:pt x="828" y="18"/>
                      </a:lnTo>
                      <a:lnTo>
                        <a:pt x="828" y="24"/>
                      </a:lnTo>
                      <a:lnTo>
                        <a:pt x="834" y="24"/>
                      </a:lnTo>
                      <a:lnTo>
                        <a:pt x="840" y="24"/>
                      </a:lnTo>
                      <a:lnTo>
                        <a:pt x="846" y="24"/>
                      </a:lnTo>
                      <a:lnTo>
                        <a:pt x="852" y="30"/>
                      </a:lnTo>
                      <a:lnTo>
                        <a:pt x="858" y="30"/>
                      </a:lnTo>
                      <a:lnTo>
                        <a:pt x="864" y="30"/>
                      </a:lnTo>
                      <a:lnTo>
                        <a:pt x="870" y="36"/>
                      </a:lnTo>
                      <a:lnTo>
                        <a:pt x="876" y="36"/>
                      </a:lnTo>
                      <a:lnTo>
                        <a:pt x="882" y="36"/>
                      </a:lnTo>
                      <a:lnTo>
                        <a:pt x="888" y="42"/>
                      </a:lnTo>
                      <a:lnTo>
                        <a:pt x="894" y="42"/>
                      </a:lnTo>
                      <a:lnTo>
                        <a:pt x="900" y="42"/>
                      </a:lnTo>
                      <a:lnTo>
                        <a:pt x="906" y="48"/>
                      </a:lnTo>
                      <a:lnTo>
                        <a:pt x="912" y="48"/>
                      </a:lnTo>
                      <a:lnTo>
                        <a:pt x="918" y="48"/>
                      </a:lnTo>
                      <a:lnTo>
                        <a:pt x="924" y="54"/>
                      </a:lnTo>
                      <a:lnTo>
                        <a:pt x="930" y="54"/>
                      </a:lnTo>
                      <a:lnTo>
                        <a:pt x="936" y="54"/>
                      </a:lnTo>
                      <a:lnTo>
                        <a:pt x="942" y="60"/>
                      </a:lnTo>
                      <a:lnTo>
                        <a:pt x="948" y="60"/>
                      </a:lnTo>
                      <a:lnTo>
                        <a:pt x="954" y="60"/>
                      </a:lnTo>
                      <a:lnTo>
                        <a:pt x="960" y="66"/>
                      </a:lnTo>
                      <a:lnTo>
                        <a:pt x="966" y="66"/>
                      </a:lnTo>
                      <a:lnTo>
                        <a:pt x="972" y="66"/>
                      </a:lnTo>
                      <a:lnTo>
                        <a:pt x="978" y="72"/>
                      </a:lnTo>
                      <a:lnTo>
                        <a:pt x="984" y="72"/>
                      </a:lnTo>
                      <a:lnTo>
                        <a:pt x="990" y="72"/>
                      </a:lnTo>
                      <a:lnTo>
                        <a:pt x="996" y="78"/>
                      </a:lnTo>
                      <a:lnTo>
                        <a:pt x="1002" y="78"/>
                      </a:lnTo>
                      <a:lnTo>
                        <a:pt x="1008" y="78"/>
                      </a:lnTo>
                      <a:lnTo>
                        <a:pt x="1014" y="84"/>
                      </a:lnTo>
                      <a:lnTo>
                        <a:pt x="1020" y="84"/>
                      </a:lnTo>
                      <a:lnTo>
                        <a:pt x="1026" y="84"/>
                      </a:lnTo>
                      <a:lnTo>
                        <a:pt x="1032" y="90"/>
                      </a:lnTo>
                      <a:lnTo>
                        <a:pt x="1038" y="90"/>
                      </a:lnTo>
                      <a:lnTo>
                        <a:pt x="1044" y="90"/>
                      </a:lnTo>
                      <a:lnTo>
                        <a:pt x="1050" y="90"/>
                      </a:lnTo>
                      <a:lnTo>
                        <a:pt x="1050" y="96"/>
                      </a:lnTo>
                      <a:lnTo>
                        <a:pt x="1056" y="96"/>
                      </a:lnTo>
                      <a:lnTo>
                        <a:pt x="1062" y="96"/>
                      </a:lnTo>
                      <a:lnTo>
                        <a:pt x="1068" y="96"/>
                      </a:lnTo>
                      <a:lnTo>
                        <a:pt x="1068" y="102"/>
                      </a:lnTo>
                      <a:lnTo>
                        <a:pt x="1074" y="102"/>
                      </a:lnTo>
                      <a:lnTo>
                        <a:pt x="1080" y="102"/>
                      </a:lnTo>
                      <a:lnTo>
                        <a:pt x="1086" y="102"/>
                      </a:lnTo>
                      <a:lnTo>
                        <a:pt x="1086" y="108"/>
                      </a:lnTo>
                      <a:lnTo>
                        <a:pt x="1092" y="108"/>
                      </a:lnTo>
                      <a:lnTo>
                        <a:pt x="1098" y="108"/>
                      </a:lnTo>
                      <a:lnTo>
                        <a:pt x="1104" y="108"/>
                      </a:lnTo>
                      <a:lnTo>
                        <a:pt x="1110" y="114"/>
                      </a:lnTo>
                      <a:lnTo>
                        <a:pt x="1116" y="114"/>
                      </a:lnTo>
                      <a:lnTo>
                        <a:pt x="1122" y="114"/>
                      </a:lnTo>
                      <a:lnTo>
                        <a:pt x="1128" y="114"/>
                      </a:lnTo>
                      <a:lnTo>
                        <a:pt x="1134" y="114"/>
                      </a:lnTo>
                      <a:lnTo>
                        <a:pt x="1140" y="114"/>
                      </a:lnTo>
                      <a:lnTo>
                        <a:pt x="1146" y="114"/>
                      </a:lnTo>
                      <a:lnTo>
                        <a:pt x="1152" y="114"/>
                      </a:lnTo>
                      <a:lnTo>
                        <a:pt x="1158" y="114"/>
                      </a:lnTo>
                      <a:lnTo>
                        <a:pt x="1164" y="114"/>
                      </a:lnTo>
                      <a:lnTo>
                        <a:pt x="1170" y="114"/>
                      </a:lnTo>
                      <a:lnTo>
                        <a:pt x="1176" y="114"/>
                      </a:lnTo>
                      <a:lnTo>
                        <a:pt x="1182" y="114"/>
                      </a:lnTo>
                      <a:lnTo>
                        <a:pt x="1188" y="114"/>
                      </a:lnTo>
                      <a:lnTo>
                        <a:pt x="1194" y="114"/>
                      </a:lnTo>
                      <a:lnTo>
                        <a:pt x="1200" y="114"/>
                      </a:lnTo>
                      <a:lnTo>
                        <a:pt x="1206" y="114"/>
                      </a:lnTo>
                      <a:lnTo>
                        <a:pt x="1212" y="114"/>
                      </a:lnTo>
                      <a:lnTo>
                        <a:pt x="1218" y="114"/>
                      </a:lnTo>
                      <a:lnTo>
                        <a:pt x="1224" y="114"/>
                      </a:lnTo>
                      <a:lnTo>
                        <a:pt x="1230" y="114"/>
                      </a:lnTo>
                      <a:lnTo>
                        <a:pt x="1236" y="114"/>
                      </a:lnTo>
                      <a:lnTo>
                        <a:pt x="1242" y="114"/>
                      </a:lnTo>
                      <a:lnTo>
                        <a:pt x="1248" y="114"/>
                      </a:lnTo>
                      <a:lnTo>
                        <a:pt x="1254" y="114"/>
                      </a:lnTo>
                      <a:lnTo>
                        <a:pt x="1260" y="114"/>
                      </a:lnTo>
                      <a:lnTo>
                        <a:pt x="1266" y="114"/>
                      </a:lnTo>
                      <a:lnTo>
                        <a:pt x="1272" y="114"/>
                      </a:lnTo>
                      <a:lnTo>
                        <a:pt x="1278" y="114"/>
                      </a:lnTo>
                      <a:lnTo>
                        <a:pt x="1284" y="114"/>
                      </a:lnTo>
                      <a:lnTo>
                        <a:pt x="1290" y="114"/>
                      </a:lnTo>
                      <a:lnTo>
                        <a:pt x="1296" y="114"/>
                      </a:lnTo>
                      <a:lnTo>
                        <a:pt x="1302" y="114"/>
                      </a:lnTo>
                      <a:lnTo>
                        <a:pt x="1308" y="114"/>
                      </a:lnTo>
                      <a:lnTo>
                        <a:pt x="1314" y="114"/>
                      </a:lnTo>
                      <a:lnTo>
                        <a:pt x="1320" y="114"/>
                      </a:lnTo>
                      <a:lnTo>
                        <a:pt x="1326" y="114"/>
                      </a:lnTo>
                      <a:lnTo>
                        <a:pt x="1332" y="114"/>
                      </a:lnTo>
                      <a:lnTo>
                        <a:pt x="1338" y="114"/>
                      </a:lnTo>
                      <a:lnTo>
                        <a:pt x="1344" y="114"/>
                      </a:lnTo>
                      <a:lnTo>
                        <a:pt x="1350" y="114"/>
                      </a:lnTo>
                      <a:lnTo>
                        <a:pt x="1350" y="120"/>
                      </a:lnTo>
                      <a:lnTo>
                        <a:pt x="1356" y="120"/>
                      </a:lnTo>
                      <a:lnTo>
                        <a:pt x="1362" y="120"/>
                      </a:lnTo>
                      <a:lnTo>
                        <a:pt x="1368" y="120"/>
                      </a:lnTo>
                      <a:lnTo>
                        <a:pt x="1374" y="120"/>
                      </a:lnTo>
                      <a:lnTo>
                        <a:pt x="1380" y="120"/>
                      </a:lnTo>
                      <a:lnTo>
                        <a:pt x="1386" y="120"/>
                      </a:lnTo>
                      <a:lnTo>
                        <a:pt x="1392" y="120"/>
                      </a:lnTo>
                      <a:lnTo>
                        <a:pt x="1398" y="120"/>
                      </a:lnTo>
                      <a:lnTo>
                        <a:pt x="1404" y="120"/>
                      </a:lnTo>
                      <a:lnTo>
                        <a:pt x="1410" y="120"/>
                      </a:lnTo>
                      <a:lnTo>
                        <a:pt x="1416" y="120"/>
                      </a:lnTo>
                      <a:lnTo>
                        <a:pt x="1422" y="120"/>
                      </a:lnTo>
                      <a:lnTo>
                        <a:pt x="1428" y="120"/>
                      </a:lnTo>
                      <a:lnTo>
                        <a:pt x="1434" y="120"/>
                      </a:lnTo>
                      <a:lnTo>
                        <a:pt x="1440" y="120"/>
                      </a:lnTo>
                      <a:lnTo>
                        <a:pt x="1446" y="120"/>
                      </a:lnTo>
                      <a:lnTo>
                        <a:pt x="1452" y="120"/>
                      </a:lnTo>
                      <a:lnTo>
                        <a:pt x="1458" y="120"/>
                      </a:lnTo>
                      <a:lnTo>
                        <a:pt x="1464" y="120"/>
                      </a:lnTo>
                      <a:lnTo>
                        <a:pt x="1470" y="120"/>
                      </a:lnTo>
                      <a:lnTo>
                        <a:pt x="1476" y="120"/>
                      </a:lnTo>
                      <a:lnTo>
                        <a:pt x="1482" y="120"/>
                      </a:lnTo>
                      <a:lnTo>
                        <a:pt x="1488" y="120"/>
                      </a:lnTo>
                      <a:lnTo>
                        <a:pt x="1494" y="120"/>
                      </a:lnTo>
                      <a:lnTo>
                        <a:pt x="1500" y="120"/>
                      </a:lnTo>
                      <a:lnTo>
                        <a:pt x="1506" y="120"/>
                      </a:lnTo>
                      <a:lnTo>
                        <a:pt x="1512" y="120"/>
                      </a:lnTo>
                      <a:lnTo>
                        <a:pt x="1518" y="120"/>
                      </a:lnTo>
                      <a:lnTo>
                        <a:pt x="1524" y="120"/>
                      </a:lnTo>
                      <a:lnTo>
                        <a:pt x="1530" y="120"/>
                      </a:lnTo>
                      <a:lnTo>
                        <a:pt x="1536" y="120"/>
                      </a:lnTo>
                      <a:lnTo>
                        <a:pt x="1542" y="120"/>
                      </a:lnTo>
                      <a:lnTo>
                        <a:pt x="1548" y="120"/>
                      </a:lnTo>
                      <a:lnTo>
                        <a:pt x="1554" y="120"/>
                      </a:lnTo>
                      <a:lnTo>
                        <a:pt x="1560" y="120"/>
                      </a:lnTo>
                      <a:lnTo>
                        <a:pt x="1566" y="120"/>
                      </a:lnTo>
                      <a:lnTo>
                        <a:pt x="1572" y="120"/>
                      </a:lnTo>
                      <a:lnTo>
                        <a:pt x="1578" y="120"/>
                      </a:lnTo>
                      <a:lnTo>
                        <a:pt x="1584" y="120"/>
                      </a:lnTo>
                      <a:lnTo>
                        <a:pt x="1590" y="120"/>
                      </a:lnTo>
                      <a:lnTo>
                        <a:pt x="1596" y="120"/>
                      </a:lnTo>
                      <a:lnTo>
                        <a:pt x="1602" y="120"/>
                      </a:lnTo>
                      <a:lnTo>
                        <a:pt x="1608" y="120"/>
                      </a:lnTo>
                      <a:lnTo>
                        <a:pt x="1614" y="120"/>
                      </a:lnTo>
                      <a:lnTo>
                        <a:pt x="1620" y="120"/>
                      </a:lnTo>
                      <a:lnTo>
                        <a:pt x="1626" y="120"/>
                      </a:lnTo>
                      <a:lnTo>
                        <a:pt x="1632" y="120"/>
                      </a:lnTo>
                      <a:lnTo>
                        <a:pt x="1638" y="120"/>
                      </a:lnTo>
                      <a:lnTo>
                        <a:pt x="1644" y="120"/>
                      </a:lnTo>
                      <a:lnTo>
                        <a:pt x="1650" y="120"/>
                      </a:lnTo>
                      <a:lnTo>
                        <a:pt x="1656" y="120"/>
                      </a:lnTo>
                      <a:lnTo>
                        <a:pt x="1662" y="120"/>
                      </a:lnTo>
                      <a:lnTo>
                        <a:pt x="1668" y="120"/>
                      </a:lnTo>
                      <a:lnTo>
                        <a:pt x="1674" y="120"/>
                      </a:lnTo>
                      <a:lnTo>
                        <a:pt x="1680" y="120"/>
                      </a:lnTo>
                      <a:lnTo>
                        <a:pt x="1686" y="120"/>
                      </a:lnTo>
                      <a:lnTo>
                        <a:pt x="1692" y="120"/>
                      </a:lnTo>
                      <a:lnTo>
                        <a:pt x="1698" y="120"/>
                      </a:lnTo>
                      <a:lnTo>
                        <a:pt x="1704" y="120"/>
                      </a:lnTo>
                      <a:lnTo>
                        <a:pt x="1710" y="120"/>
                      </a:lnTo>
                      <a:lnTo>
                        <a:pt x="1716" y="120"/>
                      </a:lnTo>
                      <a:lnTo>
                        <a:pt x="1722" y="120"/>
                      </a:lnTo>
                      <a:lnTo>
                        <a:pt x="1728" y="120"/>
                      </a:lnTo>
                      <a:lnTo>
                        <a:pt x="1734" y="120"/>
                      </a:lnTo>
                      <a:lnTo>
                        <a:pt x="1740" y="120"/>
                      </a:lnTo>
                      <a:lnTo>
                        <a:pt x="1746" y="120"/>
                      </a:lnTo>
                      <a:lnTo>
                        <a:pt x="1752" y="120"/>
                      </a:lnTo>
                      <a:lnTo>
                        <a:pt x="1758" y="120"/>
                      </a:lnTo>
                      <a:lnTo>
                        <a:pt x="1764" y="120"/>
                      </a:lnTo>
                      <a:lnTo>
                        <a:pt x="1770" y="120"/>
                      </a:lnTo>
                      <a:lnTo>
                        <a:pt x="1776" y="120"/>
                      </a:lnTo>
                      <a:lnTo>
                        <a:pt x="1782" y="120"/>
                      </a:lnTo>
                      <a:lnTo>
                        <a:pt x="1788" y="120"/>
                      </a:lnTo>
                      <a:lnTo>
                        <a:pt x="1794" y="120"/>
                      </a:lnTo>
                      <a:lnTo>
                        <a:pt x="1800" y="120"/>
                      </a:lnTo>
                      <a:lnTo>
                        <a:pt x="1806" y="120"/>
                      </a:lnTo>
                      <a:lnTo>
                        <a:pt x="1812" y="120"/>
                      </a:lnTo>
                      <a:lnTo>
                        <a:pt x="1818" y="120"/>
                      </a:lnTo>
                      <a:lnTo>
                        <a:pt x="1824" y="120"/>
                      </a:lnTo>
                      <a:lnTo>
                        <a:pt x="1830" y="120"/>
                      </a:lnTo>
                      <a:lnTo>
                        <a:pt x="1836" y="120"/>
                      </a:lnTo>
                      <a:lnTo>
                        <a:pt x="1842" y="120"/>
                      </a:lnTo>
                      <a:lnTo>
                        <a:pt x="1848" y="120"/>
                      </a:lnTo>
                      <a:lnTo>
                        <a:pt x="1854" y="120"/>
                      </a:lnTo>
                      <a:lnTo>
                        <a:pt x="1860" y="120"/>
                      </a:lnTo>
                      <a:lnTo>
                        <a:pt x="1866" y="120"/>
                      </a:lnTo>
                      <a:lnTo>
                        <a:pt x="1872" y="120"/>
                      </a:lnTo>
                      <a:lnTo>
                        <a:pt x="1878" y="120"/>
                      </a:lnTo>
                      <a:lnTo>
                        <a:pt x="1884" y="120"/>
                      </a:lnTo>
                      <a:lnTo>
                        <a:pt x="1890" y="120"/>
                      </a:lnTo>
                      <a:lnTo>
                        <a:pt x="1896" y="120"/>
                      </a:lnTo>
                      <a:lnTo>
                        <a:pt x="1902" y="120"/>
                      </a:lnTo>
                      <a:lnTo>
                        <a:pt x="1908" y="120"/>
                      </a:lnTo>
                      <a:lnTo>
                        <a:pt x="1914" y="120"/>
                      </a:lnTo>
                      <a:lnTo>
                        <a:pt x="1920" y="120"/>
                      </a:lnTo>
                      <a:lnTo>
                        <a:pt x="1926" y="120"/>
                      </a:lnTo>
                      <a:lnTo>
                        <a:pt x="1932" y="120"/>
                      </a:lnTo>
                      <a:lnTo>
                        <a:pt x="1938" y="120"/>
                      </a:lnTo>
                      <a:lnTo>
                        <a:pt x="1944" y="120"/>
                      </a:lnTo>
                      <a:lnTo>
                        <a:pt x="1950" y="120"/>
                      </a:lnTo>
                      <a:lnTo>
                        <a:pt x="1956" y="120"/>
                      </a:lnTo>
                      <a:lnTo>
                        <a:pt x="1962" y="120"/>
                      </a:lnTo>
                      <a:lnTo>
                        <a:pt x="1968" y="120"/>
                      </a:lnTo>
                      <a:lnTo>
                        <a:pt x="1974" y="120"/>
                      </a:lnTo>
                      <a:lnTo>
                        <a:pt x="1980" y="120"/>
                      </a:lnTo>
                      <a:lnTo>
                        <a:pt x="1986" y="120"/>
                      </a:lnTo>
                      <a:lnTo>
                        <a:pt x="1992" y="120"/>
                      </a:lnTo>
                      <a:lnTo>
                        <a:pt x="1998" y="120"/>
                      </a:lnTo>
                      <a:lnTo>
                        <a:pt x="2004" y="120"/>
                      </a:lnTo>
                      <a:lnTo>
                        <a:pt x="2010" y="120"/>
                      </a:lnTo>
                      <a:lnTo>
                        <a:pt x="2016" y="120"/>
                      </a:lnTo>
                      <a:lnTo>
                        <a:pt x="2022" y="120"/>
                      </a:lnTo>
                      <a:lnTo>
                        <a:pt x="2028" y="120"/>
                      </a:lnTo>
                      <a:lnTo>
                        <a:pt x="2034" y="120"/>
                      </a:lnTo>
                      <a:lnTo>
                        <a:pt x="2040" y="120"/>
                      </a:lnTo>
                      <a:lnTo>
                        <a:pt x="2046" y="120"/>
                      </a:lnTo>
                      <a:lnTo>
                        <a:pt x="2052" y="120"/>
                      </a:lnTo>
                      <a:lnTo>
                        <a:pt x="2058" y="120"/>
                      </a:lnTo>
                      <a:lnTo>
                        <a:pt x="2064" y="120"/>
                      </a:lnTo>
                      <a:lnTo>
                        <a:pt x="2070" y="120"/>
                      </a:lnTo>
                      <a:lnTo>
                        <a:pt x="2076" y="120"/>
                      </a:lnTo>
                      <a:lnTo>
                        <a:pt x="2082" y="120"/>
                      </a:lnTo>
                      <a:lnTo>
                        <a:pt x="2088" y="120"/>
                      </a:lnTo>
                      <a:lnTo>
                        <a:pt x="2094" y="120"/>
                      </a:lnTo>
                      <a:lnTo>
                        <a:pt x="2100" y="120"/>
                      </a:lnTo>
                      <a:lnTo>
                        <a:pt x="2106" y="120"/>
                      </a:lnTo>
                      <a:lnTo>
                        <a:pt x="2112" y="120"/>
                      </a:lnTo>
                      <a:lnTo>
                        <a:pt x="2118" y="120"/>
                      </a:lnTo>
                      <a:lnTo>
                        <a:pt x="2124" y="120"/>
                      </a:lnTo>
                      <a:lnTo>
                        <a:pt x="2130" y="120"/>
                      </a:lnTo>
                      <a:lnTo>
                        <a:pt x="2136" y="120"/>
                      </a:lnTo>
                      <a:lnTo>
                        <a:pt x="2142" y="120"/>
                      </a:lnTo>
                      <a:lnTo>
                        <a:pt x="2148" y="120"/>
                      </a:lnTo>
                      <a:lnTo>
                        <a:pt x="2154" y="120"/>
                      </a:lnTo>
                      <a:lnTo>
                        <a:pt x="2160" y="120"/>
                      </a:lnTo>
                      <a:lnTo>
                        <a:pt x="2166" y="120"/>
                      </a:lnTo>
                      <a:lnTo>
                        <a:pt x="2172" y="120"/>
                      </a:lnTo>
                      <a:lnTo>
                        <a:pt x="2178" y="120"/>
                      </a:lnTo>
                      <a:lnTo>
                        <a:pt x="2184" y="120"/>
                      </a:lnTo>
                      <a:lnTo>
                        <a:pt x="2190" y="120"/>
                      </a:lnTo>
                      <a:lnTo>
                        <a:pt x="2196" y="120"/>
                      </a:lnTo>
                      <a:lnTo>
                        <a:pt x="2202" y="120"/>
                      </a:lnTo>
                      <a:lnTo>
                        <a:pt x="2208" y="120"/>
                      </a:lnTo>
                      <a:lnTo>
                        <a:pt x="2214" y="120"/>
                      </a:lnTo>
                      <a:lnTo>
                        <a:pt x="2220" y="120"/>
                      </a:lnTo>
                      <a:lnTo>
                        <a:pt x="2226" y="120"/>
                      </a:lnTo>
                      <a:lnTo>
                        <a:pt x="2232" y="120"/>
                      </a:lnTo>
                      <a:lnTo>
                        <a:pt x="2238" y="120"/>
                      </a:lnTo>
                      <a:lnTo>
                        <a:pt x="2244" y="120"/>
                      </a:lnTo>
                      <a:lnTo>
                        <a:pt x="2250" y="120"/>
                      </a:lnTo>
                      <a:lnTo>
                        <a:pt x="2256" y="120"/>
                      </a:lnTo>
                      <a:lnTo>
                        <a:pt x="2262" y="120"/>
                      </a:lnTo>
                      <a:lnTo>
                        <a:pt x="2268" y="120"/>
                      </a:lnTo>
                      <a:lnTo>
                        <a:pt x="2274" y="120"/>
                      </a:lnTo>
                      <a:lnTo>
                        <a:pt x="2280" y="120"/>
                      </a:lnTo>
                      <a:lnTo>
                        <a:pt x="2286" y="120"/>
                      </a:lnTo>
                      <a:lnTo>
                        <a:pt x="2292" y="120"/>
                      </a:lnTo>
                      <a:lnTo>
                        <a:pt x="2298" y="120"/>
                      </a:lnTo>
                      <a:lnTo>
                        <a:pt x="2304" y="120"/>
                      </a:lnTo>
                      <a:lnTo>
                        <a:pt x="2310" y="120"/>
                      </a:lnTo>
                      <a:lnTo>
                        <a:pt x="2316" y="120"/>
                      </a:lnTo>
                      <a:lnTo>
                        <a:pt x="2322" y="120"/>
                      </a:lnTo>
                      <a:lnTo>
                        <a:pt x="2328" y="120"/>
                      </a:lnTo>
                      <a:lnTo>
                        <a:pt x="2334" y="120"/>
                      </a:lnTo>
                      <a:lnTo>
                        <a:pt x="2340" y="120"/>
                      </a:lnTo>
                      <a:lnTo>
                        <a:pt x="2346" y="120"/>
                      </a:lnTo>
                      <a:lnTo>
                        <a:pt x="2352" y="120"/>
                      </a:lnTo>
                      <a:lnTo>
                        <a:pt x="2358" y="120"/>
                      </a:lnTo>
                      <a:lnTo>
                        <a:pt x="2364" y="120"/>
                      </a:lnTo>
                      <a:lnTo>
                        <a:pt x="2370" y="120"/>
                      </a:lnTo>
                      <a:lnTo>
                        <a:pt x="2376" y="120"/>
                      </a:lnTo>
                      <a:lnTo>
                        <a:pt x="2382" y="120"/>
                      </a:lnTo>
                      <a:lnTo>
                        <a:pt x="2388" y="120"/>
                      </a:lnTo>
                      <a:lnTo>
                        <a:pt x="2394" y="120"/>
                      </a:lnTo>
                      <a:lnTo>
                        <a:pt x="2400" y="120"/>
                      </a:lnTo>
                      <a:lnTo>
                        <a:pt x="2406" y="120"/>
                      </a:lnTo>
                      <a:lnTo>
                        <a:pt x="2412" y="120"/>
                      </a:lnTo>
                      <a:lnTo>
                        <a:pt x="2418" y="120"/>
                      </a:lnTo>
                      <a:lnTo>
                        <a:pt x="2424" y="120"/>
                      </a:lnTo>
                      <a:lnTo>
                        <a:pt x="2430" y="120"/>
                      </a:lnTo>
                      <a:lnTo>
                        <a:pt x="2436" y="120"/>
                      </a:lnTo>
                      <a:lnTo>
                        <a:pt x="2442" y="120"/>
                      </a:lnTo>
                      <a:lnTo>
                        <a:pt x="2448" y="120"/>
                      </a:lnTo>
                      <a:lnTo>
                        <a:pt x="2454" y="120"/>
                      </a:lnTo>
                      <a:lnTo>
                        <a:pt x="2460" y="120"/>
                      </a:lnTo>
                      <a:lnTo>
                        <a:pt x="2466" y="120"/>
                      </a:lnTo>
                      <a:lnTo>
                        <a:pt x="2472" y="120"/>
                      </a:lnTo>
                      <a:lnTo>
                        <a:pt x="2478" y="120"/>
                      </a:lnTo>
                      <a:lnTo>
                        <a:pt x="2484" y="120"/>
                      </a:lnTo>
                      <a:lnTo>
                        <a:pt x="2490" y="120"/>
                      </a:lnTo>
                      <a:lnTo>
                        <a:pt x="2496" y="120"/>
                      </a:lnTo>
                      <a:lnTo>
                        <a:pt x="2502" y="120"/>
                      </a:lnTo>
                      <a:lnTo>
                        <a:pt x="2508" y="120"/>
                      </a:lnTo>
                      <a:lnTo>
                        <a:pt x="2514" y="120"/>
                      </a:lnTo>
                      <a:lnTo>
                        <a:pt x="2520" y="120"/>
                      </a:lnTo>
                      <a:lnTo>
                        <a:pt x="2526" y="120"/>
                      </a:lnTo>
                      <a:lnTo>
                        <a:pt x="2532" y="120"/>
                      </a:lnTo>
                      <a:lnTo>
                        <a:pt x="2538" y="120"/>
                      </a:lnTo>
                      <a:lnTo>
                        <a:pt x="2544" y="120"/>
                      </a:lnTo>
                      <a:lnTo>
                        <a:pt x="2550" y="120"/>
                      </a:lnTo>
                      <a:lnTo>
                        <a:pt x="2556" y="120"/>
                      </a:lnTo>
                      <a:lnTo>
                        <a:pt x="2562" y="120"/>
                      </a:lnTo>
                      <a:lnTo>
                        <a:pt x="2568" y="120"/>
                      </a:lnTo>
                      <a:lnTo>
                        <a:pt x="2574" y="120"/>
                      </a:lnTo>
                      <a:lnTo>
                        <a:pt x="2580" y="120"/>
                      </a:lnTo>
                      <a:lnTo>
                        <a:pt x="2586" y="120"/>
                      </a:lnTo>
                      <a:lnTo>
                        <a:pt x="2592" y="120"/>
                      </a:lnTo>
                      <a:lnTo>
                        <a:pt x="2598" y="120"/>
                      </a:lnTo>
                      <a:lnTo>
                        <a:pt x="2604" y="120"/>
                      </a:lnTo>
                      <a:lnTo>
                        <a:pt x="2610" y="120"/>
                      </a:lnTo>
                      <a:lnTo>
                        <a:pt x="2616" y="120"/>
                      </a:lnTo>
                      <a:lnTo>
                        <a:pt x="2622" y="120"/>
                      </a:lnTo>
                      <a:lnTo>
                        <a:pt x="2622" y="114"/>
                      </a:lnTo>
                      <a:lnTo>
                        <a:pt x="2628" y="114"/>
                      </a:lnTo>
                      <a:lnTo>
                        <a:pt x="2634" y="114"/>
                      </a:lnTo>
                      <a:lnTo>
                        <a:pt x="2640" y="114"/>
                      </a:lnTo>
                      <a:lnTo>
                        <a:pt x="2646" y="114"/>
                      </a:lnTo>
                      <a:lnTo>
                        <a:pt x="2652" y="114"/>
                      </a:lnTo>
                      <a:lnTo>
                        <a:pt x="2658" y="114"/>
                      </a:lnTo>
                      <a:lnTo>
                        <a:pt x="2664" y="114"/>
                      </a:lnTo>
                      <a:lnTo>
                        <a:pt x="2670" y="114"/>
                      </a:lnTo>
                      <a:lnTo>
                        <a:pt x="2676" y="114"/>
                      </a:lnTo>
                      <a:lnTo>
                        <a:pt x="2682" y="114"/>
                      </a:lnTo>
                      <a:lnTo>
                        <a:pt x="2688" y="114"/>
                      </a:lnTo>
                      <a:lnTo>
                        <a:pt x="2694" y="114"/>
                      </a:lnTo>
                      <a:lnTo>
                        <a:pt x="2700" y="114"/>
                      </a:lnTo>
                      <a:lnTo>
                        <a:pt x="2706" y="114"/>
                      </a:lnTo>
                      <a:lnTo>
                        <a:pt x="2712" y="114"/>
                      </a:lnTo>
                      <a:lnTo>
                        <a:pt x="2718" y="114"/>
                      </a:lnTo>
                      <a:lnTo>
                        <a:pt x="2724" y="114"/>
                      </a:lnTo>
                      <a:lnTo>
                        <a:pt x="2730" y="114"/>
                      </a:lnTo>
                      <a:lnTo>
                        <a:pt x="2736" y="114"/>
                      </a:lnTo>
                      <a:lnTo>
                        <a:pt x="2742" y="114"/>
                      </a:lnTo>
                      <a:lnTo>
                        <a:pt x="2748" y="114"/>
                      </a:lnTo>
                      <a:lnTo>
                        <a:pt x="2754" y="114"/>
                      </a:lnTo>
                      <a:lnTo>
                        <a:pt x="2760" y="114"/>
                      </a:lnTo>
                      <a:lnTo>
                        <a:pt x="2766" y="114"/>
                      </a:lnTo>
                      <a:lnTo>
                        <a:pt x="2772" y="114"/>
                      </a:lnTo>
                      <a:lnTo>
                        <a:pt x="2778" y="114"/>
                      </a:lnTo>
                      <a:lnTo>
                        <a:pt x="2784" y="114"/>
                      </a:lnTo>
                      <a:lnTo>
                        <a:pt x="2790" y="114"/>
                      </a:lnTo>
                      <a:lnTo>
                        <a:pt x="2796" y="114"/>
                      </a:lnTo>
                      <a:lnTo>
                        <a:pt x="2802" y="114"/>
                      </a:lnTo>
                      <a:lnTo>
                        <a:pt x="2808" y="114"/>
                      </a:lnTo>
                      <a:lnTo>
                        <a:pt x="2814" y="114"/>
                      </a:lnTo>
                      <a:lnTo>
                        <a:pt x="2820" y="114"/>
                      </a:lnTo>
                      <a:lnTo>
                        <a:pt x="2826" y="114"/>
                      </a:lnTo>
                      <a:lnTo>
                        <a:pt x="2832" y="114"/>
                      </a:lnTo>
                      <a:lnTo>
                        <a:pt x="2838" y="114"/>
                      </a:lnTo>
                      <a:lnTo>
                        <a:pt x="2844" y="114"/>
                      </a:lnTo>
                      <a:lnTo>
                        <a:pt x="2850" y="114"/>
                      </a:lnTo>
                      <a:lnTo>
                        <a:pt x="2856" y="114"/>
                      </a:lnTo>
                      <a:lnTo>
                        <a:pt x="2862" y="114"/>
                      </a:lnTo>
                      <a:lnTo>
                        <a:pt x="2868" y="114"/>
                      </a:lnTo>
                      <a:lnTo>
                        <a:pt x="2874" y="114"/>
                      </a:lnTo>
                      <a:lnTo>
                        <a:pt x="2880" y="114"/>
                      </a:lnTo>
                      <a:lnTo>
                        <a:pt x="2886" y="114"/>
                      </a:lnTo>
                      <a:lnTo>
                        <a:pt x="2892" y="114"/>
                      </a:lnTo>
                      <a:lnTo>
                        <a:pt x="2898" y="114"/>
                      </a:lnTo>
                      <a:lnTo>
                        <a:pt x="2904" y="114"/>
                      </a:lnTo>
                      <a:lnTo>
                        <a:pt x="2910" y="114"/>
                      </a:lnTo>
                      <a:lnTo>
                        <a:pt x="2916" y="114"/>
                      </a:lnTo>
                      <a:lnTo>
                        <a:pt x="2922" y="114"/>
                      </a:lnTo>
                      <a:lnTo>
                        <a:pt x="2928" y="114"/>
                      </a:lnTo>
                      <a:lnTo>
                        <a:pt x="2934" y="114"/>
                      </a:lnTo>
                      <a:lnTo>
                        <a:pt x="2940" y="114"/>
                      </a:lnTo>
                      <a:lnTo>
                        <a:pt x="2946" y="114"/>
                      </a:lnTo>
                      <a:lnTo>
                        <a:pt x="2952" y="114"/>
                      </a:lnTo>
                      <a:lnTo>
                        <a:pt x="2958" y="114"/>
                      </a:lnTo>
                      <a:lnTo>
                        <a:pt x="2964" y="114"/>
                      </a:lnTo>
                      <a:lnTo>
                        <a:pt x="2970" y="114"/>
                      </a:lnTo>
                      <a:lnTo>
                        <a:pt x="2976" y="114"/>
                      </a:lnTo>
                      <a:lnTo>
                        <a:pt x="2982" y="114"/>
                      </a:lnTo>
                      <a:lnTo>
                        <a:pt x="2988" y="114"/>
                      </a:lnTo>
                      <a:lnTo>
                        <a:pt x="2994" y="114"/>
                      </a:lnTo>
                      <a:lnTo>
                        <a:pt x="3000" y="114"/>
                      </a:lnTo>
                      <a:lnTo>
                        <a:pt x="3006" y="114"/>
                      </a:lnTo>
                      <a:lnTo>
                        <a:pt x="3012" y="114"/>
                      </a:lnTo>
                      <a:lnTo>
                        <a:pt x="3018" y="114"/>
                      </a:lnTo>
                      <a:lnTo>
                        <a:pt x="3024" y="114"/>
                      </a:lnTo>
                      <a:lnTo>
                        <a:pt x="3030" y="114"/>
                      </a:lnTo>
                      <a:lnTo>
                        <a:pt x="3036" y="114"/>
                      </a:lnTo>
                      <a:lnTo>
                        <a:pt x="3042" y="114"/>
                      </a:lnTo>
                      <a:lnTo>
                        <a:pt x="3048" y="114"/>
                      </a:lnTo>
                      <a:lnTo>
                        <a:pt x="3054" y="114"/>
                      </a:lnTo>
                      <a:lnTo>
                        <a:pt x="3060" y="114"/>
                      </a:lnTo>
                      <a:lnTo>
                        <a:pt x="3066" y="114"/>
                      </a:lnTo>
                      <a:lnTo>
                        <a:pt x="3072" y="114"/>
                      </a:lnTo>
                      <a:lnTo>
                        <a:pt x="3078" y="114"/>
                      </a:lnTo>
                      <a:lnTo>
                        <a:pt x="3084" y="114"/>
                      </a:lnTo>
                      <a:lnTo>
                        <a:pt x="3090" y="114"/>
                      </a:lnTo>
                      <a:lnTo>
                        <a:pt x="3096" y="114"/>
                      </a:lnTo>
                      <a:lnTo>
                        <a:pt x="3102" y="114"/>
                      </a:lnTo>
                      <a:lnTo>
                        <a:pt x="3108" y="114"/>
                      </a:lnTo>
                      <a:lnTo>
                        <a:pt x="3114" y="114"/>
                      </a:lnTo>
                      <a:lnTo>
                        <a:pt x="3120" y="114"/>
                      </a:lnTo>
                      <a:lnTo>
                        <a:pt x="3126" y="114"/>
                      </a:lnTo>
                      <a:lnTo>
                        <a:pt x="3132" y="114"/>
                      </a:lnTo>
                      <a:lnTo>
                        <a:pt x="3138" y="114"/>
                      </a:lnTo>
                      <a:lnTo>
                        <a:pt x="3144" y="114"/>
                      </a:lnTo>
                      <a:lnTo>
                        <a:pt x="3150" y="114"/>
                      </a:lnTo>
                      <a:lnTo>
                        <a:pt x="3156" y="114"/>
                      </a:lnTo>
                      <a:lnTo>
                        <a:pt x="3162" y="114"/>
                      </a:lnTo>
                      <a:lnTo>
                        <a:pt x="3168" y="114"/>
                      </a:lnTo>
                      <a:lnTo>
                        <a:pt x="3174" y="114"/>
                      </a:lnTo>
                      <a:lnTo>
                        <a:pt x="3180" y="114"/>
                      </a:lnTo>
                      <a:lnTo>
                        <a:pt x="3186" y="114"/>
                      </a:lnTo>
                      <a:lnTo>
                        <a:pt x="3192" y="114"/>
                      </a:lnTo>
                      <a:lnTo>
                        <a:pt x="3198" y="114"/>
                      </a:lnTo>
                      <a:lnTo>
                        <a:pt x="3204" y="114"/>
                      </a:lnTo>
                      <a:lnTo>
                        <a:pt x="3210" y="114"/>
                      </a:lnTo>
                      <a:lnTo>
                        <a:pt x="3216" y="114"/>
                      </a:lnTo>
                      <a:lnTo>
                        <a:pt x="3222" y="114"/>
                      </a:lnTo>
                      <a:lnTo>
                        <a:pt x="3228" y="114"/>
                      </a:lnTo>
                      <a:lnTo>
                        <a:pt x="3234" y="114"/>
                      </a:lnTo>
                      <a:lnTo>
                        <a:pt x="3240" y="114"/>
                      </a:lnTo>
                      <a:lnTo>
                        <a:pt x="3246" y="114"/>
                      </a:lnTo>
                      <a:lnTo>
                        <a:pt x="3252" y="114"/>
                      </a:lnTo>
                      <a:lnTo>
                        <a:pt x="3258" y="114"/>
                      </a:lnTo>
                      <a:lnTo>
                        <a:pt x="3264" y="114"/>
                      </a:lnTo>
                      <a:lnTo>
                        <a:pt x="3270" y="114"/>
                      </a:lnTo>
                      <a:lnTo>
                        <a:pt x="3276" y="114"/>
                      </a:lnTo>
                      <a:lnTo>
                        <a:pt x="3282" y="114"/>
                      </a:lnTo>
                      <a:lnTo>
                        <a:pt x="3288" y="114"/>
                      </a:lnTo>
                      <a:lnTo>
                        <a:pt x="3294" y="114"/>
                      </a:lnTo>
                      <a:lnTo>
                        <a:pt x="3300" y="114"/>
                      </a:lnTo>
                      <a:lnTo>
                        <a:pt x="3306" y="114"/>
                      </a:lnTo>
                      <a:lnTo>
                        <a:pt x="3312" y="114"/>
                      </a:lnTo>
                      <a:lnTo>
                        <a:pt x="3318" y="114"/>
                      </a:lnTo>
                      <a:lnTo>
                        <a:pt x="3324" y="114"/>
                      </a:lnTo>
                      <a:lnTo>
                        <a:pt x="3330" y="114"/>
                      </a:lnTo>
                      <a:lnTo>
                        <a:pt x="3336" y="114"/>
                      </a:lnTo>
                      <a:lnTo>
                        <a:pt x="3342" y="114"/>
                      </a:lnTo>
                      <a:lnTo>
                        <a:pt x="3348" y="114"/>
                      </a:lnTo>
                      <a:lnTo>
                        <a:pt x="3354" y="114"/>
                      </a:lnTo>
                      <a:lnTo>
                        <a:pt x="3360" y="114"/>
                      </a:lnTo>
                      <a:lnTo>
                        <a:pt x="3366" y="114"/>
                      </a:lnTo>
                      <a:lnTo>
                        <a:pt x="3372" y="114"/>
                      </a:lnTo>
                      <a:lnTo>
                        <a:pt x="3378" y="114"/>
                      </a:lnTo>
                      <a:lnTo>
                        <a:pt x="3384" y="114"/>
                      </a:lnTo>
                      <a:lnTo>
                        <a:pt x="3390" y="114"/>
                      </a:lnTo>
                      <a:lnTo>
                        <a:pt x="3396" y="114"/>
                      </a:lnTo>
                      <a:lnTo>
                        <a:pt x="3402" y="114"/>
                      </a:lnTo>
                      <a:lnTo>
                        <a:pt x="3408" y="114"/>
                      </a:lnTo>
                      <a:lnTo>
                        <a:pt x="3414" y="114"/>
                      </a:lnTo>
                      <a:lnTo>
                        <a:pt x="3420" y="114"/>
                      </a:lnTo>
                      <a:lnTo>
                        <a:pt x="3426" y="114"/>
                      </a:lnTo>
                      <a:lnTo>
                        <a:pt x="3432" y="114"/>
                      </a:lnTo>
                      <a:lnTo>
                        <a:pt x="3438" y="114"/>
                      </a:lnTo>
                      <a:lnTo>
                        <a:pt x="3444" y="114"/>
                      </a:lnTo>
                      <a:lnTo>
                        <a:pt x="3450" y="114"/>
                      </a:lnTo>
                      <a:lnTo>
                        <a:pt x="3456" y="114"/>
                      </a:lnTo>
                      <a:lnTo>
                        <a:pt x="3462" y="114"/>
                      </a:lnTo>
                      <a:lnTo>
                        <a:pt x="3468" y="114"/>
                      </a:lnTo>
                      <a:lnTo>
                        <a:pt x="3474" y="114"/>
                      </a:lnTo>
                      <a:lnTo>
                        <a:pt x="3480" y="114"/>
                      </a:lnTo>
                      <a:lnTo>
                        <a:pt x="3486" y="114"/>
                      </a:lnTo>
                      <a:lnTo>
                        <a:pt x="3492" y="114"/>
                      </a:lnTo>
                      <a:lnTo>
                        <a:pt x="3498" y="114"/>
                      </a:lnTo>
                      <a:lnTo>
                        <a:pt x="3504" y="114"/>
                      </a:lnTo>
                      <a:lnTo>
                        <a:pt x="3510" y="114"/>
                      </a:lnTo>
                      <a:lnTo>
                        <a:pt x="3516" y="114"/>
                      </a:lnTo>
                      <a:lnTo>
                        <a:pt x="3522" y="114"/>
                      </a:lnTo>
                      <a:lnTo>
                        <a:pt x="3528" y="114"/>
                      </a:lnTo>
                      <a:lnTo>
                        <a:pt x="3534" y="114"/>
                      </a:lnTo>
                      <a:lnTo>
                        <a:pt x="3540" y="114"/>
                      </a:lnTo>
                      <a:lnTo>
                        <a:pt x="3546" y="114"/>
                      </a:lnTo>
                      <a:lnTo>
                        <a:pt x="3552" y="114"/>
                      </a:lnTo>
                      <a:lnTo>
                        <a:pt x="3558" y="114"/>
                      </a:lnTo>
                      <a:lnTo>
                        <a:pt x="3564" y="114"/>
                      </a:lnTo>
                      <a:lnTo>
                        <a:pt x="3570" y="114"/>
                      </a:lnTo>
                      <a:lnTo>
                        <a:pt x="3576" y="114"/>
                      </a:lnTo>
                      <a:lnTo>
                        <a:pt x="3582" y="114"/>
                      </a:lnTo>
                      <a:lnTo>
                        <a:pt x="3588" y="114"/>
                      </a:lnTo>
                      <a:lnTo>
                        <a:pt x="3594" y="114"/>
                      </a:lnTo>
                      <a:lnTo>
                        <a:pt x="3600" y="114"/>
                      </a:lnTo>
                      <a:lnTo>
                        <a:pt x="3606" y="114"/>
                      </a:lnTo>
                      <a:lnTo>
                        <a:pt x="3612" y="114"/>
                      </a:lnTo>
                      <a:lnTo>
                        <a:pt x="3618" y="114"/>
                      </a:lnTo>
                      <a:lnTo>
                        <a:pt x="3624" y="114"/>
                      </a:lnTo>
                      <a:lnTo>
                        <a:pt x="3630" y="114"/>
                      </a:lnTo>
                      <a:lnTo>
                        <a:pt x="3636" y="114"/>
                      </a:lnTo>
                      <a:lnTo>
                        <a:pt x="3642" y="114"/>
                      </a:lnTo>
                      <a:lnTo>
                        <a:pt x="3648" y="114"/>
                      </a:lnTo>
                      <a:lnTo>
                        <a:pt x="3654" y="114"/>
                      </a:lnTo>
                      <a:lnTo>
                        <a:pt x="3660" y="114"/>
                      </a:lnTo>
                      <a:lnTo>
                        <a:pt x="3666" y="114"/>
                      </a:lnTo>
                      <a:lnTo>
                        <a:pt x="3672" y="114"/>
                      </a:lnTo>
                      <a:lnTo>
                        <a:pt x="3678" y="114"/>
                      </a:lnTo>
                      <a:lnTo>
                        <a:pt x="3684" y="114"/>
                      </a:lnTo>
                      <a:lnTo>
                        <a:pt x="3690" y="114"/>
                      </a:lnTo>
                      <a:lnTo>
                        <a:pt x="3696" y="114"/>
                      </a:lnTo>
                      <a:lnTo>
                        <a:pt x="3702" y="114"/>
                      </a:lnTo>
                      <a:lnTo>
                        <a:pt x="3708" y="114"/>
                      </a:lnTo>
                      <a:lnTo>
                        <a:pt x="3714" y="114"/>
                      </a:lnTo>
                      <a:lnTo>
                        <a:pt x="3720" y="114"/>
                      </a:lnTo>
                      <a:lnTo>
                        <a:pt x="3726" y="114"/>
                      </a:lnTo>
                      <a:lnTo>
                        <a:pt x="3732" y="114"/>
                      </a:lnTo>
                      <a:lnTo>
                        <a:pt x="3738" y="114"/>
                      </a:lnTo>
                      <a:lnTo>
                        <a:pt x="3744" y="114"/>
                      </a:lnTo>
                      <a:lnTo>
                        <a:pt x="3750" y="114"/>
                      </a:lnTo>
                      <a:lnTo>
                        <a:pt x="3756" y="114"/>
                      </a:lnTo>
                      <a:lnTo>
                        <a:pt x="3762" y="114"/>
                      </a:lnTo>
                      <a:lnTo>
                        <a:pt x="3768" y="114"/>
                      </a:lnTo>
                      <a:lnTo>
                        <a:pt x="3774" y="114"/>
                      </a:lnTo>
                      <a:lnTo>
                        <a:pt x="3780" y="114"/>
                      </a:lnTo>
                      <a:lnTo>
                        <a:pt x="3786" y="114"/>
                      </a:lnTo>
                      <a:lnTo>
                        <a:pt x="3792" y="114"/>
                      </a:lnTo>
                      <a:lnTo>
                        <a:pt x="3798" y="114"/>
                      </a:lnTo>
                      <a:lnTo>
                        <a:pt x="3804" y="114"/>
                      </a:lnTo>
                      <a:lnTo>
                        <a:pt x="3810" y="114"/>
                      </a:lnTo>
                      <a:lnTo>
                        <a:pt x="3816" y="114"/>
                      </a:lnTo>
                      <a:lnTo>
                        <a:pt x="3822" y="114"/>
                      </a:lnTo>
                      <a:lnTo>
                        <a:pt x="3828" y="114"/>
                      </a:lnTo>
                      <a:lnTo>
                        <a:pt x="3834" y="114"/>
                      </a:lnTo>
                      <a:lnTo>
                        <a:pt x="3840" y="114"/>
                      </a:lnTo>
                      <a:lnTo>
                        <a:pt x="3846" y="114"/>
                      </a:lnTo>
                      <a:lnTo>
                        <a:pt x="3852" y="114"/>
                      </a:lnTo>
                      <a:lnTo>
                        <a:pt x="3858" y="114"/>
                      </a:lnTo>
                      <a:lnTo>
                        <a:pt x="3864" y="114"/>
                      </a:lnTo>
                      <a:lnTo>
                        <a:pt x="3870" y="114"/>
                      </a:lnTo>
                      <a:lnTo>
                        <a:pt x="3876" y="114"/>
                      </a:lnTo>
                      <a:lnTo>
                        <a:pt x="3882" y="114"/>
                      </a:lnTo>
                      <a:lnTo>
                        <a:pt x="3888" y="114"/>
                      </a:lnTo>
                      <a:lnTo>
                        <a:pt x="3894" y="114"/>
                      </a:lnTo>
                      <a:lnTo>
                        <a:pt x="3900" y="114"/>
                      </a:lnTo>
                      <a:lnTo>
                        <a:pt x="3906" y="114"/>
                      </a:lnTo>
                      <a:lnTo>
                        <a:pt x="3912" y="114"/>
                      </a:lnTo>
                      <a:lnTo>
                        <a:pt x="3918" y="114"/>
                      </a:lnTo>
                      <a:lnTo>
                        <a:pt x="3924" y="114"/>
                      </a:lnTo>
                      <a:lnTo>
                        <a:pt x="3930" y="114"/>
                      </a:lnTo>
                      <a:lnTo>
                        <a:pt x="3936" y="114"/>
                      </a:lnTo>
                      <a:lnTo>
                        <a:pt x="3942" y="114"/>
                      </a:lnTo>
                      <a:lnTo>
                        <a:pt x="3948" y="114"/>
                      </a:lnTo>
                      <a:lnTo>
                        <a:pt x="3948" y="120"/>
                      </a:lnTo>
                      <a:lnTo>
                        <a:pt x="3954" y="120"/>
                      </a:lnTo>
                      <a:lnTo>
                        <a:pt x="3960" y="120"/>
                      </a:lnTo>
                      <a:lnTo>
                        <a:pt x="3966" y="120"/>
                      </a:lnTo>
                      <a:lnTo>
                        <a:pt x="3972" y="120"/>
                      </a:lnTo>
                      <a:lnTo>
                        <a:pt x="3978" y="120"/>
                      </a:lnTo>
                      <a:lnTo>
                        <a:pt x="3984" y="120"/>
                      </a:lnTo>
                      <a:lnTo>
                        <a:pt x="3990" y="120"/>
                      </a:lnTo>
                      <a:lnTo>
                        <a:pt x="3996" y="120"/>
                      </a:lnTo>
                      <a:lnTo>
                        <a:pt x="4002" y="120"/>
                      </a:lnTo>
                      <a:lnTo>
                        <a:pt x="4008" y="120"/>
                      </a:lnTo>
                      <a:lnTo>
                        <a:pt x="4014" y="120"/>
                      </a:lnTo>
                      <a:lnTo>
                        <a:pt x="4020" y="120"/>
                      </a:lnTo>
                      <a:lnTo>
                        <a:pt x="4026" y="120"/>
                      </a:lnTo>
                      <a:lnTo>
                        <a:pt x="4032" y="120"/>
                      </a:lnTo>
                      <a:lnTo>
                        <a:pt x="4038" y="120"/>
                      </a:lnTo>
                      <a:lnTo>
                        <a:pt x="4044" y="120"/>
                      </a:lnTo>
                      <a:lnTo>
                        <a:pt x="4050" y="120"/>
                      </a:lnTo>
                      <a:lnTo>
                        <a:pt x="4056" y="120"/>
                      </a:lnTo>
                      <a:lnTo>
                        <a:pt x="4062" y="120"/>
                      </a:lnTo>
                      <a:lnTo>
                        <a:pt x="4068" y="120"/>
                      </a:lnTo>
                      <a:lnTo>
                        <a:pt x="4074" y="120"/>
                      </a:lnTo>
                      <a:lnTo>
                        <a:pt x="4080" y="120"/>
                      </a:lnTo>
                      <a:lnTo>
                        <a:pt x="4086" y="120"/>
                      </a:lnTo>
                      <a:lnTo>
                        <a:pt x="4092" y="120"/>
                      </a:lnTo>
                      <a:lnTo>
                        <a:pt x="4098" y="120"/>
                      </a:lnTo>
                      <a:lnTo>
                        <a:pt x="4104" y="120"/>
                      </a:lnTo>
                      <a:lnTo>
                        <a:pt x="4110" y="120"/>
                      </a:lnTo>
                      <a:lnTo>
                        <a:pt x="4116" y="120"/>
                      </a:lnTo>
                      <a:lnTo>
                        <a:pt x="4122" y="120"/>
                      </a:lnTo>
                      <a:lnTo>
                        <a:pt x="4128" y="120"/>
                      </a:lnTo>
                      <a:lnTo>
                        <a:pt x="4134" y="120"/>
                      </a:lnTo>
                      <a:lnTo>
                        <a:pt x="4140" y="120"/>
                      </a:lnTo>
                      <a:lnTo>
                        <a:pt x="4140" y="114"/>
                      </a:lnTo>
                      <a:lnTo>
                        <a:pt x="4146" y="114"/>
                      </a:lnTo>
                      <a:lnTo>
                        <a:pt x="4152" y="114"/>
                      </a:lnTo>
                      <a:lnTo>
                        <a:pt x="4158" y="114"/>
                      </a:lnTo>
                      <a:lnTo>
                        <a:pt x="4164" y="114"/>
                      </a:lnTo>
                      <a:lnTo>
                        <a:pt x="4170" y="114"/>
                      </a:lnTo>
                      <a:lnTo>
                        <a:pt x="4176" y="114"/>
                      </a:lnTo>
                      <a:lnTo>
                        <a:pt x="4182" y="114"/>
                      </a:lnTo>
                      <a:lnTo>
                        <a:pt x="4188" y="114"/>
                      </a:lnTo>
                      <a:lnTo>
                        <a:pt x="4194" y="114"/>
                      </a:lnTo>
                      <a:lnTo>
                        <a:pt x="4194" y="108"/>
                      </a:lnTo>
                      <a:lnTo>
                        <a:pt x="4200" y="108"/>
                      </a:lnTo>
                      <a:lnTo>
                        <a:pt x="4206" y="108"/>
                      </a:lnTo>
                      <a:lnTo>
                        <a:pt x="4212" y="108"/>
                      </a:lnTo>
                      <a:lnTo>
                        <a:pt x="4212" y="102"/>
                      </a:lnTo>
                      <a:lnTo>
                        <a:pt x="4218" y="102"/>
                      </a:lnTo>
                      <a:lnTo>
                        <a:pt x="4224" y="102"/>
                      </a:lnTo>
                      <a:lnTo>
                        <a:pt x="4230" y="102"/>
                      </a:lnTo>
                      <a:lnTo>
                        <a:pt x="4230" y="96"/>
                      </a:lnTo>
                      <a:lnTo>
                        <a:pt x="4236" y="96"/>
                      </a:lnTo>
                      <a:lnTo>
                        <a:pt x="4242" y="96"/>
                      </a:lnTo>
                      <a:lnTo>
                        <a:pt x="4248" y="96"/>
                      </a:lnTo>
                      <a:lnTo>
                        <a:pt x="4254" y="90"/>
                      </a:lnTo>
                      <a:lnTo>
                        <a:pt x="4260" y="90"/>
                      </a:lnTo>
                      <a:lnTo>
                        <a:pt x="4266" y="90"/>
                      </a:lnTo>
                      <a:lnTo>
                        <a:pt x="4272" y="84"/>
                      </a:lnTo>
                      <a:lnTo>
                        <a:pt x="4278" y="84"/>
                      </a:lnTo>
                      <a:lnTo>
                        <a:pt x="4284" y="84"/>
                      </a:lnTo>
                      <a:lnTo>
                        <a:pt x="4290" y="78"/>
                      </a:lnTo>
                      <a:lnTo>
                        <a:pt x="4296" y="78"/>
                      </a:lnTo>
                      <a:lnTo>
                        <a:pt x="4302" y="78"/>
                      </a:lnTo>
                      <a:lnTo>
                        <a:pt x="4308" y="72"/>
                      </a:lnTo>
                      <a:lnTo>
                        <a:pt x="4314" y="72"/>
                      </a:lnTo>
                      <a:lnTo>
                        <a:pt x="4320" y="72"/>
                      </a:lnTo>
                      <a:lnTo>
                        <a:pt x="4326" y="66"/>
                      </a:lnTo>
                      <a:lnTo>
                        <a:pt x="4332" y="66"/>
                      </a:lnTo>
                      <a:lnTo>
                        <a:pt x="4338" y="66"/>
                      </a:lnTo>
                      <a:lnTo>
                        <a:pt x="4344" y="60"/>
                      </a:lnTo>
                      <a:lnTo>
                        <a:pt x="4350" y="60"/>
                      </a:lnTo>
                      <a:lnTo>
                        <a:pt x="4356" y="60"/>
                      </a:lnTo>
                      <a:lnTo>
                        <a:pt x="4362" y="54"/>
                      </a:lnTo>
                      <a:lnTo>
                        <a:pt x="4368" y="54"/>
                      </a:lnTo>
                      <a:lnTo>
                        <a:pt x="4374" y="54"/>
                      </a:lnTo>
                      <a:lnTo>
                        <a:pt x="4380" y="48"/>
                      </a:lnTo>
                      <a:lnTo>
                        <a:pt x="4386" y="48"/>
                      </a:lnTo>
                      <a:lnTo>
                        <a:pt x="4392" y="48"/>
                      </a:lnTo>
                      <a:lnTo>
                        <a:pt x="4398" y="42"/>
                      </a:lnTo>
                      <a:lnTo>
                        <a:pt x="4404" y="42"/>
                      </a:lnTo>
                      <a:lnTo>
                        <a:pt x="4410" y="42"/>
                      </a:lnTo>
                      <a:lnTo>
                        <a:pt x="4416" y="36"/>
                      </a:lnTo>
                      <a:lnTo>
                        <a:pt x="4422" y="36"/>
                      </a:lnTo>
                      <a:lnTo>
                        <a:pt x="4428" y="36"/>
                      </a:lnTo>
                      <a:lnTo>
                        <a:pt x="4434" y="30"/>
                      </a:lnTo>
                      <a:lnTo>
                        <a:pt x="4440" y="30"/>
                      </a:lnTo>
                      <a:lnTo>
                        <a:pt x="4446" y="30"/>
                      </a:lnTo>
                      <a:lnTo>
                        <a:pt x="4452" y="30"/>
                      </a:lnTo>
                      <a:lnTo>
                        <a:pt x="4452" y="24"/>
                      </a:lnTo>
                      <a:lnTo>
                        <a:pt x="4458" y="24"/>
                      </a:lnTo>
                      <a:lnTo>
                        <a:pt x="4464" y="24"/>
                      </a:lnTo>
                      <a:lnTo>
                        <a:pt x="4470" y="24"/>
                      </a:lnTo>
                      <a:lnTo>
                        <a:pt x="4470" y="18"/>
                      </a:lnTo>
                      <a:lnTo>
                        <a:pt x="4476" y="18"/>
                      </a:lnTo>
                      <a:lnTo>
                        <a:pt x="4482" y="18"/>
                      </a:lnTo>
                      <a:lnTo>
                        <a:pt x="4488" y="18"/>
                      </a:lnTo>
                      <a:lnTo>
                        <a:pt x="4488" y="12"/>
                      </a:lnTo>
                      <a:lnTo>
                        <a:pt x="4494" y="12"/>
                      </a:lnTo>
                      <a:lnTo>
                        <a:pt x="4500" y="12"/>
                      </a:lnTo>
                      <a:lnTo>
                        <a:pt x="4506" y="12"/>
                      </a:lnTo>
                      <a:lnTo>
                        <a:pt x="4506" y="6"/>
                      </a:lnTo>
                      <a:lnTo>
                        <a:pt x="4512" y="6"/>
                      </a:lnTo>
                      <a:lnTo>
                        <a:pt x="4518" y="6"/>
                      </a:lnTo>
                      <a:lnTo>
                        <a:pt x="4524" y="6"/>
                      </a:lnTo>
                      <a:lnTo>
                        <a:pt x="4524" y="0"/>
                      </a:lnTo>
                      <a:lnTo>
                        <a:pt x="4530" y="0"/>
                      </a:lnTo>
                      <a:lnTo>
                        <a:pt x="4536" y="0"/>
                      </a:lnTo>
                      <a:lnTo>
                        <a:pt x="4542" y="0"/>
                      </a:lnTo>
                      <a:lnTo>
                        <a:pt x="4548" y="0"/>
                      </a:lnTo>
                      <a:lnTo>
                        <a:pt x="4554" y="0"/>
                      </a:lnTo>
                      <a:lnTo>
                        <a:pt x="4560" y="0"/>
                      </a:lnTo>
                      <a:lnTo>
                        <a:pt x="4566" y="0"/>
                      </a:lnTo>
                      <a:lnTo>
                        <a:pt x="4572" y="0"/>
                      </a:lnTo>
                      <a:lnTo>
                        <a:pt x="4578" y="0"/>
                      </a:lnTo>
                      <a:lnTo>
                        <a:pt x="4584" y="0"/>
                      </a:lnTo>
                      <a:lnTo>
                        <a:pt x="4590" y="0"/>
                      </a:lnTo>
                      <a:lnTo>
                        <a:pt x="4596" y="0"/>
                      </a:lnTo>
                      <a:lnTo>
                        <a:pt x="4602" y="0"/>
                      </a:lnTo>
                      <a:lnTo>
                        <a:pt x="4608" y="0"/>
                      </a:lnTo>
                      <a:lnTo>
                        <a:pt x="4614" y="0"/>
                      </a:lnTo>
                      <a:lnTo>
                        <a:pt x="4620" y="0"/>
                      </a:lnTo>
                      <a:lnTo>
                        <a:pt x="4620" y="6"/>
                      </a:lnTo>
                      <a:lnTo>
                        <a:pt x="4626" y="6"/>
                      </a:lnTo>
                      <a:lnTo>
                        <a:pt x="4626" y="12"/>
                      </a:lnTo>
                      <a:lnTo>
                        <a:pt x="4632" y="12"/>
                      </a:lnTo>
                      <a:lnTo>
                        <a:pt x="4632" y="18"/>
                      </a:lnTo>
                      <a:lnTo>
                        <a:pt x="4638" y="18"/>
                      </a:lnTo>
                      <a:lnTo>
                        <a:pt x="4638" y="24"/>
                      </a:lnTo>
                      <a:lnTo>
                        <a:pt x="4644" y="24"/>
                      </a:lnTo>
                      <a:lnTo>
                        <a:pt x="4644" y="30"/>
                      </a:lnTo>
                      <a:lnTo>
                        <a:pt x="4650" y="36"/>
                      </a:lnTo>
                      <a:lnTo>
                        <a:pt x="4650" y="42"/>
                      </a:lnTo>
                      <a:lnTo>
                        <a:pt x="4656" y="42"/>
                      </a:lnTo>
                      <a:lnTo>
                        <a:pt x="4656" y="48"/>
                      </a:lnTo>
                      <a:lnTo>
                        <a:pt x="4662" y="48"/>
                      </a:lnTo>
                      <a:lnTo>
                        <a:pt x="4662" y="54"/>
                      </a:lnTo>
                      <a:lnTo>
                        <a:pt x="4668" y="54"/>
                      </a:lnTo>
                      <a:lnTo>
                        <a:pt x="4668" y="60"/>
                      </a:lnTo>
                      <a:lnTo>
                        <a:pt x="4674" y="66"/>
                      </a:lnTo>
                      <a:lnTo>
                        <a:pt x="4674" y="72"/>
                      </a:lnTo>
                      <a:lnTo>
                        <a:pt x="4680" y="72"/>
                      </a:lnTo>
                      <a:lnTo>
                        <a:pt x="4680" y="78"/>
                      </a:lnTo>
                      <a:lnTo>
                        <a:pt x="4686" y="78"/>
                      </a:lnTo>
                      <a:lnTo>
                        <a:pt x="4686" y="84"/>
                      </a:lnTo>
                      <a:lnTo>
                        <a:pt x="4692" y="84"/>
                      </a:lnTo>
                      <a:lnTo>
                        <a:pt x="4692" y="90"/>
                      </a:lnTo>
                      <a:lnTo>
                        <a:pt x="4698" y="96"/>
                      </a:lnTo>
                      <a:lnTo>
                        <a:pt x="4698" y="102"/>
                      </a:lnTo>
                      <a:lnTo>
                        <a:pt x="4704" y="102"/>
                      </a:lnTo>
                      <a:lnTo>
                        <a:pt x="4704" y="108"/>
                      </a:lnTo>
                      <a:lnTo>
                        <a:pt x="4710" y="108"/>
                      </a:lnTo>
                      <a:lnTo>
                        <a:pt x="4710" y="114"/>
                      </a:lnTo>
                      <a:lnTo>
                        <a:pt x="4716" y="114"/>
                      </a:lnTo>
                      <a:lnTo>
                        <a:pt x="4716" y="120"/>
                      </a:lnTo>
                      <a:lnTo>
                        <a:pt x="4722" y="120"/>
                      </a:lnTo>
                      <a:lnTo>
                        <a:pt x="4722" y="126"/>
                      </a:lnTo>
                      <a:lnTo>
                        <a:pt x="4728" y="132"/>
                      </a:lnTo>
                      <a:lnTo>
                        <a:pt x="4728" y="138"/>
                      </a:lnTo>
                      <a:lnTo>
                        <a:pt x="4734" y="138"/>
                      </a:lnTo>
                      <a:lnTo>
                        <a:pt x="4734" y="144"/>
                      </a:lnTo>
                      <a:lnTo>
                        <a:pt x="4740" y="144"/>
                      </a:lnTo>
                      <a:lnTo>
                        <a:pt x="4740" y="150"/>
                      </a:lnTo>
                      <a:lnTo>
                        <a:pt x="4746" y="150"/>
                      </a:lnTo>
                      <a:lnTo>
                        <a:pt x="4746" y="156"/>
                      </a:lnTo>
                      <a:lnTo>
                        <a:pt x="4746" y="162"/>
                      </a:lnTo>
                      <a:lnTo>
                        <a:pt x="4752" y="162"/>
                      </a:lnTo>
                      <a:lnTo>
                        <a:pt x="4752" y="168"/>
                      </a:lnTo>
                      <a:lnTo>
                        <a:pt x="4758" y="168"/>
                      </a:lnTo>
                      <a:lnTo>
                        <a:pt x="4758" y="174"/>
                      </a:lnTo>
                      <a:lnTo>
                        <a:pt x="4764" y="174"/>
                      </a:lnTo>
                      <a:lnTo>
                        <a:pt x="4764" y="180"/>
                      </a:lnTo>
                      <a:lnTo>
                        <a:pt x="4770" y="180"/>
                      </a:lnTo>
                      <a:lnTo>
                        <a:pt x="4770" y="186"/>
                      </a:lnTo>
                      <a:lnTo>
                        <a:pt x="4770" y="192"/>
                      </a:lnTo>
                      <a:lnTo>
                        <a:pt x="4776" y="192"/>
                      </a:lnTo>
                      <a:lnTo>
                        <a:pt x="4776" y="198"/>
                      </a:lnTo>
                      <a:lnTo>
                        <a:pt x="4782" y="198"/>
                      </a:lnTo>
                      <a:lnTo>
                        <a:pt x="4782" y="204"/>
                      </a:lnTo>
                      <a:lnTo>
                        <a:pt x="4788" y="204"/>
                      </a:lnTo>
                      <a:lnTo>
                        <a:pt x="4788" y="210"/>
                      </a:lnTo>
                      <a:lnTo>
                        <a:pt x="4794" y="210"/>
                      </a:lnTo>
                      <a:lnTo>
                        <a:pt x="4800" y="210"/>
                      </a:lnTo>
                      <a:lnTo>
                        <a:pt x="4800" y="216"/>
                      </a:lnTo>
                      <a:lnTo>
                        <a:pt x="4806" y="216"/>
                      </a:lnTo>
                      <a:lnTo>
                        <a:pt x="4812" y="216"/>
                      </a:lnTo>
                      <a:lnTo>
                        <a:pt x="4818" y="216"/>
                      </a:lnTo>
                      <a:lnTo>
                        <a:pt x="4824" y="216"/>
                      </a:lnTo>
                      <a:lnTo>
                        <a:pt x="4830" y="216"/>
                      </a:lnTo>
                      <a:lnTo>
                        <a:pt x="4836" y="216"/>
                      </a:lnTo>
                      <a:lnTo>
                        <a:pt x="4842" y="216"/>
                      </a:lnTo>
                      <a:lnTo>
                        <a:pt x="4848" y="216"/>
                      </a:lnTo>
                      <a:lnTo>
                        <a:pt x="4854" y="216"/>
                      </a:lnTo>
                      <a:lnTo>
                        <a:pt x="4860" y="216"/>
                      </a:lnTo>
                      <a:lnTo>
                        <a:pt x="4866" y="216"/>
                      </a:lnTo>
                      <a:lnTo>
                        <a:pt x="4872" y="216"/>
                      </a:lnTo>
                      <a:lnTo>
                        <a:pt x="4878" y="216"/>
                      </a:lnTo>
                      <a:lnTo>
                        <a:pt x="4884" y="216"/>
                      </a:lnTo>
                      <a:lnTo>
                        <a:pt x="4890" y="216"/>
                      </a:lnTo>
                      <a:lnTo>
                        <a:pt x="4896" y="216"/>
                      </a:lnTo>
                      <a:lnTo>
                        <a:pt x="4902" y="216"/>
                      </a:lnTo>
                      <a:lnTo>
                        <a:pt x="4908" y="216"/>
                      </a:lnTo>
                      <a:lnTo>
                        <a:pt x="4914" y="216"/>
                      </a:lnTo>
                      <a:lnTo>
                        <a:pt x="4920" y="216"/>
                      </a:lnTo>
                      <a:lnTo>
                        <a:pt x="4926" y="216"/>
                      </a:lnTo>
                      <a:lnTo>
                        <a:pt x="4932" y="216"/>
                      </a:lnTo>
                      <a:lnTo>
                        <a:pt x="4938" y="216"/>
                      </a:lnTo>
                      <a:lnTo>
                        <a:pt x="4944" y="216"/>
                      </a:lnTo>
                      <a:lnTo>
                        <a:pt x="4950" y="216"/>
                      </a:lnTo>
                      <a:lnTo>
                        <a:pt x="4950" y="210"/>
                      </a:lnTo>
                      <a:lnTo>
                        <a:pt x="4956" y="210"/>
                      </a:lnTo>
                      <a:lnTo>
                        <a:pt x="4962" y="210"/>
                      </a:lnTo>
                      <a:lnTo>
                        <a:pt x="4968" y="210"/>
                      </a:lnTo>
                      <a:lnTo>
                        <a:pt x="4974" y="210"/>
                      </a:lnTo>
                      <a:lnTo>
                        <a:pt x="4980" y="210"/>
                      </a:lnTo>
                      <a:lnTo>
                        <a:pt x="4986" y="210"/>
                      </a:lnTo>
                      <a:lnTo>
                        <a:pt x="4986" y="204"/>
                      </a:lnTo>
                      <a:lnTo>
                        <a:pt x="4992" y="204"/>
                      </a:lnTo>
                      <a:lnTo>
                        <a:pt x="4998" y="204"/>
                      </a:lnTo>
                      <a:lnTo>
                        <a:pt x="5004" y="204"/>
                      </a:lnTo>
                      <a:lnTo>
                        <a:pt x="5010" y="204"/>
                      </a:lnTo>
                      <a:lnTo>
                        <a:pt x="5010" y="198"/>
                      </a:lnTo>
                      <a:lnTo>
                        <a:pt x="5016" y="198"/>
                      </a:lnTo>
                      <a:lnTo>
                        <a:pt x="5022" y="198"/>
                      </a:lnTo>
                      <a:lnTo>
                        <a:pt x="5028" y="198"/>
                      </a:lnTo>
                      <a:lnTo>
                        <a:pt x="5028" y="192"/>
                      </a:lnTo>
                      <a:lnTo>
                        <a:pt x="5034" y="192"/>
                      </a:lnTo>
                      <a:lnTo>
                        <a:pt x="5040" y="192"/>
                      </a:lnTo>
                      <a:lnTo>
                        <a:pt x="5046" y="192"/>
                      </a:lnTo>
                      <a:lnTo>
                        <a:pt x="5046" y="186"/>
                      </a:lnTo>
                      <a:lnTo>
                        <a:pt x="5052" y="186"/>
                      </a:lnTo>
                      <a:lnTo>
                        <a:pt x="5058" y="186"/>
                      </a:lnTo>
                      <a:lnTo>
                        <a:pt x="5064" y="180"/>
                      </a:lnTo>
                      <a:lnTo>
                        <a:pt x="5070" y="180"/>
                      </a:lnTo>
                      <a:lnTo>
                        <a:pt x="5076" y="180"/>
                      </a:lnTo>
                      <a:lnTo>
                        <a:pt x="5082" y="174"/>
                      </a:lnTo>
                      <a:lnTo>
                        <a:pt x="5088" y="174"/>
                      </a:lnTo>
                      <a:lnTo>
                        <a:pt x="5094" y="174"/>
                      </a:lnTo>
                      <a:lnTo>
                        <a:pt x="5100" y="168"/>
                      </a:lnTo>
                      <a:lnTo>
                        <a:pt x="5106" y="168"/>
                      </a:lnTo>
                      <a:lnTo>
                        <a:pt x="5112" y="168"/>
                      </a:lnTo>
                      <a:lnTo>
                        <a:pt x="5118" y="162"/>
                      </a:lnTo>
                      <a:lnTo>
                        <a:pt x="5124" y="162"/>
                      </a:lnTo>
                      <a:lnTo>
                        <a:pt x="5130" y="162"/>
                      </a:lnTo>
                      <a:lnTo>
                        <a:pt x="5136" y="156"/>
                      </a:lnTo>
                      <a:lnTo>
                        <a:pt x="5142" y="156"/>
                      </a:lnTo>
                      <a:lnTo>
                        <a:pt x="5148" y="156"/>
                      </a:lnTo>
                      <a:lnTo>
                        <a:pt x="5154" y="150"/>
                      </a:lnTo>
                      <a:lnTo>
                        <a:pt x="5160" y="150"/>
                      </a:lnTo>
                      <a:lnTo>
                        <a:pt x="5166" y="150"/>
                      </a:lnTo>
                      <a:lnTo>
                        <a:pt x="5172" y="144"/>
                      </a:lnTo>
                      <a:lnTo>
                        <a:pt x="5178" y="144"/>
                      </a:lnTo>
                      <a:lnTo>
                        <a:pt x="5184" y="144"/>
                      </a:lnTo>
                      <a:lnTo>
                        <a:pt x="5190" y="138"/>
                      </a:lnTo>
                      <a:lnTo>
                        <a:pt x="5196" y="138"/>
                      </a:lnTo>
                      <a:lnTo>
                        <a:pt x="5202" y="138"/>
                      </a:lnTo>
                      <a:lnTo>
                        <a:pt x="5208" y="132"/>
                      </a:lnTo>
                      <a:lnTo>
                        <a:pt x="5214" y="132"/>
                      </a:lnTo>
                      <a:lnTo>
                        <a:pt x="5220" y="132"/>
                      </a:lnTo>
                      <a:lnTo>
                        <a:pt x="5226" y="126"/>
                      </a:lnTo>
                      <a:lnTo>
                        <a:pt x="5232" y="126"/>
                      </a:lnTo>
                      <a:lnTo>
                        <a:pt x="5238" y="126"/>
                      </a:lnTo>
                      <a:lnTo>
                        <a:pt x="5244" y="126"/>
                      </a:lnTo>
                      <a:lnTo>
                        <a:pt x="5244" y="120"/>
                      </a:lnTo>
                      <a:lnTo>
                        <a:pt x="5250" y="120"/>
                      </a:lnTo>
                      <a:lnTo>
                        <a:pt x="5256" y="120"/>
                      </a:lnTo>
                      <a:lnTo>
                        <a:pt x="5262" y="120"/>
                      </a:lnTo>
                      <a:lnTo>
                        <a:pt x="5268" y="120"/>
                      </a:lnTo>
                      <a:lnTo>
                        <a:pt x="5274" y="120"/>
                      </a:lnTo>
                      <a:lnTo>
                        <a:pt x="5280" y="120"/>
                      </a:lnTo>
                      <a:lnTo>
                        <a:pt x="5286" y="120"/>
                      </a:lnTo>
                      <a:lnTo>
                        <a:pt x="5292" y="120"/>
                      </a:lnTo>
                      <a:lnTo>
                        <a:pt x="5298" y="120"/>
                      </a:lnTo>
                      <a:lnTo>
                        <a:pt x="5298" y="114"/>
                      </a:lnTo>
                      <a:lnTo>
                        <a:pt x="5304" y="1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3" name="Rectangle 159">
                  <a:extLst>
                    <a:ext uri="{FF2B5EF4-FFF2-40B4-BE49-F238E27FC236}">
                      <a16:creationId xmlns:a16="http://schemas.microsoft.com/office/drawing/2014/main" id="{D0AD6596-1F25-3C5C-20B9-AFF708A8ADF2}"/>
                    </a:ext>
                  </a:extLst>
                </p:cNvPr>
                <p:cNvSpPr>
                  <a:spLocks noChangeArrowheads="1"/>
                </p:cNvSpPr>
                <p:nvPr/>
              </p:nvSpPr>
              <p:spPr bwMode="auto">
                <a:xfrm>
                  <a:off x="228" y="2745"/>
                  <a:ext cx="84" cy="30"/>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64" name="Rectangle 160">
                  <a:extLst>
                    <a:ext uri="{FF2B5EF4-FFF2-40B4-BE49-F238E27FC236}">
                      <a16:creationId xmlns:a16="http://schemas.microsoft.com/office/drawing/2014/main" id="{31B9D9C4-B598-07BA-1DFD-9092C1A6C31C}"/>
                    </a:ext>
                  </a:extLst>
                </p:cNvPr>
                <p:cNvSpPr>
                  <a:spLocks noChangeArrowheads="1"/>
                </p:cNvSpPr>
                <p:nvPr/>
              </p:nvSpPr>
              <p:spPr bwMode="auto">
                <a:xfrm>
                  <a:off x="510" y="2745"/>
                  <a:ext cx="84" cy="30"/>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65" name="Rectangle 161">
                  <a:extLst>
                    <a:ext uri="{FF2B5EF4-FFF2-40B4-BE49-F238E27FC236}">
                      <a16:creationId xmlns:a16="http://schemas.microsoft.com/office/drawing/2014/main" id="{24D1BA38-543D-5B69-A512-C4337D7E1F83}"/>
                    </a:ext>
                  </a:extLst>
                </p:cNvPr>
                <p:cNvSpPr>
                  <a:spLocks noChangeArrowheads="1"/>
                </p:cNvSpPr>
                <p:nvPr/>
              </p:nvSpPr>
              <p:spPr bwMode="auto">
                <a:xfrm>
                  <a:off x="720" y="2733"/>
                  <a:ext cx="30"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66" name="Rectangle 162">
                  <a:extLst>
                    <a:ext uri="{FF2B5EF4-FFF2-40B4-BE49-F238E27FC236}">
                      <a16:creationId xmlns:a16="http://schemas.microsoft.com/office/drawing/2014/main" id="{458740E2-F45A-CFC9-EB4B-0836AF4984E5}"/>
                    </a:ext>
                  </a:extLst>
                </p:cNvPr>
                <p:cNvSpPr>
                  <a:spLocks noChangeArrowheads="1"/>
                </p:cNvSpPr>
                <p:nvPr/>
              </p:nvSpPr>
              <p:spPr bwMode="auto">
                <a:xfrm>
                  <a:off x="798" y="2733"/>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67" name="Rectangle 163">
                  <a:extLst>
                    <a:ext uri="{FF2B5EF4-FFF2-40B4-BE49-F238E27FC236}">
                      <a16:creationId xmlns:a16="http://schemas.microsoft.com/office/drawing/2014/main" id="{FF7A1916-F7D0-66A1-1945-0DE48821B376}"/>
                    </a:ext>
                  </a:extLst>
                </p:cNvPr>
                <p:cNvSpPr>
                  <a:spLocks noChangeArrowheads="1"/>
                </p:cNvSpPr>
                <p:nvPr/>
              </p:nvSpPr>
              <p:spPr bwMode="auto">
                <a:xfrm>
                  <a:off x="894" y="2733"/>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68" name="Rectangle 164">
                  <a:extLst>
                    <a:ext uri="{FF2B5EF4-FFF2-40B4-BE49-F238E27FC236}">
                      <a16:creationId xmlns:a16="http://schemas.microsoft.com/office/drawing/2014/main" id="{23A7403E-D1B2-3311-6D1C-38F1413080B2}"/>
                    </a:ext>
                  </a:extLst>
                </p:cNvPr>
                <p:cNvSpPr>
                  <a:spLocks noChangeArrowheads="1"/>
                </p:cNvSpPr>
                <p:nvPr/>
              </p:nvSpPr>
              <p:spPr bwMode="auto">
                <a:xfrm>
                  <a:off x="948" y="2745"/>
                  <a:ext cx="78" cy="30"/>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69" name="Rectangle 165">
                  <a:extLst>
                    <a:ext uri="{FF2B5EF4-FFF2-40B4-BE49-F238E27FC236}">
                      <a16:creationId xmlns:a16="http://schemas.microsoft.com/office/drawing/2014/main" id="{245FB1BF-1CC6-0491-76D7-5D2D17B4B3CE}"/>
                    </a:ext>
                  </a:extLst>
                </p:cNvPr>
                <p:cNvSpPr>
                  <a:spLocks noChangeArrowheads="1"/>
                </p:cNvSpPr>
                <p:nvPr/>
              </p:nvSpPr>
              <p:spPr bwMode="auto">
                <a:xfrm>
                  <a:off x="1308" y="2745"/>
                  <a:ext cx="84" cy="30"/>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70" name="Rectangle 166">
                  <a:extLst>
                    <a:ext uri="{FF2B5EF4-FFF2-40B4-BE49-F238E27FC236}">
                      <a16:creationId xmlns:a16="http://schemas.microsoft.com/office/drawing/2014/main" id="{F58A3385-8B56-C01F-A039-49F7BAB14367}"/>
                    </a:ext>
                  </a:extLst>
                </p:cNvPr>
                <p:cNvSpPr>
                  <a:spLocks noChangeArrowheads="1"/>
                </p:cNvSpPr>
                <p:nvPr/>
              </p:nvSpPr>
              <p:spPr bwMode="auto">
                <a:xfrm>
                  <a:off x="1416" y="2733"/>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71" name="Rectangle 167">
                  <a:extLst>
                    <a:ext uri="{FF2B5EF4-FFF2-40B4-BE49-F238E27FC236}">
                      <a16:creationId xmlns:a16="http://schemas.microsoft.com/office/drawing/2014/main" id="{299EBAC3-33B1-4439-3F46-CDAD5C5DECA7}"/>
                    </a:ext>
                  </a:extLst>
                </p:cNvPr>
                <p:cNvSpPr>
                  <a:spLocks noChangeArrowheads="1"/>
                </p:cNvSpPr>
                <p:nvPr/>
              </p:nvSpPr>
              <p:spPr bwMode="auto">
                <a:xfrm>
                  <a:off x="1542" y="2733"/>
                  <a:ext cx="30"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72" name="Rectangle 168">
                  <a:extLst>
                    <a:ext uri="{FF2B5EF4-FFF2-40B4-BE49-F238E27FC236}">
                      <a16:creationId xmlns:a16="http://schemas.microsoft.com/office/drawing/2014/main" id="{F9F87BDF-AB84-5CF7-5411-BA6633D3FD2F}"/>
                    </a:ext>
                  </a:extLst>
                </p:cNvPr>
                <p:cNvSpPr>
                  <a:spLocks noChangeArrowheads="1"/>
                </p:cNvSpPr>
                <p:nvPr/>
              </p:nvSpPr>
              <p:spPr bwMode="auto">
                <a:xfrm>
                  <a:off x="1674" y="2733"/>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73" name="Rectangle 169">
                  <a:extLst>
                    <a:ext uri="{FF2B5EF4-FFF2-40B4-BE49-F238E27FC236}">
                      <a16:creationId xmlns:a16="http://schemas.microsoft.com/office/drawing/2014/main" id="{3DC93A9E-555F-F463-C245-1600EFF63F59}"/>
                    </a:ext>
                  </a:extLst>
                </p:cNvPr>
                <p:cNvSpPr>
                  <a:spLocks noChangeArrowheads="1"/>
                </p:cNvSpPr>
                <p:nvPr/>
              </p:nvSpPr>
              <p:spPr bwMode="auto">
                <a:xfrm>
                  <a:off x="1800" y="2733"/>
                  <a:ext cx="30"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74" name="Rectangle 170">
                  <a:extLst>
                    <a:ext uri="{FF2B5EF4-FFF2-40B4-BE49-F238E27FC236}">
                      <a16:creationId xmlns:a16="http://schemas.microsoft.com/office/drawing/2014/main" id="{ADE957CA-C3FC-F1B6-D1F6-614579E19F27}"/>
                    </a:ext>
                  </a:extLst>
                </p:cNvPr>
                <p:cNvSpPr>
                  <a:spLocks noChangeArrowheads="1"/>
                </p:cNvSpPr>
                <p:nvPr/>
              </p:nvSpPr>
              <p:spPr bwMode="auto">
                <a:xfrm>
                  <a:off x="1872" y="2745"/>
                  <a:ext cx="84" cy="30"/>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75" name="Rectangle 171">
                  <a:extLst>
                    <a:ext uri="{FF2B5EF4-FFF2-40B4-BE49-F238E27FC236}">
                      <a16:creationId xmlns:a16="http://schemas.microsoft.com/office/drawing/2014/main" id="{2778491D-D96E-4E87-04E7-6E422CC0C96D}"/>
                    </a:ext>
                  </a:extLst>
                </p:cNvPr>
                <p:cNvSpPr>
                  <a:spLocks noChangeArrowheads="1"/>
                </p:cNvSpPr>
                <p:nvPr/>
              </p:nvSpPr>
              <p:spPr bwMode="auto">
                <a:xfrm>
                  <a:off x="2028" y="2733"/>
                  <a:ext cx="30"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76" name="Rectangle 172">
                  <a:extLst>
                    <a:ext uri="{FF2B5EF4-FFF2-40B4-BE49-F238E27FC236}">
                      <a16:creationId xmlns:a16="http://schemas.microsoft.com/office/drawing/2014/main" id="{7F07CD81-9129-40DE-AB81-68742E565C55}"/>
                    </a:ext>
                  </a:extLst>
                </p:cNvPr>
                <p:cNvSpPr>
                  <a:spLocks noChangeArrowheads="1"/>
                </p:cNvSpPr>
                <p:nvPr/>
              </p:nvSpPr>
              <p:spPr bwMode="auto">
                <a:xfrm>
                  <a:off x="2130" y="2733"/>
                  <a:ext cx="36"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77" name="Rectangle 173">
                  <a:extLst>
                    <a:ext uri="{FF2B5EF4-FFF2-40B4-BE49-F238E27FC236}">
                      <a16:creationId xmlns:a16="http://schemas.microsoft.com/office/drawing/2014/main" id="{E4228031-2E53-0EDD-88C2-3968796AA325}"/>
                    </a:ext>
                  </a:extLst>
                </p:cNvPr>
                <p:cNvSpPr>
                  <a:spLocks noChangeArrowheads="1"/>
                </p:cNvSpPr>
                <p:nvPr/>
              </p:nvSpPr>
              <p:spPr bwMode="auto">
                <a:xfrm>
                  <a:off x="2244" y="2733"/>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78" name="Rectangle 174">
                  <a:extLst>
                    <a:ext uri="{FF2B5EF4-FFF2-40B4-BE49-F238E27FC236}">
                      <a16:creationId xmlns:a16="http://schemas.microsoft.com/office/drawing/2014/main" id="{AF20454A-C59B-CB10-7E6E-4DB72DF0D04F}"/>
                    </a:ext>
                  </a:extLst>
                </p:cNvPr>
                <p:cNvSpPr>
                  <a:spLocks noChangeArrowheads="1"/>
                </p:cNvSpPr>
                <p:nvPr/>
              </p:nvSpPr>
              <p:spPr bwMode="auto">
                <a:xfrm>
                  <a:off x="2346" y="2745"/>
                  <a:ext cx="78" cy="30"/>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79" name="Rectangle 175">
                  <a:extLst>
                    <a:ext uri="{FF2B5EF4-FFF2-40B4-BE49-F238E27FC236}">
                      <a16:creationId xmlns:a16="http://schemas.microsoft.com/office/drawing/2014/main" id="{918CE3BF-B713-0D64-6966-1C9791F5FD50}"/>
                    </a:ext>
                  </a:extLst>
                </p:cNvPr>
                <p:cNvSpPr>
                  <a:spLocks noChangeArrowheads="1"/>
                </p:cNvSpPr>
                <p:nvPr/>
              </p:nvSpPr>
              <p:spPr bwMode="auto">
                <a:xfrm>
                  <a:off x="2502" y="2733"/>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80" name="Rectangle 176">
                  <a:extLst>
                    <a:ext uri="{FF2B5EF4-FFF2-40B4-BE49-F238E27FC236}">
                      <a16:creationId xmlns:a16="http://schemas.microsoft.com/office/drawing/2014/main" id="{3DFFE9EE-59F7-1EC9-1EAD-56BBE2F93A74}"/>
                    </a:ext>
                  </a:extLst>
                </p:cNvPr>
                <p:cNvSpPr>
                  <a:spLocks noChangeArrowheads="1"/>
                </p:cNvSpPr>
                <p:nvPr/>
              </p:nvSpPr>
              <p:spPr bwMode="auto">
                <a:xfrm>
                  <a:off x="2598" y="2745"/>
                  <a:ext cx="84" cy="30"/>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81" name="Rectangle 177">
                  <a:extLst>
                    <a:ext uri="{FF2B5EF4-FFF2-40B4-BE49-F238E27FC236}">
                      <a16:creationId xmlns:a16="http://schemas.microsoft.com/office/drawing/2014/main" id="{F52EBAFA-C5FA-5BBC-6C26-3608E6386662}"/>
                    </a:ext>
                  </a:extLst>
                </p:cNvPr>
                <p:cNvSpPr>
                  <a:spLocks noChangeArrowheads="1"/>
                </p:cNvSpPr>
                <p:nvPr/>
              </p:nvSpPr>
              <p:spPr bwMode="auto">
                <a:xfrm>
                  <a:off x="2760" y="2733"/>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82" name="Rectangle 178">
                  <a:extLst>
                    <a:ext uri="{FF2B5EF4-FFF2-40B4-BE49-F238E27FC236}">
                      <a16:creationId xmlns:a16="http://schemas.microsoft.com/office/drawing/2014/main" id="{67587208-7F9D-A390-D4FB-CFE97295155A}"/>
                    </a:ext>
                  </a:extLst>
                </p:cNvPr>
                <p:cNvSpPr>
                  <a:spLocks noChangeArrowheads="1"/>
                </p:cNvSpPr>
                <p:nvPr/>
              </p:nvSpPr>
              <p:spPr bwMode="auto">
                <a:xfrm>
                  <a:off x="2856" y="2733"/>
                  <a:ext cx="42"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83" name="Rectangle 179">
                  <a:extLst>
                    <a:ext uri="{FF2B5EF4-FFF2-40B4-BE49-F238E27FC236}">
                      <a16:creationId xmlns:a16="http://schemas.microsoft.com/office/drawing/2014/main" id="{AF606ECC-D0EB-5DF8-7235-98AFAE1A3BE8}"/>
                    </a:ext>
                  </a:extLst>
                </p:cNvPr>
                <p:cNvSpPr>
                  <a:spLocks noChangeArrowheads="1"/>
                </p:cNvSpPr>
                <p:nvPr/>
              </p:nvSpPr>
              <p:spPr bwMode="auto">
                <a:xfrm>
                  <a:off x="2970" y="2733"/>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84" name="Rectangle 180">
                  <a:extLst>
                    <a:ext uri="{FF2B5EF4-FFF2-40B4-BE49-F238E27FC236}">
                      <a16:creationId xmlns:a16="http://schemas.microsoft.com/office/drawing/2014/main" id="{0D228E21-7253-ED16-C4EA-C780E21A9627}"/>
                    </a:ext>
                  </a:extLst>
                </p:cNvPr>
                <p:cNvSpPr>
                  <a:spLocks noChangeArrowheads="1"/>
                </p:cNvSpPr>
                <p:nvPr/>
              </p:nvSpPr>
              <p:spPr bwMode="auto">
                <a:xfrm>
                  <a:off x="3072" y="2745"/>
                  <a:ext cx="84" cy="30"/>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85" name="Rectangle 181">
                  <a:extLst>
                    <a:ext uri="{FF2B5EF4-FFF2-40B4-BE49-F238E27FC236}">
                      <a16:creationId xmlns:a16="http://schemas.microsoft.com/office/drawing/2014/main" id="{A6117728-4715-A3FE-CA6E-FFC0E25A83FF}"/>
                    </a:ext>
                  </a:extLst>
                </p:cNvPr>
                <p:cNvSpPr>
                  <a:spLocks noChangeArrowheads="1"/>
                </p:cNvSpPr>
                <p:nvPr/>
              </p:nvSpPr>
              <p:spPr bwMode="auto">
                <a:xfrm>
                  <a:off x="3228" y="2733"/>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86" name="Rectangle 182">
                  <a:extLst>
                    <a:ext uri="{FF2B5EF4-FFF2-40B4-BE49-F238E27FC236}">
                      <a16:creationId xmlns:a16="http://schemas.microsoft.com/office/drawing/2014/main" id="{D8146922-9987-ED0F-9A4A-7CF32E542F14}"/>
                    </a:ext>
                  </a:extLst>
                </p:cNvPr>
                <p:cNvSpPr>
                  <a:spLocks noChangeArrowheads="1"/>
                </p:cNvSpPr>
                <p:nvPr/>
              </p:nvSpPr>
              <p:spPr bwMode="auto">
                <a:xfrm>
                  <a:off x="3330" y="2745"/>
                  <a:ext cx="78" cy="30"/>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87" name="Rectangle 183">
                  <a:extLst>
                    <a:ext uri="{FF2B5EF4-FFF2-40B4-BE49-F238E27FC236}">
                      <a16:creationId xmlns:a16="http://schemas.microsoft.com/office/drawing/2014/main" id="{B4D295F7-11DE-F40B-5143-AAFC389069AE}"/>
                    </a:ext>
                  </a:extLst>
                </p:cNvPr>
                <p:cNvSpPr>
                  <a:spLocks noChangeArrowheads="1"/>
                </p:cNvSpPr>
                <p:nvPr/>
              </p:nvSpPr>
              <p:spPr bwMode="auto">
                <a:xfrm>
                  <a:off x="3486" y="2733"/>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88" name="Rectangle 184">
                  <a:extLst>
                    <a:ext uri="{FF2B5EF4-FFF2-40B4-BE49-F238E27FC236}">
                      <a16:creationId xmlns:a16="http://schemas.microsoft.com/office/drawing/2014/main" id="{AFDE1A86-7F86-6B78-50F4-08FD323F823E}"/>
                    </a:ext>
                  </a:extLst>
                </p:cNvPr>
                <p:cNvSpPr>
                  <a:spLocks noChangeArrowheads="1"/>
                </p:cNvSpPr>
                <p:nvPr/>
              </p:nvSpPr>
              <p:spPr bwMode="auto">
                <a:xfrm>
                  <a:off x="3588" y="2733"/>
                  <a:ext cx="36"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89" name="Rectangle 185">
                  <a:extLst>
                    <a:ext uri="{FF2B5EF4-FFF2-40B4-BE49-F238E27FC236}">
                      <a16:creationId xmlns:a16="http://schemas.microsoft.com/office/drawing/2014/main" id="{21EEB393-F176-8613-9F80-6E3A7FF01899}"/>
                    </a:ext>
                  </a:extLst>
                </p:cNvPr>
                <p:cNvSpPr>
                  <a:spLocks noChangeArrowheads="1"/>
                </p:cNvSpPr>
                <p:nvPr/>
              </p:nvSpPr>
              <p:spPr bwMode="auto">
                <a:xfrm>
                  <a:off x="3696" y="2733"/>
                  <a:ext cx="30"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90" name="Rectangle 186">
                  <a:extLst>
                    <a:ext uri="{FF2B5EF4-FFF2-40B4-BE49-F238E27FC236}">
                      <a16:creationId xmlns:a16="http://schemas.microsoft.com/office/drawing/2014/main" id="{B761E5C5-8A9B-4EAB-155C-FD8F93727B38}"/>
                    </a:ext>
                  </a:extLst>
                </p:cNvPr>
                <p:cNvSpPr>
                  <a:spLocks noChangeArrowheads="1"/>
                </p:cNvSpPr>
                <p:nvPr/>
              </p:nvSpPr>
              <p:spPr bwMode="auto">
                <a:xfrm>
                  <a:off x="3798" y="2745"/>
                  <a:ext cx="84" cy="30"/>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91" name="Rectangle 187">
                  <a:extLst>
                    <a:ext uri="{FF2B5EF4-FFF2-40B4-BE49-F238E27FC236}">
                      <a16:creationId xmlns:a16="http://schemas.microsoft.com/office/drawing/2014/main" id="{9ECD185A-2914-75CF-D6E8-8227F33BDC40}"/>
                    </a:ext>
                  </a:extLst>
                </p:cNvPr>
                <p:cNvSpPr>
                  <a:spLocks noChangeArrowheads="1"/>
                </p:cNvSpPr>
                <p:nvPr/>
              </p:nvSpPr>
              <p:spPr bwMode="auto">
                <a:xfrm>
                  <a:off x="3924" y="2733"/>
                  <a:ext cx="30"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92" name="Rectangle 188">
                  <a:extLst>
                    <a:ext uri="{FF2B5EF4-FFF2-40B4-BE49-F238E27FC236}">
                      <a16:creationId xmlns:a16="http://schemas.microsoft.com/office/drawing/2014/main" id="{C081471F-3BF8-A8B2-58FC-06A203CFDDB1}"/>
                    </a:ext>
                  </a:extLst>
                </p:cNvPr>
                <p:cNvSpPr>
                  <a:spLocks noChangeArrowheads="1"/>
                </p:cNvSpPr>
                <p:nvPr/>
              </p:nvSpPr>
              <p:spPr bwMode="auto">
                <a:xfrm>
                  <a:off x="4056" y="2733"/>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93" name="Rectangle 189">
                  <a:extLst>
                    <a:ext uri="{FF2B5EF4-FFF2-40B4-BE49-F238E27FC236}">
                      <a16:creationId xmlns:a16="http://schemas.microsoft.com/office/drawing/2014/main" id="{81AA83FA-E47E-DD64-6875-0985C4095E07}"/>
                    </a:ext>
                  </a:extLst>
                </p:cNvPr>
                <p:cNvSpPr>
                  <a:spLocks noChangeArrowheads="1"/>
                </p:cNvSpPr>
                <p:nvPr/>
              </p:nvSpPr>
              <p:spPr bwMode="auto">
                <a:xfrm>
                  <a:off x="4182" y="2733"/>
                  <a:ext cx="30"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94" name="Rectangle 190">
                  <a:extLst>
                    <a:ext uri="{FF2B5EF4-FFF2-40B4-BE49-F238E27FC236}">
                      <a16:creationId xmlns:a16="http://schemas.microsoft.com/office/drawing/2014/main" id="{0664F05E-EAE4-8626-3B73-11B23B416FAF}"/>
                    </a:ext>
                  </a:extLst>
                </p:cNvPr>
                <p:cNvSpPr>
                  <a:spLocks noChangeArrowheads="1"/>
                </p:cNvSpPr>
                <p:nvPr/>
              </p:nvSpPr>
              <p:spPr bwMode="auto">
                <a:xfrm>
                  <a:off x="4314" y="2733"/>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95" name="Rectangle 191">
                  <a:extLst>
                    <a:ext uri="{FF2B5EF4-FFF2-40B4-BE49-F238E27FC236}">
                      <a16:creationId xmlns:a16="http://schemas.microsoft.com/office/drawing/2014/main" id="{AB73186D-59DE-9BDC-2F00-ED110800FF47}"/>
                    </a:ext>
                  </a:extLst>
                </p:cNvPr>
                <p:cNvSpPr>
                  <a:spLocks noChangeArrowheads="1"/>
                </p:cNvSpPr>
                <p:nvPr/>
              </p:nvSpPr>
              <p:spPr bwMode="auto">
                <a:xfrm>
                  <a:off x="4362" y="2745"/>
                  <a:ext cx="84" cy="30"/>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96" name="Rectangle 192">
                  <a:extLst>
                    <a:ext uri="{FF2B5EF4-FFF2-40B4-BE49-F238E27FC236}">
                      <a16:creationId xmlns:a16="http://schemas.microsoft.com/office/drawing/2014/main" id="{9D80C762-CBC2-ACE2-6150-F9AC956581F8}"/>
                    </a:ext>
                  </a:extLst>
                </p:cNvPr>
                <p:cNvSpPr>
                  <a:spLocks noChangeArrowheads="1"/>
                </p:cNvSpPr>
                <p:nvPr/>
              </p:nvSpPr>
              <p:spPr bwMode="auto">
                <a:xfrm>
                  <a:off x="4728" y="2745"/>
                  <a:ext cx="78" cy="30"/>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97" name="Rectangle 193">
                  <a:extLst>
                    <a:ext uri="{FF2B5EF4-FFF2-40B4-BE49-F238E27FC236}">
                      <a16:creationId xmlns:a16="http://schemas.microsoft.com/office/drawing/2014/main" id="{94E78205-E58F-DD0E-98B6-BC215AADE404}"/>
                    </a:ext>
                  </a:extLst>
                </p:cNvPr>
                <p:cNvSpPr>
                  <a:spLocks noChangeArrowheads="1"/>
                </p:cNvSpPr>
                <p:nvPr/>
              </p:nvSpPr>
              <p:spPr bwMode="auto">
                <a:xfrm>
                  <a:off x="4836" y="2733"/>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98" name="Rectangle 194">
                  <a:extLst>
                    <a:ext uri="{FF2B5EF4-FFF2-40B4-BE49-F238E27FC236}">
                      <a16:creationId xmlns:a16="http://schemas.microsoft.com/office/drawing/2014/main" id="{FF9326A8-7D8D-5F7B-67CF-DB523CC6A2E6}"/>
                    </a:ext>
                  </a:extLst>
                </p:cNvPr>
                <p:cNvSpPr>
                  <a:spLocks noChangeArrowheads="1"/>
                </p:cNvSpPr>
                <p:nvPr/>
              </p:nvSpPr>
              <p:spPr bwMode="auto">
                <a:xfrm>
                  <a:off x="4932" y="2733"/>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199" name="Rectangle 195">
                  <a:extLst>
                    <a:ext uri="{FF2B5EF4-FFF2-40B4-BE49-F238E27FC236}">
                      <a16:creationId xmlns:a16="http://schemas.microsoft.com/office/drawing/2014/main" id="{898AEF32-BB27-3F4D-74DD-A8CD8C146ECC}"/>
                    </a:ext>
                  </a:extLst>
                </p:cNvPr>
                <p:cNvSpPr>
                  <a:spLocks noChangeArrowheads="1"/>
                </p:cNvSpPr>
                <p:nvPr/>
              </p:nvSpPr>
              <p:spPr bwMode="auto">
                <a:xfrm>
                  <a:off x="5004" y="2733"/>
                  <a:ext cx="30"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200" name="Rectangle 196">
                  <a:extLst>
                    <a:ext uri="{FF2B5EF4-FFF2-40B4-BE49-F238E27FC236}">
                      <a16:creationId xmlns:a16="http://schemas.microsoft.com/office/drawing/2014/main" id="{FEA68A3D-4575-63B3-BFAF-2A2D048868CC}"/>
                    </a:ext>
                  </a:extLst>
                </p:cNvPr>
                <p:cNvSpPr>
                  <a:spLocks noChangeArrowheads="1"/>
                </p:cNvSpPr>
                <p:nvPr/>
              </p:nvSpPr>
              <p:spPr bwMode="auto">
                <a:xfrm>
                  <a:off x="5160" y="2745"/>
                  <a:ext cx="84" cy="30"/>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201" name="Rectangle 197">
                  <a:extLst>
                    <a:ext uri="{FF2B5EF4-FFF2-40B4-BE49-F238E27FC236}">
                      <a16:creationId xmlns:a16="http://schemas.microsoft.com/office/drawing/2014/main" id="{25E522C4-30EF-FD46-4944-26ADAFAFF89C}"/>
                    </a:ext>
                  </a:extLst>
                </p:cNvPr>
                <p:cNvSpPr>
                  <a:spLocks noChangeArrowheads="1"/>
                </p:cNvSpPr>
                <p:nvPr/>
              </p:nvSpPr>
              <p:spPr bwMode="auto">
                <a:xfrm>
                  <a:off x="5442" y="2745"/>
                  <a:ext cx="90" cy="30"/>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grpSp>
          <p:sp>
            <p:nvSpPr>
              <p:cNvPr id="300" name="Rectangle 2">
                <a:extLst>
                  <a:ext uri="{FF2B5EF4-FFF2-40B4-BE49-F238E27FC236}">
                    <a16:creationId xmlns:a16="http://schemas.microsoft.com/office/drawing/2014/main" id="{BED6FAF8-39BD-8C3E-8FF0-376275C67E6B}"/>
                  </a:ext>
                </a:extLst>
              </p:cNvPr>
              <p:cNvSpPr txBox="1">
                <a:spLocks noChangeArrowheads="1"/>
              </p:cNvSpPr>
              <p:nvPr/>
            </p:nvSpPr>
            <p:spPr bwMode="auto">
              <a:xfrm>
                <a:off x="2218035" y="3189666"/>
                <a:ext cx="1336645" cy="242888"/>
              </a:xfrm>
              <a:prstGeom prst="rect">
                <a:avLst/>
              </a:prstGeom>
              <a:noFill/>
              <a:ln w="12699">
                <a:noFill/>
                <a:miter lim="800000"/>
                <a:headEnd/>
                <a:tailEnd/>
              </a:ln>
            </p:spPr>
            <p:txBody>
              <a:bodyPr lIns="90488" tIns="44450" rIns="90488" bIns="44450" anchor="ctr"/>
              <a:lstStyle/>
              <a:p>
                <a:pPr algn="ctr">
                  <a:lnSpc>
                    <a:spcPct val="85000"/>
                  </a:lnSpc>
                  <a:defRPr/>
                </a:pPr>
                <a:r>
                  <a:rPr lang="en-US" sz="1200" b="1" kern="0" dirty="0">
                    <a:latin typeface="+mn-lt"/>
                    <a:ea typeface="+mj-ea"/>
                    <a:cs typeface="Arial" panose="020B0604020202020204" pitchFamily="34" charset="0"/>
                  </a:rPr>
                  <a:t>Arc 3</a:t>
                </a:r>
              </a:p>
            </p:txBody>
          </p:sp>
          <p:sp>
            <p:nvSpPr>
              <p:cNvPr id="304" name="Rectangle 2">
                <a:extLst>
                  <a:ext uri="{FF2B5EF4-FFF2-40B4-BE49-F238E27FC236}">
                    <a16:creationId xmlns:a16="http://schemas.microsoft.com/office/drawing/2014/main" id="{551591BB-85B2-510E-3E97-8B797D69A8F0}"/>
                  </a:ext>
                </a:extLst>
              </p:cNvPr>
              <p:cNvSpPr txBox="1">
                <a:spLocks noChangeArrowheads="1"/>
              </p:cNvSpPr>
              <p:nvPr/>
            </p:nvSpPr>
            <p:spPr bwMode="auto">
              <a:xfrm>
                <a:off x="2357908" y="3701064"/>
                <a:ext cx="1084263" cy="242888"/>
              </a:xfrm>
              <a:prstGeom prst="rect">
                <a:avLst/>
              </a:prstGeom>
              <a:noFill/>
              <a:ln w="12699">
                <a:noFill/>
                <a:miter lim="800000"/>
                <a:headEnd/>
                <a:tailEnd/>
              </a:ln>
            </p:spPr>
            <p:txBody>
              <a:bodyPr lIns="90488" tIns="44450" rIns="90488" bIns="44450" anchor="ctr"/>
              <a:lstStyle/>
              <a:p>
                <a:pPr algn="ctr">
                  <a:lnSpc>
                    <a:spcPct val="85000"/>
                  </a:lnSpc>
                  <a:defRPr/>
                </a:pPr>
                <a:r>
                  <a:rPr lang="en-US" sz="1200" kern="0" dirty="0">
                    <a:latin typeface="+mn-lt"/>
                    <a:ea typeface="+mj-ea"/>
                    <a:cs typeface="Arial" panose="020B0604020202020204" pitchFamily="34" charset="0"/>
                  </a:rPr>
                  <a:t>S = 56 × </a:t>
                </a:r>
                <a:r>
                  <a:rPr lang="en-US" altLang="en-US" sz="1200" dirty="0" err="1">
                    <a:latin typeface="Symbol" panose="05050102010706020507" pitchFamily="18" charset="2"/>
                  </a:rPr>
                  <a:t>l</a:t>
                </a:r>
                <a:r>
                  <a:rPr lang="en-US" altLang="en-US" sz="1200" baseline="-25000" dirty="0" err="1">
                    <a:latin typeface="Arial" panose="020B0604020202020204" pitchFamily="34" charset="0"/>
                  </a:rPr>
                  <a:t>RF</a:t>
                </a:r>
                <a:endParaRPr lang="en-US" sz="1200" kern="0" dirty="0">
                  <a:latin typeface="+mn-lt"/>
                  <a:ea typeface="+mj-ea"/>
                  <a:cs typeface="Arial" panose="020B0604020202020204" pitchFamily="34" charset="0"/>
                </a:endParaRPr>
              </a:p>
            </p:txBody>
          </p:sp>
          <p:sp>
            <p:nvSpPr>
              <p:cNvPr id="308" name="Rectangle 2">
                <a:extLst>
                  <a:ext uri="{FF2B5EF4-FFF2-40B4-BE49-F238E27FC236}">
                    <a16:creationId xmlns:a16="http://schemas.microsoft.com/office/drawing/2014/main" id="{8D48DC20-92F3-B96E-9CD1-05209111C157}"/>
                  </a:ext>
                </a:extLst>
              </p:cNvPr>
              <p:cNvSpPr txBox="1">
                <a:spLocks noChangeArrowheads="1"/>
              </p:cNvSpPr>
              <p:nvPr/>
            </p:nvSpPr>
            <p:spPr bwMode="auto">
              <a:xfrm>
                <a:off x="489843" y="3245768"/>
                <a:ext cx="815975" cy="242888"/>
              </a:xfrm>
              <a:prstGeom prst="rect">
                <a:avLst/>
              </a:prstGeom>
              <a:noFill/>
              <a:ln w="12699">
                <a:noFill/>
                <a:miter lim="800000"/>
                <a:headEnd/>
                <a:tailEnd/>
              </a:ln>
            </p:spPr>
            <p:txBody>
              <a:bodyPr lIns="90488" tIns="44450" rIns="90488" bIns="44450" anchor="ctr"/>
              <a:lstStyle/>
              <a:p>
                <a:pPr algn="ctr">
                  <a:lnSpc>
                    <a:spcPct val="85000"/>
                  </a:lnSpc>
                  <a:defRPr/>
                </a:pPr>
                <a:r>
                  <a:rPr lang="en-US" sz="1200" b="1" kern="0" dirty="0">
                    <a:latin typeface="+mn-lt"/>
                    <a:ea typeface="+mj-ea"/>
                    <a:cs typeface="Arial" panose="020B0604020202020204" pitchFamily="34" charset="0"/>
                  </a:rPr>
                  <a:t>254 MeV</a:t>
                </a:r>
              </a:p>
            </p:txBody>
          </p:sp>
        </p:grpSp>
        <p:sp>
          <p:nvSpPr>
            <p:cNvPr id="311" name="Rectangle 2">
              <a:extLst>
                <a:ext uri="{FF2B5EF4-FFF2-40B4-BE49-F238E27FC236}">
                  <a16:creationId xmlns:a16="http://schemas.microsoft.com/office/drawing/2014/main" id="{0CB96D5F-C1B3-D7A2-0290-08A725DF2043}"/>
                </a:ext>
              </a:extLst>
            </p:cNvPr>
            <p:cNvSpPr txBox="1">
              <a:spLocks noChangeArrowheads="1"/>
            </p:cNvSpPr>
            <p:nvPr/>
          </p:nvSpPr>
          <p:spPr bwMode="auto">
            <a:xfrm>
              <a:off x="273819" y="1805608"/>
              <a:ext cx="815975" cy="242888"/>
            </a:xfrm>
            <a:prstGeom prst="rect">
              <a:avLst/>
            </a:prstGeom>
            <a:noFill/>
            <a:ln w="12699">
              <a:noFill/>
              <a:miter lim="800000"/>
              <a:headEnd/>
              <a:tailEnd/>
            </a:ln>
          </p:spPr>
          <p:txBody>
            <a:bodyPr lIns="90488" tIns="44450" rIns="90488" bIns="44450" anchor="ctr"/>
            <a:lstStyle/>
            <a:p>
              <a:pPr algn="ctr">
                <a:lnSpc>
                  <a:spcPct val="85000"/>
                </a:lnSpc>
                <a:defRPr/>
              </a:pPr>
              <a:r>
                <a:rPr lang="en-US" sz="1200" b="1" kern="0" dirty="0">
                  <a:latin typeface="+mn-lt"/>
                  <a:ea typeface="+mj-ea"/>
                  <a:cs typeface="Arial" panose="020B0604020202020204" pitchFamily="34" charset="0"/>
                </a:rPr>
                <a:t>89 MeV</a:t>
              </a:r>
            </a:p>
          </p:txBody>
        </p:sp>
        <p:grpSp>
          <p:nvGrpSpPr>
            <p:cNvPr id="314" name="Groupe 313">
              <a:extLst>
                <a:ext uri="{FF2B5EF4-FFF2-40B4-BE49-F238E27FC236}">
                  <a16:creationId xmlns:a16="http://schemas.microsoft.com/office/drawing/2014/main" id="{EE731063-AB91-4097-4E1C-E6625613A544}"/>
                </a:ext>
              </a:extLst>
            </p:cNvPr>
            <p:cNvGrpSpPr/>
            <p:nvPr/>
          </p:nvGrpSpPr>
          <p:grpSpPr>
            <a:xfrm>
              <a:off x="134295" y="4369199"/>
              <a:ext cx="5107818" cy="1107706"/>
              <a:chOff x="366303" y="4369199"/>
              <a:chExt cx="4875810" cy="922286"/>
            </a:xfrm>
          </p:grpSpPr>
          <p:grpSp>
            <p:nvGrpSpPr>
              <p:cNvPr id="306" name="Groupe 305">
                <a:extLst>
                  <a:ext uri="{FF2B5EF4-FFF2-40B4-BE49-F238E27FC236}">
                    <a16:creationId xmlns:a16="http://schemas.microsoft.com/office/drawing/2014/main" id="{4D8DF37D-97B1-77FB-2987-46DC0206F991}"/>
                  </a:ext>
                </a:extLst>
              </p:cNvPr>
              <p:cNvGrpSpPr/>
              <p:nvPr/>
            </p:nvGrpSpPr>
            <p:grpSpPr>
              <a:xfrm>
                <a:off x="366303" y="4369199"/>
                <a:ext cx="4875810" cy="922286"/>
                <a:chOff x="366303" y="4369199"/>
                <a:chExt cx="4875810" cy="922286"/>
              </a:xfrm>
            </p:grpSpPr>
            <p:sp>
              <p:nvSpPr>
                <p:cNvPr id="203" name="Rectangle 202">
                  <a:extLst>
                    <a:ext uri="{FF2B5EF4-FFF2-40B4-BE49-F238E27FC236}">
                      <a16:creationId xmlns:a16="http://schemas.microsoft.com/office/drawing/2014/main" id="{F7AADA70-0A14-E68B-C418-93AB65214AA9}"/>
                    </a:ext>
                  </a:extLst>
                </p:cNvPr>
                <p:cNvSpPr>
                  <a:spLocks noChangeArrowheads="1"/>
                </p:cNvSpPr>
                <p:nvPr/>
              </p:nvSpPr>
              <p:spPr bwMode="auto">
                <a:xfrm>
                  <a:off x="551400" y="4422315"/>
                  <a:ext cx="4514164" cy="753281"/>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204" name="Rectangle 203">
                  <a:extLst>
                    <a:ext uri="{FF2B5EF4-FFF2-40B4-BE49-F238E27FC236}">
                      <a16:creationId xmlns:a16="http://schemas.microsoft.com/office/drawing/2014/main" id="{96101B8D-2B8B-0D0C-1467-D82CAD54D338}"/>
                    </a:ext>
                  </a:extLst>
                </p:cNvPr>
                <p:cNvSpPr>
                  <a:spLocks noChangeArrowheads="1"/>
                </p:cNvSpPr>
                <p:nvPr/>
              </p:nvSpPr>
              <p:spPr bwMode="auto">
                <a:xfrm>
                  <a:off x="4924497" y="5185253"/>
                  <a:ext cx="140213" cy="62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a:solidFill>
                        <a:srgbClr val="000000"/>
                      </a:solidFill>
                      <a:latin typeface="Arial" panose="020B0604020202020204" pitchFamily="34" charset="0"/>
                    </a:rPr>
                    <a:t>20.94</a:t>
                  </a:r>
                  <a:endParaRPr lang="en-US" altLang="en-US"/>
                </a:p>
              </p:txBody>
            </p:sp>
            <p:sp>
              <p:nvSpPr>
                <p:cNvPr id="205" name="Rectangle 204">
                  <a:extLst>
                    <a:ext uri="{FF2B5EF4-FFF2-40B4-BE49-F238E27FC236}">
                      <a16:creationId xmlns:a16="http://schemas.microsoft.com/office/drawing/2014/main" id="{4761973F-8323-1A48-2EE5-41D9B1875A9C}"/>
                    </a:ext>
                  </a:extLst>
                </p:cNvPr>
                <p:cNvSpPr>
                  <a:spLocks noChangeArrowheads="1"/>
                </p:cNvSpPr>
                <p:nvPr/>
              </p:nvSpPr>
              <p:spPr bwMode="auto">
                <a:xfrm>
                  <a:off x="551400" y="5185253"/>
                  <a:ext cx="66687" cy="8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a:solidFill>
                        <a:srgbClr val="000000"/>
                      </a:solidFill>
                      <a:latin typeface="Arial" panose="020B0604020202020204" pitchFamily="34" charset="0"/>
                    </a:rPr>
                    <a:t>0</a:t>
                  </a:r>
                  <a:endParaRPr lang="en-US" altLang="en-US"/>
                </a:p>
              </p:txBody>
            </p:sp>
            <p:sp>
              <p:nvSpPr>
                <p:cNvPr id="206" name="Rectangle 206">
                  <a:extLst>
                    <a:ext uri="{FF2B5EF4-FFF2-40B4-BE49-F238E27FC236}">
                      <a16:creationId xmlns:a16="http://schemas.microsoft.com/office/drawing/2014/main" id="{D766F4D8-3528-D89B-780E-FA095CD3E87A}"/>
                    </a:ext>
                  </a:extLst>
                </p:cNvPr>
                <p:cNvSpPr>
                  <a:spLocks noChangeArrowheads="1"/>
                </p:cNvSpPr>
                <p:nvPr/>
              </p:nvSpPr>
              <p:spPr bwMode="auto">
                <a:xfrm>
                  <a:off x="592438" y="4369199"/>
                  <a:ext cx="415508" cy="8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a:solidFill>
                        <a:srgbClr val="000000"/>
                      </a:solidFill>
                      <a:latin typeface="Arial" panose="020B0604020202020204" pitchFamily="34" charset="0"/>
                    </a:rPr>
                    <a:t>                         </a:t>
                  </a:r>
                  <a:endParaRPr lang="en-US" altLang="en-US"/>
                </a:p>
              </p:txBody>
            </p:sp>
            <p:sp>
              <p:nvSpPr>
                <p:cNvPr id="207" name="Rectangle 207">
                  <a:extLst>
                    <a:ext uri="{FF2B5EF4-FFF2-40B4-BE49-F238E27FC236}">
                      <a16:creationId xmlns:a16="http://schemas.microsoft.com/office/drawing/2014/main" id="{B6B367B7-2811-F111-924C-0DB7D325B46A}"/>
                    </a:ext>
                  </a:extLst>
                </p:cNvPr>
                <p:cNvSpPr>
                  <a:spLocks noChangeArrowheads="1"/>
                </p:cNvSpPr>
                <p:nvPr/>
              </p:nvSpPr>
              <p:spPr bwMode="auto">
                <a:xfrm rot="16200000">
                  <a:off x="481915" y="4370416"/>
                  <a:ext cx="102208" cy="123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dirty="0">
                      <a:solidFill>
                        <a:srgbClr val="000000"/>
                      </a:solidFill>
                      <a:latin typeface="+mn-lt"/>
                    </a:rPr>
                    <a:t>40</a:t>
                  </a:r>
                  <a:endParaRPr lang="en-US" altLang="en-US" dirty="0">
                    <a:latin typeface="+mn-lt"/>
                  </a:endParaRPr>
                </a:p>
              </p:txBody>
            </p:sp>
            <p:sp>
              <p:nvSpPr>
                <p:cNvPr id="208" name="Rectangle 208">
                  <a:extLst>
                    <a:ext uri="{FF2B5EF4-FFF2-40B4-BE49-F238E27FC236}">
                      <a16:creationId xmlns:a16="http://schemas.microsoft.com/office/drawing/2014/main" id="{BC00011A-36C7-0FDB-806C-DB686E6FAA56}"/>
                    </a:ext>
                  </a:extLst>
                </p:cNvPr>
                <p:cNvSpPr>
                  <a:spLocks noChangeArrowheads="1"/>
                </p:cNvSpPr>
                <p:nvPr/>
              </p:nvSpPr>
              <p:spPr bwMode="auto">
                <a:xfrm rot="16200000">
                  <a:off x="502060" y="5105435"/>
                  <a:ext cx="62773" cy="87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a:solidFill>
                        <a:srgbClr val="000000"/>
                      </a:solidFill>
                      <a:latin typeface="Arial" panose="020B0604020202020204" pitchFamily="34" charset="0"/>
                    </a:rPr>
                    <a:t>0</a:t>
                  </a:r>
                  <a:endParaRPr lang="en-US" altLang="en-US"/>
                </a:p>
              </p:txBody>
            </p:sp>
            <p:sp>
              <p:nvSpPr>
                <p:cNvPr id="209" name="Rectangle 209">
                  <a:extLst>
                    <a:ext uri="{FF2B5EF4-FFF2-40B4-BE49-F238E27FC236}">
                      <a16:creationId xmlns:a16="http://schemas.microsoft.com/office/drawing/2014/main" id="{CA725D35-638D-6C6B-FAC9-E9C769A6776B}"/>
                    </a:ext>
                  </a:extLst>
                </p:cNvPr>
                <p:cNvSpPr>
                  <a:spLocks noChangeArrowheads="1"/>
                </p:cNvSpPr>
                <p:nvPr/>
              </p:nvSpPr>
              <p:spPr bwMode="auto">
                <a:xfrm rot="16200000">
                  <a:off x="5082910" y="4375493"/>
                  <a:ext cx="62773" cy="87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a:solidFill>
                        <a:srgbClr val="000000"/>
                      </a:solidFill>
                      <a:latin typeface="Arial" panose="020B0604020202020204" pitchFamily="34" charset="0"/>
                    </a:rPr>
                    <a:t>1</a:t>
                  </a:r>
                  <a:endParaRPr lang="en-US" altLang="en-US"/>
                </a:p>
              </p:txBody>
            </p:sp>
            <p:sp>
              <p:nvSpPr>
                <p:cNvPr id="210" name="Rectangle 210">
                  <a:extLst>
                    <a:ext uri="{FF2B5EF4-FFF2-40B4-BE49-F238E27FC236}">
                      <a16:creationId xmlns:a16="http://schemas.microsoft.com/office/drawing/2014/main" id="{F00B9464-3307-37AC-E6CB-510076107B0C}"/>
                    </a:ext>
                  </a:extLst>
                </p:cNvPr>
                <p:cNvSpPr>
                  <a:spLocks noChangeArrowheads="1"/>
                </p:cNvSpPr>
                <p:nvPr/>
              </p:nvSpPr>
              <p:spPr bwMode="auto">
                <a:xfrm rot="16200000">
                  <a:off x="5073253" y="5094973"/>
                  <a:ext cx="82088" cy="87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a:solidFill>
                        <a:srgbClr val="000000"/>
                      </a:solidFill>
                      <a:latin typeface="Arial" panose="020B0604020202020204" pitchFamily="34" charset="0"/>
                    </a:rPr>
                    <a:t>-1</a:t>
                  </a:r>
                  <a:endParaRPr lang="en-US" altLang="en-US"/>
                </a:p>
              </p:txBody>
            </p:sp>
            <p:sp>
              <p:nvSpPr>
                <p:cNvPr id="211" name="Rectangle 211">
                  <a:extLst>
                    <a:ext uri="{FF2B5EF4-FFF2-40B4-BE49-F238E27FC236}">
                      <a16:creationId xmlns:a16="http://schemas.microsoft.com/office/drawing/2014/main" id="{B6E12C5B-6414-9970-B419-515BCC995F96}"/>
                    </a:ext>
                  </a:extLst>
                </p:cNvPr>
                <p:cNvSpPr>
                  <a:spLocks noChangeArrowheads="1"/>
                </p:cNvSpPr>
                <p:nvPr/>
              </p:nvSpPr>
              <p:spPr bwMode="auto">
                <a:xfrm rot="16200000">
                  <a:off x="125662" y="4710841"/>
                  <a:ext cx="604395" cy="123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dirty="0">
                      <a:solidFill>
                        <a:srgbClr val="000000"/>
                      </a:solidFill>
                      <a:latin typeface="+mn-lt"/>
                    </a:rPr>
                    <a:t>BETA_X&amp;Y[m]</a:t>
                  </a:r>
                  <a:endParaRPr lang="en-US" altLang="en-US" dirty="0">
                    <a:latin typeface="+mn-lt"/>
                  </a:endParaRPr>
                </a:p>
              </p:txBody>
            </p:sp>
            <p:sp>
              <p:nvSpPr>
                <p:cNvPr id="212" name="Rectangle 212">
                  <a:extLst>
                    <a:ext uri="{FF2B5EF4-FFF2-40B4-BE49-F238E27FC236}">
                      <a16:creationId xmlns:a16="http://schemas.microsoft.com/office/drawing/2014/main" id="{F49879EC-9058-A7C9-8BE4-C630B81A093A}"/>
                    </a:ext>
                  </a:extLst>
                </p:cNvPr>
                <p:cNvSpPr>
                  <a:spLocks noChangeArrowheads="1"/>
                </p:cNvSpPr>
                <p:nvPr/>
              </p:nvSpPr>
              <p:spPr bwMode="auto">
                <a:xfrm rot="16200000">
                  <a:off x="4892040" y="4690721"/>
                  <a:ext cx="577032" cy="123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dirty="0">
                      <a:solidFill>
                        <a:srgbClr val="000000"/>
                      </a:solidFill>
                      <a:latin typeface="+mn-lt"/>
                    </a:rPr>
                    <a:t>DISP_X&amp;Y[m]</a:t>
                  </a:r>
                  <a:endParaRPr lang="en-US" altLang="en-US" dirty="0">
                    <a:latin typeface="+mn-lt"/>
                  </a:endParaRPr>
                </a:p>
              </p:txBody>
            </p:sp>
            <p:sp>
              <p:nvSpPr>
                <p:cNvPr id="213" name="Line 213">
                  <a:extLst>
                    <a:ext uri="{FF2B5EF4-FFF2-40B4-BE49-F238E27FC236}">
                      <a16:creationId xmlns:a16="http://schemas.microsoft.com/office/drawing/2014/main" id="{20EAEA2A-8AE1-ABDB-F781-7DC006C1F508}"/>
                    </a:ext>
                  </a:extLst>
                </p:cNvPr>
                <p:cNvSpPr>
                  <a:spLocks noChangeShapeType="1"/>
                </p:cNvSpPr>
                <p:nvPr/>
              </p:nvSpPr>
              <p:spPr bwMode="auto">
                <a:xfrm flipH="1">
                  <a:off x="5034786" y="4494746"/>
                  <a:ext cx="2564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4" name="Line 214">
                  <a:extLst>
                    <a:ext uri="{FF2B5EF4-FFF2-40B4-BE49-F238E27FC236}">
                      <a16:creationId xmlns:a16="http://schemas.microsoft.com/office/drawing/2014/main" id="{75A7E853-05F6-EB42-CAEA-83688FCC8E98}"/>
                    </a:ext>
                  </a:extLst>
                </p:cNvPr>
                <p:cNvSpPr>
                  <a:spLocks noChangeShapeType="1"/>
                </p:cNvSpPr>
                <p:nvPr/>
              </p:nvSpPr>
              <p:spPr bwMode="auto">
                <a:xfrm>
                  <a:off x="551400" y="4494746"/>
                  <a:ext cx="2564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5" name="Line 215">
                  <a:extLst>
                    <a:ext uri="{FF2B5EF4-FFF2-40B4-BE49-F238E27FC236}">
                      <a16:creationId xmlns:a16="http://schemas.microsoft.com/office/drawing/2014/main" id="{BB13E8EE-9490-8FC3-7945-9BF92FCE68FD}"/>
                    </a:ext>
                  </a:extLst>
                </p:cNvPr>
                <p:cNvSpPr>
                  <a:spLocks noChangeShapeType="1"/>
                </p:cNvSpPr>
                <p:nvPr/>
              </p:nvSpPr>
              <p:spPr bwMode="auto">
                <a:xfrm flipV="1">
                  <a:off x="1002817" y="5151452"/>
                  <a:ext cx="0" cy="241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6" name="Line 216">
                  <a:extLst>
                    <a:ext uri="{FF2B5EF4-FFF2-40B4-BE49-F238E27FC236}">
                      <a16:creationId xmlns:a16="http://schemas.microsoft.com/office/drawing/2014/main" id="{A6C9CF86-7224-D6A7-FB31-C8C1BB602A58}"/>
                    </a:ext>
                  </a:extLst>
                </p:cNvPr>
                <p:cNvSpPr>
                  <a:spLocks noChangeShapeType="1"/>
                </p:cNvSpPr>
                <p:nvPr/>
              </p:nvSpPr>
              <p:spPr bwMode="auto">
                <a:xfrm>
                  <a:off x="1002817" y="4422315"/>
                  <a:ext cx="0" cy="241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7" name="Line 217">
                  <a:extLst>
                    <a:ext uri="{FF2B5EF4-FFF2-40B4-BE49-F238E27FC236}">
                      <a16:creationId xmlns:a16="http://schemas.microsoft.com/office/drawing/2014/main" id="{324AD4FA-557A-483E-55E5-CA8A0F6B6CD9}"/>
                    </a:ext>
                  </a:extLst>
                </p:cNvPr>
                <p:cNvSpPr>
                  <a:spLocks noChangeShapeType="1"/>
                </p:cNvSpPr>
                <p:nvPr/>
              </p:nvSpPr>
              <p:spPr bwMode="auto">
                <a:xfrm flipH="1">
                  <a:off x="5034786" y="4572005"/>
                  <a:ext cx="2564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8" name="Line 218">
                  <a:extLst>
                    <a:ext uri="{FF2B5EF4-FFF2-40B4-BE49-F238E27FC236}">
                      <a16:creationId xmlns:a16="http://schemas.microsoft.com/office/drawing/2014/main" id="{E2071C21-48FF-C011-53F4-8E29D8F70CFF}"/>
                    </a:ext>
                  </a:extLst>
                </p:cNvPr>
                <p:cNvSpPr>
                  <a:spLocks noChangeShapeType="1"/>
                </p:cNvSpPr>
                <p:nvPr/>
              </p:nvSpPr>
              <p:spPr bwMode="auto">
                <a:xfrm>
                  <a:off x="551400" y="4572005"/>
                  <a:ext cx="2564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9" name="Line 219">
                  <a:extLst>
                    <a:ext uri="{FF2B5EF4-FFF2-40B4-BE49-F238E27FC236}">
                      <a16:creationId xmlns:a16="http://schemas.microsoft.com/office/drawing/2014/main" id="{1F17AF54-8989-2E0C-8E97-783CC49268B2}"/>
                    </a:ext>
                  </a:extLst>
                </p:cNvPr>
                <p:cNvSpPr>
                  <a:spLocks noChangeShapeType="1"/>
                </p:cNvSpPr>
                <p:nvPr/>
              </p:nvSpPr>
              <p:spPr bwMode="auto">
                <a:xfrm flipV="1">
                  <a:off x="1454233" y="5151452"/>
                  <a:ext cx="0" cy="241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0" name="Line 220">
                  <a:extLst>
                    <a:ext uri="{FF2B5EF4-FFF2-40B4-BE49-F238E27FC236}">
                      <a16:creationId xmlns:a16="http://schemas.microsoft.com/office/drawing/2014/main" id="{B1554421-1A0B-1205-9D0E-2B6A76AE5FD3}"/>
                    </a:ext>
                  </a:extLst>
                </p:cNvPr>
                <p:cNvSpPr>
                  <a:spLocks noChangeShapeType="1"/>
                </p:cNvSpPr>
                <p:nvPr/>
              </p:nvSpPr>
              <p:spPr bwMode="auto">
                <a:xfrm>
                  <a:off x="1454233" y="4422315"/>
                  <a:ext cx="0" cy="241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1" name="Line 221">
                  <a:extLst>
                    <a:ext uri="{FF2B5EF4-FFF2-40B4-BE49-F238E27FC236}">
                      <a16:creationId xmlns:a16="http://schemas.microsoft.com/office/drawing/2014/main" id="{C419C8C9-D351-9149-1F0D-CFFDBD794C29}"/>
                    </a:ext>
                  </a:extLst>
                </p:cNvPr>
                <p:cNvSpPr>
                  <a:spLocks noChangeShapeType="1"/>
                </p:cNvSpPr>
                <p:nvPr/>
              </p:nvSpPr>
              <p:spPr bwMode="auto">
                <a:xfrm flipH="1">
                  <a:off x="5034786" y="4649265"/>
                  <a:ext cx="2564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2" name="Line 222">
                  <a:extLst>
                    <a:ext uri="{FF2B5EF4-FFF2-40B4-BE49-F238E27FC236}">
                      <a16:creationId xmlns:a16="http://schemas.microsoft.com/office/drawing/2014/main" id="{870E6900-F2A3-9E71-BD94-93943F1E7479}"/>
                    </a:ext>
                  </a:extLst>
                </p:cNvPr>
                <p:cNvSpPr>
                  <a:spLocks noChangeShapeType="1"/>
                </p:cNvSpPr>
                <p:nvPr/>
              </p:nvSpPr>
              <p:spPr bwMode="auto">
                <a:xfrm>
                  <a:off x="551400" y="4649265"/>
                  <a:ext cx="2564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3" name="Line 223">
                  <a:extLst>
                    <a:ext uri="{FF2B5EF4-FFF2-40B4-BE49-F238E27FC236}">
                      <a16:creationId xmlns:a16="http://schemas.microsoft.com/office/drawing/2014/main" id="{1731084D-E4F0-03F1-865C-204DA4ACA1AE}"/>
                    </a:ext>
                  </a:extLst>
                </p:cNvPr>
                <p:cNvSpPr>
                  <a:spLocks noChangeShapeType="1"/>
                </p:cNvSpPr>
                <p:nvPr/>
              </p:nvSpPr>
              <p:spPr bwMode="auto">
                <a:xfrm flipV="1">
                  <a:off x="1905650" y="5151452"/>
                  <a:ext cx="0" cy="241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4" name="Line 224">
                  <a:extLst>
                    <a:ext uri="{FF2B5EF4-FFF2-40B4-BE49-F238E27FC236}">
                      <a16:creationId xmlns:a16="http://schemas.microsoft.com/office/drawing/2014/main" id="{C2AC776E-D470-0F9B-8EE4-679CE5D8888D}"/>
                    </a:ext>
                  </a:extLst>
                </p:cNvPr>
                <p:cNvSpPr>
                  <a:spLocks noChangeShapeType="1"/>
                </p:cNvSpPr>
                <p:nvPr/>
              </p:nvSpPr>
              <p:spPr bwMode="auto">
                <a:xfrm>
                  <a:off x="1905650" y="4422315"/>
                  <a:ext cx="0" cy="241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5" name="Line 225">
                  <a:extLst>
                    <a:ext uri="{FF2B5EF4-FFF2-40B4-BE49-F238E27FC236}">
                      <a16:creationId xmlns:a16="http://schemas.microsoft.com/office/drawing/2014/main" id="{6614580F-1DC2-9AB7-971D-81DC14B4DB79}"/>
                    </a:ext>
                  </a:extLst>
                </p:cNvPr>
                <p:cNvSpPr>
                  <a:spLocks noChangeShapeType="1"/>
                </p:cNvSpPr>
                <p:nvPr/>
              </p:nvSpPr>
              <p:spPr bwMode="auto">
                <a:xfrm flipH="1">
                  <a:off x="5034786" y="4721696"/>
                  <a:ext cx="2564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6" name="Line 226">
                  <a:extLst>
                    <a:ext uri="{FF2B5EF4-FFF2-40B4-BE49-F238E27FC236}">
                      <a16:creationId xmlns:a16="http://schemas.microsoft.com/office/drawing/2014/main" id="{F51A4E1A-2780-31DC-D81B-E80BF012FCAE}"/>
                    </a:ext>
                  </a:extLst>
                </p:cNvPr>
                <p:cNvSpPr>
                  <a:spLocks noChangeShapeType="1"/>
                </p:cNvSpPr>
                <p:nvPr/>
              </p:nvSpPr>
              <p:spPr bwMode="auto">
                <a:xfrm>
                  <a:off x="551400" y="4721696"/>
                  <a:ext cx="2564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7" name="Line 227">
                  <a:extLst>
                    <a:ext uri="{FF2B5EF4-FFF2-40B4-BE49-F238E27FC236}">
                      <a16:creationId xmlns:a16="http://schemas.microsoft.com/office/drawing/2014/main" id="{ECD0542E-A015-74FA-3BBC-1B21699FC83D}"/>
                    </a:ext>
                  </a:extLst>
                </p:cNvPr>
                <p:cNvSpPr>
                  <a:spLocks noChangeShapeType="1"/>
                </p:cNvSpPr>
                <p:nvPr/>
              </p:nvSpPr>
              <p:spPr bwMode="auto">
                <a:xfrm flipV="1">
                  <a:off x="2357066" y="5151452"/>
                  <a:ext cx="0" cy="241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8" name="Line 228">
                  <a:extLst>
                    <a:ext uri="{FF2B5EF4-FFF2-40B4-BE49-F238E27FC236}">
                      <a16:creationId xmlns:a16="http://schemas.microsoft.com/office/drawing/2014/main" id="{9260B0B3-2D51-E983-C715-5C88E308E6FB}"/>
                    </a:ext>
                  </a:extLst>
                </p:cNvPr>
                <p:cNvSpPr>
                  <a:spLocks noChangeShapeType="1"/>
                </p:cNvSpPr>
                <p:nvPr/>
              </p:nvSpPr>
              <p:spPr bwMode="auto">
                <a:xfrm>
                  <a:off x="2357066" y="4422315"/>
                  <a:ext cx="0" cy="241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9" name="Line 229">
                  <a:extLst>
                    <a:ext uri="{FF2B5EF4-FFF2-40B4-BE49-F238E27FC236}">
                      <a16:creationId xmlns:a16="http://schemas.microsoft.com/office/drawing/2014/main" id="{DB647C02-2B13-407F-F711-4514F5DE679B}"/>
                    </a:ext>
                  </a:extLst>
                </p:cNvPr>
                <p:cNvSpPr>
                  <a:spLocks noChangeShapeType="1"/>
                </p:cNvSpPr>
                <p:nvPr/>
              </p:nvSpPr>
              <p:spPr bwMode="auto">
                <a:xfrm flipH="1">
                  <a:off x="5034786" y="4798955"/>
                  <a:ext cx="2564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0" name="Line 230">
                  <a:extLst>
                    <a:ext uri="{FF2B5EF4-FFF2-40B4-BE49-F238E27FC236}">
                      <a16:creationId xmlns:a16="http://schemas.microsoft.com/office/drawing/2014/main" id="{4B85F4CE-82B5-5F42-3AD1-053B21804A64}"/>
                    </a:ext>
                  </a:extLst>
                </p:cNvPr>
                <p:cNvSpPr>
                  <a:spLocks noChangeShapeType="1"/>
                </p:cNvSpPr>
                <p:nvPr/>
              </p:nvSpPr>
              <p:spPr bwMode="auto">
                <a:xfrm>
                  <a:off x="551400" y="4798955"/>
                  <a:ext cx="2564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1" name="Line 231">
                  <a:extLst>
                    <a:ext uri="{FF2B5EF4-FFF2-40B4-BE49-F238E27FC236}">
                      <a16:creationId xmlns:a16="http://schemas.microsoft.com/office/drawing/2014/main" id="{DE945517-40F6-9430-A97F-BB5121BCE3B7}"/>
                    </a:ext>
                  </a:extLst>
                </p:cNvPr>
                <p:cNvSpPr>
                  <a:spLocks noChangeShapeType="1"/>
                </p:cNvSpPr>
                <p:nvPr/>
              </p:nvSpPr>
              <p:spPr bwMode="auto">
                <a:xfrm flipV="1">
                  <a:off x="2808482" y="5151452"/>
                  <a:ext cx="0" cy="241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2" name="Line 232">
                  <a:extLst>
                    <a:ext uri="{FF2B5EF4-FFF2-40B4-BE49-F238E27FC236}">
                      <a16:creationId xmlns:a16="http://schemas.microsoft.com/office/drawing/2014/main" id="{66AC19F6-C2AC-B241-025A-3C5E728D2ADB}"/>
                    </a:ext>
                  </a:extLst>
                </p:cNvPr>
                <p:cNvSpPr>
                  <a:spLocks noChangeShapeType="1"/>
                </p:cNvSpPr>
                <p:nvPr/>
              </p:nvSpPr>
              <p:spPr bwMode="auto">
                <a:xfrm>
                  <a:off x="2808482" y="4422315"/>
                  <a:ext cx="0" cy="241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3" name="Line 233">
                  <a:extLst>
                    <a:ext uri="{FF2B5EF4-FFF2-40B4-BE49-F238E27FC236}">
                      <a16:creationId xmlns:a16="http://schemas.microsoft.com/office/drawing/2014/main" id="{5A9843E6-EBEF-8034-80F0-39FC0BD0777D}"/>
                    </a:ext>
                  </a:extLst>
                </p:cNvPr>
                <p:cNvSpPr>
                  <a:spLocks noChangeShapeType="1"/>
                </p:cNvSpPr>
                <p:nvPr/>
              </p:nvSpPr>
              <p:spPr bwMode="auto">
                <a:xfrm flipH="1">
                  <a:off x="5034786" y="4876215"/>
                  <a:ext cx="2564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4" name="Line 234">
                  <a:extLst>
                    <a:ext uri="{FF2B5EF4-FFF2-40B4-BE49-F238E27FC236}">
                      <a16:creationId xmlns:a16="http://schemas.microsoft.com/office/drawing/2014/main" id="{1ADAE547-141A-AB34-CD42-0ACBC164FBDC}"/>
                    </a:ext>
                  </a:extLst>
                </p:cNvPr>
                <p:cNvSpPr>
                  <a:spLocks noChangeShapeType="1"/>
                </p:cNvSpPr>
                <p:nvPr/>
              </p:nvSpPr>
              <p:spPr bwMode="auto">
                <a:xfrm>
                  <a:off x="551400" y="4876215"/>
                  <a:ext cx="2564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5" name="Line 235">
                  <a:extLst>
                    <a:ext uri="{FF2B5EF4-FFF2-40B4-BE49-F238E27FC236}">
                      <a16:creationId xmlns:a16="http://schemas.microsoft.com/office/drawing/2014/main" id="{D200D65C-05B1-7496-924A-D5A5F2878DBD}"/>
                    </a:ext>
                  </a:extLst>
                </p:cNvPr>
                <p:cNvSpPr>
                  <a:spLocks noChangeShapeType="1"/>
                </p:cNvSpPr>
                <p:nvPr/>
              </p:nvSpPr>
              <p:spPr bwMode="auto">
                <a:xfrm flipV="1">
                  <a:off x="3259899" y="5151452"/>
                  <a:ext cx="0" cy="241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6" name="Line 236">
                  <a:extLst>
                    <a:ext uri="{FF2B5EF4-FFF2-40B4-BE49-F238E27FC236}">
                      <a16:creationId xmlns:a16="http://schemas.microsoft.com/office/drawing/2014/main" id="{D45BD5B4-2AA5-26F0-B0D2-BDC2988EAFFE}"/>
                    </a:ext>
                  </a:extLst>
                </p:cNvPr>
                <p:cNvSpPr>
                  <a:spLocks noChangeShapeType="1"/>
                </p:cNvSpPr>
                <p:nvPr/>
              </p:nvSpPr>
              <p:spPr bwMode="auto">
                <a:xfrm>
                  <a:off x="3259899" y="4422315"/>
                  <a:ext cx="0" cy="241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7" name="Line 237">
                  <a:extLst>
                    <a:ext uri="{FF2B5EF4-FFF2-40B4-BE49-F238E27FC236}">
                      <a16:creationId xmlns:a16="http://schemas.microsoft.com/office/drawing/2014/main" id="{BCF71BF9-8986-25BB-B40F-C2E453FAAAF1}"/>
                    </a:ext>
                  </a:extLst>
                </p:cNvPr>
                <p:cNvSpPr>
                  <a:spLocks noChangeShapeType="1"/>
                </p:cNvSpPr>
                <p:nvPr/>
              </p:nvSpPr>
              <p:spPr bwMode="auto">
                <a:xfrm flipH="1">
                  <a:off x="5034786" y="4948646"/>
                  <a:ext cx="2564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8" name="Line 238">
                  <a:extLst>
                    <a:ext uri="{FF2B5EF4-FFF2-40B4-BE49-F238E27FC236}">
                      <a16:creationId xmlns:a16="http://schemas.microsoft.com/office/drawing/2014/main" id="{39683105-23FB-01A9-B03B-B48901EF7952}"/>
                    </a:ext>
                  </a:extLst>
                </p:cNvPr>
                <p:cNvSpPr>
                  <a:spLocks noChangeShapeType="1"/>
                </p:cNvSpPr>
                <p:nvPr/>
              </p:nvSpPr>
              <p:spPr bwMode="auto">
                <a:xfrm>
                  <a:off x="551400" y="4948646"/>
                  <a:ext cx="2564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9" name="Line 239">
                  <a:extLst>
                    <a:ext uri="{FF2B5EF4-FFF2-40B4-BE49-F238E27FC236}">
                      <a16:creationId xmlns:a16="http://schemas.microsoft.com/office/drawing/2014/main" id="{F58C368E-6026-E5B2-2EF1-171DC9909044}"/>
                    </a:ext>
                  </a:extLst>
                </p:cNvPr>
                <p:cNvSpPr>
                  <a:spLocks noChangeShapeType="1"/>
                </p:cNvSpPr>
                <p:nvPr/>
              </p:nvSpPr>
              <p:spPr bwMode="auto">
                <a:xfrm flipV="1">
                  <a:off x="3711315" y="5151452"/>
                  <a:ext cx="0" cy="241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0" name="Line 240">
                  <a:extLst>
                    <a:ext uri="{FF2B5EF4-FFF2-40B4-BE49-F238E27FC236}">
                      <a16:creationId xmlns:a16="http://schemas.microsoft.com/office/drawing/2014/main" id="{DD4165E3-474F-EBAA-6228-C8F4D48D5BA7}"/>
                    </a:ext>
                  </a:extLst>
                </p:cNvPr>
                <p:cNvSpPr>
                  <a:spLocks noChangeShapeType="1"/>
                </p:cNvSpPr>
                <p:nvPr/>
              </p:nvSpPr>
              <p:spPr bwMode="auto">
                <a:xfrm>
                  <a:off x="3711315" y="4422315"/>
                  <a:ext cx="0" cy="241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1" name="Line 241">
                  <a:extLst>
                    <a:ext uri="{FF2B5EF4-FFF2-40B4-BE49-F238E27FC236}">
                      <a16:creationId xmlns:a16="http://schemas.microsoft.com/office/drawing/2014/main" id="{44732B60-8558-D908-A4C2-89BA4E7C277D}"/>
                    </a:ext>
                  </a:extLst>
                </p:cNvPr>
                <p:cNvSpPr>
                  <a:spLocks noChangeShapeType="1"/>
                </p:cNvSpPr>
                <p:nvPr/>
              </p:nvSpPr>
              <p:spPr bwMode="auto">
                <a:xfrm flipH="1">
                  <a:off x="5034786" y="5025905"/>
                  <a:ext cx="2564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2" name="Line 242">
                  <a:extLst>
                    <a:ext uri="{FF2B5EF4-FFF2-40B4-BE49-F238E27FC236}">
                      <a16:creationId xmlns:a16="http://schemas.microsoft.com/office/drawing/2014/main" id="{4189D5F7-75F4-E55A-2F3A-C2A8A9D48F9A}"/>
                    </a:ext>
                  </a:extLst>
                </p:cNvPr>
                <p:cNvSpPr>
                  <a:spLocks noChangeShapeType="1"/>
                </p:cNvSpPr>
                <p:nvPr/>
              </p:nvSpPr>
              <p:spPr bwMode="auto">
                <a:xfrm>
                  <a:off x="551400" y="5025905"/>
                  <a:ext cx="2564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3" name="Line 243">
                  <a:extLst>
                    <a:ext uri="{FF2B5EF4-FFF2-40B4-BE49-F238E27FC236}">
                      <a16:creationId xmlns:a16="http://schemas.microsoft.com/office/drawing/2014/main" id="{FEEE1DFB-27EC-B8A1-BC80-058C4A7899DB}"/>
                    </a:ext>
                  </a:extLst>
                </p:cNvPr>
                <p:cNvSpPr>
                  <a:spLocks noChangeShapeType="1"/>
                </p:cNvSpPr>
                <p:nvPr/>
              </p:nvSpPr>
              <p:spPr bwMode="auto">
                <a:xfrm flipV="1">
                  <a:off x="4162731" y="5151452"/>
                  <a:ext cx="0" cy="241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4" name="Line 244">
                  <a:extLst>
                    <a:ext uri="{FF2B5EF4-FFF2-40B4-BE49-F238E27FC236}">
                      <a16:creationId xmlns:a16="http://schemas.microsoft.com/office/drawing/2014/main" id="{63C33646-F925-0785-561E-CAD91CDCA86B}"/>
                    </a:ext>
                  </a:extLst>
                </p:cNvPr>
                <p:cNvSpPr>
                  <a:spLocks noChangeShapeType="1"/>
                </p:cNvSpPr>
                <p:nvPr/>
              </p:nvSpPr>
              <p:spPr bwMode="auto">
                <a:xfrm>
                  <a:off x="4162731" y="4422315"/>
                  <a:ext cx="0" cy="241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5" name="Line 245">
                  <a:extLst>
                    <a:ext uri="{FF2B5EF4-FFF2-40B4-BE49-F238E27FC236}">
                      <a16:creationId xmlns:a16="http://schemas.microsoft.com/office/drawing/2014/main" id="{CF40D569-B78B-B594-C627-88C00375ACD3}"/>
                    </a:ext>
                  </a:extLst>
                </p:cNvPr>
                <p:cNvSpPr>
                  <a:spLocks noChangeShapeType="1"/>
                </p:cNvSpPr>
                <p:nvPr/>
              </p:nvSpPr>
              <p:spPr bwMode="auto">
                <a:xfrm flipH="1">
                  <a:off x="5034786" y="5103165"/>
                  <a:ext cx="2564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6" name="Line 246">
                  <a:extLst>
                    <a:ext uri="{FF2B5EF4-FFF2-40B4-BE49-F238E27FC236}">
                      <a16:creationId xmlns:a16="http://schemas.microsoft.com/office/drawing/2014/main" id="{6648B1CC-2CDA-F878-6F6D-6CCA5873681B}"/>
                    </a:ext>
                  </a:extLst>
                </p:cNvPr>
                <p:cNvSpPr>
                  <a:spLocks noChangeShapeType="1"/>
                </p:cNvSpPr>
                <p:nvPr/>
              </p:nvSpPr>
              <p:spPr bwMode="auto">
                <a:xfrm>
                  <a:off x="551400" y="5103165"/>
                  <a:ext cx="2564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latin typeface="+mn-lt"/>
                  </a:endParaRPr>
                </a:p>
              </p:txBody>
            </p:sp>
            <p:sp>
              <p:nvSpPr>
                <p:cNvPr id="247" name="Line 247">
                  <a:extLst>
                    <a:ext uri="{FF2B5EF4-FFF2-40B4-BE49-F238E27FC236}">
                      <a16:creationId xmlns:a16="http://schemas.microsoft.com/office/drawing/2014/main" id="{E44104C9-CBB6-FD47-9A5F-195B4885FC02}"/>
                    </a:ext>
                  </a:extLst>
                </p:cNvPr>
                <p:cNvSpPr>
                  <a:spLocks noChangeShapeType="1"/>
                </p:cNvSpPr>
                <p:nvPr/>
              </p:nvSpPr>
              <p:spPr bwMode="auto">
                <a:xfrm flipV="1">
                  <a:off x="4614148" y="5151452"/>
                  <a:ext cx="0" cy="241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8" name="Line 248">
                  <a:extLst>
                    <a:ext uri="{FF2B5EF4-FFF2-40B4-BE49-F238E27FC236}">
                      <a16:creationId xmlns:a16="http://schemas.microsoft.com/office/drawing/2014/main" id="{A8653E2C-43E3-59F8-E8EA-2CE20D936A6F}"/>
                    </a:ext>
                  </a:extLst>
                </p:cNvPr>
                <p:cNvSpPr>
                  <a:spLocks noChangeShapeType="1"/>
                </p:cNvSpPr>
                <p:nvPr/>
              </p:nvSpPr>
              <p:spPr bwMode="auto">
                <a:xfrm>
                  <a:off x="4614148" y="4422315"/>
                  <a:ext cx="0" cy="241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9" name="Freeform 249">
                  <a:extLst>
                    <a:ext uri="{FF2B5EF4-FFF2-40B4-BE49-F238E27FC236}">
                      <a16:creationId xmlns:a16="http://schemas.microsoft.com/office/drawing/2014/main" id="{B1452D63-CBAF-E7BE-DF59-462D30879BBB}"/>
                    </a:ext>
                  </a:extLst>
                </p:cNvPr>
                <p:cNvSpPr>
                  <a:spLocks/>
                </p:cNvSpPr>
                <p:nvPr/>
              </p:nvSpPr>
              <p:spPr bwMode="auto">
                <a:xfrm>
                  <a:off x="551400" y="4591320"/>
                  <a:ext cx="4509034" cy="579447"/>
                </a:xfrm>
                <a:custGeom>
                  <a:avLst/>
                  <a:gdLst>
                    <a:gd name="T0" fmla="*/ 78 w 5274"/>
                    <a:gd name="T1" fmla="*/ 474 h 720"/>
                    <a:gd name="T2" fmla="*/ 162 w 5274"/>
                    <a:gd name="T3" fmla="*/ 462 h 720"/>
                    <a:gd name="T4" fmla="*/ 246 w 5274"/>
                    <a:gd name="T5" fmla="*/ 450 h 720"/>
                    <a:gd name="T6" fmla="*/ 330 w 5274"/>
                    <a:gd name="T7" fmla="*/ 438 h 720"/>
                    <a:gd name="T8" fmla="*/ 414 w 5274"/>
                    <a:gd name="T9" fmla="*/ 432 h 720"/>
                    <a:gd name="T10" fmla="*/ 498 w 5274"/>
                    <a:gd name="T11" fmla="*/ 426 h 720"/>
                    <a:gd name="T12" fmla="*/ 582 w 5274"/>
                    <a:gd name="T13" fmla="*/ 426 h 720"/>
                    <a:gd name="T14" fmla="*/ 666 w 5274"/>
                    <a:gd name="T15" fmla="*/ 420 h 720"/>
                    <a:gd name="T16" fmla="*/ 750 w 5274"/>
                    <a:gd name="T17" fmla="*/ 426 h 720"/>
                    <a:gd name="T18" fmla="*/ 828 w 5274"/>
                    <a:gd name="T19" fmla="*/ 426 h 720"/>
                    <a:gd name="T20" fmla="*/ 912 w 5274"/>
                    <a:gd name="T21" fmla="*/ 300 h 720"/>
                    <a:gd name="T22" fmla="*/ 996 w 5274"/>
                    <a:gd name="T23" fmla="*/ 126 h 720"/>
                    <a:gd name="T24" fmla="*/ 1080 w 5274"/>
                    <a:gd name="T25" fmla="*/ 114 h 720"/>
                    <a:gd name="T26" fmla="*/ 1164 w 5274"/>
                    <a:gd name="T27" fmla="*/ 468 h 720"/>
                    <a:gd name="T28" fmla="*/ 1248 w 5274"/>
                    <a:gd name="T29" fmla="*/ 672 h 720"/>
                    <a:gd name="T30" fmla="*/ 1332 w 5274"/>
                    <a:gd name="T31" fmla="*/ 720 h 720"/>
                    <a:gd name="T32" fmla="*/ 1416 w 5274"/>
                    <a:gd name="T33" fmla="*/ 666 h 720"/>
                    <a:gd name="T34" fmla="*/ 1500 w 5274"/>
                    <a:gd name="T35" fmla="*/ 552 h 720"/>
                    <a:gd name="T36" fmla="*/ 1584 w 5274"/>
                    <a:gd name="T37" fmla="*/ 618 h 720"/>
                    <a:gd name="T38" fmla="*/ 1668 w 5274"/>
                    <a:gd name="T39" fmla="*/ 666 h 720"/>
                    <a:gd name="T40" fmla="*/ 1746 w 5274"/>
                    <a:gd name="T41" fmla="*/ 702 h 720"/>
                    <a:gd name="T42" fmla="*/ 1830 w 5274"/>
                    <a:gd name="T43" fmla="*/ 720 h 720"/>
                    <a:gd name="T44" fmla="*/ 1914 w 5274"/>
                    <a:gd name="T45" fmla="*/ 702 h 720"/>
                    <a:gd name="T46" fmla="*/ 1998 w 5274"/>
                    <a:gd name="T47" fmla="*/ 714 h 720"/>
                    <a:gd name="T48" fmla="*/ 2082 w 5274"/>
                    <a:gd name="T49" fmla="*/ 696 h 720"/>
                    <a:gd name="T50" fmla="*/ 2166 w 5274"/>
                    <a:gd name="T51" fmla="*/ 672 h 720"/>
                    <a:gd name="T52" fmla="*/ 2250 w 5274"/>
                    <a:gd name="T53" fmla="*/ 648 h 720"/>
                    <a:gd name="T54" fmla="*/ 2334 w 5274"/>
                    <a:gd name="T55" fmla="*/ 666 h 720"/>
                    <a:gd name="T56" fmla="*/ 2418 w 5274"/>
                    <a:gd name="T57" fmla="*/ 696 h 720"/>
                    <a:gd name="T58" fmla="*/ 2502 w 5274"/>
                    <a:gd name="T59" fmla="*/ 714 h 720"/>
                    <a:gd name="T60" fmla="*/ 2580 w 5274"/>
                    <a:gd name="T61" fmla="*/ 714 h 720"/>
                    <a:gd name="T62" fmla="*/ 2664 w 5274"/>
                    <a:gd name="T63" fmla="*/ 708 h 720"/>
                    <a:gd name="T64" fmla="*/ 2748 w 5274"/>
                    <a:gd name="T65" fmla="*/ 714 h 720"/>
                    <a:gd name="T66" fmla="*/ 2832 w 5274"/>
                    <a:gd name="T67" fmla="*/ 702 h 720"/>
                    <a:gd name="T68" fmla="*/ 2916 w 5274"/>
                    <a:gd name="T69" fmla="*/ 672 h 720"/>
                    <a:gd name="T70" fmla="*/ 3000 w 5274"/>
                    <a:gd name="T71" fmla="*/ 642 h 720"/>
                    <a:gd name="T72" fmla="*/ 3084 w 5274"/>
                    <a:gd name="T73" fmla="*/ 666 h 720"/>
                    <a:gd name="T74" fmla="*/ 3168 w 5274"/>
                    <a:gd name="T75" fmla="*/ 690 h 720"/>
                    <a:gd name="T76" fmla="*/ 3252 w 5274"/>
                    <a:gd name="T77" fmla="*/ 708 h 720"/>
                    <a:gd name="T78" fmla="*/ 3336 w 5274"/>
                    <a:gd name="T79" fmla="*/ 702 h 720"/>
                    <a:gd name="T80" fmla="*/ 3420 w 5274"/>
                    <a:gd name="T81" fmla="*/ 714 h 720"/>
                    <a:gd name="T82" fmla="*/ 3504 w 5274"/>
                    <a:gd name="T83" fmla="*/ 714 h 720"/>
                    <a:gd name="T84" fmla="*/ 3582 w 5274"/>
                    <a:gd name="T85" fmla="*/ 678 h 720"/>
                    <a:gd name="T86" fmla="*/ 3666 w 5274"/>
                    <a:gd name="T87" fmla="*/ 630 h 720"/>
                    <a:gd name="T88" fmla="*/ 3750 w 5274"/>
                    <a:gd name="T89" fmla="*/ 570 h 720"/>
                    <a:gd name="T90" fmla="*/ 3834 w 5274"/>
                    <a:gd name="T91" fmla="*/ 630 h 720"/>
                    <a:gd name="T92" fmla="*/ 3918 w 5274"/>
                    <a:gd name="T93" fmla="*/ 714 h 720"/>
                    <a:gd name="T94" fmla="*/ 4002 w 5274"/>
                    <a:gd name="T95" fmla="*/ 702 h 720"/>
                    <a:gd name="T96" fmla="*/ 4086 w 5274"/>
                    <a:gd name="T97" fmla="*/ 540 h 720"/>
                    <a:gd name="T98" fmla="*/ 4170 w 5274"/>
                    <a:gd name="T99" fmla="*/ 234 h 720"/>
                    <a:gd name="T100" fmla="*/ 4254 w 5274"/>
                    <a:gd name="T101" fmla="*/ 66 h 720"/>
                    <a:gd name="T102" fmla="*/ 4338 w 5274"/>
                    <a:gd name="T103" fmla="*/ 252 h 720"/>
                    <a:gd name="T104" fmla="*/ 4422 w 5274"/>
                    <a:gd name="T105" fmla="*/ 408 h 720"/>
                    <a:gd name="T106" fmla="*/ 4500 w 5274"/>
                    <a:gd name="T107" fmla="*/ 426 h 720"/>
                    <a:gd name="T108" fmla="*/ 4584 w 5274"/>
                    <a:gd name="T109" fmla="*/ 420 h 720"/>
                    <a:gd name="T110" fmla="*/ 4668 w 5274"/>
                    <a:gd name="T111" fmla="*/ 420 h 720"/>
                    <a:gd name="T112" fmla="*/ 4752 w 5274"/>
                    <a:gd name="T113" fmla="*/ 426 h 720"/>
                    <a:gd name="T114" fmla="*/ 4836 w 5274"/>
                    <a:gd name="T115" fmla="*/ 432 h 720"/>
                    <a:gd name="T116" fmla="*/ 4920 w 5274"/>
                    <a:gd name="T117" fmla="*/ 438 h 720"/>
                    <a:gd name="T118" fmla="*/ 5004 w 5274"/>
                    <a:gd name="T119" fmla="*/ 444 h 720"/>
                    <a:gd name="T120" fmla="*/ 5088 w 5274"/>
                    <a:gd name="T121" fmla="*/ 456 h 720"/>
                    <a:gd name="T122" fmla="*/ 5172 w 5274"/>
                    <a:gd name="T123" fmla="*/ 468 h 720"/>
                    <a:gd name="T124" fmla="*/ 5250 w 5274"/>
                    <a:gd name="T125" fmla="*/ 486 h 72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274" h="720">
                      <a:moveTo>
                        <a:pt x="0" y="486"/>
                      </a:moveTo>
                      <a:lnTo>
                        <a:pt x="0" y="486"/>
                      </a:lnTo>
                      <a:lnTo>
                        <a:pt x="6" y="486"/>
                      </a:lnTo>
                      <a:lnTo>
                        <a:pt x="12" y="486"/>
                      </a:lnTo>
                      <a:lnTo>
                        <a:pt x="18" y="486"/>
                      </a:lnTo>
                      <a:lnTo>
                        <a:pt x="24" y="486"/>
                      </a:lnTo>
                      <a:lnTo>
                        <a:pt x="30" y="486"/>
                      </a:lnTo>
                      <a:lnTo>
                        <a:pt x="30" y="480"/>
                      </a:lnTo>
                      <a:lnTo>
                        <a:pt x="36" y="480"/>
                      </a:lnTo>
                      <a:lnTo>
                        <a:pt x="42" y="480"/>
                      </a:lnTo>
                      <a:lnTo>
                        <a:pt x="48" y="480"/>
                      </a:lnTo>
                      <a:lnTo>
                        <a:pt x="54" y="480"/>
                      </a:lnTo>
                      <a:lnTo>
                        <a:pt x="60" y="480"/>
                      </a:lnTo>
                      <a:lnTo>
                        <a:pt x="60" y="474"/>
                      </a:lnTo>
                      <a:lnTo>
                        <a:pt x="66" y="474"/>
                      </a:lnTo>
                      <a:lnTo>
                        <a:pt x="72" y="474"/>
                      </a:lnTo>
                      <a:lnTo>
                        <a:pt x="78" y="474"/>
                      </a:lnTo>
                      <a:lnTo>
                        <a:pt x="84" y="474"/>
                      </a:lnTo>
                      <a:lnTo>
                        <a:pt x="90" y="474"/>
                      </a:lnTo>
                      <a:lnTo>
                        <a:pt x="96" y="474"/>
                      </a:lnTo>
                      <a:lnTo>
                        <a:pt x="96" y="468"/>
                      </a:lnTo>
                      <a:lnTo>
                        <a:pt x="102" y="468"/>
                      </a:lnTo>
                      <a:lnTo>
                        <a:pt x="108" y="468"/>
                      </a:lnTo>
                      <a:lnTo>
                        <a:pt x="114" y="468"/>
                      </a:lnTo>
                      <a:lnTo>
                        <a:pt x="120" y="468"/>
                      </a:lnTo>
                      <a:lnTo>
                        <a:pt x="126" y="468"/>
                      </a:lnTo>
                      <a:lnTo>
                        <a:pt x="132" y="468"/>
                      </a:lnTo>
                      <a:lnTo>
                        <a:pt x="138" y="468"/>
                      </a:lnTo>
                      <a:lnTo>
                        <a:pt x="138" y="462"/>
                      </a:lnTo>
                      <a:lnTo>
                        <a:pt x="144" y="462"/>
                      </a:lnTo>
                      <a:lnTo>
                        <a:pt x="150" y="462"/>
                      </a:lnTo>
                      <a:lnTo>
                        <a:pt x="156" y="462"/>
                      </a:lnTo>
                      <a:lnTo>
                        <a:pt x="162" y="462"/>
                      </a:lnTo>
                      <a:lnTo>
                        <a:pt x="168" y="462"/>
                      </a:lnTo>
                      <a:lnTo>
                        <a:pt x="174" y="462"/>
                      </a:lnTo>
                      <a:lnTo>
                        <a:pt x="180" y="462"/>
                      </a:lnTo>
                      <a:lnTo>
                        <a:pt x="180" y="456"/>
                      </a:lnTo>
                      <a:lnTo>
                        <a:pt x="186" y="456"/>
                      </a:lnTo>
                      <a:lnTo>
                        <a:pt x="192" y="456"/>
                      </a:lnTo>
                      <a:lnTo>
                        <a:pt x="198" y="456"/>
                      </a:lnTo>
                      <a:lnTo>
                        <a:pt x="204" y="456"/>
                      </a:lnTo>
                      <a:lnTo>
                        <a:pt x="210" y="456"/>
                      </a:lnTo>
                      <a:lnTo>
                        <a:pt x="216" y="456"/>
                      </a:lnTo>
                      <a:lnTo>
                        <a:pt x="222" y="456"/>
                      </a:lnTo>
                      <a:lnTo>
                        <a:pt x="222" y="450"/>
                      </a:lnTo>
                      <a:lnTo>
                        <a:pt x="228" y="450"/>
                      </a:lnTo>
                      <a:lnTo>
                        <a:pt x="234" y="450"/>
                      </a:lnTo>
                      <a:lnTo>
                        <a:pt x="240" y="450"/>
                      </a:lnTo>
                      <a:lnTo>
                        <a:pt x="246" y="450"/>
                      </a:lnTo>
                      <a:lnTo>
                        <a:pt x="252" y="450"/>
                      </a:lnTo>
                      <a:lnTo>
                        <a:pt x="258" y="450"/>
                      </a:lnTo>
                      <a:lnTo>
                        <a:pt x="264" y="450"/>
                      </a:lnTo>
                      <a:lnTo>
                        <a:pt x="264" y="444"/>
                      </a:lnTo>
                      <a:lnTo>
                        <a:pt x="270" y="444"/>
                      </a:lnTo>
                      <a:lnTo>
                        <a:pt x="276" y="444"/>
                      </a:lnTo>
                      <a:lnTo>
                        <a:pt x="282" y="444"/>
                      </a:lnTo>
                      <a:lnTo>
                        <a:pt x="288" y="444"/>
                      </a:lnTo>
                      <a:lnTo>
                        <a:pt x="294" y="444"/>
                      </a:lnTo>
                      <a:lnTo>
                        <a:pt x="300" y="444"/>
                      </a:lnTo>
                      <a:lnTo>
                        <a:pt x="306" y="444"/>
                      </a:lnTo>
                      <a:lnTo>
                        <a:pt x="312" y="444"/>
                      </a:lnTo>
                      <a:lnTo>
                        <a:pt x="318" y="444"/>
                      </a:lnTo>
                      <a:lnTo>
                        <a:pt x="324" y="444"/>
                      </a:lnTo>
                      <a:lnTo>
                        <a:pt x="324" y="438"/>
                      </a:lnTo>
                      <a:lnTo>
                        <a:pt x="330" y="438"/>
                      </a:lnTo>
                      <a:lnTo>
                        <a:pt x="336" y="438"/>
                      </a:lnTo>
                      <a:lnTo>
                        <a:pt x="342" y="438"/>
                      </a:lnTo>
                      <a:lnTo>
                        <a:pt x="348" y="438"/>
                      </a:lnTo>
                      <a:lnTo>
                        <a:pt x="354" y="438"/>
                      </a:lnTo>
                      <a:lnTo>
                        <a:pt x="360" y="438"/>
                      </a:lnTo>
                      <a:lnTo>
                        <a:pt x="366" y="438"/>
                      </a:lnTo>
                      <a:lnTo>
                        <a:pt x="372" y="438"/>
                      </a:lnTo>
                      <a:lnTo>
                        <a:pt x="378" y="438"/>
                      </a:lnTo>
                      <a:lnTo>
                        <a:pt x="384" y="438"/>
                      </a:lnTo>
                      <a:lnTo>
                        <a:pt x="390" y="438"/>
                      </a:lnTo>
                      <a:lnTo>
                        <a:pt x="390" y="432"/>
                      </a:lnTo>
                      <a:lnTo>
                        <a:pt x="396" y="432"/>
                      </a:lnTo>
                      <a:lnTo>
                        <a:pt x="402" y="432"/>
                      </a:lnTo>
                      <a:lnTo>
                        <a:pt x="408" y="432"/>
                      </a:lnTo>
                      <a:lnTo>
                        <a:pt x="414" y="432"/>
                      </a:lnTo>
                      <a:lnTo>
                        <a:pt x="420" y="432"/>
                      </a:lnTo>
                      <a:lnTo>
                        <a:pt x="426" y="432"/>
                      </a:lnTo>
                      <a:lnTo>
                        <a:pt x="432" y="432"/>
                      </a:lnTo>
                      <a:lnTo>
                        <a:pt x="438" y="432"/>
                      </a:lnTo>
                      <a:lnTo>
                        <a:pt x="444" y="432"/>
                      </a:lnTo>
                      <a:lnTo>
                        <a:pt x="450" y="432"/>
                      </a:lnTo>
                      <a:lnTo>
                        <a:pt x="450" y="426"/>
                      </a:lnTo>
                      <a:lnTo>
                        <a:pt x="456" y="426"/>
                      </a:lnTo>
                      <a:lnTo>
                        <a:pt x="462" y="426"/>
                      </a:lnTo>
                      <a:lnTo>
                        <a:pt x="468" y="426"/>
                      </a:lnTo>
                      <a:lnTo>
                        <a:pt x="474" y="426"/>
                      </a:lnTo>
                      <a:lnTo>
                        <a:pt x="480" y="426"/>
                      </a:lnTo>
                      <a:lnTo>
                        <a:pt x="486" y="426"/>
                      </a:lnTo>
                      <a:lnTo>
                        <a:pt x="492" y="426"/>
                      </a:lnTo>
                      <a:lnTo>
                        <a:pt x="498" y="426"/>
                      </a:lnTo>
                      <a:lnTo>
                        <a:pt x="504" y="426"/>
                      </a:lnTo>
                      <a:lnTo>
                        <a:pt x="510" y="426"/>
                      </a:lnTo>
                      <a:lnTo>
                        <a:pt x="516" y="426"/>
                      </a:lnTo>
                      <a:lnTo>
                        <a:pt x="522" y="426"/>
                      </a:lnTo>
                      <a:lnTo>
                        <a:pt x="528" y="426"/>
                      </a:lnTo>
                      <a:lnTo>
                        <a:pt x="534" y="426"/>
                      </a:lnTo>
                      <a:lnTo>
                        <a:pt x="540" y="426"/>
                      </a:lnTo>
                      <a:lnTo>
                        <a:pt x="546" y="426"/>
                      </a:lnTo>
                      <a:lnTo>
                        <a:pt x="552" y="426"/>
                      </a:lnTo>
                      <a:lnTo>
                        <a:pt x="558" y="426"/>
                      </a:lnTo>
                      <a:lnTo>
                        <a:pt x="564" y="426"/>
                      </a:lnTo>
                      <a:lnTo>
                        <a:pt x="570" y="426"/>
                      </a:lnTo>
                      <a:lnTo>
                        <a:pt x="576" y="426"/>
                      </a:lnTo>
                      <a:lnTo>
                        <a:pt x="582" y="426"/>
                      </a:lnTo>
                      <a:lnTo>
                        <a:pt x="588" y="426"/>
                      </a:lnTo>
                      <a:lnTo>
                        <a:pt x="594" y="426"/>
                      </a:lnTo>
                      <a:lnTo>
                        <a:pt x="600" y="426"/>
                      </a:lnTo>
                      <a:lnTo>
                        <a:pt x="600" y="420"/>
                      </a:lnTo>
                      <a:lnTo>
                        <a:pt x="606" y="420"/>
                      </a:lnTo>
                      <a:lnTo>
                        <a:pt x="612" y="420"/>
                      </a:lnTo>
                      <a:lnTo>
                        <a:pt x="618" y="420"/>
                      </a:lnTo>
                      <a:lnTo>
                        <a:pt x="624" y="420"/>
                      </a:lnTo>
                      <a:lnTo>
                        <a:pt x="630" y="420"/>
                      </a:lnTo>
                      <a:lnTo>
                        <a:pt x="636" y="420"/>
                      </a:lnTo>
                      <a:lnTo>
                        <a:pt x="642" y="420"/>
                      </a:lnTo>
                      <a:lnTo>
                        <a:pt x="648" y="420"/>
                      </a:lnTo>
                      <a:lnTo>
                        <a:pt x="654" y="420"/>
                      </a:lnTo>
                      <a:lnTo>
                        <a:pt x="660" y="420"/>
                      </a:lnTo>
                      <a:lnTo>
                        <a:pt x="666" y="420"/>
                      </a:lnTo>
                      <a:lnTo>
                        <a:pt x="672" y="420"/>
                      </a:lnTo>
                      <a:lnTo>
                        <a:pt x="678" y="420"/>
                      </a:lnTo>
                      <a:lnTo>
                        <a:pt x="684" y="420"/>
                      </a:lnTo>
                      <a:lnTo>
                        <a:pt x="690" y="420"/>
                      </a:lnTo>
                      <a:lnTo>
                        <a:pt x="696" y="420"/>
                      </a:lnTo>
                      <a:lnTo>
                        <a:pt x="702" y="420"/>
                      </a:lnTo>
                      <a:lnTo>
                        <a:pt x="708" y="420"/>
                      </a:lnTo>
                      <a:lnTo>
                        <a:pt x="714" y="420"/>
                      </a:lnTo>
                      <a:lnTo>
                        <a:pt x="720" y="420"/>
                      </a:lnTo>
                      <a:lnTo>
                        <a:pt x="726" y="420"/>
                      </a:lnTo>
                      <a:lnTo>
                        <a:pt x="732" y="420"/>
                      </a:lnTo>
                      <a:lnTo>
                        <a:pt x="738" y="420"/>
                      </a:lnTo>
                      <a:lnTo>
                        <a:pt x="744" y="420"/>
                      </a:lnTo>
                      <a:lnTo>
                        <a:pt x="744" y="426"/>
                      </a:lnTo>
                      <a:lnTo>
                        <a:pt x="750" y="426"/>
                      </a:lnTo>
                      <a:lnTo>
                        <a:pt x="756" y="426"/>
                      </a:lnTo>
                      <a:lnTo>
                        <a:pt x="762" y="426"/>
                      </a:lnTo>
                      <a:lnTo>
                        <a:pt x="768" y="426"/>
                      </a:lnTo>
                      <a:lnTo>
                        <a:pt x="774" y="426"/>
                      </a:lnTo>
                      <a:lnTo>
                        <a:pt x="780" y="426"/>
                      </a:lnTo>
                      <a:lnTo>
                        <a:pt x="786" y="426"/>
                      </a:lnTo>
                      <a:lnTo>
                        <a:pt x="792" y="426"/>
                      </a:lnTo>
                      <a:lnTo>
                        <a:pt x="798" y="426"/>
                      </a:lnTo>
                      <a:lnTo>
                        <a:pt x="804" y="426"/>
                      </a:lnTo>
                      <a:lnTo>
                        <a:pt x="810" y="426"/>
                      </a:lnTo>
                      <a:lnTo>
                        <a:pt x="816" y="426"/>
                      </a:lnTo>
                      <a:lnTo>
                        <a:pt x="822" y="426"/>
                      </a:lnTo>
                      <a:lnTo>
                        <a:pt x="828" y="426"/>
                      </a:lnTo>
                      <a:lnTo>
                        <a:pt x="834" y="426"/>
                      </a:lnTo>
                      <a:lnTo>
                        <a:pt x="840" y="426"/>
                      </a:lnTo>
                      <a:lnTo>
                        <a:pt x="840" y="420"/>
                      </a:lnTo>
                      <a:lnTo>
                        <a:pt x="846" y="420"/>
                      </a:lnTo>
                      <a:lnTo>
                        <a:pt x="846" y="414"/>
                      </a:lnTo>
                      <a:lnTo>
                        <a:pt x="852" y="414"/>
                      </a:lnTo>
                      <a:lnTo>
                        <a:pt x="852" y="408"/>
                      </a:lnTo>
                      <a:lnTo>
                        <a:pt x="858" y="408"/>
                      </a:lnTo>
                      <a:lnTo>
                        <a:pt x="858" y="402"/>
                      </a:lnTo>
                      <a:lnTo>
                        <a:pt x="858" y="396"/>
                      </a:lnTo>
                      <a:lnTo>
                        <a:pt x="864" y="396"/>
                      </a:lnTo>
                      <a:lnTo>
                        <a:pt x="864" y="390"/>
                      </a:lnTo>
                      <a:lnTo>
                        <a:pt x="870" y="384"/>
                      </a:lnTo>
                      <a:lnTo>
                        <a:pt x="870" y="378"/>
                      </a:lnTo>
                      <a:lnTo>
                        <a:pt x="876" y="372"/>
                      </a:lnTo>
                      <a:lnTo>
                        <a:pt x="876" y="366"/>
                      </a:lnTo>
                      <a:lnTo>
                        <a:pt x="882" y="366"/>
                      </a:lnTo>
                      <a:lnTo>
                        <a:pt x="882" y="360"/>
                      </a:lnTo>
                      <a:lnTo>
                        <a:pt x="882" y="354"/>
                      </a:lnTo>
                      <a:lnTo>
                        <a:pt x="888" y="354"/>
                      </a:lnTo>
                      <a:lnTo>
                        <a:pt x="888" y="348"/>
                      </a:lnTo>
                      <a:lnTo>
                        <a:pt x="888" y="342"/>
                      </a:lnTo>
                      <a:lnTo>
                        <a:pt x="894" y="342"/>
                      </a:lnTo>
                      <a:lnTo>
                        <a:pt x="894" y="336"/>
                      </a:lnTo>
                      <a:lnTo>
                        <a:pt x="900" y="330"/>
                      </a:lnTo>
                      <a:lnTo>
                        <a:pt x="900" y="324"/>
                      </a:lnTo>
                      <a:lnTo>
                        <a:pt x="906" y="324"/>
                      </a:lnTo>
                      <a:lnTo>
                        <a:pt x="906" y="318"/>
                      </a:lnTo>
                      <a:lnTo>
                        <a:pt x="906" y="312"/>
                      </a:lnTo>
                      <a:lnTo>
                        <a:pt x="912" y="312"/>
                      </a:lnTo>
                      <a:lnTo>
                        <a:pt x="912" y="306"/>
                      </a:lnTo>
                      <a:lnTo>
                        <a:pt x="912" y="300"/>
                      </a:lnTo>
                      <a:lnTo>
                        <a:pt x="918" y="300"/>
                      </a:lnTo>
                      <a:lnTo>
                        <a:pt x="918" y="294"/>
                      </a:lnTo>
                      <a:lnTo>
                        <a:pt x="918" y="288"/>
                      </a:lnTo>
                      <a:lnTo>
                        <a:pt x="924" y="288"/>
                      </a:lnTo>
                      <a:lnTo>
                        <a:pt x="924" y="282"/>
                      </a:lnTo>
                      <a:lnTo>
                        <a:pt x="924" y="276"/>
                      </a:lnTo>
                      <a:lnTo>
                        <a:pt x="930" y="276"/>
                      </a:lnTo>
                      <a:lnTo>
                        <a:pt x="930" y="270"/>
                      </a:lnTo>
                      <a:lnTo>
                        <a:pt x="930" y="264"/>
                      </a:lnTo>
                      <a:lnTo>
                        <a:pt x="936" y="264"/>
                      </a:lnTo>
                      <a:lnTo>
                        <a:pt x="936" y="258"/>
                      </a:lnTo>
                      <a:lnTo>
                        <a:pt x="936" y="252"/>
                      </a:lnTo>
                      <a:lnTo>
                        <a:pt x="942" y="252"/>
                      </a:lnTo>
                      <a:lnTo>
                        <a:pt x="942" y="246"/>
                      </a:lnTo>
                      <a:lnTo>
                        <a:pt x="942" y="240"/>
                      </a:lnTo>
                      <a:lnTo>
                        <a:pt x="948" y="240"/>
                      </a:lnTo>
                      <a:lnTo>
                        <a:pt x="948" y="234"/>
                      </a:lnTo>
                      <a:lnTo>
                        <a:pt x="948" y="228"/>
                      </a:lnTo>
                      <a:lnTo>
                        <a:pt x="954" y="228"/>
                      </a:lnTo>
                      <a:lnTo>
                        <a:pt x="954" y="222"/>
                      </a:lnTo>
                      <a:lnTo>
                        <a:pt x="954" y="216"/>
                      </a:lnTo>
                      <a:lnTo>
                        <a:pt x="960" y="210"/>
                      </a:lnTo>
                      <a:lnTo>
                        <a:pt x="960" y="204"/>
                      </a:lnTo>
                      <a:lnTo>
                        <a:pt x="966" y="198"/>
                      </a:lnTo>
                      <a:lnTo>
                        <a:pt x="966" y="192"/>
                      </a:lnTo>
                      <a:lnTo>
                        <a:pt x="972" y="186"/>
                      </a:lnTo>
                      <a:lnTo>
                        <a:pt x="972" y="180"/>
                      </a:lnTo>
                      <a:lnTo>
                        <a:pt x="972" y="174"/>
                      </a:lnTo>
                      <a:lnTo>
                        <a:pt x="978" y="174"/>
                      </a:lnTo>
                      <a:lnTo>
                        <a:pt x="978" y="168"/>
                      </a:lnTo>
                      <a:lnTo>
                        <a:pt x="978" y="162"/>
                      </a:lnTo>
                      <a:lnTo>
                        <a:pt x="984" y="162"/>
                      </a:lnTo>
                      <a:lnTo>
                        <a:pt x="984" y="156"/>
                      </a:lnTo>
                      <a:lnTo>
                        <a:pt x="984" y="150"/>
                      </a:lnTo>
                      <a:lnTo>
                        <a:pt x="990" y="150"/>
                      </a:lnTo>
                      <a:lnTo>
                        <a:pt x="990" y="144"/>
                      </a:lnTo>
                      <a:lnTo>
                        <a:pt x="990" y="138"/>
                      </a:lnTo>
                      <a:lnTo>
                        <a:pt x="996" y="132"/>
                      </a:lnTo>
                      <a:lnTo>
                        <a:pt x="996" y="126"/>
                      </a:lnTo>
                      <a:lnTo>
                        <a:pt x="996" y="120"/>
                      </a:lnTo>
                      <a:lnTo>
                        <a:pt x="1002" y="120"/>
                      </a:lnTo>
                      <a:lnTo>
                        <a:pt x="1002" y="114"/>
                      </a:lnTo>
                      <a:lnTo>
                        <a:pt x="1002" y="108"/>
                      </a:lnTo>
                      <a:lnTo>
                        <a:pt x="1008" y="108"/>
                      </a:lnTo>
                      <a:lnTo>
                        <a:pt x="1008" y="102"/>
                      </a:lnTo>
                      <a:lnTo>
                        <a:pt x="1008" y="96"/>
                      </a:lnTo>
                      <a:lnTo>
                        <a:pt x="1014" y="96"/>
                      </a:lnTo>
                      <a:lnTo>
                        <a:pt x="1014" y="90"/>
                      </a:lnTo>
                      <a:lnTo>
                        <a:pt x="1014" y="84"/>
                      </a:lnTo>
                      <a:lnTo>
                        <a:pt x="1014" y="78"/>
                      </a:lnTo>
                      <a:lnTo>
                        <a:pt x="1020" y="78"/>
                      </a:lnTo>
                      <a:lnTo>
                        <a:pt x="1020" y="72"/>
                      </a:lnTo>
                      <a:lnTo>
                        <a:pt x="1020" y="66"/>
                      </a:lnTo>
                      <a:lnTo>
                        <a:pt x="1026" y="66"/>
                      </a:lnTo>
                      <a:lnTo>
                        <a:pt x="1026" y="60"/>
                      </a:lnTo>
                      <a:lnTo>
                        <a:pt x="1026" y="54"/>
                      </a:lnTo>
                      <a:lnTo>
                        <a:pt x="1032" y="48"/>
                      </a:lnTo>
                      <a:lnTo>
                        <a:pt x="1032" y="42"/>
                      </a:lnTo>
                      <a:lnTo>
                        <a:pt x="1032" y="36"/>
                      </a:lnTo>
                      <a:lnTo>
                        <a:pt x="1038" y="36"/>
                      </a:lnTo>
                      <a:lnTo>
                        <a:pt x="1038" y="30"/>
                      </a:lnTo>
                      <a:lnTo>
                        <a:pt x="1038" y="24"/>
                      </a:lnTo>
                      <a:lnTo>
                        <a:pt x="1044" y="18"/>
                      </a:lnTo>
                      <a:lnTo>
                        <a:pt x="1044" y="12"/>
                      </a:lnTo>
                      <a:lnTo>
                        <a:pt x="1044" y="6"/>
                      </a:lnTo>
                      <a:lnTo>
                        <a:pt x="1050" y="6"/>
                      </a:lnTo>
                      <a:lnTo>
                        <a:pt x="1050" y="0"/>
                      </a:lnTo>
                      <a:lnTo>
                        <a:pt x="1056" y="0"/>
                      </a:lnTo>
                      <a:lnTo>
                        <a:pt x="1056" y="6"/>
                      </a:lnTo>
                      <a:lnTo>
                        <a:pt x="1062" y="12"/>
                      </a:lnTo>
                      <a:lnTo>
                        <a:pt x="1062" y="18"/>
                      </a:lnTo>
                      <a:lnTo>
                        <a:pt x="1062" y="24"/>
                      </a:lnTo>
                      <a:lnTo>
                        <a:pt x="1068" y="30"/>
                      </a:lnTo>
                      <a:lnTo>
                        <a:pt x="1068" y="42"/>
                      </a:lnTo>
                      <a:lnTo>
                        <a:pt x="1068" y="48"/>
                      </a:lnTo>
                      <a:lnTo>
                        <a:pt x="1074" y="54"/>
                      </a:lnTo>
                      <a:lnTo>
                        <a:pt x="1074" y="60"/>
                      </a:lnTo>
                      <a:lnTo>
                        <a:pt x="1074" y="66"/>
                      </a:lnTo>
                      <a:lnTo>
                        <a:pt x="1074" y="72"/>
                      </a:lnTo>
                      <a:lnTo>
                        <a:pt x="1074" y="78"/>
                      </a:lnTo>
                      <a:lnTo>
                        <a:pt x="1074" y="84"/>
                      </a:lnTo>
                      <a:lnTo>
                        <a:pt x="1080" y="90"/>
                      </a:lnTo>
                      <a:lnTo>
                        <a:pt x="1080" y="96"/>
                      </a:lnTo>
                      <a:lnTo>
                        <a:pt x="1080" y="102"/>
                      </a:lnTo>
                      <a:lnTo>
                        <a:pt x="1080" y="108"/>
                      </a:lnTo>
                      <a:lnTo>
                        <a:pt x="1080" y="114"/>
                      </a:lnTo>
                      <a:lnTo>
                        <a:pt x="1080" y="120"/>
                      </a:lnTo>
                      <a:lnTo>
                        <a:pt x="1086" y="126"/>
                      </a:lnTo>
                      <a:lnTo>
                        <a:pt x="1086" y="132"/>
                      </a:lnTo>
                      <a:lnTo>
                        <a:pt x="1086" y="138"/>
                      </a:lnTo>
                      <a:lnTo>
                        <a:pt x="1086" y="144"/>
                      </a:lnTo>
                      <a:lnTo>
                        <a:pt x="1086" y="150"/>
                      </a:lnTo>
                      <a:lnTo>
                        <a:pt x="1092" y="156"/>
                      </a:lnTo>
                      <a:lnTo>
                        <a:pt x="1092" y="162"/>
                      </a:lnTo>
                      <a:lnTo>
                        <a:pt x="1092" y="168"/>
                      </a:lnTo>
                      <a:lnTo>
                        <a:pt x="1092" y="174"/>
                      </a:lnTo>
                      <a:lnTo>
                        <a:pt x="1098" y="180"/>
                      </a:lnTo>
                      <a:lnTo>
                        <a:pt x="1098" y="186"/>
                      </a:lnTo>
                      <a:lnTo>
                        <a:pt x="1098" y="192"/>
                      </a:lnTo>
                      <a:lnTo>
                        <a:pt x="1098" y="198"/>
                      </a:lnTo>
                      <a:lnTo>
                        <a:pt x="1098" y="204"/>
                      </a:lnTo>
                      <a:lnTo>
                        <a:pt x="1104" y="210"/>
                      </a:lnTo>
                      <a:lnTo>
                        <a:pt x="1104" y="216"/>
                      </a:lnTo>
                      <a:lnTo>
                        <a:pt x="1104" y="222"/>
                      </a:lnTo>
                      <a:lnTo>
                        <a:pt x="1104" y="228"/>
                      </a:lnTo>
                      <a:lnTo>
                        <a:pt x="1104" y="234"/>
                      </a:lnTo>
                      <a:lnTo>
                        <a:pt x="1110" y="240"/>
                      </a:lnTo>
                      <a:lnTo>
                        <a:pt x="1110" y="246"/>
                      </a:lnTo>
                      <a:lnTo>
                        <a:pt x="1110" y="252"/>
                      </a:lnTo>
                      <a:lnTo>
                        <a:pt x="1110" y="258"/>
                      </a:lnTo>
                      <a:lnTo>
                        <a:pt x="1116" y="264"/>
                      </a:lnTo>
                      <a:lnTo>
                        <a:pt x="1116" y="270"/>
                      </a:lnTo>
                      <a:lnTo>
                        <a:pt x="1116" y="276"/>
                      </a:lnTo>
                      <a:lnTo>
                        <a:pt x="1116" y="282"/>
                      </a:lnTo>
                      <a:lnTo>
                        <a:pt x="1116" y="288"/>
                      </a:lnTo>
                      <a:lnTo>
                        <a:pt x="1122" y="294"/>
                      </a:lnTo>
                      <a:lnTo>
                        <a:pt x="1122" y="300"/>
                      </a:lnTo>
                      <a:lnTo>
                        <a:pt x="1122" y="306"/>
                      </a:lnTo>
                      <a:lnTo>
                        <a:pt x="1122" y="312"/>
                      </a:lnTo>
                      <a:lnTo>
                        <a:pt x="1122" y="318"/>
                      </a:lnTo>
                      <a:lnTo>
                        <a:pt x="1128" y="318"/>
                      </a:lnTo>
                      <a:lnTo>
                        <a:pt x="1128" y="324"/>
                      </a:lnTo>
                      <a:lnTo>
                        <a:pt x="1128" y="330"/>
                      </a:lnTo>
                      <a:lnTo>
                        <a:pt x="1128" y="336"/>
                      </a:lnTo>
                      <a:lnTo>
                        <a:pt x="1134" y="342"/>
                      </a:lnTo>
                      <a:lnTo>
                        <a:pt x="1134" y="348"/>
                      </a:lnTo>
                      <a:lnTo>
                        <a:pt x="1134" y="354"/>
                      </a:lnTo>
                      <a:lnTo>
                        <a:pt x="1134" y="360"/>
                      </a:lnTo>
                      <a:lnTo>
                        <a:pt x="1140" y="366"/>
                      </a:lnTo>
                      <a:lnTo>
                        <a:pt x="1140" y="372"/>
                      </a:lnTo>
                      <a:lnTo>
                        <a:pt x="1140" y="378"/>
                      </a:lnTo>
                      <a:lnTo>
                        <a:pt x="1140" y="384"/>
                      </a:lnTo>
                      <a:lnTo>
                        <a:pt x="1140" y="390"/>
                      </a:lnTo>
                      <a:lnTo>
                        <a:pt x="1146" y="390"/>
                      </a:lnTo>
                      <a:lnTo>
                        <a:pt x="1146" y="396"/>
                      </a:lnTo>
                      <a:lnTo>
                        <a:pt x="1146" y="402"/>
                      </a:lnTo>
                      <a:lnTo>
                        <a:pt x="1146" y="408"/>
                      </a:lnTo>
                      <a:lnTo>
                        <a:pt x="1146" y="414"/>
                      </a:lnTo>
                      <a:lnTo>
                        <a:pt x="1152" y="414"/>
                      </a:lnTo>
                      <a:lnTo>
                        <a:pt x="1152" y="420"/>
                      </a:lnTo>
                      <a:lnTo>
                        <a:pt x="1152" y="426"/>
                      </a:lnTo>
                      <a:lnTo>
                        <a:pt x="1152" y="432"/>
                      </a:lnTo>
                      <a:lnTo>
                        <a:pt x="1158" y="432"/>
                      </a:lnTo>
                      <a:lnTo>
                        <a:pt x="1158" y="438"/>
                      </a:lnTo>
                      <a:lnTo>
                        <a:pt x="1158" y="444"/>
                      </a:lnTo>
                      <a:lnTo>
                        <a:pt x="1158" y="450"/>
                      </a:lnTo>
                      <a:lnTo>
                        <a:pt x="1164" y="456"/>
                      </a:lnTo>
                      <a:lnTo>
                        <a:pt x="1164" y="462"/>
                      </a:lnTo>
                      <a:lnTo>
                        <a:pt x="1164" y="468"/>
                      </a:lnTo>
                      <a:lnTo>
                        <a:pt x="1164" y="474"/>
                      </a:lnTo>
                      <a:lnTo>
                        <a:pt x="1170" y="480"/>
                      </a:lnTo>
                      <a:lnTo>
                        <a:pt x="1170" y="486"/>
                      </a:lnTo>
                      <a:lnTo>
                        <a:pt x="1170" y="492"/>
                      </a:lnTo>
                      <a:lnTo>
                        <a:pt x="1176" y="492"/>
                      </a:lnTo>
                      <a:lnTo>
                        <a:pt x="1176" y="498"/>
                      </a:lnTo>
                      <a:lnTo>
                        <a:pt x="1176" y="504"/>
                      </a:lnTo>
                      <a:lnTo>
                        <a:pt x="1176" y="510"/>
                      </a:lnTo>
                      <a:lnTo>
                        <a:pt x="1182" y="516"/>
                      </a:lnTo>
                      <a:lnTo>
                        <a:pt x="1182" y="522"/>
                      </a:lnTo>
                      <a:lnTo>
                        <a:pt x="1182" y="528"/>
                      </a:lnTo>
                      <a:lnTo>
                        <a:pt x="1188" y="534"/>
                      </a:lnTo>
                      <a:lnTo>
                        <a:pt x="1188" y="540"/>
                      </a:lnTo>
                      <a:lnTo>
                        <a:pt x="1188" y="546"/>
                      </a:lnTo>
                      <a:lnTo>
                        <a:pt x="1194" y="552"/>
                      </a:lnTo>
                      <a:lnTo>
                        <a:pt x="1194" y="558"/>
                      </a:lnTo>
                      <a:lnTo>
                        <a:pt x="1194" y="564"/>
                      </a:lnTo>
                      <a:lnTo>
                        <a:pt x="1200" y="564"/>
                      </a:lnTo>
                      <a:lnTo>
                        <a:pt x="1200" y="570"/>
                      </a:lnTo>
                      <a:lnTo>
                        <a:pt x="1200" y="576"/>
                      </a:lnTo>
                      <a:lnTo>
                        <a:pt x="1206" y="582"/>
                      </a:lnTo>
                      <a:lnTo>
                        <a:pt x="1206" y="588"/>
                      </a:lnTo>
                      <a:lnTo>
                        <a:pt x="1206" y="594"/>
                      </a:lnTo>
                      <a:lnTo>
                        <a:pt x="1212" y="594"/>
                      </a:lnTo>
                      <a:lnTo>
                        <a:pt x="1212" y="600"/>
                      </a:lnTo>
                      <a:lnTo>
                        <a:pt x="1212" y="606"/>
                      </a:lnTo>
                      <a:lnTo>
                        <a:pt x="1218" y="606"/>
                      </a:lnTo>
                      <a:lnTo>
                        <a:pt x="1218" y="612"/>
                      </a:lnTo>
                      <a:lnTo>
                        <a:pt x="1218" y="618"/>
                      </a:lnTo>
                      <a:lnTo>
                        <a:pt x="1224" y="624"/>
                      </a:lnTo>
                      <a:lnTo>
                        <a:pt x="1224" y="630"/>
                      </a:lnTo>
                      <a:lnTo>
                        <a:pt x="1230" y="636"/>
                      </a:lnTo>
                      <a:lnTo>
                        <a:pt x="1230" y="642"/>
                      </a:lnTo>
                      <a:lnTo>
                        <a:pt x="1236" y="648"/>
                      </a:lnTo>
                      <a:lnTo>
                        <a:pt x="1236" y="654"/>
                      </a:lnTo>
                      <a:lnTo>
                        <a:pt x="1242" y="654"/>
                      </a:lnTo>
                      <a:lnTo>
                        <a:pt x="1242" y="660"/>
                      </a:lnTo>
                      <a:lnTo>
                        <a:pt x="1242" y="666"/>
                      </a:lnTo>
                      <a:lnTo>
                        <a:pt x="1248" y="666"/>
                      </a:lnTo>
                      <a:lnTo>
                        <a:pt x="1248" y="672"/>
                      </a:lnTo>
                      <a:lnTo>
                        <a:pt x="1254" y="678"/>
                      </a:lnTo>
                      <a:lnTo>
                        <a:pt x="1254" y="684"/>
                      </a:lnTo>
                      <a:lnTo>
                        <a:pt x="1260" y="684"/>
                      </a:lnTo>
                      <a:lnTo>
                        <a:pt x="1260" y="690"/>
                      </a:lnTo>
                      <a:lnTo>
                        <a:pt x="1266" y="690"/>
                      </a:lnTo>
                      <a:lnTo>
                        <a:pt x="1266" y="696"/>
                      </a:lnTo>
                      <a:lnTo>
                        <a:pt x="1272" y="696"/>
                      </a:lnTo>
                      <a:lnTo>
                        <a:pt x="1272" y="702"/>
                      </a:lnTo>
                      <a:lnTo>
                        <a:pt x="1278" y="702"/>
                      </a:lnTo>
                      <a:lnTo>
                        <a:pt x="1278" y="708"/>
                      </a:lnTo>
                      <a:lnTo>
                        <a:pt x="1284" y="708"/>
                      </a:lnTo>
                      <a:lnTo>
                        <a:pt x="1290" y="708"/>
                      </a:lnTo>
                      <a:lnTo>
                        <a:pt x="1290" y="714"/>
                      </a:lnTo>
                      <a:lnTo>
                        <a:pt x="1296" y="714"/>
                      </a:lnTo>
                      <a:lnTo>
                        <a:pt x="1302" y="714"/>
                      </a:lnTo>
                      <a:lnTo>
                        <a:pt x="1302" y="720"/>
                      </a:lnTo>
                      <a:lnTo>
                        <a:pt x="1308" y="720"/>
                      </a:lnTo>
                      <a:lnTo>
                        <a:pt x="1314" y="720"/>
                      </a:lnTo>
                      <a:lnTo>
                        <a:pt x="1320" y="720"/>
                      </a:lnTo>
                      <a:lnTo>
                        <a:pt x="1326" y="720"/>
                      </a:lnTo>
                      <a:lnTo>
                        <a:pt x="1332" y="720"/>
                      </a:lnTo>
                      <a:lnTo>
                        <a:pt x="1338" y="720"/>
                      </a:lnTo>
                      <a:lnTo>
                        <a:pt x="1344" y="720"/>
                      </a:lnTo>
                      <a:lnTo>
                        <a:pt x="1350" y="720"/>
                      </a:lnTo>
                      <a:lnTo>
                        <a:pt x="1356" y="714"/>
                      </a:lnTo>
                      <a:lnTo>
                        <a:pt x="1362" y="714"/>
                      </a:lnTo>
                      <a:lnTo>
                        <a:pt x="1368" y="714"/>
                      </a:lnTo>
                      <a:lnTo>
                        <a:pt x="1368" y="708"/>
                      </a:lnTo>
                      <a:lnTo>
                        <a:pt x="1374" y="708"/>
                      </a:lnTo>
                      <a:lnTo>
                        <a:pt x="1374" y="702"/>
                      </a:lnTo>
                      <a:lnTo>
                        <a:pt x="1380" y="702"/>
                      </a:lnTo>
                      <a:lnTo>
                        <a:pt x="1386" y="702"/>
                      </a:lnTo>
                      <a:lnTo>
                        <a:pt x="1386" y="696"/>
                      </a:lnTo>
                      <a:lnTo>
                        <a:pt x="1392" y="696"/>
                      </a:lnTo>
                      <a:lnTo>
                        <a:pt x="1392" y="690"/>
                      </a:lnTo>
                      <a:lnTo>
                        <a:pt x="1398" y="690"/>
                      </a:lnTo>
                      <a:lnTo>
                        <a:pt x="1398" y="684"/>
                      </a:lnTo>
                      <a:lnTo>
                        <a:pt x="1404" y="684"/>
                      </a:lnTo>
                      <a:lnTo>
                        <a:pt x="1404" y="678"/>
                      </a:lnTo>
                      <a:lnTo>
                        <a:pt x="1410" y="678"/>
                      </a:lnTo>
                      <a:lnTo>
                        <a:pt x="1410" y="672"/>
                      </a:lnTo>
                      <a:lnTo>
                        <a:pt x="1416" y="666"/>
                      </a:lnTo>
                      <a:lnTo>
                        <a:pt x="1416" y="660"/>
                      </a:lnTo>
                      <a:lnTo>
                        <a:pt x="1422" y="660"/>
                      </a:lnTo>
                      <a:lnTo>
                        <a:pt x="1422" y="654"/>
                      </a:lnTo>
                      <a:lnTo>
                        <a:pt x="1428" y="654"/>
                      </a:lnTo>
                      <a:lnTo>
                        <a:pt x="1428" y="648"/>
                      </a:lnTo>
                      <a:lnTo>
                        <a:pt x="1434" y="642"/>
                      </a:lnTo>
                      <a:lnTo>
                        <a:pt x="1434" y="636"/>
                      </a:lnTo>
                      <a:lnTo>
                        <a:pt x="1440" y="636"/>
                      </a:lnTo>
                      <a:lnTo>
                        <a:pt x="1440" y="630"/>
                      </a:lnTo>
                      <a:lnTo>
                        <a:pt x="1440" y="624"/>
                      </a:lnTo>
                      <a:lnTo>
                        <a:pt x="1446" y="624"/>
                      </a:lnTo>
                      <a:lnTo>
                        <a:pt x="1446" y="618"/>
                      </a:lnTo>
                      <a:lnTo>
                        <a:pt x="1452" y="612"/>
                      </a:lnTo>
                      <a:lnTo>
                        <a:pt x="1452" y="606"/>
                      </a:lnTo>
                      <a:lnTo>
                        <a:pt x="1458" y="606"/>
                      </a:lnTo>
                      <a:lnTo>
                        <a:pt x="1458" y="600"/>
                      </a:lnTo>
                      <a:lnTo>
                        <a:pt x="1458" y="594"/>
                      </a:lnTo>
                      <a:lnTo>
                        <a:pt x="1464" y="594"/>
                      </a:lnTo>
                      <a:lnTo>
                        <a:pt x="1464" y="588"/>
                      </a:lnTo>
                      <a:lnTo>
                        <a:pt x="1464" y="582"/>
                      </a:lnTo>
                      <a:lnTo>
                        <a:pt x="1470" y="582"/>
                      </a:lnTo>
                      <a:lnTo>
                        <a:pt x="1470" y="576"/>
                      </a:lnTo>
                      <a:lnTo>
                        <a:pt x="1470" y="570"/>
                      </a:lnTo>
                      <a:lnTo>
                        <a:pt x="1476" y="570"/>
                      </a:lnTo>
                      <a:lnTo>
                        <a:pt x="1476" y="564"/>
                      </a:lnTo>
                      <a:lnTo>
                        <a:pt x="1476" y="558"/>
                      </a:lnTo>
                      <a:lnTo>
                        <a:pt x="1482" y="558"/>
                      </a:lnTo>
                      <a:lnTo>
                        <a:pt x="1482" y="552"/>
                      </a:lnTo>
                      <a:lnTo>
                        <a:pt x="1488" y="552"/>
                      </a:lnTo>
                      <a:lnTo>
                        <a:pt x="1488" y="546"/>
                      </a:lnTo>
                      <a:lnTo>
                        <a:pt x="1494" y="546"/>
                      </a:lnTo>
                      <a:lnTo>
                        <a:pt x="1494" y="552"/>
                      </a:lnTo>
                      <a:lnTo>
                        <a:pt x="1500" y="552"/>
                      </a:lnTo>
                      <a:lnTo>
                        <a:pt x="1506" y="558"/>
                      </a:lnTo>
                      <a:lnTo>
                        <a:pt x="1512" y="558"/>
                      </a:lnTo>
                      <a:lnTo>
                        <a:pt x="1512" y="564"/>
                      </a:lnTo>
                      <a:lnTo>
                        <a:pt x="1518" y="564"/>
                      </a:lnTo>
                      <a:lnTo>
                        <a:pt x="1518" y="570"/>
                      </a:lnTo>
                      <a:lnTo>
                        <a:pt x="1524" y="570"/>
                      </a:lnTo>
                      <a:lnTo>
                        <a:pt x="1524" y="576"/>
                      </a:lnTo>
                      <a:lnTo>
                        <a:pt x="1530" y="576"/>
                      </a:lnTo>
                      <a:lnTo>
                        <a:pt x="1530" y="582"/>
                      </a:lnTo>
                      <a:lnTo>
                        <a:pt x="1536" y="582"/>
                      </a:lnTo>
                      <a:lnTo>
                        <a:pt x="1542" y="588"/>
                      </a:lnTo>
                      <a:lnTo>
                        <a:pt x="1548" y="588"/>
                      </a:lnTo>
                      <a:lnTo>
                        <a:pt x="1548" y="594"/>
                      </a:lnTo>
                      <a:lnTo>
                        <a:pt x="1554" y="594"/>
                      </a:lnTo>
                      <a:lnTo>
                        <a:pt x="1554" y="600"/>
                      </a:lnTo>
                      <a:lnTo>
                        <a:pt x="1560" y="600"/>
                      </a:lnTo>
                      <a:lnTo>
                        <a:pt x="1560" y="606"/>
                      </a:lnTo>
                      <a:lnTo>
                        <a:pt x="1566" y="606"/>
                      </a:lnTo>
                      <a:lnTo>
                        <a:pt x="1572" y="606"/>
                      </a:lnTo>
                      <a:lnTo>
                        <a:pt x="1572" y="612"/>
                      </a:lnTo>
                      <a:lnTo>
                        <a:pt x="1578" y="612"/>
                      </a:lnTo>
                      <a:lnTo>
                        <a:pt x="1578" y="618"/>
                      </a:lnTo>
                      <a:lnTo>
                        <a:pt x="1584" y="618"/>
                      </a:lnTo>
                      <a:lnTo>
                        <a:pt x="1590" y="618"/>
                      </a:lnTo>
                      <a:lnTo>
                        <a:pt x="1590" y="624"/>
                      </a:lnTo>
                      <a:lnTo>
                        <a:pt x="1596" y="624"/>
                      </a:lnTo>
                      <a:lnTo>
                        <a:pt x="1596" y="630"/>
                      </a:lnTo>
                      <a:lnTo>
                        <a:pt x="1602" y="630"/>
                      </a:lnTo>
                      <a:lnTo>
                        <a:pt x="1608" y="630"/>
                      </a:lnTo>
                      <a:lnTo>
                        <a:pt x="1608" y="636"/>
                      </a:lnTo>
                      <a:lnTo>
                        <a:pt x="1614" y="636"/>
                      </a:lnTo>
                      <a:lnTo>
                        <a:pt x="1614" y="642"/>
                      </a:lnTo>
                      <a:lnTo>
                        <a:pt x="1620" y="642"/>
                      </a:lnTo>
                      <a:lnTo>
                        <a:pt x="1626" y="642"/>
                      </a:lnTo>
                      <a:lnTo>
                        <a:pt x="1626" y="648"/>
                      </a:lnTo>
                      <a:lnTo>
                        <a:pt x="1632" y="648"/>
                      </a:lnTo>
                      <a:lnTo>
                        <a:pt x="1638" y="648"/>
                      </a:lnTo>
                      <a:lnTo>
                        <a:pt x="1638" y="654"/>
                      </a:lnTo>
                      <a:lnTo>
                        <a:pt x="1644" y="654"/>
                      </a:lnTo>
                      <a:lnTo>
                        <a:pt x="1650" y="660"/>
                      </a:lnTo>
                      <a:lnTo>
                        <a:pt x="1656" y="660"/>
                      </a:lnTo>
                      <a:lnTo>
                        <a:pt x="1656" y="666"/>
                      </a:lnTo>
                      <a:lnTo>
                        <a:pt x="1662" y="666"/>
                      </a:lnTo>
                      <a:lnTo>
                        <a:pt x="1668" y="666"/>
                      </a:lnTo>
                      <a:lnTo>
                        <a:pt x="1668" y="672"/>
                      </a:lnTo>
                      <a:lnTo>
                        <a:pt x="1674" y="672"/>
                      </a:lnTo>
                      <a:lnTo>
                        <a:pt x="1680" y="672"/>
                      </a:lnTo>
                      <a:lnTo>
                        <a:pt x="1680" y="678"/>
                      </a:lnTo>
                      <a:lnTo>
                        <a:pt x="1686" y="678"/>
                      </a:lnTo>
                      <a:lnTo>
                        <a:pt x="1692" y="678"/>
                      </a:lnTo>
                      <a:lnTo>
                        <a:pt x="1692" y="684"/>
                      </a:lnTo>
                      <a:lnTo>
                        <a:pt x="1698" y="684"/>
                      </a:lnTo>
                      <a:lnTo>
                        <a:pt x="1704" y="684"/>
                      </a:lnTo>
                      <a:lnTo>
                        <a:pt x="1704" y="690"/>
                      </a:lnTo>
                      <a:lnTo>
                        <a:pt x="1710" y="690"/>
                      </a:lnTo>
                      <a:lnTo>
                        <a:pt x="1716" y="690"/>
                      </a:lnTo>
                      <a:lnTo>
                        <a:pt x="1716" y="696"/>
                      </a:lnTo>
                      <a:lnTo>
                        <a:pt x="1722" y="696"/>
                      </a:lnTo>
                      <a:lnTo>
                        <a:pt x="1728" y="696"/>
                      </a:lnTo>
                      <a:lnTo>
                        <a:pt x="1734" y="696"/>
                      </a:lnTo>
                      <a:lnTo>
                        <a:pt x="1734" y="702"/>
                      </a:lnTo>
                      <a:lnTo>
                        <a:pt x="1740" y="702"/>
                      </a:lnTo>
                      <a:lnTo>
                        <a:pt x="1746" y="702"/>
                      </a:lnTo>
                      <a:lnTo>
                        <a:pt x="1752" y="708"/>
                      </a:lnTo>
                      <a:lnTo>
                        <a:pt x="1758" y="708"/>
                      </a:lnTo>
                      <a:lnTo>
                        <a:pt x="1764" y="708"/>
                      </a:lnTo>
                      <a:lnTo>
                        <a:pt x="1770" y="708"/>
                      </a:lnTo>
                      <a:lnTo>
                        <a:pt x="1770" y="714"/>
                      </a:lnTo>
                      <a:lnTo>
                        <a:pt x="1776" y="714"/>
                      </a:lnTo>
                      <a:lnTo>
                        <a:pt x="1782" y="714"/>
                      </a:lnTo>
                      <a:lnTo>
                        <a:pt x="1788" y="714"/>
                      </a:lnTo>
                      <a:lnTo>
                        <a:pt x="1794" y="714"/>
                      </a:lnTo>
                      <a:lnTo>
                        <a:pt x="1800" y="714"/>
                      </a:lnTo>
                      <a:lnTo>
                        <a:pt x="1806" y="714"/>
                      </a:lnTo>
                      <a:lnTo>
                        <a:pt x="1806" y="720"/>
                      </a:lnTo>
                      <a:lnTo>
                        <a:pt x="1812" y="720"/>
                      </a:lnTo>
                      <a:lnTo>
                        <a:pt x="1818" y="720"/>
                      </a:lnTo>
                      <a:lnTo>
                        <a:pt x="1824" y="720"/>
                      </a:lnTo>
                      <a:lnTo>
                        <a:pt x="1830" y="720"/>
                      </a:lnTo>
                      <a:lnTo>
                        <a:pt x="1836" y="720"/>
                      </a:lnTo>
                      <a:lnTo>
                        <a:pt x="1842" y="720"/>
                      </a:lnTo>
                      <a:lnTo>
                        <a:pt x="1848" y="720"/>
                      </a:lnTo>
                      <a:lnTo>
                        <a:pt x="1848" y="714"/>
                      </a:lnTo>
                      <a:lnTo>
                        <a:pt x="1854" y="714"/>
                      </a:lnTo>
                      <a:lnTo>
                        <a:pt x="1860" y="714"/>
                      </a:lnTo>
                      <a:lnTo>
                        <a:pt x="1866" y="714"/>
                      </a:lnTo>
                      <a:lnTo>
                        <a:pt x="1872" y="714"/>
                      </a:lnTo>
                      <a:lnTo>
                        <a:pt x="1878" y="714"/>
                      </a:lnTo>
                      <a:lnTo>
                        <a:pt x="1878" y="708"/>
                      </a:lnTo>
                      <a:lnTo>
                        <a:pt x="1884" y="708"/>
                      </a:lnTo>
                      <a:lnTo>
                        <a:pt x="1890" y="708"/>
                      </a:lnTo>
                      <a:lnTo>
                        <a:pt x="1896" y="708"/>
                      </a:lnTo>
                      <a:lnTo>
                        <a:pt x="1896" y="702"/>
                      </a:lnTo>
                      <a:lnTo>
                        <a:pt x="1902" y="702"/>
                      </a:lnTo>
                      <a:lnTo>
                        <a:pt x="1908" y="702"/>
                      </a:lnTo>
                      <a:lnTo>
                        <a:pt x="1914" y="702"/>
                      </a:lnTo>
                      <a:lnTo>
                        <a:pt x="1920" y="702"/>
                      </a:lnTo>
                      <a:lnTo>
                        <a:pt x="1926" y="702"/>
                      </a:lnTo>
                      <a:lnTo>
                        <a:pt x="1932" y="702"/>
                      </a:lnTo>
                      <a:lnTo>
                        <a:pt x="1938" y="702"/>
                      </a:lnTo>
                      <a:lnTo>
                        <a:pt x="1944" y="702"/>
                      </a:lnTo>
                      <a:lnTo>
                        <a:pt x="1944" y="708"/>
                      </a:lnTo>
                      <a:lnTo>
                        <a:pt x="1950" y="708"/>
                      </a:lnTo>
                      <a:lnTo>
                        <a:pt x="1956" y="708"/>
                      </a:lnTo>
                      <a:lnTo>
                        <a:pt x="1962" y="708"/>
                      </a:lnTo>
                      <a:lnTo>
                        <a:pt x="1968" y="708"/>
                      </a:lnTo>
                      <a:lnTo>
                        <a:pt x="1974" y="708"/>
                      </a:lnTo>
                      <a:lnTo>
                        <a:pt x="1980" y="708"/>
                      </a:lnTo>
                      <a:lnTo>
                        <a:pt x="1980" y="714"/>
                      </a:lnTo>
                      <a:lnTo>
                        <a:pt x="1986" y="714"/>
                      </a:lnTo>
                      <a:lnTo>
                        <a:pt x="1992" y="714"/>
                      </a:lnTo>
                      <a:lnTo>
                        <a:pt x="1998" y="714"/>
                      </a:lnTo>
                      <a:lnTo>
                        <a:pt x="2004" y="714"/>
                      </a:lnTo>
                      <a:lnTo>
                        <a:pt x="2004" y="708"/>
                      </a:lnTo>
                      <a:lnTo>
                        <a:pt x="2010" y="708"/>
                      </a:lnTo>
                      <a:lnTo>
                        <a:pt x="2016" y="708"/>
                      </a:lnTo>
                      <a:lnTo>
                        <a:pt x="2022" y="708"/>
                      </a:lnTo>
                      <a:lnTo>
                        <a:pt x="2028" y="708"/>
                      </a:lnTo>
                      <a:lnTo>
                        <a:pt x="2034" y="708"/>
                      </a:lnTo>
                      <a:lnTo>
                        <a:pt x="2040" y="708"/>
                      </a:lnTo>
                      <a:lnTo>
                        <a:pt x="2046" y="708"/>
                      </a:lnTo>
                      <a:lnTo>
                        <a:pt x="2046" y="702"/>
                      </a:lnTo>
                      <a:lnTo>
                        <a:pt x="2052" y="702"/>
                      </a:lnTo>
                      <a:lnTo>
                        <a:pt x="2058" y="702"/>
                      </a:lnTo>
                      <a:lnTo>
                        <a:pt x="2064" y="702"/>
                      </a:lnTo>
                      <a:lnTo>
                        <a:pt x="2070" y="702"/>
                      </a:lnTo>
                      <a:lnTo>
                        <a:pt x="2076" y="702"/>
                      </a:lnTo>
                      <a:lnTo>
                        <a:pt x="2076" y="696"/>
                      </a:lnTo>
                      <a:lnTo>
                        <a:pt x="2082" y="696"/>
                      </a:lnTo>
                      <a:lnTo>
                        <a:pt x="2088" y="696"/>
                      </a:lnTo>
                      <a:lnTo>
                        <a:pt x="2094" y="696"/>
                      </a:lnTo>
                      <a:lnTo>
                        <a:pt x="2100" y="696"/>
                      </a:lnTo>
                      <a:lnTo>
                        <a:pt x="2100" y="690"/>
                      </a:lnTo>
                      <a:lnTo>
                        <a:pt x="2106" y="690"/>
                      </a:lnTo>
                      <a:lnTo>
                        <a:pt x="2112" y="690"/>
                      </a:lnTo>
                      <a:lnTo>
                        <a:pt x="2118" y="690"/>
                      </a:lnTo>
                      <a:lnTo>
                        <a:pt x="2124" y="690"/>
                      </a:lnTo>
                      <a:lnTo>
                        <a:pt x="2124" y="684"/>
                      </a:lnTo>
                      <a:lnTo>
                        <a:pt x="2130" y="684"/>
                      </a:lnTo>
                      <a:lnTo>
                        <a:pt x="2136" y="684"/>
                      </a:lnTo>
                      <a:lnTo>
                        <a:pt x="2142" y="684"/>
                      </a:lnTo>
                      <a:lnTo>
                        <a:pt x="2148" y="678"/>
                      </a:lnTo>
                      <a:lnTo>
                        <a:pt x="2154" y="678"/>
                      </a:lnTo>
                      <a:lnTo>
                        <a:pt x="2160" y="678"/>
                      </a:lnTo>
                      <a:lnTo>
                        <a:pt x="2166" y="678"/>
                      </a:lnTo>
                      <a:lnTo>
                        <a:pt x="2166" y="672"/>
                      </a:lnTo>
                      <a:lnTo>
                        <a:pt x="2172" y="672"/>
                      </a:lnTo>
                      <a:lnTo>
                        <a:pt x="2178" y="672"/>
                      </a:lnTo>
                      <a:lnTo>
                        <a:pt x="2184" y="672"/>
                      </a:lnTo>
                      <a:lnTo>
                        <a:pt x="2184" y="666"/>
                      </a:lnTo>
                      <a:lnTo>
                        <a:pt x="2190" y="666"/>
                      </a:lnTo>
                      <a:lnTo>
                        <a:pt x="2196" y="666"/>
                      </a:lnTo>
                      <a:lnTo>
                        <a:pt x="2202" y="666"/>
                      </a:lnTo>
                      <a:lnTo>
                        <a:pt x="2208" y="660"/>
                      </a:lnTo>
                      <a:lnTo>
                        <a:pt x="2214" y="660"/>
                      </a:lnTo>
                      <a:lnTo>
                        <a:pt x="2220" y="660"/>
                      </a:lnTo>
                      <a:lnTo>
                        <a:pt x="2226" y="660"/>
                      </a:lnTo>
                      <a:lnTo>
                        <a:pt x="2226" y="654"/>
                      </a:lnTo>
                      <a:lnTo>
                        <a:pt x="2232" y="654"/>
                      </a:lnTo>
                      <a:lnTo>
                        <a:pt x="2238" y="654"/>
                      </a:lnTo>
                      <a:lnTo>
                        <a:pt x="2244" y="654"/>
                      </a:lnTo>
                      <a:lnTo>
                        <a:pt x="2244" y="648"/>
                      </a:lnTo>
                      <a:lnTo>
                        <a:pt x="2250" y="648"/>
                      </a:lnTo>
                      <a:lnTo>
                        <a:pt x="2256" y="648"/>
                      </a:lnTo>
                      <a:lnTo>
                        <a:pt x="2262" y="648"/>
                      </a:lnTo>
                      <a:lnTo>
                        <a:pt x="2262" y="642"/>
                      </a:lnTo>
                      <a:lnTo>
                        <a:pt x="2268" y="642"/>
                      </a:lnTo>
                      <a:lnTo>
                        <a:pt x="2274" y="642"/>
                      </a:lnTo>
                      <a:lnTo>
                        <a:pt x="2280" y="642"/>
                      </a:lnTo>
                      <a:lnTo>
                        <a:pt x="2286" y="642"/>
                      </a:lnTo>
                      <a:lnTo>
                        <a:pt x="2286" y="648"/>
                      </a:lnTo>
                      <a:lnTo>
                        <a:pt x="2292" y="648"/>
                      </a:lnTo>
                      <a:lnTo>
                        <a:pt x="2298" y="648"/>
                      </a:lnTo>
                      <a:lnTo>
                        <a:pt x="2298" y="654"/>
                      </a:lnTo>
                      <a:lnTo>
                        <a:pt x="2304" y="654"/>
                      </a:lnTo>
                      <a:lnTo>
                        <a:pt x="2310" y="654"/>
                      </a:lnTo>
                      <a:lnTo>
                        <a:pt x="2316" y="660"/>
                      </a:lnTo>
                      <a:lnTo>
                        <a:pt x="2322" y="660"/>
                      </a:lnTo>
                      <a:lnTo>
                        <a:pt x="2328" y="660"/>
                      </a:lnTo>
                      <a:lnTo>
                        <a:pt x="2328" y="666"/>
                      </a:lnTo>
                      <a:lnTo>
                        <a:pt x="2334" y="666"/>
                      </a:lnTo>
                      <a:lnTo>
                        <a:pt x="2340" y="666"/>
                      </a:lnTo>
                      <a:lnTo>
                        <a:pt x="2346" y="666"/>
                      </a:lnTo>
                      <a:lnTo>
                        <a:pt x="2346" y="672"/>
                      </a:lnTo>
                      <a:lnTo>
                        <a:pt x="2352" y="672"/>
                      </a:lnTo>
                      <a:lnTo>
                        <a:pt x="2358" y="672"/>
                      </a:lnTo>
                      <a:lnTo>
                        <a:pt x="2364" y="678"/>
                      </a:lnTo>
                      <a:lnTo>
                        <a:pt x="2370" y="678"/>
                      </a:lnTo>
                      <a:lnTo>
                        <a:pt x="2376" y="678"/>
                      </a:lnTo>
                      <a:lnTo>
                        <a:pt x="2376" y="684"/>
                      </a:lnTo>
                      <a:lnTo>
                        <a:pt x="2382" y="684"/>
                      </a:lnTo>
                      <a:lnTo>
                        <a:pt x="2388" y="684"/>
                      </a:lnTo>
                      <a:lnTo>
                        <a:pt x="2394" y="684"/>
                      </a:lnTo>
                      <a:lnTo>
                        <a:pt x="2394" y="690"/>
                      </a:lnTo>
                      <a:lnTo>
                        <a:pt x="2400" y="690"/>
                      </a:lnTo>
                      <a:lnTo>
                        <a:pt x="2406" y="690"/>
                      </a:lnTo>
                      <a:lnTo>
                        <a:pt x="2412" y="690"/>
                      </a:lnTo>
                      <a:lnTo>
                        <a:pt x="2418" y="696"/>
                      </a:lnTo>
                      <a:lnTo>
                        <a:pt x="2424" y="696"/>
                      </a:lnTo>
                      <a:lnTo>
                        <a:pt x="2430" y="696"/>
                      </a:lnTo>
                      <a:lnTo>
                        <a:pt x="2436" y="696"/>
                      </a:lnTo>
                      <a:lnTo>
                        <a:pt x="2436" y="702"/>
                      </a:lnTo>
                      <a:lnTo>
                        <a:pt x="2442" y="702"/>
                      </a:lnTo>
                      <a:lnTo>
                        <a:pt x="2448" y="702"/>
                      </a:lnTo>
                      <a:lnTo>
                        <a:pt x="2454" y="702"/>
                      </a:lnTo>
                      <a:lnTo>
                        <a:pt x="2460" y="702"/>
                      </a:lnTo>
                      <a:lnTo>
                        <a:pt x="2460" y="708"/>
                      </a:lnTo>
                      <a:lnTo>
                        <a:pt x="2466" y="708"/>
                      </a:lnTo>
                      <a:lnTo>
                        <a:pt x="2472" y="708"/>
                      </a:lnTo>
                      <a:lnTo>
                        <a:pt x="2478" y="708"/>
                      </a:lnTo>
                      <a:lnTo>
                        <a:pt x="2484" y="708"/>
                      </a:lnTo>
                      <a:lnTo>
                        <a:pt x="2490" y="708"/>
                      </a:lnTo>
                      <a:lnTo>
                        <a:pt x="2490" y="714"/>
                      </a:lnTo>
                      <a:lnTo>
                        <a:pt x="2496" y="714"/>
                      </a:lnTo>
                      <a:lnTo>
                        <a:pt x="2502" y="714"/>
                      </a:lnTo>
                      <a:lnTo>
                        <a:pt x="2508" y="714"/>
                      </a:lnTo>
                      <a:lnTo>
                        <a:pt x="2514" y="714"/>
                      </a:lnTo>
                      <a:lnTo>
                        <a:pt x="2520" y="714"/>
                      </a:lnTo>
                      <a:lnTo>
                        <a:pt x="2526" y="714"/>
                      </a:lnTo>
                      <a:lnTo>
                        <a:pt x="2532" y="714"/>
                      </a:lnTo>
                      <a:lnTo>
                        <a:pt x="2538" y="714"/>
                      </a:lnTo>
                      <a:lnTo>
                        <a:pt x="2544" y="714"/>
                      </a:lnTo>
                      <a:lnTo>
                        <a:pt x="2550" y="714"/>
                      </a:lnTo>
                      <a:lnTo>
                        <a:pt x="2556" y="714"/>
                      </a:lnTo>
                      <a:lnTo>
                        <a:pt x="2562" y="714"/>
                      </a:lnTo>
                      <a:lnTo>
                        <a:pt x="2568" y="714"/>
                      </a:lnTo>
                      <a:lnTo>
                        <a:pt x="2574" y="714"/>
                      </a:lnTo>
                      <a:lnTo>
                        <a:pt x="2580" y="714"/>
                      </a:lnTo>
                      <a:lnTo>
                        <a:pt x="2586" y="714"/>
                      </a:lnTo>
                      <a:lnTo>
                        <a:pt x="2586" y="708"/>
                      </a:lnTo>
                      <a:lnTo>
                        <a:pt x="2592" y="708"/>
                      </a:lnTo>
                      <a:lnTo>
                        <a:pt x="2598" y="708"/>
                      </a:lnTo>
                      <a:lnTo>
                        <a:pt x="2604" y="708"/>
                      </a:lnTo>
                      <a:lnTo>
                        <a:pt x="2610" y="708"/>
                      </a:lnTo>
                      <a:lnTo>
                        <a:pt x="2610" y="702"/>
                      </a:lnTo>
                      <a:lnTo>
                        <a:pt x="2616" y="702"/>
                      </a:lnTo>
                      <a:lnTo>
                        <a:pt x="2622" y="702"/>
                      </a:lnTo>
                      <a:lnTo>
                        <a:pt x="2628" y="702"/>
                      </a:lnTo>
                      <a:lnTo>
                        <a:pt x="2634" y="702"/>
                      </a:lnTo>
                      <a:lnTo>
                        <a:pt x="2634" y="696"/>
                      </a:lnTo>
                      <a:lnTo>
                        <a:pt x="2640" y="696"/>
                      </a:lnTo>
                      <a:lnTo>
                        <a:pt x="2640" y="702"/>
                      </a:lnTo>
                      <a:lnTo>
                        <a:pt x="2646" y="702"/>
                      </a:lnTo>
                      <a:lnTo>
                        <a:pt x="2652" y="702"/>
                      </a:lnTo>
                      <a:lnTo>
                        <a:pt x="2658" y="702"/>
                      </a:lnTo>
                      <a:lnTo>
                        <a:pt x="2664" y="702"/>
                      </a:lnTo>
                      <a:lnTo>
                        <a:pt x="2664" y="708"/>
                      </a:lnTo>
                      <a:lnTo>
                        <a:pt x="2670" y="708"/>
                      </a:lnTo>
                      <a:lnTo>
                        <a:pt x="2676" y="708"/>
                      </a:lnTo>
                      <a:lnTo>
                        <a:pt x="2682" y="708"/>
                      </a:lnTo>
                      <a:lnTo>
                        <a:pt x="2688" y="708"/>
                      </a:lnTo>
                      <a:lnTo>
                        <a:pt x="2688" y="714"/>
                      </a:lnTo>
                      <a:lnTo>
                        <a:pt x="2694" y="714"/>
                      </a:lnTo>
                      <a:lnTo>
                        <a:pt x="2700" y="714"/>
                      </a:lnTo>
                      <a:lnTo>
                        <a:pt x="2706" y="714"/>
                      </a:lnTo>
                      <a:lnTo>
                        <a:pt x="2712" y="714"/>
                      </a:lnTo>
                      <a:lnTo>
                        <a:pt x="2718" y="714"/>
                      </a:lnTo>
                      <a:lnTo>
                        <a:pt x="2724" y="714"/>
                      </a:lnTo>
                      <a:lnTo>
                        <a:pt x="2730" y="714"/>
                      </a:lnTo>
                      <a:lnTo>
                        <a:pt x="2736" y="714"/>
                      </a:lnTo>
                      <a:lnTo>
                        <a:pt x="2742" y="714"/>
                      </a:lnTo>
                      <a:lnTo>
                        <a:pt x="2748" y="714"/>
                      </a:lnTo>
                      <a:lnTo>
                        <a:pt x="2754" y="714"/>
                      </a:lnTo>
                      <a:lnTo>
                        <a:pt x="2760" y="714"/>
                      </a:lnTo>
                      <a:lnTo>
                        <a:pt x="2766" y="714"/>
                      </a:lnTo>
                      <a:lnTo>
                        <a:pt x="2772" y="714"/>
                      </a:lnTo>
                      <a:lnTo>
                        <a:pt x="2778" y="714"/>
                      </a:lnTo>
                      <a:lnTo>
                        <a:pt x="2784" y="714"/>
                      </a:lnTo>
                      <a:lnTo>
                        <a:pt x="2784" y="708"/>
                      </a:lnTo>
                      <a:lnTo>
                        <a:pt x="2790" y="708"/>
                      </a:lnTo>
                      <a:lnTo>
                        <a:pt x="2796" y="708"/>
                      </a:lnTo>
                      <a:lnTo>
                        <a:pt x="2802" y="708"/>
                      </a:lnTo>
                      <a:lnTo>
                        <a:pt x="2808" y="708"/>
                      </a:lnTo>
                      <a:lnTo>
                        <a:pt x="2814" y="708"/>
                      </a:lnTo>
                      <a:lnTo>
                        <a:pt x="2814" y="702"/>
                      </a:lnTo>
                      <a:lnTo>
                        <a:pt x="2820" y="702"/>
                      </a:lnTo>
                      <a:lnTo>
                        <a:pt x="2826" y="702"/>
                      </a:lnTo>
                      <a:lnTo>
                        <a:pt x="2832" y="702"/>
                      </a:lnTo>
                      <a:lnTo>
                        <a:pt x="2838" y="702"/>
                      </a:lnTo>
                      <a:lnTo>
                        <a:pt x="2838" y="696"/>
                      </a:lnTo>
                      <a:lnTo>
                        <a:pt x="2844" y="696"/>
                      </a:lnTo>
                      <a:lnTo>
                        <a:pt x="2850" y="696"/>
                      </a:lnTo>
                      <a:lnTo>
                        <a:pt x="2856" y="696"/>
                      </a:lnTo>
                      <a:lnTo>
                        <a:pt x="2862" y="690"/>
                      </a:lnTo>
                      <a:lnTo>
                        <a:pt x="2868" y="690"/>
                      </a:lnTo>
                      <a:lnTo>
                        <a:pt x="2874" y="690"/>
                      </a:lnTo>
                      <a:lnTo>
                        <a:pt x="2880" y="690"/>
                      </a:lnTo>
                      <a:lnTo>
                        <a:pt x="2880" y="684"/>
                      </a:lnTo>
                      <a:lnTo>
                        <a:pt x="2886" y="684"/>
                      </a:lnTo>
                      <a:lnTo>
                        <a:pt x="2892" y="684"/>
                      </a:lnTo>
                      <a:lnTo>
                        <a:pt x="2898" y="684"/>
                      </a:lnTo>
                      <a:lnTo>
                        <a:pt x="2898" y="678"/>
                      </a:lnTo>
                      <a:lnTo>
                        <a:pt x="2904" y="678"/>
                      </a:lnTo>
                      <a:lnTo>
                        <a:pt x="2910" y="678"/>
                      </a:lnTo>
                      <a:lnTo>
                        <a:pt x="2916" y="672"/>
                      </a:lnTo>
                      <a:lnTo>
                        <a:pt x="2922" y="672"/>
                      </a:lnTo>
                      <a:lnTo>
                        <a:pt x="2928" y="672"/>
                      </a:lnTo>
                      <a:lnTo>
                        <a:pt x="2928" y="666"/>
                      </a:lnTo>
                      <a:lnTo>
                        <a:pt x="2934" y="666"/>
                      </a:lnTo>
                      <a:lnTo>
                        <a:pt x="2940" y="666"/>
                      </a:lnTo>
                      <a:lnTo>
                        <a:pt x="2946" y="666"/>
                      </a:lnTo>
                      <a:lnTo>
                        <a:pt x="2946" y="660"/>
                      </a:lnTo>
                      <a:lnTo>
                        <a:pt x="2952" y="660"/>
                      </a:lnTo>
                      <a:lnTo>
                        <a:pt x="2958" y="660"/>
                      </a:lnTo>
                      <a:lnTo>
                        <a:pt x="2964" y="654"/>
                      </a:lnTo>
                      <a:lnTo>
                        <a:pt x="2970" y="654"/>
                      </a:lnTo>
                      <a:lnTo>
                        <a:pt x="2976" y="654"/>
                      </a:lnTo>
                      <a:lnTo>
                        <a:pt x="2976" y="648"/>
                      </a:lnTo>
                      <a:lnTo>
                        <a:pt x="2982" y="648"/>
                      </a:lnTo>
                      <a:lnTo>
                        <a:pt x="2988" y="648"/>
                      </a:lnTo>
                      <a:lnTo>
                        <a:pt x="2988" y="642"/>
                      </a:lnTo>
                      <a:lnTo>
                        <a:pt x="2994" y="642"/>
                      </a:lnTo>
                      <a:lnTo>
                        <a:pt x="3000" y="642"/>
                      </a:lnTo>
                      <a:lnTo>
                        <a:pt x="3006" y="642"/>
                      </a:lnTo>
                      <a:lnTo>
                        <a:pt x="3012" y="642"/>
                      </a:lnTo>
                      <a:lnTo>
                        <a:pt x="3012" y="648"/>
                      </a:lnTo>
                      <a:lnTo>
                        <a:pt x="3018" y="648"/>
                      </a:lnTo>
                      <a:lnTo>
                        <a:pt x="3024" y="648"/>
                      </a:lnTo>
                      <a:lnTo>
                        <a:pt x="3030" y="648"/>
                      </a:lnTo>
                      <a:lnTo>
                        <a:pt x="3030" y="654"/>
                      </a:lnTo>
                      <a:lnTo>
                        <a:pt x="3036" y="654"/>
                      </a:lnTo>
                      <a:lnTo>
                        <a:pt x="3042" y="654"/>
                      </a:lnTo>
                      <a:lnTo>
                        <a:pt x="3048" y="654"/>
                      </a:lnTo>
                      <a:lnTo>
                        <a:pt x="3048" y="660"/>
                      </a:lnTo>
                      <a:lnTo>
                        <a:pt x="3054" y="660"/>
                      </a:lnTo>
                      <a:lnTo>
                        <a:pt x="3060" y="660"/>
                      </a:lnTo>
                      <a:lnTo>
                        <a:pt x="3066" y="660"/>
                      </a:lnTo>
                      <a:lnTo>
                        <a:pt x="3072" y="666"/>
                      </a:lnTo>
                      <a:lnTo>
                        <a:pt x="3078" y="666"/>
                      </a:lnTo>
                      <a:lnTo>
                        <a:pt x="3084" y="666"/>
                      </a:lnTo>
                      <a:lnTo>
                        <a:pt x="3090" y="666"/>
                      </a:lnTo>
                      <a:lnTo>
                        <a:pt x="3090" y="672"/>
                      </a:lnTo>
                      <a:lnTo>
                        <a:pt x="3096" y="672"/>
                      </a:lnTo>
                      <a:lnTo>
                        <a:pt x="3102" y="672"/>
                      </a:lnTo>
                      <a:lnTo>
                        <a:pt x="3108" y="672"/>
                      </a:lnTo>
                      <a:lnTo>
                        <a:pt x="3108" y="678"/>
                      </a:lnTo>
                      <a:lnTo>
                        <a:pt x="3114" y="678"/>
                      </a:lnTo>
                      <a:lnTo>
                        <a:pt x="3120" y="678"/>
                      </a:lnTo>
                      <a:lnTo>
                        <a:pt x="3126" y="678"/>
                      </a:lnTo>
                      <a:lnTo>
                        <a:pt x="3132" y="684"/>
                      </a:lnTo>
                      <a:lnTo>
                        <a:pt x="3138" y="684"/>
                      </a:lnTo>
                      <a:lnTo>
                        <a:pt x="3144" y="684"/>
                      </a:lnTo>
                      <a:lnTo>
                        <a:pt x="3150" y="684"/>
                      </a:lnTo>
                      <a:lnTo>
                        <a:pt x="3150" y="690"/>
                      </a:lnTo>
                      <a:lnTo>
                        <a:pt x="3156" y="690"/>
                      </a:lnTo>
                      <a:lnTo>
                        <a:pt x="3162" y="690"/>
                      </a:lnTo>
                      <a:lnTo>
                        <a:pt x="3168" y="690"/>
                      </a:lnTo>
                      <a:lnTo>
                        <a:pt x="3174" y="690"/>
                      </a:lnTo>
                      <a:lnTo>
                        <a:pt x="3174" y="696"/>
                      </a:lnTo>
                      <a:lnTo>
                        <a:pt x="3180" y="696"/>
                      </a:lnTo>
                      <a:lnTo>
                        <a:pt x="3186" y="696"/>
                      </a:lnTo>
                      <a:lnTo>
                        <a:pt x="3192" y="696"/>
                      </a:lnTo>
                      <a:lnTo>
                        <a:pt x="3198" y="696"/>
                      </a:lnTo>
                      <a:lnTo>
                        <a:pt x="3198" y="702"/>
                      </a:lnTo>
                      <a:lnTo>
                        <a:pt x="3204" y="702"/>
                      </a:lnTo>
                      <a:lnTo>
                        <a:pt x="3210" y="702"/>
                      </a:lnTo>
                      <a:lnTo>
                        <a:pt x="3216" y="702"/>
                      </a:lnTo>
                      <a:lnTo>
                        <a:pt x="3222" y="702"/>
                      </a:lnTo>
                      <a:lnTo>
                        <a:pt x="3228" y="702"/>
                      </a:lnTo>
                      <a:lnTo>
                        <a:pt x="3228" y="708"/>
                      </a:lnTo>
                      <a:lnTo>
                        <a:pt x="3234" y="708"/>
                      </a:lnTo>
                      <a:lnTo>
                        <a:pt x="3240" y="708"/>
                      </a:lnTo>
                      <a:lnTo>
                        <a:pt x="3246" y="708"/>
                      </a:lnTo>
                      <a:lnTo>
                        <a:pt x="3252" y="708"/>
                      </a:lnTo>
                      <a:lnTo>
                        <a:pt x="3258" y="708"/>
                      </a:lnTo>
                      <a:lnTo>
                        <a:pt x="3264" y="708"/>
                      </a:lnTo>
                      <a:lnTo>
                        <a:pt x="3270" y="708"/>
                      </a:lnTo>
                      <a:lnTo>
                        <a:pt x="3270" y="714"/>
                      </a:lnTo>
                      <a:lnTo>
                        <a:pt x="3276" y="714"/>
                      </a:lnTo>
                      <a:lnTo>
                        <a:pt x="3282" y="714"/>
                      </a:lnTo>
                      <a:lnTo>
                        <a:pt x="3288" y="714"/>
                      </a:lnTo>
                      <a:lnTo>
                        <a:pt x="3294" y="714"/>
                      </a:lnTo>
                      <a:lnTo>
                        <a:pt x="3294" y="708"/>
                      </a:lnTo>
                      <a:lnTo>
                        <a:pt x="3300" y="708"/>
                      </a:lnTo>
                      <a:lnTo>
                        <a:pt x="3306" y="708"/>
                      </a:lnTo>
                      <a:lnTo>
                        <a:pt x="3312" y="708"/>
                      </a:lnTo>
                      <a:lnTo>
                        <a:pt x="3318" y="708"/>
                      </a:lnTo>
                      <a:lnTo>
                        <a:pt x="3324" y="708"/>
                      </a:lnTo>
                      <a:lnTo>
                        <a:pt x="3330" y="708"/>
                      </a:lnTo>
                      <a:lnTo>
                        <a:pt x="3330" y="702"/>
                      </a:lnTo>
                      <a:lnTo>
                        <a:pt x="3336" y="702"/>
                      </a:lnTo>
                      <a:lnTo>
                        <a:pt x="3342" y="702"/>
                      </a:lnTo>
                      <a:lnTo>
                        <a:pt x="3348" y="702"/>
                      </a:lnTo>
                      <a:lnTo>
                        <a:pt x="3354" y="702"/>
                      </a:lnTo>
                      <a:lnTo>
                        <a:pt x="3360" y="702"/>
                      </a:lnTo>
                      <a:lnTo>
                        <a:pt x="3366" y="702"/>
                      </a:lnTo>
                      <a:lnTo>
                        <a:pt x="3372" y="702"/>
                      </a:lnTo>
                      <a:lnTo>
                        <a:pt x="3378" y="702"/>
                      </a:lnTo>
                      <a:lnTo>
                        <a:pt x="3378" y="708"/>
                      </a:lnTo>
                      <a:lnTo>
                        <a:pt x="3384" y="708"/>
                      </a:lnTo>
                      <a:lnTo>
                        <a:pt x="3390" y="708"/>
                      </a:lnTo>
                      <a:lnTo>
                        <a:pt x="3396" y="708"/>
                      </a:lnTo>
                      <a:lnTo>
                        <a:pt x="3396" y="714"/>
                      </a:lnTo>
                      <a:lnTo>
                        <a:pt x="3402" y="714"/>
                      </a:lnTo>
                      <a:lnTo>
                        <a:pt x="3408" y="714"/>
                      </a:lnTo>
                      <a:lnTo>
                        <a:pt x="3414" y="714"/>
                      </a:lnTo>
                      <a:lnTo>
                        <a:pt x="3420" y="714"/>
                      </a:lnTo>
                      <a:lnTo>
                        <a:pt x="3426" y="714"/>
                      </a:lnTo>
                      <a:lnTo>
                        <a:pt x="3426" y="720"/>
                      </a:lnTo>
                      <a:lnTo>
                        <a:pt x="3432" y="720"/>
                      </a:lnTo>
                      <a:lnTo>
                        <a:pt x="3438" y="720"/>
                      </a:lnTo>
                      <a:lnTo>
                        <a:pt x="3444" y="720"/>
                      </a:lnTo>
                      <a:lnTo>
                        <a:pt x="3450" y="720"/>
                      </a:lnTo>
                      <a:lnTo>
                        <a:pt x="3456" y="720"/>
                      </a:lnTo>
                      <a:lnTo>
                        <a:pt x="3462" y="720"/>
                      </a:lnTo>
                      <a:lnTo>
                        <a:pt x="3468" y="720"/>
                      </a:lnTo>
                      <a:lnTo>
                        <a:pt x="3468" y="714"/>
                      </a:lnTo>
                      <a:lnTo>
                        <a:pt x="3474" y="714"/>
                      </a:lnTo>
                      <a:lnTo>
                        <a:pt x="3480" y="714"/>
                      </a:lnTo>
                      <a:lnTo>
                        <a:pt x="3486" y="714"/>
                      </a:lnTo>
                      <a:lnTo>
                        <a:pt x="3492" y="714"/>
                      </a:lnTo>
                      <a:lnTo>
                        <a:pt x="3498" y="714"/>
                      </a:lnTo>
                      <a:lnTo>
                        <a:pt x="3504" y="714"/>
                      </a:lnTo>
                      <a:lnTo>
                        <a:pt x="3504" y="708"/>
                      </a:lnTo>
                      <a:lnTo>
                        <a:pt x="3510" y="708"/>
                      </a:lnTo>
                      <a:lnTo>
                        <a:pt x="3516" y="708"/>
                      </a:lnTo>
                      <a:lnTo>
                        <a:pt x="3522" y="708"/>
                      </a:lnTo>
                      <a:lnTo>
                        <a:pt x="3528" y="702"/>
                      </a:lnTo>
                      <a:lnTo>
                        <a:pt x="3534" y="702"/>
                      </a:lnTo>
                      <a:lnTo>
                        <a:pt x="3540" y="702"/>
                      </a:lnTo>
                      <a:lnTo>
                        <a:pt x="3540" y="696"/>
                      </a:lnTo>
                      <a:lnTo>
                        <a:pt x="3546" y="696"/>
                      </a:lnTo>
                      <a:lnTo>
                        <a:pt x="3552" y="696"/>
                      </a:lnTo>
                      <a:lnTo>
                        <a:pt x="3558" y="696"/>
                      </a:lnTo>
                      <a:lnTo>
                        <a:pt x="3558" y="690"/>
                      </a:lnTo>
                      <a:lnTo>
                        <a:pt x="3564" y="690"/>
                      </a:lnTo>
                      <a:lnTo>
                        <a:pt x="3570" y="690"/>
                      </a:lnTo>
                      <a:lnTo>
                        <a:pt x="3570" y="684"/>
                      </a:lnTo>
                      <a:lnTo>
                        <a:pt x="3576" y="684"/>
                      </a:lnTo>
                      <a:lnTo>
                        <a:pt x="3582" y="684"/>
                      </a:lnTo>
                      <a:lnTo>
                        <a:pt x="3582" y="678"/>
                      </a:lnTo>
                      <a:lnTo>
                        <a:pt x="3588" y="678"/>
                      </a:lnTo>
                      <a:lnTo>
                        <a:pt x="3594" y="678"/>
                      </a:lnTo>
                      <a:lnTo>
                        <a:pt x="3594" y="672"/>
                      </a:lnTo>
                      <a:lnTo>
                        <a:pt x="3600" y="672"/>
                      </a:lnTo>
                      <a:lnTo>
                        <a:pt x="3606" y="672"/>
                      </a:lnTo>
                      <a:lnTo>
                        <a:pt x="3606" y="666"/>
                      </a:lnTo>
                      <a:lnTo>
                        <a:pt x="3612" y="666"/>
                      </a:lnTo>
                      <a:lnTo>
                        <a:pt x="3618" y="666"/>
                      </a:lnTo>
                      <a:lnTo>
                        <a:pt x="3618" y="660"/>
                      </a:lnTo>
                      <a:lnTo>
                        <a:pt x="3624" y="660"/>
                      </a:lnTo>
                      <a:lnTo>
                        <a:pt x="3630" y="654"/>
                      </a:lnTo>
                      <a:lnTo>
                        <a:pt x="3636" y="654"/>
                      </a:lnTo>
                      <a:lnTo>
                        <a:pt x="3636" y="648"/>
                      </a:lnTo>
                      <a:lnTo>
                        <a:pt x="3642" y="648"/>
                      </a:lnTo>
                      <a:lnTo>
                        <a:pt x="3648" y="648"/>
                      </a:lnTo>
                      <a:lnTo>
                        <a:pt x="3648" y="642"/>
                      </a:lnTo>
                      <a:lnTo>
                        <a:pt x="3654" y="642"/>
                      </a:lnTo>
                      <a:lnTo>
                        <a:pt x="3660" y="642"/>
                      </a:lnTo>
                      <a:lnTo>
                        <a:pt x="3660" y="636"/>
                      </a:lnTo>
                      <a:lnTo>
                        <a:pt x="3666" y="636"/>
                      </a:lnTo>
                      <a:lnTo>
                        <a:pt x="3666" y="630"/>
                      </a:lnTo>
                      <a:lnTo>
                        <a:pt x="3672" y="630"/>
                      </a:lnTo>
                      <a:lnTo>
                        <a:pt x="3678" y="630"/>
                      </a:lnTo>
                      <a:lnTo>
                        <a:pt x="3678" y="624"/>
                      </a:lnTo>
                      <a:lnTo>
                        <a:pt x="3684" y="624"/>
                      </a:lnTo>
                      <a:lnTo>
                        <a:pt x="3684" y="618"/>
                      </a:lnTo>
                      <a:lnTo>
                        <a:pt x="3690" y="618"/>
                      </a:lnTo>
                      <a:lnTo>
                        <a:pt x="3696" y="618"/>
                      </a:lnTo>
                      <a:lnTo>
                        <a:pt x="3696" y="612"/>
                      </a:lnTo>
                      <a:lnTo>
                        <a:pt x="3702" y="612"/>
                      </a:lnTo>
                      <a:lnTo>
                        <a:pt x="3702" y="606"/>
                      </a:lnTo>
                      <a:lnTo>
                        <a:pt x="3708" y="606"/>
                      </a:lnTo>
                      <a:lnTo>
                        <a:pt x="3714" y="606"/>
                      </a:lnTo>
                      <a:lnTo>
                        <a:pt x="3714" y="600"/>
                      </a:lnTo>
                      <a:lnTo>
                        <a:pt x="3720" y="600"/>
                      </a:lnTo>
                      <a:lnTo>
                        <a:pt x="3720" y="594"/>
                      </a:lnTo>
                      <a:lnTo>
                        <a:pt x="3726" y="594"/>
                      </a:lnTo>
                      <a:lnTo>
                        <a:pt x="3726" y="588"/>
                      </a:lnTo>
                      <a:lnTo>
                        <a:pt x="3732" y="588"/>
                      </a:lnTo>
                      <a:lnTo>
                        <a:pt x="3738" y="582"/>
                      </a:lnTo>
                      <a:lnTo>
                        <a:pt x="3744" y="582"/>
                      </a:lnTo>
                      <a:lnTo>
                        <a:pt x="3744" y="576"/>
                      </a:lnTo>
                      <a:lnTo>
                        <a:pt x="3750" y="576"/>
                      </a:lnTo>
                      <a:lnTo>
                        <a:pt x="3750" y="570"/>
                      </a:lnTo>
                      <a:lnTo>
                        <a:pt x="3756" y="570"/>
                      </a:lnTo>
                      <a:lnTo>
                        <a:pt x="3756" y="564"/>
                      </a:lnTo>
                      <a:lnTo>
                        <a:pt x="3762" y="564"/>
                      </a:lnTo>
                      <a:lnTo>
                        <a:pt x="3762" y="558"/>
                      </a:lnTo>
                      <a:lnTo>
                        <a:pt x="3768" y="558"/>
                      </a:lnTo>
                      <a:lnTo>
                        <a:pt x="3774" y="552"/>
                      </a:lnTo>
                      <a:lnTo>
                        <a:pt x="3780" y="552"/>
                      </a:lnTo>
                      <a:lnTo>
                        <a:pt x="3780" y="546"/>
                      </a:lnTo>
                      <a:lnTo>
                        <a:pt x="3786" y="546"/>
                      </a:lnTo>
                      <a:lnTo>
                        <a:pt x="3786" y="552"/>
                      </a:lnTo>
                      <a:lnTo>
                        <a:pt x="3792" y="552"/>
                      </a:lnTo>
                      <a:lnTo>
                        <a:pt x="3792" y="558"/>
                      </a:lnTo>
                      <a:lnTo>
                        <a:pt x="3798" y="558"/>
                      </a:lnTo>
                      <a:lnTo>
                        <a:pt x="3798" y="564"/>
                      </a:lnTo>
                      <a:lnTo>
                        <a:pt x="3798" y="570"/>
                      </a:lnTo>
                      <a:lnTo>
                        <a:pt x="3804" y="570"/>
                      </a:lnTo>
                      <a:lnTo>
                        <a:pt x="3804" y="576"/>
                      </a:lnTo>
                      <a:lnTo>
                        <a:pt x="3804" y="582"/>
                      </a:lnTo>
                      <a:lnTo>
                        <a:pt x="3810" y="582"/>
                      </a:lnTo>
                      <a:lnTo>
                        <a:pt x="3810" y="588"/>
                      </a:lnTo>
                      <a:lnTo>
                        <a:pt x="3810" y="594"/>
                      </a:lnTo>
                      <a:lnTo>
                        <a:pt x="3816" y="594"/>
                      </a:lnTo>
                      <a:lnTo>
                        <a:pt x="3816" y="600"/>
                      </a:lnTo>
                      <a:lnTo>
                        <a:pt x="3816" y="606"/>
                      </a:lnTo>
                      <a:lnTo>
                        <a:pt x="3822" y="606"/>
                      </a:lnTo>
                      <a:lnTo>
                        <a:pt x="3822" y="612"/>
                      </a:lnTo>
                      <a:lnTo>
                        <a:pt x="3828" y="618"/>
                      </a:lnTo>
                      <a:lnTo>
                        <a:pt x="3828" y="624"/>
                      </a:lnTo>
                      <a:lnTo>
                        <a:pt x="3834" y="624"/>
                      </a:lnTo>
                      <a:lnTo>
                        <a:pt x="3834" y="630"/>
                      </a:lnTo>
                      <a:lnTo>
                        <a:pt x="3834" y="636"/>
                      </a:lnTo>
                      <a:lnTo>
                        <a:pt x="3840" y="636"/>
                      </a:lnTo>
                      <a:lnTo>
                        <a:pt x="3840" y="642"/>
                      </a:lnTo>
                      <a:lnTo>
                        <a:pt x="3846" y="648"/>
                      </a:lnTo>
                      <a:lnTo>
                        <a:pt x="3846" y="654"/>
                      </a:lnTo>
                      <a:lnTo>
                        <a:pt x="3852" y="654"/>
                      </a:lnTo>
                      <a:lnTo>
                        <a:pt x="3852" y="660"/>
                      </a:lnTo>
                      <a:lnTo>
                        <a:pt x="3858" y="660"/>
                      </a:lnTo>
                      <a:lnTo>
                        <a:pt x="3858" y="666"/>
                      </a:lnTo>
                      <a:lnTo>
                        <a:pt x="3864" y="672"/>
                      </a:lnTo>
                      <a:lnTo>
                        <a:pt x="3864" y="678"/>
                      </a:lnTo>
                      <a:lnTo>
                        <a:pt x="3870" y="678"/>
                      </a:lnTo>
                      <a:lnTo>
                        <a:pt x="3870" y="684"/>
                      </a:lnTo>
                      <a:lnTo>
                        <a:pt x="3876" y="684"/>
                      </a:lnTo>
                      <a:lnTo>
                        <a:pt x="3876" y="690"/>
                      </a:lnTo>
                      <a:lnTo>
                        <a:pt x="3882" y="690"/>
                      </a:lnTo>
                      <a:lnTo>
                        <a:pt x="3882" y="696"/>
                      </a:lnTo>
                      <a:lnTo>
                        <a:pt x="3888" y="696"/>
                      </a:lnTo>
                      <a:lnTo>
                        <a:pt x="3888" y="702"/>
                      </a:lnTo>
                      <a:lnTo>
                        <a:pt x="3894" y="702"/>
                      </a:lnTo>
                      <a:lnTo>
                        <a:pt x="3900" y="702"/>
                      </a:lnTo>
                      <a:lnTo>
                        <a:pt x="3900" y="708"/>
                      </a:lnTo>
                      <a:lnTo>
                        <a:pt x="3906" y="708"/>
                      </a:lnTo>
                      <a:lnTo>
                        <a:pt x="3906" y="714"/>
                      </a:lnTo>
                      <a:lnTo>
                        <a:pt x="3912" y="714"/>
                      </a:lnTo>
                      <a:lnTo>
                        <a:pt x="3918" y="714"/>
                      </a:lnTo>
                      <a:lnTo>
                        <a:pt x="3924" y="720"/>
                      </a:lnTo>
                      <a:lnTo>
                        <a:pt x="3930" y="720"/>
                      </a:lnTo>
                      <a:lnTo>
                        <a:pt x="3936" y="720"/>
                      </a:lnTo>
                      <a:lnTo>
                        <a:pt x="3942" y="720"/>
                      </a:lnTo>
                      <a:lnTo>
                        <a:pt x="3948" y="720"/>
                      </a:lnTo>
                      <a:lnTo>
                        <a:pt x="3954" y="720"/>
                      </a:lnTo>
                      <a:lnTo>
                        <a:pt x="3960" y="720"/>
                      </a:lnTo>
                      <a:lnTo>
                        <a:pt x="3966" y="720"/>
                      </a:lnTo>
                      <a:lnTo>
                        <a:pt x="3972" y="720"/>
                      </a:lnTo>
                      <a:lnTo>
                        <a:pt x="3972" y="714"/>
                      </a:lnTo>
                      <a:lnTo>
                        <a:pt x="3978" y="714"/>
                      </a:lnTo>
                      <a:lnTo>
                        <a:pt x="3984" y="714"/>
                      </a:lnTo>
                      <a:lnTo>
                        <a:pt x="3984" y="708"/>
                      </a:lnTo>
                      <a:lnTo>
                        <a:pt x="3990" y="708"/>
                      </a:lnTo>
                      <a:lnTo>
                        <a:pt x="3996" y="708"/>
                      </a:lnTo>
                      <a:lnTo>
                        <a:pt x="3996" y="702"/>
                      </a:lnTo>
                      <a:lnTo>
                        <a:pt x="4002" y="702"/>
                      </a:lnTo>
                      <a:lnTo>
                        <a:pt x="4002" y="696"/>
                      </a:lnTo>
                      <a:lnTo>
                        <a:pt x="4008" y="696"/>
                      </a:lnTo>
                      <a:lnTo>
                        <a:pt x="4008" y="690"/>
                      </a:lnTo>
                      <a:lnTo>
                        <a:pt x="4014" y="690"/>
                      </a:lnTo>
                      <a:lnTo>
                        <a:pt x="4014" y="684"/>
                      </a:lnTo>
                      <a:lnTo>
                        <a:pt x="4020" y="684"/>
                      </a:lnTo>
                      <a:lnTo>
                        <a:pt x="4020" y="678"/>
                      </a:lnTo>
                      <a:lnTo>
                        <a:pt x="4026" y="672"/>
                      </a:lnTo>
                      <a:lnTo>
                        <a:pt x="4026" y="666"/>
                      </a:lnTo>
                      <a:lnTo>
                        <a:pt x="4032" y="666"/>
                      </a:lnTo>
                      <a:lnTo>
                        <a:pt x="4032" y="660"/>
                      </a:lnTo>
                      <a:lnTo>
                        <a:pt x="4032" y="654"/>
                      </a:lnTo>
                      <a:lnTo>
                        <a:pt x="4038" y="654"/>
                      </a:lnTo>
                      <a:lnTo>
                        <a:pt x="4038" y="648"/>
                      </a:lnTo>
                      <a:lnTo>
                        <a:pt x="4044" y="642"/>
                      </a:lnTo>
                      <a:lnTo>
                        <a:pt x="4044" y="636"/>
                      </a:lnTo>
                      <a:lnTo>
                        <a:pt x="4050" y="630"/>
                      </a:lnTo>
                      <a:lnTo>
                        <a:pt x="4050" y="624"/>
                      </a:lnTo>
                      <a:lnTo>
                        <a:pt x="4056" y="618"/>
                      </a:lnTo>
                      <a:lnTo>
                        <a:pt x="4056" y="612"/>
                      </a:lnTo>
                      <a:lnTo>
                        <a:pt x="4056" y="606"/>
                      </a:lnTo>
                      <a:lnTo>
                        <a:pt x="4062" y="606"/>
                      </a:lnTo>
                      <a:lnTo>
                        <a:pt x="4062" y="600"/>
                      </a:lnTo>
                      <a:lnTo>
                        <a:pt x="4062" y="594"/>
                      </a:lnTo>
                      <a:lnTo>
                        <a:pt x="4068" y="594"/>
                      </a:lnTo>
                      <a:lnTo>
                        <a:pt x="4068" y="588"/>
                      </a:lnTo>
                      <a:lnTo>
                        <a:pt x="4068" y="582"/>
                      </a:lnTo>
                      <a:lnTo>
                        <a:pt x="4074" y="576"/>
                      </a:lnTo>
                      <a:lnTo>
                        <a:pt x="4074" y="570"/>
                      </a:lnTo>
                      <a:lnTo>
                        <a:pt x="4074" y="564"/>
                      </a:lnTo>
                      <a:lnTo>
                        <a:pt x="4080" y="564"/>
                      </a:lnTo>
                      <a:lnTo>
                        <a:pt x="4080" y="558"/>
                      </a:lnTo>
                      <a:lnTo>
                        <a:pt x="4080" y="552"/>
                      </a:lnTo>
                      <a:lnTo>
                        <a:pt x="4086" y="546"/>
                      </a:lnTo>
                      <a:lnTo>
                        <a:pt x="4086" y="540"/>
                      </a:lnTo>
                      <a:lnTo>
                        <a:pt x="4086" y="534"/>
                      </a:lnTo>
                      <a:lnTo>
                        <a:pt x="4092" y="528"/>
                      </a:lnTo>
                      <a:lnTo>
                        <a:pt x="4092" y="522"/>
                      </a:lnTo>
                      <a:lnTo>
                        <a:pt x="4092" y="516"/>
                      </a:lnTo>
                      <a:lnTo>
                        <a:pt x="4098" y="510"/>
                      </a:lnTo>
                      <a:lnTo>
                        <a:pt x="4098" y="504"/>
                      </a:lnTo>
                      <a:lnTo>
                        <a:pt x="4098" y="498"/>
                      </a:lnTo>
                      <a:lnTo>
                        <a:pt x="4098" y="492"/>
                      </a:lnTo>
                      <a:lnTo>
                        <a:pt x="4104" y="492"/>
                      </a:lnTo>
                      <a:lnTo>
                        <a:pt x="4104" y="486"/>
                      </a:lnTo>
                      <a:lnTo>
                        <a:pt x="4104" y="480"/>
                      </a:lnTo>
                      <a:lnTo>
                        <a:pt x="4110" y="474"/>
                      </a:lnTo>
                      <a:lnTo>
                        <a:pt x="4110" y="468"/>
                      </a:lnTo>
                      <a:lnTo>
                        <a:pt x="4110" y="462"/>
                      </a:lnTo>
                      <a:lnTo>
                        <a:pt x="4110" y="456"/>
                      </a:lnTo>
                      <a:lnTo>
                        <a:pt x="4116" y="450"/>
                      </a:lnTo>
                      <a:lnTo>
                        <a:pt x="4116" y="444"/>
                      </a:lnTo>
                      <a:lnTo>
                        <a:pt x="4116" y="438"/>
                      </a:lnTo>
                      <a:lnTo>
                        <a:pt x="4116" y="432"/>
                      </a:lnTo>
                      <a:lnTo>
                        <a:pt x="4122" y="432"/>
                      </a:lnTo>
                      <a:lnTo>
                        <a:pt x="4122" y="426"/>
                      </a:lnTo>
                      <a:lnTo>
                        <a:pt x="4122" y="420"/>
                      </a:lnTo>
                      <a:lnTo>
                        <a:pt x="4122" y="414"/>
                      </a:lnTo>
                      <a:lnTo>
                        <a:pt x="4128" y="414"/>
                      </a:lnTo>
                      <a:lnTo>
                        <a:pt x="4128" y="408"/>
                      </a:lnTo>
                      <a:lnTo>
                        <a:pt x="4128" y="402"/>
                      </a:lnTo>
                      <a:lnTo>
                        <a:pt x="4128" y="396"/>
                      </a:lnTo>
                      <a:lnTo>
                        <a:pt x="4128" y="390"/>
                      </a:lnTo>
                      <a:lnTo>
                        <a:pt x="4134" y="390"/>
                      </a:lnTo>
                      <a:lnTo>
                        <a:pt x="4134" y="384"/>
                      </a:lnTo>
                      <a:lnTo>
                        <a:pt x="4134" y="378"/>
                      </a:lnTo>
                      <a:lnTo>
                        <a:pt x="4134" y="372"/>
                      </a:lnTo>
                      <a:lnTo>
                        <a:pt x="4134" y="366"/>
                      </a:lnTo>
                      <a:lnTo>
                        <a:pt x="4140" y="360"/>
                      </a:lnTo>
                      <a:lnTo>
                        <a:pt x="4140" y="354"/>
                      </a:lnTo>
                      <a:lnTo>
                        <a:pt x="4140" y="348"/>
                      </a:lnTo>
                      <a:lnTo>
                        <a:pt x="4140" y="342"/>
                      </a:lnTo>
                      <a:lnTo>
                        <a:pt x="4146" y="336"/>
                      </a:lnTo>
                      <a:lnTo>
                        <a:pt x="4146" y="330"/>
                      </a:lnTo>
                      <a:lnTo>
                        <a:pt x="4146" y="324"/>
                      </a:lnTo>
                      <a:lnTo>
                        <a:pt x="4146" y="318"/>
                      </a:lnTo>
                      <a:lnTo>
                        <a:pt x="4152" y="318"/>
                      </a:lnTo>
                      <a:lnTo>
                        <a:pt x="4152" y="312"/>
                      </a:lnTo>
                      <a:lnTo>
                        <a:pt x="4152" y="306"/>
                      </a:lnTo>
                      <a:lnTo>
                        <a:pt x="4152" y="300"/>
                      </a:lnTo>
                      <a:lnTo>
                        <a:pt x="4152" y="294"/>
                      </a:lnTo>
                      <a:lnTo>
                        <a:pt x="4158" y="288"/>
                      </a:lnTo>
                      <a:lnTo>
                        <a:pt x="4158" y="282"/>
                      </a:lnTo>
                      <a:lnTo>
                        <a:pt x="4158" y="276"/>
                      </a:lnTo>
                      <a:lnTo>
                        <a:pt x="4158" y="270"/>
                      </a:lnTo>
                      <a:lnTo>
                        <a:pt x="4158" y="264"/>
                      </a:lnTo>
                      <a:lnTo>
                        <a:pt x="4164" y="258"/>
                      </a:lnTo>
                      <a:lnTo>
                        <a:pt x="4164" y="252"/>
                      </a:lnTo>
                      <a:lnTo>
                        <a:pt x="4164" y="246"/>
                      </a:lnTo>
                      <a:lnTo>
                        <a:pt x="4164" y="240"/>
                      </a:lnTo>
                      <a:lnTo>
                        <a:pt x="4170" y="234"/>
                      </a:lnTo>
                      <a:lnTo>
                        <a:pt x="4170" y="228"/>
                      </a:lnTo>
                      <a:lnTo>
                        <a:pt x="4170" y="222"/>
                      </a:lnTo>
                      <a:lnTo>
                        <a:pt x="4170" y="216"/>
                      </a:lnTo>
                      <a:lnTo>
                        <a:pt x="4170" y="210"/>
                      </a:lnTo>
                      <a:lnTo>
                        <a:pt x="4176" y="204"/>
                      </a:lnTo>
                      <a:lnTo>
                        <a:pt x="4176" y="198"/>
                      </a:lnTo>
                      <a:lnTo>
                        <a:pt x="4176" y="192"/>
                      </a:lnTo>
                      <a:lnTo>
                        <a:pt x="4176" y="186"/>
                      </a:lnTo>
                      <a:lnTo>
                        <a:pt x="4176" y="180"/>
                      </a:lnTo>
                      <a:lnTo>
                        <a:pt x="4182" y="174"/>
                      </a:lnTo>
                      <a:lnTo>
                        <a:pt x="4182" y="168"/>
                      </a:lnTo>
                      <a:lnTo>
                        <a:pt x="4182" y="162"/>
                      </a:lnTo>
                      <a:lnTo>
                        <a:pt x="4182" y="156"/>
                      </a:lnTo>
                      <a:lnTo>
                        <a:pt x="4188" y="150"/>
                      </a:lnTo>
                      <a:lnTo>
                        <a:pt x="4188" y="144"/>
                      </a:lnTo>
                      <a:lnTo>
                        <a:pt x="4188" y="138"/>
                      </a:lnTo>
                      <a:lnTo>
                        <a:pt x="4188" y="132"/>
                      </a:lnTo>
                      <a:lnTo>
                        <a:pt x="4188" y="126"/>
                      </a:lnTo>
                      <a:lnTo>
                        <a:pt x="4194" y="120"/>
                      </a:lnTo>
                      <a:lnTo>
                        <a:pt x="4194" y="114"/>
                      </a:lnTo>
                      <a:lnTo>
                        <a:pt x="4194" y="108"/>
                      </a:lnTo>
                      <a:lnTo>
                        <a:pt x="4194" y="102"/>
                      </a:lnTo>
                      <a:lnTo>
                        <a:pt x="4194" y="96"/>
                      </a:lnTo>
                      <a:lnTo>
                        <a:pt x="4194" y="90"/>
                      </a:lnTo>
                      <a:lnTo>
                        <a:pt x="4200" y="84"/>
                      </a:lnTo>
                      <a:lnTo>
                        <a:pt x="4200" y="78"/>
                      </a:lnTo>
                      <a:lnTo>
                        <a:pt x="4200" y="72"/>
                      </a:lnTo>
                      <a:lnTo>
                        <a:pt x="4200" y="66"/>
                      </a:lnTo>
                      <a:lnTo>
                        <a:pt x="4200" y="60"/>
                      </a:lnTo>
                      <a:lnTo>
                        <a:pt x="4200" y="54"/>
                      </a:lnTo>
                      <a:lnTo>
                        <a:pt x="4206" y="48"/>
                      </a:lnTo>
                      <a:lnTo>
                        <a:pt x="4206" y="42"/>
                      </a:lnTo>
                      <a:lnTo>
                        <a:pt x="4206" y="36"/>
                      </a:lnTo>
                      <a:lnTo>
                        <a:pt x="4212" y="24"/>
                      </a:lnTo>
                      <a:lnTo>
                        <a:pt x="4212" y="18"/>
                      </a:lnTo>
                      <a:lnTo>
                        <a:pt x="4212" y="12"/>
                      </a:lnTo>
                      <a:lnTo>
                        <a:pt x="4218" y="6"/>
                      </a:lnTo>
                      <a:lnTo>
                        <a:pt x="4218" y="0"/>
                      </a:lnTo>
                      <a:lnTo>
                        <a:pt x="4224" y="0"/>
                      </a:lnTo>
                      <a:lnTo>
                        <a:pt x="4224" y="6"/>
                      </a:lnTo>
                      <a:lnTo>
                        <a:pt x="4230" y="6"/>
                      </a:lnTo>
                      <a:lnTo>
                        <a:pt x="4230" y="12"/>
                      </a:lnTo>
                      <a:lnTo>
                        <a:pt x="4230" y="18"/>
                      </a:lnTo>
                      <a:lnTo>
                        <a:pt x="4236" y="24"/>
                      </a:lnTo>
                      <a:lnTo>
                        <a:pt x="4236" y="30"/>
                      </a:lnTo>
                      <a:lnTo>
                        <a:pt x="4236" y="36"/>
                      </a:lnTo>
                      <a:lnTo>
                        <a:pt x="4242" y="36"/>
                      </a:lnTo>
                      <a:lnTo>
                        <a:pt x="4242" y="42"/>
                      </a:lnTo>
                      <a:lnTo>
                        <a:pt x="4242" y="48"/>
                      </a:lnTo>
                      <a:lnTo>
                        <a:pt x="4248" y="54"/>
                      </a:lnTo>
                      <a:lnTo>
                        <a:pt x="4248" y="60"/>
                      </a:lnTo>
                      <a:lnTo>
                        <a:pt x="4248" y="66"/>
                      </a:lnTo>
                      <a:lnTo>
                        <a:pt x="4254" y="66"/>
                      </a:lnTo>
                      <a:lnTo>
                        <a:pt x="4254" y="72"/>
                      </a:lnTo>
                      <a:lnTo>
                        <a:pt x="4254" y="78"/>
                      </a:lnTo>
                      <a:lnTo>
                        <a:pt x="4260" y="78"/>
                      </a:lnTo>
                      <a:lnTo>
                        <a:pt x="4260" y="84"/>
                      </a:lnTo>
                      <a:lnTo>
                        <a:pt x="4260" y="90"/>
                      </a:lnTo>
                      <a:lnTo>
                        <a:pt x="4260" y="96"/>
                      </a:lnTo>
                      <a:lnTo>
                        <a:pt x="4266" y="96"/>
                      </a:lnTo>
                      <a:lnTo>
                        <a:pt x="4266" y="102"/>
                      </a:lnTo>
                      <a:lnTo>
                        <a:pt x="4266" y="108"/>
                      </a:lnTo>
                      <a:lnTo>
                        <a:pt x="4272" y="108"/>
                      </a:lnTo>
                      <a:lnTo>
                        <a:pt x="4272" y="114"/>
                      </a:lnTo>
                      <a:lnTo>
                        <a:pt x="4272" y="120"/>
                      </a:lnTo>
                      <a:lnTo>
                        <a:pt x="4278" y="120"/>
                      </a:lnTo>
                      <a:lnTo>
                        <a:pt x="4278" y="126"/>
                      </a:lnTo>
                      <a:lnTo>
                        <a:pt x="4278" y="132"/>
                      </a:lnTo>
                      <a:lnTo>
                        <a:pt x="4284" y="138"/>
                      </a:lnTo>
                      <a:lnTo>
                        <a:pt x="4284" y="144"/>
                      </a:lnTo>
                      <a:lnTo>
                        <a:pt x="4284" y="150"/>
                      </a:lnTo>
                      <a:lnTo>
                        <a:pt x="4290" y="150"/>
                      </a:lnTo>
                      <a:lnTo>
                        <a:pt x="4290" y="156"/>
                      </a:lnTo>
                      <a:lnTo>
                        <a:pt x="4290" y="162"/>
                      </a:lnTo>
                      <a:lnTo>
                        <a:pt x="4296" y="162"/>
                      </a:lnTo>
                      <a:lnTo>
                        <a:pt x="4296" y="168"/>
                      </a:lnTo>
                      <a:lnTo>
                        <a:pt x="4296" y="174"/>
                      </a:lnTo>
                      <a:lnTo>
                        <a:pt x="4302" y="174"/>
                      </a:lnTo>
                      <a:lnTo>
                        <a:pt x="4302" y="180"/>
                      </a:lnTo>
                      <a:lnTo>
                        <a:pt x="4302" y="186"/>
                      </a:lnTo>
                      <a:lnTo>
                        <a:pt x="4308" y="192"/>
                      </a:lnTo>
                      <a:lnTo>
                        <a:pt x="4308" y="198"/>
                      </a:lnTo>
                      <a:lnTo>
                        <a:pt x="4314" y="204"/>
                      </a:lnTo>
                      <a:lnTo>
                        <a:pt x="4314" y="210"/>
                      </a:lnTo>
                      <a:lnTo>
                        <a:pt x="4320" y="216"/>
                      </a:lnTo>
                      <a:lnTo>
                        <a:pt x="4320" y="222"/>
                      </a:lnTo>
                      <a:lnTo>
                        <a:pt x="4320" y="228"/>
                      </a:lnTo>
                      <a:lnTo>
                        <a:pt x="4326" y="228"/>
                      </a:lnTo>
                      <a:lnTo>
                        <a:pt x="4326" y="234"/>
                      </a:lnTo>
                      <a:lnTo>
                        <a:pt x="4326" y="240"/>
                      </a:lnTo>
                      <a:lnTo>
                        <a:pt x="4332" y="240"/>
                      </a:lnTo>
                      <a:lnTo>
                        <a:pt x="4332" y="246"/>
                      </a:lnTo>
                      <a:lnTo>
                        <a:pt x="4332" y="252"/>
                      </a:lnTo>
                      <a:lnTo>
                        <a:pt x="4338" y="252"/>
                      </a:lnTo>
                      <a:lnTo>
                        <a:pt x="4338" y="258"/>
                      </a:lnTo>
                      <a:lnTo>
                        <a:pt x="4338" y="264"/>
                      </a:lnTo>
                      <a:lnTo>
                        <a:pt x="4344" y="264"/>
                      </a:lnTo>
                      <a:lnTo>
                        <a:pt x="4344" y="270"/>
                      </a:lnTo>
                      <a:lnTo>
                        <a:pt x="4344" y="276"/>
                      </a:lnTo>
                      <a:lnTo>
                        <a:pt x="4350" y="276"/>
                      </a:lnTo>
                      <a:lnTo>
                        <a:pt x="4350" y="282"/>
                      </a:lnTo>
                      <a:lnTo>
                        <a:pt x="4350" y="288"/>
                      </a:lnTo>
                      <a:lnTo>
                        <a:pt x="4356" y="288"/>
                      </a:lnTo>
                      <a:lnTo>
                        <a:pt x="4356" y="294"/>
                      </a:lnTo>
                      <a:lnTo>
                        <a:pt x="4356" y="300"/>
                      </a:lnTo>
                      <a:lnTo>
                        <a:pt x="4362" y="300"/>
                      </a:lnTo>
                      <a:lnTo>
                        <a:pt x="4362" y="306"/>
                      </a:lnTo>
                      <a:lnTo>
                        <a:pt x="4362" y="312"/>
                      </a:lnTo>
                      <a:lnTo>
                        <a:pt x="4368" y="312"/>
                      </a:lnTo>
                      <a:lnTo>
                        <a:pt x="4368" y="318"/>
                      </a:lnTo>
                      <a:lnTo>
                        <a:pt x="4368" y="324"/>
                      </a:lnTo>
                      <a:lnTo>
                        <a:pt x="4374" y="324"/>
                      </a:lnTo>
                      <a:lnTo>
                        <a:pt x="4374" y="330"/>
                      </a:lnTo>
                      <a:lnTo>
                        <a:pt x="4380" y="336"/>
                      </a:lnTo>
                      <a:lnTo>
                        <a:pt x="4380" y="342"/>
                      </a:lnTo>
                      <a:lnTo>
                        <a:pt x="4386" y="342"/>
                      </a:lnTo>
                      <a:lnTo>
                        <a:pt x="4386" y="348"/>
                      </a:lnTo>
                      <a:lnTo>
                        <a:pt x="4386" y="354"/>
                      </a:lnTo>
                      <a:lnTo>
                        <a:pt x="4392" y="354"/>
                      </a:lnTo>
                      <a:lnTo>
                        <a:pt x="4392" y="360"/>
                      </a:lnTo>
                      <a:lnTo>
                        <a:pt x="4392" y="366"/>
                      </a:lnTo>
                      <a:lnTo>
                        <a:pt x="4398" y="366"/>
                      </a:lnTo>
                      <a:lnTo>
                        <a:pt x="4398" y="372"/>
                      </a:lnTo>
                      <a:lnTo>
                        <a:pt x="4404" y="378"/>
                      </a:lnTo>
                      <a:lnTo>
                        <a:pt x="4404" y="384"/>
                      </a:lnTo>
                      <a:lnTo>
                        <a:pt x="4410" y="390"/>
                      </a:lnTo>
                      <a:lnTo>
                        <a:pt x="4410" y="396"/>
                      </a:lnTo>
                      <a:lnTo>
                        <a:pt x="4416" y="396"/>
                      </a:lnTo>
                      <a:lnTo>
                        <a:pt x="4416" y="402"/>
                      </a:lnTo>
                      <a:lnTo>
                        <a:pt x="4416" y="408"/>
                      </a:lnTo>
                      <a:lnTo>
                        <a:pt x="4422" y="408"/>
                      </a:lnTo>
                      <a:lnTo>
                        <a:pt x="4422" y="414"/>
                      </a:lnTo>
                      <a:lnTo>
                        <a:pt x="4428" y="414"/>
                      </a:lnTo>
                      <a:lnTo>
                        <a:pt x="4428" y="420"/>
                      </a:lnTo>
                      <a:lnTo>
                        <a:pt x="4434" y="420"/>
                      </a:lnTo>
                      <a:lnTo>
                        <a:pt x="4434" y="426"/>
                      </a:lnTo>
                      <a:lnTo>
                        <a:pt x="4440" y="426"/>
                      </a:lnTo>
                      <a:lnTo>
                        <a:pt x="4446" y="426"/>
                      </a:lnTo>
                      <a:lnTo>
                        <a:pt x="4452" y="426"/>
                      </a:lnTo>
                      <a:lnTo>
                        <a:pt x="4458" y="426"/>
                      </a:lnTo>
                      <a:lnTo>
                        <a:pt x="4464" y="426"/>
                      </a:lnTo>
                      <a:lnTo>
                        <a:pt x="4470" y="426"/>
                      </a:lnTo>
                      <a:lnTo>
                        <a:pt x="4476" y="426"/>
                      </a:lnTo>
                      <a:lnTo>
                        <a:pt x="4482" y="426"/>
                      </a:lnTo>
                      <a:lnTo>
                        <a:pt x="4488" y="426"/>
                      </a:lnTo>
                      <a:lnTo>
                        <a:pt x="4494" y="426"/>
                      </a:lnTo>
                      <a:lnTo>
                        <a:pt x="4500" y="426"/>
                      </a:lnTo>
                      <a:lnTo>
                        <a:pt x="4506" y="426"/>
                      </a:lnTo>
                      <a:lnTo>
                        <a:pt x="4512" y="426"/>
                      </a:lnTo>
                      <a:lnTo>
                        <a:pt x="4518" y="426"/>
                      </a:lnTo>
                      <a:lnTo>
                        <a:pt x="4524" y="426"/>
                      </a:lnTo>
                      <a:lnTo>
                        <a:pt x="4530" y="426"/>
                      </a:lnTo>
                      <a:lnTo>
                        <a:pt x="4530" y="420"/>
                      </a:lnTo>
                      <a:lnTo>
                        <a:pt x="4536" y="420"/>
                      </a:lnTo>
                      <a:lnTo>
                        <a:pt x="4542" y="420"/>
                      </a:lnTo>
                      <a:lnTo>
                        <a:pt x="4548" y="420"/>
                      </a:lnTo>
                      <a:lnTo>
                        <a:pt x="4554" y="420"/>
                      </a:lnTo>
                      <a:lnTo>
                        <a:pt x="4560" y="420"/>
                      </a:lnTo>
                      <a:lnTo>
                        <a:pt x="4566" y="420"/>
                      </a:lnTo>
                      <a:lnTo>
                        <a:pt x="4572" y="420"/>
                      </a:lnTo>
                      <a:lnTo>
                        <a:pt x="4578" y="420"/>
                      </a:lnTo>
                      <a:lnTo>
                        <a:pt x="4584" y="420"/>
                      </a:lnTo>
                      <a:lnTo>
                        <a:pt x="4590" y="420"/>
                      </a:lnTo>
                      <a:lnTo>
                        <a:pt x="4596" y="420"/>
                      </a:lnTo>
                      <a:lnTo>
                        <a:pt x="4602" y="420"/>
                      </a:lnTo>
                      <a:lnTo>
                        <a:pt x="4608" y="420"/>
                      </a:lnTo>
                      <a:lnTo>
                        <a:pt x="4614" y="420"/>
                      </a:lnTo>
                      <a:lnTo>
                        <a:pt x="4620" y="420"/>
                      </a:lnTo>
                      <a:lnTo>
                        <a:pt x="4626" y="420"/>
                      </a:lnTo>
                      <a:lnTo>
                        <a:pt x="4632" y="420"/>
                      </a:lnTo>
                      <a:lnTo>
                        <a:pt x="4638" y="420"/>
                      </a:lnTo>
                      <a:lnTo>
                        <a:pt x="4644" y="420"/>
                      </a:lnTo>
                      <a:lnTo>
                        <a:pt x="4650" y="420"/>
                      </a:lnTo>
                      <a:lnTo>
                        <a:pt x="4656" y="420"/>
                      </a:lnTo>
                      <a:lnTo>
                        <a:pt x="4662" y="420"/>
                      </a:lnTo>
                      <a:lnTo>
                        <a:pt x="4668" y="420"/>
                      </a:lnTo>
                      <a:lnTo>
                        <a:pt x="4674" y="420"/>
                      </a:lnTo>
                      <a:lnTo>
                        <a:pt x="4674" y="426"/>
                      </a:lnTo>
                      <a:lnTo>
                        <a:pt x="4680" y="426"/>
                      </a:lnTo>
                      <a:lnTo>
                        <a:pt x="4686" y="426"/>
                      </a:lnTo>
                      <a:lnTo>
                        <a:pt x="4692" y="426"/>
                      </a:lnTo>
                      <a:lnTo>
                        <a:pt x="4698" y="426"/>
                      </a:lnTo>
                      <a:lnTo>
                        <a:pt x="4704" y="426"/>
                      </a:lnTo>
                      <a:lnTo>
                        <a:pt x="4710" y="426"/>
                      </a:lnTo>
                      <a:lnTo>
                        <a:pt x="4716" y="426"/>
                      </a:lnTo>
                      <a:lnTo>
                        <a:pt x="4722" y="426"/>
                      </a:lnTo>
                      <a:lnTo>
                        <a:pt x="4728" y="426"/>
                      </a:lnTo>
                      <a:lnTo>
                        <a:pt x="4734" y="426"/>
                      </a:lnTo>
                      <a:lnTo>
                        <a:pt x="4740" y="426"/>
                      </a:lnTo>
                      <a:lnTo>
                        <a:pt x="4746" y="426"/>
                      </a:lnTo>
                      <a:lnTo>
                        <a:pt x="4752" y="426"/>
                      </a:lnTo>
                      <a:lnTo>
                        <a:pt x="4758" y="426"/>
                      </a:lnTo>
                      <a:lnTo>
                        <a:pt x="4764" y="426"/>
                      </a:lnTo>
                      <a:lnTo>
                        <a:pt x="4770" y="426"/>
                      </a:lnTo>
                      <a:lnTo>
                        <a:pt x="4776" y="426"/>
                      </a:lnTo>
                      <a:lnTo>
                        <a:pt x="4782" y="426"/>
                      </a:lnTo>
                      <a:lnTo>
                        <a:pt x="4788" y="426"/>
                      </a:lnTo>
                      <a:lnTo>
                        <a:pt x="4794" y="426"/>
                      </a:lnTo>
                      <a:lnTo>
                        <a:pt x="4800" y="426"/>
                      </a:lnTo>
                      <a:lnTo>
                        <a:pt x="4806" y="426"/>
                      </a:lnTo>
                      <a:lnTo>
                        <a:pt x="4812" y="426"/>
                      </a:lnTo>
                      <a:lnTo>
                        <a:pt x="4818" y="426"/>
                      </a:lnTo>
                      <a:lnTo>
                        <a:pt x="4824" y="426"/>
                      </a:lnTo>
                      <a:lnTo>
                        <a:pt x="4824" y="432"/>
                      </a:lnTo>
                      <a:lnTo>
                        <a:pt x="4830" y="432"/>
                      </a:lnTo>
                      <a:lnTo>
                        <a:pt x="4836" y="432"/>
                      </a:lnTo>
                      <a:lnTo>
                        <a:pt x="4842" y="432"/>
                      </a:lnTo>
                      <a:lnTo>
                        <a:pt x="4848" y="432"/>
                      </a:lnTo>
                      <a:lnTo>
                        <a:pt x="4854" y="432"/>
                      </a:lnTo>
                      <a:lnTo>
                        <a:pt x="4860" y="432"/>
                      </a:lnTo>
                      <a:lnTo>
                        <a:pt x="4866" y="432"/>
                      </a:lnTo>
                      <a:lnTo>
                        <a:pt x="4872" y="432"/>
                      </a:lnTo>
                      <a:lnTo>
                        <a:pt x="4878" y="432"/>
                      </a:lnTo>
                      <a:lnTo>
                        <a:pt x="4884" y="432"/>
                      </a:lnTo>
                      <a:lnTo>
                        <a:pt x="4884" y="438"/>
                      </a:lnTo>
                      <a:lnTo>
                        <a:pt x="4890" y="438"/>
                      </a:lnTo>
                      <a:lnTo>
                        <a:pt x="4896" y="438"/>
                      </a:lnTo>
                      <a:lnTo>
                        <a:pt x="4902" y="438"/>
                      </a:lnTo>
                      <a:lnTo>
                        <a:pt x="4908" y="438"/>
                      </a:lnTo>
                      <a:lnTo>
                        <a:pt x="4914" y="438"/>
                      </a:lnTo>
                      <a:lnTo>
                        <a:pt x="4920" y="438"/>
                      </a:lnTo>
                      <a:lnTo>
                        <a:pt x="4926" y="438"/>
                      </a:lnTo>
                      <a:lnTo>
                        <a:pt x="4932" y="438"/>
                      </a:lnTo>
                      <a:lnTo>
                        <a:pt x="4938" y="438"/>
                      </a:lnTo>
                      <a:lnTo>
                        <a:pt x="4944" y="438"/>
                      </a:lnTo>
                      <a:lnTo>
                        <a:pt x="4950" y="438"/>
                      </a:lnTo>
                      <a:lnTo>
                        <a:pt x="4950" y="444"/>
                      </a:lnTo>
                      <a:lnTo>
                        <a:pt x="4956" y="444"/>
                      </a:lnTo>
                      <a:lnTo>
                        <a:pt x="4962" y="444"/>
                      </a:lnTo>
                      <a:lnTo>
                        <a:pt x="4968" y="444"/>
                      </a:lnTo>
                      <a:lnTo>
                        <a:pt x="4974" y="444"/>
                      </a:lnTo>
                      <a:lnTo>
                        <a:pt x="4980" y="444"/>
                      </a:lnTo>
                      <a:lnTo>
                        <a:pt x="4986" y="444"/>
                      </a:lnTo>
                      <a:lnTo>
                        <a:pt x="4992" y="444"/>
                      </a:lnTo>
                      <a:lnTo>
                        <a:pt x="4998" y="444"/>
                      </a:lnTo>
                      <a:lnTo>
                        <a:pt x="5004" y="444"/>
                      </a:lnTo>
                      <a:lnTo>
                        <a:pt x="5010" y="444"/>
                      </a:lnTo>
                      <a:lnTo>
                        <a:pt x="5010" y="450"/>
                      </a:lnTo>
                      <a:lnTo>
                        <a:pt x="5016" y="450"/>
                      </a:lnTo>
                      <a:lnTo>
                        <a:pt x="5022" y="450"/>
                      </a:lnTo>
                      <a:lnTo>
                        <a:pt x="5028" y="450"/>
                      </a:lnTo>
                      <a:lnTo>
                        <a:pt x="5034" y="450"/>
                      </a:lnTo>
                      <a:lnTo>
                        <a:pt x="5040" y="450"/>
                      </a:lnTo>
                      <a:lnTo>
                        <a:pt x="5046" y="450"/>
                      </a:lnTo>
                      <a:lnTo>
                        <a:pt x="5052" y="450"/>
                      </a:lnTo>
                      <a:lnTo>
                        <a:pt x="5052" y="456"/>
                      </a:lnTo>
                      <a:lnTo>
                        <a:pt x="5058" y="456"/>
                      </a:lnTo>
                      <a:lnTo>
                        <a:pt x="5064" y="456"/>
                      </a:lnTo>
                      <a:lnTo>
                        <a:pt x="5070" y="456"/>
                      </a:lnTo>
                      <a:lnTo>
                        <a:pt x="5076" y="456"/>
                      </a:lnTo>
                      <a:lnTo>
                        <a:pt x="5082" y="456"/>
                      </a:lnTo>
                      <a:lnTo>
                        <a:pt x="5088" y="456"/>
                      </a:lnTo>
                      <a:lnTo>
                        <a:pt x="5094" y="456"/>
                      </a:lnTo>
                      <a:lnTo>
                        <a:pt x="5094" y="462"/>
                      </a:lnTo>
                      <a:lnTo>
                        <a:pt x="5100" y="462"/>
                      </a:lnTo>
                      <a:lnTo>
                        <a:pt x="5106" y="462"/>
                      </a:lnTo>
                      <a:lnTo>
                        <a:pt x="5112" y="462"/>
                      </a:lnTo>
                      <a:lnTo>
                        <a:pt x="5118" y="462"/>
                      </a:lnTo>
                      <a:lnTo>
                        <a:pt x="5124" y="462"/>
                      </a:lnTo>
                      <a:lnTo>
                        <a:pt x="5130" y="462"/>
                      </a:lnTo>
                      <a:lnTo>
                        <a:pt x="5136" y="462"/>
                      </a:lnTo>
                      <a:lnTo>
                        <a:pt x="5136" y="468"/>
                      </a:lnTo>
                      <a:lnTo>
                        <a:pt x="5142" y="468"/>
                      </a:lnTo>
                      <a:lnTo>
                        <a:pt x="5148" y="468"/>
                      </a:lnTo>
                      <a:lnTo>
                        <a:pt x="5154" y="468"/>
                      </a:lnTo>
                      <a:lnTo>
                        <a:pt x="5160" y="468"/>
                      </a:lnTo>
                      <a:lnTo>
                        <a:pt x="5166" y="468"/>
                      </a:lnTo>
                      <a:lnTo>
                        <a:pt x="5172" y="468"/>
                      </a:lnTo>
                      <a:lnTo>
                        <a:pt x="5178" y="468"/>
                      </a:lnTo>
                      <a:lnTo>
                        <a:pt x="5178" y="474"/>
                      </a:lnTo>
                      <a:lnTo>
                        <a:pt x="5184" y="474"/>
                      </a:lnTo>
                      <a:lnTo>
                        <a:pt x="5190" y="474"/>
                      </a:lnTo>
                      <a:lnTo>
                        <a:pt x="5196" y="474"/>
                      </a:lnTo>
                      <a:lnTo>
                        <a:pt x="5202" y="474"/>
                      </a:lnTo>
                      <a:lnTo>
                        <a:pt x="5208" y="474"/>
                      </a:lnTo>
                      <a:lnTo>
                        <a:pt x="5214" y="474"/>
                      </a:lnTo>
                      <a:lnTo>
                        <a:pt x="5214" y="480"/>
                      </a:lnTo>
                      <a:lnTo>
                        <a:pt x="5220" y="480"/>
                      </a:lnTo>
                      <a:lnTo>
                        <a:pt x="5226" y="480"/>
                      </a:lnTo>
                      <a:lnTo>
                        <a:pt x="5232" y="480"/>
                      </a:lnTo>
                      <a:lnTo>
                        <a:pt x="5238" y="480"/>
                      </a:lnTo>
                      <a:lnTo>
                        <a:pt x="5244" y="480"/>
                      </a:lnTo>
                      <a:lnTo>
                        <a:pt x="5244" y="486"/>
                      </a:lnTo>
                      <a:lnTo>
                        <a:pt x="5250" y="486"/>
                      </a:lnTo>
                      <a:lnTo>
                        <a:pt x="5256" y="486"/>
                      </a:lnTo>
                      <a:lnTo>
                        <a:pt x="5262" y="486"/>
                      </a:lnTo>
                      <a:lnTo>
                        <a:pt x="5268" y="486"/>
                      </a:lnTo>
                      <a:lnTo>
                        <a:pt x="5274" y="486"/>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1" name="Freeform 251">
                  <a:extLst>
                    <a:ext uri="{FF2B5EF4-FFF2-40B4-BE49-F238E27FC236}">
                      <a16:creationId xmlns:a16="http://schemas.microsoft.com/office/drawing/2014/main" id="{501386EB-E788-F000-738A-FB44ADF6EEDC}"/>
                    </a:ext>
                  </a:extLst>
                </p:cNvPr>
                <p:cNvSpPr>
                  <a:spLocks/>
                </p:cNvSpPr>
                <p:nvPr/>
              </p:nvSpPr>
              <p:spPr bwMode="auto">
                <a:xfrm>
                  <a:off x="551400" y="4823099"/>
                  <a:ext cx="4509034" cy="338011"/>
                </a:xfrm>
                <a:custGeom>
                  <a:avLst/>
                  <a:gdLst>
                    <a:gd name="T0" fmla="*/ 78 w 5274"/>
                    <a:gd name="T1" fmla="*/ 186 h 420"/>
                    <a:gd name="T2" fmla="*/ 162 w 5274"/>
                    <a:gd name="T3" fmla="*/ 174 h 420"/>
                    <a:gd name="T4" fmla="*/ 246 w 5274"/>
                    <a:gd name="T5" fmla="*/ 156 h 420"/>
                    <a:gd name="T6" fmla="*/ 330 w 5274"/>
                    <a:gd name="T7" fmla="*/ 132 h 420"/>
                    <a:gd name="T8" fmla="*/ 414 w 5274"/>
                    <a:gd name="T9" fmla="*/ 114 h 420"/>
                    <a:gd name="T10" fmla="*/ 498 w 5274"/>
                    <a:gd name="T11" fmla="*/ 96 h 420"/>
                    <a:gd name="T12" fmla="*/ 582 w 5274"/>
                    <a:gd name="T13" fmla="*/ 72 h 420"/>
                    <a:gd name="T14" fmla="*/ 666 w 5274"/>
                    <a:gd name="T15" fmla="*/ 54 h 420"/>
                    <a:gd name="T16" fmla="*/ 750 w 5274"/>
                    <a:gd name="T17" fmla="*/ 24 h 420"/>
                    <a:gd name="T18" fmla="*/ 828 w 5274"/>
                    <a:gd name="T19" fmla="*/ 0 h 420"/>
                    <a:gd name="T20" fmla="*/ 912 w 5274"/>
                    <a:gd name="T21" fmla="*/ 132 h 420"/>
                    <a:gd name="T22" fmla="*/ 996 w 5274"/>
                    <a:gd name="T23" fmla="*/ 258 h 420"/>
                    <a:gd name="T24" fmla="*/ 1080 w 5274"/>
                    <a:gd name="T25" fmla="*/ 318 h 420"/>
                    <a:gd name="T26" fmla="*/ 1164 w 5274"/>
                    <a:gd name="T27" fmla="*/ 294 h 420"/>
                    <a:gd name="T28" fmla="*/ 1248 w 5274"/>
                    <a:gd name="T29" fmla="*/ 264 h 420"/>
                    <a:gd name="T30" fmla="*/ 1332 w 5274"/>
                    <a:gd name="T31" fmla="*/ 318 h 420"/>
                    <a:gd name="T32" fmla="*/ 1416 w 5274"/>
                    <a:gd name="T33" fmla="*/ 378 h 420"/>
                    <a:gd name="T34" fmla="*/ 1500 w 5274"/>
                    <a:gd name="T35" fmla="*/ 414 h 420"/>
                    <a:gd name="T36" fmla="*/ 1584 w 5274"/>
                    <a:gd name="T37" fmla="*/ 402 h 420"/>
                    <a:gd name="T38" fmla="*/ 1668 w 5274"/>
                    <a:gd name="T39" fmla="*/ 384 h 420"/>
                    <a:gd name="T40" fmla="*/ 1746 w 5274"/>
                    <a:gd name="T41" fmla="*/ 360 h 420"/>
                    <a:gd name="T42" fmla="*/ 1830 w 5274"/>
                    <a:gd name="T43" fmla="*/ 336 h 420"/>
                    <a:gd name="T44" fmla="*/ 1914 w 5274"/>
                    <a:gd name="T45" fmla="*/ 396 h 420"/>
                    <a:gd name="T46" fmla="*/ 1998 w 5274"/>
                    <a:gd name="T47" fmla="*/ 354 h 420"/>
                    <a:gd name="T48" fmla="*/ 2082 w 5274"/>
                    <a:gd name="T49" fmla="*/ 384 h 420"/>
                    <a:gd name="T50" fmla="*/ 2166 w 5274"/>
                    <a:gd name="T51" fmla="*/ 408 h 420"/>
                    <a:gd name="T52" fmla="*/ 2250 w 5274"/>
                    <a:gd name="T53" fmla="*/ 420 h 420"/>
                    <a:gd name="T54" fmla="*/ 2334 w 5274"/>
                    <a:gd name="T55" fmla="*/ 414 h 420"/>
                    <a:gd name="T56" fmla="*/ 2418 w 5274"/>
                    <a:gd name="T57" fmla="*/ 396 h 420"/>
                    <a:gd name="T58" fmla="*/ 2502 w 5274"/>
                    <a:gd name="T59" fmla="*/ 366 h 420"/>
                    <a:gd name="T60" fmla="*/ 2580 w 5274"/>
                    <a:gd name="T61" fmla="*/ 360 h 420"/>
                    <a:gd name="T62" fmla="*/ 2664 w 5274"/>
                    <a:gd name="T63" fmla="*/ 384 h 420"/>
                    <a:gd name="T64" fmla="*/ 2748 w 5274"/>
                    <a:gd name="T65" fmla="*/ 354 h 420"/>
                    <a:gd name="T66" fmla="*/ 2832 w 5274"/>
                    <a:gd name="T67" fmla="*/ 384 h 420"/>
                    <a:gd name="T68" fmla="*/ 2916 w 5274"/>
                    <a:gd name="T69" fmla="*/ 408 h 420"/>
                    <a:gd name="T70" fmla="*/ 3000 w 5274"/>
                    <a:gd name="T71" fmla="*/ 420 h 420"/>
                    <a:gd name="T72" fmla="*/ 3084 w 5274"/>
                    <a:gd name="T73" fmla="*/ 408 h 420"/>
                    <a:gd name="T74" fmla="*/ 3168 w 5274"/>
                    <a:gd name="T75" fmla="*/ 390 h 420"/>
                    <a:gd name="T76" fmla="*/ 3252 w 5274"/>
                    <a:gd name="T77" fmla="*/ 360 h 420"/>
                    <a:gd name="T78" fmla="*/ 3336 w 5274"/>
                    <a:gd name="T79" fmla="*/ 384 h 420"/>
                    <a:gd name="T80" fmla="*/ 3420 w 5274"/>
                    <a:gd name="T81" fmla="*/ 354 h 420"/>
                    <a:gd name="T82" fmla="*/ 3504 w 5274"/>
                    <a:gd name="T83" fmla="*/ 354 h 420"/>
                    <a:gd name="T84" fmla="*/ 3582 w 5274"/>
                    <a:gd name="T85" fmla="*/ 378 h 420"/>
                    <a:gd name="T86" fmla="*/ 3666 w 5274"/>
                    <a:gd name="T87" fmla="*/ 396 h 420"/>
                    <a:gd name="T88" fmla="*/ 3750 w 5274"/>
                    <a:gd name="T89" fmla="*/ 408 h 420"/>
                    <a:gd name="T90" fmla="*/ 3834 w 5274"/>
                    <a:gd name="T91" fmla="*/ 390 h 420"/>
                    <a:gd name="T92" fmla="*/ 3918 w 5274"/>
                    <a:gd name="T93" fmla="*/ 336 h 420"/>
                    <a:gd name="T94" fmla="*/ 4002 w 5274"/>
                    <a:gd name="T95" fmla="*/ 258 h 420"/>
                    <a:gd name="T96" fmla="*/ 4086 w 5274"/>
                    <a:gd name="T97" fmla="*/ 288 h 420"/>
                    <a:gd name="T98" fmla="*/ 4170 w 5274"/>
                    <a:gd name="T99" fmla="*/ 312 h 420"/>
                    <a:gd name="T100" fmla="*/ 4254 w 5274"/>
                    <a:gd name="T101" fmla="*/ 288 h 420"/>
                    <a:gd name="T102" fmla="*/ 4338 w 5274"/>
                    <a:gd name="T103" fmla="*/ 168 h 420"/>
                    <a:gd name="T104" fmla="*/ 4422 w 5274"/>
                    <a:gd name="T105" fmla="*/ 18 h 420"/>
                    <a:gd name="T106" fmla="*/ 4500 w 5274"/>
                    <a:gd name="T107" fmla="*/ 18 h 420"/>
                    <a:gd name="T108" fmla="*/ 4584 w 5274"/>
                    <a:gd name="T109" fmla="*/ 42 h 420"/>
                    <a:gd name="T110" fmla="*/ 4668 w 5274"/>
                    <a:gd name="T111" fmla="*/ 66 h 420"/>
                    <a:gd name="T112" fmla="*/ 4752 w 5274"/>
                    <a:gd name="T113" fmla="*/ 90 h 420"/>
                    <a:gd name="T114" fmla="*/ 4836 w 5274"/>
                    <a:gd name="T115" fmla="*/ 108 h 420"/>
                    <a:gd name="T116" fmla="*/ 4920 w 5274"/>
                    <a:gd name="T117" fmla="*/ 126 h 420"/>
                    <a:gd name="T118" fmla="*/ 5004 w 5274"/>
                    <a:gd name="T119" fmla="*/ 150 h 420"/>
                    <a:gd name="T120" fmla="*/ 5088 w 5274"/>
                    <a:gd name="T121" fmla="*/ 168 h 420"/>
                    <a:gd name="T122" fmla="*/ 5172 w 5274"/>
                    <a:gd name="T123" fmla="*/ 186 h 420"/>
                    <a:gd name="T124" fmla="*/ 5250 w 5274"/>
                    <a:gd name="T125" fmla="*/ 198 h 42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274" h="420">
                      <a:moveTo>
                        <a:pt x="0" y="198"/>
                      </a:moveTo>
                      <a:lnTo>
                        <a:pt x="0" y="198"/>
                      </a:lnTo>
                      <a:lnTo>
                        <a:pt x="6" y="198"/>
                      </a:lnTo>
                      <a:lnTo>
                        <a:pt x="12" y="198"/>
                      </a:lnTo>
                      <a:lnTo>
                        <a:pt x="18" y="198"/>
                      </a:lnTo>
                      <a:lnTo>
                        <a:pt x="24" y="198"/>
                      </a:lnTo>
                      <a:lnTo>
                        <a:pt x="30" y="198"/>
                      </a:lnTo>
                      <a:lnTo>
                        <a:pt x="30" y="192"/>
                      </a:lnTo>
                      <a:lnTo>
                        <a:pt x="36" y="192"/>
                      </a:lnTo>
                      <a:lnTo>
                        <a:pt x="42" y="192"/>
                      </a:lnTo>
                      <a:lnTo>
                        <a:pt x="48" y="192"/>
                      </a:lnTo>
                      <a:lnTo>
                        <a:pt x="54" y="192"/>
                      </a:lnTo>
                      <a:lnTo>
                        <a:pt x="60" y="192"/>
                      </a:lnTo>
                      <a:lnTo>
                        <a:pt x="66" y="192"/>
                      </a:lnTo>
                      <a:lnTo>
                        <a:pt x="72" y="192"/>
                      </a:lnTo>
                      <a:lnTo>
                        <a:pt x="72" y="186"/>
                      </a:lnTo>
                      <a:lnTo>
                        <a:pt x="78" y="186"/>
                      </a:lnTo>
                      <a:lnTo>
                        <a:pt x="84" y="186"/>
                      </a:lnTo>
                      <a:lnTo>
                        <a:pt x="90" y="186"/>
                      </a:lnTo>
                      <a:lnTo>
                        <a:pt x="96" y="186"/>
                      </a:lnTo>
                      <a:lnTo>
                        <a:pt x="102" y="186"/>
                      </a:lnTo>
                      <a:lnTo>
                        <a:pt x="108" y="186"/>
                      </a:lnTo>
                      <a:lnTo>
                        <a:pt x="108" y="180"/>
                      </a:lnTo>
                      <a:lnTo>
                        <a:pt x="114" y="180"/>
                      </a:lnTo>
                      <a:lnTo>
                        <a:pt x="120" y="180"/>
                      </a:lnTo>
                      <a:lnTo>
                        <a:pt x="126" y="180"/>
                      </a:lnTo>
                      <a:lnTo>
                        <a:pt x="132" y="180"/>
                      </a:lnTo>
                      <a:lnTo>
                        <a:pt x="138" y="180"/>
                      </a:lnTo>
                      <a:lnTo>
                        <a:pt x="138" y="174"/>
                      </a:lnTo>
                      <a:lnTo>
                        <a:pt x="144" y="174"/>
                      </a:lnTo>
                      <a:lnTo>
                        <a:pt x="150" y="174"/>
                      </a:lnTo>
                      <a:lnTo>
                        <a:pt x="156" y="174"/>
                      </a:lnTo>
                      <a:lnTo>
                        <a:pt x="162" y="174"/>
                      </a:lnTo>
                      <a:lnTo>
                        <a:pt x="168" y="174"/>
                      </a:lnTo>
                      <a:lnTo>
                        <a:pt x="168" y="168"/>
                      </a:lnTo>
                      <a:lnTo>
                        <a:pt x="174" y="168"/>
                      </a:lnTo>
                      <a:lnTo>
                        <a:pt x="180" y="168"/>
                      </a:lnTo>
                      <a:lnTo>
                        <a:pt x="186" y="168"/>
                      </a:lnTo>
                      <a:lnTo>
                        <a:pt x="192" y="168"/>
                      </a:lnTo>
                      <a:lnTo>
                        <a:pt x="198" y="162"/>
                      </a:lnTo>
                      <a:lnTo>
                        <a:pt x="204" y="162"/>
                      </a:lnTo>
                      <a:lnTo>
                        <a:pt x="210" y="162"/>
                      </a:lnTo>
                      <a:lnTo>
                        <a:pt x="216" y="162"/>
                      </a:lnTo>
                      <a:lnTo>
                        <a:pt x="222" y="162"/>
                      </a:lnTo>
                      <a:lnTo>
                        <a:pt x="222" y="156"/>
                      </a:lnTo>
                      <a:lnTo>
                        <a:pt x="228" y="156"/>
                      </a:lnTo>
                      <a:lnTo>
                        <a:pt x="234" y="156"/>
                      </a:lnTo>
                      <a:lnTo>
                        <a:pt x="240" y="156"/>
                      </a:lnTo>
                      <a:lnTo>
                        <a:pt x="246" y="156"/>
                      </a:lnTo>
                      <a:lnTo>
                        <a:pt x="252" y="156"/>
                      </a:lnTo>
                      <a:lnTo>
                        <a:pt x="252" y="150"/>
                      </a:lnTo>
                      <a:lnTo>
                        <a:pt x="258" y="150"/>
                      </a:lnTo>
                      <a:lnTo>
                        <a:pt x="264" y="150"/>
                      </a:lnTo>
                      <a:lnTo>
                        <a:pt x="270" y="150"/>
                      </a:lnTo>
                      <a:lnTo>
                        <a:pt x="276" y="150"/>
                      </a:lnTo>
                      <a:lnTo>
                        <a:pt x="282" y="144"/>
                      </a:lnTo>
                      <a:lnTo>
                        <a:pt x="288" y="144"/>
                      </a:lnTo>
                      <a:lnTo>
                        <a:pt x="294" y="144"/>
                      </a:lnTo>
                      <a:lnTo>
                        <a:pt x="300" y="144"/>
                      </a:lnTo>
                      <a:lnTo>
                        <a:pt x="300" y="138"/>
                      </a:lnTo>
                      <a:lnTo>
                        <a:pt x="306" y="138"/>
                      </a:lnTo>
                      <a:lnTo>
                        <a:pt x="312" y="138"/>
                      </a:lnTo>
                      <a:lnTo>
                        <a:pt x="318" y="138"/>
                      </a:lnTo>
                      <a:lnTo>
                        <a:pt x="324" y="138"/>
                      </a:lnTo>
                      <a:lnTo>
                        <a:pt x="324" y="132"/>
                      </a:lnTo>
                      <a:lnTo>
                        <a:pt x="330" y="132"/>
                      </a:lnTo>
                      <a:lnTo>
                        <a:pt x="336" y="132"/>
                      </a:lnTo>
                      <a:lnTo>
                        <a:pt x="342" y="132"/>
                      </a:lnTo>
                      <a:lnTo>
                        <a:pt x="348" y="126"/>
                      </a:lnTo>
                      <a:lnTo>
                        <a:pt x="354" y="126"/>
                      </a:lnTo>
                      <a:lnTo>
                        <a:pt x="360" y="126"/>
                      </a:lnTo>
                      <a:lnTo>
                        <a:pt x="366" y="126"/>
                      </a:lnTo>
                      <a:lnTo>
                        <a:pt x="372" y="126"/>
                      </a:lnTo>
                      <a:lnTo>
                        <a:pt x="372" y="120"/>
                      </a:lnTo>
                      <a:lnTo>
                        <a:pt x="378" y="120"/>
                      </a:lnTo>
                      <a:lnTo>
                        <a:pt x="384" y="120"/>
                      </a:lnTo>
                      <a:lnTo>
                        <a:pt x="390" y="120"/>
                      </a:lnTo>
                      <a:lnTo>
                        <a:pt x="396" y="120"/>
                      </a:lnTo>
                      <a:lnTo>
                        <a:pt x="396" y="114"/>
                      </a:lnTo>
                      <a:lnTo>
                        <a:pt x="402" y="114"/>
                      </a:lnTo>
                      <a:lnTo>
                        <a:pt x="408" y="114"/>
                      </a:lnTo>
                      <a:lnTo>
                        <a:pt x="414" y="114"/>
                      </a:lnTo>
                      <a:lnTo>
                        <a:pt x="420" y="114"/>
                      </a:lnTo>
                      <a:lnTo>
                        <a:pt x="426" y="108"/>
                      </a:lnTo>
                      <a:lnTo>
                        <a:pt x="432" y="108"/>
                      </a:lnTo>
                      <a:lnTo>
                        <a:pt x="438" y="108"/>
                      </a:lnTo>
                      <a:lnTo>
                        <a:pt x="444" y="108"/>
                      </a:lnTo>
                      <a:lnTo>
                        <a:pt x="450" y="108"/>
                      </a:lnTo>
                      <a:lnTo>
                        <a:pt x="456" y="108"/>
                      </a:lnTo>
                      <a:lnTo>
                        <a:pt x="456" y="102"/>
                      </a:lnTo>
                      <a:lnTo>
                        <a:pt x="462" y="102"/>
                      </a:lnTo>
                      <a:lnTo>
                        <a:pt x="468" y="102"/>
                      </a:lnTo>
                      <a:lnTo>
                        <a:pt x="474" y="102"/>
                      </a:lnTo>
                      <a:lnTo>
                        <a:pt x="480" y="102"/>
                      </a:lnTo>
                      <a:lnTo>
                        <a:pt x="486" y="102"/>
                      </a:lnTo>
                      <a:lnTo>
                        <a:pt x="486" y="96"/>
                      </a:lnTo>
                      <a:lnTo>
                        <a:pt x="492" y="96"/>
                      </a:lnTo>
                      <a:lnTo>
                        <a:pt x="498" y="96"/>
                      </a:lnTo>
                      <a:lnTo>
                        <a:pt x="504" y="96"/>
                      </a:lnTo>
                      <a:lnTo>
                        <a:pt x="510" y="96"/>
                      </a:lnTo>
                      <a:lnTo>
                        <a:pt x="510" y="90"/>
                      </a:lnTo>
                      <a:lnTo>
                        <a:pt x="516" y="90"/>
                      </a:lnTo>
                      <a:lnTo>
                        <a:pt x="522" y="90"/>
                      </a:lnTo>
                      <a:lnTo>
                        <a:pt x="528" y="90"/>
                      </a:lnTo>
                      <a:lnTo>
                        <a:pt x="534" y="90"/>
                      </a:lnTo>
                      <a:lnTo>
                        <a:pt x="534" y="84"/>
                      </a:lnTo>
                      <a:lnTo>
                        <a:pt x="540" y="84"/>
                      </a:lnTo>
                      <a:lnTo>
                        <a:pt x="546" y="84"/>
                      </a:lnTo>
                      <a:lnTo>
                        <a:pt x="552" y="84"/>
                      </a:lnTo>
                      <a:lnTo>
                        <a:pt x="558" y="78"/>
                      </a:lnTo>
                      <a:lnTo>
                        <a:pt x="564" y="78"/>
                      </a:lnTo>
                      <a:lnTo>
                        <a:pt x="570" y="78"/>
                      </a:lnTo>
                      <a:lnTo>
                        <a:pt x="576" y="78"/>
                      </a:lnTo>
                      <a:lnTo>
                        <a:pt x="576" y="72"/>
                      </a:lnTo>
                      <a:lnTo>
                        <a:pt x="582" y="72"/>
                      </a:lnTo>
                      <a:lnTo>
                        <a:pt x="588" y="72"/>
                      </a:lnTo>
                      <a:lnTo>
                        <a:pt x="594" y="72"/>
                      </a:lnTo>
                      <a:lnTo>
                        <a:pt x="600" y="72"/>
                      </a:lnTo>
                      <a:lnTo>
                        <a:pt x="600" y="66"/>
                      </a:lnTo>
                      <a:lnTo>
                        <a:pt x="606" y="66"/>
                      </a:lnTo>
                      <a:lnTo>
                        <a:pt x="612" y="66"/>
                      </a:lnTo>
                      <a:lnTo>
                        <a:pt x="618" y="66"/>
                      </a:lnTo>
                      <a:lnTo>
                        <a:pt x="624" y="66"/>
                      </a:lnTo>
                      <a:lnTo>
                        <a:pt x="624" y="60"/>
                      </a:lnTo>
                      <a:lnTo>
                        <a:pt x="630" y="60"/>
                      </a:lnTo>
                      <a:lnTo>
                        <a:pt x="636" y="60"/>
                      </a:lnTo>
                      <a:lnTo>
                        <a:pt x="642" y="60"/>
                      </a:lnTo>
                      <a:lnTo>
                        <a:pt x="648" y="54"/>
                      </a:lnTo>
                      <a:lnTo>
                        <a:pt x="654" y="54"/>
                      </a:lnTo>
                      <a:lnTo>
                        <a:pt x="660" y="54"/>
                      </a:lnTo>
                      <a:lnTo>
                        <a:pt x="666" y="54"/>
                      </a:lnTo>
                      <a:lnTo>
                        <a:pt x="666" y="48"/>
                      </a:lnTo>
                      <a:lnTo>
                        <a:pt x="672" y="48"/>
                      </a:lnTo>
                      <a:lnTo>
                        <a:pt x="678" y="48"/>
                      </a:lnTo>
                      <a:lnTo>
                        <a:pt x="684" y="48"/>
                      </a:lnTo>
                      <a:lnTo>
                        <a:pt x="684" y="42"/>
                      </a:lnTo>
                      <a:lnTo>
                        <a:pt x="690" y="42"/>
                      </a:lnTo>
                      <a:lnTo>
                        <a:pt x="696" y="42"/>
                      </a:lnTo>
                      <a:lnTo>
                        <a:pt x="702" y="42"/>
                      </a:lnTo>
                      <a:lnTo>
                        <a:pt x="702" y="36"/>
                      </a:lnTo>
                      <a:lnTo>
                        <a:pt x="708" y="36"/>
                      </a:lnTo>
                      <a:lnTo>
                        <a:pt x="714" y="36"/>
                      </a:lnTo>
                      <a:lnTo>
                        <a:pt x="720" y="36"/>
                      </a:lnTo>
                      <a:lnTo>
                        <a:pt x="720" y="30"/>
                      </a:lnTo>
                      <a:lnTo>
                        <a:pt x="726" y="30"/>
                      </a:lnTo>
                      <a:lnTo>
                        <a:pt x="732" y="30"/>
                      </a:lnTo>
                      <a:lnTo>
                        <a:pt x="738" y="30"/>
                      </a:lnTo>
                      <a:lnTo>
                        <a:pt x="738" y="24"/>
                      </a:lnTo>
                      <a:lnTo>
                        <a:pt x="744" y="24"/>
                      </a:lnTo>
                      <a:lnTo>
                        <a:pt x="750" y="24"/>
                      </a:lnTo>
                      <a:lnTo>
                        <a:pt x="756" y="24"/>
                      </a:lnTo>
                      <a:lnTo>
                        <a:pt x="756" y="18"/>
                      </a:lnTo>
                      <a:lnTo>
                        <a:pt x="762" y="18"/>
                      </a:lnTo>
                      <a:lnTo>
                        <a:pt x="768" y="18"/>
                      </a:lnTo>
                      <a:lnTo>
                        <a:pt x="774" y="18"/>
                      </a:lnTo>
                      <a:lnTo>
                        <a:pt x="780" y="18"/>
                      </a:lnTo>
                      <a:lnTo>
                        <a:pt x="780" y="12"/>
                      </a:lnTo>
                      <a:lnTo>
                        <a:pt x="786" y="12"/>
                      </a:lnTo>
                      <a:lnTo>
                        <a:pt x="792" y="12"/>
                      </a:lnTo>
                      <a:lnTo>
                        <a:pt x="798" y="12"/>
                      </a:lnTo>
                      <a:lnTo>
                        <a:pt x="798" y="6"/>
                      </a:lnTo>
                      <a:lnTo>
                        <a:pt x="804" y="6"/>
                      </a:lnTo>
                      <a:lnTo>
                        <a:pt x="810" y="6"/>
                      </a:lnTo>
                      <a:lnTo>
                        <a:pt x="816" y="6"/>
                      </a:lnTo>
                      <a:lnTo>
                        <a:pt x="822" y="0"/>
                      </a:lnTo>
                      <a:lnTo>
                        <a:pt x="828" y="0"/>
                      </a:lnTo>
                      <a:lnTo>
                        <a:pt x="834" y="0"/>
                      </a:lnTo>
                      <a:lnTo>
                        <a:pt x="840" y="0"/>
                      </a:lnTo>
                      <a:lnTo>
                        <a:pt x="846" y="0"/>
                      </a:lnTo>
                      <a:lnTo>
                        <a:pt x="846" y="6"/>
                      </a:lnTo>
                      <a:lnTo>
                        <a:pt x="852" y="12"/>
                      </a:lnTo>
                      <a:lnTo>
                        <a:pt x="852" y="18"/>
                      </a:lnTo>
                      <a:lnTo>
                        <a:pt x="858" y="24"/>
                      </a:lnTo>
                      <a:lnTo>
                        <a:pt x="858" y="30"/>
                      </a:lnTo>
                      <a:lnTo>
                        <a:pt x="864" y="30"/>
                      </a:lnTo>
                      <a:lnTo>
                        <a:pt x="864" y="36"/>
                      </a:lnTo>
                      <a:lnTo>
                        <a:pt x="864" y="42"/>
                      </a:lnTo>
                      <a:lnTo>
                        <a:pt x="870" y="42"/>
                      </a:lnTo>
                      <a:lnTo>
                        <a:pt x="870" y="48"/>
                      </a:lnTo>
                      <a:lnTo>
                        <a:pt x="870" y="54"/>
                      </a:lnTo>
                      <a:lnTo>
                        <a:pt x="876" y="54"/>
                      </a:lnTo>
                      <a:lnTo>
                        <a:pt x="876" y="60"/>
                      </a:lnTo>
                      <a:lnTo>
                        <a:pt x="876" y="66"/>
                      </a:lnTo>
                      <a:lnTo>
                        <a:pt x="882" y="66"/>
                      </a:lnTo>
                      <a:lnTo>
                        <a:pt x="882" y="72"/>
                      </a:lnTo>
                      <a:lnTo>
                        <a:pt x="882" y="78"/>
                      </a:lnTo>
                      <a:lnTo>
                        <a:pt x="888" y="78"/>
                      </a:lnTo>
                      <a:lnTo>
                        <a:pt x="888" y="84"/>
                      </a:lnTo>
                      <a:lnTo>
                        <a:pt x="888" y="90"/>
                      </a:lnTo>
                      <a:lnTo>
                        <a:pt x="894" y="90"/>
                      </a:lnTo>
                      <a:lnTo>
                        <a:pt x="894" y="96"/>
                      </a:lnTo>
                      <a:lnTo>
                        <a:pt x="900" y="102"/>
                      </a:lnTo>
                      <a:lnTo>
                        <a:pt x="900" y="108"/>
                      </a:lnTo>
                      <a:lnTo>
                        <a:pt x="906" y="108"/>
                      </a:lnTo>
                      <a:lnTo>
                        <a:pt x="906" y="114"/>
                      </a:lnTo>
                      <a:lnTo>
                        <a:pt x="906" y="120"/>
                      </a:lnTo>
                      <a:lnTo>
                        <a:pt x="912" y="120"/>
                      </a:lnTo>
                      <a:lnTo>
                        <a:pt x="912" y="126"/>
                      </a:lnTo>
                      <a:lnTo>
                        <a:pt x="912" y="132"/>
                      </a:lnTo>
                      <a:lnTo>
                        <a:pt x="918" y="132"/>
                      </a:lnTo>
                      <a:lnTo>
                        <a:pt x="918" y="138"/>
                      </a:lnTo>
                      <a:lnTo>
                        <a:pt x="924" y="144"/>
                      </a:lnTo>
                      <a:lnTo>
                        <a:pt x="924" y="150"/>
                      </a:lnTo>
                      <a:lnTo>
                        <a:pt x="930" y="150"/>
                      </a:lnTo>
                      <a:lnTo>
                        <a:pt x="930" y="156"/>
                      </a:lnTo>
                      <a:lnTo>
                        <a:pt x="930" y="162"/>
                      </a:lnTo>
                      <a:lnTo>
                        <a:pt x="936" y="162"/>
                      </a:lnTo>
                      <a:lnTo>
                        <a:pt x="936" y="168"/>
                      </a:lnTo>
                      <a:lnTo>
                        <a:pt x="942" y="174"/>
                      </a:lnTo>
                      <a:lnTo>
                        <a:pt x="942" y="180"/>
                      </a:lnTo>
                      <a:lnTo>
                        <a:pt x="948" y="180"/>
                      </a:lnTo>
                      <a:lnTo>
                        <a:pt x="948" y="186"/>
                      </a:lnTo>
                      <a:lnTo>
                        <a:pt x="954" y="192"/>
                      </a:lnTo>
                      <a:lnTo>
                        <a:pt x="954" y="198"/>
                      </a:lnTo>
                      <a:lnTo>
                        <a:pt x="960" y="198"/>
                      </a:lnTo>
                      <a:lnTo>
                        <a:pt x="960" y="204"/>
                      </a:lnTo>
                      <a:lnTo>
                        <a:pt x="960" y="210"/>
                      </a:lnTo>
                      <a:lnTo>
                        <a:pt x="966" y="210"/>
                      </a:lnTo>
                      <a:lnTo>
                        <a:pt x="966" y="216"/>
                      </a:lnTo>
                      <a:lnTo>
                        <a:pt x="972" y="216"/>
                      </a:lnTo>
                      <a:lnTo>
                        <a:pt x="972" y="222"/>
                      </a:lnTo>
                      <a:lnTo>
                        <a:pt x="978" y="228"/>
                      </a:lnTo>
                      <a:lnTo>
                        <a:pt x="978" y="234"/>
                      </a:lnTo>
                      <a:lnTo>
                        <a:pt x="984" y="234"/>
                      </a:lnTo>
                      <a:lnTo>
                        <a:pt x="984" y="240"/>
                      </a:lnTo>
                      <a:lnTo>
                        <a:pt x="990" y="240"/>
                      </a:lnTo>
                      <a:lnTo>
                        <a:pt x="990" y="246"/>
                      </a:lnTo>
                      <a:lnTo>
                        <a:pt x="996" y="252"/>
                      </a:lnTo>
                      <a:lnTo>
                        <a:pt x="996" y="258"/>
                      </a:lnTo>
                      <a:lnTo>
                        <a:pt x="1002" y="258"/>
                      </a:lnTo>
                      <a:lnTo>
                        <a:pt x="1002" y="264"/>
                      </a:lnTo>
                      <a:lnTo>
                        <a:pt x="1008" y="264"/>
                      </a:lnTo>
                      <a:lnTo>
                        <a:pt x="1008" y="270"/>
                      </a:lnTo>
                      <a:lnTo>
                        <a:pt x="1014" y="270"/>
                      </a:lnTo>
                      <a:lnTo>
                        <a:pt x="1014" y="276"/>
                      </a:lnTo>
                      <a:lnTo>
                        <a:pt x="1014" y="282"/>
                      </a:lnTo>
                      <a:lnTo>
                        <a:pt x="1020" y="282"/>
                      </a:lnTo>
                      <a:lnTo>
                        <a:pt x="1020" y="288"/>
                      </a:lnTo>
                      <a:lnTo>
                        <a:pt x="1026" y="288"/>
                      </a:lnTo>
                      <a:lnTo>
                        <a:pt x="1026" y="294"/>
                      </a:lnTo>
                      <a:lnTo>
                        <a:pt x="1032" y="294"/>
                      </a:lnTo>
                      <a:lnTo>
                        <a:pt x="1032" y="300"/>
                      </a:lnTo>
                      <a:lnTo>
                        <a:pt x="1038" y="300"/>
                      </a:lnTo>
                      <a:lnTo>
                        <a:pt x="1038" y="306"/>
                      </a:lnTo>
                      <a:lnTo>
                        <a:pt x="1044" y="306"/>
                      </a:lnTo>
                      <a:lnTo>
                        <a:pt x="1044" y="312"/>
                      </a:lnTo>
                      <a:lnTo>
                        <a:pt x="1050" y="312"/>
                      </a:lnTo>
                      <a:lnTo>
                        <a:pt x="1050" y="318"/>
                      </a:lnTo>
                      <a:lnTo>
                        <a:pt x="1056" y="318"/>
                      </a:lnTo>
                      <a:lnTo>
                        <a:pt x="1056" y="324"/>
                      </a:lnTo>
                      <a:lnTo>
                        <a:pt x="1062" y="324"/>
                      </a:lnTo>
                      <a:lnTo>
                        <a:pt x="1068" y="324"/>
                      </a:lnTo>
                      <a:lnTo>
                        <a:pt x="1074" y="324"/>
                      </a:lnTo>
                      <a:lnTo>
                        <a:pt x="1074" y="318"/>
                      </a:lnTo>
                      <a:lnTo>
                        <a:pt x="1080" y="318"/>
                      </a:lnTo>
                      <a:lnTo>
                        <a:pt x="1086" y="318"/>
                      </a:lnTo>
                      <a:lnTo>
                        <a:pt x="1092" y="318"/>
                      </a:lnTo>
                      <a:lnTo>
                        <a:pt x="1092" y="312"/>
                      </a:lnTo>
                      <a:lnTo>
                        <a:pt x="1098" y="312"/>
                      </a:lnTo>
                      <a:lnTo>
                        <a:pt x="1104" y="312"/>
                      </a:lnTo>
                      <a:lnTo>
                        <a:pt x="1110" y="312"/>
                      </a:lnTo>
                      <a:lnTo>
                        <a:pt x="1116" y="306"/>
                      </a:lnTo>
                      <a:lnTo>
                        <a:pt x="1122" y="306"/>
                      </a:lnTo>
                      <a:lnTo>
                        <a:pt x="1128" y="306"/>
                      </a:lnTo>
                      <a:lnTo>
                        <a:pt x="1134" y="306"/>
                      </a:lnTo>
                      <a:lnTo>
                        <a:pt x="1134" y="300"/>
                      </a:lnTo>
                      <a:lnTo>
                        <a:pt x="1140" y="300"/>
                      </a:lnTo>
                      <a:lnTo>
                        <a:pt x="1146" y="300"/>
                      </a:lnTo>
                      <a:lnTo>
                        <a:pt x="1152" y="300"/>
                      </a:lnTo>
                      <a:lnTo>
                        <a:pt x="1152" y="294"/>
                      </a:lnTo>
                      <a:lnTo>
                        <a:pt x="1158" y="294"/>
                      </a:lnTo>
                      <a:lnTo>
                        <a:pt x="1164" y="294"/>
                      </a:lnTo>
                      <a:lnTo>
                        <a:pt x="1170" y="294"/>
                      </a:lnTo>
                      <a:lnTo>
                        <a:pt x="1170" y="288"/>
                      </a:lnTo>
                      <a:lnTo>
                        <a:pt x="1176" y="288"/>
                      </a:lnTo>
                      <a:lnTo>
                        <a:pt x="1182" y="288"/>
                      </a:lnTo>
                      <a:lnTo>
                        <a:pt x="1188" y="288"/>
                      </a:lnTo>
                      <a:lnTo>
                        <a:pt x="1188" y="282"/>
                      </a:lnTo>
                      <a:lnTo>
                        <a:pt x="1194" y="282"/>
                      </a:lnTo>
                      <a:lnTo>
                        <a:pt x="1200" y="282"/>
                      </a:lnTo>
                      <a:lnTo>
                        <a:pt x="1206" y="282"/>
                      </a:lnTo>
                      <a:lnTo>
                        <a:pt x="1206" y="276"/>
                      </a:lnTo>
                      <a:lnTo>
                        <a:pt x="1212" y="276"/>
                      </a:lnTo>
                      <a:lnTo>
                        <a:pt x="1218" y="276"/>
                      </a:lnTo>
                      <a:lnTo>
                        <a:pt x="1224" y="276"/>
                      </a:lnTo>
                      <a:lnTo>
                        <a:pt x="1224" y="270"/>
                      </a:lnTo>
                      <a:lnTo>
                        <a:pt x="1230" y="270"/>
                      </a:lnTo>
                      <a:lnTo>
                        <a:pt x="1236" y="270"/>
                      </a:lnTo>
                      <a:lnTo>
                        <a:pt x="1242" y="270"/>
                      </a:lnTo>
                      <a:lnTo>
                        <a:pt x="1242" y="264"/>
                      </a:lnTo>
                      <a:lnTo>
                        <a:pt x="1248" y="264"/>
                      </a:lnTo>
                      <a:lnTo>
                        <a:pt x="1254" y="264"/>
                      </a:lnTo>
                      <a:lnTo>
                        <a:pt x="1260" y="264"/>
                      </a:lnTo>
                      <a:lnTo>
                        <a:pt x="1260" y="258"/>
                      </a:lnTo>
                      <a:lnTo>
                        <a:pt x="1266" y="258"/>
                      </a:lnTo>
                      <a:lnTo>
                        <a:pt x="1272" y="258"/>
                      </a:lnTo>
                      <a:lnTo>
                        <a:pt x="1272" y="264"/>
                      </a:lnTo>
                      <a:lnTo>
                        <a:pt x="1278" y="264"/>
                      </a:lnTo>
                      <a:lnTo>
                        <a:pt x="1284" y="264"/>
                      </a:lnTo>
                      <a:lnTo>
                        <a:pt x="1284" y="270"/>
                      </a:lnTo>
                      <a:lnTo>
                        <a:pt x="1290" y="270"/>
                      </a:lnTo>
                      <a:lnTo>
                        <a:pt x="1290" y="276"/>
                      </a:lnTo>
                      <a:lnTo>
                        <a:pt x="1296" y="282"/>
                      </a:lnTo>
                      <a:lnTo>
                        <a:pt x="1302" y="282"/>
                      </a:lnTo>
                      <a:lnTo>
                        <a:pt x="1302" y="288"/>
                      </a:lnTo>
                      <a:lnTo>
                        <a:pt x="1308" y="294"/>
                      </a:lnTo>
                      <a:lnTo>
                        <a:pt x="1314" y="300"/>
                      </a:lnTo>
                      <a:lnTo>
                        <a:pt x="1320" y="306"/>
                      </a:lnTo>
                      <a:lnTo>
                        <a:pt x="1326" y="306"/>
                      </a:lnTo>
                      <a:lnTo>
                        <a:pt x="1326" y="312"/>
                      </a:lnTo>
                      <a:lnTo>
                        <a:pt x="1332" y="312"/>
                      </a:lnTo>
                      <a:lnTo>
                        <a:pt x="1332" y="318"/>
                      </a:lnTo>
                      <a:lnTo>
                        <a:pt x="1338" y="318"/>
                      </a:lnTo>
                      <a:lnTo>
                        <a:pt x="1338" y="324"/>
                      </a:lnTo>
                      <a:lnTo>
                        <a:pt x="1344" y="324"/>
                      </a:lnTo>
                      <a:lnTo>
                        <a:pt x="1344" y="330"/>
                      </a:lnTo>
                      <a:lnTo>
                        <a:pt x="1350" y="330"/>
                      </a:lnTo>
                      <a:lnTo>
                        <a:pt x="1350" y="336"/>
                      </a:lnTo>
                      <a:lnTo>
                        <a:pt x="1356" y="336"/>
                      </a:lnTo>
                      <a:lnTo>
                        <a:pt x="1356" y="342"/>
                      </a:lnTo>
                      <a:lnTo>
                        <a:pt x="1362" y="342"/>
                      </a:lnTo>
                      <a:lnTo>
                        <a:pt x="1368" y="342"/>
                      </a:lnTo>
                      <a:lnTo>
                        <a:pt x="1368" y="348"/>
                      </a:lnTo>
                      <a:lnTo>
                        <a:pt x="1374" y="348"/>
                      </a:lnTo>
                      <a:lnTo>
                        <a:pt x="1374" y="354"/>
                      </a:lnTo>
                      <a:lnTo>
                        <a:pt x="1380" y="354"/>
                      </a:lnTo>
                      <a:lnTo>
                        <a:pt x="1386" y="360"/>
                      </a:lnTo>
                      <a:lnTo>
                        <a:pt x="1392" y="360"/>
                      </a:lnTo>
                      <a:lnTo>
                        <a:pt x="1392" y="366"/>
                      </a:lnTo>
                      <a:lnTo>
                        <a:pt x="1398" y="366"/>
                      </a:lnTo>
                      <a:lnTo>
                        <a:pt x="1398" y="372"/>
                      </a:lnTo>
                      <a:lnTo>
                        <a:pt x="1404" y="372"/>
                      </a:lnTo>
                      <a:lnTo>
                        <a:pt x="1410" y="372"/>
                      </a:lnTo>
                      <a:lnTo>
                        <a:pt x="1410" y="378"/>
                      </a:lnTo>
                      <a:lnTo>
                        <a:pt x="1416" y="378"/>
                      </a:lnTo>
                      <a:lnTo>
                        <a:pt x="1422" y="384"/>
                      </a:lnTo>
                      <a:lnTo>
                        <a:pt x="1428" y="384"/>
                      </a:lnTo>
                      <a:lnTo>
                        <a:pt x="1428" y="390"/>
                      </a:lnTo>
                      <a:lnTo>
                        <a:pt x="1434" y="390"/>
                      </a:lnTo>
                      <a:lnTo>
                        <a:pt x="1440" y="390"/>
                      </a:lnTo>
                      <a:lnTo>
                        <a:pt x="1440" y="396"/>
                      </a:lnTo>
                      <a:lnTo>
                        <a:pt x="1446" y="396"/>
                      </a:lnTo>
                      <a:lnTo>
                        <a:pt x="1452" y="396"/>
                      </a:lnTo>
                      <a:lnTo>
                        <a:pt x="1452" y="402"/>
                      </a:lnTo>
                      <a:lnTo>
                        <a:pt x="1458" y="402"/>
                      </a:lnTo>
                      <a:lnTo>
                        <a:pt x="1464" y="402"/>
                      </a:lnTo>
                      <a:lnTo>
                        <a:pt x="1470" y="408"/>
                      </a:lnTo>
                      <a:lnTo>
                        <a:pt x="1476" y="408"/>
                      </a:lnTo>
                      <a:lnTo>
                        <a:pt x="1482" y="408"/>
                      </a:lnTo>
                      <a:lnTo>
                        <a:pt x="1488" y="408"/>
                      </a:lnTo>
                      <a:lnTo>
                        <a:pt x="1488" y="414"/>
                      </a:lnTo>
                      <a:lnTo>
                        <a:pt x="1494" y="414"/>
                      </a:lnTo>
                      <a:lnTo>
                        <a:pt x="1500" y="414"/>
                      </a:lnTo>
                      <a:lnTo>
                        <a:pt x="1506" y="414"/>
                      </a:lnTo>
                      <a:lnTo>
                        <a:pt x="1506" y="408"/>
                      </a:lnTo>
                      <a:lnTo>
                        <a:pt x="1512" y="408"/>
                      </a:lnTo>
                      <a:lnTo>
                        <a:pt x="1518" y="408"/>
                      </a:lnTo>
                      <a:lnTo>
                        <a:pt x="1524" y="408"/>
                      </a:lnTo>
                      <a:lnTo>
                        <a:pt x="1530" y="408"/>
                      </a:lnTo>
                      <a:lnTo>
                        <a:pt x="1536" y="408"/>
                      </a:lnTo>
                      <a:lnTo>
                        <a:pt x="1542" y="408"/>
                      </a:lnTo>
                      <a:lnTo>
                        <a:pt x="1548" y="408"/>
                      </a:lnTo>
                      <a:lnTo>
                        <a:pt x="1554" y="408"/>
                      </a:lnTo>
                      <a:lnTo>
                        <a:pt x="1560" y="408"/>
                      </a:lnTo>
                      <a:lnTo>
                        <a:pt x="1560" y="402"/>
                      </a:lnTo>
                      <a:lnTo>
                        <a:pt x="1566" y="402"/>
                      </a:lnTo>
                      <a:lnTo>
                        <a:pt x="1572" y="402"/>
                      </a:lnTo>
                      <a:lnTo>
                        <a:pt x="1578" y="402"/>
                      </a:lnTo>
                      <a:lnTo>
                        <a:pt x="1584" y="402"/>
                      </a:lnTo>
                      <a:lnTo>
                        <a:pt x="1590" y="402"/>
                      </a:lnTo>
                      <a:lnTo>
                        <a:pt x="1596" y="402"/>
                      </a:lnTo>
                      <a:lnTo>
                        <a:pt x="1596" y="396"/>
                      </a:lnTo>
                      <a:lnTo>
                        <a:pt x="1602" y="396"/>
                      </a:lnTo>
                      <a:lnTo>
                        <a:pt x="1608" y="396"/>
                      </a:lnTo>
                      <a:lnTo>
                        <a:pt x="1614" y="396"/>
                      </a:lnTo>
                      <a:lnTo>
                        <a:pt x="1620" y="396"/>
                      </a:lnTo>
                      <a:lnTo>
                        <a:pt x="1626" y="396"/>
                      </a:lnTo>
                      <a:lnTo>
                        <a:pt x="1632" y="396"/>
                      </a:lnTo>
                      <a:lnTo>
                        <a:pt x="1632" y="390"/>
                      </a:lnTo>
                      <a:lnTo>
                        <a:pt x="1638" y="390"/>
                      </a:lnTo>
                      <a:lnTo>
                        <a:pt x="1644" y="390"/>
                      </a:lnTo>
                      <a:lnTo>
                        <a:pt x="1650" y="390"/>
                      </a:lnTo>
                      <a:lnTo>
                        <a:pt x="1656" y="390"/>
                      </a:lnTo>
                      <a:lnTo>
                        <a:pt x="1656" y="384"/>
                      </a:lnTo>
                      <a:lnTo>
                        <a:pt x="1662" y="384"/>
                      </a:lnTo>
                      <a:lnTo>
                        <a:pt x="1668" y="384"/>
                      </a:lnTo>
                      <a:lnTo>
                        <a:pt x="1674" y="384"/>
                      </a:lnTo>
                      <a:lnTo>
                        <a:pt x="1680" y="384"/>
                      </a:lnTo>
                      <a:lnTo>
                        <a:pt x="1686" y="378"/>
                      </a:lnTo>
                      <a:lnTo>
                        <a:pt x="1692" y="378"/>
                      </a:lnTo>
                      <a:lnTo>
                        <a:pt x="1698" y="378"/>
                      </a:lnTo>
                      <a:lnTo>
                        <a:pt x="1704" y="378"/>
                      </a:lnTo>
                      <a:lnTo>
                        <a:pt x="1704" y="372"/>
                      </a:lnTo>
                      <a:lnTo>
                        <a:pt x="1710" y="372"/>
                      </a:lnTo>
                      <a:lnTo>
                        <a:pt x="1716" y="372"/>
                      </a:lnTo>
                      <a:lnTo>
                        <a:pt x="1722" y="372"/>
                      </a:lnTo>
                      <a:lnTo>
                        <a:pt x="1728" y="372"/>
                      </a:lnTo>
                      <a:lnTo>
                        <a:pt x="1728" y="366"/>
                      </a:lnTo>
                      <a:lnTo>
                        <a:pt x="1734" y="366"/>
                      </a:lnTo>
                      <a:lnTo>
                        <a:pt x="1740" y="366"/>
                      </a:lnTo>
                      <a:lnTo>
                        <a:pt x="1746" y="366"/>
                      </a:lnTo>
                      <a:lnTo>
                        <a:pt x="1746" y="360"/>
                      </a:lnTo>
                      <a:lnTo>
                        <a:pt x="1752" y="360"/>
                      </a:lnTo>
                      <a:lnTo>
                        <a:pt x="1758" y="360"/>
                      </a:lnTo>
                      <a:lnTo>
                        <a:pt x="1764" y="360"/>
                      </a:lnTo>
                      <a:lnTo>
                        <a:pt x="1764" y="354"/>
                      </a:lnTo>
                      <a:lnTo>
                        <a:pt x="1770" y="354"/>
                      </a:lnTo>
                      <a:lnTo>
                        <a:pt x="1776" y="354"/>
                      </a:lnTo>
                      <a:lnTo>
                        <a:pt x="1782" y="354"/>
                      </a:lnTo>
                      <a:lnTo>
                        <a:pt x="1782" y="348"/>
                      </a:lnTo>
                      <a:lnTo>
                        <a:pt x="1788" y="348"/>
                      </a:lnTo>
                      <a:lnTo>
                        <a:pt x="1794" y="348"/>
                      </a:lnTo>
                      <a:lnTo>
                        <a:pt x="1800" y="348"/>
                      </a:lnTo>
                      <a:lnTo>
                        <a:pt x="1800" y="342"/>
                      </a:lnTo>
                      <a:lnTo>
                        <a:pt x="1806" y="342"/>
                      </a:lnTo>
                      <a:lnTo>
                        <a:pt x="1812" y="342"/>
                      </a:lnTo>
                      <a:lnTo>
                        <a:pt x="1818" y="342"/>
                      </a:lnTo>
                      <a:lnTo>
                        <a:pt x="1818" y="336"/>
                      </a:lnTo>
                      <a:lnTo>
                        <a:pt x="1824" y="336"/>
                      </a:lnTo>
                      <a:lnTo>
                        <a:pt x="1830" y="336"/>
                      </a:lnTo>
                      <a:lnTo>
                        <a:pt x="1836" y="336"/>
                      </a:lnTo>
                      <a:lnTo>
                        <a:pt x="1842" y="342"/>
                      </a:lnTo>
                      <a:lnTo>
                        <a:pt x="1848" y="342"/>
                      </a:lnTo>
                      <a:lnTo>
                        <a:pt x="1848" y="348"/>
                      </a:lnTo>
                      <a:lnTo>
                        <a:pt x="1854" y="348"/>
                      </a:lnTo>
                      <a:lnTo>
                        <a:pt x="1854" y="354"/>
                      </a:lnTo>
                      <a:lnTo>
                        <a:pt x="1860" y="354"/>
                      </a:lnTo>
                      <a:lnTo>
                        <a:pt x="1860" y="360"/>
                      </a:lnTo>
                      <a:lnTo>
                        <a:pt x="1866" y="360"/>
                      </a:lnTo>
                      <a:lnTo>
                        <a:pt x="1866" y="366"/>
                      </a:lnTo>
                      <a:lnTo>
                        <a:pt x="1872" y="366"/>
                      </a:lnTo>
                      <a:lnTo>
                        <a:pt x="1872" y="372"/>
                      </a:lnTo>
                      <a:lnTo>
                        <a:pt x="1878" y="372"/>
                      </a:lnTo>
                      <a:lnTo>
                        <a:pt x="1878" y="378"/>
                      </a:lnTo>
                      <a:lnTo>
                        <a:pt x="1884" y="378"/>
                      </a:lnTo>
                      <a:lnTo>
                        <a:pt x="1884" y="384"/>
                      </a:lnTo>
                      <a:lnTo>
                        <a:pt x="1890" y="384"/>
                      </a:lnTo>
                      <a:lnTo>
                        <a:pt x="1890" y="390"/>
                      </a:lnTo>
                      <a:lnTo>
                        <a:pt x="1896" y="390"/>
                      </a:lnTo>
                      <a:lnTo>
                        <a:pt x="1902" y="390"/>
                      </a:lnTo>
                      <a:lnTo>
                        <a:pt x="1902" y="396"/>
                      </a:lnTo>
                      <a:lnTo>
                        <a:pt x="1908" y="396"/>
                      </a:lnTo>
                      <a:lnTo>
                        <a:pt x="1914" y="396"/>
                      </a:lnTo>
                      <a:lnTo>
                        <a:pt x="1920" y="396"/>
                      </a:lnTo>
                      <a:lnTo>
                        <a:pt x="1926" y="396"/>
                      </a:lnTo>
                      <a:lnTo>
                        <a:pt x="1926" y="390"/>
                      </a:lnTo>
                      <a:lnTo>
                        <a:pt x="1932" y="390"/>
                      </a:lnTo>
                      <a:lnTo>
                        <a:pt x="1938" y="390"/>
                      </a:lnTo>
                      <a:lnTo>
                        <a:pt x="1938" y="384"/>
                      </a:lnTo>
                      <a:lnTo>
                        <a:pt x="1944" y="384"/>
                      </a:lnTo>
                      <a:lnTo>
                        <a:pt x="1950" y="384"/>
                      </a:lnTo>
                      <a:lnTo>
                        <a:pt x="1950" y="378"/>
                      </a:lnTo>
                      <a:lnTo>
                        <a:pt x="1956" y="378"/>
                      </a:lnTo>
                      <a:lnTo>
                        <a:pt x="1956" y="372"/>
                      </a:lnTo>
                      <a:lnTo>
                        <a:pt x="1962" y="372"/>
                      </a:lnTo>
                      <a:lnTo>
                        <a:pt x="1968" y="366"/>
                      </a:lnTo>
                      <a:lnTo>
                        <a:pt x="1974" y="366"/>
                      </a:lnTo>
                      <a:lnTo>
                        <a:pt x="1974" y="360"/>
                      </a:lnTo>
                      <a:lnTo>
                        <a:pt x="1980" y="360"/>
                      </a:lnTo>
                      <a:lnTo>
                        <a:pt x="1980" y="354"/>
                      </a:lnTo>
                      <a:lnTo>
                        <a:pt x="1986" y="354"/>
                      </a:lnTo>
                      <a:lnTo>
                        <a:pt x="1992" y="354"/>
                      </a:lnTo>
                      <a:lnTo>
                        <a:pt x="1998" y="354"/>
                      </a:lnTo>
                      <a:lnTo>
                        <a:pt x="2004" y="354"/>
                      </a:lnTo>
                      <a:lnTo>
                        <a:pt x="2010" y="354"/>
                      </a:lnTo>
                      <a:lnTo>
                        <a:pt x="2016" y="360"/>
                      </a:lnTo>
                      <a:lnTo>
                        <a:pt x="2022" y="360"/>
                      </a:lnTo>
                      <a:lnTo>
                        <a:pt x="2028" y="360"/>
                      </a:lnTo>
                      <a:lnTo>
                        <a:pt x="2028" y="366"/>
                      </a:lnTo>
                      <a:lnTo>
                        <a:pt x="2034" y="366"/>
                      </a:lnTo>
                      <a:lnTo>
                        <a:pt x="2040" y="366"/>
                      </a:lnTo>
                      <a:lnTo>
                        <a:pt x="2040" y="372"/>
                      </a:lnTo>
                      <a:lnTo>
                        <a:pt x="2046" y="372"/>
                      </a:lnTo>
                      <a:lnTo>
                        <a:pt x="2052" y="372"/>
                      </a:lnTo>
                      <a:lnTo>
                        <a:pt x="2058" y="372"/>
                      </a:lnTo>
                      <a:lnTo>
                        <a:pt x="2058" y="378"/>
                      </a:lnTo>
                      <a:lnTo>
                        <a:pt x="2064" y="378"/>
                      </a:lnTo>
                      <a:lnTo>
                        <a:pt x="2070" y="378"/>
                      </a:lnTo>
                      <a:lnTo>
                        <a:pt x="2076" y="378"/>
                      </a:lnTo>
                      <a:lnTo>
                        <a:pt x="2076" y="384"/>
                      </a:lnTo>
                      <a:lnTo>
                        <a:pt x="2082" y="384"/>
                      </a:lnTo>
                      <a:lnTo>
                        <a:pt x="2088" y="384"/>
                      </a:lnTo>
                      <a:lnTo>
                        <a:pt x="2094" y="384"/>
                      </a:lnTo>
                      <a:lnTo>
                        <a:pt x="2094" y="390"/>
                      </a:lnTo>
                      <a:lnTo>
                        <a:pt x="2100" y="390"/>
                      </a:lnTo>
                      <a:lnTo>
                        <a:pt x="2106" y="390"/>
                      </a:lnTo>
                      <a:lnTo>
                        <a:pt x="2112" y="390"/>
                      </a:lnTo>
                      <a:lnTo>
                        <a:pt x="2112" y="396"/>
                      </a:lnTo>
                      <a:lnTo>
                        <a:pt x="2118" y="396"/>
                      </a:lnTo>
                      <a:lnTo>
                        <a:pt x="2124" y="396"/>
                      </a:lnTo>
                      <a:lnTo>
                        <a:pt x="2130" y="396"/>
                      </a:lnTo>
                      <a:lnTo>
                        <a:pt x="2136" y="396"/>
                      </a:lnTo>
                      <a:lnTo>
                        <a:pt x="2136" y="402"/>
                      </a:lnTo>
                      <a:lnTo>
                        <a:pt x="2142" y="402"/>
                      </a:lnTo>
                      <a:lnTo>
                        <a:pt x="2148" y="402"/>
                      </a:lnTo>
                      <a:lnTo>
                        <a:pt x="2154" y="402"/>
                      </a:lnTo>
                      <a:lnTo>
                        <a:pt x="2160" y="402"/>
                      </a:lnTo>
                      <a:lnTo>
                        <a:pt x="2160" y="408"/>
                      </a:lnTo>
                      <a:lnTo>
                        <a:pt x="2166" y="408"/>
                      </a:lnTo>
                      <a:lnTo>
                        <a:pt x="2172" y="408"/>
                      </a:lnTo>
                      <a:lnTo>
                        <a:pt x="2178" y="408"/>
                      </a:lnTo>
                      <a:lnTo>
                        <a:pt x="2184" y="408"/>
                      </a:lnTo>
                      <a:lnTo>
                        <a:pt x="2190" y="408"/>
                      </a:lnTo>
                      <a:lnTo>
                        <a:pt x="2190" y="414"/>
                      </a:lnTo>
                      <a:lnTo>
                        <a:pt x="2196" y="414"/>
                      </a:lnTo>
                      <a:lnTo>
                        <a:pt x="2202" y="414"/>
                      </a:lnTo>
                      <a:lnTo>
                        <a:pt x="2208" y="414"/>
                      </a:lnTo>
                      <a:lnTo>
                        <a:pt x="2214" y="414"/>
                      </a:lnTo>
                      <a:lnTo>
                        <a:pt x="2220" y="414"/>
                      </a:lnTo>
                      <a:lnTo>
                        <a:pt x="2226" y="414"/>
                      </a:lnTo>
                      <a:lnTo>
                        <a:pt x="2232" y="414"/>
                      </a:lnTo>
                      <a:lnTo>
                        <a:pt x="2232" y="420"/>
                      </a:lnTo>
                      <a:lnTo>
                        <a:pt x="2238" y="420"/>
                      </a:lnTo>
                      <a:lnTo>
                        <a:pt x="2244" y="420"/>
                      </a:lnTo>
                      <a:lnTo>
                        <a:pt x="2250" y="420"/>
                      </a:lnTo>
                      <a:lnTo>
                        <a:pt x="2256" y="420"/>
                      </a:lnTo>
                      <a:lnTo>
                        <a:pt x="2262" y="420"/>
                      </a:lnTo>
                      <a:lnTo>
                        <a:pt x="2268" y="420"/>
                      </a:lnTo>
                      <a:lnTo>
                        <a:pt x="2274" y="420"/>
                      </a:lnTo>
                      <a:lnTo>
                        <a:pt x="2280" y="420"/>
                      </a:lnTo>
                      <a:lnTo>
                        <a:pt x="2286" y="420"/>
                      </a:lnTo>
                      <a:lnTo>
                        <a:pt x="2292" y="420"/>
                      </a:lnTo>
                      <a:lnTo>
                        <a:pt x="2298" y="420"/>
                      </a:lnTo>
                      <a:lnTo>
                        <a:pt x="2304" y="420"/>
                      </a:lnTo>
                      <a:lnTo>
                        <a:pt x="2310" y="420"/>
                      </a:lnTo>
                      <a:lnTo>
                        <a:pt x="2310" y="414"/>
                      </a:lnTo>
                      <a:lnTo>
                        <a:pt x="2316" y="414"/>
                      </a:lnTo>
                      <a:lnTo>
                        <a:pt x="2322" y="414"/>
                      </a:lnTo>
                      <a:lnTo>
                        <a:pt x="2328" y="414"/>
                      </a:lnTo>
                      <a:lnTo>
                        <a:pt x="2334" y="414"/>
                      </a:lnTo>
                      <a:lnTo>
                        <a:pt x="2340" y="414"/>
                      </a:lnTo>
                      <a:lnTo>
                        <a:pt x="2346" y="414"/>
                      </a:lnTo>
                      <a:lnTo>
                        <a:pt x="2346" y="408"/>
                      </a:lnTo>
                      <a:lnTo>
                        <a:pt x="2352" y="408"/>
                      </a:lnTo>
                      <a:lnTo>
                        <a:pt x="2358" y="408"/>
                      </a:lnTo>
                      <a:lnTo>
                        <a:pt x="2364" y="408"/>
                      </a:lnTo>
                      <a:lnTo>
                        <a:pt x="2370" y="408"/>
                      </a:lnTo>
                      <a:lnTo>
                        <a:pt x="2376" y="408"/>
                      </a:lnTo>
                      <a:lnTo>
                        <a:pt x="2376" y="402"/>
                      </a:lnTo>
                      <a:lnTo>
                        <a:pt x="2382" y="402"/>
                      </a:lnTo>
                      <a:lnTo>
                        <a:pt x="2388" y="402"/>
                      </a:lnTo>
                      <a:lnTo>
                        <a:pt x="2394" y="402"/>
                      </a:lnTo>
                      <a:lnTo>
                        <a:pt x="2400" y="402"/>
                      </a:lnTo>
                      <a:lnTo>
                        <a:pt x="2400" y="396"/>
                      </a:lnTo>
                      <a:lnTo>
                        <a:pt x="2406" y="396"/>
                      </a:lnTo>
                      <a:lnTo>
                        <a:pt x="2412" y="396"/>
                      </a:lnTo>
                      <a:lnTo>
                        <a:pt x="2418" y="396"/>
                      </a:lnTo>
                      <a:lnTo>
                        <a:pt x="2418" y="390"/>
                      </a:lnTo>
                      <a:lnTo>
                        <a:pt x="2424" y="390"/>
                      </a:lnTo>
                      <a:lnTo>
                        <a:pt x="2430" y="390"/>
                      </a:lnTo>
                      <a:lnTo>
                        <a:pt x="2436" y="390"/>
                      </a:lnTo>
                      <a:lnTo>
                        <a:pt x="2436" y="384"/>
                      </a:lnTo>
                      <a:lnTo>
                        <a:pt x="2442" y="384"/>
                      </a:lnTo>
                      <a:lnTo>
                        <a:pt x="2448" y="384"/>
                      </a:lnTo>
                      <a:lnTo>
                        <a:pt x="2454" y="384"/>
                      </a:lnTo>
                      <a:lnTo>
                        <a:pt x="2454" y="378"/>
                      </a:lnTo>
                      <a:lnTo>
                        <a:pt x="2460" y="378"/>
                      </a:lnTo>
                      <a:lnTo>
                        <a:pt x="2466" y="378"/>
                      </a:lnTo>
                      <a:lnTo>
                        <a:pt x="2472" y="378"/>
                      </a:lnTo>
                      <a:lnTo>
                        <a:pt x="2472" y="372"/>
                      </a:lnTo>
                      <a:lnTo>
                        <a:pt x="2478" y="372"/>
                      </a:lnTo>
                      <a:lnTo>
                        <a:pt x="2484" y="372"/>
                      </a:lnTo>
                      <a:lnTo>
                        <a:pt x="2490" y="372"/>
                      </a:lnTo>
                      <a:lnTo>
                        <a:pt x="2490" y="366"/>
                      </a:lnTo>
                      <a:lnTo>
                        <a:pt x="2496" y="366"/>
                      </a:lnTo>
                      <a:lnTo>
                        <a:pt x="2502" y="366"/>
                      </a:lnTo>
                      <a:lnTo>
                        <a:pt x="2502" y="360"/>
                      </a:lnTo>
                      <a:lnTo>
                        <a:pt x="2508" y="360"/>
                      </a:lnTo>
                      <a:lnTo>
                        <a:pt x="2514" y="360"/>
                      </a:lnTo>
                      <a:lnTo>
                        <a:pt x="2514" y="354"/>
                      </a:lnTo>
                      <a:lnTo>
                        <a:pt x="2520" y="354"/>
                      </a:lnTo>
                      <a:lnTo>
                        <a:pt x="2526" y="354"/>
                      </a:lnTo>
                      <a:lnTo>
                        <a:pt x="2532" y="348"/>
                      </a:lnTo>
                      <a:lnTo>
                        <a:pt x="2538" y="348"/>
                      </a:lnTo>
                      <a:lnTo>
                        <a:pt x="2538" y="342"/>
                      </a:lnTo>
                      <a:lnTo>
                        <a:pt x="2544" y="342"/>
                      </a:lnTo>
                      <a:lnTo>
                        <a:pt x="2550" y="342"/>
                      </a:lnTo>
                      <a:lnTo>
                        <a:pt x="2556" y="342"/>
                      </a:lnTo>
                      <a:lnTo>
                        <a:pt x="2562" y="342"/>
                      </a:lnTo>
                      <a:lnTo>
                        <a:pt x="2568" y="342"/>
                      </a:lnTo>
                      <a:lnTo>
                        <a:pt x="2568" y="348"/>
                      </a:lnTo>
                      <a:lnTo>
                        <a:pt x="2574" y="348"/>
                      </a:lnTo>
                      <a:lnTo>
                        <a:pt x="2574" y="354"/>
                      </a:lnTo>
                      <a:lnTo>
                        <a:pt x="2580" y="354"/>
                      </a:lnTo>
                      <a:lnTo>
                        <a:pt x="2580" y="360"/>
                      </a:lnTo>
                      <a:lnTo>
                        <a:pt x="2586" y="360"/>
                      </a:lnTo>
                      <a:lnTo>
                        <a:pt x="2586" y="366"/>
                      </a:lnTo>
                      <a:lnTo>
                        <a:pt x="2592" y="366"/>
                      </a:lnTo>
                      <a:lnTo>
                        <a:pt x="2592" y="372"/>
                      </a:lnTo>
                      <a:lnTo>
                        <a:pt x="2598" y="372"/>
                      </a:lnTo>
                      <a:lnTo>
                        <a:pt x="2598" y="378"/>
                      </a:lnTo>
                      <a:lnTo>
                        <a:pt x="2604" y="378"/>
                      </a:lnTo>
                      <a:lnTo>
                        <a:pt x="2610" y="384"/>
                      </a:lnTo>
                      <a:lnTo>
                        <a:pt x="2616" y="384"/>
                      </a:lnTo>
                      <a:lnTo>
                        <a:pt x="2616" y="390"/>
                      </a:lnTo>
                      <a:lnTo>
                        <a:pt x="2622" y="390"/>
                      </a:lnTo>
                      <a:lnTo>
                        <a:pt x="2628" y="396"/>
                      </a:lnTo>
                      <a:lnTo>
                        <a:pt x="2634" y="396"/>
                      </a:lnTo>
                      <a:lnTo>
                        <a:pt x="2640" y="396"/>
                      </a:lnTo>
                      <a:lnTo>
                        <a:pt x="2646" y="396"/>
                      </a:lnTo>
                      <a:lnTo>
                        <a:pt x="2652" y="390"/>
                      </a:lnTo>
                      <a:lnTo>
                        <a:pt x="2658" y="390"/>
                      </a:lnTo>
                      <a:lnTo>
                        <a:pt x="2658" y="384"/>
                      </a:lnTo>
                      <a:lnTo>
                        <a:pt x="2664" y="384"/>
                      </a:lnTo>
                      <a:lnTo>
                        <a:pt x="2670" y="378"/>
                      </a:lnTo>
                      <a:lnTo>
                        <a:pt x="2676" y="378"/>
                      </a:lnTo>
                      <a:lnTo>
                        <a:pt x="2676" y="372"/>
                      </a:lnTo>
                      <a:lnTo>
                        <a:pt x="2682" y="372"/>
                      </a:lnTo>
                      <a:lnTo>
                        <a:pt x="2682" y="366"/>
                      </a:lnTo>
                      <a:lnTo>
                        <a:pt x="2688" y="366"/>
                      </a:lnTo>
                      <a:lnTo>
                        <a:pt x="2688" y="360"/>
                      </a:lnTo>
                      <a:lnTo>
                        <a:pt x="2694" y="360"/>
                      </a:lnTo>
                      <a:lnTo>
                        <a:pt x="2694" y="354"/>
                      </a:lnTo>
                      <a:lnTo>
                        <a:pt x="2700" y="354"/>
                      </a:lnTo>
                      <a:lnTo>
                        <a:pt x="2700" y="348"/>
                      </a:lnTo>
                      <a:lnTo>
                        <a:pt x="2706" y="348"/>
                      </a:lnTo>
                      <a:lnTo>
                        <a:pt x="2706" y="342"/>
                      </a:lnTo>
                      <a:lnTo>
                        <a:pt x="2712" y="342"/>
                      </a:lnTo>
                      <a:lnTo>
                        <a:pt x="2718" y="342"/>
                      </a:lnTo>
                      <a:lnTo>
                        <a:pt x="2724" y="342"/>
                      </a:lnTo>
                      <a:lnTo>
                        <a:pt x="2730" y="342"/>
                      </a:lnTo>
                      <a:lnTo>
                        <a:pt x="2736" y="342"/>
                      </a:lnTo>
                      <a:lnTo>
                        <a:pt x="2736" y="348"/>
                      </a:lnTo>
                      <a:lnTo>
                        <a:pt x="2742" y="348"/>
                      </a:lnTo>
                      <a:lnTo>
                        <a:pt x="2748" y="354"/>
                      </a:lnTo>
                      <a:lnTo>
                        <a:pt x="2754" y="354"/>
                      </a:lnTo>
                      <a:lnTo>
                        <a:pt x="2760" y="354"/>
                      </a:lnTo>
                      <a:lnTo>
                        <a:pt x="2760" y="360"/>
                      </a:lnTo>
                      <a:lnTo>
                        <a:pt x="2766" y="360"/>
                      </a:lnTo>
                      <a:lnTo>
                        <a:pt x="2772" y="360"/>
                      </a:lnTo>
                      <a:lnTo>
                        <a:pt x="2772" y="366"/>
                      </a:lnTo>
                      <a:lnTo>
                        <a:pt x="2778" y="366"/>
                      </a:lnTo>
                      <a:lnTo>
                        <a:pt x="2784" y="366"/>
                      </a:lnTo>
                      <a:lnTo>
                        <a:pt x="2784" y="372"/>
                      </a:lnTo>
                      <a:lnTo>
                        <a:pt x="2790" y="372"/>
                      </a:lnTo>
                      <a:lnTo>
                        <a:pt x="2796" y="372"/>
                      </a:lnTo>
                      <a:lnTo>
                        <a:pt x="2802" y="372"/>
                      </a:lnTo>
                      <a:lnTo>
                        <a:pt x="2802" y="378"/>
                      </a:lnTo>
                      <a:lnTo>
                        <a:pt x="2808" y="378"/>
                      </a:lnTo>
                      <a:lnTo>
                        <a:pt x="2814" y="378"/>
                      </a:lnTo>
                      <a:lnTo>
                        <a:pt x="2820" y="378"/>
                      </a:lnTo>
                      <a:lnTo>
                        <a:pt x="2820" y="384"/>
                      </a:lnTo>
                      <a:lnTo>
                        <a:pt x="2826" y="384"/>
                      </a:lnTo>
                      <a:lnTo>
                        <a:pt x="2832" y="384"/>
                      </a:lnTo>
                      <a:lnTo>
                        <a:pt x="2838" y="384"/>
                      </a:lnTo>
                      <a:lnTo>
                        <a:pt x="2838" y="390"/>
                      </a:lnTo>
                      <a:lnTo>
                        <a:pt x="2844" y="390"/>
                      </a:lnTo>
                      <a:lnTo>
                        <a:pt x="2850" y="390"/>
                      </a:lnTo>
                      <a:lnTo>
                        <a:pt x="2856" y="390"/>
                      </a:lnTo>
                      <a:lnTo>
                        <a:pt x="2856" y="396"/>
                      </a:lnTo>
                      <a:lnTo>
                        <a:pt x="2862" y="396"/>
                      </a:lnTo>
                      <a:lnTo>
                        <a:pt x="2868" y="396"/>
                      </a:lnTo>
                      <a:lnTo>
                        <a:pt x="2874" y="396"/>
                      </a:lnTo>
                      <a:lnTo>
                        <a:pt x="2874" y="402"/>
                      </a:lnTo>
                      <a:lnTo>
                        <a:pt x="2880" y="402"/>
                      </a:lnTo>
                      <a:lnTo>
                        <a:pt x="2886" y="402"/>
                      </a:lnTo>
                      <a:lnTo>
                        <a:pt x="2892" y="402"/>
                      </a:lnTo>
                      <a:lnTo>
                        <a:pt x="2898" y="402"/>
                      </a:lnTo>
                      <a:lnTo>
                        <a:pt x="2898" y="408"/>
                      </a:lnTo>
                      <a:lnTo>
                        <a:pt x="2904" y="408"/>
                      </a:lnTo>
                      <a:lnTo>
                        <a:pt x="2910" y="408"/>
                      </a:lnTo>
                      <a:lnTo>
                        <a:pt x="2916" y="408"/>
                      </a:lnTo>
                      <a:lnTo>
                        <a:pt x="2922" y="408"/>
                      </a:lnTo>
                      <a:lnTo>
                        <a:pt x="2928" y="408"/>
                      </a:lnTo>
                      <a:lnTo>
                        <a:pt x="2928" y="414"/>
                      </a:lnTo>
                      <a:lnTo>
                        <a:pt x="2934" y="414"/>
                      </a:lnTo>
                      <a:lnTo>
                        <a:pt x="2940" y="414"/>
                      </a:lnTo>
                      <a:lnTo>
                        <a:pt x="2946" y="414"/>
                      </a:lnTo>
                      <a:lnTo>
                        <a:pt x="2952" y="414"/>
                      </a:lnTo>
                      <a:lnTo>
                        <a:pt x="2958" y="414"/>
                      </a:lnTo>
                      <a:lnTo>
                        <a:pt x="2964" y="414"/>
                      </a:lnTo>
                      <a:lnTo>
                        <a:pt x="2964" y="420"/>
                      </a:lnTo>
                      <a:lnTo>
                        <a:pt x="2970" y="420"/>
                      </a:lnTo>
                      <a:lnTo>
                        <a:pt x="2976" y="420"/>
                      </a:lnTo>
                      <a:lnTo>
                        <a:pt x="2982" y="420"/>
                      </a:lnTo>
                      <a:lnTo>
                        <a:pt x="2988" y="420"/>
                      </a:lnTo>
                      <a:lnTo>
                        <a:pt x="2994" y="420"/>
                      </a:lnTo>
                      <a:lnTo>
                        <a:pt x="3000" y="420"/>
                      </a:lnTo>
                      <a:lnTo>
                        <a:pt x="3006" y="420"/>
                      </a:lnTo>
                      <a:lnTo>
                        <a:pt x="3012" y="420"/>
                      </a:lnTo>
                      <a:lnTo>
                        <a:pt x="3018" y="420"/>
                      </a:lnTo>
                      <a:lnTo>
                        <a:pt x="3024" y="420"/>
                      </a:lnTo>
                      <a:lnTo>
                        <a:pt x="3030" y="420"/>
                      </a:lnTo>
                      <a:lnTo>
                        <a:pt x="3036" y="420"/>
                      </a:lnTo>
                      <a:lnTo>
                        <a:pt x="3042" y="420"/>
                      </a:lnTo>
                      <a:lnTo>
                        <a:pt x="3042" y="414"/>
                      </a:lnTo>
                      <a:lnTo>
                        <a:pt x="3048" y="414"/>
                      </a:lnTo>
                      <a:lnTo>
                        <a:pt x="3054" y="414"/>
                      </a:lnTo>
                      <a:lnTo>
                        <a:pt x="3060" y="414"/>
                      </a:lnTo>
                      <a:lnTo>
                        <a:pt x="3066" y="414"/>
                      </a:lnTo>
                      <a:lnTo>
                        <a:pt x="3072" y="414"/>
                      </a:lnTo>
                      <a:lnTo>
                        <a:pt x="3078" y="414"/>
                      </a:lnTo>
                      <a:lnTo>
                        <a:pt x="3084" y="414"/>
                      </a:lnTo>
                      <a:lnTo>
                        <a:pt x="3084" y="408"/>
                      </a:lnTo>
                      <a:lnTo>
                        <a:pt x="3090" y="408"/>
                      </a:lnTo>
                      <a:lnTo>
                        <a:pt x="3096" y="408"/>
                      </a:lnTo>
                      <a:lnTo>
                        <a:pt x="3102" y="408"/>
                      </a:lnTo>
                      <a:lnTo>
                        <a:pt x="3108" y="408"/>
                      </a:lnTo>
                      <a:lnTo>
                        <a:pt x="3114" y="408"/>
                      </a:lnTo>
                      <a:lnTo>
                        <a:pt x="3114" y="402"/>
                      </a:lnTo>
                      <a:lnTo>
                        <a:pt x="3120" y="402"/>
                      </a:lnTo>
                      <a:lnTo>
                        <a:pt x="3126" y="402"/>
                      </a:lnTo>
                      <a:lnTo>
                        <a:pt x="3132" y="402"/>
                      </a:lnTo>
                      <a:lnTo>
                        <a:pt x="3138" y="402"/>
                      </a:lnTo>
                      <a:lnTo>
                        <a:pt x="3138" y="396"/>
                      </a:lnTo>
                      <a:lnTo>
                        <a:pt x="3144" y="396"/>
                      </a:lnTo>
                      <a:lnTo>
                        <a:pt x="3150" y="396"/>
                      </a:lnTo>
                      <a:lnTo>
                        <a:pt x="3156" y="396"/>
                      </a:lnTo>
                      <a:lnTo>
                        <a:pt x="3162" y="396"/>
                      </a:lnTo>
                      <a:lnTo>
                        <a:pt x="3162" y="390"/>
                      </a:lnTo>
                      <a:lnTo>
                        <a:pt x="3168" y="390"/>
                      </a:lnTo>
                      <a:lnTo>
                        <a:pt x="3174" y="390"/>
                      </a:lnTo>
                      <a:lnTo>
                        <a:pt x="3180" y="390"/>
                      </a:lnTo>
                      <a:lnTo>
                        <a:pt x="3180" y="384"/>
                      </a:lnTo>
                      <a:lnTo>
                        <a:pt x="3186" y="384"/>
                      </a:lnTo>
                      <a:lnTo>
                        <a:pt x="3192" y="384"/>
                      </a:lnTo>
                      <a:lnTo>
                        <a:pt x="3198" y="384"/>
                      </a:lnTo>
                      <a:lnTo>
                        <a:pt x="3198" y="378"/>
                      </a:lnTo>
                      <a:lnTo>
                        <a:pt x="3204" y="378"/>
                      </a:lnTo>
                      <a:lnTo>
                        <a:pt x="3210" y="378"/>
                      </a:lnTo>
                      <a:lnTo>
                        <a:pt x="3216" y="378"/>
                      </a:lnTo>
                      <a:lnTo>
                        <a:pt x="3216" y="372"/>
                      </a:lnTo>
                      <a:lnTo>
                        <a:pt x="3222" y="372"/>
                      </a:lnTo>
                      <a:lnTo>
                        <a:pt x="3228" y="372"/>
                      </a:lnTo>
                      <a:lnTo>
                        <a:pt x="3234" y="372"/>
                      </a:lnTo>
                      <a:lnTo>
                        <a:pt x="3234" y="366"/>
                      </a:lnTo>
                      <a:lnTo>
                        <a:pt x="3240" y="366"/>
                      </a:lnTo>
                      <a:lnTo>
                        <a:pt x="3246" y="366"/>
                      </a:lnTo>
                      <a:lnTo>
                        <a:pt x="3246" y="360"/>
                      </a:lnTo>
                      <a:lnTo>
                        <a:pt x="3252" y="360"/>
                      </a:lnTo>
                      <a:lnTo>
                        <a:pt x="3258" y="360"/>
                      </a:lnTo>
                      <a:lnTo>
                        <a:pt x="3264" y="354"/>
                      </a:lnTo>
                      <a:lnTo>
                        <a:pt x="3270" y="354"/>
                      </a:lnTo>
                      <a:lnTo>
                        <a:pt x="3276" y="354"/>
                      </a:lnTo>
                      <a:lnTo>
                        <a:pt x="3282" y="354"/>
                      </a:lnTo>
                      <a:lnTo>
                        <a:pt x="3288" y="354"/>
                      </a:lnTo>
                      <a:lnTo>
                        <a:pt x="3294" y="354"/>
                      </a:lnTo>
                      <a:lnTo>
                        <a:pt x="3294" y="360"/>
                      </a:lnTo>
                      <a:lnTo>
                        <a:pt x="3300" y="360"/>
                      </a:lnTo>
                      <a:lnTo>
                        <a:pt x="3300" y="366"/>
                      </a:lnTo>
                      <a:lnTo>
                        <a:pt x="3306" y="366"/>
                      </a:lnTo>
                      <a:lnTo>
                        <a:pt x="3312" y="372"/>
                      </a:lnTo>
                      <a:lnTo>
                        <a:pt x="3318" y="372"/>
                      </a:lnTo>
                      <a:lnTo>
                        <a:pt x="3318" y="378"/>
                      </a:lnTo>
                      <a:lnTo>
                        <a:pt x="3324" y="378"/>
                      </a:lnTo>
                      <a:lnTo>
                        <a:pt x="3324" y="384"/>
                      </a:lnTo>
                      <a:lnTo>
                        <a:pt x="3330" y="384"/>
                      </a:lnTo>
                      <a:lnTo>
                        <a:pt x="3336" y="384"/>
                      </a:lnTo>
                      <a:lnTo>
                        <a:pt x="3336" y="390"/>
                      </a:lnTo>
                      <a:lnTo>
                        <a:pt x="3342" y="390"/>
                      </a:lnTo>
                      <a:lnTo>
                        <a:pt x="3348" y="390"/>
                      </a:lnTo>
                      <a:lnTo>
                        <a:pt x="3348" y="396"/>
                      </a:lnTo>
                      <a:lnTo>
                        <a:pt x="3354" y="396"/>
                      </a:lnTo>
                      <a:lnTo>
                        <a:pt x="3360" y="396"/>
                      </a:lnTo>
                      <a:lnTo>
                        <a:pt x="3366" y="396"/>
                      </a:lnTo>
                      <a:lnTo>
                        <a:pt x="3372" y="396"/>
                      </a:lnTo>
                      <a:lnTo>
                        <a:pt x="3372" y="390"/>
                      </a:lnTo>
                      <a:lnTo>
                        <a:pt x="3378" y="390"/>
                      </a:lnTo>
                      <a:lnTo>
                        <a:pt x="3384" y="390"/>
                      </a:lnTo>
                      <a:lnTo>
                        <a:pt x="3384" y="384"/>
                      </a:lnTo>
                      <a:lnTo>
                        <a:pt x="3390" y="384"/>
                      </a:lnTo>
                      <a:lnTo>
                        <a:pt x="3390" y="378"/>
                      </a:lnTo>
                      <a:lnTo>
                        <a:pt x="3396" y="378"/>
                      </a:lnTo>
                      <a:lnTo>
                        <a:pt x="3396" y="372"/>
                      </a:lnTo>
                      <a:lnTo>
                        <a:pt x="3402" y="372"/>
                      </a:lnTo>
                      <a:lnTo>
                        <a:pt x="3402" y="366"/>
                      </a:lnTo>
                      <a:lnTo>
                        <a:pt x="3408" y="366"/>
                      </a:lnTo>
                      <a:lnTo>
                        <a:pt x="3408" y="360"/>
                      </a:lnTo>
                      <a:lnTo>
                        <a:pt x="3414" y="360"/>
                      </a:lnTo>
                      <a:lnTo>
                        <a:pt x="3414" y="354"/>
                      </a:lnTo>
                      <a:lnTo>
                        <a:pt x="3420" y="354"/>
                      </a:lnTo>
                      <a:lnTo>
                        <a:pt x="3420" y="348"/>
                      </a:lnTo>
                      <a:lnTo>
                        <a:pt x="3426" y="348"/>
                      </a:lnTo>
                      <a:lnTo>
                        <a:pt x="3426" y="342"/>
                      </a:lnTo>
                      <a:lnTo>
                        <a:pt x="3432" y="342"/>
                      </a:lnTo>
                      <a:lnTo>
                        <a:pt x="3438" y="336"/>
                      </a:lnTo>
                      <a:lnTo>
                        <a:pt x="3444" y="336"/>
                      </a:lnTo>
                      <a:lnTo>
                        <a:pt x="3450" y="336"/>
                      </a:lnTo>
                      <a:lnTo>
                        <a:pt x="3456" y="336"/>
                      </a:lnTo>
                      <a:lnTo>
                        <a:pt x="3456" y="342"/>
                      </a:lnTo>
                      <a:lnTo>
                        <a:pt x="3462" y="342"/>
                      </a:lnTo>
                      <a:lnTo>
                        <a:pt x="3468" y="342"/>
                      </a:lnTo>
                      <a:lnTo>
                        <a:pt x="3474" y="342"/>
                      </a:lnTo>
                      <a:lnTo>
                        <a:pt x="3474" y="348"/>
                      </a:lnTo>
                      <a:lnTo>
                        <a:pt x="3480" y="348"/>
                      </a:lnTo>
                      <a:lnTo>
                        <a:pt x="3486" y="348"/>
                      </a:lnTo>
                      <a:lnTo>
                        <a:pt x="3492" y="348"/>
                      </a:lnTo>
                      <a:lnTo>
                        <a:pt x="3492" y="354"/>
                      </a:lnTo>
                      <a:lnTo>
                        <a:pt x="3498" y="354"/>
                      </a:lnTo>
                      <a:lnTo>
                        <a:pt x="3504" y="354"/>
                      </a:lnTo>
                      <a:lnTo>
                        <a:pt x="3510" y="354"/>
                      </a:lnTo>
                      <a:lnTo>
                        <a:pt x="3510" y="360"/>
                      </a:lnTo>
                      <a:lnTo>
                        <a:pt x="3516" y="360"/>
                      </a:lnTo>
                      <a:lnTo>
                        <a:pt x="3522" y="360"/>
                      </a:lnTo>
                      <a:lnTo>
                        <a:pt x="3528" y="360"/>
                      </a:lnTo>
                      <a:lnTo>
                        <a:pt x="3528" y="366"/>
                      </a:lnTo>
                      <a:lnTo>
                        <a:pt x="3534" y="366"/>
                      </a:lnTo>
                      <a:lnTo>
                        <a:pt x="3540" y="366"/>
                      </a:lnTo>
                      <a:lnTo>
                        <a:pt x="3546" y="366"/>
                      </a:lnTo>
                      <a:lnTo>
                        <a:pt x="3546" y="372"/>
                      </a:lnTo>
                      <a:lnTo>
                        <a:pt x="3552" y="372"/>
                      </a:lnTo>
                      <a:lnTo>
                        <a:pt x="3558" y="372"/>
                      </a:lnTo>
                      <a:lnTo>
                        <a:pt x="3564" y="372"/>
                      </a:lnTo>
                      <a:lnTo>
                        <a:pt x="3570" y="372"/>
                      </a:lnTo>
                      <a:lnTo>
                        <a:pt x="3570" y="378"/>
                      </a:lnTo>
                      <a:lnTo>
                        <a:pt x="3576" y="378"/>
                      </a:lnTo>
                      <a:lnTo>
                        <a:pt x="3582" y="378"/>
                      </a:lnTo>
                      <a:lnTo>
                        <a:pt x="3588" y="378"/>
                      </a:lnTo>
                      <a:lnTo>
                        <a:pt x="3594" y="384"/>
                      </a:lnTo>
                      <a:lnTo>
                        <a:pt x="3600" y="384"/>
                      </a:lnTo>
                      <a:lnTo>
                        <a:pt x="3606" y="384"/>
                      </a:lnTo>
                      <a:lnTo>
                        <a:pt x="3612" y="384"/>
                      </a:lnTo>
                      <a:lnTo>
                        <a:pt x="3618" y="384"/>
                      </a:lnTo>
                      <a:lnTo>
                        <a:pt x="3618" y="390"/>
                      </a:lnTo>
                      <a:lnTo>
                        <a:pt x="3624" y="390"/>
                      </a:lnTo>
                      <a:lnTo>
                        <a:pt x="3630" y="390"/>
                      </a:lnTo>
                      <a:lnTo>
                        <a:pt x="3636" y="390"/>
                      </a:lnTo>
                      <a:lnTo>
                        <a:pt x="3642" y="390"/>
                      </a:lnTo>
                      <a:lnTo>
                        <a:pt x="3642" y="396"/>
                      </a:lnTo>
                      <a:lnTo>
                        <a:pt x="3648" y="396"/>
                      </a:lnTo>
                      <a:lnTo>
                        <a:pt x="3654" y="396"/>
                      </a:lnTo>
                      <a:lnTo>
                        <a:pt x="3660" y="396"/>
                      </a:lnTo>
                      <a:lnTo>
                        <a:pt x="3666" y="396"/>
                      </a:lnTo>
                      <a:lnTo>
                        <a:pt x="3672" y="396"/>
                      </a:lnTo>
                      <a:lnTo>
                        <a:pt x="3678" y="396"/>
                      </a:lnTo>
                      <a:lnTo>
                        <a:pt x="3678" y="402"/>
                      </a:lnTo>
                      <a:lnTo>
                        <a:pt x="3684" y="402"/>
                      </a:lnTo>
                      <a:lnTo>
                        <a:pt x="3690" y="402"/>
                      </a:lnTo>
                      <a:lnTo>
                        <a:pt x="3696" y="402"/>
                      </a:lnTo>
                      <a:lnTo>
                        <a:pt x="3702" y="402"/>
                      </a:lnTo>
                      <a:lnTo>
                        <a:pt x="3708" y="402"/>
                      </a:lnTo>
                      <a:lnTo>
                        <a:pt x="3714" y="402"/>
                      </a:lnTo>
                      <a:lnTo>
                        <a:pt x="3714" y="408"/>
                      </a:lnTo>
                      <a:lnTo>
                        <a:pt x="3720" y="408"/>
                      </a:lnTo>
                      <a:lnTo>
                        <a:pt x="3726" y="408"/>
                      </a:lnTo>
                      <a:lnTo>
                        <a:pt x="3732" y="408"/>
                      </a:lnTo>
                      <a:lnTo>
                        <a:pt x="3738" y="408"/>
                      </a:lnTo>
                      <a:lnTo>
                        <a:pt x="3744" y="408"/>
                      </a:lnTo>
                      <a:lnTo>
                        <a:pt x="3750" y="408"/>
                      </a:lnTo>
                      <a:lnTo>
                        <a:pt x="3756" y="408"/>
                      </a:lnTo>
                      <a:lnTo>
                        <a:pt x="3762" y="408"/>
                      </a:lnTo>
                      <a:lnTo>
                        <a:pt x="3768" y="408"/>
                      </a:lnTo>
                      <a:lnTo>
                        <a:pt x="3768" y="414"/>
                      </a:lnTo>
                      <a:lnTo>
                        <a:pt x="3774" y="414"/>
                      </a:lnTo>
                      <a:lnTo>
                        <a:pt x="3780" y="414"/>
                      </a:lnTo>
                      <a:lnTo>
                        <a:pt x="3786" y="414"/>
                      </a:lnTo>
                      <a:lnTo>
                        <a:pt x="3786" y="408"/>
                      </a:lnTo>
                      <a:lnTo>
                        <a:pt x="3792" y="408"/>
                      </a:lnTo>
                      <a:lnTo>
                        <a:pt x="3798" y="408"/>
                      </a:lnTo>
                      <a:lnTo>
                        <a:pt x="3804" y="408"/>
                      </a:lnTo>
                      <a:lnTo>
                        <a:pt x="3810" y="402"/>
                      </a:lnTo>
                      <a:lnTo>
                        <a:pt x="3816" y="402"/>
                      </a:lnTo>
                      <a:lnTo>
                        <a:pt x="3822" y="402"/>
                      </a:lnTo>
                      <a:lnTo>
                        <a:pt x="3822" y="396"/>
                      </a:lnTo>
                      <a:lnTo>
                        <a:pt x="3828" y="396"/>
                      </a:lnTo>
                      <a:lnTo>
                        <a:pt x="3834" y="396"/>
                      </a:lnTo>
                      <a:lnTo>
                        <a:pt x="3834" y="390"/>
                      </a:lnTo>
                      <a:lnTo>
                        <a:pt x="3840" y="390"/>
                      </a:lnTo>
                      <a:lnTo>
                        <a:pt x="3846" y="390"/>
                      </a:lnTo>
                      <a:lnTo>
                        <a:pt x="3846" y="384"/>
                      </a:lnTo>
                      <a:lnTo>
                        <a:pt x="3852" y="384"/>
                      </a:lnTo>
                      <a:lnTo>
                        <a:pt x="3858" y="378"/>
                      </a:lnTo>
                      <a:lnTo>
                        <a:pt x="3864" y="378"/>
                      </a:lnTo>
                      <a:lnTo>
                        <a:pt x="3864" y="372"/>
                      </a:lnTo>
                      <a:lnTo>
                        <a:pt x="3870" y="372"/>
                      </a:lnTo>
                      <a:lnTo>
                        <a:pt x="3876" y="372"/>
                      </a:lnTo>
                      <a:lnTo>
                        <a:pt x="3876" y="366"/>
                      </a:lnTo>
                      <a:lnTo>
                        <a:pt x="3882" y="366"/>
                      </a:lnTo>
                      <a:lnTo>
                        <a:pt x="3882" y="360"/>
                      </a:lnTo>
                      <a:lnTo>
                        <a:pt x="3888" y="360"/>
                      </a:lnTo>
                      <a:lnTo>
                        <a:pt x="3894" y="354"/>
                      </a:lnTo>
                      <a:lnTo>
                        <a:pt x="3900" y="354"/>
                      </a:lnTo>
                      <a:lnTo>
                        <a:pt x="3900" y="348"/>
                      </a:lnTo>
                      <a:lnTo>
                        <a:pt x="3906" y="348"/>
                      </a:lnTo>
                      <a:lnTo>
                        <a:pt x="3906" y="342"/>
                      </a:lnTo>
                      <a:lnTo>
                        <a:pt x="3912" y="342"/>
                      </a:lnTo>
                      <a:lnTo>
                        <a:pt x="3918" y="342"/>
                      </a:lnTo>
                      <a:lnTo>
                        <a:pt x="3918" y="336"/>
                      </a:lnTo>
                      <a:lnTo>
                        <a:pt x="3924" y="336"/>
                      </a:lnTo>
                      <a:lnTo>
                        <a:pt x="3924" y="330"/>
                      </a:lnTo>
                      <a:lnTo>
                        <a:pt x="3930" y="330"/>
                      </a:lnTo>
                      <a:lnTo>
                        <a:pt x="3930" y="324"/>
                      </a:lnTo>
                      <a:lnTo>
                        <a:pt x="3936" y="324"/>
                      </a:lnTo>
                      <a:lnTo>
                        <a:pt x="3936" y="318"/>
                      </a:lnTo>
                      <a:lnTo>
                        <a:pt x="3942" y="318"/>
                      </a:lnTo>
                      <a:lnTo>
                        <a:pt x="3942" y="312"/>
                      </a:lnTo>
                      <a:lnTo>
                        <a:pt x="3948" y="312"/>
                      </a:lnTo>
                      <a:lnTo>
                        <a:pt x="3948" y="306"/>
                      </a:lnTo>
                      <a:lnTo>
                        <a:pt x="3954" y="306"/>
                      </a:lnTo>
                      <a:lnTo>
                        <a:pt x="3960" y="300"/>
                      </a:lnTo>
                      <a:lnTo>
                        <a:pt x="3966" y="294"/>
                      </a:lnTo>
                      <a:lnTo>
                        <a:pt x="3972" y="288"/>
                      </a:lnTo>
                      <a:lnTo>
                        <a:pt x="3972" y="282"/>
                      </a:lnTo>
                      <a:lnTo>
                        <a:pt x="3978" y="282"/>
                      </a:lnTo>
                      <a:lnTo>
                        <a:pt x="3984" y="276"/>
                      </a:lnTo>
                      <a:lnTo>
                        <a:pt x="3984" y="270"/>
                      </a:lnTo>
                      <a:lnTo>
                        <a:pt x="3990" y="270"/>
                      </a:lnTo>
                      <a:lnTo>
                        <a:pt x="3990" y="264"/>
                      </a:lnTo>
                      <a:lnTo>
                        <a:pt x="3996" y="264"/>
                      </a:lnTo>
                      <a:lnTo>
                        <a:pt x="4002" y="264"/>
                      </a:lnTo>
                      <a:lnTo>
                        <a:pt x="4002" y="258"/>
                      </a:lnTo>
                      <a:lnTo>
                        <a:pt x="4008" y="258"/>
                      </a:lnTo>
                      <a:lnTo>
                        <a:pt x="4014" y="258"/>
                      </a:lnTo>
                      <a:lnTo>
                        <a:pt x="4014" y="264"/>
                      </a:lnTo>
                      <a:lnTo>
                        <a:pt x="4020" y="264"/>
                      </a:lnTo>
                      <a:lnTo>
                        <a:pt x="4026" y="264"/>
                      </a:lnTo>
                      <a:lnTo>
                        <a:pt x="4032" y="264"/>
                      </a:lnTo>
                      <a:lnTo>
                        <a:pt x="4032" y="270"/>
                      </a:lnTo>
                      <a:lnTo>
                        <a:pt x="4038" y="270"/>
                      </a:lnTo>
                      <a:lnTo>
                        <a:pt x="4044" y="270"/>
                      </a:lnTo>
                      <a:lnTo>
                        <a:pt x="4050" y="270"/>
                      </a:lnTo>
                      <a:lnTo>
                        <a:pt x="4050" y="276"/>
                      </a:lnTo>
                      <a:lnTo>
                        <a:pt x="4056" y="276"/>
                      </a:lnTo>
                      <a:lnTo>
                        <a:pt x="4062" y="276"/>
                      </a:lnTo>
                      <a:lnTo>
                        <a:pt x="4068" y="276"/>
                      </a:lnTo>
                      <a:lnTo>
                        <a:pt x="4068" y="282"/>
                      </a:lnTo>
                      <a:lnTo>
                        <a:pt x="4074" y="282"/>
                      </a:lnTo>
                      <a:lnTo>
                        <a:pt x="4080" y="282"/>
                      </a:lnTo>
                      <a:lnTo>
                        <a:pt x="4086" y="282"/>
                      </a:lnTo>
                      <a:lnTo>
                        <a:pt x="4086" y="288"/>
                      </a:lnTo>
                      <a:lnTo>
                        <a:pt x="4092" y="288"/>
                      </a:lnTo>
                      <a:lnTo>
                        <a:pt x="4098" y="288"/>
                      </a:lnTo>
                      <a:lnTo>
                        <a:pt x="4104" y="288"/>
                      </a:lnTo>
                      <a:lnTo>
                        <a:pt x="4104" y="294"/>
                      </a:lnTo>
                      <a:lnTo>
                        <a:pt x="4110" y="294"/>
                      </a:lnTo>
                      <a:lnTo>
                        <a:pt x="4116" y="294"/>
                      </a:lnTo>
                      <a:lnTo>
                        <a:pt x="4122" y="294"/>
                      </a:lnTo>
                      <a:lnTo>
                        <a:pt x="4122" y="300"/>
                      </a:lnTo>
                      <a:lnTo>
                        <a:pt x="4128" y="300"/>
                      </a:lnTo>
                      <a:lnTo>
                        <a:pt x="4134" y="300"/>
                      </a:lnTo>
                      <a:lnTo>
                        <a:pt x="4140" y="300"/>
                      </a:lnTo>
                      <a:lnTo>
                        <a:pt x="4140" y="306"/>
                      </a:lnTo>
                      <a:lnTo>
                        <a:pt x="4146" y="306"/>
                      </a:lnTo>
                      <a:lnTo>
                        <a:pt x="4152" y="306"/>
                      </a:lnTo>
                      <a:lnTo>
                        <a:pt x="4158" y="306"/>
                      </a:lnTo>
                      <a:lnTo>
                        <a:pt x="4164" y="312"/>
                      </a:lnTo>
                      <a:lnTo>
                        <a:pt x="4170" y="312"/>
                      </a:lnTo>
                      <a:lnTo>
                        <a:pt x="4176" y="312"/>
                      </a:lnTo>
                      <a:lnTo>
                        <a:pt x="4182" y="312"/>
                      </a:lnTo>
                      <a:lnTo>
                        <a:pt x="4182" y="318"/>
                      </a:lnTo>
                      <a:lnTo>
                        <a:pt x="4188" y="318"/>
                      </a:lnTo>
                      <a:lnTo>
                        <a:pt x="4194" y="318"/>
                      </a:lnTo>
                      <a:lnTo>
                        <a:pt x="4200" y="318"/>
                      </a:lnTo>
                      <a:lnTo>
                        <a:pt x="4200" y="324"/>
                      </a:lnTo>
                      <a:lnTo>
                        <a:pt x="4206" y="324"/>
                      </a:lnTo>
                      <a:lnTo>
                        <a:pt x="4212" y="324"/>
                      </a:lnTo>
                      <a:lnTo>
                        <a:pt x="4218" y="324"/>
                      </a:lnTo>
                      <a:lnTo>
                        <a:pt x="4218" y="318"/>
                      </a:lnTo>
                      <a:lnTo>
                        <a:pt x="4224" y="318"/>
                      </a:lnTo>
                      <a:lnTo>
                        <a:pt x="4224" y="312"/>
                      </a:lnTo>
                      <a:lnTo>
                        <a:pt x="4230" y="312"/>
                      </a:lnTo>
                      <a:lnTo>
                        <a:pt x="4230" y="306"/>
                      </a:lnTo>
                      <a:lnTo>
                        <a:pt x="4236" y="306"/>
                      </a:lnTo>
                      <a:lnTo>
                        <a:pt x="4236" y="300"/>
                      </a:lnTo>
                      <a:lnTo>
                        <a:pt x="4242" y="300"/>
                      </a:lnTo>
                      <a:lnTo>
                        <a:pt x="4242" y="294"/>
                      </a:lnTo>
                      <a:lnTo>
                        <a:pt x="4248" y="294"/>
                      </a:lnTo>
                      <a:lnTo>
                        <a:pt x="4248" y="288"/>
                      </a:lnTo>
                      <a:lnTo>
                        <a:pt x="4254" y="288"/>
                      </a:lnTo>
                      <a:lnTo>
                        <a:pt x="4254" y="282"/>
                      </a:lnTo>
                      <a:lnTo>
                        <a:pt x="4260" y="282"/>
                      </a:lnTo>
                      <a:lnTo>
                        <a:pt x="4260" y="276"/>
                      </a:lnTo>
                      <a:lnTo>
                        <a:pt x="4260" y="270"/>
                      </a:lnTo>
                      <a:lnTo>
                        <a:pt x="4266" y="270"/>
                      </a:lnTo>
                      <a:lnTo>
                        <a:pt x="4266" y="264"/>
                      </a:lnTo>
                      <a:lnTo>
                        <a:pt x="4272" y="264"/>
                      </a:lnTo>
                      <a:lnTo>
                        <a:pt x="4272" y="258"/>
                      </a:lnTo>
                      <a:lnTo>
                        <a:pt x="4278" y="258"/>
                      </a:lnTo>
                      <a:lnTo>
                        <a:pt x="4278" y="252"/>
                      </a:lnTo>
                      <a:lnTo>
                        <a:pt x="4284" y="246"/>
                      </a:lnTo>
                      <a:lnTo>
                        <a:pt x="4284" y="240"/>
                      </a:lnTo>
                      <a:lnTo>
                        <a:pt x="4290" y="240"/>
                      </a:lnTo>
                      <a:lnTo>
                        <a:pt x="4290" y="234"/>
                      </a:lnTo>
                      <a:lnTo>
                        <a:pt x="4296" y="234"/>
                      </a:lnTo>
                      <a:lnTo>
                        <a:pt x="4296" y="228"/>
                      </a:lnTo>
                      <a:lnTo>
                        <a:pt x="4302" y="222"/>
                      </a:lnTo>
                      <a:lnTo>
                        <a:pt x="4302" y="216"/>
                      </a:lnTo>
                      <a:lnTo>
                        <a:pt x="4308" y="216"/>
                      </a:lnTo>
                      <a:lnTo>
                        <a:pt x="4308" y="210"/>
                      </a:lnTo>
                      <a:lnTo>
                        <a:pt x="4314" y="210"/>
                      </a:lnTo>
                      <a:lnTo>
                        <a:pt x="4314" y="204"/>
                      </a:lnTo>
                      <a:lnTo>
                        <a:pt x="4314" y="198"/>
                      </a:lnTo>
                      <a:lnTo>
                        <a:pt x="4320" y="198"/>
                      </a:lnTo>
                      <a:lnTo>
                        <a:pt x="4320" y="192"/>
                      </a:lnTo>
                      <a:lnTo>
                        <a:pt x="4326" y="186"/>
                      </a:lnTo>
                      <a:lnTo>
                        <a:pt x="4326" y="180"/>
                      </a:lnTo>
                      <a:lnTo>
                        <a:pt x="4332" y="180"/>
                      </a:lnTo>
                      <a:lnTo>
                        <a:pt x="4332" y="174"/>
                      </a:lnTo>
                      <a:lnTo>
                        <a:pt x="4338" y="168"/>
                      </a:lnTo>
                      <a:lnTo>
                        <a:pt x="4338" y="162"/>
                      </a:lnTo>
                      <a:lnTo>
                        <a:pt x="4344" y="162"/>
                      </a:lnTo>
                      <a:lnTo>
                        <a:pt x="4344" y="156"/>
                      </a:lnTo>
                      <a:lnTo>
                        <a:pt x="4344" y="150"/>
                      </a:lnTo>
                      <a:lnTo>
                        <a:pt x="4350" y="150"/>
                      </a:lnTo>
                      <a:lnTo>
                        <a:pt x="4350" y="144"/>
                      </a:lnTo>
                      <a:lnTo>
                        <a:pt x="4356" y="138"/>
                      </a:lnTo>
                      <a:lnTo>
                        <a:pt x="4356" y="132"/>
                      </a:lnTo>
                      <a:lnTo>
                        <a:pt x="4362" y="132"/>
                      </a:lnTo>
                      <a:lnTo>
                        <a:pt x="4362" y="126"/>
                      </a:lnTo>
                      <a:lnTo>
                        <a:pt x="4362" y="120"/>
                      </a:lnTo>
                      <a:lnTo>
                        <a:pt x="4368" y="120"/>
                      </a:lnTo>
                      <a:lnTo>
                        <a:pt x="4368" y="114"/>
                      </a:lnTo>
                      <a:lnTo>
                        <a:pt x="4368" y="108"/>
                      </a:lnTo>
                      <a:lnTo>
                        <a:pt x="4374" y="108"/>
                      </a:lnTo>
                      <a:lnTo>
                        <a:pt x="4374" y="102"/>
                      </a:lnTo>
                      <a:lnTo>
                        <a:pt x="4380" y="96"/>
                      </a:lnTo>
                      <a:lnTo>
                        <a:pt x="4380" y="90"/>
                      </a:lnTo>
                      <a:lnTo>
                        <a:pt x="4386" y="90"/>
                      </a:lnTo>
                      <a:lnTo>
                        <a:pt x="4386" y="84"/>
                      </a:lnTo>
                      <a:lnTo>
                        <a:pt x="4386" y="78"/>
                      </a:lnTo>
                      <a:lnTo>
                        <a:pt x="4392" y="78"/>
                      </a:lnTo>
                      <a:lnTo>
                        <a:pt x="4392" y="72"/>
                      </a:lnTo>
                      <a:lnTo>
                        <a:pt x="4392" y="66"/>
                      </a:lnTo>
                      <a:lnTo>
                        <a:pt x="4398" y="66"/>
                      </a:lnTo>
                      <a:lnTo>
                        <a:pt x="4398" y="60"/>
                      </a:lnTo>
                      <a:lnTo>
                        <a:pt x="4398" y="54"/>
                      </a:lnTo>
                      <a:lnTo>
                        <a:pt x="4404" y="54"/>
                      </a:lnTo>
                      <a:lnTo>
                        <a:pt x="4404" y="48"/>
                      </a:lnTo>
                      <a:lnTo>
                        <a:pt x="4404" y="42"/>
                      </a:lnTo>
                      <a:lnTo>
                        <a:pt x="4410" y="42"/>
                      </a:lnTo>
                      <a:lnTo>
                        <a:pt x="4410" y="36"/>
                      </a:lnTo>
                      <a:lnTo>
                        <a:pt x="4410" y="30"/>
                      </a:lnTo>
                      <a:lnTo>
                        <a:pt x="4416" y="30"/>
                      </a:lnTo>
                      <a:lnTo>
                        <a:pt x="4416" y="24"/>
                      </a:lnTo>
                      <a:lnTo>
                        <a:pt x="4422" y="18"/>
                      </a:lnTo>
                      <a:lnTo>
                        <a:pt x="4422" y="12"/>
                      </a:lnTo>
                      <a:lnTo>
                        <a:pt x="4428" y="6"/>
                      </a:lnTo>
                      <a:lnTo>
                        <a:pt x="4428" y="0"/>
                      </a:lnTo>
                      <a:lnTo>
                        <a:pt x="4434" y="0"/>
                      </a:lnTo>
                      <a:lnTo>
                        <a:pt x="4440" y="0"/>
                      </a:lnTo>
                      <a:lnTo>
                        <a:pt x="4446" y="0"/>
                      </a:lnTo>
                      <a:lnTo>
                        <a:pt x="4452" y="0"/>
                      </a:lnTo>
                      <a:lnTo>
                        <a:pt x="4458" y="6"/>
                      </a:lnTo>
                      <a:lnTo>
                        <a:pt x="4464" y="6"/>
                      </a:lnTo>
                      <a:lnTo>
                        <a:pt x="4470" y="6"/>
                      </a:lnTo>
                      <a:lnTo>
                        <a:pt x="4476" y="6"/>
                      </a:lnTo>
                      <a:lnTo>
                        <a:pt x="4476" y="12"/>
                      </a:lnTo>
                      <a:lnTo>
                        <a:pt x="4482" y="12"/>
                      </a:lnTo>
                      <a:lnTo>
                        <a:pt x="4488" y="12"/>
                      </a:lnTo>
                      <a:lnTo>
                        <a:pt x="4494" y="12"/>
                      </a:lnTo>
                      <a:lnTo>
                        <a:pt x="4494" y="18"/>
                      </a:lnTo>
                      <a:lnTo>
                        <a:pt x="4500" y="18"/>
                      </a:lnTo>
                      <a:lnTo>
                        <a:pt x="4506" y="18"/>
                      </a:lnTo>
                      <a:lnTo>
                        <a:pt x="4512" y="18"/>
                      </a:lnTo>
                      <a:lnTo>
                        <a:pt x="4518" y="18"/>
                      </a:lnTo>
                      <a:lnTo>
                        <a:pt x="4518" y="24"/>
                      </a:lnTo>
                      <a:lnTo>
                        <a:pt x="4524" y="24"/>
                      </a:lnTo>
                      <a:lnTo>
                        <a:pt x="4530" y="24"/>
                      </a:lnTo>
                      <a:lnTo>
                        <a:pt x="4536" y="24"/>
                      </a:lnTo>
                      <a:lnTo>
                        <a:pt x="4536" y="30"/>
                      </a:lnTo>
                      <a:lnTo>
                        <a:pt x="4542" y="30"/>
                      </a:lnTo>
                      <a:lnTo>
                        <a:pt x="4548" y="30"/>
                      </a:lnTo>
                      <a:lnTo>
                        <a:pt x="4554" y="30"/>
                      </a:lnTo>
                      <a:lnTo>
                        <a:pt x="4554" y="36"/>
                      </a:lnTo>
                      <a:lnTo>
                        <a:pt x="4560" y="36"/>
                      </a:lnTo>
                      <a:lnTo>
                        <a:pt x="4566" y="36"/>
                      </a:lnTo>
                      <a:lnTo>
                        <a:pt x="4572" y="36"/>
                      </a:lnTo>
                      <a:lnTo>
                        <a:pt x="4572" y="42"/>
                      </a:lnTo>
                      <a:lnTo>
                        <a:pt x="4578" y="42"/>
                      </a:lnTo>
                      <a:lnTo>
                        <a:pt x="4584" y="42"/>
                      </a:lnTo>
                      <a:lnTo>
                        <a:pt x="4590" y="42"/>
                      </a:lnTo>
                      <a:lnTo>
                        <a:pt x="4590" y="48"/>
                      </a:lnTo>
                      <a:lnTo>
                        <a:pt x="4596" y="48"/>
                      </a:lnTo>
                      <a:lnTo>
                        <a:pt x="4602" y="48"/>
                      </a:lnTo>
                      <a:lnTo>
                        <a:pt x="4608" y="48"/>
                      </a:lnTo>
                      <a:lnTo>
                        <a:pt x="4608" y="54"/>
                      </a:lnTo>
                      <a:lnTo>
                        <a:pt x="4614" y="54"/>
                      </a:lnTo>
                      <a:lnTo>
                        <a:pt x="4620" y="54"/>
                      </a:lnTo>
                      <a:lnTo>
                        <a:pt x="4626" y="54"/>
                      </a:lnTo>
                      <a:lnTo>
                        <a:pt x="4632" y="60"/>
                      </a:lnTo>
                      <a:lnTo>
                        <a:pt x="4638" y="60"/>
                      </a:lnTo>
                      <a:lnTo>
                        <a:pt x="4644" y="60"/>
                      </a:lnTo>
                      <a:lnTo>
                        <a:pt x="4650" y="60"/>
                      </a:lnTo>
                      <a:lnTo>
                        <a:pt x="4650" y="66"/>
                      </a:lnTo>
                      <a:lnTo>
                        <a:pt x="4656" y="66"/>
                      </a:lnTo>
                      <a:lnTo>
                        <a:pt x="4662" y="66"/>
                      </a:lnTo>
                      <a:lnTo>
                        <a:pt x="4668" y="66"/>
                      </a:lnTo>
                      <a:lnTo>
                        <a:pt x="4674" y="66"/>
                      </a:lnTo>
                      <a:lnTo>
                        <a:pt x="4674" y="72"/>
                      </a:lnTo>
                      <a:lnTo>
                        <a:pt x="4680" y="72"/>
                      </a:lnTo>
                      <a:lnTo>
                        <a:pt x="4686" y="72"/>
                      </a:lnTo>
                      <a:lnTo>
                        <a:pt x="4692" y="72"/>
                      </a:lnTo>
                      <a:lnTo>
                        <a:pt x="4698" y="72"/>
                      </a:lnTo>
                      <a:lnTo>
                        <a:pt x="4698" y="78"/>
                      </a:lnTo>
                      <a:lnTo>
                        <a:pt x="4704" y="78"/>
                      </a:lnTo>
                      <a:lnTo>
                        <a:pt x="4710" y="78"/>
                      </a:lnTo>
                      <a:lnTo>
                        <a:pt x="4716" y="78"/>
                      </a:lnTo>
                      <a:lnTo>
                        <a:pt x="4722" y="84"/>
                      </a:lnTo>
                      <a:lnTo>
                        <a:pt x="4728" y="84"/>
                      </a:lnTo>
                      <a:lnTo>
                        <a:pt x="4734" y="84"/>
                      </a:lnTo>
                      <a:lnTo>
                        <a:pt x="4740" y="84"/>
                      </a:lnTo>
                      <a:lnTo>
                        <a:pt x="4740" y="90"/>
                      </a:lnTo>
                      <a:lnTo>
                        <a:pt x="4746" y="90"/>
                      </a:lnTo>
                      <a:lnTo>
                        <a:pt x="4752" y="90"/>
                      </a:lnTo>
                      <a:lnTo>
                        <a:pt x="4758" y="90"/>
                      </a:lnTo>
                      <a:lnTo>
                        <a:pt x="4764" y="90"/>
                      </a:lnTo>
                      <a:lnTo>
                        <a:pt x="4764" y="96"/>
                      </a:lnTo>
                      <a:lnTo>
                        <a:pt x="4770" y="96"/>
                      </a:lnTo>
                      <a:lnTo>
                        <a:pt x="4776" y="96"/>
                      </a:lnTo>
                      <a:lnTo>
                        <a:pt x="4782" y="96"/>
                      </a:lnTo>
                      <a:lnTo>
                        <a:pt x="4788" y="96"/>
                      </a:lnTo>
                      <a:lnTo>
                        <a:pt x="4788" y="102"/>
                      </a:lnTo>
                      <a:lnTo>
                        <a:pt x="4794" y="102"/>
                      </a:lnTo>
                      <a:lnTo>
                        <a:pt x="4800" y="102"/>
                      </a:lnTo>
                      <a:lnTo>
                        <a:pt x="4806" y="102"/>
                      </a:lnTo>
                      <a:lnTo>
                        <a:pt x="4812" y="102"/>
                      </a:lnTo>
                      <a:lnTo>
                        <a:pt x="4818" y="102"/>
                      </a:lnTo>
                      <a:lnTo>
                        <a:pt x="4818" y="108"/>
                      </a:lnTo>
                      <a:lnTo>
                        <a:pt x="4824" y="108"/>
                      </a:lnTo>
                      <a:lnTo>
                        <a:pt x="4830" y="108"/>
                      </a:lnTo>
                      <a:lnTo>
                        <a:pt x="4836" y="108"/>
                      </a:lnTo>
                      <a:lnTo>
                        <a:pt x="4842" y="108"/>
                      </a:lnTo>
                      <a:lnTo>
                        <a:pt x="4848" y="108"/>
                      </a:lnTo>
                      <a:lnTo>
                        <a:pt x="4854" y="114"/>
                      </a:lnTo>
                      <a:lnTo>
                        <a:pt x="4860" y="114"/>
                      </a:lnTo>
                      <a:lnTo>
                        <a:pt x="4866" y="114"/>
                      </a:lnTo>
                      <a:lnTo>
                        <a:pt x="4872" y="114"/>
                      </a:lnTo>
                      <a:lnTo>
                        <a:pt x="4878" y="114"/>
                      </a:lnTo>
                      <a:lnTo>
                        <a:pt x="4878" y="120"/>
                      </a:lnTo>
                      <a:lnTo>
                        <a:pt x="4884" y="120"/>
                      </a:lnTo>
                      <a:lnTo>
                        <a:pt x="4890" y="120"/>
                      </a:lnTo>
                      <a:lnTo>
                        <a:pt x="4896" y="120"/>
                      </a:lnTo>
                      <a:lnTo>
                        <a:pt x="4902" y="120"/>
                      </a:lnTo>
                      <a:lnTo>
                        <a:pt x="4902" y="126"/>
                      </a:lnTo>
                      <a:lnTo>
                        <a:pt x="4908" y="126"/>
                      </a:lnTo>
                      <a:lnTo>
                        <a:pt x="4914" y="126"/>
                      </a:lnTo>
                      <a:lnTo>
                        <a:pt x="4920" y="126"/>
                      </a:lnTo>
                      <a:lnTo>
                        <a:pt x="4926" y="126"/>
                      </a:lnTo>
                      <a:lnTo>
                        <a:pt x="4932" y="132"/>
                      </a:lnTo>
                      <a:lnTo>
                        <a:pt x="4938" y="132"/>
                      </a:lnTo>
                      <a:lnTo>
                        <a:pt x="4944" y="132"/>
                      </a:lnTo>
                      <a:lnTo>
                        <a:pt x="4950" y="132"/>
                      </a:lnTo>
                      <a:lnTo>
                        <a:pt x="4950" y="138"/>
                      </a:lnTo>
                      <a:lnTo>
                        <a:pt x="4956" y="138"/>
                      </a:lnTo>
                      <a:lnTo>
                        <a:pt x="4962" y="138"/>
                      </a:lnTo>
                      <a:lnTo>
                        <a:pt x="4968" y="138"/>
                      </a:lnTo>
                      <a:lnTo>
                        <a:pt x="4974" y="138"/>
                      </a:lnTo>
                      <a:lnTo>
                        <a:pt x="4974" y="144"/>
                      </a:lnTo>
                      <a:lnTo>
                        <a:pt x="4980" y="144"/>
                      </a:lnTo>
                      <a:lnTo>
                        <a:pt x="4986" y="144"/>
                      </a:lnTo>
                      <a:lnTo>
                        <a:pt x="4992" y="144"/>
                      </a:lnTo>
                      <a:lnTo>
                        <a:pt x="4998" y="150"/>
                      </a:lnTo>
                      <a:lnTo>
                        <a:pt x="5004" y="150"/>
                      </a:lnTo>
                      <a:lnTo>
                        <a:pt x="5010" y="150"/>
                      </a:lnTo>
                      <a:lnTo>
                        <a:pt x="5016" y="150"/>
                      </a:lnTo>
                      <a:lnTo>
                        <a:pt x="5022" y="150"/>
                      </a:lnTo>
                      <a:lnTo>
                        <a:pt x="5022" y="156"/>
                      </a:lnTo>
                      <a:lnTo>
                        <a:pt x="5028" y="156"/>
                      </a:lnTo>
                      <a:lnTo>
                        <a:pt x="5034" y="156"/>
                      </a:lnTo>
                      <a:lnTo>
                        <a:pt x="5040" y="156"/>
                      </a:lnTo>
                      <a:lnTo>
                        <a:pt x="5046" y="156"/>
                      </a:lnTo>
                      <a:lnTo>
                        <a:pt x="5052" y="156"/>
                      </a:lnTo>
                      <a:lnTo>
                        <a:pt x="5052" y="162"/>
                      </a:lnTo>
                      <a:lnTo>
                        <a:pt x="5058" y="162"/>
                      </a:lnTo>
                      <a:lnTo>
                        <a:pt x="5064" y="162"/>
                      </a:lnTo>
                      <a:lnTo>
                        <a:pt x="5070" y="162"/>
                      </a:lnTo>
                      <a:lnTo>
                        <a:pt x="5076" y="162"/>
                      </a:lnTo>
                      <a:lnTo>
                        <a:pt x="5082" y="168"/>
                      </a:lnTo>
                      <a:lnTo>
                        <a:pt x="5088" y="168"/>
                      </a:lnTo>
                      <a:lnTo>
                        <a:pt x="5094" y="168"/>
                      </a:lnTo>
                      <a:lnTo>
                        <a:pt x="5100" y="168"/>
                      </a:lnTo>
                      <a:lnTo>
                        <a:pt x="5106" y="168"/>
                      </a:lnTo>
                      <a:lnTo>
                        <a:pt x="5106" y="174"/>
                      </a:lnTo>
                      <a:lnTo>
                        <a:pt x="5112" y="174"/>
                      </a:lnTo>
                      <a:lnTo>
                        <a:pt x="5118" y="174"/>
                      </a:lnTo>
                      <a:lnTo>
                        <a:pt x="5124" y="174"/>
                      </a:lnTo>
                      <a:lnTo>
                        <a:pt x="5130" y="174"/>
                      </a:lnTo>
                      <a:lnTo>
                        <a:pt x="5136" y="174"/>
                      </a:lnTo>
                      <a:lnTo>
                        <a:pt x="5136" y="180"/>
                      </a:lnTo>
                      <a:lnTo>
                        <a:pt x="5142" y="180"/>
                      </a:lnTo>
                      <a:lnTo>
                        <a:pt x="5148" y="180"/>
                      </a:lnTo>
                      <a:lnTo>
                        <a:pt x="5154" y="180"/>
                      </a:lnTo>
                      <a:lnTo>
                        <a:pt x="5160" y="180"/>
                      </a:lnTo>
                      <a:lnTo>
                        <a:pt x="5166" y="180"/>
                      </a:lnTo>
                      <a:lnTo>
                        <a:pt x="5166" y="186"/>
                      </a:lnTo>
                      <a:lnTo>
                        <a:pt x="5172" y="186"/>
                      </a:lnTo>
                      <a:lnTo>
                        <a:pt x="5178" y="186"/>
                      </a:lnTo>
                      <a:lnTo>
                        <a:pt x="5184" y="186"/>
                      </a:lnTo>
                      <a:lnTo>
                        <a:pt x="5190" y="186"/>
                      </a:lnTo>
                      <a:lnTo>
                        <a:pt x="5196" y="186"/>
                      </a:lnTo>
                      <a:lnTo>
                        <a:pt x="5202" y="186"/>
                      </a:lnTo>
                      <a:lnTo>
                        <a:pt x="5202" y="192"/>
                      </a:lnTo>
                      <a:lnTo>
                        <a:pt x="5208" y="192"/>
                      </a:lnTo>
                      <a:lnTo>
                        <a:pt x="5214" y="192"/>
                      </a:lnTo>
                      <a:lnTo>
                        <a:pt x="5220" y="192"/>
                      </a:lnTo>
                      <a:lnTo>
                        <a:pt x="5226" y="192"/>
                      </a:lnTo>
                      <a:lnTo>
                        <a:pt x="5232" y="192"/>
                      </a:lnTo>
                      <a:lnTo>
                        <a:pt x="5238" y="192"/>
                      </a:lnTo>
                      <a:lnTo>
                        <a:pt x="5244" y="192"/>
                      </a:lnTo>
                      <a:lnTo>
                        <a:pt x="5244" y="198"/>
                      </a:lnTo>
                      <a:lnTo>
                        <a:pt x="5250" y="198"/>
                      </a:lnTo>
                      <a:lnTo>
                        <a:pt x="5256" y="198"/>
                      </a:lnTo>
                      <a:lnTo>
                        <a:pt x="5262" y="198"/>
                      </a:lnTo>
                      <a:lnTo>
                        <a:pt x="5268" y="198"/>
                      </a:lnTo>
                      <a:lnTo>
                        <a:pt x="5274" y="198"/>
                      </a:lnTo>
                    </a:path>
                  </a:pathLst>
                </a:custGeom>
                <a:noFill/>
                <a:ln w="1270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dirty="0"/>
                </a:p>
              </p:txBody>
            </p:sp>
            <p:sp>
              <p:nvSpPr>
                <p:cNvPr id="253" name="Freeform 253">
                  <a:extLst>
                    <a:ext uri="{FF2B5EF4-FFF2-40B4-BE49-F238E27FC236}">
                      <a16:creationId xmlns:a16="http://schemas.microsoft.com/office/drawing/2014/main" id="{2B8E5A90-C013-0D36-2505-564FCECC3312}"/>
                    </a:ext>
                  </a:extLst>
                </p:cNvPr>
                <p:cNvSpPr>
                  <a:spLocks/>
                </p:cNvSpPr>
                <p:nvPr/>
              </p:nvSpPr>
              <p:spPr bwMode="auto">
                <a:xfrm>
                  <a:off x="551400" y="4572005"/>
                  <a:ext cx="4509034" cy="260751"/>
                </a:xfrm>
                <a:custGeom>
                  <a:avLst/>
                  <a:gdLst>
                    <a:gd name="T0" fmla="*/ 78 w 5274"/>
                    <a:gd name="T1" fmla="*/ 282 h 324"/>
                    <a:gd name="T2" fmla="*/ 162 w 5274"/>
                    <a:gd name="T3" fmla="*/ 282 h 324"/>
                    <a:gd name="T4" fmla="*/ 246 w 5274"/>
                    <a:gd name="T5" fmla="*/ 282 h 324"/>
                    <a:gd name="T6" fmla="*/ 330 w 5274"/>
                    <a:gd name="T7" fmla="*/ 282 h 324"/>
                    <a:gd name="T8" fmla="*/ 414 w 5274"/>
                    <a:gd name="T9" fmla="*/ 282 h 324"/>
                    <a:gd name="T10" fmla="*/ 498 w 5274"/>
                    <a:gd name="T11" fmla="*/ 282 h 324"/>
                    <a:gd name="T12" fmla="*/ 582 w 5274"/>
                    <a:gd name="T13" fmla="*/ 282 h 324"/>
                    <a:gd name="T14" fmla="*/ 666 w 5274"/>
                    <a:gd name="T15" fmla="*/ 282 h 324"/>
                    <a:gd name="T16" fmla="*/ 750 w 5274"/>
                    <a:gd name="T17" fmla="*/ 282 h 324"/>
                    <a:gd name="T18" fmla="*/ 828 w 5274"/>
                    <a:gd name="T19" fmla="*/ 282 h 324"/>
                    <a:gd name="T20" fmla="*/ 912 w 5274"/>
                    <a:gd name="T21" fmla="*/ 282 h 324"/>
                    <a:gd name="T22" fmla="*/ 996 w 5274"/>
                    <a:gd name="T23" fmla="*/ 282 h 324"/>
                    <a:gd name="T24" fmla="*/ 1080 w 5274"/>
                    <a:gd name="T25" fmla="*/ 282 h 324"/>
                    <a:gd name="T26" fmla="*/ 1164 w 5274"/>
                    <a:gd name="T27" fmla="*/ 282 h 324"/>
                    <a:gd name="T28" fmla="*/ 1248 w 5274"/>
                    <a:gd name="T29" fmla="*/ 282 h 324"/>
                    <a:gd name="T30" fmla="*/ 1332 w 5274"/>
                    <a:gd name="T31" fmla="*/ 282 h 324"/>
                    <a:gd name="T32" fmla="*/ 1416 w 5274"/>
                    <a:gd name="T33" fmla="*/ 282 h 324"/>
                    <a:gd name="T34" fmla="*/ 1500 w 5274"/>
                    <a:gd name="T35" fmla="*/ 282 h 324"/>
                    <a:gd name="T36" fmla="*/ 1584 w 5274"/>
                    <a:gd name="T37" fmla="*/ 282 h 324"/>
                    <a:gd name="T38" fmla="*/ 1668 w 5274"/>
                    <a:gd name="T39" fmla="*/ 270 h 324"/>
                    <a:gd name="T40" fmla="*/ 1746 w 5274"/>
                    <a:gd name="T41" fmla="*/ 222 h 324"/>
                    <a:gd name="T42" fmla="*/ 1830 w 5274"/>
                    <a:gd name="T43" fmla="*/ 144 h 324"/>
                    <a:gd name="T44" fmla="*/ 1914 w 5274"/>
                    <a:gd name="T45" fmla="*/ 12 h 324"/>
                    <a:gd name="T46" fmla="*/ 1998 w 5274"/>
                    <a:gd name="T47" fmla="*/ 162 h 324"/>
                    <a:gd name="T48" fmla="*/ 2082 w 5274"/>
                    <a:gd name="T49" fmla="*/ 252 h 324"/>
                    <a:gd name="T50" fmla="*/ 2166 w 5274"/>
                    <a:gd name="T51" fmla="*/ 306 h 324"/>
                    <a:gd name="T52" fmla="*/ 2250 w 5274"/>
                    <a:gd name="T53" fmla="*/ 324 h 324"/>
                    <a:gd name="T54" fmla="*/ 2334 w 5274"/>
                    <a:gd name="T55" fmla="*/ 318 h 324"/>
                    <a:gd name="T56" fmla="*/ 2418 w 5274"/>
                    <a:gd name="T57" fmla="*/ 288 h 324"/>
                    <a:gd name="T58" fmla="*/ 2502 w 5274"/>
                    <a:gd name="T59" fmla="*/ 216 h 324"/>
                    <a:gd name="T60" fmla="*/ 2580 w 5274"/>
                    <a:gd name="T61" fmla="*/ 96 h 324"/>
                    <a:gd name="T62" fmla="*/ 2664 w 5274"/>
                    <a:gd name="T63" fmla="*/ 42 h 324"/>
                    <a:gd name="T64" fmla="*/ 2748 w 5274"/>
                    <a:gd name="T65" fmla="*/ 186 h 324"/>
                    <a:gd name="T66" fmla="*/ 2832 w 5274"/>
                    <a:gd name="T67" fmla="*/ 270 h 324"/>
                    <a:gd name="T68" fmla="*/ 2916 w 5274"/>
                    <a:gd name="T69" fmla="*/ 312 h 324"/>
                    <a:gd name="T70" fmla="*/ 3000 w 5274"/>
                    <a:gd name="T71" fmla="*/ 324 h 324"/>
                    <a:gd name="T72" fmla="*/ 3084 w 5274"/>
                    <a:gd name="T73" fmla="*/ 312 h 324"/>
                    <a:gd name="T74" fmla="*/ 3168 w 5274"/>
                    <a:gd name="T75" fmla="*/ 270 h 324"/>
                    <a:gd name="T76" fmla="*/ 3252 w 5274"/>
                    <a:gd name="T77" fmla="*/ 192 h 324"/>
                    <a:gd name="T78" fmla="*/ 3336 w 5274"/>
                    <a:gd name="T79" fmla="*/ 48 h 324"/>
                    <a:gd name="T80" fmla="*/ 3420 w 5274"/>
                    <a:gd name="T81" fmla="*/ 102 h 324"/>
                    <a:gd name="T82" fmla="*/ 3504 w 5274"/>
                    <a:gd name="T83" fmla="*/ 204 h 324"/>
                    <a:gd name="T84" fmla="*/ 3582 w 5274"/>
                    <a:gd name="T85" fmla="*/ 258 h 324"/>
                    <a:gd name="T86" fmla="*/ 3666 w 5274"/>
                    <a:gd name="T87" fmla="*/ 282 h 324"/>
                    <a:gd name="T88" fmla="*/ 3750 w 5274"/>
                    <a:gd name="T89" fmla="*/ 282 h 324"/>
                    <a:gd name="T90" fmla="*/ 3834 w 5274"/>
                    <a:gd name="T91" fmla="*/ 282 h 324"/>
                    <a:gd name="T92" fmla="*/ 3918 w 5274"/>
                    <a:gd name="T93" fmla="*/ 282 h 324"/>
                    <a:gd name="T94" fmla="*/ 4002 w 5274"/>
                    <a:gd name="T95" fmla="*/ 276 h 324"/>
                    <a:gd name="T96" fmla="*/ 4086 w 5274"/>
                    <a:gd name="T97" fmla="*/ 276 h 324"/>
                    <a:gd name="T98" fmla="*/ 4170 w 5274"/>
                    <a:gd name="T99" fmla="*/ 276 h 324"/>
                    <a:gd name="T100" fmla="*/ 4254 w 5274"/>
                    <a:gd name="T101" fmla="*/ 276 h 324"/>
                    <a:gd name="T102" fmla="*/ 4338 w 5274"/>
                    <a:gd name="T103" fmla="*/ 276 h 324"/>
                    <a:gd name="T104" fmla="*/ 4422 w 5274"/>
                    <a:gd name="T105" fmla="*/ 276 h 324"/>
                    <a:gd name="T106" fmla="*/ 4500 w 5274"/>
                    <a:gd name="T107" fmla="*/ 276 h 324"/>
                    <a:gd name="T108" fmla="*/ 4584 w 5274"/>
                    <a:gd name="T109" fmla="*/ 276 h 324"/>
                    <a:gd name="T110" fmla="*/ 4668 w 5274"/>
                    <a:gd name="T111" fmla="*/ 276 h 324"/>
                    <a:gd name="T112" fmla="*/ 4752 w 5274"/>
                    <a:gd name="T113" fmla="*/ 276 h 324"/>
                    <a:gd name="T114" fmla="*/ 4836 w 5274"/>
                    <a:gd name="T115" fmla="*/ 276 h 324"/>
                    <a:gd name="T116" fmla="*/ 4920 w 5274"/>
                    <a:gd name="T117" fmla="*/ 276 h 324"/>
                    <a:gd name="T118" fmla="*/ 5004 w 5274"/>
                    <a:gd name="T119" fmla="*/ 276 h 324"/>
                    <a:gd name="T120" fmla="*/ 5088 w 5274"/>
                    <a:gd name="T121" fmla="*/ 276 h 324"/>
                    <a:gd name="T122" fmla="*/ 5172 w 5274"/>
                    <a:gd name="T123" fmla="*/ 276 h 324"/>
                    <a:gd name="T124" fmla="*/ 5250 w 5274"/>
                    <a:gd name="T125" fmla="*/ 276 h 3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274" h="324">
                      <a:moveTo>
                        <a:pt x="0" y="282"/>
                      </a:moveTo>
                      <a:lnTo>
                        <a:pt x="0" y="282"/>
                      </a:lnTo>
                      <a:lnTo>
                        <a:pt x="6" y="282"/>
                      </a:lnTo>
                      <a:lnTo>
                        <a:pt x="12" y="282"/>
                      </a:lnTo>
                      <a:lnTo>
                        <a:pt x="18" y="282"/>
                      </a:lnTo>
                      <a:lnTo>
                        <a:pt x="24" y="282"/>
                      </a:lnTo>
                      <a:lnTo>
                        <a:pt x="30" y="282"/>
                      </a:lnTo>
                      <a:lnTo>
                        <a:pt x="36" y="282"/>
                      </a:lnTo>
                      <a:lnTo>
                        <a:pt x="42" y="282"/>
                      </a:lnTo>
                      <a:lnTo>
                        <a:pt x="48" y="282"/>
                      </a:lnTo>
                      <a:lnTo>
                        <a:pt x="54" y="282"/>
                      </a:lnTo>
                      <a:lnTo>
                        <a:pt x="60" y="282"/>
                      </a:lnTo>
                      <a:lnTo>
                        <a:pt x="66" y="282"/>
                      </a:lnTo>
                      <a:lnTo>
                        <a:pt x="72" y="282"/>
                      </a:lnTo>
                      <a:lnTo>
                        <a:pt x="78" y="282"/>
                      </a:lnTo>
                      <a:lnTo>
                        <a:pt x="84" y="282"/>
                      </a:lnTo>
                      <a:lnTo>
                        <a:pt x="90" y="282"/>
                      </a:lnTo>
                      <a:lnTo>
                        <a:pt x="96" y="282"/>
                      </a:lnTo>
                      <a:lnTo>
                        <a:pt x="102" y="282"/>
                      </a:lnTo>
                      <a:lnTo>
                        <a:pt x="108" y="282"/>
                      </a:lnTo>
                      <a:lnTo>
                        <a:pt x="114" y="282"/>
                      </a:lnTo>
                      <a:lnTo>
                        <a:pt x="120" y="282"/>
                      </a:lnTo>
                      <a:lnTo>
                        <a:pt x="126" y="282"/>
                      </a:lnTo>
                      <a:lnTo>
                        <a:pt x="132" y="282"/>
                      </a:lnTo>
                      <a:lnTo>
                        <a:pt x="138" y="282"/>
                      </a:lnTo>
                      <a:lnTo>
                        <a:pt x="144" y="282"/>
                      </a:lnTo>
                      <a:lnTo>
                        <a:pt x="150" y="282"/>
                      </a:lnTo>
                      <a:lnTo>
                        <a:pt x="156" y="282"/>
                      </a:lnTo>
                      <a:lnTo>
                        <a:pt x="162" y="282"/>
                      </a:lnTo>
                      <a:lnTo>
                        <a:pt x="168" y="282"/>
                      </a:lnTo>
                      <a:lnTo>
                        <a:pt x="174" y="282"/>
                      </a:lnTo>
                      <a:lnTo>
                        <a:pt x="180" y="282"/>
                      </a:lnTo>
                      <a:lnTo>
                        <a:pt x="186" y="282"/>
                      </a:lnTo>
                      <a:lnTo>
                        <a:pt x="192" y="282"/>
                      </a:lnTo>
                      <a:lnTo>
                        <a:pt x="198" y="282"/>
                      </a:lnTo>
                      <a:lnTo>
                        <a:pt x="204" y="282"/>
                      </a:lnTo>
                      <a:lnTo>
                        <a:pt x="210" y="282"/>
                      </a:lnTo>
                      <a:lnTo>
                        <a:pt x="216" y="282"/>
                      </a:lnTo>
                      <a:lnTo>
                        <a:pt x="222" y="282"/>
                      </a:lnTo>
                      <a:lnTo>
                        <a:pt x="228" y="282"/>
                      </a:lnTo>
                      <a:lnTo>
                        <a:pt x="234" y="282"/>
                      </a:lnTo>
                      <a:lnTo>
                        <a:pt x="240" y="282"/>
                      </a:lnTo>
                      <a:lnTo>
                        <a:pt x="246" y="282"/>
                      </a:lnTo>
                      <a:lnTo>
                        <a:pt x="252" y="282"/>
                      </a:lnTo>
                      <a:lnTo>
                        <a:pt x="258" y="282"/>
                      </a:lnTo>
                      <a:lnTo>
                        <a:pt x="264" y="282"/>
                      </a:lnTo>
                      <a:lnTo>
                        <a:pt x="270" y="282"/>
                      </a:lnTo>
                      <a:lnTo>
                        <a:pt x="276" y="282"/>
                      </a:lnTo>
                      <a:lnTo>
                        <a:pt x="282" y="282"/>
                      </a:lnTo>
                      <a:lnTo>
                        <a:pt x="288" y="282"/>
                      </a:lnTo>
                      <a:lnTo>
                        <a:pt x="294" y="282"/>
                      </a:lnTo>
                      <a:lnTo>
                        <a:pt x="300" y="282"/>
                      </a:lnTo>
                      <a:lnTo>
                        <a:pt x="306" y="282"/>
                      </a:lnTo>
                      <a:lnTo>
                        <a:pt x="312" y="282"/>
                      </a:lnTo>
                      <a:lnTo>
                        <a:pt x="318" y="282"/>
                      </a:lnTo>
                      <a:lnTo>
                        <a:pt x="324" y="282"/>
                      </a:lnTo>
                      <a:lnTo>
                        <a:pt x="330" y="282"/>
                      </a:lnTo>
                      <a:lnTo>
                        <a:pt x="336" y="282"/>
                      </a:lnTo>
                      <a:lnTo>
                        <a:pt x="342" y="282"/>
                      </a:lnTo>
                      <a:lnTo>
                        <a:pt x="348" y="282"/>
                      </a:lnTo>
                      <a:lnTo>
                        <a:pt x="354" y="282"/>
                      </a:lnTo>
                      <a:lnTo>
                        <a:pt x="360" y="282"/>
                      </a:lnTo>
                      <a:lnTo>
                        <a:pt x="366" y="282"/>
                      </a:lnTo>
                      <a:lnTo>
                        <a:pt x="372" y="282"/>
                      </a:lnTo>
                      <a:lnTo>
                        <a:pt x="378" y="282"/>
                      </a:lnTo>
                      <a:lnTo>
                        <a:pt x="384" y="282"/>
                      </a:lnTo>
                      <a:lnTo>
                        <a:pt x="390" y="282"/>
                      </a:lnTo>
                      <a:lnTo>
                        <a:pt x="396" y="282"/>
                      </a:lnTo>
                      <a:lnTo>
                        <a:pt x="402" y="282"/>
                      </a:lnTo>
                      <a:lnTo>
                        <a:pt x="408" y="282"/>
                      </a:lnTo>
                      <a:lnTo>
                        <a:pt x="414" y="282"/>
                      </a:lnTo>
                      <a:lnTo>
                        <a:pt x="420" y="282"/>
                      </a:lnTo>
                      <a:lnTo>
                        <a:pt x="426" y="282"/>
                      </a:lnTo>
                      <a:lnTo>
                        <a:pt x="432" y="282"/>
                      </a:lnTo>
                      <a:lnTo>
                        <a:pt x="438" y="282"/>
                      </a:lnTo>
                      <a:lnTo>
                        <a:pt x="444" y="282"/>
                      </a:lnTo>
                      <a:lnTo>
                        <a:pt x="450" y="282"/>
                      </a:lnTo>
                      <a:lnTo>
                        <a:pt x="456" y="282"/>
                      </a:lnTo>
                      <a:lnTo>
                        <a:pt x="462" y="282"/>
                      </a:lnTo>
                      <a:lnTo>
                        <a:pt x="468" y="282"/>
                      </a:lnTo>
                      <a:lnTo>
                        <a:pt x="474" y="282"/>
                      </a:lnTo>
                      <a:lnTo>
                        <a:pt x="480" y="282"/>
                      </a:lnTo>
                      <a:lnTo>
                        <a:pt x="486" y="282"/>
                      </a:lnTo>
                      <a:lnTo>
                        <a:pt x="492" y="282"/>
                      </a:lnTo>
                      <a:lnTo>
                        <a:pt x="498" y="282"/>
                      </a:lnTo>
                      <a:lnTo>
                        <a:pt x="504" y="282"/>
                      </a:lnTo>
                      <a:lnTo>
                        <a:pt x="510" y="282"/>
                      </a:lnTo>
                      <a:lnTo>
                        <a:pt x="516" y="282"/>
                      </a:lnTo>
                      <a:lnTo>
                        <a:pt x="522" y="282"/>
                      </a:lnTo>
                      <a:lnTo>
                        <a:pt x="528" y="282"/>
                      </a:lnTo>
                      <a:lnTo>
                        <a:pt x="534" y="282"/>
                      </a:lnTo>
                      <a:lnTo>
                        <a:pt x="540" y="282"/>
                      </a:lnTo>
                      <a:lnTo>
                        <a:pt x="546" y="282"/>
                      </a:lnTo>
                      <a:lnTo>
                        <a:pt x="552" y="282"/>
                      </a:lnTo>
                      <a:lnTo>
                        <a:pt x="558" y="282"/>
                      </a:lnTo>
                      <a:lnTo>
                        <a:pt x="564" y="282"/>
                      </a:lnTo>
                      <a:lnTo>
                        <a:pt x="570" y="282"/>
                      </a:lnTo>
                      <a:lnTo>
                        <a:pt x="576" y="282"/>
                      </a:lnTo>
                      <a:lnTo>
                        <a:pt x="582" y="282"/>
                      </a:lnTo>
                      <a:lnTo>
                        <a:pt x="588" y="282"/>
                      </a:lnTo>
                      <a:lnTo>
                        <a:pt x="594" y="282"/>
                      </a:lnTo>
                      <a:lnTo>
                        <a:pt x="600" y="282"/>
                      </a:lnTo>
                      <a:lnTo>
                        <a:pt x="606" y="282"/>
                      </a:lnTo>
                      <a:lnTo>
                        <a:pt x="612" y="282"/>
                      </a:lnTo>
                      <a:lnTo>
                        <a:pt x="618" y="282"/>
                      </a:lnTo>
                      <a:lnTo>
                        <a:pt x="624" y="282"/>
                      </a:lnTo>
                      <a:lnTo>
                        <a:pt x="630" y="282"/>
                      </a:lnTo>
                      <a:lnTo>
                        <a:pt x="636" y="282"/>
                      </a:lnTo>
                      <a:lnTo>
                        <a:pt x="642" y="282"/>
                      </a:lnTo>
                      <a:lnTo>
                        <a:pt x="648" y="282"/>
                      </a:lnTo>
                      <a:lnTo>
                        <a:pt x="654" y="282"/>
                      </a:lnTo>
                      <a:lnTo>
                        <a:pt x="660" y="282"/>
                      </a:lnTo>
                      <a:lnTo>
                        <a:pt x="666" y="282"/>
                      </a:lnTo>
                      <a:lnTo>
                        <a:pt x="672" y="282"/>
                      </a:lnTo>
                      <a:lnTo>
                        <a:pt x="678" y="282"/>
                      </a:lnTo>
                      <a:lnTo>
                        <a:pt x="684" y="282"/>
                      </a:lnTo>
                      <a:lnTo>
                        <a:pt x="690" y="282"/>
                      </a:lnTo>
                      <a:lnTo>
                        <a:pt x="696" y="282"/>
                      </a:lnTo>
                      <a:lnTo>
                        <a:pt x="702" y="282"/>
                      </a:lnTo>
                      <a:lnTo>
                        <a:pt x="708" y="282"/>
                      </a:lnTo>
                      <a:lnTo>
                        <a:pt x="714" y="282"/>
                      </a:lnTo>
                      <a:lnTo>
                        <a:pt x="720" y="282"/>
                      </a:lnTo>
                      <a:lnTo>
                        <a:pt x="726" y="282"/>
                      </a:lnTo>
                      <a:lnTo>
                        <a:pt x="732" y="282"/>
                      </a:lnTo>
                      <a:lnTo>
                        <a:pt x="738" y="282"/>
                      </a:lnTo>
                      <a:lnTo>
                        <a:pt x="744" y="282"/>
                      </a:lnTo>
                      <a:lnTo>
                        <a:pt x="750" y="282"/>
                      </a:lnTo>
                      <a:lnTo>
                        <a:pt x="756" y="282"/>
                      </a:lnTo>
                      <a:lnTo>
                        <a:pt x="762" y="282"/>
                      </a:lnTo>
                      <a:lnTo>
                        <a:pt x="768" y="282"/>
                      </a:lnTo>
                      <a:lnTo>
                        <a:pt x="774" y="282"/>
                      </a:lnTo>
                      <a:lnTo>
                        <a:pt x="780" y="282"/>
                      </a:lnTo>
                      <a:lnTo>
                        <a:pt x="786" y="282"/>
                      </a:lnTo>
                      <a:lnTo>
                        <a:pt x="792" y="282"/>
                      </a:lnTo>
                      <a:lnTo>
                        <a:pt x="798" y="282"/>
                      </a:lnTo>
                      <a:lnTo>
                        <a:pt x="804" y="282"/>
                      </a:lnTo>
                      <a:lnTo>
                        <a:pt x="810" y="282"/>
                      </a:lnTo>
                      <a:lnTo>
                        <a:pt x="816" y="282"/>
                      </a:lnTo>
                      <a:lnTo>
                        <a:pt x="822" y="282"/>
                      </a:lnTo>
                      <a:lnTo>
                        <a:pt x="828" y="282"/>
                      </a:lnTo>
                      <a:lnTo>
                        <a:pt x="834" y="282"/>
                      </a:lnTo>
                      <a:lnTo>
                        <a:pt x="840" y="282"/>
                      </a:lnTo>
                      <a:lnTo>
                        <a:pt x="846" y="282"/>
                      </a:lnTo>
                      <a:lnTo>
                        <a:pt x="852" y="282"/>
                      </a:lnTo>
                      <a:lnTo>
                        <a:pt x="858" y="282"/>
                      </a:lnTo>
                      <a:lnTo>
                        <a:pt x="864" y="282"/>
                      </a:lnTo>
                      <a:lnTo>
                        <a:pt x="870" y="282"/>
                      </a:lnTo>
                      <a:lnTo>
                        <a:pt x="876" y="282"/>
                      </a:lnTo>
                      <a:lnTo>
                        <a:pt x="882" y="282"/>
                      </a:lnTo>
                      <a:lnTo>
                        <a:pt x="888" y="282"/>
                      </a:lnTo>
                      <a:lnTo>
                        <a:pt x="894" y="282"/>
                      </a:lnTo>
                      <a:lnTo>
                        <a:pt x="900" y="282"/>
                      </a:lnTo>
                      <a:lnTo>
                        <a:pt x="906" y="282"/>
                      </a:lnTo>
                      <a:lnTo>
                        <a:pt x="912" y="282"/>
                      </a:lnTo>
                      <a:lnTo>
                        <a:pt x="918" y="282"/>
                      </a:lnTo>
                      <a:lnTo>
                        <a:pt x="924" y="282"/>
                      </a:lnTo>
                      <a:lnTo>
                        <a:pt x="930" y="282"/>
                      </a:lnTo>
                      <a:lnTo>
                        <a:pt x="936" y="282"/>
                      </a:lnTo>
                      <a:lnTo>
                        <a:pt x="942" y="282"/>
                      </a:lnTo>
                      <a:lnTo>
                        <a:pt x="948" y="282"/>
                      </a:lnTo>
                      <a:lnTo>
                        <a:pt x="954" y="282"/>
                      </a:lnTo>
                      <a:lnTo>
                        <a:pt x="960" y="282"/>
                      </a:lnTo>
                      <a:lnTo>
                        <a:pt x="966" y="282"/>
                      </a:lnTo>
                      <a:lnTo>
                        <a:pt x="972" y="282"/>
                      </a:lnTo>
                      <a:lnTo>
                        <a:pt x="978" y="282"/>
                      </a:lnTo>
                      <a:lnTo>
                        <a:pt x="984" y="282"/>
                      </a:lnTo>
                      <a:lnTo>
                        <a:pt x="990" y="282"/>
                      </a:lnTo>
                      <a:lnTo>
                        <a:pt x="996" y="282"/>
                      </a:lnTo>
                      <a:lnTo>
                        <a:pt x="1002" y="282"/>
                      </a:lnTo>
                      <a:lnTo>
                        <a:pt x="1008" y="282"/>
                      </a:lnTo>
                      <a:lnTo>
                        <a:pt x="1014" y="282"/>
                      </a:lnTo>
                      <a:lnTo>
                        <a:pt x="1020" y="282"/>
                      </a:lnTo>
                      <a:lnTo>
                        <a:pt x="1026" y="282"/>
                      </a:lnTo>
                      <a:lnTo>
                        <a:pt x="1032" y="282"/>
                      </a:lnTo>
                      <a:lnTo>
                        <a:pt x="1038" y="282"/>
                      </a:lnTo>
                      <a:lnTo>
                        <a:pt x="1044" y="282"/>
                      </a:lnTo>
                      <a:lnTo>
                        <a:pt x="1050" y="282"/>
                      </a:lnTo>
                      <a:lnTo>
                        <a:pt x="1056" y="282"/>
                      </a:lnTo>
                      <a:lnTo>
                        <a:pt x="1062" y="282"/>
                      </a:lnTo>
                      <a:lnTo>
                        <a:pt x="1068" y="282"/>
                      </a:lnTo>
                      <a:lnTo>
                        <a:pt x="1074" y="282"/>
                      </a:lnTo>
                      <a:lnTo>
                        <a:pt x="1080" y="282"/>
                      </a:lnTo>
                      <a:lnTo>
                        <a:pt x="1086" y="282"/>
                      </a:lnTo>
                      <a:lnTo>
                        <a:pt x="1092" y="282"/>
                      </a:lnTo>
                      <a:lnTo>
                        <a:pt x="1098" y="282"/>
                      </a:lnTo>
                      <a:lnTo>
                        <a:pt x="1104" y="282"/>
                      </a:lnTo>
                      <a:lnTo>
                        <a:pt x="1110" y="282"/>
                      </a:lnTo>
                      <a:lnTo>
                        <a:pt x="1116" y="282"/>
                      </a:lnTo>
                      <a:lnTo>
                        <a:pt x="1122" y="282"/>
                      </a:lnTo>
                      <a:lnTo>
                        <a:pt x="1128" y="282"/>
                      </a:lnTo>
                      <a:lnTo>
                        <a:pt x="1134" y="282"/>
                      </a:lnTo>
                      <a:lnTo>
                        <a:pt x="1140" y="282"/>
                      </a:lnTo>
                      <a:lnTo>
                        <a:pt x="1146" y="282"/>
                      </a:lnTo>
                      <a:lnTo>
                        <a:pt x="1152" y="282"/>
                      </a:lnTo>
                      <a:lnTo>
                        <a:pt x="1158" y="282"/>
                      </a:lnTo>
                      <a:lnTo>
                        <a:pt x="1164" y="282"/>
                      </a:lnTo>
                      <a:lnTo>
                        <a:pt x="1170" y="282"/>
                      </a:lnTo>
                      <a:lnTo>
                        <a:pt x="1176" y="282"/>
                      </a:lnTo>
                      <a:lnTo>
                        <a:pt x="1182" y="282"/>
                      </a:lnTo>
                      <a:lnTo>
                        <a:pt x="1188" y="282"/>
                      </a:lnTo>
                      <a:lnTo>
                        <a:pt x="1194" y="282"/>
                      </a:lnTo>
                      <a:lnTo>
                        <a:pt x="1200" y="282"/>
                      </a:lnTo>
                      <a:lnTo>
                        <a:pt x="1206" y="282"/>
                      </a:lnTo>
                      <a:lnTo>
                        <a:pt x="1212" y="282"/>
                      </a:lnTo>
                      <a:lnTo>
                        <a:pt x="1218" y="282"/>
                      </a:lnTo>
                      <a:lnTo>
                        <a:pt x="1224" y="282"/>
                      </a:lnTo>
                      <a:lnTo>
                        <a:pt x="1230" y="282"/>
                      </a:lnTo>
                      <a:lnTo>
                        <a:pt x="1236" y="282"/>
                      </a:lnTo>
                      <a:lnTo>
                        <a:pt x="1242" y="282"/>
                      </a:lnTo>
                      <a:lnTo>
                        <a:pt x="1248" y="282"/>
                      </a:lnTo>
                      <a:lnTo>
                        <a:pt x="1254" y="282"/>
                      </a:lnTo>
                      <a:lnTo>
                        <a:pt x="1260" y="282"/>
                      </a:lnTo>
                      <a:lnTo>
                        <a:pt x="1266" y="282"/>
                      </a:lnTo>
                      <a:lnTo>
                        <a:pt x="1272" y="282"/>
                      </a:lnTo>
                      <a:lnTo>
                        <a:pt x="1278" y="282"/>
                      </a:lnTo>
                      <a:lnTo>
                        <a:pt x="1284" y="282"/>
                      </a:lnTo>
                      <a:lnTo>
                        <a:pt x="1290" y="282"/>
                      </a:lnTo>
                      <a:lnTo>
                        <a:pt x="1296" y="282"/>
                      </a:lnTo>
                      <a:lnTo>
                        <a:pt x="1302" y="282"/>
                      </a:lnTo>
                      <a:lnTo>
                        <a:pt x="1308" y="282"/>
                      </a:lnTo>
                      <a:lnTo>
                        <a:pt x="1314" y="282"/>
                      </a:lnTo>
                      <a:lnTo>
                        <a:pt x="1320" y="282"/>
                      </a:lnTo>
                      <a:lnTo>
                        <a:pt x="1326" y="282"/>
                      </a:lnTo>
                      <a:lnTo>
                        <a:pt x="1332" y="282"/>
                      </a:lnTo>
                      <a:lnTo>
                        <a:pt x="1338" y="282"/>
                      </a:lnTo>
                      <a:lnTo>
                        <a:pt x="1344" y="282"/>
                      </a:lnTo>
                      <a:lnTo>
                        <a:pt x="1350" y="282"/>
                      </a:lnTo>
                      <a:lnTo>
                        <a:pt x="1356" y="282"/>
                      </a:lnTo>
                      <a:lnTo>
                        <a:pt x="1362" y="282"/>
                      </a:lnTo>
                      <a:lnTo>
                        <a:pt x="1368" y="282"/>
                      </a:lnTo>
                      <a:lnTo>
                        <a:pt x="1374" y="282"/>
                      </a:lnTo>
                      <a:lnTo>
                        <a:pt x="1380" y="282"/>
                      </a:lnTo>
                      <a:lnTo>
                        <a:pt x="1386" y="282"/>
                      </a:lnTo>
                      <a:lnTo>
                        <a:pt x="1392" y="282"/>
                      </a:lnTo>
                      <a:lnTo>
                        <a:pt x="1398" y="282"/>
                      </a:lnTo>
                      <a:lnTo>
                        <a:pt x="1404" y="282"/>
                      </a:lnTo>
                      <a:lnTo>
                        <a:pt x="1410" y="282"/>
                      </a:lnTo>
                      <a:lnTo>
                        <a:pt x="1416" y="282"/>
                      </a:lnTo>
                      <a:lnTo>
                        <a:pt x="1422" y="282"/>
                      </a:lnTo>
                      <a:lnTo>
                        <a:pt x="1428" y="282"/>
                      </a:lnTo>
                      <a:lnTo>
                        <a:pt x="1434" y="282"/>
                      </a:lnTo>
                      <a:lnTo>
                        <a:pt x="1440" y="282"/>
                      </a:lnTo>
                      <a:lnTo>
                        <a:pt x="1446" y="282"/>
                      </a:lnTo>
                      <a:lnTo>
                        <a:pt x="1452" y="282"/>
                      </a:lnTo>
                      <a:lnTo>
                        <a:pt x="1458" y="282"/>
                      </a:lnTo>
                      <a:lnTo>
                        <a:pt x="1464" y="282"/>
                      </a:lnTo>
                      <a:lnTo>
                        <a:pt x="1470" y="282"/>
                      </a:lnTo>
                      <a:lnTo>
                        <a:pt x="1476" y="282"/>
                      </a:lnTo>
                      <a:lnTo>
                        <a:pt x="1482" y="282"/>
                      </a:lnTo>
                      <a:lnTo>
                        <a:pt x="1488" y="282"/>
                      </a:lnTo>
                      <a:lnTo>
                        <a:pt x="1494" y="282"/>
                      </a:lnTo>
                      <a:lnTo>
                        <a:pt x="1500" y="282"/>
                      </a:lnTo>
                      <a:lnTo>
                        <a:pt x="1506" y="282"/>
                      </a:lnTo>
                      <a:lnTo>
                        <a:pt x="1512" y="282"/>
                      </a:lnTo>
                      <a:lnTo>
                        <a:pt x="1518" y="282"/>
                      </a:lnTo>
                      <a:lnTo>
                        <a:pt x="1524" y="282"/>
                      </a:lnTo>
                      <a:lnTo>
                        <a:pt x="1530" y="282"/>
                      </a:lnTo>
                      <a:lnTo>
                        <a:pt x="1536" y="282"/>
                      </a:lnTo>
                      <a:lnTo>
                        <a:pt x="1542" y="282"/>
                      </a:lnTo>
                      <a:lnTo>
                        <a:pt x="1548" y="282"/>
                      </a:lnTo>
                      <a:lnTo>
                        <a:pt x="1554" y="282"/>
                      </a:lnTo>
                      <a:lnTo>
                        <a:pt x="1560" y="282"/>
                      </a:lnTo>
                      <a:lnTo>
                        <a:pt x="1566" y="282"/>
                      </a:lnTo>
                      <a:lnTo>
                        <a:pt x="1572" y="282"/>
                      </a:lnTo>
                      <a:lnTo>
                        <a:pt x="1578" y="282"/>
                      </a:lnTo>
                      <a:lnTo>
                        <a:pt x="1584" y="282"/>
                      </a:lnTo>
                      <a:lnTo>
                        <a:pt x="1590" y="282"/>
                      </a:lnTo>
                      <a:lnTo>
                        <a:pt x="1596" y="282"/>
                      </a:lnTo>
                      <a:lnTo>
                        <a:pt x="1602" y="282"/>
                      </a:lnTo>
                      <a:lnTo>
                        <a:pt x="1608" y="282"/>
                      </a:lnTo>
                      <a:lnTo>
                        <a:pt x="1614" y="276"/>
                      </a:lnTo>
                      <a:lnTo>
                        <a:pt x="1620" y="276"/>
                      </a:lnTo>
                      <a:lnTo>
                        <a:pt x="1626" y="276"/>
                      </a:lnTo>
                      <a:lnTo>
                        <a:pt x="1632" y="276"/>
                      </a:lnTo>
                      <a:lnTo>
                        <a:pt x="1638" y="276"/>
                      </a:lnTo>
                      <a:lnTo>
                        <a:pt x="1644" y="276"/>
                      </a:lnTo>
                      <a:lnTo>
                        <a:pt x="1650" y="276"/>
                      </a:lnTo>
                      <a:lnTo>
                        <a:pt x="1656" y="276"/>
                      </a:lnTo>
                      <a:lnTo>
                        <a:pt x="1656" y="270"/>
                      </a:lnTo>
                      <a:lnTo>
                        <a:pt x="1662" y="270"/>
                      </a:lnTo>
                      <a:lnTo>
                        <a:pt x="1668" y="270"/>
                      </a:lnTo>
                      <a:lnTo>
                        <a:pt x="1674" y="270"/>
                      </a:lnTo>
                      <a:lnTo>
                        <a:pt x="1674" y="264"/>
                      </a:lnTo>
                      <a:lnTo>
                        <a:pt x="1680" y="264"/>
                      </a:lnTo>
                      <a:lnTo>
                        <a:pt x="1686" y="264"/>
                      </a:lnTo>
                      <a:lnTo>
                        <a:pt x="1692" y="258"/>
                      </a:lnTo>
                      <a:lnTo>
                        <a:pt x="1698" y="258"/>
                      </a:lnTo>
                      <a:lnTo>
                        <a:pt x="1704" y="252"/>
                      </a:lnTo>
                      <a:lnTo>
                        <a:pt x="1710" y="252"/>
                      </a:lnTo>
                      <a:lnTo>
                        <a:pt x="1710" y="246"/>
                      </a:lnTo>
                      <a:lnTo>
                        <a:pt x="1716" y="246"/>
                      </a:lnTo>
                      <a:lnTo>
                        <a:pt x="1722" y="246"/>
                      </a:lnTo>
                      <a:lnTo>
                        <a:pt x="1722" y="240"/>
                      </a:lnTo>
                      <a:lnTo>
                        <a:pt x="1728" y="240"/>
                      </a:lnTo>
                      <a:lnTo>
                        <a:pt x="1728" y="234"/>
                      </a:lnTo>
                      <a:lnTo>
                        <a:pt x="1734" y="234"/>
                      </a:lnTo>
                      <a:lnTo>
                        <a:pt x="1740" y="234"/>
                      </a:lnTo>
                      <a:lnTo>
                        <a:pt x="1740" y="228"/>
                      </a:lnTo>
                      <a:lnTo>
                        <a:pt x="1746" y="228"/>
                      </a:lnTo>
                      <a:lnTo>
                        <a:pt x="1746" y="222"/>
                      </a:lnTo>
                      <a:lnTo>
                        <a:pt x="1752" y="222"/>
                      </a:lnTo>
                      <a:lnTo>
                        <a:pt x="1752" y="216"/>
                      </a:lnTo>
                      <a:lnTo>
                        <a:pt x="1758" y="216"/>
                      </a:lnTo>
                      <a:lnTo>
                        <a:pt x="1764" y="216"/>
                      </a:lnTo>
                      <a:lnTo>
                        <a:pt x="1764" y="210"/>
                      </a:lnTo>
                      <a:lnTo>
                        <a:pt x="1770" y="210"/>
                      </a:lnTo>
                      <a:lnTo>
                        <a:pt x="1770" y="204"/>
                      </a:lnTo>
                      <a:lnTo>
                        <a:pt x="1776" y="204"/>
                      </a:lnTo>
                      <a:lnTo>
                        <a:pt x="1776" y="198"/>
                      </a:lnTo>
                      <a:lnTo>
                        <a:pt x="1782" y="198"/>
                      </a:lnTo>
                      <a:lnTo>
                        <a:pt x="1782" y="192"/>
                      </a:lnTo>
                      <a:lnTo>
                        <a:pt x="1788" y="192"/>
                      </a:lnTo>
                      <a:lnTo>
                        <a:pt x="1788" y="186"/>
                      </a:lnTo>
                      <a:lnTo>
                        <a:pt x="1794" y="186"/>
                      </a:lnTo>
                      <a:lnTo>
                        <a:pt x="1794" y="180"/>
                      </a:lnTo>
                      <a:lnTo>
                        <a:pt x="1800" y="180"/>
                      </a:lnTo>
                      <a:lnTo>
                        <a:pt x="1800" y="174"/>
                      </a:lnTo>
                      <a:lnTo>
                        <a:pt x="1806" y="174"/>
                      </a:lnTo>
                      <a:lnTo>
                        <a:pt x="1806" y="168"/>
                      </a:lnTo>
                      <a:lnTo>
                        <a:pt x="1812" y="168"/>
                      </a:lnTo>
                      <a:lnTo>
                        <a:pt x="1812" y="162"/>
                      </a:lnTo>
                      <a:lnTo>
                        <a:pt x="1818" y="162"/>
                      </a:lnTo>
                      <a:lnTo>
                        <a:pt x="1818" y="156"/>
                      </a:lnTo>
                      <a:lnTo>
                        <a:pt x="1824" y="156"/>
                      </a:lnTo>
                      <a:lnTo>
                        <a:pt x="1830" y="150"/>
                      </a:lnTo>
                      <a:lnTo>
                        <a:pt x="1830" y="144"/>
                      </a:lnTo>
                      <a:lnTo>
                        <a:pt x="1836" y="144"/>
                      </a:lnTo>
                      <a:lnTo>
                        <a:pt x="1836" y="138"/>
                      </a:lnTo>
                      <a:lnTo>
                        <a:pt x="1842" y="132"/>
                      </a:lnTo>
                      <a:lnTo>
                        <a:pt x="1842" y="126"/>
                      </a:lnTo>
                      <a:lnTo>
                        <a:pt x="1848" y="126"/>
                      </a:lnTo>
                      <a:lnTo>
                        <a:pt x="1848" y="120"/>
                      </a:lnTo>
                      <a:lnTo>
                        <a:pt x="1848" y="114"/>
                      </a:lnTo>
                      <a:lnTo>
                        <a:pt x="1854" y="114"/>
                      </a:lnTo>
                      <a:lnTo>
                        <a:pt x="1854" y="108"/>
                      </a:lnTo>
                      <a:lnTo>
                        <a:pt x="1854" y="102"/>
                      </a:lnTo>
                      <a:lnTo>
                        <a:pt x="1860" y="102"/>
                      </a:lnTo>
                      <a:lnTo>
                        <a:pt x="1860" y="96"/>
                      </a:lnTo>
                      <a:lnTo>
                        <a:pt x="1860" y="90"/>
                      </a:lnTo>
                      <a:lnTo>
                        <a:pt x="1866" y="90"/>
                      </a:lnTo>
                      <a:lnTo>
                        <a:pt x="1866" y="84"/>
                      </a:lnTo>
                      <a:lnTo>
                        <a:pt x="1866" y="78"/>
                      </a:lnTo>
                      <a:lnTo>
                        <a:pt x="1872" y="78"/>
                      </a:lnTo>
                      <a:lnTo>
                        <a:pt x="1872" y="72"/>
                      </a:lnTo>
                      <a:lnTo>
                        <a:pt x="1872" y="66"/>
                      </a:lnTo>
                      <a:lnTo>
                        <a:pt x="1878" y="66"/>
                      </a:lnTo>
                      <a:lnTo>
                        <a:pt x="1878" y="60"/>
                      </a:lnTo>
                      <a:lnTo>
                        <a:pt x="1878" y="54"/>
                      </a:lnTo>
                      <a:lnTo>
                        <a:pt x="1884" y="54"/>
                      </a:lnTo>
                      <a:lnTo>
                        <a:pt x="1884" y="48"/>
                      </a:lnTo>
                      <a:lnTo>
                        <a:pt x="1884" y="42"/>
                      </a:lnTo>
                      <a:lnTo>
                        <a:pt x="1890" y="42"/>
                      </a:lnTo>
                      <a:lnTo>
                        <a:pt x="1890" y="36"/>
                      </a:lnTo>
                      <a:lnTo>
                        <a:pt x="1890" y="30"/>
                      </a:lnTo>
                      <a:lnTo>
                        <a:pt x="1896" y="30"/>
                      </a:lnTo>
                      <a:lnTo>
                        <a:pt x="1896" y="24"/>
                      </a:lnTo>
                      <a:lnTo>
                        <a:pt x="1896" y="18"/>
                      </a:lnTo>
                      <a:lnTo>
                        <a:pt x="1902" y="18"/>
                      </a:lnTo>
                      <a:lnTo>
                        <a:pt x="1902" y="12"/>
                      </a:lnTo>
                      <a:lnTo>
                        <a:pt x="1908" y="12"/>
                      </a:lnTo>
                      <a:lnTo>
                        <a:pt x="1914" y="12"/>
                      </a:lnTo>
                      <a:lnTo>
                        <a:pt x="1920" y="12"/>
                      </a:lnTo>
                      <a:lnTo>
                        <a:pt x="1926" y="18"/>
                      </a:lnTo>
                      <a:lnTo>
                        <a:pt x="1926" y="24"/>
                      </a:lnTo>
                      <a:lnTo>
                        <a:pt x="1932" y="24"/>
                      </a:lnTo>
                      <a:lnTo>
                        <a:pt x="1932" y="30"/>
                      </a:lnTo>
                      <a:lnTo>
                        <a:pt x="1932" y="36"/>
                      </a:lnTo>
                      <a:lnTo>
                        <a:pt x="1938" y="36"/>
                      </a:lnTo>
                      <a:lnTo>
                        <a:pt x="1938" y="42"/>
                      </a:lnTo>
                      <a:lnTo>
                        <a:pt x="1938" y="48"/>
                      </a:lnTo>
                      <a:lnTo>
                        <a:pt x="1944" y="48"/>
                      </a:lnTo>
                      <a:lnTo>
                        <a:pt x="1944" y="54"/>
                      </a:lnTo>
                      <a:lnTo>
                        <a:pt x="1944" y="60"/>
                      </a:lnTo>
                      <a:lnTo>
                        <a:pt x="1950" y="60"/>
                      </a:lnTo>
                      <a:lnTo>
                        <a:pt x="1950" y="66"/>
                      </a:lnTo>
                      <a:lnTo>
                        <a:pt x="1950" y="72"/>
                      </a:lnTo>
                      <a:lnTo>
                        <a:pt x="1956" y="78"/>
                      </a:lnTo>
                      <a:lnTo>
                        <a:pt x="1956" y="84"/>
                      </a:lnTo>
                      <a:lnTo>
                        <a:pt x="1962" y="90"/>
                      </a:lnTo>
                      <a:lnTo>
                        <a:pt x="1962" y="96"/>
                      </a:lnTo>
                      <a:lnTo>
                        <a:pt x="1968" y="102"/>
                      </a:lnTo>
                      <a:lnTo>
                        <a:pt x="1968" y="108"/>
                      </a:lnTo>
                      <a:lnTo>
                        <a:pt x="1974" y="114"/>
                      </a:lnTo>
                      <a:lnTo>
                        <a:pt x="1974" y="120"/>
                      </a:lnTo>
                      <a:lnTo>
                        <a:pt x="1974" y="126"/>
                      </a:lnTo>
                      <a:lnTo>
                        <a:pt x="1980" y="126"/>
                      </a:lnTo>
                      <a:lnTo>
                        <a:pt x="1980" y="132"/>
                      </a:lnTo>
                      <a:lnTo>
                        <a:pt x="1980" y="138"/>
                      </a:lnTo>
                      <a:lnTo>
                        <a:pt x="1986" y="138"/>
                      </a:lnTo>
                      <a:lnTo>
                        <a:pt x="1986" y="144"/>
                      </a:lnTo>
                      <a:lnTo>
                        <a:pt x="1992" y="150"/>
                      </a:lnTo>
                      <a:lnTo>
                        <a:pt x="1992" y="156"/>
                      </a:lnTo>
                      <a:lnTo>
                        <a:pt x="1998" y="156"/>
                      </a:lnTo>
                      <a:lnTo>
                        <a:pt x="1998" y="162"/>
                      </a:lnTo>
                      <a:lnTo>
                        <a:pt x="2004" y="168"/>
                      </a:lnTo>
                      <a:lnTo>
                        <a:pt x="2010" y="174"/>
                      </a:lnTo>
                      <a:lnTo>
                        <a:pt x="2016" y="180"/>
                      </a:lnTo>
                      <a:lnTo>
                        <a:pt x="2016" y="186"/>
                      </a:lnTo>
                      <a:lnTo>
                        <a:pt x="2022" y="186"/>
                      </a:lnTo>
                      <a:lnTo>
                        <a:pt x="2022" y="192"/>
                      </a:lnTo>
                      <a:lnTo>
                        <a:pt x="2028" y="192"/>
                      </a:lnTo>
                      <a:lnTo>
                        <a:pt x="2028" y="198"/>
                      </a:lnTo>
                      <a:lnTo>
                        <a:pt x="2034" y="198"/>
                      </a:lnTo>
                      <a:lnTo>
                        <a:pt x="2034" y="204"/>
                      </a:lnTo>
                      <a:lnTo>
                        <a:pt x="2040" y="204"/>
                      </a:lnTo>
                      <a:lnTo>
                        <a:pt x="2040" y="210"/>
                      </a:lnTo>
                      <a:lnTo>
                        <a:pt x="2046" y="210"/>
                      </a:lnTo>
                      <a:lnTo>
                        <a:pt x="2046" y="216"/>
                      </a:lnTo>
                      <a:lnTo>
                        <a:pt x="2052" y="216"/>
                      </a:lnTo>
                      <a:lnTo>
                        <a:pt x="2052" y="222"/>
                      </a:lnTo>
                      <a:lnTo>
                        <a:pt x="2058" y="222"/>
                      </a:lnTo>
                      <a:lnTo>
                        <a:pt x="2058" y="228"/>
                      </a:lnTo>
                      <a:lnTo>
                        <a:pt x="2064" y="228"/>
                      </a:lnTo>
                      <a:lnTo>
                        <a:pt x="2064" y="234"/>
                      </a:lnTo>
                      <a:lnTo>
                        <a:pt x="2070" y="234"/>
                      </a:lnTo>
                      <a:lnTo>
                        <a:pt x="2070" y="240"/>
                      </a:lnTo>
                      <a:lnTo>
                        <a:pt x="2076" y="240"/>
                      </a:lnTo>
                      <a:lnTo>
                        <a:pt x="2076" y="246"/>
                      </a:lnTo>
                      <a:lnTo>
                        <a:pt x="2082" y="246"/>
                      </a:lnTo>
                      <a:lnTo>
                        <a:pt x="2082" y="252"/>
                      </a:lnTo>
                      <a:lnTo>
                        <a:pt x="2088" y="252"/>
                      </a:lnTo>
                      <a:lnTo>
                        <a:pt x="2088" y="258"/>
                      </a:lnTo>
                      <a:lnTo>
                        <a:pt x="2094" y="258"/>
                      </a:lnTo>
                      <a:lnTo>
                        <a:pt x="2094" y="264"/>
                      </a:lnTo>
                      <a:lnTo>
                        <a:pt x="2100" y="264"/>
                      </a:lnTo>
                      <a:lnTo>
                        <a:pt x="2100" y="270"/>
                      </a:lnTo>
                      <a:lnTo>
                        <a:pt x="2106" y="270"/>
                      </a:lnTo>
                      <a:lnTo>
                        <a:pt x="2112" y="276"/>
                      </a:lnTo>
                      <a:lnTo>
                        <a:pt x="2118" y="276"/>
                      </a:lnTo>
                      <a:lnTo>
                        <a:pt x="2118" y="282"/>
                      </a:lnTo>
                      <a:lnTo>
                        <a:pt x="2124" y="282"/>
                      </a:lnTo>
                      <a:lnTo>
                        <a:pt x="2124" y="288"/>
                      </a:lnTo>
                      <a:lnTo>
                        <a:pt x="2130" y="288"/>
                      </a:lnTo>
                      <a:lnTo>
                        <a:pt x="2136" y="288"/>
                      </a:lnTo>
                      <a:lnTo>
                        <a:pt x="2136" y="294"/>
                      </a:lnTo>
                      <a:lnTo>
                        <a:pt x="2142" y="294"/>
                      </a:lnTo>
                      <a:lnTo>
                        <a:pt x="2148" y="294"/>
                      </a:lnTo>
                      <a:lnTo>
                        <a:pt x="2148" y="300"/>
                      </a:lnTo>
                      <a:lnTo>
                        <a:pt x="2154" y="300"/>
                      </a:lnTo>
                      <a:lnTo>
                        <a:pt x="2160" y="300"/>
                      </a:lnTo>
                      <a:lnTo>
                        <a:pt x="2160" y="306"/>
                      </a:lnTo>
                      <a:lnTo>
                        <a:pt x="2166" y="306"/>
                      </a:lnTo>
                      <a:lnTo>
                        <a:pt x="2172" y="306"/>
                      </a:lnTo>
                      <a:lnTo>
                        <a:pt x="2172" y="312"/>
                      </a:lnTo>
                      <a:lnTo>
                        <a:pt x="2178" y="312"/>
                      </a:lnTo>
                      <a:lnTo>
                        <a:pt x="2184" y="312"/>
                      </a:lnTo>
                      <a:lnTo>
                        <a:pt x="2190" y="312"/>
                      </a:lnTo>
                      <a:lnTo>
                        <a:pt x="2190" y="318"/>
                      </a:lnTo>
                      <a:lnTo>
                        <a:pt x="2196" y="318"/>
                      </a:lnTo>
                      <a:lnTo>
                        <a:pt x="2202" y="318"/>
                      </a:lnTo>
                      <a:lnTo>
                        <a:pt x="2208" y="318"/>
                      </a:lnTo>
                      <a:lnTo>
                        <a:pt x="2214" y="318"/>
                      </a:lnTo>
                      <a:lnTo>
                        <a:pt x="2220" y="318"/>
                      </a:lnTo>
                      <a:lnTo>
                        <a:pt x="2226" y="318"/>
                      </a:lnTo>
                      <a:lnTo>
                        <a:pt x="2226" y="324"/>
                      </a:lnTo>
                      <a:lnTo>
                        <a:pt x="2232" y="324"/>
                      </a:lnTo>
                      <a:lnTo>
                        <a:pt x="2238" y="324"/>
                      </a:lnTo>
                      <a:lnTo>
                        <a:pt x="2244" y="324"/>
                      </a:lnTo>
                      <a:lnTo>
                        <a:pt x="2250" y="324"/>
                      </a:lnTo>
                      <a:lnTo>
                        <a:pt x="2256" y="324"/>
                      </a:lnTo>
                      <a:lnTo>
                        <a:pt x="2262" y="324"/>
                      </a:lnTo>
                      <a:lnTo>
                        <a:pt x="2268" y="324"/>
                      </a:lnTo>
                      <a:lnTo>
                        <a:pt x="2274" y="324"/>
                      </a:lnTo>
                      <a:lnTo>
                        <a:pt x="2280" y="324"/>
                      </a:lnTo>
                      <a:lnTo>
                        <a:pt x="2286" y="324"/>
                      </a:lnTo>
                      <a:lnTo>
                        <a:pt x="2292" y="324"/>
                      </a:lnTo>
                      <a:lnTo>
                        <a:pt x="2298" y="324"/>
                      </a:lnTo>
                      <a:lnTo>
                        <a:pt x="2304" y="324"/>
                      </a:lnTo>
                      <a:lnTo>
                        <a:pt x="2310" y="324"/>
                      </a:lnTo>
                      <a:lnTo>
                        <a:pt x="2316" y="324"/>
                      </a:lnTo>
                      <a:lnTo>
                        <a:pt x="2316" y="318"/>
                      </a:lnTo>
                      <a:lnTo>
                        <a:pt x="2322" y="318"/>
                      </a:lnTo>
                      <a:lnTo>
                        <a:pt x="2328" y="318"/>
                      </a:lnTo>
                      <a:lnTo>
                        <a:pt x="2334" y="318"/>
                      </a:lnTo>
                      <a:lnTo>
                        <a:pt x="2340" y="318"/>
                      </a:lnTo>
                      <a:lnTo>
                        <a:pt x="2346" y="318"/>
                      </a:lnTo>
                      <a:lnTo>
                        <a:pt x="2352" y="318"/>
                      </a:lnTo>
                      <a:lnTo>
                        <a:pt x="2358" y="312"/>
                      </a:lnTo>
                      <a:lnTo>
                        <a:pt x="2364" y="312"/>
                      </a:lnTo>
                      <a:lnTo>
                        <a:pt x="2370" y="312"/>
                      </a:lnTo>
                      <a:lnTo>
                        <a:pt x="2376" y="312"/>
                      </a:lnTo>
                      <a:lnTo>
                        <a:pt x="2376" y="306"/>
                      </a:lnTo>
                      <a:lnTo>
                        <a:pt x="2382" y="306"/>
                      </a:lnTo>
                      <a:lnTo>
                        <a:pt x="2388" y="306"/>
                      </a:lnTo>
                      <a:lnTo>
                        <a:pt x="2388" y="300"/>
                      </a:lnTo>
                      <a:lnTo>
                        <a:pt x="2394" y="300"/>
                      </a:lnTo>
                      <a:lnTo>
                        <a:pt x="2400" y="300"/>
                      </a:lnTo>
                      <a:lnTo>
                        <a:pt x="2400" y="294"/>
                      </a:lnTo>
                      <a:lnTo>
                        <a:pt x="2406" y="294"/>
                      </a:lnTo>
                      <a:lnTo>
                        <a:pt x="2412" y="294"/>
                      </a:lnTo>
                      <a:lnTo>
                        <a:pt x="2412" y="288"/>
                      </a:lnTo>
                      <a:lnTo>
                        <a:pt x="2418" y="288"/>
                      </a:lnTo>
                      <a:lnTo>
                        <a:pt x="2418" y="282"/>
                      </a:lnTo>
                      <a:lnTo>
                        <a:pt x="2424" y="282"/>
                      </a:lnTo>
                      <a:lnTo>
                        <a:pt x="2430" y="282"/>
                      </a:lnTo>
                      <a:lnTo>
                        <a:pt x="2430" y="276"/>
                      </a:lnTo>
                      <a:lnTo>
                        <a:pt x="2436" y="276"/>
                      </a:lnTo>
                      <a:lnTo>
                        <a:pt x="2436" y="270"/>
                      </a:lnTo>
                      <a:lnTo>
                        <a:pt x="2442" y="270"/>
                      </a:lnTo>
                      <a:lnTo>
                        <a:pt x="2448" y="264"/>
                      </a:lnTo>
                      <a:lnTo>
                        <a:pt x="2454" y="264"/>
                      </a:lnTo>
                      <a:lnTo>
                        <a:pt x="2454" y="258"/>
                      </a:lnTo>
                      <a:lnTo>
                        <a:pt x="2460" y="258"/>
                      </a:lnTo>
                      <a:lnTo>
                        <a:pt x="2460" y="252"/>
                      </a:lnTo>
                      <a:lnTo>
                        <a:pt x="2466" y="252"/>
                      </a:lnTo>
                      <a:lnTo>
                        <a:pt x="2466" y="246"/>
                      </a:lnTo>
                      <a:lnTo>
                        <a:pt x="2472" y="246"/>
                      </a:lnTo>
                      <a:lnTo>
                        <a:pt x="2472" y="240"/>
                      </a:lnTo>
                      <a:lnTo>
                        <a:pt x="2478" y="240"/>
                      </a:lnTo>
                      <a:lnTo>
                        <a:pt x="2478" y="234"/>
                      </a:lnTo>
                      <a:lnTo>
                        <a:pt x="2484" y="234"/>
                      </a:lnTo>
                      <a:lnTo>
                        <a:pt x="2484" y="228"/>
                      </a:lnTo>
                      <a:lnTo>
                        <a:pt x="2490" y="228"/>
                      </a:lnTo>
                      <a:lnTo>
                        <a:pt x="2490" y="222"/>
                      </a:lnTo>
                      <a:lnTo>
                        <a:pt x="2496" y="222"/>
                      </a:lnTo>
                      <a:lnTo>
                        <a:pt x="2496" y="216"/>
                      </a:lnTo>
                      <a:lnTo>
                        <a:pt x="2502" y="216"/>
                      </a:lnTo>
                      <a:lnTo>
                        <a:pt x="2502" y="210"/>
                      </a:lnTo>
                      <a:lnTo>
                        <a:pt x="2508" y="210"/>
                      </a:lnTo>
                      <a:lnTo>
                        <a:pt x="2508" y="204"/>
                      </a:lnTo>
                      <a:lnTo>
                        <a:pt x="2514" y="204"/>
                      </a:lnTo>
                      <a:lnTo>
                        <a:pt x="2514" y="198"/>
                      </a:lnTo>
                      <a:lnTo>
                        <a:pt x="2520" y="198"/>
                      </a:lnTo>
                      <a:lnTo>
                        <a:pt x="2520" y="192"/>
                      </a:lnTo>
                      <a:lnTo>
                        <a:pt x="2526" y="186"/>
                      </a:lnTo>
                      <a:lnTo>
                        <a:pt x="2532" y="180"/>
                      </a:lnTo>
                      <a:lnTo>
                        <a:pt x="2532" y="174"/>
                      </a:lnTo>
                      <a:lnTo>
                        <a:pt x="2538" y="174"/>
                      </a:lnTo>
                      <a:lnTo>
                        <a:pt x="2538" y="168"/>
                      </a:lnTo>
                      <a:lnTo>
                        <a:pt x="2544" y="168"/>
                      </a:lnTo>
                      <a:lnTo>
                        <a:pt x="2544" y="162"/>
                      </a:lnTo>
                      <a:lnTo>
                        <a:pt x="2550" y="162"/>
                      </a:lnTo>
                      <a:lnTo>
                        <a:pt x="2550" y="156"/>
                      </a:lnTo>
                      <a:lnTo>
                        <a:pt x="2556" y="156"/>
                      </a:lnTo>
                      <a:lnTo>
                        <a:pt x="2556" y="150"/>
                      </a:lnTo>
                      <a:lnTo>
                        <a:pt x="2562" y="144"/>
                      </a:lnTo>
                      <a:lnTo>
                        <a:pt x="2562" y="138"/>
                      </a:lnTo>
                      <a:lnTo>
                        <a:pt x="2568" y="132"/>
                      </a:lnTo>
                      <a:lnTo>
                        <a:pt x="2568" y="126"/>
                      </a:lnTo>
                      <a:lnTo>
                        <a:pt x="2574" y="126"/>
                      </a:lnTo>
                      <a:lnTo>
                        <a:pt x="2574" y="120"/>
                      </a:lnTo>
                      <a:lnTo>
                        <a:pt x="2574" y="114"/>
                      </a:lnTo>
                      <a:lnTo>
                        <a:pt x="2580" y="108"/>
                      </a:lnTo>
                      <a:lnTo>
                        <a:pt x="2580" y="102"/>
                      </a:lnTo>
                      <a:lnTo>
                        <a:pt x="2580" y="96"/>
                      </a:lnTo>
                      <a:lnTo>
                        <a:pt x="2586" y="96"/>
                      </a:lnTo>
                      <a:lnTo>
                        <a:pt x="2586" y="90"/>
                      </a:lnTo>
                      <a:lnTo>
                        <a:pt x="2586" y="84"/>
                      </a:lnTo>
                      <a:lnTo>
                        <a:pt x="2592" y="84"/>
                      </a:lnTo>
                      <a:lnTo>
                        <a:pt x="2592" y="78"/>
                      </a:lnTo>
                      <a:lnTo>
                        <a:pt x="2592" y="72"/>
                      </a:lnTo>
                      <a:lnTo>
                        <a:pt x="2598" y="72"/>
                      </a:lnTo>
                      <a:lnTo>
                        <a:pt x="2598" y="66"/>
                      </a:lnTo>
                      <a:lnTo>
                        <a:pt x="2598" y="60"/>
                      </a:lnTo>
                      <a:lnTo>
                        <a:pt x="2604" y="54"/>
                      </a:lnTo>
                      <a:lnTo>
                        <a:pt x="2604" y="48"/>
                      </a:lnTo>
                      <a:lnTo>
                        <a:pt x="2604" y="42"/>
                      </a:lnTo>
                      <a:lnTo>
                        <a:pt x="2610" y="42"/>
                      </a:lnTo>
                      <a:lnTo>
                        <a:pt x="2610" y="36"/>
                      </a:lnTo>
                      <a:lnTo>
                        <a:pt x="2610" y="30"/>
                      </a:lnTo>
                      <a:lnTo>
                        <a:pt x="2616" y="30"/>
                      </a:lnTo>
                      <a:lnTo>
                        <a:pt x="2616" y="24"/>
                      </a:lnTo>
                      <a:lnTo>
                        <a:pt x="2616" y="18"/>
                      </a:lnTo>
                      <a:lnTo>
                        <a:pt x="2622" y="18"/>
                      </a:lnTo>
                      <a:lnTo>
                        <a:pt x="2622" y="12"/>
                      </a:lnTo>
                      <a:lnTo>
                        <a:pt x="2622" y="6"/>
                      </a:lnTo>
                      <a:lnTo>
                        <a:pt x="2628" y="6"/>
                      </a:lnTo>
                      <a:lnTo>
                        <a:pt x="2628" y="0"/>
                      </a:lnTo>
                      <a:lnTo>
                        <a:pt x="2634" y="0"/>
                      </a:lnTo>
                      <a:lnTo>
                        <a:pt x="2640" y="0"/>
                      </a:lnTo>
                      <a:lnTo>
                        <a:pt x="2646" y="0"/>
                      </a:lnTo>
                      <a:lnTo>
                        <a:pt x="2646" y="6"/>
                      </a:lnTo>
                      <a:lnTo>
                        <a:pt x="2652" y="6"/>
                      </a:lnTo>
                      <a:lnTo>
                        <a:pt x="2652" y="12"/>
                      </a:lnTo>
                      <a:lnTo>
                        <a:pt x="2652" y="18"/>
                      </a:lnTo>
                      <a:lnTo>
                        <a:pt x="2658" y="18"/>
                      </a:lnTo>
                      <a:lnTo>
                        <a:pt x="2658" y="24"/>
                      </a:lnTo>
                      <a:lnTo>
                        <a:pt x="2658" y="30"/>
                      </a:lnTo>
                      <a:lnTo>
                        <a:pt x="2664" y="30"/>
                      </a:lnTo>
                      <a:lnTo>
                        <a:pt x="2664" y="36"/>
                      </a:lnTo>
                      <a:lnTo>
                        <a:pt x="2664" y="42"/>
                      </a:lnTo>
                      <a:lnTo>
                        <a:pt x="2670" y="42"/>
                      </a:lnTo>
                      <a:lnTo>
                        <a:pt x="2670" y="48"/>
                      </a:lnTo>
                      <a:lnTo>
                        <a:pt x="2670" y="54"/>
                      </a:lnTo>
                      <a:lnTo>
                        <a:pt x="2676" y="60"/>
                      </a:lnTo>
                      <a:lnTo>
                        <a:pt x="2676" y="66"/>
                      </a:lnTo>
                      <a:lnTo>
                        <a:pt x="2676" y="72"/>
                      </a:lnTo>
                      <a:lnTo>
                        <a:pt x="2682" y="72"/>
                      </a:lnTo>
                      <a:lnTo>
                        <a:pt x="2682" y="78"/>
                      </a:lnTo>
                      <a:lnTo>
                        <a:pt x="2682" y="84"/>
                      </a:lnTo>
                      <a:lnTo>
                        <a:pt x="2688" y="84"/>
                      </a:lnTo>
                      <a:lnTo>
                        <a:pt x="2688" y="90"/>
                      </a:lnTo>
                      <a:lnTo>
                        <a:pt x="2688" y="96"/>
                      </a:lnTo>
                      <a:lnTo>
                        <a:pt x="2694" y="96"/>
                      </a:lnTo>
                      <a:lnTo>
                        <a:pt x="2694" y="102"/>
                      </a:lnTo>
                      <a:lnTo>
                        <a:pt x="2694" y="108"/>
                      </a:lnTo>
                      <a:lnTo>
                        <a:pt x="2700" y="114"/>
                      </a:lnTo>
                      <a:lnTo>
                        <a:pt x="2700" y="120"/>
                      </a:lnTo>
                      <a:lnTo>
                        <a:pt x="2700" y="126"/>
                      </a:lnTo>
                      <a:lnTo>
                        <a:pt x="2706" y="126"/>
                      </a:lnTo>
                      <a:lnTo>
                        <a:pt x="2706" y="132"/>
                      </a:lnTo>
                      <a:lnTo>
                        <a:pt x="2712" y="138"/>
                      </a:lnTo>
                      <a:lnTo>
                        <a:pt x="2712" y="144"/>
                      </a:lnTo>
                      <a:lnTo>
                        <a:pt x="2718" y="150"/>
                      </a:lnTo>
                      <a:lnTo>
                        <a:pt x="2718" y="156"/>
                      </a:lnTo>
                      <a:lnTo>
                        <a:pt x="2724" y="156"/>
                      </a:lnTo>
                      <a:lnTo>
                        <a:pt x="2724" y="162"/>
                      </a:lnTo>
                      <a:lnTo>
                        <a:pt x="2730" y="162"/>
                      </a:lnTo>
                      <a:lnTo>
                        <a:pt x="2730" y="168"/>
                      </a:lnTo>
                      <a:lnTo>
                        <a:pt x="2736" y="168"/>
                      </a:lnTo>
                      <a:lnTo>
                        <a:pt x="2736" y="174"/>
                      </a:lnTo>
                      <a:lnTo>
                        <a:pt x="2742" y="174"/>
                      </a:lnTo>
                      <a:lnTo>
                        <a:pt x="2742" y="180"/>
                      </a:lnTo>
                      <a:lnTo>
                        <a:pt x="2748" y="186"/>
                      </a:lnTo>
                      <a:lnTo>
                        <a:pt x="2754" y="192"/>
                      </a:lnTo>
                      <a:lnTo>
                        <a:pt x="2754" y="198"/>
                      </a:lnTo>
                      <a:lnTo>
                        <a:pt x="2760" y="198"/>
                      </a:lnTo>
                      <a:lnTo>
                        <a:pt x="2760" y="204"/>
                      </a:lnTo>
                      <a:lnTo>
                        <a:pt x="2766" y="204"/>
                      </a:lnTo>
                      <a:lnTo>
                        <a:pt x="2766" y="210"/>
                      </a:lnTo>
                      <a:lnTo>
                        <a:pt x="2772" y="210"/>
                      </a:lnTo>
                      <a:lnTo>
                        <a:pt x="2772" y="216"/>
                      </a:lnTo>
                      <a:lnTo>
                        <a:pt x="2778" y="216"/>
                      </a:lnTo>
                      <a:lnTo>
                        <a:pt x="2778" y="222"/>
                      </a:lnTo>
                      <a:lnTo>
                        <a:pt x="2784" y="222"/>
                      </a:lnTo>
                      <a:lnTo>
                        <a:pt x="2784" y="228"/>
                      </a:lnTo>
                      <a:lnTo>
                        <a:pt x="2790" y="228"/>
                      </a:lnTo>
                      <a:lnTo>
                        <a:pt x="2790" y="234"/>
                      </a:lnTo>
                      <a:lnTo>
                        <a:pt x="2796" y="234"/>
                      </a:lnTo>
                      <a:lnTo>
                        <a:pt x="2796" y="240"/>
                      </a:lnTo>
                      <a:lnTo>
                        <a:pt x="2802" y="240"/>
                      </a:lnTo>
                      <a:lnTo>
                        <a:pt x="2802" y="246"/>
                      </a:lnTo>
                      <a:lnTo>
                        <a:pt x="2808" y="246"/>
                      </a:lnTo>
                      <a:lnTo>
                        <a:pt x="2808" y="252"/>
                      </a:lnTo>
                      <a:lnTo>
                        <a:pt x="2814" y="252"/>
                      </a:lnTo>
                      <a:lnTo>
                        <a:pt x="2814" y="258"/>
                      </a:lnTo>
                      <a:lnTo>
                        <a:pt x="2820" y="258"/>
                      </a:lnTo>
                      <a:lnTo>
                        <a:pt x="2820" y="264"/>
                      </a:lnTo>
                      <a:lnTo>
                        <a:pt x="2826" y="264"/>
                      </a:lnTo>
                      <a:lnTo>
                        <a:pt x="2832" y="270"/>
                      </a:lnTo>
                      <a:lnTo>
                        <a:pt x="2838" y="270"/>
                      </a:lnTo>
                      <a:lnTo>
                        <a:pt x="2838" y="276"/>
                      </a:lnTo>
                      <a:lnTo>
                        <a:pt x="2844" y="276"/>
                      </a:lnTo>
                      <a:lnTo>
                        <a:pt x="2844" y="282"/>
                      </a:lnTo>
                      <a:lnTo>
                        <a:pt x="2850" y="282"/>
                      </a:lnTo>
                      <a:lnTo>
                        <a:pt x="2856" y="282"/>
                      </a:lnTo>
                      <a:lnTo>
                        <a:pt x="2856" y="288"/>
                      </a:lnTo>
                      <a:lnTo>
                        <a:pt x="2862" y="288"/>
                      </a:lnTo>
                      <a:lnTo>
                        <a:pt x="2862" y="294"/>
                      </a:lnTo>
                      <a:lnTo>
                        <a:pt x="2868" y="294"/>
                      </a:lnTo>
                      <a:lnTo>
                        <a:pt x="2874" y="294"/>
                      </a:lnTo>
                      <a:lnTo>
                        <a:pt x="2874" y="300"/>
                      </a:lnTo>
                      <a:lnTo>
                        <a:pt x="2880" y="300"/>
                      </a:lnTo>
                      <a:lnTo>
                        <a:pt x="2886" y="300"/>
                      </a:lnTo>
                      <a:lnTo>
                        <a:pt x="2886" y="306"/>
                      </a:lnTo>
                      <a:lnTo>
                        <a:pt x="2892" y="306"/>
                      </a:lnTo>
                      <a:lnTo>
                        <a:pt x="2898" y="306"/>
                      </a:lnTo>
                      <a:lnTo>
                        <a:pt x="2898" y="312"/>
                      </a:lnTo>
                      <a:lnTo>
                        <a:pt x="2904" y="312"/>
                      </a:lnTo>
                      <a:lnTo>
                        <a:pt x="2910" y="312"/>
                      </a:lnTo>
                      <a:lnTo>
                        <a:pt x="2916" y="312"/>
                      </a:lnTo>
                      <a:lnTo>
                        <a:pt x="2922" y="318"/>
                      </a:lnTo>
                      <a:lnTo>
                        <a:pt x="2928" y="318"/>
                      </a:lnTo>
                      <a:lnTo>
                        <a:pt x="2934" y="318"/>
                      </a:lnTo>
                      <a:lnTo>
                        <a:pt x="2940" y="318"/>
                      </a:lnTo>
                      <a:lnTo>
                        <a:pt x="2946" y="318"/>
                      </a:lnTo>
                      <a:lnTo>
                        <a:pt x="2952" y="318"/>
                      </a:lnTo>
                      <a:lnTo>
                        <a:pt x="2958" y="318"/>
                      </a:lnTo>
                      <a:lnTo>
                        <a:pt x="2958" y="324"/>
                      </a:lnTo>
                      <a:lnTo>
                        <a:pt x="2964" y="324"/>
                      </a:lnTo>
                      <a:lnTo>
                        <a:pt x="2970" y="324"/>
                      </a:lnTo>
                      <a:lnTo>
                        <a:pt x="2976" y="324"/>
                      </a:lnTo>
                      <a:lnTo>
                        <a:pt x="2982" y="324"/>
                      </a:lnTo>
                      <a:lnTo>
                        <a:pt x="2988" y="324"/>
                      </a:lnTo>
                      <a:lnTo>
                        <a:pt x="2994" y="324"/>
                      </a:lnTo>
                      <a:lnTo>
                        <a:pt x="3000" y="324"/>
                      </a:lnTo>
                      <a:lnTo>
                        <a:pt x="3006" y="324"/>
                      </a:lnTo>
                      <a:lnTo>
                        <a:pt x="3012" y="324"/>
                      </a:lnTo>
                      <a:lnTo>
                        <a:pt x="3018" y="324"/>
                      </a:lnTo>
                      <a:lnTo>
                        <a:pt x="3024" y="324"/>
                      </a:lnTo>
                      <a:lnTo>
                        <a:pt x="3030" y="324"/>
                      </a:lnTo>
                      <a:lnTo>
                        <a:pt x="3036" y="324"/>
                      </a:lnTo>
                      <a:lnTo>
                        <a:pt x="3042" y="324"/>
                      </a:lnTo>
                      <a:lnTo>
                        <a:pt x="3048" y="324"/>
                      </a:lnTo>
                      <a:lnTo>
                        <a:pt x="3048" y="318"/>
                      </a:lnTo>
                      <a:lnTo>
                        <a:pt x="3054" y="318"/>
                      </a:lnTo>
                      <a:lnTo>
                        <a:pt x="3060" y="318"/>
                      </a:lnTo>
                      <a:lnTo>
                        <a:pt x="3066" y="318"/>
                      </a:lnTo>
                      <a:lnTo>
                        <a:pt x="3072" y="318"/>
                      </a:lnTo>
                      <a:lnTo>
                        <a:pt x="3078" y="318"/>
                      </a:lnTo>
                      <a:lnTo>
                        <a:pt x="3084" y="318"/>
                      </a:lnTo>
                      <a:lnTo>
                        <a:pt x="3084" y="312"/>
                      </a:lnTo>
                      <a:lnTo>
                        <a:pt x="3090" y="312"/>
                      </a:lnTo>
                      <a:lnTo>
                        <a:pt x="3096" y="312"/>
                      </a:lnTo>
                      <a:lnTo>
                        <a:pt x="3102" y="312"/>
                      </a:lnTo>
                      <a:lnTo>
                        <a:pt x="3102" y="306"/>
                      </a:lnTo>
                      <a:lnTo>
                        <a:pt x="3108" y="306"/>
                      </a:lnTo>
                      <a:lnTo>
                        <a:pt x="3114" y="306"/>
                      </a:lnTo>
                      <a:lnTo>
                        <a:pt x="3114" y="300"/>
                      </a:lnTo>
                      <a:lnTo>
                        <a:pt x="3120" y="300"/>
                      </a:lnTo>
                      <a:lnTo>
                        <a:pt x="3126" y="300"/>
                      </a:lnTo>
                      <a:lnTo>
                        <a:pt x="3126" y="294"/>
                      </a:lnTo>
                      <a:lnTo>
                        <a:pt x="3132" y="294"/>
                      </a:lnTo>
                      <a:lnTo>
                        <a:pt x="3138" y="294"/>
                      </a:lnTo>
                      <a:lnTo>
                        <a:pt x="3138" y="288"/>
                      </a:lnTo>
                      <a:lnTo>
                        <a:pt x="3144" y="288"/>
                      </a:lnTo>
                      <a:lnTo>
                        <a:pt x="3150" y="288"/>
                      </a:lnTo>
                      <a:lnTo>
                        <a:pt x="3150" y="282"/>
                      </a:lnTo>
                      <a:lnTo>
                        <a:pt x="3156" y="282"/>
                      </a:lnTo>
                      <a:lnTo>
                        <a:pt x="3156" y="276"/>
                      </a:lnTo>
                      <a:lnTo>
                        <a:pt x="3162" y="276"/>
                      </a:lnTo>
                      <a:lnTo>
                        <a:pt x="3168" y="270"/>
                      </a:lnTo>
                      <a:lnTo>
                        <a:pt x="3174" y="270"/>
                      </a:lnTo>
                      <a:lnTo>
                        <a:pt x="3174" y="264"/>
                      </a:lnTo>
                      <a:lnTo>
                        <a:pt x="3180" y="264"/>
                      </a:lnTo>
                      <a:lnTo>
                        <a:pt x="3180" y="258"/>
                      </a:lnTo>
                      <a:lnTo>
                        <a:pt x="3186" y="258"/>
                      </a:lnTo>
                      <a:lnTo>
                        <a:pt x="3186" y="252"/>
                      </a:lnTo>
                      <a:lnTo>
                        <a:pt x="3192" y="252"/>
                      </a:lnTo>
                      <a:lnTo>
                        <a:pt x="3192" y="246"/>
                      </a:lnTo>
                      <a:lnTo>
                        <a:pt x="3198" y="246"/>
                      </a:lnTo>
                      <a:lnTo>
                        <a:pt x="3198" y="240"/>
                      </a:lnTo>
                      <a:lnTo>
                        <a:pt x="3204" y="240"/>
                      </a:lnTo>
                      <a:lnTo>
                        <a:pt x="3204" y="234"/>
                      </a:lnTo>
                      <a:lnTo>
                        <a:pt x="3210" y="234"/>
                      </a:lnTo>
                      <a:lnTo>
                        <a:pt x="3210" y="228"/>
                      </a:lnTo>
                      <a:lnTo>
                        <a:pt x="3216" y="228"/>
                      </a:lnTo>
                      <a:lnTo>
                        <a:pt x="3216" y="222"/>
                      </a:lnTo>
                      <a:lnTo>
                        <a:pt x="3222" y="222"/>
                      </a:lnTo>
                      <a:lnTo>
                        <a:pt x="3222" y="216"/>
                      </a:lnTo>
                      <a:lnTo>
                        <a:pt x="3228" y="216"/>
                      </a:lnTo>
                      <a:lnTo>
                        <a:pt x="3228" y="210"/>
                      </a:lnTo>
                      <a:lnTo>
                        <a:pt x="3234" y="210"/>
                      </a:lnTo>
                      <a:lnTo>
                        <a:pt x="3234" y="204"/>
                      </a:lnTo>
                      <a:lnTo>
                        <a:pt x="3240" y="204"/>
                      </a:lnTo>
                      <a:lnTo>
                        <a:pt x="3240" y="198"/>
                      </a:lnTo>
                      <a:lnTo>
                        <a:pt x="3246" y="198"/>
                      </a:lnTo>
                      <a:lnTo>
                        <a:pt x="3246" y="192"/>
                      </a:lnTo>
                      <a:lnTo>
                        <a:pt x="3252" y="192"/>
                      </a:lnTo>
                      <a:lnTo>
                        <a:pt x="3252" y="186"/>
                      </a:lnTo>
                      <a:lnTo>
                        <a:pt x="3258" y="180"/>
                      </a:lnTo>
                      <a:lnTo>
                        <a:pt x="3264" y="174"/>
                      </a:lnTo>
                      <a:lnTo>
                        <a:pt x="3270" y="168"/>
                      </a:lnTo>
                      <a:lnTo>
                        <a:pt x="3276" y="162"/>
                      </a:lnTo>
                      <a:lnTo>
                        <a:pt x="3276" y="156"/>
                      </a:lnTo>
                      <a:lnTo>
                        <a:pt x="3282" y="156"/>
                      </a:lnTo>
                      <a:lnTo>
                        <a:pt x="3282" y="150"/>
                      </a:lnTo>
                      <a:lnTo>
                        <a:pt x="3288" y="144"/>
                      </a:lnTo>
                      <a:lnTo>
                        <a:pt x="3288" y="138"/>
                      </a:lnTo>
                      <a:lnTo>
                        <a:pt x="3294" y="138"/>
                      </a:lnTo>
                      <a:lnTo>
                        <a:pt x="3294" y="132"/>
                      </a:lnTo>
                      <a:lnTo>
                        <a:pt x="3294" y="126"/>
                      </a:lnTo>
                      <a:lnTo>
                        <a:pt x="3300" y="126"/>
                      </a:lnTo>
                      <a:lnTo>
                        <a:pt x="3300" y="120"/>
                      </a:lnTo>
                      <a:lnTo>
                        <a:pt x="3300" y="114"/>
                      </a:lnTo>
                      <a:lnTo>
                        <a:pt x="3306" y="108"/>
                      </a:lnTo>
                      <a:lnTo>
                        <a:pt x="3306" y="102"/>
                      </a:lnTo>
                      <a:lnTo>
                        <a:pt x="3312" y="96"/>
                      </a:lnTo>
                      <a:lnTo>
                        <a:pt x="3312" y="90"/>
                      </a:lnTo>
                      <a:lnTo>
                        <a:pt x="3318" y="84"/>
                      </a:lnTo>
                      <a:lnTo>
                        <a:pt x="3318" y="78"/>
                      </a:lnTo>
                      <a:lnTo>
                        <a:pt x="3324" y="72"/>
                      </a:lnTo>
                      <a:lnTo>
                        <a:pt x="3324" y="66"/>
                      </a:lnTo>
                      <a:lnTo>
                        <a:pt x="3324" y="60"/>
                      </a:lnTo>
                      <a:lnTo>
                        <a:pt x="3330" y="60"/>
                      </a:lnTo>
                      <a:lnTo>
                        <a:pt x="3330" y="54"/>
                      </a:lnTo>
                      <a:lnTo>
                        <a:pt x="3330" y="48"/>
                      </a:lnTo>
                      <a:lnTo>
                        <a:pt x="3336" y="48"/>
                      </a:lnTo>
                      <a:lnTo>
                        <a:pt x="3336" y="42"/>
                      </a:lnTo>
                      <a:lnTo>
                        <a:pt x="3336" y="36"/>
                      </a:lnTo>
                      <a:lnTo>
                        <a:pt x="3342" y="36"/>
                      </a:lnTo>
                      <a:lnTo>
                        <a:pt x="3342" y="30"/>
                      </a:lnTo>
                      <a:lnTo>
                        <a:pt x="3342" y="24"/>
                      </a:lnTo>
                      <a:lnTo>
                        <a:pt x="3348" y="24"/>
                      </a:lnTo>
                      <a:lnTo>
                        <a:pt x="3348" y="18"/>
                      </a:lnTo>
                      <a:lnTo>
                        <a:pt x="3354" y="12"/>
                      </a:lnTo>
                      <a:lnTo>
                        <a:pt x="3360" y="12"/>
                      </a:lnTo>
                      <a:lnTo>
                        <a:pt x="3366" y="12"/>
                      </a:lnTo>
                      <a:lnTo>
                        <a:pt x="3372" y="12"/>
                      </a:lnTo>
                      <a:lnTo>
                        <a:pt x="3372" y="18"/>
                      </a:lnTo>
                      <a:lnTo>
                        <a:pt x="3378" y="18"/>
                      </a:lnTo>
                      <a:lnTo>
                        <a:pt x="3378" y="24"/>
                      </a:lnTo>
                      <a:lnTo>
                        <a:pt x="3378" y="30"/>
                      </a:lnTo>
                      <a:lnTo>
                        <a:pt x="3384" y="30"/>
                      </a:lnTo>
                      <a:lnTo>
                        <a:pt x="3384" y="36"/>
                      </a:lnTo>
                      <a:lnTo>
                        <a:pt x="3384" y="42"/>
                      </a:lnTo>
                      <a:lnTo>
                        <a:pt x="3390" y="42"/>
                      </a:lnTo>
                      <a:lnTo>
                        <a:pt x="3390" y="48"/>
                      </a:lnTo>
                      <a:lnTo>
                        <a:pt x="3390" y="54"/>
                      </a:lnTo>
                      <a:lnTo>
                        <a:pt x="3396" y="54"/>
                      </a:lnTo>
                      <a:lnTo>
                        <a:pt x="3396" y="60"/>
                      </a:lnTo>
                      <a:lnTo>
                        <a:pt x="3396" y="66"/>
                      </a:lnTo>
                      <a:lnTo>
                        <a:pt x="3402" y="66"/>
                      </a:lnTo>
                      <a:lnTo>
                        <a:pt x="3402" y="72"/>
                      </a:lnTo>
                      <a:lnTo>
                        <a:pt x="3402" y="78"/>
                      </a:lnTo>
                      <a:lnTo>
                        <a:pt x="3408" y="78"/>
                      </a:lnTo>
                      <a:lnTo>
                        <a:pt x="3408" y="84"/>
                      </a:lnTo>
                      <a:lnTo>
                        <a:pt x="3408" y="90"/>
                      </a:lnTo>
                      <a:lnTo>
                        <a:pt x="3414" y="90"/>
                      </a:lnTo>
                      <a:lnTo>
                        <a:pt x="3414" y="96"/>
                      </a:lnTo>
                      <a:lnTo>
                        <a:pt x="3414" y="102"/>
                      </a:lnTo>
                      <a:lnTo>
                        <a:pt x="3420" y="102"/>
                      </a:lnTo>
                      <a:lnTo>
                        <a:pt x="3420" y="108"/>
                      </a:lnTo>
                      <a:lnTo>
                        <a:pt x="3420" y="114"/>
                      </a:lnTo>
                      <a:lnTo>
                        <a:pt x="3426" y="114"/>
                      </a:lnTo>
                      <a:lnTo>
                        <a:pt x="3426" y="120"/>
                      </a:lnTo>
                      <a:lnTo>
                        <a:pt x="3426" y="126"/>
                      </a:lnTo>
                      <a:lnTo>
                        <a:pt x="3432" y="126"/>
                      </a:lnTo>
                      <a:lnTo>
                        <a:pt x="3432" y="132"/>
                      </a:lnTo>
                      <a:lnTo>
                        <a:pt x="3438" y="138"/>
                      </a:lnTo>
                      <a:lnTo>
                        <a:pt x="3438" y="144"/>
                      </a:lnTo>
                      <a:lnTo>
                        <a:pt x="3444" y="144"/>
                      </a:lnTo>
                      <a:lnTo>
                        <a:pt x="3444" y="150"/>
                      </a:lnTo>
                      <a:lnTo>
                        <a:pt x="3450" y="156"/>
                      </a:lnTo>
                      <a:lnTo>
                        <a:pt x="3456" y="156"/>
                      </a:lnTo>
                      <a:lnTo>
                        <a:pt x="3456" y="162"/>
                      </a:lnTo>
                      <a:lnTo>
                        <a:pt x="3462" y="162"/>
                      </a:lnTo>
                      <a:lnTo>
                        <a:pt x="3462" y="168"/>
                      </a:lnTo>
                      <a:lnTo>
                        <a:pt x="3468" y="168"/>
                      </a:lnTo>
                      <a:lnTo>
                        <a:pt x="3468" y="174"/>
                      </a:lnTo>
                      <a:lnTo>
                        <a:pt x="3474" y="174"/>
                      </a:lnTo>
                      <a:lnTo>
                        <a:pt x="3474" y="180"/>
                      </a:lnTo>
                      <a:lnTo>
                        <a:pt x="3480" y="180"/>
                      </a:lnTo>
                      <a:lnTo>
                        <a:pt x="3480" y="186"/>
                      </a:lnTo>
                      <a:lnTo>
                        <a:pt x="3486" y="186"/>
                      </a:lnTo>
                      <a:lnTo>
                        <a:pt x="3486" y="192"/>
                      </a:lnTo>
                      <a:lnTo>
                        <a:pt x="3492" y="192"/>
                      </a:lnTo>
                      <a:lnTo>
                        <a:pt x="3492" y="198"/>
                      </a:lnTo>
                      <a:lnTo>
                        <a:pt x="3498" y="198"/>
                      </a:lnTo>
                      <a:lnTo>
                        <a:pt x="3498" y="204"/>
                      </a:lnTo>
                      <a:lnTo>
                        <a:pt x="3504" y="204"/>
                      </a:lnTo>
                      <a:lnTo>
                        <a:pt x="3504" y="210"/>
                      </a:lnTo>
                      <a:lnTo>
                        <a:pt x="3510" y="210"/>
                      </a:lnTo>
                      <a:lnTo>
                        <a:pt x="3510" y="216"/>
                      </a:lnTo>
                      <a:lnTo>
                        <a:pt x="3516" y="216"/>
                      </a:lnTo>
                      <a:lnTo>
                        <a:pt x="3522" y="216"/>
                      </a:lnTo>
                      <a:lnTo>
                        <a:pt x="3522" y="222"/>
                      </a:lnTo>
                      <a:lnTo>
                        <a:pt x="3528" y="222"/>
                      </a:lnTo>
                      <a:lnTo>
                        <a:pt x="3528" y="228"/>
                      </a:lnTo>
                      <a:lnTo>
                        <a:pt x="3534" y="228"/>
                      </a:lnTo>
                      <a:lnTo>
                        <a:pt x="3534" y="234"/>
                      </a:lnTo>
                      <a:lnTo>
                        <a:pt x="3540" y="234"/>
                      </a:lnTo>
                      <a:lnTo>
                        <a:pt x="3546" y="234"/>
                      </a:lnTo>
                      <a:lnTo>
                        <a:pt x="3546" y="240"/>
                      </a:lnTo>
                      <a:lnTo>
                        <a:pt x="3552" y="240"/>
                      </a:lnTo>
                      <a:lnTo>
                        <a:pt x="3552" y="246"/>
                      </a:lnTo>
                      <a:lnTo>
                        <a:pt x="3558" y="246"/>
                      </a:lnTo>
                      <a:lnTo>
                        <a:pt x="3564" y="246"/>
                      </a:lnTo>
                      <a:lnTo>
                        <a:pt x="3564" y="252"/>
                      </a:lnTo>
                      <a:lnTo>
                        <a:pt x="3570" y="252"/>
                      </a:lnTo>
                      <a:lnTo>
                        <a:pt x="3576" y="258"/>
                      </a:lnTo>
                      <a:lnTo>
                        <a:pt x="3582" y="258"/>
                      </a:lnTo>
                      <a:lnTo>
                        <a:pt x="3588" y="264"/>
                      </a:lnTo>
                      <a:lnTo>
                        <a:pt x="3594" y="264"/>
                      </a:lnTo>
                      <a:lnTo>
                        <a:pt x="3600" y="264"/>
                      </a:lnTo>
                      <a:lnTo>
                        <a:pt x="3600" y="270"/>
                      </a:lnTo>
                      <a:lnTo>
                        <a:pt x="3606" y="270"/>
                      </a:lnTo>
                      <a:lnTo>
                        <a:pt x="3612" y="270"/>
                      </a:lnTo>
                      <a:lnTo>
                        <a:pt x="3618" y="270"/>
                      </a:lnTo>
                      <a:lnTo>
                        <a:pt x="3618" y="276"/>
                      </a:lnTo>
                      <a:lnTo>
                        <a:pt x="3624" y="276"/>
                      </a:lnTo>
                      <a:lnTo>
                        <a:pt x="3630" y="276"/>
                      </a:lnTo>
                      <a:lnTo>
                        <a:pt x="3636" y="276"/>
                      </a:lnTo>
                      <a:lnTo>
                        <a:pt x="3642" y="276"/>
                      </a:lnTo>
                      <a:lnTo>
                        <a:pt x="3648" y="276"/>
                      </a:lnTo>
                      <a:lnTo>
                        <a:pt x="3654" y="276"/>
                      </a:lnTo>
                      <a:lnTo>
                        <a:pt x="3660" y="276"/>
                      </a:lnTo>
                      <a:lnTo>
                        <a:pt x="3666" y="282"/>
                      </a:lnTo>
                      <a:lnTo>
                        <a:pt x="3672" y="282"/>
                      </a:lnTo>
                      <a:lnTo>
                        <a:pt x="3678" y="282"/>
                      </a:lnTo>
                      <a:lnTo>
                        <a:pt x="3684" y="282"/>
                      </a:lnTo>
                      <a:lnTo>
                        <a:pt x="3690" y="282"/>
                      </a:lnTo>
                      <a:lnTo>
                        <a:pt x="3696" y="282"/>
                      </a:lnTo>
                      <a:lnTo>
                        <a:pt x="3702" y="282"/>
                      </a:lnTo>
                      <a:lnTo>
                        <a:pt x="3708" y="282"/>
                      </a:lnTo>
                      <a:lnTo>
                        <a:pt x="3714" y="282"/>
                      </a:lnTo>
                      <a:lnTo>
                        <a:pt x="3720" y="282"/>
                      </a:lnTo>
                      <a:lnTo>
                        <a:pt x="3726" y="282"/>
                      </a:lnTo>
                      <a:lnTo>
                        <a:pt x="3732" y="282"/>
                      </a:lnTo>
                      <a:lnTo>
                        <a:pt x="3738" y="282"/>
                      </a:lnTo>
                      <a:lnTo>
                        <a:pt x="3744" y="282"/>
                      </a:lnTo>
                      <a:lnTo>
                        <a:pt x="3750" y="282"/>
                      </a:lnTo>
                      <a:lnTo>
                        <a:pt x="3756" y="282"/>
                      </a:lnTo>
                      <a:lnTo>
                        <a:pt x="3762" y="282"/>
                      </a:lnTo>
                      <a:lnTo>
                        <a:pt x="3768" y="282"/>
                      </a:lnTo>
                      <a:lnTo>
                        <a:pt x="3774" y="282"/>
                      </a:lnTo>
                      <a:lnTo>
                        <a:pt x="3780" y="282"/>
                      </a:lnTo>
                      <a:lnTo>
                        <a:pt x="3786" y="282"/>
                      </a:lnTo>
                      <a:lnTo>
                        <a:pt x="3792" y="282"/>
                      </a:lnTo>
                      <a:lnTo>
                        <a:pt x="3798" y="282"/>
                      </a:lnTo>
                      <a:lnTo>
                        <a:pt x="3804" y="282"/>
                      </a:lnTo>
                      <a:lnTo>
                        <a:pt x="3810" y="282"/>
                      </a:lnTo>
                      <a:lnTo>
                        <a:pt x="3816" y="282"/>
                      </a:lnTo>
                      <a:lnTo>
                        <a:pt x="3822" y="282"/>
                      </a:lnTo>
                      <a:lnTo>
                        <a:pt x="3828" y="282"/>
                      </a:lnTo>
                      <a:lnTo>
                        <a:pt x="3834" y="282"/>
                      </a:lnTo>
                      <a:lnTo>
                        <a:pt x="3840" y="282"/>
                      </a:lnTo>
                      <a:lnTo>
                        <a:pt x="3846" y="282"/>
                      </a:lnTo>
                      <a:lnTo>
                        <a:pt x="3852" y="282"/>
                      </a:lnTo>
                      <a:lnTo>
                        <a:pt x="3858" y="282"/>
                      </a:lnTo>
                      <a:lnTo>
                        <a:pt x="3864" y="282"/>
                      </a:lnTo>
                      <a:lnTo>
                        <a:pt x="3870" y="282"/>
                      </a:lnTo>
                      <a:lnTo>
                        <a:pt x="3876" y="282"/>
                      </a:lnTo>
                      <a:lnTo>
                        <a:pt x="3882" y="282"/>
                      </a:lnTo>
                      <a:lnTo>
                        <a:pt x="3888" y="282"/>
                      </a:lnTo>
                      <a:lnTo>
                        <a:pt x="3894" y="282"/>
                      </a:lnTo>
                      <a:lnTo>
                        <a:pt x="3900" y="282"/>
                      </a:lnTo>
                      <a:lnTo>
                        <a:pt x="3906" y="282"/>
                      </a:lnTo>
                      <a:lnTo>
                        <a:pt x="3912" y="282"/>
                      </a:lnTo>
                      <a:lnTo>
                        <a:pt x="3918" y="282"/>
                      </a:lnTo>
                      <a:lnTo>
                        <a:pt x="3924" y="282"/>
                      </a:lnTo>
                      <a:lnTo>
                        <a:pt x="3930" y="282"/>
                      </a:lnTo>
                      <a:lnTo>
                        <a:pt x="3936" y="282"/>
                      </a:lnTo>
                      <a:lnTo>
                        <a:pt x="3942" y="282"/>
                      </a:lnTo>
                      <a:lnTo>
                        <a:pt x="3942" y="276"/>
                      </a:lnTo>
                      <a:lnTo>
                        <a:pt x="3948" y="276"/>
                      </a:lnTo>
                      <a:lnTo>
                        <a:pt x="3954" y="276"/>
                      </a:lnTo>
                      <a:lnTo>
                        <a:pt x="3960" y="276"/>
                      </a:lnTo>
                      <a:lnTo>
                        <a:pt x="3966" y="276"/>
                      </a:lnTo>
                      <a:lnTo>
                        <a:pt x="3972" y="276"/>
                      </a:lnTo>
                      <a:lnTo>
                        <a:pt x="3978" y="276"/>
                      </a:lnTo>
                      <a:lnTo>
                        <a:pt x="3984" y="276"/>
                      </a:lnTo>
                      <a:lnTo>
                        <a:pt x="3990" y="276"/>
                      </a:lnTo>
                      <a:lnTo>
                        <a:pt x="3996" y="276"/>
                      </a:lnTo>
                      <a:lnTo>
                        <a:pt x="4002" y="276"/>
                      </a:lnTo>
                      <a:lnTo>
                        <a:pt x="4008" y="276"/>
                      </a:lnTo>
                      <a:lnTo>
                        <a:pt x="4014" y="276"/>
                      </a:lnTo>
                      <a:lnTo>
                        <a:pt x="4020" y="276"/>
                      </a:lnTo>
                      <a:lnTo>
                        <a:pt x="4026" y="276"/>
                      </a:lnTo>
                      <a:lnTo>
                        <a:pt x="4032" y="276"/>
                      </a:lnTo>
                      <a:lnTo>
                        <a:pt x="4038" y="276"/>
                      </a:lnTo>
                      <a:lnTo>
                        <a:pt x="4044" y="276"/>
                      </a:lnTo>
                      <a:lnTo>
                        <a:pt x="4050" y="276"/>
                      </a:lnTo>
                      <a:lnTo>
                        <a:pt x="4056" y="276"/>
                      </a:lnTo>
                      <a:lnTo>
                        <a:pt x="4062" y="276"/>
                      </a:lnTo>
                      <a:lnTo>
                        <a:pt x="4068" y="276"/>
                      </a:lnTo>
                      <a:lnTo>
                        <a:pt x="4074" y="276"/>
                      </a:lnTo>
                      <a:lnTo>
                        <a:pt x="4080" y="276"/>
                      </a:lnTo>
                      <a:lnTo>
                        <a:pt x="4086" y="276"/>
                      </a:lnTo>
                      <a:lnTo>
                        <a:pt x="4092" y="276"/>
                      </a:lnTo>
                      <a:lnTo>
                        <a:pt x="4098" y="276"/>
                      </a:lnTo>
                      <a:lnTo>
                        <a:pt x="4104" y="276"/>
                      </a:lnTo>
                      <a:lnTo>
                        <a:pt x="4110" y="276"/>
                      </a:lnTo>
                      <a:lnTo>
                        <a:pt x="4116" y="276"/>
                      </a:lnTo>
                      <a:lnTo>
                        <a:pt x="4122" y="276"/>
                      </a:lnTo>
                      <a:lnTo>
                        <a:pt x="4128" y="276"/>
                      </a:lnTo>
                      <a:lnTo>
                        <a:pt x="4134" y="276"/>
                      </a:lnTo>
                      <a:lnTo>
                        <a:pt x="4140" y="276"/>
                      </a:lnTo>
                      <a:lnTo>
                        <a:pt x="4146" y="276"/>
                      </a:lnTo>
                      <a:lnTo>
                        <a:pt x="4152" y="276"/>
                      </a:lnTo>
                      <a:lnTo>
                        <a:pt x="4158" y="276"/>
                      </a:lnTo>
                      <a:lnTo>
                        <a:pt x="4164" y="276"/>
                      </a:lnTo>
                      <a:lnTo>
                        <a:pt x="4170" y="276"/>
                      </a:lnTo>
                      <a:lnTo>
                        <a:pt x="4176" y="276"/>
                      </a:lnTo>
                      <a:lnTo>
                        <a:pt x="4182" y="276"/>
                      </a:lnTo>
                      <a:lnTo>
                        <a:pt x="4188" y="276"/>
                      </a:lnTo>
                      <a:lnTo>
                        <a:pt x="4194" y="276"/>
                      </a:lnTo>
                      <a:lnTo>
                        <a:pt x="4200" y="276"/>
                      </a:lnTo>
                      <a:lnTo>
                        <a:pt x="4206" y="276"/>
                      </a:lnTo>
                      <a:lnTo>
                        <a:pt x="4212" y="276"/>
                      </a:lnTo>
                      <a:lnTo>
                        <a:pt x="4218" y="276"/>
                      </a:lnTo>
                      <a:lnTo>
                        <a:pt x="4224" y="276"/>
                      </a:lnTo>
                      <a:lnTo>
                        <a:pt x="4230" y="276"/>
                      </a:lnTo>
                      <a:lnTo>
                        <a:pt x="4236" y="276"/>
                      </a:lnTo>
                      <a:lnTo>
                        <a:pt x="4242" y="276"/>
                      </a:lnTo>
                      <a:lnTo>
                        <a:pt x="4248" y="276"/>
                      </a:lnTo>
                      <a:lnTo>
                        <a:pt x="4254" y="276"/>
                      </a:lnTo>
                      <a:lnTo>
                        <a:pt x="4260" y="276"/>
                      </a:lnTo>
                      <a:lnTo>
                        <a:pt x="4266" y="276"/>
                      </a:lnTo>
                      <a:lnTo>
                        <a:pt x="4272" y="276"/>
                      </a:lnTo>
                      <a:lnTo>
                        <a:pt x="4278" y="276"/>
                      </a:lnTo>
                      <a:lnTo>
                        <a:pt x="4284" y="276"/>
                      </a:lnTo>
                      <a:lnTo>
                        <a:pt x="4290" y="276"/>
                      </a:lnTo>
                      <a:lnTo>
                        <a:pt x="4296" y="276"/>
                      </a:lnTo>
                      <a:lnTo>
                        <a:pt x="4302" y="276"/>
                      </a:lnTo>
                      <a:lnTo>
                        <a:pt x="4308" y="276"/>
                      </a:lnTo>
                      <a:lnTo>
                        <a:pt x="4314" y="276"/>
                      </a:lnTo>
                      <a:lnTo>
                        <a:pt x="4320" y="276"/>
                      </a:lnTo>
                      <a:lnTo>
                        <a:pt x="4326" y="276"/>
                      </a:lnTo>
                      <a:lnTo>
                        <a:pt x="4332" y="276"/>
                      </a:lnTo>
                      <a:lnTo>
                        <a:pt x="4338" y="276"/>
                      </a:lnTo>
                      <a:lnTo>
                        <a:pt x="4344" y="276"/>
                      </a:lnTo>
                      <a:lnTo>
                        <a:pt x="4350" y="276"/>
                      </a:lnTo>
                      <a:lnTo>
                        <a:pt x="4356" y="276"/>
                      </a:lnTo>
                      <a:lnTo>
                        <a:pt x="4362" y="276"/>
                      </a:lnTo>
                      <a:lnTo>
                        <a:pt x="4368" y="276"/>
                      </a:lnTo>
                      <a:lnTo>
                        <a:pt x="4374" y="276"/>
                      </a:lnTo>
                      <a:lnTo>
                        <a:pt x="4380" y="276"/>
                      </a:lnTo>
                      <a:lnTo>
                        <a:pt x="4386" y="276"/>
                      </a:lnTo>
                      <a:lnTo>
                        <a:pt x="4392" y="276"/>
                      </a:lnTo>
                      <a:lnTo>
                        <a:pt x="4398" y="276"/>
                      </a:lnTo>
                      <a:lnTo>
                        <a:pt x="4404" y="276"/>
                      </a:lnTo>
                      <a:lnTo>
                        <a:pt x="4410" y="276"/>
                      </a:lnTo>
                      <a:lnTo>
                        <a:pt x="4416" y="276"/>
                      </a:lnTo>
                      <a:lnTo>
                        <a:pt x="4422" y="276"/>
                      </a:lnTo>
                      <a:lnTo>
                        <a:pt x="4428" y="276"/>
                      </a:lnTo>
                      <a:lnTo>
                        <a:pt x="4434" y="276"/>
                      </a:lnTo>
                      <a:lnTo>
                        <a:pt x="4440" y="276"/>
                      </a:lnTo>
                      <a:lnTo>
                        <a:pt x="4446" y="276"/>
                      </a:lnTo>
                      <a:lnTo>
                        <a:pt x="4452" y="276"/>
                      </a:lnTo>
                      <a:lnTo>
                        <a:pt x="4458" y="276"/>
                      </a:lnTo>
                      <a:lnTo>
                        <a:pt x="4464" y="276"/>
                      </a:lnTo>
                      <a:lnTo>
                        <a:pt x="4470" y="276"/>
                      </a:lnTo>
                      <a:lnTo>
                        <a:pt x="4476" y="276"/>
                      </a:lnTo>
                      <a:lnTo>
                        <a:pt x="4482" y="276"/>
                      </a:lnTo>
                      <a:lnTo>
                        <a:pt x="4488" y="276"/>
                      </a:lnTo>
                      <a:lnTo>
                        <a:pt x="4494" y="276"/>
                      </a:lnTo>
                      <a:lnTo>
                        <a:pt x="4500" y="276"/>
                      </a:lnTo>
                      <a:lnTo>
                        <a:pt x="4506" y="276"/>
                      </a:lnTo>
                      <a:lnTo>
                        <a:pt x="4512" y="276"/>
                      </a:lnTo>
                      <a:lnTo>
                        <a:pt x="4518" y="276"/>
                      </a:lnTo>
                      <a:lnTo>
                        <a:pt x="4524" y="276"/>
                      </a:lnTo>
                      <a:lnTo>
                        <a:pt x="4530" y="276"/>
                      </a:lnTo>
                      <a:lnTo>
                        <a:pt x="4536" y="276"/>
                      </a:lnTo>
                      <a:lnTo>
                        <a:pt x="4542" y="276"/>
                      </a:lnTo>
                      <a:lnTo>
                        <a:pt x="4548" y="276"/>
                      </a:lnTo>
                      <a:lnTo>
                        <a:pt x="4554" y="276"/>
                      </a:lnTo>
                      <a:lnTo>
                        <a:pt x="4560" y="276"/>
                      </a:lnTo>
                      <a:lnTo>
                        <a:pt x="4566" y="276"/>
                      </a:lnTo>
                      <a:lnTo>
                        <a:pt x="4572" y="276"/>
                      </a:lnTo>
                      <a:lnTo>
                        <a:pt x="4578" y="276"/>
                      </a:lnTo>
                      <a:lnTo>
                        <a:pt x="4584" y="276"/>
                      </a:lnTo>
                      <a:lnTo>
                        <a:pt x="4590" y="276"/>
                      </a:lnTo>
                      <a:lnTo>
                        <a:pt x="4596" y="276"/>
                      </a:lnTo>
                      <a:lnTo>
                        <a:pt x="4602" y="276"/>
                      </a:lnTo>
                      <a:lnTo>
                        <a:pt x="4608" y="276"/>
                      </a:lnTo>
                      <a:lnTo>
                        <a:pt x="4614" y="276"/>
                      </a:lnTo>
                      <a:lnTo>
                        <a:pt x="4620" y="276"/>
                      </a:lnTo>
                      <a:lnTo>
                        <a:pt x="4626" y="276"/>
                      </a:lnTo>
                      <a:lnTo>
                        <a:pt x="4632" y="276"/>
                      </a:lnTo>
                      <a:lnTo>
                        <a:pt x="4638" y="276"/>
                      </a:lnTo>
                      <a:lnTo>
                        <a:pt x="4644" y="276"/>
                      </a:lnTo>
                      <a:lnTo>
                        <a:pt x="4650" y="276"/>
                      </a:lnTo>
                      <a:lnTo>
                        <a:pt x="4656" y="276"/>
                      </a:lnTo>
                      <a:lnTo>
                        <a:pt x="4662" y="276"/>
                      </a:lnTo>
                      <a:lnTo>
                        <a:pt x="4668" y="276"/>
                      </a:lnTo>
                      <a:lnTo>
                        <a:pt x="4674" y="276"/>
                      </a:lnTo>
                      <a:lnTo>
                        <a:pt x="4680" y="276"/>
                      </a:lnTo>
                      <a:lnTo>
                        <a:pt x="4686" y="276"/>
                      </a:lnTo>
                      <a:lnTo>
                        <a:pt x="4692" y="276"/>
                      </a:lnTo>
                      <a:lnTo>
                        <a:pt x="4698" y="276"/>
                      </a:lnTo>
                      <a:lnTo>
                        <a:pt x="4704" y="276"/>
                      </a:lnTo>
                      <a:lnTo>
                        <a:pt x="4710" y="276"/>
                      </a:lnTo>
                      <a:lnTo>
                        <a:pt x="4716" y="276"/>
                      </a:lnTo>
                      <a:lnTo>
                        <a:pt x="4722" y="276"/>
                      </a:lnTo>
                      <a:lnTo>
                        <a:pt x="4728" y="276"/>
                      </a:lnTo>
                      <a:lnTo>
                        <a:pt x="4734" y="276"/>
                      </a:lnTo>
                      <a:lnTo>
                        <a:pt x="4740" y="276"/>
                      </a:lnTo>
                      <a:lnTo>
                        <a:pt x="4746" y="276"/>
                      </a:lnTo>
                      <a:lnTo>
                        <a:pt x="4752" y="276"/>
                      </a:lnTo>
                      <a:lnTo>
                        <a:pt x="4758" y="276"/>
                      </a:lnTo>
                      <a:lnTo>
                        <a:pt x="4764" y="276"/>
                      </a:lnTo>
                      <a:lnTo>
                        <a:pt x="4770" y="276"/>
                      </a:lnTo>
                      <a:lnTo>
                        <a:pt x="4776" y="276"/>
                      </a:lnTo>
                      <a:lnTo>
                        <a:pt x="4782" y="276"/>
                      </a:lnTo>
                      <a:lnTo>
                        <a:pt x="4788" y="276"/>
                      </a:lnTo>
                      <a:lnTo>
                        <a:pt x="4794" y="276"/>
                      </a:lnTo>
                      <a:lnTo>
                        <a:pt x="4800" y="276"/>
                      </a:lnTo>
                      <a:lnTo>
                        <a:pt x="4806" y="276"/>
                      </a:lnTo>
                      <a:lnTo>
                        <a:pt x="4812" y="276"/>
                      </a:lnTo>
                      <a:lnTo>
                        <a:pt x="4818" y="276"/>
                      </a:lnTo>
                      <a:lnTo>
                        <a:pt x="4824" y="276"/>
                      </a:lnTo>
                      <a:lnTo>
                        <a:pt x="4830" y="276"/>
                      </a:lnTo>
                      <a:lnTo>
                        <a:pt x="4836" y="276"/>
                      </a:lnTo>
                      <a:lnTo>
                        <a:pt x="4842" y="276"/>
                      </a:lnTo>
                      <a:lnTo>
                        <a:pt x="4848" y="276"/>
                      </a:lnTo>
                      <a:lnTo>
                        <a:pt x="4854" y="276"/>
                      </a:lnTo>
                      <a:lnTo>
                        <a:pt x="4860" y="276"/>
                      </a:lnTo>
                      <a:lnTo>
                        <a:pt x="4866" y="276"/>
                      </a:lnTo>
                      <a:lnTo>
                        <a:pt x="4872" y="276"/>
                      </a:lnTo>
                      <a:lnTo>
                        <a:pt x="4878" y="276"/>
                      </a:lnTo>
                      <a:lnTo>
                        <a:pt x="4884" y="276"/>
                      </a:lnTo>
                      <a:lnTo>
                        <a:pt x="4890" y="276"/>
                      </a:lnTo>
                      <a:lnTo>
                        <a:pt x="4896" y="276"/>
                      </a:lnTo>
                      <a:lnTo>
                        <a:pt x="4902" y="276"/>
                      </a:lnTo>
                      <a:lnTo>
                        <a:pt x="4908" y="276"/>
                      </a:lnTo>
                      <a:lnTo>
                        <a:pt x="4914" y="276"/>
                      </a:lnTo>
                      <a:lnTo>
                        <a:pt x="4920" y="276"/>
                      </a:lnTo>
                      <a:lnTo>
                        <a:pt x="4926" y="276"/>
                      </a:lnTo>
                      <a:lnTo>
                        <a:pt x="4932" y="276"/>
                      </a:lnTo>
                      <a:lnTo>
                        <a:pt x="4938" y="276"/>
                      </a:lnTo>
                      <a:lnTo>
                        <a:pt x="4944" y="276"/>
                      </a:lnTo>
                      <a:lnTo>
                        <a:pt x="4950" y="276"/>
                      </a:lnTo>
                      <a:lnTo>
                        <a:pt x="4956" y="276"/>
                      </a:lnTo>
                      <a:lnTo>
                        <a:pt x="4962" y="276"/>
                      </a:lnTo>
                      <a:lnTo>
                        <a:pt x="4968" y="276"/>
                      </a:lnTo>
                      <a:lnTo>
                        <a:pt x="4974" y="276"/>
                      </a:lnTo>
                      <a:lnTo>
                        <a:pt x="4980" y="276"/>
                      </a:lnTo>
                      <a:lnTo>
                        <a:pt x="4986" y="276"/>
                      </a:lnTo>
                      <a:lnTo>
                        <a:pt x="4992" y="276"/>
                      </a:lnTo>
                      <a:lnTo>
                        <a:pt x="4998" y="276"/>
                      </a:lnTo>
                      <a:lnTo>
                        <a:pt x="5004" y="276"/>
                      </a:lnTo>
                      <a:lnTo>
                        <a:pt x="5010" y="276"/>
                      </a:lnTo>
                      <a:lnTo>
                        <a:pt x="5016" y="276"/>
                      </a:lnTo>
                      <a:lnTo>
                        <a:pt x="5022" y="276"/>
                      </a:lnTo>
                      <a:lnTo>
                        <a:pt x="5028" y="276"/>
                      </a:lnTo>
                      <a:lnTo>
                        <a:pt x="5034" y="276"/>
                      </a:lnTo>
                      <a:lnTo>
                        <a:pt x="5040" y="276"/>
                      </a:lnTo>
                      <a:lnTo>
                        <a:pt x="5046" y="276"/>
                      </a:lnTo>
                      <a:lnTo>
                        <a:pt x="5052" y="276"/>
                      </a:lnTo>
                      <a:lnTo>
                        <a:pt x="5058" y="276"/>
                      </a:lnTo>
                      <a:lnTo>
                        <a:pt x="5064" y="276"/>
                      </a:lnTo>
                      <a:lnTo>
                        <a:pt x="5070" y="276"/>
                      </a:lnTo>
                      <a:lnTo>
                        <a:pt x="5076" y="276"/>
                      </a:lnTo>
                      <a:lnTo>
                        <a:pt x="5082" y="276"/>
                      </a:lnTo>
                      <a:lnTo>
                        <a:pt x="5088" y="276"/>
                      </a:lnTo>
                      <a:lnTo>
                        <a:pt x="5094" y="276"/>
                      </a:lnTo>
                      <a:lnTo>
                        <a:pt x="5100" y="276"/>
                      </a:lnTo>
                      <a:lnTo>
                        <a:pt x="5106" y="276"/>
                      </a:lnTo>
                      <a:lnTo>
                        <a:pt x="5112" y="276"/>
                      </a:lnTo>
                      <a:lnTo>
                        <a:pt x="5118" y="276"/>
                      </a:lnTo>
                      <a:lnTo>
                        <a:pt x="5124" y="276"/>
                      </a:lnTo>
                      <a:lnTo>
                        <a:pt x="5130" y="276"/>
                      </a:lnTo>
                      <a:lnTo>
                        <a:pt x="5136" y="276"/>
                      </a:lnTo>
                      <a:lnTo>
                        <a:pt x="5142" y="276"/>
                      </a:lnTo>
                      <a:lnTo>
                        <a:pt x="5148" y="276"/>
                      </a:lnTo>
                      <a:lnTo>
                        <a:pt x="5154" y="276"/>
                      </a:lnTo>
                      <a:lnTo>
                        <a:pt x="5160" y="276"/>
                      </a:lnTo>
                      <a:lnTo>
                        <a:pt x="5166" y="276"/>
                      </a:lnTo>
                      <a:lnTo>
                        <a:pt x="5172" y="276"/>
                      </a:lnTo>
                      <a:lnTo>
                        <a:pt x="5178" y="276"/>
                      </a:lnTo>
                      <a:lnTo>
                        <a:pt x="5184" y="276"/>
                      </a:lnTo>
                      <a:lnTo>
                        <a:pt x="5190" y="276"/>
                      </a:lnTo>
                      <a:lnTo>
                        <a:pt x="5196" y="276"/>
                      </a:lnTo>
                      <a:lnTo>
                        <a:pt x="5202" y="276"/>
                      </a:lnTo>
                      <a:lnTo>
                        <a:pt x="5208" y="276"/>
                      </a:lnTo>
                      <a:lnTo>
                        <a:pt x="5214" y="276"/>
                      </a:lnTo>
                      <a:lnTo>
                        <a:pt x="5220" y="276"/>
                      </a:lnTo>
                      <a:lnTo>
                        <a:pt x="5226" y="276"/>
                      </a:lnTo>
                      <a:lnTo>
                        <a:pt x="5232" y="276"/>
                      </a:lnTo>
                      <a:lnTo>
                        <a:pt x="5238" y="276"/>
                      </a:lnTo>
                      <a:lnTo>
                        <a:pt x="5244" y="276"/>
                      </a:lnTo>
                      <a:lnTo>
                        <a:pt x="5250" y="276"/>
                      </a:lnTo>
                      <a:lnTo>
                        <a:pt x="5256" y="276"/>
                      </a:lnTo>
                      <a:lnTo>
                        <a:pt x="5262" y="276"/>
                      </a:lnTo>
                      <a:lnTo>
                        <a:pt x="5268" y="276"/>
                      </a:lnTo>
                      <a:lnTo>
                        <a:pt x="5274" y="276"/>
                      </a:lnTo>
                    </a:path>
                  </a:pathLst>
                </a:custGeom>
                <a:noFill/>
                <a:ln w="1270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5" name="Freeform 255">
                  <a:extLst>
                    <a:ext uri="{FF2B5EF4-FFF2-40B4-BE49-F238E27FC236}">
                      <a16:creationId xmlns:a16="http://schemas.microsoft.com/office/drawing/2014/main" id="{B42F341A-ACFF-1AC2-85D1-69A2B95E4A9F}"/>
                    </a:ext>
                  </a:extLst>
                </p:cNvPr>
                <p:cNvSpPr>
                  <a:spLocks/>
                </p:cNvSpPr>
                <p:nvPr/>
              </p:nvSpPr>
              <p:spPr bwMode="auto">
                <a:xfrm>
                  <a:off x="551400" y="4794127"/>
                  <a:ext cx="4509034" cy="48287"/>
                </a:xfrm>
                <a:custGeom>
                  <a:avLst/>
                  <a:gdLst>
                    <a:gd name="T0" fmla="*/ 78 w 5274"/>
                    <a:gd name="T1" fmla="*/ 12 h 60"/>
                    <a:gd name="T2" fmla="*/ 162 w 5274"/>
                    <a:gd name="T3" fmla="*/ 30 h 60"/>
                    <a:gd name="T4" fmla="*/ 246 w 5274"/>
                    <a:gd name="T5" fmla="*/ 42 h 60"/>
                    <a:gd name="T6" fmla="*/ 330 w 5274"/>
                    <a:gd name="T7" fmla="*/ 60 h 60"/>
                    <a:gd name="T8" fmla="*/ 414 w 5274"/>
                    <a:gd name="T9" fmla="*/ 60 h 60"/>
                    <a:gd name="T10" fmla="*/ 498 w 5274"/>
                    <a:gd name="T11" fmla="*/ 48 h 60"/>
                    <a:gd name="T12" fmla="*/ 582 w 5274"/>
                    <a:gd name="T13" fmla="*/ 30 h 60"/>
                    <a:gd name="T14" fmla="*/ 666 w 5274"/>
                    <a:gd name="T15" fmla="*/ 12 h 60"/>
                    <a:gd name="T16" fmla="*/ 750 w 5274"/>
                    <a:gd name="T17" fmla="*/ 6 h 60"/>
                    <a:gd name="T18" fmla="*/ 828 w 5274"/>
                    <a:gd name="T19" fmla="*/ 6 h 60"/>
                    <a:gd name="T20" fmla="*/ 912 w 5274"/>
                    <a:gd name="T21" fmla="*/ 6 h 60"/>
                    <a:gd name="T22" fmla="*/ 996 w 5274"/>
                    <a:gd name="T23" fmla="*/ 6 h 60"/>
                    <a:gd name="T24" fmla="*/ 1080 w 5274"/>
                    <a:gd name="T25" fmla="*/ 6 h 60"/>
                    <a:gd name="T26" fmla="*/ 1164 w 5274"/>
                    <a:gd name="T27" fmla="*/ 6 h 60"/>
                    <a:gd name="T28" fmla="*/ 1248 w 5274"/>
                    <a:gd name="T29" fmla="*/ 6 h 60"/>
                    <a:gd name="T30" fmla="*/ 1332 w 5274"/>
                    <a:gd name="T31" fmla="*/ 6 h 60"/>
                    <a:gd name="T32" fmla="*/ 1416 w 5274"/>
                    <a:gd name="T33" fmla="*/ 6 h 60"/>
                    <a:gd name="T34" fmla="*/ 1500 w 5274"/>
                    <a:gd name="T35" fmla="*/ 6 h 60"/>
                    <a:gd name="T36" fmla="*/ 1584 w 5274"/>
                    <a:gd name="T37" fmla="*/ 0 h 60"/>
                    <a:gd name="T38" fmla="*/ 1668 w 5274"/>
                    <a:gd name="T39" fmla="*/ 0 h 60"/>
                    <a:gd name="T40" fmla="*/ 1746 w 5274"/>
                    <a:gd name="T41" fmla="*/ 0 h 60"/>
                    <a:gd name="T42" fmla="*/ 1830 w 5274"/>
                    <a:gd name="T43" fmla="*/ 0 h 60"/>
                    <a:gd name="T44" fmla="*/ 1914 w 5274"/>
                    <a:gd name="T45" fmla="*/ 0 h 60"/>
                    <a:gd name="T46" fmla="*/ 1998 w 5274"/>
                    <a:gd name="T47" fmla="*/ 0 h 60"/>
                    <a:gd name="T48" fmla="*/ 2082 w 5274"/>
                    <a:gd name="T49" fmla="*/ 0 h 60"/>
                    <a:gd name="T50" fmla="*/ 2166 w 5274"/>
                    <a:gd name="T51" fmla="*/ 0 h 60"/>
                    <a:gd name="T52" fmla="*/ 2250 w 5274"/>
                    <a:gd name="T53" fmla="*/ 0 h 60"/>
                    <a:gd name="T54" fmla="*/ 2334 w 5274"/>
                    <a:gd name="T55" fmla="*/ 0 h 60"/>
                    <a:gd name="T56" fmla="*/ 2418 w 5274"/>
                    <a:gd name="T57" fmla="*/ 0 h 60"/>
                    <a:gd name="T58" fmla="*/ 2502 w 5274"/>
                    <a:gd name="T59" fmla="*/ 0 h 60"/>
                    <a:gd name="T60" fmla="*/ 2580 w 5274"/>
                    <a:gd name="T61" fmla="*/ 0 h 60"/>
                    <a:gd name="T62" fmla="*/ 2664 w 5274"/>
                    <a:gd name="T63" fmla="*/ 6 h 60"/>
                    <a:gd name="T64" fmla="*/ 2748 w 5274"/>
                    <a:gd name="T65" fmla="*/ 6 h 60"/>
                    <a:gd name="T66" fmla="*/ 2832 w 5274"/>
                    <a:gd name="T67" fmla="*/ 6 h 60"/>
                    <a:gd name="T68" fmla="*/ 2916 w 5274"/>
                    <a:gd name="T69" fmla="*/ 6 h 60"/>
                    <a:gd name="T70" fmla="*/ 3000 w 5274"/>
                    <a:gd name="T71" fmla="*/ 6 h 60"/>
                    <a:gd name="T72" fmla="*/ 3084 w 5274"/>
                    <a:gd name="T73" fmla="*/ 6 h 60"/>
                    <a:gd name="T74" fmla="*/ 3168 w 5274"/>
                    <a:gd name="T75" fmla="*/ 6 h 60"/>
                    <a:gd name="T76" fmla="*/ 3252 w 5274"/>
                    <a:gd name="T77" fmla="*/ 6 h 60"/>
                    <a:gd name="T78" fmla="*/ 3336 w 5274"/>
                    <a:gd name="T79" fmla="*/ 6 h 60"/>
                    <a:gd name="T80" fmla="*/ 3420 w 5274"/>
                    <a:gd name="T81" fmla="*/ 6 h 60"/>
                    <a:gd name="T82" fmla="*/ 3504 w 5274"/>
                    <a:gd name="T83" fmla="*/ 6 h 60"/>
                    <a:gd name="T84" fmla="*/ 3582 w 5274"/>
                    <a:gd name="T85" fmla="*/ 6 h 60"/>
                    <a:gd name="T86" fmla="*/ 3666 w 5274"/>
                    <a:gd name="T87" fmla="*/ 6 h 60"/>
                    <a:gd name="T88" fmla="*/ 3750 w 5274"/>
                    <a:gd name="T89" fmla="*/ 6 h 60"/>
                    <a:gd name="T90" fmla="*/ 3834 w 5274"/>
                    <a:gd name="T91" fmla="*/ 6 h 60"/>
                    <a:gd name="T92" fmla="*/ 3918 w 5274"/>
                    <a:gd name="T93" fmla="*/ 6 h 60"/>
                    <a:gd name="T94" fmla="*/ 4002 w 5274"/>
                    <a:gd name="T95" fmla="*/ 6 h 60"/>
                    <a:gd name="T96" fmla="*/ 4086 w 5274"/>
                    <a:gd name="T97" fmla="*/ 6 h 60"/>
                    <a:gd name="T98" fmla="*/ 4170 w 5274"/>
                    <a:gd name="T99" fmla="*/ 6 h 60"/>
                    <a:gd name="T100" fmla="*/ 4254 w 5274"/>
                    <a:gd name="T101" fmla="*/ 6 h 60"/>
                    <a:gd name="T102" fmla="*/ 4338 w 5274"/>
                    <a:gd name="T103" fmla="*/ 6 h 60"/>
                    <a:gd name="T104" fmla="*/ 4422 w 5274"/>
                    <a:gd name="T105" fmla="*/ 6 h 60"/>
                    <a:gd name="T106" fmla="*/ 4500 w 5274"/>
                    <a:gd name="T107" fmla="*/ 6 h 60"/>
                    <a:gd name="T108" fmla="*/ 4584 w 5274"/>
                    <a:gd name="T109" fmla="*/ 6 h 60"/>
                    <a:gd name="T110" fmla="*/ 4668 w 5274"/>
                    <a:gd name="T111" fmla="*/ 24 h 60"/>
                    <a:gd name="T112" fmla="*/ 4752 w 5274"/>
                    <a:gd name="T113" fmla="*/ 42 h 60"/>
                    <a:gd name="T114" fmla="*/ 4836 w 5274"/>
                    <a:gd name="T115" fmla="*/ 54 h 60"/>
                    <a:gd name="T116" fmla="*/ 4920 w 5274"/>
                    <a:gd name="T117" fmla="*/ 60 h 60"/>
                    <a:gd name="T118" fmla="*/ 5004 w 5274"/>
                    <a:gd name="T119" fmla="*/ 48 h 60"/>
                    <a:gd name="T120" fmla="*/ 5088 w 5274"/>
                    <a:gd name="T121" fmla="*/ 30 h 60"/>
                    <a:gd name="T122" fmla="*/ 5172 w 5274"/>
                    <a:gd name="T123" fmla="*/ 18 h 60"/>
                    <a:gd name="T124" fmla="*/ 5250 w 5274"/>
                    <a:gd name="T125" fmla="*/ 6 h 6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274" h="60">
                      <a:moveTo>
                        <a:pt x="0" y="6"/>
                      </a:moveTo>
                      <a:lnTo>
                        <a:pt x="0" y="6"/>
                      </a:lnTo>
                      <a:lnTo>
                        <a:pt x="6" y="6"/>
                      </a:lnTo>
                      <a:lnTo>
                        <a:pt x="12" y="6"/>
                      </a:lnTo>
                      <a:lnTo>
                        <a:pt x="18" y="6"/>
                      </a:lnTo>
                      <a:lnTo>
                        <a:pt x="24" y="6"/>
                      </a:lnTo>
                      <a:lnTo>
                        <a:pt x="30" y="6"/>
                      </a:lnTo>
                      <a:lnTo>
                        <a:pt x="36" y="6"/>
                      </a:lnTo>
                      <a:lnTo>
                        <a:pt x="42" y="6"/>
                      </a:lnTo>
                      <a:lnTo>
                        <a:pt x="48" y="6"/>
                      </a:lnTo>
                      <a:lnTo>
                        <a:pt x="54" y="6"/>
                      </a:lnTo>
                      <a:lnTo>
                        <a:pt x="60" y="6"/>
                      </a:lnTo>
                      <a:lnTo>
                        <a:pt x="66" y="6"/>
                      </a:lnTo>
                      <a:lnTo>
                        <a:pt x="66" y="12"/>
                      </a:lnTo>
                      <a:lnTo>
                        <a:pt x="72" y="12"/>
                      </a:lnTo>
                      <a:lnTo>
                        <a:pt x="78" y="12"/>
                      </a:lnTo>
                      <a:lnTo>
                        <a:pt x="84" y="12"/>
                      </a:lnTo>
                      <a:lnTo>
                        <a:pt x="90" y="12"/>
                      </a:lnTo>
                      <a:lnTo>
                        <a:pt x="96" y="12"/>
                      </a:lnTo>
                      <a:lnTo>
                        <a:pt x="102" y="18"/>
                      </a:lnTo>
                      <a:lnTo>
                        <a:pt x="108" y="18"/>
                      </a:lnTo>
                      <a:lnTo>
                        <a:pt x="114" y="18"/>
                      </a:lnTo>
                      <a:lnTo>
                        <a:pt x="120" y="18"/>
                      </a:lnTo>
                      <a:lnTo>
                        <a:pt x="126" y="18"/>
                      </a:lnTo>
                      <a:lnTo>
                        <a:pt x="132" y="24"/>
                      </a:lnTo>
                      <a:lnTo>
                        <a:pt x="138" y="24"/>
                      </a:lnTo>
                      <a:lnTo>
                        <a:pt x="144" y="24"/>
                      </a:lnTo>
                      <a:lnTo>
                        <a:pt x="150" y="24"/>
                      </a:lnTo>
                      <a:lnTo>
                        <a:pt x="156" y="24"/>
                      </a:lnTo>
                      <a:lnTo>
                        <a:pt x="162" y="24"/>
                      </a:lnTo>
                      <a:lnTo>
                        <a:pt x="162" y="30"/>
                      </a:lnTo>
                      <a:lnTo>
                        <a:pt x="168" y="30"/>
                      </a:lnTo>
                      <a:lnTo>
                        <a:pt x="174" y="30"/>
                      </a:lnTo>
                      <a:lnTo>
                        <a:pt x="180" y="30"/>
                      </a:lnTo>
                      <a:lnTo>
                        <a:pt x="186" y="30"/>
                      </a:lnTo>
                      <a:lnTo>
                        <a:pt x="192" y="36"/>
                      </a:lnTo>
                      <a:lnTo>
                        <a:pt x="198" y="36"/>
                      </a:lnTo>
                      <a:lnTo>
                        <a:pt x="204" y="36"/>
                      </a:lnTo>
                      <a:lnTo>
                        <a:pt x="210" y="36"/>
                      </a:lnTo>
                      <a:lnTo>
                        <a:pt x="216" y="36"/>
                      </a:lnTo>
                      <a:lnTo>
                        <a:pt x="222" y="36"/>
                      </a:lnTo>
                      <a:lnTo>
                        <a:pt x="222" y="42"/>
                      </a:lnTo>
                      <a:lnTo>
                        <a:pt x="228" y="42"/>
                      </a:lnTo>
                      <a:lnTo>
                        <a:pt x="234" y="42"/>
                      </a:lnTo>
                      <a:lnTo>
                        <a:pt x="240" y="42"/>
                      </a:lnTo>
                      <a:lnTo>
                        <a:pt x="246" y="42"/>
                      </a:lnTo>
                      <a:lnTo>
                        <a:pt x="252" y="42"/>
                      </a:lnTo>
                      <a:lnTo>
                        <a:pt x="252" y="48"/>
                      </a:lnTo>
                      <a:lnTo>
                        <a:pt x="258" y="48"/>
                      </a:lnTo>
                      <a:lnTo>
                        <a:pt x="264" y="48"/>
                      </a:lnTo>
                      <a:lnTo>
                        <a:pt x="270" y="48"/>
                      </a:lnTo>
                      <a:lnTo>
                        <a:pt x="276" y="48"/>
                      </a:lnTo>
                      <a:lnTo>
                        <a:pt x="282" y="54"/>
                      </a:lnTo>
                      <a:lnTo>
                        <a:pt x="288" y="54"/>
                      </a:lnTo>
                      <a:lnTo>
                        <a:pt x="294" y="54"/>
                      </a:lnTo>
                      <a:lnTo>
                        <a:pt x="300" y="54"/>
                      </a:lnTo>
                      <a:lnTo>
                        <a:pt x="306" y="54"/>
                      </a:lnTo>
                      <a:lnTo>
                        <a:pt x="312" y="54"/>
                      </a:lnTo>
                      <a:lnTo>
                        <a:pt x="318" y="54"/>
                      </a:lnTo>
                      <a:lnTo>
                        <a:pt x="318" y="60"/>
                      </a:lnTo>
                      <a:lnTo>
                        <a:pt x="324" y="60"/>
                      </a:lnTo>
                      <a:lnTo>
                        <a:pt x="330" y="60"/>
                      </a:lnTo>
                      <a:lnTo>
                        <a:pt x="336" y="60"/>
                      </a:lnTo>
                      <a:lnTo>
                        <a:pt x="342" y="60"/>
                      </a:lnTo>
                      <a:lnTo>
                        <a:pt x="348" y="60"/>
                      </a:lnTo>
                      <a:lnTo>
                        <a:pt x="354" y="60"/>
                      </a:lnTo>
                      <a:lnTo>
                        <a:pt x="360" y="60"/>
                      </a:lnTo>
                      <a:lnTo>
                        <a:pt x="366" y="60"/>
                      </a:lnTo>
                      <a:lnTo>
                        <a:pt x="372" y="60"/>
                      </a:lnTo>
                      <a:lnTo>
                        <a:pt x="378" y="60"/>
                      </a:lnTo>
                      <a:lnTo>
                        <a:pt x="384" y="60"/>
                      </a:lnTo>
                      <a:lnTo>
                        <a:pt x="390" y="60"/>
                      </a:lnTo>
                      <a:lnTo>
                        <a:pt x="396" y="60"/>
                      </a:lnTo>
                      <a:lnTo>
                        <a:pt x="402" y="60"/>
                      </a:lnTo>
                      <a:lnTo>
                        <a:pt x="408" y="60"/>
                      </a:lnTo>
                      <a:lnTo>
                        <a:pt x="414" y="60"/>
                      </a:lnTo>
                      <a:lnTo>
                        <a:pt x="420" y="60"/>
                      </a:lnTo>
                      <a:lnTo>
                        <a:pt x="426" y="60"/>
                      </a:lnTo>
                      <a:lnTo>
                        <a:pt x="432" y="60"/>
                      </a:lnTo>
                      <a:lnTo>
                        <a:pt x="438" y="54"/>
                      </a:lnTo>
                      <a:lnTo>
                        <a:pt x="444" y="54"/>
                      </a:lnTo>
                      <a:lnTo>
                        <a:pt x="450" y="54"/>
                      </a:lnTo>
                      <a:lnTo>
                        <a:pt x="456" y="54"/>
                      </a:lnTo>
                      <a:lnTo>
                        <a:pt x="462" y="54"/>
                      </a:lnTo>
                      <a:lnTo>
                        <a:pt x="468" y="54"/>
                      </a:lnTo>
                      <a:lnTo>
                        <a:pt x="474" y="54"/>
                      </a:lnTo>
                      <a:lnTo>
                        <a:pt x="474" y="48"/>
                      </a:lnTo>
                      <a:lnTo>
                        <a:pt x="480" y="48"/>
                      </a:lnTo>
                      <a:lnTo>
                        <a:pt x="486" y="48"/>
                      </a:lnTo>
                      <a:lnTo>
                        <a:pt x="492" y="48"/>
                      </a:lnTo>
                      <a:lnTo>
                        <a:pt x="498" y="48"/>
                      </a:lnTo>
                      <a:lnTo>
                        <a:pt x="504" y="48"/>
                      </a:lnTo>
                      <a:lnTo>
                        <a:pt x="504" y="42"/>
                      </a:lnTo>
                      <a:lnTo>
                        <a:pt x="510" y="42"/>
                      </a:lnTo>
                      <a:lnTo>
                        <a:pt x="516" y="42"/>
                      </a:lnTo>
                      <a:lnTo>
                        <a:pt x="522" y="42"/>
                      </a:lnTo>
                      <a:lnTo>
                        <a:pt x="528" y="42"/>
                      </a:lnTo>
                      <a:lnTo>
                        <a:pt x="534" y="42"/>
                      </a:lnTo>
                      <a:lnTo>
                        <a:pt x="534" y="36"/>
                      </a:lnTo>
                      <a:lnTo>
                        <a:pt x="540" y="36"/>
                      </a:lnTo>
                      <a:lnTo>
                        <a:pt x="546" y="36"/>
                      </a:lnTo>
                      <a:lnTo>
                        <a:pt x="552" y="36"/>
                      </a:lnTo>
                      <a:lnTo>
                        <a:pt x="558" y="36"/>
                      </a:lnTo>
                      <a:lnTo>
                        <a:pt x="564" y="36"/>
                      </a:lnTo>
                      <a:lnTo>
                        <a:pt x="564" y="30"/>
                      </a:lnTo>
                      <a:lnTo>
                        <a:pt x="570" y="30"/>
                      </a:lnTo>
                      <a:lnTo>
                        <a:pt x="576" y="30"/>
                      </a:lnTo>
                      <a:lnTo>
                        <a:pt x="582" y="30"/>
                      </a:lnTo>
                      <a:lnTo>
                        <a:pt x="588" y="30"/>
                      </a:lnTo>
                      <a:lnTo>
                        <a:pt x="594" y="30"/>
                      </a:lnTo>
                      <a:lnTo>
                        <a:pt x="594" y="24"/>
                      </a:lnTo>
                      <a:lnTo>
                        <a:pt x="600" y="24"/>
                      </a:lnTo>
                      <a:lnTo>
                        <a:pt x="606" y="24"/>
                      </a:lnTo>
                      <a:lnTo>
                        <a:pt x="612" y="24"/>
                      </a:lnTo>
                      <a:lnTo>
                        <a:pt x="618" y="24"/>
                      </a:lnTo>
                      <a:lnTo>
                        <a:pt x="624" y="24"/>
                      </a:lnTo>
                      <a:lnTo>
                        <a:pt x="624" y="18"/>
                      </a:lnTo>
                      <a:lnTo>
                        <a:pt x="630" y="18"/>
                      </a:lnTo>
                      <a:lnTo>
                        <a:pt x="636" y="18"/>
                      </a:lnTo>
                      <a:lnTo>
                        <a:pt x="642" y="18"/>
                      </a:lnTo>
                      <a:lnTo>
                        <a:pt x="648" y="18"/>
                      </a:lnTo>
                      <a:lnTo>
                        <a:pt x="654" y="18"/>
                      </a:lnTo>
                      <a:lnTo>
                        <a:pt x="654" y="12"/>
                      </a:lnTo>
                      <a:lnTo>
                        <a:pt x="660" y="12"/>
                      </a:lnTo>
                      <a:lnTo>
                        <a:pt x="666" y="12"/>
                      </a:lnTo>
                      <a:lnTo>
                        <a:pt x="672" y="12"/>
                      </a:lnTo>
                      <a:lnTo>
                        <a:pt x="678" y="12"/>
                      </a:lnTo>
                      <a:lnTo>
                        <a:pt x="684" y="12"/>
                      </a:lnTo>
                      <a:lnTo>
                        <a:pt x="684" y="6"/>
                      </a:lnTo>
                      <a:lnTo>
                        <a:pt x="690" y="6"/>
                      </a:lnTo>
                      <a:lnTo>
                        <a:pt x="696" y="6"/>
                      </a:lnTo>
                      <a:lnTo>
                        <a:pt x="702" y="6"/>
                      </a:lnTo>
                      <a:lnTo>
                        <a:pt x="708" y="6"/>
                      </a:lnTo>
                      <a:lnTo>
                        <a:pt x="714" y="6"/>
                      </a:lnTo>
                      <a:lnTo>
                        <a:pt x="720" y="6"/>
                      </a:lnTo>
                      <a:lnTo>
                        <a:pt x="726" y="6"/>
                      </a:lnTo>
                      <a:lnTo>
                        <a:pt x="732" y="6"/>
                      </a:lnTo>
                      <a:lnTo>
                        <a:pt x="738" y="6"/>
                      </a:lnTo>
                      <a:lnTo>
                        <a:pt x="744" y="6"/>
                      </a:lnTo>
                      <a:lnTo>
                        <a:pt x="750" y="6"/>
                      </a:lnTo>
                      <a:lnTo>
                        <a:pt x="756" y="6"/>
                      </a:lnTo>
                      <a:lnTo>
                        <a:pt x="762" y="6"/>
                      </a:lnTo>
                      <a:lnTo>
                        <a:pt x="768" y="6"/>
                      </a:lnTo>
                      <a:lnTo>
                        <a:pt x="774" y="6"/>
                      </a:lnTo>
                      <a:lnTo>
                        <a:pt x="780" y="6"/>
                      </a:lnTo>
                      <a:lnTo>
                        <a:pt x="786" y="6"/>
                      </a:lnTo>
                      <a:lnTo>
                        <a:pt x="792" y="6"/>
                      </a:lnTo>
                      <a:lnTo>
                        <a:pt x="798" y="6"/>
                      </a:lnTo>
                      <a:lnTo>
                        <a:pt x="804" y="6"/>
                      </a:lnTo>
                      <a:lnTo>
                        <a:pt x="810" y="6"/>
                      </a:lnTo>
                      <a:lnTo>
                        <a:pt x="816" y="6"/>
                      </a:lnTo>
                      <a:lnTo>
                        <a:pt x="822" y="6"/>
                      </a:lnTo>
                      <a:lnTo>
                        <a:pt x="828" y="6"/>
                      </a:lnTo>
                      <a:lnTo>
                        <a:pt x="834" y="6"/>
                      </a:lnTo>
                      <a:lnTo>
                        <a:pt x="840" y="6"/>
                      </a:lnTo>
                      <a:lnTo>
                        <a:pt x="846" y="6"/>
                      </a:lnTo>
                      <a:lnTo>
                        <a:pt x="852" y="6"/>
                      </a:lnTo>
                      <a:lnTo>
                        <a:pt x="858" y="6"/>
                      </a:lnTo>
                      <a:lnTo>
                        <a:pt x="864" y="6"/>
                      </a:lnTo>
                      <a:lnTo>
                        <a:pt x="870" y="6"/>
                      </a:lnTo>
                      <a:lnTo>
                        <a:pt x="876" y="6"/>
                      </a:lnTo>
                      <a:lnTo>
                        <a:pt x="882" y="6"/>
                      </a:lnTo>
                      <a:lnTo>
                        <a:pt x="888" y="6"/>
                      </a:lnTo>
                      <a:lnTo>
                        <a:pt x="894" y="6"/>
                      </a:lnTo>
                      <a:lnTo>
                        <a:pt x="900" y="6"/>
                      </a:lnTo>
                      <a:lnTo>
                        <a:pt x="906" y="6"/>
                      </a:lnTo>
                      <a:lnTo>
                        <a:pt x="912" y="6"/>
                      </a:lnTo>
                      <a:lnTo>
                        <a:pt x="918" y="6"/>
                      </a:lnTo>
                      <a:lnTo>
                        <a:pt x="924" y="6"/>
                      </a:lnTo>
                      <a:lnTo>
                        <a:pt x="930" y="6"/>
                      </a:lnTo>
                      <a:lnTo>
                        <a:pt x="936" y="6"/>
                      </a:lnTo>
                      <a:lnTo>
                        <a:pt x="942" y="6"/>
                      </a:lnTo>
                      <a:lnTo>
                        <a:pt x="948" y="6"/>
                      </a:lnTo>
                      <a:lnTo>
                        <a:pt x="954" y="6"/>
                      </a:lnTo>
                      <a:lnTo>
                        <a:pt x="960" y="6"/>
                      </a:lnTo>
                      <a:lnTo>
                        <a:pt x="966" y="6"/>
                      </a:lnTo>
                      <a:lnTo>
                        <a:pt x="972" y="6"/>
                      </a:lnTo>
                      <a:lnTo>
                        <a:pt x="978" y="6"/>
                      </a:lnTo>
                      <a:lnTo>
                        <a:pt x="984" y="6"/>
                      </a:lnTo>
                      <a:lnTo>
                        <a:pt x="990" y="6"/>
                      </a:lnTo>
                      <a:lnTo>
                        <a:pt x="996" y="6"/>
                      </a:lnTo>
                      <a:lnTo>
                        <a:pt x="1002" y="6"/>
                      </a:lnTo>
                      <a:lnTo>
                        <a:pt x="1008" y="6"/>
                      </a:lnTo>
                      <a:lnTo>
                        <a:pt x="1014" y="6"/>
                      </a:lnTo>
                      <a:lnTo>
                        <a:pt x="1020" y="6"/>
                      </a:lnTo>
                      <a:lnTo>
                        <a:pt x="1026" y="6"/>
                      </a:lnTo>
                      <a:lnTo>
                        <a:pt x="1032" y="6"/>
                      </a:lnTo>
                      <a:lnTo>
                        <a:pt x="1038" y="6"/>
                      </a:lnTo>
                      <a:lnTo>
                        <a:pt x="1044" y="6"/>
                      </a:lnTo>
                      <a:lnTo>
                        <a:pt x="1050" y="6"/>
                      </a:lnTo>
                      <a:lnTo>
                        <a:pt x="1056" y="6"/>
                      </a:lnTo>
                      <a:lnTo>
                        <a:pt x="1062" y="6"/>
                      </a:lnTo>
                      <a:lnTo>
                        <a:pt x="1068" y="6"/>
                      </a:lnTo>
                      <a:lnTo>
                        <a:pt x="1074" y="6"/>
                      </a:lnTo>
                      <a:lnTo>
                        <a:pt x="1080" y="6"/>
                      </a:lnTo>
                      <a:lnTo>
                        <a:pt x="1086" y="6"/>
                      </a:lnTo>
                      <a:lnTo>
                        <a:pt x="1092" y="6"/>
                      </a:lnTo>
                      <a:lnTo>
                        <a:pt x="1098" y="6"/>
                      </a:lnTo>
                      <a:lnTo>
                        <a:pt x="1104" y="6"/>
                      </a:lnTo>
                      <a:lnTo>
                        <a:pt x="1110" y="6"/>
                      </a:lnTo>
                      <a:lnTo>
                        <a:pt x="1116" y="6"/>
                      </a:lnTo>
                      <a:lnTo>
                        <a:pt x="1122" y="6"/>
                      </a:lnTo>
                      <a:lnTo>
                        <a:pt x="1128" y="6"/>
                      </a:lnTo>
                      <a:lnTo>
                        <a:pt x="1134" y="6"/>
                      </a:lnTo>
                      <a:lnTo>
                        <a:pt x="1140" y="6"/>
                      </a:lnTo>
                      <a:lnTo>
                        <a:pt x="1146" y="6"/>
                      </a:lnTo>
                      <a:lnTo>
                        <a:pt x="1152" y="6"/>
                      </a:lnTo>
                      <a:lnTo>
                        <a:pt x="1158" y="6"/>
                      </a:lnTo>
                      <a:lnTo>
                        <a:pt x="1164" y="6"/>
                      </a:lnTo>
                      <a:lnTo>
                        <a:pt x="1170" y="6"/>
                      </a:lnTo>
                      <a:lnTo>
                        <a:pt x="1176" y="6"/>
                      </a:lnTo>
                      <a:lnTo>
                        <a:pt x="1182" y="6"/>
                      </a:lnTo>
                      <a:lnTo>
                        <a:pt x="1188" y="6"/>
                      </a:lnTo>
                      <a:lnTo>
                        <a:pt x="1194" y="6"/>
                      </a:lnTo>
                      <a:lnTo>
                        <a:pt x="1200" y="6"/>
                      </a:lnTo>
                      <a:lnTo>
                        <a:pt x="1206" y="6"/>
                      </a:lnTo>
                      <a:lnTo>
                        <a:pt x="1212" y="6"/>
                      </a:lnTo>
                      <a:lnTo>
                        <a:pt x="1218" y="6"/>
                      </a:lnTo>
                      <a:lnTo>
                        <a:pt x="1224" y="6"/>
                      </a:lnTo>
                      <a:lnTo>
                        <a:pt x="1230" y="6"/>
                      </a:lnTo>
                      <a:lnTo>
                        <a:pt x="1236" y="6"/>
                      </a:lnTo>
                      <a:lnTo>
                        <a:pt x="1242" y="6"/>
                      </a:lnTo>
                      <a:lnTo>
                        <a:pt x="1248" y="6"/>
                      </a:lnTo>
                      <a:lnTo>
                        <a:pt x="1254" y="6"/>
                      </a:lnTo>
                      <a:lnTo>
                        <a:pt x="1260" y="6"/>
                      </a:lnTo>
                      <a:lnTo>
                        <a:pt x="1266" y="6"/>
                      </a:lnTo>
                      <a:lnTo>
                        <a:pt x="1272" y="6"/>
                      </a:lnTo>
                      <a:lnTo>
                        <a:pt x="1278" y="6"/>
                      </a:lnTo>
                      <a:lnTo>
                        <a:pt x="1284" y="6"/>
                      </a:lnTo>
                      <a:lnTo>
                        <a:pt x="1290" y="6"/>
                      </a:lnTo>
                      <a:lnTo>
                        <a:pt x="1296" y="6"/>
                      </a:lnTo>
                      <a:lnTo>
                        <a:pt x="1302" y="6"/>
                      </a:lnTo>
                      <a:lnTo>
                        <a:pt x="1308" y="6"/>
                      </a:lnTo>
                      <a:lnTo>
                        <a:pt x="1314" y="6"/>
                      </a:lnTo>
                      <a:lnTo>
                        <a:pt x="1320" y="6"/>
                      </a:lnTo>
                      <a:lnTo>
                        <a:pt x="1326" y="6"/>
                      </a:lnTo>
                      <a:lnTo>
                        <a:pt x="1332" y="6"/>
                      </a:lnTo>
                      <a:lnTo>
                        <a:pt x="1338" y="6"/>
                      </a:lnTo>
                      <a:lnTo>
                        <a:pt x="1344" y="6"/>
                      </a:lnTo>
                      <a:lnTo>
                        <a:pt x="1350" y="6"/>
                      </a:lnTo>
                      <a:lnTo>
                        <a:pt x="1356" y="6"/>
                      </a:lnTo>
                      <a:lnTo>
                        <a:pt x="1362" y="6"/>
                      </a:lnTo>
                      <a:lnTo>
                        <a:pt x="1368" y="6"/>
                      </a:lnTo>
                      <a:lnTo>
                        <a:pt x="1374" y="6"/>
                      </a:lnTo>
                      <a:lnTo>
                        <a:pt x="1380" y="6"/>
                      </a:lnTo>
                      <a:lnTo>
                        <a:pt x="1386" y="6"/>
                      </a:lnTo>
                      <a:lnTo>
                        <a:pt x="1392" y="6"/>
                      </a:lnTo>
                      <a:lnTo>
                        <a:pt x="1398" y="6"/>
                      </a:lnTo>
                      <a:lnTo>
                        <a:pt x="1404" y="6"/>
                      </a:lnTo>
                      <a:lnTo>
                        <a:pt x="1410" y="6"/>
                      </a:lnTo>
                      <a:lnTo>
                        <a:pt x="1416" y="6"/>
                      </a:lnTo>
                      <a:lnTo>
                        <a:pt x="1422" y="6"/>
                      </a:lnTo>
                      <a:lnTo>
                        <a:pt x="1428" y="6"/>
                      </a:lnTo>
                      <a:lnTo>
                        <a:pt x="1434" y="6"/>
                      </a:lnTo>
                      <a:lnTo>
                        <a:pt x="1440" y="6"/>
                      </a:lnTo>
                      <a:lnTo>
                        <a:pt x="1446" y="6"/>
                      </a:lnTo>
                      <a:lnTo>
                        <a:pt x="1452" y="6"/>
                      </a:lnTo>
                      <a:lnTo>
                        <a:pt x="1458" y="6"/>
                      </a:lnTo>
                      <a:lnTo>
                        <a:pt x="1464" y="6"/>
                      </a:lnTo>
                      <a:lnTo>
                        <a:pt x="1470" y="6"/>
                      </a:lnTo>
                      <a:lnTo>
                        <a:pt x="1476" y="6"/>
                      </a:lnTo>
                      <a:lnTo>
                        <a:pt x="1482" y="6"/>
                      </a:lnTo>
                      <a:lnTo>
                        <a:pt x="1488" y="6"/>
                      </a:lnTo>
                      <a:lnTo>
                        <a:pt x="1494" y="6"/>
                      </a:lnTo>
                      <a:lnTo>
                        <a:pt x="1500" y="6"/>
                      </a:lnTo>
                      <a:lnTo>
                        <a:pt x="1506" y="6"/>
                      </a:lnTo>
                      <a:lnTo>
                        <a:pt x="1512" y="6"/>
                      </a:lnTo>
                      <a:lnTo>
                        <a:pt x="1518" y="6"/>
                      </a:lnTo>
                      <a:lnTo>
                        <a:pt x="1524" y="6"/>
                      </a:lnTo>
                      <a:lnTo>
                        <a:pt x="1530" y="6"/>
                      </a:lnTo>
                      <a:lnTo>
                        <a:pt x="1536" y="6"/>
                      </a:lnTo>
                      <a:lnTo>
                        <a:pt x="1542" y="6"/>
                      </a:lnTo>
                      <a:lnTo>
                        <a:pt x="1548" y="6"/>
                      </a:lnTo>
                      <a:lnTo>
                        <a:pt x="1554" y="6"/>
                      </a:lnTo>
                      <a:lnTo>
                        <a:pt x="1560" y="6"/>
                      </a:lnTo>
                      <a:lnTo>
                        <a:pt x="1560" y="0"/>
                      </a:lnTo>
                      <a:lnTo>
                        <a:pt x="1566" y="0"/>
                      </a:lnTo>
                      <a:lnTo>
                        <a:pt x="1572" y="0"/>
                      </a:lnTo>
                      <a:lnTo>
                        <a:pt x="1578" y="0"/>
                      </a:lnTo>
                      <a:lnTo>
                        <a:pt x="1584" y="0"/>
                      </a:lnTo>
                      <a:lnTo>
                        <a:pt x="1590" y="0"/>
                      </a:lnTo>
                      <a:lnTo>
                        <a:pt x="1596" y="0"/>
                      </a:lnTo>
                      <a:lnTo>
                        <a:pt x="1602" y="0"/>
                      </a:lnTo>
                      <a:lnTo>
                        <a:pt x="1608" y="0"/>
                      </a:lnTo>
                      <a:lnTo>
                        <a:pt x="1614" y="0"/>
                      </a:lnTo>
                      <a:lnTo>
                        <a:pt x="1620" y="0"/>
                      </a:lnTo>
                      <a:lnTo>
                        <a:pt x="1626" y="0"/>
                      </a:lnTo>
                      <a:lnTo>
                        <a:pt x="1632" y="0"/>
                      </a:lnTo>
                      <a:lnTo>
                        <a:pt x="1638" y="0"/>
                      </a:lnTo>
                      <a:lnTo>
                        <a:pt x="1644" y="0"/>
                      </a:lnTo>
                      <a:lnTo>
                        <a:pt x="1650" y="0"/>
                      </a:lnTo>
                      <a:lnTo>
                        <a:pt x="1656" y="0"/>
                      </a:lnTo>
                      <a:lnTo>
                        <a:pt x="1662" y="0"/>
                      </a:lnTo>
                      <a:lnTo>
                        <a:pt x="1668" y="0"/>
                      </a:lnTo>
                      <a:lnTo>
                        <a:pt x="1674" y="0"/>
                      </a:lnTo>
                      <a:lnTo>
                        <a:pt x="1680" y="0"/>
                      </a:lnTo>
                      <a:lnTo>
                        <a:pt x="1686" y="0"/>
                      </a:lnTo>
                      <a:lnTo>
                        <a:pt x="1692" y="0"/>
                      </a:lnTo>
                      <a:lnTo>
                        <a:pt x="1698" y="0"/>
                      </a:lnTo>
                      <a:lnTo>
                        <a:pt x="1704" y="0"/>
                      </a:lnTo>
                      <a:lnTo>
                        <a:pt x="1710" y="0"/>
                      </a:lnTo>
                      <a:lnTo>
                        <a:pt x="1716" y="0"/>
                      </a:lnTo>
                      <a:lnTo>
                        <a:pt x="1722" y="0"/>
                      </a:lnTo>
                      <a:lnTo>
                        <a:pt x="1728" y="0"/>
                      </a:lnTo>
                      <a:lnTo>
                        <a:pt x="1734" y="0"/>
                      </a:lnTo>
                      <a:lnTo>
                        <a:pt x="1740" y="0"/>
                      </a:lnTo>
                      <a:lnTo>
                        <a:pt x="1746" y="0"/>
                      </a:lnTo>
                      <a:lnTo>
                        <a:pt x="1752" y="0"/>
                      </a:lnTo>
                      <a:lnTo>
                        <a:pt x="1758" y="0"/>
                      </a:lnTo>
                      <a:lnTo>
                        <a:pt x="1764" y="0"/>
                      </a:lnTo>
                      <a:lnTo>
                        <a:pt x="1770" y="0"/>
                      </a:lnTo>
                      <a:lnTo>
                        <a:pt x="1776" y="0"/>
                      </a:lnTo>
                      <a:lnTo>
                        <a:pt x="1782" y="0"/>
                      </a:lnTo>
                      <a:lnTo>
                        <a:pt x="1788" y="0"/>
                      </a:lnTo>
                      <a:lnTo>
                        <a:pt x="1794" y="0"/>
                      </a:lnTo>
                      <a:lnTo>
                        <a:pt x="1800" y="0"/>
                      </a:lnTo>
                      <a:lnTo>
                        <a:pt x="1806" y="0"/>
                      </a:lnTo>
                      <a:lnTo>
                        <a:pt x="1812" y="0"/>
                      </a:lnTo>
                      <a:lnTo>
                        <a:pt x="1818" y="0"/>
                      </a:lnTo>
                      <a:lnTo>
                        <a:pt x="1824" y="0"/>
                      </a:lnTo>
                      <a:lnTo>
                        <a:pt x="1830" y="0"/>
                      </a:lnTo>
                      <a:lnTo>
                        <a:pt x="1836" y="0"/>
                      </a:lnTo>
                      <a:lnTo>
                        <a:pt x="1842" y="0"/>
                      </a:lnTo>
                      <a:lnTo>
                        <a:pt x="1848" y="0"/>
                      </a:lnTo>
                      <a:lnTo>
                        <a:pt x="1854" y="0"/>
                      </a:lnTo>
                      <a:lnTo>
                        <a:pt x="1860" y="0"/>
                      </a:lnTo>
                      <a:lnTo>
                        <a:pt x="1866" y="0"/>
                      </a:lnTo>
                      <a:lnTo>
                        <a:pt x="1872" y="0"/>
                      </a:lnTo>
                      <a:lnTo>
                        <a:pt x="1878" y="0"/>
                      </a:lnTo>
                      <a:lnTo>
                        <a:pt x="1884" y="0"/>
                      </a:lnTo>
                      <a:lnTo>
                        <a:pt x="1890" y="0"/>
                      </a:lnTo>
                      <a:lnTo>
                        <a:pt x="1896" y="0"/>
                      </a:lnTo>
                      <a:lnTo>
                        <a:pt x="1902" y="0"/>
                      </a:lnTo>
                      <a:lnTo>
                        <a:pt x="1908" y="0"/>
                      </a:lnTo>
                      <a:lnTo>
                        <a:pt x="1914" y="0"/>
                      </a:lnTo>
                      <a:lnTo>
                        <a:pt x="1920" y="0"/>
                      </a:lnTo>
                      <a:lnTo>
                        <a:pt x="1926" y="0"/>
                      </a:lnTo>
                      <a:lnTo>
                        <a:pt x="1932" y="0"/>
                      </a:lnTo>
                      <a:lnTo>
                        <a:pt x="1938" y="0"/>
                      </a:lnTo>
                      <a:lnTo>
                        <a:pt x="1944" y="0"/>
                      </a:lnTo>
                      <a:lnTo>
                        <a:pt x="1950" y="0"/>
                      </a:lnTo>
                      <a:lnTo>
                        <a:pt x="1956" y="0"/>
                      </a:lnTo>
                      <a:lnTo>
                        <a:pt x="1962" y="0"/>
                      </a:lnTo>
                      <a:lnTo>
                        <a:pt x="1968" y="0"/>
                      </a:lnTo>
                      <a:lnTo>
                        <a:pt x="1974" y="0"/>
                      </a:lnTo>
                      <a:lnTo>
                        <a:pt x="1980" y="0"/>
                      </a:lnTo>
                      <a:lnTo>
                        <a:pt x="1986" y="0"/>
                      </a:lnTo>
                      <a:lnTo>
                        <a:pt x="1992" y="0"/>
                      </a:lnTo>
                      <a:lnTo>
                        <a:pt x="1998" y="0"/>
                      </a:lnTo>
                      <a:lnTo>
                        <a:pt x="2004" y="0"/>
                      </a:lnTo>
                      <a:lnTo>
                        <a:pt x="2010" y="0"/>
                      </a:lnTo>
                      <a:lnTo>
                        <a:pt x="2016" y="0"/>
                      </a:lnTo>
                      <a:lnTo>
                        <a:pt x="2022" y="0"/>
                      </a:lnTo>
                      <a:lnTo>
                        <a:pt x="2028" y="0"/>
                      </a:lnTo>
                      <a:lnTo>
                        <a:pt x="2034" y="0"/>
                      </a:lnTo>
                      <a:lnTo>
                        <a:pt x="2040" y="0"/>
                      </a:lnTo>
                      <a:lnTo>
                        <a:pt x="2046" y="0"/>
                      </a:lnTo>
                      <a:lnTo>
                        <a:pt x="2052" y="0"/>
                      </a:lnTo>
                      <a:lnTo>
                        <a:pt x="2058" y="0"/>
                      </a:lnTo>
                      <a:lnTo>
                        <a:pt x="2064" y="0"/>
                      </a:lnTo>
                      <a:lnTo>
                        <a:pt x="2070" y="0"/>
                      </a:lnTo>
                      <a:lnTo>
                        <a:pt x="2076" y="0"/>
                      </a:lnTo>
                      <a:lnTo>
                        <a:pt x="2082" y="0"/>
                      </a:lnTo>
                      <a:lnTo>
                        <a:pt x="2088" y="0"/>
                      </a:lnTo>
                      <a:lnTo>
                        <a:pt x="2094" y="0"/>
                      </a:lnTo>
                      <a:lnTo>
                        <a:pt x="2100" y="0"/>
                      </a:lnTo>
                      <a:lnTo>
                        <a:pt x="2106" y="0"/>
                      </a:lnTo>
                      <a:lnTo>
                        <a:pt x="2112" y="0"/>
                      </a:lnTo>
                      <a:lnTo>
                        <a:pt x="2118" y="0"/>
                      </a:lnTo>
                      <a:lnTo>
                        <a:pt x="2124" y="0"/>
                      </a:lnTo>
                      <a:lnTo>
                        <a:pt x="2130" y="0"/>
                      </a:lnTo>
                      <a:lnTo>
                        <a:pt x="2136" y="0"/>
                      </a:lnTo>
                      <a:lnTo>
                        <a:pt x="2142" y="0"/>
                      </a:lnTo>
                      <a:lnTo>
                        <a:pt x="2148" y="0"/>
                      </a:lnTo>
                      <a:lnTo>
                        <a:pt x="2154" y="0"/>
                      </a:lnTo>
                      <a:lnTo>
                        <a:pt x="2160" y="0"/>
                      </a:lnTo>
                      <a:lnTo>
                        <a:pt x="2166" y="0"/>
                      </a:lnTo>
                      <a:lnTo>
                        <a:pt x="2172" y="0"/>
                      </a:lnTo>
                      <a:lnTo>
                        <a:pt x="2178" y="0"/>
                      </a:lnTo>
                      <a:lnTo>
                        <a:pt x="2184" y="0"/>
                      </a:lnTo>
                      <a:lnTo>
                        <a:pt x="2190" y="0"/>
                      </a:lnTo>
                      <a:lnTo>
                        <a:pt x="2196" y="0"/>
                      </a:lnTo>
                      <a:lnTo>
                        <a:pt x="2202" y="0"/>
                      </a:lnTo>
                      <a:lnTo>
                        <a:pt x="2208" y="0"/>
                      </a:lnTo>
                      <a:lnTo>
                        <a:pt x="2214" y="0"/>
                      </a:lnTo>
                      <a:lnTo>
                        <a:pt x="2220" y="0"/>
                      </a:lnTo>
                      <a:lnTo>
                        <a:pt x="2226" y="0"/>
                      </a:lnTo>
                      <a:lnTo>
                        <a:pt x="2232" y="0"/>
                      </a:lnTo>
                      <a:lnTo>
                        <a:pt x="2238" y="0"/>
                      </a:lnTo>
                      <a:lnTo>
                        <a:pt x="2244" y="0"/>
                      </a:lnTo>
                      <a:lnTo>
                        <a:pt x="2250" y="0"/>
                      </a:lnTo>
                      <a:lnTo>
                        <a:pt x="2256" y="0"/>
                      </a:lnTo>
                      <a:lnTo>
                        <a:pt x="2262" y="0"/>
                      </a:lnTo>
                      <a:lnTo>
                        <a:pt x="2268" y="0"/>
                      </a:lnTo>
                      <a:lnTo>
                        <a:pt x="2274" y="0"/>
                      </a:lnTo>
                      <a:lnTo>
                        <a:pt x="2280" y="0"/>
                      </a:lnTo>
                      <a:lnTo>
                        <a:pt x="2286" y="0"/>
                      </a:lnTo>
                      <a:lnTo>
                        <a:pt x="2292" y="0"/>
                      </a:lnTo>
                      <a:lnTo>
                        <a:pt x="2298" y="0"/>
                      </a:lnTo>
                      <a:lnTo>
                        <a:pt x="2304" y="0"/>
                      </a:lnTo>
                      <a:lnTo>
                        <a:pt x="2310" y="0"/>
                      </a:lnTo>
                      <a:lnTo>
                        <a:pt x="2316" y="0"/>
                      </a:lnTo>
                      <a:lnTo>
                        <a:pt x="2322" y="0"/>
                      </a:lnTo>
                      <a:lnTo>
                        <a:pt x="2328" y="0"/>
                      </a:lnTo>
                      <a:lnTo>
                        <a:pt x="2334" y="0"/>
                      </a:lnTo>
                      <a:lnTo>
                        <a:pt x="2340" y="0"/>
                      </a:lnTo>
                      <a:lnTo>
                        <a:pt x="2346" y="0"/>
                      </a:lnTo>
                      <a:lnTo>
                        <a:pt x="2352" y="0"/>
                      </a:lnTo>
                      <a:lnTo>
                        <a:pt x="2358" y="0"/>
                      </a:lnTo>
                      <a:lnTo>
                        <a:pt x="2364" y="0"/>
                      </a:lnTo>
                      <a:lnTo>
                        <a:pt x="2370" y="0"/>
                      </a:lnTo>
                      <a:lnTo>
                        <a:pt x="2376" y="0"/>
                      </a:lnTo>
                      <a:lnTo>
                        <a:pt x="2382" y="0"/>
                      </a:lnTo>
                      <a:lnTo>
                        <a:pt x="2388" y="0"/>
                      </a:lnTo>
                      <a:lnTo>
                        <a:pt x="2394" y="0"/>
                      </a:lnTo>
                      <a:lnTo>
                        <a:pt x="2400" y="0"/>
                      </a:lnTo>
                      <a:lnTo>
                        <a:pt x="2406" y="0"/>
                      </a:lnTo>
                      <a:lnTo>
                        <a:pt x="2412" y="0"/>
                      </a:lnTo>
                      <a:lnTo>
                        <a:pt x="2418" y="0"/>
                      </a:lnTo>
                      <a:lnTo>
                        <a:pt x="2424" y="0"/>
                      </a:lnTo>
                      <a:lnTo>
                        <a:pt x="2430" y="0"/>
                      </a:lnTo>
                      <a:lnTo>
                        <a:pt x="2436" y="0"/>
                      </a:lnTo>
                      <a:lnTo>
                        <a:pt x="2442" y="0"/>
                      </a:lnTo>
                      <a:lnTo>
                        <a:pt x="2448" y="0"/>
                      </a:lnTo>
                      <a:lnTo>
                        <a:pt x="2454" y="0"/>
                      </a:lnTo>
                      <a:lnTo>
                        <a:pt x="2460" y="0"/>
                      </a:lnTo>
                      <a:lnTo>
                        <a:pt x="2466" y="0"/>
                      </a:lnTo>
                      <a:lnTo>
                        <a:pt x="2472" y="0"/>
                      </a:lnTo>
                      <a:lnTo>
                        <a:pt x="2478" y="0"/>
                      </a:lnTo>
                      <a:lnTo>
                        <a:pt x="2484" y="0"/>
                      </a:lnTo>
                      <a:lnTo>
                        <a:pt x="2490" y="0"/>
                      </a:lnTo>
                      <a:lnTo>
                        <a:pt x="2496" y="0"/>
                      </a:lnTo>
                      <a:lnTo>
                        <a:pt x="2502" y="0"/>
                      </a:lnTo>
                      <a:lnTo>
                        <a:pt x="2508" y="0"/>
                      </a:lnTo>
                      <a:lnTo>
                        <a:pt x="2514" y="0"/>
                      </a:lnTo>
                      <a:lnTo>
                        <a:pt x="2520" y="0"/>
                      </a:lnTo>
                      <a:lnTo>
                        <a:pt x="2526" y="0"/>
                      </a:lnTo>
                      <a:lnTo>
                        <a:pt x="2532" y="0"/>
                      </a:lnTo>
                      <a:lnTo>
                        <a:pt x="2538" y="0"/>
                      </a:lnTo>
                      <a:lnTo>
                        <a:pt x="2544" y="0"/>
                      </a:lnTo>
                      <a:lnTo>
                        <a:pt x="2550" y="0"/>
                      </a:lnTo>
                      <a:lnTo>
                        <a:pt x="2556" y="0"/>
                      </a:lnTo>
                      <a:lnTo>
                        <a:pt x="2562" y="0"/>
                      </a:lnTo>
                      <a:lnTo>
                        <a:pt x="2568" y="0"/>
                      </a:lnTo>
                      <a:lnTo>
                        <a:pt x="2574" y="0"/>
                      </a:lnTo>
                      <a:lnTo>
                        <a:pt x="2580" y="0"/>
                      </a:lnTo>
                      <a:lnTo>
                        <a:pt x="2586" y="0"/>
                      </a:lnTo>
                      <a:lnTo>
                        <a:pt x="2592" y="0"/>
                      </a:lnTo>
                      <a:lnTo>
                        <a:pt x="2592" y="6"/>
                      </a:lnTo>
                      <a:lnTo>
                        <a:pt x="2598" y="6"/>
                      </a:lnTo>
                      <a:lnTo>
                        <a:pt x="2604" y="6"/>
                      </a:lnTo>
                      <a:lnTo>
                        <a:pt x="2610" y="6"/>
                      </a:lnTo>
                      <a:lnTo>
                        <a:pt x="2616" y="6"/>
                      </a:lnTo>
                      <a:lnTo>
                        <a:pt x="2622" y="6"/>
                      </a:lnTo>
                      <a:lnTo>
                        <a:pt x="2628" y="6"/>
                      </a:lnTo>
                      <a:lnTo>
                        <a:pt x="2634" y="6"/>
                      </a:lnTo>
                      <a:lnTo>
                        <a:pt x="2640" y="6"/>
                      </a:lnTo>
                      <a:lnTo>
                        <a:pt x="2646" y="6"/>
                      </a:lnTo>
                      <a:lnTo>
                        <a:pt x="2652" y="6"/>
                      </a:lnTo>
                      <a:lnTo>
                        <a:pt x="2658" y="6"/>
                      </a:lnTo>
                      <a:lnTo>
                        <a:pt x="2664" y="6"/>
                      </a:lnTo>
                      <a:lnTo>
                        <a:pt x="2670" y="6"/>
                      </a:lnTo>
                      <a:lnTo>
                        <a:pt x="2676" y="6"/>
                      </a:lnTo>
                      <a:lnTo>
                        <a:pt x="2682" y="6"/>
                      </a:lnTo>
                      <a:lnTo>
                        <a:pt x="2688" y="6"/>
                      </a:lnTo>
                      <a:lnTo>
                        <a:pt x="2694" y="6"/>
                      </a:lnTo>
                      <a:lnTo>
                        <a:pt x="2700" y="6"/>
                      </a:lnTo>
                      <a:lnTo>
                        <a:pt x="2706" y="6"/>
                      </a:lnTo>
                      <a:lnTo>
                        <a:pt x="2712" y="6"/>
                      </a:lnTo>
                      <a:lnTo>
                        <a:pt x="2718" y="6"/>
                      </a:lnTo>
                      <a:lnTo>
                        <a:pt x="2724" y="6"/>
                      </a:lnTo>
                      <a:lnTo>
                        <a:pt x="2730" y="6"/>
                      </a:lnTo>
                      <a:lnTo>
                        <a:pt x="2736" y="6"/>
                      </a:lnTo>
                      <a:lnTo>
                        <a:pt x="2742" y="6"/>
                      </a:lnTo>
                      <a:lnTo>
                        <a:pt x="2748" y="6"/>
                      </a:lnTo>
                      <a:lnTo>
                        <a:pt x="2754" y="6"/>
                      </a:lnTo>
                      <a:lnTo>
                        <a:pt x="2760" y="6"/>
                      </a:lnTo>
                      <a:lnTo>
                        <a:pt x="2766" y="6"/>
                      </a:lnTo>
                      <a:lnTo>
                        <a:pt x="2772" y="6"/>
                      </a:lnTo>
                      <a:lnTo>
                        <a:pt x="2778" y="6"/>
                      </a:lnTo>
                      <a:lnTo>
                        <a:pt x="2784" y="6"/>
                      </a:lnTo>
                      <a:lnTo>
                        <a:pt x="2790" y="6"/>
                      </a:lnTo>
                      <a:lnTo>
                        <a:pt x="2796" y="6"/>
                      </a:lnTo>
                      <a:lnTo>
                        <a:pt x="2802" y="6"/>
                      </a:lnTo>
                      <a:lnTo>
                        <a:pt x="2808" y="6"/>
                      </a:lnTo>
                      <a:lnTo>
                        <a:pt x="2814" y="6"/>
                      </a:lnTo>
                      <a:lnTo>
                        <a:pt x="2820" y="6"/>
                      </a:lnTo>
                      <a:lnTo>
                        <a:pt x="2826" y="6"/>
                      </a:lnTo>
                      <a:lnTo>
                        <a:pt x="2832" y="6"/>
                      </a:lnTo>
                      <a:lnTo>
                        <a:pt x="2838" y="6"/>
                      </a:lnTo>
                      <a:lnTo>
                        <a:pt x="2844" y="6"/>
                      </a:lnTo>
                      <a:lnTo>
                        <a:pt x="2850" y="6"/>
                      </a:lnTo>
                      <a:lnTo>
                        <a:pt x="2856" y="6"/>
                      </a:lnTo>
                      <a:lnTo>
                        <a:pt x="2862" y="6"/>
                      </a:lnTo>
                      <a:lnTo>
                        <a:pt x="2868" y="6"/>
                      </a:lnTo>
                      <a:lnTo>
                        <a:pt x="2874" y="6"/>
                      </a:lnTo>
                      <a:lnTo>
                        <a:pt x="2880" y="6"/>
                      </a:lnTo>
                      <a:lnTo>
                        <a:pt x="2886" y="6"/>
                      </a:lnTo>
                      <a:lnTo>
                        <a:pt x="2892" y="6"/>
                      </a:lnTo>
                      <a:lnTo>
                        <a:pt x="2898" y="6"/>
                      </a:lnTo>
                      <a:lnTo>
                        <a:pt x="2904" y="6"/>
                      </a:lnTo>
                      <a:lnTo>
                        <a:pt x="2910" y="6"/>
                      </a:lnTo>
                      <a:lnTo>
                        <a:pt x="2916" y="6"/>
                      </a:lnTo>
                      <a:lnTo>
                        <a:pt x="2922" y="6"/>
                      </a:lnTo>
                      <a:lnTo>
                        <a:pt x="2928" y="6"/>
                      </a:lnTo>
                      <a:lnTo>
                        <a:pt x="2934" y="6"/>
                      </a:lnTo>
                      <a:lnTo>
                        <a:pt x="2940" y="6"/>
                      </a:lnTo>
                      <a:lnTo>
                        <a:pt x="2946" y="6"/>
                      </a:lnTo>
                      <a:lnTo>
                        <a:pt x="2952" y="6"/>
                      </a:lnTo>
                      <a:lnTo>
                        <a:pt x="2958" y="6"/>
                      </a:lnTo>
                      <a:lnTo>
                        <a:pt x="2964" y="6"/>
                      </a:lnTo>
                      <a:lnTo>
                        <a:pt x="2970" y="6"/>
                      </a:lnTo>
                      <a:lnTo>
                        <a:pt x="2976" y="6"/>
                      </a:lnTo>
                      <a:lnTo>
                        <a:pt x="2982" y="6"/>
                      </a:lnTo>
                      <a:lnTo>
                        <a:pt x="2988" y="6"/>
                      </a:lnTo>
                      <a:lnTo>
                        <a:pt x="2994" y="6"/>
                      </a:lnTo>
                      <a:lnTo>
                        <a:pt x="3000" y="6"/>
                      </a:lnTo>
                      <a:lnTo>
                        <a:pt x="3006" y="6"/>
                      </a:lnTo>
                      <a:lnTo>
                        <a:pt x="3012" y="6"/>
                      </a:lnTo>
                      <a:lnTo>
                        <a:pt x="3018" y="6"/>
                      </a:lnTo>
                      <a:lnTo>
                        <a:pt x="3024" y="6"/>
                      </a:lnTo>
                      <a:lnTo>
                        <a:pt x="3030" y="6"/>
                      </a:lnTo>
                      <a:lnTo>
                        <a:pt x="3036" y="6"/>
                      </a:lnTo>
                      <a:lnTo>
                        <a:pt x="3042" y="6"/>
                      </a:lnTo>
                      <a:lnTo>
                        <a:pt x="3048" y="6"/>
                      </a:lnTo>
                      <a:lnTo>
                        <a:pt x="3054" y="6"/>
                      </a:lnTo>
                      <a:lnTo>
                        <a:pt x="3060" y="6"/>
                      </a:lnTo>
                      <a:lnTo>
                        <a:pt x="3066" y="6"/>
                      </a:lnTo>
                      <a:lnTo>
                        <a:pt x="3072" y="6"/>
                      </a:lnTo>
                      <a:lnTo>
                        <a:pt x="3078" y="6"/>
                      </a:lnTo>
                      <a:lnTo>
                        <a:pt x="3084" y="6"/>
                      </a:lnTo>
                      <a:lnTo>
                        <a:pt x="3090" y="6"/>
                      </a:lnTo>
                      <a:lnTo>
                        <a:pt x="3096" y="6"/>
                      </a:lnTo>
                      <a:lnTo>
                        <a:pt x="3102" y="6"/>
                      </a:lnTo>
                      <a:lnTo>
                        <a:pt x="3108" y="6"/>
                      </a:lnTo>
                      <a:lnTo>
                        <a:pt x="3114" y="6"/>
                      </a:lnTo>
                      <a:lnTo>
                        <a:pt x="3120" y="6"/>
                      </a:lnTo>
                      <a:lnTo>
                        <a:pt x="3126" y="6"/>
                      </a:lnTo>
                      <a:lnTo>
                        <a:pt x="3132" y="6"/>
                      </a:lnTo>
                      <a:lnTo>
                        <a:pt x="3138" y="6"/>
                      </a:lnTo>
                      <a:lnTo>
                        <a:pt x="3144" y="6"/>
                      </a:lnTo>
                      <a:lnTo>
                        <a:pt x="3150" y="6"/>
                      </a:lnTo>
                      <a:lnTo>
                        <a:pt x="3156" y="6"/>
                      </a:lnTo>
                      <a:lnTo>
                        <a:pt x="3162" y="6"/>
                      </a:lnTo>
                      <a:lnTo>
                        <a:pt x="3168" y="6"/>
                      </a:lnTo>
                      <a:lnTo>
                        <a:pt x="3174" y="6"/>
                      </a:lnTo>
                      <a:lnTo>
                        <a:pt x="3180" y="6"/>
                      </a:lnTo>
                      <a:lnTo>
                        <a:pt x="3186" y="6"/>
                      </a:lnTo>
                      <a:lnTo>
                        <a:pt x="3192" y="6"/>
                      </a:lnTo>
                      <a:lnTo>
                        <a:pt x="3198" y="6"/>
                      </a:lnTo>
                      <a:lnTo>
                        <a:pt x="3204" y="6"/>
                      </a:lnTo>
                      <a:lnTo>
                        <a:pt x="3210" y="6"/>
                      </a:lnTo>
                      <a:lnTo>
                        <a:pt x="3216" y="6"/>
                      </a:lnTo>
                      <a:lnTo>
                        <a:pt x="3222" y="6"/>
                      </a:lnTo>
                      <a:lnTo>
                        <a:pt x="3228" y="6"/>
                      </a:lnTo>
                      <a:lnTo>
                        <a:pt x="3234" y="6"/>
                      </a:lnTo>
                      <a:lnTo>
                        <a:pt x="3240" y="6"/>
                      </a:lnTo>
                      <a:lnTo>
                        <a:pt x="3246" y="6"/>
                      </a:lnTo>
                      <a:lnTo>
                        <a:pt x="3252" y="6"/>
                      </a:lnTo>
                      <a:lnTo>
                        <a:pt x="3258" y="6"/>
                      </a:lnTo>
                      <a:lnTo>
                        <a:pt x="3264" y="6"/>
                      </a:lnTo>
                      <a:lnTo>
                        <a:pt x="3270" y="6"/>
                      </a:lnTo>
                      <a:lnTo>
                        <a:pt x="3276" y="6"/>
                      </a:lnTo>
                      <a:lnTo>
                        <a:pt x="3282" y="6"/>
                      </a:lnTo>
                      <a:lnTo>
                        <a:pt x="3288" y="6"/>
                      </a:lnTo>
                      <a:lnTo>
                        <a:pt x="3294" y="6"/>
                      </a:lnTo>
                      <a:lnTo>
                        <a:pt x="3300" y="6"/>
                      </a:lnTo>
                      <a:lnTo>
                        <a:pt x="3306" y="6"/>
                      </a:lnTo>
                      <a:lnTo>
                        <a:pt x="3312" y="6"/>
                      </a:lnTo>
                      <a:lnTo>
                        <a:pt x="3318" y="6"/>
                      </a:lnTo>
                      <a:lnTo>
                        <a:pt x="3324" y="6"/>
                      </a:lnTo>
                      <a:lnTo>
                        <a:pt x="3330" y="6"/>
                      </a:lnTo>
                      <a:lnTo>
                        <a:pt x="3336" y="6"/>
                      </a:lnTo>
                      <a:lnTo>
                        <a:pt x="3342" y="6"/>
                      </a:lnTo>
                      <a:lnTo>
                        <a:pt x="3348" y="6"/>
                      </a:lnTo>
                      <a:lnTo>
                        <a:pt x="3354" y="6"/>
                      </a:lnTo>
                      <a:lnTo>
                        <a:pt x="3360" y="6"/>
                      </a:lnTo>
                      <a:lnTo>
                        <a:pt x="3366" y="6"/>
                      </a:lnTo>
                      <a:lnTo>
                        <a:pt x="3372" y="6"/>
                      </a:lnTo>
                      <a:lnTo>
                        <a:pt x="3378" y="6"/>
                      </a:lnTo>
                      <a:lnTo>
                        <a:pt x="3384" y="6"/>
                      </a:lnTo>
                      <a:lnTo>
                        <a:pt x="3390" y="6"/>
                      </a:lnTo>
                      <a:lnTo>
                        <a:pt x="3396" y="6"/>
                      </a:lnTo>
                      <a:lnTo>
                        <a:pt x="3402" y="6"/>
                      </a:lnTo>
                      <a:lnTo>
                        <a:pt x="3408" y="6"/>
                      </a:lnTo>
                      <a:lnTo>
                        <a:pt x="3414" y="6"/>
                      </a:lnTo>
                      <a:lnTo>
                        <a:pt x="3420" y="6"/>
                      </a:lnTo>
                      <a:lnTo>
                        <a:pt x="3426" y="6"/>
                      </a:lnTo>
                      <a:lnTo>
                        <a:pt x="3432" y="6"/>
                      </a:lnTo>
                      <a:lnTo>
                        <a:pt x="3438" y="6"/>
                      </a:lnTo>
                      <a:lnTo>
                        <a:pt x="3444" y="6"/>
                      </a:lnTo>
                      <a:lnTo>
                        <a:pt x="3450" y="6"/>
                      </a:lnTo>
                      <a:lnTo>
                        <a:pt x="3456" y="6"/>
                      </a:lnTo>
                      <a:lnTo>
                        <a:pt x="3462" y="6"/>
                      </a:lnTo>
                      <a:lnTo>
                        <a:pt x="3468" y="6"/>
                      </a:lnTo>
                      <a:lnTo>
                        <a:pt x="3474" y="6"/>
                      </a:lnTo>
                      <a:lnTo>
                        <a:pt x="3480" y="6"/>
                      </a:lnTo>
                      <a:lnTo>
                        <a:pt x="3486" y="6"/>
                      </a:lnTo>
                      <a:lnTo>
                        <a:pt x="3492" y="6"/>
                      </a:lnTo>
                      <a:lnTo>
                        <a:pt x="3498" y="6"/>
                      </a:lnTo>
                      <a:lnTo>
                        <a:pt x="3504" y="6"/>
                      </a:lnTo>
                      <a:lnTo>
                        <a:pt x="3510" y="6"/>
                      </a:lnTo>
                      <a:lnTo>
                        <a:pt x="3516" y="6"/>
                      </a:lnTo>
                      <a:lnTo>
                        <a:pt x="3522" y="6"/>
                      </a:lnTo>
                      <a:lnTo>
                        <a:pt x="3528" y="6"/>
                      </a:lnTo>
                      <a:lnTo>
                        <a:pt x="3534" y="6"/>
                      </a:lnTo>
                      <a:lnTo>
                        <a:pt x="3540" y="6"/>
                      </a:lnTo>
                      <a:lnTo>
                        <a:pt x="3546" y="6"/>
                      </a:lnTo>
                      <a:lnTo>
                        <a:pt x="3552" y="6"/>
                      </a:lnTo>
                      <a:lnTo>
                        <a:pt x="3558" y="6"/>
                      </a:lnTo>
                      <a:lnTo>
                        <a:pt x="3564" y="6"/>
                      </a:lnTo>
                      <a:lnTo>
                        <a:pt x="3570" y="6"/>
                      </a:lnTo>
                      <a:lnTo>
                        <a:pt x="3576" y="6"/>
                      </a:lnTo>
                      <a:lnTo>
                        <a:pt x="3582" y="6"/>
                      </a:lnTo>
                      <a:lnTo>
                        <a:pt x="3588" y="6"/>
                      </a:lnTo>
                      <a:lnTo>
                        <a:pt x="3594" y="6"/>
                      </a:lnTo>
                      <a:lnTo>
                        <a:pt x="3600" y="6"/>
                      </a:lnTo>
                      <a:lnTo>
                        <a:pt x="3606" y="6"/>
                      </a:lnTo>
                      <a:lnTo>
                        <a:pt x="3612" y="6"/>
                      </a:lnTo>
                      <a:lnTo>
                        <a:pt x="3618" y="6"/>
                      </a:lnTo>
                      <a:lnTo>
                        <a:pt x="3624" y="6"/>
                      </a:lnTo>
                      <a:lnTo>
                        <a:pt x="3630" y="6"/>
                      </a:lnTo>
                      <a:lnTo>
                        <a:pt x="3636" y="6"/>
                      </a:lnTo>
                      <a:lnTo>
                        <a:pt x="3642" y="6"/>
                      </a:lnTo>
                      <a:lnTo>
                        <a:pt x="3648" y="6"/>
                      </a:lnTo>
                      <a:lnTo>
                        <a:pt x="3654" y="6"/>
                      </a:lnTo>
                      <a:lnTo>
                        <a:pt x="3660" y="6"/>
                      </a:lnTo>
                      <a:lnTo>
                        <a:pt x="3666" y="6"/>
                      </a:lnTo>
                      <a:lnTo>
                        <a:pt x="3672" y="6"/>
                      </a:lnTo>
                      <a:lnTo>
                        <a:pt x="3678" y="6"/>
                      </a:lnTo>
                      <a:lnTo>
                        <a:pt x="3684" y="6"/>
                      </a:lnTo>
                      <a:lnTo>
                        <a:pt x="3690" y="6"/>
                      </a:lnTo>
                      <a:lnTo>
                        <a:pt x="3696" y="6"/>
                      </a:lnTo>
                      <a:lnTo>
                        <a:pt x="3702" y="6"/>
                      </a:lnTo>
                      <a:lnTo>
                        <a:pt x="3708" y="6"/>
                      </a:lnTo>
                      <a:lnTo>
                        <a:pt x="3714" y="6"/>
                      </a:lnTo>
                      <a:lnTo>
                        <a:pt x="3720" y="6"/>
                      </a:lnTo>
                      <a:lnTo>
                        <a:pt x="3726" y="6"/>
                      </a:lnTo>
                      <a:lnTo>
                        <a:pt x="3732" y="6"/>
                      </a:lnTo>
                      <a:lnTo>
                        <a:pt x="3738" y="6"/>
                      </a:lnTo>
                      <a:lnTo>
                        <a:pt x="3744" y="6"/>
                      </a:lnTo>
                      <a:lnTo>
                        <a:pt x="3750" y="6"/>
                      </a:lnTo>
                      <a:lnTo>
                        <a:pt x="3756" y="6"/>
                      </a:lnTo>
                      <a:lnTo>
                        <a:pt x="3762" y="6"/>
                      </a:lnTo>
                      <a:lnTo>
                        <a:pt x="3768" y="6"/>
                      </a:lnTo>
                      <a:lnTo>
                        <a:pt x="3774" y="6"/>
                      </a:lnTo>
                      <a:lnTo>
                        <a:pt x="3780" y="6"/>
                      </a:lnTo>
                      <a:lnTo>
                        <a:pt x="3786" y="6"/>
                      </a:lnTo>
                      <a:lnTo>
                        <a:pt x="3792" y="6"/>
                      </a:lnTo>
                      <a:lnTo>
                        <a:pt x="3798" y="6"/>
                      </a:lnTo>
                      <a:lnTo>
                        <a:pt x="3804" y="6"/>
                      </a:lnTo>
                      <a:lnTo>
                        <a:pt x="3810" y="6"/>
                      </a:lnTo>
                      <a:lnTo>
                        <a:pt x="3816" y="6"/>
                      </a:lnTo>
                      <a:lnTo>
                        <a:pt x="3822" y="6"/>
                      </a:lnTo>
                      <a:lnTo>
                        <a:pt x="3828" y="6"/>
                      </a:lnTo>
                      <a:lnTo>
                        <a:pt x="3834" y="6"/>
                      </a:lnTo>
                      <a:lnTo>
                        <a:pt x="3840" y="6"/>
                      </a:lnTo>
                      <a:lnTo>
                        <a:pt x="3846" y="6"/>
                      </a:lnTo>
                      <a:lnTo>
                        <a:pt x="3852" y="6"/>
                      </a:lnTo>
                      <a:lnTo>
                        <a:pt x="3858" y="6"/>
                      </a:lnTo>
                      <a:lnTo>
                        <a:pt x="3864" y="6"/>
                      </a:lnTo>
                      <a:lnTo>
                        <a:pt x="3870" y="6"/>
                      </a:lnTo>
                      <a:lnTo>
                        <a:pt x="3876" y="6"/>
                      </a:lnTo>
                      <a:lnTo>
                        <a:pt x="3882" y="6"/>
                      </a:lnTo>
                      <a:lnTo>
                        <a:pt x="3888" y="6"/>
                      </a:lnTo>
                      <a:lnTo>
                        <a:pt x="3894" y="6"/>
                      </a:lnTo>
                      <a:lnTo>
                        <a:pt x="3900" y="6"/>
                      </a:lnTo>
                      <a:lnTo>
                        <a:pt x="3906" y="6"/>
                      </a:lnTo>
                      <a:lnTo>
                        <a:pt x="3912" y="6"/>
                      </a:lnTo>
                      <a:lnTo>
                        <a:pt x="3918" y="6"/>
                      </a:lnTo>
                      <a:lnTo>
                        <a:pt x="3924" y="6"/>
                      </a:lnTo>
                      <a:lnTo>
                        <a:pt x="3930" y="6"/>
                      </a:lnTo>
                      <a:lnTo>
                        <a:pt x="3936" y="6"/>
                      </a:lnTo>
                      <a:lnTo>
                        <a:pt x="3942" y="6"/>
                      </a:lnTo>
                      <a:lnTo>
                        <a:pt x="3948" y="6"/>
                      </a:lnTo>
                      <a:lnTo>
                        <a:pt x="3954" y="6"/>
                      </a:lnTo>
                      <a:lnTo>
                        <a:pt x="3960" y="6"/>
                      </a:lnTo>
                      <a:lnTo>
                        <a:pt x="3966" y="6"/>
                      </a:lnTo>
                      <a:lnTo>
                        <a:pt x="3972" y="6"/>
                      </a:lnTo>
                      <a:lnTo>
                        <a:pt x="3978" y="6"/>
                      </a:lnTo>
                      <a:lnTo>
                        <a:pt x="3984" y="6"/>
                      </a:lnTo>
                      <a:lnTo>
                        <a:pt x="3990" y="6"/>
                      </a:lnTo>
                      <a:lnTo>
                        <a:pt x="3996" y="6"/>
                      </a:lnTo>
                      <a:lnTo>
                        <a:pt x="4002" y="6"/>
                      </a:lnTo>
                      <a:lnTo>
                        <a:pt x="4008" y="6"/>
                      </a:lnTo>
                      <a:lnTo>
                        <a:pt x="4014" y="6"/>
                      </a:lnTo>
                      <a:lnTo>
                        <a:pt x="4020" y="6"/>
                      </a:lnTo>
                      <a:lnTo>
                        <a:pt x="4026" y="6"/>
                      </a:lnTo>
                      <a:lnTo>
                        <a:pt x="4032" y="6"/>
                      </a:lnTo>
                      <a:lnTo>
                        <a:pt x="4038" y="6"/>
                      </a:lnTo>
                      <a:lnTo>
                        <a:pt x="4044" y="6"/>
                      </a:lnTo>
                      <a:lnTo>
                        <a:pt x="4050" y="6"/>
                      </a:lnTo>
                      <a:lnTo>
                        <a:pt x="4056" y="6"/>
                      </a:lnTo>
                      <a:lnTo>
                        <a:pt x="4062" y="6"/>
                      </a:lnTo>
                      <a:lnTo>
                        <a:pt x="4068" y="6"/>
                      </a:lnTo>
                      <a:lnTo>
                        <a:pt x="4074" y="6"/>
                      </a:lnTo>
                      <a:lnTo>
                        <a:pt x="4080" y="6"/>
                      </a:lnTo>
                      <a:lnTo>
                        <a:pt x="4086" y="6"/>
                      </a:lnTo>
                      <a:lnTo>
                        <a:pt x="4092" y="6"/>
                      </a:lnTo>
                      <a:lnTo>
                        <a:pt x="4098" y="6"/>
                      </a:lnTo>
                      <a:lnTo>
                        <a:pt x="4104" y="6"/>
                      </a:lnTo>
                      <a:lnTo>
                        <a:pt x="4110" y="6"/>
                      </a:lnTo>
                      <a:lnTo>
                        <a:pt x="4116" y="6"/>
                      </a:lnTo>
                      <a:lnTo>
                        <a:pt x="4122" y="6"/>
                      </a:lnTo>
                      <a:lnTo>
                        <a:pt x="4128" y="6"/>
                      </a:lnTo>
                      <a:lnTo>
                        <a:pt x="4134" y="6"/>
                      </a:lnTo>
                      <a:lnTo>
                        <a:pt x="4140" y="6"/>
                      </a:lnTo>
                      <a:lnTo>
                        <a:pt x="4146" y="6"/>
                      </a:lnTo>
                      <a:lnTo>
                        <a:pt x="4152" y="6"/>
                      </a:lnTo>
                      <a:lnTo>
                        <a:pt x="4158" y="6"/>
                      </a:lnTo>
                      <a:lnTo>
                        <a:pt x="4164" y="6"/>
                      </a:lnTo>
                      <a:lnTo>
                        <a:pt x="4170" y="6"/>
                      </a:lnTo>
                      <a:lnTo>
                        <a:pt x="4176" y="6"/>
                      </a:lnTo>
                      <a:lnTo>
                        <a:pt x="4182" y="6"/>
                      </a:lnTo>
                      <a:lnTo>
                        <a:pt x="4188" y="6"/>
                      </a:lnTo>
                      <a:lnTo>
                        <a:pt x="4194" y="6"/>
                      </a:lnTo>
                      <a:lnTo>
                        <a:pt x="4200" y="6"/>
                      </a:lnTo>
                      <a:lnTo>
                        <a:pt x="4206" y="6"/>
                      </a:lnTo>
                      <a:lnTo>
                        <a:pt x="4212" y="6"/>
                      </a:lnTo>
                      <a:lnTo>
                        <a:pt x="4218" y="6"/>
                      </a:lnTo>
                      <a:lnTo>
                        <a:pt x="4224" y="6"/>
                      </a:lnTo>
                      <a:lnTo>
                        <a:pt x="4230" y="6"/>
                      </a:lnTo>
                      <a:lnTo>
                        <a:pt x="4236" y="6"/>
                      </a:lnTo>
                      <a:lnTo>
                        <a:pt x="4242" y="6"/>
                      </a:lnTo>
                      <a:lnTo>
                        <a:pt x="4248" y="6"/>
                      </a:lnTo>
                      <a:lnTo>
                        <a:pt x="4254" y="6"/>
                      </a:lnTo>
                      <a:lnTo>
                        <a:pt x="4260" y="6"/>
                      </a:lnTo>
                      <a:lnTo>
                        <a:pt x="4266" y="6"/>
                      </a:lnTo>
                      <a:lnTo>
                        <a:pt x="4272" y="6"/>
                      </a:lnTo>
                      <a:lnTo>
                        <a:pt x="4278" y="6"/>
                      </a:lnTo>
                      <a:lnTo>
                        <a:pt x="4284" y="6"/>
                      </a:lnTo>
                      <a:lnTo>
                        <a:pt x="4290" y="6"/>
                      </a:lnTo>
                      <a:lnTo>
                        <a:pt x="4296" y="6"/>
                      </a:lnTo>
                      <a:lnTo>
                        <a:pt x="4302" y="6"/>
                      </a:lnTo>
                      <a:lnTo>
                        <a:pt x="4308" y="6"/>
                      </a:lnTo>
                      <a:lnTo>
                        <a:pt x="4314" y="6"/>
                      </a:lnTo>
                      <a:lnTo>
                        <a:pt x="4320" y="6"/>
                      </a:lnTo>
                      <a:lnTo>
                        <a:pt x="4326" y="6"/>
                      </a:lnTo>
                      <a:lnTo>
                        <a:pt x="4332" y="6"/>
                      </a:lnTo>
                      <a:lnTo>
                        <a:pt x="4338" y="6"/>
                      </a:lnTo>
                      <a:lnTo>
                        <a:pt x="4344" y="6"/>
                      </a:lnTo>
                      <a:lnTo>
                        <a:pt x="4350" y="6"/>
                      </a:lnTo>
                      <a:lnTo>
                        <a:pt x="4356" y="6"/>
                      </a:lnTo>
                      <a:lnTo>
                        <a:pt x="4362" y="6"/>
                      </a:lnTo>
                      <a:lnTo>
                        <a:pt x="4368" y="6"/>
                      </a:lnTo>
                      <a:lnTo>
                        <a:pt x="4374" y="6"/>
                      </a:lnTo>
                      <a:lnTo>
                        <a:pt x="4380" y="6"/>
                      </a:lnTo>
                      <a:lnTo>
                        <a:pt x="4386" y="6"/>
                      </a:lnTo>
                      <a:lnTo>
                        <a:pt x="4392" y="6"/>
                      </a:lnTo>
                      <a:lnTo>
                        <a:pt x="4398" y="6"/>
                      </a:lnTo>
                      <a:lnTo>
                        <a:pt x="4404" y="6"/>
                      </a:lnTo>
                      <a:lnTo>
                        <a:pt x="4410" y="6"/>
                      </a:lnTo>
                      <a:lnTo>
                        <a:pt x="4416" y="6"/>
                      </a:lnTo>
                      <a:lnTo>
                        <a:pt x="4422" y="6"/>
                      </a:lnTo>
                      <a:lnTo>
                        <a:pt x="4428" y="6"/>
                      </a:lnTo>
                      <a:lnTo>
                        <a:pt x="4434" y="6"/>
                      </a:lnTo>
                      <a:lnTo>
                        <a:pt x="4440" y="6"/>
                      </a:lnTo>
                      <a:lnTo>
                        <a:pt x="4446" y="6"/>
                      </a:lnTo>
                      <a:lnTo>
                        <a:pt x="4452" y="6"/>
                      </a:lnTo>
                      <a:lnTo>
                        <a:pt x="4458" y="6"/>
                      </a:lnTo>
                      <a:lnTo>
                        <a:pt x="4464" y="6"/>
                      </a:lnTo>
                      <a:lnTo>
                        <a:pt x="4470" y="6"/>
                      </a:lnTo>
                      <a:lnTo>
                        <a:pt x="4476" y="6"/>
                      </a:lnTo>
                      <a:lnTo>
                        <a:pt x="4482" y="6"/>
                      </a:lnTo>
                      <a:lnTo>
                        <a:pt x="4488" y="6"/>
                      </a:lnTo>
                      <a:lnTo>
                        <a:pt x="4494" y="6"/>
                      </a:lnTo>
                      <a:lnTo>
                        <a:pt x="4500" y="6"/>
                      </a:lnTo>
                      <a:lnTo>
                        <a:pt x="4506" y="6"/>
                      </a:lnTo>
                      <a:lnTo>
                        <a:pt x="4512" y="6"/>
                      </a:lnTo>
                      <a:lnTo>
                        <a:pt x="4518" y="6"/>
                      </a:lnTo>
                      <a:lnTo>
                        <a:pt x="4524" y="6"/>
                      </a:lnTo>
                      <a:lnTo>
                        <a:pt x="4530" y="6"/>
                      </a:lnTo>
                      <a:lnTo>
                        <a:pt x="4536" y="6"/>
                      </a:lnTo>
                      <a:lnTo>
                        <a:pt x="4542" y="6"/>
                      </a:lnTo>
                      <a:lnTo>
                        <a:pt x="4548" y="6"/>
                      </a:lnTo>
                      <a:lnTo>
                        <a:pt x="4554" y="6"/>
                      </a:lnTo>
                      <a:lnTo>
                        <a:pt x="4560" y="6"/>
                      </a:lnTo>
                      <a:lnTo>
                        <a:pt x="4566" y="6"/>
                      </a:lnTo>
                      <a:lnTo>
                        <a:pt x="4572" y="6"/>
                      </a:lnTo>
                      <a:lnTo>
                        <a:pt x="4578" y="6"/>
                      </a:lnTo>
                      <a:lnTo>
                        <a:pt x="4584" y="6"/>
                      </a:lnTo>
                      <a:lnTo>
                        <a:pt x="4590" y="6"/>
                      </a:lnTo>
                      <a:lnTo>
                        <a:pt x="4590" y="12"/>
                      </a:lnTo>
                      <a:lnTo>
                        <a:pt x="4596" y="12"/>
                      </a:lnTo>
                      <a:lnTo>
                        <a:pt x="4602" y="12"/>
                      </a:lnTo>
                      <a:lnTo>
                        <a:pt x="4608" y="12"/>
                      </a:lnTo>
                      <a:lnTo>
                        <a:pt x="4614" y="12"/>
                      </a:lnTo>
                      <a:lnTo>
                        <a:pt x="4620" y="12"/>
                      </a:lnTo>
                      <a:lnTo>
                        <a:pt x="4620" y="18"/>
                      </a:lnTo>
                      <a:lnTo>
                        <a:pt x="4626" y="18"/>
                      </a:lnTo>
                      <a:lnTo>
                        <a:pt x="4632" y="18"/>
                      </a:lnTo>
                      <a:lnTo>
                        <a:pt x="4638" y="18"/>
                      </a:lnTo>
                      <a:lnTo>
                        <a:pt x="4644" y="18"/>
                      </a:lnTo>
                      <a:lnTo>
                        <a:pt x="4650" y="18"/>
                      </a:lnTo>
                      <a:lnTo>
                        <a:pt x="4650" y="24"/>
                      </a:lnTo>
                      <a:lnTo>
                        <a:pt x="4656" y="24"/>
                      </a:lnTo>
                      <a:lnTo>
                        <a:pt x="4662" y="24"/>
                      </a:lnTo>
                      <a:lnTo>
                        <a:pt x="4668" y="24"/>
                      </a:lnTo>
                      <a:lnTo>
                        <a:pt x="4674" y="24"/>
                      </a:lnTo>
                      <a:lnTo>
                        <a:pt x="4680" y="24"/>
                      </a:lnTo>
                      <a:lnTo>
                        <a:pt x="4680" y="30"/>
                      </a:lnTo>
                      <a:lnTo>
                        <a:pt x="4686" y="30"/>
                      </a:lnTo>
                      <a:lnTo>
                        <a:pt x="4692" y="30"/>
                      </a:lnTo>
                      <a:lnTo>
                        <a:pt x="4698" y="30"/>
                      </a:lnTo>
                      <a:lnTo>
                        <a:pt x="4704" y="30"/>
                      </a:lnTo>
                      <a:lnTo>
                        <a:pt x="4710" y="30"/>
                      </a:lnTo>
                      <a:lnTo>
                        <a:pt x="4710" y="36"/>
                      </a:lnTo>
                      <a:lnTo>
                        <a:pt x="4716" y="36"/>
                      </a:lnTo>
                      <a:lnTo>
                        <a:pt x="4722" y="36"/>
                      </a:lnTo>
                      <a:lnTo>
                        <a:pt x="4728" y="36"/>
                      </a:lnTo>
                      <a:lnTo>
                        <a:pt x="4734" y="36"/>
                      </a:lnTo>
                      <a:lnTo>
                        <a:pt x="4740" y="36"/>
                      </a:lnTo>
                      <a:lnTo>
                        <a:pt x="4740" y="42"/>
                      </a:lnTo>
                      <a:lnTo>
                        <a:pt x="4746" y="42"/>
                      </a:lnTo>
                      <a:lnTo>
                        <a:pt x="4752" y="42"/>
                      </a:lnTo>
                      <a:lnTo>
                        <a:pt x="4758" y="42"/>
                      </a:lnTo>
                      <a:lnTo>
                        <a:pt x="4764" y="42"/>
                      </a:lnTo>
                      <a:lnTo>
                        <a:pt x="4770" y="42"/>
                      </a:lnTo>
                      <a:lnTo>
                        <a:pt x="4770" y="48"/>
                      </a:lnTo>
                      <a:lnTo>
                        <a:pt x="4776" y="48"/>
                      </a:lnTo>
                      <a:lnTo>
                        <a:pt x="4782" y="48"/>
                      </a:lnTo>
                      <a:lnTo>
                        <a:pt x="4788" y="48"/>
                      </a:lnTo>
                      <a:lnTo>
                        <a:pt x="4794" y="48"/>
                      </a:lnTo>
                      <a:lnTo>
                        <a:pt x="4800" y="48"/>
                      </a:lnTo>
                      <a:lnTo>
                        <a:pt x="4800" y="54"/>
                      </a:lnTo>
                      <a:lnTo>
                        <a:pt x="4806" y="54"/>
                      </a:lnTo>
                      <a:lnTo>
                        <a:pt x="4812" y="54"/>
                      </a:lnTo>
                      <a:lnTo>
                        <a:pt x="4818" y="54"/>
                      </a:lnTo>
                      <a:lnTo>
                        <a:pt x="4824" y="54"/>
                      </a:lnTo>
                      <a:lnTo>
                        <a:pt x="4830" y="54"/>
                      </a:lnTo>
                      <a:lnTo>
                        <a:pt x="4836" y="54"/>
                      </a:lnTo>
                      <a:lnTo>
                        <a:pt x="4842" y="60"/>
                      </a:lnTo>
                      <a:lnTo>
                        <a:pt x="4848" y="60"/>
                      </a:lnTo>
                      <a:lnTo>
                        <a:pt x="4854" y="60"/>
                      </a:lnTo>
                      <a:lnTo>
                        <a:pt x="4860" y="60"/>
                      </a:lnTo>
                      <a:lnTo>
                        <a:pt x="4866" y="60"/>
                      </a:lnTo>
                      <a:lnTo>
                        <a:pt x="4872" y="60"/>
                      </a:lnTo>
                      <a:lnTo>
                        <a:pt x="4878" y="60"/>
                      </a:lnTo>
                      <a:lnTo>
                        <a:pt x="4884" y="60"/>
                      </a:lnTo>
                      <a:lnTo>
                        <a:pt x="4890" y="60"/>
                      </a:lnTo>
                      <a:lnTo>
                        <a:pt x="4896" y="60"/>
                      </a:lnTo>
                      <a:lnTo>
                        <a:pt x="4902" y="60"/>
                      </a:lnTo>
                      <a:lnTo>
                        <a:pt x="4908" y="60"/>
                      </a:lnTo>
                      <a:lnTo>
                        <a:pt x="4914" y="60"/>
                      </a:lnTo>
                      <a:lnTo>
                        <a:pt x="4920" y="60"/>
                      </a:lnTo>
                      <a:lnTo>
                        <a:pt x="4926" y="60"/>
                      </a:lnTo>
                      <a:lnTo>
                        <a:pt x="4932" y="60"/>
                      </a:lnTo>
                      <a:lnTo>
                        <a:pt x="4938" y="60"/>
                      </a:lnTo>
                      <a:lnTo>
                        <a:pt x="4944" y="60"/>
                      </a:lnTo>
                      <a:lnTo>
                        <a:pt x="4950" y="60"/>
                      </a:lnTo>
                      <a:lnTo>
                        <a:pt x="4956" y="60"/>
                      </a:lnTo>
                      <a:lnTo>
                        <a:pt x="4956" y="54"/>
                      </a:lnTo>
                      <a:lnTo>
                        <a:pt x="4962" y="54"/>
                      </a:lnTo>
                      <a:lnTo>
                        <a:pt x="4968" y="54"/>
                      </a:lnTo>
                      <a:lnTo>
                        <a:pt x="4974" y="54"/>
                      </a:lnTo>
                      <a:lnTo>
                        <a:pt x="4980" y="54"/>
                      </a:lnTo>
                      <a:lnTo>
                        <a:pt x="4986" y="54"/>
                      </a:lnTo>
                      <a:lnTo>
                        <a:pt x="4992" y="54"/>
                      </a:lnTo>
                      <a:lnTo>
                        <a:pt x="4998" y="48"/>
                      </a:lnTo>
                      <a:lnTo>
                        <a:pt x="5004" y="48"/>
                      </a:lnTo>
                      <a:lnTo>
                        <a:pt x="5010" y="48"/>
                      </a:lnTo>
                      <a:lnTo>
                        <a:pt x="5016" y="48"/>
                      </a:lnTo>
                      <a:lnTo>
                        <a:pt x="5022" y="48"/>
                      </a:lnTo>
                      <a:lnTo>
                        <a:pt x="5022" y="42"/>
                      </a:lnTo>
                      <a:lnTo>
                        <a:pt x="5028" y="42"/>
                      </a:lnTo>
                      <a:lnTo>
                        <a:pt x="5034" y="42"/>
                      </a:lnTo>
                      <a:lnTo>
                        <a:pt x="5040" y="42"/>
                      </a:lnTo>
                      <a:lnTo>
                        <a:pt x="5046" y="42"/>
                      </a:lnTo>
                      <a:lnTo>
                        <a:pt x="5052" y="42"/>
                      </a:lnTo>
                      <a:lnTo>
                        <a:pt x="5052" y="36"/>
                      </a:lnTo>
                      <a:lnTo>
                        <a:pt x="5058" y="36"/>
                      </a:lnTo>
                      <a:lnTo>
                        <a:pt x="5064" y="36"/>
                      </a:lnTo>
                      <a:lnTo>
                        <a:pt x="5070" y="36"/>
                      </a:lnTo>
                      <a:lnTo>
                        <a:pt x="5076" y="36"/>
                      </a:lnTo>
                      <a:lnTo>
                        <a:pt x="5082" y="36"/>
                      </a:lnTo>
                      <a:lnTo>
                        <a:pt x="5088" y="30"/>
                      </a:lnTo>
                      <a:lnTo>
                        <a:pt x="5094" y="30"/>
                      </a:lnTo>
                      <a:lnTo>
                        <a:pt x="5100" y="30"/>
                      </a:lnTo>
                      <a:lnTo>
                        <a:pt x="5106" y="30"/>
                      </a:lnTo>
                      <a:lnTo>
                        <a:pt x="5112" y="30"/>
                      </a:lnTo>
                      <a:lnTo>
                        <a:pt x="5112" y="24"/>
                      </a:lnTo>
                      <a:lnTo>
                        <a:pt x="5118" y="24"/>
                      </a:lnTo>
                      <a:lnTo>
                        <a:pt x="5124" y="24"/>
                      </a:lnTo>
                      <a:lnTo>
                        <a:pt x="5130" y="24"/>
                      </a:lnTo>
                      <a:lnTo>
                        <a:pt x="5136" y="24"/>
                      </a:lnTo>
                      <a:lnTo>
                        <a:pt x="5142" y="24"/>
                      </a:lnTo>
                      <a:lnTo>
                        <a:pt x="5148" y="18"/>
                      </a:lnTo>
                      <a:lnTo>
                        <a:pt x="5154" y="18"/>
                      </a:lnTo>
                      <a:lnTo>
                        <a:pt x="5160" y="18"/>
                      </a:lnTo>
                      <a:lnTo>
                        <a:pt x="5166" y="18"/>
                      </a:lnTo>
                      <a:lnTo>
                        <a:pt x="5172" y="18"/>
                      </a:lnTo>
                      <a:lnTo>
                        <a:pt x="5178" y="12"/>
                      </a:lnTo>
                      <a:lnTo>
                        <a:pt x="5184" y="12"/>
                      </a:lnTo>
                      <a:lnTo>
                        <a:pt x="5190" y="12"/>
                      </a:lnTo>
                      <a:lnTo>
                        <a:pt x="5196" y="12"/>
                      </a:lnTo>
                      <a:lnTo>
                        <a:pt x="5202" y="12"/>
                      </a:lnTo>
                      <a:lnTo>
                        <a:pt x="5208" y="12"/>
                      </a:lnTo>
                      <a:lnTo>
                        <a:pt x="5208" y="6"/>
                      </a:lnTo>
                      <a:lnTo>
                        <a:pt x="5214" y="6"/>
                      </a:lnTo>
                      <a:lnTo>
                        <a:pt x="5220" y="6"/>
                      </a:lnTo>
                      <a:lnTo>
                        <a:pt x="5226" y="6"/>
                      </a:lnTo>
                      <a:lnTo>
                        <a:pt x="5232" y="6"/>
                      </a:lnTo>
                      <a:lnTo>
                        <a:pt x="5238" y="6"/>
                      </a:lnTo>
                      <a:lnTo>
                        <a:pt x="5244" y="6"/>
                      </a:lnTo>
                      <a:lnTo>
                        <a:pt x="5250" y="6"/>
                      </a:lnTo>
                      <a:lnTo>
                        <a:pt x="5256" y="6"/>
                      </a:lnTo>
                      <a:lnTo>
                        <a:pt x="5262" y="6"/>
                      </a:lnTo>
                      <a:lnTo>
                        <a:pt x="5268" y="6"/>
                      </a:lnTo>
                      <a:lnTo>
                        <a:pt x="5274" y="6"/>
                      </a:lnTo>
                      <a:lnTo>
                        <a:pt x="5274"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57" name="Rectangle 257">
                  <a:extLst>
                    <a:ext uri="{FF2B5EF4-FFF2-40B4-BE49-F238E27FC236}">
                      <a16:creationId xmlns:a16="http://schemas.microsoft.com/office/drawing/2014/main" id="{6F3F863E-1915-F281-A054-ACF2B1442201}"/>
                    </a:ext>
                  </a:extLst>
                </p:cNvPr>
                <p:cNvSpPr>
                  <a:spLocks noChangeArrowheads="1"/>
                </p:cNvSpPr>
                <p:nvPr/>
              </p:nvSpPr>
              <p:spPr bwMode="auto">
                <a:xfrm>
                  <a:off x="551400" y="5267341"/>
                  <a:ext cx="66687" cy="24144"/>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258" name="Rectangle 258">
                  <a:extLst>
                    <a:ext uri="{FF2B5EF4-FFF2-40B4-BE49-F238E27FC236}">
                      <a16:creationId xmlns:a16="http://schemas.microsoft.com/office/drawing/2014/main" id="{1308032E-DD9A-3B22-9F50-8E2680A6139C}"/>
                    </a:ext>
                  </a:extLst>
                </p:cNvPr>
                <p:cNvSpPr>
                  <a:spLocks noChangeArrowheads="1"/>
                </p:cNvSpPr>
                <p:nvPr/>
              </p:nvSpPr>
              <p:spPr bwMode="auto">
                <a:xfrm>
                  <a:off x="792498" y="5267341"/>
                  <a:ext cx="71816" cy="24144"/>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259" name="Rectangle 259">
                  <a:extLst>
                    <a:ext uri="{FF2B5EF4-FFF2-40B4-BE49-F238E27FC236}">
                      <a16:creationId xmlns:a16="http://schemas.microsoft.com/office/drawing/2014/main" id="{AECD0785-8D67-8E47-EC12-7CBC00216CDA}"/>
                    </a:ext>
                  </a:extLst>
                </p:cNvPr>
                <p:cNvSpPr>
                  <a:spLocks noChangeArrowheads="1"/>
                </p:cNvSpPr>
                <p:nvPr/>
              </p:nvSpPr>
              <p:spPr bwMode="auto">
                <a:xfrm>
                  <a:off x="884833" y="5267341"/>
                  <a:ext cx="71816" cy="24144"/>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260" name="Rectangle 260">
                  <a:extLst>
                    <a:ext uri="{FF2B5EF4-FFF2-40B4-BE49-F238E27FC236}">
                      <a16:creationId xmlns:a16="http://schemas.microsoft.com/office/drawing/2014/main" id="{D1F75693-653D-BB2D-035D-538CD8269EB9}"/>
                    </a:ext>
                  </a:extLst>
                </p:cNvPr>
                <p:cNvSpPr>
                  <a:spLocks noChangeArrowheads="1"/>
                </p:cNvSpPr>
                <p:nvPr/>
              </p:nvSpPr>
              <p:spPr bwMode="auto">
                <a:xfrm>
                  <a:off x="1125930" y="5267341"/>
                  <a:ext cx="71816" cy="24144"/>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261" name="Rectangle 261">
                  <a:extLst>
                    <a:ext uri="{FF2B5EF4-FFF2-40B4-BE49-F238E27FC236}">
                      <a16:creationId xmlns:a16="http://schemas.microsoft.com/office/drawing/2014/main" id="{9E415D45-7946-6B42-27EF-7602FB17714E}"/>
                    </a:ext>
                  </a:extLst>
                </p:cNvPr>
                <p:cNvSpPr>
                  <a:spLocks noChangeArrowheads="1"/>
                </p:cNvSpPr>
                <p:nvPr/>
              </p:nvSpPr>
              <p:spPr bwMode="auto">
                <a:xfrm>
                  <a:off x="1259303" y="5257684"/>
                  <a:ext cx="25649" cy="33801"/>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262" name="Rectangle 262">
                  <a:extLst>
                    <a:ext uri="{FF2B5EF4-FFF2-40B4-BE49-F238E27FC236}">
                      <a16:creationId xmlns:a16="http://schemas.microsoft.com/office/drawing/2014/main" id="{51E11FB8-E45B-A8FF-3586-7732A172BF16}"/>
                    </a:ext>
                  </a:extLst>
                </p:cNvPr>
                <p:cNvSpPr>
                  <a:spLocks noChangeArrowheads="1"/>
                </p:cNvSpPr>
                <p:nvPr/>
              </p:nvSpPr>
              <p:spPr bwMode="auto">
                <a:xfrm>
                  <a:off x="1443974" y="5257684"/>
                  <a:ext cx="20519" cy="33801"/>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263" name="Rectangle 263">
                  <a:extLst>
                    <a:ext uri="{FF2B5EF4-FFF2-40B4-BE49-F238E27FC236}">
                      <a16:creationId xmlns:a16="http://schemas.microsoft.com/office/drawing/2014/main" id="{F3A03A96-088E-A432-3454-01341B2E42C0}"/>
                    </a:ext>
                  </a:extLst>
                </p:cNvPr>
                <p:cNvSpPr>
                  <a:spLocks noChangeArrowheads="1"/>
                </p:cNvSpPr>
                <p:nvPr/>
              </p:nvSpPr>
              <p:spPr bwMode="auto">
                <a:xfrm>
                  <a:off x="1628644" y="5257684"/>
                  <a:ext cx="20519" cy="33801"/>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264" name="Rectangle 264">
                  <a:extLst>
                    <a:ext uri="{FF2B5EF4-FFF2-40B4-BE49-F238E27FC236}">
                      <a16:creationId xmlns:a16="http://schemas.microsoft.com/office/drawing/2014/main" id="{6E2A26DC-6BE4-D95C-E1CE-B54492340127}"/>
                    </a:ext>
                  </a:extLst>
                </p:cNvPr>
                <p:cNvSpPr>
                  <a:spLocks noChangeArrowheads="1"/>
                </p:cNvSpPr>
                <p:nvPr/>
              </p:nvSpPr>
              <p:spPr bwMode="auto">
                <a:xfrm>
                  <a:off x="1813314" y="5257684"/>
                  <a:ext cx="20519" cy="33801"/>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265" name="Rectangle 265">
                  <a:extLst>
                    <a:ext uri="{FF2B5EF4-FFF2-40B4-BE49-F238E27FC236}">
                      <a16:creationId xmlns:a16="http://schemas.microsoft.com/office/drawing/2014/main" id="{9EC8FF46-E580-635A-E390-A4F6EE9A2906}"/>
                    </a:ext>
                  </a:extLst>
                </p:cNvPr>
                <p:cNvSpPr>
                  <a:spLocks noChangeArrowheads="1"/>
                </p:cNvSpPr>
                <p:nvPr/>
              </p:nvSpPr>
              <p:spPr bwMode="auto">
                <a:xfrm>
                  <a:off x="1926168" y="5267341"/>
                  <a:ext cx="143632" cy="24144"/>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266" name="Rectangle 266">
                  <a:extLst>
                    <a:ext uri="{FF2B5EF4-FFF2-40B4-BE49-F238E27FC236}">
                      <a16:creationId xmlns:a16="http://schemas.microsoft.com/office/drawing/2014/main" id="{B4C15436-6F8F-3799-9858-35B4C53F9DC5}"/>
                    </a:ext>
                  </a:extLst>
                </p:cNvPr>
                <p:cNvSpPr>
                  <a:spLocks noChangeArrowheads="1"/>
                </p:cNvSpPr>
                <p:nvPr/>
              </p:nvSpPr>
              <p:spPr bwMode="auto">
                <a:xfrm>
                  <a:off x="2110839" y="5257684"/>
                  <a:ext cx="20519" cy="33801"/>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267" name="Rectangle 267">
                  <a:extLst>
                    <a:ext uri="{FF2B5EF4-FFF2-40B4-BE49-F238E27FC236}">
                      <a16:creationId xmlns:a16="http://schemas.microsoft.com/office/drawing/2014/main" id="{851558B8-01E8-D660-A0C7-E12F5EE16832}"/>
                    </a:ext>
                  </a:extLst>
                </p:cNvPr>
                <p:cNvSpPr>
                  <a:spLocks noChangeArrowheads="1"/>
                </p:cNvSpPr>
                <p:nvPr/>
              </p:nvSpPr>
              <p:spPr bwMode="auto">
                <a:xfrm>
                  <a:off x="2172396" y="5257684"/>
                  <a:ext cx="30778" cy="33801"/>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268" name="Rectangle 268">
                  <a:extLst>
                    <a:ext uri="{FF2B5EF4-FFF2-40B4-BE49-F238E27FC236}">
                      <a16:creationId xmlns:a16="http://schemas.microsoft.com/office/drawing/2014/main" id="{E5DF0D5C-B262-FAF1-C7D6-CC70C9FAA38C}"/>
                    </a:ext>
                  </a:extLst>
                </p:cNvPr>
                <p:cNvSpPr>
                  <a:spLocks noChangeArrowheads="1"/>
                </p:cNvSpPr>
                <p:nvPr/>
              </p:nvSpPr>
              <p:spPr bwMode="auto">
                <a:xfrm>
                  <a:off x="2244212" y="5257684"/>
                  <a:ext cx="20519" cy="33801"/>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269" name="Rectangle 269">
                  <a:extLst>
                    <a:ext uri="{FF2B5EF4-FFF2-40B4-BE49-F238E27FC236}">
                      <a16:creationId xmlns:a16="http://schemas.microsoft.com/office/drawing/2014/main" id="{CDCA9A22-EF86-94BF-9FD6-3FB394B3EEE9}"/>
                    </a:ext>
                  </a:extLst>
                </p:cNvPr>
                <p:cNvSpPr>
                  <a:spLocks noChangeArrowheads="1"/>
                </p:cNvSpPr>
                <p:nvPr/>
              </p:nvSpPr>
              <p:spPr bwMode="auto">
                <a:xfrm>
                  <a:off x="2305769" y="5267341"/>
                  <a:ext cx="138503" cy="24144"/>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270" name="Rectangle 270">
                  <a:extLst>
                    <a:ext uri="{FF2B5EF4-FFF2-40B4-BE49-F238E27FC236}">
                      <a16:creationId xmlns:a16="http://schemas.microsoft.com/office/drawing/2014/main" id="{0A9A5964-77F9-54C7-390D-BD69C05E2E6F}"/>
                    </a:ext>
                  </a:extLst>
                </p:cNvPr>
                <p:cNvSpPr>
                  <a:spLocks noChangeArrowheads="1"/>
                </p:cNvSpPr>
                <p:nvPr/>
              </p:nvSpPr>
              <p:spPr bwMode="auto">
                <a:xfrm>
                  <a:off x="2485309" y="5257684"/>
                  <a:ext cx="20519" cy="33801"/>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271" name="Rectangle 271">
                  <a:extLst>
                    <a:ext uri="{FF2B5EF4-FFF2-40B4-BE49-F238E27FC236}">
                      <a16:creationId xmlns:a16="http://schemas.microsoft.com/office/drawing/2014/main" id="{9571DDBF-ACE6-C63B-2B58-3C6E49362240}"/>
                    </a:ext>
                  </a:extLst>
                </p:cNvPr>
                <p:cNvSpPr>
                  <a:spLocks noChangeArrowheads="1"/>
                </p:cNvSpPr>
                <p:nvPr/>
              </p:nvSpPr>
              <p:spPr bwMode="auto">
                <a:xfrm>
                  <a:off x="2546866" y="5267341"/>
                  <a:ext cx="143632" cy="24144"/>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272" name="Rectangle 272">
                  <a:extLst>
                    <a:ext uri="{FF2B5EF4-FFF2-40B4-BE49-F238E27FC236}">
                      <a16:creationId xmlns:a16="http://schemas.microsoft.com/office/drawing/2014/main" id="{00F9A203-120F-F009-4080-5165A2039579}"/>
                    </a:ext>
                  </a:extLst>
                </p:cNvPr>
                <p:cNvSpPr>
                  <a:spLocks noChangeArrowheads="1"/>
                </p:cNvSpPr>
                <p:nvPr/>
              </p:nvSpPr>
              <p:spPr bwMode="auto">
                <a:xfrm>
                  <a:off x="2726407" y="5257684"/>
                  <a:ext cx="25649" cy="33801"/>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273" name="Rectangle 273">
                  <a:extLst>
                    <a:ext uri="{FF2B5EF4-FFF2-40B4-BE49-F238E27FC236}">
                      <a16:creationId xmlns:a16="http://schemas.microsoft.com/office/drawing/2014/main" id="{3D8696FD-600F-FF71-C98B-21E52EE04C8E}"/>
                    </a:ext>
                  </a:extLst>
                </p:cNvPr>
                <p:cNvSpPr>
                  <a:spLocks noChangeArrowheads="1"/>
                </p:cNvSpPr>
                <p:nvPr/>
              </p:nvSpPr>
              <p:spPr bwMode="auto">
                <a:xfrm>
                  <a:off x="2787963" y="5257684"/>
                  <a:ext cx="35908" cy="33801"/>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274" name="Rectangle 274">
                  <a:extLst>
                    <a:ext uri="{FF2B5EF4-FFF2-40B4-BE49-F238E27FC236}">
                      <a16:creationId xmlns:a16="http://schemas.microsoft.com/office/drawing/2014/main" id="{B4EEEBF9-684D-5679-7051-87341B316CA7}"/>
                    </a:ext>
                  </a:extLst>
                </p:cNvPr>
                <p:cNvSpPr>
                  <a:spLocks noChangeArrowheads="1"/>
                </p:cNvSpPr>
                <p:nvPr/>
              </p:nvSpPr>
              <p:spPr bwMode="auto">
                <a:xfrm>
                  <a:off x="2859780" y="5257684"/>
                  <a:ext cx="25649" cy="33801"/>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275" name="Rectangle 275">
                  <a:extLst>
                    <a:ext uri="{FF2B5EF4-FFF2-40B4-BE49-F238E27FC236}">
                      <a16:creationId xmlns:a16="http://schemas.microsoft.com/office/drawing/2014/main" id="{67E1EFAE-9CA7-5A09-CD60-F7347D40A474}"/>
                    </a:ext>
                  </a:extLst>
                </p:cNvPr>
                <p:cNvSpPr>
                  <a:spLocks noChangeArrowheads="1"/>
                </p:cNvSpPr>
                <p:nvPr/>
              </p:nvSpPr>
              <p:spPr bwMode="auto">
                <a:xfrm>
                  <a:off x="2921336" y="5267341"/>
                  <a:ext cx="143632" cy="24144"/>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276" name="Rectangle 276">
                  <a:extLst>
                    <a:ext uri="{FF2B5EF4-FFF2-40B4-BE49-F238E27FC236}">
                      <a16:creationId xmlns:a16="http://schemas.microsoft.com/office/drawing/2014/main" id="{25D8810D-B539-3996-A991-4CC7C56DB679}"/>
                    </a:ext>
                  </a:extLst>
                </p:cNvPr>
                <p:cNvSpPr>
                  <a:spLocks noChangeArrowheads="1"/>
                </p:cNvSpPr>
                <p:nvPr/>
              </p:nvSpPr>
              <p:spPr bwMode="auto">
                <a:xfrm>
                  <a:off x="3106007" y="5257684"/>
                  <a:ext cx="20519" cy="33801"/>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277" name="Rectangle 277">
                  <a:extLst>
                    <a:ext uri="{FF2B5EF4-FFF2-40B4-BE49-F238E27FC236}">
                      <a16:creationId xmlns:a16="http://schemas.microsoft.com/office/drawing/2014/main" id="{EE52F117-8B32-0D68-226A-2A962FAC1311}"/>
                    </a:ext>
                  </a:extLst>
                </p:cNvPr>
                <p:cNvSpPr>
                  <a:spLocks noChangeArrowheads="1"/>
                </p:cNvSpPr>
                <p:nvPr/>
              </p:nvSpPr>
              <p:spPr bwMode="auto">
                <a:xfrm>
                  <a:off x="3167564" y="5267341"/>
                  <a:ext cx="138503" cy="24144"/>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278" name="Rectangle 278">
                  <a:extLst>
                    <a:ext uri="{FF2B5EF4-FFF2-40B4-BE49-F238E27FC236}">
                      <a16:creationId xmlns:a16="http://schemas.microsoft.com/office/drawing/2014/main" id="{9FACF73A-E13D-FCFB-6B66-CE33995B2CA0}"/>
                    </a:ext>
                  </a:extLst>
                </p:cNvPr>
                <p:cNvSpPr>
                  <a:spLocks noChangeArrowheads="1"/>
                </p:cNvSpPr>
                <p:nvPr/>
              </p:nvSpPr>
              <p:spPr bwMode="auto">
                <a:xfrm>
                  <a:off x="3347104" y="5257684"/>
                  <a:ext cx="20519" cy="33801"/>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279" name="Rectangle 279">
                  <a:extLst>
                    <a:ext uri="{FF2B5EF4-FFF2-40B4-BE49-F238E27FC236}">
                      <a16:creationId xmlns:a16="http://schemas.microsoft.com/office/drawing/2014/main" id="{2274E012-94C8-3586-C0BD-D5A2CEAE37F5}"/>
                    </a:ext>
                  </a:extLst>
                </p:cNvPr>
                <p:cNvSpPr>
                  <a:spLocks noChangeArrowheads="1"/>
                </p:cNvSpPr>
                <p:nvPr/>
              </p:nvSpPr>
              <p:spPr bwMode="auto">
                <a:xfrm>
                  <a:off x="3408661" y="5257684"/>
                  <a:ext cx="30778" cy="33801"/>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280" name="Rectangle 280">
                  <a:extLst>
                    <a:ext uri="{FF2B5EF4-FFF2-40B4-BE49-F238E27FC236}">
                      <a16:creationId xmlns:a16="http://schemas.microsoft.com/office/drawing/2014/main" id="{D077519E-358E-5A74-0B62-B846AAB2E98A}"/>
                    </a:ext>
                  </a:extLst>
                </p:cNvPr>
                <p:cNvSpPr>
                  <a:spLocks noChangeArrowheads="1"/>
                </p:cNvSpPr>
                <p:nvPr/>
              </p:nvSpPr>
              <p:spPr bwMode="auto">
                <a:xfrm>
                  <a:off x="3480477" y="5257684"/>
                  <a:ext cx="20519" cy="33801"/>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281" name="Rectangle 281">
                  <a:extLst>
                    <a:ext uri="{FF2B5EF4-FFF2-40B4-BE49-F238E27FC236}">
                      <a16:creationId xmlns:a16="http://schemas.microsoft.com/office/drawing/2014/main" id="{E7BD075D-EE33-7EF1-42F9-EFAA5C9B7BAF}"/>
                    </a:ext>
                  </a:extLst>
                </p:cNvPr>
                <p:cNvSpPr>
                  <a:spLocks noChangeArrowheads="1"/>
                </p:cNvSpPr>
                <p:nvPr/>
              </p:nvSpPr>
              <p:spPr bwMode="auto">
                <a:xfrm>
                  <a:off x="3542034" y="5267341"/>
                  <a:ext cx="143632" cy="24144"/>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282" name="Rectangle 282">
                  <a:extLst>
                    <a:ext uri="{FF2B5EF4-FFF2-40B4-BE49-F238E27FC236}">
                      <a16:creationId xmlns:a16="http://schemas.microsoft.com/office/drawing/2014/main" id="{9CD02DA6-530B-B8AF-134F-3A5527B7EBB4}"/>
                    </a:ext>
                  </a:extLst>
                </p:cNvPr>
                <p:cNvSpPr>
                  <a:spLocks noChangeArrowheads="1"/>
                </p:cNvSpPr>
                <p:nvPr/>
              </p:nvSpPr>
              <p:spPr bwMode="auto">
                <a:xfrm>
                  <a:off x="3778002" y="5257684"/>
                  <a:ext cx="20519" cy="33801"/>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283" name="Rectangle 283">
                  <a:extLst>
                    <a:ext uri="{FF2B5EF4-FFF2-40B4-BE49-F238E27FC236}">
                      <a16:creationId xmlns:a16="http://schemas.microsoft.com/office/drawing/2014/main" id="{BA9B1F55-2044-7B3D-C70D-48A09C5436F2}"/>
                    </a:ext>
                  </a:extLst>
                </p:cNvPr>
                <p:cNvSpPr>
                  <a:spLocks noChangeArrowheads="1"/>
                </p:cNvSpPr>
                <p:nvPr/>
              </p:nvSpPr>
              <p:spPr bwMode="auto">
                <a:xfrm>
                  <a:off x="3962672" y="5257684"/>
                  <a:ext cx="20519" cy="33801"/>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284" name="Rectangle 284">
                  <a:extLst>
                    <a:ext uri="{FF2B5EF4-FFF2-40B4-BE49-F238E27FC236}">
                      <a16:creationId xmlns:a16="http://schemas.microsoft.com/office/drawing/2014/main" id="{89376B68-825D-FF06-1DAF-1E315B2B6423}"/>
                    </a:ext>
                  </a:extLst>
                </p:cNvPr>
                <p:cNvSpPr>
                  <a:spLocks noChangeArrowheads="1"/>
                </p:cNvSpPr>
                <p:nvPr/>
              </p:nvSpPr>
              <p:spPr bwMode="auto">
                <a:xfrm>
                  <a:off x="4147342" y="5257684"/>
                  <a:ext cx="20519" cy="33801"/>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285" name="Rectangle 285">
                  <a:extLst>
                    <a:ext uri="{FF2B5EF4-FFF2-40B4-BE49-F238E27FC236}">
                      <a16:creationId xmlns:a16="http://schemas.microsoft.com/office/drawing/2014/main" id="{1C3A8C1F-58FC-3D5D-165B-3507AE4A908D}"/>
                    </a:ext>
                  </a:extLst>
                </p:cNvPr>
                <p:cNvSpPr>
                  <a:spLocks noChangeArrowheads="1"/>
                </p:cNvSpPr>
                <p:nvPr/>
              </p:nvSpPr>
              <p:spPr bwMode="auto">
                <a:xfrm>
                  <a:off x="4326883" y="5257684"/>
                  <a:ext cx="25649" cy="33801"/>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286" name="Rectangle 286">
                  <a:extLst>
                    <a:ext uri="{FF2B5EF4-FFF2-40B4-BE49-F238E27FC236}">
                      <a16:creationId xmlns:a16="http://schemas.microsoft.com/office/drawing/2014/main" id="{FEE6270B-CC6A-DB9E-E96E-F29D4A4DFF5D}"/>
                    </a:ext>
                  </a:extLst>
                </p:cNvPr>
                <p:cNvSpPr>
                  <a:spLocks noChangeArrowheads="1"/>
                </p:cNvSpPr>
                <p:nvPr/>
              </p:nvSpPr>
              <p:spPr bwMode="auto">
                <a:xfrm>
                  <a:off x="4414088" y="5267341"/>
                  <a:ext cx="71816" cy="24144"/>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287" name="Rectangle 287">
                  <a:extLst>
                    <a:ext uri="{FF2B5EF4-FFF2-40B4-BE49-F238E27FC236}">
                      <a16:creationId xmlns:a16="http://schemas.microsoft.com/office/drawing/2014/main" id="{394E283D-5248-A8EA-FBB5-EE212FAC4940}"/>
                    </a:ext>
                  </a:extLst>
                </p:cNvPr>
                <p:cNvSpPr>
                  <a:spLocks noChangeArrowheads="1"/>
                </p:cNvSpPr>
                <p:nvPr/>
              </p:nvSpPr>
              <p:spPr bwMode="auto">
                <a:xfrm>
                  <a:off x="4655186" y="5267341"/>
                  <a:ext cx="71816" cy="24144"/>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288" name="Rectangle 288">
                  <a:extLst>
                    <a:ext uri="{FF2B5EF4-FFF2-40B4-BE49-F238E27FC236}">
                      <a16:creationId xmlns:a16="http://schemas.microsoft.com/office/drawing/2014/main" id="{02F7AAD2-D03E-4438-5421-07A00F3549D5}"/>
                    </a:ext>
                  </a:extLst>
                </p:cNvPr>
                <p:cNvSpPr>
                  <a:spLocks noChangeArrowheads="1"/>
                </p:cNvSpPr>
                <p:nvPr/>
              </p:nvSpPr>
              <p:spPr bwMode="auto">
                <a:xfrm>
                  <a:off x="4747521" y="5267341"/>
                  <a:ext cx="71816" cy="24144"/>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289" name="Rectangle 289">
                  <a:extLst>
                    <a:ext uri="{FF2B5EF4-FFF2-40B4-BE49-F238E27FC236}">
                      <a16:creationId xmlns:a16="http://schemas.microsoft.com/office/drawing/2014/main" id="{3704BF2C-853D-0D0F-F2B6-462459AB2FC7}"/>
                    </a:ext>
                  </a:extLst>
                </p:cNvPr>
                <p:cNvSpPr>
                  <a:spLocks noChangeArrowheads="1"/>
                </p:cNvSpPr>
                <p:nvPr/>
              </p:nvSpPr>
              <p:spPr bwMode="auto">
                <a:xfrm>
                  <a:off x="4993748" y="5267341"/>
                  <a:ext cx="66687" cy="24144"/>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latin typeface="+mn-lt"/>
                  </a:endParaRPr>
                </a:p>
              </p:txBody>
            </p:sp>
          </p:grpSp>
          <p:sp>
            <p:nvSpPr>
              <p:cNvPr id="301" name="Rectangle 2">
                <a:extLst>
                  <a:ext uri="{FF2B5EF4-FFF2-40B4-BE49-F238E27FC236}">
                    <a16:creationId xmlns:a16="http://schemas.microsoft.com/office/drawing/2014/main" id="{9990A97B-A8C8-F7FE-6247-239F8F9B3518}"/>
                  </a:ext>
                </a:extLst>
              </p:cNvPr>
              <p:cNvSpPr txBox="1">
                <a:spLocks noChangeArrowheads="1"/>
              </p:cNvSpPr>
              <p:nvPr/>
            </p:nvSpPr>
            <p:spPr bwMode="auto">
              <a:xfrm>
                <a:off x="2218035" y="4397896"/>
                <a:ext cx="1370206" cy="242887"/>
              </a:xfrm>
              <a:prstGeom prst="rect">
                <a:avLst/>
              </a:prstGeom>
              <a:noFill/>
              <a:ln w="12699">
                <a:noFill/>
                <a:miter lim="800000"/>
                <a:headEnd/>
                <a:tailEnd/>
              </a:ln>
            </p:spPr>
            <p:txBody>
              <a:bodyPr lIns="90488" tIns="44450" rIns="90488" bIns="44450" anchor="ctr"/>
              <a:lstStyle/>
              <a:p>
                <a:pPr algn="ctr">
                  <a:lnSpc>
                    <a:spcPct val="85000"/>
                  </a:lnSpc>
                  <a:defRPr/>
                </a:pPr>
                <a:r>
                  <a:rPr lang="en-US" sz="1200" b="1" kern="0" dirty="0">
                    <a:latin typeface="+mn-lt"/>
                    <a:ea typeface="+mj-ea"/>
                    <a:cs typeface="Arial" panose="020B0604020202020204" pitchFamily="34" charset="0"/>
                  </a:rPr>
                  <a:t>Arc 5</a:t>
                </a:r>
              </a:p>
            </p:txBody>
          </p:sp>
          <p:sp>
            <p:nvSpPr>
              <p:cNvPr id="303" name="Rectangle 2">
                <a:extLst>
                  <a:ext uri="{FF2B5EF4-FFF2-40B4-BE49-F238E27FC236}">
                    <a16:creationId xmlns:a16="http://schemas.microsoft.com/office/drawing/2014/main" id="{84895EA1-0183-2278-34EC-0F9A45B0FB2C}"/>
                  </a:ext>
                </a:extLst>
              </p:cNvPr>
              <p:cNvSpPr txBox="1">
                <a:spLocks noChangeArrowheads="1"/>
              </p:cNvSpPr>
              <p:nvPr/>
            </p:nvSpPr>
            <p:spPr bwMode="auto">
              <a:xfrm>
                <a:off x="2362051" y="4829944"/>
                <a:ext cx="1128712" cy="242888"/>
              </a:xfrm>
              <a:prstGeom prst="rect">
                <a:avLst/>
              </a:prstGeom>
              <a:noFill/>
              <a:ln w="12699">
                <a:noFill/>
                <a:miter lim="800000"/>
                <a:headEnd/>
                <a:tailEnd/>
              </a:ln>
            </p:spPr>
            <p:txBody>
              <a:bodyPr lIns="90488" tIns="44450" rIns="90488" bIns="44450" anchor="ctr"/>
              <a:lstStyle/>
              <a:p>
                <a:pPr algn="ctr">
                  <a:lnSpc>
                    <a:spcPct val="85000"/>
                  </a:lnSpc>
                  <a:defRPr/>
                </a:pPr>
                <a:r>
                  <a:rPr lang="en-US" sz="1200" kern="0" dirty="0">
                    <a:latin typeface="+mn-lt"/>
                    <a:ea typeface="+mj-ea"/>
                    <a:cs typeface="Arial" panose="020B0604020202020204" pitchFamily="34" charset="0"/>
                  </a:rPr>
                  <a:t>S = 56 × </a:t>
                </a:r>
                <a:r>
                  <a:rPr lang="en-US" altLang="en-US" sz="1200" dirty="0" err="1">
                    <a:latin typeface="Symbol" panose="05050102010706020507" pitchFamily="18" charset="2"/>
                  </a:rPr>
                  <a:t>l</a:t>
                </a:r>
                <a:r>
                  <a:rPr lang="en-US" altLang="en-US" sz="1200" baseline="-25000" dirty="0" err="1">
                    <a:latin typeface="Arial" panose="020B0604020202020204" pitchFamily="34" charset="0"/>
                  </a:rPr>
                  <a:t>RF</a:t>
                </a:r>
                <a:endParaRPr lang="en-US" sz="1200" kern="0" dirty="0">
                  <a:latin typeface="+mn-lt"/>
                  <a:ea typeface="+mj-ea"/>
                  <a:cs typeface="Arial" panose="020B0604020202020204" pitchFamily="34" charset="0"/>
                </a:endParaRPr>
              </a:p>
            </p:txBody>
          </p:sp>
          <p:sp>
            <p:nvSpPr>
              <p:cNvPr id="313" name="Rectangle 2">
                <a:extLst>
                  <a:ext uri="{FF2B5EF4-FFF2-40B4-BE49-F238E27FC236}">
                    <a16:creationId xmlns:a16="http://schemas.microsoft.com/office/drawing/2014/main" id="{EB1960F0-40AB-9457-676B-CEA735C74195}"/>
                  </a:ext>
                </a:extLst>
              </p:cNvPr>
              <p:cNvSpPr txBox="1">
                <a:spLocks noChangeArrowheads="1"/>
              </p:cNvSpPr>
              <p:nvPr/>
            </p:nvSpPr>
            <p:spPr bwMode="auto">
              <a:xfrm>
                <a:off x="561851" y="4397896"/>
                <a:ext cx="1370206" cy="242887"/>
              </a:xfrm>
              <a:prstGeom prst="rect">
                <a:avLst/>
              </a:prstGeom>
              <a:noFill/>
              <a:ln w="12699">
                <a:noFill/>
                <a:miter lim="800000"/>
                <a:headEnd/>
                <a:tailEnd/>
              </a:ln>
            </p:spPr>
            <p:txBody>
              <a:bodyPr lIns="90488" tIns="44450" rIns="90488" bIns="44450" anchor="ctr"/>
              <a:lstStyle/>
              <a:p>
                <a:pPr>
                  <a:lnSpc>
                    <a:spcPct val="85000"/>
                  </a:lnSpc>
                  <a:defRPr/>
                </a:pPr>
                <a:r>
                  <a:rPr lang="en-US" sz="1200" b="1" kern="0" dirty="0">
                    <a:latin typeface="+mn-lt"/>
                    <a:ea typeface="+mj-ea"/>
                    <a:cs typeface="Arial" panose="020B0604020202020204" pitchFamily="34" charset="0"/>
                  </a:rPr>
                  <a:t>418 MeV</a:t>
                </a:r>
              </a:p>
            </p:txBody>
          </p:sp>
        </p:grpSp>
        <p:grpSp>
          <p:nvGrpSpPr>
            <p:cNvPr id="515" name="Group 591">
              <a:extLst>
                <a:ext uri="{FF2B5EF4-FFF2-40B4-BE49-F238E27FC236}">
                  <a16:creationId xmlns:a16="http://schemas.microsoft.com/office/drawing/2014/main" id="{071B1C98-39BB-515C-0319-CAE683A9EF7B}"/>
                </a:ext>
              </a:extLst>
            </p:cNvPr>
            <p:cNvGrpSpPr>
              <a:grpSpLocks/>
            </p:cNvGrpSpPr>
            <p:nvPr/>
          </p:nvGrpSpPr>
          <p:grpSpPr bwMode="auto">
            <a:xfrm>
              <a:off x="3565073" y="5477521"/>
              <a:ext cx="173127" cy="111034"/>
              <a:chOff x="7754714" y="5614945"/>
              <a:chExt cx="298079" cy="271667"/>
            </a:xfrm>
          </p:grpSpPr>
          <p:sp>
            <p:nvSpPr>
              <p:cNvPr id="516" name="TextBox 153">
                <a:extLst>
                  <a:ext uri="{FF2B5EF4-FFF2-40B4-BE49-F238E27FC236}">
                    <a16:creationId xmlns:a16="http://schemas.microsoft.com/office/drawing/2014/main" id="{562142AE-4975-CA0B-438B-409BAE254F42}"/>
                  </a:ext>
                </a:extLst>
              </p:cNvPr>
              <p:cNvSpPr txBox="1">
                <a:spLocks noChangeArrowheads="1"/>
              </p:cNvSpPr>
              <p:nvPr/>
            </p:nvSpPr>
            <p:spPr bwMode="auto">
              <a:xfrm>
                <a:off x="7754714" y="5614945"/>
                <a:ext cx="29807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r>
                  <a:rPr lang="en-US" altLang="en-US" sz="700">
                    <a:solidFill>
                      <a:schemeClr val="tx1"/>
                    </a:solidFill>
                  </a:rPr>
                  <a:t>IR</a:t>
                </a:r>
              </a:p>
            </p:txBody>
          </p:sp>
          <p:cxnSp>
            <p:nvCxnSpPr>
              <p:cNvPr id="517" name="Straight Arrow Connector 23">
                <a:extLst>
                  <a:ext uri="{FF2B5EF4-FFF2-40B4-BE49-F238E27FC236}">
                    <a16:creationId xmlns:a16="http://schemas.microsoft.com/office/drawing/2014/main" id="{77D579DF-92B3-EBC8-E00C-051AC8F7AE92}"/>
                  </a:ext>
                </a:extLst>
              </p:cNvPr>
              <p:cNvCxnSpPr>
                <a:cxnSpLocks/>
              </p:cNvCxnSpPr>
              <p:nvPr/>
            </p:nvCxnSpPr>
            <p:spPr bwMode="auto">
              <a:xfrm>
                <a:off x="7892177" y="5798857"/>
                <a:ext cx="0" cy="87755"/>
              </a:xfrm>
              <a:prstGeom prst="straightConnector1">
                <a:avLst/>
              </a:prstGeom>
              <a:noFill/>
              <a:ln w="9525" algn="ctr">
                <a:solidFill>
                  <a:schemeClr val="bg2"/>
                </a:solidFill>
                <a:round/>
                <a:headEnd/>
                <a:tailEnd type="triangle" w="med" len="med"/>
              </a:ln>
              <a:extLst>
                <a:ext uri="{909E8E84-426E-40DD-AFC4-6F175D3DCCD1}">
                  <a14:hiddenFill xmlns:a14="http://schemas.microsoft.com/office/drawing/2010/main">
                    <a:noFill/>
                  </a14:hiddenFill>
                </a:ext>
              </a:extLst>
            </p:spPr>
          </p:cxnSp>
        </p:grpSp>
      </p:grpSp>
      <p:grpSp>
        <p:nvGrpSpPr>
          <p:cNvPr id="621" name="Groupe 620">
            <a:extLst>
              <a:ext uri="{FF2B5EF4-FFF2-40B4-BE49-F238E27FC236}">
                <a16:creationId xmlns:a16="http://schemas.microsoft.com/office/drawing/2014/main" id="{29688EFA-2512-C3AB-8055-506209DE00F6}"/>
              </a:ext>
            </a:extLst>
          </p:cNvPr>
          <p:cNvGrpSpPr/>
          <p:nvPr/>
        </p:nvGrpSpPr>
        <p:grpSpPr>
          <a:xfrm>
            <a:off x="5373873" y="1031195"/>
            <a:ext cx="5269265" cy="3942765"/>
            <a:chOff x="5373873" y="1751275"/>
            <a:chExt cx="5269265" cy="3942765"/>
          </a:xfrm>
        </p:grpSpPr>
        <p:sp>
          <p:nvSpPr>
            <p:cNvPr id="316" name="Rectangle 2">
              <a:extLst>
                <a:ext uri="{FF2B5EF4-FFF2-40B4-BE49-F238E27FC236}">
                  <a16:creationId xmlns:a16="http://schemas.microsoft.com/office/drawing/2014/main" id="{3681F569-3034-3FFB-2A8F-8FD623625614}"/>
                </a:ext>
              </a:extLst>
            </p:cNvPr>
            <p:cNvSpPr txBox="1">
              <a:spLocks noChangeArrowheads="1"/>
            </p:cNvSpPr>
            <p:nvPr/>
          </p:nvSpPr>
          <p:spPr bwMode="auto">
            <a:xfrm>
              <a:off x="7690643" y="1889412"/>
              <a:ext cx="665640" cy="204228"/>
            </a:xfrm>
            <a:prstGeom prst="rect">
              <a:avLst/>
            </a:prstGeom>
            <a:noFill/>
            <a:ln w="12699">
              <a:noFill/>
              <a:miter lim="800000"/>
              <a:headEnd/>
              <a:tailEnd/>
            </a:ln>
          </p:spPr>
          <p:txBody>
            <a:bodyPr lIns="90488" tIns="44450" rIns="90488" bIns="44450" anchor="ctr"/>
            <a:lstStyle/>
            <a:p>
              <a:pPr algn="ctr">
                <a:lnSpc>
                  <a:spcPct val="85000"/>
                </a:lnSpc>
                <a:defRPr/>
              </a:pPr>
              <a:r>
                <a:rPr lang="en-US" sz="1200" b="1" kern="0" dirty="0">
                  <a:latin typeface="+mn-lt"/>
                  <a:ea typeface="+mj-ea"/>
                  <a:cs typeface="Arial" panose="020B0604020202020204" pitchFamily="34" charset="0"/>
                </a:rPr>
                <a:t>Arc 2</a:t>
              </a:r>
            </a:p>
          </p:txBody>
        </p:sp>
        <p:sp>
          <p:nvSpPr>
            <p:cNvPr id="317" name="Rectangle 2">
              <a:extLst>
                <a:ext uri="{FF2B5EF4-FFF2-40B4-BE49-F238E27FC236}">
                  <a16:creationId xmlns:a16="http://schemas.microsoft.com/office/drawing/2014/main" id="{50032DA1-BC8E-B83C-2DD8-4C5AEB39C76F}"/>
                </a:ext>
              </a:extLst>
            </p:cNvPr>
            <p:cNvSpPr txBox="1">
              <a:spLocks noChangeArrowheads="1"/>
            </p:cNvSpPr>
            <p:nvPr/>
          </p:nvSpPr>
          <p:spPr bwMode="auto">
            <a:xfrm>
              <a:off x="7546627" y="2381672"/>
              <a:ext cx="1057233" cy="325475"/>
            </a:xfrm>
            <a:prstGeom prst="rect">
              <a:avLst/>
            </a:prstGeom>
            <a:noFill/>
            <a:ln w="12699">
              <a:noFill/>
              <a:miter lim="800000"/>
              <a:headEnd/>
              <a:tailEnd/>
            </a:ln>
          </p:spPr>
          <p:txBody>
            <a:bodyPr lIns="90488" tIns="44450" rIns="90488" bIns="44450" anchor="ctr"/>
            <a:lstStyle/>
            <a:p>
              <a:pPr algn="ctr">
                <a:lnSpc>
                  <a:spcPct val="85000"/>
                </a:lnSpc>
                <a:defRPr/>
              </a:pPr>
              <a:r>
                <a:rPr lang="en-US" sz="1200" kern="0" dirty="0">
                  <a:latin typeface="+mn-lt"/>
                  <a:ea typeface="+mj-ea"/>
                  <a:cs typeface="Arial" panose="020B0604020202020204" pitchFamily="34" charset="0"/>
                </a:rPr>
                <a:t>S = 57 × </a:t>
              </a:r>
              <a:r>
                <a:rPr lang="en-US" altLang="en-US" sz="1200" dirty="0" err="1">
                  <a:latin typeface="Symbol" panose="05050102010706020507" pitchFamily="18" charset="2"/>
                </a:rPr>
                <a:t>l</a:t>
              </a:r>
              <a:r>
                <a:rPr lang="en-US" altLang="en-US" sz="1200" baseline="-25000" dirty="0" err="1">
                  <a:latin typeface="Arial" panose="020B0604020202020204" pitchFamily="34" charset="0"/>
                </a:rPr>
                <a:t>RF</a:t>
              </a:r>
              <a:endParaRPr lang="en-US" sz="1200" kern="0" dirty="0">
                <a:latin typeface="+mn-lt"/>
                <a:ea typeface="+mj-ea"/>
                <a:cs typeface="Arial" panose="020B0604020202020204" pitchFamily="34" charset="0"/>
              </a:endParaRPr>
            </a:p>
          </p:txBody>
        </p:sp>
        <p:grpSp>
          <p:nvGrpSpPr>
            <p:cNvPr id="318" name="Group 4">
              <a:extLst>
                <a:ext uri="{FF2B5EF4-FFF2-40B4-BE49-F238E27FC236}">
                  <a16:creationId xmlns:a16="http://schemas.microsoft.com/office/drawing/2014/main" id="{CDE31714-653F-EC46-0D46-3B6995C292CC}"/>
                </a:ext>
              </a:extLst>
            </p:cNvPr>
            <p:cNvGrpSpPr>
              <a:grpSpLocks noChangeAspect="1"/>
            </p:cNvGrpSpPr>
            <p:nvPr/>
          </p:nvGrpSpPr>
          <p:grpSpPr bwMode="auto">
            <a:xfrm>
              <a:off x="5387268" y="1751275"/>
              <a:ext cx="5229042" cy="1235819"/>
              <a:chOff x="132" y="738"/>
              <a:chExt cx="5535" cy="1113"/>
            </a:xfrm>
          </p:grpSpPr>
          <p:sp>
            <p:nvSpPr>
              <p:cNvPr id="319" name="Rectangle 6">
                <a:extLst>
                  <a:ext uri="{FF2B5EF4-FFF2-40B4-BE49-F238E27FC236}">
                    <a16:creationId xmlns:a16="http://schemas.microsoft.com/office/drawing/2014/main" id="{E1111E27-7B05-1951-36E6-493D62859956}"/>
                  </a:ext>
                </a:extLst>
              </p:cNvPr>
              <p:cNvSpPr>
                <a:spLocks noChangeArrowheads="1"/>
              </p:cNvSpPr>
              <p:nvPr/>
            </p:nvSpPr>
            <p:spPr bwMode="auto">
              <a:xfrm>
                <a:off x="296" y="790"/>
                <a:ext cx="5178" cy="93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US" altLang="en-US" sz="800">
                  <a:solidFill>
                    <a:schemeClr val="tx1"/>
                  </a:solidFill>
                </a:endParaRPr>
              </a:p>
            </p:txBody>
          </p:sp>
          <p:sp>
            <p:nvSpPr>
              <p:cNvPr id="320" name="Rectangle 7">
                <a:extLst>
                  <a:ext uri="{FF2B5EF4-FFF2-40B4-BE49-F238E27FC236}">
                    <a16:creationId xmlns:a16="http://schemas.microsoft.com/office/drawing/2014/main" id="{6ACBA48A-D614-147A-634B-55318E29F176}"/>
                  </a:ext>
                </a:extLst>
              </p:cNvPr>
              <p:cNvSpPr>
                <a:spLocks noChangeArrowheads="1"/>
              </p:cNvSpPr>
              <p:nvPr/>
            </p:nvSpPr>
            <p:spPr bwMode="auto">
              <a:xfrm>
                <a:off x="5314" y="1732"/>
                <a:ext cx="23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r>
                  <a:rPr lang="en-US" altLang="en-US" sz="800" b="1" dirty="0">
                    <a:solidFill>
                      <a:srgbClr val="000000"/>
                    </a:solidFill>
                    <a:latin typeface="+mn-lt"/>
                  </a:rPr>
                  <a:t>21.32</a:t>
                </a:r>
                <a:endParaRPr lang="en-US" altLang="en-US" sz="800" dirty="0">
                  <a:solidFill>
                    <a:schemeClr val="tx1"/>
                  </a:solidFill>
                  <a:latin typeface="+mn-lt"/>
                </a:endParaRPr>
              </a:p>
            </p:txBody>
          </p:sp>
          <p:sp>
            <p:nvSpPr>
              <p:cNvPr id="321" name="Rectangle 8">
                <a:extLst>
                  <a:ext uri="{FF2B5EF4-FFF2-40B4-BE49-F238E27FC236}">
                    <a16:creationId xmlns:a16="http://schemas.microsoft.com/office/drawing/2014/main" id="{4A106D9B-5D19-DC15-5F22-6BDC5BE4EC27}"/>
                  </a:ext>
                </a:extLst>
              </p:cNvPr>
              <p:cNvSpPr>
                <a:spLocks noChangeArrowheads="1"/>
              </p:cNvSpPr>
              <p:nvPr/>
            </p:nvSpPr>
            <p:spPr bwMode="auto">
              <a:xfrm>
                <a:off x="296" y="1732"/>
                <a:ext cx="3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r>
                  <a:rPr lang="en-US" altLang="en-US" sz="800" b="1">
                    <a:solidFill>
                      <a:srgbClr val="000000"/>
                    </a:solidFill>
                    <a:latin typeface="Arial" panose="020B0604020202020204" pitchFamily="34" charset="0"/>
                  </a:rPr>
                  <a:t>0</a:t>
                </a:r>
                <a:endParaRPr lang="en-US" altLang="en-US" sz="800">
                  <a:solidFill>
                    <a:schemeClr val="tx1"/>
                  </a:solidFill>
                </a:endParaRPr>
              </a:p>
            </p:txBody>
          </p:sp>
          <p:sp>
            <p:nvSpPr>
              <p:cNvPr id="322" name="Rectangle 10">
                <a:extLst>
                  <a:ext uri="{FF2B5EF4-FFF2-40B4-BE49-F238E27FC236}">
                    <a16:creationId xmlns:a16="http://schemas.microsoft.com/office/drawing/2014/main" id="{E2F9C2B9-0BD7-08AF-2EA6-E7EA27F2B780}"/>
                  </a:ext>
                </a:extLst>
              </p:cNvPr>
              <p:cNvSpPr>
                <a:spLocks noChangeArrowheads="1"/>
              </p:cNvSpPr>
              <p:nvPr/>
            </p:nvSpPr>
            <p:spPr bwMode="auto">
              <a:xfrm>
                <a:off x="344" y="738"/>
                <a:ext cx="45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r>
                  <a:rPr lang="en-US" altLang="en-US" sz="800" b="1">
                    <a:solidFill>
                      <a:srgbClr val="000000"/>
                    </a:solidFill>
                    <a:latin typeface="Arial" panose="020B0604020202020204" pitchFamily="34" charset="0"/>
                  </a:rPr>
                  <a:t>                         </a:t>
                </a:r>
                <a:endParaRPr lang="en-US" altLang="en-US" sz="800">
                  <a:solidFill>
                    <a:schemeClr val="tx1"/>
                  </a:solidFill>
                </a:endParaRPr>
              </a:p>
            </p:txBody>
          </p:sp>
          <p:sp>
            <p:nvSpPr>
              <p:cNvPr id="323" name="Rectangle 11">
                <a:extLst>
                  <a:ext uri="{FF2B5EF4-FFF2-40B4-BE49-F238E27FC236}">
                    <a16:creationId xmlns:a16="http://schemas.microsoft.com/office/drawing/2014/main" id="{58ABD673-D23A-6A0D-4BDA-DEB71B5B028F}"/>
                  </a:ext>
                </a:extLst>
              </p:cNvPr>
              <p:cNvSpPr>
                <a:spLocks noChangeArrowheads="1"/>
              </p:cNvSpPr>
              <p:nvPr/>
            </p:nvSpPr>
            <p:spPr bwMode="auto">
              <a:xfrm rot="-5400000">
                <a:off x="206" y="748"/>
                <a:ext cx="73"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r>
                  <a:rPr lang="en-US" altLang="en-US" sz="800" b="1">
                    <a:solidFill>
                      <a:srgbClr val="000000"/>
                    </a:solidFill>
                    <a:latin typeface="Arial" panose="020B0604020202020204" pitchFamily="34" charset="0"/>
                  </a:rPr>
                  <a:t>30</a:t>
                </a:r>
                <a:endParaRPr lang="en-US" altLang="en-US" sz="800">
                  <a:solidFill>
                    <a:schemeClr val="tx1"/>
                  </a:solidFill>
                </a:endParaRPr>
              </a:p>
            </p:txBody>
          </p:sp>
          <p:sp>
            <p:nvSpPr>
              <p:cNvPr id="324" name="Rectangle 12">
                <a:extLst>
                  <a:ext uri="{FF2B5EF4-FFF2-40B4-BE49-F238E27FC236}">
                    <a16:creationId xmlns:a16="http://schemas.microsoft.com/office/drawing/2014/main" id="{109A456C-1EAE-C7E4-C2BE-777D4A7C65F0}"/>
                  </a:ext>
                </a:extLst>
              </p:cNvPr>
              <p:cNvSpPr>
                <a:spLocks noChangeArrowheads="1"/>
              </p:cNvSpPr>
              <p:nvPr/>
            </p:nvSpPr>
            <p:spPr bwMode="auto">
              <a:xfrm rot="16200000">
                <a:off x="221" y="1626"/>
                <a:ext cx="50"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r>
                  <a:rPr lang="en-US" altLang="en-US" sz="800" b="1" dirty="0">
                    <a:solidFill>
                      <a:srgbClr val="000000"/>
                    </a:solidFill>
                    <a:latin typeface="+mn-lt"/>
                  </a:rPr>
                  <a:t>0</a:t>
                </a:r>
                <a:endParaRPr lang="en-US" altLang="en-US" sz="800" dirty="0">
                  <a:solidFill>
                    <a:schemeClr val="tx1"/>
                  </a:solidFill>
                  <a:latin typeface="+mn-lt"/>
                </a:endParaRPr>
              </a:p>
            </p:txBody>
          </p:sp>
          <p:sp>
            <p:nvSpPr>
              <p:cNvPr id="325" name="Rectangle 13">
                <a:extLst>
                  <a:ext uri="{FF2B5EF4-FFF2-40B4-BE49-F238E27FC236}">
                    <a16:creationId xmlns:a16="http://schemas.microsoft.com/office/drawing/2014/main" id="{50AA8CE9-79E6-500B-205E-5F13EA8A99F0}"/>
                  </a:ext>
                </a:extLst>
              </p:cNvPr>
              <p:cNvSpPr>
                <a:spLocks noChangeArrowheads="1"/>
              </p:cNvSpPr>
              <p:nvPr/>
            </p:nvSpPr>
            <p:spPr bwMode="auto">
              <a:xfrm rot="16200000">
                <a:off x="5489" y="718"/>
                <a:ext cx="50"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r>
                  <a:rPr lang="en-US" altLang="en-US" sz="800" b="1" dirty="0">
                    <a:solidFill>
                      <a:srgbClr val="000000"/>
                    </a:solidFill>
                    <a:latin typeface="+mn-lt"/>
                  </a:rPr>
                  <a:t>1</a:t>
                </a:r>
                <a:endParaRPr lang="en-US" altLang="en-US" sz="800" dirty="0">
                  <a:solidFill>
                    <a:schemeClr val="tx1"/>
                  </a:solidFill>
                  <a:latin typeface="+mn-lt"/>
                </a:endParaRPr>
              </a:p>
            </p:txBody>
          </p:sp>
          <p:sp>
            <p:nvSpPr>
              <p:cNvPr id="326" name="Rectangle 14">
                <a:extLst>
                  <a:ext uri="{FF2B5EF4-FFF2-40B4-BE49-F238E27FC236}">
                    <a16:creationId xmlns:a16="http://schemas.microsoft.com/office/drawing/2014/main" id="{F2172FCD-F2C1-3010-543F-4CAE13D231DB}"/>
                  </a:ext>
                </a:extLst>
              </p:cNvPr>
              <p:cNvSpPr>
                <a:spLocks noChangeArrowheads="1"/>
              </p:cNvSpPr>
              <p:nvPr/>
            </p:nvSpPr>
            <p:spPr bwMode="auto">
              <a:xfrm rot="16200000">
                <a:off x="5474" y="1614"/>
                <a:ext cx="80"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r>
                  <a:rPr lang="en-US" altLang="en-US" sz="800" b="1">
                    <a:solidFill>
                      <a:srgbClr val="000000"/>
                    </a:solidFill>
                    <a:latin typeface="+mn-lt"/>
                  </a:rPr>
                  <a:t>-1</a:t>
                </a:r>
                <a:endParaRPr lang="en-US" altLang="en-US" sz="800">
                  <a:solidFill>
                    <a:schemeClr val="tx1"/>
                  </a:solidFill>
                  <a:latin typeface="+mn-lt"/>
                </a:endParaRPr>
              </a:p>
            </p:txBody>
          </p:sp>
          <p:sp>
            <p:nvSpPr>
              <p:cNvPr id="327" name="Rectangle 15">
                <a:extLst>
                  <a:ext uri="{FF2B5EF4-FFF2-40B4-BE49-F238E27FC236}">
                    <a16:creationId xmlns:a16="http://schemas.microsoft.com/office/drawing/2014/main" id="{931DC127-D009-6582-4C04-CF2FE16E40CC}"/>
                  </a:ext>
                </a:extLst>
              </p:cNvPr>
              <p:cNvSpPr>
                <a:spLocks noChangeArrowheads="1"/>
              </p:cNvSpPr>
              <p:nvPr/>
            </p:nvSpPr>
            <p:spPr bwMode="auto">
              <a:xfrm rot="16200000">
                <a:off x="-98" y="1149"/>
                <a:ext cx="583"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r>
                  <a:rPr lang="en-US" altLang="en-US" sz="800" b="1" dirty="0">
                    <a:solidFill>
                      <a:srgbClr val="000000"/>
                    </a:solidFill>
                    <a:latin typeface="+mn-lt"/>
                  </a:rPr>
                  <a:t>BETA_X&amp;Y[m]</a:t>
                </a:r>
                <a:endParaRPr lang="en-US" altLang="en-US" sz="800" dirty="0">
                  <a:solidFill>
                    <a:schemeClr val="tx1"/>
                  </a:solidFill>
                  <a:latin typeface="+mn-lt"/>
                </a:endParaRPr>
              </a:p>
            </p:txBody>
          </p:sp>
          <p:sp>
            <p:nvSpPr>
              <p:cNvPr id="328" name="Rectangle 16">
                <a:extLst>
                  <a:ext uri="{FF2B5EF4-FFF2-40B4-BE49-F238E27FC236}">
                    <a16:creationId xmlns:a16="http://schemas.microsoft.com/office/drawing/2014/main" id="{2D88CD42-091B-0C94-C07E-7D6619A4E350}"/>
                  </a:ext>
                </a:extLst>
              </p:cNvPr>
              <p:cNvSpPr>
                <a:spLocks noChangeArrowheads="1"/>
              </p:cNvSpPr>
              <p:nvPr/>
            </p:nvSpPr>
            <p:spPr bwMode="auto">
              <a:xfrm rot="16200000">
                <a:off x="5326" y="1136"/>
                <a:ext cx="557"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r>
                  <a:rPr lang="en-US" altLang="en-US" sz="800" b="1" dirty="0">
                    <a:solidFill>
                      <a:srgbClr val="000000"/>
                    </a:solidFill>
                    <a:latin typeface="+mn-lt"/>
                  </a:rPr>
                  <a:t>DISP_X&amp;Y[m]</a:t>
                </a:r>
                <a:endParaRPr lang="en-US" altLang="en-US" sz="800" dirty="0">
                  <a:solidFill>
                    <a:schemeClr val="tx1"/>
                  </a:solidFill>
                  <a:latin typeface="+mn-lt"/>
                </a:endParaRPr>
              </a:p>
            </p:txBody>
          </p:sp>
          <p:sp>
            <p:nvSpPr>
              <p:cNvPr id="329" name="Line 17">
                <a:extLst>
                  <a:ext uri="{FF2B5EF4-FFF2-40B4-BE49-F238E27FC236}">
                    <a16:creationId xmlns:a16="http://schemas.microsoft.com/office/drawing/2014/main" id="{E4A8283C-F0E7-E8AC-5209-8164ED8D4646}"/>
                  </a:ext>
                </a:extLst>
              </p:cNvPr>
              <p:cNvSpPr>
                <a:spLocks noChangeShapeType="1"/>
              </p:cNvSpPr>
              <p:nvPr/>
            </p:nvSpPr>
            <p:spPr bwMode="auto">
              <a:xfrm flipH="1">
                <a:off x="5438" y="880"/>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30" name="Line 18">
                <a:extLst>
                  <a:ext uri="{FF2B5EF4-FFF2-40B4-BE49-F238E27FC236}">
                    <a16:creationId xmlns:a16="http://schemas.microsoft.com/office/drawing/2014/main" id="{4ECFCAB2-C69F-03F2-7652-20D69EDE0A53}"/>
                  </a:ext>
                </a:extLst>
              </p:cNvPr>
              <p:cNvSpPr>
                <a:spLocks noChangeShapeType="1"/>
              </p:cNvSpPr>
              <p:nvPr/>
            </p:nvSpPr>
            <p:spPr bwMode="auto">
              <a:xfrm>
                <a:off x="296" y="880"/>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31" name="Line 19">
                <a:extLst>
                  <a:ext uri="{FF2B5EF4-FFF2-40B4-BE49-F238E27FC236}">
                    <a16:creationId xmlns:a16="http://schemas.microsoft.com/office/drawing/2014/main" id="{609BFC01-5894-B2ED-44ED-FCFBED6024EB}"/>
                  </a:ext>
                </a:extLst>
              </p:cNvPr>
              <p:cNvSpPr>
                <a:spLocks noChangeShapeType="1"/>
              </p:cNvSpPr>
              <p:nvPr/>
            </p:nvSpPr>
            <p:spPr bwMode="auto">
              <a:xfrm flipV="1">
                <a:off x="812" y="1698"/>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32" name="Line 20">
                <a:extLst>
                  <a:ext uri="{FF2B5EF4-FFF2-40B4-BE49-F238E27FC236}">
                    <a16:creationId xmlns:a16="http://schemas.microsoft.com/office/drawing/2014/main" id="{7969C952-763E-8CC1-441D-3E53AE217E6A}"/>
                  </a:ext>
                </a:extLst>
              </p:cNvPr>
              <p:cNvSpPr>
                <a:spLocks noChangeShapeType="1"/>
              </p:cNvSpPr>
              <p:nvPr/>
            </p:nvSpPr>
            <p:spPr bwMode="auto">
              <a:xfrm>
                <a:off x="812" y="790"/>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33" name="Line 21">
                <a:extLst>
                  <a:ext uri="{FF2B5EF4-FFF2-40B4-BE49-F238E27FC236}">
                    <a16:creationId xmlns:a16="http://schemas.microsoft.com/office/drawing/2014/main" id="{39241849-8303-3532-C5B0-638048D5AD3D}"/>
                  </a:ext>
                </a:extLst>
              </p:cNvPr>
              <p:cNvSpPr>
                <a:spLocks noChangeShapeType="1"/>
              </p:cNvSpPr>
              <p:nvPr/>
            </p:nvSpPr>
            <p:spPr bwMode="auto">
              <a:xfrm flipH="1">
                <a:off x="5438" y="976"/>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34" name="Line 22">
                <a:extLst>
                  <a:ext uri="{FF2B5EF4-FFF2-40B4-BE49-F238E27FC236}">
                    <a16:creationId xmlns:a16="http://schemas.microsoft.com/office/drawing/2014/main" id="{B552C7BF-FEE4-AE2C-AE55-9402C8D6495E}"/>
                  </a:ext>
                </a:extLst>
              </p:cNvPr>
              <p:cNvSpPr>
                <a:spLocks noChangeShapeType="1"/>
              </p:cNvSpPr>
              <p:nvPr/>
            </p:nvSpPr>
            <p:spPr bwMode="auto">
              <a:xfrm>
                <a:off x="296" y="976"/>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35" name="Line 23">
                <a:extLst>
                  <a:ext uri="{FF2B5EF4-FFF2-40B4-BE49-F238E27FC236}">
                    <a16:creationId xmlns:a16="http://schemas.microsoft.com/office/drawing/2014/main" id="{3A4CB9EC-3708-8426-30FE-7F8055DFF98C}"/>
                  </a:ext>
                </a:extLst>
              </p:cNvPr>
              <p:cNvSpPr>
                <a:spLocks noChangeShapeType="1"/>
              </p:cNvSpPr>
              <p:nvPr/>
            </p:nvSpPr>
            <p:spPr bwMode="auto">
              <a:xfrm flipV="1">
                <a:off x="1328" y="1698"/>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36" name="Line 24">
                <a:extLst>
                  <a:ext uri="{FF2B5EF4-FFF2-40B4-BE49-F238E27FC236}">
                    <a16:creationId xmlns:a16="http://schemas.microsoft.com/office/drawing/2014/main" id="{5EF604D6-784D-713D-BFF7-918048916BEC}"/>
                  </a:ext>
                </a:extLst>
              </p:cNvPr>
              <p:cNvSpPr>
                <a:spLocks noChangeShapeType="1"/>
              </p:cNvSpPr>
              <p:nvPr/>
            </p:nvSpPr>
            <p:spPr bwMode="auto">
              <a:xfrm>
                <a:off x="1328" y="790"/>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37" name="Line 25">
                <a:extLst>
                  <a:ext uri="{FF2B5EF4-FFF2-40B4-BE49-F238E27FC236}">
                    <a16:creationId xmlns:a16="http://schemas.microsoft.com/office/drawing/2014/main" id="{5FDBF56A-8334-233B-ADA1-0392A301376C}"/>
                  </a:ext>
                </a:extLst>
              </p:cNvPr>
              <p:cNvSpPr>
                <a:spLocks noChangeShapeType="1"/>
              </p:cNvSpPr>
              <p:nvPr/>
            </p:nvSpPr>
            <p:spPr bwMode="auto">
              <a:xfrm flipH="1">
                <a:off x="5438" y="1071"/>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38" name="Line 26">
                <a:extLst>
                  <a:ext uri="{FF2B5EF4-FFF2-40B4-BE49-F238E27FC236}">
                    <a16:creationId xmlns:a16="http://schemas.microsoft.com/office/drawing/2014/main" id="{2606BDC2-228C-083C-BB79-E1BB884897BC}"/>
                  </a:ext>
                </a:extLst>
              </p:cNvPr>
              <p:cNvSpPr>
                <a:spLocks noChangeShapeType="1"/>
              </p:cNvSpPr>
              <p:nvPr/>
            </p:nvSpPr>
            <p:spPr bwMode="auto">
              <a:xfrm>
                <a:off x="296" y="1071"/>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39" name="Line 27">
                <a:extLst>
                  <a:ext uri="{FF2B5EF4-FFF2-40B4-BE49-F238E27FC236}">
                    <a16:creationId xmlns:a16="http://schemas.microsoft.com/office/drawing/2014/main" id="{5A3EE4E8-9F4E-5250-BE4A-F53169BB0B28}"/>
                  </a:ext>
                </a:extLst>
              </p:cNvPr>
              <p:cNvSpPr>
                <a:spLocks noChangeShapeType="1"/>
              </p:cNvSpPr>
              <p:nvPr/>
            </p:nvSpPr>
            <p:spPr bwMode="auto">
              <a:xfrm flipV="1">
                <a:off x="1844" y="1698"/>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40" name="Line 28">
                <a:extLst>
                  <a:ext uri="{FF2B5EF4-FFF2-40B4-BE49-F238E27FC236}">
                    <a16:creationId xmlns:a16="http://schemas.microsoft.com/office/drawing/2014/main" id="{5705BBA2-AE8F-73D9-AA7D-CBB310FD31E3}"/>
                  </a:ext>
                </a:extLst>
              </p:cNvPr>
              <p:cNvSpPr>
                <a:spLocks noChangeShapeType="1"/>
              </p:cNvSpPr>
              <p:nvPr/>
            </p:nvSpPr>
            <p:spPr bwMode="auto">
              <a:xfrm>
                <a:off x="1844" y="790"/>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41" name="Line 29">
                <a:extLst>
                  <a:ext uri="{FF2B5EF4-FFF2-40B4-BE49-F238E27FC236}">
                    <a16:creationId xmlns:a16="http://schemas.microsoft.com/office/drawing/2014/main" id="{8A33B224-183F-5BA7-958D-1597C36CCA22}"/>
                  </a:ext>
                </a:extLst>
              </p:cNvPr>
              <p:cNvSpPr>
                <a:spLocks noChangeShapeType="1"/>
              </p:cNvSpPr>
              <p:nvPr/>
            </p:nvSpPr>
            <p:spPr bwMode="auto">
              <a:xfrm flipH="1">
                <a:off x="5438" y="1161"/>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42" name="Line 30">
                <a:extLst>
                  <a:ext uri="{FF2B5EF4-FFF2-40B4-BE49-F238E27FC236}">
                    <a16:creationId xmlns:a16="http://schemas.microsoft.com/office/drawing/2014/main" id="{DCB22FD2-1184-7A4B-0C43-EB0F00396A90}"/>
                  </a:ext>
                </a:extLst>
              </p:cNvPr>
              <p:cNvSpPr>
                <a:spLocks noChangeShapeType="1"/>
              </p:cNvSpPr>
              <p:nvPr/>
            </p:nvSpPr>
            <p:spPr bwMode="auto">
              <a:xfrm>
                <a:off x="296" y="1161"/>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43" name="Line 31">
                <a:extLst>
                  <a:ext uri="{FF2B5EF4-FFF2-40B4-BE49-F238E27FC236}">
                    <a16:creationId xmlns:a16="http://schemas.microsoft.com/office/drawing/2014/main" id="{14E4B29B-E939-DF93-8A6A-0266581FD516}"/>
                  </a:ext>
                </a:extLst>
              </p:cNvPr>
              <p:cNvSpPr>
                <a:spLocks noChangeShapeType="1"/>
              </p:cNvSpPr>
              <p:nvPr/>
            </p:nvSpPr>
            <p:spPr bwMode="auto">
              <a:xfrm flipV="1">
                <a:off x="2366" y="1698"/>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44" name="Line 32">
                <a:extLst>
                  <a:ext uri="{FF2B5EF4-FFF2-40B4-BE49-F238E27FC236}">
                    <a16:creationId xmlns:a16="http://schemas.microsoft.com/office/drawing/2014/main" id="{89B0FF34-2117-D316-621A-B85C58BF6732}"/>
                  </a:ext>
                </a:extLst>
              </p:cNvPr>
              <p:cNvSpPr>
                <a:spLocks noChangeShapeType="1"/>
              </p:cNvSpPr>
              <p:nvPr/>
            </p:nvSpPr>
            <p:spPr bwMode="auto">
              <a:xfrm>
                <a:off x="2366" y="790"/>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45" name="Line 33">
                <a:extLst>
                  <a:ext uri="{FF2B5EF4-FFF2-40B4-BE49-F238E27FC236}">
                    <a16:creationId xmlns:a16="http://schemas.microsoft.com/office/drawing/2014/main" id="{8AB5B767-5A4D-22E3-EA25-A80EF518BA2F}"/>
                  </a:ext>
                </a:extLst>
              </p:cNvPr>
              <p:cNvSpPr>
                <a:spLocks noChangeShapeType="1"/>
              </p:cNvSpPr>
              <p:nvPr/>
            </p:nvSpPr>
            <p:spPr bwMode="auto">
              <a:xfrm flipH="1">
                <a:off x="5438" y="1256"/>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46" name="Line 34">
                <a:extLst>
                  <a:ext uri="{FF2B5EF4-FFF2-40B4-BE49-F238E27FC236}">
                    <a16:creationId xmlns:a16="http://schemas.microsoft.com/office/drawing/2014/main" id="{A60FA4BC-F65C-C550-1D08-600CC45F231D}"/>
                  </a:ext>
                </a:extLst>
              </p:cNvPr>
              <p:cNvSpPr>
                <a:spLocks noChangeShapeType="1"/>
              </p:cNvSpPr>
              <p:nvPr/>
            </p:nvSpPr>
            <p:spPr bwMode="auto">
              <a:xfrm>
                <a:off x="296" y="1256"/>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47" name="Line 35">
                <a:extLst>
                  <a:ext uri="{FF2B5EF4-FFF2-40B4-BE49-F238E27FC236}">
                    <a16:creationId xmlns:a16="http://schemas.microsoft.com/office/drawing/2014/main" id="{97B66082-01ED-0C04-EEFD-013828ED4EFF}"/>
                  </a:ext>
                </a:extLst>
              </p:cNvPr>
              <p:cNvSpPr>
                <a:spLocks noChangeShapeType="1"/>
              </p:cNvSpPr>
              <p:nvPr/>
            </p:nvSpPr>
            <p:spPr bwMode="auto">
              <a:xfrm flipV="1">
                <a:off x="2882" y="1698"/>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48" name="Line 36">
                <a:extLst>
                  <a:ext uri="{FF2B5EF4-FFF2-40B4-BE49-F238E27FC236}">
                    <a16:creationId xmlns:a16="http://schemas.microsoft.com/office/drawing/2014/main" id="{7B17E311-DA2A-5835-24CD-085C6C988030}"/>
                  </a:ext>
                </a:extLst>
              </p:cNvPr>
              <p:cNvSpPr>
                <a:spLocks noChangeShapeType="1"/>
              </p:cNvSpPr>
              <p:nvPr/>
            </p:nvSpPr>
            <p:spPr bwMode="auto">
              <a:xfrm>
                <a:off x="2882" y="790"/>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49" name="Line 37">
                <a:extLst>
                  <a:ext uri="{FF2B5EF4-FFF2-40B4-BE49-F238E27FC236}">
                    <a16:creationId xmlns:a16="http://schemas.microsoft.com/office/drawing/2014/main" id="{A8D70BC4-6A58-4CBF-1CCA-6CC58134A154}"/>
                  </a:ext>
                </a:extLst>
              </p:cNvPr>
              <p:cNvSpPr>
                <a:spLocks noChangeShapeType="1"/>
              </p:cNvSpPr>
              <p:nvPr/>
            </p:nvSpPr>
            <p:spPr bwMode="auto">
              <a:xfrm flipH="1">
                <a:off x="5438" y="1351"/>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50" name="Line 38">
                <a:extLst>
                  <a:ext uri="{FF2B5EF4-FFF2-40B4-BE49-F238E27FC236}">
                    <a16:creationId xmlns:a16="http://schemas.microsoft.com/office/drawing/2014/main" id="{C3209F6F-66E8-B274-A890-23164DE3C689}"/>
                  </a:ext>
                </a:extLst>
              </p:cNvPr>
              <p:cNvSpPr>
                <a:spLocks noChangeShapeType="1"/>
              </p:cNvSpPr>
              <p:nvPr/>
            </p:nvSpPr>
            <p:spPr bwMode="auto">
              <a:xfrm>
                <a:off x="296" y="1351"/>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51" name="Line 39">
                <a:extLst>
                  <a:ext uri="{FF2B5EF4-FFF2-40B4-BE49-F238E27FC236}">
                    <a16:creationId xmlns:a16="http://schemas.microsoft.com/office/drawing/2014/main" id="{D6A32E13-55D7-97E6-ACBE-76511EF3BD88}"/>
                  </a:ext>
                </a:extLst>
              </p:cNvPr>
              <p:cNvSpPr>
                <a:spLocks noChangeShapeType="1"/>
              </p:cNvSpPr>
              <p:nvPr/>
            </p:nvSpPr>
            <p:spPr bwMode="auto">
              <a:xfrm flipV="1">
                <a:off x="3398" y="1698"/>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52" name="Line 40">
                <a:extLst>
                  <a:ext uri="{FF2B5EF4-FFF2-40B4-BE49-F238E27FC236}">
                    <a16:creationId xmlns:a16="http://schemas.microsoft.com/office/drawing/2014/main" id="{383F598D-A257-5B2E-AC0F-076671690EDB}"/>
                  </a:ext>
                </a:extLst>
              </p:cNvPr>
              <p:cNvSpPr>
                <a:spLocks noChangeShapeType="1"/>
              </p:cNvSpPr>
              <p:nvPr/>
            </p:nvSpPr>
            <p:spPr bwMode="auto">
              <a:xfrm>
                <a:off x="3398" y="790"/>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53" name="Line 41">
                <a:extLst>
                  <a:ext uri="{FF2B5EF4-FFF2-40B4-BE49-F238E27FC236}">
                    <a16:creationId xmlns:a16="http://schemas.microsoft.com/office/drawing/2014/main" id="{C7202134-E297-D6E6-2194-AD8CAE1AC45C}"/>
                  </a:ext>
                </a:extLst>
              </p:cNvPr>
              <p:cNvSpPr>
                <a:spLocks noChangeShapeType="1"/>
              </p:cNvSpPr>
              <p:nvPr/>
            </p:nvSpPr>
            <p:spPr bwMode="auto">
              <a:xfrm flipH="1">
                <a:off x="5438" y="1442"/>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54" name="Line 42">
                <a:extLst>
                  <a:ext uri="{FF2B5EF4-FFF2-40B4-BE49-F238E27FC236}">
                    <a16:creationId xmlns:a16="http://schemas.microsoft.com/office/drawing/2014/main" id="{02EA8BC7-FF6B-40B3-09AF-420175FA072D}"/>
                  </a:ext>
                </a:extLst>
              </p:cNvPr>
              <p:cNvSpPr>
                <a:spLocks noChangeShapeType="1"/>
              </p:cNvSpPr>
              <p:nvPr/>
            </p:nvSpPr>
            <p:spPr bwMode="auto">
              <a:xfrm>
                <a:off x="296" y="1442"/>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55" name="Line 43">
                <a:extLst>
                  <a:ext uri="{FF2B5EF4-FFF2-40B4-BE49-F238E27FC236}">
                    <a16:creationId xmlns:a16="http://schemas.microsoft.com/office/drawing/2014/main" id="{F0998EE2-AF48-4A33-270A-DB5D7F18E92F}"/>
                  </a:ext>
                </a:extLst>
              </p:cNvPr>
              <p:cNvSpPr>
                <a:spLocks noChangeShapeType="1"/>
              </p:cNvSpPr>
              <p:nvPr/>
            </p:nvSpPr>
            <p:spPr bwMode="auto">
              <a:xfrm flipV="1">
                <a:off x="3920" y="1698"/>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56" name="Line 44">
                <a:extLst>
                  <a:ext uri="{FF2B5EF4-FFF2-40B4-BE49-F238E27FC236}">
                    <a16:creationId xmlns:a16="http://schemas.microsoft.com/office/drawing/2014/main" id="{2577DA84-6893-CFB5-B63F-468BC7CBDC82}"/>
                  </a:ext>
                </a:extLst>
              </p:cNvPr>
              <p:cNvSpPr>
                <a:spLocks noChangeShapeType="1"/>
              </p:cNvSpPr>
              <p:nvPr/>
            </p:nvSpPr>
            <p:spPr bwMode="auto">
              <a:xfrm>
                <a:off x="3920" y="790"/>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57" name="Line 45">
                <a:extLst>
                  <a:ext uri="{FF2B5EF4-FFF2-40B4-BE49-F238E27FC236}">
                    <a16:creationId xmlns:a16="http://schemas.microsoft.com/office/drawing/2014/main" id="{50D40087-6D3E-AF89-BD8E-8D3801EE6F23}"/>
                  </a:ext>
                </a:extLst>
              </p:cNvPr>
              <p:cNvSpPr>
                <a:spLocks noChangeShapeType="1"/>
              </p:cNvSpPr>
              <p:nvPr/>
            </p:nvSpPr>
            <p:spPr bwMode="auto">
              <a:xfrm flipH="1">
                <a:off x="5438" y="1537"/>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58" name="Line 46">
                <a:extLst>
                  <a:ext uri="{FF2B5EF4-FFF2-40B4-BE49-F238E27FC236}">
                    <a16:creationId xmlns:a16="http://schemas.microsoft.com/office/drawing/2014/main" id="{80E00D73-10DB-8ABD-E5A4-E257997B2BEB}"/>
                  </a:ext>
                </a:extLst>
              </p:cNvPr>
              <p:cNvSpPr>
                <a:spLocks noChangeShapeType="1"/>
              </p:cNvSpPr>
              <p:nvPr/>
            </p:nvSpPr>
            <p:spPr bwMode="auto">
              <a:xfrm>
                <a:off x="296" y="1537"/>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59" name="Line 47">
                <a:extLst>
                  <a:ext uri="{FF2B5EF4-FFF2-40B4-BE49-F238E27FC236}">
                    <a16:creationId xmlns:a16="http://schemas.microsoft.com/office/drawing/2014/main" id="{CC46ED59-4C1D-FC14-D78E-56BC5E46A714}"/>
                  </a:ext>
                </a:extLst>
              </p:cNvPr>
              <p:cNvSpPr>
                <a:spLocks noChangeShapeType="1"/>
              </p:cNvSpPr>
              <p:nvPr/>
            </p:nvSpPr>
            <p:spPr bwMode="auto">
              <a:xfrm flipV="1">
                <a:off x="4436" y="1698"/>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60" name="Line 48">
                <a:extLst>
                  <a:ext uri="{FF2B5EF4-FFF2-40B4-BE49-F238E27FC236}">
                    <a16:creationId xmlns:a16="http://schemas.microsoft.com/office/drawing/2014/main" id="{2936B3A7-F2FC-142D-7723-178D44389C08}"/>
                  </a:ext>
                </a:extLst>
              </p:cNvPr>
              <p:cNvSpPr>
                <a:spLocks noChangeShapeType="1"/>
              </p:cNvSpPr>
              <p:nvPr/>
            </p:nvSpPr>
            <p:spPr bwMode="auto">
              <a:xfrm>
                <a:off x="4436" y="790"/>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61" name="Line 49">
                <a:extLst>
                  <a:ext uri="{FF2B5EF4-FFF2-40B4-BE49-F238E27FC236}">
                    <a16:creationId xmlns:a16="http://schemas.microsoft.com/office/drawing/2014/main" id="{C4D0F3F6-4829-1C76-08EA-2B8E758C4198}"/>
                  </a:ext>
                </a:extLst>
              </p:cNvPr>
              <p:cNvSpPr>
                <a:spLocks noChangeShapeType="1"/>
              </p:cNvSpPr>
              <p:nvPr/>
            </p:nvSpPr>
            <p:spPr bwMode="auto">
              <a:xfrm flipH="1">
                <a:off x="5438" y="1632"/>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62" name="Line 50">
                <a:extLst>
                  <a:ext uri="{FF2B5EF4-FFF2-40B4-BE49-F238E27FC236}">
                    <a16:creationId xmlns:a16="http://schemas.microsoft.com/office/drawing/2014/main" id="{7C0858DA-C3FB-B93F-62BF-91DAA5C255D2}"/>
                  </a:ext>
                </a:extLst>
              </p:cNvPr>
              <p:cNvSpPr>
                <a:spLocks noChangeShapeType="1"/>
              </p:cNvSpPr>
              <p:nvPr/>
            </p:nvSpPr>
            <p:spPr bwMode="auto">
              <a:xfrm>
                <a:off x="296" y="1632"/>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63" name="Line 51">
                <a:extLst>
                  <a:ext uri="{FF2B5EF4-FFF2-40B4-BE49-F238E27FC236}">
                    <a16:creationId xmlns:a16="http://schemas.microsoft.com/office/drawing/2014/main" id="{9F204CC5-08AE-8E94-C556-A64DEB719BA6}"/>
                  </a:ext>
                </a:extLst>
              </p:cNvPr>
              <p:cNvSpPr>
                <a:spLocks noChangeShapeType="1"/>
              </p:cNvSpPr>
              <p:nvPr/>
            </p:nvSpPr>
            <p:spPr bwMode="auto">
              <a:xfrm flipV="1">
                <a:off x="4952" y="1698"/>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64" name="Line 52">
                <a:extLst>
                  <a:ext uri="{FF2B5EF4-FFF2-40B4-BE49-F238E27FC236}">
                    <a16:creationId xmlns:a16="http://schemas.microsoft.com/office/drawing/2014/main" id="{277DFB33-1B5F-4D0D-38D8-6393DFEFEC40}"/>
                  </a:ext>
                </a:extLst>
              </p:cNvPr>
              <p:cNvSpPr>
                <a:spLocks noChangeShapeType="1"/>
              </p:cNvSpPr>
              <p:nvPr/>
            </p:nvSpPr>
            <p:spPr bwMode="auto">
              <a:xfrm>
                <a:off x="4952" y="790"/>
                <a:ext cx="0"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65" name="Freeform 53">
                <a:extLst>
                  <a:ext uri="{FF2B5EF4-FFF2-40B4-BE49-F238E27FC236}">
                    <a16:creationId xmlns:a16="http://schemas.microsoft.com/office/drawing/2014/main" id="{1511C691-F8DA-D4A9-96C0-78BF846FEA2C}"/>
                  </a:ext>
                </a:extLst>
              </p:cNvPr>
              <p:cNvSpPr>
                <a:spLocks/>
              </p:cNvSpPr>
              <p:nvPr/>
            </p:nvSpPr>
            <p:spPr bwMode="auto">
              <a:xfrm>
                <a:off x="296" y="1351"/>
                <a:ext cx="5172" cy="362"/>
              </a:xfrm>
              <a:custGeom>
                <a:avLst/>
                <a:gdLst>
                  <a:gd name="T0" fmla="*/ 78 w 5172"/>
                  <a:gd name="T1" fmla="*/ 43 h 362"/>
                  <a:gd name="T2" fmla="*/ 162 w 5172"/>
                  <a:gd name="T3" fmla="*/ 167 h 362"/>
                  <a:gd name="T4" fmla="*/ 240 w 5172"/>
                  <a:gd name="T5" fmla="*/ 262 h 362"/>
                  <a:gd name="T6" fmla="*/ 324 w 5172"/>
                  <a:gd name="T7" fmla="*/ 319 h 362"/>
                  <a:gd name="T8" fmla="*/ 408 w 5172"/>
                  <a:gd name="T9" fmla="*/ 338 h 362"/>
                  <a:gd name="T10" fmla="*/ 486 w 5172"/>
                  <a:gd name="T11" fmla="*/ 343 h 362"/>
                  <a:gd name="T12" fmla="*/ 570 w 5172"/>
                  <a:gd name="T13" fmla="*/ 357 h 362"/>
                  <a:gd name="T14" fmla="*/ 648 w 5172"/>
                  <a:gd name="T15" fmla="*/ 333 h 362"/>
                  <a:gd name="T16" fmla="*/ 732 w 5172"/>
                  <a:gd name="T17" fmla="*/ 290 h 362"/>
                  <a:gd name="T18" fmla="*/ 816 w 5172"/>
                  <a:gd name="T19" fmla="*/ 224 h 362"/>
                  <a:gd name="T20" fmla="*/ 894 w 5172"/>
                  <a:gd name="T21" fmla="*/ 133 h 362"/>
                  <a:gd name="T22" fmla="*/ 978 w 5172"/>
                  <a:gd name="T23" fmla="*/ 5 h 362"/>
                  <a:gd name="T24" fmla="*/ 1062 w 5172"/>
                  <a:gd name="T25" fmla="*/ 124 h 362"/>
                  <a:gd name="T26" fmla="*/ 1140 w 5172"/>
                  <a:gd name="T27" fmla="*/ 243 h 362"/>
                  <a:gd name="T28" fmla="*/ 1224 w 5172"/>
                  <a:gd name="T29" fmla="*/ 300 h 362"/>
                  <a:gd name="T30" fmla="*/ 1308 w 5172"/>
                  <a:gd name="T31" fmla="*/ 314 h 362"/>
                  <a:gd name="T32" fmla="*/ 1386 w 5172"/>
                  <a:gd name="T33" fmla="*/ 324 h 362"/>
                  <a:gd name="T34" fmla="*/ 1470 w 5172"/>
                  <a:gd name="T35" fmla="*/ 319 h 362"/>
                  <a:gd name="T36" fmla="*/ 1554 w 5172"/>
                  <a:gd name="T37" fmla="*/ 309 h 362"/>
                  <a:gd name="T38" fmla="*/ 1632 w 5172"/>
                  <a:gd name="T39" fmla="*/ 300 h 362"/>
                  <a:gd name="T40" fmla="*/ 1716 w 5172"/>
                  <a:gd name="T41" fmla="*/ 309 h 362"/>
                  <a:gd name="T42" fmla="*/ 1794 w 5172"/>
                  <a:gd name="T43" fmla="*/ 319 h 362"/>
                  <a:gd name="T44" fmla="*/ 1878 w 5172"/>
                  <a:gd name="T45" fmla="*/ 281 h 362"/>
                  <a:gd name="T46" fmla="*/ 1962 w 5172"/>
                  <a:gd name="T47" fmla="*/ 338 h 362"/>
                  <a:gd name="T48" fmla="*/ 2040 w 5172"/>
                  <a:gd name="T49" fmla="*/ 362 h 362"/>
                  <a:gd name="T50" fmla="*/ 2124 w 5172"/>
                  <a:gd name="T51" fmla="*/ 347 h 362"/>
                  <a:gd name="T52" fmla="*/ 2208 w 5172"/>
                  <a:gd name="T53" fmla="*/ 324 h 362"/>
                  <a:gd name="T54" fmla="*/ 2286 w 5172"/>
                  <a:gd name="T55" fmla="*/ 309 h 362"/>
                  <a:gd name="T56" fmla="*/ 2370 w 5172"/>
                  <a:gd name="T57" fmla="*/ 314 h 362"/>
                  <a:gd name="T58" fmla="*/ 2454 w 5172"/>
                  <a:gd name="T59" fmla="*/ 333 h 362"/>
                  <a:gd name="T60" fmla="*/ 2532 w 5172"/>
                  <a:gd name="T61" fmla="*/ 324 h 362"/>
                  <a:gd name="T62" fmla="*/ 2616 w 5172"/>
                  <a:gd name="T63" fmla="*/ 309 h 362"/>
                  <a:gd name="T64" fmla="*/ 2700 w 5172"/>
                  <a:gd name="T65" fmla="*/ 338 h 362"/>
                  <a:gd name="T66" fmla="*/ 2778 w 5172"/>
                  <a:gd name="T67" fmla="*/ 319 h 362"/>
                  <a:gd name="T68" fmla="*/ 2862 w 5172"/>
                  <a:gd name="T69" fmla="*/ 309 h 362"/>
                  <a:gd name="T70" fmla="*/ 2940 w 5172"/>
                  <a:gd name="T71" fmla="*/ 314 h 362"/>
                  <a:gd name="T72" fmla="*/ 3024 w 5172"/>
                  <a:gd name="T73" fmla="*/ 343 h 362"/>
                  <a:gd name="T74" fmla="*/ 3108 w 5172"/>
                  <a:gd name="T75" fmla="*/ 362 h 362"/>
                  <a:gd name="T76" fmla="*/ 3186 w 5172"/>
                  <a:gd name="T77" fmla="*/ 352 h 362"/>
                  <a:gd name="T78" fmla="*/ 3270 w 5172"/>
                  <a:gd name="T79" fmla="*/ 290 h 362"/>
                  <a:gd name="T80" fmla="*/ 3354 w 5172"/>
                  <a:gd name="T81" fmla="*/ 309 h 362"/>
                  <a:gd name="T82" fmla="*/ 3432 w 5172"/>
                  <a:gd name="T83" fmla="*/ 314 h 362"/>
                  <a:gd name="T84" fmla="*/ 3516 w 5172"/>
                  <a:gd name="T85" fmla="*/ 295 h 362"/>
                  <a:gd name="T86" fmla="*/ 3600 w 5172"/>
                  <a:gd name="T87" fmla="*/ 305 h 362"/>
                  <a:gd name="T88" fmla="*/ 3678 w 5172"/>
                  <a:gd name="T89" fmla="*/ 314 h 362"/>
                  <a:gd name="T90" fmla="*/ 3762 w 5172"/>
                  <a:gd name="T91" fmla="*/ 324 h 362"/>
                  <a:gd name="T92" fmla="*/ 3840 w 5172"/>
                  <a:gd name="T93" fmla="*/ 319 h 362"/>
                  <a:gd name="T94" fmla="*/ 3924 w 5172"/>
                  <a:gd name="T95" fmla="*/ 305 h 362"/>
                  <a:gd name="T96" fmla="*/ 4008 w 5172"/>
                  <a:gd name="T97" fmla="*/ 271 h 362"/>
                  <a:gd name="T98" fmla="*/ 4086 w 5172"/>
                  <a:gd name="T99" fmla="*/ 162 h 362"/>
                  <a:gd name="T100" fmla="*/ 4170 w 5172"/>
                  <a:gd name="T101" fmla="*/ 14 h 362"/>
                  <a:gd name="T102" fmla="*/ 4254 w 5172"/>
                  <a:gd name="T103" fmla="*/ 100 h 362"/>
                  <a:gd name="T104" fmla="*/ 4332 w 5172"/>
                  <a:gd name="T105" fmla="*/ 200 h 362"/>
                  <a:gd name="T106" fmla="*/ 4416 w 5172"/>
                  <a:gd name="T107" fmla="*/ 276 h 362"/>
                  <a:gd name="T108" fmla="*/ 4494 w 5172"/>
                  <a:gd name="T109" fmla="*/ 324 h 362"/>
                  <a:gd name="T110" fmla="*/ 4578 w 5172"/>
                  <a:gd name="T111" fmla="*/ 352 h 362"/>
                  <a:gd name="T112" fmla="*/ 4662 w 5172"/>
                  <a:gd name="T113" fmla="*/ 352 h 362"/>
                  <a:gd name="T114" fmla="*/ 4740 w 5172"/>
                  <a:gd name="T115" fmla="*/ 338 h 362"/>
                  <a:gd name="T116" fmla="*/ 4824 w 5172"/>
                  <a:gd name="T117" fmla="*/ 333 h 362"/>
                  <a:gd name="T118" fmla="*/ 4908 w 5172"/>
                  <a:gd name="T119" fmla="*/ 281 h 362"/>
                  <a:gd name="T120" fmla="*/ 4986 w 5172"/>
                  <a:gd name="T121" fmla="*/ 195 h 362"/>
                  <a:gd name="T122" fmla="*/ 5070 w 5172"/>
                  <a:gd name="T123" fmla="*/ 81 h 362"/>
                  <a:gd name="T124" fmla="*/ 5154 w 5172"/>
                  <a:gd name="T125" fmla="*/ 67 h 36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172" h="362">
                    <a:moveTo>
                      <a:pt x="0" y="76"/>
                    </a:moveTo>
                    <a:lnTo>
                      <a:pt x="0" y="72"/>
                    </a:lnTo>
                    <a:lnTo>
                      <a:pt x="6" y="72"/>
                    </a:lnTo>
                    <a:lnTo>
                      <a:pt x="12" y="72"/>
                    </a:lnTo>
                    <a:lnTo>
                      <a:pt x="12" y="67"/>
                    </a:lnTo>
                    <a:lnTo>
                      <a:pt x="18" y="67"/>
                    </a:lnTo>
                    <a:lnTo>
                      <a:pt x="24" y="67"/>
                    </a:lnTo>
                    <a:lnTo>
                      <a:pt x="24" y="62"/>
                    </a:lnTo>
                    <a:lnTo>
                      <a:pt x="30" y="62"/>
                    </a:lnTo>
                    <a:lnTo>
                      <a:pt x="36" y="62"/>
                    </a:lnTo>
                    <a:lnTo>
                      <a:pt x="36" y="57"/>
                    </a:lnTo>
                    <a:lnTo>
                      <a:pt x="42" y="57"/>
                    </a:lnTo>
                    <a:lnTo>
                      <a:pt x="48" y="57"/>
                    </a:lnTo>
                    <a:lnTo>
                      <a:pt x="54" y="53"/>
                    </a:lnTo>
                    <a:lnTo>
                      <a:pt x="60" y="53"/>
                    </a:lnTo>
                    <a:lnTo>
                      <a:pt x="66" y="48"/>
                    </a:lnTo>
                    <a:lnTo>
                      <a:pt x="72" y="48"/>
                    </a:lnTo>
                    <a:lnTo>
                      <a:pt x="78" y="48"/>
                    </a:lnTo>
                    <a:lnTo>
                      <a:pt x="78" y="43"/>
                    </a:lnTo>
                    <a:lnTo>
                      <a:pt x="84" y="48"/>
                    </a:lnTo>
                    <a:lnTo>
                      <a:pt x="84" y="53"/>
                    </a:lnTo>
                    <a:lnTo>
                      <a:pt x="90" y="53"/>
                    </a:lnTo>
                    <a:lnTo>
                      <a:pt x="90" y="57"/>
                    </a:lnTo>
                    <a:lnTo>
                      <a:pt x="90" y="62"/>
                    </a:lnTo>
                    <a:lnTo>
                      <a:pt x="96" y="67"/>
                    </a:lnTo>
                    <a:lnTo>
                      <a:pt x="96" y="72"/>
                    </a:lnTo>
                    <a:lnTo>
                      <a:pt x="102" y="76"/>
                    </a:lnTo>
                    <a:lnTo>
                      <a:pt x="102" y="81"/>
                    </a:lnTo>
                    <a:lnTo>
                      <a:pt x="108" y="86"/>
                    </a:lnTo>
                    <a:lnTo>
                      <a:pt x="108" y="91"/>
                    </a:lnTo>
                    <a:lnTo>
                      <a:pt x="108" y="95"/>
                    </a:lnTo>
                    <a:lnTo>
                      <a:pt x="114" y="95"/>
                    </a:lnTo>
                    <a:lnTo>
                      <a:pt x="114" y="100"/>
                    </a:lnTo>
                    <a:lnTo>
                      <a:pt x="114" y="105"/>
                    </a:lnTo>
                    <a:lnTo>
                      <a:pt x="120" y="105"/>
                    </a:lnTo>
                    <a:lnTo>
                      <a:pt x="120" y="110"/>
                    </a:lnTo>
                    <a:lnTo>
                      <a:pt x="126" y="114"/>
                    </a:lnTo>
                    <a:lnTo>
                      <a:pt x="126" y="119"/>
                    </a:lnTo>
                    <a:lnTo>
                      <a:pt x="132" y="124"/>
                    </a:lnTo>
                    <a:lnTo>
                      <a:pt x="132" y="129"/>
                    </a:lnTo>
                    <a:lnTo>
                      <a:pt x="138" y="133"/>
                    </a:lnTo>
                    <a:lnTo>
                      <a:pt x="138" y="138"/>
                    </a:lnTo>
                    <a:lnTo>
                      <a:pt x="144" y="138"/>
                    </a:lnTo>
                    <a:lnTo>
                      <a:pt x="144" y="143"/>
                    </a:lnTo>
                    <a:lnTo>
                      <a:pt x="144" y="148"/>
                    </a:lnTo>
                    <a:lnTo>
                      <a:pt x="150" y="148"/>
                    </a:lnTo>
                    <a:lnTo>
                      <a:pt x="150" y="152"/>
                    </a:lnTo>
                    <a:lnTo>
                      <a:pt x="156" y="157"/>
                    </a:lnTo>
                    <a:lnTo>
                      <a:pt x="156" y="162"/>
                    </a:lnTo>
                    <a:lnTo>
                      <a:pt x="162" y="167"/>
                    </a:lnTo>
                    <a:lnTo>
                      <a:pt x="162" y="171"/>
                    </a:lnTo>
                    <a:lnTo>
                      <a:pt x="168" y="171"/>
                    </a:lnTo>
                    <a:lnTo>
                      <a:pt x="168" y="176"/>
                    </a:lnTo>
                    <a:lnTo>
                      <a:pt x="168" y="181"/>
                    </a:lnTo>
                    <a:lnTo>
                      <a:pt x="174" y="181"/>
                    </a:lnTo>
                    <a:lnTo>
                      <a:pt x="174" y="186"/>
                    </a:lnTo>
                    <a:lnTo>
                      <a:pt x="180" y="190"/>
                    </a:lnTo>
                    <a:lnTo>
                      <a:pt x="180" y="195"/>
                    </a:lnTo>
                    <a:lnTo>
                      <a:pt x="186" y="195"/>
                    </a:lnTo>
                    <a:lnTo>
                      <a:pt x="186" y="200"/>
                    </a:lnTo>
                    <a:lnTo>
                      <a:pt x="192" y="205"/>
                    </a:lnTo>
                    <a:lnTo>
                      <a:pt x="192" y="209"/>
                    </a:lnTo>
                    <a:lnTo>
                      <a:pt x="198" y="209"/>
                    </a:lnTo>
                    <a:lnTo>
                      <a:pt x="198" y="214"/>
                    </a:lnTo>
                    <a:lnTo>
                      <a:pt x="198" y="219"/>
                    </a:lnTo>
                    <a:lnTo>
                      <a:pt x="204" y="219"/>
                    </a:lnTo>
                    <a:lnTo>
                      <a:pt x="204" y="224"/>
                    </a:lnTo>
                    <a:lnTo>
                      <a:pt x="210" y="224"/>
                    </a:lnTo>
                    <a:lnTo>
                      <a:pt x="210" y="228"/>
                    </a:lnTo>
                    <a:lnTo>
                      <a:pt x="216" y="233"/>
                    </a:lnTo>
                    <a:lnTo>
                      <a:pt x="216" y="238"/>
                    </a:lnTo>
                    <a:lnTo>
                      <a:pt x="222" y="238"/>
                    </a:lnTo>
                    <a:lnTo>
                      <a:pt x="222" y="243"/>
                    </a:lnTo>
                    <a:lnTo>
                      <a:pt x="228" y="243"/>
                    </a:lnTo>
                    <a:lnTo>
                      <a:pt x="228" y="247"/>
                    </a:lnTo>
                    <a:lnTo>
                      <a:pt x="234" y="247"/>
                    </a:lnTo>
                    <a:lnTo>
                      <a:pt x="234" y="252"/>
                    </a:lnTo>
                    <a:lnTo>
                      <a:pt x="240" y="257"/>
                    </a:lnTo>
                    <a:lnTo>
                      <a:pt x="240" y="262"/>
                    </a:lnTo>
                    <a:lnTo>
                      <a:pt x="246" y="262"/>
                    </a:lnTo>
                    <a:lnTo>
                      <a:pt x="246" y="267"/>
                    </a:lnTo>
                    <a:lnTo>
                      <a:pt x="252" y="267"/>
                    </a:lnTo>
                    <a:lnTo>
                      <a:pt x="252" y="271"/>
                    </a:lnTo>
                    <a:lnTo>
                      <a:pt x="258" y="271"/>
                    </a:lnTo>
                    <a:lnTo>
                      <a:pt x="258" y="276"/>
                    </a:lnTo>
                    <a:lnTo>
                      <a:pt x="264" y="276"/>
                    </a:lnTo>
                    <a:lnTo>
                      <a:pt x="264" y="281"/>
                    </a:lnTo>
                    <a:lnTo>
                      <a:pt x="270" y="281"/>
                    </a:lnTo>
                    <a:lnTo>
                      <a:pt x="270" y="286"/>
                    </a:lnTo>
                    <a:lnTo>
                      <a:pt x="276" y="286"/>
                    </a:lnTo>
                    <a:lnTo>
                      <a:pt x="276" y="290"/>
                    </a:lnTo>
                    <a:lnTo>
                      <a:pt x="282" y="290"/>
                    </a:lnTo>
                    <a:lnTo>
                      <a:pt x="282" y="295"/>
                    </a:lnTo>
                    <a:lnTo>
                      <a:pt x="288" y="295"/>
                    </a:lnTo>
                    <a:lnTo>
                      <a:pt x="288" y="300"/>
                    </a:lnTo>
                    <a:lnTo>
                      <a:pt x="294" y="300"/>
                    </a:lnTo>
                    <a:lnTo>
                      <a:pt x="294" y="305"/>
                    </a:lnTo>
                    <a:lnTo>
                      <a:pt x="300" y="305"/>
                    </a:lnTo>
                    <a:lnTo>
                      <a:pt x="300" y="309"/>
                    </a:lnTo>
                    <a:lnTo>
                      <a:pt x="306" y="309"/>
                    </a:lnTo>
                    <a:lnTo>
                      <a:pt x="306" y="314"/>
                    </a:lnTo>
                    <a:lnTo>
                      <a:pt x="312" y="314"/>
                    </a:lnTo>
                    <a:lnTo>
                      <a:pt x="318" y="314"/>
                    </a:lnTo>
                    <a:lnTo>
                      <a:pt x="318" y="319"/>
                    </a:lnTo>
                    <a:lnTo>
                      <a:pt x="324" y="319"/>
                    </a:lnTo>
                    <a:lnTo>
                      <a:pt x="324" y="324"/>
                    </a:lnTo>
                    <a:lnTo>
                      <a:pt x="330" y="324"/>
                    </a:lnTo>
                    <a:lnTo>
                      <a:pt x="336" y="328"/>
                    </a:lnTo>
                    <a:lnTo>
                      <a:pt x="342" y="328"/>
                    </a:lnTo>
                    <a:lnTo>
                      <a:pt x="342" y="333"/>
                    </a:lnTo>
                    <a:lnTo>
                      <a:pt x="348" y="333"/>
                    </a:lnTo>
                    <a:lnTo>
                      <a:pt x="354" y="333"/>
                    </a:lnTo>
                    <a:lnTo>
                      <a:pt x="354" y="338"/>
                    </a:lnTo>
                    <a:lnTo>
                      <a:pt x="360" y="338"/>
                    </a:lnTo>
                    <a:lnTo>
                      <a:pt x="366" y="338"/>
                    </a:lnTo>
                    <a:lnTo>
                      <a:pt x="372" y="338"/>
                    </a:lnTo>
                    <a:lnTo>
                      <a:pt x="378" y="338"/>
                    </a:lnTo>
                    <a:lnTo>
                      <a:pt x="384" y="338"/>
                    </a:lnTo>
                    <a:lnTo>
                      <a:pt x="390" y="338"/>
                    </a:lnTo>
                    <a:lnTo>
                      <a:pt x="396" y="338"/>
                    </a:lnTo>
                    <a:lnTo>
                      <a:pt x="402" y="338"/>
                    </a:lnTo>
                    <a:lnTo>
                      <a:pt x="408" y="338"/>
                    </a:lnTo>
                    <a:lnTo>
                      <a:pt x="414" y="338"/>
                    </a:lnTo>
                    <a:lnTo>
                      <a:pt x="420" y="338"/>
                    </a:lnTo>
                    <a:lnTo>
                      <a:pt x="426" y="338"/>
                    </a:lnTo>
                    <a:lnTo>
                      <a:pt x="432" y="338"/>
                    </a:lnTo>
                    <a:lnTo>
                      <a:pt x="438" y="338"/>
                    </a:lnTo>
                    <a:lnTo>
                      <a:pt x="444" y="338"/>
                    </a:lnTo>
                    <a:lnTo>
                      <a:pt x="450" y="338"/>
                    </a:lnTo>
                    <a:lnTo>
                      <a:pt x="456" y="338"/>
                    </a:lnTo>
                    <a:lnTo>
                      <a:pt x="462" y="338"/>
                    </a:lnTo>
                    <a:lnTo>
                      <a:pt x="468" y="338"/>
                    </a:lnTo>
                    <a:lnTo>
                      <a:pt x="474" y="338"/>
                    </a:lnTo>
                    <a:lnTo>
                      <a:pt x="474" y="343"/>
                    </a:lnTo>
                    <a:lnTo>
                      <a:pt x="480" y="343"/>
                    </a:lnTo>
                    <a:lnTo>
                      <a:pt x="486" y="343"/>
                    </a:lnTo>
                    <a:lnTo>
                      <a:pt x="492" y="343"/>
                    </a:lnTo>
                    <a:lnTo>
                      <a:pt x="492" y="347"/>
                    </a:lnTo>
                    <a:lnTo>
                      <a:pt x="498" y="347"/>
                    </a:lnTo>
                    <a:lnTo>
                      <a:pt x="504" y="347"/>
                    </a:lnTo>
                    <a:lnTo>
                      <a:pt x="510" y="347"/>
                    </a:lnTo>
                    <a:lnTo>
                      <a:pt x="510" y="352"/>
                    </a:lnTo>
                    <a:lnTo>
                      <a:pt x="516" y="352"/>
                    </a:lnTo>
                    <a:lnTo>
                      <a:pt x="522" y="352"/>
                    </a:lnTo>
                    <a:lnTo>
                      <a:pt x="528" y="352"/>
                    </a:lnTo>
                    <a:lnTo>
                      <a:pt x="534" y="352"/>
                    </a:lnTo>
                    <a:lnTo>
                      <a:pt x="534" y="357"/>
                    </a:lnTo>
                    <a:lnTo>
                      <a:pt x="540" y="357"/>
                    </a:lnTo>
                    <a:lnTo>
                      <a:pt x="546" y="357"/>
                    </a:lnTo>
                    <a:lnTo>
                      <a:pt x="552" y="357"/>
                    </a:lnTo>
                    <a:lnTo>
                      <a:pt x="558" y="357"/>
                    </a:lnTo>
                    <a:lnTo>
                      <a:pt x="564" y="357"/>
                    </a:lnTo>
                    <a:lnTo>
                      <a:pt x="570" y="357"/>
                    </a:lnTo>
                    <a:lnTo>
                      <a:pt x="570" y="352"/>
                    </a:lnTo>
                    <a:lnTo>
                      <a:pt x="576" y="352"/>
                    </a:lnTo>
                    <a:lnTo>
                      <a:pt x="582" y="352"/>
                    </a:lnTo>
                    <a:lnTo>
                      <a:pt x="588" y="352"/>
                    </a:lnTo>
                    <a:lnTo>
                      <a:pt x="594" y="352"/>
                    </a:lnTo>
                    <a:lnTo>
                      <a:pt x="600" y="352"/>
                    </a:lnTo>
                    <a:lnTo>
                      <a:pt x="600" y="347"/>
                    </a:lnTo>
                    <a:lnTo>
                      <a:pt x="606" y="347"/>
                    </a:lnTo>
                    <a:lnTo>
                      <a:pt x="612" y="347"/>
                    </a:lnTo>
                    <a:lnTo>
                      <a:pt x="618" y="347"/>
                    </a:lnTo>
                    <a:lnTo>
                      <a:pt x="618" y="343"/>
                    </a:lnTo>
                    <a:lnTo>
                      <a:pt x="624" y="343"/>
                    </a:lnTo>
                    <a:lnTo>
                      <a:pt x="630" y="343"/>
                    </a:lnTo>
                    <a:lnTo>
                      <a:pt x="636" y="343"/>
                    </a:lnTo>
                    <a:lnTo>
                      <a:pt x="636" y="338"/>
                    </a:lnTo>
                    <a:lnTo>
                      <a:pt x="642" y="338"/>
                    </a:lnTo>
                    <a:lnTo>
                      <a:pt x="648" y="338"/>
                    </a:lnTo>
                    <a:lnTo>
                      <a:pt x="648" y="333"/>
                    </a:lnTo>
                    <a:lnTo>
                      <a:pt x="654" y="333"/>
                    </a:lnTo>
                    <a:lnTo>
                      <a:pt x="660" y="333"/>
                    </a:lnTo>
                    <a:lnTo>
                      <a:pt x="660" y="328"/>
                    </a:lnTo>
                    <a:lnTo>
                      <a:pt x="666" y="328"/>
                    </a:lnTo>
                    <a:lnTo>
                      <a:pt x="672" y="328"/>
                    </a:lnTo>
                    <a:lnTo>
                      <a:pt x="672" y="324"/>
                    </a:lnTo>
                    <a:lnTo>
                      <a:pt x="678" y="324"/>
                    </a:lnTo>
                    <a:lnTo>
                      <a:pt x="684" y="319"/>
                    </a:lnTo>
                    <a:lnTo>
                      <a:pt x="690" y="319"/>
                    </a:lnTo>
                    <a:lnTo>
                      <a:pt x="690" y="314"/>
                    </a:lnTo>
                    <a:lnTo>
                      <a:pt x="696" y="314"/>
                    </a:lnTo>
                    <a:lnTo>
                      <a:pt x="702" y="309"/>
                    </a:lnTo>
                    <a:lnTo>
                      <a:pt x="708" y="309"/>
                    </a:lnTo>
                    <a:lnTo>
                      <a:pt x="708" y="305"/>
                    </a:lnTo>
                    <a:lnTo>
                      <a:pt x="714" y="305"/>
                    </a:lnTo>
                    <a:lnTo>
                      <a:pt x="714" y="300"/>
                    </a:lnTo>
                    <a:lnTo>
                      <a:pt x="720" y="300"/>
                    </a:lnTo>
                    <a:lnTo>
                      <a:pt x="726" y="295"/>
                    </a:lnTo>
                    <a:lnTo>
                      <a:pt x="732" y="295"/>
                    </a:lnTo>
                    <a:lnTo>
                      <a:pt x="732" y="290"/>
                    </a:lnTo>
                    <a:lnTo>
                      <a:pt x="738" y="290"/>
                    </a:lnTo>
                    <a:lnTo>
                      <a:pt x="738" y="286"/>
                    </a:lnTo>
                    <a:lnTo>
                      <a:pt x="744" y="286"/>
                    </a:lnTo>
                    <a:lnTo>
                      <a:pt x="744" y="281"/>
                    </a:lnTo>
                    <a:lnTo>
                      <a:pt x="750" y="281"/>
                    </a:lnTo>
                    <a:lnTo>
                      <a:pt x="750" y="276"/>
                    </a:lnTo>
                    <a:lnTo>
                      <a:pt x="756" y="276"/>
                    </a:lnTo>
                    <a:lnTo>
                      <a:pt x="756" y="271"/>
                    </a:lnTo>
                    <a:lnTo>
                      <a:pt x="762" y="271"/>
                    </a:lnTo>
                    <a:lnTo>
                      <a:pt x="762" y="267"/>
                    </a:lnTo>
                    <a:lnTo>
                      <a:pt x="768" y="267"/>
                    </a:lnTo>
                    <a:lnTo>
                      <a:pt x="768" y="262"/>
                    </a:lnTo>
                    <a:lnTo>
                      <a:pt x="774" y="262"/>
                    </a:lnTo>
                    <a:lnTo>
                      <a:pt x="774" y="257"/>
                    </a:lnTo>
                    <a:lnTo>
                      <a:pt x="780" y="257"/>
                    </a:lnTo>
                    <a:lnTo>
                      <a:pt x="780" y="252"/>
                    </a:lnTo>
                    <a:lnTo>
                      <a:pt x="786" y="252"/>
                    </a:lnTo>
                    <a:lnTo>
                      <a:pt x="786" y="247"/>
                    </a:lnTo>
                    <a:lnTo>
                      <a:pt x="792" y="247"/>
                    </a:lnTo>
                    <a:lnTo>
                      <a:pt x="792" y="243"/>
                    </a:lnTo>
                    <a:lnTo>
                      <a:pt x="798" y="243"/>
                    </a:lnTo>
                    <a:lnTo>
                      <a:pt x="798" y="238"/>
                    </a:lnTo>
                    <a:lnTo>
                      <a:pt x="804" y="238"/>
                    </a:lnTo>
                    <a:lnTo>
                      <a:pt x="804" y="233"/>
                    </a:lnTo>
                    <a:lnTo>
                      <a:pt x="810" y="233"/>
                    </a:lnTo>
                    <a:lnTo>
                      <a:pt x="810" y="228"/>
                    </a:lnTo>
                    <a:lnTo>
                      <a:pt x="816" y="228"/>
                    </a:lnTo>
                    <a:lnTo>
                      <a:pt x="816" y="224"/>
                    </a:lnTo>
                    <a:lnTo>
                      <a:pt x="822" y="224"/>
                    </a:lnTo>
                    <a:lnTo>
                      <a:pt x="822" y="219"/>
                    </a:lnTo>
                    <a:lnTo>
                      <a:pt x="822" y="214"/>
                    </a:lnTo>
                    <a:lnTo>
                      <a:pt x="828" y="214"/>
                    </a:lnTo>
                    <a:lnTo>
                      <a:pt x="828" y="209"/>
                    </a:lnTo>
                    <a:lnTo>
                      <a:pt x="834" y="209"/>
                    </a:lnTo>
                    <a:lnTo>
                      <a:pt x="834" y="205"/>
                    </a:lnTo>
                    <a:lnTo>
                      <a:pt x="840" y="205"/>
                    </a:lnTo>
                    <a:lnTo>
                      <a:pt x="840" y="200"/>
                    </a:lnTo>
                    <a:lnTo>
                      <a:pt x="846" y="195"/>
                    </a:lnTo>
                    <a:lnTo>
                      <a:pt x="846" y="190"/>
                    </a:lnTo>
                    <a:lnTo>
                      <a:pt x="852" y="190"/>
                    </a:lnTo>
                    <a:lnTo>
                      <a:pt x="852" y="186"/>
                    </a:lnTo>
                    <a:lnTo>
                      <a:pt x="858" y="186"/>
                    </a:lnTo>
                    <a:lnTo>
                      <a:pt x="858" y="181"/>
                    </a:lnTo>
                    <a:lnTo>
                      <a:pt x="858" y="176"/>
                    </a:lnTo>
                    <a:lnTo>
                      <a:pt x="864" y="176"/>
                    </a:lnTo>
                    <a:lnTo>
                      <a:pt x="864" y="171"/>
                    </a:lnTo>
                    <a:lnTo>
                      <a:pt x="870" y="171"/>
                    </a:lnTo>
                    <a:lnTo>
                      <a:pt x="870" y="167"/>
                    </a:lnTo>
                    <a:lnTo>
                      <a:pt x="870" y="162"/>
                    </a:lnTo>
                    <a:lnTo>
                      <a:pt x="876" y="162"/>
                    </a:lnTo>
                    <a:lnTo>
                      <a:pt x="876" y="157"/>
                    </a:lnTo>
                    <a:lnTo>
                      <a:pt x="882" y="152"/>
                    </a:lnTo>
                    <a:lnTo>
                      <a:pt x="882" y="148"/>
                    </a:lnTo>
                    <a:lnTo>
                      <a:pt x="888" y="148"/>
                    </a:lnTo>
                    <a:lnTo>
                      <a:pt x="888" y="143"/>
                    </a:lnTo>
                    <a:lnTo>
                      <a:pt x="894" y="138"/>
                    </a:lnTo>
                    <a:lnTo>
                      <a:pt x="894" y="133"/>
                    </a:lnTo>
                    <a:lnTo>
                      <a:pt x="900" y="133"/>
                    </a:lnTo>
                    <a:lnTo>
                      <a:pt x="900" y="129"/>
                    </a:lnTo>
                    <a:lnTo>
                      <a:pt x="900" y="124"/>
                    </a:lnTo>
                    <a:lnTo>
                      <a:pt x="906" y="124"/>
                    </a:lnTo>
                    <a:lnTo>
                      <a:pt x="906" y="119"/>
                    </a:lnTo>
                    <a:lnTo>
                      <a:pt x="912" y="114"/>
                    </a:lnTo>
                    <a:lnTo>
                      <a:pt x="912" y="110"/>
                    </a:lnTo>
                    <a:lnTo>
                      <a:pt x="918" y="105"/>
                    </a:lnTo>
                    <a:lnTo>
                      <a:pt x="918" y="100"/>
                    </a:lnTo>
                    <a:lnTo>
                      <a:pt x="924" y="100"/>
                    </a:lnTo>
                    <a:lnTo>
                      <a:pt x="924" y="95"/>
                    </a:lnTo>
                    <a:lnTo>
                      <a:pt x="924" y="91"/>
                    </a:lnTo>
                    <a:lnTo>
                      <a:pt x="930" y="91"/>
                    </a:lnTo>
                    <a:lnTo>
                      <a:pt x="930" y="86"/>
                    </a:lnTo>
                    <a:lnTo>
                      <a:pt x="930" y="81"/>
                    </a:lnTo>
                    <a:lnTo>
                      <a:pt x="936" y="81"/>
                    </a:lnTo>
                    <a:lnTo>
                      <a:pt x="936" y="76"/>
                    </a:lnTo>
                    <a:lnTo>
                      <a:pt x="936" y="72"/>
                    </a:lnTo>
                    <a:lnTo>
                      <a:pt x="942" y="72"/>
                    </a:lnTo>
                    <a:lnTo>
                      <a:pt x="942" y="67"/>
                    </a:lnTo>
                    <a:lnTo>
                      <a:pt x="942" y="62"/>
                    </a:lnTo>
                    <a:lnTo>
                      <a:pt x="948" y="62"/>
                    </a:lnTo>
                    <a:lnTo>
                      <a:pt x="948" y="57"/>
                    </a:lnTo>
                    <a:lnTo>
                      <a:pt x="948" y="53"/>
                    </a:lnTo>
                    <a:lnTo>
                      <a:pt x="954" y="53"/>
                    </a:lnTo>
                    <a:lnTo>
                      <a:pt x="954" y="48"/>
                    </a:lnTo>
                    <a:lnTo>
                      <a:pt x="954" y="43"/>
                    </a:lnTo>
                    <a:lnTo>
                      <a:pt x="960" y="43"/>
                    </a:lnTo>
                    <a:lnTo>
                      <a:pt x="960" y="38"/>
                    </a:lnTo>
                    <a:lnTo>
                      <a:pt x="960" y="34"/>
                    </a:lnTo>
                    <a:lnTo>
                      <a:pt x="966" y="34"/>
                    </a:lnTo>
                    <a:lnTo>
                      <a:pt x="966" y="29"/>
                    </a:lnTo>
                    <a:lnTo>
                      <a:pt x="966" y="24"/>
                    </a:lnTo>
                    <a:lnTo>
                      <a:pt x="972" y="24"/>
                    </a:lnTo>
                    <a:lnTo>
                      <a:pt x="972" y="19"/>
                    </a:lnTo>
                    <a:lnTo>
                      <a:pt x="972" y="14"/>
                    </a:lnTo>
                    <a:lnTo>
                      <a:pt x="978" y="10"/>
                    </a:lnTo>
                    <a:lnTo>
                      <a:pt x="978" y="5"/>
                    </a:lnTo>
                    <a:lnTo>
                      <a:pt x="984" y="0"/>
                    </a:lnTo>
                    <a:lnTo>
                      <a:pt x="990" y="0"/>
                    </a:lnTo>
                    <a:lnTo>
                      <a:pt x="996" y="0"/>
                    </a:lnTo>
                    <a:lnTo>
                      <a:pt x="996" y="5"/>
                    </a:lnTo>
                    <a:lnTo>
                      <a:pt x="1002" y="10"/>
                    </a:lnTo>
                    <a:lnTo>
                      <a:pt x="1002" y="14"/>
                    </a:lnTo>
                    <a:lnTo>
                      <a:pt x="1002" y="19"/>
                    </a:lnTo>
                    <a:lnTo>
                      <a:pt x="1008" y="19"/>
                    </a:lnTo>
                    <a:lnTo>
                      <a:pt x="1008" y="24"/>
                    </a:lnTo>
                    <a:lnTo>
                      <a:pt x="1008" y="29"/>
                    </a:lnTo>
                    <a:lnTo>
                      <a:pt x="1014" y="34"/>
                    </a:lnTo>
                    <a:lnTo>
                      <a:pt x="1014" y="38"/>
                    </a:lnTo>
                    <a:lnTo>
                      <a:pt x="1014" y="43"/>
                    </a:lnTo>
                    <a:lnTo>
                      <a:pt x="1020" y="43"/>
                    </a:lnTo>
                    <a:lnTo>
                      <a:pt x="1020" y="48"/>
                    </a:lnTo>
                    <a:lnTo>
                      <a:pt x="1020" y="53"/>
                    </a:lnTo>
                    <a:lnTo>
                      <a:pt x="1026" y="57"/>
                    </a:lnTo>
                    <a:lnTo>
                      <a:pt x="1026" y="62"/>
                    </a:lnTo>
                    <a:lnTo>
                      <a:pt x="1026" y="67"/>
                    </a:lnTo>
                    <a:lnTo>
                      <a:pt x="1032" y="67"/>
                    </a:lnTo>
                    <a:lnTo>
                      <a:pt x="1032" y="72"/>
                    </a:lnTo>
                    <a:lnTo>
                      <a:pt x="1032" y="76"/>
                    </a:lnTo>
                    <a:lnTo>
                      <a:pt x="1038" y="81"/>
                    </a:lnTo>
                    <a:lnTo>
                      <a:pt x="1038" y="86"/>
                    </a:lnTo>
                    <a:lnTo>
                      <a:pt x="1044" y="91"/>
                    </a:lnTo>
                    <a:lnTo>
                      <a:pt x="1044" y="95"/>
                    </a:lnTo>
                    <a:lnTo>
                      <a:pt x="1044" y="100"/>
                    </a:lnTo>
                    <a:lnTo>
                      <a:pt x="1050" y="100"/>
                    </a:lnTo>
                    <a:lnTo>
                      <a:pt x="1050" y="105"/>
                    </a:lnTo>
                    <a:lnTo>
                      <a:pt x="1050" y="110"/>
                    </a:lnTo>
                    <a:lnTo>
                      <a:pt x="1056" y="114"/>
                    </a:lnTo>
                    <a:lnTo>
                      <a:pt x="1056" y="119"/>
                    </a:lnTo>
                    <a:lnTo>
                      <a:pt x="1062" y="124"/>
                    </a:lnTo>
                    <a:lnTo>
                      <a:pt x="1062" y="129"/>
                    </a:lnTo>
                    <a:lnTo>
                      <a:pt x="1062" y="133"/>
                    </a:lnTo>
                    <a:lnTo>
                      <a:pt x="1068" y="133"/>
                    </a:lnTo>
                    <a:lnTo>
                      <a:pt x="1068" y="138"/>
                    </a:lnTo>
                    <a:lnTo>
                      <a:pt x="1068" y="143"/>
                    </a:lnTo>
                    <a:lnTo>
                      <a:pt x="1074" y="143"/>
                    </a:lnTo>
                    <a:lnTo>
                      <a:pt x="1074" y="148"/>
                    </a:lnTo>
                    <a:lnTo>
                      <a:pt x="1074" y="152"/>
                    </a:lnTo>
                    <a:lnTo>
                      <a:pt x="1080" y="152"/>
                    </a:lnTo>
                    <a:lnTo>
                      <a:pt x="1080" y="157"/>
                    </a:lnTo>
                    <a:lnTo>
                      <a:pt x="1080" y="162"/>
                    </a:lnTo>
                    <a:lnTo>
                      <a:pt x="1086" y="162"/>
                    </a:lnTo>
                    <a:lnTo>
                      <a:pt x="1086" y="167"/>
                    </a:lnTo>
                    <a:lnTo>
                      <a:pt x="1086" y="171"/>
                    </a:lnTo>
                    <a:lnTo>
                      <a:pt x="1092" y="171"/>
                    </a:lnTo>
                    <a:lnTo>
                      <a:pt x="1092" y="176"/>
                    </a:lnTo>
                    <a:lnTo>
                      <a:pt x="1092" y="181"/>
                    </a:lnTo>
                    <a:lnTo>
                      <a:pt x="1098" y="181"/>
                    </a:lnTo>
                    <a:lnTo>
                      <a:pt x="1098" y="186"/>
                    </a:lnTo>
                    <a:lnTo>
                      <a:pt x="1098" y="190"/>
                    </a:lnTo>
                    <a:lnTo>
                      <a:pt x="1104" y="190"/>
                    </a:lnTo>
                    <a:lnTo>
                      <a:pt x="1104" y="195"/>
                    </a:lnTo>
                    <a:lnTo>
                      <a:pt x="1110" y="200"/>
                    </a:lnTo>
                    <a:lnTo>
                      <a:pt x="1110" y="205"/>
                    </a:lnTo>
                    <a:lnTo>
                      <a:pt x="1116" y="205"/>
                    </a:lnTo>
                    <a:lnTo>
                      <a:pt x="1116" y="209"/>
                    </a:lnTo>
                    <a:lnTo>
                      <a:pt x="1116" y="214"/>
                    </a:lnTo>
                    <a:lnTo>
                      <a:pt x="1122" y="214"/>
                    </a:lnTo>
                    <a:lnTo>
                      <a:pt x="1122" y="219"/>
                    </a:lnTo>
                    <a:lnTo>
                      <a:pt x="1122" y="224"/>
                    </a:lnTo>
                    <a:lnTo>
                      <a:pt x="1128" y="224"/>
                    </a:lnTo>
                    <a:lnTo>
                      <a:pt x="1128" y="228"/>
                    </a:lnTo>
                    <a:lnTo>
                      <a:pt x="1134" y="233"/>
                    </a:lnTo>
                    <a:lnTo>
                      <a:pt x="1134" y="238"/>
                    </a:lnTo>
                    <a:lnTo>
                      <a:pt x="1140" y="238"/>
                    </a:lnTo>
                    <a:lnTo>
                      <a:pt x="1140" y="243"/>
                    </a:lnTo>
                    <a:lnTo>
                      <a:pt x="1146" y="247"/>
                    </a:lnTo>
                    <a:lnTo>
                      <a:pt x="1146" y="252"/>
                    </a:lnTo>
                    <a:lnTo>
                      <a:pt x="1152" y="252"/>
                    </a:lnTo>
                    <a:lnTo>
                      <a:pt x="1152" y="257"/>
                    </a:lnTo>
                    <a:lnTo>
                      <a:pt x="1158" y="262"/>
                    </a:lnTo>
                    <a:lnTo>
                      <a:pt x="1158" y="267"/>
                    </a:lnTo>
                    <a:lnTo>
                      <a:pt x="1164" y="267"/>
                    </a:lnTo>
                    <a:lnTo>
                      <a:pt x="1164" y="271"/>
                    </a:lnTo>
                    <a:lnTo>
                      <a:pt x="1170" y="276"/>
                    </a:lnTo>
                    <a:lnTo>
                      <a:pt x="1176" y="281"/>
                    </a:lnTo>
                    <a:lnTo>
                      <a:pt x="1176" y="286"/>
                    </a:lnTo>
                    <a:lnTo>
                      <a:pt x="1182" y="286"/>
                    </a:lnTo>
                    <a:lnTo>
                      <a:pt x="1182" y="290"/>
                    </a:lnTo>
                    <a:lnTo>
                      <a:pt x="1188" y="290"/>
                    </a:lnTo>
                    <a:lnTo>
                      <a:pt x="1194" y="290"/>
                    </a:lnTo>
                    <a:lnTo>
                      <a:pt x="1194" y="295"/>
                    </a:lnTo>
                    <a:lnTo>
                      <a:pt x="1200" y="295"/>
                    </a:lnTo>
                    <a:lnTo>
                      <a:pt x="1206" y="295"/>
                    </a:lnTo>
                    <a:lnTo>
                      <a:pt x="1212" y="295"/>
                    </a:lnTo>
                    <a:lnTo>
                      <a:pt x="1212" y="300"/>
                    </a:lnTo>
                    <a:lnTo>
                      <a:pt x="1218" y="300"/>
                    </a:lnTo>
                    <a:lnTo>
                      <a:pt x="1224" y="300"/>
                    </a:lnTo>
                    <a:lnTo>
                      <a:pt x="1230" y="300"/>
                    </a:lnTo>
                    <a:lnTo>
                      <a:pt x="1236" y="300"/>
                    </a:lnTo>
                    <a:lnTo>
                      <a:pt x="1236" y="305"/>
                    </a:lnTo>
                    <a:lnTo>
                      <a:pt x="1242" y="305"/>
                    </a:lnTo>
                    <a:lnTo>
                      <a:pt x="1248" y="305"/>
                    </a:lnTo>
                    <a:lnTo>
                      <a:pt x="1254" y="305"/>
                    </a:lnTo>
                    <a:lnTo>
                      <a:pt x="1260" y="305"/>
                    </a:lnTo>
                    <a:lnTo>
                      <a:pt x="1260" y="309"/>
                    </a:lnTo>
                    <a:lnTo>
                      <a:pt x="1266" y="309"/>
                    </a:lnTo>
                    <a:lnTo>
                      <a:pt x="1272" y="309"/>
                    </a:lnTo>
                    <a:lnTo>
                      <a:pt x="1278" y="309"/>
                    </a:lnTo>
                    <a:lnTo>
                      <a:pt x="1284" y="309"/>
                    </a:lnTo>
                    <a:lnTo>
                      <a:pt x="1284" y="314"/>
                    </a:lnTo>
                    <a:lnTo>
                      <a:pt x="1290" y="314"/>
                    </a:lnTo>
                    <a:lnTo>
                      <a:pt x="1296" y="314"/>
                    </a:lnTo>
                    <a:lnTo>
                      <a:pt x="1302" y="314"/>
                    </a:lnTo>
                    <a:lnTo>
                      <a:pt x="1308" y="314"/>
                    </a:lnTo>
                    <a:lnTo>
                      <a:pt x="1314" y="314"/>
                    </a:lnTo>
                    <a:lnTo>
                      <a:pt x="1314" y="319"/>
                    </a:lnTo>
                    <a:lnTo>
                      <a:pt x="1320" y="319"/>
                    </a:lnTo>
                    <a:lnTo>
                      <a:pt x="1326" y="319"/>
                    </a:lnTo>
                    <a:lnTo>
                      <a:pt x="1332" y="319"/>
                    </a:lnTo>
                    <a:lnTo>
                      <a:pt x="1338" y="319"/>
                    </a:lnTo>
                    <a:lnTo>
                      <a:pt x="1344" y="319"/>
                    </a:lnTo>
                    <a:lnTo>
                      <a:pt x="1350" y="319"/>
                    </a:lnTo>
                    <a:lnTo>
                      <a:pt x="1350" y="324"/>
                    </a:lnTo>
                    <a:lnTo>
                      <a:pt x="1356" y="324"/>
                    </a:lnTo>
                    <a:lnTo>
                      <a:pt x="1362" y="324"/>
                    </a:lnTo>
                    <a:lnTo>
                      <a:pt x="1368" y="324"/>
                    </a:lnTo>
                    <a:lnTo>
                      <a:pt x="1374" y="324"/>
                    </a:lnTo>
                    <a:lnTo>
                      <a:pt x="1380" y="324"/>
                    </a:lnTo>
                    <a:lnTo>
                      <a:pt x="1386" y="324"/>
                    </a:lnTo>
                    <a:lnTo>
                      <a:pt x="1392" y="324"/>
                    </a:lnTo>
                    <a:lnTo>
                      <a:pt x="1398" y="324"/>
                    </a:lnTo>
                    <a:lnTo>
                      <a:pt x="1404" y="324"/>
                    </a:lnTo>
                    <a:lnTo>
                      <a:pt x="1410" y="324"/>
                    </a:lnTo>
                    <a:lnTo>
                      <a:pt x="1416" y="324"/>
                    </a:lnTo>
                    <a:lnTo>
                      <a:pt x="1422" y="324"/>
                    </a:lnTo>
                    <a:lnTo>
                      <a:pt x="1428" y="324"/>
                    </a:lnTo>
                    <a:lnTo>
                      <a:pt x="1434" y="324"/>
                    </a:lnTo>
                    <a:lnTo>
                      <a:pt x="1440" y="324"/>
                    </a:lnTo>
                    <a:lnTo>
                      <a:pt x="1440" y="319"/>
                    </a:lnTo>
                    <a:lnTo>
                      <a:pt x="1446" y="319"/>
                    </a:lnTo>
                    <a:lnTo>
                      <a:pt x="1452" y="319"/>
                    </a:lnTo>
                    <a:lnTo>
                      <a:pt x="1458" y="319"/>
                    </a:lnTo>
                    <a:lnTo>
                      <a:pt x="1464" y="319"/>
                    </a:lnTo>
                    <a:lnTo>
                      <a:pt x="1470" y="319"/>
                    </a:lnTo>
                    <a:lnTo>
                      <a:pt x="1476" y="319"/>
                    </a:lnTo>
                    <a:lnTo>
                      <a:pt x="1482" y="319"/>
                    </a:lnTo>
                    <a:lnTo>
                      <a:pt x="1488" y="319"/>
                    </a:lnTo>
                    <a:lnTo>
                      <a:pt x="1494" y="319"/>
                    </a:lnTo>
                    <a:lnTo>
                      <a:pt x="1494" y="314"/>
                    </a:lnTo>
                    <a:lnTo>
                      <a:pt x="1500" y="314"/>
                    </a:lnTo>
                    <a:lnTo>
                      <a:pt x="1506" y="314"/>
                    </a:lnTo>
                    <a:lnTo>
                      <a:pt x="1512" y="314"/>
                    </a:lnTo>
                    <a:lnTo>
                      <a:pt x="1518" y="314"/>
                    </a:lnTo>
                    <a:lnTo>
                      <a:pt x="1524" y="314"/>
                    </a:lnTo>
                    <a:lnTo>
                      <a:pt x="1530" y="314"/>
                    </a:lnTo>
                    <a:lnTo>
                      <a:pt x="1530" y="309"/>
                    </a:lnTo>
                    <a:lnTo>
                      <a:pt x="1536" y="309"/>
                    </a:lnTo>
                    <a:lnTo>
                      <a:pt x="1542" y="309"/>
                    </a:lnTo>
                    <a:lnTo>
                      <a:pt x="1548" y="309"/>
                    </a:lnTo>
                    <a:lnTo>
                      <a:pt x="1554" y="309"/>
                    </a:lnTo>
                    <a:lnTo>
                      <a:pt x="1560" y="309"/>
                    </a:lnTo>
                    <a:lnTo>
                      <a:pt x="1566" y="305"/>
                    </a:lnTo>
                    <a:lnTo>
                      <a:pt x="1572" y="305"/>
                    </a:lnTo>
                    <a:lnTo>
                      <a:pt x="1578" y="305"/>
                    </a:lnTo>
                    <a:lnTo>
                      <a:pt x="1584" y="305"/>
                    </a:lnTo>
                    <a:lnTo>
                      <a:pt x="1590" y="305"/>
                    </a:lnTo>
                    <a:lnTo>
                      <a:pt x="1596" y="305"/>
                    </a:lnTo>
                    <a:lnTo>
                      <a:pt x="1602" y="300"/>
                    </a:lnTo>
                    <a:lnTo>
                      <a:pt x="1608" y="300"/>
                    </a:lnTo>
                    <a:lnTo>
                      <a:pt x="1614" y="300"/>
                    </a:lnTo>
                    <a:lnTo>
                      <a:pt x="1620" y="300"/>
                    </a:lnTo>
                    <a:lnTo>
                      <a:pt x="1626" y="300"/>
                    </a:lnTo>
                    <a:lnTo>
                      <a:pt x="1632" y="300"/>
                    </a:lnTo>
                    <a:lnTo>
                      <a:pt x="1638" y="300"/>
                    </a:lnTo>
                    <a:lnTo>
                      <a:pt x="1638" y="295"/>
                    </a:lnTo>
                    <a:lnTo>
                      <a:pt x="1644" y="295"/>
                    </a:lnTo>
                    <a:lnTo>
                      <a:pt x="1650" y="295"/>
                    </a:lnTo>
                    <a:lnTo>
                      <a:pt x="1656" y="295"/>
                    </a:lnTo>
                    <a:lnTo>
                      <a:pt x="1662" y="295"/>
                    </a:lnTo>
                    <a:lnTo>
                      <a:pt x="1662" y="300"/>
                    </a:lnTo>
                    <a:lnTo>
                      <a:pt x="1668" y="300"/>
                    </a:lnTo>
                    <a:lnTo>
                      <a:pt x="1674" y="300"/>
                    </a:lnTo>
                    <a:lnTo>
                      <a:pt x="1680" y="300"/>
                    </a:lnTo>
                    <a:lnTo>
                      <a:pt x="1686" y="300"/>
                    </a:lnTo>
                    <a:lnTo>
                      <a:pt x="1692" y="300"/>
                    </a:lnTo>
                    <a:lnTo>
                      <a:pt x="1692" y="305"/>
                    </a:lnTo>
                    <a:lnTo>
                      <a:pt x="1698" y="305"/>
                    </a:lnTo>
                    <a:lnTo>
                      <a:pt x="1704" y="305"/>
                    </a:lnTo>
                    <a:lnTo>
                      <a:pt x="1710" y="305"/>
                    </a:lnTo>
                    <a:lnTo>
                      <a:pt x="1710" y="309"/>
                    </a:lnTo>
                    <a:lnTo>
                      <a:pt x="1716" y="309"/>
                    </a:lnTo>
                    <a:lnTo>
                      <a:pt x="1722" y="309"/>
                    </a:lnTo>
                    <a:lnTo>
                      <a:pt x="1728" y="309"/>
                    </a:lnTo>
                    <a:lnTo>
                      <a:pt x="1728" y="314"/>
                    </a:lnTo>
                    <a:lnTo>
                      <a:pt x="1734" y="314"/>
                    </a:lnTo>
                    <a:lnTo>
                      <a:pt x="1740" y="314"/>
                    </a:lnTo>
                    <a:lnTo>
                      <a:pt x="1746" y="314"/>
                    </a:lnTo>
                    <a:lnTo>
                      <a:pt x="1746" y="319"/>
                    </a:lnTo>
                    <a:lnTo>
                      <a:pt x="1752" y="319"/>
                    </a:lnTo>
                    <a:lnTo>
                      <a:pt x="1758" y="319"/>
                    </a:lnTo>
                    <a:lnTo>
                      <a:pt x="1764" y="319"/>
                    </a:lnTo>
                    <a:lnTo>
                      <a:pt x="1770" y="324"/>
                    </a:lnTo>
                    <a:lnTo>
                      <a:pt x="1776" y="324"/>
                    </a:lnTo>
                    <a:lnTo>
                      <a:pt x="1782" y="324"/>
                    </a:lnTo>
                    <a:lnTo>
                      <a:pt x="1788" y="324"/>
                    </a:lnTo>
                    <a:lnTo>
                      <a:pt x="1794" y="324"/>
                    </a:lnTo>
                    <a:lnTo>
                      <a:pt x="1794" y="319"/>
                    </a:lnTo>
                    <a:lnTo>
                      <a:pt x="1800" y="319"/>
                    </a:lnTo>
                    <a:lnTo>
                      <a:pt x="1806" y="319"/>
                    </a:lnTo>
                    <a:lnTo>
                      <a:pt x="1806" y="314"/>
                    </a:lnTo>
                    <a:lnTo>
                      <a:pt x="1812" y="314"/>
                    </a:lnTo>
                    <a:lnTo>
                      <a:pt x="1818" y="314"/>
                    </a:lnTo>
                    <a:lnTo>
                      <a:pt x="1818" y="309"/>
                    </a:lnTo>
                    <a:lnTo>
                      <a:pt x="1824" y="309"/>
                    </a:lnTo>
                    <a:lnTo>
                      <a:pt x="1830" y="305"/>
                    </a:lnTo>
                    <a:lnTo>
                      <a:pt x="1836" y="305"/>
                    </a:lnTo>
                    <a:lnTo>
                      <a:pt x="1836" y="300"/>
                    </a:lnTo>
                    <a:lnTo>
                      <a:pt x="1842" y="300"/>
                    </a:lnTo>
                    <a:lnTo>
                      <a:pt x="1842" y="295"/>
                    </a:lnTo>
                    <a:lnTo>
                      <a:pt x="1848" y="295"/>
                    </a:lnTo>
                    <a:lnTo>
                      <a:pt x="1854" y="295"/>
                    </a:lnTo>
                    <a:lnTo>
                      <a:pt x="1854" y="290"/>
                    </a:lnTo>
                    <a:lnTo>
                      <a:pt x="1860" y="290"/>
                    </a:lnTo>
                    <a:lnTo>
                      <a:pt x="1860" y="286"/>
                    </a:lnTo>
                    <a:lnTo>
                      <a:pt x="1866" y="286"/>
                    </a:lnTo>
                    <a:lnTo>
                      <a:pt x="1872" y="281"/>
                    </a:lnTo>
                    <a:lnTo>
                      <a:pt x="1878" y="281"/>
                    </a:lnTo>
                    <a:lnTo>
                      <a:pt x="1884" y="276"/>
                    </a:lnTo>
                    <a:lnTo>
                      <a:pt x="1884" y="281"/>
                    </a:lnTo>
                    <a:lnTo>
                      <a:pt x="1890" y="281"/>
                    </a:lnTo>
                    <a:lnTo>
                      <a:pt x="1896" y="281"/>
                    </a:lnTo>
                    <a:lnTo>
                      <a:pt x="1896" y="286"/>
                    </a:lnTo>
                    <a:lnTo>
                      <a:pt x="1902" y="286"/>
                    </a:lnTo>
                    <a:lnTo>
                      <a:pt x="1902" y="290"/>
                    </a:lnTo>
                    <a:lnTo>
                      <a:pt x="1908" y="290"/>
                    </a:lnTo>
                    <a:lnTo>
                      <a:pt x="1908" y="295"/>
                    </a:lnTo>
                    <a:lnTo>
                      <a:pt x="1914" y="300"/>
                    </a:lnTo>
                    <a:lnTo>
                      <a:pt x="1914" y="305"/>
                    </a:lnTo>
                    <a:lnTo>
                      <a:pt x="1920" y="305"/>
                    </a:lnTo>
                    <a:lnTo>
                      <a:pt x="1920" y="309"/>
                    </a:lnTo>
                    <a:lnTo>
                      <a:pt x="1926" y="309"/>
                    </a:lnTo>
                    <a:lnTo>
                      <a:pt x="1926" y="314"/>
                    </a:lnTo>
                    <a:lnTo>
                      <a:pt x="1932" y="314"/>
                    </a:lnTo>
                    <a:lnTo>
                      <a:pt x="1932" y="319"/>
                    </a:lnTo>
                    <a:lnTo>
                      <a:pt x="1938" y="319"/>
                    </a:lnTo>
                    <a:lnTo>
                      <a:pt x="1938" y="324"/>
                    </a:lnTo>
                    <a:lnTo>
                      <a:pt x="1944" y="324"/>
                    </a:lnTo>
                    <a:lnTo>
                      <a:pt x="1944" y="328"/>
                    </a:lnTo>
                    <a:lnTo>
                      <a:pt x="1950" y="328"/>
                    </a:lnTo>
                    <a:lnTo>
                      <a:pt x="1950" y="333"/>
                    </a:lnTo>
                    <a:lnTo>
                      <a:pt x="1956" y="333"/>
                    </a:lnTo>
                    <a:lnTo>
                      <a:pt x="1956" y="338"/>
                    </a:lnTo>
                    <a:lnTo>
                      <a:pt x="1962" y="338"/>
                    </a:lnTo>
                    <a:lnTo>
                      <a:pt x="1962" y="343"/>
                    </a:lnTo>
                    <a:lnTo>
                      <a:pt x="1968" y="343"/>
                    </a:lnTo>
                    <a:lnTo>
                      <a:pt x="1968" y="347"/>
                    </a:lnTo>
                    <a:lnTo>
                      <a:pt x="1974" y="347"/>
                    </a:lnTo>
                    <a:lnTo>
                      <a:pt x="1980" y="347"/>
                    </a:lnTo>
                    <a:lnTo>
                      <a:pt x="1980" y="352"/>
                    </a:lnTo>
                    <a:lnTo>
                      <a:pt x="1986" y="352"/>
                    </a:lnTo>
                    <a:lnTo>
                      <a:pt x="1992" y="352"/>
                    </a:lnTo>
                    <a:lnTo>
                      <a:pt x="1992" y="357"/>
                    </a:lnTo>
                    <a:lnTo>
                      <a:pt x="1998" y="357"/>
                    </a:lnTo>
                    <a:lnTo>
                      <a:pt x="2004" y="357"/>
                    </a:lnTo>
                    <a:lnTo>
                      <a:pt x="2010" y="357"/>
                    </a:lnTo>
                    <a:lnTo>
                      <a:pt x="2016" y="357"/>
                    </a:lnTo>
                    <a:lnTo>
                      <a:pt x="2016" y="362"/>
                    </a:lnTo>
                    <a:lnTo>
                      <a:pt x="2022" y="362"/>
                    </a:lnTo>
                    <a:lnTo>
                      <a:pt x="2028" y="362"/>
                    </a:lnTo>
                    <a:lnTo>
                      <a:pt x="2034" y="362"/>
                    </a:lnTo>
                    <a:lnTo>
                      <a:pt x="2040" y="362"/>
                    </a:lnTo>
                    <a:lnTo>
                      <a:pt x="2046" y="362"/>
                    </a:lnTo>
                    <a:lnTo>
                      <a:pt x="2052" y="362"/>
                    </a:lnTo>
                    <a:lnTo>
                      <a:pt x="2058" y="362"/>
                    </a:lnTo>
                    <a:lnTo>
                      <a:pt x="2064" y="362"/>
                    </a:lnTo>
                    <a:lnTo>
                      <a:pt x="2070" y="362"/>
                    </a:lnTo>
                    <a:lnTo>
                      <a:pt x="2070" y="357"/>
                    </a:lnTo>
                    <a:lnTo>
                      <a:pt x="2076" y="357"/>
                    </a:lnTo>
                    <a:lnTo>
                      <a:pt x="2082" y="357"/>
                    </a:lnTo>
                    <a:lnTo>
                      <a:pt x="2088" y="357"/>
                    </a:lnTo>
                    <a:lnTo>
                      <a:pt x="2094" y="357"/>
                    </a:lnTo>
                    <a:lnTo>
                      <a:pt x="2100" y="357"/>
                    </a:lnTo>
                    <a:lnTo>
                      <a:pt x="2100" y="352"/>
                    </a:lnTo>
                    <a:lnTo>
                      <a:pt x="2106" y="352"/>
                    </a:lnTo>
                    <a:lnTo>
                      <a:pt x="2112" y="352"/>
                    </a:lnTo>
                    <a:lnTo>
                      <a:pt x="2118" y="352"/>
                    </a:lnTo>
                    <a:lnTo>
                      <a:pt x="2118" y="347"/>
                    </a:lnTo>
                    <a:lnTo>
                      <a:pt x="2124" y="347"/>
                    </a:lnTo>
                    <a:lnTo>
                      <a:pt x="2130" y="347"/>
                    </a:lnTo>
                    <a:lnTo>
                      <a:pt x="2136" y="347"/>
                    </a:lnTo>
                    <a:lnTo>
                      <a:pt x="2142" y="343"/>
                    </a:lnTo>
                    <a:lnTo>
                      <a:pt x="2148" y="343"/>
                    </a:lnTo>
                    <a:lnTo>
                      <a:pt x="2154" y="343"/>
                    </a:lnTo>
                    <a:lnTo>
                      <a:pt x="2154" y="338"/>
                    </a:lnTo>
                    <a:lnTo>
                      <a:pt x="2160" y="338"/>
                    </a:lnTo>
                    <a:lnTo>
                      <a:pt x="2166" y="338"/>
                    </a:lnTo>
                    <a:lnTo>
                      <a:pt x="2172" y="338"/>
                    </a:lnTo>
                    <a:lnTo>
                      <a:pt x="2172" y="333"/>
                    </a:lnTo>
                    <a:lnTo>
                      <a:pt x="2178" y="333"/>
                    </a:lnTo>
                    <a:lnTo>
                      <a:pt x="2184" y="333"/>
                    </a:lnTo>
                    <a:lnTo>
                      <a:pt x="2184" y="328"/>
                    </a:lnTo>
                    <a:lnTo>
                      <a:pt x="2190" y="328"/>
                    </a:lnTo>
                    <a:lnTo>
                      <a:pt x="2196" y="328"/>
                    </a:lnTo>
                    <a:lnTo>
                      <a:pt x="2196" y="324"/>
                    </a:lnTo>
                    <a:lnTo>
                      <a:pt x="2202" y="324"/>
                    </a:lnTo>
                    <a:lnTo>
                      <a:pt x="2208" y="324"/>
                    </a:lnTo>
                    <a:lnTo>
                      <a:pt x="2208" y="319"/>
                    </a:lnTo>
                    <a:lnTo>
                      <a:pt x="2214" y="319"/>
                    </a:lnTo>
                    <a:lnTo>
                      <a:pt x="2220" y="319"/>
                    </a:lnTo>
                    <a:lnTo>
                      <a:pt x="2220" y="314"/>
                    </a:lnTo>
                    <a:lnTo>
                      <a:pt x="2226" y="314"/>
                    </a:lnTo>
                    <a:lnTo>
                      <a:pt x="2232" y="314"/>
                    </a:lnTo>
                    <a:lnTo>
                      <a:pt x="2232" y="309"/>
                    </a:lnTo>
                    <a:lnTo>
                      <a:pt x="2238" y="309"/>
                    </a:lnTo>
                    <a:lnTo>
                      <a:pt x="2244" y="309"/>
                    </a:lnTo>
                    <a:lnTo>
                      <a:pt x="2250" y="309"/>
                    </a:lnTo>
                    <a:lnTo>
                      <a:pt x="2256" y="309"/>
                    </a:lnTo>
                    <a:lnTo>
                      <a:pt x="2262" y="309"/>
                    </a:lnTo>
                    <a:lnTo>
                      <a:pt x="2268" y="309"/>
                    </a:lnTo>
                    <a:lnTo>
                      <a:pt x="2274" y="309"/>
                    </a:lnTo>
                    <a:lnTo>
                      <a:pt x="2280" y="309"/>
                    </a:lnTo>
                    <a:lnTo>
                      <a:pt x="2286" y="309"/>
                    </a:lnTo>
                    <a:lnTo>
                      <a:pt x="2292" y="309"/>
                    </a:lnTo>
                    <a:lnTo>
                      <a:pt x="2298" y="309"/>
                    </a:lnTo>
                    <a:lnTo>
                      <a:pt x="2304" y="309"/>
                    </a:lnTo>
                    <a:lnTo>
                      <a:pt x="2310" y="309"/>
                    </a:lnTo>
                    <a:lnTo>
                      <a:pt x="2316" y="309"/>
                    </a:lnTo>
                    <a:lnTo>
                      <a:pt x="2322" y="309"/>
                    </a:lnTo>
                    <a:lnTo>
                      <a:pt x="2328" y="309"/>
                    </a:lnTo>
                    <a:lnTo>
                      <a:pt x="2334" y="309"/>
                    </a:lnTo>
                    <a:lnTo>
                      <a:pt x="2340" y="309"/>
                    </a:lnTo>
                    <a:lnTo>
                      <a:pt x="2346" y="309"/>
                    </a:lnTo>
                    <a:lnTo>
                      <a:pt x="2352" y="309"/>
                    </a:lnTo>
                    <a:lnTo>
                      <a:pt x="2358" y="309"/>
                    </a:lnTo>
                    <a:lnTo>
                      <a:pt x="2358" y="314"/>
                    </a:lnTo>
                    <a:lnTo>
                      <a:pt x="2364" y="314"/>
                    </a:lnTo>
                    <a:lnTo>
                      <a:pt x="2370" y="314"/>
                    </a:lnTo>
                    <a:lnTo>
                      <a:pt x="2376" y="314"/>
                    </a:lnTo>
                    <a:lnTo>
                      <a:pt x="2382" y="314"/>
                    </a:lnTo>
                    <a:lnTo>
                      <a:pt x="2382" y="319"/>
                    </a:lnTo>
                    <a:lnTo>
                      <a:pt x="2388" y="319"/>
                    </a:lnTo>
                    <a:lnTo>
                      <a:pt x="2394" y="319"/>
                    </a:lnTo>
                    <a:lnTo>
                      <a:pt x="2400" y="319"/>
                    </a:lnTo>
                    <a:lnTo>
                      <a:pt x="2400" y="324"/>
                    </a:lnTo>
                    <a:lnTo>
                      <a:pt x="2406" y="324"/>
                    </a:lnTo>
                    <a:lnTo>
                      <a:pt x="2412" y="324"/>
                    </a:lnTo>
                    <a:lnTo>
                      <a:pt x="2418" y="324"/>
                    </a:lnTo>
                    <a:lnTo>
                      <a:pt x="2418" y="328"/>
                    </a:lnTo>
                    <a:lnTo>
                      <a:pt x="2424" y="328"/>
                    </a:lnTo>
                    <a:lnTo>
                      <a:pt x="2430" y="328"/>
                    </a:lnTo>
                    <a:lnTo>
                      <a:pt x="2436" y="328"/>
                    </a:lnTo>
                    <a:lnTo>
                      <a:pt x="2436" y="333"/>
                    </a:lnTo>
                    <a:lnTo>
                      <a:pt x="2442" y="333"/>
                    </a:lnTo>
                    <a:lnTo>
                      <a:pt x="2448" y="333"/>
                    </a:lnTo>
                    <a:lnTo>
                      <a:pt x="2454" y="333"/>
                    </a:lnTo>
                    <a:lnTo>
                      <a:pt x="2454" y="338"/>
                    </a:lnTo>
                    <a:lnTo>
                      <a:pt x="2460" y="338"/>
                    </a:lnTo>
                    <a:lnTo>
                      <a:pt x="2466" y="338"/>
                    </a:lnTo>
                    <a:lnTo>
                      <a:pt x="2472" y="338"/>
                    </a:lnTo>
                    <a:lnTo>
                      <a:pt x="2478" y="338"/>
                    </a:lnTo>
                    <a:lnTo>
                      <a:pt x="2484" y="338"/>
                    </a:lnTo>
                    <a:lnTo>
                      <a:pt x="2490" y="338"/>
                    </a:lnTo>
                    <a:lnTo>
                      <a:pt x="2496" y="338"/>
                    </a:lnTo>
                    <a:lnTo>
                      <a:pt x="2502" y="338"/>
                    </a:lnTo>
                    <a:lnTo>
                      <a:pt x="2502" y="333"/>
                    </a:lnTo>
                    <a:lnTo>
                      <a:pt x="2508" y="333"/>
                    </a:lnTo>
                    <a:lnTo>
                      <a:pt x="2514" y="333"/>
                    </a:lnTo>
                    <a:lnTo>
                      <a:pt x="2514" y="328"/>
                    </a:lnTo>
                    <a:lnTo>
                      <a:pt x="2520" y="328"/>
                    </a:lnTo>
                    <a:lnTo>
                      <a:pt x="2526" y="328"/>
                    </a:lnTo>
                    <a:lnTo>
                      <a:pt x="2526" y="324"/>
                    </a:lnTo>
                    <a:lnTo>
                      <a:pt x="2532" y="324"/>
                    </a:lnTo>
                    <a:lnTo>
                      <a:pt x="2538" y="324"/>
                    </a:lnTo>
                    <a:lnTo>
                      <a:pt x="2538" y="319"/>
                    </a:lnTo>
                    <a:lnTo>
                      <a:pt x="2544" y="319"/>
                    </a:lnTo>
                    <a:lnTo>
                      <a:pt x="2544" y="314"/>
                    </a:lnTo>
                    <a:lnTo>
                      <a:pt x="2550" y="314"/>
                    </a:lnTo>
                    <a:lnTo>
                      <a:pt x="2556" y="314"/>
                    </a:lnTo>
                    <a:lnTo>
                      <a:pt x="2556" y="309"/>
                    </a:lnTo>
                    <a:lnTo>
                      <a:pt x="2562" y="309"/>
                    </a:lnTo>
                    <a:lnTo>
                      <a:pt x="2568" y="305"/>
                    </a:lnTo>
                    <a:lnTo>
                      <a:pt x="2574" y="305"/>
                    </a:lnTo>
                    <a:lnTo>
                      <a:pt x="2574" y="300"/>
                    </a:lnTo>
                    <a:lnTo>
                      <a:pt x="2580" y="300"/>
                    </a:lnTo>
                    <a:lnTo>
                      <a:pt x="2586" y="300"/>
                    </a:lnTo>
                    <a:lnTo>
                      <a:pt x="2592" y="300"/>
                    </a:lnTo>
                    <a:lnTo>
                      <a:pt x="2598" y="300"/>
                    </a:lnTo>
                    <a:lnTo>
                      <a:pt x="2598" y="305"/>
                    </a:lnTo>
                    <a:lnTo>
                      <a:pt x="2604" y="305"/>
                    </a:lnTo>
                    <a:lnTo>
                      <a:pt x="2610" y="309"/>
                    </a:lnTo>
                    <a:lnTo>
                      <a:pt x="2616" y="309"/>
                    </a:lnTo>
                    <a:lnTo>
                      <a:pt x="2616" y="314"/>
                    </a:lnTo>
                    <a:lnTo>
                      <a:pt x="2622" y="314"/>
                    </a:lnTo>
                    <a:lnTo>
                      <a:pt x="2628" y="314"/>
                    </a:lnTo>
                    <a:lnTo>
                      <a:pt x="2628" y="319"/>
                    </a:lnTo>
                    <a:lnTo>
                      <a:pt x="2634" y="319"/>
                    </a:lnTo>
                    <a:lnTo>
                      <a:pt x="2634" y="324"/>
                    </a:lnTo>
                    <a:lnTo>
                      <a:pt x="2640" y="324"/>
                    </a:lnTo>
                    <a:lnTo>
                      <a:pt x="2646" y="324"/>
                    </a:lnTo>
                    <a:lnTo>
                      <a:pt x="2646" y="328"/>
                    </a:lnTo>
                    <a:lnTo>
                      <a:pt x="2652" y="328"/>
                    </a:lnTo>
                    <a:lnTo>
                      <a:pt x="2658" y="328"/>
                    </a:lnTo>
                    <a:lnTo>
                      <a:pt x="2658" y="333"/>
                    </a:lnTo>
                    <a:lnTo>
                      <a:pt x="2664" y="333"/>
                    </a:lnTo>
                    <a:lnTo>
                      <a:pt x="2670" y="333"/>
                    </a:lnTo>
                    <a:lnTo>
                      <a:pt x="2670" y="338"/>
                    </a:lnTo>
                    <a:lnTo>
                      <a:pt x="2676" y="338"/>
                    </a:lnTo>
                    <a:lnTo>
                      <a:pt x="2682" y="338"/>
                    </a:lnTo>
                    <a:lnTo>
                      <a:pt x="2688" y="338"/>
                    </a:lnTo>
                    <a:lnTo>
                      <a:pt x="2694" y="338"/>
                    </a:lnTo>
                    <a:lnTo>
                      <a:pt x="2700" y="338"/>
                    </a:lnTo>
                    <a:lnTo>
                      <a:pt x="2706" y="338"/>
                    </a:lnTo>
                    <a:lnTo>
                      <a:pt x="2712" y="338"/>
                    </a:lnTo>
                    <a:lnTo>
                      <a:pt x="2718" y="338"/>
                    </a:lnTo>
                    <a:lnTo>
                      <a:pt x="2718" y="333"/>
                    </a:lnTo>
                    <a:lnTo>
                      <a:pt x="2724" y="333"/>
                    </a:lnTo>
                    <a:lnTo>
                      <a:pt x="2730" y="333"/>
                    </a:lnTo>
                    <a:lnTo>
                      <a:pt x="2736" y="333"/>
                    </a:lnTo>
                    <a:lnTo>
                      <a:pt x="2736" y="328"/>
                    </a:lnTo>
                    <a:lnTo>
                      <a:pt x="2742" y="328"/>
                    </a:lnTo>
                    <a:lnTo>
                      <a:pt x="2748" y="328"/>
                    </a:lnTo>
                    <a:lnTo>
                      <a:pt x="2754" y="328"/>
                    </a:lnTo>
                    <a:lnTo>
                      <a:pt x="2754" y="324"/>
                    </a:lnTo>
                    <a:lnTo>
                      <a:pt x="2760" y="324"/>
                    </a:lnTo>
                    <a:lnTo>
                      <a:pt x="2766" y="324"/>
                    </a:lnTo>
                    <a:lnTo>
                      <a:pt x="2772" y="324"/>
                    </a:lnTo>
                    <a:lnTo>
                      <a:pt x="2772" y="319"/>
                    </a:lnTo>
                    <a:lnTo>
                      <a:pt x="2778" y="319"/>
                    </a:lnTo>
                    <a:lnTo>
                      <a:pt x="2784" y="319"/>
                    </a:lnTo>
                    <a:lnTo>
                      <a:pt x="2790" y="319"/>
                    </a:lnTo>
                    <a:lnTo>
                      <a:pt x="2790" y="314"/>
                    </a:lnTo>
                    <a:lnTo>
                      <a:pt x="2796" y="314"/>
                    </a:lnTo>
                    <a:lnTo>
                      <a:pt x="2802" y="314"/>
                    </a:lnTo>
                    <a:lnTo>
                      <a:pt x="2808" y="314"/>
                    </a:lnTo>
                    <a:lnTo>
                      <a:pt x="2814" y="314"/>
                    </a:lnTo>
                    <a:lnTo>
                      <a:pt x="2814" y="309"/>
                    </a:lnTo>
                    <a:lnTo>
                      <a:pt x="2820" y="309"/>
                    </a:lnTo>
                    <a:lnTo>
                      <a:pt x="2826" y="309"/>
                    </a:lnTo>
                    <a:lnTo>
                      <a:pt x="2832" y="309"/>
                    </a:lnTo>
                    <a:lnTo>
                      <a:pt x="2838" y="309"/>
                    </a:lnTo>
                    <a:lnTo>
                      <a:pt x="2844" y="309"/>
                    </a:lnTo>
                    <a:lnTo>
                      <a:pt x="2850" y="309"/>
                    </a:lnTo>
                    <a:lnTo>
                      <a:pt x="2856" y="309"/>
                    </a:lnTo>
                    <a:lnTo>
                      <a:pt x="2862" y="309"/>
                    </a:lnTo>
                    <a:lnTo>
                      <a:pt x="2868" y="309"/>
                    </a:lnTo>
                    <a:lnTo>
                      <a:pt x="2874" y="309"/>
                    </a:lnTo>
                    <a:lnTo>
                      <a:pt x="2880" y="309"/>
                    </a:lnTo>
                    <a:lnTo>
                      <a:pt x="2886" y="309"/>
                    </a:lnTo>
                    <a:lnTo>
                      <a:pt x="2892" y="309"/>
                    </a:lnTo>
                    <a:lnTo>
                      <a:pt x="2898" y="309"/>
                    </a:lnTo>
                    <a:lnTo>
                      <a:pt x="2904" y="309"/>
                    </a:lnTo>
                    <a:lnTo>
                      <a:pt x="2910" y="309"/>
                    </a:lnTo>
                    <a:lnTo>
                      <a:pt x="2916" y="309"/>
                    </a:lnTo>
                    <a:lnTo>
                      <a:pt x="2922" y="309"/>
                    </a:lnTo>
                    <a:lnTo>
                      <a:pt x="2928" y="309"/>
                    </a:lnTo>
                    <a:lnTo>
                      <a:pt x="2934" y="309"/>
                    </a:lnTo>
                    <a:lnTo>
                      <a:pt x="2940" y="309"/>
                    </a:lnTo>
                    <a:lnTo>
                      <a:pt x="2940" y="314"/>
                    </a:lnTo>
                    <a:lnTo>
                      <a:pt x="2946" y="314"/>
                    </a:lnTo>
                    <a:lnTo>
                      <a:pt x="2952" y="314"/>
                    </a:lnTo>
                    <a:lnTo>
                      <a:pt x="2952" y="319"/>
                    </a:lnTo>
                    <a:lnTo>
                      <a:pt x="2958" y="319"/>
                    </a:lnTo>
                    <a:lnTo>
                      <a:pt x="2964" y="319"/>
                    </a:lnTo>
                    <a:lnTo>
                      <a:pt x="2964" y="324"/>
                    </a:lnTo>
                    <a:lnTo>
                      <a:pt x="2970" y="324"/>
                    </a:lnTo>
                    <a:lnTo>
                      <a:pt x="2976" y="324"/>
                    </a:lnTo>
                    <a:lnTo>
                      <a:pt x="2976" y="328"/>
                    </a:lnTo>
                    <a:lnTo>
                      <a:pt x="2982" y="328"/>
                    </a:lnTo>
                    <a:lnTo>
                      <a:pt x="2988" y="328"/>
                    </a:lnTo>
                    <a:lnTo>
                      <a:pt x="2988" y="333"/>
                    </a:lnTo>
                    <a:lnTo>
                      <a:pt x="2994" y="333"/>
                    </a:lnTo>
                    <a:lnTo>
                      <a:pt x="3000" y="333"/>
                    </a:lnTo>
                    <a:lnTo>
                      <a:pt x="3000" y="338"/>
                    </a:lnTo>
                    <a:lnTo>
                      <a:pt x="3006" y="338"/>
                    </a:lnTo>
                    <a:lnTo>
                      <a:pt x="3012" y="338"/>
                    </a:lnTo>
                    <a:lnTo>
                      <a:pt x="3018" y="338"/>
                    </a:lnTo>
                    <a:lnTo>
                      <a:pt x="3018" y="343"/>
                    </a:lnTo>
                    <a:lnTo>
                      <a:pt x="3024" y="343"/>
                    </a:lnTo>
                    <a:lnTo>
                      <a:pt x="3030" y="343"/>
                    </a:lnTo>
                    <a:lnTo>
                      <a:pt x="3036" y="347"/>
                    </a:lnTo>
                    <a:lnTo>
                      <a:pt x="3042" y="347"/>
                    </a:lnTo>
                    <a:lnTo>
                      <a:pt x="3048" y="347"/>
                    </a:lnTo>
                    <a:lnTo>
                      <a:pt x="3054" y="347"/>
                    </a:lnTo>
                    <a:lnTo>
                      <a:pt x="3054" y="352"/>
                    </a:lnTo>
                    <a:lnTo>
                      <a:pt x="3060" y="352"/>
                    </a:lnTo>
                    <a:lnTo>
                      <a:pt x="3066" y="352"/>
                    </a:lnTo>
                    <a:lnTo>
                      <a:pt x="3072" y="352"/>
                    </a:lnTo>
                    <a:lnTo>
                      <a:pt x="3072" y="357"/>
                    </a:lnTo>
                    <a:lnTo>
                      <a:pt x="3078" y="357"/>
                    </a:lnTo>
                    <a:lnTo>
                      <a:pt x="3084" y="357"/>
                    </a:lnTo>
                    <a:lnTo>
                      <a:pt x="3090" y="357"/>
                    </a:lnTo>
                    <a:lnTo>
                      <a:pt x="3096" y="357"/>
                    </a:lnTo>
                    <a:lnTo>
                      <a:pt x="3102" y="357"/>
                    </a:lnTo>
                    <a:lnTo>
                      <a:pt x="3102" y="362"/>
                    </a:lnTo>
                    <a:lnTo>
                      <a:pt x="3108" y="362"/>
                    </a:lnTo>
                    <a:lnTo>
                      <a:pt x="3114" y="362"/>
                    </a:lnTo>
                    <a:lnTo>
                      <a:pt x="3120" y="362"/>
                    </a:lnTo>
                    <a:lnTo>
                      <a:pt x="3126" y="362"/>
                    </a:lnTo>
                    <a:lnTo>
                      <a:pt x="3132" y="362"/>
                    </a:lnTo>
                    <a:lnTo>
                      <a:pt x="3138" y="362"/>
                    </a:lnTo>
                    <a:lnTo>
                      <a:pt x="3144" y="362"/>
                    </a:lnTo>
                    <a:lnTo>
                      <a:pt x="3150" y="362"/>
                    </a:lnTo>
                    <a:lnTo>
                      <a:pt x="3156" y="362"/>
                    </a:lnTo>
                    <a:lnTo>
                      <a:pt x="3156" y="357"/>
                    </a:lnTo>
                    <a:lnTo>
                      <a:pt x="3162" y="357"/>
                    </a:lnTo>
                    <a:lnTo>
                      <a:pt x="3168" y="357"/>
                    </a:lnTo>
                    <a:lnTo>
                      <a:pt x="3174" y="357"/>
                    </a:lnTo>
                    <a:lnTo>
                      <a:pt x="3180" y="357"/>
                    </a:lnTo>
                    <a:lnTo>
                      <a:pt x="3180" y="352"/>
                    </a:lnTo>
                    <a:lnTo>
                      <a:pt x="3186" y="352"/>
                    </a:lnTo>
                    <a:lnTo>
                      <a:pt x="3192" y="352"/>
                    </a:lnTo>
                    <a:lnTo>
                      <a:pt x="3192" y="347"/>
                    </a:lnTo>
                    <a:lnTo>
                      <a:pt x="3198" y="347"/>
                    </a:lnTo>
                    <a:lnTo>
                      <a:pt x="3204" y="347"/>
                    </a:lnTo>
                    <a:lnTo>
                      <a:pt x="3204" y="343"/>
                    </a:lnTo>
                    <a:lnTo>
                      <a:pt x="3210" y="343"/>
                    </a:lnTo>
                    <a:lnTo>
                      <a:pt x="3210" y="338"/>
                    </a:lnTo>
                    <a:lnTo>
                      <a:pt x="3216" y="338"/>
                    </a:lnTo>
                    <a:lnTo>
                      <a:pt x="3216" y="333"/>
                    </a:lnTo>
                    <a:lnTo>
                      <a:pt x="3222" y="333"/>
                    </a:lnTo>
                    <a:lnTo>
                      <a:pt x="3222" y="328"/>
                    </a:lnTo>
                    <a:lnTo>
                      <a:pt x="3228" y="328"/>
                    </a:lnTo>
                    <a:lnTo>
                      <a:pt x="3228" y="324"/>
                    </a:lnTo>
                    <a:lnTo>
                      <a:pt x="3234" y="324"/>
                    </a:lnTo>
                    <a:lnTo>
                      <a:pt x="3234" y="319"/>
                    </a:lnTo>
                    <a:lnTo>
                      <a:pt x="3240" y="319"/>
                    </a:lnTo>
                    <a:lnTo>
                      <a:pt x="3240" y="314"/>
                    </a:lnTo>
                    <a:lnTo>
                      <a:pt x="3246" y="314"/>
                    </a:lnTo>
                    <a:lnTo>
                      <a:pt x="3246" y="309"/>
                    </a:lnTo>
                    <a:lnTo>
                      <a:pt x="3252" y="309"/>
                    </a:lnTo>
                    <a:lnTo>
                      <a:pt x="3252" y="305"/>
                    </a:lnTo>
                    <a:lnTo>
                      <a:pt x="3258" y="305"/>
                    </a:lnTo>
                    <a:lnTo>
                      <a:pt x="3258" y="300"/>
                    </a:lnTo>
                    <a:lnTo>
                      <a:pt x="3264" y="295"/>
                    </a:lnTo>
                    <a:lnTo>
                      <a:pt x="3264" y="290"/>
                    </a:lnTo>
                    <a:lnTo>
                      <a:pt x="3270" y="290"/>
                    </a:lnTo>
                    <a:lnTo>
                      <a:pt x="3270" y="286"/>
                    </a:lnTo>
                    <a:lnTo>
                      <a:pt x="3276" y="286"/>
                    </a:lnTo>
                    <a:lnTo>
                      <a:pt x="3276" y="281"/>
                    </a:lnTo>
                    <a:lnTo>
                      <a:pt x="3282" y="281"/>
                    </a:lnTo>
                    <a:lnTo>
                      <a:pt x="3288" y="281"/>
                    </a:lnTo>
                    <a:lnTo>
                      <a:pt x="3288" y="276"/>
                    </a:lnTo>
                    <a:lnTo>
                      <a:pt x="3294" y="281"/>
                    </a:lnTo>
                    <a:lnTo>
                      <a:pt x="3300" y="281"/>
                    </a:lnTo>
                    <a:lnTo>
                      <a:pt x="3306" y="286"/>
                    </a:lnTo>
                    <a:lnTo>
                      <a:pt x="3312" y="286"/>
                    </a:lnTo>
                    <a:lnTo>
                      <a:pt x="3312" y="290"/>
                    </a:lnTo>
                    <a:lnTo>
                      <a:pt x="3318" y="290"/>
                    </a:lnTo>
                    <a:lnTo>
                      <a:pt x="3318" y="295"/>
                    </a:lnTo>
                    <a:lnTo>
                      <a:pt x="3324" y="295"/>
                    </a:lnTo>
                    <a:lnTo>
                      <a:pt x="3330" y="295"/>
                    </a:lnTo>
                    <a:lnTo>
                      <a:pt x="3330" y="300"/>
                    </a:lnTo>
                    <a:lnTo>
                      <a:pt x="3336" y="300"/>
                    </a:lnTo>
                    <a:lnTo>
                      <a:pt x="3336" y="305"/>
                    </a:lnTo>
                    <a:lnTo>
                      <a:pt x="3342" y="305"/>
                    </a:lnTo>
                    <a:lnTo>
                      <a:pt x="3348" y="309"/>
                    </a:lnTo>
                    <a:lnTo>
                      <a:pt x="3354" y="309"/>
                    </a:lnTo>
                    <a:lnTo>
                      <a:pt x="3354" y="314"/>
                    </a:lnTo>
                    <a:lnTo>
                      <a:pt x="3360" y="314"/>
                    </a:lnTo>
                    <a:lnTo>
                      <a:pt x="3366" y="314"/>
                    </a:lnTo>
                    <a:lnTo>
                      <a:pt x="3366" y="319"/>
                    </a:lnTo>
                    <a:lnTo>
                      <a:pt x="3372" y="319"/>
                    </a:lnTo>
                    <a:lnTo>
                      <a:pt x="3378" y="319"/>
                    </a:lnTo>
                    <a:lnTo>
                      <a:pt x="3378" y="324"/>
                    </a:lnTo>
                    <a:lnTo>
                      <a:pt x="3384" y="324"/>
                    </a:lnTo>
                    <a:lnTo>
                      <a:pt x="3390" y="324"/>
                    </a:lnTo>
                    <a:lnTo>
                      <a:pt x="3396" y="324"/>
                    </a:lnTo>
                    <a:lnTo>
                      <a:pt x="3402" y="324"/>
                    </a:lnTo>
                    <a:lnTo>
                      <a:pt x="3408" y="319"/>
                    </a:lnTo>
                    <a:lnTo>
                      <a:pt x="3414" y="319"/>
                    </a:lnTo>
                    <a:lnTo>
                      <a:pt x="3420" y="319"/>
                    </a:lnTo>
                    <a:lnTo>
                      <a:pt x="3426" y="319"/>
                    </a:lnTo>
                    <a:lnTo>
                      <a:pt x="3426" y="314"/>
                    </a:lnTo>
                    <a:lnTo>
                      <a:pt x="3432" y="314"/>
                    </a:lnTo>
                    <a:lnTo>
                      <a:pt x="3438" y="314"/>
                    </a:lnTo>
                    <a:lnTo>
                      <a:pt x="3444" y="314"/>
                    </a:lnTo>
                    <a:lnTo>
                      <a:pt x="3444" y="309"/>
                    </a:lnTo>
                    <a:lnTo>
                      <a:pt x="3450" y="309"/>
                    </a:lnTo>
                    <a:lnTo>
                      <a:pt x="3456" y="309"/>
                    </a:lnTo>
                    <a:lnTo>
                      <a:pt x="3462" y="309"/>
                    </a:lnTo>
                    <a:lnTo>
                      <a:pt x="3462" y="305"/>
                    </a:lnTo>
                    <a:lnTo>
                      <a:pt x="3468" y="305"/>
                    </a:lnTo>
                    <a:lnTo>
                      <a:pt x="3474" y="305"/>
                    </a:lnTo>
                    <a:lnTo>
                      <a:pt x="3480" y="305"/>
                    </a:lnTo>
                    <a:lnTo>
                      <a:pt x="3480" y="300"/>
                    </a:lnTo>
                    <a:lnTo>
                      <a:pt x="3486" y="300"/>
                    </a:lnTo>
                    <a:lnTo>
                      <a:pt x="3492" y="300"/>
                    </a:lnTo>
                    <a:lnTo>
                      <a:pt x="3498" y="300"/>
                    </a:lnTo>
                    <a:lnTo>
                      <a:pt x="3504" y="300"/>
                    </a:lnTo>
                    <a:lnTo>
                      <a:pt x="3510" y="300"/>
                    </a:lnTo>
                    <a:lnTo>
                      <a:pt x="3510" y="295"/>
                    </a:lnTo>
                    <a:lnTo>
                      <a:pt x="3516" y="295"/>
                    </a:lnTo>
                    <a:lnTo>
                      <a:pt x="3522" y="295"/>
                    </a:lnTo>
                    <a:lnTo>
                      <a:pt x="3528" y="295"/>
                    </a:lnTo>
                    <a:lnTo>
                      <a:pt x="3534" y="295"/>
                    </a:lnTo>
                    <a:lnTo>
                      <a:pt x="3534" y="300"/>
                    </a:lnTo>
                    <a:lnTo>
                      <a:pt x="3540" y="300"/>
                    </a:lnTo>
                    <a:lnTo>
                      <a:pt x="3546" y="300"/>
                    </a:lnTo>
                    <a:lnTo>
                      <a:pt x="3552" y="300"/>
                    </a:lnTo>
                    <a:lnTo>
                      <a:pt x="3558" y="300"/>
                    </a:lnTo>
                    <a:lnTo>
                      <a:pt x="3564" y="300"/>
                    </a:lnTo>
                    <a:lnTo>
                      <a:pt x="3570" y="300"/>
                    </a:lnTo>
                    <a:lnTo>
                      <a:pt x="3576" y="305"/>
                    </a:lnTo>
                    <a:lnTo>
                      <a:pt x="3582" y="305"/>
                    </a:lnTo>
                    <a:lnTo>
                      <a:pt x="3588" y="305"/>
                    </a:lnTo>
                    <a:lnTo>
                      <a:pt x="3594" y="305"/>
                    </a:lnTo>
                    <a:lnTo>
                      <a:pt x="3600" y="305"/>
                    </a:lnTo>
                    <a:lnTo>
                      <a:pt x="3606" y="305"/>
                    </a:lnTo>
                    <a:lnTo>
                      <a:pt x="3612" y="309"/>
                    </a:lnTo>
                    <a:lnTo>
                      <a:pt x="3618" y="309"/>
                    </a:lnTo>
                    <a:lnTo>
                      <a:pt x="3624" y="309"/>
                    </a:lnTo>
                    <a:lnTo>
                      <a:pt x="3630" y="309"/>
                    </a:lnTo>
                    <a:lnTo>
                      <a:pt x="3636" y="309"/>
                    </a:lnTo>
                    <a:lnTo>
                      <a:pt x="3642" y="309"/>
                    </a:lnTo>
                    <a:lnTo>
                      <a:pt x="3642" y="314"/>
                    </a:lnTo>
                    <a:lnTo>
                      <a:pt x="3648" y="314"/>
                    </a:lnTo>
                    <a:lnTo>
                      <a:pt x="3654" y="314"/>
                    </a:lnTo>
                    <a:lnTo>
                      <a:pt x="3660" y="314"/>
                    </a:lnTo>
                    <a:lnTo>
                      <a:pt x="3666" y="314"/>
                    </a:lnTo>
                    <a:lnTo>
                      <a:pt x="3672" y="314"/>
                    </a:lnTo>
                    <a:lnTo>
                      <a:pt x="3678" y="314"/>
                    </a:lnTo>
                    <a:lnTo>
                      <a:pt x="3678" y="319"/>
                    </a:lnTo>
                    <a:lnTo>
                      <a:pt x="3684" y="319"/>
                    </a:lnTo>
                    <a:lnTo>
                      <a:pt x="3690" y="319"/>
                    </a:lnTo>
                    <a:lnTo>
                      <a:pt x="3696" y="319"/>
                    </a:lnTo>
                    <a:lnTo>
                      <a:pt x="3702" y="319"/>
                    </a:lnTo>
                    <a:lnTo>
                      <a:pt x="3708" y="319"/>
                    </a:lnTo>
                    <a:lnTo>
                      <a:pt x="3714" y="319"/>
                    </a:lnTo>
                    <a:lnTo>
                      <a:pt x="3720" y="319"/>
                    </a:lnTo>
                    <a:lnTo>
                      <a:pt x="3726" y="319"/>
                    </a:lnTo>
                    <a:lnTo>
                      <a:pt x="3732" y="319"/>
                    </a:lnTo>
                    <a:lnTo>
                      <a:pt x="3732" y="324"/>
                    </a:lnTo>
                    <a:lnTo>
                      <a:pt x="3738" y="324"/>
                    </a:lnTo>
                    <a:lnTo>
                      <a:pt x="3744" y="324"/>
                    </a:lnTo>
                    <a:lnTo>
                      <a:pt x="3750" y="324"/>
                    </a:lnTo>
                    <a:lnTo>
                      <a:pt x="3756" y="324"/>
                    </a:lnTo>
                    <a:lnTo>
                      <a:pt x="3762" y="324"/>
                    </a:lnTo>
                    <a:lnTo>
                      <a:pt x="3768" y="324"/>
                    </a:lnTo>
                    <a:lnTo>
                      <a:pt x="3774" y="324"/>
                    </a:lnTo>
                    <a:lnTo>
                      <a:pt x="3780" y="324"/>
                    </a:lnTo>
                    <a:lnTo>
                      <a:pt x="3786" y="324"/>
                    </a:lnTo>
                    <a:lnTo>
                      <a:pt x="3792" y="324"/>
                    </a:lnTo>
                    <a:lnTo>
                      <a:pt x="3798" y="324"/>
                    </a:lnTo>
                    <a:lnTo>
                      <a:pt x="3804" y="324"/>
                    </a:lnTo>
                    <a:lnTo>
                      <a:pt x="3810" y="324"/>
                    </a:lnTo>
                    <a:lnTo>
                      <a:pt x="3816" y="324"/>
                    </a:lnTo>
                    <a:lnTo>
                      <a:pt x="3822" y="324"/>
                    </a:lnTo>
                    <a:lnTo>
                      <a:pt x="3822" y="319"/>
                    </a:lnTo>
                    <a:lnTo>
                      <a:pt x="3828" y="319"/>
                    </a:lnTo>
                    <a:lnTo>
                      <a:pt x="3834" y="319"/>
                    </a:lnTo>
                    <a:lnTo>
                      <a:pt x="3840" y="319"/>
                    </a:lnTo>
                    <a:lnTo>
                      <a:pt x="3846" y="319"/>
                    </a:lnTo>
                    <a:lnTo>
                      <a:pt x="3852" y="319"/>
                    </a:lnTo>
                    <a:lnTo>
                      <a:pt x="3858" y="319"/>
                    </a:lnTo>
                    <a:lnTo>
                      <a:pt x="3858" y="314"/>
                    </a:lnTo>
                    <a:lnTo>
                      <a:pt x="3864" y="314"/>
                    </a:lnTo>
                    <a:lnTo>
                      <a:pt x="3870" y="314"/>
                    </a:lnTo>
                    <a:lnTo>
                      <a:pt x="3876" y="314"/>
                    </a:lnTo>
                    <a:lnTo>
                      <a:pt x="3882" y="314"/>
                    </a:lnTo>
                    <a:lnTo>
                      <a:pt x="3888" y="314"/>
                    </a:lnTo>
                    <a:lnTo>
                      <a:pt x="3888" y="309"/>
                    </a:lnTo>
                    <a:lnTo>
                      <a:pt x="3894" y="309"/>
                    </a:lnTo>
                    <a:lnTo>
                      <a:pt x="3900" y="309"/>
                    </a:lnTo>
                    <a:lnTo>
                      <a:pt x="3906" y="309"/>
                    </a:lnTo>
                    <a:lnTo>
                      <a:pt x="3912" y="309"/>
                    </a:lnTo>
                    <a:lnTo>
                      <a:pt x="3912" y="305"/>
                    </a:lnTo>
                    <a:lnTo>
                      <a:pt x="3918" y="305"/>
                    </a:lnTo>
                    <a:lnTo>
                      <a:pt x="3924" y="305"/>
                    </a:lnTo>
                    <a:lnTo>
                      <a:pt x="3930" y="305"/>
                    </a:lnTo>
                    <a:lnTo>
                      <a:pt x="3936" y="305"/>
                    </a:lnTo>
                    <a:lnTo>
                      <a:pt x="3936" y="300"/>
                    </a:lnTo>
                    <a:lnTo>
                      <a:pt x="3942" y="300"/>
                    </a:lnTo>
                    <a:lnTo>
                      <a:pt x="3948" y="300"/>
                    </a:lnTo>
                    <a:lnTo>
                      <a:pt x="3954" y="300"/>
                    </a:lnTo>
                    <a:lnTo>
                      <a:pt x="3960" y="300"/>
                    </a:lnTo>
                    <a:lnTo>
                      <a:pt x="3960" y="295"/>
                    </a:lnTo>
                    <a:lnTo>
                      <a:pt x="3966" y="295"/>
                    </a:lnTo>
                    <a:lnTo>
                      <a:pt x="3972" y="295"/>
                    </a:lnTo>
                    <a:lnTo>
                      <a:pt x="3978" y="295"/>
                    </a:lnTo>
                    <a:lnTo>
                      <a:pt x="3978" y="290"/>
                    </a:lnTo>
                    <a:lnTo>
                      <a:pt x="3984" y="290"/>
                    </a:lnTo>
                    <a:lnTo>
                      <a:pt x="3990" y="290"/>
                    </a:lnTo>
                    <a:lnTo>
                      <a:pt x="3990" y="286"/>
                    </a:lnTo>
                    <a:lnTo>
                      <a:pt x="3996" y="286"/>
                    </a:lnTo>
                    <a:lnTo>
                      <a:pt x="3996" y="281"/>
                    </a:lnTo>
                    <a:lnTo>
                      <a:pt x="4002" y="276"/>
                    </a:lnTo>
                    <a:lnTo>
                      <a:pt x="4008" y="271"/>
                    </a:lnTo>
                    <a:lnTo>
                      <a:pt x="4008" y="267"/>
                    </a:lnTo>
                    <a:lnTo>
                      <a:pt x="4014" y="267"/>
                    </a:lnTo>
                    <a:lnTo>
                      <a:pt x="4014" y="262"/>
                    </a:lnTo>
                    <a:lnTo>
                      <a:pt x="4020" y="257"/>
                    </a:lnTo>
                    <a:lnTo>
                      <a:pt x="4020" y="252"/>
                    </a:lnTo>
                    <a:lnTo>
                      <a:pt x="4026" y="252"/>
                    </a:lnTo>
                    <a:lnTo>
                      <a:pt x="4026" y="247"/>
                    </a:lnTo>
                    <a:lnTo>
                      <a:pt x="4032" y="243"/>
                    </a:lnTo>
                    <a:lnTo>
                      <a:pt x="4032" y="238"/>
                    </a:lnTo>
                    <a:lnTo>
                      <a:pt x="4038" y="238"/>
                    </a:lnTo>
                    <a:lnTo>
                      <a:pt x="4038" y="233"/>
                    </a:lnTo>
                    <a:lnTo>
                      <a:pt x="4044" y="228"/>
                    </a:lnTo>
                    <a:lnTo>
                      <a:pt x="4044" y="224"/>
                    </a:lnTo>
                    <a:lnTo>
                      <a:pt x="4050" y="224"/>
                    </a:lnTo>
                    <a:lnTo>
                      <a:pt x="4050" y="219"/>
                    </a:lnTo>
                    <a:lnTo>
                      <a:pt x="4050" y="214"/>
                    </a:lnTo>
                    <a:lnTo>
                      <a:pt x="4056" y="214"/>
                    </a:lnTo>
                    <a:lnTo>
                      <a:pt x="4056" y="209"/>
                    </a:lnTo>
                    <a:lnTo>
                      <a:pt x="4056" y="205"/>
                    </a:lnTo>
                    <a:lnTo>
                      <a:pt x="4062" y="205"/>
                    </a:lnTo>
                    <a:lnTo>
                      <a:pt x="4062" y="200"/>
                    </a:lnTo>
                    <a:lnTo>
                      <a:pt x="4068" y="195"/>
                    </a:lnTo>
                    <a:lnTo>
                      <a:pt x="4068" y="190"/>
                    </a:lnTo>
                    <a:lnTo>
                      <a:pt x="4074" y="190"/>
                    </a:lnTo>
                    <a:lnTo>
                      <a:pt x="4074" y="186"/>
                    </a:lnTo>
                    <a:lnTo>
                      <a:pt x="4074" y="181"/>
                    </a:lnTo>
                    <a:lnTo>
                      <a:pt x="4080" y="181"/>
                    </a:lnTo>
                    <a:lnTo>
                      <a:pt x="4080" y="176"/>
                    </a:lnTo>
                    <a:lnTo>
                      <a:pt x="4080" y="171"/>
                    </a:lnTo>
                    <a:lnTo>
                      <a:pt x="4086" y="171"/>
                    </a:lnTo>
                    <a:lnTo>
                      <a:pt x="4086" y="167"/>
                    </a:lnTo>
                    <a:lnTo>
                      <a:pt x="4086" y="162"/>
                    </a:lnTo>
                    <a:lnTo>
                      <a:pt x="4092" y="162"/>
                    </a:lnTo>
                    <a:lnTo>
                      <a:pt x="4092" y="157"/>
                    </a:lnTo>
                    <a:lnTo>
                      <a:pt x="4092" y="152"/>
                    </a:lnTo>
                    <a:lnTo>
                      <a:pt x="4098" y="152"/>
                    </a:lnTo>
                    <a:lnTo>
                      <a:pt x="4098" y="148"/>
                    </a:lnTo>
                    <a:lnTo>
                      <a:pt x="4098" y="143"/>
                    </a:lnTo>
                    <a:lnTo>
                      <a:pt x="4104" y="143"/>
                    </a:lnTo>
                    <a:lnTo>
                      <a:pt x="4104" y="138"/>
                    </a:lnTo>
                    <a:lnTo>
                      <a:pt x="4104" y="133"/>
                    </a:lnTo>
                    <a:lnTo>
                      <a:pt x="4110" y="133"/>
                    </a:lnTo>
                    <a:lnTo>
                      <a:pt x="4110" y="129"/>
                    </a:lnTo>
                    <a:lnTo>
                      <a:pt x="4110" y="124"/>
                    </a:lnTo>
                    <a:lnTo>
                      <a:pt x="4116" y="119"/>
                    </a:lnTo>
                    <a:lnTo>
                      <a:pt x="4116" y="114"/>
                    </a:lnTo>
                    <a:lnTo>
                      <a:pt x="4122" y="110"/>
                    </a:lnTo>
                    <a:lnTo>
                      <a:pt x="4122" y="105"/>
                    </a:lnTo>
                    <a:lnTo>
                      <a:pt x="4122" y="100"/>
                    </a:lnTo>
                    <a:lnTo>
                      <a:pt x="4128" y="100"/>
                    </a:lnTo>
                    <a:lnTo>
                      <a:pt x="4128" y="95"/>
                    </a:lnTo>
                    <a:lnTo>
                      <a:pt x="4128" y="91"/>
                    </a:lnTo>
                    <a:lnTo>
                      <a:pt x="4134" y="86"/>
                    </a:lnTo>
                    <a:lnTo>
                      <a:pt x="4134" y="81"/>
                    </a:lnTo>
                    <a:lnTo>
                      <a:pt x="4140" y="76"/>
                    </a:lnTo>
                    <a:lnTo>
                      <a:pt x="4140" y="72"/>
                    </a:lnTo>
                    <a:lnTo>
                      <a:pt x="4140" y="67"/>
                    </a:lnTo>
                    <a:lnTo>
                      <a:pt x="4146" y="67"/>
                    </a:lnTo>
                    <a:lnTo>
                      <a:pt x="4146" y="62"/>
                    </a:lnTo>
                    <a:lnTo>
                      <a:pt x="4146" y="57"/>
                    </a:lnTo>
                    <a:lnTo>
                      <a:pt x="4152" y="53"/>
                    </a:lnTo>
                    <a:lnTo>
                      <a:pt x="4152" y="48"/>
                    </a:lnTo>
                    <a:lnTo>
                      <a:pt x="4152" y="43"/>
                    </a:lnTo>
                    <a:lnTo>
                      <a:pt x="4158" y="43"/>
                    </a:lnTo>
                    <a:lnTo>
                      <a:pt x="4158" y="38"/>
                    </a:lnTo>
                    <a:lnTo>
                      <a:pt x="4158" y="34"/>
                    </a:lnTo>
                    <a:lnTo>
                      <a:pt x="4164" y="29"/>
                    </a:lnTo>
                    <a:lnTo>
                      <a:pt x="4164" y="24"/>
                    </a:lnTo>
                    <a:lnTo>
                      <a:pt x="4164" y="19"/>
                    </a:lnTo>
                    <a:lnTo>
                      <a:pt x="4170" y="19"/>
                    </a:lnTo>
                    <a:lnTo>
                      <a:pt x="4170" y="14"/>
                    </a:lnTo>
                    <a:lnTo>
                      <a:pt x="4170" y="10"/>
                    </a:lnTo>
                    <a:lnTo>
                      <a:pt x="4176" y="5"/>
                    </a:lnTo>
                    <a:lnTo>
                      <a:pt x="4176" y="0"/>
                    </a:lnTo>
                    <a:lnTo>
                      <a:pt x="4182" y="0"/>
                    </a:lnTo>
                    <a:lnTo>
                      <a:pt x="4188" y="0"/>
                    </a:lnTo>
                    <a:lnTo>
                      <a:pt x="4194" y="5"/>
                    </a:lnTo>
                    <a:lnTo>
                      <a:pt x="4194" y="10"/>
                    </a:lnTo>
                    <a:lnTo>
                      <a:pt x="4200" y="14"/>
                    </a:lnTo>
                    <a:lnTo>
                      <a:pt x="4200" y="19"/>
                    </a:lnTo>
                    <a:lnTo>
                      <a:pt x="4200" y="24"/>
                    </a:lnTo>
                    <a:lnTo>
                      <a:pt x="4206" y="24"/>
                    </a:lnTo>
                    <a:lnTo>
                      <a:pt x="4206" y="29"/>
                    </a:lnTo>
                    <a:lnTo>
                      <a:pt x="4206" y="34"/>
                    </a:lnTo>
                    <a:lnTo>
                      <a:pt x="4212" y="34"/>
                    </a:lnTo>
                    <a:lnTo>
                      <a:pt x="4212" y="38"/>
                    </a:lnTo>
                    <a:lnTo>
                      <a:pt x="4212" y="43"/>
                    </a:lnTo>
                    <a:lnTo>
                      <a:pt x="4218" y="43"/>
                    </a:lnTo>
                    <a:lnTo>
                      <a:pt x="4218" y="48"/>
                    </a:lnTo>
                    <a:lnTo>
                      <a:pt x="4218" y="53"/>
                    </a:lnTo>
                    <a:lnTo>
                      <a:pt x="4224" y="53"/>
                    </a:lnTo>
                    <a:lnTo>
                      <a:pt x="4224" y="57"/>
                    </a:lnTo>
                    <a:lnTo>
                      <a:pt x="4224" y="62"/>
                    </a:lnTo>
                    <a:lnTo>
                      <a:pt x="4230" y="62"/>
                    </a:lnTo>
                    <a:lnTo>
                      <a:pt x="4230" y="67"/>
                    </a:lnTo>
                    <a:lnTo>
                      <a:pt x="4230" y="72"/>
                    </a:lnTo>
                    <a:lnTo>
                      <a:pt x="4236" y="72"/>
                    </a:lnTo>
                    <a:lnTo>
                      <a:pt x="4236" y="76"/>
                    </a:lnTo>
                    <a:lnTo>
                      <a:pt x="4236" y="81"/>
                    </a:lnTo>
                    <a:lnTo>
                      <a:pt x="4242" y="81"/>
                    </a:lnTo>
                    <a:lnTo>
                      <a:pt x="4242" y="86"/>
                    </a:lnTo>
                    <a:lnTo>
                      <a:pt x="4242" y="91"/>
                    </a:lnTo>
                    <a:lnTo>
                      <a:pt x="4248" y="91"/>
                    </a:lnTo>
                    <a:lnTo>
                      <a:pt x="4248" y="95"/>
                    </a:lnTo>
                    <a:lnTo>
                      <a:pt x="4248" y="100"/>
                    </a:lnTo>
                    <a:lnTo>
                      <a:pt x="4254" y="100"/>
                    </a:lnTo>
                    <a:lnTo>
                      <a:pt x="4254" y="105"/>
                    </a:lnTo>
                    <a:lnTo>
                      <a:pt x="4260" y="110"/>
                    </a:lnTo>
                    <a:lnTo>
                      <a:pt x="4260" y="114"/>
                    </a:lnTo>
                    <a:lnTo>
                      <a:pt x="4266" y="119"/>
                    </a:lnTo>
                    <a:lnTo>
                      <a:pt x="4266" y="124"/>
                    </a:lnTo>
                    <a:lnTo>
                      <a:pt x="4272" y="124"/>
                    </a:lnTo>
                    <a:lnTo>
                      <a:pt x="4272" y="129"/>
                    </a:lnTo>
                    <a:lnTo>
                      <a:pt x="4272" y="133"/>
                    </a:lnTo>
                    <a:lnTo>
                      <a:pt x="4278" y="133"/>
                    </a:lnTo>
                    <a:lnTo>
                      <a:pt x="4278" y="138"/>
                    </a:lnTo>
                    <a:lnTo>
                      <a:pt x="4284" y="143"/>
                    </a:lnTo>
                    <a:lnTo>
                      <a:pt x="4284" y="148"/>
                    </a:lnTo>
                    <a:lnTo>
                      <a:pt x="4290" y="148"/>
                    </a:lnTo>
                    <a:lnTo>
                      <a:pt x="4290" y="152"/>
                    </a:lnTo>
                    <a:lnTo>
                      <a:pt x="4296" y="157"/>
                    </a:lnTo>
                    <a:lnTo>
                      <a:pt x="4296" y="162"/>
                    </a:lnTo>
                    <a:lnTo>
                      <a:pt x="4302" y="162"/>
                    </a:lnTo>
                    <a:lnTo>
                      <a:pt x="4302" y="167"/>
                    </a:lnTo>
                    <a:lnTo>
                      <a:pt x="4302" y="171"/>
                    </a:lnTo>
                    <a:lnTo>
                      <a:pt x="4308" y="171"/>
                    </a:lnTo>
                    <a:lnTo>
                      <a:pt x="4308" y="176"/>
                    </a:lnTo>
                    <a:lnTo>
                      <a:pt x="4314" y="176"/>
                    </a:lnTo>
                    <a:lnTo>
                      <a:pt x="4314" y="181"/>
                    </a:lnTo>
                    <a:lnTo>
                      <a:pt x="4314" y="186"/>
                    </a:lnTo>
                    <a:lnTo>
                      <a:pt x="4320" y="186"/>
                    </a:lnTo>
                    <a:lnTo>
                      <a:pt x="4320" y="190"/>
                    </a:lnTo>
                    <a:lnTo>
                      <a:pt x="4326" y="190"/>
                    </a:lnTo>
                    <a:lnTo>
                      <a:pt x="4326" y="195"/>
                    </a:lnTo>
                    <a:lnTo>
                      <a:pt x="4332" y="200"/>
                    </a:lnTo>
                    <a:lnTo>
                      <a:pt x="4332" y="205"/>
                    </a:lnTo>
                    <a:lnTo>
                      <a:pt x="4338" y="205"/>
                    </a:lnTo>
                    <a:lnTo>
                      <a:pt x="4338" y="209"/>
                    </a:lnTo>
                    <a:lnTo>
                      <a:pt x="4344" y="209"/>
                    </a:lnTo>
                    <a:lnTo>
                      <a:pt x="4344" y="214"/>
                    </a:lnTo>
                    <a:lnTo>
                      <a:pt x="4350" y="214"/>
                    </a:lnTo>
                    <a:lnTo>
                      <a:pt x="4350" y="219"/>
                    </a:lnTo>
                    <a:lnTo>
                      <a:pt x="4350" y="224"/>
                    </a:lnTo>
                    <a:lnTo>
                      <a:pt x="4356" y="224"/>
                    </a:lnTo>
                    <a:lnTo>
                      <a:pt x="4356" y="228"/>
                    </a:lnTo>
                    <a:lnTo>
                      <a:pt x="4362" y="228"/>
                    </a:lnTo>
                    <a:lnTo>
                      <a:pt x="4362" y="233"/>
                    </a:lnTo>
                    <a:lnTo>
                      <a:pt x="4368" y="233"/>
                    </a:lnTo>
                    <a:lnTo>
                      <a:pt x="4368" y="238"/>
                    </a:lnTo>
                    <a:lnTo>
                      <a:pt x="4374" y="238"/>
                    </a:lnTo>
                    <a:lnTo>
                      <a:pt x="4374" y="243"/>
                    </a:lnTo>
                    <a:lnTo>
                      <a:pt x="4380" y="243"/>
                    </a:lnTo>
                    <a:lnTo>
                      <a:pt x="4380" y="247"/>
                    </a:lnTo>
                    <a:lnTo>
                      <a:pt x="4386" y="247"/>
                    </a:lnTo>
                    <a:lnTo>
                      <a:pt x="4386" y="252"/>
                    </a:lnTo>
                    <a:lnTo>
                      <a:pt x="4392" y="252"/>
                    </a:lnTo>
                    <a:lnTo>
                      <a:pt x="4392" y="257"/>
                    </a:lnTo>
                    <a:lnTo>
                      <a:pt x="4398" y="257"/>
                    </a:lnTo>
                    <a:lnTo>
                      <a:pt x="4398" y="262"/>
                    </a:lnTo>
                    <a:lnTo>
                      <a:pt x="4404" y="262"/>
                    </a:lnTo>
                    <a:lnTo>
                      <a:pt x="4404" y="267"/>
                    </a:lnTo>
                    <a:lnTo>
                      <a:pt x="4410" y="267"/>
                    </a:lnTo>
                    <a:lnTo>
                      <a:pt x="4410" y="271"/>
                    </a:lnTo>
                    <a:lnTo>
                      <a:pt x="4416" y="271"/>
                    </a:lnTo>
                    <a:lnTo>
                      <a:pt x="4416" y="276"/>
                    </a:lnTo>
                    <a:lnTo>
                      <a:pt x="4422" y="276"/>
                    </a:lnTo>
                    <a:lnTo>
                      <a:pt x="4422" y="281"/>
                    </a:lnTo>
                    <a:lnTo>
                      <a:pt x="4428" y="281"/>
                    </a:lnTo>
                    <a:lnTo>
                      <a:pt x="4428" y="286"/>
                    </a:lnTo>
                    <a:lnTo>
                      <a:pt x="4434" y="286"/>
                    </a:lnTo>
                    <a:lnTo>
                      <a:pt x="4434" y="290"/>
                    </a:lnTo>
                    <a:lnTo>
                      <a:pt x="4440" y="290"/>
                    </a:lnTo>
                    <a:lnTo>
                      <a:pt x="4440" y="295"/>
                    </a:lnTo>
                    <a:lnTo>
                      <a:pt x="4446" y="295"/>
                    </a:lnTo>
                    <a:lnTo>
                      <a:pt x="4452" y="300"/>
                    </a:lnTo>
                    <a:lnTo>
                      <a:pt x="4458" y="300"/>
                    </a:lnTo>
                    <a:lnTo>
                      <a:pt x="4458" y="305"/>
                    </a:lnTo>
                    <a:lnTo>
                      <a:pt x="4464" y="305"/>
                    </a:lnTo>
                    <a:lnTo>
                      <a:pt x="4464" y="309"/>
                    </a:lnTo>
                    <a:lnTo>
                      <a:pt x="4470" y="309"/>
                    </a:lnTo>
                    <a:lnTo>
                      <a:pt x="4476" y="314"/>
                    </a:lnTo>
                    <a:lnTo>
                      <a:pt x="4482" y="314"/>
                    </a:lnTo>
                    <a:lnTo>
                      <a:pt x="4482" y="319"/>
                    </a:lnTo>
                    <a:lnTo>
                      <a:pt x="4488" y="319"/>
                    </a:lnTo>
                    <a:lnTo>
                      <a:pt x="4494" y="324"/>
                    </a:lnTo>
                    <a:lnTo>
                      <a:pt x="4500" y="324"/>
                    </a:lnTo>
                    <a:lnTo>
                      <a:pt x="4500" y="328"/>
                    </a:lnTo>
                    <a:lnTo>
                      <a:pt x="4506" y="328"/>
                    </a:lnTo>
                    <a:lnTo>
                      <a:pt x="4512" y="328"/>
                    </a:lnTo>
                    <a:lnTo>
                      <a:pt x="4512" y="333"/>
                    </a:lnTo>
                    <a:lnTo>
                      <a:pt x="4518" y="333"/>
                    </a:lnTo>
                    <a:lnTo>
                      <a:pt x="4524" y="333"/>
                    </a:lnTo>
                    <a:lnTo>
                      <a:pt x="4524" y="338"/>
                    </a:lnTo>
                    <a:lnTo>
                      <a:pt x="4530" y="338"/>
                    </a:lnTo>
                    <a:lnTo>
                      <a:pt x="4536" y="338"/>
                    </a:lnTo>
                    <a:lnTo>
                      <a:pt x="4536" y="343"/>
                    </a:lnTo>
                    <a:lnTo>
                      <a:pt x="4542" y="343"/>
                    </a:lnTo>
                    <a:lnTo>
                      <a:pt x="4548" y="343"/>
                    </a:lnTo>
                    <a:lnTo>
                      <a:pt x="4554" y="343"/>
                    </a:lnTo>
                    <a:lnTo>
                      <a:pt x="4554" y="347"/>
                    </a:lnTo>
                    <a:lnTo>
                      <a:pt x="4560" y="347"/>
                    </a:lnTo>
                    <a:lnTo>
                      <a:pt x="4566" y="347"/>
                    </a:lnTo>
                    <a:lnTo>
                      <a:pt x="4572" y="347"/>
                    </a:lnTo>
                    <a:lnTo>
                      <a:pt x="4572" y="352"/>
                    </a:lnTo>
                    <a:lnTo>
                      <a:pt x="4578" y="352"/>
                    </a:lnTo>
                    <a:lnTo>
                      <a:pt x="4584" y="352"/>
                    </a:lnTo>
                    <a:lnTo>
                      <a:pt x="4590" y="352"/>
                    </a:lnTo>
                    <a:lnTo>
                      <a:pt x="4596" y="352"/>
                    </a:lnTo>
                    <a:lnTo>
                      <a:pt x="4602" y="352"/>
                    </a:lnTo>
                    <a:lnTo>
                      <a:pt x="4602" y="357"/>
                    </a:lnTo>
                    <a:lnTo>
                      <a:pt x="4608" y="357"/>
                    </a:lnTo>
                    <a:lnTo>
                      <a:pt x="4614" y="357"/>
                    </a:lnTo>
                    <a:lnTo>
                      <a:pt x="4620" y="357"/>
                    </a:lnTo>
                    <a:lnTo>
                      <a:pt x="4626" y="357"/>
                    </a:lnTo>
                    <a:lnTo>
                      <a:pt x="4632" y="357"/>
                    </a:lnTo>
                    <a:lnTo>
                      <a:pt x="4638" y="357"/>
                    </a:lnTo>
                    <a:lnTo>
                      <a:pt x="4638" y="352"/>
                    </a:lnTo>
                    <a:lnTo>
                      <a:pt x="4644" y="352"/>
                    </a:lnTo>
                    <a:lnTo>
                      <a:pt x="4650" y="352"/>
                    </a:lnTo>
                    <a:lnTo>
                      <a:pt x="4656" y="352"/>
                    </a:lnTo>
                    <a:lnTo>
                      <a:pt x="4662" y="352"/>
                    </a:lnTo>
                    <a:lnTo>
                      <a:pt x="4662" y="347"/>
                    </a:lnTo>
                    <a:lnTo>
                      <a:pt x="4668" y="347"/>
                    </a:lnTo>
                    <a:lnTo>
                      <a:pt x="4674" y="347"/>
                    </a:lnTo>
                    <a:lnTo>
                      <a:pt x="4680" y="347"/>
                    </a:lnTo>
                    <a:lnTo>
                      <a:pt x="4680" y="343"/>
                    </a:lnTo>
                    <a:lnTo>
                      <a:pt x="4686" y="343"/>
                    </a:lnTo>
                    <a:lnTo>
                      <a:pt x="4692" y="343"/>
                    </a:lnTo>
                    <a:lnTo>
                      <a:pt x="4698" y="343"/>
                    </a:lnTo>
                    <a:lnTo>
                      <a:pt x="4698" y="338"/>
                    </a:lnTo>
                    <a:lnTo>
                      <a:pt x="4704" y="338"/>
                    </a:lnTo>
                    <a:lnTo>
                      <a:pt x="4710" y="338"/>
                    </a:lnTo>
                    <a:lnTo>
                      <a:pt x="4716" y="338"/>
                    </a:lnTo>
                    <a:lnTo>
                      <a:pt x="4722" y="338"/>
                    </a:lnTo>
                    <a:lnTo>
                      <a:pt x="4728" y="338"/>
                    </a:lnTo>
                    <a:lnTo>
                      <a:pt x="4734" y="338"/>
                    </a:lnTo>
                    <a:lnTo>
                      <a:pt x="4740" y="338"/>
                    </a:lnTo>
                    <a:lnTo>
                      <a:pt x="4746" y="338"/>
                    </a:lnTo>
                    <a:lnTo>
                      <a:pt x="4752" y="338"/>
                    </a:lnTo>
                    <a:lnTo>
                      <a:pt x="4758" y="338"/>
                    </a:lnTo>
                    <a:lnTo>
                      <a:pt x="4764" y="338"/>
                    </a:lnTo>
                    <a:lnTo>
                      <a:pt x="4770" y="338"/>
                    </a:lnTo>
                    <a:lnTo>
                      <a:pt x="4776" y="338"/>
                    </a:lnTo>
                    <a:lnTo>
                      <a:pt x="4782" y="338"/>
                    </a:lnTo>
                    <a:lnTo>
                      <a:pt x="4788" y="338"/>
                    </a:lnTo>
                    <a:lnTo>
                      <a:pt x="4794" y="338"/>
                    </a:lnTo>
                    <a:lnTo>
                      <a:pt x="4800" y="338"/>
                    </a:lnTo>
                    <a:lnTo>
                      <a:pt x="4806" y="338"/>
                    </a:lnTo>
                    <a:lnTo>
                      <a:pt x="4812" y="338"/>
                    </a:lnTo>
                    <a:lnTo>
                      <a:pt x="4818" y="338"/>
                    </a:lnTo>
                    <a:lnTo>
                      <a:pt x="4818" y="333"/>
                    </a:lnTo>
                    <a:lnTo>
                      <a:pt x="4824" y="333"/>
                    </a:lnTo>
                    <a:lnTo>
                      <a:pt x="4830" y="333"/>
                    </a:lnTo>
                    <a:lnTo>
                      <a:pt x="4830" y="328"/>
                    </a:lnTo>
                    <a:lnTo>
                      <a:pt x="4836" y="328"/>
                    </a:lnTo>
                    <a:lnTo>
                      <a:pt x="4842" y="324"/>
                    </a:lnTo>
                    <a:lnTo>
                      <a:pt x="4848" y="324"/>
                    </a:lnTo>
                    <a:lnTo>
                      <a:pt x="4848" y="319"/>
                    </a:lnTo>
                    <a:lnTo>
                      <a:pt x="4854" y="319"/>
                    </a:lnTo>
                    <a:lnTo>
                      <a:pt x="4854" y="314"/>
                    </a:lnTo>
                    <a:lnTo>
                      <a:pt x="4860" y="314"/>
                    </a:lnTo>
                    <a:lnTo>
                      <a:pt x="4866" y="314"/>
                    </a:lnTo>
                    <a:lnTo>
                      <a:pt x="4866" y="309"/>
                    </a:lnTo>
                    <a:lnTo>
                      <a:pt x="4872" y="309"/>
                    </a:lnTo>
                    <a:lnTo>
                      <a:pt x="4872" y="305"/>
                    </a:lnTo>
                    <a:lnTo>
                      <a:pt x="4878" y="305"/>
                    </a:lnTo>
                    <a:lnTo>
                      <a:pt x="4878" y="300"/>
                    </a:lnTo>
                    <a:lnTo>
                      <a:pt x="4884" y="300"/>
                    </a:lnTo>
                    <a:lnTo>
                      <a:pt x="4884" y="295"/>
                    </a:lnTo>
                    <a:lnTo>
                      <a:pt x="4890" y="295"/>
                    </a:lnTo>
                    <a:lnTo>
                      <a:pt x="4890" y="290"/>
                    </a:lnTo>
                    <a:lnTo>
                      <a:pt x="4896" y="290"/>
                    </a:lnTo>
                    <a:lnTo>
                      <a:pt x="4896" y="286"/>
                    </a:lnTo>
                    <a:lnTo>
                      <a:pt x="4902" y="286"/>
                    </a:lnTo>
                    <a:lnTo>
                      <a:pt x="4902" y="281"/>
                    </a:lnTo>
                    <a:lnTo>
                      <a:pt x="4908" y="281"/>
                    </a:lnTo>
                    <a:lnTo>
                      <a:pt x="4908" y="276"/>
                    </a:lnTo>
                    <a:lnTo>
                      <a:pt x="4914" y="276"/>
                    </a:lnTo>
                    <a:lnTo>
                      <a:pt x="4914" y="271"/>
                    </a:lnTo>
                    <a:lnTo>
                      <a:pt x="4920" y="271"/>
                    </a:lnTo>
                    <a:lnTo>
                      <a:pt x="4920" y="267"/>
                    </a:lnTo>
                    <a:lnTo>
                      <a:pt x="4926" y="267"/>
                    </a:lnTo>
                    <a:lnTo>
                      <a:pt x="4926" y="262"/>
                    </a:lnTo>
                    <a:lnTo>
                      <a:pt x="4932" y="262"/>
                    </a:lnTo>
                    <a:lnTo>
                      <a:pt x="4932" y="257"/>
                    </a:lnTo>
                    <a:lnTo>
                      <a:pt x="4938" y="252"/>
                    </a:lnTo>
                    <a:lnTo>
                      <a:pt x="4938" y="247"/>
                    </a:lnTo>
                    <a:lnTo>
                      <a:pt x="4944" y="247"/>
                    </a:lnTo>
                    <a:lnTo>
                      <a:pt x="4944" y="243"/>
                    </a:lnTo>
                    <a:lnTo>
                      <a:pt x="4950" y="243"/>
                    </a:lnTo>
                    <a:lnTo>
                      <a:pt x="4950" y="238"/>
                    </a:lnTo>
                    <a:lnTo>
                      <a:pt x="4956" y="238"/>
                    </a:lnTo>
                    <a:lnTo>
                      <a:pt x="4956" y="233"/>
                    </a:lnTo>
                    <a:lnTo>
                      <a:pt x="4962" y="228"/>
                    </a:lnTo>
                    <a:lnTo>
                      <a:pt x="4962" y="224"/>
                    </a:lnTo>
                    <a:lnTo>
                      <a:pt x="4968" y="224"/>
                    </a:lnTo>
                    <a:lnTo>
                      <a:pt x="4968" y="219"/>
                    </a:lnTo>
                    <a:lnTo>
                      <a:pt x="4974" y="219"/>
                    </a:lnTo>
                    <a:lnTo>
                      <a:pt x="4974" y="214"/>
                    </a:lnTo>
                    <a:lnTo>
                      <a:pt x="4974" y="209"/>
                    </a:lnTo>
                    <a:lnTo>
                      <a:pt x="4980" y="209"/>
                    </a:lnTo>
                    <a:lnTo>
                      <a:pt x="4980" y="205"/>
                    </a:lnTo>
                    <a:lnTo>
                      <a:pt x="4986" y="200"/>
                    </a:lnTo>
                    <a:lnTo>
                      <a:pt x="4986" y="195"/>
                    </a:lnTo>
                    <a:lnTo>
                      <a:pt x="4992" y="195"/>
                    </a:lnTo>
                    <a:lnTo>
                      <a:pt x="4992" y="190"/>
                    </a:lnTo>
                    <a:lnTo>
                      <a:pt x="4998" y="186"/>
                    </a:lnTo>
                    <a:lnTo>
                      <a:pt x="4998" y="181"/>
                    </a:lnTo>
                    <a:lnTo>
                      <a:pt x="5004" y="181"/>
                    </a:lnTo>
                    <a:lnTo>
                      <a:pt x="5004" y="176"/>
                    </a:lnTo>
                    <a:lnTo>
                      <a:pt x="5004" y="171"/>
                    </a:lnTo>
                    <a:lnTo>
                      <a:pt x="5010" y="171"/>
                    </a:lnTo>
                    <a:lnTo>
                      <a:pt x="5010" y="167"/>
                    </a:lnTo>
                    <a:lnTo>
                      <a:pt x="5016" y="162"/>
                    </a:lnTo>
                    <a:lnTo>
                      <a:pt x="5016" y="157"/>
                    </a:lnTo>
                    <a:lnTo>
                      <a:pt x="5022" y="152"/>
                    </a:lnTo>
                    <a:lnTo>
                      <a:pt x="5022" y="148"/>
                    </a:lnTo>
                    <a:lnTo>
                      <a:pt x="5028" y="148"/>
                    </a:lnTo>
                    <a:lnTo>
                      <a:pt x="5028" y="143"/>
                    </a:lnTo>
                    <a:lnTo>
                      <a:pt x="5028" y="138"/>
                    </a:lnTo>
                    <a:lnTo>
                      <a:pt x="5034" y="138"/>
                    </a:lnTo>
                    <a:lnTo>
                      <a:pt x="5034" y="133"/>
                    </a:lnTo>
                    <a:lnTo>
                      <a:pt x="5040" y="129"/>
                    </a:lnTo>
                    <a:lnTo>
                      <a:pt x="5040" y="124"/>
                    </a:lnTo>
                    <a:lnTo>
                      <a:pt x="5046" y="119"/>
                    </a:lnTo>
                    <a:lnTo>
                      <a:pt x="5046" y="114"/>
                    </a:lnTo>
                    <a:lnTo>
                      <a:pt x="5052" y="110"/>
                    </a:lnTo>
                    <a:lnTo>
                      <a:pt x="5052" y="105"/>
                    </a:lnTo>
                    <a:lnTo>
                      <a:pt x="5058" y="105"/>
                    </a:lnTo>
                    <a:lnTo>
                      <a:pt x="5058" y="100"/>
                    </a:lnTo>
                    <a:lnTo>
                      <a:pt x="5058" y="95"/>
                    </a:lnTo>
                    <a:lnTo>
                      <a:pt x="5064" y="95"/>
                    </a:lnTo>
                    <a:lnTo>
                      <a:pt x="5064" y="91"/>
                    </a:lnTo>
                    <a:lnTo>
                      <a:pt x="5064" y="86"/>
                    </a:lnTo>
                    <a:lnTo>
                      <a:pt x="5070" y="81"/>
                    </a:lnTo>
                    <a:lnTo>
                      <a:pt x="5070" y="76"/>
                    </a:lnTo>
                    <a:lnTo>
                      <a:pt x="5076" y="72"/>
                    </a:lnTo>
                    <a:lnTo>
                      <a:pt x="5076" y="67"/>
                    </a:lnTo>
                    <a:lnTo>
                      <a:pt x="5082" y="62"/>
                    </a:lnTo>
                    <a:lnTo>
                      <a:pt x="5082" y="57"/>
                    </a:lnTo>
                    <a:lnTo>
                      <a:pt x="5088" y="53"/>
                    </a:lnTo>
                    <a:lnTo>
                      <a:pt x="5088" y="48"/>
                    </a:lnTo>
                    <a:lnTo>
                      <a:pt x="5094" y="43"/>
                    </a:lnTo>
                    <a:lnTo>
                      <a:pt x="5094" y="48"/>
                    </a:lnTo>
                    <a:lnTo>
                      <a:pt x="5100" y="48"/>
                    </a:lnTo>
                    <a:lnTo>
                      <a:pt x="5106" y="48"/>
                    </a:lnTo>
                    <a:lnTo>
                      <a:pt x="5112" y="53"/>
                    </a:lnTo>
                    <a:lnTo>
                      <a:pt x="5118" y="53"/>
                    </a:lnTo>
                    <a:lnTo>
                      <a:pt x="5124" y="57"/>
                    </a:lnTo>
                    <a:lnTo>
                      <a:pt x="5130" y="57"/>
                    </a:lnTo>
                    <a:lnTo>
                      <a:pt x="5136" y="57"/>
                    </a:lnTo>
                    <a:lnTo>
                      <a:pt x="5136" y="62"/>
                    </a:lnTo>
                    <a:lnTo>
                      <a:pt x="5142" y="62"/>
                    </a:lnTo>
                    <a:lnTo>
                      <a:pt x="5148" y="62"/>
                    </a:lnTo>
                    <a:lnTo>
                      <a:pt x="5148" y="67"/>
                    </a:lnTo>
                    <a:lnTo>
                      <a:pt x="5154" y="67"/>
                    </a:lnTo>
                    <a:lnTo>
                      <a:pt x="5160" y="67"/>
                    </a:lnTo>
                    <a:lnTo>
                      <a:pt x="5160" y="72"/>
                    </a:lnTo>
                    <a:lnTo>
                      <a:pt x="5166" y="72"/>
                    </a:lnTo>
                    <a:lnTo>
                      <a:pt x="5172" y="72"/>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67" name="Freeform 55">
                <a:extLst>
                  <a:ext uri="{FF2B5EF4-FFF2-40B4-BE49-F238E27FC236}">
                    <a16:creationId xmlns:a16="http://schemas.microsoft.com/office/drawing/2014/main" id="{18B1ED2F-9D4A-B6F5-7C61-7140037E1AFD}"/>
                  </a:ext>
                </a:extLst>
              </p:cNvPr>
              <p:cNvSpPr>
                <a:spLocks/>
              </p:cNvSpPr>
              <p:nvPr/>
            </p:nvSpPr>
            <p:spPr bwMode="auto">
              <a:xfrm>
                <a:off x="296" y="1423"/>
                <a:ext cx="5172" cy="294"/>
              </a:xfrm>
              <a:custGeom>
                <a:avLst/>
                <a:gdLst>
                  <a:gd name="T0" fmla="*/ 78 w 5172"/>
                  <a:gd name="T1" fmla="*/ 57 h 294"/>
                  <a:gd name="T2" fmla="*/ 162 w 5172"/>
                  <a:gd name="T3" fmla="*/ 38 h 294"/>
                  <a:gd name="T4" fmla="*/ 240 w 5172"/>
                  <a:gd name="T5" fmla="*/ 23 h 294"/>
                  <a:gd name="T6" fmla="*/ 324 w 5172"/>
                  <a:gd name="T7" fmla="*/ 109 h 294"/>
                  <a:gd name="T8" fmla="*/ 408 w 5172"/>
                  <a:gd name="T9" fmla="*/ 252 h 294"/>
                  <a:gd name="T10" fmla="*/ 486 w 5172"/>
                  <a:gd name="T11" fmla="*/ 285 h 294"/>
                  <a:gd name="T12" fmla="*/ 570 w 5172"/>
                  <a:gd name="T13" fmla="*/ 166 h 294"/>
                  <a:gd name="T14" fmla="*/ 648 w 5172"/>
                  <a:gd name="T15" fmla="*/ 76 h 294"/>
                  <a:gd name="T16" fmla="*/ 732 w 5172"/>
                  <a:gd name="T17" fmla="*/ 66 h 294"/>
                  <a:gd name="T18" fmla="*/ 816 w 5172"/>
                  <a:gd name="T19" fmla="*/ 71 h 294"/>
                  <a:gd name="T20" fmla="*/ 894 w 5172"/>
                  <a:gd name="T21" fmla="*/ 114 h 294"/>
                  <a:gd name="T22" fmla="*/ 978 w 5172"/>
                  <a:gd name="T23" fmla="*/ 209 h 294"/>
                  <a:gd name="T24" fmla="*/ 1062 w 5172"/>
                  <a:gd name="T25" fmla="*/ 218 h 294"/>
                  <a:gd name="T26" fmla="*/ 1140 w 5172"/>
                  <a:gd name="T27" fmla="*/ 214 h 294"/>
                  <a:gd name="T28" fmla="*/ 1224 w 5172"/>
                  <a:gd name="T29" fmla="*/ 237 h 294"/>
                  <a:gd name="T30" fmla="*/ 1308 w 5172"/>
                  <a:gd name="T31" fmla="*/ 271 h 294"/>
                  <a:gd name="T32" fmla="*/ 1386 w 5172"/>
                  <a:gd name="T33" fmla="*/ 285 h 294"/>
                  <a:gd name="T34" fmla="*/ 1470 w 5172"/>
                  <a:gd name="T35" fmla="*/ 280 h 294"/>
                  <a:gd name="T36" fmla="*/ 1554 w 5172"/>
                  <a:gd name="T37" fmla="*/ 256 h 294"/>
                  <a:gd name="T38" fmla="*/ 1632 w 5172"/>
                  <a:gd name="T39" fmla="*/ 204 h 294"/>
                  <a:gd name="T40" fmla="*/ 1716 w 5172"/>
                  <a:gd name="T41" fmla="*/ 123 h 294"/>
                  <a:gd name="T42" fmla="*/ 1794 w 5172"/>
                  <a:gd name="T43" fmla="*/ 42 h 294"/>
                  <a:gd name="T44" fmla="*/ 1878 w 5172"/>
                  <a:gd name="T45" fmla="*/ 171 h 294"/>
                  <a:gd name="T46" fmla="*/ 1962 w 5172"/>
                  <a:gd name="T47" fmla="*/ 76 h 294"/>
                  <a:gd name="T48" fmla="*/ 2040 w 5172"/>
                  <a:gd name="T49" fmla="*/ 99 h 294"/>
                  <a:gd name="T50" fmla="*/ 2124 w 5172"/>
                  <a:gd name="T51" fmla="*/ 190 h 294"/>
                  <a:gd name="T52" fmla="*/ 2208 w 5172"/>
                  <a:gd name="T53" fmla="*/ 252 h 294"/>
                  <a:gd name="T54" fmla="*/ 2286 w 5172"/>
                  <a:gd name="T55" fmla="*/ 271 h 294"/>
                  <a:gd name="T56" fmla="*/ 2370 w 5172"/>
                  <a:gd name="T57" fmla="*/ 271 h 294"/>
                  <a:gd name="T58" fmla="*/ 2454 w 5172"/>
                  <a:gd name="T59" fmla="*/ 261 h 294"/>
                  <a:gd name="T60" fmla="*/ 2532 w 5172"/>
                  <a:gd name="T61" fmla="*/ 271 h 294"/>
                  <a:gd name="T62" fmla="*/ 2616 w 5172"/>
                  <a:gd name="T63" fmla="*/ 280 h 294"/>
                  <a:gd name="T64" fmla="*/ 2700 w 5172"/>
                  <a:gd name="T65" fmla="*/ 256 h 294"/>
                  <a:gd name="T66" fmla="*/ 2778 w 5172"/>
                  <a:gd name="T67" fmla="*/ 271 h 294"/>
                  <a:gd name="T68" fmla="*/ 2862 w 5172"/>
                  <a:gd name="T69" fmla="*/ 271 h 294"/>
                  <a:gd name="T70" fmla="*/ 2940 w 5172"/>
                  <a:gd name="T71" fmla="*/ 261 h 294"/>
                  <a:gd name="T72" fmla="*/ 3024 w 5172"/>
                  <a:gd name="T73" fmla="*/ 214 h 294"/>
                  <a:gd name="T74" fmla="*/ 3108 w 5172"/>
                  <a:gd name="T75" fmla="*/ 128 h 294"/>
                  <a:gd name="T76" fmla="*/ 3186 w 5172"/>
                  <a:gd name="T77" fmla="*/ 33 h 294"/>
                  <a:gd name="T78" fmla="*/ 3270 w 5172"/>
                  <a:gd name="T79" fmla="*/ 166 h 294"/>
                  <a:gd name="T80" fmla="*/ 3354 w 5172"/>
                  <a:gd name="T81" fmla="*/ 85 h 294"/>
                  <a:gd name="T82" fmla="*/ 3432 w 5172"/>
                  <a:gd name="T83" fmla="*/ 90 h 294"/>
                  <a:gd name="T84" fmla="*/ 3516 w 5172"/>
                  <a:gd name="T85" fmla="*/ 185 h 294"/>
                  <a:gd name="T86" fmla="*/ 3600 w 5172"/>
                  <a:gd name="T87" fmla="*/ 242 h 294"/>
                  <a:gd name="T88" fmla="*/ 3678 w 5172"/>
                  <a:gd name="T89" fmla="*/ 275 h 294"/>
                  <a:gd name="T90" fmla="*/ 3762 w 5172"/>
                  <a:gd name="T91" fmla="*/ 285 h 294"/>
                  <a:gd name="T92" fmla="*/ 3840 w 5172"/>
                  <a:gd name="T93" fmla="*/ 275 h 294"/>
                  <a:gd name="T94" fmla="*/ 3924 w 5172"/>
                  <a:gd name="T95" fmla="*/ 247 h 294"/>
                  <a:gd name="T96" fmla="*/ 4008 w 5172"/>
                  <a:gd name="T97" fmla="*/ 214 h 294"/>
                  <a:gd name="T98" fmla="*/ 4086 w 5172"/>
                  <a:gd name="T99" fmla="*/ 218 h 294"/>
                  <a:gd name="T100" fmla="*/ 4170 w 5172"/>
                  <a:gd name="T101" fmla="*/ 218 h 294"/>
                  <a:gd name="T102" fmla="*/ 4254 w 5172"/>
                  <a:gd name="T103" fmla="*/ 147 h 294"/>
                  <a:gd name="T104" fmla="*/ 4332 w 5172"/>
                  <a:gd name="T105" fmla="*/ 76 h 294"/>
                  <a:gd name="T106" fmla="*/ 4416 w 5172"/>
                  <a:gd name="T107" fmla="*/ 66 h 294"/>
                  <a:gd name="T108" fmla="*/ 4494 w 5172"/>
                  <a:gd name="T109" fmla="*/ 66 h 294"/>
                  <a:gd name="T110" fmla="*/ 4578 w 5172"/>
                  <a:gd name="T111" fmla="*/ 137 h 294"/>
                  <a:gd name="T112" fmla="*/ 4662 w 5172"/>
                  <a:gd name="T113" fmla="*/ 261 h 294"/>
                  <a:gd name="T114" fmla="*/ 4740 w 5172"/>
                  <a:gd name="T115" fmla="*/ 280 h 294"/>
                  <a:gd name="T116" fmla="*/ 4824 w 5172"/>
                  <a:gd name="T117" fmla="*/ 137 h 294"/>
                  <a:gd name="T118" fmla="*/ 4908 w 5172"/>
                  <a:gd name="T119" fmla="*/ 38 h 294"/>
                  <a:gd name="T120" fmla="*/ 4986 w 5172"/>
                  <a:gd name="T121" fmla="*/ 33 h 294"/>
                  <a:gd name="T122" fmla="*/ 5070 w 5172"/>
                  <a:gd name="T123" fmla="*/ 57 h 294"/>
                  <a:gd name="T124" fmla="*/ 5154 w 5172"/>
                  <a:gd name="T125" fmla="*/ 4 h 29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172" h="294">
                    <a:moveTo>
                      <a:pt x="0" y="4"/>
                    </a:moveTo>
                    <a:lnTo>
                      <a:pt x="0" y="4"/>
                    </a:lnTo>
                    <a:lnTo>
                      <a:pt x="6" y="4"/>
                    </a:lnTo>
                    <a:lnTo>
                      <a:pt x="6" y="0"/>
                    </a:lnTo>
                    <a:lnTo>
                      <a:pt x="12" y="0"/>
                    </a:lnTo>
                    <a:lnTo>
                      <a:pt x="12" y="4"/>
                    </a:lnTo>
                    <a:lnTo>
                      <a:pt x="18" y="4"/>
                    </a:lnTo>
                    <a:lnTo>
                      <a:pt x="24" y="4"/>
                    </a:lnTo>
                    <a:lnTo>
                      <a:pt x="30" y="4"/>
                    </a:lnTo>
                    <a:lnTo>
                      <a:pt x="30" y="9"/>
                    </a:lnTo>
                    <a:lnTo>
                      <a:pt x="36" y="9"/>
                    </a:lnTo>
                    <a:lnTo>
                      <a:pt x="36" y="14"/>
                    </a:lnTo>
                    <a:lnTo>
                      <a:pt x="42" y="14"/>
                    </a:lnTo>
                    <a:lnTo>
                      <a:pt x="42" y="19"/>
                    </a:lnTo>
                    <a:lnTo>
                      <a:pt x="48" y="19"/>
                    </a:lnTo>
                    <a:lnTo>
                      <a:pt x="48" y="23"/>
                    </a:lnTo>
                    <a:lnTo>
                      <a:pt x="54" y="23"/>
                    </a:lnTo>
                    <a:lnTo>
                      <a:pt x="54" y="28"/>
                    </a:lnTo>
                    <a:lnTo>
                      <a:pt x="60" y="28"/>
                    </a:lnTo>
                    <a:lnTo>
                      <a:pt x="60" y="33"/>
                    </a:lnTo>
                    <a:lnTo>
                      <a:pt x="60" y="38"/>
                    </a:lnTo>
                    <a:lnTo>
                      <a:pt x="66" y="38"/>
                    </a:lnTo>
                    <a:lnTo>
                      <a:pt x="66" y="42"/>
                    </a:lnTo>
                    <a:lnTo>
                      <a:pt x="72" y="42"/>
                    </a:lnTo>
                    <a:lnTo>
                      <a:pt x="72" y="47"/>
                    </a:lnTo>
                    <a:lnTo>
                      <a:pt x="72" y="52"/>
                    </a:lnTo>
                    <a:lnTo>
                      <a:pt x="78" y="52"/>
                    </a:lnTo>
                    <a:lnTo>
                      <a:pt x="78" y="57"/>
                    </a:lnTo>
                    <a:lnTo>
                      <a:pt x="78" y="61"/>
                    </a:lnTo>
                    <a:lnTo>
                      <a:pt x="84" y="61"/>
                    </a:lnTo>
                    <a:lnTo>
                      <a:pt x="84" y="57"/>
                    </a:lnTo>
                    <a:lnTo>
                      <a:pt x="90" y="57"/>
                    </a:lnTo>
                    <a:lnTo>
                      <a:pt x="96" y="57"/>
                    </a:lnTo>
                    <a:lnTo>
                      <a:pt x="102" y="57"/>
                    </a:lnTo>
                    <a:lnTo>
                      <a:pt x="102" y="52"/>
                    </a:lnTo>
                    <a:lnTo>
                      <a:pt x="108" y="52"/>
                    </a:lnTo>
                    <a:lnTo>
                      <a:pt x="114" y="52"/>
                    </a:lnTo>
                    <a:lnTo>
                      <a:pt x="120" y="52"/>
                    </a:lnTo>
                    <a:lnTo>
                      <a:pt x="120" y="47"/>
                    </a:lnTo>
                    <a:lnTo>
                      <a:pt x="126" y="47"/>
                    </a:lnTo>
                    <a:lnTo>
                      <a:pt x="132" y="47"/>
                    </a:lnTo>
                    <a:lnTo>
                      <a:pt x="138" y="47"/>
                    </a:lnTo>
                    <a:lnTo>
                      <a:pt x="138" y="42"/>
                    </a:lnTo>
                    <a:lnTo>
                      <a:pt x="144" y="42"/>
                    </a:lnTo>
                    <a:lnTo>
                      <a:pt x="150" y="42"/>
                    </a:lnTo>
                    <a:lnTo>
                      <a:pt x="156" y="42"/>
                    </a:lnTo>
                    <a:lnTo>
                      <a:pt x="156" y="38"/>
                    </a:lnTo>
                    <a:lnTo>
                      <a:pt x="162" y="38"/>
                    </a:lnTo>
                    <a:lnTo>
                      <a:pt x="168" y="38"/>
                    </a:lnTo>
                    <a:lnTo>
                      <a:pt x="174" y="38"/>
                    </a:lnTo>
                    <a:lnTo>
                      <a:pt x="174" y="33"/>
                    </a:lnTo>
                    <a:lnTo>
                      <a:pt x="180" y="33"/>
                    </a:lnTo>
                    <a:lnTo>
                      <a:pt x="186" y="33"/>
                    </a:lnTo>
                    <a:lnTo>
                      <a:pt x="192" y="33"/>
                    </a:lnTo>
                    <a:lnTo>
                      <a:pt x="192" y="28"/>
                    </a:lnTo>
                    <a:lnTo>
                      <a:pt x="198" y="28"/>
                    </a:lnTo>
                    <a:lnTo>
                      <a:pt x="204" y="28"/>
                    </a:lnTo>
                    <a:lnTo>
                      <a:pt x="210" y="28"/>
                    </a:lnTo>
                    <a:lnTo>
                      <a:pt x="210" y="23"/>
                    </a:lnTo>
                    <a:lnTo>
                      <a:pt x="216" y="23"/>
                    </a:lnTo>
                    <a:lnTo>
                      <a:pt x="222" y="23"/>
                    </a:lnTo>
                    <a:lnTo>
                      <a:pt x="228" y="23"/>
                    </a:lnTo>
                    <a:lnTo>
                      <a:pt x="234" y="23"/>
                    </a:lnTo>
                    <a:lnTo>
                      <a:pt x="240" y="23"/>
                    </a:lnTo>
                    <a:lnTo>
                      <a:pt x="246" y="23"/>
                    </a:lnTo>
                    <a:lnTo>
                      <a:pt x="246" y="28"/>
                    </a:lnTo>
                    <a:lnTo>
                      <a:pt x="252" y="28"/>
                    </a:lnTo>
                    <a:lnTo>
                      <a:pt x="258" y="28"/>
                    </a:lnTo>
                    <a:lnTo>
                      <a:pt x="258" y="33"/>
                    </a:lnTo>
                    <a:lnTo>
                      <a:pt x="264" y="33"/>
                    </a:lnTo>
                    <a:lnTo>
                      <a:pt x="264" y="38"/>
                    </a:lnTo>
                    <a:lnTo>
                      <a:pt x="270" y="38"/>
                    </a:lnTo>
                    <a:lnTo>
                      <a:pt x="270" y="42"/>
                    </a:lnTo>
                    <a:lnTo>
                      <a:pt x="276" y="42"/>
                    </a:lnTo>
                    <a:lnTo>
                      <a:pt x="276" y="47"/>
                    </a:lnTo>
                    <a:lnTo>
                      <a:pt x="282" y="52"/>
                    </a:lnTo>
                    <a:lnTo>
                      <a:pt x="282" y="57"/>
                    </a:lnTo>
                    <a:lnTo>
                      <a:pt x="288" y="57"/>
                    </a:lnTo>
                    <a:lnTo>
                      <a:pt x="288" y="61"/>
                    </a:lnTo>
                    <a:lnTo>
                      <a:pt x="294" y="66"/>
                    </a:lnTo>
                    <a:lnTo>
                      <a:pt x="294" y="71"/>
                    </a:lnTo>
                    <a:lnTo>
                      <a:pt x="300" y="71"/>
                    </a:lnTo>
                    <a:lnTo>
                      <a:pt x="300" y="76"/>
                    </a:lnTo>
                    <a:lnTo>
                      <a:pt x="300" y="80"/>
                    </a:lnTo>
                    <a:lnTo>
                      <a:pt x="306" y="80"/>
                    </a:lnTo>
                    <a:lnTo>
                      <a:pt x="306" y="85"/>
                    </a:lnTo>
                    <a:lnTo>
                      <a:pt x="312" y="90"/>
                    </a:lnTo>
                    <a:lnTo>
                      <a:pt x="312" y="95"/>
                    </a:lnTo>
                    <a:lnTo>
                      <a:pt x="318" y="95"/>
                    </a:lnTo>
                    <a:lnTo>
                      <a:pt x="318" y="99"/>
                    </a:lnTo>
                    <a:lnTo>
                      <a:pt x="318" y="104"/>
                    </a:lnTo>
                    <a:lnTo>
                      <a:pt x="324" y="104"/>
                    </a:lnTo>
                    <a:lnTo>
                      <a:pt x="324" y="109"/>
                    </a:lnTo>
                    <a:lnTo>
                      <a:pt x="330" y="114"/>
                    </a:lnTo>
                    <a:lnTo>
                      <a:pt x="330" y="118"/>
                    </a:lnTo>
                    <a:lnTo>
                      <a:pt x="336" y="118"/>
                    </a:lnTo>
                    <a:lnTo>
                      <a:pt x="336" y="123"/>
                    </a:lnTo>
                    <a:lnTo>
                      <a:pt x="342" y="128"/>
                    </a:lnTo>
                    <a:lnTo>
                      <a:pt x="342" y="133"/>
                    </a:lnTo>
                    <a:lnTo>
                      <a:pt x="348" y="133"/>
                    </a:lnTo>
                    <a:lnTo>
                      <a:pt x="348" y="137"/>
                    </a:lnTo>
                    <a:lnTo>
                      <a:pt x="348" y="142"/>
                    </a:lnTo>
                    <a:lnTo>
                      <a:pt x="354" y="142"/>
                    </a:lnTo>
                    <a:lnTo>
                      <a:pt x="354" y="147"/>
                    </a:lnTo>
                    <a:lnTo>
                      <a:pt x="354" y="152"/>
                    </a:lnTo>
                    <a:lnTo>
                      <a:pt x="360" y="152"/>
                    </a:lnTo>
                    <a:lnTo>
                      <a:pt x="360" y="156"/>
                    </a:lnTo>
                    <a:lnTo>
                      <a:pt x="360" y="161"/>
                    </a:lnTo>
                    <a:lnTo>
                      <a:pt x="366" y="166"/>
                    </a:lnTo>
                    <a:lnTo>
                      <a:pt x="366" y="171"/>
                    </a:lnTo>
                    <a:lnTo>
                      <a:pt x="366" y="175"/>
                    </a:lnTo>
                    <a:lnTo>
                      <a:pt x="372" y="180"/>
                    </a:lnTo>
                    <a:lnTo>
                      <a:pt x="372" y="185"/>
                    </a:lnTo>
                    <a:lnTo>
                      <a:pt x="372" y="190"/>
                    </a:lnTo>
                    <a:lnTo>
                      <a:pt x="372" y="195"/>
                    </a:lnTo>
                    <a:lnTo>
                      <a:pt x="378" y="195"/>
                    </a:lnTo>
                    <a:lnTo>
                      <a:pt x="378" y="199"/>
                    </a:lnTo>
                    <a:lnTo>
                      <a:pt x="378" y="204"/>
                    </a:lnTo>
                    <a:lnTo>
                      <a:pt x="384" y="209"/>
                    </a:lnTo>
                    <a:lnTo>
                      <a:pt x="384" y="214"/>
                    </a:lnTo>
                    <a:lnTo>
                      <a:pt x="384" y="218"/>
                    </a:lnTo>
                    <a:lnTo>
                      <a:pt x="390" y="218"/>
                    </a:lnTo>
                    <a:lnTo>
                      <a:pt x="390" y="223"/>
                    </a:lnTo>
                    <a:lnTo>
                      <a:pt x="390" y="228"/>
                    </a:lnTo>
                    <a:lnTo>
                      <a:pt x="396" y="233"/>
                    </a:lnTo>
                    <a:lnTo>
                      <a:pt x="396" y="237"/>
                    </a:lnTo>
                    <a:lnTo>
                      <a:pt x="396" y="242"/>
                    </a:lnTo>
                    <a:lnTo>
                      <a:pt x="402" y="242"/>
                    </a:lnTo>
                    <a:lnTo>
                      <a:pt x="402" y="247"/>
                    </a:lnTo>
                    <a:lnTo>
                      <a:pt x="402" y="252"/>
                    </a:lnTo>
                    <a:lnTo>
                      <a:pt x="408" y="252"/>
                    </a:lnTo>
                    <a:lnTo>
                      <a:pt x="408" y="256"/>
                    </a:lnTo>
                    <a:lnTo>
                      <a:pt x="414" y="261"/>
                    </a:lnTo>
                    <a:lnTo>
                      <a:pt x="414" y="266"/>
                    </a:lnTo>
                    <a:lnTo>
                      <a:pt x="420" y="266"/>
                    </a:lnTo>
                    <a:lnTo>
                      <a:pt x="420" y="271"/>
                    </a:lnTo>
                    <a:lnTo>
                      <a:pt x="420" y="275"/>
                    </a:lnTo>
                    <a:lnTo>
                      <a:pt x="426" y="275"/>
                    </a:lnTo>
                    <a:lnTo>
                      <a:pt x="426" y="280"/>
                    </a:lnTo>
                    <a:lnTo>
                      <a:pt x="432" y="280"/>
                    </a:lnTo>
                    <a:lnTo>
                      <a:pt x="432" y="285"/>
                    </a:lnTo>
                    <a:lnTo>
                      <a:pt x="438" y="285"/>
                    </a:lnTo>
                    <a:lnTo>
                      <a:pt x="438" y="290"/>
                    </a:lnTo>
                    <a:lnTo>
                      <a:pt x="444" y="290"/>
                    </a:lnTo>
                    <a:lnTo>
                      <a:pt x="450" y="294"/>
                    </a:lnTo>
                    <a:lnTo>
                      <a:pt x="456" y="294"/>
                    </a:lnTo>
                    <a:lnTo>
                      <a:pt x="462" y="294"/>
                    </a:lnTo>
                    <a:lnTo>
                      <a:pt x="468" y="294"/>
                    </a:lnTo>
                    <a:lnTo>
                      <a:pt x="474" y="294"/>
                    </a:lnTo>
                    <a:lnTo>
                      <a:pt x="480" y="294"/>
                    </a:lnTo>
                    <a:lnTo>
                      <a:pt x="480" y="290"/>
                    </a:lnTo>
                    <a:lnTo>
                      <a:pt x="486" y="290"/>
                    </a:lnTo>
                    <a:lnTo>
                      <a:pt x="486" y="285"/>
                    </a:lnTo>
                    <a:lnTo>
                      <a:pt x="492" y="285"/>
                    </a:lnTo>
                    <a:lnTo>
                      <a:pt x="492" y="280"/>
                    </a:lnTo>
                    <a:lnTo>
                      <a:pt x="498" y="280"/>
                    </a:lnTo>
                    <a:lnTo>
                      <a:pt x="498" y="275"/>
                    </a:lnTo>
                    <a:lnTo>
                      <a:pt x="504" y="275"/>
                    </a:lnTo>
                    <a:lnTo>
                      <a:pt x="504" y="271"/>
                    </a:lnTo>
                    <a:lnTo>
                      <a:pt x="504" y="266"/>
                    </a:lnTo>
                    <a:lnTo>
                      <a:pt x="510" y="266"/>
                    </a:lnTo>
                    <a:lnTo>
                      <a:pt x="510" y="261"/>
                    </a:lnTo>
                    <a:lnTo>
                      <a:pt x="516" y="256"/>
                    </a:lnTo>
                    <a:lnTo>
                      <a:pt x="516" y="252"/>
                    </a:lnTo>
                    <a:lnTo>
                      <a:pt x="522" y="252"/>
                    </a:lnTo>
                    <a:lnTo>
                      <a:pt x="522" y="247"/>
                    </a:lnTo>
                    <a:lnTo>
                      <a:pt x="522" y="242"/>
                    </a:lnTo>
                    <a:lnTo>
                      <a:pt x="528" y="242"/>
                    </a:lnTo>
                    <a:lnTo>
                      <a:pt x="528" y="237"/>
                    </a:lnTo>
                    <a:lnTo>
                      <a:pt x="528" y="233"/>
                    </a:lnTo>
                    <a:lnTo>
                      <a:pt x="534" y="228"/>
                    </a:lnTo>
                    <a:lnTo>
                      <a:pt x="534" y="223"/>
                    </a:lnTo>
                    <a:lnTo>
                      <a:pt x="534" y="218"/>
                    </a:lnTo>
                    <a:lnTo>
                      <a:pt x="540" y="218"/>
                    </a:lnTo>
                    <a:lnTo>
                      <a:pt x="540" y="214"/>
                    </a:lnTo>
                    <a:lnTo>
                      <a:pt x="540" y="209"/>
                    </a:lnTo>
                    <a:lnTo>
                      <a:pt x="540" y="204"/>
                    </a:lnTo>
                    <a:lnTo>
                      <a:pt x="546" y="204"/>
                    </a:lnTo>
                    <a:lnTo>
                      <a:pt x="546" y="199"/>
                    </a:lnTo>
                    <a:lnTo>
                      <a:pt x="546" y="195"/>
                    </a:lnTo>
                    <a:lnTo>
                      <a:pt x="552" y="190"/>
                    </a:lnTo>
                    <a:lnTo>
                      <a:pt x="552" y="185"/>
                    </a:lnTo>
                    <a:lnTo>
                      <a:pt x="552" y="180"/>
                    </a:lnTo>
                    <a:lnTo>
                      <a:pt x="558" y="180"/>
                    </a:lnTo>
                    <a:lnTo>
                      <a:pt x="558" y="175"/>
                    </a:lnTo>
                    <a:lnTo>
                      <a:pt x="564" y="175"/>
                    </a:lnTo>
                    <a:lnTo>
                      <a:pt x="564" y="171"/>
                    </a:lnTo>
                    <a:lnTo>
                      <a:pt x="564" y="166"/>
                    </a:lnTo>
                    <a:lnTo>
                      <a:pt x="570" y="166"/>
                    </a:lnTo>
                    <a:lnTo>
                      <a:pt x="570" y="161"/>
                    </a:lnTo>
                    <a:lnTo>
                      <a:pt x="576" y="161"/>
                    </a:lnTo>
                    <a:lnTo>
                      <a:pt x="576" y="156"/>
                    </a:lnTo>
                    <a:lnTo>
                      <a:pt x="582" y="152"/>
                    </a:lnTo>
                    <a:lnTo>
                      <a:pt x="582" y="147"/>
                    </a:lnTo>
                    <a:lnTo>
                      <a:pt x="588" y="147"/>
                    </a:lnTo>
                    <a:lnTo>
                      <a:pt x="588" y="142"/>
                    </a:lnTo>
                    <a:lnTo>
                      <a:pt x="594" y="137"/>
                    </a:lnTo>
                    <a:lnTo>
                      <a:pt x="594" y="133"/>
                    </a:lnTo>
                    <a:lnTo>
                      <a:pt x="600" y="133"/>
                    </a:lnTo>
                    <a:lnTo>
                      <a:pt x="600" y="128"/>
                    </a:lnTo>
                    <a:lnTo>
                      <a:pt x="606" y="128"/>
                    </a:lnTo>
                    <a:lnTo>
                      <a:pt x="606" y="123"/>
                    </a:lnTo>
                    <a:lnTo>
                      <a:pt x="606" y="118"/>
                    </a:lnTo>
                    <a:lnTo>
                      <a:pt x="612" y="118"/>
                    </a:lnTo>
                    <a:lnTo>
                      <a:pt x="612" y="114"/>
                    </a:lnTo>
                    <a:lnTo>
                      <a:pt x="618" y="109"/>
                    </a:lnTo>
                    <a:lnTo>
                      <a:pt x="618" y="104"/>
                    </a:lnTo>
                    <a:lnTo>
                      <a:pt x="624" y="104"/>
                    </a:lnTo>
                    <a:lnTo>
                      <a:pt x="624" y="99"/>
                    </a:lnTo>
                    <a:lnTo>
                      <a:pt x="630" y="99"/>
                    </a:lnTo>
                    <a:lnTo>
                      <a:pt x="630" y="95"/>
                    </a:lnTo>
                    <a:lnTo>
                      <a:pt x="630" y="90"/>
                    </a:lnTo>
                    <a:lnTo>
                      <a:pt x="636" y="90"/>
                    </a:lnTo>
                    <a:lnTo>
                      <a:pt x="636" y="85"/>
                    </a:lnTo>
                    <a:lnTo>
                      <a:pt x="642" y="85"/>
                    </a:lnTo>
                    <a:lnTo>
                      <a:pt x="642" y="80"/>
                    </a:lnTo>
                    <a:lnTo>
                      <a:pt x="648" y="80"/>
                    </a:lnTo>
                    <a:lnTo>
                      <a:pt x="648" y="76"/>
                    </a:lnTo>
                    <a:lnTo>
                      <a:pt x="654" y="76"/>
                    </a:lnTo>
                    <a:lnTo>
                      <a:pt x="654" y="71"/>
                    </a:lnTo>
                    <a:lnTo>
                      <a:pt x="660" y="71"/>
                    </a:lnTo>
                    <a:lnTo>
                      <a:pt x="666" y="66"/>
                    </a:lnTo>
                    <a:lnTo>
                      <a:pt x="672" y="66"/>
                    </a:lnTo>
                    <a:lnTo>
                      <a:pt x="678" y="66"/>
                    </a:lnTo>
                    <a:lnTo>
                      <a:pt x="678" y="61"/>
                    </a:lnTo>
                    <a:lnTo>
                      <a:pt x="684" y="61"/>
                    </a:lnTo>
                    <a:lnTo>
                      <a:pt x="690" y="61"/>
                    </a:lnTo>
                    <a:lnTo>
                      <a:pt x="696" y="61"/>
                    </a:lnTo>
                    <a:lnTo>
                      <a:pt x="702" y="61"/>
                    </a:lnTo>
                    <a:lnTo>
                      <a:pt x="708" y="61"/>
                    </a:lnTo>
                    <a:lnTo>
                      <a:pt x="714" y="61"/>
                    </a:lnTo>
                    <a:lnTo>
                      <a:pt x="714" y="66"/>
                    </a:lnTo>
                    <a:lnTo>
                      <a:pt x="720" y="66"/>
                    </a:lnTo>
                    <a:lnTo>
                      <a:pt x="726" y="66"/>
                    </a:lnTo>
                    <a:lnTo>
                      <a:pt x="732" y="66"/>
                    </a:lnTo>
                    <a:lnTo>
                      <a:pt x="738" y="66"/>
                    </a:lnTo>
                    <a:lnTo>
                      <a:pt x="744" y="66"/>
                    </a:lnTo>
                    <a:lnTo>
                      <a:pt x="750" y="66"/>
                    </a:lnTo>
                    <a:lnTo>
                      <a:pt x="756" y="66"/>
                    </a:lnTo>
                    <a:lnTo>
                      <a:pt x="762" y="66"/>
                    </a:lnTo>
                    <a:lnTo>
                      <a:pt x="768" y="66"/>
                    </a:lnTo>
                    <a:lnTo>
                      <a:pt x="774" y="66"/>
                    </a:lnTo>
                    <a:lnTo>
                      <a:pt x="774" y="71"/>
                    </a:lnTo>
                    <a:lnTo>
                      <a:pt x="780" y="71"/>
                    </a:lnTo>
                    <a:lnTo>
                      <a:pt x="786" y="71"/>
                    </a:lnTo>
                    <a:lnTo>
                      <a:pt x="792" y="71"/>
                    </a:lnTo>
                    <a:lnTo>
                      <a:pt x="798" y="71"/>
                    </a:lnTo>
                    <a:lnTo>
                      <a:pt x="804" y="71"/>
                    </a:lnTo>
                    <a:lnTo>
                      <a:pt x="810" y="71"/>
                    </a:lnTo>
                    <a:lnTo>
                      <a:pt x="816" y="71"/>
                    </a:lnTo>
                    <a:lnTo>
                      <a:pt x="822" y="71"/>
                    </a:lnTo>
                    <a:lnTo>
                      <a:pt x="828" y="71"/>
                    </a:lnTo>
                    <a:lnTo>
                      <a:pt x="834" y="71"/>
                    </a:lnTo>
                    <a:lnTo>
                      <a:pt x="834" y="76"/>
                    </a:lnTo>
                    <a:lnTo>
                      <a:pt x="840" y="76"/>
                    </a:lnTo>
                    <a:lnTo>
                      <a:pt x="846" y="76"/>
                    </a:lnTo>
                    <a:lnTo>
                      <a:pt x="852" y="76"/>
                    </a:lnTo>
                    <a:lnTo>
                      <a:pt x="852" y="80"/>
                    </a:lnTo>
                    <a:lnTo>
                      <a:pt x="858" y="80"/>
                    </a:lnTo>
                    <a:lnTo>
                      <a:pt x="858" y="85"/>
                    </a:lnTo>
                    <a:lnTo>
                      <a:pt x="864" y="85"/>
                    </a:lnTo>
                    <a:lnTo>
                      <a:pt x="864" y="90"/>
                    </a:lnTo>
                    <a:lnTo>
                      <a:pt x="870" y="90"/>
                    </a:lnTo>
                    <a:lnTo>
                      <a:pt x="870" y="95"/>
                    </a:lnTo>
                    <a:lnTo>
                      <a:pt x="876" y="95"/>
                    </a:lnTo>
                    <a:lnTo>
                      <a:pt x="876" y="99"/>
                    </a:lnTo>
                    <a:lnTo>
                      <a:pt x="882" y="99"/>
                    </a:lnTo>
                    <a:lnTo>
                      <a:pt x="882" y="104"/>
                    </a:lnTo>
                    <a:lnTo>
                      <a:pt x="888" y="104"/>
                    </a:lnTo>
                    <a:lnTo>
                      <a:pt x="888" y="109"/>
                    </a:lnTo>
                    <a:lnTo>
                      <a:pt x="894" y="109"/>
                    </a:lnTo>
                    <a:lnTo>
                      <a:pt x="894" y="114"/>
                    </a:lnTo>
                    <a:lnTo>
                      <a:pt x="900" y="118"/>
                    </a:lnTo>
                    <a:lnTo>
                      <a:pt x="900" y="123"/>
                    </a:lnTo>
                    <a:lnTo>
                      <a:pt x="906" y="123"/>
                    </a:lnTo>
                    <a:lnTo>
                      <a:pt x="906" y="128"/>
                    </a:lnTo>
                    <a:lnTo>
                      <a:pt x="906" y="133"/>
                    </a:lnTo>
                    <a:lnTo>
                      <a:pt x="912" y="133"/>
                    </a:lnTo>
                    <a:lnTo>
                      <a:pt x="912" y="137"/>
                    </a:lnTo>
                    <a:lnTo>
                      <a:pt x="918" y="142"/>
                    </a:lnTo>
                    <a:lnTo>
                      <a:pt x="918" y="147"/>
                    </a:lnTo>
                    <a:lnTo>
                      <a:pt x="924" y="147"/>
                    </a:lnTo>
                    <a:lnTo>
                      <a:pt x="924" y="152"/>
                    </a:lnTo>
                    <a:lnTo>
                      <a:pt x="930" y="152"/>
                    </a:lnTo>
                    <a:lnTo>
                      <a:pt x="930" y="156"/>
                    </a:lnTo>
                    <a:lnTo>
                      <a:pt x="930" y="161"/>
                    </a:lnTo>
                    <a:lnTo>
                      <a:pt x="936" y="161"/>
                    </a:lnTo>
                    <a:lnTo>
                      <a:pt x="936" y="166"/>
                    </a:lnTo>
                    <a:lnTo>
                      <a:pt x="942" y="166"/>
                    </a:lnTo>
                    <a:lnTo>
                      <a:pt x="942" y="171"/>
                    </a:lnTo>
                    <a:lnTo>
                      <a:pt x="942" y="175"/>
                    </a:lnTo>
                    <a:lnTo>
                      <a:pt x="948" y="175"/>
                    </a:lnTo>
                    <a:lnTo>
                      <a:pt x="948" y="180"/>
                    </a:lnTo>
                    <a:lnTo>
                      <a:pt x="954" y="180"/>
                    </a:lnTo>
                    <a:lnTo>
                      <a:pt x="954" y="185"/>
                    </a:lnTo>
                    <a:lnTo>
                      <a:pt x="960" y="185"/>
                    </a:lnTo>
                    <a:lnTo>
                      <a:pt x="960" y="190"/>
                    </a:lnTo>
                    <a:lnTo>
                      <a:pt x="960" y="195"/>
                    </a:lnTo>
                    <a:lnTo>
                      <a:pt x="966" y="195"/>
                    </a:lnTo>
                    <a:lnTo>
                      <a:pt x="966" y="199"/>
                    </a:lnTo>
                    <a:lnTo>
                      <a:pt x="972" y="199"/>
                    </a:lnTo>
                    <a:lnTo>
                      <a:pt x="972" y="204"/>
                    </a:lnTo>
                    <a:lnTo>
                      <a:pt x="978" y="204"/>
                    </a:lnTo>
                    <a:lnTo>
                      <a:pt x="978" y="209"/>
                    </a:lnTo>
                    <a:lnTo>
                      <a:pt x="984" y="209"/>
                    </a:lnTo>
                    <a:lnTo>
                      <a:pt x="984" y="214"/>
                    </a:lnTo>
                    <a:lnTo>
                      <a:pt x="990" y="214"/>
                    </a:lnTo>
                    <a:lnTo>
                      <a:pt x="990" y="218"/>
                    </a:lnTo>
                    <a:lnTo>
                      <a:pt x="996" y="218"/>
                    </a:lnTo>
                    <a:lnTo>
                      <a:pt x="1002" y="218"/>
                    </a:lnTo>
                    <a:lnTo>
                      <a:pt x="1008" y="218"/>
                    </a:lnTo>
                    <a:lnTo>
                      <a:pt x="1014" y="218"/>
                    </a:lnTo>
                    <a:lnTo>
                      <a:pt x="1020" y="218"/>
                    </a:lnTo>
                    <a:lnTo>
                      <a:pt x="1026" y="218"/>
                    </a:lnTo>
                    <a:lnTo>
                      <a:pt x="1032" y="218"/>
                    </a:lnTo>
                    <a:lnTo>
                      <a:pt x="1038" y="218"/>
                    </a:lnTo>
                    <a:lnTo>
                      <a:pt x="1044" y="218"/>
                    </a:lnTo>
                    <a:lnTo>
                      <a:pt x="1050" y="218"/>
                    </a:lnTo>
                    <a:lnTo>
                      <a:pt x="1056" y="218"/>
                    </a:lnTo>
                    <a:lnTo>
                      <a:pt x="1062" y="218"/>
                    </a:lnTo>
                    <a:lnTo>
                      <a:pt x="1068" y="218"/>
                    </a:lnTo>
                    <a:lnTo>
                      <a:pt x="1074" y="218"/>
                    </a:lnTo>
                    <a:lnTo>
                      <a:pt x="1080" y="218"/>
                    </a:lnTo>
                    <a:lnTo>
                      <a:pt x="1086" y="218"/>
                    </a:lnTo>
                    <a:lnTo>
                      <a:pt x="1092" y="218"/>
                    </a:lnTo>
                    <a:lnTo>
                      <a:pt x="1098" y="218"/>
                    </a:lnTo>
                    <a:lnTo>
                      <a:pt x="1104" y="218"/>
                    </a:lnTo>
                    <a:lnTo>
                      <a:pt x="1110" y="218"/>
                    </a:lnTo>
                    <a:lnTo>
                      <a:pt x="1116" y="218"/>
                    </a:lnTo>
                    <a:lnTo>
                      <a:pt x="1122" y="218"/>
                    </a:lnTo>
                    <a:lnTo>
                      <a:pt x="1128" y="218"/>
                    </a:lnTo>
                    <a:lnTo>
                      <a:pt x="1128" y="214"/>
                    </a:lnTo>
                    <a:lnTo>
                      <a:pt x="1134" y="214"/>
                    </a:lnTo>
                    <a:lnTo>
                      <a:pt x="1140" y="214"/>
                    </a:lnTo>
                    <a:lnTo>
                      <a:pt x="1146" y="214"/>
                    </a:lnTo>
                    <a:lnTo>
                      <a:pt x="1152" y="214"/>
                    </a:lnTo>
                    <a:lnTo>
                      <a:pt x="1158" y="214"/>
                    </a:lnTo>
                    <a:lnTo>
                      <a:pt x="1164" y="214"/>
                    </a:lnTo>
                    <a:lnTo>
                      <a:pt x="1170" y="214"/>
                    </a:lnTo>
                    <a:lnTo>
                      <a:pt x="1176" y="214"/>
                    </a:lnTo>
                    <a:lnTo>
                      <a:pt x="1182" y="214"/>
                    </a:lnTo>
                    <a:lnTo>
                      <a:pt x="1188" y="214"/>
                    </a:lnTo>
                    <a:lnTo>
                      <a:pt x="1188" y="218"/>
                    </a:lnTo>
                    <a:lnTo>
                      <a:pt x="1194" y="218"/>
                    </a:lnTo>
                    <a:lnTo>
                      <a:pt x="1200" y="223"/>
                    </a:lnTo>
                    <a:lnTo>
                      <a:pt x="1206" y="223"/>
                    </a:lnTo>
                    <a:lnTo>
                      <a:pt x="1206" y="228"/>
                    </a:lnTo>
                    <a:lnTo>
                      <a:pt x="1212" y="228"/>
                    </a:lnTo>
                    <a:lnTo>
                      <a:pt x="1212" y="233"/>
                    </a:lnTo>
                    <a:lnTo>
                      <a:pt x="1218" y="233"/>
                    </a:lnTo>
                    <a:lnTo>
                      <a:pt x="1224" y="237"/>
                    </a:lnTo>
                    <a:lnTo>
                      <a:pt x="1230" y="237"/>
                    </a:lnTo>
                    <a:lnTo>
                      <a:pt x="1230" y="242"/>
                    </a:lnTo>
                    <a:lnTo>
                      <a:pt x="1236" y="242"/>
                    </a:lnTo>
                    <a:lnTo>
                      <a:pt x="1242" y="247"/>
                    </a:lnTo>
                    <a:lnTo>
                      <a:pt x="1248" y="247"/>
                    </a:lnTo>
                    <a:lnTo>
                      <a:pt x="1248" y="252"/>
                    </a:lnTo>
                    <a:lnTo>
                      <a:pt x="1254" y="252"/>
                    </a:lnTo>
                    <a:lnTo>
                      <a:pt x="1260" y="252"/>
                    </a:lnTo>
                    <a:lnTo>
                      <a:pt x="1260" y="256"/>
                    </a:lnTo>
                    <a:lnTo>
                      <a:pt x="1266" y="256"/>
                    </a:lnTo>
                    <a:lnTo>
                      <a:pt x="1272" y="256"/>
                    </a:lnTo>
                    <a:lnTo>
                      <a:pt x="1272" y="261"/>
                    </a:lnTo>
                    <a:lnTo>
                      <a:pt x="1278" y="261"/>
                    </a:lnTo>
                    <a:lnTo>
                      <a:pt x="1284" y="261"/>
                    </a:lnTo>
                    <a:lnTo>
                      <a:pt x="1284" y="266"/>
                    </a:lnTo>
                    <a:lnTo>
                      <a:pt x="1290" y="266"/>
                    </a:lnTo>
                    <a:lnTo>
                      <a:pt x="1296" y="266"/>
                    </a:lnTo>
                    <a:lnTo>
                      <a:pt x="1296" y="271"/>
                    </a:lnTo>
                    <a:lnTo>
                      <a:pt x="1302" y="271"/>
                    </a:lnTo>
                    <a:lnTo>
                      <a:pt x="1308" y="271"/>
                    </a:lnTo>
                    <a:lnTo>
                      <a:pt x="1314" y="271"/>
                    </a:lnTo>
                    <a:lnTo>
                      <a:pt x="1314" y="275"/>
                    </a:lnTo>
                    <a:lnTo>
                      <a:pt x="1320" y="275"/>
                    </a:lnTo>
                    <a:lnTo>
                      <a:pt x="1326" y="275"/>
                    </a:lnTo>
                    <a:lnTo>
                      <a:pt x="1332" y="275"/>
                    </a:lnTo>
                    <a:lnTo>
                      <a:pt x="1332" y="280"/>
                    </a:lnTo>
                    <a:lnTo>
                      <a:pt x="1338" y="280"/>
                    </a:lnTo>
                    <a:lnTo>
                      <a:pt x="1344" y="280"/>
                    </a:lnTo>
                    <a:lnTo>
                      <a:pt x="1350" y="280"/>
                    </a:lnTo>
                    <a:lnTo>
                      <a:pt x="1356" y="280"/>
                    </a:lnTo>
                    <a:lnTo>
                      <a:pt x="1362" y="285"/>
                    </a:lnTo>
                    <a:lnTo>
                      <a:pt x="1368" y="285"/>
                    </a:lnTo>
                    <a:lnTo>
                      <a:pt x="1374" y="285"/>
                    </a:lnTo>
                    <a:lnTo>
                      <a:pt x="1380" y="285"/>
                    </a:lnTo>
                    <a:lnTo>
                      <a:pt x="1386" y="285"/>
                    </a:lnTo>
                    <a:lnTo>
                      <a:pt x="1392" y="285"/>
                    </a:lnTo>
                    <a:lnTo>
                      <a:pt x="1398" y="285"/>
                    </a:lnTo>
                    <a:lnTo>
                      <a:pt x="1404" y="285"/>
                    </a:lnTo>
                    <a:lnTo>
                      <a:pt x="1410" y="285"/>
                    </a:lnTo>
                    <a:lnTo>
                      <a:pt x="1416" y="285"/>
                    </a:lnTo>
                    <a:lnTo>
                      <a:pt x="1422" y="285"/>
                    </a:lnTo>
                    <a:lnTo>
                      <a:pt x="1428" y="285"/>
                    </a:lnTo>
                    <a:lnTo>
                      <a:pt x="1434" y="285"/>
                    </a:lnTo>
                    <a:lnTo>
                      <a:pt x="1440" y="285"/>
                    </a:lnTo>
                    <a:lnTo>
                      <a:pt x="1446" y="285"/>
                    </a:lnTo>
                    <a:lnTo>
                      <a:pt x="1452" y="285"/>
                    </a:lnTo>
                    <a:lnTo>
                      <a:pt x="1458" y="285"/>
                    </a:lnTo>
                    <a:lnTo>
                      <a:pt x="1464" y="285"/>
                    </a:lnTo>
                    <a:lnTo>
                      <a:pt x="1464" y="280"/>
                    </a:lnTo>
                    <a:lnTo>
                      <a:pt x="1470" y="280"/>
                    </a:lnTo>
                    <a:lnTo>
                      <a:pt x="1476" y="280"/>
                    </a:lnTo>
                    <a:lnTo>
                      <a:pt x="1482" y="280"/>
                    </a:lnTo>
                    <a:lnTo>
                      <a:pt x="1488" y="280"/>
                    </a:lnTo>
                    <a:lnTo>
                      <a:pt x="1488" y="275"/>
                    </a:lnTo>
                    <a:lnTo>
                      <a:pt x="1494" y="275"/>
                    </a:lnTo>
                    <a:lnTo>
                      <a:pt x="1500" y="275"/>
                    </a:lnTo>
                    <a:lnTo>
                      <a:pt x="1506" y="275"/>
                    </a:lnTo>
                    <a:lnTo>
                      <a:pt x="1506" y="271"/>
                    </a:lnTo>
                    <a:lnTo>
                      <a:pt x="1512" y="271"/>
                    </a:lnTo>
                    <a:lnTo>
                      <a:pt x="1518" y="271"/>
                    </a:lnTo>
                    <a:lnTo>
                      <a:pt x="1518" y="266"/>
                    </a:lnTo>
                    <a:lnTo>
                      <a:pt x="1524" y="266"/>
                    </a:lnTo>
                    <a:lnTo>
                      <a:pt x="1530" y="266"/>
                    </a:lnTo>
                    <a:lnTo>
                      <a:pt x="1536" y="261"/>
                    </a:lnTo>
                    <a:lnTo>
                      <a:pt x="1542" y="261"/>
                    </a:lnTo>
                    <a:lnTo>
                      <a:pt x="1548" y="256"/>
                    </a:lnTo>
                    <a:lnTo>
                      <a:pt x="1554" y="256"/>
                    </a:lnTo>
                    <a:lnTo>
                      <a:pt x="1554" y="252"/>
                    </a:lnTo>
                    <a:lnTo>
                      <a:pt x="1560" y="252"/>
                    </a:lnTo>
                    <a:lnTo>
                      <a:pt x="1566" y="252"/>
                    </a:lnTo>
                    <a:lnTo>
                      <a:pt x="1566" y="247"/>
                    </a:lnTo>
                    <a:lnTo>
                      <a:pt x="1572" y="247"/>
                    </a:lnTo>
                    <a:lnTo>
                      <a:pt x="1572" y="242"/>
                    </a:lnTo>
                    <a:lnTo>
                      <a:pt x="1578" y="242"/>
                    </a:lnTo>
                    <a:lnTo>
                      <a:pt x="1584" y="242"/>
                    </a:lnTo>
                    <a:lnTo>
                      <a:pt x="1584" y="237"/>
                    </a:lnTo>
                    <a:lnTo>
                      <a:pt x="1590" y="237"/>
                    </a:lnTo>
                    <a:lnTo>
                      <a:pt x="1590" y="233"/>
                    </a:lnTo>
                    <a:lnTo>
                      <a:pt x="1596" y="233"/>
                    </a:lnTo>
                    <a:lnTo>
                      <a:pt x="1602" y="228"/>
                    </a:lnTo>
                    <a:lnTo>
                      <a:pt x="1608" y="228"/>
                    </a:lnTo>
                    <a:lnTo>
                      <a:pt x="1608" y="223"/>
                    </a:lnTo>
                    <a:lnTo>
                      <a:pt x="1614" y="223"/>
                    </a:lnTo>
                    <a:lnTo>
                      <a:pt x="1614" y="218"/>
                    </a:lnTo>
                    <a:lnTo>
                      <a:pt x="1620" y="218"/>
                    </a:lnTo>
                    <a:lnTo>
                      <a:pt x="1620" y="214"/>
                    </a:lnTo>
                    <a:lnTo>
                      <a:pt x="1626" y="214"/>
                    </a:lnTo>
                    <a:lnTo>
                      <a:pt x="1626" y="209"/>
                    </a:lnTo>
                    <a:lnTo>
                      <a:pt x="1632" y="209"/>
                    </a:lnTo>
                    <a:lnTo>
                      <a:pt x="1632" y="204"/>
                    </a:lnTo>
                    <a:lnTo>
                      <a:pt x="1638" y="204"/>
                    </a:lnTo>
                    <a:lnTo>
                      <a:pt x="1638" y="199"/>
                    </a:lnTo>
                    <a:lnTo>
                      <a:pt x="1644" y="199"/>
                    </a:lnTo>
                    <a:lnTo>
                      <a:pt x="1644" y="195"/>
                    </a:lnTo>
                    <a:lnTo>
                      <a:pt x="1650" y="195"/>
                    </a:lnTo>
                    <a:lnTo>
                      <a:pt x="1650" y="190"/>
                    </a:lnTo>
                    <a:lnTo>
                      <a:pt x="1656" y="185"/>
                    </a:lnTo>
                    <a:lnTo>
                      <a:pt x="1656" y="180"/>
                    </a:lnTo>
                    <a:lnTo>
                      <a:pt x="1662" y="180"/>
                    </a:lnTo>
                    <a:lnTo>
                      <a:pt x="1662" y="175"/>
                    </a:lnTo>
                    <a:lnTo>
                      <a:pt x="1668" y="175"/>
                    </a:lnTo>
                    <a:lnTo>
                      <a:pt x="1668" y="171"/>
                    </a:lnTo>
                    <a:lnTo>
                      <a:pt x="1674" y="171"/>
                    </a:lnTo>
                    <a:lnTo>
                      <a:pt x="1674" y="166"/>
                    </a:lnTo>
                    <a:lnTo>
                      <a:pt x="1680" y="161"/>
                    </a:lnTo>
                    <a:lnTo>
                      <a:pt x="1686" y="156"/>
                    </a:lnTo>
                    <a:lnTo>
                      <a:pt x="1686" y="152"/>
                    </a:lnTo>
                    <a:lnTo>
                      <a:pt x="1692" y="152"/>
                    </a:lnTo>
                    <a:lnTo>
                      <a:pt x="1692" y="147"/>
                    </a:lnTo>
                    <a:lnTo>
                      <a:pt x="1698" y="147"/>
                    </a:lnTo>
                    <a:lnTo>
                      <a:pt x="1698" y="142"/>
                    </a:lnTo>
                    <a:lnTo>
                      <a:pt x="1698" y="137"/>
                    </a:lnTo>
                    <a:lnTo>
                      <a:pt x="1704" y="137"/>
                    </a:lnTo>
                    <a:lnTo>
                      <a:pt x="1704" y="133"/>
                    </a:lnTo>
                    <a:lnTo>
                      <a:pt x="1710" y="133"/>
                    </a:lnTo>
                    <a:lnTo>
                      <a:pt x="1710" y="128"/>
                    </a:lnTo>
                    <a:lnTo>
                      <a:pt x="1710" y="123"/>
                    </a:lnTo>
                    <a:lnTo>
                      <a:pt x="1716" y="123"/>
                    </a:lnTo>
                    <a:lnTo>
                      <a:pt x="1716" y="118"/>
                    </a:lnTo>
                    <a:lnTo>
                      <a:pt x="1722" y="118"/>
                    </a:lnTo>
                    <a:lnTo>
                      <a:pt x="1722" y="114"/>
                    </a:lnTo>
                    <a:lnTo>
                      <a:pt x="1722" y="109"/>
                    </a:lnTo>
                    <a:lnTo>
                      <a:pt x="1728" y="109"/>
                    </a:lnTo>
                    <a:lnTo>
                      <a:pt x="1728" y="104"/>
                    </a:lnTo>
                    <a:lnTo>
                      <a:pt x="1734" y="99"/>
                    </a:lnTo>
                    <a:lnTo>
                      <a:pt x="1734" y="95"/>
                    </a:lnTo>
                    <a:lnTo>
                      <a:pt x="1740" y="95"/>
                    </a:lnTo>
                    <a:lnTo>
                      <a:pt x="1740" y="90"/>
                    </a:lnTo>
                    <a:lnTo>
                      <a:pt x="1740" y="85"/>
                    </a:lnTo>
                    <a:lnTo>
                      <a:pt x="1746" y="85"/>
                    </a:lnTo>
                    <a:lnTo>
                      <a:pt x="1746" y="80"/>
                    </a:lnTo>
                    <a:lnTo>
                      <a:pt x="1746" y="76"/>
                    </a:lnTo>
                    <a:lnTo>
                      <a:pt x="1752" y="76"/>
                    </a:lnTo>
                    <a:lnTo>
                      <a:pt x="1752" y="71"/>
                    </a:lnTo>
                    <a:lnTo>
                      <a:pt x="1758" y="66"/>
                    </a:lnTo>
                    <a:lnTo>
                      <a:pt x="1758" y="61"/>
                    </a:lnTo>
                    <a:lnTo>
                      <a:pt x="1764" y="61"/>
                    </a:lnTo>
                    <a:lnTo>
                      <a:pt x="1764" y="57"/>
                    </a:lnTo>
                    <a:lnTo>
                      <a:pt x="1764" y="52"/>
                    </a:lnTo>
                    <a:lnTo>
                      <a:pt x="1770" y="52"/>
                    </a:lnTo>
                    <a:lnTo>
                      <a:pt x="1770" y="47"/>
                    </a:lnTo>
                    <a:lnTo>
                      <a:pt x="1770" y="42"/>
                    </a:lnTo>
                    <a:lnTo>
                      <a:pt x="1776" y="42"/>
                    </a:lnTo>
                    <a:lnTo>
                      <a:pt x="1776" y="38"/>
                    </a:lnTo>
                    <a:lnTo>
                      <a:pt x="1776" y="33"/>
                    </a:lnTo>
                    <a:lnTo>
                      <a:pt x="1782" y="33"/>
                    </a:lnTo>
                    <a:lnTo>
                      <a:pt x="1788" y="33"/>
                    </a:lnTo>
                    <a:lnTo>
                      <a:pt x="1794" y="33"/>
                    </a:lnTo>
                    <a:lnTo>
                      <a:pt x="1794" y="38"/>
                    </a:lnTo>
                    <a:lnTo>
                      <a:pt x="1794" y="42"/>
                    </a:lnTo>
                    <a:lnTo>
                      <a:pt x="1800" y="42"/>
                    </a:lnTo>
                    <a:lnTo>
                      <a:pt x="1800" y="47"/>
                    </a:lnTo>
                    <a:lnTo>
                      <a:pt x="1800" y="52"/>
                    </a:lnTo>
                    <a:lnTo>
                      <a:pt x="1806" y="52"/>
                    </a:lnTo>
                    <a:lnTo>
                      <a:pt x="1806" y="57"/>
                    </a:lnTo>
                    <a:lnTo>
                      <a:pt x="1806" y="61"/>
                    </a:lnTo>
                    <a:lnTo>
                      <a:pt x="1812" y="66"/>
                    </a:lnTo>
                    <a:lnTo>
                      <a:pt x="1812" y="71"/>
                    </a:lnTo>
                    <a:lnTo>
                      <a:pt x="1812" y="76"/>
                    </a:lnTo>
                    <a:lnTo>
                      <a:pt x="1818" y="76"/>
                    </a:lnTo>
                    <a:lnTo>
                      <a:pt x="1818" y="80"/>
                    </a:lnTo>
                    <a:lnTo>
                      <a:pt x="1818" y="85"/>
                    </a:lnTo>
                    <a:lnTo>
                      <a:pt x="1824" y="85"/>
                    </a:lnTo>
                    <a:lnTo>
                      <a:pt x="1824" y="90"/>
                    </a:lnTo>
                    <a:lnTo>
                      <a:pt x="1824" y="95"/>
                    </a:lnTo>
                    <a:lnTo>
                      <a:pt x="1830" y="99"/>
                    </a:lnTo>
                    <a:lnTo>
                      <a:pt x="1830" y="104"/>
                    </a:lnTo>
                    <a:lnTo>
                      <a:pt x="1836" y="104"/>
                    </a:lnTo>
                    <a:lnTo>
                      <a:pt x="1836" y="109"/>
                    </a:lnTo>
                    <a:lnTo>
                      <a:pt x="1836" y="114"/>
                    </a:lnTo>
                    <a:lnTo>
                      <a:pt x="1842" y="114"/>
                    </a:lnTo>
                    <a:lnTo>
                      <a:pt x="1842" y="118"/>
                    </a:lnTo>
                    <a:lnTo>
                      <a:pt x="1842" y="123"/>
                    </a:lnTo>
                    <a:lnTo>
                      <a:pt x="1848" y="128"/>
                    </a:lnTo>
                    <a:lnTo>
                      <a:pt x="1848" y="133"/>
                    </a:lnTo>
                    <a:lnTo>
                      <a:pt x="1854" y="133"/>
                    </a:lnTo>
                    <a:lnTo>
                      <a:pt x="1854" y="137"/>
                    </a:lnTo>
                    <a:lnTo>
                      <a:pt x="1854" y="142"/>
                    </a:lnTo>
                    <a:lnTo>
                      <a:pt x="1860" y="142"/>
                    </a:lnTo>
                    <a:lnTo>
                      <a:pt x="1860" y="147"/>
                    </a:lnTo>
                    <a:lnTo>
                      <a:pt x="1860" y="152"/>
                    </a:lnTo>
                    <a:lnTo>
                      <a:pt x="1866" y="152"/>
                    </a:lnTo>
                    <a:lnTo>
                      <a:pt x="1866" y="156"/>
                    </a:lnTo>
                    <a:lnTo>
                      <a:pt x="1872" y="161"/>
                    </a:lnTo>
                    <a:lnTo>
                      <a:pt x="1872" y="166"/>
                    </a:lnTo>
                    <a:lnTo>
                      <a:pt x="1878" y="166"/>
                    </a:lnTo>
                    <a:lnTo>
                      <a:pt x="1878" y="171"/>
                    </a:lnTo>
                    <a:lnTo>
                      <a:pt x="1884" y="171"/>
                    </a:lnTo>
                    <a:lnTo>
                      <a:pt x="1884" y="175"/>
                    </a:lnTo>
                    <a:lnTo>
                      <a:pt x="1890" y="175"/>
                    </a:lnTo>
                    <a:lnTo>
                      <a:pt x="1896" y="171"/>
                    </a:lnTo>
                    <a:lnTo>
                      <a:pt x="1902" y="171"/>
                    </a:lnTo>
                    <a:lnTo>
                      <a:pt x="1902" y="166"/>
                    </a:lnTo>
                    <a:lnTo>
                      <a:pt x="1908" y="161"/>
                    </a:lnTo>
                    <a:lnTo>
                      <a:pt x="1908" y="156"/>
                    </a:lnTo>
                    <a:lnTo>
                      <a:pt x="1914" y="156"/>
                    </a:lnTo>
                    <a:lnTo>
                      <a:pt x="1914" y="152"/>
                    </a:lnTo>
                    <a:lnTo>
                      <a:pt x="1914" y="147"/>
                    </a:lnTo>
                    <a:lnTo>
                      <a:pt x="1920" y="147"/>
                    </a:lnTo>
                    <a:lnTo>
                      <a:pt x="1920" y="142"/>
                    </a:lnTo>
                    <a:lnTo>
                      <a:pt x="1920" y="137"/>
                    </a:lnTo>
                    <a:lnTo>
                      <a:pt x="1926" y="137"/>
                    </a:lnTo>
                    <a:lnTo>
                      <a:pt x="1926" y="133"/>
                    </a:lnTo>
                    <a:lnTo>
                      <a:pt x="1926" y="128"/>
                    </a:lnTo>
                    <a:lnTo>
                      <a:pt x="1932" y="128"/>
                    </a:lnTo>
                    <a:lnTo>
                      <a:pt x="1932" y="123"/>
                    </a:lnTo>
                    <a:lnTo>
                      <a:pt x="1932" y="118"/>
                    </a:lnTo>
                    <a:lnTo>
                      <a:pt x="1938" y="118"/>
                    </a:lnTo>
                    <a:lnTo>
                      <a:pt x="1938" y="114"/>
                    </a:lnTo>
                    <a:lnTo>
                      <a:pt x="1938" y="109"/>
                    </a:lnTo>
                    <a:lnTo>
                      <a:pt x="1944" y="109"/>
                    </a:lnTo>
                    <a:lnTo>
                      <a:pt x="1944" y="104"/>
                    </a:lnTo>
                    <a:lnTo>
                      <a:pt x="1944" y="99"/>
                    </a:lnTo>
                    <a:lnTo>
                      <a:pt x="1950" y="99"/>
                    </a:lnTo>
                    <a:lnTo>
                      <a:pt x="1950" y="95"/>
                    </a:lnTo>
                    <a:lnTo>
                      <a:pt x="1950" y="90"/>
                    </a:lnTo>
                    <a:lnTo>
                      <a:pt x="1956" y="90"/>
                    </a:lnTo>
                    <a:lnTo>
                      <a:pt x="1956" y="85"/>
                    </a:lnTo>
                    <a:lnTo>
                      <a:pt x="1956" y="80"/>
                    </a:lnTo>
                    <a:lnTo>
                      <a:pt x="1962" y="76"/>
                    </a:lnTo>
                    <a:lnTo>
                      <a:pt x="1962" y="71"/>
                    </a:lnTo>
                    <a:lnTo>
                      <a:pt x="1968" y="66"/>
                    </a:lnTo>
                    <a:lnTo>
                      <a:pt x="1968" y="61"/>
                    </a:lnTo>
                    <a:lnTo>
                      <a:pt x="1974" y="57"/>
                    </a:lnTo>
                    <a:lnTo>
                      <a:pt x="1974" y="52"/>
                    </a:lnTo>
                    <a:lnTo>
                      <a:pt x="1974" y="47"/>
                    </a:lnTo>
                    <a:lnTo>
                      <a:pt x="1980" y="47"/>
                    </a:lnTo>
                    <a:lnTo>
                      <a:pt x="1980" y="42"/>
                    </a:lnTo>
                    <a:lnTo>
                      <a:pt x="1980" y="38"/>
                    </a:lnTo>
                    <a:lnTo>
                      <a:pt x="1986" y="38"/>
                    </a:lnTo>
                    <a:lnTo>
                      <a:pt x="1986" y="33"/>
                    </a:lnTo>
                    <a:lnTo>
                      <a:pt x="1992" y="33"/>
                    </a:lnTo>
                    <a:lnTo>
                      <a:pt x="1998" y="33"/>
                    </a:lnTo>
                    <a:lnTo>
                      <a:pt x="1998" y="38"/>
                    </a:lnTo>
                    <a:lnTo>
                      <a:pt x="2004" y="38"/>
                    </a:lnTo>
                    <a:lnTo>
                      <a:pt x="2004" y="42"/>
                    </a:lnTo>
                    <a:lnTo>
                      <a:pt x="2004" y="47"/>
                    </a:lnTo>
                    <a:lnTo>
                      <a:pt x="2010" y="47"/>
                    </a:lnTo>
                    <a:lnTo>
                      <a:pt x="2010" y="52"/>
                    </a:lnTo>
                    <a:lnTo>
                      <a:pt x="2010" y="57"/>
                    </a:lnTo>
                    <a:lnTo>
                      <a:pt x="2016" y="57"/>
                    </a:lnTo>
                    <a:lnTo>
                      <a:pt x="2016" y="61"/>
                    </a:lnTo>
                    <a:lnTo>
                      <a:pt x="2016" y="66"/>
                    </a:lnTo>
                    <a:lnTo>
                      <a:pt x="2022" y="66"/>
                    </a:lnTo>
                    <a:lnTo>
                      <a:pt x="2022" y="71"/>
                    </a:lnTo>
                    <a:lnTo>
                      <a:pt x="2028" y="76"/>
                    </a:lnTo>
                    <a:lnTo>
                      <a:pt x="2028" y="80"/>
                    </a:lnTo>
                    <a:lnTo>
                      <a:pt x="2034" y="85"/>
                    </a:lnTo>
                    <a:lnTo>
                      <a:pt x="2034" y="90"/>
                    </a:lnTo>
                    <a:lnTo>
                      <a:pt x="2040" y="90"/>
                    </a:lnTo>
                    <a:lnTo>
                      <a:pt x="2040" y="95"/>
                    </a:lnTo>
                    <a:lnTo>
                      <a:pt x="2040" y="99"/>
                    </a:lnTo>
                    <a:lnTo>
                      <a:pt x="2046" y="99"/>
                    </a:lnTo>
                    <a:lnTo>
                      <a:pt x="2046" y="104"/>
                    </a:lnTo>
                    <a:lnTo>
                      <a:pt x="2046" y="109"/>
                    </a:lnTo>
                    <a:lnTo>
                      <a:pt x="2052" y="109"/>
                    </a:lnTo>
                    <a:lnTo>
                      <a:pt x="2052" y="114"/>
                    </a:lnTo>
                    <a:lnTo>
                      <a:pt x="2058" y="118"/>
                    </a:lnTo>
                    <a:lnTo>
                      <a:pt x="2058" y="123"/>
                    </a:lnTo>
                    <a:lnTo>
                      <a:pt x="2064" y="123"/>
                    </a:lnTo>
                    <a:lnTo>
                      <a:pt x="2064" y="128"/>
                    </a:lnTo>
                    <a:lnTo>
                      <a:pt x="2070" y="133"/>
                    </a:lnTo>
                    <a:lnTo>
                      <a:pt x="2070" y="137"/>
                    </a:lnTo>
                    <a:lnTo>
                      <a:pt x="2076" y="137"/>
                    </a:lnTo>
                    <a:lnTo>
                      <a:pt x="2076" y="142"/>
                    </a:lnTo>
                    <a:lnTo>
                      <a:pt x="2082" y="147"/>
                    </a:lnTo>
                    <a:lnTo>
                      <a:pt x="2082" y="152"/>
                    </a:lnTo>
                    <a:lnTo>
                      <a:pt x="2088" y="152"/>
                    </a:lnTo>
                    <a:lnTo>
                      <a:pt x="2088" y="156"/>
                    </a:lnTo>
                    <a:lnTo>
                      <a:pt x="2094" y="156"/>
                    </a:lnTo>
                    <a:lnTo>
                      <a:pt x="2094" y="161"/>
                    </a:lnTo>
                    <a:lnTo>
                      <a:pt x="2094" y="166"/>
                    </a:lnTo>
                    <a:lnTo>
                      <a:pt x="2100" y="166"/>
                    </a:lnTo>
                    <a:lnTo>
                      <a:pt x="2100" y="171"/>
                    </a:lnTo>
                    <a:lnTo>
                      <a:pt x="2106" y="171"/>
                    </a:lnTo>
                    <a:lnTo>
                      <a:pt x="2106" y="175"/>
                    </a:lnTo>
                    <a:lnTo>
                      <a:pt x="2112" y="175"/>
                    </a:lnTo>
                    <a:lnTo>
                      <a:pt x="2112" y="180"/>
                    </a:lnTo>
                    <a:lnTo>
                      <a:pt x="2118" y="185"/>
                    </a:lnTo>
                    <a:lnTo>
                      <a:pt x="2118" y="190"/>
                    </a:lnTo>
                    <a:lnTo>
                      <a:pt x="2124" y="190"/>
                    </a:lnTo>
                    <a:lnTo>
                      <a:pt x="2124" y="195"/>
                    </a:lnTo>
                    <a:lnTo>
                      <a:pt x="2130" y="195"/>
                    </a:lnTo>
                    <a:lnTo>
                      <a:pt x="2130" y="199"/>
                    </a:lnTo>
                    <a:lnTo>
                      <a:pt x="2136" y="199"/>
                    </a:lnTo>
                    <a:lnTo>
                      <a:pt x="2136" y="204"/>
                    </a:lnTo>
                    <a:lnTo>
                      <a:pt x="2142" y="204"/>
                    </a:lnTo>
                    <a:lnTo>
                      <a:pt x="2142" y="209"/>
                    </a:lnTo>
                    <a:lnTo>
                      <a:pt x="2148" y="209"/>
                    </a:lnTo>
                    <a:lnTo>
                      <a:pt x="2148" y="214"/>
                    </a:lnTo>
                    <a:lnTo>
                      <a:pt x="2154" y="214"/>
                    </a:lnTo>
                    <a:lnTo>
                      <a:pt x="2154" y="218"/>
                    </a:lnTo>
                    <a:lnTo>
                      <a:pt x="2160" y="218"/>
                    </a:lnTo>
                    <a:lnTo>
                      <a:pt x="2160" y="223"/>
                    </a:lnTo>
                    <a:lnTo>
                      <a:pt x="2166" y="223"/>
                    </a:lnTo>
                    <a:lnTo>
                      <a:pt x="2166" y="228"/>
                    </a:lnTo>
                    <a:lnTo>
                      <a:pt x="2172" y="228"/>
                    </a:lnTo>
                    <a:lnTo>
                      <a:pt x="2172" y="233"/>
                    </a:lnTo>
                    <a:lnTo>
                      <a:pt x="2178" y="233"/>
                    </a:lnTo>
                    <a:lnTo>
                      <a:pt x="2184" y="237"/>
                    </a:lnTo>
                    <a:lnTo>
                      <a:pt x="2190" y="237"/>
                    </a:lnTo>
                    <a:lnTo>
                      <a:pt x="2190" y="242"/>
                    </a:lnTo>
                    <a:lnTo>
                      <a:pt x="2196" y="242"/>
                    </a:lnTo>
                    <a:lnTo>
                      <a:pt x="2196" y="247"/>
                    </a:lnTo>
                    <a:lnTo>
                      <a:pt x="2202" y="247"/>
                    </a:lnTo>
                    <a:lnTo>
                      <a:pt x="2202" y="252"/>
                    </a:lnTo>
                    <a:lnTo>
                      <a:pt x="2208" y="252"/>
                    </a:lnTo>
                    <a:lnTo>
                      <a:pt x="2214" y="252"/>
                    </a:lnTo>
                    <a:lnTo>
                      <a:pt x="2214" y="256"/>
                    </a:lnTo>
                    <a:lnTo>
                      <a:pt x="2220" y="256"/>
                    </a:lnTo>
                    <a:lnTo>
                      <a:pt x="2226" y="261"/>
                    </a:lnTo>
                    <a:lnTo>
                      <a:pt x="2232" y="261"/>
                    </a:lnTo>
                    <a:lnTo>
                      <a:pt x="2232" y="266"/>
                    </a:lnTo>
                    <a:lnTo>
                      <a:pt x="2238" y="266"/>
                    </a:lnTo>
                    <a:lnTo>
                      <a:pt x="2244" y="266"/>
                    </a:lnTo>
                    <a:lnTo>
                      <a:pt x="2250" y="266"/>
                    </a:lnTo>
                    <a:lnTo>
                      <a:pt x="2256" y="266"/>
                    </a:lnTo>
                    <a:lnTo>
                      <a:pt x="2262" y="271"/>
                    </a:lnTo>
                    <a:lnTo>
                      <a:pt x="2268" y="271"/>
                    </a:lnTo>
                    <a:lnTo>
                      <a:pt x="2274" y="271"/>
                    </a:lnTo>
                    <a:lnTo>
                      <a:pt x="2280" y="271"/>
                    </a:lnTo>
                    <a:lnTo>
                      <a:pt x="2286" y="271"/>
                    </a:lnTo>
                    <a:lnTo>
                      <a:pt x="2292" y="271"/>
                    </a:lnTo>
                    <a:lnTo>
                      <a:pt x="2298" y="271"/>
                    </a:lnTo>
                    <a:lnTo>
                      <a:pt x="2304" y="271"/>
                    </a:lnTo>
                    <a:lnTo>
                      <a:pt x="2310" y="271"/>
                    </a:lnTo>
                    <a:lnTo>
                      <a:pt x="2316" y="271"/>
                    </a:lnTo>
                    <a:lnTo>
                      <a:pt x="2322" y="271"/>
                    </a:lnTo>
                    <a:lnTo>
                      <a:pt x="2328" y="271"/>
                    </a:lnTo>
                    <a:lnTo>
                      <a:pt x="2334" y="271"/>
                    </a:lnTo>
                    <a:lnTo>
                      <a:pt x="2340" y="271"/>
                    </a:lnTo>
                    <a:lnTo>
                      <a:pt x="2346" y="271"/>
                    </a:lnTo>
                    <a:lnTo>
                      <a:pt x="2352" y="271"/>
                    </a:lnTo>
                    <a:lnTo>
                      <a:pt x="2358" y="271"/>
                    </a:lnTo>
                    <a:lnTo>
                      <a:pt x="2364" y="271"/>
                    </a:lnTo>
                    <a:lnTo>
                      <a:pt x="2370" y="271"/>
                    </a:lnTo>
                    <a:lnTo>
                      <a:pt x="2376" y="271"/>
                    </a:lnTo>
                    <a:lnTo>
                      <a:pt x="2382" y="271"/>
                    </a:lnTo>
                    <a:lnTo>
                      <a:pt x="2388" y="271"/>
                    </a:lnTo>
                    <a:lnTo>
                      <a:pt x="2394" y="271"/>
                    </a:lnTo>
                    <a:lnTo>
                      <a:pt x="2400" y="271"/>
                    </a:lnTo>
                    <a:lnTo>
                      <a:pt x="2406" y="271"/>
                    </a:lnTo>
                    <a:lnTo>
                      <a:pt x="2412" y="271"/>
                    </a:lnTo>
                    <a:lnTo>
                      <a:pt x="2412" y="266"/>
                    </a:lnTo>
                    <a:lnTo>
                      <a:pt x="2418" y="266"/>
                    </a:lnTo>
                    <a:lnTo>
                      <a:pt x="2424" y="266"/>
                    </a:lnTo>
                    <a:lnTo>
                      <a:pt x="2430" y="266"/>
                    </a:lnTo>
                    <a:lnTo>
                      <a:pt x="2436" y="266"/>
                    </a:lnTo>
                    <a:lnTo>
                      <a:pt x="2442" y="266"/>
                    </a:lnTo>
                    <a:lnTo>
                      <a:pt x="2442" y="261"/>
                    </a:lnTo>
                    <a:lnTo>
                      <a:pt x="2448" y="261"/>
                    </a:lnTo>
                    <a:lnTo>
                      <a:pt x="2454" y="261"/>
                    </a:lnTo>
                    <a:lnTo>
                      <a:pt x="2460" y="261"/>
                    </a:lnTo>
                    <a:lnTo>
                      <a:pt x="2466" y="261"/>
                    </a:lnTo>
                    <a:lnTo>
                      <a:pt x="2472" y="256"/>
                    </a:lnTo>
                    <a:lnTo>
                      <a:pt x="2478" y="256"/>
                    </a:lnTo>
                    <a:lnTo>
                      <a:pt x="2484" y="256"/>
                    </a:lnTo>
                    <a:lnTo>
                      <a:pt x="2490" y="256"/>
                    </a:lnTo>
                    <a:lnTo>
                      <a:pt x="2490" y="261"/>
                    </a:lnTo>
                    <a:lnTo>
                      <a:pt x="2496" y="261"/>
                    </a:lnTo>
                    <a:lnTo>
                      <a:pt x="2502" y="261"/>
                    </a:lnTo>
                    <a:lnTo>
                      <a:pt x="2502" y="266"/>
                    </a:lnTo>
                    <a:lnTo>
                      <a:pt x="2508" y="266"/>
                    </a:lnTo>
                    <a:lnTo>
                      <a:pt x="2514" y="266"/>
                    </a:lnTo>
                    <a:lnTo>
                      <a:pt x="2520" y="266"/>
                    </a:lnTo>
                    <a:lnTo>
                      <a:pt x="2520" y="271"/>
                    </a:lnTo>
                    <a:lnTo>
                      <a:pt x="2526" y="271"/>
                    </a:lnTo>
                    <a:lnTo>
                      <a:pt x="2532" y="271"/>
                    </a:lnTo>
                    <a:lnTo>
                      <a:pt x="2532" y="275"/>
                    </a:lnTo>
                    <a:lnTo>
                      <a:pt x="2538" y="275"/>
                    </a:lnTo>
                    <a:lnTo>
                      <a:pt x="2544" y="275"/>
                    </a:lnTo>
                    <a:lnTo>
                      <a:pt x="2550" y="275"/>
                    </a:lnTo>
                    <a:lnTo>
                      <a:pt x="2556" y="280"/>
                    </a:lnTo>
                    <a:lnTo>
                      <a:pt x="2562" y="280"/>
                    </a:lnTo>
                    <a:lnTo>
                      <a:pt x="2568" y="280"/>
                    </a:lnTo>
                    <a:lnTo>
                      <a:pt x="2574" y="280"/>
                    </a:lnTo>
                    <a:lnTo>
                      <a:pt x="2580" y="280"/>
                    </a:lnTo>
                    <a:lnTo>
                      <a:pt x="2586" y="280"/>
                    </a:lnTo>
                    <a:lnTo>
                      <a:pt x="2592" y="280"/>
                    </a:lnTo>
                    <a:lnTo>
                      <a:pt x="2598" y="280"/>
                    </a:lnTo>
                    <a:lnTo>
                      <a:pt x="2604" y="280"/>
                    </a:lnTo>
                    <a:lnTo>
                      <a:pt x="2610" y="280"/>
                    </a:lnTo>
                    <a:lnTo>
                      <a:pt x="2616" y="280"/>
                    </a:lnTo>
                    <a:lnTo>
                      <a:pt x="2622" y="275"/>
                    </a:lnTo>
                    <a:lnTo>
                      <a:pt x="2628" y="275"/>
                    </a:lnTo>
                    <a:lnTo>
                      <a:pt x="2634" y="275"/>
                    </a:lnTo>
                    <a:lnTo>
                      <a:pt x="2640" y="275"/>
                    </a:lnTo>
                    <a:lnTo>
                      <a:pt x="2640" y="271"/>
                    </a:lnTo>
                    <a:lnTo>
                      <a:pt x="2646" y="271"/>
                    </a:lnTo>
                    <a:lnTo>
                      <a:pt x="2652" y="271"/>
                    </a:lnTo>
                    <a:lnTo>
                      <a:pt x="2652" y="266"/>
                    </a:lnTo>
                    <a:lnTo>
                      <a:pt x="2658" y="266"/>
                    </a:lnTo>
                    <a:lnTo>
                      <a:pt x="2664" y="266"/>
                    </a:lnTo>
                    <a:lnTo>
                      <a:pt x="2670" y="266"/>
                    </a:lnTo>
                    <a:lnTo>
                      <a:pt x="2670" y="261"/>
                    </a:lnTo>
                    <a:lnTo>
                      <a:pt x="2676" y="261"/>
                    </a:lnTo>
                    <a:lnTo>
                      <a:pt x="2682" y="261"/>
                    </a:lnTo>
                    <a:lnTo>
                      <a:pt x="2682" y="256"/>
                    </a:lnTo>
                    <a:lnTo>
                      <a:pt x="2688" y="256"/>
                    </a:lnTo>
                    <a:lnTo>
                      <a:pt x="2694" y="256"/>
                    </a:lnTo>
                    <a:lnTo>
                      <a:pt x="2700" y="256"/>
                    </a:lnTo>
                    <a:lnTo>
                      <a:pt x="2706" y="261"/>
                    </a:lnTo>
                    <a:lnTo>
                      <a:pt x="2712" y="261"/>
                    </a:lnTo>
                    <a:lnTo>
                      <a:pt x="2718" y="261"/>
                    </a:lnTo>
                    <a:lnTo>
                      <a:pt x="2724" y="261"/>
                    </a:lnTo>
                    <a:lnTo>
                      <a:pt x="2730" y="261"/>
                    </a:lnTo>
                    <a:lnTo>
                      <a:pt x="2730" y="266"/>
                    </a:lnTo>
                    <a:lnTo>
                      <a:pt x="2736" y="266"/>
                    </a:lnTo>
                    <a:lnTo>
                      <a:pt x="2742" y="266"/>
                    </a:lnTo>
                    <a:lnTo>
                      <a:pt x="2748" y="266"/>
                    </a:lnTo>
                    <a:lnTo>
                      <a:pt x="2754" y="266"/>
                    </a:lnTo>
                    <a:lnTo>
                      <a:pt x="2760" y="266"/>
                    </a:lnTo>
                    <a:lnTo>
                      <a:pt x="2760" y="271"/>
                    </a:lnTo>
                    <a:lnTo>
                      <a:pt x="2766" y="271"/>
                    </a:lnTo>
                    <a:lnTo>
                      <a:pt x="2772" y="271"/>
                    </a:lnTo>
                    <a:lnTo>
                      <a:pt x="2778" y="271"/>
                    </a:lnTo>
                    <a:lnTo>
                      <a:pt x="2784" y="271"/>
                    </a:lnTo>
                    <a:lnTo>
                      <a:pt x="2790" y="271"/>
                    </a:lnTo>
                    <a:lnTo>
                      <a:pt x="2796" y="271"/>
                    </a:lnTo>
                    <a:lnTo>
                      <a:pt x="2802" y="271"/>
                    </a:lnTo>
                    <a:lnTo>
                      <a:pt x="2808" y="271"/>
                    </a:lnTo>
                    <a:lnTo>
                      <a:pt x="2814" y="271"/>
                    </a:lnTo>
                    <a:lnTo>
                      <a:pt x="2820" y="271"/>
                    </a:lnTo>
                    <a:lnTo>
                      <a:pt x="2826" y="271"/>
                    </a:lnTo>
                    <a:lnTo>
                      <a:pt x="2832" y="271"/>
                    </a:lnTo>
                    <a:lnTo>
                      <a:pt x="2838" y="271"/>
                    </a:lnTo>
                    <a:lnTo>
                      <a:pt x="2844" y="271"/>
                    </a:lnTo>
                    <a:lnTo>
                      <a:pt x="2850" y="271"/>
                    </a:lnTo>
                    <a:lnTo>
                      <a:pt x="2856" y="271"/>
                    </a:lnTo>
                    <a:lnTo>
                      <a:pt x="2862" y="271"/>
                    </a:lnTo>
                    <a:lnTo>
                      <a:pt x="2868" y="271"/>
                    </a:lnTo>
                    <a:lnTo>
                      <a:pt x="2874" y="271"/>
                    </a:lnTo>
                    <a:lnTo>
                      <a:pt x="2880" y="271"/>
                    </a:lnTo>
                    <a:lnTo>
                      <a:pt x="2886" y="271"/>
                    </a:lnTo>
                    <a:lnTo>
                      <a:pt x="2892" y="271"/>
                    </a:lnTo>
                    <a:lnTo>
                      <a:pt x="2898" y="271"/>
                    </a:lnTo>
                    <a:lnTo>
                      <a:pt x="2904" y="271"/>
                    </a:lnTo>
                    <a:lnTo>
                      <a:pt x="2910" y="271"/>
                    </a:lnTo>
                    <a:lnTo>
                      <a:pt x="2916" y="266"/>
                    </a:lnTo>
                    <a:lnTo>
                      <a:pt x="2922" y="266"/>
                    </a:lnTo>
                    <a:lnTo>
                      <a:pt x="2928" y="266"/>
                    </a:lnTo>
                    <a:lnTo>
                      <a:pt x="2934" y="266"/>
                    </a:lnTo>
                    <a:lnTo>
                      <a:pt x="2940" y="266"/>
                    </a:lnTo>
                    <a:lnTo>
                      <a:pt x="2940" y="261"/>
                    </a:lnTo>
                    <a:lnTo>
                      <a:pt x="2946" y="261"/>
                    </a:lnTo>
                    <a:lnTo>
                      <a:pt x="2952" y="256"/>
                    </a:lnTo>
                    <a:lnTo>
                      <a:pt x="2958" y="256"/>
                    </a:lnTo>
                    <a:lnTo>
                      <a:pt x="2958" y="252"/>
                    </a:lnTo>
                    <a:lnTo>
                      <a:pt x="2964" y="252"/>
                    </a:lnTo>
                    <a:lnTo>
                      <a:pt x="2970" y="252"/>
                    </a:lnTo>
                    <a:lnTo>
                      <a:pt x="2970" y="247"/>
                    </a:lnTo>
                    <a:lnTo>
                      <a:pt x="2976" y="247"/>
                    </a:lnTo>
                    <a:lnTo>
                      <a:pt x="2976" y="242"/>
                    </a:lnTo>
                    <a:lnTo>
                      <a:pt x="2982" y="242"/>
                    </a:lnTo>
                    <a:lnTo>
                      <a:pt x="2982" y="237"/>
                    </a:lnTo>
                    <a:lnTo>
                      <a:pt x="2988" y="237"/>
                    </a:lnTo>
                    <a:lnTo>
                      <a:pt x="2994" y="233"/>
                    </a:lnTo>
                    <a:lnTo>
                      <a:pt x="3000" y="233"/>
                    </a:lnTo>
                    <a:lnTo>
                      <a:pt x="3000" y="228"/>
                    </a:lnTo>
                    <a:lnTo>
                      <a:pt x="3006" y="228"/>
                    </a:lnTo>
                    <a:lnTo>
                      <a:pt x="3006" y="223"/>
                    </a:lnTo>
                    <a:lnTo>
                      <a:pt x="3012" y="223"/>
                    </a:lnTo>
                    <a:lnTo>
                      <a:pt x="3012" y="218"/>
                    </a:lnTo>
                    <a:lnTo>
                      <a:pt x="3018" y="218"/>
                    </a:lnTo>
                    <a:lnTo>
                      <a:pt x="3018" y="214"/>
                    </a:lnTo>
                    <a:lnTo>
                      <a:pt x="3024" y="214"/>
                    </a:lnTo>
                    <a:lnTo>
                      <a:pt x="3024" y="209"/>
                    </a:lnTo>
                    <a:lnTo>
                      <a:pt x="3030" y="209"/>
                    </a:lnTo>
                    <a:lnTo>
                      <a:pt x="3030" y="204"/>
                    </a:lnTo>
                    <a:lnTo>
                      <a:pt x="3036" y="204"/>
                    </a:lnTo>
                    <a:lnTo>
                      <a:pt x="3036" y="199"/>
                    </a:lnTo>
                    <a:lnTo>
                      <a:pt x="3042" y="199"/>
                    </a:lnTo>
                    <a:lnTo>
                      <a:pt x="3042" y="195"/>
                    </a:lnTo>
                    <a:lnTo>
                      <a:pt x="3048" y="195"/>
                    </a:lnTo>
                    <a:lnTo>
                      <a:pt x="3048" y="190"/>
                    </a:lnTo>
                    <a:lnTo>
                      <a:pt x="3054" y="190"/>
                    </a:lnTo>
                    <a:lnTo>
                      <a:pt x="3054" y="185"/>
                    </a:lnTo>
                    <a:lnTo>
                      <a:pt x="3060" y="180"/>
                    </a:lnTo>
                    <a:lnTo>
                      <a:pt x="3060" y="175"/>
                    </a:lnTo>
                    <a:lnTo>
                      <a:pt x="3066" y="175"/>
                    </a:lnTo>
                    <a:lnTo>
                      <a:pt x="3066" y="171"/>
                    </a:lnTo>
                    <a:lnTo>
                      <a:pt x="3072" y="171"/>
                    </a:lnTo>
                    <a:lnTo>
                      <a:pt x="3072" y="166"/>
                    </a:lnTo>
                    <a:lnTo>
                      <a:pt x="3078" y="166"/>
                    </a:lnTo>
                    <a:lnTo>
                      <a:pt x="3078" y="161"/>
                    </a:lnTo>
                    <a:lnTo>
                      <a:pt x="3078" y="156"/>
                    </a:lnTo>
                    <a:lnTo>
                      <a:pt x="3084" y="156"/>
                    </a:lnTo>
                    <a:lnTo>
                      <a:pt x="3084" y="152"/>
                    </a:lnTo>
                    <a:lnTo>
                      <a:pt x="3090" y="152"/>
                    </a:lnTo>
                    <a:lnTo>
                      <a:pt x="3090" y="147"/>
                    </a:lnTo>
                    <a:lnTo>
                      <a:pt x="3096" y="142"/>
                    </a:lnTo>
                    <a:lnTo>
                      <a:pt x="3096" y="137"/>
                    </a:lnTo>
                    <a:lnTo>
                      <a:pt x="3102" y="137"/>
                    </a:lnTo>
                    <a:lnTo>
                      <a:pt x="3102" y="133"/>
                    </a:lnTo>
                    <a:lnTo>
                      <a:pt x="3108" y="128"/>
                    </a:lnTo>
                    <a:lnTo>
                      <a:pt x="3108" y="123"/>
                    </a:lnTo>
                    <a:lnTo>
                      <a:pt x="3114" y="123"/>
                    </a:lnTo>
                    <a:lnTo>
                      <a:pt x="3114" y="118"/>
                    </a:lnTo>
                    <a:lnTo>
                      <a:pt x="3120" y="114"/>
                    </a:lnTo>
                    <a:lnTo>
                      <a:pt x="3120" y="109"/>
                    </a:lnTo>
                    <a:lnTo>
                      <a:pt x="3126" y="109"/>
                    </a:lnTo>
                    <a:lnTo>
                      <a:pt x="3126" y="104"/>
                    </a:lnTo>
                    <a:lnTo>
                      <a:pt x="3126" y="99"/>
                    </a:lnTo>
                    <a:lnTo>
                      <a:pt x="3132" y="99"/>
                    </a:lnTo>
                    <a:lnTo>
                      <a:pt x="3132" y="95"/>
                    </a:lnTo>
                    <a:lnTo>
                      <a:pt x="3132" y="90"/>
                    </a:lnTo>
                    <a:lnTo>
                      <a:pt x="3138" y="90"/>
                    </a:lnTo>
                    <a:lnTo>
                      <a:pt x="3138" y="85"/>
                    </a:lnTo>
                    <a:lnTo>
                      <a:pt x="3144" y="80"/>
                    </a:lnTo>
                    <a:lnTo>
                      <a:pt x="3144" y="76"/>
                    </a:lnTo>
                    <a:lnTo>
                      <a:pt x="3150" y="71"/>
                    </a:lnTo>
                    <a:lnTo>
                      <a:pt x="3150" y="66"/>
                    </a:lnTo>
                    <a:lnTo>
                      <a:pt x="3156" y="66"/>
                    </a:lnTo>
                    <a:lnTo>
                      <a:pt x="3156" y="61"/>
                    </a:lnTo>
                    <a:lnTo>
                      <a:pt x="3156" y="57"/>
                    </a:lnTo>
                    <a:lnTo>
                      <a:pt x="3162" y="57"/>
                    </a:lnTo>
                    <a:lnTo>
                      <a:pt x="3162" y="52"/>
                    </a:lnTo>
                    <a:lnTo>
                      <a:pt x="3162" y="47"/>
                    </a:lnTo>
                    <a:lnTo>
                      <a:pt x="3168" y="47"/>
                    </a:lnTo>
                    <a:lnTo>
                      <a:pt x="3168" y="42"/>
                    </a:lnTo>
                    <a:lnTo>
                      <a:pt x="3168" y="38"/>
                    </a:lnTo>
                    <a:lnTo>
                      <a:pt x="3174" y="38"/>
                    </a:lnTo>
                    <a:lnTo>
                      <a:pt x="3174" y="33"/>
                    </a:lnTo>
                    <a:lnTo>
                      <a:pt x="3180" y="33"/>
                    </a:lnTo>
                    <a:lnTo>
                      <a:pt x="3186" y="33"/>
                    </a:lnTo>
                    <a:lnTo>
                      <a:pt x="3186" y="38"/>
                    </a:lnTo>
                    <a:lnTo>
                      <a:pt x="3192" y="38"/>
                    </a:lnTo>
                    <a:lnTo>
                      <a:pt x="3192" y="42"/>
                    </a:lnTo>
                    <a:lnTo>
                      <a:pt x="3192" y="47"/>
                    </a:lnTo>
                    <a:lnTo>
                      <a:pt x="3198" y="47"/>
                    </a:lnTo>
                    <a:lnTo>
                      <a:pt x="3198" y="52"/>
                    </a:lnTo>
                    <a:lnTo>
                      <a:pt x="3198" y="57"/>
                    </a:lnTo>
                    <a:lnTo>
                      <a:pt x="3204" y="61"/>
                    </a:lnTo>
                    <a:lnTo>
                      <a:pt x="3204" y="66"/>
                    </a:lnTo>
                    <a:lnTo>
                      <a:pt x="3210" y="71"/>
                    </a:lnTo>
                    <a:lnTo>
                      <a:pt x="3210" y="76"/>
                    </a:lnTo>
                    <a:lnTo>
                      <a:pt x="3216" y="80"/>
                    </a:lnTo>
                    <a:lnTo>
                      <a:pt x="3216" y="85"/>
                    </a:lnTo>
                    <a:lnTo>
                      <a:pt x="3216" y="90"/>
                    </a:lnTo>
                    <a:lnTo>
                      <a:pt x="3222" y="90"/>
                    </a:lnTo>
                    <a:lnTo>
                      <a:pt x="3222" y="95"/>
                    </a:lnTo>
                    <a:lnTo>
                      <a:pt x="3222" y="99"/>
                    </a:lnTo>
                    <a:lnTo>
                      <a:pt x="3228" y="99"/>
                    </a:lnTo>
                    <a:lnTo>
                      <a:pt x="3228" y="104"/>
                    </a:lnTo>
                    <a:lnTo>
                      <a:pt x="3228" y="109"/>
                    </a:lnTo>
                    <a:lnTo>
                      <a:pt x="3234" y="109"/>
                    </a:lnTo>
                    <a:lnTo>
                      <a:pt x="3234" y="114"/>
                    </a:lnTo>
                    <a:lnTo>
                      <a:pt x="3234" y="118"/>
                    </a:lnTo>
                    <a:lnTo>
                      <a:pt x="3240" y="118"/>
                    </a:lnTo>
                    <a:lnTo>
                      <a:pt x="3240" y="123"/>
                    </a:lnTo>
                    <a:lnTo>
                      <a:pt x="3240" y="128"/>
                    </a:lnTo>
                    <a:lnTo>
                      <a:pt x="3246" y="128"/>
                    </a:lnTo>
                    <a:lnTo>
                      <a:pt x="3246" y="133"/>
                    </a:lnTo>
                    <a:lnTo>
                      <a:pt x="3246" y="137"/>
                    </a:lnTo>
                    <a:lnTo>
                      <a:pt x="3252" y="137"/>
                    </a:lnTo>
                    <a:lnTo>
                      <a:pt x="3252" y="142"/>
                    </a:lnTo>
                    <a:lnTo>
                      <a:pt x="3252" y="147"/>
                    </a:lnTo>
                    <a:lnTo>
                      <a:pt x="3258" y="147"/>
                    </a:lnTo>
                    <a:lnTo>
                      <a:pt x="3258" y="152"/>
                    </a:lnTo>
                    <a:lnTo>
                      <a:pt x="3258" y="156"/>
                    </a:lnTo>
                    <a:lnTo>
                      <a:pt x="3264" y="156"/>
                    </a:lnTo>
                    <a:lnTo>
                      <a:pt x="3264" y="161"/>
                    </a:lnTo>
                    <a:lnTo>
                      <a:pt x="3270" y="166"/>
                    </a:lnTo>
                    <a:lnTo>
                      <a:pt x="3270" y="171"/>
                    </a:lnTo>
                    <a:lnTo>
                      <a:pt x="3276" y="171"/>
                    </a:lnTo>
                    <a:lnTo>
                      <a:pt x="3282" y="171"/>
                    </a:lnTo>
                    <a:lnTo>
                      <a:pt x="3282" y="175"/>
                    </a:lnTo>
                    <a:lnTo>
                      <a:pt x="3288" y="175"/>
                    </a:lnTo>
                    <a:lnTo>
                      <a:pt x="3288" y="171"/>
                    </a:lnTo>
                    <a:lnTo>
                      <a:pt x="3294" y="171"/>
                    </a:lnTo>
                    <a:lnTo>
                      <a:pt x="3294" y="166"/>
                    </a:lnTo>
                    <a:lnTo>
                      <a:pt x="3300" y="166"/>
                    </a:lnTo>
                    <a:lnTo>
                      <a:pt x="3300" y="161"/>
                    </a:lnTo>
                    <a:lnTo>
                      <a:pt x="3306" y="156"/>
                    </a:lnTo>
                    <a:lnTo>
                      <a:pt x="3306" y="152"/>
                    </a:lnTo>
                    <a:lnTo>
                      <a:pt x="3312" y="152"/>
                    </a:lnTo>
                    <a:lnTo>
                      <a:pt x="3312" y="147"/>
                    </a:lnTo>
                    <a:lnTo>
                      <a:pt x="3312" y="142"/>
                    </a:lnTo>
                    <a:lnTo>
                      <a:pt x="3318" y="142"/>
                    </a:lnTo>
                    <a:lnTo>
                      <a:pt x="3318" y="137"/>
                    </a:lnTo>
                    <a:lnTo>
                      <a:pt x="3318" y="133"/>
                    </a:lnTo>
                    <a:lnTo>
                      <a:pt x="3324" y="133"/>
                    </a:lnTo>
                    <a:lnTo>
                      <a:pt x="3324" y="128"/>
                    </a:lnTo>
                    <a:lnTo>
                      <a:pt x="3330" y="123"/>
                    </a:lnTo>
                    <a:lnTo>
                      <a:pt x="3330" y="118"/>
                    </a:lnTo>
                    <a:lnTo>
                      <a:pt x="3330" y="114"/>
                    </a:lnTo>
                    <a:lnTo>
                      <a:pt x="3336" y="114"/>
                    </a:lnTo>
                    <a:lnTo>
                      <a:pt x="3336" y="109"/>
                    </a:lnTo>
                    <a:lnTo>
                      <a:pt x="3336" y="104"/>
                    </a:lnTo>
                    <a:lnTo>
                      <a:pt x="3342" y="104"/>
                    </a:lnTo>
                    <a:lnTo>
                      <a:pt x="3342" y="99"/>
                    </a:lnTo>
                    <a:lnTo>
                      <a:pt x="3342" y="95"/>
                    </a:lnTo>
                    <a:lnTo>
                      <a:pt x="3348" y="95"/>
                    </a:lnTo>
                    <a:lnTo>
                      <a:pt x="3348" y="90"/>
                    </a:lnTo>
                    <a:lnTo>
                      <a:pt x="3348" y="85"/>
                    </a:lnTo>
                    <a:lnTo>
                      <a:pt x="3354" y="85"/>
                    </a:lnTo>
                    <a:lnTo>
                      <a:pt x="3354" y="80"/>
                    </a:lnTo>
                    <a:lnTo>
                      <a:pt x="3354" y="76"/>
                    </a:lnTo>
                    <a:lnTo>
                      <a:pt x="3360" y="76"/>
                    </a:lnTo>
                    <a:lnTo>
                      <a:pt x="3360" y="71"/>
                    </a:lnTo>
                    <a:lnTo>
                      <a:pt x="3360" y="66"/>
                    </a:lnTo>
                    <a:lnTo>
                      <a:pt x="3366" y="61"/>
                    </a:lnTo>
                    <a:lnTo>
                      <a:pt x="3366" y="57"/>
                    </a:lnTo>
                    <a:lnTo>
                      <a:pt x="3366" y="52"/>
                    </a:lnTo>
                    <a:lnTo>
                      <a:pt x="3372" y="52"/>
                    </a:lnTo>
                    <a:lnTo>
                      <a:pt x="3372" y="47"/>
                    </a:lnTo>
                    <a:lnTo>
                      <a:pt x="3372" y="42"/>
                    </a:lnTo>
                    <a:lnTo>
                      <a:pt x="3378" y="42"/>
                    </a:lnTo>
                    <a:lnTo>
                      <a:pt x="3378" y="38"/>
                    </a:lnTo>
                    <a:lnTo>
                      <a:pt x="3378" y="33"/>
                    </a:lnTo>
                    <a:lnTo>
                      <a:pt x="3384" y="33"/>
                    </a:lnTo>
                    <a:lnTo>
                      <a:pt x="3390" y="33"/>
                    </a:lnTo>
                    <a:lnTo>
                      <a:pt x="3396" y="33"/>
                    </a:lnTo>
                    <a:lnTo>
                      <a:pt x="3396" y="38"/>
                    </a:lnTo>
                    <a:lnTo>
                      <a:pt x="3396" y="42"/>
                    </a:lnTo>
                    <a:lnTo>
                      <a:pt x="3402" y="42"/>
                    </a:lnTo>
                    <a:lnTo>
                      <a:pt x="3402" y="47"/>
                    </a:lnTo>
                    <a:lnTo>
                      <a:pt x="3402" y="52"/>
                    </a:lnTo>
                    <a:lnTo>
                      <a:pt x="3408" y="52"/>
                    </a:lnTo>
                    <a:lnTo>
                      <a:pt x="3408" y="57"/>
                    </a:lnTo>
                    <a:lnTo>
                      <a:pt x="3408" y="61"/>
                    </a:lnTo>
                    <a:lnTo>
                      <a:pt x="3414" y="61"/>
                    </a:lnTo>
                    <a:lnTo>
                      <a:pt x="3414" y="66"/>
                    </a:lnTo>
                    <a:lnTo>
                      <a:pt x="3420" y="71"/>
                    </a:lnTo>
                    <a:lnTo>
                      <a:pt x="3420" y="76"/>
                    </a:lnTo>
                    <a:lnTo>
                      <a:pt x="3426" y="76"/>
                    </a:lnTo>
                    <a:lnTo>
                      <a:pt x="3426" y="80"/>
                    </a:lnTo>
                    <a:lnTo>
                      <a:pt x="3426" y="85"/>
                    </a:lnTo>
                    <a:lnTo>
                      <a:pt x="3432" y="85"/>
                    </a:lnTo>
                    <a:lnTo>
                      <a:pt x="3432" y="90"/>
                    </a:lnTo>
                    <a:lnTo>
                      <a:pt x="3432" y="95"/>
                    </a:lnTo>
                    <a:lnTo>
                      <a:pt x="3438" y="95"/>
                    </a:lnTo>
                    <a:lnTo>
                      <a:pt x="3438" y="99"/>
                    </a:lnTo>
                    <a:lnTo>
                      <a:pt x="3444" y="104"/>
                    </a:lnTo>
                    <a:lnTo>
                      <a:pt x="3444" y="109"/>
                    </a:lnTo>
                    <a:lnTo>
                      <a:pt x="3450" y="109"/>
                    </a:lnTo>
                    <a:lnTo>
                      <a:pt x="3450" y="114"/>
                    </a:lnTo>
                    <a:lnTo>
                      <a:pt x="3450" y="118"/>
                    </a:lnTo>
                    <a:lnTo>
                      <a:pt x="3456" y="118"/>
                    </a:lnTo>
                    <a:lnTo>
                      <a:pt x="3456" y="123"/>
                    </a:lnTo>
                    <a:lnTo>
                      <a:pt x="3462" y="123"/>
                    </a:lnTo>
                    <a:lnTo>
                      <a:pt x="3462" y="128"/>
                    </a:lnTo>
                    <a:lnTo>
                      <a:pt x="3462" y="133"/>
                    </a:lnTo>
                    <a:lnTo>
                      <a:pt x="3468" y="133"/>
                    </a:lnTo>
                    <a:lnTo>
                      <a:pt x="3468" y="137"/>
                    </a:lnTo>
                    <a:lnTo>
                      <a:pt x="3474" y="137"/>
                    </a:lnTo>
                    <a:lnTo>
                      <a:pt x="3474" y="142"/>
                    </a:lnTo>
                    <a:lnTo>
                      <a:pt x="3474" y="147"/>
                    </a:lnTo>
                    <a:lnTo>
                      <a:pt x="3480" y="147"/>
                    </a:lnTo>
                    <a:lnTo>
                      <a:pt x="3480" y="152"/>
                    </a:lnTo>
                    <a:lnTo>
                      <a:pt x="3486" y="152"/>
                    </a:lnTo>
                    <a:lnTo>
                      <a:pt x="3486" y="156"/>
                    </a:lnTo>
                    <a:lnTo>
                      <a:pt x="3492" y="161"/>
                    </a:lnTo>
                    <a:lnTo>
                      <a:pt x="3498" y="166"/>
                    </a:lnTo>
                    <a:lnTo>
                      <a:pt x="3498" y="171"/>
                    </a:lnTo>
                    <a:lnTo>
                      <a:pt x="3504" y="171"/>
                    </a:lnTo>
                    <a:lnTo>
                      <a:pt x="3504" y="175"/>
                    </a:lnTo>
                    <a:lnTo>
                      <a:pt x="3510" y="175"/>
                    </a:lnTo>
                    <a:lnTo>
                      <a:pt x="3510" y="180"/>
                    </a:lnTo>
                    <a:lnTo>
                      <a:pt x="3516" y="180"/>
                    </a:lnTo>
                    <a:lnTo>
                      <a:pt x="3516" y="185"/>
                    </a:lnTo>
                    <a:lnTo>
                      <a:pt x="3522" y="190"/>
                    </a:lnTo>
                    <a:lnTo>
                      <a:pt x="3522" y="195"/>
                    </a:lnTo>
                    <a:lnTo>
                      <a:pt x="3528" y="195"/>
                    </a:lnTo>
                    <a:lnTo>
                      <a:pt x="3528" y="199"/>
                    </a:lnTo>
                    <a:lnTo>
                      <a:pt x="3534" y="199"/>
                    </a:lnTo>
                    <a:lnTo>
                      <a:pt x="3534" y="204"/>
                    </a:lnTo>
                    <a:lnTo>
                      <a:pt x="3540" y="204"/>
                    </a:lnTo>
                    <a:lnTo>
                      <a:pt x="3540" y="209"/>
                    </a:lnTo>
                    <a:lnTo>
                      <a:pt x="3546" y="209"/>
                    </a:lnTo>
                    <a:lnTo>
                      <a:pt x="3546" y="214"/>
                    </a:lnTo>
                    <a:lnTo>
                      <a:pt x="3552" y="214"/>
                    </a:lnTo>
                    <a:lnTo>
                      <a:pt x="3552" y="218"/>
                    </a:lnTo>
                    <a:lnTo>
                      <a:pt x="3558" y="218"/>
                    </a:lnTo>
                    <a:lnTo>
                      <a:pt x="3558" y="223"/>
                    </a:lnTo>
                    <a:lnTo>
                      <a:pt x="3564" y="223"/>
                    </a:lnTo>
                    <a:lnTo>
                      <a:pt x="3564" y="228"/>
                    </a:lnTo>
                    <a:lnTo>
                      <a:pt x="3570" y="228"/>
                    </a:lnTo>
                    <a:lnTo>
                      <a:pt x="3576" y="233"/>
                    </a:lnTo>
                    <a:lnTo>
                      <a:pt x="3582" y="233"/>
                    </a:lnTo>
                    <a:lnTo>
                      <a:pt x="3582" y="237"/>
                    </a:lnTo>
                    <a:lnTo>
                      <a:pt x="3588" y="237"/>
                    </a:lnTo>
                    <a:lnTo>
                      <a:pt x="3588" y="242"/>
                    </a:lnTo>
                    <a:lnTo>
                      <a:pt x="3594" y="242"/>
                    </a:lnTo>
                    <a:lnTo>
                      <a:pt x="3600" y="242"/>
                    </a:lnTo>
                    <a:lnTo>
                      <a:pt x="3600" y="247"/>
                    </a:lnTo>
                    <a:lnTo>
                      <a:pt x="3606" y="247"/>
                    </a:lnTo>
                    <a:lnTo>
                      <a:pt x="3606" y="252"/>
                    </a:lnTo>
                    <a:lnTo>
                      <a:pt x="3612" y="252"/>
                    </a:lnTo>
                    <a:lnTo>
                      <a:pt x="3618" y="252"/>
                    </a:lnTo>
                    <a:lnTo>
                      <a:pt x="3618" y="256"/>
                    </a:lnTo>
                    <a:lnTo>
                      <a:pt x="3624" y="256"/>
                    </a:lnTo>
                    <a:lnTo>
                      <a:pt x="3630" y="261"/>
                    </a:lnTo>
                    <a:lnTo>
                      <a:pt x="3636" y="261"/>
                    </a:lnTo>
                    <a:lnTo>
                      <a:pt x="3642" y="266"/>
                    </a:lnTo>
                    <a:lnTo>
                      <a:pt x="3648" y="266"/>
                    </a:lnTo>
                    <a:lnTo>
                      <a:pt x="3654" y="266"/>
                    </a:lnTo>
                    <a:lnTo>
                      <a:pt x="3654" y="271"/>
                    </a:lnTo>
                    <a:lnTo>
                      <a:pt x="3660" y="271"/>
                    </a:lnTo>
                    <a:lnTo>
                      <a:pt x="3666" y="271"/>
                    </a:lnTo>
                    <a:lnTo>
                      <a:pt x="3666" y="275"/>
                    </a:lnTo>
                    <a:lnTo>
                      <a:pt x="3672" y="275"/>
                    </a:lnTo>
                    <a:lnTo>
                      <a:pt x="3678" y="275"/>
                    </a:lnTo>
                    <a:lnTo>
                      <a:pt x="3684" y="275"/>
                    </a:lnTo>
                    <a:lnTo>
                      <a:pt x="3684" y="280"/>
                    </a:lnTo>
                    <a:lnTo>
                      <a:pt x="3690" y="280"/>
                    </a:lnTo>
                    <a:lnTo>
                      <a:pt x="3696" y="280"/>
                    </a:lnTo>
                    <a:lnTo>
                      <a:pt x="3702" y="280"/>
                    </a:lnTo>
                    <a:lnTo>
                      <a:pt x="3708" y="280"/>
                    </a:lnTo>
                    <a:lnTo>
                      <a:pt x="3708" y="285"/>
                    </a:lnTo>
                    <a:lnTo>
                      <a:pt x="3714" y="285"/>
                    </a:lnTo>
                    <a:lnTo>
                      <a:pt x="3720" y="285"/>
                    </a:lnTo>
                    <a:lnTo>
                      <a:pt x="3726" y="285"/>
                    </a:lnTo>
                    <a:lnTo>
                      <a:pt x="3732" y="285"/>
                    </a:lnTo>
                    <a:lnTo>
                      <a:pt x="3738" y="285"/>
                    </a:lnTo>
                    <a:lnTo>
                      <a:pt x="3744" y="285"/>
                    </a:lnTo>
                    <a:lnTo>
                      <a:pt x="3750" y="285"/>
                    </a:lnTo>
                    <a:lnTo>
                      <a:pt x="3756" y="285"/>
                    </a:lnTo>
                    <a:lnTo>
                      <a:pt x="3762" y="285"/>
                    </a:lnTo>
                    <a:lnTo>
                      <a:pt x="3768" y="285"/>
                    </a:lnTo>
                    <a:lnTo>
                      <a:pt x="3774" y="285"/>
                    </a:lnTo>
                    <a:lnTo>
                      <a:pt x="3780" y="285"/>
                    </a:lnTo>
                    <a:lnTo>
                      <a:pt x="3786" y="285"/>
                    </a:lnTo>
                    <a:lnTo>
                      <a:pt x="3792" y="285"/>
                    </a:lnTo>
                    <a:lnTo>
                      <a:pt x="3798" y="285"/>
                    </a:lnTo>
                    <a:lnTo>
                      <a:pt x="3804" y="285"/>
                    </a:lnTo>
                    <a:lnTo>
                      <a:pt x="3810" y="285"/>
                    </a:lnTo>
                    <a:lnTo>
                      <a:pt x="3816" y="280"/>
                    </a:lnTo>
                    <a:lnTo>
                      <a:pt x="3822" y="280"/>
                    </a:lnTo>
                    <a:lnTo>
                      <a:pt x="3828" y="280"/>
                    </a:lnTo>
                    <a:lnTo>
                      <a:pt x="3834" y="280"/>
                    </a:lnTo>
                    <a:lnTo>
                      <a:pt x="3840" y="280"/>
                    </a:lnTo>
                    <a:lnTo>
                      <a:pt x="3840" y="275"/>
                    </a:lnTo>
                    <a:lnTo>
                      <a:pt x="3846" y="275"/>
                    </a:lnTo>
                    <a:lnTo>
                      <a:pt x="3852" y="275"/>
                    </a:lnTo>
                    <a:lnTo>
                      <a:pt x="3858" y="275"/>
                    </a:lnTo>
                    <a:lnTo>
                      <a:pt x="3858" y="271"/>
                    </a:lnTo>
                    <a:lnTo>
                      <a:pt x="3864" y="271"/>
                    </a:lnTo>
                    <a:lnTo>
                      <a:pt x="3870" y="271"/>
                    </a:lnTo>
                    <a:lnTo>
                      <a:pt x="3876" y="271"/>
                    </a:lnTo>
                    <a:lnTo>
                      <a:pt x="3876" y="266"/>
                    </a:lnTo>
                    <a:lnTo>
                      <a:pt x="3882" y="266"/>
                    </a:lnTo>
                    <a:lnTo>
                      <a:pt x="3888" y="266"/>
                    </a:lnTo>
                    <a:lnTo>
                      <a:pt x="3888" y="261"/>
                    </a:lnTo>
                    <a:lnTo>
                      <a:pt x="3894" y="261"/>
                    </a:lnTo>
                    <a:lnTo>
                      <a:pt x="3900" y="261"/>
                    </a:lnTo>
                    <a:lnTo>
                      <a:pt x="3900" y="256"/>
                    </a:lnTo>
                    <a:lnTo>
                      <a:pt x="3906" y="256"/>
                    </a:lnTo>
                    <a:lnTo>
                      <a:pt x="3912" y="256"/>
                    </a:lnTo>
                    <a:lnTo>
                      <a:pt x="3912" y="252"/>
                    </a:lnTo>
                    <a:lnTo>
                      <a:pt x="3918" y="252"/>
                    </a:lnTo>
                    <a:lnTo>
                      <a:pt x="3924" y="252"/>
                    </a:lnTo>
                    <a:lnTo>
                      <a:pt x="3924" y="247"/>
                    </a:lnTo>
                    <a:lnTo>
                      <a:pt x="3930" y="247"/>
                    </a:lnTo>
                    <a:lnTo>
                      <a:pt x="3936" y="242"/>
                    </a:lnTo>
                    <a:lnTo>
                      <a:pt x="3942" y="242"/>
                    </a:lnTo>
                    <a:lnTo>
                      <a:pt x="3942" y="237"/>
                    </a:lnTo>
                    <a:lnTo>
                      <a:pt x="3948" y="237"/>
                    </a:lnTo>
                    <a:lnTo>
                      <a:pt x="3954" y="233"/>
                    </a:lnTo>
                    <a:lnTo>
                      <a:pt x="3960" y="233"/>
                    </a:lnTo>
                    <a:lnTo>
                      <a:pt x="3960" y="228"/>
                    </a:lnTo>
                    <a:lnTo>
                      <a:pt x="3966" y="228"/>
                    </a:lnTo>
                    <a:lnTo>
                      <a:pt x="3966" y="223"/>
                    </a:lnTo>
                    <a:lnTo>
                      <a:pt x="3972" y="223"/>
                    </a:lnTo>
                    <a:lnTo>
                      <a:pt x="3978" y="218"/>
                    </a:lnTo>
                    <a:lnTo>
                      <a:pt x="3984" y="218"/>
                    </a:lnTo>
                    <a:lnTo>
                      <a:pt x="3984" y="214"/>
                    </a:lnTo>
                    <a:lnTo>
                      <a:pt x="3990" y="214"/>
                    </a:lnTo>
                    <a:lnTo>
                      <a:pt x="3996" y="214"/>
                    </a:lnTo>
                    <a:lnTo>
                      <a:pt x="4002" y="214"/>
                    </a:lnTo>
                    <a:lnTo>
                      <a:pt x="4008" y="214"/>
                    </a:lnTo>
                    <a:lnTo>
                      <a:pt x="4014" y="214"/>
                    </a:lnTo>
                    <a:lnTo>
                      <a:pt x="4020" y="214"/>
                    </a:lnTo>
                    <a:lnTo>
                      <a:pt x="4026" y="214"/>
                    </a:lnTo>
                    <a:lnTo>
                      <a:pt x="4032" y="214"/>
                    </a:lnTo>
                    <a:lnTo>
                      <a:pt x="4038" y="214"/>
                    </a:lnTo>
                    <a:lnTo>
                      <a:pt x="4044" y="214"/>
                    </a:lnTo>
                    <a:lnTo>
                      <a:pt x="4044" y="218"/>
                    </a:lnTo>
                    <a:lnTo>
                      <a:pt x="4050" y="218"/>
                    </a:lnTo>
                    <a:lnTo>
                      <a:pt x="4056" y="218"/>
                    </a:lnTo>
                    <a:lnTo>
                      <a:pt x="4062" y="218"/>
                    </a:lnTo>
                    <a:lnTo>
                      <a:pt x="4068" y="218"/>
                    </a:lnTo>
                    <a:lnTo>
                      <a:pt x="4074" y="218"/>
                    </a:lnTo>
                    <a:lnTo>
                      <a:pt x="4080" y="218"/>
                    </a:lnTo>
                    <a:lnTo>
                      <a:pt x="4086" y="218"/>
                    </a:lnTo>
                    <a:lnTo>
                      <a:pt x="4092" y="218"/>
                    </a:lnTo>
                    <a:lnTo>
                      <a:pt x="4098" y="218"/>
                    </a:lnTo>
                    <a:lnTo>
                      <a:pt x="4104" y="218"/>
                    </a:lnTo>
                    <a:lnTo>
                      <a:pt x="4110" y="218"/>
                    </a:lnTo>
                    <a:lnTo>
                      <a:pt x="4116" y="218"/>
                    </a:lnTo>
                    <a:lnTo>
                      <a:pt x="4122" y="218"/>
                    </a:lnTo>
                    <a:lnTo>
                      <a:pt x="4128" y="218"/>
                    </a:lnTo>
                    <a:lnTo>
                      <a:pt x="4134" y="218"/>
                    </a:lnTo>
                    <a:lnTo>
                      <a:pt x="4140" y="218"/>
                    </a:lnTo>
                    <a:lnTo>
                      <a:pt x="4146" y="218"/>
                    </a:lnTo>
                    <a:lnTo>
                      <a:pt x="4152" y="218"/>
                    </a:lnTo>
                    <a:lnTo>
                      <a:pt x="4158" y="218"/>
                    </a:lnTo>
                    <a:lnTo>
                      <a:pt x="4164" y="218"/>
                    </a:lnTo>
                    <a:lnTo>
                      <a:pt x="4170" y="218"/>
                    </a:lnTo>
                    <a:lnTo>
                      <a:pt x="4176" y="218"/>
                    </a:lnTo>
                    <a:lnTo>
                      <a:pt x="4182" y="218"/>
                    </a:lnTo>
                    <a:lnTo>
                      <a:pt x="4182" y="214"/>
                    </a:lnTo>
                    <a:lnTo>
                      <a:pt x="4188" y="214"/>
                    </a:lnTo>
                    <a:lnTo>
                      <a:pt x="4188" y="209"/>
                    </a:lnTo>
                    <a:lnTo>
                      <a:pt x="4194" y="209"/>
                    </a:lnTo>
                    <a:lnTo>
                      <a:pt x="4194" y="204"/>
                    </a:lnTo>
                    <a:lnTo>
                      <a:pt x="4200" y="204"/>
                    </a:lnTo>
                    <a:lnTo>
                      <a:pt x="4200" y="199"/>
                    </a:lnTo>
                    <a:lnTo>
                      <a:pt x="4206" y="199"/>
                    </a:lnTo>
                    <a:lnTo>
                      <a:pt x="4206" y="195"/>
                    </a:lnTo>
                    <a:lnTo>
                      <a:pt x="4212" y="195"/>
                    </a:lnTo>
                    <a:lnTo>
                      <a:pt x="4212" y="190"/>
                    </a:lnTo>
                    <a:lnTo>
                      <a:pt x="4212" y="185"/>
                    </a:lnTo>
                    <a:lnTo>
                      <a:pt x="4218" y="185"/>
                    </a:lnTo>
                    <a:lnTo>
                      <a:pt x="4218" y="180"/>
                    </a:lnTo>
                    <a:lnTo>
                      <a:pt x="4224" y="180"/>
                    </a:lnTo>
                    <a:lnTo>
                      <a:pt x="4224" y="175"/>
                    </a:lnTo>
                    <a:lnTo>
                      <a:pt x="4230" y="175"/>
                    </a:lnTo>
                    <a:lnTo>
                      <a:pt x="4230" y="171"/>
                    </a:lnTo>
                    <a:lnTo>
                      <a:pt x="4230" y="166"/>
                    </a:lnTo>
                    <a:lnTo>
                      <a:pt x="4236" y="166"/>
                    </a:lnTo>
                    <a:lnTo>
                      <a:pt x="4236" y="161"/>
                    </a:lnTo>
                    <a:lnTo>
                      <a:pt x="4242" y="161"/>
                    </a:lnTo>
                    <a:lnTo>
                      <a:pt x="4242" y="156"/>
                    </a:lnTo>
                    <a:lnTo>
                      <a:pt x="4242" y="152"/>
                    </a:lnTo>
                    <a:lnTo>
                      <a:pt x="4248" y="152"/>
                    </a:lnTo>
                    <a:lnTo>
                      <a:pt x="4248" y="147"/>
                    </a:lnTo>
                    <a:lnTo>
                      <a:pt x="4254" y="147"/>
                    </a:lnTo>
                    <a:lnTo>
                      <a:pt x="4254" y="142"/>
                    </a:lnTo>
                    <a:lnTo>
                      <a:pt x="4260" y="137"/>
                    </a:lnTo>
                    <a:lnTo>
                      <a:pt x="4260" y="133"/>
                    </a:lnTo>
                    <a:lnTo>
                      <a:pt x="4266" y="133"/>
                    </a:lnTo>
                    <a:lnTo>
                      <a:pt x="4266" y="128"/>
                    </a:lnTo>
                    <a:lnTo>
                      <a:pt x="4266" y="123"/>
                    </a:lnTo>
                    <a:lnTo>
                      <a:pt x="4272" y="123"/>
                    </a:lnTo>
                    <a:lnTo>
                      <a:pt x="4272" y="118"/>
                    </a:lnTo>
                    <a:lnTo>
                      <a:pt x="4278" y="114"/>
                    </a:lnTo>
                    <a:lnTo>
                      <a:pt x="4278" y="109"/>
                    </a:lnTo>
                    <a:lnTo>
                      <a:pt x="4284" y="109"/>
                    </a:lnTo>
                    <a:lnTo>
                      <a:pt x="4284" y="104"/>
                    </a:lnTo>
                    <a:lnTo>
                      <a:pt x="4290" y="104"/>
                    </a:lnTo>
                    <a:lnTo>
                      <a:pt x="4290" y="99"/>
                    </a:lnTo>
                    <a:lnTo>
                      <a:pt x="4296" y="99"/>
                    </a:lnTo>
                    <a:lnTo>
                      <a:pt x="4296" y="95"/>
                    </a:lnTo>
                    <a:lnTo>
                      <a:pt x="4302" y="95"/>
                    </a:lnTo>
                    <a:lnTo>
                      <a:pt x="4302" y="90"/>
                    </a:lnTo>
                    <a:lnTo>
                      <a:pt x="4308" y="90"/>
                    </a:lnTo>
                    <a:lnTo>
                      <a:pt x="4308" y="85"/>
                    </a:lnTo>
                    <a:lnTo>
                      <a:pt x="4314" y="85"/>
                    </a:lnTo>
                    <a:lnTo>
                      <a:pt x="4314" y="80"/>
                    </a:lnTo>
                    <a:lnTo>
                      <a:pt x="4320" y="80"/>
                    </a:lnTo>
                    <a:lnTo>
                      <a:pt x="4320" y="76"/>
                    </a:lnTo>
                    <a:lnTo>
                      <a:pt x="4326" y="76"/>
                    </a:lnTo>
                    <a:lnTo>
                      <a:pt x="4332" y="76"/>
                    </a:lnTo>
                    <a:lnTo>
                      <a:pt x="4338" y="76"/>
                    </a:lnTo>
                    <a:lnTo>
                      <a:pt x="4338" y="71"/>
                    </a:lnTo>
                    <a:lnTo>
                      <a:pt x="4344" y="71"/>
                    </a:lnTo>
                    <a:lnTo>
                      <a:pt x="4350" y="71"/>
                    </a:lnTo>
                    <a:lnTo>
                      <a:pt x="4356" y="71"/>
                    </a:lnTo>
                    <a:lnTo>
                      <a:pt x="4362" y="71"/>
                    </a:lnTo>
                    <a:lnTo>
                      <a:pt x="4368" y="71"/>
                    </a:lnTo>
                    <a:lnTo>
                      <a:pt x="4374" y="71"/>
                    </a:lnTo>
                    <a:lnTo>
                      <a:pt x="4380" y="71"/>
                    </a:lnTo>
                    <a:lnTo>
                      <a:pt x="4386" y="71"/>
                    </a:lnTo>
                    <a:lnTo>
                      <a:pt x="4392" y="71"/>
                    </a:lnTo>
                    <a:lnTo>
                      <a:pt x="4398" y="71"/>
                    </a:lnTo>
                    <a:lnTo>
                      <a:pt x="4398" y="66"/>
                    </a:lnTo>
                    <a:lnTo>
                      <a:pt x="4404" y="66"/>
                    </a:lnTo>
                    <a:lnTo>
                      <a:pt x="4410" y="66"/>
                    </a:lnTo>
                    <a:lnTo>
                      <a:pt x="4416" y="66"/>
                    </a:lnTo>
                    <a:lnTo>
                      <a:pt x="4422" y="66"/>
                    </a:lnTo>
                    <a:lnTo>
                      <a:pt x="4428" y="66"/>
                    </a:lnTo>
                    <a:lnTo>
                      <a:pt x="4434" y="66"/>
                    </a:lnTo>
                    <a:lnTo>
                      <a:pt x="4440" y="66"/>
                    </a:lnTo>
                    <a:lnTo>
                      <a:pt x="4446" y="66"/>
                    </a:lnTo>
                    <a:lnTo>
                      <a:pt x="4452" y="66"/>
                    </a:lnTo>
                    <a:lnTo>
                      <a:pt x="4458" y="66"/>
                    </a:lnTo>
                    <a:lnTo>
                      <a:pt x="4458" y="61"/>
                    </a:lnTo>
                    <a:lnTo>
                      <a:pt x="4464" y="61"/>
                    </a:lnTo>
                    <a:lnTo>
                      <a:pt x="4470" y="61"/>
                    </a:lnTo>
                    <a:lnTo>
                      <a:pt x="4476" y="61"/>
                    </a:lnTo>
                    <a:lnTo>
                      <a:pt x="4482" y="61"/>
                    </a:lnTo>
                    <a:lnTo>
                      <a:pt x="4488" y="61"/>
                    </a:lnTo>
                    <a:lnTo>
                      <a:pt x="4494" y="61"/>
                    </a:lnTo>
                    <a:lnTo>
                      <a:pt x="4494" y="66"/>
                    </a:lnTo>
                    <a:lnTo>
                      <a:pt x="4500" y="66"/>
                    </a:lnTo>
                    <a:lnTo>
                      <a:pt x="4506" y="66"/>
                    </a:lnTo>
                    <a:lnTo>
                      <a:pt x="4512" y="71"/>
                    </a:lnTo>
                    <a:lnTo>
                      <a:pt x="4518" y="71"/>
                    </a:lnTo>
                    <a:lnTo>
                      <a:pt x="4518" y="76"/>
                    </a:lnTo>
                    <a:lnTo>
                      <a:pt x="4524" y="76"/>
                    </a:lnTo>
                    <a:lnTo>
                      <a:pt x="4524" y="80"/>
                    </a:lnTo>
                    <a:lnTo>
                      <a:pt x="4530" y="80"/>
                    </a:lnTo>
                    <a:lnTo>
                      <a:pt x="4530" y="85"/>
                    </a:lnTo>
                    <a:lnTo>
                      <a:pt x="4536" y="85"/>
                    </a:lnTo>
                    <a:lnTo>
                      <a:pt x="4536" y="90"/>
                    </a:lnTo>
                    <a:lnTo>
                      <a:pt x="4542" y="90"/>
                    </a:lnTo>
                    <a:lnTo>
                      <a:pt x="4542" y="95"/>
                    </a:lnTo>
                    <a:lnTo>
                      <a:pt x="4542" y="99"/>
                    </a:lnTo>
                    <a:lnTo>
                      <a:pt x="4548" y="99"/>
                    </a:lnTo>
                    <a:lnTo>
                      <a:pt x="4548" y="104"/>
                    </a:lnTo>
                    <a:lnTo>
                      <a:pt x="4554" y="104"/>
                    </a:lnTo>
                    <a:lnTo>
                      <a:pt x="4554" y="109"/>
                    </a:lnTo>
                    <a:lnTo>
                      <a:pt x="4560" y="114"/>
                    </a:lnTo>
                    <a:lnTo>
                      <a:pt x="4560" y="118"/>
                    </a:lnTo>
                    <a:lnTo>
                      <a:pt x="4566" y="118"/>
                    </a:lnTo>
                    <a:lnTo>
                      <a:pt x="4566" y="123"/>
                    </a:lnTo>
                    <a:lnTo>
                      <a:pt x="4566" y="128"/>
                    </a:lnTo>
                    <a:lnTo>
                      <a:pt x="4572" y="128"/>
                    </a:lnTo>
                    <a:lnTo>
                      <a:pt x="4572" y="133"/>
                    </a:lnTo>
                    <a:lnTo>
                      <a:pt x="4578" y="133"/>
                    </a:lnTo>
                    <a:lnTo>
                      <a:pt x="4578" y="137"/>
                    </a:lnTo>
                    <a:lnTo>
                      <a:pt x="4584" y="142"/>
                    </a:lnTo>
                    <a:lnTo>
                      <a:pt x="4584" y="147"/>
                    </a:lnTo>
                    <a:lnTo>
                      <a:pt x="4590" y="147"/>
                    </a:lnTo>
                    <a:lnTo>
                      <a:pt x="4590" y="152"/>
                    </a:lnTo>
                    <a:lnTo>
                      <a:pt x="4596" y="156"/>
                    </a:lnTo>
                    <a:lnTo>
                      <a:pt x="4596" y="161"/>
                    </a:lnTo>
                    <a:lnTo>
                      <a:pt x="4602" y="161"/>
                    </a:lnTo>
                    <a:lnTo>
                      <a:pt x="4602" y="166"/>
                    </a:lnTo>
                    <a:lnTo>
                      <a:pt x="4608" y="166"/>
                    </a:lnTo>
                    <a:lnTo>
                      <a:pt x="4608" y="171"/>
                    </a:lnTo>
                    <a:lnTo>
                      <a:pt x="4608" y="175"/>
                    </a:lnTo>
                    <a:lnTo>
                      <a:pt x="4614" y="175"/>
                    </a:lnTo>
                    <a:lnTo>
                      <a:pt x="4614" y="180"/>
                    </a:lnTo>
                    <a:lnTo>
                      <a:pt x="4620" y="180"/>
                    </a:lnTo>
                    <a:lnTo>
                      <a:pt x="4620" y="185"/>
                    </a:lnTo>
                    <a:lnTo>
                      <a:pt x="4620" y="190"/>
                    </a:lnTo>
                    <a:lnTo>
                      <a:pt x="4626" y="195"/>
                    </a:lnTo>
                    <a:lnTo>
                      <a:pt x="4626" y="199"/>
                    </a:lnTo>
                    <a:lnTo>
                      <a:pt x="4626" y="204"/>
                    </a:lnTo>
                    <a:lnTo>
                      <a:pt x="4632" y="204"/>
                    </a:lnTo>
                    <a:lnTo>
                      <a:pt x="4632" y="209"/>
                    </a:lnTo>
                    <a:lnTo>
                      <a:pt x="4632" y="214"/>
                    </a:lnTo>
                    <a:lnTo>
                      <a:pt x="4632" y="218"/>
                    </a:lnTo>
                    <a:lnTo>
                      <a:pt x="4638" y="218"/>
                    </a:lnTo>
                    <a:lnTo>
                      <a:pt x="4638" y="223"/>
                    </a:lnTo>
                    <a:lnTo>
                      <a:pt x="4638" y="228"/>
                    </a:lnTo>
                    <a:lnTo>
                      <a:pt x="4644" y="233"/>
                    </a:lnTo>
                    <a:lnTo>
                      <a:pt x="4644" y="237"/>
                    </a:lnTo>
                    <a:lnTo>
                      <a:pt x="4644" y="242"/>
                    </a:lnTo>
                    <a:lnTo>
                      <a:pt x="4650" y="242"/>
                    </a:lnTo>
                    <a:lnTo>
                      <a:pt x="4650" y="247"/>
                    </a:lnTo>
                    <a:lnTo>
                      <a:pt x="4650" y="252"/>
                    </a:lnTo>
                    <a:lnTo>
                      <a:pt x="4656" y="252"/>
                    </a:lnTo>
                    <a:lnTo>
                      <a:pt x="4656" y="256"/>
                    </a:lnTo>
                    <a:lnTo>
                      <a:pt x="4662" y="261"/>
                    </a:lnTo>
                    <a:lnTo>
                      <a:pt x="4662" y="266"/>
                    </a:lnTo>
                    <a:lnTo>
                      <a:pt x="4668" y="266"/>
                    </a:lnTo>
                    <a:lnTo>
                      <a:pt x="4668" y="271"/>
                    </a:lnTo>
                    <a:lnTo>
                      <a:pt x="4668" y="275"/>
                    </a:lnTo>
                    <a:lnTo>
                      <a:pt x="4674" y="275"/>
                    </a:lnTo>
                    <a:lnTo>
                      <a:pt x="4674" y="280"/>
                    </a:lnTo>
                    <a:lnTo>
                      <a:pt x="4680" y="280"/>
                    </a:lnTo>
                    <a:lnTo>
                      <a:pt x="4680" y="285"/>
                    </a:lnTo>
                    <a:lnTo>
                      <a:pt x="4686" y="285"/>
                    </a:lnTo>
                    <a:lnTo>
                      <a:pt x="4686" y="290"/>
                    </a:lnTo>
                    <a:lnTo>
                      <a:pt x="4692" y="290"/>
                    </a:lnTo>
                    <a:lnTo>
                      <a:pt x="4692" y="294"/>
                    </a:lnTo>
                    <a:lnTo>
                      <a:pt x="4698" y="294"/>
                    </a:lnTo>
                    <a:lnTo>
                      <a:pt x="4704" y="294"/>
                    </a:lnTo>
                    <a:lnTo>
                      <a:pt x="4710" y="294"/>
                    </a:lnTo>
                    <a:lnTo>
                      <a:pt x="4716" y="294"/>
                    </a:lnTo>
                    <a:lnTo>
                      <a:pt x="4722" y="294"/>
                    </a:lnTo>
                    <a:lnTo>
                      <a:pt x="4728" y="290"/>
                    </a:lnTo>
                    <a:lnTo>
                      <a:pt x="4734" y="290"/>
                    </a:lnTo>
                    <a:lnTo>
                      <a:pt x="4734" y="285"/>
                    </a:lnTo>
                    <a:lnTo>
                      <a:pt x="4740" y="285"/>
                    </a:lnTo>
                    <a:lnTo>
                      <a:pt x="4740" y="280"/>
                    </a:lnTo>
                    <a:lnTo>
                      <a:pt x="4746" y="280"/>
                    </a:lnTo>
                    <a:lnTo>
                      <a:pt x="4746" y="275"/>
                    </a:lnTo>
                    <a:lnTo>
                      <a:pt x="4752" y="275"/>
                    </a:lnTo>
                    <a:lnTo>
                      <a:pt x="4752" y="271"/>
                    </a:lnTo>
                    <a:lnTo>
                      <a:pt x="4752" y="266"/>
                    </a:lnTo>
                    <a:lnTo>
                      <a:pt x="4758" y="266"/>
                    </a:lnTo>
                    <a:lnTo>
                      <a:pt x="4758" y="261"/>
                    </a:lnTo>
                    <a:lnTo>
                      <a:pt x="4764" y="256"/>
                    </a:lnTo>
                    <a:lnTo>
                      <a:pt x="4764" y="252"/>
                    </a:lnTo>
                    <a:lnTo>
                      <a:pt x="4770" y="252"/>
                    </a:lnTo>
                    <a:lnTo>
                      <a:pt x="4770" y="247"/>
                    </a:lnTo>
                    <a:lnTo>
                      <a:pt x="4770" y="242"/>
                    </a:lnTo>
                    <a:lnTo>
                      <a:pt x="4776" y="242"/>
                    </a:lnTo>
                    <a:lnTo>
                      <a:pt x="4776" y="237"/>
                    </a:lnTo>
                    <a:lnTo>
                      <a:pt x="4776" y="233"/>
                    </a:lnTo>
                    <a:lnTo>
                      <a:pt x="4782" y="228"/>
                    </a:lnTo>
                    <a:lnTo>
                      <a:pt x="4782" y="223"/>
                    </a:lnTo>
                    <a:lnTo>
                      <a:pt x="4782" y="218"/>
                    </a:lnTo>
                    <a:lnTo>
                      <a:pt x="4788" y="218"/>
                    </a:lnTo>
                    <a:lnTo>
                      <a:pt x="4788" y="214"/>
                    </a:lnTo>
                    <a:lnTo>
                      <a:pt x="4788" y="209"/>
                    </a:lnTo>
                    <a:lnTo>
                      <a:pt x="4794" y="204"/>
                    </a:lnTo>
                    <a:lnTo>
                      <a:pt x="4794" y="199"/>
                    </a:lnTo>
                    <a:lnTo>
                      <a:pt x="4794" y="195"/>
                    </a:lnTo>
                    <a:lnTo>
                      <a:pt x="4800" y="195"/>
                    </a:lnTo>
                    <a:lnTo>
                      <a:pt x="4800" y="190"/>
                    </a:lnTo>
                    <a:lnTo>
                      <a:pt x="4800" y="185"/>
                    </a:lnTo>
                    <a:lnTo>
                      <a:pt x="4800" y="180"/>
                    </a:lnTo>
                    <a:lnTo>
                      <a:pt x="4806" y="175"/>
                    </a:lnTo>
                    <a:lnTo>
                      <a:pt x="4806" y="171"/>
                    </a:lnTo>
                    <a:lnTo>
                      <a:pt x="4806" y="166"/>
                    </a:lnTo>
                    <a:lnTo>
                      <a:pt x="4812" y="161"/>
                    </a:lnTo>
                    <a:lnTo>
                      <a:pt x="4812" y="156"/>
                    </a:lnTo>
                    <a:lnTo>
                      <a:pt x="4812" y="152"/>
                    </a:lnTo>
                    <a:lnTo>
                      <a:pt x="4818" y="152"/>
                    </a:lnTo>
                    <a:lnTo>
                      <a:pt x="4818" y="147"/>
                    </a:lnTo>
                    <a:lnTo>
                      <a:pt x="4818" y="142"/>
                    </a:lnTo>
                    <a:lnTo>
                      <a:pt x="4824" y="142"/>
                    </a:lnTo>
                    <a:lnTo>
                      <a:pt x="4824" y="137"/>
                    </a:lnTo>
                    <a:lnTo>
                      <a:pt x="4824" y="133"/>
                    </a:lnTo>
                    <a:lnTo>
                      <a:pt x="4830" y="133"/>
                    </a:lnTo>
                    <a:lnTo>
                      <a:pt x="4830" y="128"/>
                    </a:lnTo>
                    <a:lnTo>
                      <a:pt x="4836" y="123"/>
                    </a:lnTo>
                    <a:lnTo>
                      <a:pt x="4836" y="118"/>
                    </a:lnTo>
                    <a:lnTo>
                      <a:pt x="4842" y="118"/>
                    </a:lnTo>
                    <a:lnTo>
                      <a:pt x="4842" y="114"/>
                    </a:lnTo>
                    <a:lnTo>
                      <a:pt x="4848" y="109"/>
                    </a:lnTo>
                    <a:lnTo>
                      <a:pt x="4848" y="104"/>
                    </a:lnTo>
                    <a:lnTo>
                      <a:pt x="4854" y="104"/>
                    </a:lnTo>
                    <a:lnTo>
                      <a:pt x="4854" y="99"/>
                    </a:lnTo>
                    <a:lnTo>
                      <a:pt x="4854" y="95"/>
                    </a:lnTo>
                    <a:lnTo>
                      <a:pt x="4860" y="95"/>
                    </a:lnTo>
                    <a:lnTo>
                      <a:pt x="4860" y="90"/>
                    </a:lnTo>
                    <a:lnTo>
                      <a:pt x="4866" y="85"/>
                    </a:lnTo>
                    <a:lnTo>
                      <a:pt x="4866" y="80"/>
                    </a:lnTo>
                    <a:lnTo>
                      <a:pt x="4872" y="80"/>
                    </a:lnTo>
                    <a:lnTo>
                      <a:pt x="4872" y="76"/>
                    </a:lnTo>
                    <a:lnTo>
                      <a:pt x="4872" y="71"/>
                    </a:lnTo>
                    <a:lnTo>
                      <a:pt x="4878" y="71"/>
                    </a:lnTo>
                    <a:lnTo>
                      <a:pt x="4878" y="66"/>
                    </a:lnTo>
                    <a:lnTo>
                      <a:pt x="4884" y="61"/>
                    </a:lnTo>
                    <a:lnTo>
                      <a:pt x="4884" y="57"/>
                    </a:lnTo>
                    <a:lnTo>
                      <a:pt x="4890" y="57"/>
                    </a:lnTo>
                    <a:lnTo>
                      <a:pt x="4890" y="52"/>
                    </a:lnTo>
                    <a:lnTo>
                      <a:pt x="4896" y="47"/>
                    </a:lnTo>
                    <a:lnTo>
                      <a:pt x="4896" y="42"/>
                    </a:lnTo>
                    <a:lnTo>
                      <a:pt x="4902" y="42"/>
                    </a:lnTo>
                    <a:lnTo>
                      <a:pt x="4902" y="38"/>
                    </a:lnTo>
                    <a:lnTo>
                      <a:pt x="4908" y="38"/>
                    </a:lnTo>
                    <a:lnTo>
                      <a:pt x="4908" y="33"/>
                    </a:lnTo>
                    <a:lnTo>
                      <a:pt x="4914" y="33"/>
                    </a:lnTo>
                    <a:lnTo>
                      <a:pt x="4914" y="28"/>
                    </a:lnTo>
                    <a:lnTo>
                      <a:pt x="4920" y="28"/>
                    </a:lnTo>
                    <a:lnTo>
                      <a:pt x="4926" y="28"/>
                    </a:lnTo>
                    <a:lnTo>
                      <a:pt x="4926" y="23"/>
                    </a:lnTo>
                    <a:lnTo>
                      <a:pt x="4932" y="23"/>
                    </a:lnTo>
                    <a:lnTo>
                      <a:pt x="4938" y="23"/>
                    </a:lnTo>
                    <a:lnTo>
                      <a:pt x="4944" y="23"/>
                    </a:lnTo>
                    <a:lnTo>
                      <a:pt x="4950" y="23"/>
                    </a:lnTo>
                    <a:lnTo>
                      <a:pt x="4956" y="23"/>
                    </a:lnTo>
                    <a:lnTo>
                      <a:pt x="4962" y="23"/>
                    </a:lnTo>
                    <a:lnTo>
                      <a:pt x="4962" y="28"/>
                    </a:lnTo>
                    <a:lnTo>
                      <a:pt x="4968" y="28"/>
                    </a:lnTo>
                    <a:lnTo>
                      <a:pt x="4974" y="28"/>
                    </a:lnTo>
                    <a:lnTo>
                      <a:pt x="4980" y="28"/>
                    </a:lnTo>
                    <a:lnTo>
                      <a:pt x="4980" y="33"/>
                    </a:lnTo>
                    <a:lnTo>
                      <a:pt x="4986" y="33"/>
                    </a:lnTo>
                    <a:lnTo>
                      <a:pt x="4992" y="33"/>
                    </a:lnTo>
                    <a:lnTo>
                      <a:pt x="4998" y="33"/>
                    </a:lnTo>
                    <a:lnTo>
                      <a:pt x="4998" y="38"/>
                    </a:lnTo>
                    <a:lnTo>
                      <a:pt x="5004" y="38"/>
                    </a:lnTo>
                    <a:lnTo>
                      <a:pt x="5010" y="38"/>
                    </a:lnTo>
                    <a:lnTo>
                      <a:pt x="5016" y="38"/>
                    </a:lnTo>
                    <a:lnTo>
                      <a:pt x="5016" y="42"/>
                    </a:lnTo>
                    <a:lnTo>
                      <a:pt x="5022" y="42"/>
                    </a:lnTo>
                    <a:lnTo>
                      <a:pt x="5028" y="42"/>
                    </a:lnTo>
                    <a:lnTo>
                      <a:pt x="5034" y="42"/>
                    </a:lnTo>
                    <a:lnTo>
                      <a:pt x="5034" y="47"/>
                    </a:lnTo>
                    <a:lnTo>
                      <a:pt x="5040" y="47"/>
                    </a:lnTo>
                    <a:lnTo>
                      <a:pt x="5046" y="47"/>
                    </a:lnTo>
                    <a:lnTo>
                      <a:pt x="5052" y="47"/>
                    </a:lnTo>
                    <a:lnTo>
                      <a:pt x="5052" y="52"/>
                    </a:lnTo>
                    <a:lnTo>
                      <a:pt x="5058" y="52"/>
                    </a:lnTo>
                    <a:lnTo>
                      <a:pt x="5064" y="52"/>
                    </a:lnTo>
                    <a:lnTo>
                      <a:pt x="5070" y="52"/>
                    </a:lnTo>
                    <a:lnTo>
                      <a:pt x="5070" y="57"/>
                    </a:lnTo>
                    <a:lnTo>
                      <a:pt x="5076" y="57"/>
                    </a:lnTo>
                    <a:lnTo>
                      <a:pt x="5082" y="57"/>
                    </a:lnTo>
                    <a:lnTo>
                      <a:pt x="5088" y="57"/>
                    </a:lnTo>
                    <a:lnTo>
                      <a:pt x="5088" y="61"/>
                    </a:lnTo>
                    <a:lnTo>
                      <a:pt x="5094" y="61"/>
                    </a:lnTo>
                    <a:lnTo>
                      <a:pt x="5094" y="57"/>
                    </a:lnTo>
                    <a:lnTo>
                      <a:pt x="5094" y="52"/>
                    </a:lnTo>
                    <a:lnTo>
                      <a:pt x="5100" y="52"/>
                    </a:lnTo>
                    <a:lnTo>
                      <a:pt x="5100" y="47"/>
                    </a:lnTo>
                    <a:lnTo>
                      <a:pt x="5100" y="42"/>
                    </a:lnTo>
                    <a:lnTo>
                      <a:pt x="5106" y="42"/>
                    </a:lnTo>
                    <a:lnTo>
                      <a:pt x="5106" y="38"/>
                    </a:lnTo>
                    <a:lnTo>
                      <a:pt x="5112" y="38"/>
                    </a:lnTo>
                    <a:lnTo>
                      <a:pt x="5112" y="33"/>
                    </a:lnTo>
                    <a:lnTo>
                      <a:pt x="5112" y="28"/>
                    </a:lnTo>
                    <a:lnTo>
                      <a:pt x="5118" y="28"/>
                    </a:lnTo>
                    <a:lnTo>
                      <a:pt x="5118" y="23"/>
                    </a:lnTo>
                    <a:lnTo>
                      <a:pt x="5124" y="23"/>
                    </a:lnTo>
                    <a:lnTo>
                      <a:pt x="5124" y="19"/>
                    </a:lnTo>
                    <a:lnTo>
                      <a:pt x="5130" y="19"/>
                    </a:lnTo>
                    <a:lnTo>
                      <a:pt x="5130" y="14"/>
                    </a:lnTo>
                    <a:lnTo>
                      <a:pt x="5136" y="14"/>
                    </a:lnTo>
                    <a:lnTo>
                      <a:pt x="5136" y="9"/>
                    </a:lnTo>
                    <a:lnTo>
                      <a:pt x="5142" y="9"/>
                    </a:lnTo>
                    <a:lnTo>
                      <a:pt x="5142" y="4"/>
                    </a:lnTo>
                    <a:lnTo>
                      <a:pt x="5148" y="4"/>
                    </a:lnTo>
                    <a:lnTo>
                      <a:pt x="5154" y="4"/>
                    </a:lnTo>
                    <a:lnTo>
                      <a:pt x="5160" y="4"/>
                    </a:lnTo>
                    <a:lnTo>
                      <a:pt x="5160" y="0"/>
                    </a:lnTo>
                    <a:lnTo>
                      <a:pt x="5166" y="0"/>
                    </a:lnTo>
                    <a:lnTo>
                      <a:pt x="5166" y="4"/>
                    </a:lnTo>
                    <a:lnTo>
                      <a:pt x="5172" y="4"/>
                    </a:lnTo>
                  </a:path>
                </a:pathLst>
              </a:custGeom>
              <a:noFill/>
              <a:ln w="1270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69" name="Freeform 57">
                <a:extLst>
                  <a:ext uri="{FF2B5EF4-FFF2-40B4-BE49-F238E27FC236}">
                    <a16:creationId xmlns:a16="http://schemas.microsoft.com/office/drawing/2014/main" id="{372F5E5C-AF2C-E7C5-88EA-FFE4FFE46494}"/>
                  </a:ext>
                </a:extLst>
              </p:cNvPr>
              <p:cNvSpPr>
                <a:spLocks/>
              </p:cNvSpPr>
              <p:nvPr/>
            </p:nvSpPr>
            <p:spPr bwMode="auto">
              <a:xfrm>
                <a:off x="296" y="966"/>
                <a:ext cx="5172" cy="290"/>
              </a:xfrm>
              <a:custGeom>
                <a:avLst/>
                <a:gdLst>
                  <a:gd name="T0" fmla="*/ 78 w 5172"/>
                  <a:gd name="T1" fmla="*/ 290 h 290"/>
                  <a:gd name="T2" fmla="*/ 162 w 5172"/>
                  <a:gd name="T3" fmla="*/ 290 h 290"/>
                  <a:gd name="T4" fmla="*/ 240 w 5172"/>
                  <a:gd name="T5" fmla="*/ 290 h 290"/>
                  <a:gd name="T6" fmla="*/ 324 w 5172"/>
                  <a:gd name="T7" fmla="*/ 290 h 290"/>
                  <a:gd name="T8" fmla="*/ 408 w 5172"/>
                  <a:gd name="T9" fmla="*/ 290 h 290"/>
                  <a:gd name="T10" fmla="*/ 486 w 5172"/>
                  <a:gd name="T11" fmla="*/ 290 h 290"/>
                  <a:gd name="T12" fmla="*/ 570 w 5172"/>
                  <a:gd name="T13" fmla="*/ 290 h 290"/>
                  <a:gd name="T14" fmla="*/ 648 w 5172"/>
                  <a:gd name="T15" fmla="*/ 290 h 290"/>
                  <a:gd name="T16" fmla="*/ 732 w 5172"/>
                  <a:gd name="T17" fmla="*/ 290 h 290"/>
                  <a:gd name="T18" fmla="*/ 816 w 5172"/>
                  <a:gd name="T19" fmla="*/ 290 h 290"/>
                  <a:gd name="T20" fmla="*/ 894 w 5172"/>
                  <a:gd name="T21" fmla="*/ 290 h 290"/>
                  <a:gd name="T22" fmla="*/ 978 w 5172"/>
                  <a:gd name="T23" fmla="*/ 290 h 290"/>
                  <a:gd name="T24" fmla="*/ 1062 w 5172"/>
                  <a:gd name="T25" fmla="*/ 290 h 290"/>
                  <a:gd name="T26" fmla="*/ 1140 w 5172"/>
                  <a:gd name="T27" fmla="*/ 290 h 290"/>
                  <a:gd name="T28" fmla="*/ 1224 w 5172"/>
                  <a:gd name="T29" fmla="*/ 290 h 290"/>
                  <a:gd name="T30" fmla="*/ 1308 w 5172"/>
                  <a:gd name="T31" fmla="*/ 290 h 290"/>
                  <a:gd name="T32" fmla="*/ 1386 w 5172"/>
                  <a:gd name="T33" fmla="*/ 290 h 290"/>
                  <a:gd name="T34" fmla="*/ 1470 w 5172"/>
                  <a:gd name="T35" fmla="*/ 290 h 290"/>
                  <a:gd name="T36" fmla="*/ 1554 w 5172"/>
                  <a:gd name="T37" fmla="*/ 290 h 290"/>
                  <a:gd name="T38" fmla="*/ 1632 w 5172"/>
                  <a:gd name="T39" fmla="*/ 285 h 290"/>
                  <a:gd name="T40" fmla="*/ 1716 w 5172"/>
                  <a:gd name="T41" fmla="*/ 238 h 290"/>
                  <a:gd name="T42" fmla="*/ 1794 w 5172"/>
                  <a:gd name="T43" fmla="*/ 152 h 290"/>
                  <a:gd name="T44" fmla="*/ 1878 w 5172"/>
                  <a:gd name="T45" fmla="*/ 10 h 290"/>
                  <a:gd name="T46" fmla="*/ 1962 w 5172"/>
                  <a:gd name="T47" fmla="*/ 71 h 290"/>
                  <a:gd name="T48" fmla="*/ 2040 w 5172"/>
                  <a:gd name="T49" fmla="*/ 105 h 290"/>
                  <a:gd name="T50" fmla="*/ 2124 w 5172"/>
                  <a:gd name="T51" fmla="*/ 95 h 290"/>
                  <a:gd name="T52" fmla="*/ 2208 w 5172"/>
                  <a:gd name="T53" fmla="*/ 62 h 290"/>
                  <a:gd name="T54" fmla="*/ 2286 w 5172"/>
                  <a:gd name="T55" fmla="*/ 81 h 290"/>
                  <a:gd name="T56" fmla="*/ 2370 w 5172"/>
                  <a:gd name="T57" fmla="*/ 128 h 290"/>
                  <a:gd name="T58" fmla="*/ 2454 w 5172"/>
                  <a:gd name="T59" fmla="*/ 147 h 290"/>
                  <a:gd name="T60" fmla="*/ 2532 w 5172"/>
                  <a:gd name="T61" fmla="*/ 109 h 290"/>
                  <a:gd name="T62" fmla="*/ 2616 w 5172"/>
                  <a:gd name="T63" fmla="*/ 90 h 290"/>
                  <a:gd name="T64" fmla="*/ 2700 w 5172"/>
                  <a:gd name="T65" fmla="*/ 152 h 290"/>
                  <a:gd name="T66" fmla="*/ 2778 w 5172"/>
                  <a:gd name="T67" fmla="*/ 133 h 290"/>
                  <a:gd name="T68" fmla="*/ 2862 w 5172"/>
                  <a:gd name="T69" fmla="*/ 95 h 290"/>
                  <a:gd name="T70" fmla="*/ 2940 w 5172"/>
                  <a:gd name="T71" fmla="*/ 52 h 290"/>
                  <a:gd name="T72" fmla="*/ 3024 w 5172"/>
                  <a:gd name="T73" fmla="*/ 86 h 290"/>
                  <a:gd name="T74" fmla="*/ 3108 w 5172"/>
                  <a:gd name="T75" fmla="*/ 105 h 290"/>
                  <a:gd name="T76" fmla="*/ 3186 w 5172"/>
                  <a:gd name="T77" fmla="*/ 100 h 290"/>
                  <a:gd name="T78" fmla="*/ 3270 w 5172"/>
                  <a:gd name="T79" fmla="*/ 5 h 290"/>
                  <a:gd name="T80" fmla="*/ 3354 w 5172"/>
                  <a:gd name="T81" fmla="*/ 109 h 290"/>
                  <a:gd name="T82" fmla="*/ 3432 w 5172"/>
                  <a:gd name="T83" fmla="*/ 214 h 290"/>
                  <a:gd name="T84" fmla="*/ 3516 w 5172"/>
                  <a:gd name="T85" fmla="*/ 281 h 290"/>
                  <a:gd name="T86" fmla="*/ 3600 w 5172"/>
                  <a:gd name="T87" fmla="*/ 285 h 290"/>
                  <a:gd name="T88" fmla="*/ 3678 w 5172"/>
                  <a:gd name="T89" fmla="*/ 285 h 290"/>
                  <a:gd name="T90" fmla="*/ 3762 w 5172"/>
                  <a:gd name="T91" fmla="*/ 285 h 290"/>
                  <a:gd name="T92" fmla="*/ 3840 w 5172"/>
                  <a:gd name="T93" fmla="*/ 285 h 290"/>
                  <a:gd name="T94" fmla="*/ 3924 w 5172"/>
                  <a:gd name="T95" fmla="*/ 285 h 290"/>
                  <a:gd name="T96" fmla="*/ 4008 w 5172"/>
                  <a:gd name="T97" fmla="*/ 285 h 290"/>
                  <a:gd name="T98" fmla="*/ 4086 w 5172"/>
                  <a:gd name="T99" fmla="*/ 285 h 290"/>
                  <a:gd name="T100" fmla="*/ 4170 w 5172"/>
                  <a:gd name="T101" fmla="*/ 285 h 290"/>
                  <a:gd name="T102" fmla="*/ 4254 w 5172"/>
                  <a:gd name="T103" fmla="*/ 285 h 290"/>
                  <a:gd name="T104" fmla="*/ 4332 w 5172"/>
                  <a:gd name="T105" fmla="*/ 285 h 290"/>
                  <a:gd name="T106" fmla="*/ 4416 w 5172"/>
                  <a:gd name="T107" fmla="*/ 285 h 290"/>
                  <a:gd name="T108" fmla="*/ 4494 w 5172"/>
                  <a:gd name="T109" fmla="*/ 285 h 290"/>
                  <a:gd name="T110" fmla="*/ 4578 w 5172"/>
                  <a:gd name="T111" fmla="*/ 285 h 290"/>
                  <a:gd name="T112" fmla="*/ 4662 w 5172"/>
                  <a:gd name="T113" fmla="*/ 290 h 290"/>
                  <a:gd name="T114" fmla="*/ 4740 w 5172"/>
                  <a:gd name="T115" fmla="*/ 290 h 290"/>
                  <a:gd name="T116" fmla="*/ 4824 w 5172"/>
                  <a:gd name="T117" fmla="*/ 290 h 290"/>
                  <a:gd name="T118" fmla="*/ 4908 w 5172"/>
                  <a:gd name="T119" fmla="*/ 290 h 290"/>
                  <a:gd name="T120" fmla="*/ 4986 w 5172"/>
                  <a:gd name="T121" fmla="*/ 290 h 290"/>
                  <a:gd name="T122" fmla="*/ 5070 w 5172"/>
                  <a:gd name="T123" fmla="*/ 290 h 290"/>
                  <a:gd name="T124" fmla="*/ 5154 w 5172"/>
                  <a:gd name="T125" fmla="*/ 290 h 2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172" h="290">
                    <a:moveTo>
                      <a:pt x="0" y="290"/>
                    </a:moveTo>
                    <a:lnTo>
                      <a:pt x="0" y="290"/>
                    </a:lnTo>
                    <a:lnTo>
                      <a:pt x="6" y="290"/>
                    </a:lnTo>
                    <a:lnTo>
                      <a:pt x="12" y="290"/>
                    </a:lnTo>
                    <a:lnTo>
                      <a:pt x="18" y="290"/>
                    </a:lnTo>
                    <a:lnTo>
                      <a:pt x="24" y="290"/>
                    </a:lnTo>
                    <a:lnTo>
                      <a:pt x="30" y="290"/>
                    </a:lnTo>
                    <a:lnTo>
                      <a:pt x="36" y="290"/>
                    </a:lnTo>
                    <a:lnTo>
                      <a:pt x="42" y="290"/>
                    </a:lnTo>
                    <a:lnTo>
                      <a:pt x="48" y="290"/>
                    </a:lnTo>
                    <a:lnTo>
                      <a:pt x="54" y="290"/>
                    </a:lnTo>
                    <a:lnTo>
                      <a:pt x="60" y="290"/>
                    </a:lnTo>
                    <a:lnTo>
                      <a:pt x="66" y="290"/>
                    </a:lnTo>
                    <a:lnTo>
                      <a:pt x="72" y="290"/>
                    </a:lnTo>
                    <a:lnTo>
                      <a:pt x="78" y="290"/>
                    </a:lnTo>
                    <a:lnTo>
                      <a:pt x="84" y="290"/>
                    </a:lnTo>
                    <a:lnTo>
                      <a:pt x="90" y="290"/>
                    </a:lnTo>
                    <a:lnTo>
                      <a:pt x="96" y="290"/>
                    </a:lnTo>
                    <a:lnTo>
                      <a:pt x="102" y="290"/>
                    </a:lnTo>
                    <a:lnTo>
                      <a:pt x="108" y="290"/>
                    </a:lnTo>
                    <a:lnTo>
                      <a:pt x="114" y="290"/>
                    </a:lnTo>
                    <a:lnTo>
                      <a:pt x="120" y="290"/>
                    </a:lnTo>
                    <a:lnTo>
                      <a:pt x="126" y="290"/>
                    </a:lnTo>
                    <a:lnTo>
                      <a:pt x="132" y="290"/>
                    </a:lnTo>
                    <a:lnTo>
                      <a:pt x="138" y="290"/>
                    </a:lnTo>
                    <a:lnTo>
                      <a:pt x="144" y="290"/>
                    </a:lnTo>
                    <a:lnTo>
                      <a:pt x="150" y="290"/>
                    </a:lnTo>
                    <a:lnTo>
                      <a:pt x="156" y="290"/>
                    </a:lnTo>
                    <a:lnTo>
                      <a:pt x="162" y="290"/>
                    </a:lnTo>
                    <a:lnTo>
                      <a:pt x="168" y="290"/>
                    </a:lnTo>
                    <a:lnTo>
                      <a:pt x="174" y="290"/>
                    </a:lnTo>
                    <a:lnTo>
                      <a:pt x="180" y="290"/>
                    </a:lnTo>
                    <a:lnTo>
                      <a:pt x="186" y="290"/>
                    </a:lnTo>
                    <a:lnTo>
                      <a:pt x="192" y="290"/>
                    </a:lnTo>
                    <a:lnTo>
                      <a:pt x="198" y="290"/>
                    </a:lnTo>
                    <a:lnTo>
                      <a:pt x="204" y="290"/>
                    </a:lnTo>
                    <a:lnTo>
                      <a:pt x="210" y="290"/>
                    </a:lnTo>
                    <a:lnTo>
                      <a:pt x="216" y="290"/>
                    </a:lnTo>
                    <a:lnTo>
                      <a:pt x="222" y="290"/>
                    </a:lnTo>
                    <a:lnTo>
                      <a:pt x="228" y="290"/>
                    </a:lnTo>
                    <a:lnTo>
                      <a:pt x="234" y="290"/>
                    </a:lnTo>
                    <a:lnTo>
                      <a:pt x="240" y="290"/>
                    </a:lnTo>
                    <a:lnTo>
                      <a:pt x="246" y="290"/>
                    </a:lnTo>
                    <a:lnTo>
                      <a:pt x="252" y="290"/>
                    </a:lnTo>
                    <a:lnTo>
                      <a:pt x="258" y="290"/>
                    </a:lnTo>
                    <a:lnTo>
                      <a:pt x="264" y="290"/>
                    </a:lnTo>
                    <a:lnTo>
                      <a:pt x="270" y="290"/>
                    </a:lnTo>
                    <a:lnTo>
                      <a:pt x="276" y="290"/>
                    </a:lnTo>
                    <a:lnTo>
                      <a:pt x="282" y="290"/>
                    </a:lnTo>
                    <a:lnTo>
                      <a:pt x="288" y="290"/>
                    </a:lnTo>
                    <a:lnTo>
                      <a:pt x="294" y="290"/>
                    </a:lnTo>
                    <a:lnTo>
                      <a:pt x="300" y="290"/>
                    </a:lnTo>
                    <a:lnTo>
                      <a:pt x="306" y="290"/>
                    </a:lnTo>
                    <a:lnTo>
                      <a:pt x="312" y="290"/>
                    </a:lnTo>
                    <a:lnTo>
                      <a:pt x="318" y="290"/>
                    </a:lnTo>
                    <a:lnTo>
                      <a:pt x="324" y="290"/>
                    </a:lnTo>
                    <a:lnTo>
                      <a:pt x="330" y="290"/>
                    </a:lnTo>
                    <a:lnTo>
                      <a:pt x="336" y="290"/>
                    </a:lnTo>
                    <a:lnTo>
                      <a:pt x="342" y="290"/>
                    </a:lnTo>
                    <a:lnTo>
                      <a:pt x="348" y="290"/>
                    </a:lnTo>
                    <a:lnTo>
                      <a:pt x="354" y="290"/>
                    </a:lnTo>
                    <a:lnTo>
                      <a:pt x="360" y="290"/>
                    </a:lnTo>
                    <a:lnTo>
                      <a:pt x="366" y="290"/>
                    </a:lnTo>
                    <a:lnTo>
                      <a:pt x="372" y="290"/>
                    </a:lnTo>
                    <a:lnTo>
                      <a:pt x="378" y="290"/>
                    </a:lnTo>
                    <a:lnTo>
                      <a:pt x="384" y="290"/>
                    </a:lnTo>
                    <a:lnTo>
                      <a:pt x="390" y="290"/>
                    </a:lnTo>
                    <a:lnTo>
                      <a:pt x="396" y="290"/>
                    </a:lnTo>
                    <a:lnTo>
                      <a:pt x="402" y="290"/>
                    </a:lnTo>
                    <a:lnTo>
                      <a:pt x="408" y="290"/>
                    </a:lnTo>
                    <a:lnTo>
                      <a:pt x="414" y="290"/>
                    </a:lnTo>
                    <a:lnTo>
                      <a:pt x="420" y="290"/>
                    </a:lnTo>
                    <a:lnTo>
                      <a:pt x="426" y="290"/>
                    </a:lnTo>
                    <a:lnTo>
                      <a:pt x="432" y="290"/>
                    </a:lnTo>
                    <a:lnTo>
                      <a:pt x="438" y="290"/>
                    </a:lnTo>
                    <a:lnTo>
                      <a:pt x="444" y="290"/>
                    </a:lnTo>
                    <a:lnTo>
                      <a:pt x="450" y="290"/>
                    </a:lnTo>
                    <a:lnTo>
                      <a:pt x="456" y="290"/>
                    </a:lnTo>
                    <a:lnTo>
                      <a:pt x="462" y="290"/>
                    </a:lnTo>
                    <a:lnTo>
                      <a:pt x="468" y="290"/>
                    </a:lnTo>
                    <a:lnTo>
                      <a:pt x="474" y="290"/>
                    </a:lnTo>
                    <a:lnTo>
                      <a:pt x="480" y="290"/>
                    </a:lnTo>
                    <a:lnTo>
                      <a:pt x="486" y="290"/>
                    </a:lnTo>
                    <a:lnTo>
                      <a:pt x="492" y="290"/>
                    </a:lnTo>
                    <a:lnTo>
                      <a:pt x="498" y="290"/>
                    </a:lnTo>
                    <a:lnTo>
                      <a:pt x="504" y="290"/>
                    </a:lnTo>
                    <a:lnTo>
                      <a:pt x="510" y="290"/>
                    </a:lnTo>
                    <a:lnTo>
                      <a:pt x="516" y="290"/>
                    </a:lnTo>
                    <a:lnTo>
                      <a:pt x="522" y="290"/>
                    </a:lnTo>
                    <a:lnTo>
                      <a:pt x="528" y="290"/>
                    </a:lnTo>
                    <a:lnTo>
                      <a:pt x="534" y="290"/>
                    </a:lnTo>
                    <a:lnTo>
                      <a:pt x="540" y="290"/>
                    </a:lnTo>
                    <a:lnTo>
                      <a:pt x="546" y="290"/>
                    </a:lnTo>
                    <a:lnTo>
                      <a:pt x="552" y="290"/>
                    </a:lnTo>
                    <a:lnTo>
                      <a:pt x="558" y="290"/>
                    </a:lnTo>
                    <a:lnTo>
                      <a:pt x="564" y="290"/>
                    </a:lnTo>
                    <a:lnTo>
                      <a:pt x="570" y="290"/>
                    </a:lnTo>
                    <a:lnTo>
                      <a:pt x="576" y="290"/>
                    </a:lnTo>
                    <a:lnTo>
                      <a:pt x="582" y="290"/>
                    </a:lnTo>
                    <a:lnTo>
                      <a:pt x="588" y="290"/>
                    </a:lnTo>
                    <a:lnTo>
                      <a:pt x="594" y="290"/>
                    </a:lnTo>
                    <a:lnTo>
                      <a:pt x="600" y="290"/>
                    </a:lnTo>
                    <a:lnTo>
                      <a:pt x="606" y="290"/>
                    </a:lnTo>
                    <a:lnTo>
                      <a:pt x="612" y="290"/>
                    </a:lnTo>
                    <a:lnTo>
                      <a:pt x="618" y="290"/>
                    </a:lnTo>
                    <a:lnTo>
                      <a:pt x="624" y="290"/>
                    </a:lnTo>
                    <a:lnTo>
                      <a:pt x="630" y="290"/>
                    </a:lnTo>
                    <a:lnTo>
                      <a:pt x="636" y="290"/>
                    </a:lnTo>
                    <a:lnTo>
                      <a:pt x="642" y="290"/>
                    </a:lnTo>
                    <a:lnTo>
                      <a:pt x="648" y="290"/>
                    </a:lnTo>
                    <a:lnTo>
                      <a:pt x="654" y="290"/>
                    </a:lnTo>
                    <a:lnTo>
                      <a:pt x="660" y="290"/>
                    </a:lnTo>
                    <a:lnTo>
                      <a:pt x="666" y="290"/>
                    </a:lnTo>
                    <a:lnTo>
                      <a:pt x="672" y="290"/>
                    </a:lnTo>
                    <a:lnTo>
                      <a:pt x="678" y="290"/>
                    </a:lnTo>
                    <a:lnTo>
                      <a:pt x="684" y="290"/>
                    </a:lnTo>
                    <a:lnTo>
                      <a:pt x="690" y="290"/>
                    </a:lnTo>
                    <a:lnTo>
                      <a:pt x="696" y="290"/>
                    </a:lnTo>
                    <a:lnTo>
                      <a:pt x="702" y="290"/>
                    </a:lnTo>
                    <a:lnTo>
                      <a:pt x="708" y="290"/>
                    </a:lnTo>
                    <a:lnTo>
                      <a:pt x="714" y="290"/>
                    </a:lnTo>
                    <a:lnTo>
                      <a:pt x="720" y="290"/>
                    </a:lnTo>
                    <a:lnTo>
                      <a:pt x="726" y="290"/>
                    </a:lnTo>
                    <a:lnTo>
                      <a:pt x="732" y="290"/>
                    </a:lnTo>
                    <a:lnTo>
                      <a:pt x="738" y="290"/>
                    </a:lnTo>
                    <a:lnTo>
                      <a:pt x="744" y="290"/>
                    </a:lnTo>
                    <a:lnTo>
                      <a:pt x="750" y="290"/>
                    </a:lnTo>
                    <a:lnTo>
                      <a:pt x="756" y="290"/>
                    </a:lnTo>
                    <a:lnTo>
                      <a:pt x="762" y="290"/>
                    </a:lnTo>
                    <a:lnTo>
                      <a:pt x="768" y="290"/>
                    </a:lnTo>
                    <a:lnTo>
                      <a:pt x="774" y="290"/>
                    </a:lnTo>
                    <a:lnTo>
                      <a:pt x="780" y="290"/>
                    </a:lnTo>
                    <a:lnTo>
                      <a:pt x="786" y="290"/>
                    </a:lnTo>
                    <a:lnTo>
                      <a:pt x="792" y="290"/>
                    </a:lnTo>
                    <a:lnTo>
                      <a:pt x="798" y="290"/>
                    </a:lnTo>
                    <a:lnTo>
                      <a:pt x="804" y="290"/>
                    </a:lnTo>
                    <a:lnTo>
                      <a:pt x="810" y="290"/>
                    </a:lnTo>
                    <a:lnTo>
                      <a:pt x="816" y="290"/>
                    </a:lnTo>
                    <a:lnTo>
                      <a:pt x="822" y="290"/>
                    </a:lnTo>
                    <a:lnTo>
                      <a:pt x="828" y="290"/>
                    </a:lnTo>
                    <a:lnTo>
                      <a:pt x="834" y="290"/>
                    </a:lnTo>
                    <a:lnTo>
                      <a:pt x="840" y="290"/>
                    </a:lnTo>
                    <a:lnTo>
                      <a:pt x="846" y="290"/>
                    </a:lnTo>
                    <a:lnTo>
                      <a:pt x="852" y="290"/>
                    </a:lnTo>
                    <a:lnTo>
                      <a:pt x="858" y="290"/>
                    </a:lnTo>
                    <a:lnTo>
                      <a:pt x="864" y="290"/>
                    </a:lnTo>
                    <a:lnTo>
                      <a:pt x="870" y="290"/>
                    </a:lnTo>
                    <a:lnTo>
                      <a:pt x="876" y="290"/>
                    </a:lnTo>
                    <a:lnTo>
                      <a:pt x="882" y="290"/>
                    </a:lnTo>
                    <a:lnTo>
                      <a:pt x="888" y="290"/>
                    </a:lnTo>
                    <a:lnTo>
                      <a:pt x="894" y="290"/>
                    </a:lnTo>
                    <a:lnTo>
                      <a:pt x="900" y="290"/>
                    </a:lnTo>
                    <a:lnTo>
                      <a:pt x="906" y="290"/>
                    </a:lnTo>
                    <a:lnTo>
                      <a:pt x="912" y="290"/>
                    </a:lnTo>
                    <a:lnTo>
                      <a:pt x="918" y="290"/>
                    </a:lnTo>
                    <a:lnTo>
                      <a:pt x="924" y="290"/>
                    </a:lnTo>
                    <a:lnTo>
                      <a:pt x="930" y="290"/>
                    </a:lnTo>
                    <a:lnTo>
                      <a:pt x="936" y="290"/>
                    </a:lnTo>
                    <a:lnTo>
                      <a:pt x="942" y="290"/>
                    </a:lnTo>
                    <a:lnTo>
                      <a:pt x="948" y="290"/>
                    </a:lnTo>
                    <a:lnTo>
                      <a:pt x="954" y="290"/>
                    </a:lnTo>
                    <a:lnTo>
                      <a:pt x="960" y="290"/>
                    </a:lnTo>
                    <a:lnTo>
                      <a:pt x="966" y="290"/>
                    </a:lnTo>
                    <a:lnTo>
                      <a:pt x="972" y="290"/>
                    </a:lnTo>
                    <a:lnTo>
                      <a:pt x="978" y="290"/>
                    </a:lnTo>
                    <a:lnTo>
                      <a:pt x="984" y="290"/>
                    </a:lnTo>
                    <a:lnTo>
                      <a:pt x="990" y="290"/>
                    </a:lnTo>
                    <a:lnTo>
                      <a:pt x="996" y="290"/>
                    </a:lnTo>
                    <a:lnTo>
                      <a:pt x="1002" y="290"/>
                    </a:lnTo>
                    <a:lnTo>
                      <a:pt x="1008" y="290"/>
                    </a:lnTo>
                    <a:lnTo>
                      <a:pt x="1014" y="290"/>
                    </a:lnTo>
                    <a:lnTo>
                      <a:pt x="1020" y="290"/>
                    </a:lnTo>
                    <a:lnTo>
                      <a:pt x="1026" y="290"/>
                    </a:lnTo>
                    <a:lnTo>
                      <a:pt x="1032" y="290"/>
                    </a:lnTo>
                    <a:lnTo>
                      <a:pt x="1038" y="290"/>
                    </a:lnTo>
                    <a:lnTo>
                      <a:pt x="1044" y="290"/>
                    </a:lnTo>
                    <a:lnTo>
                      <a:pt x="1050" y="290"/>
                    </a:lnTo>
                    <a:lnTo>
                      <a:pt x="1056" y="290"/>
                    </a:lnTo>
                    <a:lnTo>
                      <a:pt x="1062" y="290"/>
                    </a:lnTo>
                    <a:lnTo>
                      <a:pt x="1068" y="290"/>
                    </a:lnTo>
                    <a:lnTo>
                      <a:pt x="1074" y="290"/>
                    </a:lnTo>
                    <a:lnTo>
                      <a:pt x="1080" y="290"/>
                    </a:lnTo>
                    <a:lnTo>
                      <a:pt x="1086" y="290"/>
                    </a:lnTo>
                    <a:lnTo>
                      <a:pt x="1092" y="290"/>
                    </a:lnTo>
                    <a:lnTo>
                      <a:pt x="1098" y="290"/>
                    </a:lnTo>
                    <a:lnTo>
                      <a:pt x="1104" y="290"/>
                    </a:lnTo>
                    <a:lnTo>
                      <a:pt x="1110" y="290"/>
                    </a:lnTo>
                    <a:lnTo>
                      <a:pt x="1116" y="290"/>
                    </a:lnTo>
                    <a:lnTo>
                      <a:pt x="1122" y="290"/>
                    </a:lnTo>
                    <a:lnTo>
                      <a:pt x="1128" y="290"/>
                    </a:lnTo>
                    <a:lnTo>
                      <a:pt x="1134" y="290"/>
                    </a:lnTo>
                    <a:lnTo>
                      <a:pt x="1140" y="290"/>
                    </a:lnTo>
                    <a:lnTo>
                      <a:pt x="1146" y="290"/>
                    </a:lnTo>
                    <a:lnTo>
                      <a:pt x="1152" y="290"/>
                    </a:lnTo>
                    <a:lnTo>
                      <a:pt x="1158" y="290"/>
                    </a:lnTo>
                    <a:lnTo>
                      <a:pt x="1164" y="290"/>
                    </a:lnTo>
                    <a:lnTo>
                      <a:pt x="1170" y="290"/>
                    </a:lnTo>
                    <a:lnTo>
                      <a:pt x="1176" y="290"/>
                    </a:lnTo>
                    <a:lnTo>
                      <a:pt x="1182" y="290"/>
                    </a:lnTo>
                    <a:lnTo>
                      <a:pt x="1188" y="290"/>
                    </a:lnTo>
                    <a:lnTo>
                      <a:pt x="1194" y="290"/>
                    </a:lnTo>
                    <a:lnTo>
                      <a:pt x="1200" y="290"/>
                    </a:lnTo>
                    <a:lnTo>
                      <a:pt x="1206" y="290"/>
                    </a:lnTo>
                    <a:lnTo>
                      <a:pt x="1212" y="290"/>
                    </a:lnTo>
                    <a:lnTo>
                      <a:pt x="1218" y="290"/>
                    </a:lnTo>
                    <a:lnTo>
                      <a:pt x="1224" y="290"/>
                    </a:lnTo>
                    <a:lnTo>
                      <a:pt x="1230" y="290"/>
                    </a:lnTo>
                    <a:lnTo>
                      <a:pt x="1236" y="290"/>
                    </a:lnTo>
                    <a:lnTo>
                      <a:pt x="1242" y="290"/>
                    </a:lnTo>
                    <a:lnTo>
                      <a:pt x="1248" y="290"/>
                    </a:lnTo>
                    <a:lnTo>
                      <a:pt x="1254" y="290"/>
                    </a:lnTo>
                    <a:lnTo>
                      <a:pt x="1260" y="290"/>
                    </a:lnTo>
                    <a:lnTo>
                      <a:pt x="1266" y="290"/>
                    </a:lnTo>
                    <a:lnTo>
                      <a:pt x="1272" y="290"/>
                    </a:lnTo>
                    <a:lnTo>
                      <a:pt x="1278" y="290"/>
                    </a:lnTo>
                    <a:lnTo>
                      <a:pt x="1284" y="290"/>
                    </a:lnTo>
                    <a:lnTo>
                      <a:pt x="1290" y="290"/>
                    </a:lnTo>
                    <a:lnTo>
                      <a:pt x="1296" y="290"/>
                    </a:lnTo>
                    <a:lnTo>
                      <a:pt x="1302" y="290"/>
                    </a:lnTo>
                    <a:lnTo>
                      <a:pt x="1308" y="290"/>
                    </a:lnTo>
                    <a:lnTo>
                      <a:pt x="1314" y="290"/>
                    </a:lnTo>
                    <a:lnTo>
                      <a:pt x="1320" y="290"/>
                    </a:lnTo>
                    <a:lnTo>
                      <a:pt x="1326" y="290"/>
                    </a:lnTo>
                    <a:lnTo>
                      <a:pt x="1332" y="290"/>
                    </a:lnTo>
                    <a:lnTo>
                      <a:pt x="1338" y="290"/>
                    </a:lnTo>
                    <a:lnTo>
                      <a:pt x="1344" y="290"/>
                    </a:lnTo>
                    <a:lnTo>
                      <a:pt x="1350" y="290"/>
                    </a:lnTo>
                    <a:lnTo>
                      <a:pt x="1356" y="290"/>
                    </a:lnTo>
                    <a:lnTo>
                      <a:pt x="1362" y="290"/>
                    </a:lnTo>
                    <a:lnTo>
                      <a:pt x="1368" y="290"/>
                    </a:lnTo>
                    <a:lnTo>
                      <a:pt x="1374" y="290"/>
                    </a:lnTo>
                    <a:lnTo>
                      <a:pt x="1380" y="290"/>
                    </a:lnTo>
                    <a:lnTo>
                      <a:pt x="1386" y="290"/>
                    </a:lnTo>
                    <a:lnTo>
                      <a:pt x="1392" y="290"/>
                    </a:lnTo>
                    <a:lnTo>
                      <a:pt x="1398" y="290"/>
                    </a:lnTo>
                    <a:lnTo>
                      <a:pt x="1404" y="290"/>
                    </a:lnTo>
                    <a:lnTo>
                      <a:pt x="1410" y="290"/>
                    </a:lnTo>
                    <a:lnTo>
                      <a:pt x="1416" y="290"/>
                    </a:lnTo>
                    <a:lnTo>
                      <a:pt x="1422" y="290"/>
                    </a:lnTo>
                    <a:lnTo>
                      <a:pt x="1428" y="290"/>
                    </a:lnTo>
                    <a:lnTo>
                      <a:pt x="1434" y="290"/>
                    </a:lnTo>
                    <a:lnTo>
                      <a:pt x="1440" y="290"/>
                    </a:lnTo>
                    <a:lnTo>
                      <a:pt x="1446" y="290"/>
                    </a:lnTo>
                    <a:lnTo>
                      <a:pt x="1452" y="290"/>
                    </a:lnTo>
                    <a:lnTo>
                      <a:pt x="1458" y="290"/>
                    </a:lnTo>
                    <a:lnTo>
                      <a:pt x="1464" y="290"/>
                    </a:lnTo>
                    <a:lnTo>
                      <a:pt x="1470" y="290"/>
                    </a:lnTo>
                    <a:lnTo>
                      <a:pt x="1476" y="290"/>
                    </a:lnTo>
                    <a:lnTo>
                      <a:pt x="1482" y="290"/>
                    </a:lnTo>
                    <a:lnTo>
                      <a:pt x="1488" y="290"/>
                    </a:lnTo>
                    <a:lnTo>
                      <a:pt x="1494" y="290"/>
                    </a:lnTo>
                    <a:lnTo>
                      <a:pt x="1500" y="290"/>
                    </a:lnTo>
                    <a:lnTo>
                      <a:pt x="1506" y="290"/>
                    </a:lnTo>
                    <a:lnTo>
                      <a:pt x="1512" y="290"/>
                    </a:lnTo>
                    <a:lnTo>
                      <a:pt x="1518" y="290"/>
                    </a:lnTo>
                    <a:lnTo>
                      <a:pt x="1524" y="290"/>
                    </a:lnTo>
                    <a:lnTo>
                      <a:pt x="1530" y="290"/>
                    </a:lnTo>
                    <a:lnTo>
                      <a:pt x="1536" y="290"/>
                    </a:lnTo>
                    <a:lnTo>
                      <a:pt x="1542" y="290"/>
                    </a:lnTo>
                    <a:lnTo>
                      <a:pt x="1548" y="290"/>
                    </a:lnTo>
                    <a:lnTo>
                      <a:pt x="1554" y="290"/>
                    </a:lnTo>
                    <a:lnTo>
                      <a:pt x="1560" y="290"/>
                    </a:lnTo>
                    <a:lnTo>
                      <a:pt x="1566" y="290"/>
                    </a:lnTo>
                    <a:lnTo>
                      <a:pt x="1572" y="290"/>
                    </a:lnTo>
                    <a:lnTo>
                      <a:pt x="1578" y="290"/>
                    </a:lnTo>
                    <a:lnTo>
                      <a:pt x="1584" y="290"/>
                    </a:lnTo>
                    <a:lnTo>
                      <a:pt x="1590" y="290"/>
                    </a:lnTo>
                    <a:lnTo>
                      <a:pt x="1596" y="290"/>
                    </a:lnTo>
                    <a:lnTo>
                      <a:pt x="1602" y="290"/>
                    </a:lnTo>
                    <a:lnTo>
                      <a:pt x="1608" y="290"/>
                    </a:lnTo>
                    <a:lnTo>
                      <a:pt x="1614" y="290"/>
                    </a:lnTo>
                    <a:lnTo>
                      <a:pt x="1620" y="290"/>
                    </a:lnTo>
                    <a:lnTo>
                      <a:pt x="1626" y="290"/>
                    </a:lnTo>
                    <a:lnTo>
                      <a:pt x="1626" y="285"/>
                    </a:lnTo>
                    <a:lnTo>
                      <a:pt x="1632" y="285"/>
                    </a:lnTo>
                    <a:lnTo>
                      <a:pt x="1638" y="285"/>
                    </a:lnTo>
                    <a:lnTo>
                      <a:pt x="1644" y="285"/>
                    </a:lnTo>
                    <a:lnTo>
                      <a:pt x="1650" y="285"/>
                    </a:lnTo>
                    <a:lnTo>
                      <a:pt x="1650" y="281"/>
                    </a:lnTo>
                    <a:lnTo>
                      <a:pt x="1656" y="281"/>
                    </a:lnTo>
                    <a:lnTo>
                      <a:pt x="1662" y="281"/>
                    </a:lnTo>
                    <a:lnTo>
                      <a:pt x="1662" y="276"/>
                    </a:lnTo>
                    <a:lnTo>
                      <a:pt x="1668" y="276"/>
                    </a:lnTo>
                    <a:lnTo>
                      <a:pt x="1674" y="271"/>
                    </a:lnTo>
                    <a:lnTo>
                      <a:pt x="1680" y="271"/>
                    </a:lnTo>
                    <a:lnTo>
                      <a:pt x="1680" y="266"/>
                    </a:lnTo>
                    <a:lnTo>
                      <a:pt x="1686" y="266"/>
                    </a:lnTo>
                    <a:lnTo>
                      <a:pt x="1686" y="262"/>
                    </a:lnTo>
                    <a:lnTo>
                      <a:pt x="1692" y="262"/>
                    </a:lnTo>
                    <a:lnTo>
                      <a:pt x="1692" y="257"/>
                    </a:lnTo>
                    <a:lnTo>
                      <a:pt x="1698" y="257"/>
                    </a:lnTo>
                    <a:lnTo>
                      <a:pt x="1698" y="252"/>
                    </a:lnTo>
                    <a:lnTo>
                      <a:pt x="1704" y="252"/>
                    </a:lnTo>
                    <a:lnTo>
                      <a:pt x="1704" y="247"/>
                    </a:lnTo>
                    <a:lnTo>
                      <a:pt x="1704" y="243"/>
                    </a:lnTo>
                    <a:lnTo>
                      <a:pt x="1710" y="243"/>
                    </a:lnTo>
                    <a:lnTo>
                      <a:pt x="1710" y="238"/>
                    </a:lnTo>
                    <a:lnTo>
                      <a:pt x="1716" y="238"/>
                    </a:lnTo>
                    <a:lnTo>
                      <a:pt x="1716" y="233"/>
                    </a:lnTo>
                    <a:lnTo>
                      <a:pt x="1722" y="233"/>
                    </a:lnTo>
                    <a:lnTo>
                      <a:pt x="1722" y="228"/>
                    </a:lnTo>
                    <a:lnTo>
                      <a:pt x="1728" y="228"/>
                    </a:lnTo>
                    <a:lnTo>
                      <a:pt x="1728" y="224"/>
                    </a:lnTo>
                    <a:lnTo>
                      <a:pt x="1734" y="224"/>
                    </a:lnTo>
                    <a:lnTo>
                      <a:pt x="1734" y="219"/>
                    </a:lnTo>
                    <a:lnTo>
                      <a:pt x="1740" y="214"/>
                    </a:lnTo>
                    <a:lnTo>
                      <a:pt x="1740" y="209"/>
                    </a:lnTo>
                    <a:lnTo>
                      <a:pt x="1746" y="209"/>
                    </a:lnTo>
                    <a:lnTo>
                      <a:pt x="1746" y="205"/>
                    </a:lnTo>
                    <a:lnTo>
                      <a:pt x="1752" y="205"/>
                    </a:lnTo>
                    <a:lnTo>
                      <a:pt x="1752" y="200"/>
                    </a:lnTo>
                    <a:lnTo>
                      <a:pt x="1758" y="200"/>
                    </a:lnTo>
                    <a:lnTo>
                      <a:pt x="1758" y="195"/>
                    </a:lnTo>
                    <a:lnTo>
                      <a:pt x="1764" y="195"/>
                    </a:lnTo>
                    <a:lnTo>
                      <a:pt x="1764" y="190"/>
                    </a:lnTo>
                    <a:lnTo>
                      <a:pt x="1770" y="186"/>
                    </a:lnTo>
                    <a:lnTo>
                      <a:pt x="1770" y="181"/>
                    </a:lnTo>
                    <a:lnTo>
                      <a:pt x="1776" y="181"/>
                    </a:lnTo>
                    <a:lnTo>
                      <a:pt x="1776" y="176"/>
                    </a:lnTo>
                    <a:lnTo>
                      <a:pt x="1782" y="176"/>
                    </a:lnTo>
                    <a:lnTo>
                      <a:pt x="1782" y="171"/>
                    </a:lnTo>
                    <a:lnTo>
                      <a:pt x="1788" y="166"/>
                    </a:lnTo>
                    <a:lnTo>
                      <a:pt x="1788" y="162"/>
                    </a:lnTo>
                    <a:lnTo>
                      <a:pt x="1794" y="157"/>
                    </a:lnTo>
                    <a:lnTo>
                      <a:pt x="1794" y="152"/>
                    </a:lnTo>
                    <a:lnTo>
                      <a:pt x="1800" y="147"/>
                    </a:lnTo>
                    <a:lnTo>
                      <a:pt x="1800" y="143"/>
                    </a:lnTo>
                    <a:lnTo>
                      <a:pt x="1800" y="138"/>
                    </a:lnTo>
                    <a:lnTo>
                      <a:pt x="1806" y="138"/>
                    </a:lnTo>
                    <a:lnTo>
                      <a:pt x="1806" y="133"/>
                    </a:lnTo>
                    <a:lnTo>
                      <a:pt x="1806" y="128"/>
                    </a:lnTo>
                    <a:lnTo>
                      <a:pt x="1812" y="128"/>
                    </a:lnTo>
                    <a:lnTo>
                      <a:pt x="1812" y="124"/>
                    </a:lnTo>
                    <a:lnTo>
                      <a:pt x="1812" y="119"/>
                    </a:lnTo>
                    <a:lnTo>
                      <a:pt x="1818" y="119"/>
                    </a:lnTo>
                    <a:lnTo>
                      <a:pt x="1818" y="114"/>
                    </a:lnTo>
                    <a:lnTo>
                      <a:pt x="1818" y="109"/>
                    </a:lnTo>
                    <a:lnTo>
                      <a:pt x="1824" y="109"/>
                    </a:lnTo>
                    <a:lnTo>
                      <a:pt x="1824" y="105"/>
                    </a:lnTo>
                    <a:lnTo>
                      <a:pt x="1824" y="100"/>
                    </a:lnTo>
                    <a:lnTo>
                      <a:pt x="1830" y="95"/>
                    </a:lnTo>
                    <a:lnTo>
                      <a:pt x="1830" y="90"/>
                    </a:lnTo>
                    <a:lnTo>
                      <a:pt x="1830" y="86"/>
                    </a:lnTo>
                    <a:lnTo>
                      <a:pt x="1836" y="86"/>
                    </a:lnTo>
                    <a:lnTo>
                      <a:pt x="1836" y="81"/>
                    </a:lnTo>
                    <a:lnTo>
                      <a:pt x="1836" y="76"/>
                    </a:lnTo>
                    <a:lnTo>
                      <a:pt x="1842" y="76"/>
                    </a:lnTo>
                    <a:lnTo>
                      <a:pt x="1842" y="71"/>
                    </a:lnTo>
                    <a:lnTo>
                      <a:pt x="1842" y="67"/>
                    </a:lnTo>
                    <a:lnTo>
                      <a:pt x="1848" y="62"/>
                    </a:lnTo>
                    <a:lnTo>
                      <a:pt x="1848" y="57"/>
                    </a:lnTo>
                    <a:lnTo>
                      <a:pt x="1854" y="52"/>
                    </a:lnTo>
                    <a:lnTo>
                      <a:pt x="1854" y="48"/>
                    </a:lnTo>
                    <a:lnTo>
                      <a:pt x="1854" y="43"/>
                    </a:lnTo>
                    <a:lnTo>
                      <a:pt x="1860" y="43"/>
                    </a:lnTo>
                    <a:lnTo>
                      <a:pt x="1860" y="38"/>
                    </a:lnTo>
                    <a:lnTo>
                      <a:pt x="1860" y="33"/>
                    </a:lnTo>
                    <a:lnTo>
                      <a:pt x="1866" y="33"/>
                    </a:lnTo>
                    <a:lnTo>
                      <a:pt x="1866" y="29"/>
                    </a:lnTo>
                    <a:lnTo>
                      <a:pt x="1866" y="24"/>
                    </a:lnTo>
                    <a:lnTo>
                      <a:pt x="1872" y="24"/>
                    </a:lnTo>
                    <a:lnTo>
                      <a:pt x="1872" y="19"/>
                    </a:lnTo>
                    <a:lnTo>
                      <a:pt x="1872" y="14"/>
                    </a:lnTo>
                    <a:lnTo>
                      <a:pt x="1878" y="14"/>
                    </a:lnTo>
                    <a:lnTo>
                      <a:pt x="1878" y="10"/>
                    </a:lnTo>
                    <a:lnTo>
                      <a:pt x="1878" y="5"/>
                    </a:lnTo>
                    <a:lnTo>
                      <a:pt x="1884" y="5"/>
                    </a:lnTo>
                    <a:lnTo>
                      <a:pt x="1884" y="0"/>
                    </a:lnTo>
                    <a:lnTo>
                      <a:pt x="1890" y="0"/>
                    </a:lnTo>
                    <a:lnTo>
                      <a:pt x="1896" y="0"/>
                    </a:lnTo>
                    <a:lnTo>
                      <a:pt x="1896" y="5"/>
                    </a:lnTo>
                    <a:lnTo>
                      <a:pt x="1902" y="5"/>
                    </a:lnTo>
                    <a:lnTo>
                      <a:pt x="1902" y="10"/>
                    </a:lnTo>
                    <a:lnTo>
                      <a:pt x="1908" y="10"/>
                    </a:lnTo>
                    <a:lnTo>
                      <a:pt x="1908" y="14"/>
                    </a:lnTo>
                    <a:lnTo>
                      <a:pt x="1914" y="14"/>
                    </a:lnTo>
                    <a:lnTo>
                      <a:pt x="1914" y="19"/>
                    </a:lnTo>
                    <a:lnTo>
                      <a:pt x="1920" y="24"/>
                    </a:lnTo>
                    <a:lnTo>
                      <a:pt x="1920" y="29"/>
                    </a:lnTo>
                    <a:lnTo>
                      <a:pt x="1926" y="29"/>
                    </a:lnTo>
                    <a:lnTo>
                      <a:pt x="1926" y="33"/>
                    </a:lnTo>
                    <a:lnTo>
                      <a:pt x="1932" y="38"/>
                    </a:lnTo>
                    <a:lnTo>
                      <a:pt x="1932" y="43"/>
                    </a:lnTo>
                    <a:lnTo>
                      <a:pt x="1938" y="43"/>
                    </a:lnTo>
                    <a:lnTo>
                      <a:pt x="1938" y="48"/>
                    </a:lnTo>
                    <a:lnTo>
                      <a:pt x="1944" y="52"/>
                    </a:lnTo>
                    <a:lnTo>
                      <a:pt x="1944" y="57"/>
                    </a:lnTo>
                    <a:lnTo>
                      <a:pt x="1950" y="57"/>
                    </a:lnTo>
                    <a:lnTo>
                      <a:pt x="1950" y="62"/>
                    </a:lnTo>
                    <a:lnTo>
                      <a:pt x="1956" y="67"/>
                    </a:lnTo>
                    <a:lnTo>
                      <a:pt x="1956" y="71"/>
                    </a:lnTo>
                    <a:lnTo>
                      <a:pt x="1962" y="71"/>
                    </a:lnTo>
                    <a:lnTo>
                      <a:pt x="1962" y="76"/>
                    </a:lnTo>
                    <a:lnTo>
                      <a:pt x="1968" y="81"/>
                    </a:lnTo>
                    <a:lnTo>
                      <a:pt x="1968" y="86"/>
                    </a:lnTo>
                    <a:lnTo>
                      <a:pt x="1974" y="86"/>
                    </a:lnTo>
                    <a:lnTo>
                      <a:pt x="1974" y="90"/>
                    </a:lnTo>
                    <a:lnTo>
                      <a:pt x="1980" y="90"/>
                    </a:lnTo>
                    <a:lnTo>
                      <a:pt x="1980" y="95"/>
                    </a:lnTo>
                    <a:lnTo>
                      <a:pt x="1980" y="100"/>
                    </a:lnTo>
                    <a:lnTo>
                      <a:pt x="1986" y="100"/>
                    </a:lnTo>
                    <a:lnTo>
                      <a:pt x="1986" y="105"/>
                    </a:lnTo>
                    <a:lnTo>
                      <a:pt x="1992" y="105"/>
                    </a:lnTo>
                    <a:lnTo>
                      <a:pt x="1998" y="105"/>
                    </a:lnTo>
                    <a:lnTo>
                      <a:pt x="2004" y="105"/>
                    </a:lnTo>
                    <a:lnTo>
                      <a:pt x="2010" y="105"/>
                    </a:lnTo>
                    <a:lnTo>
                      <a:pt x="2016" y="105"/>
                    </a:lnTo>
                    <a:lnTo>
                      <a:pt x="2022" y="105"/>
                    </a:lnTo>
                    <a:lnTo>
                      <a:pt x="2028" y="105"/>
                    </a:lnTo>
                    <a:lnTo>
                      <a:pt x="2034" y="105"/>
                    </a:lnTo>
                    <a:lnTo>
                      <a:pt x="2040" y="105"/>
                    </a:lnTo>
                    <a:lnTo>
                      <a:pt x="2046" y="105"/>
                    </a:lnTo>
                    <a:lnTo>
                      <a:pt x="2052" y="105"/>
                    </a:lnTo>
                    <a:lnTo>
                      <a:pt x="2058" y="105"/>
                    </a:lnTo>
                    <a:lnTo>
                      <a:pt x="2064" y="105"/>
                    </a:lnTo>
                    <a:lnTo>
                      <a:pt x="2070" y="105"/>
                    </a:lnTo>
                    <a:lnTo>
                      <a:pt x="2070" y="100"/>
                    </a:lnTo>
                    <a:lnTo>
                      <a:pt x="2076" y="100"/>
                    </a:lnTo>
                    <a:lnTo>
                      <a:pt x="2082" y="100"/>
                    </a:lnTo>
                    <a:lnTo>
                      <a:pt x="2088" y="100"/>
                    </a:lnTo>
                    <a:lnTo>
                      <a:pt x="2094" y="100"/>
                    </a:lnTo>
                    <a:lnTo>
                      <a:pt x="2100" y="100"/>
                    </a:lnTo>
                    <a:lnTo>
                      <a:pt x="2106" y="100"/>
                    </a:lnTo>
                    <a:lnTo>
                      <a:pt x="2106" y="95"/>
                    </a:lnTo>
                    <a:lnTo>
                      <a:pt x="2112" y="95"/>
                    </a:lnTo>
                    <a:lnTo>
                      <a:pt x="2118" y="95"/>
                    </a:lnTo>
                    <a:lnTo>
                      <a:pt x="2124" y="95"/>
                    </a:lnTo>
                    <a:lnTo>
                      <a:pt x="2124" y="90"/>
                    </a:lnTo>
                    <a:lnTo>
                      <a:pt x="2130" y="90"/>
                    </a:lnTo>
                    <a:lnTo>
                      <a:pt x="2136" y="90"/>
                    </a:lnTo>
                    <a:lnTo>
                      <a:pt x="2142" y="90"/>
                    </a:lnTo>
                    <a:lnTo>
                      <a:pt x="2142" y="86"/>
                    </a:lnTo>
                    <a:lnTo>
                      <a:pt x="2148" y="86"/>
                    </a:lnTo>
                    <a:lnTo>
                      <a:pt x="2154" y="86"/>
                    </a:lnTo>
                    <a:lnTo>
                      <a:pt x="2154" y="81"/>
                    </a:lnTo>
                    <a:lnTo>
                      <a:pt x="2160" y="81"/>
                    </a:lnTo>
                    <a:lnTo>
                      <a:pt x="2166" y="81"/>
                    </a:lnTo>
                    <a:lnTo>
                      <a:pt x="2166" y="76"/>
                    </a:lnTo>
                    <a:lnTo>
                      <a:pt x="2172" y="76"/>
                    </a:lnTo>
                    <a:lnTo>
                      <a:pt x="2178" y="71"/>
                    </a:lnTo>
                    <a:lnTo>
                      <a:pt x="2184" y="71"/>
                    </a:lnTo>
                    <a:lnTo>
                      <a:pt x="2190" y="71"/>
                    </a:lnTo>
                    <a:lnTo>
                      <a:pt x="2190" y="67"/>
                    </a:lnTo>
                    <a:lnTo>
                      <a:pt x="2196" y="67"/>
                    </a:lnTo>
                    <a:lnTo>
                      <a:pt x="2202" y="62"/>
                    </a:lnTo>
                    <a:lnTo>
                      <a:pt x="2208" y="62"/>
                    </a:lnTo>
                    <a:lnTo>
                      <a:pt x="2214" y="57"/>
                    </a:lnTo>
                    <a:lnTo>
                      <a:pt x="2220" y="57"/>
                    </a:lnTo>
                    <a:lnTo>
                      <a:pt x="2226" y="52"/>
                    </a:lnTo>
                    <a:lnTo>
                      <a:pt x="2232" y="52"/>
                    </a:lnTo>
                    <a:lnTo>
                      <a:pt x="2238" y="52"/>
                    </a:lnTo>
                    <a:lnTo>
                      <a:pt x="2244" y="52"/>
                    </a:lnTo>
                    <a:lnTo>
                      <a:pt x="2244" y="57"/>
                    </a:lnTo>
                    <a:lnTo>
                      <a:pt x="2250" y="57"/>
                    </a:lnTo>
                    <a:lnTo>
                      <a:pt x="2256" y="57"/>
                    </a:lnTo>
                    <a:lnTo>
                      <a:pt x="2256" y="62"/>
                    </a:lnTo>
                    <a:lnTo>
                      <a:pt x="2262" y="62"/>
                    </a:lnTo>
                    <a:lnTo>
                      <a:pt x="2262" y="67"/>
                    </a:lnTo>
                    <a:lnTo>
                      <a:pt x="2268" y="67"/>
                    </a:lnTo>
                    <a:lnTo>
                      <a:pt x="2268" y="71"/>
                    </a:lnTo>
                    <a:lnTo>
                      <a:pt x="2274" y="71"/>
                    </a:lnTo>
                    <a:lnTo>
                      <a:pt x="2280" y="76"/>
                    </a:lnTo>
                    <a:lnTo>
                      <a:pt x="2286" y="76"/>
                    </a:lnTo>
                    <a:lnTo>
                      <a:pt x="2286" y="81"/>
                    </a:lnTo>
                    <a:lnTo>
                      <a:pt x="2292" y="81"/>
                    </a:lnTo>
                    <a:lnTo>
                      <a:pt x="2292" y="86"/>
                    </a:lnTo>
                    <a:lnTo>
                      <a:pt x="2298" y="86"/>
                    </a:lnTo>
                    <a:lnTo>
                      <a:pt x="2298" y="90"/>
                    </a:lnTo>
                    <a:lnTo>
                      <a:pt x="2304" y="90"/>
                    </a:lnTo>
                    <a:lnTo>
                      <a:pt x="2304" y="95"/>
                    </a:lnTo>
                    <a:lnTo>
                      <a:pt x="2310" y="95"/>
                    </a:lnTo>
                    <a:lnTo>
                      <a:pt x="2316" y="100"/>
                    </a:lnTo>
                    <a:lnTo>
                      <a:pt x="2322" y="100"/>
                    </a:lnTo>
                    <a:lnTo>
                      <a:pt x="2322" y="105"/>
                    </a:lnTo>
                    <a:lnTo>
                      <a:pt x="2328" y="105"/>
                    </a:lnTo>
                    <a:lnTo>
                      <a:pt x="2328" y="109"/>
                    </a:lnTo>
                    <a:lnTo>
                      <a:pt x="2334" y="109"/>
                    </a:lnTo>
                    <a:lnTo>
                      <a:pt x="2340" y="114"/>
                    </a:lnTo>
                    <a:lnTo>
                      <a:pt x="2346" y="114"/>
                    </a:lnTo>
                    <a:lnTo>
                      <a:pt x="2346" y="119"/>
                    </a:lnTo>
                    <a:lnTo>
                      <a:pt x="2352" y="119"/>
                    </a:lnTo>
                    <a:lnTo>
                      <a:pt x="2352" y="124"/>
                    </a:lnTo>
                    <a:lnTo>
                      <a:pt x="2358" y="124"/>
                    </a:lnTo>
                    <a:lnTo>
                      <a:pt x="2364" y="124"/>
                    </a:lnTo>
                    <a:lnTo>
                      <a:pt x="2364" y="128"/>
                    </a:lnTo>
                    <a:lnTo>
                      <a:pt x="2370" y="128"/>
                    </a:lnTo>
                    <a:lnTo>
                      <a:pt x="2376" y="128"/>
                    </a:lnTo>
                    <a:lnTo>
                      <a:pt x="2376" y="133"/>
                    </a:lnTo>
                    <a:lnTo>
                      <a:pt x="2382" y="133"/>
                    </a:lnTo>
                    <a:lnTo>
                      <a:pt x="2388" y="133"/>
                    </a:lnTo>
                    <a:lnTo>
                      <a:pt x="2394" y="133"/>
                    </a:lnTo>
                    <a:lnTo>
                      <a:pt x="2394" y="138"/>
                    </a:lnTo>
                    <a:lnTo>
                      <a:pt x="2400" y="138"/>
                    </a:lnTo>
                    <a:lnTo>
                      <a:pt x="2406" y="138"/>
                    </a:lnTo>
                    <a:lnTo>
                      <a:pt x="2412" y="138"/>
                    </a:lnTo>
                    <a:lnTo>
                      <a:pt x="2418" y="138"/>
                    </a:lnTo>
                    <a:lnTo>
                      <a:pt x="2418" y="143"/>
                    </a:lnTo>
                    <a:lnTo>
                      <a:pt x="2424" y="143"/>
                    </a:lnTo>
                    <a:lnTo>
                      <a:pt x="2430" y="143"/>
                    </a:lnTo>
                    <a:lnTo>
                      <a:pt x="2436" y="143"/>
                    </a:lnTo>
                    <a:lnTo>
                      <a:pt x="2442" y="143"/>
                    </a:lnTo>
                    <a:lnTo>
                      <a:pt x="2442" y="147"/>
                    </a:lnTo>
                    <a:lnTo>
                      <a:pt x="2448" y="147"/>
                    </a:lnTo>
                    <a:lnTo>
                      <a:pt x="2454" y="147"/>
                    </a:lnTo>
                    <a:lnTo>
                      <a:pt x="2460" y="147"/>
                    </a:lnTo>
                    <a:lnTo>
                      <a:pt x="2466" y="152"/>
                    </a:lnTo>
                    <a:lnTo>
                      <a:pt x="2472" y="152"/>
                    </a:lnTo>
                    <a:lnTo>
                      <a:pt x="2478" y="152"/>
                    </a:lnTo>
                    <a:lnTo>
                      <a:pt x="2484" y="152"/>
                    </a:lnTo>
                    <a:lnTo>
                      <a:pt x="2490" y="147"/>
                    </a:lnTo>
                    <a:lnTo>
                      <a:pt x="2496" y="147"/>
                    </a:lnTo>
                    <a:lnTo>
                      <a:pt x="2496" y="143"/>
                    </a:lnTo>
                    <a:lnTo>
                      <a:pt x="2502" y="138"/>
                    </a:lnTo>
                    <a:lnTo>
                      <a:pt x="2508" y="133"/>
                    </a:lnTo>
                    <a:lnTo>
                      <a:pt x="2508" y="128"/>
                    </a:lnTo>
                    <a:lnTo>
                      <a:pt x="2514" y="128"/>
                    </a:lnTo>
                    <a:lnTo>
                      <a:pt x="2514" y="124"/>
                    </a:lnTo>
                    <a:lnTo>
                      <a:pt x="2520" y="124"/>
                    </a:lnTo>
                    <a:lnTo>
                      <a:pt x="2520" y="119"/>
                    </a:lnTo>
                    <a:lnTo>
                      <a:pt x="2526" y="119"/>
                    </a:lnTo>
                    <a:lnTo>
                      <a:pt x="2526" y="114"/>
                    </a:lnTo>
                    <a:lnTo>
                      <a:pt x="2532" y="114"/>
                    </a:lnTo>
                    <a:lnTo>
                      <a:pt x="2532" y="109"/>
                    </a:lnTo>
                    <a:lnTo>
                      <a:pt x="2538" y="109"/>
                    </a:lnTo>
                    <a:lnTo>
                      <a:pt x="2538" y="105"/>
                    </a:lnTo>
                    <a:lnTo>
                      <a:pt x="2544" y="100"/>
                    </a:lnTo>
                    <a:lnTo>
                      <a:pt x="2544" y="95"/>
                    </a:lnTo>
                    <a:lnTo>
                      <a:pt x="2550" y="95"/>
                    </a:lnTo>
                    <a:lnTo>
                      <a:pt x="2550" y="90"/>
                    </a:lnTo>
                    <a:lnTo>
                      <a:pt x="2556" y="90"/>
                    </a:lnTo>
                    <a:lnTo>
                      <a:pt x="2556" y="86"/>
                    </a:lnTo>
                    <a:lnTo>
                      <a:pt x="2562" y="86"/>
                    </a:lnTo>
                    <a:lnTo>
                      <a:pt x="2562" y="81"/>
                    </a:lnTo>
                    <a:lnTo>
                      <a:pt x="2568" y="81"/>
                    </a:lnTo>
                    <a:lnTo>
                      <a:pt x="2568" y="76"/>
                    </a:lnTo>
                    <a:lnTo>
                      <a:pt x="2574" y="76"/>
                    </a:lnTo>
                    <a:lnTo>
                      <a:pt x="2574" y="71"/>
                    </a:lnTo>
                    <a:lnTo>
                      <a:pt x="2580" y="71"/>
                    </a:lnTo>
                    <a:lnTo>
                      <a:pt x="2586" y="71"/>
                    </a:lnTo>
                    <a:lnTo>
                      <a:pt x="2592" y="71"/>
                    </a:lnTo>
                    <a:lnTo>
                      <a:pt x="2598" y="71"/>
                    </a:lnTo>
                    <a:lnTo>
                      <a:pt x="2598" y="76"/>
                    </a:lnTo>
                    <a:lnTo>
                      <a:pt x="2604" y="76"/>
                    </a:lnTo>
                    <a:lnTo>
                      <a:pt x="2604" y="81"/>
                    </a:lnTo>
                    <a:lnTo>
                      <a:pt x="2610" y="81"/>
                    </a:lnTo>
                    <a:lnTo>
                      <a:pt x="2610" y="86"/>
                    </a:lnTo>
                    <a:lnTo>
                      <a:pt x="2616" y="86"/>
                    </a:lnTo>
                    <a:lnTo>
                      <a:pt x="2616" y="90"/>
                    </a:lnTo>
                    <a:lnTo>
                      <a:pt x="2622" y="90"/>
                    </a:lnTo>
                    <a:lnTo>
                      <a:pt x="2622" y="95"/>
                    </a:lnTo>
                    <a:lnTo>
                      <a:pt x="2628" y="95"/>
                    </a:lnTo>
                    <a:lnTo>
                      <a:pt x="2628" y="100"/>
                    </a:lnTo>
                    <a:lnTo>
                      <a:pt x="2634" y="105"/>
                    </a:lnTo>
                    <a:lnTo>
                      <a:pt x="2634" y="109"/>
                    </a:lnTo>
                    <a:lnTo>
                      <a:pt x="2640" y="109"/>
                    </a:lnTo>
                    <a:lnTo>
                      <a:pt x="2640" y="114"/>
                    </a:lnTo>
                    <a:lnTo>
                      <a:pt x="2646" y="114"/>
                    </a:lnTo>
                    <a:lnTo>
                      <a:pt x="2646" y="119"/>
                    </a:lnTo>
                    <a:lnTo>
                      <a:pt x="2652" y="119"/>
                    </a:lnTo>
                    <a:lnTo>
                      <a:pt x="2652" y="124"/>
                    </a:lnTo>
                    <a:lnTo>
                      <a:pt x="2658" y="124"/>
                    </a:lnTo>
                    <a:lnTo>
                      <a:pt x="2658" y="128"/>
                    </a:lnTo>
                    <a:lnTo>
                      <a:pt x="2664" y="128"/>
                    </a:lnTo>
                    <a:lnTo>
                      <a:pt x="2664" y="133"/>
                    </a:lnTo>
                    <a:lnTo>
                      <a:pt x="2670" y="138"/>
                    </a:lnTo>
                    <a:lnTo>
                      <a:pt x="2676" y="143"/>
                    </a:lnTo>
                    <a:lnTo>
                      <a:pt x="2676" y="147"/>
                    </a:lnTo>
                    <a:lnTo>
                      <a:pt x="2682" y="147"/>
                    </a:lnTo>
                    <a:lnTo>
                      <a:pt x="2688" y="152"/>
                    </a:lnTo>
                    <a:lnTo>
                      <a:pt x="2694" y="152"/>
                    </a:lnTo>
                    <a:lnTo>
                      <a:pt x="2700" y="152"/>
                    </a:lnTo>
                    <a:lnTo>
                      <a:pt x="2706" y="152"/>
                    </a:lnTo>
                    <a:lnTo>
                      <a:pt x="2712" y="147"/>
                    </a:lnTo>
                    <a:lnTo>
                      <a:pt x="2718" y="147"/>
                    </a:lnTo>
                    <a:lnTo>
                      <a:pt x="2724" y="147"/>
                    </a:lnTo>
                    <a:lnTo>
                      <a:pt x="2730" y="147"/>
                    </a:lnTo>
                    <a:lnTo>
                      <a:pt x="2730" y="143"/>
                    </a:lnTo>
                    <a:lnTo>
                      <a:pt x="2736" y="143"/>
                    </a:lnTo>
                    <a:lnTo>
                      <a:pt x="2742" y="143"/>
                    </a:lnTo>
                    <a:lnTo>
                      <a:pt x="2748" y="143"/>
                    </a:lnTo>
                    <a:lnTo>
                      <a:pt x="2754" y="143"/>
                    </a:lnTo>
                    <a:lnTo>
                      <a:pt x="2754" y="138"/>
                    </a:lnTo>
                    <a:lnTo>
                      <a:pt x="2760" y="138"/>
                    </a:lnTo>
                    <a:lnTo>
                      <a:pt x="2766" y="138"/>
                    </a:lnTo>
                    <a:lnTo>
                      <a:pt x="2772" y="138"/>
                    </a:lnTo>
                    <a:lnTo>
                      <a:pt x="2778" y="138"/>
                    </a:lnTo>
                    <a:lnTo>
                      <a:pt x="2778" y="133"/>
                    </a:lnTo>
                    <a:lnTo>
                      <a:pt x="2784" y="133"/>
                    </a:lnTo>
                    <a:lnTo>
                      <a:pt x="2790" y="133"/>
                    </a:lnTo>
                    <a:lnTo>
                      <a:pt x="2796" y="133"/>
                    </a:lnTo>
                    <a:lnTo>
                      <a:pt x="2796" y="128"/>
                    </a:lnTo>
                    <a:lnTo>
                      <a:pt x="2802" y="128"/>
                    </a:lnTo>
                    <a:lnTo>
                      <a:pt x="2808" y="128"/>
                    </a:lnTo>
                    <a:lnTo>
                      <a:pt x="2808" y="124"/>
                    </a:lnTo>
                    <a:lnTo>
                      <a:pt x="2814" y="124"/>
                    </a:lnTo>
                    <a:lnTo>
                      <a:pt x="2820" y="124"/>
                    </a:lnTo>
                    <a:lnTo>
                      <a:pt x="2820" y="119"/>
                    </a:lnTo>
                    <a:lnTo>
                      <a:pt x="2826" y="119"/>
                    </a:lnTo>
                    <a:lnTo>
                      <a:pt x="2826" y="114"/>
                    </a:lnTo>
                    <a:lnTo>
                      <a:pt x="2832" y="114"/>
                    </a:lnTo>
                    <a:lnTo>
                      <a:pt x="2838" y="109"/>
                    </a:lnTo>
                    <a:lnTo>
                      <a:pt x="2844" y="109"/>
                    </a:lnTo>
                    <a:lnTo>
                      <a:pt x="2844" y="105"/>
                    </a:lnTo>
                    <a:lnTo>
                      <a:pt x="2850" y="105"/>
                    </a:lnTo>
                    <a:lnTo>
                      <a:pt x="2850" y="100"/>
                    </a:lnTo>
                    <a:lnTo>
                      <a:pt x="2856" y="100"/>
                    </a:lnTo>
                    <a:lnTo>
                      <a:pt x="2862" y="95"/>
                    </a:lnTo>
                    <a:lnTo>
                      <a:pt x="2868" y="95"/>
                    </a:lnTo>
                    <a:lnTo>
                      <a:pt x="2868" y="90"/>
                    </a:lnTo>
                    <a:lnTo>
                      <a:pt x="2874" y="90"/>
                    </a:lnTo>
                    <a:lnTo>
                      <a:pt x="2874" y="86"/>
                    </a:lnTo>
                    <a:lnTo>
                      <a:pt x="2880" y="86"/>
                    </a:lnTo>
                    <a:lnTo>
                      <a:pt x="2880" y="81"/>
                    </a:lnTo>
                    <a:lnTo>
                      <a:pt x="2886" y="81"/>
                    </a:lnTo>
                    <a:lnTo>
                      <a:pt x="2886" y="76"/>
                    </a:lnTo>
                    <a:lnTo>
                      <a:pt x="2892" y="76"/>
                    </a:lnTo>
                    <a:lnTo>
                      <a:pt x="2898" y="71"/>
                    </a:lnTo>
                    <a:lnTo>
                      <a:pt x="2904" y="71"/>
                    </a:lnTo>
                    <a:lnTo>
                      <a:pt x="2904" y="67"/>
                    </a:lnTo>
                    <a:lnTo>
                      <a:pt x="2910" y="67"/>
                    </a:lnTo>
                    <a:lnTo>
                      <a:pt x="2910" y="62"/>
                    </a:lnTo>
                    <a:lnTo>
                      <a:pt x="2916" y="62"/>
                    </a:lnTo>
                    <a:lnTo>
                      <a:pt x="2916" y="57"/>
                    </a:lnTo>
                    <a:lnTo>
                      <a:pt x="2922" y="57"/>
                    </a:lnTo>
                    <a:lnTo>
                      <a:pt x="2928" y="57"/>
                    </a:lnTo>
                    <a:lnTo>
                      <a:pt x="2928" y="52"/>
                    </a:lnTo>
                    <a:lnTo>
                      <a:pt x="2934" y="52"/>
                    </a:lnTo>
                    <a:lnTo>
                      <a:pt x="2940" y="52"/>
                    </a:lnTo>
                    <a:lnTo>
                      <a:pt x="2946" y="52"/>
                    </a:lnTo>
                    <a:lnTo>
                      <a:pt x="2952" y="57"/>
                    </a:lnTo>
                    <a:lnTo>
                      <a:pt x="2958" y="57"/>
                    </a:lnTo>
                    <a:lnTo>
                      <a:pt x="2964" y="62"/>
                    </a:lnTo>
                    <a:lnTo>
                      <a:pt x="2970" y="62"/>
                    </a:lnTo>
                    <a:lnTo>
                      <a:pt x="2976" y="67"/>
                    </a:lnTo>
                    <a:lnTo>
                      <a:pt x="2982" y="67"/>
                    </a:lnTo>
                    <a:lnTo>
                      <a:pt x="2982" y="71"/>
                    </a:lnTo>
                    <a:lnTo>
                      <a:pt x="2988" y="71"/>
                    </a:lnTo>
                    <a:lnTo>
                      <a:pt x="2994" y="71"/>
                    </a:lnTo>
                    <a:lnTo>
                      <a:pt x="3000" y="76"/>
                    </a:lnTo>
                    <a:lnTo>
                      <a:pt x="3006" y="76"/>
                    </a:lnTo>
                    <a:lnTo>
                      <a:pt x="3006" y="81"/>
                    </a:lnTo>
                    <a:lnTo>
                      <a:pt x="3012" y="81"/>
                    </a:lnTo>
                    <a:lnTo>
                      <a:pt x="3018" y="81"/>
                    </a:lnTo>
                    <a:lnTo>
                      <a:pt x="3018" y="86"/>
                    </a:lnTo>
                    <a:lnTo>
                      <a:pt x="3024" y="86"/>
                    </a:lnTo>
                    <a:lnTo>
                      <a:pt x="3030" y="86"/>
                    </a:lnTo>
                    <a:lnTo>
                      <a:pt x="3036" y="90"/>
                    </a:lnTo>
                    <a:lnTo>
                      <a:pt x="3042" y="90"/>
                    </a:lnTo>
                    <a:lnTo>
                      <a:pt x="3048" y="90"/>
                    </a:lnTo>
                    <a:lnTo>
                      <a:pt x="3048" y="95"/>
                    </a:lnTo>
                    <a:lnTo>
                      <a:pt x="3054" y="95"/>
                    </a:lnTo>
                    <a:lnTo>
                      <a:pt x="3060" y="95"/>
                    </a:lnTo>
                    <a:lnTo>
                      <a:pt x="3066" y="95"/>
                    </a:lnTo>
                    <a:lnTo>
                      <a:pt x="3066" y="100"/>
                    </a:lnTo>
                    <a:lnTo>
                      <a:pt x="3072" y="100"/>
                    </a:lnTo>
                    <a:lnTo>
                      <a:pt x="3078" y="100"/>
                    </a:lnTo>
                    <a:lnTo>
                      <a:pt x="3084" y="100"/>
                    </a:lnTo>
                    <a:lnTo>
                      <a:pt x="3090" y="100"/>
                    </a:lnTo>
                    <a:lnTo>
                      <a:pt x="3096" y="100"/>
                    </a:lnTo>
                    <a:lnTo>
                      <a:pt x="3102" y="100"/>
                    </a:lnTo>
                    <a:lnTo>
                      <a:pt x="3102" y="105"/>
                    </a:lnTo>
                    <a:lnTo>
                      <a:pt x="3108" y="105"/>
                    </a:lnTo>
                    <a:lnTo>
                      <a:pt x="3114" y="105"/>
                    </a:lnTo>
                    <a:lnTo>
                      <a:pt x="3120" y="105"/>
                    </a:lnTo>
                    <a:lnTo>
                      <a:pt x="3126" y="105"/>
                    </a:lnTo>
                    <a:lnTo>
                      <a:pt x="3132" y="105"/>
                    </a:lnTo>
                    <a:lnTo>
                      <a:pt x="3138" y="105"/>
                    </a:lnTo>
                    <a:lnTo>
                      <a:pt x="3144" y="105"/>
                    </a:lnTo>
                    <a:lnTo>
                      <a:pt x="3150" y="105"/>
                    </a:lnTo>
                    <a:lnTo>
                      <a:pt x="3156" y="105"/>
                    </a:lnTo>
                    <a:lnTo>
                      <a:pt x="3162" y="105"/>
                    </a:lnTo>
                    <a:lnTo>
                      <a:pt x="3168" y="105"/>
                    </a:lnTo>
                    <a:lnTo>
                      <a:pt x="3174" y="105"/>
                    </a:lnTo>
                    <a:lnTo>
                      <a:pt x="3180" y="105"/>
                    </a:lnTo>
                    <a:lnTo>
                      <a:pt x="3186" y="105"/>
                    </a:lnTo>
                    <a:lnTo>
                      <a:pt x="3186" y="100"/>
                    </a:lnTo>
                    <a:lnTo>
                      <a:pt x="3192" y="100"/>
                    </a:lnTo>
                    <a:lnTo>
                      <a:pt x="3192" y="95"/>
                    </a:lnTo>
                    <a:lnTo>
                      <a:pt x="3192" y="90"/>
                    </a:lnTo>
                    <a:lnTo>
                      <a:pt x="3198" y="90"/>
                    </a:lnTo>
                    <a:lnTo>
                      <a:pt x="3198" y="86"/>
                    </a:lnTo>
                    <a:lnTo>
                      <a:pt x="3204" y="86"/>
                    </a:lnTo>
                    <a:lnTo>
                      <a:pt x="3204" y="81"/>
                    </a:lnTo>
                    <a:lnTo>
                      <a:pt x="3210" y="76"/>
                    </a:lnTo>
                    <a:lnTo>
                      <a:pt x="3210" y="71"/>
                    </a:lnTo>
                    <a:lnTo>
                      <a:pt x="3216" y="71"/>
                    </a:lnTo>
                    <a:lnTo>
                      <a:pt x="3216" y="67"/>
                    </a:lnTo>
                    <a:lnTo>
                      <a:pt x="3222" y="62"/>
                    </a:lnTo>
                    <a:lnTo>
                      <a:pt x="3222" y="57"/>
                    </a:lnTo>
                    <a:lnTo>
                      <a:pt x="3228" y="57"/>
                    </a:lnTo>
                    <a:lnTo>
                      <a:pt x="3228" y="52"/>
                    </a:lnTo>
                    <a:lnTo>
                      <a:pt x="3234" y="48"/>
                    </a:lnTo>
                    <a:lnTo>
                      <a:pt x="3234" y="43"/>
                    </a:lnTo>
                    <a:lnTo>
                      <a:pt x="3240" y="43"/>
                    </a:lnTo>
                    <a:lnTo>
                      <a:pt x="3240" y="38"/>
                    </a:lnTo>
                    <a:lnTo>
                      <a:pt x="3246" y="33"/>
                    </a:lnTo>
                    <a:lnTo>
                      <a:pt x="3246" y="29"/>
                    </a:lnTo>
                    <a:lnTo>
                      <a:pt x="3252" y="29"/>
                    </a:lnTo>
                    <a:lnTo>
                      <a:pt x="3252" y="24"/>
                    </a:lnTo>
                    <a:lnTo>
                      <a:pt x="3258" y="19"/>
                    </a:lnTo>
                    <a:lnTo>
                      <a:pt x="3258" y="14"/>
                    </a:lnTo>
                    <a:lnTo>
                      <a:pt x="3264" y="14"/>
                    </a:lnTo>
                    <a:lnTo>
                      <a:pt x="3264" y="10"/>
                    </a:lnTo>
                    <a:lnTo>
                      <a:pt x="3270" y="10"/>
                    </a:lnTo>
                    <a:lnTo>
                      <a:pt x="3270" y="5"/>
                    </a:lnTo>
                    <a:lnTo>
                      <a:pt x="3276" y="5"/>
                    </a:lnTo>
                    <a:lnTo>
                      <a:pt x="3276" y="0"/>
                    </a:lnTo>
                    <a:lnTo>
                      <a:pt x="3282" y="0"/>
                    </a:lnTo>
                    <a:lnTo>
                      <a:pt x="3288" y="0"/>
                    </a:lnTo>
                    <a:lnTo>
                      <a:pt x="3288" y="5"/>
                    </a:lnTo>
                    <a:lnTo>
                      <a:pt x="3294" y="5"/>
                    </a:lnTo>
                    <a:lnTo>
                      <a:pt x="3294" y="10"/>
                    </a:lnTo>
                    <a:lnTo>
                      <a:pt x="3294" y="14"/>
                    </a:lnTo>
                    <a:lnTo>
                      <a:pt x="3300" y="14"/>
                    </a:lnTo>
                    <a:lnTo>
                      <a:pt x="3300" y="19"/>
                    </a:lnTo>
                    <a:lnTo>
                      <a:pt x="3300" y="24"/>
                    </a:lnTo>
                    <a:lnTo>
                      <a:pt x="3306" y="24"/>
                    </a:lnTo>
                    <a:lnTo>
                      <a:pt x="3306" y="29"/>
                    </a:lnTo>
                    <a:lnTo>
                      <a:pt x="3306" y="33"/>
                    </a:lnTo>
                    <a:lnTo>
                      <a:pt x="3312" y="33"/>
                    </a:lnTo>
                    <a:lnTo>
                      <a:pt x="3312" y="38"/>
                    </a:lnTo>
                    <a:lnTo>
                      <a:pt x="3312" y="43"/>
                    </a:lnTo>
                    <a:lnTo>
                      <a:pt x="3318" y="43"/>
                    </a:lnTo>
                    <a:lnTo>
                      <a:pt x="3318" y="48"/>
                    </a:lnTo>
                    <a:lnTo>
                      <a:pt x="3318" y="52"/>
                    </a:lnTo>
                    <a:lnTo>
                      <a:pt x="3324" y="57"/>
                    </a:lnTo>
                    <a:lnTo>
                      <a:pt x="3324" y="62"/>
                    </a:lnTo>
                    <a:lnTo>
                      <a:pt x="3330" y="67"/>
                    </a:lnTo>
                    <a:lnTo>
                      <a:pt x="3330" y="71"/>
                    </a:lnTo>
                    <a:lnTo>
                      <a:pt x="3330" y="76"/>
                    </a:lnTo>
                    <a:lnTo>
                      <a:pt x="3336" y="76"/>
                    </a:lnTo>
                    <a:lnTo>
                      <a:pt x="3336" y="81"/>
                    </a:lnTo>
                    <a:lnTo>
                      <a:pt x="3336" y="86"/>
                    </a:lnTo>
                    <a:lnTo>
                      <a:pt x="3342" y="86"/>
                    </a:lnTo>
                    <a:lnTo>
                      <a:pt x="3342" y="90"/>
                    </a:lnTo>
                    <a:lnTo>
                      <a:pt x="3342" y="95"/>
                    </a:lnTo>
                    <a:lnTo>
                      <a:pt x="3348" y="100"/>
                    </a:lnTo>
                    <a:lnTo>
                      <a:pt x="3348" y="105"/>
                    </a:lnTo>
                    <a:lnTo>
                      <a:pt x="3348" y="109"/>
                    </a:lnTo>
                    <a:lnTo>
                      <a:pt x="3354" y="109"/>
                    </a:lnTo>
                    <a:lnTo>
                      <a:pt x="3354" y="114"/>
                    </a:lnTo>
                    <a:lnTo>
                      <a:pt x="3354" y="119"/>
                    </a:lnTo>
                    <a:lnTo>
                      <a:pt x="3360" y="119"/>
                    </a:lnTo>
                    <a:lnTo>
                      <a:pt x="3360" y="124"/>
                    </a:lnTo>
                    <a:lnTo>
                      <a:pt x="3360" y="128"/>
                    </a:lnTo>
                    <a:lnTo>
                      <a:pt x="3366" y="128"/>
                    </a:lnTo>
                    <a:lnTo>
                      <a:pt x="3366" y="133"/>
                    </a:lnTo>
                    <a:lnTo>
                      <a:pt x="3366" y="138"/>
                    </a:lnTo>
                    <a:lnTo>
                      <a:pt x="3372" y="138"/>
                    </a:lnTo>
                    <a:lnTo>
                      <a:pt x="3372" y="143"/>
                    </a:lnTo>
                    <a:lnTo>
                      <a:pt x="3372" y="147"/>
                    </a:lnTo>
                    <a:lnTo>
                      <a:pt x="3378" y="152"/>
                    </a:lnTo>
                    <a:lnTo>
                      <a:pt x="3378" y="157"/>
                    </a:lnTo>
                    <a:lnTo>
                      <a:pt x="3384" y="162"/>
                    </a:lnTo>
                    <a:lnTo>
                      <a:pt x="3384" y="166"/>
                    </a:lnTo>
                    <a:lnTo>
                      <a:pt x="3390" y="171"/>
                    </a:lnTo>
                    <a:lnTo>
                      <a:pt x="3390" y="176"/>
                    </a:lnTo>
                    <a:lnTo>
                      <a:pt x="3396" y="176"/>
                    </a:lnTo>
                    <a:lnTo>
                      <a:pt x="3396" y="181"/>
                    </a:lnTo>
                    <a:lnTo>
                      <a:pt x="3402" y="181"/>
                    </a:lnTo>
                    <a:lnTo>
                      <a:pt x="3402" y="186"/>
                    </a:lnTo>
                    <a:lnTo>
                      <a:pt x="3408" y="190"/>
                    </a:lnTo>
                    <a:lnTo>
                      <a:pt x="3408" y="195"/>
                    </a:lnTo>
                    <a:lnTo>
                      <a:pt x="3414" y="195"/>
                    </a:lnTo>
                    <a:lnTo>
                      <a:pt x="3414" y="200"/>
                    </a:lnTo>
                    <a:lnTo>
                      <a:pt x="3420" y="200"/>
                    </a:lnTo>
                    <a:lnTo>
                      <a:pt x="3420" y="205"/>
                    </a:lnTo>
                    <a:lnTo>
                      <a:pt x="3426" y="205"/>
                    </a:lnTo>
                    <a:lnTo>
                      <a:pt x="3426" y="209"/>
                    </a:lnTo>
                    <a:lnTo>
                      <a:pt x="3432" y="209"/>
                    </a:lnTo>
                    <a:lnTo>
                      <a:pt x="3432" y="214"/>
                    </a:lnTo>
                    <a:lnTo>
                      <a:pt x="3438" y="219"/>
                    </a:lnTo>
                    <a:lnTo>
                      <a:pt x="3438" y="224"/>
                    </a:lnTo>
                    <a:lnTo>
                      <a:pt x="3444" y="224"/>
                    </a:lnTo>
                    <a:lnTo>
                      <a:pt x="3444" y="228"/>
                    </a:lnTo>
                    <a:lnTo>
                      <a:pt x="3450" y="228"/>
                    </a:lnTo>
                    <a:lnTo>
                      <a:pt x="3450" y="233"/>
                    </a:lnTo>
                    <a:lnTo>
                      <a:pt x="3456" y="233"/>
                    </a:lnTo>
                    <a:lnTo>
                      <a:pt x="3456" y="238"/>
                    </a:lnTo>
                    <a:lnTo>
                      <a:pt x="3462" y="238"/>
                    </a:lnTo>
                    <a:lnTo>
                      <a:pt x="3462" y="243"/>
                    </a:lnTo>
                    <a:lnTo>
                      <a:pt x="3468" y="243"/>
                    </a:lnTo>
                    <a:lnTo>
                      <a:pt x="3468" y="247"/>
                    </a:lnTo>
                    <a:lnTo>
                      <a:pt x="3468" y="252"/>
                    </a:lnTo>
                    <a:lnTo>
                      <a:pt x="3474" y="252"/>
                    </a:lnTo>
                    <a:lnTo>
                      <a:pt x="3474" y="257"/>
                    </a:lnTo>
                    <a:lnTo>
                      <a:pt x="3480" y="257"/>
                    </a:lnTo>
                    <a:lnTo>
                      <a:pt x="3480" y="262"/>
                    </a:lnTo>
                    <a:lnTo>
                      <a:pt x="3486" y="262"/>
                    </a:lnTo>
                    <a:lnTo>
                      <a:pt x="3486" y="266"/>
                    </a:lnTo>
                    <a:lnTo>
                      <a:pt x="3492" y="266"/>
                    </a:lnTo>
                    <a:lnTo>
                      <a:pt x="3492" y="271"/>
                    </a:lnTo>
                    <a:lnTo>
                      <a:pt x="3498" y="271"/>
                    </a:lnTo>
                    <a:lnTo>
                      <a:pt x="3504" y="276"/>
                    </a:lnTo>
                    <a:lnTo>
                      <a:pt x="3510" y="276"/>
                    </a:lnTo>
                    <a:lnTo>
                      <a:pt x="3510" y="281"/>
                    </a:lnTo>
                    <a:lnTo>
                      <a:pt x="3516" y="281"/>
                    </a:lnTo>
                    <a:lnTo>
                      <a:pt x="3522" y="281"/>
                    </a:lnTo>
                    <a:lnTo>
                      <a:pt x="3522" y="285"/>
                    </a:lnTo>
                    <a:lnTo>
                      <a:pt x="3528" y="285"/>
                    </a:lnTo>
                    <a:lnTo>
                      <a:pt x="3534" y="285"/>
                    </a:lnTo>
                    <a:lnTo>
                      <a:pt x="3540" y="285"/>
                    </a:lnTo>
                    <a:lnTo>
                      <a:pt x="3546" y="285"/>
                    </a:lnTo>
                    <a:lnTo>
                      <a:pt x="3552" y="285"/>
                    </a:lnTo>
                    <a:lnTo>
                      <a:pt x="3558" y="285"/>
                    </a:lnTo>
                    <a:lnTo>
                      <a:pt x="3564" y="285"/>
                    </a:lnTo>
                    <a:lnTo>
                      <a:pt x="3570" y="285"/>
                    </a:lnTo>
                    <a:lnTo>
                      <a:pt x="3576" y="285"/>
                    </a:lnTo>
                    <a:lnTo>
                      <a:pt x="3582" y="285"/>
                    </a:lnTo>
                    <a:lnTo>
                      <a:pt x="3588" y="285"/>
                    </a:lnTo>
                    <a:lnTo>
                      <a:pt x="3594" y="285"/>
                    </a:lnTo>
                    <a:lnTo>
                      <a:pt x="3600" y="285"/>
                    </a:lnTo>
                    <a:lnTo>
                      <a:pt x="3606" y="285"/>
                    </a:lnTo>
                    <a:lnTo>
                      <a:pt x="3612" y="285"/>
                    </a:lnTo>
                    <a:lnTo>
                      <a:pt x="3618" y="285"/>
                    </a:lnTo>
                    <a:lnTo>
                      <a:pt x="3624" y="285"/>
                    </a:lnTo>
                    <a:lnTo>
                      <a:pt x="3630" y="285"/>
                    </a:lnTo>
                    <a:lnTo>
                      <a:pt x="3636" y="285"/>
                    </a:lnTo>
                    <a:lnTo>
                      <a:pt x="3642" y="285"/>
                    </a:lnTo>
                    <a:lnTo>
                      <a:pt x="3648" y="285"/>
                    </a:lnTo>
                    <a:lnTo>
                      <a:pt x="3654" y="285"/>
                    </a:lnTo>
                    <a:lnTo>
                      <a:pt x="3660" y="285"/>
                    </a:lnTo>
                    <a:lnTo>
                      <a:pt x="3666" y="285"/>
                    </a:lnTo>
                    <a:lnTo>
                      <a:pt x="3672" y="285"/>
                    </a:lnTo>
                    <a:lnTo>
                      <a:pt x="3678" y="285"/>
                    </a:lnTo>
                    <a:lnTo>
                      <a:pt x="3684" y="285"/>
                    </a:lnTo>
                    <a:lnTo>
                      <a:pt x="3690" y="285"/>
                    </a:lnTo>
                    <a:lnTo>
                      <a:pt x="3696" y="285"/>
                    </a:lnTo>
                    <a:lnTo>
                      <a:pt x="3702" y="285"/>
                    </a:lnTo>
                    <a:lnTo>
                      <a:pt x="3708" y="285"/>
                    </a:lnTo>
                    <a:lnTo>
                      <a:pt x="3714" y="285"/>
                    </a:lnTo>
                    <a:lnTo>
                      <a:pt x="3720" y="285"/>
                    </a:lnTo>
                    <a:lnTo>
                      <a:pt x="3726" y="285"/>
                    </a:lnTo>
                    <a:lnTo>
                      <a:pt x="3732" y="285"/>
                    </a:lnTo>
                    <a:lnTo>
                      <a:pt x="3738" y="285"/>
                    </a:lnTo>
                    <a:lnTo>
                      <a:pt x="3744" y="285"/>
                    </a:lnTo>
                    <a:lnTo>
                      <a:pt x="3750" y="285"/>
                    </a:lnTo>
                    <a:lnTo>
                      <a:pt x="3756" y="285"/>
                    </a:lnTo>
                    <a:lnTo>
                      <a:pt x="3762" y="285"/>
                    </a:lnTo>
                    <a:lnTo>
                      <a:pt x="3768" y="285"/>
                    </a:lnTo>
                    <a:lnTo>
                      <a:pt x="3774" y="285"/>
                    </a:lnTo>
                    <a:lnTo>
                      <a:pt x="3780" y="285"/>
                    </a:lnTo>
                    <a:lnTo>
                      <a:pt x="3786" y="285"/>
                    </a:lnTo>
                    <a:lnTo>
                      <a:pt x="3792" y="285"/>
                    </a:lnTo>
                    <a:lnTo>
                      <a:pt x="3798" y="285"/>
                    </a:lnTo>
                    <a:lnTo>
                      <a:pt x="3804" y="285"/>
                    </a:lnTo>
                    <a:lnTo>
                      <a:pt x="3810" y="285"/>
                    </a:lnTo>
                    <a:lnTo>
                      <a:pt x="3816" y="285"/>
                    </a:lnTo>
                    <a:lnTo>
                      <a:pt x="3822" y="285"/>
                    </a:lnTo>
                    <a:lnTo>
                      <a:pt x="3828" y="285"/>
                    </a:lnTo>
                    <a:lnTo>
                      <a:pt x="3834" y="285"/>
                    </a:lnTo>
                    <a:lnTo>
                      <a:pt x="3840" y="285"/>
                    </a:lnTo>
                    <a:lnTo>
                      <a:pt x="3846" y="285"/>
                    </a:lnTo>
                    <a:lnTo>
                      <a:pt x="3852" y="285"/>
                    </a:lnTo>
                    <a:lnTo>
                      <a:pt x="3858" y="285"/>
                    </a:lnTo>
                    <a:lnTo>
                      <a:pt x="3864" y="285"/>
                    </a:lnTo>
                    <a:lnTo>
                      <a:pt x="3870" y="285"/>
                    </a:lnTo>
                    <a:lnTo>
                      <a:pt x="3876" y="285"/>
                    </a:lnTo>
                    <a:lnTo>
                      <a:pt x="3882" y="285"/>
                    </a:lnTo>
                    <a:lnTo>
                      <a:pt x="3888" y="285"/>
                    </a:lnTo>
                    <a:lnTo>
                      <a:pt x="3894" y="285"/>
                    </a:lnTo>
                    <a:lnTo>
                      <a:pt x="3900" y="285"/>
                    </a:lnTo>
                    <a:lnTo>
                      <a:pt x="3906" y="285"/>
                    </a:lnTo>
                    <a:lnTo>
                      <a:pt x="3912" y="285"/>
                    </a:lnTo>
                    <a:lnTo>
                      <a:pt x="3918" y="285"/>
                    </a:lnTo>
                    <a:lnTo>
                      <a:pt x="3924" y="285"/>
                    </a:lnTo>
                    <a:lnTo>
                      <a:pt x="3930" y="285"/>
                    </a:lnTo>
                    <a:lnTo>
                      <a:pt x="3936" y="285"/>
                    </a:lnTo>
                    <a:lnTo>
                      <a:pt x="3942" y="285"/>
                    </a:lnTo>
                    <a:lnTo>
                      <a:pt x="3948" y="285"/>
                    </a:lnTo>
                    <a:lnTo>
                      <a:pt x="3954" y="285"/>
                    </a:lnTo>
                    <a:lnTo>
                      <a:pt x="3960" y="285"/>
                    </a:lnTo>
                    <a:lnTo>
                      <a:pt x="3966" y="285"/>
                    </a:lnTo>
                    <a:lnTo>
                      <a:pt x="3972" y="285"/>
                    </a:lnTo>
                    <a:lnTo>
                      <a:pt x="3978" y="285"/>
                    </a:lnTo>
                    <a:lnTo>
                      <a:pt x="3984" y="285"/>
                    </a:lnTo>
                    <a:lnTo>
                      <a:pt x="3990" y="285"/>
                    </a:lnTo>
                    <a:lnTo>
                      <a:pt x="3996" y="285"/>
                    </a:lnTo>
                    <a:lnTo>
                      <a:pt x="4002" y="285"/>
                    </a:lnTo>
                    <a:lnTo>
                      <a:pt x="4008" y="285"/>
                    </a:lnTo>
                    <a:lnTo>
                      <a:pt x="4014" y="285"/>
                    </a:lnTo>
                    <a:lnTo>
                      <a:pt x="4020" y="285"/>
                    </a:lnTo>
                    <a:lnTo>
                      <a:pt x="4026" y="285"/>
                    </a:lnTo>
                    <a:lnTo>
                      <a:pt x="4032" y="285"/>
                    </a:lnTo>
                    <a:lnTo>
                      <a:pt x="4038" y="285"/>
                    </a:lnTo>
                    <a:lnTo>
                      <a:pt x="4044" y="285"/>
                    </a:lnTo>
                    <a:lnTo>
                      <a:pt x="4050" y="285"/>
                    </a:lnTo>
                    <a:lnTo>
                      <a:pt x="4056" y="285"/>
                    </a:lnTo>
                    <a:lnTo>
                      <a:pt x="4062" y="285"/>
                    </a:lnTo>
                    <a:lnTo>
                      <a:pt x="4068" y="285"/>
                    </a:lnTo>
                    <a:lnTo>
                      <a:pt x="4074" y="285"/>
                    </a:lnTo>
                    <a:lnTo>
                      <a:pt x="4080" y="285"/>
                    </a:lnTo>
                    <a:lnTo>
                      <a:pt x="4086" y="285"/>
                    </a:lnTo>
                    <a:lnTo>
                      <a:pt x="4092" y="285"/>
                    </a:lnTo>
                    <a:lnTo>
                      <a:pt x="4098" y="285"/>
                    </a:lnTo>
                    <a:lnTo>
                      <a:pt x="4104" y="285"/>
                    </a:lnTo>
                    <a:lnTo>
                      <a:pt x="4110" y="285"/>
                    </a:lnTo>
                    <a:lnTo>
                      <a:pt x="4116" y="285"/>
                    </a:lnTo>
                    <a:lnTo>
                      <a:pt x="4122" y="285"/>
                    </a:lnTo>
                    <a:lnTo>
                      <a:pt x="4128" y="285"/>
                    </a:lnTo>
                    <a:lnTo>
                      <a:pt x="4134" y="285"/>
                    </a:lnTo>
                    <a:lnTo>
                      <a:pt x="4140" y="285"/>
                    </a:lnTo>
                    <a:lnTo>
                      <a:pt x="4146" y="285"/>
                    </a:lnTo>
                    <a:lnTo>
                      <a:pt x="4152" y="285"/>
                    </a:lnTo>
                    <a:lnTo>
                      <a:pt x="4158" y="285"/>
                    </a:lnTo>
                    <a:lnTo>
                      <a:pt x="4164" y="285"/>
                    </a:lnTo>
                    <a:lnTo>
                      <a:pt x="4170" y="285"/>
                    </a:lnTo>
                    <a:lnTo>
                      <a:pt x="4176" y="285"/>
                    </a:lnTo>
                    <a:lnTo>
                      <a:pt x="4182" y="285"/>
                    </a:lnTo>
                    <a:lnTo>
                      <a:pt x="4188" y="285"/>
                    </a:lnTo>
                    <a:lnTo>
                      <a:pt x="4194" y="285"/>
                    </a:lnTo>
                    <a:lnTo>
                      <a:pt x="4200" y="285"/>
                    </a:lnTo>
                    <a:lnTo>
                      <a:pt x="4206" y="285"/>
                    </a:lnTo>
                    <a:lnTo>
                      <a:pt x="4212" y="285"/>
                    </a:lnTo>
                    <a:lnTo>
                      <a:pt x="4218" y="285"/>
                    </a:lnTo>
                    <a:lnTo>
                      <a:pt x="4224" y="285"/>
                    </a:lnTo>
                    <a:lnTo>
                      <a:pt x="4230" y="285"/>
                    </a:lnTo>
                    <a:lnTo>
                      <a:pt x="4236" y="285"/>
                    </a:lnTo>
                    <a:lnTo>
                      <a:pt x="4242" y="285"/>
                    </a:lnTo>
                    <a:lnTo>
                      <a:pt x="4248" y="285"/>
                    </a:lnTo>
                    <a:lnTo>
                      <a:pt x="4254" y="285"/>
                    </a:lnTo>
                    <a:lnTo>
                      <a:pt x="4260" y="285"/>
                    </a:lnTo>
                    <a:lnTo>
                      <a:pt x="4266" y="285"/>
                    </a:lnTo>
                    <a:lnTo>
                      <a:pt x="4272" y="285"/>
                    </a:lnTo>
                    <a:lnTo>
                      <a:pt x="4278" y="285"/>
                    </a:lnTo>
                    <a:lnTo>
                      <a:pt x="4284" y="285"/>
                    </a:lnTo>
                    <a:lnTo>
                      <a:pt x="4290" y="285"/>
                    </a:lnTo>
                    <a:lnTo>
                      <a:pt x="4296" y="285"/>
                    </a:lnTo>
                    <a:lnTo>
                      <a:pt x="4302" y="285"/>
                    </a:lnTo>
                    <a:lnTo>
                      <a:pt x="4308" y="285"/>
                    </a:lnTo>
                    <a:lnTo>
                      <a:pt x="4314" y="285"/>
                    </a:lnTo>
                    <a:lnTo>
                      <a:pt x="4320" y="285"/>
                    </a:lnTo>
                    <a:lnTo>
                      <a:pt x="4326" y="285"/>
                    </a:lnTo>
                    <a:lnTo>
                      <a:pt x="4332" y="285"/>
                    </a:lnTo>
                    <a:lnTo>
                      <a:pt x="4338" y="285"/>
                    </a:lnTo>
                    <a:lnTo>
                      <a:pt x="4344" y="285"/>
                    </a:lnTo>
                    <a:lnTo>
                      <a:pt x="4350" y="285"/>
                    </a:lnTo>
                    <a:lnTo>
                      <a:pt x="4356" y="285"/>
                    </a:lnTo>
                    <a:lnTo>
                      <a:pt x="4362" y="285"/>
                    </a:lnTo>
                    <a:lnTo>
                      <a:pt x="4368" y="285"/>
                    </a:lnTo>
                    <a:lnTo>
                      <a:pt x="4374" y="285"/>
                    </a:lnTo>
                    <a:lnTo>
                      <a:pt x="4380" y="285"/>
                    </a:lnTo>
                    <a:lnTo>
                      <a:pt x="4386" y="285"/>
                    </a:lnTo>
                    <a:lnTo>
                      <a:pt x="4392" y="285"/>
                    </a:lnTo>
                    <a:lnTo>
                      <a:pt x="4398" y="285"/>
                    </a:lnTo>
                    <a:lnTo>
                      <a:pt x="4404" y="285"/>
                    </a:lnTo>
                    <a:lnTo>
                      <a:pt x="4410" y="285"/>
                    </a:lnTo>
                    <a:lnTo>
                      <a:pt x="4416" y="285"/>
                    </a:lnTo>
                    <a:lnTo>
                      <a:pt x="4422" y="285"/>
                    </a:lnTo>
                    <a:lnTo>
                      <a:pt x="4428" y="285"/>
                    </a:lnTo>
                    <a:lnTo>
                      <a:pt x="4434" y="285"/>
                    </a:lnTo>
                    <a:lnTo>
                      <a:pt x="4440" y="285"/>
                    </a:lnTo>
                    <a:lnTo>
                      <a:pt x="4446" y="285"/>
                    </a:lnTo>
                    <a:lnTo>
                      <a:pt x="4452" y="285"/>
                    </a:lnTo>
                    <a:lnTo>
                      <a:pt x="4458" y="285"/>
                    </a:lnTo>
                    <a:lnTo>
                      <a:pt x="4464" y="285"/>
                    </a:lnTo>
                    <a:lnTo>
                      <a:pt x="4470" y="285"/>
                    </a:lnTo>
                    <a:lnTo>
                      <a:pt x="4476" y="285"/>
                    </a:lnTo>
                    <a:lnTo>
                      <a:pt x="4482" y="285"/>
                    </a:lnTo>
                    <a:lnTo>
                      <a:pt x="4488" y="285"/>
                    </a:lnTo>
                    <a:lnTo>
                      <a:pt x="4494" y="285"/>
                    </a:lnTo>
                    <a:lnTo>
                      <a:pt x="4500" y="285"/>
                    </a:lnTo>
                    <a:lnTo>
                      <a:pt x="4506" y="285"/>
                    </a:lnTo>
                    <a:lnTo>
                      <a:pt x="4512" y="285"/>
                    </a:lnTo>
                    <a:lnTo>
                      <a:pt x="4518" y="285"/>
                    </a:lnTo>
                    <a:lnTo>
                      <a:pt x="4524" y="285"/>
                    </a:lnTo>
                    <a:lnTo>
                      <a:pt x="4530" y="285"/>
                    </a:lnTo>
                    <a:lnTo>
                      <a:pt x="4536" y="285"/>
                    </a:lnTo>
                    <a:lnTo>
                      <a:pt x="4542" y="285"/>
                    </a:lnTo>
                    <a:lnTo>
                      <a:pt x="4548" y="285"/>
                    </a:lnTo>
                    <a:lnTo>
                      <a:pt x="4554" y="285"/>
                    </a:lnTo>
                    <a:lnTo>
                      <a:pt x="4560" y="285"/>
                    </a:lnTo>
                    <a:lnTo>
                      <a:pt x="4566" y="285"/>
                    </a:lnTo>
                    <a:lnTo>
                      <a:pt x="4572" y="285"/>
                    </a:lnTo>
                    <a:lnTo>
                      <a:pt x="4578" y="285"/>
                    </a:lnTo>
                    <a:lnTo>
                      <a:pt x="4584" y="285"/>
                    </a:lnTo>
                    <a:lnTo>
                      <a:pt x="4590" y="285"/>
                    </a:lnTo>
                    <a:lnTo>
                      <a:pt x="4596" y="285"/>
                    </a:lnTo>
                    <a:lnTo>
                      <a:pt x="4602" y="285"/>
                    </a:lnTo>
                    <a:lnTo>
                      <a:pt x="4608" y="285"/>
                    </a:lnTo>
                    <a:lnTo>
                      <a:pt x="4614" y="285"/>
                    </a:lnTo>
                    <a:lnTo>
                      <a:pt x="4620" y="285"/>
                    </a:lnTo>
                    <a:lnTo>
                      <a:pt x="4626" y="285"/>
                    </a:lnTo>
                    <a:lnTo>
                      <a:pt x="4632" y="285"/>
                    </a:lnTo>
                    <a:lnTo>
                      <a:pt x="4632" y="290"/>
                    </a:lnTo>
                    <a:lnTo>
                      <a:pt x="4638" y="290"/>
                    </a:lnTo>
                    <a:lnTo>
                      <a:pt x="4644" y="290"/>
                    </a:lnTo>
                    <a:lnTo>
                      <a:pt x="4650" y="290"/>
                    </a:lnTo>
                    <a:lnTo>
                      <a:pt x="4656" y="290"/>
                    </a:lnTo>
                    <a:lnTo>
                      <a:pt x="4662" y="290"/>
                    </a:lnTo>
                    <a:lnTo>
                      <a:pt x="4668" y="290"/>
                    </a:lnTo>
                    <a:lnTo>
                      <a:pt x="4674" y="290"/>
                    </a:lnTo>
                    <a:lnTo>
                      <a:pt x="4680" y="290"/>
                    </a:lnTo>
                    <a:lnTo>
                      <a:pt x="4686" y="290"/>
                    </a:lnTo>
                    <a:lnTo>
                      <a:pt x="4692" y="290"/>
                    </a:lnTo>
                    <a:lnTo>
                      <a:pt x="4698" y="290"/>
                    </a:lnTo>
                    <a:lnTo>
                      <a:pt x="4704" y="290"/>
                    </a:lnTo>
                    <a:lnTo>
                      <a:pt x="4710" y="290"/>
                    </a:lnTo>
                    <a:lnTo>
                      <a:pt x="4716" y="290"/>
                    </a:lnTo>
                    <a:lnTo>
                      <a:pt x="4722" y="290"/>
                    </a:lnTo>
                    <a:lnTo>
                      <a:pt x="4728" y="290"/>
                    </a:lnTo>
                    <a:lnTo>
                      <a:pt x="4734" y="290"/>
                    </a:lnTo>
                    <a:lnTo>
                      <a:pt x="4740" y="290"/>
                    </a:lnTo>
                    <a:lnTo>
                      <a:pt x="4746" y="290"/>
                    </a:lnTo>
                    <a:lnTo>
                      <a:pt x="4752" y="290"/>
                    </a:lnTo>
                    <a:lnTo>
                      <a:pt x="4758" y="290"/>
                    </a:lnTo>
                    <a:lnTo>
                      <a:pt x="4764" y="290"/>
                    </a:lnTo>
                    <a:lnTo>
                      <a:pt x="4770" y="290"/>
                    </a:lnTo>
                    <a:lnTo>
                      <a:pt x="4776" y="290"/>
                    </a:lnTo>
                    <a:lnTo>
                      <a:pt x="4782" y="290"/>
                    </a:lnTo>
                    <a:lnTo>
                      <a:pt x="4788" y="290"/>
                    </a:lnTo>
                    <a:lnTo>
                      <a:pt x="4794" y="290"/>
                    </a:lnTo>
                    <a:lnTo>
                      <a:pt x="4800" y="290"/>
                    </a:lnTo>
                    <a:lnTo>
                      <a:pt x="4806" y="290"/>
                    </a:lnTo>
                    <a:lnTo>
                      <a:pt x="4812" y="290"/>
                    </a:lnTo>
                    <a:lnTo>
                      <a:pt x="4818" y="290"/>
                    </a:lnTo>
                    <a:lnTo>
                      <a:pt x="4824" y="290"/>
                    </a:lnTo>
                    <a:lnTo>
                      <a:pt x="4830" y="290"/>
                    </a:lnTo>
                    <a:lnTo>
                      <a:pt x="4836" y="290"/>
                    </a:lnTo>
                    <a:lnTo>
                      <a:pt x="4842" y="290"/>
                    </a:lnTo>
                    <a:lnTo>
                      <a:pt x="4848" y="290"/>
                    </a:lnTo>
                    <a:lnTo>
                      <a:pt x="4854" y="290"/>
                    </a:lnTo>
                    <a:lnTo>
                      <a:pt x="4860" y="290"/>
                    </a:lnTo>
                    <a:lnTo>
                      <a:pt x="4866" y="290"/>
                    </a:lnTo>
                    <a:lnTo>
                      <a:pt x="4872" y="290"/>
                    </a:lnTo>
                    <a:lnTo>
                      <a:pt x="4878" y="290"/>
                    </a:lnTo>
                    <a:lnTo>
                      <a:pt x="4884" y="290"/>
                    </a:lnTo>
                    <a:lnTo>
                      <a:pt x="4890" y="290"/>
                    </a:lnTo>
                    <a:lnTo>
                      <a:pt x="4896" y="290"/>
                    </a:lnTo>
                    <a:lnTo>
                      <a:pt x="4902" y="290"/>
                    </a:lnTo>
                    <a:lnTo>
                      <a:pt x="4908" y="290"/>
                    </a:lnTo>
                    <a:lnTo>
                      <a:pt x="4914" y="290"/>
                    </a:lnTo>
                    <a:lnTo>
                      <a:pt x="4920" y="290"/>
                    </a:lnTo>
                    <a:lnTo>
                      <a:pt x="4926" y="290"/>
                    </a:lnTo>
                    <a:lnTo>
                      <a:pt x="4932" y="290"/>
                    </a:lnTo>
                    <a:lnTo>
                      <a:pt x="4938" y="290"/>
                    </a:lnTo>
                    <a:lnTo>
                      <a:pt x="4944" y="290"/>
                    </a:lnTo>
                    <a:lnTo>
                      <a:pt x="4950" y="290"/>
                    </a:lnTo>
                    <a:lnTo>
                      <a:pt x="4956" y="290"/>
                    </a:lnTo>
                    <a:lnTo>
                      <a:pt x="4962" y="290"/>
                    </a:lnTo>
                    <a:lnTo>
                      <a:pt x="4968" y="290"/>
                    </a:lnTo>
                    <a:lnTo>
                      <a:pt x="4974" y="290"/>
                    </a:lnTo>
                    <a:lnTo>
                      <a:pt x="4980" y="290"/>
                    </a:lnTo>
                    <a:lnTo>
                      <a:pt x="4986" y="290"/>
                    </a:lnTo>
                    <a:lnTo>
                      <a:pt x="4992" y="290"/>
                    </a:lnTo>
                    <a:lnTo>
                      <a:pt x="4998" y="290"/>
                    </a:lnTo>
                    <a:lnTo>
                      <a:pt x="5004" y="290"/>
                    </a:lnTo>
                    <a:lnTo>
                      <a:pt x="5010" y="290"/>
                    </a:lnTo>
                    <a:lnTo>
                      <a:pt x="5016" y="290"/>
                    </a:lnTo>
                    <a:lnTo>
                      <a:pt x="5022" y="290"/>
                    </a:lnTo>
                    <a:lnTo>
                      <a:pt x="5028" y="290"/>
                    </a:lnTo>
                    <a:lnTo>
                      <a:pt x="5034" y="290"/>
                    </a:lnTo>
                    <a:lnTo>
                      <a:pt x="5040" y="290"/>
                    </a:lnTo>
                    <a:lnTo>
                      <a:pt x="5046" y="290"/>
                    </a:lnTo>
                    <a:lnTo>
                      <a:pt x="5052" y="290"/>
                    </a:lnTo>
                    <a:lnTo>
                      <a:pt x="5058" y="290"/>
                    </a:lnTo>
                    <a:lnTo>
                      <a:pt x="5064" y="290"/>
                    </a:lnTo>
                    <a:lnTo>
                      <a:pt x="5070" y="290"/>
                    </a:lnTo>
                    <a:lnTo>
                      <a:pt x="5076" y="290"/>
                    </a:lnTo>
                    <a:lnTo>
                      <a:pt x="5082" y="290"/>
                    </a:lnTo>
                    <a:lnTo>
                      <a:pt x="5088" y="290"/>
                    </a:lnTo>
                    <a:lnTo>
                      <a:pt x="5094" y="290"/>
                    </a:lnTo>
                    <a:lnTo>
                      <a:pt x="5100" y="290"/>
                    </a:lnTo>
                    <a:lnTo>
                      <a:pt x="5106" y="290"/>
                    </a:lnTo>
                    <a:lnTo>
                      <a:pt x="5112" y="290"/>
                    </a:lnTo>
                    <a:lnTo>
                      <a:pt x="5118" y="290"/>
                    </a:lnTo>
                    <a:lnTo>
                      <a:pt x="5124" y="290"/>
                    </a:lnTo>
                    <a:lnTo>
                      <a:pt x="5130" y="290"/>
                    </a:lnTo>
                    <a:lnTo>
                      <a:pt x="5136" y="290"/>
                    </a:lnTo>
                    <a:lnTo>
                      <a:pt x="5142" y="290"/>
                    </a:lnTo>
                    <a:lnTo>
                      <a:pt x="5148" y="290"/>
                    </a:lnTo>
                    <a:lnTo>
                      <a:pt x="5154" y="290"/>
                    </a:lnTo>
                    <a:lnTo>
                      <a:pt x="5160" y="290"/>
                    </a:lnTo>
                    <a:lnTo>
                      <a:pt x="5166" y="290"/>
                    </a:lnTo>
                    <a:lnTo>
                      <a:pt x="5172" y="290"/>
                    </a:lnTo>
                  </a:path>
                </a:pathLst>
              </a:custGeom>
              <a:noFill/>
              <a:ln w="1270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71" name="Freeform 59">
                <a:extLst>
                  <a:ext uri="{FF2B5EF4-FFF2-40B4-BE49-F238E27FC236}">
                    <a16:creationId xmlns:a16="http://schemas.microsoft.com/office/drawing/2014/main" id="{4686C3EA-BAE6-E77A-8E2D-C2891677C964}"/>
                  </a:ext>
                </a:extLst>
              </p:cNvPr>
              <p:cNvSpPr>
                <a:spLocks/>
              </p:cNvSpPr>
              <p:nvPr/>
            </p:nvSpPr>
            <p:spPr bwMode="auto">
              <a:xfrm>
                <a:off x="296" y="1061"/>
                <a:ext cx="5172" cy="414"/>
              </a:xfrm>
              <a:custGeom>
                <a:avLst/>
                <a:gdLst>
                  <a:gd name="T0" fmla="*/ 78 w 5172"/>
                  <a:gd name="T1" fmla="*/ 233 h 414"/>
                  <a:gd name="T2" fmla="*/ 162 w 5172"/>
                  <a:gd name="T3" fmla="*/ 324 h 414"/>
                  <a:gd name="T4" fmla="*/ 240 w 5172"/>
                  <a:gd name="T5" fmla="*/ 404 h 414"/>
                  <a:gd name="T6" fmla="*/ 324 w 5172"/>
                  <a:gd name="T7" fmla="*/ 385 h 414"/>
                  <a:gd name="T8" fmla="*/ 408 w 5172"/>
                  <a:gd name="T9" fmla="*/ 290 h 414"/>
                  <a:gd name="T10" fmla="*/ 486 w 5172"/>
                  <a:gd name="T11" fmla="*/ 157 h 414"/>
                  <a:gd name="T12" fmla="*/ 570 w 5172"/>
                  <a:gd name="T13" fmla="*/ 43 h 414"/>
                  <a:gd name="T14" fmla="*/ 648 w 5172"/>
                  <a:gd name="T15" fmla="*/ 0 h 414"/>
                  <a:gd name="T16" fmla="*/ 732 w 5172"/>
                  <a:gd name="T17" fmla="*/ 62 h 414"/>
                  <a:gd name="T18" fmla="*/ 816 w 5172"/>
                  <a:gd name="T19" fmla="*/ 138 h 414"/>
                  <a:gd name="T20" fmla="*/ 894 w 5172"/>
                  <a:gd name="T21" fmla="*/ 190 h 414"/>
                  <a:gd name="T22" fmla="*/ 978 w 5172"/>
                  <a:gd name="T23" fmla="*/ 190 h 414"/>
                  <a:gd name="T24" fmla="*/ 1062 w 5172"/>
                  <a:gd name="T25" fmla="*/ 190 h 414"/>
                  <a:gd name="T26" fmla="*/ 1140 w 5172"/>
                  <a:gd name="T27" fmla="*/ 190 h 414"/>
                  <a:gd name="T28" fmla="*/ 1224 w 5172"/>
                  <a:gd name="T29" fmla="*/ 190 h 414"/>
                  <a:gd name="T30" fmla="*/ 1308 w 5172"/>
                  <a:gd name="T31" fmla="*/ 190 h 414"/>
                  <a:gd name="T32" fmla="*/ 1386 w 5172"/>
                  <a:gd name="T33" fmla="*/ 190 h 414"/>
                  <a:gd name="T34" fmla="*/ 1470 w 5172"/>
                  <a:gd name="T35" fmla="*/ 195 h 414"/>
                  <a:gd name="T36" fmla="*/ 1554 w 5172"/>
                  <a:gd name="T37" fmla="*/ 195 h 414"/>
                  <a:gd name="T38" fmla="*/ 1632 w 5172"/>
                  <a:gd name="T39" fmla="*/ 195 h 414"/>
                  <a:gd name="T40" fmla="*/ 1716 w 5172"/>
                  <a:gd name="T41" fmla="*/ 195 h 414"/>
                  <a:gd name="T42" fmla="*/ 1794 w 5172"/>
                  <a:gd name="T43" fmla="*/ 195 h 414"/>
                  <a:gd name="T44" fmla="*/ 1878 w 5172"/>
                  <a:gd name="T45" fmla="*/ 195 h 414"/>
                  <a:gd name="T46" fmla="*/ 1962 w 5172"/>
                  <a:gd name="T47" fmla="*/ 195 h 414"/>
                  <a:gd name="T48" fmla="*/ 2040 w 5172"/>
                  <a:gd name="T49" fmla="*/ 195 h 414"/>
                  <a:gd name="T50" fmla="*/ 2124 w 5172"/>
                  <a:gd name="T51" fmla="*/ 195 h 414"/>
                  <a:gd name="T52" fmla="*/ 2208 w 5172"/>
                  <a:gd name="T53" fmla="*/ 195 h 414"/>
                  <a:gd name="T54" fmla="*/ 2286 w 5172"/>
                  <a:gd name="T55" fmla="*/ 195 h 414"/>
                  <a:gd name="T56" fmla="*/ 2370 w 5172"/>
                  <a:gd name="T57" fmla="*/ 195 h 414"/>
                  <a:gd name="T58" fmla="*/ 2454 w 5172"/>
                  <a:gd name="T59" fmla="*/ 195 h 414"/>
                  <a:gd name="T60" fmla="*/ 2532 w 5172"/>
                  <a:gd name="T61" fmla="*/ 195 h 414"/>
                  <a:gd name="T62" fmla="*/ 2616 w 5172"/>
                  <a:gd name="T63" fmla="*/ 190 h 414"/>
                  <a:gd name="T64" fmla="*/ 2700 w 5172"/>
                  <a:gd name="T65" fmla="*/ 190 h 414"/>
                  <a:gd name="T66" fmla="*/ 2778 w 5172"/>
                  <a:gd name="T67" fmla="*/ 190 h 414"/>
                  <a:gd name="T68" fmla="*/ 2862 w 5172"/>
                  <a:gd name="T69" fmla="*/ 190 h 414"/>
                  <a:gd name="T70" fmla="*/ 2940 w 5172"/>
                  <a:gd name="T71" fmla="*/ 190 h 414"/>
                  <a:gd name="T72" fmla="*/ 3024 w 5172"/>
                  <a:gd name="T73" fmla="*/ 190 h 414"/>
                  <a:gd name="T74" fmla="*/ 3108 w 5172"/>
                  <a:gd name="T75" fmla="*/ 190 h 414"/>
                  <a:gd name="T76" fmla="*/ 3186 w 5172"/>
                  <a:gd name="T77" fmla="*/ 190 h 414"/>
                  <a:gd name="T78" fmla="*/ 3270 w 5172"/>
                  <a:gd name="T79" fmla="*/ 190 h 414"/>
                  <a:gd name="T80" fmla="*/ 3354 w 5172"/>
                  <a:gd name="T81" fmla="*/ 190 h 414"/>
                  <a:gd name="T82" fmla="*/ 3432 w 5172"/>
                  <a:gd name="T83" fmla="*/ 190 h 414"/>
                  <a:gd name="T84" fmla="*/ 3516 w 5172"/>
                  <a:gd name="T85" fmla="*/ 190 h 414"/>
                  <a:gd name="T86" fmla="*/ 3600 w 5172"/>
                  <a:gd name="T87" fmla="*/ 190 h 414"/>
                  <a:gd name="T88" fmla="*/ 3678 w 5172"/>
                  <a:gd name="T89" fmla="*/ 190 h 414"/>
                  <a:gd name="T90" fmla="*/ 3762 w 5172"/>
                  <a:gd name="T91" fmla="*/ 195 h 414"/>
                  <a:gd name="T92" fmla="*/ 3840 w 5172"/>
                  <a:gd name="T93" fmla="*/ 195 h 414"/>
                  <a:gd name="T94" fmla="*/ 3924 w 5172"/>
                  <a:gd name="T95" fmla="*/ 195 h 414"/>
                  <a:gd name="T96" fmla="*/ 4008 w 5172"/>
                  <a:gd name="T97" fmla="*/ 195 h 414"/>
                  <a:gd name="T98" fmla="*/ 4086 w 5172"/>
                  <a:gd name="T99" fmla="*/ 195 h 414"/>
                  <a:gd name="T100" fmla="*/ 4170 w 5172"/>
                  <a:gd name="T101" fmla="*/ 195 h 414"/>
                  <a:gd name="T102" fmla="*/ 4254 w 5172"/>
                  <a:gd name="T103" fmla="*/ 195 h 414"/>
                  <a:gd name="T104" fmla="*/ 4332 w 5172"/>
                  <a:gd name="T105" fmla="*/ 162 h 414"/>
                  <a:gd name="T106" fmla="*/ 4416 w 5172"/>
                  <a:gd name="T107" fmla="*/ 86 h 414"/>
                  <a:gd name="T108" fmla="*/ 4494 w 5172"/>
                  <a:gd name="T109" fmla="*/ 10 h 414"/>
                  <a:gd name="T110" fmla="*/ 4578 w 5172"/>
                  <a:gd name="T111" fmla="*/ 24 h 414"/>
                  <a:gd name="T112" fmla="*/ 4662 w 5172"/>
                  <a:gd name="T113" fmla="*/ 119 h 414"/>
                  <a:gd name="T114" fmla="*/ 4740 w 5172"/>
                  <a:gd name="T115" fmla="*/ 247 h 414"/>
                  <a:gd name="T116" fmla="*/ 4824 w 5172"/>
                  <a:gd name="T117" fmla="*/ 371 h 414"/>
                  <a:gd name="T118" fmla="*/ 4908 w 5172"/>
                  <a:gd name="T119" fmla="*/ 414 h 414"/>
                  <a:gd name="T120" fmla="*/ 4986 w 5172"/>
                  <a:gd name="T121" fmla="*/ 347 h 414"/>
                  <a:gd name="T122" fmla="*/ 5070 w 5172"/>
                  <a:gd name="T123" fmla="*/ 257 h 414"/>
                  <a:gd name="T124" fmla="*/ 5154 w 5172"/>
                  <a:gd name="T125" fmla="*/ 195 h 4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172" h="414">
                    <a:moveTo>
                      <a:pt x="0" y="195"/>
                    </a:moveTo>
                    <a:lnTo>
                      <a:pt x="0" y="195"/>
                    </a:lnTo>
                    <a:lnTo>
                      <a:pt x="6" y="195"/>
                    </a:lnTo>
                    <a:lnTo>
                      <a:pt x="12" y="195"/>
                    </a:lnTo>
                    <a:lnTo>
                      <a:pt x="18" y="195"/>
                    </a:lnTo>
                    <a:lnTo>
                      <a:pt x="24" y="195"/>
                    </a:lnTo>
                    <a:lnTo>
                      <a:pt x="24" y="200"/>
                    </a:lnTo>
                    <a:lnTo>
                      <a:pt x="30" y="200"/>
                    </a:lnTo>
                    <a:lnTo>
                      <a:pt x="36" y="200"/>
                    </a:lnTo>
                    <a:lnTo>
                      <a:pt x="36" y="205"/>
                    </a:lnTo>
                    <a:lnTo>
                      <a:pt x="42" y="205"/>
                    </a:lnTo>
                    <a:lnTo>
                      <a:pt x="48" y="205"/>
                    </a:lnTo>
                    <a:lnTo>
                      <a:pt x="48" y="209"/>
                    </a:lnTo>
                    <a:lnTo>
                      <a:pt x="54" y="209"/>
                    </a:lnTo>
                    <a:lnTo>
                      <a:pt x="54" y="214"/>
                    </a:lnTo>
                    <a:lnTo>
                      <a:pt x="60" y="214"/>
                    </a:lnTo>
                    <a:lnTo>
                      <a:pt x="60" y="219"/>
                    </a:lnTo>
                    <a:lnTo>
                      <a:pt x="66" y="219"/>
                    </a:lnTo>
                    <a:lnTo>
                      <a:pt x="66" y="224"/>
                    </a:lnTo>
                    <a:lnTo>
                      <a:pt x="72" y="224"/>
                    </a:lnTo>
                    <a:lnTo>
                      <a:pt x="72" y="228"/>
                    </a:lnTo>
                    <a:lnTo>
                      <a:pt x="78" y="228"/>
                    </a:lnTo>
                    <a:lnTo>
                      <a:pt x="78" y="233"/>
                    </a:lnTo>
                    <a:lnTo>
                      <a:pt x="84" y="233"/>
                    </a:lnTo>
                    <a:lnTo>
                      <a:pt x="84" y="238"/>
                    </a:lnTo>
                    <a:lnTo>
                      <a:pt x="90" y="243"/>
                    </a:lnTo>
                    <a:lnTo>
                      <a:pt x="90" y="247"/>
                    </a:lnTo>
                    <a:lnTo>
                      <a:pt x="96" y="247"/>
                    </a:lnTo>
                    <a:lnTo>
                      <a:pt x="96" y="252"/>
                    </a:lnTo>
                    <a:lnTo>
                      <a:pt x="102" y="252"/>
                    </a:lnTo>
                    <a:lnTo>
                      <a:pt x="102" y="257"/>
                    </a:lnTo>
                    <a:lnTo>
                      <a:pt x="102" y="262"/>
                    </a:lnTo>
                    <a:lnTo>
                      <a:pt x="108" y="262"/>
                    </a:lnTo>
                    <a:lnTo>
                      <a:pt x="108" y="266"/>
                    </a:lnTo>
                    <a:lnTo>
                      <a:pt x="114" y="266"/>
                    </a:lnTo>
                    <a:lnTo>
                      <a:pt x="114" y="271"/>
                    </a:lnTo>
                    <a:lnTo>
                      <a:pt x="114" y="276"/>
                    </a:lnTo>
                    <a:lnTo>
                      <a:pt x="120" y="276"/>
                    </a:lnTo>
                    <a:lnTo>
                      <a:pt x="120" y="281"/>
                    </a:lnTo>
                    <a:lnTo>
                      <a:pt x="126" y="281"/>
                    </a:lnTo>
                    <a:lnTo>
                      <a:pt x="126" y="285"/>
                    </a:lnTo>
                    <a:lnTo>
                      <a:pt x="132" y="285"/>
                    </a:lnTo>
                    <a:lnTo>
                      <a:pt x="132" y="290"/>
                    </a:lnTo>
                    <a:lnTo>
                      <a:pt x="132" y="295"/>
                    </a:lnTo>
                    <a:lnTo>
                      <a:pt x="138" y="295"/>
                    </a:lnTo>
                    <a:lnTo>
                      <a:pt x="138" y="300"/>
                    </a:lnTo>
                    <a:lnTo>
                      <a:pt x="144" y="300"/>
                    </a:lnTo>
                    <a:lnTo>
                      <a:pt x="144" y="304"/>
                    </a:lnTo>
                    <a:lnTo>
                      <a:pt x="144" y="309"/>
                    </a:lnTo>
                    <a:lnTo>
                      <a:pt x="150" y="309"/>
                    </a:lnTo>
                    <a:lnTo>
                      <a:pt x="150" y="314"/>
                    </a:lnTo>
                    <a:lnTo>
                      <a:pt x="156" y="314"/>
                    </a:lnTo>
                    <a:lnTo>
                      <a:pt x="156" y="319"/>
                    </a:lnTo>
                    <a:lnTo>
                      <a:pt x="162" y="319"/>
                    </a:lnTo>
                    <a:lnTo>
                      <a:pt x="162" y="324"/>
                    </a:lnTo>
                    <a:lnTo>
                      <a:pt x="162" y="328"/>
                    </a:lnTo>
                    <a:lnTo>
                      <a:pt x="168" y="328"/>
                    </a:lnTo>
                    <a:lnTo>
                      <a:pt x="168" y="333"/>
                    </a:lnTo>
                    <a:lnTo>
                      <a:pt x="174" y="333"/>
                    </a:lnTo>
                    <a:lnTo>
                      <a:pt x="174" y="338"/>
                    </a:lnTo>
                    <a:lnTo>
                      <a:pt x="180" y="343"/>
                    </a:lnTo>
                    <a:lnTo>
                      <a:pt x="180" y="347"/>
                    </a:lnTo>
                    <a:lnTo>
                      <a:pt x="186" y="347"/>
                    </a:lnTo>
                    <a:lnTo>
                      <a:pt x="186" y="352"/>
                    </a:lnTo>
                    <a:lnTo>
                      <a:pt x="192" y="352"/>
                    </a:lnTo>
                    <a:lnTo>
                      <a:pt x="192" y="357"/>
                    </a:lnTo>
                    <a:lnTo>
                      <a:pt x="192" y="362"/>
                    </a:lnTo>
                    <a:lnTo>
                      <a:pt x="198" y="362"/>
                    </a:lnTo>
                    <a:lnTo>
                      <a:pt x="198" y="366"/>
                    </a:lnTo>
                    <a:lnTo>
                      <a:pt x="204" y="366"/>
                    </a:lnTo>
                    <a:lnTo>
                      <a:pt x="204" y="371"/>
                    </a:lnTo>
                    <a:lnTo>
                      <a:pt x="210" y="376"/>
                    </a:lnTo>
                    <a:lnTo>
                      <a:pt x="210" y="381"/>
                    </a:lnTo>
                    <a:lnTo>
                      <a:pt x="216" y="381"/>
                    </a:lnTo>
                    <a:lnTo>
                      <a:pt x="216" y="385"/>
                    </a:lnTo>
                    <a:lnTo>
                      <a:pt x="222" y="390"/>
                    </a:lnTo>
                    <a:lnTo>
                      <a:pt x="228" y="395"/>
                    </a:lnTo>
                    <a:lnTo>
                      <a:pt x="234" y="400"/>
                    </a:lnTo>
                    <a:lnTo>
                      <a:pt x="240" y="404"/>
                    </a:lnTo>
                    <a:lnTo>
                      <a:pt x="246" y="404"/>
                    </a:lnTo>
                    <a:lnTo>
                      <a:pt x="246" y="409"/>
                    </a:lnTo>
                    <a:lnTo>
                      <a:pt x="252" y="409"/>
                    </a:lnTo>
                    <a:lnTo>
                      <a:pt x="258" y="409"/>
                    </a:lnTo>
                    <a:lnTo>
                      <a:pt x="258" y="414"/>
                    </a:lnTo>
                    <a:lnTo>
                      <a:pt x="264" y="414"/>
                    </a:lnTo>
                    <a:lnTo>
                      <a:pt x="270" y="414"/>
                    </a:lnTo>
                    <a:lnTo>
                      <a:pt x="276" y="414"/>
                    </a:lnTo>
                    <a:lnTo>
                      <a:pt x="282" y="409"/>
                    </a:lnTo>
                    <a:lnTo>
                      <a:pt x="288" y="409"/>
                    </a:lnTo>
                    <a:lnTo>
                      <a:pt x="294" y="404"/>
                    </a:lnTo>
                    <a:lnTo>
                      <a:pt x="300" y="404"/>
                    </a:lnTo>
                    <a:lnTo>
                      <a:pt x="300" y="400"/>
                    </a:lnTo>
                    <a:lnTo>
                      <a:pt x="306" y="400"/>
                    </a:lnTo>
                    <a:lnTo>
                      <a:pt x="306" y="395"/>
                    </a:lnTo>
                    <a:lnTo>
                      <a:pt x="312" y="395"/>
                    </a:lnTo>
                    <a:lnTo>
                      <a:pt x="318" y="390"/>
                    </a:lnTo>
                    <a:lnTo>
                      <a:pt x="324" y="390"/>
                    </a:lnTo>
                    <a:lnTo>
                      <a:pt x="324" y="385"/>
                    </a:lnTo>
                    <a:lnTo>
                      <a:pt x="330" y="385"/>
                    </a:lnTo>
                    <a:lnTo>
                      <a:pt x="330" y="381"/>
                    </a:lnTo>
                    <a:lnTo>
                      <a:pt x="336" y="381"/>
                    </a:lnTo>
                    <a:lnTo>
                      <a:pt x="342" y="376"/>
                    </a:lnTo>
                    <a:lnTo>
                      <a:pt x="348" y="376"/>
                    </a:lnTo>
                    <a:lnTo>
                      <a:pt x="348" y="371"/>
                    </a:lnTo>
                    <a:lnTo>
                      <a:pt x="354" y="371"/>
                    </a:lnTo>
                    <a:lnTo>
                      <a:pt x="354" y="366"/>
                    </a:lnTo>
                    <a:lnTo>
                      <a:pt x="360" y="362"/>
                    </a:lnTo>
                    <a:lnTo>
                      <a:pt x="360" y="357"/>
                    </a:lnTo>
                    <a:lnTo>
                      <a:pt x="366" y="357"/>
                    </a:lnTo>
                    <a:lnTo>
                      <a:pt x="366" y="352"/>
                    </a:lnTo>
                    <a:lnTo>
                      <a:pt x="366" y="347"/>
                    </a:lnTo>
                    <a:lnTo>
                      <a:pt x="372" y="347"/>
                    </a:lnTo>
                    <a:lnTo>
                      <a:pt x="372" y="343"/>
                    </a:lnTo>
                    <a:lnTo>
                      <a:pt x="372" y="338"/>
                    </a:lnTo>
                    <a:lnTo>
                      <a:pt x="378" y="338"/>
                    </a:lnTo>
                    <a:lnTo>
                      <a:pt x="378" y="333"/>
                    </a:lnTo>
                    <a:lnTo>
                      <a:pt x="378" y="328"/>
                    </a:lnTo>
                    <a:lnTo>
                      <a:pt x="384" y="328"/>
                    </a:lnTo>
                    <a:lnTo>
                      <a:pt x="384" y="324"/>
                    </a:lnTo>
                    <a:lnTo>
                      <a:pt x="384" y="319"/>
                    </a:lnTo>
                    <a:lnTo>
                      <a:pt x="390" y="319"/>
                    </a:lnTo>
                    <a:lnTo>
                      <a:pt x="390" y="314"/>
                    </a:lnTo>
                    <a:lnTo>
                      <a:pt x="390" y="309"/>
                    </a:lnTo>
                    <a:lnTo>
                      <a:pt x="396" y="309"/>
                    </a:lnTo>
                    <a:lnTo>
                      <a:pt x="396" y="304"/>
                    </a:lnTo>
                    <a:lnTo>
                      <a:pt x="396" y="300"/>
                    </a:lnTo>
                    <a:lnTo>
                      <a:pt x="402" y="300"/>
                    </a:lnTo>
                    <a:lnTo>
                      <a:pt x="402" y="295"/>
                    </a:lnTo>
                    <a:lnTo>
                      <a:pt x="402" y="290"/>
                    </a:lnTo>
                    <a:lnTo>
                      <a:pt x="408" y="290"/>
                    </a:lnTo>
                    <a:lnTo>
                      <a:pt x="408" y="285"/>
                    </a:lnTo>
                    <a:lnTo>
                      <a:pt x="408" y="281"/>
                    </a:lnTo>
                    <a:lnTo>
                      <a:pt x="414" y="281"/>
                    </a:lnTo>
                    <a:lnTo>
                      <a:pt x="414" y="276"/>
                    </a:lnTo>
                    <a:lnTo>
                      <a:pt x="414" y="271"/>
                    </a:lnTo>
                    <a:lnTo>
                      <a:pt x="420" y="271"/>
                    </a:lnTo>
                    <a:lnTo>
                      <a:pt x="420" y="266"/>
                    </a:lnTo>
                    <a:lnTo>
                      <a:pt x="420" y="262"/>
                    </a:lnTo>
                    <a:lnTo>
                      <a:pt x="426" y="262"/>
                    </a:lnTo>
                    <a:lnTo>
                      <a:pt x="426" y="257"/>
                    </a:lnTo>
                    <a:lnTo>
                      <a:pt x="426" y="252"/>
                    </a:lnTo>
                    <a:lnTo>
                      <a:pt x="432" y="247"/>
                    </a:lnTo>
                    <a:lnTo>
                      <a:pt x="432" y="243"/>
                    </a:lnTo>
                    <a:lnTo>
                      <a:pt x="438" y="238"/>
                    </a:lnTo>
                    <a:lnTo>
                      <a:pt x="438" y="233"/>
                    </a:lnTo>
                    <a:lnTo>
                      <a:pt x="444" y="233"/>
                    </a:lnTo>
                    <a:lnTo>
                      <a:pt x="444" y="228"/>
                    </a:lnTo>
                    <a:lnTo>
                      <a:pt x="444" y="224"/>
                    </a:lnTo>
                    <a:lnTo>
                      <a:pt x="450" y="224"/>
                    </a:lnTo>
                    <a:lnTo>
                      <a:pt x="450" y="219"/>
                    </a:lnTo>
                    <a:lnTo>
                      <a:pt x="450" y="214"/>
                    </a:lnTo>
                    <a:lnTo>
                      <a:pt x="456" y="209"/>
                    </a:lnTo>
                    <a:lnTo>
                      <a:pt x="456" y="205"/>
                    </a:lnTo>
                    <a:lnTo>
                      <a:pt x="462" y="200"/>
                    </a:lnTo>
                    <a:lnTo>
                      <a:pt x="462" y="195"/>
                    </a:lnTo>
                    <a:lnTo>
                      <a:pt x="468" y="190"/>
                    </a:lnTo>
                    <a:lnTo>
                      <a:pt x="468" y="186"/>
                    </a:lnTo>
                    <a:lnTo>
                      <a:pt x="474" y="181"/>
                    </a:lnTo>
                    <a:lnTo>
                      <a:pt x="474" y="176"/>
                    </a:lnTo>
                    <a:lnTo>
                      <a:pt x="480" y="171"/>
                    </a:lnTo>
                    <a:lnTo>
                      <a:pt x="480" y="167"/>
                    </a:lnTo>
                    <a:lnTo>
                      <a:pt x="486" y="162"/>
                    </a:lnTo>
                    <a:lnTo>
                      <a:pt x="486" y="157"/>
                    </a:lnTo>
                    <a:lnTo>
                      <a:pt x="492" y="152"/>
                    </a:lnTo>
                    <a:lnTo>
                      <a:pt x="492" y="148"/>
                    </a:lnTo>
                    <a:lnTo>
                      <a:pt x="498" y="143"/>
                    </a:lnTo>
                    <a:lnTo>
                      <a:pt x="498" y="138"/>
                    </a:lnTo>
                    <a:lnTo>
                      <a:pt x="504" y="133"/>
                    </a:lnTo>
                    <a:lnTo>
                      <a:pt x="504" y="129"/>
                    </a:lnTo>
                    <a:lnTo>
                      <a:pt x="504" y="124"/>
                    </a:lnTo>
                    <a:lnTo>
                      <a:pt x="510" y="124"/>
                    </a:lnTo>
                    <a:lnTo>
                      <a:pt x="510" y="119"/>
                    </a:lnTo>
                    <a:lnTo>
                      <a:pt x="510" y="114"/>
                    </a:lnTo>
                    <a:lnTo>
                      <a:pt x="516" y="114"/>
                    </a:lnTo>
                    <a:lnTo>
                      <a:pt x="516" y="110"/>
                    </a:lnTo>
                    <a:lnTo>
                      <a:pt x="522" y="105"/>
                    </a:lnTo>
                    <a:lnTo>
                      <a:pt x="522" y="100"/>
                    </a:lnTo>
                    <a:lnTo>
                      <a:pt x="528" y="95"/>
                    </a:lnTo>
                    <a:lnTo>
                      <a:pt x="528" y="91"/>
                    </a:lnTo>
                    <a:lnTo>
                      <a:pt x="528" y="86"/>
                    </a:lnTo>
                    <a:lnTo>
                      <a:pt x="534" y="86"/>
                    </a:lnTo>
                    <a:lnTo>
                      <a:pt x="534" y="81"/>
                    </a:lnTo>
                    <a:lnTo>
                      <a:pt x="534" y="76"/>
                    </a:lnTo>
                    <a:lnTo>
                      <a:pt x="540" y="76"/>
                    </a:lnTo>
                    <a:lnTo>
                      <a:pt x="540" y="71"/>
                    </a:lnTo>
                    <a:lnTo>
                      <a:pt x="540" y="67"/>
                    </a:lnTo>
                    <a:lnTo>
                      <a:pt x="546" y="67"/>
                    </a:lnTo>
                    <a:lnTo>
                      <a:pt x="546" y="62"/>
                    </a:lnTo>
                    <a:lnTo>
                      <a:pt x="546" y="57"/>
                    </a:lnTo>
                    <a:lnTo>
                      <a:pt x="552" y="57"/>
                    </a:lnTo>
                    <a:lnTo>
                      <a:pt x="552" y="52"/>
                    </a:lnTo>
                    <a:lnTo>
                      <a:pt x="558" y="52"/>
                    </a:lnTo>
                    <a:lnTo>
                      <a:pt x="558" y="48"/>
                    </a:lnTo>
                    <a:lnTo>
                      <a:pt x="564" y="48"/>
                    </a:lnTo>
                    <a:lnTo>
                      <a:pt x="564" y="43"/>
                    </a:lnTo>
                    <a:lnTo>
                      <a:pt x="570" y="43"/>
                    </a:lnTo>
                    <a:lnTo>
                      <a:pt x="570" y="38"/>
                    </a:lnTo>
                    <a:lnTo>
                      <a:pt x="576" y="38"/>
                    </a:lnTo>
                    <a:lnTo>
                      <a:pt x="576" y="33"/>
                    </a:lnTo>
                    <a:lnTo>
                      <a:pt x="582" y="33"/>
                    </a:lnTo>
                    <a:lnTo>
                      <a:pt x="582" y="29"/>
                    </a:lnTo>
                    <a:lnTo>
                      <a:pt x="588" y="29"/>
                    </a:lnTo>
                    <a:lnTo>
                      <a:pt x="594" y="24"/>
                    </a:lnTo>
                    <a:lnTo>
                      <a:pt x="600" y="24"/>
                    </a:lnTo>
                    <a:lnTo>
                      <a:pt x="600" y="19"/>
                    </a:lnTo>
                    <a:lnTo>
                      <a:pt x="606" y="19"/>
                    </a:lnTo>
                    <a:lnTo>
                      <a:pt x="606" y="14"/>
                    </a:lnTo>
                    <a:lnTo>
                      <a:pt x="612" y="14"/>
                    </a:lnTo>
                    <a:lnTo>
                      <a:pt x="612" y="10"/>
                    </a:lnTo>
                    <a:lnTo>
                      <a:pt x="618" y="10"/>
                    </a:lnTo>
                    <a:lnTo>
                      <a:pt x="618" y="5"/>
                    </a:lnTo>
                    <a:lnTo>
                      <a:pt x="624" y="5"/>
                    </a:lnTo>
                    <a:lnTo>
                      <a:pt x="630" y="5"/>
                    </a:lnTo>
                    <a:lnTo>
                      <a:pt x="630" y="0"/>
                    </a:lnTo>
                    <a:lnTo>
                      <a:pt x="636" y="0"/>
                    </a:lnTo>
                    <a:lnTo>
                      <a:pt x="642" y="0"/>
                    </a:lnTo>
                    <a:lnTo>
                      <a:pt x="648" y="0"/>
                    </a:lnTo>
                    <a:lnTo>
                      <a:pt x="654" y="0"/>
                    </a:lnTo>
                    <a:lnTo>
                      <a:pt x="660" y="0"/>
                    </a:lnTo>
                    <a:lnTo>
                      <a:pt x="660" y="5"/>
                    </a:lnTo>
                    <a:lnTo>
                      <a:pt x="666" y="5"/>
                    </a:lnTo>
                    <a:lnTo>
                      <a:pt x="672" y="5"/>
                    </a:lnTo>
                    <a:lnTo>
                      <a:pt x="672" y="10"/>
                    </a:lnTo>
                    <a:lnTo>
                      <a:pt x="678" y="10"/>
                    </a:lnTo>
                    <a:lnTo>
                      <a:pt x="678" y="14"/>
                    </a:lnTo>
                    <a:lnTo>
                      <a:pt x="684" y="14"/>
                    </a:lnTo>
                    <a:lnTo>
                      <a:pt x="684" y="19"/>
                    </a:lnTo>
                    <a:lnTo>
                      <a:pt x="690" y="19"/>
                    </a:lnTo>
                    <a:lnTo>
                      <a:pt x="690" y="24"/>
                    </a:lnTo>
                    <a:lnTo>
                      <a:pt x="696" y="24"/>
                    </a:lnTo>
                    <a:lnTo>
                      <a:pt x="696" y="29"/>
                    </a:lnTo>
                    <a:lnTo>
                      <a:pt x="702" y="29"/>
                    </a:lnTo>
                    <a:lnTo>
                      <a:pt x="702" y="33"/>
                    </a:lnTo>
                    <a:lnTo>
                      <a:pt x="708" y="33"/>
                    </a:lnTo>
                    <a:lnTo>
                      <a:pt x="708" y="38"/>
                    </a:lnTo>
                    <a:lnTo>
                      <a:pt x="714" y="38"/>
                    </a:lnTo>
                    <a:lnTo>
                      <a:pt x="714" y="43"/>
                    </a:lnTo>
                    <a:lnTo>
                      <a:pt x="720" y="48"/>
                    </a:lnTo>
                    <a:lnTo>
                      <a:pt x="720" y="52"/>
                    </a:lnTo>
                    <a:lnTo>
                      <a:pt x="726" y="52"/>
                    </a:lnTo>
                    <a:lnTo>
                      <a:pt x="726" y="57"/>
                    </a:lnTo>
                    <a:lnTo>
                      <a:pt x="732" y="57"/>
                    </a:lnTo>
                    <a:lnTo>
                      <a:pt x="732" y="62"/>
                    </a:lnTo>
                    <a:lnTo>
                      <a:pt x="738" y="62"/>
                    </a:lnTo>
                    <a:lnTo>
                      <a:pt x="738" y="67"/>
                    </a:lnTo>
                    <a:lnTo>
                      <a:pt x="744" y="67"/>
                    </a:lnTo>
                    <a:lnTo>
                      <a:pt x="744" y="71"/>
                    </a:lnTo>
                    <a:lnTo>
                      <a:pt x="744" y="76"/>
                    </a:lnTo>
                    <a:lnTo>
                      <a:pt x="750" y="76"/>
                    </a:lnTo>
                    <a:lnTo>
                      <a:pt x="750" y="81"/>
                    </a:lnTo>
                    <a:lnTo>
                      <a:pt x="756" y="81"/>
                    </a:lnTo>
                    <a:lnTo>
                      <a:pt x="756" y="86"/>
                    </a:lnTo>
                    <a:lnTo>
                      <a:pt x="762" y="86"/>
                    </a:lnTo>
                    <a:lnTo>
                      <a:pt x="762" y="91"/>
                    </a:lnTo>
                    <a:lnTo>
                      <a:pt x="768" y="91"/>
                    </a:lnTo>
                    <a:lnTo>
                      <a:pt x="768" y="95"/>
                    </a:lnTo>
                    <a:lnTo>
                      <a:pt x="774" y="100"/>
                    </a:lnTo>
                    <a:lnTo>
                      <a:pt x="774" y="105"/>
                    </a:lnTo>
                    <a:lnTo>
                      <a:pt x="780" y="105"/>
                    </a:lnTo>
                    <a:lnTo>
                      <a:pt x="780" y="110"/>
                    </a:lnTo>
                    <a:lnTo>
                      <a:pt x="786" y="110"/>
                    </a:lnTo>
                    <a:lnTo>
                      <a:pt x="786" y="114"/>
                    </a:lnTo>
                    <a:lnTo>
                      <a:pt x="792" y="114"/>
                    </a:lnTo>
                    <a:lnTo>
                      <a:pt x="792" y="119"/>
                    </a:lnTo>
                    <a:lnTo>
                      <a:pt x="798" y="119"/>
                    </a:lnTo>
                    <a:lnTo>
                      <a:pt x="798" y="124"/>
                    </a:lnTo>
                    <a:lnTo>
                      <a:pt x="798" y="129"/>
                    </a:lnTo>
                    <a:lnTo>
                      <a:pt x="804" y="129"/>
                    </a:lnTo>
                    <a:lnTo>
                      <a:pt x="804" y="133"/>
                    </a:lnTo>
                    <a:lnTo>
                      <a:pt x="810" y="133"/>
                    </a:lnTo>
                    <a:lnTo>
                      <a:pt x="810" y="138"/>
                    </a:lnTo>
                    <a:lnTo>
                      <a:pt x="816" y="138"/>
                    </a:lnTo>
                    <a:lnTo>
                      <a:pt x="816" y="143"/>
                    </a:lnTo>
                    <a:lnTo>
                      <a:pt x="822" y="143"/>
                    </a:lnTo>
                    <a:lnTo>
                      <a:pt x="822" y="148"/>
                    </a:lnTo>
                    <a:lnTo>
                      <a:pt x="828" y="152"/>
                    </a:lnTo>
                    <a:lnTo>
                      <a:pt x="828" y="157"/>
                    </a:lnTo>
                    <a:lnTo>
                      <a:pt x="834" y="157"/>
                    </a:lnTo>
                    <a:lnTo>
                      <a:pt x="834" y="162"/>
                    </a:lnTo>
                    <a:lnTo>
                      <a:pt x="840" y="162"/>
                    </a:lnTo>
                    <a:lnTo>
                      <a:pt x="840" y="167"/>
                    </a:lnTo>
                    <a:lnTo>
                      <a:pt x="846" y="167"/>
                    </a:lnTo>
                    <a:lnTo>
                      <a:pt x="846" y="171"/>
                    </a:lnTo>
                    <a:lnTo>
                      <a:pt x="852" y="171"/>
                    </a:lnTo>
                    <a:lnTo>
                      <a:pt x="852" y="176"/>
                    </a:lnTo>
                    <a:lnTo>
                      <a:pt x="858" y="176"/>
                    </a:lnTo>
                    <a:lnTo>
                      <a:pt x="864" y="176"/>
                    </a:lnTo>
                    <a:lnTo>
                      <a:pt x="864" y="181"/>
                    </a:lnTo>
                    <a:lnTo>
                      <a:pt x="870" y="181"/>
                    </a:lnTo>
                    <a:lnTo>
                      <a:pt x="870" y="186"/>
                    </a:lnTo>
                    <a:lnTo>
                      <a:pt x="876" y="186"/>
                    </a:lnTo>
                    <a:lnTo>
                      <a:pt x="882" y="186"/>
                    </a:lnTo>
                    <a:lnTo>
                      <a:pt x="882" y="190"/>
                    </a:lnTo>
                    <a:lnTo>
                      <a:pt x="888" y="190"/>
                    </a:lnTo>
                    <a:lnTo>
                      <a:pt x="894" y="190"/>
                    </a:lnTo>
                    <a:lnTo>
                      <a:pt x="900" y="190"/>
                    </a:lnTo>
                    <a:lnTo>
                      <a:pt x="906" y="190"/>
                    </a:lnTo>
                    <a:lnTo>
                      <a:pt x="912" y="190"/>
                    </a:lnTo>
                    <a:lnTo>
                      <a:pt x="918" y="190"/>
                    </a:lnTo>
                    <a:lnTo>
                      <a:pt x="924" y="190"/>
                    </a:lnTo>
                    <a:lnTo>
                      <a:pt x="930" y="190"/>
                    </a:lnTo>
                    <a:lnTo>
                      <a:pt x="936" y="190"/>
                    </a:lnTo>
                    <a:lnTo>
                      <a:pt x="942" y="190"/>
                    </a:lnTo>
                    <a:lnTo>
                      <a:pt x="948" y="190"/>
                    </a:lnTo>
                    <a:lnTo>
                      <a:pt x="954" y="190"/>
                    </a:lnTo>
                    <a:lnTo>
                      <a:pt x="960" y="190"/>
                    </a:lnTo>
                    <a:lnTo>
                      <a:pt x="966" y="190"/>
                    </a:lnTo>
                    <a:lnTo>
                      <a:pt x="972" y="190"/>
                    </a:lnTo>
                    <a:lnTo>
                      <a:pt x="978" y="190"/>
                    </a:lnTo>
                    <a:lnTo>
                      <a:pt x="984" y="190"/>
                    </a:lnTo>
                    <a:lnTo>
                      <a:pt x="990" y="190"/>
                    </a:lnTo>
                    <a:lnTo>
                      <a:pt x="996" y="190"/>
                    </a:lnTo>
                    <a:lnTo>
                      <a:pt x="1002" y="190"/>
                    </a:lnTo>
                    <a:lnTo>
                      <a:pt x="1008" y="190"/>
                    </a:lnTo>
                    <a:lnTo>
                      <a:pt x="1014" y="190"/>
                    </a:lnTo>
                    <a:lnTo>
                      <a:pt x="1020" y="190"/>
                    </a:lnTo>
                    <a:lnTo>
                      <a:pt x="1026" y="190"/>
                    </a:lnTo>
                    <a:lnTo>
                      <a:pt x="1032" y="190"/>
                    </a:lnTo>
                    <a:lnTo>
                      <a:pt x="1038" y="190"/>
                    </a:lnTo>
                    <a:lnTo>
                      <a:pt x="1044" y="190"/>
                    </a:lnTo>
                    <a:lnTo>
                      <a:pt x="1050" y="190"/>
                    </a:lnTo>
                    <a:lnTo>
                      <a:pt x="1056" y="190"/>
                    </a:lnTo>
                    <a:lnTo>
                      <a:pt x="1062" y="190"/>
                    </a:lnTo>
                    <a:lnTo>
                      <a:pt x="1068" y="190"/>
                    </a:lnTo>
                    <a:lnTo>
                      <a:pt x="1074" y="190"/>
                    </a:lnTo>
                    <a:lnTo>
                      <a:pt x="1080" y="190"/>
                    </a:lnTo>
                    <a:lnTo>
                      <a:pt x="1086" y="190"/>
                    </a:lnTo>
                    <a:lnTo>
                      <a:pt x="1092" y="190"/>
                    </a:lnTo>
                    <a:lnTo>
                      <a:pt x="1098" y="190"/>
                    </a:lnTo>
                    <a:lnTo>
                      <a:pt x="1104" y="190"/>
                    </a:lnTo>
                    <a:lnTo>
                      <a:pt x="1110" y="190"/>
                    </a:lnTo>
                    <a:lnTo>
                      <a:pt x="1116" y="190"/>
                    </a:lnTo>
                    <a:lnTo>
                      <a:pt x="1122" y="190"/>
                    </a:lnTo>
                    <a:lnTo>
                      <a:pt x="1128" y="190"/>
                    </a:lnTo>
                    <a:lnTo>
                      <a:pt x="1134" y="190"/>
                    </a:lnTo>
                    <a:lnTo>
                      <a:pt x="1140" y="190"/>
                    </a:lnTo>
                    <a:lnTo>
                      <a:pt x="1146" y="190"/>
                    </a:lnTo>
                    <a:lnTo>
                      <a:pt x="1152" y="190"/>
                    </a:lnTo>
                    <a:lnTo>
                      <a:pt x="1158" y="190"/>
                    </a:lnTo>
                    <a:lnTo>
                      <a:pt x="1164" y="190"/>
                    </a:lnTo>
                    <a:lnTo>
                      <a:pt x="1170" y="190"/>
                    </a:lnTo>
                    <a:lnTo>
                      <a:pt x="1176" y="190"/>
                    </a:lnTo>
                    <a:lnTo>
                      <a:pt x="1182" y="190"/>
                    </a:lnTo>
                    <a:lnTo>
                      <a:pt x="1188" y="190"/>
                    </a:lnTo>
                    <a:lnTo>
                      <a:pt x="1194" y="190"/>
                    </a:lnTo>
                    <a:lnTo>
                      <a:pt x="1200" y="190"/>
                    </a:lnTo>
                    <a:lnTo>
                      <a:pt x="1206" y="190"/>
                    </a:lnTo>
                    <a:lnTo>
                      <a:pt x="1212" y="190"/>
                    </a:lnTo>
                    <a:lnTo>
                      <a:pt x="1218" y="190"/>
                    </a:lnTo>
                    <a:lnTo>
                      <a:pt x="1224" y="190"/>
                    </a:lnTo>
                    <a:lnTo>
                      <a:pt x="1230" y="190"/>
                    </a:lnTo>
                    <a:lnTo>
                      <a:pt x="1236" y="190"/>
                    </a:lnTo>
                    <a:lnTo>
                      <a:pt x="1242" y="190"/>
                    </a:lnTo>
                    <a:lnTo>
                      <a:pt x="1248" y="190"/>
                    </a:lnTo>
                    <a:lnTo>
                      <a:pt x="1254" y="190"/>
                    </a:lnTo>
                    <a:lnTo>
                      <a:pt x="1260" y="190"/>
                    </a:lnTo>
                    <a:lnTo>
                      <a:pt x="1266" y="190"/>
                    </a:lnTo>
                    <a:lnTo>
                      <a:pt x="1272" y="190"/>
                    </a:lnTo>
                    <a:lnTo>
                      <a:pt x="1278" y="190"/>
                    </a:lnTo>
                    <a:lnTo>
                      <a:pt x="1284" y="190"/>
                    </a:lnTo>
                    <a:lnTo>
                      <a:pt x="1290" y="190"/>
                    </a:lnTo>
                    <a:lnTo>
                      <a:pt x="1296" y="190"/>
                    </a:lnTo>
                    <a:lnTo>
                      <a:pt x="1302" y="190"/>
                    </a:lnTo>
                    <a:lnTo>
                      <a:pt x="1308" y="190"/>
                    </a:lnTo>
                    <a:lnTo>
                      <a:pt x="1314" y="190"/>
                    </a:lnTo>
                    <a:lnTo>
                      <a:pt x="1320" y="190"/>
                    </a:lnTo>
                    <a:lnTo>
                      <a:pt x="1326" y="190"/>
                    </a:lnTo>
                    <a:lnTo>
                      <a:pt x="1332" y="190"/>
                    </a:lnTo>
                    <a:lnTo>
                      <a:pt x="1338" y="190"/>
                    </a:lnTo>
                    <a:lnTo>
                      <a:pt x="1344" y="190"/>
                    </a:lnTo>
                    <a:lnTo>
                      <a:pt x="1350" y="190"/>
                    </a:lnTo>
                    <a:lnTo>
                      <a:pt x="1356" y="190"/>
                    </a:lnTo>
                    <a:lnTo>
                      <a:pt x="1362" y="190"/>
                    </a:lnTo>
                    <a:lnTo>
                      <a:pt x="1368" y="190"/>
                    </a:lnTo>
                    <a:lnTo>
                      <a:pt x="1374" y="190"/>
                    </a:lnTo>
                    <a:lnTo>
                      <a:pt x="1380" y="190"/>
                    </a:lnTo>
                    <a:lnTo>
                      <a:pt x="1386" y="190"/>
                    </a:lnTo>
                    <a:lnTo>
                      <a:pt x="1392" y="190"/>
                    </a:lnTo>
                    <a:lnTo>
                      <a:pt x="1398" y="190"/>
                    </a:lnTo>
                    <a:lnTo>
                      <a:pt x="1404" y="190"/>
                    </a:lnTo>
                    <a:lnTo>
                      <a:pt x="1410" y="190"/>
                    </a:lnTo>
                    <a:lnTo>
                      <a:pt x="1416" y="190"/>
                    </a:lnTo>
                    <a:lnTo>
                      <a:pt x="1422" y="190"/>
                    </a:lnTo>
                    <a:lnTo>
                      <a:pt x="1428" y="190"/>
                    </a:lnTo>
                    <a:lnTo>
                      <a:pt x="1434" y="190"/>
                    </a:lnTo>
                    <a:lnTo>
                      <a:pt x="1440" y="190"/>
                    </a:lnTo>
                    <a:lnTo>
                      <a:pt x="1446" y="190"/>
                    </a:lnTo>
                    <a:lnTo>
                      <a:pt x="1452" y="190"/>
                    </a:lnTo>
                    <a:lnTo>
                      <a:pt x="1458" y="190"/>
                    </a:lnTo>
                    <a:lnTo>
                      <a:pt x="1464" y="190"/>
                    </a:lnTo>
                    <a:lnTo>
                      <a:pt x="1464" y="195"/>
                    </a:lnTo>
                    <a:lnTo>
                      <a:pt x="1470" y="195"/>
                    </a:lnTo>
                    <a:lnTo>
                      <a:pt x="1476" y="195"/>
                    </a:lnTo>
                    <a:lnTo>
                      <a:pt x="1482" y="195"/>
                    </a:lnTo>
                    <a:lnTo>
                      <a:pt x="1488" y="195"/>
                    </a:lnTo>
                    <a:lnTo>
                      <a:pt x="1494" y="195"/>
                    </a:lnTo>
                    <a:lnTo>
                      <a:pt x="1500" y="195"/>
                    </a:lnTo>
                    <a:lnTo>
                      <a:pt x="1506" y="195"/>
                    </a:lnTo>
                    <a:lnTo>
                      <a:pt x="1512" y="195"/>
                    </a:lnTo>
                    <a:lnTo>
                      <a:pt x="1518" y="195"/>
                    </a:lnTo>
                    <a:lnTo>
                      <a:pt x="1524" y="195"/>
                    </a:lnTo>
                    <a:lnTo>
                      <a:pt x="1530" y="195"/>
                    </a:lnTo>
                    <a:lnTo>
                      <a:pt x="1536" y="195"/>
                    </a:lnTo>
                    <a:lnTo>
                      <a:pt x="1542" y="195"/>
                    </a:lnTo>
                    <a:lnTo>
                      <a:pt x="1548" y="195"/>
                    </a:lnTo>
                    <a:lnTo>
                      <a:pt x="1554" y="195"/>
                    </a:lnTo>
                    <a:lnTo>
                      <a:pt x="1560" y="195"/>
                    </a:lnTo>
                    <a:lnTo>
                      <a:pt x="1566" y="195"/>
                    </a:lnTo>
                    <a:lnTo>
                      <a:pt x="1572" y="195"/>
                    </a:lnTo>
                    <a:lnTo>
                      <a:pt x="1578" y="195"/>
                    </a:lnTo>
                    <a:lnTo>
                      <a:pt x="1584" y="195"/>
                    </a:lnTo>
                    <a:lnTo>
                      <a:pt x="1590" y="195"/>
                    </a:lnTo>
                    <a:lnTo>
                      <a:pt x="1596" y="195"/>
                    </a:lnTo>
                    <a:lnTo>
                      <a:pt x="1602" y="195"/>
                    </a:lnTo>
                    <a:lnTo>
                      <a:pt x="1608" y="195"/>
                    </a:lnTo>
                    <a:lnTo>
                      <a:pt x="1614" y="195"/>
                    </a:lnTo>
                    <a:lnTo>
                      <a:pt x="1620" y="195"/>
                    </a:lnTo>
                    <a:lnTo>
                      <a:pt x="1626" y="195"/>
                    </a:lnTo>
                    <a:lnTo>
                      <a:pt x="1632" y="195"/>
                    </a:lnTo>
                    <a:lnTo>
                      <a:pt x="1638" y="195"/>
                    </a:lnTo>
                    <a:lnTo>
                      <a:pt x="1644" y="195"/>
                    </a:lnTo>
                    <a:lnTo>
                      <a:pt x="1650" y="195"/>
                    </a:lnTo>
                    <a:lnTo>
                      <a:pt x="1656" y="195"/>
                    </a:lnTo>
                    <a:lnTo>
                      <a:pt x="1662" y="195"/>
                    </a:lnTo>
                    <a:lnTo>
                      <a:pt x="1668" y="195"/>
                    </a:lnTo>
                    <a:lnTo>
                      <a:pt x="1674" y="195"/>
                    </a:lnTo>
                    <a:lnTo>
                      <a:pt x="1680" y="195"/>
                    </a:lnTo>
                    <a:lnTo>
                      <a:pt x="1686" y="195"/>
                    </a:lnTo>
                    <a:lnTo>
                      <a:pt x="1692" y="195"/>
                    </a:lnTo>
                    <a:lnTo>
                      <a:pt x="1698" y="195"/>
                    </a:lnTo>
                    <a:lnTo>
                      <a:pt x="1704" y="195"/>
                    </a:lnTo>
                    <a:lnTo>
                      <a:pt x="1710" y="195"/>
                    </a:lnTo>
                    <a:lnTo>
                      <a:pt x="1716" y="195"/>
                    </a:lnTo>
                    <a:lnTo>
                      <a:pt x="1722" y="195"/>
                    </a:lnTo>
                    <a:lnTo>
                      <a:pt x="1728" y="195"/>
                    </a:lnTo>
                    <a:lnTo>
                      <a:pt x="1734" y="195"/>
                    </a:lnTo>
                    <a:lnTo>
                      <a:pt x="1740" y="195"/>
                    </a:lnTo>
                    <a:lnTo>
                      <a:pt x="1746" y="195"/>
                    </a:lnTo>
                    <a:lnTo>
                      <a:pt x="1752" y="195"/>
                    </a:lnTo>
                    <a:lnTo>
                      <a:pt x="1758" y="195"/>
                    </a:lnTo>
                    <a:lnTo>
                      <a:pt x="1764" y="195"/>
                    </a:lnTo>
                    <a:lnTo>
                      <a:pt x="1770" y="195"/>
                    </a:lnTo>
                    <a:lnTo>
                      <a:pt x="1776" y="195"/>
                    </a:lnTo>
                    <a:lnTo>
                      <a:pt x="1782" y="195"/>
                    </a:lnTo>
                    <a:lnTo>
                      <a:pt x="1788" y="195"/>
                    </a:lnTo>
                    <a:lnTo>
                      <a:pt x="1794" y="195"/>
                    </a:lnTo>
                    <a:lnTo>
                      <a:pt x="1800" y="195"/>
                    </a:lnTo>
                    <a:lnTo>
                      <a:pt x="1806" y="195"/>
                    </a:lnTo>
                    <a:lnTo>
                      <a:pt x="1812" y="195"/>
                    </a:lnTo>
                    <a:lnTo>
                      <a:pt x="1818" y="195"/>
                    </a:lnTo>
                    <a:lnTo>
                      <a:pt x="1824" y="195"/>
                    </a:lnTo>
                    <a:lnTo>
                      <a:pt x="1830" y="195"/>
                    </a:lnTo>
                    <a:lnTo>
                      <a:pt x="1836" y="195"/>
                    </a:lnTo>
                    <a:lnTo>
                      <a:pt x="1842" y="195"/>
                    </a:lnTo>
                    <a:lnTo>
                      <a:pt x="1848" y="195"/>
                    </a:lnTo>
                    <a:lnTo>
                      <a:pt x="1854" y="195"/>
                    </a:lnTo>
                    <a:lnTo>
                      <a:pt x="1860" y="195"/>
                    </a:lnTo>
                    <a:lnTo>
                      <a:pt x="1866" y="195"/>
                    </a:lnTo>
                    <a:lnTo>
                      <a:pt x="1872" y="195"/>
                    </a:lnTo>
                    <a:lnTo>
                      <a:pt x="1878" y="195"/>
                    </a:lnTo>
                    <a:lnTo>
                      <a:pt x="1884" y="195"/>
                    </a:lnTo>
                    <a:lnTo>
                      <a:pt x="1890" y="195"/>
                    </a:lnTo>
                    <a:lnTo>
                      <a:pt x="1896" y="195"/>
                    </a:lnTo>
                    <a:lnTo>
                      <a:pt x="1902" y="195"/>
                    </a:lnTo>
                    <a:lnTo>
                      <a:pt x="1908" y="195"/>
                    </a:lnTo>
                    <a:lnTo>
                      <a:pt x="1914" y="195"/>
                    </a:lnTo>
                    <a:lnTo>
                      <a:pt x="1920" y="195"/>
                    </a:lnTo>
                    <a:lnTo>
                      <a:pt x="1926" y="195"/>
                    </a:lnTo>
                    <a:lnTo>
                      <a:pt x="1932" y="195"/>
                    </a:lnTo>
                    <a:lnTo>
                      <a:pt x="1938" y="195"/>
                    </a:lnTo>
                    <a:lnTo>
                      <a:pt x="1944" y="195"/>
                    </a:lnTo>
                    <a:lnTo>
                      <a:pt x="1950" y="195"/>
                    </a:lnTo>
                    <a:lnTo>
                      <a:pt x="1956" y="195"/>
                    </a:lnTo>
                    <a:lnTo>
                      <a:pt x="1962" y="195"/>
                    </a:lnTo>
                    <a:lnTo>
                      <a:pt x="1968" y="195"/>
                    </a:lnTo>
                    <a:lnTo>
                      <a:pt x="1974" y="195"/>
                    </a:lnTo>
                    <a:lnTo>
                      <a:pt x="1980" y="195"/>
                    </a:lnTo>
                    <a:lnTo>
                      <a:pt x="1986" y="195"/>
                    </a:lnTo>
                    <a:lnTo>
                      <a:pt x="1992" y="195"/>
                    </a:lnTo>
                    <a:lnTo>
                      <a:pt x="1998" y="195"/>
                    </a:lnTo>
                    <a:lnTo>
                      <a:pt x="2004" y="195"/>
                    </a:lnTo>
                    <a:lnTo>
                      <a:pt x="2010" y="195"/>
                    </a:lnTo>
                    <a:lnTo>
                      <a:pt x="2016" y="195"/>
                    </a:lnTo>
                    <a:lnTo>
                      <a:pt x="2022" y="195"/>
                    </a:lnTo>
                    <a:lnTo>
                      <a:pt x="2028" y="195"/>
                    </a:lnTo>
                    <a:lnTo>
                      <a:pt x="2034" y="195"/>
                    </a:lnTo>
                    <a:lnTo>
                      <a:pt x="2040" y="195"/>
                    </a:lnTo>
                    <a:lnTo>
                      <a:pt x="2046" y="195"/>
                    </a:lnTo>
                    <a:lnTo>
                      <a:pt x="2052" y="195"/>
                    </a:lnTo>
                    <a:lnTo>
                      <a:pt x="2058" y="195"/>
                    </a:lnTo>
                    <a:lnTo>
                      <a:pt x="2064" y="195"/>
                    </a:lnTo>
                    <a:lnTo>
                      <a:pt x="2070" y="195"/>
                    </a:lnTo>
                    <a:lnTo>
                      <a:pt x="2076" y="195"/>
                    </a:lnTo>
                    <a:lnTo>
                      <a:pt x="2082" y="195"/>
                    </a:lnTo>
                    <a:lnTo>
                      <a:pt x="2088" y="195"/>
                    </a:lnTo>
                    <a:lnTo>
                      <a:pt x="2094" y="195"/>
                    </a:lnTo>
                    <a:lnTo>
                      <a:pt x="2100" y="195"/>
                    </a:lnTo>
                    <a:lnTo>
                      <a:pt x="2106" y="195"/>
                    </a:lnTo>
                    <a:lnTo>
                      <a:pt x="2112" y="195"/>
                    </a:lnTo>
                    <a:lnTo>
                      <a:pt x="2118" y="195"/>
                    </a:lnTo>
                    <a:lnTo>
                      <a:pt x="2124" y="195"/>
                    </a:lnTo>
                    <a:lnTo>
                      <a:pt x="2130" y="195"/>
                    </a:lnTo>
                    <a:lnTo>
                      <a:pt x="2136" y="195"/>
                    </a:lnTo>
                    <a:lnTo>
                      <a:pt x="2142" y="195"/>
                    </a:lnTo>
                    <a:lnTo>
                      <a:pt x="2148" y="195"/>
                    </a:lnTo>
                    <a:lnTo>
                      <a:pt x="2154" y="195"/>
                    </a:lnTo>
                    <a:lnTo>
                      <a:pt x="2160" y="195"/>
                    </a:lnTo>
                    <a:lnTo>
                      <a:pt x="2166" y="195"/>
                    </a:lnTo>
                    <a:lnTo>
                      <a:pt x="2172" y="195"/>
                    </a:lnTo>
                    <a:lnTo>
                      <a:pt x="2178" y="195"/>
                    </a:lnTo>
                    <a:lnTo>
                      <a:pt x="2184" y="195"/>
                    </a:lnTo>
                    <a:lnTo>
                      <a:pt x="2190" y="195"/>
                    </a:lnTo>
                    <a:lnTo>
                      <a:pt x="2196" y="195"/>
                    </a:lnTo>
                    <a:lnTo>
                      <a:pt x="2202" y="195"/>
                    </a:lnTo>
                    <a:lnTo>
                      <a:pt x="2208" y="195"/>
                    </a:lnTo>
                    <a:lnTo>
                      <a:pt x="2214" y="195"/>
                    </a:lnTo>
                    <a:lnTo>
                      <a:pt x="2220" y="195"/>
                    </a:lnTo>
                    <a:lnTo>
                      <a:pt x="2226" y="195"/>
                    </a:lnTo>
                    <a:lnTo>
                      <a:pt x="2232" y="195"/>
                    </a:lnTo>
                    <a:lnTo>
                      <a:pt x="2238" y="195"/>
                    </a:lnTo>
                    <a:lnTo>
                      <a:pt x="2244" y="195"/>
                    </a:lnTo>
                    <a:lnTo>
                      <a:pt x="2250" y="195"/>
                    </a:lnTo>
                    <a:lnTo>
                      <a:pt x="2256" y="195"/>
                    </a:lnTo>
                    <a:lnTo>
                      <a:pt x="2262" y="195"/>
                    </a:lnTo>
                    <a:lnTo>
                      <a:pt x="2268" y="195"/>
                    </a:lnTo>
                    <a:lnTo>
                      <a:pt x="2274" y="195"/>
                    </a:lnTo>
                    <a:lnTo>
                      <a:pt x="2280" y="195"/>
                    </a:lnTo>
                    <a:lnTo>
                      <a:pt x="2286" y="195"/>
                    </a:lnTo>
                    <a:lnTo>
                      <a:pt x="2292" y="195"/>
                    </a:lnTo>
                    <a:lnTo>
                      <a:pt x="2298" y="195"/>
                    </a:lnTo>
                    <a:lnTo>
                      <a:pt x="2304" y="195"/>
                    </a:lnTo>
                    <a:lnTo>
                      <a:pt x="2310" y="195"/>
                    </a:lnTo>
                    <a:lnTo>
                      <a:pt x="2316" y="195"/>
                    </a:lnTo>
                    <a:lnTo>
                      <a:pt x="2322" y="195"/>
                    </a:lnTo>
                    <a:lnTo>
                      <a:pt x="2328" y="195"/>
                    </a:lnTo>
                    <a:lnTo>
                      <a:pt x="2334" y="195"/>
                    </a:lnTo>
                    <a:lnTo>
                      <a:pt x="2340" y="195"/>
                    </a:lnTo>
                    <a:lnTo>
                      <a:pt x="2346" y="195"/>
                    </a:lnTo>
                    <a:lnTo>
                      <a:pt x="2352" y="195"/>
                    </a:lnTo>
                    <a:lnTo>
                      <a:pt x="2358" y="195"/>
                    </a:lnTo>
                    <a:lnTo>
                      <a:pt x="2364" y="195"/>
                    </a:lnTo>
                    <a:lnTo>
                      <a:pt x="2370" y="195"/>
                    </a:lnTo>
                    <a:lnTo>
                      <a:pt x="2376" y="195"/>
                    </a:lnTo>
                    <a:lnTo>
                      <a:pt x="2382" y="195"/>
                    </a:lnTo>
                    <a:lnTo>
                      <a:pt x="2388" y="195"/>
                    </a:lnTo>
                    <a:lnTo>
                      <a:pt x="2394" y="195"/>
                    </a:lnTo>
                    <a:lnTo>
                      <a:pt x="2400" y="195"/>
                    </a:lnTo>
                    <a:lnTo>
                      <a:pt x="2406" y="195"/>
                    </a:lnTo>
                    <a:lnTo>
                      <a:pt x="2412" y="195"/>
                    </a:lnTo>
                    <a:lnTo>
                      <a:pt x="2418" y="195"/>
                    </a:lnTo>
                    <a:lnTo>
                      <a:pt x="2424" y="195"/>
                    </a:lnTo>
                    <a:lnTo>
                      <a:pt x="2430" y="195"/>
                    </a:lnTo>
                    <a:lnTo>
                      <a:pt x="2436" y="195"/>
                    </a:lnTo>
                    <a:lnTo>
                      <a:pt x="2442" y="195"/>
                    </a:lnTo>
                    <a:lnTo>
                      <a:pt x="2448" y="195"/>
                    </a:lnTo>
                    <a:lnTo>
                      <a:pt x="2454" y="195"/>
                    </a:lnTo>
                    <a:lnTo>
                      <a:pt x="2460" y="195"/>
                    </a:lnTo>
                    <a:lnTo>
                      <a:pt x="2466" y="195"/>
                    </a:lnTo>
                    <a:lnTo>
                      <a:pt x="2472" y="195"/>
                    </a:lnTo>
                    <a:lnTo>
                      <a:pt x="2478" y="195"/>
                    </a:lnTo>
                    <a:lnTo>
                      <a:pt x="2484" y="195"/>
                    </a:lnTo>
                    <a:lnTo>
                      <a:pt x="2490" y="195"/>
                    </a:lnTo>
                    <a:lnTo>
                      <a:pt x="2496" y="195"/>
                    </a:lnTo>
                    <a:lnTo>
                      <a:pt x="2502" y="195"/>
                    </a:lnTo>
                    <a:lnTo>
                      <a:pt x="2508" y="195"/>
                    </a:lnTo>
                    <a:lnTo>
                      <a:pt x="2514" y="195"/>
                    </a:lnTo>
                    <a:lnTo>
                      <a:pt x="2520" y="195"/>
                    </a:lnTo>
                    <a:lnTo>
                      <a:pt x="2526" y="195"/>
                    </a:lnTo>
                    <a:lnTo>
                      <a:pt x="2532" y="195"/>
                    </a:lnTo>
                    <a:lnTo>
                      <a:pt x="2538" y="195"/>
                    </a:lnTo>
                    <a:lnTo>
                      <a:pt x="2544" y="195"/>
                    </a:lnTo>
                    <a:lnTo>
                      <a:pt x="2550" y="195"/>
                    </a:lnTo>
                    <a:lnTo>
                      <a:pt x="2556" y="195"/>
                    </a:lnTo>
                    <a:lnTo>
                      <a:pt x="2562" y="195"/>
                    </a:lnTo>
                    <a:lnTo>
                      <a:pt x="2568" y="195"/>
                    </a:lnTo>
                    <a:lnTo>
                      <a:pt x="2574" y="195"/>
                    </a:lnTo>
                    <a:lnTo>
                      <a:pt x="2580" y="195"/>
                    </a:lnTo>
                    <a:lnTo>
                      <a:pt x="2586" y="195"/>
                    </a:lnTo>
                    <a:lnTo>
                      <a:pt x="2592" y="195"/>
                    </a:lnTo>
                    <a:lnTo>
                      <a:pt x="2598" y="195"/>
                    </a:lnTo>
                    <a:lnTo>
                      <a:pt x="2604" y="195"/>
                    </a:lnTo>
                    <a:lnTo>
                      <a:pt x="2604" y="190"/>
                    </a:lnTo>
                    <a:lnTo>
                      <a:pt x="2610" y="190"/>
                    </a:lnTo>
                    <a:lnTo>
                      <a:pt x="2616" y="190"/>
                    </a:lnTo>
                    <a:lnTo>
                      <a:pt x="2622" y="190"/>
                    </a:lnTo>
                    <a:lnTo>
                      <a:pt x="2628" y="190"/>
                    </a:lnTo>
                    <a:lnTo>
                      <a:pt x="2634" y="190"/>
                    </a:lnTo>
                    <a:lnTo>
                      <a:pt x="2640" y="190"/>
                    </a:lnTo>
                    <a:lnTo>
                      <a:pt x="2646" y="190"/>
                    </a:lnTo>
                    <a:lnTo>
                      <a:pt x="2652" y="190"/>
                    </a:lnTo>
                    <a:lnTo>
                      <a:pt x="2658" y="190"/>
                    </a:lnTo>
                    <a:lnTo>
                      <a:pt x="2664" y="190"/>
                    </a:lnTo>
                    <a:lnTo>
                      <a:pt x="2670" y="190"/>
                    </a:lnTo>
                    <a:lnTo>
                      <a:pt x="2676" y="190"/>
                    </a:lnTo>
                    <a:lnTo>
                      <a:pt x="2682" y="190"/>
                    </a:lnTo>
                    <a:lnTo>
                      <a:pt x="2688" y="190"/>
                    </a:lnTo>
                    <a:lnTo>
                      <a:pt x="2694" y="190"/>
                    </a:lnTo>
                    <a:lnTo>
                      <a:pt x="2700" y="190"/>
                    </a:lnTo>
                    <a:lnTo>
                      <a:pt x="2706" y="190"/>
                    </a:lnTo>
                    <a:lnTo>
                      <a:pt x="2712" y="190"/>
                    </a:lnTo>
                    <a:lnTo>
                      <a:pt x="2718" y="190"/>
                    </a:lnTo>
                    <a:lnTo>
                      <a:pt x="2724" y="190"/>
                    </a:lnTo>
                    <a:lnTo>
                      <a:pt x="2730" y="190"/>
                    </a:lnTo>
                    <a:lnTo>
                      <a:pt x="2736" y="190"/>
                    </a:lnTo>
                    <a:lnTo>
                      <a:pt x="2742" y="190"/>
                    </a:lnTo>
                    <a:lnTo>
                      <a:pt x="2748" y="190"/>
                    </a:lnTo>
                    <a:lnTo>
                      <a:pt x="2754" y="190"/>
                    </a:lnTo>
                    <a:lnTo>
                      <a:pt x="2760" y="190"/>
                    </a:lnTo>
                    <a:lnTo>
                      <a:pt x="2766" y="190"/>
                    </a:lnTo>
                    <a:lnTo>
                      <a:pt x="2772" y="190"/>
                    </a:lnTo>
                    <a:lnTo>
                      <a:pt x="2778" y="190"/>
                    </a:lnTo>
                    <a:lnTo>
                      <a:pt x="2784" y="190"/>
                    </a:lnTo>
                    <a:lnTo>
                      <a:pt x="2790" y="190"/>
                    </a:lnTo>
                    <a:lnTo>
                      <a:pt x="2796" y="190"/>
                    </a:lnTo>
                    <a:lnTo>
                      <a:pt x="2802" y="190"/>
                    </a:lnTo>
                    <a:lnTo>
                      <a:pt x="2808" y="190"/>
                    </a:lnTo>
                    <a:lnTo>
                      <a:pt x="2814" y="190"/>
                    </a:lnTo>
                    <a:lnTo>
                      <a:pt x="2820" y="190"/>
                    </a:lnTo>
                    <a:lnTo>
                      <a:pt x="2826" y="190"/>
                    </a:lnTo>
                    <a:lnTo>
                      <a:pt x="2832" y="190"/>
                    </a:lnTo>
                    <a:lnTo>
                      <a:pt x="2838" y="190"/>
                    </a:lnTo>
                    <a:lnTo>
                      <a:pt x="2844" y="190"/>
                    </a:lnTo>
                    <a:lnTo>
                      <a:pt x="2850" y="190"/>
                    </a:lnTo>
                    <a:lnTo>
                      <a:pt x="2856" y="190"/>
                    </a:lnTo>
                    <a:lnTo>
                      <a:pt x="2862" y="190"/>
                    </a:lnTo>
                    <a:lnTo>
                      <a:pt x="2868" y="190"/>
                    </a:lnTo>
                    <a:lnTo>
                      <a:pt x="2874" y="190"/>
                    </a:lnTo>
                    <a:lnTo>
                      <a:pt x="2880" y="190"/>
                    </a:lnTo>
                    <a:lnTo>
                      <a:pt x="2886" y="190"/>
                    </a:lnTo>
                    <a:lnTo>
                      <a:pt x="2892" y="190"/>
                    </a:lnTo>
                    <a:lnTo>
                      <a:pt x="2898" y="190"/>
                    </a:lnTo>
                    <a:lnTo>
                      <a:pt x="2904" y="190"/>
                    </a:lnTo>
                    <a:lnTo>
                      <a:pt x="2910" y="190"/>
                    </a:lnTo>
                    <a:lnTo>
                      <a:pt x="2916" y="190"/>
                    </a:lnTo>
                    <a:lnTo>
                      <a:pt x="2922" y="190"/>
                    </a:lnTo>
                    <a:lnTo>
                      <a:pt x="2928" y="190"/>
                    </a:lnTo>
                    <a:lnTo>
                      <a:pt x="2934" y="190"/>
                    </a:lnTo>
                    <a:lnTo>
                      <a:pt x="2940" y="190"/>
                    </a:lnTo>
                    <a:lnTo>
                      <a:pt x="2946" y="190"/>
                    </a:lnTo>
                    <a:lnTo>
                      <a:pt x="2952" y="190"/>
                    </a:lnTo>
                    <a:lnTo>
                      <a:pt x="2958" y="190"/>
                    </a:lnTo>
                    <a:lnTo>
                      <a:pt x="2964" y="190"/>
                    </a:lnTo>
                    <a:lnTo>
                      <a:pt x="2970" y="190"/>
                    </a:lnTo>
                    <a:lnTo>
                      <a:pt x="2976" y="190"/>
                    </a:lnTo>
                    <a:lnTo>
                      <a:pt x="2982" y="190"/>
                    </a:lnTo>
                    <a:lnTo>
                      <a:pt x="2988" y="190"/>
                    </a:lnTo>
                    <a:lnTo>
                      <a:pt x="2994" y="190"/>
                    </a:lnTo>
                    <a:lnTo>
                      <a:pt x="3000" y="190"/>
                    </a:lnTo>
                    <a:lnTo>
                      <a:pt x="3006" y="190"/>
                    </a:lnTo>
                    <a:lnTo>
                      <a:pt x="3012" y="190"/>
                    </a:lnTo>
                    <a:lnTo>
                      <a:pt x="3018" y="190"/>
                    </a:lnTo>
                    <a:lnTo>
                      <a:pt x="3024" y="190"/>
                    </a:lnTo>
                    <a:lnTo>
                      <a:pt x="3030" y="190"/>
                    </a:lnTo>
                    <a:lnTo>
                      <a:pt x="3036" y="190"/>
                    </a:lnTo>
                    <a:lnTo>
                      <a:pt x="3042" y="190"/>
                    </a:lnTo>
                    <a:lnTo>
                      <a:pt x="3048" y="190"/>
                    </a:lnTo>
                    <a:lnTo>
                      <a:pt x="3054" y="190"/>
                    </a:lnTo>
                    <a:lnTo>
                      <a:pt x="3060" y="190"/>
                    </a:lnTo>
                    <a:lnTo>
                      <a:pt x="3066" y="190"/>
                    </a:lnTo>
                    <a:lnTo>
                      <a:pt x="3072" y="190"/>
                    </a:lnTo>
                    <a:lnTo>
                      <a:pt x="3078" y="190"/>
                    </a:lnTo>
                    <a:lnTo>
                      <a:pt x="3084" y="190"/>
                    </a:lnTo>
                    <a:lnTo>
                      <a:pt x="3090" y="190"/>
                    </a:lnTo>
                    <a:lnTo>
                      <a:pt x="3096" y="190"/>
                    </a:lnTo>
                    <a:lnTo>
                      <a:pt x="3102" y="190"/>
                    </a:lnTo>
                    <a:lnTo>
                      <a:pt x="3108" y="190"/>
                    </a:lnTo>
                    <a:lnTo>
                      <a:pt x="3114" y="190"/>
                    </a:lnTo>
                    <a:lnTo>
                      <a:pt x="3120" y="190"/>
                    </a:lnTo>
                    <a:lnTo>
                      <a:pt x="3126" y="190"/>
                    </a:lnTo>
                    <a:lnTo>
                      <a:pt x="3132" y="190"/>
                    </a:lnTo>
                    <a:lnTo>
                      <a:pt x="3138" y="190"/>
                    </a:lnTo>
                    <a:lnTo>
                      <a:pt x="3144" y="190"/>
                    </a:lnTo>
                    <a:lnTo>
                      <a:pt x="3150" y="190"/>
                    </a:lnTo>
                    <a:lnTo>
                      <a:pt x="3156" y="190"/>
                    </a:lnTo>
                    <a:lnTo>
                      <a:pt x="3162" y="190"/>
                    </a:lnTo>
                    <a:lnTo>
                      <a:pt x="3168" y="190"/>
                    </a:lnTo>
                    <a:lnTo>
                      <a:pt x="3174" y="190"/>
                    </a:lnTo>
                    <a:lnTo>
                      <a:pt x="3180" y="190"/>
                    </a:lnTo>
                    <a:lnTo>
                      <a:pt x="3186" y="190"/>
                    </a:lnTo>
                    <a:lnTo>
                      <a:pt x="3192" y="190"/>
                    </a:lnTo>
                    <a:lnTo>
                      <a:pt x="3198" y="190"/>
                    </a:lnTo>
                    <a:lnTo>
                      <a:pt x="3204" y="190"/>
                    </a:lnTo>
                    <a:lnTo>
                      <a:pt x="3210" y="190"/>
                    </a:lnTo>
                    <a:lnTo>
                      <a:pt x="3216" y="190"/>
                    </a:lnTo>
                    <a:lnTo>
                      <a:pt x="3222" y="190"/>
                    </a:lnTo>
                    <a:lnTo>
                      <a:pt x="3228" y="190"/>
                    </a:lnTo>
                    <a:lnTo>
                      <a:pt x="3234" y="190"/>
                    </a:lnTo>
                    <a:lnTo>
                      <a:pt x="3240" y="190"/>
                    </a:lnTo>
                    <a:lnTo>
                      <a:pt x="3246" y="190"/>
                    </a:lnTo>
                    <a:lnTo>
                      <a:pt x="3252" y="190"/>
                    </a:lnTo>
                    <a:lnTo>
                      <a:pt x="3258" y="190"/>
                    </a:lnTo>
                    <a:lnTo>
                      <a:pt x="3264" y="190"/>
                    </a:lnTo>
                    <a:lnTo>
                      <a:pt x="3270" y="190"/>
                    </a:lnTo>
                    <a:lnTo>
                      <a:pt x="3276" y="190"/>
                    </a:lnTo>
                    <a:lnTo>
                      <a:pt x="3282" y="190"/>
                    </a:lnTo>
                    <a:lnTo>
                      <a:pt x="3288" y="190"/>
                    </a:lnTo>
                    <a:lnTo>
                      <a:pt x="3294" y="190"/>
                    </a:lnTo>
                    <a:lnTo>
                      <a:pt x="3300" y="190"/>
                    </a:lnTo>
                    <a:lnTo>
                      <a:pt x="3306" y="190"/>
                    </a:lnTo>
                    <a:lnTo>
                      <a:pt x="3312" y="190"/>
                    </a:lnTo>
                    <a:lnTo>
                      <a:pt x="3318" y="190"/>
                    </a:lnTo>
                    <a:lnTo>
                      <a:pt x="3324" y="190"/>
                    </a:lnTo>
                    <a:lnTo>
                      <a:pt x="3330" y="190"/>
                    </a:lnTo>
                    <a:lnTo>
                      <a:pt x="3336" y="190"/>
                    </a:lnTo>
                    <a:lnTo>
                      <a:pt x="3342" y="190"/>
                    </a:lnTo>
                    <a:lnTo>
                      <a:pt x="3348" y="190"/>
                    </a:lnTo>
                    <a:lnTo>
                      <a:pt x="3354" y="190"/>
                    </a:lnTo>
                    <a:lnTo>
                      <a:pt x="3360" y="190"/>
                    </a:lnTo>
                    <a:lnTo>
                      <a:pt x="3366" y="190"/>
                    </a:lnTo>
                    <a:lnTo>
                      <a:pt x="3372" y="190"/>
                    </a:lnTo>
                    <a:lnTo>
                      <a:pt x="3378" y="190"/>
                    </a:lnTo>
                    <a:lnTo>
                      <a:pt x="3384" y="190"/>
                    </a:lnTo>
                    <a:lnTo>
                      <a:pt x="3390" y="190"/>
                    </a:lnTo>
                    <a:lnTo>
                      <a:pt x="3396" y="190"/>
                    </a:lnTo>
                    <a:lnTo>
                      <a:pt x="3402" y="190"/>
                    </a:lnTo>
                    <a:lnTo>
                      <a:pt x="3408" y="190"/>
                    </a:lnTo>
                    <a:lnTo>
                      <a:pt x="3414" y="190"/>
                    </a:lnTo>
                    <a:lnTo>
                      <a:pt x="3420" y="190"/>
                    </a:lnTo>
                    <a:lnTo>
                      <a:pt x="3426" y="190"/>
                    </a:lnTo>
                    <a:lnTo>
                      <a:pt x="3432" y="190"/>
                    </a:lnTo>
                    <a:lnTo>
                      <a:pt x="3438" y="190"/>
                    </a:lnTo>
                    <a:lnTo>
                      <a:pt x="3444" y="190"/>
                    </a:lnTo>
                    <a:lnTo>
                      <a:pt x="3450" y="190"/>
                    </a:lnTo>
                    <a:lnTo>
                      <a:pt x="3456" y="190"/>
                    </a:lnTo>
                    <a:lnTo>
                      <a:pt x="3462" y="190"/>
                    </a:lnTo>
                    <a:lnTo>
                      <a:pt x="3468" y="190"/>
                    </a:lnTo>
                    <a:lnTo>
                      <a:pt x="3474" y="190"/>
                    </a:lnTo>
                    <a:lnTo>
                      <a:pt x="3480" y="190"/>
                    </a:lnTo>
                    <a:lnTo>
                      <a:pt x="3486" y="190"/>
                    </a:lnTo>
                    <a:lnTo>
                      <a:pt x="3492" y="190"/>
                    </a:lnTo>
                    <a:lnTo>
                      <a:pt x="3498" y="190"/>
                    </a:lnTo>
                    <a:lnTo>
                      <a:pt x="3504" y="190"/>
                    </a:lnTo>
                    <a:lnTo>
                      <a:pt x="3510" y="190"/>
                    </a:lnTo>
                    <a:lnTo>
                      <a:pt x="3516" y="190"/>
                    </a:lnTo>
                    <a:lnTo>
                      <a:pt x="3522" y="190"/>
                    </a:lnTo>
                    <a:lnTo>
                      <a:pt x="3528" y="190"/>
                    </a:lnTo>
                    <a:lnTo>
                      <a:pt x="3534" y="190"/>
                    </a:lnTo>
                    <a:lnTo>
                      <a:pt x="3540" y="190"/>
                    </a:lnTo>
                    <a:lnTo>
                      <a:pt x="3546" y="190"/>
                    </a:lnTo>
                    <a:lnTo>
                      <a:pt x="3552" y="190"/>
                    </a:lnTo>
                    <a:lnTo>
                      <a:pt x="3558" y="190"/>
                    </a:lnTo>
                    <a:lnTo>
                      <a:pt x="3564" y="190"/>
                    </a:lnTo>
                    <a:lnTo>
                      <a:pt x="3570" y="190"/>
                    </a:lnTo>
                    <a:lnTo>
                      <a:pt x="3576" y="190"/>
                    </a:lnTo>
                    <a:lnTo>
                      <a:pt x="3582" y="190"/>
                    </a:lnTo>
                    <a:lnTo>
                      <a:pt x="3588" y="190"/>
                    </a:lnTo>
                    <a:lnTo>
                      <a:pt x="3594" y="190"/>
                    </a:lnTo>
                    <a:lnTo>
                      <a:pt x="3600" y="190"/>
                    </a:lnTo>
                    <a:lnTo>
                      <a:pt x="3606" y="190"/>
                    </a:lnTo>
                    <a:lnTo>
                      <a:pt x="3612" y="190"/>
                    </a:lnTo>
                    <a:lnTo>
                      <a:pt x="3618" y="190"/>
                    </a:lnTo>
                    <a:lnTo>
                      <a:pt x="3624" y="190"/>
                    </a:lnTo>
                    <a:lnTo>
                      <a:pt x="3630" y="190"/>
                    </a:lnTo>
                    <a:lnTo>
                      <a:pt x="3636" y="190"/>
                    </a:lnTo>
                    <a:lnTo>
                      <a:pt x="3642" y="190"/>
                    </a:lnTo>
                    <a:lnTo>
                      <a:pt x="3648" y="190"/>
                    </a:lnTo>
                    <a:lnTo>
                      <a:pt x="3654" y="190"/>
                    </a:lnTo>
                    <a:lnTo>
                      <a:pt x="3660" y="190"/>
                    </a:lnTo>
                    <a:lnTo>
                      <a:pt x="3666" y="190"/>
                    </a:lnTo>
                    <a:lnTo>
                      <a:pt x="3672" y="190"/>
                    </a:lnTo>
                    <a:lnTo>
                      <a:pt x="3678" y="190"/>
                    </a:lnTo>
                    <a:lnTo>
                      <a:pt x="3684" y="190"/>
                    </a:lnTo>
                    <a:lnTo>
                      <a:pt x="3690" y="190"/>
                    </a:lnTo>
                    <a:lnTo>
                      <a:pt x="3696" y="190"/>
                    </a:lnTo>
                    <a:lnTo>
                      <a:pt x="3702" y="190"/>
                    </a:lnTo>
                    <a:lnTo>
                      <a:pt x="3708" y="190"/>
                    </a:lnTo>
                    <a:lnTo>
                      <a:pt x="3714" y="190"/>
                    </a:lnTo>
                    <a:lnTo>
                      <a:pt x="3720" y="190"/>
                    </a:lnTo>
                    <a:lnTo>
                      <a:pt x="3726" y="190"/>
                    </a:lnTo>
                    <a:lnTo>
                      <a:pt x="3732" y="190"/>
                    </a:lnTo>
                    <a:lnTo>
                      <a:pt x="3738" y="195"/>
                    </a:lnTo>
                    <a:lnTo>
                      <a:pt x="3744" y="195"/>
                    </a:lnTo>
                    <a:lnTo>
                      <a:pt x="3750" y="195"/>
                    </a:lnTo>
                    <a:lnTo>
                      <a:pt x="3756" y="195"/>
                    </a:lnTo>
                    <a:lnTo>
                      <a:pt x="3762" y="195"/>
                    </a:lnTo>
                    <a:lnTo>
                      <a:pt x="3768" y="195"/>
                    </a:lnTo>
                    <a:lnTo>
                      <a:pt x="3774" y="195"/>
                    </a:lnTo>
                    <a:lnTo>
                      <a:pt x="3780" y="195"/>
                    </a:lnTo>
                    <a:lnTo>
                      <a:pt x="3786" y="195"/>
                    </a:lnTo>
                    <a:lnTo>
                      <a:pt x="3792" y="195"/>
                    </a:lnTo>
                    <a:lnTo>
                      <a:pt x="3798" y="195"/>
                    </a:lnTo>
                    <a:lnTo>
                      <a:pt x="3804" y="195"/>
                    </a:lnTo>
                    <a:lnTo>
                      <a:pt x="3810" y="195"/>
                    </a:lnTo>
                    <a:lnTo>
                      <a:pt x="3816" y="195"/>
                    </a:lnTo>
                    <a:lnTo>
                      <a:pt x="3822" y="195"/>
                    </a:lnTo>
                    <a:lnTo>
                      <a:pt x="3828" y="195"/>
                    </a:lnTo>
                    <a:lnTo>
                      <a:pt x="3834" y="195"/>
                    </a:lnTo>
                    <a:lnTo>
                      <a:pt x="3840" y="195"/>
                    </a:lnTo>
                    <a:lnTo>
                      <a:pt x="3846" y="195"/>
                    </a:lnTo>
                    <a:lnTo>
                      <a:pt x="3852" y="195"/>
                    </a:lnTo>
                    <a:lnTo>
                      <a:pt x="3858" y="195"/>
                    </a:lnTo>
                    <a:lnTo>
                      <a:pt x="3864" y="195"/>
                    </a:lnTo>
                    <a:lnTo>
                      <a:pt x="3870" y="195"/>
                    </a:lnTo>
                    <a:lnTo>
                      <a:pt x="3876" y="195"/>
                    </a:lnTo>
                    <a:lnTo>
                      <a:pt x="3882" y="195"/>
                    </a:lnTo>
                    <a:lnTo>
                      <a:pt x="3888" y="195"/>
                    </a:lnTo>
                    <a:lnTo>
                      <a:pt x="3894" y="195"/>
                    </a:lnTo>
                    <a:lnTo>
                      <a:pt x="3900" y="195"/>
                    </a:lnTo>
                    <a:lnTo>
                      <a:pt x="3906" y="195"/>
                    </a:lnTo>
                    <a:lnTo>
                      <a:pt x="3912" y="195"/>
                    </a:lnTo>
                    <a:lnTo>
                      <a:pt x="3918" y="195"/>
                    </a:lnTo>
                    <a:lnTo>
                      <a:pt x="3924" y="195"/>
                    </a:lnTo>
                    <a:lnTo>
                      <a:pt x="3930" y="195"/>
                    </a:lnTo>
                    <a:lnTo>
                      <a:pt x="3936" y="195"/>
                    </a:lnTo>
                    <a:lnTo>
                      <a:pt x="3942" y="195"/>
                    </a:lnTo>
                    <a:lnTo>
                      <a:pt x="3948" y="195"/>
                    </a:lnTo>
                    <a:lnTo>
                      <a:pt x="3954" y="195"/>
                    </a:lnTo>
                    <a:lnTo>
                      <a:pt x="3960" y="195"/>
                    </a:lnTo>
                    <a:lnTo>
                      <a:pt x="3966" y="195"/>
                    </a:lnTo>
                    <a:lnTo>
                      <a:pt x="3972" y="195"/>
                    </a:lnTo>
                    <a:lnTo>
                      <a:pt x="3978" y="195"/>
                    </a:lnTo>
                    <a:lnTo>
                      <a:pt x="3984" y="195"/>
                    </a:lnTo>
                    <a:lnTo>
                      <a:pt x="3990" y="195"/>
                    </a:lnTo>
                    <a:lnTo>
                      <a:pt x="3996" y="195"/>
                    </a:lnTo>
                    <a:lnTo>
                      <a:pt x="4002" y="195"/>
                    </a:lnTo>
                    <a:lnTo>
                      <a:pt x="4008" y="195"/>
                    </a:lnTo>
                    <a:lnTo>
                      <a:pt x="4014" y="195"/>
                    </a:lnTo>
                    <a:lnTo>
                      <a:pt x="4020" y="195"/>
                    </a:lnTo>
                    <a:lnTo>
                      <a:pt x="4026" y="195"/>
                    </a:lnTo>
                    <a:lnTo>
                      <a:pt x="4032" y="195"/>
                    </a:lnTo>
                    <a:lnTo>
                      <a:pt x="4038" y="195"/>
                    </a:lnTo>
                    <a:lnTo>
                      <a:pt x="4044" y="195"/>
                    </a:lnTo>
                    <a:lnTo>
                      <a:pt x="4050" y="195"/>
                    </a:lnTo>
                    <a:lnTo>
                      <a:pt x="4056" y="195"/>
                    </a:lnTo>
                    <a:lnTo>
                      <a:pt x="4062" y="195"/>
                    </a:lnTo>
                    <a:lnTo>
                      <a:pt x="4068" y="195"/>
                    </a:lnTo>
                    <a:lnTo>
                      <a:pt x="4074" y="195"/>
                    </a:lnTo>
                    <a:lnTo>
                      <a:pt x="4080" y="195"/>
                    </a:lnTo>
                    <a:lnTo>
                      <a:pt x="4086" y="195"/>
                    </a:lnTo>
                    <a:lnTo>
                      <a:pt x="4092" y="195"/>
                    </a:lnTo>
                    <a:lnTo>
                      <a:pt x="4098" y="195"/>
                    </a:lnTo>
                    <a:lnTo>
                      <a:pt x="4104" y="195"/>
                    </a:lnTo>
                    <a:lnTo>
                      <a:pt x="4110" y="195"/>
                    </a:lnTo>
                    <a:lnTo>
                      <a:pt x="4116" y="195"/>
                    </a:lnTo>
                    <a:lnTo>
                      <a:pt x="4122" y="195"/>
                    </a:lnTo>
                    <a:lnTo>
                      <a:pt x="4128" y="195"/>
                    </a:lnTo>
                    <a:lnTo>
                      <a:pt x="4134" y="195"/>
                    </a:lnTo>
                    <a:lnTo>
                      <a:pt x="4140" y="195"/>
                    </a:lnTo>
                    <a:lnTo>
                      <a:pt x="4146" y="195"/>
                    </a:lnTo>
                    <a:lnTo>
                      <a:pt x="4152" y="195"/>
                    </a:lnTo>
                    <a:lnTo>
                      <a:pt x="4158" y="195"/>
                    </a:lnTo>
                    <a:lnTo>
                      <a:pt x="4164" y="195"/>
                    </a:lnTo>
                    <a:lnTo>
                      <a:pt x="4170" y="195"/>
                    </a:lnTo>
                    <a:lnTo>
                      <a:pt x="4176" y="195"/>
                    </a:lnTo>
                    <a:lnTo>
                      <a:pt x="4182" y="195"/>
                    </a:lnTo>
                    <a:lnTo>
                      <a:pt x="4188" y="195"/>
                    </a:lnTo>
                    <a:lnTo>
                      <a:pt x="4194" y="195"/>
                    </a:lnTo>
                    <a:lnTo>
                      <a:pt x="4200" y="195"/>
                    </a:lnTo>
                    <a:lnTo>
                      <a:pt x="4206" y="195"/>
                    </a:lnTo>
                    <a:lnTo>
                      <a:pt x="4212" y="195"/>
                    </a:lnTo>
                    <a:lnTo>
                      <a:pt x="4218" y="195"/>
                    </a:lnTo>
                    <a:lnTo>
                      <a:pt x="4224" y="195"/>
                    </a:lnTo>
                    <a:lnTo>
                      <a:pt x="4230" y="195"/>
                    </a:lnTo>
                    <a:lnTo>
                      <a:pt x="4236" y="195"/>
                    </a:lnTo>
                    <a:lnTo>
                      <a:pt x="4242" y="195"/>
                    </a:lnTo>
                    <a:lnTo>
                      <a:pt x="4248" y="195"/>
                    </a:lnTo>
                    <a:lnTo>
                      <a:pt x="4254" y="195"/>
                    </a:lnTo>
                    <a:lnTo>
                      <a:pt x="4260" y="195"/>
                    </a:lnTo>
                    <a:lnTo>
                      <a:pt x="4266" y="195"/>
                    </a:lnTo>
                    <a:lnTo>
                      <a:pt x="4266" y="190"/>
                    </a:lnTo>
                    <a:lnTo>
                      <a:pt x="4272" y="190"/>
                    </a:lnTo>
                    <a:lnTo>
                      <a:pt x="4278" y="190"/>
                    </a:lnTo>
                    <a:lnTo>
                      <a:pt x="4284" y="190"/>
                    </a:lnTo>
                    <a:lnTo>
                      <a:pt x="4290" y="190"/>
                    </a:lnTo>
                    <a:lnTo>
                      <a:pt x="4290" y="186"/>
                    </a:lnTo>
                    <a:lnTo>
                      <a:pt x="4296" y="186"/>
                    </a:lnTo>
                    <a:lnTo>
                      <a:pt x="4302" y="186"/>
                    </a:lnTo>
                    <a:lnTo>
                      <a:pt x="4302" y="181"/>
                    </a:lnTo>
                    <a:lnTo>
                      <a:pt x="4308" y="181"/>
                    </a:lnTo>
                    <a:lnTo>
                      <a:pt x="4308" y="176"/>
                    </a:lnTo>
                    <a:lnTo>
                      <a:pt x="4314" y="176"/>
                    </a:lnTo>
                    <a:lnTo>
                      <a:pt x="4320" y="176"/>
                    </a:lnTo>
                    <a:lnTo>
                      <a:pt x="4320" y="171"/>
                    </a:lnTo>
                    <a:lnTo>
                      <a:pt x="4326" y="171"/>
                    </a:lnTo>
                    <a:lnTo>
                      <a:pt x="4326" y="167"/>
                    </a:lnTo>
                    <a:lnTo>
                      <a:pt x="4332" y="167"/>
                    </a:lnTo>
                    <a:lnTo>
                      <a:pt x="4332" y="162"/>
                    </a:lnTo>
                    <a:lnTo>
                      <a:pt x="4338" y="162"/>
                    </a:lnTo>
                    <a:lnTo>
                      <a:pt x="4338" y="157"/>
                    </a:lnTo>
                    <a:lnTo>
                      <a:pt x="4344" y="157"/>
                    </a:lnTo>
                    <a:lnTo>
                      <a:pt x="4344" y="152"/>
                    </a:lnTo>
                    <a:lnTo>
                      <a:pt x="4350" y="148"/>
                    </a:lnTo>
                    <a:lnTo>
                      <a:pt x="4350" y="143"/>
                    </a:lnTo>
                    <a:lnTo>
                      <a:pt x="4356" y="143"/>
                    </a:lnTo>
                    <a:lnTo>
                      <a:pt x="4356" y="138"/>
                    </a:lnTo>
                    <a:lnTo>
                      <a:pt x="4362" y="138"/>
                    </a:lnTo>
                    <a:lnTo>
                      <a:pt x="4362" y="133"/>
                    </a:lnTo>
                    <a:lnTo>
                      <a:pt x="4368" y="133"/>
                    </a:lnTo>
                    <a:lnTo>
                      <a:pt x="4368" y="129"/>
                    </a:lnTo>
                    <a:lnTo>
                      <a:pt x="4374" y="129"/>
                    </a:lnTo>
                    <a:lnTo>
                      <a:pt x="4374" y="124"/>
                    </a:lnTo>
                    <a:lnTo>
                      <a:pt x="4374" y="119"/>
                    </a:lnTo>
                    <a:lnTo>
                      <a:pt x="4380" y="119"/>
                    </a:lnTo>
                    <a:lnTo>
                      <a:pt x="4380" y="114"/>
                    </a:lnTo>
                    <a:lnTo>
                      <a:pt x="4386" y="114"/>
                    </a:lnTo>
                    <a:lnTo>
                      <a:pt x="4386" y="110"/>
                    </a:lnTo>
                    <a:lnTo>
                      <a:pt x="4392" y="110"/>
                    </a:lnTo>
                    <a:lnTo>
                      <a:pt x="4392" y="105"/>
                    </a:lnTo>
                    <a:lnTo>
                      <a:pt x="4398" y="105"/>
                    </a:lnTo>
                    <a:lnTo>
                      <a:pt x="4398" y="100"/>
                    </a:lnTo>
                    <a:lnTo>
                      <a:pt x="4404" y="100"/>
                    </a:lnTo>
                    <a:lnTo>
                      <a:pt x="4404" y="95"/>
                    </a:lnTo>
                    <a:lnTo>
                      <a:pt x="4404" y="91"/>
                    </a:lnTo>
                    <a:lnTo>
                      <a:pt x="4410" y="91"/>
                    </a:lnTo>
                    <a:lnTo>
                      <a:pt x="4410" y="86"/>
                    </a:lnTo>
                    <a:lnTo>
                      <a:pt x="4416" y="86"/>
                    </a:lnTo>
                    <a:lnTo>
                      <a:pt x="4416" y="81"/>
                    </a:lnTo>
                    <a:lnTo>
                      <a:pt x="4422" y="81"/>
                    </a:lnTo>
                    <a:lnTo>
                      <a:pt x="4422" y="76"/>
                    </a:lnTo>
                    <a:lnTo>
                      <a:pt x="4428" y="76"/>
                    </a:lnTo>
                    <a:lnTo>
                      <a:pt x="4428" y="71"/>
                    </a:lnTo>
                    <a:lnTo>
                      <a:pt x="4428" y="67"/>
                    </a:lnTo>
                    <a:lnTo>
                      <a:pt x="4434" y="67"/>
                    </a:lnTo>
                    <a:lnTo>
                      <a:pt x="4434" y="62"/>
                    </a:lnTo>
                    <a:lnTo>
                      <a:pt x="4440" y="62"/>
                    </a:lnTo>
                    <a:lnTo>
                      <a:pt x="4440" y="57"/>
                    </a:lnTo>
                    <a:lnTo>
                      <a:pt x="4446" y="57"/>
                    </a:lnTo>
                    <a:lnTo>
                      <a:pt x="4446" y="52"/>
                    </a:lnTo>
                    <a:lnTo>
                      <a:pt x="4452" y="52"/>
                    </a:lnTo>
                    <a:lnTo>
                      <a:pt x="4452" y="48"/>
                    </a:lnTo>
                    <a:lnTo>
                      <a:pt x="4458" y="43"/>
                    </a:lnTo>
                    <a:lnTo>
                      <a:pt x="4458" y="38"/>
                    </a:lnTo>
                    <a:lnTo>
                      <a:pt x="4464" y="38"/>
                    </a:lnTo>
                    <a:lnTo>
                      <a:pt x="4464" y="33"/>
                    </a:lnTo>
                    <a:lnTo>
                      <a:pt x="4470" y="33"/>
                    </a:lnTo>
                    <a:lnTo>
                      <a:pt x="4470" y="29"/>
                    </a:lnTo>
                    <a:lnTo>
                      <a:pt x="4476" y="29"/>
                    </a:lnTo>
                    <a:lnTo>
                      <a:pt x="4476" y="24"/>
                    </a:lnTo>
                    <a:lnTo>
                      <a:pt x="4482" y="24"/>
                    </a:lnTo>
                    <a:lnTo>
                      <a:pt x="4482" y="19"/>
                    </a:lnTo>
                    <a:lnTo>
                      <a:pt x="4488" y="19"/>
                    </a:lnTo>
                    <a:lnTo>
                      <a:pt x="4488" y="14"/>
                    </a:lnTo>
                    <a:lnTo>
                      <a:pt x="4494" y="14"/>
                    </a:lnTo>
                    <a:lnTo>
                      <a:pt x="4494" y="10"/>
                    </a:lnTo>
                    <a:lnTo>
                      <a:pt x="4500" y="10"/>
                    </a:lnTo>
                    <a:lnTo>
                      <a:pt x="4500" y="5"/>
                    </a:lnTo>
                    <a:lnTo>
                      <a:pt x="4506" y="5"/>
                    </a:lnTo>
                    <a:lnTo>
                      <a:pt x="4512" y="5"/>
                    </a:lnTo>
                    <a:lnTo>
                      <a:pt x="4512" y="0"/>
                    </a:lnTo>
                    <a:lnTo>
                      <a:pt x="4518" y="0"/>
                    </a:lnTo>
                    <a:lnTo>
                      <a:pt x="4524" y="0"/>
                    </a:lnTo>
                    <a:lnTo>
                      <a:pt x="4530" y="0"/>
                    </a:lnTo>
                    <a:lnTo>
                      <a:pt x="4536" y="0"/>
                    </a:lnTo>
                    <a:lnTo>
                      <a:pt x="4542" y="0"/>
                    </a:lnTo>
                    <a:lnTo>
                      <a:pt x="4542" y="5"/>
                    </a:lnTo>
                    <a:lnTo>
                      <a:pt x="4548" y="5"/>
                    </a:lnTo>
                    <a:lnTo>
                      <a:pt x="4554" y="5"/>
                    </a:lnTo>
                    <a:lnTo>
                      <a:pt x="4554" y="10"/>
                    </a:lnTo>
                    <a:lnTo>
                      <a:pt x="4560" y="10"/>
                    </a:lnTo>
                    <a:lnTo>
                      <a:pt x="4560" y="14"/>
                    </a:lnTo>
                    <a:lnTo>
                      <a:pt x="4566" y="14"/>
                    </a:lnTo>
                    <a:lnTo>
                      <a:pt x="4566" y="19"/>
                    </a:lnTo>
                    <a:lnTo>
                      <a:pt x="4572" y="19"/>
                    </a:lnTo>
                    <a:lnTo>
                      <a:pt x="4572" y="24"/>
                    </a:lnTo>
                    <a:lnTo>
                      <a:pt x="4578" y="24"/>
                    </a:lnTo>
                    <a:lnTo>
                      <a:pt x="4584" y="29"/>
                    </a:lnTo>
                    <a:lnTo>
                      <a:pt x="4590" y="29"/>
                    </a:lnTo>
                    <a:lnTo>
                      <a:pt x="4590" y="33"/>
                    </a:lnTo>
                    <a:lnTo>
                      <a:pt x="4596" y="33"/>
                    </a:lnTo>
                    <a:lnTo>
                      <a:pt x="4596" y="38"/>
                    </a:lnTo>
                    <a:lnTo>
                      <a:pt x="4602" y="38"/>
                    </a:lnTo>
                    <a:lnTo>
                      <a:pt x="4602" y="43"/>
                    </a:lnTo>
                    <a:lnTo>
                      <a:pt x="4608" y="43"/>
                    </a:lnTo>
                    <a:lnTo>
                      <a:pt x="4608" y="48"/>
                    </a:lnTo>
                    <a:lnTo>
                      <a:pt x="4614" y="48"/>
                    </a:lnTo>
                    <a:lnTo>
                      <a:pt x="4614" y="52"/>
                    </a:lnTo>
                    <a:lnTo>
                      <a:pt x="4620" y="52"/>
                    </a:lnTo>
                    <a:lnTo>
                      <a:pt x="4620" y="57"/>
                    </a:lnTo>
                    <a:lnTo>
                      <a:pt x="4626" y="57"/>
                    </a:lnTo>
                    <a:lnTo>
                      <a:pt x="4626" y="62"/>
                    </a:lnTo>
                    <a:lnTo>
                      <a:pt x="4626" y="67"/>
                    </a:lnTo>
                    <a:lnTo>
                      <a:pt x="4632" y="67"/>
                    </a:lnTo>
                    <a:lnTo>
                      <a:pt x="4632" y="71"/>
                    </a:lnTo>
                    <a:lnTo>
                      <a:pt x="4632" y="76"/>
                    </a:lnTo>
                    <a:lnTo>
                      <a:pt x="4638" y="76"/>
                    </a:lnTo>
                    <a:lnTo>
                      <a:pt x="4638" y="81"/>
                    </a:lnTo>
                    <a:lnTo>
                      <a:pt x="4638" y="86"/>
                    </a:lnTo>
                    <a:lnTo>
                      <a:pt x="4644" y="86"/>
                    </a:lnTo>
                    <a:lnTo>
                      <a:pt x="4644" y="91"/>
                    </a:lnTo>
                    <a:lnTo>
                      <a:pt x="4644" y="95"/>
                    </a:lnTo>
                    <a:lnTo>
                      <a:pt x="4650" y="100"/>
                    </a:lnTo>
                    <a:lnTo>
                      <a:pt x="4650" y="105"/>
                    </a:lnTo>
                    <a:lnTo>
                      <a:pt x="4656" y="110"/>
                    </a:lnTo>
                    <a:lnTo>
                      <a:pt x="4656" y="114"/>
                    </a:lnTo>
                    <a:lnTo>
                      <a:pt x="4662" y="114"/>
                    </a:lnTo>
                    <a:lnTo>
                      <a:pt x="4662" y="119"/>
                    </a:lnTo>
                    <a:lnTo>
                      <a:pt x="4662" y="124"/>
                    </a:lnTo>
                    <a:lnTo>
                      <a:pt x="4668" y="124"/>
                    </a:lnTo>
                    <a:lnTo>
                      <a:pt x="4668" y="129"/>
                    </a:lnTo>
                    <a:lnTo>
                      <a:pt x="4668" y="133"/>
                    </a:lnTo>
                    <a:lnTo>
                      <a:pt x="4674" y="138"/>
                    </a:lnTo>
                    <a:lnTo>
                      <a:pt x="4674" y="143"/>
                    </a:lnTo>
                    <a:lnTo>
                      <a:pt x="4680" y="148"/>
                    </a:lnTo>
                    <a:lnTo>
                      <a:pt x="4680" y="152"/>
                    </a:lnTo>
                    <a:lnTo>
                      <a:pt x="4686" y="157"/>
                    </a:lnTo>
                    <a:lnTo>
                      <a:pt x="4686" y="162"/>
                    </a:lnTo>
                    <a:lnTo>
                      <a:pt x="4692" y="167"/>
                    </a:lnTo>
                    <a:lnTo>
                      <a:pt x="4692" y="171"/>
                    </a:lnTo>
                    <a:lnTo>
                      <a:pt x="4698" y="176"/>
                    </a:lnTo>
                    <a:lnTo>
                      <a:pt x="4698" y="181"/>
                    </a:lnTo>
                    <a:lnTo>
                      <a:pt x="4704" y="186"/>
                    </a:lnTo>
                    <a:lnTo>
                      <a:pt x="4704" y="190"/>
                    </a:lnTo>
                    <a:lnTo>
                      <a:pt x="4710" y="195"/>
                    </a:lnTo>
                    <a:lnTo>
                      <a:pt x="4710" y="200"/>
                    </a:lnTo>
                    <a:lnTo>
                      <a:pt x="4716" y="205"/>
                    </a:lnTo>
                    <a:lnTo>
                      <a:pt x="4716" y="209"/>
                    </a:lnTo>
                    <a:lnTo>
                      <a:pt x="4722" y="214"/>
                    </a:lnTo>
                    <a:lnTo>
                      <a:pt x="4722" y="219"/>
                    </a:lnTo>
                    <a:lnTo>
                      <a:pt x="4722" y="224"/>
                    </a:lnTo>
                    <a:lnTo>
                      <a:pt x="4728" y="224"/>
                    </a:lnTo>
                    <a:lnTo>
                      <a:pt x="4728" y="228"/>
                    </a:lnTo>
                    <a:lnTo>
                      <a:pt x="4728" y="233"/>
                    </a:lnTo>
                    <a:lnTo>
                      <a:pt x="4734" y="233"/>
                    </a:lnTo>
                    <a:lnTo>
                      <a:pt x="4734" y="238"/>
                    </a:lnTo>
                    <a:lnTo>
                      <a:pt x="4740" y="243"/>
                    </a:lnTo>
                    <a:lnTo>
                      <a:pt x="4740" y="247"/>
                    </a:lnTo>
                    <a:lnTo>
                      <a:pt x="4746" y="252"/>
                    </a:lnTo>
                    <a:lnTo>
                      <a:pt x="4746" y="257"/>
                    </a:lnTo>
                    <a:lnTo>
                      <a:pt x="4746" y="262"/>
                    </a:lnTo>
                    <a:lnTo>
                      <a:pt x="4752" y="262"/>
                    </a:lnTo>
                    <a:lnTo>
                      <a:pt x="4752" y="266"/>
                    </a:lnTo>
                    <a:lnTo>
                      <a:pt x="4752" y="271"/>
                    </a:lnTo>
                    <a:lnTo>
                      <a:pt x="4758" y="271"/>
                    </a:lnTo>
                    <a:lnTo>
                      <a:pt x="4758" y="276"/>
                    </a:lnTo>
                    <a:lnTo>
                      <a:pt x="4758" y="281"/>
                    </a:lnTo>
                    <a:lnTo>
                      <a:pt x="4764" y="281"/>
                    </a:lnTo>
                    <a:lnTo>
                      <a:pt x="4764" y="285"/>
                    </a:lnTo>
                    <a:lnTo>
                      <a:pt x="4764" y="290"/>
                    </a:lnTo>
                    <a:lnTo>
                      <a:pt x="4770" y="290"/>
                    </a:lnTo>
                    <a:lnTo>
                      <a:pt x="4770" y="295"/>
                    </a:lnTo>
                    <a:lnTo>
                      <a:pt x="4770" y="300"/>
                    </a:lnTo>
                    <a:lnTo>
                      <a:pt x="4776" y="300"/>
                    </a:lnTo>
                    <a:lnTo>
                      <a:pt x="4776" y="304"/>
                    </a:lnTo>
                    <a:lnTo>
                      <a:pt x="4776" y="309"/>
                    </a:lnTo>
                    <a:lnTo>
                      <a:pt x="4782" y="309"/>
                    </a:lnTo>
                    <a:lnTo>
                      <a:pt x="4782" y="314"/>
                    </a:lnTo>
                    <a:lnTo>
                      <a:pt x="4782" y="319"/>
                    </a:lnTo>
                    <a:lnTo>
                      <a:pt x="4788" y="319"/>
                    </a:lnTo>
                    <a:lnTo>
                      <a:pt x="4788" y="324"/>
                    </a:lnTo>
                    <a:lnTo>
                      <a:pt x="4788" y="328"/>
                    </a:lnTo>
                    <a:lnTo>
                      <a:pt x="4794" y="328"/>
                    </a:lnTo>
                    <a:lnTo>
                      <a:pt x="4794" y="333"/>
                    </a:lnTo>
                    <a:lnTo>
                      <a:pt x="4794" y="338"/>
                    </a:lnTo>
                    <a:lnTo>
                      <a:pt x="4800" y="338"/>
                    </a:lnTo>
                    <a:lnTo>
                      <a:pt x="4800" y="343"/>
                    </a:lnTo>
                    <a:lnTo>
                      <a:pt x="4800" y="347"/>
                    </a:lnTo>
                    <a:lnTo>
                      <a:pt x="4806" y="347"/>
                    </a:lnTo>
                    <a:lnTo>
                      <a:pt x="4806" y="352"/>
                    </a:lnTo>
                    <a:lnTo>
                      <a:pt x="4806" y="357"/>
                    </a:lnTo>
                    <a:lnTo>
                      <a:pt x="4812" y="357"/>
                    </a:lnTo>
                    <a:lnTo>
                      <a:pt x="4812" y="362"/>
                    </a:lnTo>
                    <a:lnTo>
                      <a:pt x="4818" y="366"/>
                    </a:lnTo>
                    <a:lnTo>
                      <a:pt x="4818" y="371"/>
                    </a:lnTo>
                    <a:lnTo>
                      <a:pt x="4824" y="371"/>
                    </a:lnTo>
                    <a:lnTo>
                      <a:pt x="4824" y="376"/>
                    </a:lnTo>
                    <a:lnTo>
                      <a:pt x="4830" y="376"/>
                    </a:lnTo>
                    <a:lnTo>
                      <a:pt x="4836" y="381"/>
                    </a:lnTo>
                    <a:lnTo>
                      <a:pt x="4842" y="381"/>
                    </a:lnTo>
                    <a:lnTo>
                      <a:pt x="4842" y="385"/>
                    </a:lnTo>
                    <a:lnTo>
                      <a:pt x="4848" y="385"/>
                    </a:lnTo>
                    <a:lnTo>
                      <a:pt x="4848" y="390"/>
                    </a:lnTo>
                    <a:lnTo>
                      <a:pt x="4854" y="390"/>
                    </a:lnTo>
                    <a:lnTo>
                      <a:pt x="4860" y="395"/>
                    </a:lnTo>
                    <a:lnTo>
                      <a:pt x="4866" y="395"/>
                    </a:lnTo>
                    <a:lnTo>
                      <a:pt x="4866" y="400"/>
                    </a:lnTo>
                    <a:lnTo>
                      <a:pt x="4872" y="400"/>
                    </a:lnTo>
                    <a:lnTo>
                      <a:pt x="4872" y="404"/>
                    </a:lnTo>
                    <a:lnTo>
                      <a:pt x="4878" y="404"/>
                    </a:lnTo>
                    <a:lnTo>
                      <a:pt x="4884" y="409"/>
                    </a:lnTo>
                    <a:lnTo>
                      <a:pt x="4890" y="409"/>
                    </a:lnTo>
                    <a:lnTo>
                      <a:pt x="4896" y="409"/>
                    </a:lnTo>
                    <a:lnTo>
                      <a:pt x="4896" y="414"/>
                    </a:lnTo>
                    <a:lnTo>
                      <a:pt x="4902" y="414"/>
                    </a:lnTo>
                    <a:lnTo>
                      <a:pt x="4908" y="414"/>
                    </a:lnTo>
                    <a:lnTo>
                      <a:pt x="4914" y="414"/>
                    </a:lnTo>
                    <a:lnTo>
                      <a:pt x="4914" y="409"/>
                    </a:lnTo>
                    <a:lnTo>
                      <a:pt x="4920" y="409"/>
                    </a:lnTo>
                    <a:lnTo>
                      <a:pt x="4926" y="409"/>
                    </a:lnTo>
                    <a:lnTo>
                      <a:pt x="4926" y="404"/>
                    </a:lnTo>
                    <a:lnTo>
                      <a:pt x="4932" y="404"/>
                    </a:lnTo>
                    <a:lnTo>
                      <a:pt x="4938" y="400"/>
                    </a:lnTo>
                    <a:lnTo>
                      <a:pt x="4944" y="395"/>
                    </a:lnTo>
                    <a:lnTo>
                      <a:pt x="4950" y="390"/>
                    </a:lnTo>
                    <a:lnTo>
                      <a:pt x="4950" y="385"/>
                    </a:lnTo>
                    <a:lnTo>
                      <a:pt x="4956" y="385"/>
                    </a:lnTo>
                    <a:lnTo>
                      <a:pt x="4956" y="381"/>
                    </a:lnTo>
                    <a:lnTo>
                      <a:pt x="4962" y="381"/>
                    </a:lnTo>
                    <a:lnTo>
                      <a:pt x="4962" y="376"/>
                    </a:lnTo>
                    <a:lnTo>
                      <a:pt x="4968" y="371"/>
                    </a:lnTo>
                    <a:lnTo>
                      <a:pt x="4968" y="366"/>
                    </a:lnTo>
                    <a:lnTo>
                      <a:pt x="4974" y="366"/>
                    </a:lnTo>
                    <a:lnTo>
                      <a:pt x="4974" y="362"/>
                    </a:lnTo>
                    <a:lnTo>
                      <a:pt x="4980" y="362"/>
                    </a:lnTo>
                    <a:lnTo>
                      <a:pt x="4980" y="357"/>
                    </a:lnTo>
                    <a:lnTo>
                      <a:pt x="4980" y="352"/>
                    </a:lnTo>
                    <a:lnTo>
                      <a:pt x="4986" y="352"/>
                    </a:lnTo>
                    <a:lnTo>
                      <a:pt x="4986" y="347"/>
                    </a:lnTo>
                    <a:lnTo>
                      <a:pt x="4992" y="347"/>
                    </a:lnTo>
                    <a:lnTo>
                      <a:pt x="4992" y="343"/>
                    </a:lnTo>
                    <a:lnTo>
                      <a:pt x="4998" y="338"/>
                    </a:lnTo>
                    <a:lnTo>
                      <a:pt x="4998" y="333"/>
                    </a:lnTo>
                    <a:lnTo>
                      <a:pt x="5004" y="333"/>
                    </a:lnTo>
                    <a:lnTo>
                      <a:pt x="5004" y="328"/>
                    </a:lnTo>
                    <a:lnTo>
                      <a:pt x="5010" y="328"/>
                    </a:lnTo>
                    <a:lnTo>
                      <a:pt x="5010" y="324"/>
                    </a:lnTo>
                    <a:lnTo>
                      <a:pt x="5010" y="319"/>
                    </a:lnTo>
                    <a:lnTo>
                      <a:pt x="5016" y="319"/>
                    </a:lnTo>
                    <a:lnTo>
                      <a:pt x="5016" y="314"/>
                    </a:lnTo>
                    <a:lnTo>
                      <a:pt x="5022" y="314"/>
                    </a:lnTo>
                    <a:lnTo>
                      <a:pt x="5022" y="309"/>
                    </a:lnTo>
                    <a:lnTo>
                      <a:pt x="5028" y="309"/>
                    </a:lnTo>
                    <a:lnTo>
                      <a:pt x="5028" y="304"/>
                    </a:lnTo>
                    <a:lnTo>
                      <a:pt x="5028" y="300"/>
                    </a:lnTo>
                    <a:lnTo>
                      <a:pt x="5034" y="300"/>
                    </a:lnTo>
                    <a:lnTo>
                      <a:pt x="5034" y="295"/>
                    </a:lnTo>
                    <a:lnTo>
                      <a:pt x="5040" y="295"/>
                    </a:lnTo>
                    <a:lnTo>
                      <a:pt x="5040" y="290"/>
                    </a:lnTo>
                    <a:lnTo>
                      <a:pt x="5040" y="285"/>
                    </a:lnTo>
                    <a:lnTo>
                      <a:pt x="5046" y="285"/>
                    </a:lnTo>
                    <a:lnTo>
                      <a:pt x="5046" y="281"/>
                    </a:lnTo>
                    <a:lnTo>
                      <a:pt x="5052" y="281"/>
                    </a:lnTo>
                    <a:lnTo>
                      <a:pt x="5052" y="276"/>
                    </a:lnTo>
                    <a:lnTo>
                      <a:pt x="5058" y="276"/>
                    </a:lnTo>
                    <a:lnTo>
                      <a:pt x="5058" y="271"/>
                    </a:lnTo>
                    <a:lnTo>
                      <a:pt x="5058" y="266"/>
                    </a:lnTo>
                    <a:lnTo>
                      <a:pt x="5064" y="266"/>
                    </a:lnTo>
                    <a:lnTo>
                      <a:pt x="5064" y="262"/>
                    </a:lnTo>
                    <a:lnTo>
                      <a:pt x="5070" y="262"/>
                    </a:lnTo>
                    <a:lnTo>
                      <a:pt x="5070" y="257"/>
                    </a:lnTo>
                    <a:lnTo>
                      <a:pt x="5070" y="252"/>
                    </a:lnTo>
                    <a:lnTo>
                      <a:pt x="5076" y="252"/>
                    </a:lnTo>
                    <a:lnTo>
                      <a:pt x="5076" y="247"/>
                    </a:lnTo>
                    <a:lnTo>
                      <a:pt x="5082" y="247"/>
                    </a:lnTo>
                    <a:lnTo>
                      <a:pt x="5082" y="243"/>
                    </a:lnTo>
                    <a:lnTo>
                      <a:pt x="5088" y="238"/>
                    </a:lnTo>
                    <a:lnTo>
                      <a:pt x="5088" y="233"/>
                    </a:lnTo>
                    <a:lnTo>
                      <a:pt x="5094" y="233"/>
                    </a:lnTo>
                    <a:lnTo>
                      <a:pt x="5094" y="228"/>
                    </a:lnTo>
                    <a:lnTo>
                      <a:pt x="5100" y="228"/>
                    </a:lnTo>
                    <a:lnTo>
                      <a:pt x="5100" y="224"/>
                    </a:lnTo>
                    <a:lnTo>
                      <a:pt x="5106" y="224"/>
                    </a:lnTo>
                    <a:lnTo>
                      <a:pt x="5106" y="219"/>
                    </a:lnTo>
                    <a:lnTo>
                      <a:pt x="5112" y="219"/>
                    </a:lnTo>
                    <a:lnTo>
                      <a:pt x="5112" y="214"/>
                    </a:lnTo>
                    <a:lnTo>
                      <a:pt x="5118" y="214"/>
                    </a:lnTo>
                    <a:lnTo>
                      <a:pt x="5118" y="209"/>
                    </a:lnTo>
                    <a:lnTo>
                      <a:pt x="5124" y="209"/>
                    </a:lnTo>
                    <a:lnTo>
                      <a:pt x="5124" y="205"/>
                    </a:lnTo>
                    <a:lnTo>
                      <a:pt x="5130" y="205"/>
                    </a:lnTo>
                    <a:lnTo>
                      <a:pt x="5136" y="205"/>
                    </a:lnTo>
                    <a:lnTo>
                      <a:pt x="5136" y="200"/>
                    </a:lnTo>
                    <a:lnTo>
                      <a:pt x="5142" y="200"/>
                    </a:lnTo>
                    <a:lnTo>
                      <a:pt x="5148" y="200"/>
                    </a:lnTo>
                    <a:lnTo>
                      <a:pt x="5148" y="195"/>
                    </a:lnTo>
                    <a:lnTo>
                      <a:pt x="5154" y="195"/>
                    </a:lnTo>
                    <a:lnTo>
                      <a:pt x="5160" y="195"/>
                    </a:lnTo>
                    <a:lnTo>
                      <a:pt x="5166" y="195"/>
                    </a:lnTo>
                    <a:lnTo>
                      <a:pt x="5172" y="195"/>
                    </a:lnTo>
                    <a:lnTo>
                      <a:pt x="5172" y="19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73" name="Rectangle 61">
                <a:extLst>
                  <a:ext uri="{FF2B5EF4-FFF2-40B4-BE49-F238E27FC236}">
                    <a16:creationId xmlns:a16="http://schemas.microsoft.com/office/drawing/2014/main" id="{1AF6B3EB-DED0-7964-3869-3A9286D9E440}"/>
                  </a:ext>
                </a:extLst>
              </p:cNvPr>
              <p:cNvSpPr>
                <a:spLocks noChangeArrowheads="1"/>
              </p:cNvSpPr>
              <p:nvPr/>
            </p:nvSpPr>
            <p:spPr bwMode="auto">
              <a:xfrm>
                <a:off x="296" y="1812"/>
                <a:ext cx="78" cy="24"/>
              </a:xfrm>
              <a:prstGeom prst="rect">
                <a:avLst/>
              </a:prstGeom>
              <a:solidFill>
                <a:srgbClr val="0080FF"/>
              </a:solidFill>
              <a:ln w="9525">
                <a:solidFill>
                  <a:srgbClr val="0080FF"/>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US" altLang="en-US" sz="800">
                  <a:solidFill>
                    <a:schemeClr val="tx1"/>
                  </a:solidFill>
                  <a:latin typeface="+mn-lt"/>
                </a:endParaRPr>
              </a:p>
            </p:txBody>
          </p:sp>
          <p:sp>
            <p:nvSpPr>
              <p:cNvPr id="374" name="Rectangle 62">
                <a:extLst>
                  <a:ext uri="{FF2B5EF4-FFF2-40B4-BE49-F238E27FC236}">
                    <a16:creationId xmlns:a16="http://schemas.microsoft.com/office/drawing/2014/main" id="{15D0650B-1DBC-EA79-F525-81070F916491}"/>
                  </a:ext>
                </a:extLst>
              </p:cNvPr>
              <p:cNvSpPr>
                <a:spLocks noChangeArrowheads="1"/>
              </p:cNvSpPr>
              <p:nvPr/>
            </p:nvSpPr>
            <p:spPr bwMode="auto">
              <a:xfrm>
                <a:off x="512" y="1812"/>
                <a:ext cx="78" cy="24"/>
              </a:xfrm>
              <a:prstGeom prst="rect">
                <a:avLst/>
              </a:prstGeom>
              <a:solidFill>
                <a:srgbClr val="0080FF"/>
              </a:solidFill>
              <a:ln w="9525">
                <a:solidFill>
                  <a:srgbClr val="0080FF"/>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US" altLang="en-US" sz="800">
                  <a:solidFill>
                    <a:schemeClr val="tx1"/>
                  </a:solidFill>
                </a:endParaRPr>
              </a:p>
            </p:txBody>
          </p:sp>
          <p:sp>
            <p:nvSpPr>
              <p:cNvPr id="375" name="Rectangle 63">
                <a:extLst>
                  <a:ext uri="{FF2B5EF4-FFF2-40B4-BE49-F238E27FC236}">
                    <a16:creationId xmlns:a16="http://schemas.microsoft.com/office/drawing/2014/main" id="{1B92F494-495D-DA27-59C2-13791CF11A53}"/>
                  </a:ext>
                </a:extLst>
              </p:cNvPr>
              <p:cNvSpPr>
                <a:spLocks noChangeArrowheads="1"/>
              </p:cNvSpPr>
              <p:nvPr/>
            </p:nvSpPr>
            <p:spPr bwMode="auto">
              <a:xfrm>
                <a:off x="644" y="1803"/>
                <a:ext cx="24" cy="33"/>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US" altLang="en-US" sz="800">
                  <a:solidFill>
                    <a:schemeClr val="tx1"/>
                  </a:solidFill>
                </a:endParaRPr>
              </a:p>
            </p:txBody>
          </p:sp>
          <p:sp>
            <p:nvSpPr>
              <p:cNvPr id="376" name="Rectangle 64">
                <a:extLst>
                  <a:ext uri="{FF2B5EF4-FFF2-40B4-BE49-F238E27FC236}">
                    <a16:creationId xmlns:a16="http://schemas.microsoft.com/office/drawing/2014/main" id="{266A68C2-F85E-4F29-199C-F6151DFAFC65}"/>
                  </a:ext>
                </a:extLst>
              </p:cNvPr>
              <p:cNvSpPr>
                <a:spLocks noChangeArrowheads="1"/>
              </p:cNvSpPr>
              <p:nvPr/>
            </p:nvSpPr>
            <p:spPr bwMode="auto">
              <a:xfrm>
                <a:off x="746" y="1803"/>
                <a:ext cx="24" cy="33"/>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US" altLang="en-US" sz="800">
                  <a:solidFill>
                    <a:schemeClr val="tx1"/>
                  </a:solidFill>
                </a:endParaRPr>
              </a:p>
            </p:txBody>
          </p:sp>
          <p:sp>
            <p:nvSpPr>
              <p:cNvPr id="377" name="Rectangle 65">
                <a:extLst>
                  <a:ext uri="{FF2B5EF4-FFF2-40B4-BE49-F238E27FC236}">
                    <a16:creationId xmlns:a16="http://schemas.microsoft.com/office/drawing/2014/main" id="{B83582CE-F67A-A699-E23A-28FBB6F61244}"/>
                  </a:ext>
                </a:extLst>
              </p:cNvPr>
              <p:cNvSpPr>
                <a:spLocks noChangeArrowheads="1"/>
              </p:cNvSpPr>
              <p:nvPr/>
            </p:nvSpPr>
            <p:spPr bwMode="auto">
              <a:xfrm>
                <a:off x="836" y="1803"/>
                <a:ext cx="24" cy="33"/>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US" altLang="en-US" sz="800">
                  <a:solidFill>
                    <a:schemeClr val="tx1"/>
                  </a:solidFill>
                </a:endParaRPr>
              </a:p>
            </p:txBody>
          </p:sp>
          <p:sp>
            <p:nvSpPr>
              <p:cNvPr id="378" name="Rectangle 66">
                <a:extLst>
                  <a:ext uri="{FF2B5EF4-FFF2-40B4-BE49-F238E27FC236}">
                    <a16:creationId xmlns:a16="http://schemas.microsoft.com/office/drawing/2014/main" id="{19E715FC-D63B-76B1-2529-ABE981CB4E0E}"/>
                  </a:ext>
                </a:extLst>
              </p:cNvPr>
              <p:cNvSpPr>
                <a:spLocks noChangeArrowheads="1"/>
              </p:cNvSpPr>
              <p:nvPr/>
            </p:nvSpPr>
            <p:spPr bwMode="auto">
              <a:xfrm>
                <a:off x="908" y="1812"/>
                <a:ext cx="84" cy="24"/>
              </a:xfrm>
              <a:prstGeom prst="rect">
                <a:avLst/>
              </a:prstGeom>
              <a:solidFill>
                <a:srgbClr val="0080FF"/>
              </a:solidFill>
              <a:ln w="9525">
                <a:solidFill>
                  <a:srgbClr val="0080FF"/>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US" altLang="en-US" sz="800">
                  <a:solidFill>
                    <a:schemeClr val="tx1"/>
                  </a:solidFill>
                </a:endParaRPr>
              </a:p>
            </p:txBody>
          </p:sp>
          <p:sp>
            <p:nvSpPr>
              <p:cNvPr id="379" name="Rectangle 67">
                <a:extLst>
                  <a:ext uri="{FF2B5EF4-FFF2-40B4-BE49-F238E27FC236}">
                    <a16:creationId xmlns:a16="http://schemas.microsoft.com/office/drawing/2014/main" id="{D96F1D2C-6F96-8188-6CE7-655469EA7E52}"/>
                  </a:ext>
                </a:extLst>
              </p:cNvPr>
              <p:cNvSpPr>
                <a:spLocks noChangeArrowheads="1"/>
              </p:cNvSpPr>
              <p:nvPr/>
            </p:nvSpPr>
            <p:spPr bwMode="auto">
              <a:xfrm>
                <a:off x="1124" y="1812"/>
                <a:ext cx="84" cy="24"/>
              </a:xfrm>
              <a:prstGeom prst="rect">
                <a:avLst/>
              </a:prstGeom>
              <a:solidFill>
                <a:srgbClr val="0080FF"/>
              </a:solidFill>
              <a:ln w="9525">
                <a:solidFill>
                  <a:srgbClr val="0080FF"/>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US" altLang="en-US" sz="800">
                  <a:solidFill>
                    <a:schemeClr val="tx1"/>
                  </a:solidFill>
                </a:endParaRPr>
              </a:p>
            </p:txBody>
          </p:sp>
          <p:sp>
            <p:nvSpPr>
              <p:cNvPr id="380" name="Rectangle 68">
                <a:extLst>
                  <a:ext uri="{FF2B5EF4-FFF2-40B4-BE49-F238E27FC236}">
                    <a16:creationId xmlns:a16="http://schemas.microsoft.com/office/drawing/2014/main" id="{0213BF82-B12A-5C06-173C-A838652ED68C}"/>
                  </a:ext>
                </a:extLst>
              </p:cNvPr>
              <p:cNvSpPr>
                <a:spLocks noChangeArrowheads="1"/>
              </p:cNvSpPr>
              <p:nvPr/>
            </p:nvSpPr>
            <p:spPr bwMode="auto">
              <a:xfrm>
                <a:off x="1274" y="1803"/>
                <a:ext cx="24" cy="33"/>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US" altLang="en-US" sz="800">
                  <a:solidFill>
                    <a:schemeClr val="tx1"/>
                  </a:solidFill>
                </a:endParaRPr>
              </a:p>
            </p:txBody>
          </p:sp>
          <p:sp>
            <p:nvSpPr>
              <p:cNvPr id="381" name="Rectangle 69">
                <a:extLst>
                  <a:ext uri="{FF2B5EF4-FFF2-40B4-BE49-F238E27FC236}">
                    <a16:creationId xmlns:a16="http://schemas.microsoft.com/office/drawing/2014/main" id="{B9996454-9637-1D08-F4FE-4FE7BE8B020B}"/>
                  </a:ext>
                </a:extLst>
              </p:cNvPr>
              <p:cNvSpPr>
                <a:spLocks noChangeArrowheads="1"/>
              </p:cNvSpPr>
              <p:nvPr/>
            </p:nvSpPr>
            <p:spPr bwMode="auto">
              <a:xfrm>
                <a:off x="1466" y="1803"/>
                <a:ext cx="24" cy="33"/>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US" altLang="en-US" sz="800">
                  <a:solidFill>
                    <a:schemeClr val="tx1"/>
                  </a:solidFill>
                </a:endParaRPr>
              </a:p>
            </p:txBody>
          </p:sp>
          <p:sp>
            <p:nvSpPr>
              <p:cNvPr id="382" name="Rectangle 70">
                <a:extLst>
                  <a:ext uri="{FF2B5EF4-FFF2-40B4-BE49-F238E27FC236}">
                    <a16:creationId xmlns:a16="http://schemas.microsoft.com/office/drawing/2014/main" id="{C166CAAF-2533-2A73-16FD-B4252B163E37}"/>
                  </a:ext>
                </a:extLst>
              </p:cNvPr>
              <p:cNvSpPr>
                <a:spLocks noChangeArrowheads="1"/>
              </p:cNvSpPr>
              <p:nvPr/>
            </p:nvSpPr>
            <p:spPr bwMode="auto">
              <a:xfrm>
                <a:off x="1664" y="1803"/>
                <a:ext cx="24" cy="33"/>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US" altLang="en-US" sz="800">
                  <a:solidFill>
                    <a:schemeClr val="tx1"/>
                  </a:solidFill>
                </a:endParaRPr>
              </a:p>
            </p:txBody>
          </p:sp>
          <p:sp>
            <p:nvSpPr>
              <p:cNvPr id="383" name="Rectangle 71">
                <a:extLst>
                  <a:ext uri="{FF2B5EF4-FFF2-40B4-BE49-F238E27FC236}">
                    <a16:creationId xmlns:a16="http://schemas.microsoft.com/office/drawing/2014/main" id="{21B2EE68-2886-9D5F-A5A7-1315FFB11681}"/>
                  </a:ext>
                </a:extLst>
              </p:cNvPr>
              <p:cNvSpPr>
                <a:spLocks noChangeArrowheads="1"/>
              </p:cNvSpPr>
              <p:nvPr/>
            </p:nvSpPr>
            <p:spPr bwMode="auto">
              <a:xfrm>
                <a:off x="1856" y="1803"/>
                <a:ext cx="24" cy="33"/>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US" altLang="en-US" sz="800">
                  <a:solidFill>
                    <a:schemeClr val="tx1"/>
                  </a:solidFill>
                </a:endParaRPr>
              </a:p>
            </p:txBody>
          </p:sp>
          <p:sp>
            <p:nvSpPr>
              <p:cNvPr id="384" name="Rectangle 72">
                <a:extLst>
                  <a:ext uri="{FF2B5EF4-FFF2-40B4-BE49-F238E27FC236}">
                    <a16:creationId xmlns:a16="http://schemas.microsoft.com/office/drawing/2014/main" id="{E6D2CB03-8B27-D008-659F-FFB383107A73}"/>
                  </a:ext>
                </a:extLst>
              </p:cNvPr>
              <p:cNvSpPr>
                <a:spLocks noChangeArrowheads="1"/>
              </p:cNvSpPr>
              <p:nvPr/>
            </p:nvSpPr>
            <p:spPr bwMode="auto">
              <a:xfrm>
                <a:off x="1922" y="1812"/>
                <a:ext cx="78" cy="24"/>
              </a:xfrm>
              <a:prstGeom prst="rect">
                <a:avLst/>
              </a:prstGeom>
              <a:solidFill>
                <a:srgbClr val="0080FF"/>
              </a:solidFill>
              <a:ln w="9525">
                <a:solidFill>
                  <a:srgbClr val="0080FF"/>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US" altLang="en-US" sz="800">
                  <a:solidFill>
                    <a:schemeClr val="tx1"/>
                  </a:solidFill>
                </a:endParaRPr>
              </a:p>
            </p:txBody>
          </p:sp>
          <p:sp>
            <p:nvSpPr>
              <p:cNvPr id="385" name="Rectangle 73">
                <a:extLst>
                  <a:ext uri="{FF2B5EF4-FFF2-40B4-BE49-F238E27FC236}">
                    <a16:creationId xmlns:a16="http://schemas.microsoft.com/office/drawing/2014/main" id="{0E8C9EC5-1C61-67B5-B449-ECBBE4ECD1A7}"/>
                  </a:ext>
                </a:extLst>
              </p:cNvPr>
              <p:cNvSpPr>
                <a:spLocks noChangeArrowheads="1"/>
              </p:cNvSpPr>
              <p:nvPr/>
            </p:nvSpPr>
            <p:spPr bwMode="auto">
              <a:xfrm>
                <a:off x="2072" y="1803"/>
                <a:ext cx="24" cy="33"/>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US" altLang="en-US" sz="800">
                  <a:solidFill>
                    <a:schemeClr val="tx1"/>
                  </a:solidFill>
                </a:endParaRPr>
              </a:p>
            </p:txBody>
          </p:sp>
          <p:sp>
            <p:nvSpPr>
              <p:cNvPr id="386" name="Rectangle 74">
                <a:extLst>
                  <a:ext uri="{FF2B5EF4-FFF2-40B4-BE49-F238E27FC236}">
                    <a16:creationId xmlns:a16="http://schemas.microsoft.com/office/drawing/2014/main" id="{FCFCB9D7-DEF4-DEF6-FB98-1F35BA731E69}"/>
                  </a:ext>
                </a:extLst>
              </p:cNvPr>
              <p:cNvSpPr>
                <a:spLocks noChangeArrowheads="1"/>
              </p:cNvSpPr>
              <p:nvPr/>
            </p:nvSpPr>
            <p:spPr bwMode="auto">
              <a:xfrm>
                <a:off x="2168" y="1803"/>
                <a:ext cx="36" cy="33"/>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US" altLang="en-US" sz="800">
                  <a:solidFill>
                    <a:schemeClr val="tx1"/>
                  </a:solidFill>
                </a:endParaRPr>
              </a:p>
            </p:txBody>
          </p:sp>
          <p:sp>
            <p:nvSpPr>
              <p:cNvPr id="387" name="Rectangle 75">
                <a:extLst>
                  <a:ext uri="{FF2B5EF4-FFF2-40B4-BE49-F238E27FC236}">
                    <a16:creationId xmlns:a16="http://schemas.microsoft.com/office/drawing/2014/main" id="{F2F300C4-A019-9077-EB5A-B34B4A401027}"/>
                  </a:ext>
                </a:extLst>
              </p:cNvPr>
              <p:cNvSpPr>
                <a:spLocks noChangeArrowheads="1"/>
              </p:cNvSpPr>
              <p:nvPr/>
            </p:nvSpPr>
            <p:spPr bwMode="auto">
              <a:xfrm>
                <a:off x="2276" y="1803"/>
                <a:ext cx="24" cy="33"/>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US" altLang="en-US" sz="800">
                  <a:solidFill>
                    <a:schemeClr val="tx1"/>
                  </a:solidFill>
                </a:endParaRPr>
              </a:p>
            </p:txBody>
          </p:sp>
          <p:sp>
            <p:nvSpPr>
              <p:cNvPr id="388" name="Rectangle 76">
                <a:extLst>
                  <a:ext uri="{FF2B5EF4-FFF2-40B4-BE49-F238E27FC236}">
                    <a16:creationId xmlns:a16="http://schemas.microsoft.com/office/drawing/2014/main" id="{2EEB7728-0D3F-1C63-18FB-880E216AA62F}"/>
                  </a:ext>
                </a:extLst>
              </p:cNvPr>
              <p:cNvSpPr>
                <a:spLocks noChangeArrowheads="1"/>
              </p:cNvSpPr>
              <p:nvPr/>
            </p:nvSpPr>
            <p:spPr bwMode="auto">
              <a:xfrm>
                <a:off x="2372" y="1812"/>
                <a:ext cx="78" cy="24"/>
              </a:xfrm>
              <a:prstGeom prst="rect">
                <a:avLst/>
              </a:prstGeom>
              <a:solidFill>
                <a:srgbClr val="0080FF"/>
              </a:solidFill>
              <a:ln w="9525">
                <a:solidFill>
                  <a:srgbClr val="0080FF"/>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US" altLang="en-US" sz="800">
                  <a:solidFill>
                    <a:schemeClr val="tx1"/>
                  </a:solidFill>
                </a:endParaRPr>
              </a:p>
            </p:txBody>
          </p:sp>
          <p:sp>
            <p:nvSpPr>
              <p:cNvPr id="389" name="Rectangle 77">
                <a:extLst>
                  <a:ext uri="{FF2B5EF4-FFF2-40B4-BE49-F238E27FC236}">
                    <a16:creationId xmlns:a16="http://schemas.microsoft.com/office/drawing/2014/main" id="{C71F6ED8-7B6D-1CE1-D6BF-E7733C6A5229}"/>
                  </a:ext>
                </a:extLst>
              </p:cNvPr>
              <p:cNvSpPr>
                <a:spLocks noChangeArrowheads="1"/>
              </p:cNvSpPr>
              <p:nvPr/>
            </p:nvSpPr>
            <p:spPr bwMode="auto">
              <a:xfrm>
                <a:off x="2522" y="1803"/>
                <a:ext cx="24" cy="33"/>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US" altLang="en-US" sz="800">
                  <a:solidFill>
                    <a:schemeClr val="tx1"/>
                  </a:solidFill>
                </a:endParaRPr>
              </a:p>
            </p:txBody>
          </p:sp>
          <p:sp>
            <p:nvSpPr>
              <p:cNvPr id="390" name="Rectangle 78">
                <a:extLst>
                  <a:ext uri="{FF2B5EF4-FFF2-40B4-BE49-F238E27FC236}">
                    <a16:creationId xmlns:a16="http://schemas.microsoft.com/office/drawing/2014/main" id="{8FAD03C1-270E-6C12-BBD8-1A9FF6E7E8A7}"/>
                  </a:ext>
                </a:extLst>
              </p:cNvPr>
              <p:cNvSpPr>
                <a:spLocks noChangeArrowheads="1"/>
              </p:cNvSpPr>
              <p:nvPr/>
            </p:nvSpPr>
            <p:spPr bwMode="auto">
              <a:xfrm>
                <a:off x="2618" y="1812"/>
                <a:ext cx="78" cy="24"/>
              </a:xfrm>
              <a:prstGeom prst="rect">
                <a:avLst/>
              </a:prstGeom>
              <a:solidFill>
                <a:srgbClr val="0080FF"/>
              </a:solidFill>
              <a:ln w="9525">
                <a:solidFill>
                  <a:srgbClr val="0080FF"/>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US" altLang="en-US" sz="800">
                  <a:solidFill>
                    <a:schemeClr val="tx1"/>
                  </a:solidFill>
                </a:endParaRPr>
              </a:p>
            </p:txBody>
          </p:sp>
          <p:sp>
            <p:nvSpPr>
              <p:cNvPr id="391" name="Rectangle 79">
                <a:extLst>
                  <a:ext uri="{FF2B5EF4-FFF2-40B4-BE49-F238E27FC236}">
                    <a16:creationId xmlns:a16="http://schemas.microsoft.com/office/drawing/2014/main" id="{693FAA02-A63F-AE8E-CB41-9A02012CBB6F}"/>
                  </a:ext>
                </a:extLst>
              </p:cNvPr>
              <p:cNvSpPr>
                <a:spLocks noChangeArrowheads="1"/>
              </p:cNvSpPr>
              <p:nvPr/>
            </p:nvSpPr>
            <p:spPr bwMode="auto">
              <a:xfrm>
                <a:off x="2768" y="1803"/>
                <a:ext cx="24" cy="33"/>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US" altLang="en-US" sz="800">
                  <a:solidFill>
                    <a:schemeClr val="tx1"/>
                  </a:solidFill>
                </a:endParaRPr>
              </a:p>
            </p:txBody>
          </p:sp>
          <p:sp>
            <p:nvSpPr>
              <p:cNvPr id="392" name="Rectangle 80">
                <a:extLst>
                  <a:ext uri="{FF2B5EF4-FFF2-40B4-BE49-F238E27FC236}">
                    <a16:creationId xmlns:a16="http://schemas.microsoft.com/office/drawing/2014/main" id="{B60392AA-2AE1-C31C-E593-1B40485E284E}"/>
                  </a:ext>
                </a:extLst>
              </p:cNvPr>
              <p:cNvSpPr>
                <a:spLocks noChangeArrowheads="1"/>
              </p:cNvSpPr>
              <p:nvPr/>
            </p:nvSpPr>
            <p:spPr bwMode="auto">
              <a:xfrm>
                <a:off x="2864" y="1803"/>
                <a:ext cx="36" cy="33"/>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US" altLang="en-US" sz="800">
                  <a:solidFill>
                    <a:schemeClr val="tx1"/>
                  </a:solidFill>
                </a:endParaRPr>
              </a:p>
            </p:txBody>
          </p:sp>
          <p:sp>
            <p:nvSpPr>
              <p:cNvPr id="393" name="Rectangle 81">
                <a:extLst>
                  <a:ext uri="{FF2B5EF4-FFF2-40B4-BE49-F238E27FC236}">
                    <a16:creationId xmlns:a16="http://schemas.microsoft.com/office/drawing/2014/main" id="{D449176A-D53B-E6B4-549D-A3883E375080}"/>
                  </a:ext>
                </a:extLst>
              </p:cNvPr>
              <p:cNvSpPr>
                <a:spLocks noChangeArrowheads="1"/>
              </p:cNvSpPr>
              <p:nvPr/>
            </p:nvSpPr>
            <p:spPr bwMode="auto">
              <a:xfrm>
                <a:off x="2972" y="1803"/>
                <a:ext cx="24" cy="33"/>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US" altLang="en-US" sz="800">
                  <a:solidFill>
                    <a:schemeClr val="tx1"/>
                  </a:solidFill>
                </a:endParaRPr>
              </a:p>
            </p:txBody>
          </p:sp>
          <p:sp>
            <p:nvSpPr>
              <p:cNvPr id="394" name="Rectangle 82">
                <a:extLst>
                  <a:ext uri="{FF2B5EF4-FFF2-40B4-BE49-F238E27FC236}">
                    <a16:creationId xmlns:a16="http://schemas.microsoft.com/office/drawing/2014/main" id="{D8ED5EEB-F0ED-CCB7-A78C-EBC4D8E55648}"/>
                  </a:ext>
                </a:extLst>
              </p:cNvPr>
              <p:cNvSpPr>
                <a:spLocks noChangeArrowheads="1"/>
              </p:cNvSpPr>
              <p:nvPr/>
            </p:nvSpPr>
            <p:spPr bwMode="auto">
              <a:xfrm>
                <a:off x="3068" y="1812"/>
                <a:ext cx="78" cy="24"/>
              </a:xfrm>
              <a:prstGeom prst="rect">
                <a:avLst/>
              </a:prstGeom>
              <a:solidFill>
                <a:srgbClr val="0080FF"/>
              </a:solidFill>
              <a:ln w="9525">
                <a:solidFill>
                  <a:srgbClr val="0080FF"/>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US" altLang="en-US" sz="800">
                  <a:solidFill>
                    <a:schemeClr val="tx1"/>
                  </a:solidFill>
                </a:endParaRPr>
              </a:p>
            </p:txBody>
          </p:sp>
          <p:sp>
            <p:nvSpPr>
              <p:cNvPr id="395" name="Rectangle 83">
                <a:extLst>
                  <a:ext uri="{FF2B5EF4-FFF2-40B4-BE49-F238E27FC236}">
                    <a16:creationId xmlns:a16="http://schemas.microsoft.com/office/drawing/2014/main" id="{36E267C4-9840-4357-ED31-2F9F3684244E}"/>
                  </a:ext>
                </a:extLst>
              </p:cNvPr>
              <p:cNvSpPr>
                <a:spLocks noChangeArrowheads="1"/>
              </p:cNvSpPr>
              <p:nvPr/>
            </p:nvSpPr>
            <p:spPr bwMode="auto">
              <a:xfrm>
                <a:off x="3218" y="1803"/>
                <a:ext cx="24" cy="33"/>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US" altLang="en-US" sz="800">
                  <a:solidFill>
                    <a:schemeClr val="tx1"/>
                  </a:solidFill>
                </a:endParaRPr>
              </a:p>
            </p:txBody>
          </p:sp>
          <p:sp>
            <p:nvSpPr>
              <p:cNvPr id="396" name="Rectangle 84">
                <a:extLst>
                  <a:ext uri="{FF2B5EF4-FFF2-40B4-BE49-F238E27FC236}">
                    <a16:creationId xmlns:a16="http://schemas.microsoft.com/office/drawing/2014/main" id="{CC860793-EAA3-6F69-1009-DFD6DC2A30C3}"/>
                  </a:ext>
                </a:extLst>
              </p:cNvPr>
              <p:cNvSpPr>
                <a:spLocks noChangeArrowheads="1"/>
              </p:cNvSpPr>
              <p:nvPr/>
            </p:nvSpPr>
            <p:spPr bwMode="auto">
              <a:xfrm>
                <a:off x="3314" y="1812"/>
                <a:ext cx="78" cy="24"/>
              </a:xfrm>
              <a:prstGeom prst="rect">
                <a:avLst/>
              </a:prstGeom>
              <a:solidFill>
                <a:srgbClr val="0080FF"/>
              </a:solidFill>
              <a:ln w="9525">
                <a:solidFill>
                  <a:srgbClr val="0080FF"/>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US" altLang="en-US" sz="800">
                  <a:solidFill>
                    <a:schemeClr val="tx1"/>
                  </a:solidFill>
                </a:endParaRPr>
              </a:p>
            </p:txBody>
          </p:sp>
          <p:sp>
            <p:nvSpPr>
              <p:cNvPr id="397" name="Rectangle 85">
                <a:extLst>
                  <a:ext uri="{FF2B5EF4-FFF2-40B4-BE49-F238E27FC236}">
                    <a16:creationId xmlns:a16="http://schemas.microsoft.com/office/drawing/2014/main" id="{3812C4ED-F06C-D7FF-6927-AE92FEF05BC2}"/>
                  </a:ext>
                </a:extLst>
              </p:cNvPr>
              <p:cNvSpPr>
                <a:spLocks noChangeArrowheads="1"/>
              </p:cNvSpPr>
              <p:nvPr/>
            </p:nvSpPr>
            <p:spPr bwMode="auto">
              <a:xfrm>
                <a:off x="3464" y="1803"/>
                <a:ext cx="24" cy="33"/>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US" altLang="en-US" sz="800">
                  <a:solidFill>
                    <a:schemeClr val="tx1"/>
                  </a:solidFill>
                </a:endParaRPr>
              </a:p>
            </p:txBody>
          </p:sp>
          <p:sp>
            <p:nvSpPr>
              <p:cNvPr id="398" name="Rectangle 86">
                <a:extLst>
                  <a:ext uri="{FF2B5EF4-FFF2-40B4-BE49-F238E27FC236}">
                    <a16:creationId xmlns:a16="http://schemas.microsoft.com/office/drawing/2014/main" id="{6A1A1918-75D2-65AB-06E6-C01B50C4717E}"/>
                  </a:ext>
                </a:extLst>
              </p:cNvPr>
              <p:cNvSpPr>
                <a:spLocks noChangeArrowheads="1"/>
              </p:cNvSpPr>
              <p:nvPr/>
            </p:nvSpPr>
            <p:spPr bwMode="auto">
              <a:xfrm>
                <a:off x="3560" y="1803"/>
                <a:ext cx="36" cy="33"/>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US" altLang="en-US" sz="800">
                  <a:solidFill>
                    <a:schemeClr val="tx1"/>
                  </a:solidFill>
                </a:endParaRPr>
              </a:p>
            </p:txBody>
          </p:sp>
          <p:sp>
            <p:nvSpPr>
              <p:cNvPr id="399" name="Rectangle 87">
                <a:extLst>
                  <a:ext uri="{FF2B5EF4-FFF2-40B4-BE49-F238E27FC236}">
                    <a16:creationId xmlns:a16="http://schemas.microsoft.com/office/drawing/2014/main" id="{DF996745-665D-A1F3-BB05-7E2B653688B2}"/>
                  </a:ext>
                </a:extLst>
              </p:cNvPr>
              <p:cNvSpPr>
                <a:spLocks noChangeArrowheads="1"/>
              </p:cNvSpPr>
              <p:nvPr/>
            </p:nvSpPr>
            <p:spPr bwMode="auto">
              <a:xfrm>
                <a:off x="3668" y="1803"/>
                <a:ext cx="24" cy="33"/>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US" altLang="en-US" sz="800">
                  <a:solidFill>
                    <a:schemeClr val="tx1"/>
                  </a:solidFill>
                </a:endParaRPr>
              </a:p>
            </p:txBody>
          </p:sp>
          <p:sp>
            <p:nvSpPr>
              <p:cNvPr id="400" name="Rectangle 88">
                <a:extLst>
                  <a:ext uri="{FF2B5EF4-FFF2-40B4-BE49-F238E27FC236}">
                    <a16:creationId xmlns:a16="http://schemas.microsoft.com/office/drawing/2014/main" id="{CCEF9C4E-B54C-DF18-93D3-60F014ACFF3E}"/>
                  </a:ext>
                </a:extLst>
              </p:cNvPr>
              <p:cNvSpPr>
                <a:spLocks noChangeArrowheads="1"/>
              </p:cNvSpPr>
              <p:nvPr/>
            </p:nvSpPr>
            <p:spPr bwMode="auto">
              <a:xfrm>
                <a:off x="3764" y="1812"/>
                <a:ext cx="78" cy="24"/>
              </a:xfrm>
              <a:prstGeom prst="rect">
                <a:avLst/>
              </a:prstGeom>
              <a:solidFill>
                <a:srgbClr val="0080FF"/>
              </a:solidFill>
              <a:ln w="9525">
                <a:solidFill>
                  <a:srgbClr val="0080FF"/>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US" altLang="en-US" sz="800">
                  <a:solidFill>
                    <a:schemeClr val="tx1"/>
                  </a:solidFill>
                </a:endParaRPr>
              </a:p>
            </p:txBody>
          </p:sp>
          <p:sp>
            <p:nvSpPr>
              <p:cNvPr id="401" name="Rectangle 89">
                <a:extLst>
                  <a:ext uri="{FF2B5EF4-FFF2-40B4-BE49-F238E27FC236}">
                    <a16:creationId xmlns:a16="http://schemas.microsoft.com/office/drawing/2014/main" id="{4F907CEE-6C42-B034-B6C5-D71193F947C0}"/>
                  </a:ext>
                </a:extLst>
              </p:cNvPr>
              <p:cNvSpPr>
                <a:spLocks noChangeArrowheads="1"/>
              </p:cNvSpPr>
              <p:nvPr/>
            </p:nvSpPr>
            <p:spPr bwMode="auto">
              <a:xfrm>
                <a:off x="3884" y="1803"/>
                <a:ext cx="24" cy="33"/>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US" altLang="en-US" sz="800">
                  <a:solidFill>
                    <a:schemeClr val="tx1"/>
                  </a:solidFill>
                </a:endParaRPr>
              </a:p>
            </p:txBody>
          </p:sp>
          <p:sp>
            <p:nvSpPr>
              <p:cNvPr id="402" name="Rectangle 90">
                <a:extLst>
                  <a:ext uri="{FF2B5EF4-FFF2-40B4-BE49-F238E27FC236}">
                    <a16:creationId xmlns:a16="http://schemas.microsoft.com/office/drawing/2014/main" id="{E5AFC93D-AA3D-E394-5AF8-1517447926D9}"/>
                  </a:ext>
                </a:extLst>
              </p:cNvPr>
              <p:cNvSpPr>
                <a:spLocks noChangeArrowheads="1"/>
              </p:cNvSpPr>
              <p:nvPr/>
            </p:nvSpPr>
            <p:spPr bwMode="auto">
              <a:xfrm>
                <a:off x="4076" y="1803"/>
                <a:ext cx="24" cy="33"/>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US" altLang="en-US" sz="800">
                  <a:solidFill>
                    <a:schemeClr val="tx1"/>
                  </a:solidFill>
                </a:endParaRPr>
              </a:p>
            </p:txBody>
          </p:sp>
          <p:sp>
            <p:nvSpPr>
              <p:cNvPr id="403" name="Rectangle 91">
                <a:extLst>
                  <a:ext uri="{FF2B5EF4-FFF2-40B4-BE49-F238E27FC236}">
                    <a16:creationId xmlns:a16="http://schemas.microsoft.com/office/drawing/2014/main" id="{99AD7173-AB0D-4209-F942-7B45D6C46CA6}"/>
                  </a:ext>
                </a:extLst>
              </p:cNvPr>
              <p:cNvSpPr>
                <a:spLocks noChangeArrowheads="1"/>
              </p:cNvSpPr>
              <p:nvPr/>
            </p:nvSpPr>
            <p:spPr bwMode="auto">
              <a:xfrm>
                <a:off x="4274" y="1803"/>
                <a:ext cx="24" cy="33"/>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US" altLang="en-US" sz="800">
                  <a:solidFill>
                    <a:schemeClr val="tx1"/>
                  </a:solidFill>
                </a:endParaRPr>
              </a:p>
            </p:txBody>
          </p:sp>
          <p:sp>
            <p:nvSpPr>
              <p:cNvPr id="404" name="Rectangle 92">
                <a:extLst>
                  <a:ext uri="{FF2B5EF4-FFF2-40B4-BE49-F238E27FC236}">
                    <a16:creationId xmlns:a16="http://schemas.microsoft.com/office/drawing/2014/main" id="{F3D4BC2F-ACC8-838C-CB10-45D66CAF0076}"/>
                  </a:ext>
                </a:extLst>
              </p:cNvPr>
              <p:cNvSpPr>
                <a:spLocks noChangeArrowheads="1"/>
              </p:cNvSpPr>
              <p:nvPr/>
            </p:nvSpPr>
            <p:spPr bwMode="auto">
              <a:xfrm>
                <a:off x="4466" y="1803"/>
                <a:ext cx="24" cy="33"/>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US" altLang="en-US" sz="800">
                  <a:solidFill>
                    <a:schemeClr val="tx1"/>
                  </a:solidFill>
                </a:endParaRPr>
              </a:p>
            </p:txBody>
          </p:sp>
          <p:sp>
            <p:nvSpPr>
              <p:cNvPr id="405" name="Rectangle 93">
                <a:extLst>
                  <a:ext uri="{FF2B5EF4-FFF2-40B4-BE49-F238E27FC236}">
                    <a16:creationId xmlns:a16="http://schemas.microsoft.com/office/drawing/2014/main" id="{1A7E5D01-B642-415F-6385-5E175F89F3E7}"/>
                  </a:ext>
                </a:extLst>
              </p:cNvPr>
              <p:cNvSpPr>
                <a:spLocks noChangeArrowheads="1"/>
              </p:cNvSpPr>
              <p:nvPr/>
            </p:nvSpPr>
            <p:spPr bwMode="auto">
              <a:xfrm>
                <a:off x="4556" y="1812"/>
                <a:ext cx="84" cy="24"/>
              </a:xfrm>
              <a:prstGeom prst="rect">
                <a:avLst/>
              </a:prstGeom>
              <a:solidFill>
                <a:srgbClr val="0080FF"/>
              </a:solidFill>
              <a:ln w="9525">
                <a:solidFill>
                  <a:srgbClr val="0080FF"/>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US" altLang="en-US" sz="800">
                  <a:solidFill>
                    <a:schemeClr val="tx1"/>
                  </a:solidFill>
                </a:endParaRPr>
              </a:p>
            </p:txBody>
          </p:sp>
          <p:sp>
            <p:nvSpPr>
              <p:cNvPr id="406" name="Rectangle 94">
                <a:extLst>
                  <a:ext uri="{FF2B5EF4-FFF2-40B4-BE49-F238E27FC236}">
                    <a16:creationId xmlns:a16="http://schemas.microsoft.com/office/drawing/2014/main" id="{BD6F18B4-A4A9-72B2-2435-C781FAD54ABC}"/>
                  </a:ext>
                </a:extLst>
              </p:cNvPr>
              <p:cNvSpPr>
                <a:spLocks noChangeArrowheads="1"/>
              </p:cNvSpPr>
              <p:nvPr/>
            </p:nvSpPr>
            <p:spPr bwMode="auto">
              <a:xfrm>
                <a:off x="4772" y="1812"/>
                <a:ext cx="84" cy="24"/>
              </a:xfrm>
              <a:prstGeom prst="rect">
                <a:avLst/>
              </a:prstGeom>
              <a:solidFill>
                <a:srgbClr val="0080FF"/>
              </a:solidFill>
              <a:ln w="9525">
                <a:solidFill>
                  <a:srgbClr val="0080FF"/>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US" altLang="en-US" sz="800">
                  <a:solidFill>
                    <a:schemeClr val="tx1"/>
                  </a:solidFill>
                </a:endParaRPr>
              </a:p>
            </p:txBody>
          </p:sp>
          <p:sp>
            <p:nvSpPr>
              <p:cNvPr id="407" name="Rectangle 95">
                <a:extLst>
                  <a:ext uri="{FF2B5EF4-FFF2-40B4-BE49-F238E27FC236}">
                    <a16:creationId xmlns:a16="http://schemas.microsoft.com/office/drawing/2014/main" id="{C43FFBD0-FBBA-D2FE-7E62-AA2A164D9D47}"/>
                  </a:ext>
                </a:extLst>
              </p:cNvPr>
              <p:cNvSpPr>
                <a:spLocks noChangeArrowheads="1"/>
              </p:cNvSpPr>
              <p:nvPr/>
            </p:nvSpPr>
            <p:spPr bwMode="auto">
              <a:xfrm>
                <a:off x="4904" y="1803"/>
                <a:ext cx="24" cy="33"/>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US" altLang="en-US" sz="800">
                  <a:solidFill>
                    <a:schemeClr val="tx1"/>
                  </a:solidFill>
                </a:endParaRPr>
              </a:p>
            </p:txBody>
          </p:sp>
          <p:sp>
            <p:nvSpPr>
              <p:cNvPr id="408" name="Rectangle 96">
                <a:extLst>
                  <a:ext uri="{FF2B5EF4-FFF2-40B4-BE49-F238E27FC236}">
                    <a16:creationId xmlns:a16="http://schemas.microsoft.com/office/drawing/2014/main" id="{73451C5B-4390-6A8E-E33E-A1CAD1B84940}"/>
                  </a:ext>
                </a:extLst>
              </p:cNvPr>
              <p:cNvSpPr>
                <a:spLocks noChangeArrowheads="1"/>
              </p:cNvSpPr>
              <p:nvPr/>
            </p:nvSpPr>
            <p:spPr bwMode="auto">
              <a:xfrm>
                <a:off x="4994" y="1803"/>
                <a:ext cx="24" cy="33"/>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US" altLang="en-US" sz="800">
                  <a:solidFill>
                    <a:schemeClr val="tx1"/>
                  </a:solidFill>
                </a:endParaRPr>
              </a:p>
            </p:txBody>
          </p:sp>
          <p:sp>
            <p:nvSpPr>
              <p:cNvPr id="409" name="Rectangle 97">
                <a:extLst>
                  <a:ext uri="{FF2B5EF4-FFF2-40B4-BE49-F238E27FC236}">
                    <a16:creationId xmlns:a16="http://schemas.microsoft.com/office/drawing/2014/main" id="{273349D2-47EF-52A6-9251-D75647457095}"/>
                  </a:ext>
                </a:extLst>
              </p:cNvPr>
              <p:cNvSpPr>
                <a:spLocks noChangeArrowheads="1"/>
              </p:cNvSpPr>
              <p:nvPr/>
            </p:nvSpPr>
            <p:spPr bwMode="auto">
              <a:xfrm>
                <a:off x="5096" y="1803"/>
                <a:ext cx="24" cy="33"/>
              </a:xfrm>
              <a:prstGeom prst="rect">
                <a:avLst/>
              </a:prstGeom>
              <a:solidFill>
                <a:srgbClr val="FF0000"/>
              </a:solidFill>
              <a:ln w="9525">
                <a:solidFill>
                  <a:srgbClr val="FF0000"/>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US" altLang="en-US" sz="800">
                  <a:solidFill>
                    <a:schemeClr val="tx1"/>
                  </a:solidFill>
                </a:endParaRPr>
              </a:p>
            </p:txBody>
          </p:sp>
          <p:sp>
            <p:nvSpPr>
              <p:cNvPr id="410" name="Rectangle 98">
                <a:extLst>
                  <a:ext uri="{FF2B5EF4-FFF2-40B4-BE49-F238E27FC236}">
                    <a16:creationId xmlns:a16="http://schemas.microsoft.com/office/drawing/2014/main" id="{2731B549-BDA5-EB32-757A-9FC293877BD4}"/>
                  </a:ext>
                </a:extLst>
              </p:cNvPr>
              <p:cNvSpPr>
                <a:spLocks noChangeArrowheads="1"/>
              </p:cNvSpPr>
              <p:nvPr/>
            </p:nvSpPr>
            <p:spPr bwMode="auto">
              <a:xfrm>
                <a:off x="5174" y="1812"/>
                <a:ext cx="78" cy="24"/>
              </a:xfrm>
              <a:prstGeom prst="rect">
                <a:avLst/>
              </a:prstGeom>
              <a:solidFill>
                <a:srgbClr val="0080FF"/>
              </a:solidFill>
              <a:ln w="9525">
                <a:solidFill>
                  <a:srgbClr val="0080FF"/>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US" altLang="en-US" sz="800">
                  <a:solidFill>
                    <a:schemeClr val="tx1"/>
                  </a:solidFill>
                </a:endParaRPr>
              </a:p>
            </p:txBody>
          </p:sp>
          <p:sp>
            <p:nvSpPr>
              <p:cNvPr id="411" name="Rectangle 99">
                <a:extLst>
                  <a:ext uri="{FF2B5EF4-FFF2-40B4-BE49-F238E27FC236}">
                    <a16:creationId xmlns:a16="http://schemas.microsoft.com/office/drawing/2014/main" id="{7F72AB19-4C49-E9F3-2F9D-DB992F22EA7E}"/>
                  </a:ext>
                </a:extLst>
              </p:cNvPr>
              <p:cNvSpPr>
                <a:spLocks noChangeArrowheads="1"/>
              </p:cNvSpPr>
              <p:nvPr/>
            </p:nvSpPr>
            <p:spPr bwMode="auto">
              <a:xfrm>
                <a:off x="5390" y="1812"/>
                <a:ext cx="84" cy="24"/>
              </a:xfrm>
              <a:prstGeom prst="rect">
                <a:avLst/>
              </a:prstGeom>
              <a:solidFill>
                <a:srgbClr val="0080FF"/>
              </a:solidFill>
              <a:ln w="9525">
                <a:solidFill>
                  <a:srgbClr val="0080FF"/>
                </a:solidFill>
                <a:miter lim="800000"/>
                <a:headEnd/>
                <a:tailEnd/>
              </a:ln>
            </p:spPr>
            <p:txBody>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endParaRPr lang="en-US" altLang="en-US" sz="800">
                  <a:solidFill>
                    <a:schemeClr val="tx1"/>
                  </a:solidFill>
                </a:endParaRPr>
              </a:p>
            </p:txBody>
          </p:sp>
        </p:grpSp>
        <p:sp>
          <p:nvSpPr>
            <p:cNvPr id="412" name="Rectangle 2">
              <a:extLst>
                <a:ext uri="{FF2B5EF4-FFF2-40B4-BE49-F238E27FC236}">
                  <a16:creationId xmlns:a16="http://schemas.microsoft.com/office/drawing/2014/main" id="{C696ACC4-26DE-F369-962C-1E54D33B55C3}"/>
                </a:ext>
              </a:extLst>
            </p:cNvPr>
            <p:cNvSpPr txBox="1">
              <a:spLocks noChangeArrowheads="1"/>
            </p:cNvSpPr>
            <p:nvPr/>
          </p:nvSpPr>
          <p:spPr bwMode="auto">
            <a:xfrm>
              <a:off x="5458395" y="1805608"/>
              <a:ext cx="888684" cy="193959"/>
            </a:xfrm>
            <a:prstGeom prst="rect">
              <a:avLst/>
            </a:prstGeom>
            <a:noFill/>
            <a:ln w="12699">
              <a:noFill/>
              <a:miter lim="800000"/>
              <a:headEnd/>
              <a:tailEnd/>
            </a:ln>
          </p:spPr>
          <p:txBody>
            <a:bodyPr lIns="90488" tIns="44450" rIns="90488" bIns="44450" anchor="ctr"/>
            <a:lstStyle/>
            <a:p>
              <a:pPr algn="ctr">
                <a:lnSpc>
                  <a:spcPct val="85000"/>
                </a:lnSpc>
                <a:defRPr/>
              </a:pPr>
              <a:r>
                <a:rPr lang="en-US" sz="1100" b="1" kern="0" dirty="0">
                  <a:latin typeface="+mn-lt"/>
                  <a:ea typeface="+mj-ea"/>
                  <a:cs typeface="Arial" panose="020B0604020202020204" pitchFamily="34" charset="0"/>
                </a:rPr>
                <a:t>171 MeV</a:t>
              </a:r>
            </a:p>
          </p:txBody>
        </p:sp>
        <p:sp>
          <p:nvSpPr>
            <p:cNvPr id="413" name="Rectangle 2">
              <a:extLst>
                <a:ext uri="{FF2B5EF4-FFF2-40B4-BE49-F238E27FC236}">
                  <a16:creationId xmlns:a16="http://schemas.microsoft.com/office/drawing/2014/main" id="{10581000-790A-E183-2409-81FEB38A29CF}"/>
                </a:ext>
              </a:extLst>
            </p:cNvPr>
            <p:cNvSpPr txBox="1">
              <a:spLocks noChangeArrowheads="1"/>
            </p:cNvSpPr>
            <p:nvPr/>
          </p:nvSpPr>
          <p:spPr bwMode="auto">
            <a:xfrm>
              <a:off x="7546627" y="3101752"/>
              <a:ext cx="960184" cy="288297"/>
            </a:xfrm>
            <a:prstGeom prst="rect">
              <a:avLst/>
            </a:prstGeom>
            <a:noFill/>
            <a:ln w="12699">
              <a:noFill/>
              <a:miter lim="800000"/>
              <a:headEnd/>
              <a:tailEnd/>
            </a:ln>
          </p:spPr>
          <p:txBody>
            <a:bodyPr lIns="90488" tIns="44450" rIns="90488" bIns="44450" anchor="ctr"/>
            <a:lstStyle/>
            <a:p>
              <a:pPr algn="ctr">
                <a:lnSpc>
                  <a:spcPct val="85000"/>
                </a:lnSpc>
                <a:defRPr/>
              </a:pPr>
              <a:r>
                <a:rPr lang="en-US" sz="1200" b="1" kern="0" dirty="0">
                  <a:latin typeface="+mn-lt"/>
                  <a:ea typeface="+mj-ea"/>
                  <a:cs typeface="Arial" panose="020B0604020202020204" pitchFamily="34" charset="0"/>
                </a:rPr>
                <a:t>Arc 4</a:t>
              </a:r>
            </a:p>
          </p:txBody>
        </p:sp>
        <p:sp>
          <p:nvSpPr>
            <p:cNvPr id="414" name="Rectangle 2">
              <a:extLst>
                <a:ext uri="{FF2B5EF4-FFF2-40B4-BE49-F238E27FC236}">
                  <a16:creationId xmlns:a16="http://schemas.microsoft.com/office/drawing/2014/main" id="{1BB457D1-ED91-0F8A-843E-10BF0D1DC9ED}"/>
                </a:ext>
              </a:extLst>
            </p:cNvPr>
            <p:cNvSpPr txBox="1">
              <a:spLocks noChangeArrowheads="1"/>
            </p:cNvSpPr>
            <p:nvPr/>
          </p:nvSpPr>
          <p:spPr bwMode="auto">
            <a:xfrm>
              <a:off x="7546627" y="3749824"/>
              <a:ext cx="1071371" cy="223599"/>
            </a:xfrm>
            <a:prstGeom prst="rect">
              <a:avLst/>
            </a:prstGeom>
            <a:noFill/>
            <a:ln w="12699">
              <a:noFill/>
              <a:miter lim="800000"/>
              <a:headEnd/>
              <a:tailEnd/>
            </a:ln>
          </p:spPr>
          <p:txBody>
            <a:bodyPr lIns="90488" tIns="44450" rIns="90488" bIns="44450" anchor="ctr"/>
            <a:lstStyle/>
            <a:p>
              <a:pPr algn="ctr">
                <a:lnSpc>
                  <a:spcPct val="85000"/>
                </a:lnSpc>
                <a:defRPr/>
              </a:pPr>
              <a:r>
                <a:rPr lang="en-US" sz="1200" kern="0" dirty="0">
                  <a:latin typeface="+mn-lt"/>
                  <a:ea typeface="+mj-ea"/>
                  <a:cs typeface="Arial" panose="020B0604020202020204" pitchFamily="34" charset="0"/>
                </a:rPr>
                <a:t>S = 57 × </a:t>
              </a:r>
              <a:r>
                <a:rPr lang="en-US" altLang="en-US" sz="1200" dirty="0" err="1">
                  <a:latin typeface="Symbol" panose="05050102010706020507" pitchFamily="18" charset="2"/>
                </a:rPr>
                <a:t>l</a:t>
              </a:r>
              <a:r>
                <a:rPr lang="en-US" altLang="en-US" sz="1200" baseline="-25000" dirty="0" err="1">
                  <a:latin typeface="Arial" panose="020B0604020202020204" pitchFamily="34" charset="0"/>
                </a:rPr>
                <a:t>RF</a:t>
              </a:r>
              <a:endParaRPr lang="en-US" sz="1200" kern="0" dirty="0">
                <a:latin typeface="+mn-lt"/>
                <a:ea typeface="+mj-ea"/>
                <a:cs typeface="Arial" panose="020B0604020202020204" pitchFamily="34" charset="0"/>
              </a:endParaRPr>
            </a:p>
          </p:txBody>
        </p:sp>
        <p:sp>
          <p:nvSpPr>
            <p:cNvPr id="415" name="Rectangle 2">
              <a:extLst>
                <a:ext uri="{FF2B5EF4-FFF2-40B4-BE49-F238E27FC236}">
                  <a16:creationId xmlns:a16="http://schemas.microsoft.com/office/drawing/2014/main" id="{6A87FCF6-6606-BC1B-056D-C65CE566A5D3}"/>
                </a:ext>
              </a:extLst>
            </p:cNvPr>
            <p:cNvSpPr txBox="1">
              <a:spLocks noChangeArrowheads="1"/>
            </p:cNvSpPr>
            <p:nvPr/>
          </p:nvSpPr>
          <p:spPr bwMode="auto">
            <a:xfrm>
              <a:off x="5561122" y="3229985"/>
              <a:ext cx="761369" cy="159799"/>
            </a:xfrm>
            <a:prstGeom prst="rect">
              <a:avLst/>
            </a:prstGeom>
            <a:noFill/>
            <a:ln w="12699">
              <a:noFill/>
              <a:miter lim="800000"/>
              <a:headEnd/>
              <a:tailEnd/>
            </a:ln>
          </p:spPr>
          <p:txBody>
            <a:bodyPr lIns="90488" tIns="44450" rIns="90488" bIns="44450" anchor="ctr"/>
            <a:lstStyle/>
            <a:p>
              <a:pPr algn="ctr">
                <a:lnSpc>
                  <a:spcPct val="85000"/>
                </a:lnSpc>
                <a:defRPr/>
              </a:pPr>
              <a:r>
                <a:rPr lang="en-US" sz="1200" b="1" kern="0" dirty="0">
                  <a:latin typeface="+mn-lt"/>
                  <a:ea typeface="+mj-ea"/>
                  <a:cs typeface="Arial" panose="020B0604020202020204" pitchFamily="34" charset="0"/>
                </a:rPr>
                <a:t>336 MeV</a:t>
              </a:r>
            </a:p>
          </p:txBody>
        </p:sp>
        <p:grpSp>
          <p:nvGrpSpPr>
            <p:cNvPr id="416" name="Group 4">
              <a:extLst>
                <a:ext uri="{FF2B5EF4-FFF2-40B4-BE49-F238E27FC236}">
                  <a16:creationId xmlns:a16="http://schemas.microsoft.com/office/drawing/2014/main" id="{37D064D3-4D33-6E7E-53F6-DEFDAA1AA716}"/>
                </a:ext>
              </a:extLst>
            </p:cNvPr>
            <p:cNvGrpSpPr>
              <a:grpSpLocks noChangeAspect="1"/>
            </p:cNvGrpSpPr>
            <p:nvPr/>
          </p:nvGrpSpPr>
          <p:grpSpPr bwMode="auto">
            <a:xfrm>
              <a:off x="5373873" y="3077246"/>
              <a:ext cx="5228854" cy="1243929"/>
              <a:chOff x="48" y="1617"/>
              <a:chExt cx="5639" cy="1158"/>
            </a:xfrm>
          </p:grpSpPr>
          <p:sp>
            <p:nvSpPr>
              <p:cNvPr id="417" name="Rectangle 6">
                <a:extLst>
                  <a:ext uri="{FF2B5EF4-FFF2-40B4-BE49-F238E27FC236}">
                    <a16:creationId xmlns:a16="http://schemas.microsoft.com/office/drawing/2014/main" id="{C2CA9011-97DE-6AD8-0362-DA7C2296F035}"/>
                  </a:ext>
                </a:extLst>
              </p:cNvPr>
              <p:cNvSpPr>
                <a:spLocks noChangeArrowheads="1"/>
              </p:cNvSpPr>
              <p:nvPr/>
            </p:nvSpPr>
            <p:spPr bwMode="auto">
              <a:xfrm>
                <a:off x="243" y="1683"/>
                <a:ext cx="5274" cy="94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418" name="Rectangle 7">
                <a:extLst>
                  <a:ext uri="{FF2B5EF4-FFF2-40B4-BE49-F238E27FC236}">
                    <a16:creationId xmlns:a16="http://schemas.microsoft.com/office/drawing/2014/main" id="{7C15F746-1DD8-0C5B-E6F0-748E878A1542}"/>
                  </a:ext>
                </a:extLst>
              </p:cNvPr>
              <p:cNvSpPr>
                <a:spLocks noChangeArrowheads="1"/>
              </p:cNvSpPr>
              <p:nvPr/>
            </p:nvSpPr>
            <p:spPr bwMode="auto">
              <a:xfrm>
                <a:off x="5352" y="2643"/>
                <a:ext cx="24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a:solidFill>
                      <a:srgbClr val="000000"/>
                    </a:solidFill>
                    <a:latin typeface="+mn-lt"/>
                  </a:rPr>
                  <a:t>21.32</a:t>
                </a:r>
                <a:endParaRPr lang="en-US" altLang="en-US" sz="800">
                  <a:latin typeface="+mn-lt"/>
                </a:endParaRPr>
              </a:p>
            </p:txBody>
          </p:sp>
          <p:sp>
            <p:nvSpPr>
              <p:cNvPr id="419" name="Rectangle 8">
                <a:extLst>
                  <a:ext uri="{FF2B5EF4-FFF2-40B4-BE49-F238E27FC236}">
                    <a16:creationId xmlns:a16="http://schemas.microsoft.com/office/drawing/2014/main" id="{BE5C0726-1615-0587-508E-F69F92DE9B1D}"/>
                  </a:ext>
                </a:extLst>
              </p:cNvPr>
              <p:cNvSpPr>
                <a:spLocks noChangeArrowheads="1"/>
              </p:cNvSpPr>
              <p:nvPr/>
            </p:nvSpPr>
            <p:spPr bwMode="auto">
              <a:xfrm>
                <a:off x="243" y="2643"/>
                <a:ext cx="7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a:solidFill>
                      <a:srgbClr val="000000"/>
                    </a:solidFill>
                    <a:latin typeface="Arial" panose="020B0604020202020204" pitchFamily="34" charset="0"/>
                  </a:rPr>
                  <a:t>0</a:t>
                </a:r>
                <a:endParaRPr lang="en-US" altLang="en-US"/>
              </a:p>
            </p:txBody>
          </p:sp>
          <p:sp>
            <p:nvSpPr>
              <p:cNvPr id="420" name="Rectangle 10">
                <a:extLst>
                  <a:ext uri="{FF2B5EF4-FFF2-40B4-BE49-F238E27FC236}">
                    <a16:creationId xmlns:a16="http://schemas.microsoft.com/office/drawing/2014/main" id="{D1FBAF9E-125F-6008-891E-7783F4BCF76A}"/>
                  </a:ext>
                </a:extLst>
              </p:cNvPr>
              <p:cNvSpPr>
                <a:spLocks noChangeArrowheads="1"/>
              </p:cNvSpPr>
              <p:nvPr/>
            </p:nvSpPr>
            <p:spPr bwMode="auto">
              <a:xfrm>
                <a:off x="291" y="1617"/>
                <a:ext cx="48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a:solidFill>
                      <a:srgbClr val="000000"/>
                    </a:solidFill>
                    <a:latin typeface="Arial" panose="020B0604020202020204" pitchFamily="34" charset="0"/>
                  </a:rPr>
                  <a:t>                         </a:t>
                </a:r>
                <a:endParaRPr lang="en-US" altLang="en-US"/>
              </a:p>
            </p:txBody>
          </p:sp>
          <p:sp>
            <p:nvSpPr>
              <p:cNvPr id="421" name="Rectangle 11">
                <a:extLst>
                  <a:ext uri="{FF2B5EF4-FFF2-40B4-BE49-F238E27FC236}">
                    <a16:creationId xmlns:a16="http://schemas.microsoft.com/office/drawing/2014/main" id="{B898874E-24D0-EEBF-7CD7-15F2F3601095}"/>
                  </a:ext>
                </a:extLst>
              </p:cNvPr>
              <p:cNvSpPr>
                <a:spLocks noChangeArrowheads="1"/>
              </p:cNvSpPr>
              <p:nvPr/>
            </p:nvSpPr>
            <p:spPr bwMode="auto">
              <a:xfrm rot="16200000">
                <a:off x="174" y="1629"/>
                <a:ext cx="9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dirty="0">
                    <a:solidFill>
                      <a:srgbClr val="000000"/>
                    </a:solidFill>
                    <a:latin typeface="+mn-lt"/>
                  </a:rPr>
                  <a:t>30</a:t>
                </a:r>
                <a:endParaRPr lang="en-US" altLang="en-US" dirty="0">
                  <a:latin typeface="+mn-lt"/>
                </a:endParaRPr>
              </a:p>
            </p:txBody>
          </p:sp>
          <p:sp>
            <p:nvSpPr>
              <p:cNvPr id="422" name="Rectangle 12">
                <a:extLst>
                  <a:ext uri="{FF2B5EF4-FFF2-40B4-BE49-F238E27FC236}">
                    <a16:creationId xmlns:a16="http://schemas.microsoft.com/office/drawing/2014/main" id="{AB65D662-921F-A3E7-540E-3BE1FEF03B3C}"/>
                  </a:ext>
                </a:extLst>
              </p:cNvPr>
              <p:cNvSpPr>
                <a:spLocks noChangeArrowheads="1"/>
              </p:cNvSpPr>
              <p:nvPr/>
            </p:nvSpPr>
            <p:spPr bwMode="auto">
              <a:xfrm rot="16200000">
                <a:off x="195" y="2533"/>
                <a:ext cx="54"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dirty="0">
                    <a:solidFill>
                      <a:srgbClr val="000000"/>
                    </a:solidFill>
                    <a:latin typeface="+mn-lt"/>
                  </a:rPr>
                  <a:t>0</a:t>
                </a:r>
                <a:endParaRPr lang="en-US" altLang="en-US" sz="800" dirty="0">
                  <a:latin typeface="+mn-lt"/>
                </a:endParaRPr>
              </a:p>
            </p:txBody>
          </p:sp>
          <p:sp>
            <p:nvSpPr>
              <p:cNvPr id="423" name="Rectangle 13">
                <a:extLst>
                  <a:ext uri="{FF2B5EF4-FFF2-40B4-BE49-F238E27FC236}">
                    <a16:creationId xmlns:a16="http://schemas.microsoft.com/office/drawing/2014/main" id="{9DF9C9EC-8120-F44F-A917-348AA4848D87}"/>
                  </a:ext>
                </a:extLst>
              </p:cNvPr>
              <p:cNvSpPr>
                <a:spLocks noChangeArrowheads="1"/>
              </p:cNvSpPr>
              <p:nvPr/>
            </p:nvSpPr>
            <p:spPr bwMode="auto">
              <a:xfrm rot="16200000">
                <a:off x="5550" y="1614"/>
                <a:ext cx="4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dirty="0">
                    <a:solidFill>
                      <a:srgbClr val="000000"/>
                    </a:solidFill>
                    <a:latin typeface="+mn-lt"/>
                  </a:rPr>
                  <a:t>1</a:t>
                </a:r>
                <a:endParaRPr lang="en-US" altLang="en-US" dirty="0">
                  <a:latin typeface="+mn-lt"/>
                </a:endParaRPr>
              </a:p>
            </p:txBody>
          </p:sp>
          <p:sp>
            <p:nvSpPr>
              <p:cNvPr id="424" name="Rectangle 14">
                <a:extLst>
                  <a:ext uri="{FF2B5EF4-FFF2-40B4-BE49-F238E27FC236}">
                    <a16:creationId xmlns:a16="http://schemas.microsoft.com/office/drawing/2014/main" id="{39CFE524-2965-112B-EA3F-26FD12A5C2B8}"/>
                  </a:ext>
                </a:extLst>
              </p:cNvPr>
              <p:cNvSpPr>
                <a:spLocks noChangeArrowheads="1"/>
              </p:cNvSpPr>
              <p:nvPr/>
            </p:nvSpPr>
            <p:spPr bwMode="auto">
              <a:xfrm rot="16200000">
                <a:off x="5530" y="2521"/>
                <a:ext cx="87"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a:solidFill>
                      <a:srgbClr val="000000"/>
                    </a:solidFill>
                    <a:latin typeface="+mn-lt"/>
                  </a:rPr>
                  <a:t>-1</a:t>
                </a:r>
                <a:endParaRPr lang="en-US" altLang="en-US" sz="800">
                  <a:latin typeface="+mn-lt"/>
                </a:endParaRPr>
              </a:p>
            </p:txBody>
          </p:sp>
          <p:sp>
            <p:nvSpPr>
              <p:cNvPr id="425" name="Rectangle 15">
                <a:extLst>
                  <a:ext uri="{FF2B5EF4-FFF2-40B4-BE49-F238E27FC236}">
                    <a16:creationId xmlns:a16="http://schemas.microsoft.com/office/drawing/2014/main" id="{E14C9032-8FA9-D3D8-BD2E-C8D86E97A292}"/>
                  </a:ext>
                </a:extLst>
              </p:cNvPr>
              <p:cNvSpPr>
                <a:spLocks noChangeArrowheads="1"/>
              </p:cNvSpPr>
              <p:nvPr/>
            </p:nvSpPr>
            <p:spPr bwMode="auto">
              <a:xfrm rot="16200000">
                <a:off x="-169" y="2057"/>
                <a:ext cx="563"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dirty="0">
                    <a:solidFill>
                      <a:srgbClr val="000000"/>
                    </a:solidFill>
                    <a:latin typeface="+mn-lt"/>
                  </a:rPr>
                  <a:t>BETA_X&amp;Y[m]</a:t>
                </a:r>
                <a:endParaRPr lang="en-US" altLang="en-US" dirty="0">
                  <a:latin typeface="+mn-lt"/>
                </a:endParaRPr>
              </a:p>
            </p:txBody>
          </p:sp>
          <p:sp>
            <p:nvSpPr>
              <p:cNvPr id="426" name="Rectangle 16">
                <a:extLst>
                  <a:ext uri="{FF2B5EF4-FFF2-40B4-BE49-F238E27FC236}">
                    <a16:creationId xmlns:a16="http://schemas.microsoft.com/office/drawing/2014/main" id="{0CC1C759-FE35-8A05-72D9-C897E5A3B5B8}"/>
                  </a:ext>
                </a:extLst>
              </p:cNvPr>
              <p:cNvSpPr>
                <a:spLocks noChangeArrowheads="1"/>
              </p:cNvSpPr>
              <p:nvPr/>
            </p:nvSpPr>
            <p:spPr bwMode="auto">
              <a:xfrm rot="16200000">
                <a:off x="5353" y="2111"/>
                <a:ext cx="537"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dirty="0">
                    <a:solidFill>
                      <a:srgbClr val="000000"/>
                    </a:solidFill>
                    <a:latin typeface="+mn-lt"/>
                  </a:rPr>
                  <a:t>DISP_X&amp;Y[m]</a:t>
                </a:r>
                <a:endParaRPr lang="en-US" altLang="en-US" dirty="0">
                  <a:latin typeface="+mn-lt"/>
                </a:endParaRPr>
              </a:p>
            </p:txBody>
          </p:sp>
          <p:sp>
            <p:nvSpPr>
              <p:cNvPr id="427" name="Line 17">
                <a:extLst>
                  <a:ext uri="{FF2B5EF4-FFF2-40B4-BE49-F238E27FC236}">
                    <a16:creationId xmlns:a16="http://schemas.microsoft.com/office/drawing/2014/main" id="{0FF0DF51-8EB4-4A79-FD20-E26AD4278EFD}"/>
                  </a:ext>
                </a:extLst>
              </p:cNvPr>
              <p:cNvSpPr>
                <a:spLocks noChangeShapeType="1"/>
              </p:cNvSpPr>
              <p:nvPr/>
            </p:nvSpPr>
            <p:spPr bwMode="auto">
              <a:xfrm flipH="1">
                <a:off x="5481" y="1773"/>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8" name="Line 18">
                <a:extLst>
                  <a:ext uri="{FF2B5EF4-FFF2-40B4-BE49-F238E27FC236}">
                    <a16:creationId xmlns:a16="http://schemas.microsoft.com/office/drawing/2014/main" id="{B5A4E256-1E44-2FE1-CDF9-FFADEB01A13C}"/>
                  </a:ext>
                </a:extLst>
              </p:cNvPr>
              <p:cNvSpPr>
                <a:spLocks noChangeShapeType="1"/>
              </p:cNvSpPr>
              <p:nvPr/>
            </p:nvSpPr>
            <p:spPr bwMode="auto">
              <a:xfrm>
                <a:off x="243" y="1773"/>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29" name="Line 19">
                <a:extLst>
                  <a:ext uri="{FF2B5EF4-FFF2-40B4-BE49-F238E27FC236}">
                    <a16:creationId xmlns:a16="http://schemas.microsoft.com/office/drawing/2014/main" id="{28C3D795-7A0E-67BA-933C-5C50967D2B92}"/>
                  </a:ext>
                </a:extLst>
              </p:cNvPr>
              <p:cNvSpPr>
                <a:spLocks noChangeShapeType="1"/>
              </p:cNvSpPr>
              <p:nvPr/>
            </p:nvSpPr>
            <p:spPr bwMode="auto">
              <a:xfrm flipV="1">
                <a:off x="765" y="2601"/>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0" name="Line 20">
                <a:extLst>
                  <a:ext uri="{FF2B5EF4-FFF2-40B4-BE49-F238E27FC236}">
                    <a16:creationId xmlns:a16="http://schemas.microsoft.com/office/drawing/2014/main" id="{66C0742E-E61C-715D-52F9-7BD67D8A7041}"/>
                  </a:ext>
                </a:extLst>
              </p:cNvPr>
              <p:cNvSpPr>
                <a:spLocks noChangeShapeType="1"/>
              </p:cNvSpPr>
              <p:nvPr/>
            </p:nvSpPr>
            <p:spPr bwMode="auto">
              <a:xfrm>
                <a:off x="765" y="1683"/>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1" name="Line 21">
                <a:extLst>
                  <a:ext uri="{FF2B5EF4-FFF2-40B4-BE49-F238E27FC236}">
                    <a16:creationId xmlns:a16="http://schemas.microsoft.com/office/drawing/2014/main" id="{696F77DB-ADDB-BE53-E035-5E762FE937DB}"/>
                  </a:ext>
                </a:extLst>
              </p:cNvPr>
              <p:cNvSpPr>
                <a:spLocks noChangeShapeType="1"/>
              </p:cNvSpPr>
              <p:nvPr/>
            </p:nvSpPr>
            <p:spPr bwMode="auto">
              <a:xfrm flipH="1">
                <a:off x="5481" y="1869"/>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2" name="Line 22">
                <a:extLst>
                  <a:ext uri="{FF2B5EF4-FFF2-40B4-BE49-F238E27FC236}">
                    <a16:creationId xmlns:a16="http://schemas.microsoft.com/office/drawing/2014/main" id="{1B062135-1797-9164-D241-D1E5B6616FDF}"/>
                  </a:ext>
                </a:extLst>
              </p:cNvPr>
              <p:cNvSpPr>
                <a:spLocks noChangeShapeType="1"/>
              </p:cNvSpPr>
              <p:nvPr/>
            </p:nvSpPr>
            <p:spPr bwMode="auto">
              <a:xfrm>
                <a:off x="243" y="1869"/>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3" name="Line 23">
                <a:extLst>
                  <a:ext uri="{FF2B5EF4-FFF2-40B4-BE49-F238E27FC236}">
                    <a16:creationId xmlns:a16="http://schemas.microsoft.com/office/drawing/2014/main" id="{F8BD9B96-11DC-39AA-201F-F70E564348E3}"/>
                  </a:ext>
                </a:extLst>
              </p:cNvPr>
              <p:cNvSpPr>
                <a:spLocks noChangeShapeType="1"/>
              </p:cNvSpPr>
              <p:nvPr/>
            </p:nvSpPr>
            <p:spPr bwMode="auto">
              <a:xfrm flipV="1">
                <a:off x="1293" y="2601"/>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4" name="Line 24">
                <a:extLst>
                  <a:ext uri="{FF2B5EF4-FFF2-40B4-BE49-F238E27FC236}">
                    <a16:creationId xmlns:a16="http://schemas.microsoft.com/office/drawing/2014/main" id="{A5E4A775-6644-47FA-332C-19AD9226E8BC}"/>
                  </a:ext>
                </a:extLst>
              </p:cNvPr>
              <p:cNvSpPr>
                <a:spLocks noChangeShapeType="1"/>
              </p:cNvSpPr>
              <p:nvPr/>
            </p:nvSpPr>
            <p:spPr bwMode="auto">
              <a:xfrm>
                <a:off x="1293" y="1683"/>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5" name="Line 25">
                <a:extLst>
                  <a:ext uri="{FF2B5EF4-FFF2-40B4-BE49-F238E27FC236}">
                    <a16:creationId xmlns:a16="http://schemas.microsoft.com/office/drawing/2014/main" id="{BF4C945F-4074-CEA8-D2E3-CBEA6B0462D8}"/>
                  </a:ext>
                </a:extLst>
              </p:cNvPr>
              <p:cNvSpPr>
                <a:spLocks noChangeShapeType="1"/>
              </p:cNvSpPr>
              <p:nvPr/>
            </p:nvSpPr>
            <p:spPr bwMode="auto">
              <a:xfrm flipH="1">
                <a:off x="5481" y="1965"/>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6" name="Line 26">
                <a:extLst>
                  <a:ext uri="{FF2B5EF4-FFF2-40B4-BE49-F238E27FC236}">
                    <a16:creationId xmlns:a16="http://schemas.microsoft.com/office/drawing/2014/main" id="{8F419509-7538-0DFC-45A0-37EEB876696E}"/>
                  </a:ext>
                </a:extLst>
              </p:cNvPr>
              <p:cNvSpPr>
                <a:spLocks noChangeShapeType="1"/>
              </p:cNvSpPr>
              <p:nvPr/>
            </p:nvSpPr>
            <p:spPr bwMode="auto">
              <a:xfrm>
                <a:off x="243" y="1965"/>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7" name="Line 27">
                <a:extLst>
                  <a:ext uri="{FF2B5EF4-FFF2-40B4-BE49-F238E27FC236}">
                    <a16:creationId xmlns:a16="http://schemas.microsoft.com/office/drawing/2014/main" id="{B06B6F06-CE9B-7DCF-37BE-0974307EC582}"/>
                  </a:ext>
                </a:extLst>
              </p:cNvPr>
              <p:cNvSpPr>
                <a:spLocks noChangeShapeType="1"/>
              </p:cNvSpPr>
              <p:nvPr/>
            </p:nvSpPr>
            <p:spPr bwMode="auto">
              <a:xfrm flipV="1">
                <a:off x="1821" y="2601"/>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8" name="Line 28">
                <a:extLst>
                  <a:ext uri="{FF2B5EF4-FFF2-40B4-BE49-F238E27FC236}">
                    <a16:creationId xmlns:a16="http://schemas.microsoft.com/office/drawing/2014/main" id="{124F8D77-D5FB-F555-0A7F-CF0A6EE53272}"/>
                  </a:ext>
                </a:extLst>
              </p:cNvPr>
              <p:cNvSpPr>
                <a:spLocks noChangeShapeType="1"/>
              </p:cNvSpPr>
              <p:nvPr/>
            </p:nvSpPr>
            <p:spPr bwMode="auto">
              <a:xfrm>
                <a:off x="1821" y="1683"/>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39" name="Line 29">
                <a:extLst>
                  <a:ext uri="{FF2B5EF4-FFF2-40B4-BE49-F238E27FC236}">
                    <a16:creationId xmlns:a16="http://schemas.microsoft.com/office/drawing/2014/main" id="{9CCAC35C-2103-44FC-9ED4-E182A135AF70}"/>
                  </a:ext>
                </a:extLst>
              </p:cNvPr>
              <p:cNvSpPr>
                <a:spLocks noChangeShapeType="1"/>
              </p:cNvSpPr>
              <p:nvPr/>
            </p:nvSpPr>
            <p:spPr bwMode="auto">
              <a:xfrm flipH="1">
                <a:off x="5481" y="2061"/>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40" name="Line 30">
                <a:extLst>
                  <a:ext uri="{FF2B5EF4-FFF2-40B4-BE49-F238E27FC236}">
                    <a16:creationId xmlns:a16="http://schemas.microsoft.com/office/drawing/2014/main" id="{E0BDB63E-DF75-57B6-8F3A-60AA49064425}"/>
                  </a:ext>
                </a:extLst>
              </p:cNvPr>
              <p:cNvSpPr>
                <a:spLocks noChangeShapeType="1"/>
              </p:cNvSpPr>
              <p:nvPr/>
            </p:nvSpPr>
            <p:spPr bwMode="auto">
              <a:xfrm>
                <a:off x="243" y="2061"/>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41" name="Line 31">
                <a:extLst>
                  <a:ext uri="{FF2B5EF4-FFF2-40B4-BE49-F238E27FC236}">
                    <a16:creationId xmlns:a16="http://schemas.microsoft.com/office/drawing/2014/main" id="{B5DC91A1-00B5-73FA-8434-6CE129813419}"/>
                  </a:ext>
                </a:extLst>
              </p:cNvPr>
              <p:cNvSpPr>
                <a:spLocks noChangeShapeType="1"/>
              </p:cNvSpPr>
              <p:nvPr/>
            </p:nvSpPr>
            <p:spPr bwMode="auto">
              <a:xfrm flipV="1">
                <a:off x="2349" y="2601"/>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42" name="Line 32">
                <a:extLst>
                  <a:ext uri="{FF2B5EF4-FFF2-40B4-BE49-F238E27FC236}">
                    <a16:creationId xmlns:a16="http://schemas.microsoft.com/office/drawing/2014/main" id="{71EF8207-34E3-1DEE-BF5A-139B7CBD1C90}"/>
                  </a:ext>
                </a:extLst>
              </p:cNvPr>
              <p:cNvSpPr>
                <a:spLocks noChangeShapeType="1"/>
              </p:cNvSpPr>
              <p:nvPr/>
            </p:nvSpPr>
            <p:spPr bwMode="auto">
              <a:xfrm>
                <a:off x="2349" y="1683"/>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43" name="Line 33">
                <a:extLst>
                  <a:ext uri="{FF2B5EF4-FFF2-40B4-BE49-F238E27FC236}">
                    <a16:creationId xmlns:a16="http://schemas.microsoft.com/office/drawing/2014/main" id="{FAE4E3E4-490D-AC32-EB9F-79EA72AAF71C}"/>
                  </a:ext>
                </a:extLst>
              </p:cNvPr>
              <p:cNvSpPr>
                <a:spLocks noChangeShapeType="1"/>
              </p:cNvSpPr>
              <p:nvPr/>
            </p:nvSpPr>
            <p:spPr bwMode="auto">
              <a:xfrm flipH="1">
                <a:off x="5481" y="2157"/>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44" name="Line 34">
                <a:extLst>
                  <a:ext uri="{FF2B5EF4-FFF2-40B4-BE49-F238E27FC236}">
                    <a16:creationId xmlns:a16="http://schemas.microsoft.com/office/drawing/2014/main" id="{E88B0408-5582-717C-074B-D80E6FAA8BE3}"/>
                  </a:ext>
                </a:extLst>
              </p:cNvPr>
              <p:cNvSpPr>
                <a:spLocks noChangeShapeType="1"/>
              </p:cNvSpPr>
              <p:nvPr/>
            </p:nvSpPr>
            <p:spPr bwMode="auto">
              <a:xfrm>
                <a:off x="243" y="2157"/>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45" name="Line 35">
                <a:extLst>
                  <a:ext uri="{FF2B5EF4-FFF2-40B4-BE49-F238E27FC236}">
                    <a16:creationId xmlns:a16="http://schemas.microsoft.com/office/drawing/2014/main" id="{7CB5ABB1-FDA0-B1AB-3A78-FF6496427961}"/>
                  </a:ext>
                </a:extLst>
              </p:cNvPr>
              <p:cNvSpPr>
                <a:spLocks noChangeShapeType="1"/>
              </p:cNvSpPr>
              <p:nvPr/>
            </p:nvSpPr>
            <p:spPr bwMode="auto">
              <a:xfrm flipV="1">
                <a:off x="2877" y="2601"/>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46" name="Line 36">
                <a:extLst>
                  <a:ext uri="{FF2B5EF4-FFF2-40B4-BE49-F238E27FC236}">
                    <a16:creationId xmlns:a16="http://schemas.microsoft.com/office/drawing/2014/main" id="{8DB706F0-4D14-4EE4-82AB-80560AAD3E5B}"/>
                  </a:ext>
                </a:extLst>
              </p:cNvPr>
              <p:cNvSpPr>
                <a:spLocks noChangeShapeType="1"/>
              </p:cNvSpPr>
              <p:nvPr/>
            </p:nvSpPr>
            <p:spPr bwMode="auto">
              <a:xfrm>
                <a:off x="2877" y="1683"/>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47" name="Line 37">
                <a:extLst>
                  <a:ext uri="{FF2B5EF4-FFF2-40B4-BE49-F238E27FC236}">
                    <a16:creationId xmlns:a16="http://schemas.microsoft.com/office/drawing/2014/main" id="{2E5BB061-896C-5BC2-9BCF-109F3CE9B3D6}"/>
                  </a:ext>
                </a:extLst>
              </p:cNvPr>
              <p:cNvSpPr>
                <a:spLocks noChangeShapeType="1"/>
              </p:cNvSpPr>
              <p:nvPr/>
            </p:nvSpPr>
            <p:spPr bwMode="auto">
              <a:xfrm flipH="1">
                <a:off x="5481" y="2253"/>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48" name="Line 38">
                <a:extLst>
                  <a:ext uri="{FF2B5EF4-FFF2-40B4-BE49-F238E27FC236}">
                    <a16:creationId xmlns:a16="http://schemas.microsoft.com/office/drawing/2014/main" id="{2DD64EDE-D3EB-FD77-9755-A6324319491E}"/>
                  </a:ext>
                </a:extLst>
              </p:cNvPr>
              <p:cNvSpPr>
                <a:spLocks noChangeShapeType="1"/>
              </p:cNvSpPr>
              <p:nvPr/>
            </p:nvSpPr>
            <p:spPr bwMode="auto">
              <a:xfrm>
                <a:off x="243" y="2253"/>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49" name="Line 39">
                <a:extLst>
                  <a:ext uri="{FF2B5EF4-FFF2-40B4-BE49-F238E27FC236}">
                    <a16:creationId xmlns:a16="http://schemas.microsoft.com/office/drawing/2014/main" id="{DFEABA6E-7C46-083F-1355-B30FF577B813}"/>
                  </a:ext>
                </a:extLst>
              </p:cNvPr>
              <p:cNvSpPr>
                <a:spLocks noChangeShapeType="1"/>
              </p:cNvSpPr>
              <p:nvPr/>
            </p:nvSpPr>
            <p:spPr bwMode="auto">
              <a:xfrm flipV="1">
                <a:off x="3405" y="2601"/>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50" name="Line 40">
                <a:extLst>
                  <a:ext uri="{FF2B5EF4-FFF2-40B4-BE49-F238E27FC236}">
                    <a16:creationId xmlns:a16="http://schemas.microsoft.com/office/drawing/2014/main" id="{219ED1B3-A024-31A7-A990-229A2D584DDB}"/>
                  </a:ext>
                </a:extLst>
              </p:cNvPr>
              <p:cNvSpPr>
                <a:spLocks noChangeShapeType="1"/>
              </p:cNvSpPr>
              <p:nvPr/>
            </p:nvSpPr>
            <p:spPr bwMode="auto">
              <a:xfrm>
                <a:off x="3405" y="1683"/>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51" name="Line 41">
                <a:extLst>
                  <a:ext uri="{FF2B5EF4-FFF2-40B4-BE49-F238E27FC236}">
                    <a16:creationId xmlns:a16="http://schemas.microsoft.com/office/drawing/2014/main" id="{17D64529-38E3-801B-2E90-732EA5679B52}"/>
                  </a:ext>
                </a:extLst>
              </p:cNvPr>
              <p:cNvSpPr>
                <a:spLocks noChangeShapeType="1"/>
              </p:cNvSpPr>
              <p:nvPr/>
            </p:nvSpPr>
            <p:spPr bwMode="auto">
              <a:xfrm flipH="1">
                <a:off x="5481" y="2349"/>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52" name="Line 42">
                <a:extLst>
                  <a:ext uri="{FF2B5EF4-FFF2-40B4-BE49-F238E27FC236}">
                    <a16:creationId xmlns:a16="http://schemas.microsoft.com/office/drawing/2014/main" id="{94D23EC7-A5BA-93B1-4E66-CDF366063DB7}"/>
                  </a:ext>
                </a:extLst>
              </p:cNvPr>
              <p:cNvSpPr>
                <a:spLocks noChangeShapeType="1"/>
              </p:cNvSpPr>
              <p:nvPr/>
            </p:nvSpPr>
            <p:spPr bwMode="auto">
              <a:xfrm>
                <a:off x="243" y="2349"/>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53" name="Line 43">
                <a:extLst>
                  <a:ext uri="{FF2B5EF4-FFF2-40B4-BE49-F238E27FC236}">
                    <a16:creationId xmlns:a16="http://schemas.microsoft.com/office/drawing/2014/main" id="{43A11BCC-2095-35D9-8243-C4D6C5F55368}"/>
                  </a:ext>
                </a:extLst>
              </p:cNvPr>
              <p:cNvSpPr>
                <a:spLocks noChangeShapeType="1"/>
              </p:cNvSpPr>
              <p:nvPr/>
            </p:nvSpPr>
            <p:spPr bwMode="auto">
              <a:xfrm flipV="1">
                <a:off x="3933" y="2601"/>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54" name="Line 44">
                <a:extLst>
                  <a:ext uri="{FF2B5EF4-FFF2-40B4-BE49-F238E27FC236}">
                    <a16:creationId xmlns:a16="http://schemas.microsoft.com/office/drawing/2014/main" id="{B550F192-95FD-AA65-7F11-BDA160C58D5F}"/>
                  </a:ext>
                </a:extLst>
              </p:cNvPr>
              <p:cNvSpPr>
                <a:spLocks noChangeShapeType="1"/>
              </p:cNvSpPr>
              <p:nvPr/>
            </p:nvSpPr>
            <p:spPr bwMode="auto">
              <a:xfrm>
                <a:off x="3933" y="1683"/>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55" name="Line 45">
                <a:extLst>
                  <a:ext uri="{FF2B5EF4-FFF2-40B4-BE49-F238E27FC236}">
                    <a16:creationId xmlns:a16="http://schemas.microsoft.com/office/drawing/2014/main" id="{82CDB295-3417-A39B-80EE-2D90E2F318DD}"/>
                  </a:ext>
                </a:extLst>
              </p:cNvPr>
              <p:cNvSpPr>
                <a:spLocks noChangeShapeType="1"/>
              </p:cNvSpPr>
              <p:nvPr/>
            </p:nvSpPr>
            <p:spPr bwMode="auto">
              <a:xfrm flipH="1">
                <a:off x="5481" y="2445"/>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56" name="Line 46">
                <a:extLst>
                  <a:ext uri="{FF2B5EF4-FFF2-40B4-BE49-F238E27FC236}">
                    <a16:creationId xmlns:a16="http://schemas.microsoft.com/office/drawing/2014/main" id="{F340C028-5EDA-E029-BBE6-526EEE70A488}"/>
                  </a:ext>
                </a:extLst>
              </p:cNvPr>
              <p:cNvSpPr>
                <a:spLocks noChangeShapeType="1"/>
              </p:cNvSpPr>
              <p:nvPr/>
            </p:nvSpPr>
            <p:spPr bwMode="auto">
              <a:xfrm>
                <a:off x="243" y="2445"/>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57" name="Line 47">
                <a:extLst>
                  <a:ext uri="{FF2B5EF4-FFF2-40B4-BE49-F238E27FC236}">
                    <a16:creationId xmlns:a16="http://schemas.microsoft.com/office/drawing/2014/main" id="{32980C9B-D3D1-DAF0-4648-16628F6DB2BA}"/>
                  </a:ext>
                </a:extLst>
              </p:cNvPr>
              <p:cNvSpPr>
                <a:spLocks noChangeShapeType="1"/>
              </p:cNvSpPr>
              <p:nvPr/>
            </p:nvSpPr>
            <p:spPr bwMode="auto">
              <a:xfrm flipV="1">
                <a:off x="4461" y="2601"/>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58" name="Line 48">
                <a:extLst>
                  <a:ext uri="{FF2B5EF4-FFF2-40B4-BE49-F238E27FC236}">
                    <a16:creationId xmlns:a16="http://schemas.microsoft.com/office/drawing/2014/main" id="{9F204297-1A7E-3C02-6333-522DC78EF1E7}"/>
                  </a:ext>
                </a:extLst>
              </p:cNvPr>
              <p:cNvSpPr>
                <a:spLocks noChangeShapeType="1"/>
              </p:cNvSpPr>
              <p:nvPr/>
            </p:nvSpPr>
            <p:spPr bwMode="auto">
              <a:xfrm>
                <a:off x="4461" y="1683"/>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59" name="Line 49">
                <a:extLst>
                  <a:ext uri="{FF2B5EF4-FFF2-40B4-BE49-F238E27FC236}">
                    <a16:creationId xmlns:a16="http://schemas.microsoft.com/office/drawing/2014/main" id="{B6629B99-5381-76DA-EB2C-AD27D09E3B8F}"/>
                  </a:ext>
                </a:extLst>
              </p:cNvPr>
              <p:cNvSpPr>
                <a:spLocks noChangeShapeType="1"/>
              </p:cNvSpPr>
              <p:nvPr/>
            </p:nvSpPr>
            <p:spPr bwMode="auto">
              <a:xfrm flipH="1">
                <a:off x="5481" y="2541"/>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60" name="Line 50">
                <a:extLst>
                  <a:ext uri="{FF2B5EF4-FFF2-40B4-BE49-F238E27FC236}">
                    <a16:creationId xmlns:a16="http://schemas.microsoft.com/office/drawing/2014/main" id="{C1C93B37-4529-B37D-9437-178693A48237}"/>
                  </a:ext>
                </a:extLst>
              </p:cNvPr>
              <p:cNvSpPr>
                <a:spLocks noChangeShapeType="1"/>
              </p:cNvSpPr>
              <p:nvPr/>
            </p:nvSpPr>
            <p:spPr bwMode="auto">
              <a:xfrm>
                <a:off x="243" y="2541"/>
                <a:ext cx="3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61" name="Line 51">
                <a:extLst>
                  <a:ext uri="{FF2B5EF4-FFF2-40B4-BE49-F238E27FC236}">
                    <a16:creationId xmlns:a16="http://schemas.microsoft.com/office/drawing/2014/main" id="{44852BCC-03D8-6E06-2414-6BDD374B6576}"/>
                  </a:ext>
                </a:extLst>
              </p:cNvPr>
              <p:cNvSpPr>
                <a:spLocks noChangeShapeType="1"/>
              </p:cNvSpPr>
              <p:nvPr/>
            </p:nvSpPr>
            <p:spPr bwMode="auto">
              <a:xfrm flipV="1">
                <a:off x="4989" y="2601"/>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62" name="Line 52">
                <a:extLst>
                  <a:ext uri="{FF2B5EF4-FFF2-40B4-BE49-F238E27FC236}">
                    <a16:creationId xmlns:a16="http://schemas.microsoft.com/office/drawing/2014/main" id="{52225037-0BC7-9A07-88A4-8FB5068D5A53}"/>
                  </a:ext>
                </a:extLst>
              </p:cNvPr>
              <p:cNvSpPr>
                <a:spLocks noChangeShapeType="1"/>
              </p:cNvSpPr>
              <p:nvPr/>
            </p:nvSpPr>
            <p:spPr bwMode="auto">
              <a:xfrm>
                <a:off x="4989" y="1683"/>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63" name="Freeform 53">
                <a:extLst>
                  <a:ext uri="{FF2B5EF4-FFF2-40B4-BE49-F238E27FC236}">
                    <a16:creationId xmlns:a16="http://schemas.microsoft.com/office/drawing/2014/main" id="{B3FC7394-0D76-0207-A736-B7A823D169C5}"/>
                  </a:ext>
                </a:extLst>
              </p:cNvPr>
              <p:cNvSpPr>
                <a:spLocks/>
              </p:cNvSpPr>
              <p:nvPr/>
            </p:nvSpPr>
            <p:spPr bwMode="auto">
              <a:xfrm>
                <a:off x="243" y="1965"/>
                <a:ext cx="5274" cy="654"/>
              </a:xfrm>
              <a:custGeom>
                <a:avLst/>
                <a:gdLst>
                  <a:gd name="T0" fmla="*/ 78 w 5274"/>
                  <a:gd name="T1" fmla="*/ 324 h 654"/>
                  <a:gd name="T2" fmla="*/ 162 w 5274"/>
                  <a:gd name="T3" fmla="*/ 342 h 654"/>
                  <a:gd name="T4" fmla="*/ 246 w 5274"/>
                  <a:gd name="T5" fmla="*/ 372 h 654"/>
                  <a:gd name="T6" fmla="*/ 330 w 5274"/>
                  <a:gd name="T7" fmla="*/ 420 h 654"/>
                  <a:gd name="T8" fmla="*/ 414 w 5274"/>
                  <a:gd name="T9" fmla="*/ 462 h 654"/>
                  <a:gd name="T10" fmla="*/ 498 w 5274"/>
                  <a:gd name="T11" fmla="*/ 228 h 654"/>
                  <a:gd name="T12" fmla="*/ 582 w 5274"/>
                  <a:gd name="T13" fmla="*/ 300 h 654"/>
                  <a:gd name="T14" fmla="*/ 666 w 5274"/>
                  <a:gd name="T15" fmla="*/ 498 h 654"/>
                  <a:gd name="T16" fmla="*/ 744 w 5274"/>
                  <a:gd name="T17" fmla="*/ 498 h 654"/>
                  <a:gd name="T18" fmla="*/ 828 w 5274"/>
                  <a:gd name="T19" fmla="*/ 504 h 654"/>
                  <a:gd name="T20" fmla="*/ 912 w 5274"/>
                  <a:gd name="T21" fmla="*/ 516 h 654"/>
                  <a:gd name="T22" fmla="*/ 996 w 5274"/>
                  <a:gd name="T23" fmla="*/ 534 h 654"/>
                  <a:gd name="T24" fmla="*/ 1080 w 5274"/>
                  <a:gd name="T25" fmla="*/ 498 h 654"/>
                  <a:gd name="T26" fmla="*/ 1164 w 5274"/>
                  <a:gd name="T27" fmla="*/ 450 h 654"/>
                  <a:gd name="T28" fmla="*/ 1248 w 5274"/>
                  <a:gd name="T29" fmla="*/ 492 h 654"/>
                  <a:gd name="T30" fmla="*/ 1332 w 5274"/>
                  <a:gd name="T31" fmla="*/ 558 h 654"/>
                  <a:gd name="T32" fmla="*/ 1416 w 5274"/>
                  <a:gd name="T33" fmla="*/ 588 h 654"/>
                  <a:gd name="T34" fmla="*/ 1494 w 5274"/>
                  <a:gd name="T35" fmla="*/ 582 h 654"/>
                  <a:gd name="T36" fmla="*/ 1578 w 5274"/>
                  <a:gd name="T37" fmla="*/ 582 h 654"/>
                  <a:gd name="T38" fmla="*/ 1662 w 5274"/>
                  <a:gd name="T39" fmla="*/ 618 h 654"/>
                  <a:gd name="T40" fmla="*/ 1746 w 5274"/>
                  <a:gd name="T41" fmla="*/ 642 h 654"/>
                  <a:gd name="T42" fmla="*/ 1830 w 5274"/>
                  <a:gd name="T43" fmla="*/ 654 h 654"/>
                  <a:gd name="T44" fmla="*/ 1914 w 5274"/>
                  <a:gd name="T45" fmla="*/ 624 h 654"/>
                  <a:gd name="T46" fmla="*/ 1998 w 5274"/>
                  <a:gd name="T47" fmla="*/ 648 h 654"/>
                  <a:gd name="T48" fmla="*/ 2082 w 5274"/>
                  <a:gd name="T49" fmla="*/ 642 h 654"/>
                  <a:gd name="T50" fmla="*/ 2166 w 5274"/>
                  <a:gd name="T51" fmla="*/ 618 h 654"/>
                  <a:gd name="T52" fmla="*/ 2244 w 5274"/>
                  <a:gd name="T53" fmla="*/ 582 h 654"/>
                  <a:gd name="T54" fmla="*/ 2328 w 5274"/>
                  <a:gd name="T55" fmla="*/ 594 h 654"/>
                  <a:gd name="T56" fmla="*/ 2412 w 5274"/>
                  <a:gd name="T57" fmla="*/ 624 h 654"/>
                  <a:gd name="T58" fmla="*/ 2496 w 5274"/>
                  <a:gd name="T59" fmla="*/ 648 h 654"/>
                  <a:gd name="T60" fmla="*/ 2580 w 5274"/>
                  <a:gd name="T61" fmla="*/ 648 h 654"/>
                  <a:gd name="T62" fmla="*/ 2664 w 5274"/>
                  <a:gd name="T63" fmla="*/ 636 h 654"/>
                  <a:gd name="T64" fmla="*/ 2748 w 5274"/>
                  <a:gd name="T65" fmla="*/ 648 h 654"/>
                  <a:gd name="T66" fmla="*/ 2832 w 5274"/>
                  <a:gd name="T67" fmla="*/ 630 h 654"/>
                  <a:gd name="T68" fmla="*/ 2916 w 5274"/>
                  <a:gd name="T69" fmla="*/ 600 h 654"/>
                  <a:gd name="T70" fmla="*/ 2994 w 5274"/>
                  <a:gd name="T71" fmla="*/ 570 h 654"/>
                  <a:gd name="T72" fmla="*/ 3078 w 5274"/>
                  <a:gd name="T73" fmla="*/ 606 h 654"/>
                  <a:gd name="T74" fmla="*/ 3162 w 5274"/>
                  <a:gd name="T75" fmla="*/ 636 h 654"/>
                  <a:gd name="T76" fmla="*/ 3246 w 5274"/>
                  <a:gd name="T77" fmla="*/ 654 h 654"/>
                  <a:gd name="T78" fmla="*/ 3330 w 5274"/>
                  <a:gd name="T79" fmla="*/ 630 h 654"/>
                  <a:gd name="T80" fmla="*/ 3414 w 5274"/>
                  <a:gd name="T81" fmla="*/ 648 h 654"/>
                  <a:gd name="T82" fmla="*/ 3498 w 5274"/>
                  <a:gd name="T83" fmla="*/ 648 h 654"/>
                  <a:gd name="T84" fmla="*/ 3582 w 5274"/>
                  <a:gd name="T85" fmla="*/ 624 h 654"/>
                  <a:gd name="T86" fmla="*/ 3666 w 5274"/>
                  <a:gd name="T87" fmla="*/ 594 h 654"/>
                  <a:gd name="T88" fmla="*/ 3744 w 5274"/>
                  <a:gd name="T89" fmla="*/ 576 h 654"/>
                  <a:gd name="T90" fmla="*/ 3828 w 5274"/>
                  <a:gd name="T91" fmla="*/ 582 h 654"/>
                  <a:gd name="T92" fmla="*/ 3912 w 5274"/>
                  <a:gd name="T93" fmla="*/ 576 h 654"/>
                  <a:gd name="T94" fmla="*/ 3996 w 5274"/>
                  <a:gd name="T95" fmla="*/ 510 h 654"/>
                  <a:gd name="T96" fmla="*/ 4080 w 5274"/>
                  <a:gd name="T97" fmla="*/ 438 h 654"/>
                  <a:gd name="T98" fmla="*/ 4164 w 5274"/>
                  <a:gd name="T99" fmla="*/ 486 h 654"/>
                  <a:gd name="T100" fmla="*/ 4248 w 5274"/>
                  <a:gd name="T101" fmla="*/ 528 h 654"/>
                  <a:gd name="T102" fmla="*/ 4332 w 5274"/>
                  <a:gd name="T103" fmla="*/ 522 h 654"/>
                  <a:gd name="T104" fmla="*/ 4416 w 5274"/>
                  <a:gd name="T105" fmla="*/ 510 h 654"/>
                  <a:gd name="T106" fmla="*/ 4500 w 5274"/>
                  <a:gd name="T107" fmla="*/ 498 h 654"/>
                  <a:gd name="T108" fmla="*/ 4578 w 5274"/>
                  <a:gd name="T109" fmla="*/ 498 h 654"/>
                  <a:gd name="T110" fmla="*/ 4662 w 5274"/>
                  <a:gd name="T111" fmla="*/ 450 h 654"/>
                  <a:gd name="T112" fmla="*/ 4746 w 5274"/>
                  <a:gd name="T113" fmla="*/ 72 h 654"/>
                  <a:gd name="T114" fmla="*/ 4830 w 5274"/>
                  <a:gd name="T115" fmla="*/ 474 h 654"/>
                  <a:gd name="T116" fmla="*/ 4914 w 5274"/>
                  <a:gd name="T117" fmla="*/ 432 h 654"/>
                  <a:gd name="T118" fmla="*/ 4998 w 5274"/>
                  <a:gd name="T119" fmla="*/ 384 h 654"/>
                  <a:gd name="T120" fmla="*/ 5082 w 5274"/>
                  <a:gd name="T121" fmla="*/ 348 h 654"/>
                  <a:gd name="T122" fmla="*/ 5166 w 5274"/>
                  <a:gd name="T123" fmla="*/ 330 h 654"/>
                  <a:gd name="T124" fmla="*/ 5244 w 5274"/>
                  <a:gd name="T125" fmla="*/ 342 h 65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274" h="654">
                    <a:moveTo>
                      <a:pt x="0" y="348"/>
                    </a:moveTo>
                    <a:lnTo>
                      <a:pt x="0" y="348"/>
                    </a:lnTo>
                    <a:lnTo>
                      <a:pt x="6" y="348"/>
                    </a:lnTo>
                    <a:lnTo>
                      <a:pt x="12" y="348"/>
                    </a:lnTo>
                    <a:lnTo>
                      <a:pt x="12" y="342"/>
                    </a:lnTo>
                    <a:lnTo>
                      <a:pt x="18" y="342"/>
                    </a:lnTo>
                    <a:lnTo>
                      <a:pt x="24" y="342"/>
                    </a:lnTo>
                    <a:lnTo>
                      <a:pt x="30" y="342"/>
                    </a:lnTo>
                    <a:lnTo>
                      <a:pt x="36" y="342"/>
                    </a:lnTo>
                    <a:lnTo>
                      <a:pt x="36" y="336"/>
                    </a:lnTo>
                    <a:lnTo>
                      <a:pt x="42" y="336"/>
                    </a:lnTo>
                    <a:lnTo>
                      <a:pt x="48" y="336"/>
                    </a:lnTo>
                    <a:lnTo>
                      <a:pt x="54" y="336"/>
                    </a:lnTo>
                    <a:lnTo>
                      <a:pt x="54" y="330"/>
                    </a:lnTo>
                    <a:lnTo>
                      <a:pt x="60" y="330"/>
                    </a:lnTo>
                    <a:lnTo>
                      <a:pt x="66" y="330"/>
                    </a:lnTo>
                    <a:lnTo>
                      <a:pt x="72" y="330"/>
                    </a:lnTo>
                    <a:lnTo>
                      <a:pt x="78" y="330"/>
                    </a:lnTo>
                    <a:lnTo>
                      <a:pt x="78" y="324"/>
                    </a:lnTo>
                    <a:lnTo>
                      <a:pt x="84" y="324"/>
                    </a:lnTo>
                    <a:lnTo>
                      <a:pt x="84" y="330"/>
                    </a:lnTo>
                    <a:lnTo>
                      <a:pt x="90" y="330"/>
                    </a:lnTo>
                    <a:lnTo>
                      <a:pt x="96" y="330"/>
                    </a:lnTo>
                    <a:lnTo>
                      <a:pt x="102" y="330"/>
                    </a:lnTo>
                    <a:lnTo>
                      <a:pt x="108" y="330"/>
                    </a:lnTo>
                    <a:lnTo>
                      <a:pt x="114" y="330"/>
                    </a:lnTo>
                    <a:lnTo>
                      <a:pt x="114" y="336"/>
                    </a:lnTo>
                    <a:lnTo>
                      <a:pt x="120" y="336"/>
                    </a:lnTo>
                    <a:lnTo>
                      <a:pt x="126" y="336"/>
                    </a:lnTo>
                    <a:lnTo>
                      <a:pt x="132" y="336"/>
                    </a:lnTo>
                    <a:lnTo>
                      <a:pt x="138" y="336"/>
                    </a:lnTo>
                    <a:lnTo>
                      <a:pt x="144" y="342"/>
                    </a:lnTo>
                    <a:lnTo>
                      <a:pt x="150" y="342"/>
                    </a:lnTo>
                    <a:lnTo>
                      <a:pt x="156" y="342"/>
                    </a:lnTo>
                    <a:lnTo>
                      <a:pt x="162" y="342"/>
                    </a:lnTo>
                    <a:lnTo>
                      <a:pt x="168" y="342"/>
                    </a:lnTo>
                    <a:lnTo>
                      <a:pt x="168" y="348"/>
                    </a:lnTo>
                    <a:lnTo>
                      <a:pt x="174" y="348"/>
                    </a:lnTo>
                    <a:lnTo>
                      <a:pt x="180" y="348"/>
                    </a:lnTo>
                    <a:lnTo>
                      <a:pt x="186" y="348"/>
                    </a:lnTo>
                    <a:lnTo>
                      <a:pt x="192" y="348"/>
                    </a:lnTo>
                    <a:lnTo>
                      <a:pt x="198" y="348"/>
                    </a:lnTo>
                    <a:lnTo>
                      <a:pt x="198" y="354"/>
                    </a:lnTo>
                    <a:lnTo>
                      <a:pt x="204" y="354"/>
                    </a:lnTo>
                    <a:lnTo>
                      <a:pt x="210" y="354"/>
                    </a:lnTo>
                    <a:lnTo>
                      <a:pt x="216" y="354"/>
                    </a:lnTo>
                    <a:lnTo>
                      <a:pt x="222" y="354"/>
                    </a:lnTo>
                    <a:lnTo>
                      <a:pt x="228" y="354"/>
                    </a:lnTo>
                    <a:lnTo>
                      <a:pt x="228" y="360"/>
                    </a:lnTo>
                    <a:lnTo>
                      <a:pt x="234" y="360"/>
                    </a:lnTo>
                    <a:lnTo>
                      <a:pt x="240" y="360"/>
                    </a:lnTo>
                    <a:lnTo>
                      <a:pt x="240" y="366"/>
                    </a:lnTo>
                    <a:lnTo>
                      <a:pt x="246" y="366"/>
                    </a:lnTo>
                    <a:lnTo>
                      <a:pt x="246" y="372"/>
                    </a:lnTo>
                    <a:lnTo>
                      <a:pt x="252" y="372"/>
                    </a:lnTo>
                    <a:lnTo>
                      <a:pt x="258" y="372"/>
                    </a:lnTo>
                    <a:lnTo>
                      <a:pt x="258" y="378"/>
                    </a:lnTo>
                    <a:lnTo>
                      <a:pt x="264" y="378"/>
                    </a:lnTo>
                    <a:lnTo>
                      <a:pt x="264" y="384"/>
                    </a:lnTo>
                    <a:lnTo>
                      <a:pt x="270" y="384"/>
                    </a:lnTo>
                    <a:lnTo>
                      <a:pt x="276" y="384"/>
                    </a:lnTo>
                    <a:lnTo>
                      <a:pt x="276" y="390"/>
                    </a:lnTo>
                    <a:lnTo>
                      <a:pt x="282" y="390"/>
                    </a:lnTo>
                    <a:lnTo>
                      <a:pt x="282" y="396"/>
                    </a:lnTo>
                    <a:lnTo>
                      <a:pt x="288" y="396"/>
                    </a:lnTo>
                    <a:lnTo>
                      <a:pt x="294" y="396"/>
                    </a:lnTo>
                    <a:lnTo>
                      <a:pt x="294" y="402"/>
                    </a:lnTo>
                    <a:lnTo>
                      <a:pt x="300" y="402"/>
                    </a:lnTo>
                    <a:lnTo>
                      <a:pt x="306" y="402"/>
                    </a:lnTo>
                    <a:lnTo>
                      <a:pt x="306" y="408"/>
                    </a:lnTo>
                    <a:lnTo>
                      <a:pt x="312" y="408"/>
                    </a:lnTo>
                    <a:lnTo>
                      <a:pt x="312" y="414"/>
                    </a:lnTo>
                    <a:lnTo>
                      <a:pt x="318" y="414"/>
                    </a:lnTo>
                    <a:lnTo>
                      <a:pt x="324" y="414"/>
                    </a:lnTo>
                    <a:lnTo>
                      <a:pt x="324" y="420"/>
                    </a:lnTo>
                    <a:lnTo>
                      <a:pt x="330" y="420"/>
                    </a:lnTo>
                    <a:lnTo>
                      <a:pt x="336" y="420"/>
                    </a:lnTo>
                    <a:lnTo>
                      <a:pt x="336" y="426"/>
                    </a:lnTo>
                    <a:lnTo>
                      <a:pt x="342" y="426"/>
                    </a:lnTo>
                    <a:lnTo>
                      <a:pt x="348" y="426"/>
                    </a:lnTo>
                    <a:lnTo>
                      <a:pt x="348" y="432"/>
                    </a:lnTo>
                    <a:lnTo>
                      <a:pt x="354" y="432"/>
                    </a:lnTo>
                    <a:lnTo>
                      <a:pt x="360" y="438"/>
                    </a:lnTo>
                    <a:lnTo>
                      <a:pt x="366" y="438"/>
                    </a:lnTo>
                    <a:lnTo>
                      <a:pt x="372" y="444"/>
                    </a:lnTo>
                    <a:lnTo>
                      <a:pt x="378" y="444"/>
                    </a:lnTo>
                    <a:lnTo>
                      <a:pt x="378" y="450"/>
                    </a:lnTo>
                    <a:lnTo>
                      <a:pt x="384" y="450"/>
                    </a:lnTo>
                    <a:lnTo>
                      <a:pt x="390" y="450"/>
                    </a:lnTo>
                    <a:lnTo>
                      <a:pt x="390" y="456"/>
                    </a:lnTo>
                    <a:lnTo>
                      <a:pt x="396" y="456"/>
                    </a:lnTo>
                    <a:lnTo>
                      <a:pt x="402" y="456"/>
                    </a:lnTo>
                    <a:lnTo>
                      <a:pt x="402" y="462"/>
                    </a:lnTo>
                    <a:lnTo>
                      <a:pt x="408" y="462"/>
                    </a:lnTo>
                    <a:lnTo>
                      <a:pt x="414" y="462"/>
                    </a:lnTo>
                    <a:lnTo>
                      <a:pt x="414" y="468"/>
                    </a:lnTo>
                    <a:lnTo>
                      <a:pt x="420" y="468"/>
                    </a:lnTo>
                    <a:lnTo>
                      <a:pt x="426" y="468"/>
                    </a:lnTo>
                    <a:lnTo>
                      <a:pt x="432" y="474"/>
                    </a:lnTo>
                    <a:lnTo>
                      <a:pt x="438" y="474"/>
                    </a:lnTo>
                    <a:lnTo>
                      <a:pt x="444" y="474"/>
                    </a:lnTo>
                    <a:lnTo>
                      <a:pt x="444" y="468"/>
                    </a:lnTo>
                    <a:lnTo>
                      <a:pt x="450" y="462"/>
                    </a:lnTo>
                    <a:lnTo>
                      <a:pt x="450" y="456"/>
                    </a:lnTo>
                    <a:lnTo>
                      <a:pt x="450" y="450"/>
                    </a:lnTo>
                    <a:lnTo>
                      <a:pt x="456" y="450"/>
                    </a:lnTo>
                    <a:lnTo>
                      <a:pt x="456" y="444"/>
                    </a:lnTo>
                    <a:lnTo>
                      <a:pt x="456" y="438"/>
                    </a:lnTo>
                    <a:lnTo>
                      <a:pt x="456" y="432"/>
                    </a:lnTo>
                    <a:lnTo>
                      <a:pt x="456" y="426"/>
                    </a:lnTo>
                    <a:lnTo>
                      <a:pt x="462" y="426"/>
                    </a:lnTo>
                    <a:lnTo>
                      <a:pt x="462" y="420"/>
                    </a:lnTo>
                    <a:lnTo>
                      <a:pt x="462" y="414"/>
                    </a:lnTo>
                    <a:lnTo>
                      <a:pt x="462" y="408"/>
                    </a:lnTo>
                    <a:lnTo>
                      <a:pt x="462" y="402"/>
                    </a:lnTo>
                    <a:lnTo>
                      <a:pt x="468" y="402"/>
                    </a:lnTo>
                    <a:lnTo>
                      <a:pt x="468" y="396"/>
                    </a:lnTo>
                    <a:lnTo>
                      <a:pt x="468" y="390"/>
                    </a:lnTo>
                    <a:lnTo>
                      <a:pt x="468" y="384"/>
                    </a:lnTo>
                    <a:lnTo>
                      <a:pt x="468" y="378"/>
                    </a:lnTo>
                    <a:lnTo>
                      <a:pt x="468" y="372"/>
                    </a:lnTo>
                    <a:lnTo>
                      <a:pt x="474" y="366"/>
                    </a:lnTo>
                    <a:lnTo>
                      <a:pt x="474" y="360"/>
                    </a:lnTo>
                    <a:lnTo>
                      <a:pt x="474" y="354"/>
                    </a:lnTo>
                    <a:lnTo>
                      <a:pt x="474" y="348"/>
                    </a:lnTo>
                    <a:lnTo>
                      <a:pt x="474" y="342"/>
                    </a:lnTo>
                    <a:lnTo>
                      <a:pt x="480" y="336"/>
                    </a:lnTo>
                    <a:lnTo>
                      <a:pt x="480" y="330"/>
                    </a:lnTo>
                    <a:lnTo>
                      <a:pt x="480" y="324"/>
                    </a:lnTo>
                    <a:lnTo>
                      <a:pt x="480" y="318"/>
                    </a:lnTo>
                    <a:lnTo>
                      <a:pt x="480" y="312"/>
                    </a:lnTo>
                    <a:lnTo>
                      <a:pt x="486" y="306"/>
                    </a:lnTo>
                    <a:lnTo>
                      <a:pt x="486" y="300"/>
                    </a:lnTo>
                    <a:lnTo>
                      <a:pt x="486" y="294"/>
                    </a:lnTo>
                    <a:lnTo>
                      <a:pt x="486" y="288"/>
                    </a:lnTo>
                    <a:lnTo>
                      <a:pt x="486" y="282"/>
                    </a:lnTo>
                    <a:lnTo>
                      <a:pt x="486" y="276"/>
                    </a:lnTo>
                    <a:lnTo>
                      <a:pt x="492" y="270"/>
                    </a:lnTo>
                    <a:lnTo>
                      <a:pt x="492" y="264"/>
                    </a:lnTo>
                    <a:lnTo>
                      <a:pt x="492" y="258"/>
                    </a:lnTo>
                    <a:lnTo>
                      <a:pt x="492" y="252"/>
                    </a:lnTo>
                    <a:lnTo>
                      <a:pt x="492" y="246"/>
                    </a:lnTo>
                    <a:lnTo>
                      <a:pt x="492" y="240"/>
                    </a:lnTo>
                    <a:lnTo>
                      <a:pt x="498" y="234"/>
                    </a:lnTo>
                    <a:lnTo>
                      <a:pt x="498" y="228"/>
                    </a:lnTo>
                    <a:lnTo>
                      <a:pt x="498" y="222"/>
                    </a:lnTo>
                    <a:lnTo>
                      <a:pt x="498" y="216"/>
                    </a:lnTo>
                    <a:lnTo>
                      <a:pt x="498" y="210"/>
                    </a:lnTo>
                    <a:lnTo>
                      <a:pt x="498" y="204"/>
                    </a:lnTo>
                    <a:lnTo>
                      <a:pt x="504" y="198"/>
                    </a:lnTo>
                    <a:lnTo>
                      <a:pt x="504" y="192"/>
                    </a:lnTo>
                    <a:lnTo>
                      <a:pt x="504" y="186"/>
                    </a:lnTo>
                    <a:lnTo>
                      <a:pt x="504" y="174"/>
                    </a:lnTo>
                    <a:lnTo>
                      <a:pt x="504" y="168"/>
                    </a:lnTo>
                    <a:lnTo>
                      <a:pt x="510" y="162"/>
                    </a:lnTo>
                    <a:lnTo>
                      <a:pt x="510" y="156"/>
                    </a:lnTo>
                    <a:lnTo>
                      <a:pt x="510" y="150"/>
                    </a:lnTo>
                    <a:lnTo>
                      <a:pt x="510" y="144"/>
                    </a:lnTo>
                    <a:lnTo>
                      <a:pt x="510" y="138"/>
                    </a:lnTo>
                    <a:lnTo>
                      <a:pt x="510" y="126"/>
                    </a:lnTo>
                    <a:lnTo>
                      <a:pt x="516" y="120"/>
                    </a:lnTo>
                    <a:lnTo>
                      <a:pt x="516" y="114"/>
                    </a:lnTo>
                    <a:lnTo>
                      <a:pt x="516" y="108"/>
                    </a:lnTo>
                    <a:lnTo>
                      <a:pt x="516" y="102"/>
                    </a:lnTo>
                    <a:lnTo>
                      <a:pt x="516" y="90"/>
                    </a:lnTo>
                    <a:lnTo>
                      <a:pt x="516" y="84"/>
                    </a:lnTo>
                    <a:lnTo>
                      <a:pt x="522" y="78"/>
                    </a:lnTo>
                    <a:lnTo>
                      <a:pt x="522" y="72"/>
                    </a:lnTo>
                    <a:lnTo>
                      <a:pt x="522" y="60"/>
                    </a:lnTo>
                    <a:lnTo>
                      <a:pt x="522" y="54"/>
                    </a:lnTo>
                    <a:lnTo>
                      <a:pt x="522" y="48"/>
                    </a:lnTo>
                    <a:lnTo>
                      <a:pt x="522" y="42"/>
                    </a:lnTo>
                    <a:lnTo>
                      <a:pt x="528" y="30"/>
                    </a:lnTo>
                    <a:lnTo>
                      <a:pt x="528" y="24"/>
                    </a:lnTo>
                    <a:lnTo>
                      <a:pt x="528" y="18"/>
                    </a:lnTo>
                    <a:lnTo>
                      <a:pt x="528" y="12"/>
                    </a:lnTo>
                    <a:lnTo>
                      <a:pt x="528" y="6"/>
                    </a:lnTo>
                    <a:lnTo>
                      <a:pt x="534" y="6"/>
                    </a:lnTo>
                    <a:lnTo>
                      <a:pt x="534" y="0"/>
                    </a:lnTo>
                    <a:lnTo>
                      <a:pt x="540" y="0"/>
                    </a:lnTo>
                    <a:lnTo>
                      <a:pt x="540" y="6"/>
                    </a:lnTo>
                    <a:lnTo>
                      <a:pt x="540" y="12"/>
                    </a:lnTo>
                    <a:lnTo>
                      <a:pt x="546" y="18"/>
                    </a:lnTo>
                    <a:lnTo>
                      <a:pt x="546" y="24"/>
                    </a:lnTo>
                    <a:lnTo>
                      <a:pt x="546" y="30"/>
                    </a:lnTo>
                    <a:lnTo>
                      <a:pt x="546" y="36"/>
                    </a:lnTo>
                    <a:lnTo>
                      <a:pt x="546" y="42"/>
                    </a:lnTo>
                    <a:lnTo>
                      <a:pt x="546" y="54"/>
                    </a:lnTo>
                    <a:lnTo>
                      <a:pt x="552" y="60"/>
                    </a:lnTo>
                    <a:lnTo>
                      <a:pt x="552" y="72"/>
                    </a:lnTo>
                    <a:lnTo>
                      <a:pt x="552" y="78"/>
                    </a:lnTo>
                    <a:lnTo>
                      <a:pt x="552" y="90"/>
                    </a:lnTo>
                    <a:lnTo>
                      <a:pt x="552" y="96"/>
                    </a:lnTo>
                    <a:lnTo>
                      <a:pt x="552" y="108"/>
                    </a:lnTo>
                    <a:lnTo>
                      <a:pt x="558" y="114"/>
                    </a:lnTo>
                    <a:lnTo>
                      <a:pt x="558" y="126"/>
                    </a:lnTo>
                    <a:lnTo>
                      <a:pt x="558" y="132"/>
                    </a:lnTo>
                    <a:lnTo>
                      <a:pt x="558" y="144"/>
                    </a:lnTo>
                    <a:lnTo>
                      <a:pt x="558" y="150"/>
                    </a:lnTo>
                    <a:lnTo>
                      <a:pt x="558" y="156"/>
                    </a:lnTo>
                    <a:lnTo>
                      <a:pt x="564" y="168"/>
                    </a:lnTo>
                    <a:lnTo>
                      <a:pt x="564" y="174"/>
                    </a:lnTo>
                    <a:lnTo>
                      <a:pt x="564" y="186"/>
                    </a:lnTo>
                    <a:lnTo>
                      <a:pt x="564" y="192"/>
                    </a:lnTo>
                    <a:lnTo>
                      <a:pt x="564" y="198"/>
                    </a:lnTo>
                    <a:lnTo>
                      <a:pt x="570" y="210"/>
                    </a:lnTo>
                    <a:lnTo>
                      <a:pt x="570" y="216"/>
                    </a:lnTo>
                    <a:lnTo>
                      <a:pt x="570" y="222"/>
                    </a:lnTo>
                    <a:lnTo>
                      <a:pt x="570" y="234"/>
                    </a:lnTo>
                    <a:lnTo>
                      <a:pt x="570" y="240"/>
                    </a:lnTo>
                    <a:lnTo>
                      <a:pt x="570" y="246"/>
                    </a:lnTo>
                    <a:lnTo>
                      <a:pt x="576" y="252"/>
                    </a:lnTo>
                    <a:lnTo>
                      <a:pt x="576" y="264"/>
                    </a:lnTo>
                    <a:lnTo>
                      <a:pt x="576" y="270"/>
                    </a:lnTo>
                    <a:lnTo>
                      <a:pt x="576" y="276"/>
                    </a:lnTo>
                    <a:lnTo>
                      <a:pt x="576" y="282"/>
                    </a:lnTo>
                    <a:lnTo>
                      <a:pt x="576" y="294"/>
                    </a:lnTo>
                    <a:lnTo>
                      <a:pt x="582" y="300"/>
                    </a:lnTo>
                    <a:lnTo>
                      <a:pt x="582" y="306"/>
                    </a:lnTo>
                    <a:lnTo>
                      <a:pt x="582" y="312"/>
                    </a:lnTo>
                    <a:lnTo>
                      <a:pt x="582" y="318"/>
                    </a:lnTo>
                    <a:lnTo>
                      <a:pt x="582" y="330"/>
                    </a:lnTo>
                    <a:lnTo>
                      <a:pt x="582" y="336"/>
                    </a:lnTo>
                    <a:lnTo>
                      <a:pt x="588" y="342"/>
                    </a:lnTo>
                    <a:lnTo>
                      <a:pt x="588" y="348"/>
                    </a:lnTo>
                    <a:lnTo>
                      <a:pt x="588" y="354"/>
                    </a:lnTo>
                    <a:lnTo>
                      <a:pt x="588" y="360"/>
                    </a:lnTo>
                    <a:lnTo>
                      <a:pt x="588" y="366"/>
                    </a:lnTo>
                    <a:lnTo>
                      <a:pt x="594" y="372"/>
                    </a:lnTo>
                    <a:lnTo>
                      <a:pt x="594" y="378"/>
                    </a:lnTo>
                    <a:lnTo>
                      <a:pt x="594" y="384"/>
                    </a:lnTo>
                    <a:lnTo>
                      <a:pt x="594" y="390"/>
                    </a:lnTo>
                    <a:lnTo>
                      <a:pt x="594" y="396"/>
                    </a:lnTo>
                    <a:lnTo>
                      <a:pt x="600" y="408"/>
                    </a:lnTo>
                    <a:lnTo>
                      <a:pt x="600" y="414"/>
                    </a:lnTo>
                    <a:lnTo>
                      <a:pt x="600" y="420"/>
                    </a:lnTo>
                    <a:lnTo>
                      <a:pt x="600" y="426"/>
                    </a:lnTo>
                    <a:lnTo>
                      <a:pt x="600" y="432"/>
                    </a:lnTo>
                    <a:lnTo>
                      <a:pt x="600" y="438"/>
                    </a:lnTo>
                    <a:lnTo>
                      <a:pt x="606" y="444"/>
                    </a:lnTo>
                    <a:lnTo>
                      <a:pt x="606" y="450"/>
                    </a:lnTo>
                    <a:lnTo>
                      <a:pt x="606" y="456"/>
                    </a:lnTo>
                    <a:lnTo>
                      <a:pt x="606" y="462"/>
                    </a:lnTo>
                    <a:lnTo>
                      <a:pt x="606" y="468"/>
                    </a:lnTo>
                    <a:lnTo>
                      <a:pt x="612" y="474"/>
                    </a:lnTo>
                    <a:lnTo>
                      <a:pt x="612" y="480"/>
                    </a:lnTo>
                    <a:lnTo>
                      <a:pt x="612" y="486"/>
                    </a:lnTo>
                    <a:lnTo>
                      <a:pt x="618" y="486"/>
                    </a:lnTo>
                    <a:lnTo>
                      <a:pt x="618" y="492"/>
                    </a:lnTo>
                    <a:lnTo>
                      <a:pt x="624" y="498"/>
                    </a:lnTo>
                    <a:lnTo>
                      <a:pt x="630" y="498"/>
                    </a:lnTo>
                    <a:lnTo>
                      <a:pt x="636" y="498"/>
                    </a:lnTo>
                    <a:lnTo>
                      <a:pt x="642" y="498"/>
                    </a:lnTo>
                    <a:lnTo>
                      <a:pt x="648" y="498"/>
                    </a:lnTo>
                    <a:lnTo>
                      <a:pt x="654" y="498"/>
                    </a:lnTo>
                    <a:lnTo>
                      <a:pt x="660" y="498"/>
                    </a:lnTo>
                    <a:lnTo>
                      <a:pt x="666" y="498"/>
                    </a:lnTo>
                    <a:lnTo>
                      <a:pt x="672" y="498"/>
                    </a:lnTo>
                    <a:lnTo>
                      <a:pt x="678" y="498"/>
                    </a:lnTo>
                    <a:lnTo>
                      <a:pt x="684" y="498"/>
                    </a:lnTo>
                    <a:lnTo>
                      <a:pt x="690" y="498"/>
                    </a:lnTo>
                    <a:lnTo>
                      <a:pt x="696" y="498"/>
                    </a:lnTo>
                    <a:lnTo>
                      <a:pt x="702" y="498"/>
                    </a:lnTo>
                    <a:lnTo>
                      <a:pt x="708" y="498"/>
                    </a:lnTo>
                    <a:lnTo>
                      <a:pt x="714" y="498"/>
                    </a:lnTo>
                    <a:lnTo>
                      <a:pt x="720" y="498"/>
                    </a:lnTo>
                    <a:lnTo>
                      <a:pt x="726" y="498"/>
                    </a:lnTo>
                    <a:lnTo>
                      <a:pt x="732" y="498"/>
                    </a:lnTo>
                    <a:lnTo>
                      <a:pt x="738" y="498"/>
                    </a:lnTo>
                    <a:lnTo>
                      <a:pt x="744" y="498"/>
                    </a:lnTo>
                    <a:lnTo>
                      <a:pt x="750" y="498"/>
                    </a:lnTo>
                    <a:lnTo>
                      <a:pt x="756" y="498"/>
                    </a:lnTo>
                    <a:lnTo>
                      <a:pt x="762" y="498"/>
                    </a:lnTo>
                    <a:lnTo>
                      <a:pt x="768" y="498"/>
                    </a:lnTo>
                    <a:lnTo>
                      <a:pt x="774" y="498"/>
                    </a:lnTo>
                    <a:lnTo>
                      <a:pt x="780" y="498"/>
                    </a:lnTo>
                    <a:lnTo>
                      <a:pt x="780" y="504"/>
                    </a:lnTo>
                    <a:lnTo>
                      <a:pt x="786" y="504"/>
                    </a:lnTo>
                    <a:lnTo>
                      <a:pt x="792" y="504"/>
                    </a:lnTo>
                    <a:lnTo>
                      <a:pt x="798" y="504"/>
                    </a:lnTo>
                    <a:lnTo>
                      <a:pt x="804" y="504"/>
                    </a:lnTo>
                    <a:lnTo>
                      <a:pt x="810" y="504"/>
                    </a:lnTo>
                    <a:lnTo>
                      <a:pt x="816" y="504"/>
                    </a:lnTo>
                    <a:lnTo>
                      <a:pt x="822" y="504"/>
                    </a:lnTo>
                    <a:lnTo>
                      <a:pt x="828" y="504"/>
                    </a:lnTo>
                    <a:lnTo>
                      <a:pt x="834" y="504"/>
                    </a:lnTo>
                    <a:lnTo>
                      <a:pt x="840" y="504"/>
                    </a:lnTo>
                    <a:lnTo>
                      <a:pt x="846" y="504"/>
                    </a:lnTo>
                    <a:lnTo>
                      <a:pt x="846" y="510"/>
                    </a:lnTo>
                    <a:lnTo>
                      <a:pt x="852" y="510"/>
                    </a:lnTo>
                    <a:lnTo>
                      <a:pt x="858" y="510"/>
                    </a:lnTo>
                    <a:lnTo>
                      <a:pt x="864" y="510"/>
                    </a:lnTo>
                    <a:lnTo>
                      <a:pt x="870" y="510"/>
                    </a:lnTo>
                    <a:lnTo>
                      <a:pt x="876" y="510"/>
                    </a:lnTo>
                    <a:lnTo>
                      <a:pt x="882" y="510"/>
                    </a:lnTo>
                    <a:lnTo>
                      <a:pt x="882" y="516"/>
                    </a:lnTo>
                    <a:lnTo>
                      <a:pt x="888" y="516"/>
                    </a:lnTo>
                    <a:lnTo>
                      <a:pt x="894" y="516"/>
                    </a:lnTo>
                    <a:lnTo>
                      <a:pt x="900" y="516"/>
                    </a:lnTo>
                    <a:lnTo>
                      <a:pt x="906" y="516"/>
                    </a:lnTo>
                    <a:lnTo>
                      <a:pt x="912" y="516"/>
                    </a:lnTo>
                    <a:lnTo>
                      <a:pt x="918" y="516"/>
                    </a:lnTo>
                    <a:lnTo>
                      <a:pt x="918" y="522"/>
                    </a:lnTo>
                    <a:lnTo>
                      <a:pt x="924" y="522"/>
                    </a:lnTo>
                    <a:lnTo>
                      <a:pt x="930" y="522"/>
                    </a:lnTo>
                    <a:lnTo>
                      <a:pt x="936" y="522"/>
                    </a:lnTo>
                    <a:lnTo>
                      <a:pt x="942" y="522"/>
                    </a:lnTo>
                    <a:lnTo>
                      <a:pt x="948" y="522"/>
                    </a:lnTo>
                    <a:lnTo>
                      <a:pt x="948" y="528"/>
                    </a:lnTo>
                    <a:lnTo>
                      <a:pt x="954" y="528"/>
                    </a:lnTo>
                    <a:lnTo>
                      <a:pt x="960" y="528"/>
                    </a:lnTo>
                    <a:lnTo>
                      <a:pt x="966" y="528"/>
                    </a:lnTo>
                    <a:lnTo>
                      <a:pt x="972" y="528"/>
                    </a:lnTo>
                    <a:lnTo>
                      <a:pt x="972" y="534"/>
                    </a:lnTo>
                    <a:lnTo>
                      <a:pt x="978" y="534"/>
                    </a:lnTo>
                    <a:lnTo>
                      <a:pt x="984" y="534"/>
                    </a:lnTo>
                    <a:lnTo>
                      <a:pt x="990" y="534"/>
                    </a:lnTo>
                    <a:lnTo>
                      <a:pt x="996" y="534"/>
                    </a:lnTo>
                    <a:lnTo>
                      <a:pt x="1002" y="534"/>
                    </a:lnTo>
                    <a:lnTo>
                      <a:pt x="1008" y="534"/>
                    </a:lnTo>
                    <a:lnTo>
                      <a:pt x="1014" y="534"/>
                    </a:lnTo>
                    <a:lnTo>
                      <a:pt x="1014" y="528"/>
                    </a:lnTo>
                    <a:lnTo>
                      <a:pt x="1020" y="528"/>
                    </a:lnTo>
                    <a:lnTo>
                      <a:pt x="1026" y="528"/>
                    </a:lnTo>
                    <a:lnTo>
                      <a:pt x="1026" y="522"/>
                    </a:lnTo>
                    <a:lnTo>
                      <a:pt x="1032" y="522"/>
                    </a:lnTo>
                    <a:lnTo>
                      <a:pt x="1038" y="522"/>
                    </a:lnTo>
                    <a:lnTo>
                      <a:pt x="1038" y="516"/>
                    </a:lnTo>
                    <a:lnTo>
                      <a:pt x="1044" y="516"/>
                    </a:lnTo>
                    <a:lnTo>
                      <a:pt x="1050" y="516"/>
                    </a:lnTo>
                    <a:lnTo>
                      <a:pt x="1050" y="510"/>
                    </a:lnTo>
                    <a:lnTo>
                      <a:pt x="1056" y="510"/>
                    </a:lnTo>
                    <a:lnTo>
                      <a:pt x="1062" y="510"/>
                    </a:lnTo>
                    <a:lnTo>
                      <a:pt x="1062" y="504"/>
                    </a:lnTo>
                    <a:lnTo>
                      <a:pt x="1068" y="504"/>
                    </a:lnTo>
                    <a:lnTo>
                      <a:pt x="1074" y="504"/>
                    </a:lnTo>
                    <a:lnTo>
                      <a:pt x="1074" y="498"/>
                    </a:lnTo>
                    <a:lnTo>
                      <a:pt x="1080" y="498"/>
                    </a:lnTo>
                    <a:lnTo>
                      <a:pt x="1086" y="498"/>
                    </a:lnTo>
                    <a:lnTo>
                      <a:pt x="1086" y="492"/>
                    </a:lnTo>
                    <a:lnTo>
                      <a:pt x="1092" y="492"/>
                    </a:lnTo>
                    <a:lnTo>
                      <a:pt x="1098" y="492"/>
                    </a:lnTo>
                    <a:lnTo>
                      <a:pt x="1098" y="486"/>
                    </a:lnTo>
                    <a:lnTo>
                      <a:pt x="1104" y="486"/>
                    </a:lnTo>
                    <a:lnTo>
                      <a:pt x="1110" y="480"/>
                    </a:lnTo>
                    <a:lnTo>
                      <a:pt x="1116" y="480"/>
                    </a:lnTo>
                    <a:lnTo>
                      <a:pt x="1116" y="474"/>
                    </a:lnTo>
                    <a:lnTo>
                      <a:pt x="1122" y="474"/>
                    </a:lnTo>
                    <a:lnTo>
                      <a:pt x="1128" y="474"/>
                    </a:lnTo>
                    <a:lnTo>
                      <a:pt x="1128" y="468"/>
                    </a:lnTo>
                    <a:lnTo>
                      <a:pt x="1134" y="468"/>
                    </a:lnTo>
                    <a:lnTo>
                      <a:pt x="1140" y="462"/>
                    </a:lnTo>
                    <a:lnTo>
                      <a:pt x="1146" y="462"/>
                    </a:lnTo>
                    <a:lnTo>
                      <a:pt x="1146" y="456"/>
                    </a:lnTo>
                    <a:lnTo>
                      <a:pt x="1152" y="456"/>
                    </a:lnTo>
                    <a:lnTo>
                      <a:pt x="1158" y="456"/>
                    </a:lnTo>
                    <a:lnTo>
                      <a:pt x="1158" y="450"/>
                    </a:lnTo>
                    <a:lnTo>
                      <a:pt x="1164" y="450"/>
                    </a:lnTo>
                    <a:lnTo>
                      <a:pt x="1164" y="444"/>
                    </a:lnTo>
                    <a:lnTo>
                      <a:pt x="1170" y="444"/>
                    </a:lnTo>
                    <a:lnTo>
                      <a:pt x="1176" y="444"/>
                    </a:lnTo>
                    <a:lnTo>
                      <a:pt x="1176" y="438"/>
                    </a:lnTo>
                    <a:lnTo>
                      <a:pt x="1182" y="438"/>
                    </a:lnTo>
                    <a:lnTo>
                      <a:pt x="1188" y="438"/>
                    </a:lnTo>
                    <a:lnTo>
                      <a:pt x="1194" y="438"/>
                    </a:lnTo>
                    <a:lnTo>
                      <a:pt x="1194" y="444"/>
                    </a:lnTo>
                    <a:lnTo>
                      <a:pt x="1200" y="444"/>
                    </a:lnTo>
                    <a:lnTo>
                      <a:pt x="1200" y="450"/>
                    </a:lnTo>
                    <a:lnTo>
                      <a:pt x="1206" y="450"/>
                    </a:lnTo>
                    <a:lnTo>
                      <a:pt x="1206" y="456"/>
                    </a:lnTo>
                    <a:lnTo>
                      <a:pt x="1212" y="456"/>
                    </a:lnTo>
                    <a:lnTo>
                      <a:pt x="1212" y="462"/>
                    </a:lnTo>
                    <a:lnTo>
                      <a:pt x="1218" y="462"/>
                    </a:lnTo>
                    <a:lnTo>
                      <a:pt x="1218" y="468"/>
                    </a:lnTo>
                    <a:lnTo>
                      <a:pt x="1224" y="468"/>
                    </a:lnTo>
                    <a:lnTo>
                      <a:pt x="1224" y="474"/>
                    </a:lnTo>
                    <a:lnTo>
                      <a:pt x="1230" y="474"/>
                    </a:lnTo>
                    <a:lnTo>
                      <a:pt x="1236" y="480"/>
                    </a:lnTo>
                    <a:lnTo>
                      <a:pt x="1242" y="486"/>
                    </a:lnTo>
                    <a:lnTo>
                      <a:pt x="1248" y="492"/>
                    </a:lnTo>
                    <a:lnTo>
                      <a:pt x="1254" y="498"/>
                    </a:lnTo>
                    <a:lnTo>
                      <a:pt x="1260" y="498"/>
                    </a:lnTo>
                    <a:lnTo>
                      <a:pt x="1260" y="504"/>
                    </a:lnTo>
                    <a:lnTo>
                      <a:pt x="1266" y="504"/>
                    </a:lnTo>
                    <a:lnTo>
                      <a:pt x="1266" y="510"/>
                    </a:lnTo>
                    <a:lnTo>
                      <a:pt x="1272" y="510"/>
                    </a:lnTo>
                    <a:lnTo>
                      <a:pt x="1272" y="516"/>
                    </a:lnTo>
                    <a:lnTo>
                      <a:pt x="1278" y="516"/>
                    </a:lnTo>
                    <a:lnTo>
                      <a:pt x="1278" y="522"/>
                    </a:lnTo>
                    <a:lnTo>
                      <a:pt x="1284" y="522"/>
                    </a:lnTo>
                    <a:lnTo>
                      <a:pt x="1284" y="528"/>
                    </a:lnTo>
                    <a:lnTo>
                      <a:pt x="1290" y="528"/>
                    </a:lnTo>
                    <a:lnTo>
                      <a:pt x="1296" y="528"/>
                    </a:lnTo>
                    <a:lnTo>
                      <a:pt x="1296" y="534"/>
                    </a:lnTo>
                    <a:lnTo>
                      <a:pt x="1302" y="534"/>
                    </a:lnTo>
                    <a:lnTo>
                      <a:pt x="1302" y="540"/>
                    </a:lnTo>
                    <a:lnTo>
                      <a:pt x="1308" y="540"/>
                    </a:lnTo>
                    <a:lnTo>
                      <a:pt x="1308" y="546"/>
                    </a:lnTo>
                    <a:lnTo>
                      <a:pt x="1314" y="546"/>
                    </a:lnTo>
                    <a:lnTo>
                      <a:pt x="1320" y="546"/>
                    </a:lnTo>
                    <a:lnTo>
                      <a:pt x="1320" y="552"/>
                    </a:lnTo>
                    <a:lnTo>
                      <a:pt x="1326" y="552"/>
                    </a:lnTo>
                    <a:lnTo>
                      <a:pt x="1326" y="558"/>
                    </a:lnTo>
                    <a:lnTo>
                      <a:pt x="1332" y="558"/>
                    </a:lnTo>
                    <a:lnTo>
                      <a:pt x="1338" y="564"/>
                    </a:lnTo>
                    <a:lnTo>
                      <a:pt x="1344" y="564"/>
                    </a:lnTo>
                    <a:lnTo>
                      <a:pt x="1344" y="570"/>
                    </a:lnTo>
                    <a:lnTo>
                      <a:pt x="1350" y="570"/>
                    </a:lnTo>
                    <a:lnTo>
                      <a:pt x="1356" y="576"/>
                    </a:lnTo>
                    <a:lnTo>
                      <a:pt x="1362" y="576"/>
                    </a:lnTo>
                    <a:lnTo>
                      <a:pt x="1362" y="582"/>
                    </a:lnTo>
                    <a:lnTo>
                      <a:pt x="1368" y="582"/>
                    </a:lnTo>
                    <a:lnTo>
                      <a:pt x="1374" y="582"/>
                    </a:lnTo>
                    <a:lnTo>
                      <a:pt x="1374" y="588"/>
                    </a:lnTo>
                    <a:lnTo>
                      <a:pt x="1380" y="588"/>
                    </a:lnTo>
                    <a:lnTo>
                      <a:pt x="1386" y="588"/>
                    </a:lnTo>
                    <a:lnTo>
                      <a:pt x="1392" y="588"/>
                    </a:lnTo>
                    <a:lnTo>
                      <a:pt x="1398" y="588"/>
                    </a:lnTo>
                    <a:lnTo>
                      <a:pt x="1404" y="588"/>
                    </a:lnTo>
                    <a:lnTo>
                      <a:pt x="1410" y="588"/>
                    </a:lnTo>
                    <a:lnTo>
                      <a:pt x="1416" y="588"/>
                    </a:lnTo>
                    <a:lnTo>
                      <a:pt x="1422" y="588"/>
                    </a:lnTo>
                    <a:lnTo>
                      <a:pt x="1428" y="588"/>
                    </a:lnTo>
                    <a:lnTo>
                      <a:pt x="1428" y="582"/>
                    </a:lnTo>
                    <a:lnTo>
                      <a:pt x="1434" y="582"/>
                    </a:lnTo>
                    <a:lnTo>
                      <a:pt x="1440" y="582"/>
                    </a:lnTo>
                    <a:lnTo>
                      <a:pt x="1446" y="582"/>
                    </a:lnTo>
                    <a:lnTo>
                      <a:pt x="1452" y="582"/>
                    </a:lnTo>
                    <a:lnTo>
                      <a:pt x="1458" y="582"/>
                    </a:lnTo>
                    <a:lnTo>
                      <a:pt x="1464" y="582"/>
                    </a:lnTo>
                    <a:lnTo>
                      <a:pt x="1470" y="582"/>
                    </a:lnTo>
                    <a:lnTo>
                      <a:pt x="1476" y="582"/>
                    </a:lnTo>
                    <a:lnTo>
                      <a:pt x="1482" y="582"/>
                    </a:lnTo>
                    <a:lnTo>
                      <a:pt x="1488" y="582"/>
                    </a:lnTo>
                    <a:lnTo>
                      <a:pt x="1494" y="582"/>
                    </a:lnTo>
                    <a:lnTo>
                      <a:pt x="1500" y="582"/>
                    </a:lnTo>
                    <a:lnTo>
                      <a:pt x="1506" y="582"/>
                    </a:lnTo>
                    <a:lnTo>
                      <a:pt x="1512" y="582"/>
                    </a:lnTo>
                    <a:lnTo>
                      <a:pt x="1512" y="576"/>
                    </a:lnTo>
                    <a:lnTo>
                      <a:pt x="1518" y="576"/>
                    </a:lnTo>
                    <a:lnTo>
                      <a:pt x="1524" y="576"/>
                    </a:lnTo>
                    <a:lnTo>
                      <a:pt x="1530" y="576"/>
                    </a:lnTo>
                    <a:lnTo>
                      <a:pt x="1536" y="576"/>
                    </a:lnTo>
                    <a:lnTo>
                      <a:pt x="1542" y="576"/>
                    </a:lnTo>
                    <a:lnTo>
                      <a:pt x="1548" y="576"/>
                    </a:lnTo>
                    <a:lnTo>
                      <a:pt x="1554" y="576"/>
                    </a:lnTo>
                    <a:lnTo>
                      <a:pt x="1560" y="576"/>
                    </a:lnTo>
                    <a:lnTo>
                      <a:pt x="1566" y="576"/>
                    </a:lnTo>
                    <a:lnTo>
                      <a:pt x="1572" y="576"/>
                    </a:lnTo>
                    <a:lnTo>
                      <a:pt x="1572" y="582"/>
                    </a:lnTo>
                    <a:lnTo>
                      <a:pt x="1578" y="582"/>
                    </a:lnTo>
                    <a:lnTo>
                      <a:pt x="1584" y="582"/>
                    </a:lnTo>
                    <a:lnTo>
                      <a:pt x="1584" y="588"/>
                    </a:lnTo>
                    <a:lnTo>
                      <a:pt x="1590" y="588"/>
                    </a:lnTo>
                    <a:lnTo>
                      <a:pt x="1596" y="588"/>
                    </a:lnTo>
                    <a:lnTo>
                      <a:pt x="1596" y="594"/>
                    </a:lnTo>
                    <a:lnTo>
                      <a:pt x="1602" y="594"/>
                    </a:lnTo>
                    <a:lnTo>
                      <a:pt x="1608" y="594"/>
                    </a:lnTo>
                    <a:lnTo>
                      <a:pt x="1614" y="600"/>
                    </a:lnTo>
                    <a:lnTo>
                      <a:pt x="1620" y="600"/>
                    </a:lnTo>
                    <a:lnTo>
                      <a:pt x="1626" y="600"/>
                    </a:lnTo>
                    <a:lnTo>
                      <a:pt x="1626" y="606"/>
                    </a:lnTo>
                    <a:lnTo>
                      <a:pt x="1632" y="606"/>
                    </a:lnTo>
                    <a:lnTo>
                      <a:pt x="1638" y="606"/>
                    </a:lnTo>
                    <a:lnTo>
                      <a:pt x="1644" y="612"/>
                    </a:lnTo>
                    <a:lnTo>
                      <a:pt x="1650" y="612"/>
                    </a:lnTo>
                    <a:lnTo>
                      <a:pt x="1656" y="612"/>
                    </a:lnTo>
                    <a:lnTo>
                      <a:pt x="1656" y="618"/>
                    </a:lnTo>
                    <a:lnTo>
                      <a:pt x="1662" y="618"/>
                    </a:lnTo>
                    <a:lnTo>
                      <a:pt x="1668" y="618"/>
                    </a:lnTo>
                    <a:lnTo>
                      <a:pt x="1674" y="618"/>
                    </a:lnTo>
                    <a:lnTo>
                      <a:pt x="1674" y="624"/>
                    </a:lnTo>
                    <a:lnTo>
                      <a:pt x="1680" y="624"/>
                    </a:lnTo>
                    <a:lnTo>
                      <a:pt x="1686" y="624"/>
                    </a:lnTo>
                    <a:lnTo>
                      <a:pt x="1692" y="630"/>
                    </a:lnTo>
                    <a:lnTo>
                      <a:pt x="1698" y="630"/>
                    </a:lnTo>
                    <a:lnTo>
                      <a:pt x="1704" y="630"/>
                    </a:lnTo>
                    <a:lnTo>
                      <a:pt x="1710" y="630"/>
                    </a:lnTo>
                    <a:lnTo>
                      <a:pt x="1710" y="636"/>
                    </a:lnTo>
                    <a:lnTo>
                      <a:pt x="1716" y="636"/>
                    </a:lnTo>
                    <a:lnTo>
                      <a:pt x="1722" y="636"/>
                    </a:lnTo>
                    <a:lnTo>
                      <a:pt x="1728" y="636"/>
                    </a:lnTo>
                    <a:lnTo>
                      <a:pt x="1734" y="642"/>
                    </a:lnTo>
                    <a:lnTo>
                      <a:pt x="1740" y="642"/>
                    </a:lnTo>
                    <a:lnTo>
                      <a:pt x="1746" y="642"/>
                    </a:lnTo>
                    <a:lnTo>
                      <a:pt x="1752" y="642"/>
                    </a:lnTo>
                    <a:lnTo>
                      <a:pt x="1758" y="642"/>
                    </a:lnTo>
                    <a:lnTo>
                      <a:pt x="1758" y="648"/>
                    </a:lnTo>
                    <a:lnTo>
                      <a:pt x="1764" y="648"/>
                    </a:lnTo>
                    <a:lnTo>
                      <a:pt x="1770" y="648"/>
                    </a:lnTo>
                    <a:lnTo>
                      <a:pt x="1776" y="648"/>
                    </a:lnTo>
                    <a:lnTo>
                      <a:pt x="1782" y="648"/>
                    </a:lnTo>
                    <a:lnTo>
                      <a:pt x="1788" y="648"/>
                    </a:lnTo>
                    <a:lnTo>
                      <a:pt x="1794" y="648"/>
                    </a:lnTo>
                    <a:lnTo>
                      <a:pt x="1800" y="648"/>
                    </a:lnTo>
                    <a:lnTo>
                      <a:pt x="1800" y="654"/>
                    </a:lnTo>
                    <a:lnTo>
                      <a:pt x="1806" y="654"/>
                    </a:lnTo>
                    <a:lnTo>
                      <a:pt x="1812" y="654"/>
                    </a:lnTo>
                    <a:lnTo>
                      <a:pt x="1818" y="654"/>
                    </a:lnTo>
                    <a:lnTo>
                      <a:pt x="1824" y="654"/>
                    </a:lnTo>
                    <a:lnTo>
                      <a:pt x="1830" y="654"/>
                    </a:lnTo>
                    <a:lnTo>
                      <a:pt x="1836" y="654"/>
                    </a:lnTo>
                    <a:lnTo>
                      <a:pt x="1842" y="654"/>
                    </a:lnTo>
                    <a:lnTo>
                      <a:pt x="1848" y="648"/>
                    </a:lnTo>
                    <a:lnTo>
                      <a:pt x="1854" y="648"/>
                    </a:lnTo>
                    <a:lnTo>
                      <a:pt x="1860" y="648"/>
                    </a:lnTo>
                    <a:lnTo>
                      <a:pt x="1866" y="648"/>
                    </a:lnTo>
                    <a:lnTo>
                      <a:pt x="1872" y="642"/>
                    </a:lnTo>
                    <a:lnTo>
                      <a:pt x="1878" y="642"/>
                    </a:lnTo>
                    <a:lnTo>
                      <a:pt x="1884" y="642"/>
                    </a:lnTo>
                    <a:lnTo>
                      <a:pt x="1884" y="636"/>
                    </a:lnTo>
                    <a:lnTo>
                      <a:pt x="1890" y="636"/>
                    </a:lnTo>
                    <a:lnTo>
                      <a:pt x="1896" y="636"/>
                    </a:lnTo>
                    <a:lnTo>
                      <a:pt x="1902" y="630"/>
                    </a:lnTo>
                    <a:lnTo>
                      <a:pt x="1908" y="630"/>
                    </a:lnTo>
                    <a:lnTo>
                      <a:pt x="1914" y="630"/>
                    </a:lnTo>
                    <a:lnTo>
                      <a:pt x="1914" y="624"/>
                    </a:lnTo>
                    <a:lnTo>
                      <a:pt x="1920" y="624"/>
                    </a:lnTo>
                    <a:lnTo>
                      <a:pt x="1926" y="624"/>
                    </a:lnTo>
                    <a:lnTo>
                      <a:pt x="1932" y="624"/>
                    </a:lnTo>
                    <a:lnTo>
                      <a:pt x="1932" y="630"/>
                    </a:lnTo>
                    <a:lnTo>
                      <a:pt x="1938" y="630"/>
                    </a:lnTo>
                    <a:lnTo>
                      <a:pt x="1944" y="630"/>
                    </a:lnTo>
                    <a:lnTo>
                      <a:pt x="1950" y="636"/>
                    </a:lnTo>
                    <a:lnTo>
                      <a:pt x="1956" y="636"/>
                    </a:lnTo>
                    <a:lnTo>
                      <a:pt x="1962" y="636"/>
                    </a:lnTo>
                    <a:lnTo>
                      <a:pt x="1962" y="642"/>
                    </a:lnTo>
                    <a:lnTo>
                      <a:pt x="1968" y="642"/>
                    </a:lnTo>
                    <a:lnTo>
                      <a:pt x="1974" y="642"/>
                    </a:lnTo>
                    <a:lnTo>
                      <a:pt x="1974" y="648"/>
                    </a:lnTo>
                    <a:lnTo>
                      <a:pt x="1980" y="648"/>
                    </a:lnTo>
                    <a:lnTo>
                      <a:pt x="1986" y="648"/>
                    </a:lnTo>
                    <a:lnTo>
                      <a:pt x="1992" y="648"/>
                    </a:lnTo>
                    <a:lnTo>
                      <a:pt x="1998" y="648"/>
                    </a:lnTo>
                    <a:lnTo>
                      <a:pt x="1998" y="654"/>
                    </a:lnTo>
                    <a:lnTo>
                      <a:pt x="2004" y="654"/>
                    </a:lnTo>
                    <a:lnTo>
                      <a:pt x="2010" y="654"/>
                    </a:lnTo>
                    <a:lnTo>
                      <a:pt x="2016" y="654"/>
                    </a:lnTo>
                    <a:lnTo>
                      <a:pt x="2022" y="654"/>
                    </a:lnTo>
                    <a:lnTo>
                      <a:pt x="2028" y="654"/>
                    </a:lnTo>
                    <a:lnTo>
                      <a:pt x="2028" y="648"/>
                    </a:lnTo>
                    <a:lnTo>
                      <a:pt x="2034" y="648"/>
                    </a:lnTo>
                    <a:lnTo>
                      <a:pt x="2040" y="648"/>
                    </a:lnTo>
                    <a:lnTo>
                      <a:pt x="2046" y="648"/>
                    </a:lnTo>
                    <a:lnTo>
                      <a:pt x="2052" y="648"/>
                    </a:lnTo>
                    <a:lnTo>
                      <a:pt x="2058" y="648"/>
                    </a:lnTo>
                    <a:lnTo>
                      <a:pt x="2064" y="648"/>
                    </a:lnTo>
                    <a:lnTo>
                      <a:pt x="2070" y="648"/>
                    </a:lnTo>
                    <a:lnTo>
                      <a:pt x="2070" y="642"/>
                    </a:lnTo>
                    <a:lnTo>
                      <a:pt x="2076" y="642"/>
                    </a:lnTo>
                    <a:lnTo>
                      <a:pt x="2082" y="642"/>
                    </a:lnTo>
                    <a:lnTo>
                      <a:pt x="2088" y="642"/>
                    </a:lnTo>
                    <a:lnTo>
                      <a:pt x="2094" y="642"/>
                    </a:lnTo>
                    <a:lnTo>
                      <a:pt x="2100" y="642"/>
                    </a:lnTo>
                    <a:lnTo>
                      <a:pt x="2100" y="636"/>
                    </a:lnTo>
                    <a:lnTo>
                      <a:pt x="2106" y="636"/>
                    </a:lnTo>
                    <a:lnTo>
                      <a:pt x="2112" y="636"/>
                    </a:lnTo>
                    <a:lnTo>
                      <a:pt x="2118" y="636"/>
                    </a:lnTo>
                    <a:lnTo>
                      <a:pt x="2118" y="630"/>
                    </a:lnTo>
                    <a:lnTo>
                      <a:pt x="2124" y="630"/>
                    </a:lnTo>
                    <a:lnTo>
                      <a:pt x="2130" y="630"/>
                    </a:lnTo>
                    <a:lnTo>
                      <a:pt x="2136" y="630"/>
                    </a:lnTo>
                    <a:lnTo>
                      <a:pt x="2136" y="624"/>
                    </a:lnTo>
                    <a:lnTo>
                      <a:pt x="2142" y="624"/>
                    </a:lnTo>
                    <a:lnTo>
                      <a:pt x="2148" y="624"/>
                    </a:lnTo>
                    <a:lnTo>
                      <a:pt x="2154" y="624"/>
                    </a:lnTo>
                    <a:lnTo>
                      <a:pt x="2154" y="618"/>
                    </a:lnTo>
                    <a:lnTo>
                      <a:pt x="2160" y="618"/>
                    </a:lnTo>
                    <a:lnTo>
                      <a:pt x="2166" y="618"/>
                    </a:lnTo>
                    <a:lnTo>
                      <a:pt x="2172" y="618"/>
                    </a:lnTo>
                    <a:lnTo>
                      <a:pt x="2172" y="612"/>
                    </a:lnTo>
                    <a:lnTo>
                      <a:pt x="2178" y="612"/>
                    </a:lnTo>
                    <a:lnTo>
                      <a:pt x="2184" y="612"/>
                    </a:lnTo>
                    <a:lnTo>
                      <a:pt x="2184" y="606"/>
                    </a:lnTo>
                    <a:lnTo>
                      <a:pt x="2190" y="606"/>
                    </a:lnTo>
                    <a:lnTo>
                      <a:pt x="2196" y="606"/>
                    </a:lnTo>
                    <a:lnTo>
                      <a:pt x="2202" y="606"/>
                    </a:lnTo>
                    <a:lnTo>
                      <a:pt x="2202" y="600"/>
                    </a:lnTo>
                    <a:lnTo>
                      <a:pt x="2208" y="600"/>
                    </a:lnTo>
                    <a:lnTo>
                      <a:pt x="2214" y="600"/>
                    </a:lnTo>
                    <a:lnTo>
                      <a:pt x="2214" y="594"/>
                    </a:lnTo>
                    <a:lnTo>
                      <a:pt x="2220" y="594"/>
                    </a:lnTo>
                    <a:lnTo>
                      <a:pt x="2226" y="594"/>
                    </a:lnTo>
                    <a:lnTo>
                      <a:pt x="2232" y="588"/>
                    </a:lnTo>
                    <a:lnTo>
                      <a:pt x="2238" y="588"/>
                    </a:lnTo>
                    <a:lnTo>
                      <a:pt x="2244" y="588"/>
                    </a:lnTo>
                    <a:lnTo>
                      <a:pt x="2244" y="582"/>
                    </a:lnTo>
                    <a:lnTo>
                      <a:pt x="2250" y="582"/>
                    </a:lnTo>
                    <a:lnTo>
                      <a:pt x="2256" y="582"/>
                    </a:lnTo>
                    <a:lnTo>
                      <a:pt x="2256" y="576"/>
                    </a:lnTo>
                    <a:lnTo>
                      <a:pt x="2262" y="576"/>
                    </a:lnTo>
                    <a:lnTo>
                      <a:pt x="2268" y="576"/>
                    </a:lnTo>
                    <a:lnTo>
                      <a:pt x="2268" y="570"/>
                    </a:lnTo>
                    <a:lnTo>
                      <a:pt x="2274" y="570"/>
                    </a:lnTo>
                    <a:lnTo>
                      <a:pt x="2280" y="570"/>
                    </a:lnTo>
                    <a:lnTo>
                      <a:pt x="2286" y="570"/>
                    </a:lnTo>
                    <a:lnTo>
                      <a:pt x="2292" y="570"/>
                    </a:lnTo>
                    <a:lnTo>
                      <a:pt x="2292" y="576"/>
                    </a:lnTo>
                    <a:lnTo>
                      <a:pt x="2298" y="576"/>
                    </a:lnTo>
                    <a:lnTo>
                      <a:pt x="2304" y="576"/>
                    </a:lnTo>
                    <a:lnTo>
                      <a:pt x="2304" y="582"/>
                    </a:lnTo>
                    <a:lnTo>
                      <a:pt x="2310" y="582"/>
                    </a:lnTo>
                    <a:lnTo>
                      <a:pt x="2316" y="582"/>
                    </a:lnTo>
                    <a:lnTo>
                      <a:pt x="2316" y="588"/>
                    </a:lnTo>
                    <a:lnTo>
                      <a:pt x="2322" y="588"/>
                    </a:lnTo>
                    <a:lnTo>
                      <a:pt x="2328" y="588"/>
                    </a:lnTo>
                    <a:lnTo>
                      <a:pt x="2328" y="594"/>
                    </a:lnTo>
                    <a:lnTo>
                      <a:pt x="2334" y="594"/>
                    </a:lnTo>
                    <a:lnTo>
                      <a:pt x="2340" y="594"/>
                    </a:lnTo>
                    <a:lnTo>
                      <a:pt x="2346" y="594"/>
                    </a:lnTo>
                    <a:lnTo>
                      <a:pt x="2346" y="600"/>
                    </a:lnTo>
                    <a:lnTo>
                      <a:pt x="2352" y="600"/>
                    </a:lnTo>
                    <a:lnTo>
                      <a:pt x="2358" y="600"/>
                    </a:lnTo>
                    <a:lnTo>
                      <a:pt x="2358" y="606"/>
                    </a:lnTo>
                    <a:lnTo>
                      <a:pt x="2364" y="606"/>
                    </a:lnTo>
                    <a:lnTo>
                      <a:pt x="2370" y="606"/>
                    </a:lnTo>
                    <a:lnTo>
                      <a:pt x="2370" y="612"/>
                    </a:lnTo>
                    <a:lnTo>
                      <a:pt x="2376" y="612"/>
                    </a:lnTo>
                    <a:lnTo>
                      <a:pt x="2382" y="612"/>
                    </a:lnTo>
                    <a:lnTo>
                      <a:pt x="2388" y="612"/>
                    </a:lnTo>
                    <a:lnTo>
                      <a:pt x="2388" y="618"/>
                    </a:lnTo>
                    <a:lnTo>
                      <a:pt x="2394" y="618"/>
                    </a:lnTo>
                    <a:lnTo>
                      <a:pt x="2400" y="618"/>
                    </a:lnTo>
                    <a:lnTo>
                      <a:pt x="2406" y="618"/>
                    </a:lnTo>
                    <a:lnTo>
                      <a:pt x="2406" y="624"/>
                    </a:lnTo>
                    <a:lnTo>
                      <a:pt x="2412" y="624"/>
                    </a:lnTo>
                    <a:lnTo>
                      <a:pt x="2418" y="624"/>
                    </a:lnTo>
                    <a:lnTo>
                      <a:pt x="2424" y="630"/>
                    </a:lnTo>
                    <a:lnTo>
                      <a:pt x="2430" y="630"/>
                    </a:lnTo>
                    <a:lnTo>
                      <a:pt x="2436" y="630"/>
                    </a:lnTo>
                    <a:lnTo>
                      <a:pt x="2442" y="636"/>
                    </a:lnTo>
                    <a:lnTo>
                      <a:pt x="2448" y="636"/>
                    </a:lnTo>
                    <a:lnTo>
                      <a:pt x="2454" y="636"/>
                    </a:lnTo>
                    <a:lnTo>
                      <a:pt x="2460" y="636"/>
                    </a:lnTo>
                    <a:lnTo>
                      <a:pt x="2460" y="642"/>
                    </a:lnTo>
                    <a:lnTo>
                      <a:pt x="2466" y="642"/>
                    </a:lnTo>
                    <a:lnTo>
                      <a:pt x="2472" y="642"/>
                    </a:lnTo>
                    <a:lnTo>
                      <a:pt x="2478" y="642"/>
                    </a:lnTo>
                    <a:lnTo>
                      <a:pt x="2484" y="642"/>
                    </a:lnTo>
                    <a:lnTo>
                      <a:pt x="2490" y="642"/>
                    </a:lnTo>
                    <a:lnTo>
                      <a:pt x="2490" y="648"/>
                    </a:lnTo>
                    <a:lnTo>
                      <a:pt x="2496" y="648"/>
                    </a:lnTo>
                    <a:lnTo>
                      <a:pt x="2502" y="648"/>
                    </a:lnTo>
                    <a:lnTo>
                      <a:pt x="2508" y="648"/>
                    </a:lnTo>
                    <a:lnTo>
                      <a:pt x="2514" y="648"/>
                    </a:lnTo>
                    <a:lnTo>
                      <a:pt x="2520" y="648"/>
                    </a:lnTo>
                    <a:lnTo>
                      <a:pt x="2526" y="648"/>
                    </a:lnTo>
                    <a:lnTo>
                      <a:pt x="2532" y="648"/>
                    </a:lnTo>
                    <a:lnTo>
                      <a:pt x="2532" y="654"/>
                    </a:lnTo>
                    <a:lnTo>
                      <a:pt x="2538" y="654"/>
                    </a:lnTo>
                    <a:lnTo>
                      <a:pt x="2544" y="654"/>
                    </a:lnTo>
                    <a:lnTo>
                      <a:pt x="2550" y="654"/>
                    </a:lnTo>
                    <a:lnTo>
                      <a:pt x="2556" y="654"/>
                    </a:lnTo>
                    <a:lnTo>
                      <a:pt x="2562" y="654"/>
                    </a:lnTo>
                    <a:lnTo>
                      <a:pt x="2562" y="648"/>
                    </a:lnTo>
                    <a:lnTo>
                      <a:pt x="2568" y="648"/>
                    </a:lnTo>
                    <a:lnTo>
                      <a:pt x="2574" y="648"/>
                    </a:lnTo>
                    <a:lnTo>
                      <a:pt x="2580" y="648"/>
                    </a:lnTo>
                    <a:lnTo>
                      <a:pt x="2586" y="648"/>
                    </a:lnTo>
                    <a:lnTo>
                      <a:pt x="2586" y="642"/>
                    </a:lnTo>
                    <a:lnTo>
                      <a:pt x="2592" y="642"/>
                    </a:lnTo>
                    <a:lnTo>
                      <a:pt x="2598" y="642"/>
                    </a:lnTo>
                    <a:lnTo>
                      <a:pt x="2604" y="642"/>
                    </a:lnTo>
                    <a:lnTo>
                      <a:pt x="2604" y="636"/>
                    </a:lnTo>
                    <a:lnTo>
                      <a:pt x="2610" y="636"/>
                    </a:lnTo>
                    <a:lnTo>
                      <a:pt x="2616" y="636"/>
                    </a:lnTo>
                    <a:lnTo>
                      <a:pt x="2622" y="636"/>
                    </a:lnTo>
                    <a:lnTo>
                      <a:pt x="2622" y="630"/>
                    </a:lnTo>
                    <a:lnTo>
                      <a:pt x="2628" y="630"/>
                    </a:lnTo>
                    <a:lnTo>
                      <a:pt x="2634" y="630"/>
                    </a:lnTo>
                    <a:lnTo>
                      <a:pt x="2640" y="630"/>
                    </a:lnTo>
                    <a:lnTo>
                      <a:pt x="2646" y="630"/>
                    </a:lnTo>
                    <a:lnTo>
                      <a:pt x="2646" y="636"/>
                    </a:lnTo>
                    <a:lnTo>
                      <a:pt x="2652" y="636"/>
                    </a:lnTo>
                    <a:lnTo>
                      <a:pt x="2658" y="636"/>
                    </a:lnTo>
                    <a:lnTo>
                      <a:pt x="2664" y="636"/>
                    </a:lnTo>
                    <a:lnTo>
                      <a:pt x="2664" y="642"/>
                    </a:lnTo>
                    <a:lnTo>
                      <a:pt x="2670" y="642"/>
                    </a:lnTo>
                    <a:lnTo>
                      <a:pt x="2676" y="642"/>
                    </a:lnTo>
                    <a:lnTo>
                      <a:pt x="2682" y="642"/>
                    </a:lnTo>
                    <a:lnTo>
                      <a:pt x="2682" y="648"/>
                    </a:lnTo>
                    <a:lnTo>
                      <a:pt x="2688" y="648"/>
                    </a:lnTo>
                    <a:lnTo>
                      <a:pt x="2694" y="648"/>
                    </a:lnTo>
                    <a:lnTo>
                      <a:pt x="2700" y="648"/>
                    </a:lnTo>
                    <a:lnTo>
                      <a:pt x="2706" y="648"/>
                    </a:lnTo>
                    <a:lnTo>
                      <a:pt x="2706" y="654"/>
                    </a:lnTo>
                    <a:lnTo>
                      <a:pt x="2712" y="654"/>
                    </a:lnTo>
                    <a:lnTo>
                      <a:pt x="2718" y="654"/>
                    </a:lnTo>
                    <a:lnTo>
                      <a:pt x="2724" y="654"/>
                    </a:lnTo>
                    <a:lnTo>
                      <a:pt x="2730" y="654"/>
                    </a:lnTo>
                    <a:lnTo>
                      <a:pt x="2736" y="654"/>
                    </a:lnTo>
                    <a:lnTo>
                      <a:pt x="2736" y="648"/>
                    </a:lnTo>
                    <a:lnTo>
                      <a:pt x="2742" y="648"/>
                    </a:lnTo>
                    <a:lnTo>
                      <a:pt x="2748" y="648"/>
                    </a:lnTo>
                    <a:lnTo>
                      <a:pt x="2754" y="648"/>
                    </a:lnTo>
                    <a:lnTo>
                      <a:pt x="2760" y="648"/>
                    </a:lnTo>
                    <a:lnTo>
                      <a:pt x="2766" y="648"/>
                    </a:lnTo>
                    <a:lnTo>
                      <a:pt x="2772" y="648"/>
                    </a:lnTo>
                    <a:lnTo>
                      <a:pt x="2778" y="648"/>
                    </a:lnTo>
                    <a:lnTo>
                      <a:pt x="2778" y="642"/>
                    </a:lnTo>
                    <a:lnTo>
                      <a:pt x="2784" y="642"/>
                    </a:lnTo>
                    <a:lnTo>
                      <a:pt x="2790" y="642"/>
                    </a:lnTo>
                    <a:lnTo>
                      <a:pt x="2796" y="642"/>
                    </a:lnTo>
                    <a:lnTo>
                      <a:pt x="2802" y="642"/>
                    </a:lnTo>
                    <a:lnTo>
                      <a:pt x="2808" y="642"/>
                    </a:lnTo>
                    <a:lnTo>
                      <a:pt x="2808" y="636"/>
                    </a:lnTo>
                    <a:lnTo>
                      <a:pt x="2814" y="636"/>
                    </a:lnTo>
                    <a:lnTo>
                      <a:pt x="2820" y="636"/>
                    </a:lnTo>
                    <a:lnTo>
                      <a:pt x="2826" y="636"/>
                    </a:lnTo>
                    <a:lnTo>
                      <a:pt x="2832" y="630"/>
                    </a:lnTo>
                    <a:lnTo>
                      <a:pt x="2838" y="630"/>
                    </a:lnTo>
                    <a:lnTo>
                      <a:pt x="2844" y="630"/>
                    </a:lnTo>
                    <a:lnTo>
                      <a:pt x="2850" y="624"/>
                    </a:lnTo>
                    <a:lnTo>
                      <a:pt x="2856" y="624"/>
                    </a:lnTo>
                    <a:lnTo>
                      <a:pt x="2862" y="624"/>
                    </a:lnTo>
                    <a:lnTo>
                      <a:pt x="2862" y="618"/>
                    </a:lnTo>
                    <a:lnTo>
                      <a:pt x="2868" y="618"/>
                    </a:lnTo>
                    <a:lnTo>
                      <a:pt x="2874" y="618"/>
                    </a:lnTo>
                    <a:lnTo>
                      <a:pt x="2880" y="618"/>
                    </a:lnTo>
                    <a:lnTo>
                      <a:pt x="2880" y="612"/>
                    </a:lnTo>
                    <a:lnTo>
                      <a:pt x="2886" y="612"/>
                    </a:lnTo>
                    <a:lnTo>
                      <a:pt x="2892" y="612"/>
                    </a:lnTo>
                    <a:lnTo>
                      <a:pt x="2898" y="612"/>
                    </a:lnTo>
                    <a:lnTo>
                      <a:pt x="2898" y="606"/>
                    </a:lnTo>
                    <a:lnTo>
                      <a:pt x="2904" y="606"/>
                    </a:lnTo>
                    <a:lnTo>
                      <a:pt x="2910" y="606"/>
                    </a:lnTo>
                    <a:lnTo>
                      <a:pt x="2910" y="600"/>
                    </a:lnTo>
                    <a:lnTo>
                      <a:pt x="2916" y="600"/>
                    </a:lnTo>
                    <a:lnTo>
                      <a:pt x="2922" y="600"/>
                    </a:lnTo>
                    <a:lnTo>
                      <a:pt x="2922" y="594"/>
                    </a:lnTo>
                    <a:lnTo>
                      <a:pt x="2928" y="594"/>
                    </a:lnTo>
                    <a:lnTo>
                      <a:pt x="2934" y="594"/>
                    </a:lnTo>
                    <a:lnTo>
                      <a:pt x="2940" y="594"/>
                    </a:lnTo>
                    <a:lnTo>
                      <a:pt x="2940" y="588"/>
                    </a:lnTo>
                    <a:lnTo>
                      <a:pt x="2946" y="588"/>
                    </a:lnTo>
                    <a:lnTo>
                      <a:pt x="2952" y="588"/>
                    </a:lnTo>
                    <a:lnTo>
                      <a:pt x="2952" y="582"/>
                    </a:lnTo>
                    <a:lnTo>
                      <a:pt x="2958" y="582"/>
                    </a:lnTo>
                    <a:lnTo>
                      <a:pt x="2964" y="582"/>
                    </a:lnTo>
                    <a:lnTo>
                      <a:pt x="2964" y="576"/>
                    </a:lnTo>
                    <a:lnTo>
                      <a:pt x="2970" y="576"/>
                    </a:lnTo>
                    <a:lnTo>
                      <a:pt x="2976" y="576"/>
                    </a:lnTo>
                    <a:lnTo>
                      <a:pt x="2976" y="570"/>
                    </a:lnTo>
                    <a:lnTo>
                      <a:pt x="2982" y="570"/>
                    </a:lnTo>
                    <a:lnTo>
                      <a:pt x="2988" y="570"/>
                    </a:lnTo>
                    <a:lnTo>
                      <a:pt x="2994" y="570"/>
                    </a:lnTo>
                    <a:lnTo>
                      <a:pt x="3000" y="570"/>
                    </a:lnTo>
                    <a:lnTo>
                      <a:pt x="3000" y="576"/>
                    </a:lnTo>
                    <a:lnTo>
                      <a:pt x="3006" y="576"/>
                    </a:lnTo>
                    <a:lnTo>
                      <a:pt x="3012" y="576"/>
                    </a:lnTo>
                    <a:lnTo>
                      <a:pt x="3012" y="582"/>
                    </a:lnTo>
                    <a:lnTo>
                      <a:pt x="3018" y="582"/>
                    </a:lnTo>
                    <a:lnTo>
                      <a:pt x="3024" y="582"/>
                    </a:lnTo>
                    <a:lnTo>
                      <a:pt x="3024" y="588"/>
                    </a:lnTo>
                    <a:lnTo>
                      <a:pt x="3030" y="588"/>
                    </a:lnTo>
                    <a:lnTo>
                      <a:pt x="3036" y="588"/>
                    </a:lnTo>
                    <a:lnTo>
                      <a:pt x="3042" y="594"/>
                    </a:lnTo>
                    <a:lnTo>
                      <a:pt x="3048" y="594"/>
                    </a:lnTo>
                    <a:lnTo>
                      <a:pt x="3054" y="594"/>
                    </a:lnTo>
                    <a:lnTo>
                      <a:pt x="3054" y="600"/>
                    </a:lnTo>
                    <a:lnTo>
                      <a:pt x="3060" y="600"/>
                    </a:lnTo>
                    <a:lnTo>
                      <a:pt x="3066" y="600"/>
                    </a:lnTo>
                    <a:lnTo>
                      <a:pt x="3066" y="606"/>
                    </a:lnTo>
                    <a:lnTo>
                      <a:pt x="3072" y="606"/>
                    </a:lnTo>
                    <a:lnTo>
                      <a:pt x="3078" y="606"/>
                    </a:lnTo>
                    <a:lnTo>
                      <a:pt x="3084" y="606"/>
                    </a:lnTo>
                    <a:lnTo>
                      <a:pt x="3084" y="612"/>
                    </a:lnTo>
                    <a:lnTo>
                      <a:pt x="3090" y="612"/>
                    </a:lnTo>
                    <a:lnTo>
                      <a:pt x="3096" y="612"/>
                    </a:lnTo>
                    <a:lnTo>
                      <a:pt x="3096" y="618"/>
                    </a:lnTo>
                    <a:lnTo>
                      <a:pt x="3102" y="618"/>
                    </a:lnTo>
                    <a:lnTo>
                      <a:pt x="3108" y="618"/>
                    </a:lnTo>
                    <a:lnTo>
                      <a:pt x="3114" y="618"/>
                    </a:lnTo>
                    <a:lnTo>
                      <a:pt x="3114" y="624"/>
                    </a:lnTo>
                    <a:lnTo>
                      <a:pt x="3120" y="624"/>
                    </a:lnTo>
                    <a:lnTo>
                      <a:pt x="3126" y="624"/>
                    </a:lnTo>
                    <a:lnTo>
                      <a:pt x="3132" y="624"/>
                    </a:lnTo>
                    <a:lnTo>
                      <a:pt x="3132" y="630"/>
                    </a:lnTo>
                    <a:lnTo>
                      <a:pt x="3138" y="630"/>
                    </a:lnTo>
                    <a:lnTo>
                      <a:pt x="3144" y="630"/>
                    </a:lnTo>
                    <a:lnTo>
                      <a:pt x="3150" y="630"/>
                    </a:lnTo>
                    <a:lnTo>
                      <a:pt x="3150" y="636"/>
                    </a:lnTo>
                    <a:lnTo>
                      <a:pt x="3156" y="636"/>
                    </a:lnTo>
                    <a:lnTo>
                      <a:pt x="3162" y="636"/>
                    </a:lnTo>
                    <a:lnTo>
                      <a:pt x="3168" y="636"/>
                    </a:lnTo>
                    <a:lnTo>
                      <a:pt x="3168" y="642"/>
                    </a:lnTo>
                    <a:lnTo>
                      <a:pt x="3174" y="642"/>
                    </a:lnTo>
                    <a:lnTo>
                      <a:pt x="3180" y="642"/>
                    </a:lnTo>
                    <a:lnTo>
                      <a:pt x="3186" y="642"/>
                    </a:lnTo>
                    <a:lnTo>
                      <a:pt x="3192" y="642"/>
                    </a:lnTo>
                    <a:lnTo>
                      <a:pt x="3198" y="642"/>
                    </a:lnTo>
                    <a:lnTo>
                      <a:pt x="3198" y="648"/>
                    </a:lnTo>
                    <a:lnTo>
                      <a:pt x="3204" y="648"/>
                    </a:lnTo>
                    <a:lnTo>
                      <a:pt x="3210" y="648"/>
                    </a:lnTo>
                    <a:lnTo>
                      <a:pt x="3216" y="648"/>
                    </a:lnTo>
                    <a:lnTo>
                      <a:pt x="3222" y="648"/>
                    </a:lnTo>
                    <a:lnTo>
                      <a:pt x="3228" y="648"/>
                    </a:lnTo>
                    <a:lnTo>
                      <a:pt x="3234" y="648"/>
                    </a:lnTo>
                    <a:lnTo>
                      <a:pt x="3240" y="648"/>
                    </a:lnTo>
                    <a:lnTo>
                      <a:pt x="3240" y="654"/>
                    </a:lnTo>
                    <a:lnTo>
                      <a:pt x="3246" y="654"/>
                    </a:lnTo>
                    <a:lnTo>
                      <a:pt x="3252" y="654"/>
                    </a:lnTo>
                    <a:lnTo>
                      <a:pt x="3258" y="654"/>
                    </a:lnTo>
                    <a:lnTo>
                      <a:pt x="3264" y="654"/>
                    </a:lnTo>
                    <a:lnTo>
                      <a:pt x="3270" y="654"/>
                    </a:lnTo>
                    <a:lnTo>
                      <a:pt x="3270" y="648"/>
                    </a:lnTo>
                    <a:lnTo>
                      <a:pt x="3276" y="648"/>
                    </a:lnTo>
                    <a:lnTo>
                      <a:pt x="3282" y="648"/>
                    </a:lnTo>
                    <a:lnTo>
                      <a:pt x="3288" y="648"/>
                    </a:lnTo>
                    <a:lnTo>
                      <a:pt x="3294" y="648"/>
                    </a:lnTo>
                    <a:lnTo>
                      <a:pt x="3294" y="642"/>
                    </a:lnTo>
                    <a:lnTo>
                      <a:pt x="3300" y="642"/>
                    </a:lnTo>
                    <a:lnTo>
                      <a:pt x="3306" y="642"/>
                    </a:lnTo>
                    <a:lnTo>
                      <a:pt x="3306" y="636"/>
                    </a:lnTo>
                    <a:lnTo>
                      <a:pt x="3312" y="636"/>
                    </a:lnTo>
                    <a:lnTo>
                      <a:pt x="3318" y="636"/>
                    </a:lnTo>
                    <a:lnTo>
                      <a:pt x="3324" y="630"/>
                    </a:lnTo>
                    <a:lnTo>
                      <a:pt x="3330" y="630"/>
                    </a:lnTo>
                    <a:lnTo>
                      <a:pt x="3336" y="630"/>
                    </a:lnTo>
                    <a:lnTo>
                      <a:pt x="3336" y="624"/>
                    </a:lnTo>
                    <a:lnTo>
                      <a:pt x="3342" y="624"/>
                    </a:lnTo>
                    <a:lnTo>
                      <a:pt x="3348" y="624"/>
                    </a:lnTo>
                    <a:lnTo>
                      <a:pt x="3354" y="624"/>
                    </a:lnTo>
                    <a:lnTo>
                      <a:pt x="3354" y="630"/>
                    </a:lnTo>
                    <a:lnTo>
                      <a:pt x="3360" y="630"/>
                    </a:lnTo>
                    <a:lnTo>
                      <a:pt x="3366" y="630"/>
                    </a:lnTo>
                    <a:lnTo>
                      <a:pt x="3372" y="636"/>
                    </a:lnTo>
                    <a:lnTo>
                      <a:pt x="3378" y="636"/>
                    </a:lnTo>
                    <a:lnTo>
                      <a:pt x="3384" y="636"/>
                    </a:lnTo>
                    <a:lnTo>
                      <a:pt x="3384" y="642"/>
                    </a:lnTo>
                    <a:lnTo>
                      <a:pt x="3390" y="642"/>
                    </a:lnTo>
                    <a:lnTo>
                      <a:pt x="3396" y="642"/>
                    </a:lnTo>
                    <a:lnTo>
                      <a:pt x="3402" y="648"/>
                    </a:lnTo>
                    <a:lnTo>
                      <a:pt x="3408" y="648"/>
                    </a:lnTo>
                    <a:lnTo>
                      <a:pt x="3414" y="648"/>
                    </a:lnTo>
                    <a:lnTo>
                      <a:pt x="3420" y="648"/>
                    </a:lnTo>
                    <a:lnTo>
                      <a:pt x="3426" y="654"/>
                    </a:lnTo>
                    <a:lnTo>
                      <a:pt x="3432" y="654"/>
                    </a:lnTo>
                    <a:lnTo>
                      <a:pt x="3438" y="654"/>
                    </a:lnTo>
                    <a:lnTo>
                      <a:pt x="3444" y="654"/>
                    </a:lnTo>
                    <a:lnTo>
                      <a:pt x="3450" y="654"/>
                    </a:lnTo>
                    <a:lnTo>
                      <a:pt x="3456" y="654"/>
                    </a:lnTo>
                    <a:lnTo>
                      <a:pt x="3462" y="654"/>
                    </a:lnTo>
                    <a:lnTo>
                      <a:pt x="3468" y="654"/>
                    </a:lnTo>
                    <a:lnTo>
                      <a:pt x="3468" y="648"/>
                    </a:lnTo>
                    <a:lnTo>
                      <a:pt x="3474" y="648"/>
                    </a:lnTo>
                    <a:lnTo>
                      <a:pt x="3480" y="648"/>
                    </a:lnTo>
                    <a:lnTo>
                      <a:pt x="3486" y="648"/>
                    </a:lnTo>
                    <a:lnTo>
                      <a:pt x="3492" y="648"/>
                    </a:lnTo>
                    <a:lnTo>
                      <a:pt x="3498" y="648"/>
                    </a:lnTo>
                    <a:lnTo>
                      <a:pt x="3504" y="648"/>
                    </a:lnTo>
                    <a:lnTo>
                      <a:pt x="3510" y="648"/>
                    </a:lnTo>
                    <a:lnTo>
                      <a:pt x="3510" y="642"/>
                    </a:lnTo>
                    <a:lnTo>
                      <a:pt x="3516" y="642"/>
                    </a:lnTo>
                    <a:lnTo>
                      <a:pt x="3522" y="642"/>
                    </a:lnTo>
                    <a:lnTo>
                      <a:pt x="3528" y="642"/>
                    </a:lnTo>
                    <a:lnTo>
                      <a:pt x="3534" y="642"/>
                    </a:lnTo>
                    <a:lnTo>
                      <a:pt x="3540" y="642"/>
                    </a:lnTo>
                    <a:lnTo>
                      <a:pt x="3540" y="636"/>
                    </a:lnTo>
                    <a:lnTo>
                      <a:pt x="3546" y="636"/>
                    </a:lnTo>
                    <a:lnTo>
                      <a:pt x="3552" y="636"/>
                    </a:lnTo>
                    <a:lnTo>
                      <a:pt x="3558" y="636"/>
                    </a:lnTo>
                    <a:lnTo>
                      <a:pt x="3558" y="630"/>
                    </a:lnTo>
                    <a:lnTo>
                      <a:pt x="3564" y="630"/>
                    </a:lnTo>
                    <a:lnTo>
                      <a:pt x="3570" y="630"/>
                    </a:lnTo>
                    <a:lnTo>
                      <a:pt x="3576" y="630"/>
                    </a:lnTo>
                    <a:lnTo>
                      <a:pt x="3582" y="624"/>
                    </a:lnTo>
                    <a:lnTo>
                      <a:pt x="3588" y="624"/>
                    </a:lnTo>
                    <a:lnTo>
                      <a:pt x="3594" y="624"/>
                    </a:lnTo>
                    <a:lnTo>
                      <a:pt x="3594" y="618"/>
                    </a:lnTo>
                    <a:lnTo>
                      <a:pt x="3600" y="618"/>
                    </a:lnTo>
                    <a:lnTo>
                      <a:pt x="3606" y="618"/>
                    </a:lnTo>
                    <a:lnTo>
                      <a:pt x="3612" y="618"/>
                    </a:lnTo>
                    <a:lnTo>
                      <a:pt x="3612" y="612"/>
                    </a:lnTo>
                    <a:lnTo>
                      <a:pt x="3618" y="612"/>
                    </a:lnTo>
                    <a:lnTo>
                      <a:pt x="3624" y="612"/>
                    </a:lnTo>
                    <a:lnTo>
                      <a:pt x="3630" y="606"/>
                    </a:lnTo>
                    <a:lnTo>
                      <a:pt x="3636" y="606"/>
                    </a:lnTo>
                    <a:lnTo>
                      <a:pt x="3642" y="606"/>
                    </a:lnTo>
                    <a:lnTo>
                      <a:pt x="3642" y="600"/>
                    </a:lnTo>
                    <a:lnTo>
                      <a:pt x="3648" y="600"/>
                    </a:lnTo>
                    <a:lnTo>
                      <a:pt x="3654" y="600"/>
                    </a:lnTo>
                    <a:lnTo>
                      <a:pt x="3660" y="594"/>
                    </a:lnTo>
                    <a:lnTo>
                      <a:pt x="3666" y="594"/>
                    </a:lnTo>
                    <a:lnTo>
                      <a:pt x="3672" y="594"/>
                    </a:lnTo>
                    <a:lnTo>
                      <a:pt x="3672" y="588"/>
                    </a:lnTo>
                    <a:lnTo>
                      <a:pt x="3678" y="588"/>
                    </a:lnTo>
                    <a:lnTo>
                      <a:pt x="3684" y="588"/>
                    </a:lnTo>
                    <a:lnTo>
                      <a:pt x="3684" y="582"/>
                    </a:lnTo>
                    <a:lnTo>
                      <a:pt x="3690" y="582"/>
                    </a:lnTo>
                    <a:lnTo>
                      <a:pt x="3696" y="582"/>
                    </a:lnTo>
                    <a:lnTo>
                      <a:pt x="3696" y="576"/>
                    </a:lnTo>
                    <a:lnTo>
                      <a:pt x="3702" y="576"/>
                    </a:lnTo>
                    <a:lnTo>
                      <a:pt x="3708" y="576"/>
                    </a:lnTo>
                    <a:lnTo>
                      <a:pt x="3714" y="576"/>
                    </a:lnTo>
                    <a:lnTo>
                      <a:pt x="3720" y="576"/>
                    </a:lnTo>
                    <a:lnTo>
                      <a:pt x="3726" y="576"/>
                    </a:lnTo>
                    <a:lnTo>
                      <a:pt x="3732" y="576"/>
                    </a:lnTo>
                    <a:lnTo>
                      <a:pt x="3738" y="576"/>
                    </a:lnTo>
                    <a:lnTo>
                      <a:pt x="3744" y="576"/>
                    </a:lnTo>
                    <a:lnTo>
                      <a:pt x="3750" y="576"/>
                    </a:lnTo>
                    <a:lnTo>
                      <a:pt x="3756" y="576"/>
                    </a:lnTo>
                    <a:lnTo>
                      <a:pt x="3756" y="582"/>
                    </a:lnTo>
                    <a:lnTo>
                      <a:pt x="3762" y="582"/>
                    </a:lnTo>
                    <a:lnTo>
                      <a:pt x="3768" y="582"/>
                    </a:lnTo>
                    <a:lnTo>
                      <a:pt x="3774" y="582"/>
                    </a:lnTo>
                    <a:lnTo>
                      <a:pt x="3780" y="582"/>
                    </a:lnTo>
                    <a:lnTo>
                      <a:pt x="3786" y="582"/>
                    </a:lnTo>
                    <a:lnTo>
                      <a:pt x="3792" y="582"/>
                    </a:lnTo>
                    <a:lnTo>
                      <a:pt x="3798" y="582"/>
                    </a:lnTo>
                    <a:lnTo>
                      <a:pt x="3804" y="582"/>
                    </a:lnTo>
                    <a:lnTo>
                      <a:pt x="3810" y="582"/>
                    </a:lnTo>
                    <a:lnTo>
                      <a:pt x="3816" y="582"/>
                    </a:lnTo>
                    <a:lnTo>
                      <a:pt x="3822" y="582"/>
                    </a:lnTo>
                    <a:lnTo>
                      <a:pt x="3828" y="582"/>
                    </a:lnTo>
                    <a:lnTo>
                      <a:pt x="3834" y="582"/>
                    </a:lnTo>
                    <a:lnTo>
                      <a:pt x="3840" y="582"/>
                    </a:lnTo>
                    <a:lnTo>
                      <a:pt x="3840" y="588"/>
                    </a:lnTo>
                    <a:lnTo>
                      <a:pt x="3846" y="588"/>
                    </a:lnTo>
                    <a:lnTo>
                      <a:pt x="3852" y="588"/>
                    </a:lnTo>
                    <a:lnTo>
                      <a:pt x="3858" y="588"/>
                    </a:lnTo>
                    <a:lnTo>
                      <a:pt x="3864" y="588"/>
                    </a:lnTo>
                    <a:lnTo>
                      <a:pt x="3870" y="588"/>
                    </a:lnTo>
                    <a:lnTo>
                      <a:pt x="3876" y="588"/>
                    </a:lnTo>
                    <a:lnTo>
                      <a:pt x="3882" y="588"/>
                    </a:lnTo>
                    <a:lnTo>
                      <a:pt x="3888" y="588"/>
                    </a:lnTo>
                    <a:lnTo>
                      <a:pt x="3894" y="588"/>
                    </a:lnTo>
                    <a:lnTo>
                      <a:pt x="3894" y="582"/>
                    </a:lnTo>
                    <a:lnTo>
                      <a:pt x="3900" y="582"/>
                    </a:lnTo>
                    <a:lnTo>
                      <a:pt x="3906" y="582"/>
                    </a:lnTo>
                    <a:lnTo>
                      <a:pt x="3906" y="576"/>
                    </a:lnTo>
                    <a:lnTo>
                      <a:pt x="3912" y="576"/>
                    </a:lnTo>
                    <a:lnTo>
                      <a:pt x="3918" y="570"/>
                    </a:lnTo>
                    <a:lnTo>
                      <a:pt x="3924" y="570"/>
                    </a:lnTo>
                    <a:lnTo>
                      <a:pt x="3924" y="564"/>
                    </a:lnTo>
                    <a:lnTo>
                      <a:pt x="3930" y="564"/>
                    </a:lnTo>
                    <a:lnTo>
                      <a:pt x="3936" y="558"/>
                    </a:lnTo>
                    <a:lnTo>
                      <a:pt x="3942" y="558"/>
                    </a:lnTo>
                    <a:lnTo>
                      <a:pt x="3942" y="552"/>
                    </a:lnTo>
                    <a:lnTo>
                      <a:pt x="3948" y="552"/>
                    </a:lnTo>
                    <a:lnTo>
                      <a:pt x="3948" y="546"/>
                    </a:lnTo>
                    <a:lnTo>
                      <a:pt x="3954" y="546"/>
                    </a:lnTo>
                    <a:lnTo>
                      <a:pt x="3960" y="546"/>
                    </a:lnTo>
                    <a:lnTo>
                      <a:pt x="3960" y="540"/>
                    </a:lnTo>
                    <a:lnTo>
                      <a:pt x="3966" y="540"/>
                    </a:lnTo>
                    <a:lnTo>
                      <a:pt x="3966" y="534"/>
                    </a:lnTo>
                    <a:lnTo>
                      <a:pt x="3972" y="534"/>
                    </a:lnTo>
                    <a:lnTo>
                      <a:pt x="3972" y="528"/>
                    </a:lnTo>
                    <a:lnTo>
                      <a:pt x="3978" y="528"/>
                    </a:lnTo>
                    <a:lnTo>
                      <a:pt x="3984" y="528"/>
                    </a:lnTo>
                    <a:lnTo>
                      <a:pt x="3984" y="522"/>
                    </a:lnTo>
                    <a:lnTo>
                      <a:pt x="3990" y="522"/>
                    </a:lnTo>
                    <a:lnTo>
                      <a:pt x="3990" y="516"/>
                    </a:lnTo>
                    <a:lnTo>
                      <a:pt x="3996" y="516"/>
                    </a:lnTo>
                    <a:lnTo>
                      <a:pt x="3996" y="510"/>
                    </a:lnTo>
                    <a:lnTo>
                      <a:pt x="4002" y="510"/>
                    </a:lnTo>
                    <a:lnTo>
                      <a:pt x="4002" y="504"/>
                    </a:lnTo>
                    <a:lnTo>
                      <a:pt x="4008" y="504"/>
                    </a:lnTo>
                    <a:lnTo>
                      <a:pt x="4008" y="498"/>
                    </a:lnTo>
                    <a:lnTo>
                      <a:pt x="4014" y="498"/>
                    </a:lnTo>
                    <a:lnTo>
                      <a:pt x="4020" y="492"/>
                    </a:lnTo>
                    <a:lnTo>
                      <a:pt x="4026" y="486"/>
                    </a:lnTo>
                    <a:lnTo>
                      <a:pt x="4032" y="480"/>
                    </a:lnTo>
                    <a:lnTo>
                      <a:pt x="4038" y="474"/>
                    </a:lnTo>
                    <a:lnTo>
                      <a:pt x="4044" y="474"/>
                    </a:lnTo>
                    <a:lnTo>
                      <a:pt x="4044" y="468"/>
                    </a:lnTo>
                    <a:lnTo>
                      <a:pt x="4050" y="468"/>
                    </a:lnTo>
                    <a:lnTo>
                      <a:pt x="4050" y="462"/>
                    </a:lnTo>
                    <a:lnTo>
                      <a:pt x="4056" y="462"/>
                    </a:lnTo>
                    <a:lnTo>
                      <a:pt x="4056" y="456"/>
                    </a:lnTo>
                    <a:lnTo>
                      <a:pt x="4062" y="456"/>
                    </a:lnTo>
                    <a:lnTo>
                      <a:pt x="4062" y="450"/>
                    </a:lnTo>
                    <a:lnTo>
                      <a:pt x="4068" y="450"/>
                    </a:lnTo>
                    <a:lnTo>
                      <a:pt x="4068" y="444"/>
                    </a:lnTo>
                    <a:lnTo>
                      <a:pt x="4074" y="444"/>
                    </a:lnTo>
                    <a:lnTo>
                      <a:pt x="4074" y="438"/>
                    </a:lnTo>
                    <a:lnTo>
                      <a:pt x="4080" y="438"/>
                    </a:lnTo>
                    <a:lnTo>
                      <a:pt x="4086" y="438"/>
                    </a:lnTo>
                    <a:lnTo>
                      <a:pt x="4092" y="438"/>
                    </a:lnTo>
                    <a:lnTo>
                      <a:pt x="4092" y="444"/>
                    </a:lnTo>
                    <a:lnTo>
                      <a:pt x="4098" y="444"/>
                    </a:lnTo>
                    <a:lnTo>
                      <a:pt x="4104" y="444"/>
                    </a:lnTo>
                    <a:lnTo>
                      <a:pt x="4104" y="450"/>
                    </a:lnTo>
                    <a:lnTo>
                      <a:pt x="4110" y="450"/>
                    </a:lnTo>
                    <a:lnTo>
                      <a:pt x="4110" y="456"/>
                    </a:lnTo>
                    <a:lnTo>
                      <a:pt x="4116" y="456"/>
                    </a:lnTo>
                    <a:lnTo>
                      <a:pt x="4122" y="456"/>
                    </a:lnTo>
                    <a:lnTo>
                      <a:pt x="4122" y="462"/>
                    </a:lnTo>
                    <a:lnTo>
                      <a:pt x="4128" y="462"/>
                    </a:lnTo>
                    <a:lnTo>
                      <a:pt x="4134" y="468"/>
                    </a:lnTo>
                    <a:lnTo>
                      <a:pt x="4140" y="468"/>
                    </a:lnTo>
                    <a:lnTo>
                      <a:pt x="4140" y="474"/>
                    </a:lnTo>
                    <a:lnTo>
                      <a:pt x="4146" y="474"/>
                    </a:lnTo>
                    <a:lnTo>
                      <a:pt x="4152" y="474"/>
                    </a:lnTo>
                    <a:lnTo>
                      <a:pt x="4152" y="480"/>
                    </a:lnTo>
                    <a:lnTo>
                      <a:pt x="4158" y="480"/>
                    </a:lnTo>
                    <a:lnTo>
                      <a:pt x="4164" y="486"/>
                    </a:lnTo>
                    <a:lnTo>
                      <a:pt x="4170" y="486"/>
                    </a:lnTo>
                    <a:lnTo>
                      <a:pt x="4170" y="492"/>
                    </a:lnTo>
                    <a:lnTo>
                      <a:pt x="4176" y="492"/>
                    </a:lnTo>
                    <a:lnTo>
                      <a:pt x="4182" y="492"/>
                    </a:lnTo>
                    <a:lnTo>
                      <a:pt x="4182" y="498"/>
                    </a:lnTo>
                    <a:lnTo>
                      <a:pt x="4188" y="498"/>
                    </a:lnTo>
                    <a:lnTo>
                      <a:pt x="4194" y="498"/>
                    </a:lnTo>
                    <a:lnTo>
                      <a:pt x="4194" y="504"/>
                    </a:lnTo>
                    <a:lnTo>
                      <a:pt x="4200" y="504"/>
                    </a:lnTo>
                    <a:lnTo>
                      <a:pt x="4206" y="504"/>
                    </a:lnTo>
                    <a:lnTo>
                      <a:pt x="4206" y="510"/>
                    </a:lnTo>
                    <a:lnTo>
                      <a:pt x="4212" y="510"/>
                    </a:lnTo>
                    <a:lnTo>
                      <a:pt x="4218" y="510"/>
                    </a:lnTo>
                    <a:lnTo>
                      <a:pt x="4218" y="516"/>
                    </a:lnTo>
                    <a:lnTo>
                      <a:pt x="4224" y="516"/>
                    </a:lnTo>
                    <a:lnTo>
                      <a:pt x="4230" y="516"/>
                    </a:lnTo>
                    <a:lnTo>
                      <a:pt x="4230" y="522"/>
                    </a:lnTo>
                    <a:lnTo>
                      <a:pt x="4236" y="522"/>
                    </a:lnTo>
                    <a:lnTo>
                      <a:pt x="4242" y="522"/>
                    </a:lnTo>
                    <a:lnTo>
                      <a:pt x="4242" y="528"/>
                    </a:lnTo>
                    <a:lnTo>
                      <a:pt x="4248" y="528"/>
                    </a:lnTo>
                    <a:lnTo>
                      <a:pt x="4254" y="528"/>
                    </a:lnTo>
                    <a:lnTo>
                      <a:pt x="4254" y="534"/>
                    </a:lnTo>
                    <a:lnTo>
                      <a:pt x="4260" y="534"/>
                    </a:lnTo>
                    <a:lnTo>
                      <a:pt x="4266" y="534"/>
                    </a:lnTo>
                    <a:lnTo>
                      <a:pt x="4272" y="534"/>
                    </a:lnTo>
                    <a:lnTo>
                      <a:pt x="4278" y="534"/>
                    </a:lnTo>
                    <a:lnTo>
                      <a:pt x="4284" y="534"/>
                    </a:lnTo>
                    <a:lnTo>
                      <a:pt x="4290" y="534"/>
                    </a:lnTo>
                    <a:lnTo>
                      <a:pt x="4296" y="534"/>
                    </a:lnTo>
                    <a:lnTo>
                      <a:pt x="4296" y="528"/>
                    </a:lnTo>
                    <a:lnTo>
                      <a:pt x="4302" y="528"/>
                    </a:lnTo>
                    <a:lnTo>
                      <a:pt x="4308" y="528"/>
                    </a:lnTo>
                    <a:lnTo>
                      <a:pt x="4314" y="528"/>
                    </a:lnTo>
                    <a:lnTo>
                      <a:pt x="4320" y="528"/>
                    </a:lnTo>
                    <a:lnTo>
                      <a:pt x="4320" y="522"/>
                    </a:lnTo>
                    <a:lnTo>
                      <a:pt x="4326" y="522"/>
                    </a:lnTo>
                    <a:lnTo>
                      <a:pt x="4332" y="522"/>
                    </a:lnTo>
                    <a:lnTo>
                      <a:pt x="4338" y="522"/>
                    </a:lnTo>
                    <a:lnTo>
                      <a:pt x="4344" y="522"/>
                    </a:lnTo>
                    <a:lnTo>
                      <a:pt x="4350" y="522"/>
                    </a:lnTo>
                    <a:lnTo>
                      <a:pt x="4350" y="516"/>
                    </a:lnTo>
                    <a:lnTo>
                      <a:pt x="4356" y="516"/>
                    </a:lnTo>
                    <a:lnTo>
                      <a:pt x="4362" y="516"/>
                    </a:lnTo>
                    <a:lnTo>
                      <a:pt x="4368" y="516"/>
                    </a:lnTo>
                    <a:lnTo>
                      <a:pt x="4374" y="516"/>
                    </a:lnTo>
                    <a:lnTo>
                      <a:pt x="4380" y="516"/>
                    </a:lnTo>
                    <a:lnTo>
                      <a:pt x="4386" y="516"/>
                    </a:lnTo>
                    <a:lnTo>
                      <a:pt x="4386" y="510"/>
                    </a:lnTo>
                    <a:lnTo>
                      <a:pt x="4392" y="510"/>
                    </a:lnTo>
                    <a:lnTo>
                      <a:pt x="4398" y="510"/>
                    </a:lnTo>
                    <a:lnTo>
                      <a:pt x="4404" y="510"/>
                    </a:lnTo>
                    <a:lnTo>
                      <a:pt x="4410" y="510"/>
                    </a:lnTo>
                    <a:lnTo>
                      <a:pt x="4416" y="510"/>
                    </a:lnTo>
                    <a:lnTo>
                      <a:pt x="4422" y="510"/>
                    </a:lnTo>
                    <a:lnTo>
                      <a:pt x="4422" y="504"/>
                    </a:lnTo>
                    <a:lnTo>
                      <a:pt x="4428" y="504"/>
                    </a:lnTo>
                    <a:lnTo>
                      <a:pt x="4434" y="504"/>
                    </a:lnTo>
                    <a:lnTo>
                      <a:pt x="4440" y="504"/>
                    </a:lnTo>
                    <a:lnTo>
                      <a:pt x="4446" y="504"/>
                    </a:lnTo>
                    <a:lnTo>
                      <a:pt x="4452" y="504"/>
                    </a:lnTo>
                    <a:lnTo>
                      <a:pt x="4458" y="504"/>
                    </a:lnTo>
                    <a:lnTo>
                      <a:pt x="4464" y="504"/>
                    </a:lnTo>
                    <a:lnTo>
                      <a:pt x="4470" y="504"/>
                    </a:lnTo>
                    <a:lnTo>
                      <a:pt x="4476" y="504"/>
                    </a:lnTo>
                    <a:lnTo>
                      <a:pt x="4482" y="504"/>
                    </a:lnTo>
                    <a:lnTo>
                      <a:pt x="4488" y="504"/>
                    </a:lnTo>
                    <a:lnTo>
                      <a:pt x="4488" y="498"/>
                    </a:lnTo>
                    <a:lnTo>
                      <a:pt x="4494" y="498"/>
                    </a:lnTo>
                    <a:lnTo>
                      <a:pt x="4500" y="498"/>
                    </a:lnTo>
                    <a:lnTo>
                      <a:pt x="4506" y="498"/>
                    </a:lnTo>
                    <a:lnTo>
                      <a:pt x="4512" y="498"/>
                    </a:lnTo>
                    <a:lnTo>
                      <a:pt x="4518" y="498"/>
                    </a:lnTo>
                    <a:lnTo>
                      <a:pt x="4524" y="498"/>
                    </a:lnTo>
                    <a:lnTo>
                      <a:pt x="4530" y="498"/>
                    </a:lnTo>
                    <a:lnTo>
                      <a:pt x="4536" y="498"/>
                    </a:lnTo>
                    <a:lnTo>
                      <a:pt x="4542" y="498"/>
                    </a:lnTo>
                    <a:lnTo>
                      <a:pt x="4548" y="498"/>
                    </a:lnTo>
                    <a:lnTo>
                      <a:pt x="4554" y="498"/>
                    </a:lnTo>
                    <a:lnTo>
                      <a:pt x="4560" y="498"/>
                    </a:lnTo>
                    <a:lnTo>
                      <a:pt x="4566" y="498"/>
                    </a:lnTo>
                    <a:lnTo>
                      <a:pt x="4572" y="498"/>
                    </a:lnTo>
                    <a:lnTo>
                      <a:pt x="4578" y="498"/>
                    </a:lnTo>
                    <a:lnTo>
                      <a:pt x="4584" y="498"/>
                    </a:lnTo>
                    <a:lnTo>
                      <a:pt x="4590" y="498"/>
                    </a:lnTo>
                    <a:lnTo>
                      <a:pt x="4596" y="498"/>
                    </a:lnTo>
                    <a:lnTo>
                      <a:pt x="4602" y="498"/>
                    </a:lnTo>
                    <a:lnTo>
                      <a:pt x="4608" y="498"/>
                    </a:lnTo>
                    <a:lnTo>
                      <a:pt x="4614" y="498"/>
                    </a:lnTo>
                    <a:lnTo>
                      <a:pt x="4620" y="498"/>
                    </a:lnTo>
                    <a:lnTo>
                      <a:pt x="4626" y="498"/>
                    </a:lnTo>
                    <a:lnTo>
                      <a:pt x="4632" y="498"/>
                    </a:lnTo>
                    <a:lnTo>
                      <a:pt x="4638" y="498"/>
                    </a:lnTo>
                    <a:lnTo>
                      <a:pt x="4644" y="498"/>
                    </a:lnTo>
                    <a:lnTo>
                      <a:pt x="4650" y="492"/>
                    </a:lnTo>
                    <a:lnTo>
                      <a:pt x="4650" y="486"/>
                    </a:lnTo>
                    <a:lnTo>
                      <a:pt x="4656" y="486"/>
                    </a:lnTo>
                    <a:lnTo>
                      <a:pt x="4656" y="480"/>
                    </a:lnTo>
                    <a:lnTo>
                      <a:pt x="4656" y="474"/>
                    </a:lnTo>
                    <a:lnTo>
                      <a:pt x="4662" y="468"/>
                    </a:lnTo>
                    <a:lnTo>
                      <a:pt x="4662" y="462"/>
                    </a:lnTo>
                    <a:lnTo>
                      <a:pt x="4662" y="456"/>
                    </a:lnTo>
                    <a:lnTo>
                      <a:pt x="4662" y="450"/>
                    </a:lnTo>
                    <a:lnTo>
                      <a:pt x="4662" y="444"/>
                    </a:lnTo>
                    <a:lnTo>
                      <a:pt x="4668" y="438"/>
                    </a:lnTo>
                    <a:lnTo>
                      <a:pt x="4668" y="432"/>
                    </a:lnTo>
                    <a:lnTo>
                      <a:pt x="4668" y="426"/>
                    </a:lnTo>
                    <a:lnTo>
                      <a:pt x="4668" y="420"/>
                    </a:lnTo>
                    <a:lnTo>
                      <a:pt x="4668" y="414"/>
                    </a:lnTo>
                    <a:lnTo>
                      <a:pt x="4668" y="408"/>
                    </a:lnTo>
                    <a:lnTo>
                      <a:pt x="4674" y="402"/>
                    </a:lnTo>
                    <a:lnTo>
                      <a:pt x="4674" y="390"/>
                    </a:lnTo>
                    <a:lnTo>
                      <a:pt x="4674" y="384"/>
                    </a:lnTo>
                    <a:lnTo>
                      <a:pt x="4674" y="378"/>
                    </a:lnTo>
                    <a:lnTo>
                      <a:pt x="4674" y="372"/>
                    </a:lnTo>
                    <a:lnTo>
                      <a:pt x="4680" y="366"/>
                    </a:lnTo>
                    <a:lnTo>
                      <a:pt x="4680" y="360"/>
                    </a:lnTo>
                    <a:lnTo>
                      <a:pt x="4680" y="354"/>
                    </a:lnTo>
                    <a:lnTo>
                      <a:pt x="4680" y="348"/>
                    </a:lnTo>
                    <a:lnTo>
                      <a:pt x="4680" y="342"/>
                    </a:lnTo>
                    <a:lnTo>
                      <a:pt x="4686" y="336"/>
                    </a:lnTo>
                    <a:lnTo>
                      <a:pt x="4686" y="330"/>
                    </a:lnTo>
                    <a:lnTo>
                      <a:pt x="4686" y="318"/>
                    </a:lnTo>
                    <a:lnTo>
                      <a:pt x="4686" y="312"/>
                    </a:lnTo>
                    <a:lnTo>
                      <a:pt x="4686" y="306"/>
                    </a:lnTo>
                    <a:lnTo>
                      <a:pt x="4686" y="300"/>
                    </a:lnTo>
                    <a:lnTo>
                      <a:pt x="4692" y="294"/>
                    </a:lnTo>
                    <a:lnTo>
                      <a:pt x="4692" y="282"/>
                    </a:lnTo>
                    <a:lnTo>
                      <a:pt x="4692" y="276"/>
                    </a:lnTo>
                    <a:lnTo>
                      <a:pt x="4692" y="270"/>
                    </a:lnTo>
                    <a:lnTo>
                      <a:pt x="4692" y="264"/>
                    </a:lnTo>
                    <a:lnTo>
                      <a:pt x="4692" y="252"/>
                    </a:lnTo>
                    <a:lnTo>
                      <a:pt x="4698" y="246"/>
                    </a:lnTo>
                    <a:lnTo>
                      <a:pt x="4698" y="240"/>
                    </a:lnTo>
                    <a:lnTo>
                      <a:pt x="4698" y="234"/>
                    </a:lnTo>
                    <a:lnTo>
                      <a:pt x="4698" y="222"/>
                    </a:lnTo>
                    <a:lnTo>
                      <a:pt x="4698" y="216"/>
                    </a:lnTo>
                    <a:lnTo>
                      <a:pt x="4698" y="210"/>
                    </a:lnTo>
                    <a:lnTo>
                      <a:pt x="4704" y="198"/>
                    </a:lnTo>
                    <a:lnTo>
                      <a:pt x="4704" y="192"/>
                    </a:lnTo>
                    <a:lnTo>
                      <a:pt x="4704" y="186"/>
                    </a:lnTo>
                    <a:lnTo>
                      <a:pt x="4704" y="174"/>
                    </a:lnTo>
                    <a:lnTo>
                      <a:pt x="4704" y="168"/>
                    </a:lnTo>
                    <a:lnTo>
                      <a:pt x="4710" y="156"/>
                    </a:lnTo>
                    <a:lnTo>
                      <a:pt x="4710" y="150"/>
                    </a:lnTo>
                    <a:lnTo>
                      <a:pt x="4710" y="144"/>
                    </a:lnTo>
                    <a:lnTo>
                      <a:pt x="4710" y="132"/>
                    </a:lnTo>
                    <a:lnTo>
                      <a:pt x="4710" y="126"/>
                    </a:lnTo>
                    <a:lnTo>
                      <a:pt x="4710" y="114"/>
                    </a:lnTo>
                    <a:lnTo>
                      <a:pt x="4716" y="108"/>
                    </a:lnTo>
                    <a:lnTo>
                      <a:pt x="4716" y="96"/>
                    </a:lnTo>
                    <a:lnTo>
                      <a:pt x="4716" y="90"/>
                    </a:lnTo>
                    <a:lnTo>
                      <a:pt x="4716" y="78"/>
                    </a:lnTo>
                    <a:lnTo>
                      <a:pt x="4716" y="72"/>
                    </a:lnTo>
                    <a:lnTo>
                      <a:pt x="4716" y="60"/>
                    </a:lnTo>
                    <a:lnTo>
                      <a:pt x="4722" y="54"/>
                    </a:lnTo>
                    <a:lnTo>
                      <a:pt x="4722" y="42"/>
                    </a:lnTo>
                    <a:lnTo>
                      <a:pt x="4722" y="36"/>
                    </a:lnTo>
                    <a:lnTo>
                      <a:pt x="4722" y="30"/>
                    </a:lnTo>
                    <a:lnTo>
                      <a:pt x="4722" y="24"/>
                    </a:lnTo>
                    <a:lnTo>
                      <a:pt x="4722" y="18"/>
                    </a:lnTo>
                    <a:lnTo>
                      <a:pt x="4728" y="12"/>
                    </a:lnTo>
                    <a:lnTo>
                      <a:pt x="4728" y="6"/>
                    </a:lnTo>
                    <a:lnTo>
                      <a:pt x="4728" y="0"/>
                    </a:lnTo>
                    <a:lnTo>
                      <a:pt x="4734" y="0"/>
                    </a:lnTo>
                    <a:lnTo>
                      <a:pt x="4734" y="6"/>
                    </a:lnTo>
                    <a:lnTo>
                      <a:pt x="4740" y="6"/>
                    </a:lnTo>
                    <a:lnTo>
                      <a:pt x="4740" y="12"/>
                    </a:lnTo>
                    <a:lnTo>
                      <a:pt x="4740" y="18"/>
                    </a:lnTo>
                    <a:lnTo>
                      <a:pt x="4740" y="24"/>
                    </a:lnTo>
                    <a:lnTo>
                      <a:pt x="4740" y="30"/>
                    </a:lnTo>
                    <a:lnTo>
                      <a:pt x="4746" y="42"/>
                    </a:lnTo>
                    <a:lnTo>
                      <a:pt x="4746" y="48"/>
                    </a:lnTo>
                    <a:lnTo>
                      <a:pt x="4746" y="54"/>
                    </a:lnTo>
                    <a:lnTo>
                      <a:pt x="4746" y="60"/>
                    </a:lnTo>
                    <a:lnTo>
                      <a:pt x="4746" y="72"/>
                    </a:lnTo>
                    <a:lnTo>
                      <a:pt x="4746" y="78"/>
                    </a:lnTo>
                    <a:lnTo>
                      <a:pt x="4752" y="84"/>
                    </a:lnTo>
                    <a:lnTo>
                      <a:pt x="4752" y="90"/>
                    </a:lnTo>
                    <a:lnTo>
                      <a:pt x="4752" y="102"/>
                    </a:lnTo>
                    <a:lnTo>
                      <a:pt x="4752" y="108"/>
                    </a:lnTo>
                    <a:lnTo>
                      <a:pt x="4752" y="114"/>
                    </a:lnTo>
                    <a:lnTo>
                      <a:pt x="4752" y="120"/>
                    </a:lnTo>
                    <a:lnTo>
                      <a:pt x="4758" y="126"/>
                    </a:lnTo>
                    <a:lnTo>
                      <a:pt x="4758" y="138"/>
                    </a:lnTo>
                    <a:lnTo>
                      <a:pt x="4758" y="144"/>
                    </a:lnTo>
                    <a:lnTo>
                      <a:pt x="4758" y="150"/>
                    </a:lnTo>
                    <a:lnTo>
                      <a:pt x="4758" y="156"/>
                    </a:lnTo>
                    <a:lnTo>
                      <a:pt x="4758" y="162"/>
                    </a:lnTo>
                    <a:lnTo>
                      <a:pt x="4764" y="168"/>
                    </a:lnTo>
                    <a:lnTo>
                      <a:pt x="4764" y="174"/>
                    </a:lnTo>
                    <a:lnTo>
                      <a:pt x="4764" y="186"/>
                    </a:lnTo>
                    <a:lnTo>
                      <a:pt x="4764" y="192"/>
                    </a:lnTo>
                    <a:lnTo>
                      <a:pt x="4764" y="198"/>
                    </a:lnTo>
                    <a:lnTo>
                      <a:pt x="4770" y="204"/>
                    </a:lnTo>
                    <a:lnTo>
                      <a:pt x="4770" y="210"/>
                    </a:lnTo>
                    <a:lnTo>
                      <a:pt x="4770" y="216"/>
                    </a:lnTo>
                    <a:lnTo>
                      <a:pt x="4770" y="222"/>
                    </a:lnTo>
                    <a:lnTo>
                      <a:pt x="4770" y="228"/>
                    </a:lnTo>
                    <a:lnTo>
                      <a:pt x="4770" y="234"/>
                    </a:lnTo>
                    <a:lnTo>
                      <a:pt x="4776" y="240"/>
                    </a:lnTo>
                    <a:lnTo>
                      <a:pt x="4776" y="246"/>
                    </a:lnTo>
                    <a:lnTo>
                      <a:pt x="4776" y="252"/>
                    </a:lnTo>
                    <a:lnTo>
                      <a:pt x="4776" y="258"/>
                    </a:lnTo>
                    <a:lnTo>
                      <a:pt x="4776" y="264"/>
                    </a:lnTo>
                    <a:lnTo>
                      <a:pt x="4776" y="270"/>
                    </a:lnTo>
                    <a:lnTo>
                      <a:pt x="4782" y="276"/>
                    </a:lnTo>
                    <a:lnTo>
                      <a:pt x="4782" y="282"/>
                    </a:lnTo>
                    <a:lnTo>
                      <a:pt x="4782" y="288"/>
                    </a:lnTo>
                    <a:lnTo>
                      <a:pt x="4782" y="294"/>
                    </a:lnTo>
                    <a:lnTo>
                      <a:pt x="4782" y="300"/>
                    </a:lnTo>
                    <a:lnTo>
                      <a:pt x="4782" y="306"/>
                    </a:lnTo>
                    <a:lnTo>
                      <a:pt x="4788" y="312"/>
                    </a:lnTo>
                    <a:lnTo>
                      <a:pt x="4788" y="318"/>
                    </a:lnTo>
                    <a:lnTo>
                      <a:pt x="4788" y="324"/>
                    </a:lnTo>
                    <a:lnTo>
                      <a:pt x="4788" y="330"/>
                    </a:lnTo>
                    <a:lnTo>
                      <a:pt x="4788" y="336"/>
                    </a:lnTo>
                    <a:lnTo>
                      <a:pt x="4794" y="342"/>
                    </a:lnTo>
                    <a:lnTo>
                      <a:pt x="4794" y="348"/>
                    </a:lnTo>
                    <a:lnTo>
                      <a:pt x="4794" y="354"/>
                    </a:lnTo>
                    <a:lnTo>
                      <a:pt x="4794" y="360"/>
                    </a:lnTo>
                    <a:lnTo>
                      <a:pt x="4794" y="366"/>
                    </a:lnTo>
                    <a:lnTo>
                      <a:pt x="4800" y="372"/>
                    </a:lnTo>
                    <a:lnTo>
                      <a:pt x="4800" y="378"/>
                    </a:lnTo>
                    <a:lnTo>
                      <a:pt x="4800" y="384"/>
                    </a:lnTo>
                    <a:lnTo>
                      <a:pt x="4800" y="390"/>
                    </a:lnTo>
                    <a:lnTo>
                      <a:pt x="4800" y="396"/>
                    </a:lnTo>
                    <a:lnTo>
                      <a:pt x="4800" y="402"/>
                    </a:lnTo>
                    <a:lnTo>
                      <a:pt x="4806" y="402"/>
                    </a:lnTo>
                    <a:lnTo>
                      <a:pt x="4806" y="408"/>
                    </a:lnTo>
                    <a:lnTo>
                      <a:pt x="4806" y="414"/>
                    </a:lnTo>
                    <a:lnTo>
                      <a:pt x="4806" y="420"/>
                    </a:lnTo>
                    <a:lnTo>
                      <a:pt x="4806" y="426"/>
                    </a:lnTo>
                    <a:lnTo>
                      <a:pt x="4812" y="426"/>
                    </a:lnTo>
                    <a:lnTo>
                      <a:pt x="4812" y="432"/>
                    </a:lnTo>
                    <a:lnTo>
                      <a:pt x="4812" y="438"/>
                    </a:lnTo>
                    <a:lnTo>
                      <a:pt x="4812" y="444"/>
                    </a:lnTo>
                    <a:lnTo>
                      <a:pt x="4818" y="450"/>
                    </a:lnTo>
                    <a:lnTo>
                      <a:pt x="4818" y="456"/>
                    </a:lnTo>
                    <a:lnTo>
                      <a:pt x="4818" y="462"/>
                    </a:lnTo>
                    <a:lnTo>
                      <a:pt x="4824" y="468"/>
                    </a:lnTo>
                    <a:lnTo>
                      <a:pt x="4824" y="474"/>
                    </a:lnTo>
                    <a:lnTo>
                      <a:pt x="4830" y="474"/>
                    </a:lnTo>
                    <a:lnTo>
                      <a:pt x="4836" y="474"/>
                    </a:lnTo>
                    <a:lnTo>
                      <a:pt x="4842" y="468"/>
                    </a:lnTo>
                    <a:lnTo>
                      <a:pt x="4848" y="468"/>
                    </a:lnTo>
                    <a:lnTo>
                      <a:pt x="4854" y="468"/>
                    </a:lnTo>
                    <a:lnTo>
                      <a:pt x="4854" y="462"/>
                    </a:lnTo>
                    <a:lnTo>
                      <a:pt x="4860" y="462"/>
                    </a:lnTo>
                    <a:lnTo>
                      <a:pt x="4866" y="462"/>
                    </a:lnTo>
                    <a:lnTo>
                      <a:pt x="4866" y="456"/>
                    </a:lnTo>
                    <a:lnTo>
                      <a:pt x="4872" y="456"/>
                    </a:lnTo>
                    <a:lnTo>
                      <a:pt x="4878" y="456"/>
                    </a:lnTo>
                    <a:lnTo>
                      <a:pt x="4878" y="450"/>
                    </a:lnTo>
                    <a:lnTo>
                      <a:pt x="4884" y="450"/>
                    </a:lnTo>
                    <a:lnTo>
                      <a:pt x="4890" y="450"/>
                    </a:lnTo>
                    <a:lnTo>
                      <a:pt x="4890" y="444"/>
                    </a:lnTo>
                    <a:lnTo>
                      <a:pt x="4896" y="444"/>
                    </a:lnTo>
                    <a:lnTo>
                      <a:pt x="4902" y="438"/>
                    </a:lnTo>
                    <a:lnTo>
                      <a:pt x="4908" y="438"/>
                    </a:lnTo>
                    <a:lnTo>
                      <a:pt x="4914" y="432"/>
                    </a:lnTo>
                    <a:lnTo>
                      <a:pt x="4920" y="432"/>
                    </a:lnTo>
                    <a:lnTo>
                      <a:pt x="4920" y="426"/>
                    </a:lnTo>
                    <a:lnTo>
                      <a:pt x="4926" y="426"/>
                    </a:lnTo>
                    <a:lnTo>
                      <a:pt x="4932" y="426"/>
                    </a:lnTo>
                    <a:lnTo>
                      <a:pt x="4932" y="420"/>
                    </a:lnTo>
                    <a:lnTo>
                      <a:pt x="4938" y="420"/>
                    </a:lnTo>
                    <a:lnTo>
                      <a:pt x="4944" y="420"/>
                    </a:lnTo>
                    <a:lnTo>
                      <a:pt x="4944" y="414"/>
                    </a:lnTo>
                    <a:lnTo>
                      <a:pt x="4950" y="414"/>
                    </a:lnTo>
                    <a:lnTo>
                      <a:pt x="4956" y="414"/>
                    </a:lnTo>
                    <a:lnTo>
                      <a:pt x="4956" y="408"/>
                    </a:lnTo>
                    <a:lnTo>
                      <a:pt x="4962" y="408"/>
                    </a:lnTo>
                    <a:lnTo>
                      <a:pt x="4962" y="402"/>
                    </a:lnTo>
                    <a:lnTo>
                      <a:pt x="4968" y="402"/>
                    </a:lnTo>
                    <a:lnTo>
                      <a:pt x="4974" y="402"/>
                    </a:lnTo>
                    <a:lnTo>
                      <a:pt x="4974" y="396"/>
                    </a:lnTo>
                    <a:lnTo>
                      <a:pt x="4980" y="396"/>
                    </a:lnTo>
                    <a:lnTo>
                      <a:pt x="4986" y="396"/>
                    </a:lnTo>
                    <a:lnTo>
                      <a:pt x="4986" y="390"/>
                    </a:lnTo>
                    <a:lnTo>
                      <a:pt x="4992" y="390"/>
                    </a:lnTo>
                    <a:lnTo>
                      <a:pt x="4992" y="384"/>
                    </a:lnTo>
                    <a:lnTo>
                      <a:pt x="4998" y="384"/>
                    </a:lnTo>
                    <a:lnTo>
                      <a:pt x="5004" y="384"/>
                    </a:lnTo>
                    <a:lnTo>
                      <a:pt x="5004" y="378"/>
                    </a:lnTo>
                    <a:lnTo>
                      <a:pt x="5010" y="378"/>
                    </a:lnTo>
                    <a:lnTo>
                      <a:pt x="5010" y="372"/>
                    </a:lnTo>
                    <a:lnTo>
                      <a:pt x="5016" y="372"/>
                    </a:lnTo>
                    <a:lnTo>
                      <a:pt x="5022" y="372"/>
                    </a:lnTo>
                    <a:lnTo>
                      <a:pt x="5022" y="366"/>
                    </a:lnTo>
                    <a:lnTo>
                      <a:pt x="5028" y="366"/>
                    </a:lnTo>
                    <a:lnTo>
                      <a:pt x="5028" y="360"/>
                    </a:lnTo>
                    <a:lnTo>
                      <a:pt x="5034" y="360"/>
                    </a:lnTo>
                    <a:lnTo>
                      <a:pt x="5040" y="360"/>
                    </a:lnTo>
                    <a:lnTo>
                      <a:pt x="5040" y="354"/>
                    </a:lnTo>
                    <a:lnTo>
                      <a:pt x="5046" y="354"/>
                    </a:lnTo>
                    <a:lnTo>
                      <a:pt x="5052" y="354"/>
                    </a:lnTo>
                    <a:lnTo>
                      <a:pt x="5058" y="354"/>
                    </a:lnTo>
                    <a:lnTo>
                      <a:pt x="5064" y="354"/>
                    </a:lnTo>
                    <a:lnTo>
                      <a:pt x="5070" y="354"/>
                    </a:lnTo>
                    <a:lnTo>
                      <a:pt x="5070" y="348"/>
                    </a:lnTo>
                    <a:lnTo>
                      <a:pt x="5076" y="348"/>
                    </a:lnTo>
                    <a:lnTo>
                      <a:pt x="5082" y="348"/>
                    </a:lnTo>
                    <a:lnTo>
                      <a:pt x="5088" y="348"/>
                    </a:lnTo>
                    <a:lnTo>
                      <a:pt x="5094" y="348"/>
                    </a:lnTo>
                    <a:lnTo>
                      <a:pt x="5100" y="348"/>
                    </a:lnTo>
                    <a:lnTo>
                      <a:pt x="5100" y="342"/>
                    </a:lnTo>
                    <a:lnTo>
                      <a:pt x="5106" y="342"/>
                    </a:lnTo>
                    <a:lnTo>
                      <a:pt x="5112" y="342"/>
                    </a:lnTo>
                    <a:lnTo>
                      <a:pt x="5118" y="342"/>
                    </a:lnTo>
                    <a:lnTo>
                      <a:pt x="5124" y="342"/>
                    </a:lnTo>
                    <a:lnTo>
                      <a:pt x="5130" y="336"/>
                    </a:lnTo>
                    <a:lnTo>
                      <a:pt x="5136" y="336"/>
                    </a:lnTo>
                    <a:lnTo>
                      <a:pt x="5142" y="336"/>
                    </a:lnTo>
                    <a:lnTo>
                      <a:pt x="5148" y="336"/>
                    </a:lnTo>
                    <a:lnTo>
                      <a:pt x="5154" y="336"/>
                    </a:lnTo>
                    <a:lnTo>
                      <a:pt x="5154" y="330"/>
                    </a:lnTo>
                    <a:lnTo>
                      <a:pt x="5160" y="330"/>
                    </a:lnTo>
                    <a:lnTo>
                      <a:pt x="5166" y="330"/>
                    </a:lnTo>
                    <a:lnTo>
                      <a:pt x="5172" y="330"/>
                    </a:lnTo>
                    <a:lnTo>
                      <a:pt x="5178" y="330"/>
                    </a:lnTo>
                    <a:lnTo>
                      <a:pt x="5184" y="330"/>
                    </a:lnTo>
                    <a:lnTo>
                      <a:pt x="5184" y="324"/>
                    </a:lnTo>
                    <a:lnTo>
                      <a:pt x="5190" y="324"/>
                    </a:lnTo>
                    <a:lnTo>
                      <a:pt x="5190" y="330"/>
                    </a:lnTo>
                    <a:lnTo>
                      <a:pt x="5196" y="330"/>
                    </a:lnTo>
                    <a:lnTo>
                      <a:pt x="5202" y="330"/>
                    </a:lnTo>
                    <a:lnTo>
                      <a:pt x="5208" y="330"/>
                    </a:lnTo>
                    <a:lnTo>
                      <a:pt x="5214" y="330"/>
                    </a:lnTo>
                    <a:lnTo>
                      <a:pt x="5214" y="336"/>
                    </a:lnTo>
                    <a:lnTo>
                      <a:pt x="5220" y="336"/>
                    </a:lnTo>
                    <a:lnTo>
                      <a:pt x="5226" y="336"/>
                    </a:lnTo>
                    <a:lnTo>
                      <a:pt x="5232" y="336"/>
                    </a:lnTo>
                    <a:lnTo>
                      <a:pt x="5232" y="342"/>
                    </a:lnTo>
                    <a:lnTo>
                      <a:pt x="5238" y="342"/>
                    </a:lnTo>
                    <a:lnTo>
                      <a:pt x="5244" y="342"/>
                    </a:lnTo>
                    <a:lnTo>
                      <a:pt x="5250" y="342"/>
                    </a:lnTo>
                    <a:lnTo>
                      <a:pt x="5256" y="342"/>
                    </a:lnTo>
                    <a:lnTo>
                      <a:pt x="5256" y="348"/>
                    </a:lnTo>
                    <a:lnTo>
                      <a:pt x="5262" y="348"/>
                    </a:lnTo>
                    <a:lnTo>
                      <a:pt x="5268" y="348"/>
                    </a:lnTo>
                    <a:lnTo>
                      <a:pt x="5274" y="348"/>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65" name="Freeform 55">
                <a:extLst>
                  <a:ext uri="{FF2B5EF4-FFF2-40B4-BE49-F238E27FC236}">
                    <a16:creationId xmlns:a16="http://schemas.microsoft.com/office/drawing/2014/main" id="{D48F2290-FD2F-F813-472E-7E3AE5971022}"/>
                  </a:ext>
                </a:extLst>
              </p:cNvPr>
              <p:cNvSpPr>
                <a:spLocks/>
              </p:cNvSpPr>
              <p:nvPr/>
            </p:nvSpPr>
            <p:spPr bwMode="auto">
              <a:xfrm>
                <a:off x="243" y="2181"/>
                <a:ext cx="5274" cy="444"/>
              </a:xfrm>
              <a:custGeom>
                <a:avLst/>
                <a:gdLst>
                  <a:gd name="T0" fmla="*/ 78 w 5274"/>
                  <a:gd name="T1" fmla="*/ 132 h 444"/>
                  <a:gd name="T2" fmla="*/ 162 w 5274"/>
                  <a:gd name="T3" fmla="*/ 114 h 444"/>
                  <a:gd name="T4" fmla="*/ 246 w 5274"/>
                  <a:gd name="T5" fmla="*/ 78 h 444"/>
                  <a:gd name="T6" fmla="*/ 330 w 5274"/>
                  <a:gd name="T7" fmla="*/ 36 h 444"/>
                  <a:gd name="T8" fmla="*/ 414 w 5274"/>
                  <a:gd name="T9" fmla="*/ 12 h 444"/>
                  <a:gd name="T10" fmla="*/ 498 w 5274"/>
                  <a:gd name="T11" fmla="*/ 348 h 444"/>
                  <a:gd name="T12" fmla="*/ 582 w 5274"/>
                  <a:gd name="T13" fmla="*/ 378 h 444"/>
                  <a:gd name="T14" fmla="*/ 666 w 5274"/>
                  <a:gd name="T15" fmla="*/ 180 h 444"/>
                  <a:gd name="T16" fmla="*/ 744 w 5274"/>
                  <a:gd name="T17" fmla="*/ 156 h 444"/>
                  <a:gd name="T18" fmla="*/ 828 w 5274"/>
                  <a:gd name="T19" fmla="*/ 126 h 444"/>
                  <a:gd name="T20" fmla="*/ 912 w 5274"/>
                  <a:gd name="T21" fmla="*/ 96 h 444"/>
                  <a:gd name="T22" fmla="*/ 996 w 5274"/>
                  <a:gd name="T23" fmla="*/ 72 h 444"/>
                  <a:gd name="T24" fmla="*/ 1080 w 5274"/>
                  <a:gd name="T25" fmla="*/ 192 h 444"/>
                  <a:gd name="T26" fmla="*/ 1164 w 5274"/>
                  <a:gd name="T27" fmla="*/ 294 h 444"/>
                  <a:gd name="T28" fmla="*/ 1248 w 5274"/>
                  <a:gd name="T29" fmla="*/ 312 h 444"/>
                  <a:gd name="T30" fmla="*/ 1332 w 5274"/>
                  <a:gd name="T31" fmla="*/ 306 h 444"/>
                  <a:gd name="T32" fmla="*/ 1416 w 5274"/>
                  <a:gd name="T33" fmla="*/ 342 h 444"/>
                  <a:gd name="T34" fmla="*/ 1494 w 5274"/>
                  <a:gd name="T35" fmla="*/ 396 h 444"/>
                  <a:gd name="T36" fmla="*/ 1578 w 5274"/>
                  <a:gd name="T37" fmla="*/ 426 h 444"/>
                  <a:gd name="T38" fmla="*/ 1662 w 5274"/>
                  <a:gd name="T39" fmla="*/ 432 h 444"/>
                  <a:gd name="T40" fmla="*/ 1746 w 5274"/>
                  <a:gd name="T41" fmla="*/ 420 h 444"/>
                  <a:gd name="T42" fmla="*/ 1830 w 5274"/>
                  <a:gd name="T43" fmla="*/ 390 h 444"/>
                  <a:gd name="T44" fmla="*/ 1914 w 5274"/>
                  <a:gd name="T45" fmla="*/ 402 h 444"/>
                  <a:gd name="T46" fmla="*/ 1998 w 5274"/>
                  <a:gd name="T47" fmla="*/ 288 h 444"/>
                  <a:gd name="T48" fmla="*/ 2082 w 5274"/>
                  <a:gd name="T49" fmla="*/ 324 h 444"/>
                  <a:gd name="T50" fmla="*/ 2166 w 5274"/>
                  <a:gd name="T51" fmla="*/ 366 h 444"/>
                  <a:gd name="T52" fmla="*/ 2244 w 5274"/>
                  <a:gd name="T53" fmla="*/ 396 h 444"/>
                  <a:gd name="T54" fmla="*/ 2328 w 5274"/>
                  <a:gd name="T55" fmla="*/ 390 h 444"/>
                  <a:gd name="T56" fmla="*/ 2412 w 5274"/>
                  <a:gd name="T57" fmla="*/ 354 h 444"/>
                  <a:gd name="T58" fmla="*/ 2496 w 5274"/>
                  <a:gd name="T59" fmla="*/ 312 h 444"/>
                  <a:gd name="T60" fmla="*/ 2580 w 5274"/>
                  <a:gd name="T61" fmla="*/ 312 h 444"/>
                  <a:gd name="T62" fmla="*/ 2664 w 5274"/>
                  <a:gd name="T63" fmla="*/ 348 h 444"/>
                  <a:gd name="T64" fmla="*/ 2748 w 5274"/>
                  <a:gd name="T65" fmla="*/ 300 h 444"/>
                  <a:gd name="T66" fmla="*/ 2832 w 5274"/>
                  <a:gd name="T67" fmla="*/ 348 h 444"/>
                  <a:gd name="T68" fmla="*/ 2916 w 5274"/>
                  <a:gd name="T69" fmla="*/ 384 h 444"/>
                  <a:gd name="T70" fmla="*/ 2994 w 5274"/>
                  <a:gd name="T71" fmla="*/ 402 h 444"/>
                  <a:gd name="T72" fmla="*/ 3078 w 5274"/>
                  <a:gd name="T73" fmla="*/ 372 h 444"/>
                  <a:gd name="T74" fmla="*/ 3162 w 5274"/>
                  <a:gd name="T75" fmla="*/ 336 h 444"/>
                  <a:gd name="T76" fmla="*/ 3246 w 5274"/>
                  <a:gd name="T77" fmla="*/ 288 h 444"/>
                  <a:gd name="T78" fmla="*/ 3330 w 5274"/>
                  <a:gd name="T79" fmla="*/ 390 h 444"/>
                  <a:gd name="T80" fmla="*/ 3414 w 5274"/>
                  <a:gd name="T81" fmla="*/ 384 h 444"/>
                  <a:gd name="T82" fmla="*/ 3498 w 5274"/>
                  <a:gd name="T83" fmla="*/ 408 h 444"/>
                  <a:gd name="T84" fmla="*/ 3582 w 5274"/>
                  <a:gd name="T85" fmla="*/ 426 h 444"/>
                  <a:gd name="T86" fmla="*/ 3666 w 5274"/>
                  <a:gd name="T87" fmla="*/ 432 h 444"/>
                  <a:gd name="T88" fmla="*/ 3744 w 5274"/>
                  <a:gd name="T89" fmla="*/ 408 h 444"/>
                  <a:gd name="T90" fmla="*/ 3828 w 5274"/>
                  <a:gd name="T91" fmla="*/ 360 h 444"/>
                  <a:gd name="T92" fmla="*/ 3912 w 5274"/>
                  <a:gd name="T93" fmla="*/ 306 h 444"/>
                  <a:gd name="T94" fmla="*/ 3996 w 5274"/>
                  <a:gd name="T95" fmla="*/ 312 h 444"/>
                  <a:gd name="T96" fmla="*/ 4080 w 5274"/>
                  <a:gd name="T97" fmla="*/ 312 h 444"/>
                  <a:gd name="T98" fmla="*/ 4164 w 5274"/>
                  <a:gd name="T99" fmla="*/ 222 h 444"/>
                  <a:gd name="T100" fmla="*/ 4248 w 5274"/>
                  <a:gd name="T101" fmla="*/ 102 h 444"/>
                  <a:gd name="T102" fmla="*/ 4332 w 5274"/>
                  <a:gd name="T103" fmla="*/ 90 h 444"/>
                  <a:gd name="T104" fmla="*/ 4416 w 5274"/>
                  <a:gd name="T105" fmla="*/ 120 h 444"/>
                  <a:gd name="T106" fmla="*/ 4500 w 5274"/>
                  <a:gd name="T107" fmla="*/ 150 h 444"/>
                  <a:gd name="T108" fmla="*/ 4578 w 5274"/>
                  <a:gd name="T109" fmla="*/ 168 h 444"/>
                  <a:gd name="T110" fmla="*/ 4662 w 5274"/>
                  <a:gd name="T111" fmla="*/ 264 h 444"/>
                  <a:gd name="T112" fmla="*/ 4746 w 5274"/>
                  <a:gd name="T113" fmla="*/ 426 h 444"/>
                  <a:gd name="T114" fmla="*/ 4830 w 5274"/>
                  <a:gd name="T115" fmla="*/ 0 h 444"/>
                  <a:gd name="T116" fmla="*/ 4914 w 5274"/>
                  <a:gd name="T117" fmla="*/ 30 h 444"/>
                  <a:gd name="T118" fmla="*/ 4998 w 5274"/>
                  <a:gd name="T119" fmla="*/ 60 h 444"/>
                  <a:gd name="T120" fmla="*/ 5082 w 5274"/>
                  <a:gd name="T121" fmla="*/ 102 h 444"/>
                  <a:gd name="T122" fmla="*/ 5166 w 5274"/>
                  <a:gd name="T123" fmla="*/ 126 h 444"/>
                  <a:gd name="T124" fmla="*/ 5244 w 5274"/>
                  <a:gd name="T125" fmla="*/ 132 h 4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274" h="444">
                    <a:moveTo>
                      <a:pt x="0" y="132"/>
                    </a:moveTo>
                    <a:lnTo>
                      <a:pt x="0" y="132"/>
                    </a:lnTo>
                    <a:lnTo>
                      <a:pt x="6" y="132"/>
                    </a:lnTo>
                    <a:lnTo>
                      <a:pt x="12" y="132"/>
                    </a:lnTo>
                    <a:lnTo>
                      <a:pt x="18" y="132"/>
                    </a:lnTo>
                    <a:lnTo>
                      <a:pt x="24" y="132"/>
                    </a:lnTo>
                    <a:lnTo>
                      <a:pt x="30" y="132"/>
                    </a:lnTo>
                    <a:lnTo>
                      <a:pt x="30" y="126"/>
                    </a:lnTo>
                    <a:lnTo>
                      <a:pt x="36" y="126"/>
                    </a:lnTo>
                    <a:lnTo>
                      <a:pt x="42" y="126"/>
                    </a:lnTo>
                    <a:lnTo>
                      <a:pt x="48" y="126"/>
                    </a:lnTo>
                    <a:lnTo>
                      <a:pt x="48" y="132"/>
                    </a:lnTo>
                    <a:lnTo>
                      <a:pt x="54" y="132"/>
                    </a:lnTo>
                    <a:lnTo>
                      <a:pt x="60" y="132"/>
                    </a:lnTo>
                    <a:lnTo>
                      <a:pt x="66" y="132"/>
                    </a:lnTo>
                    <a:lnTo>
                      <a:pt x="72" y="132"/>
                    </a:lnTo>
                    <a:lnTo>
                      <a:pt x="78" y="132"/>
                    </a:lnTo>
                    <a:lnTo>
                      <a:pt x="84" y="132"/>
                    </a:lnTo>
                    <a:lnTo>
                      <a:pt x="90" y="132"/>
                    </a:lnTo>
                    <a:lnTo>
                      <a:pt x="96" y="132"/>
                    </a:lnTo>
                    <a:lnTo>
                      <a:pt x="102" y="126"/>
                    </a:lnTo>
                    <a:lnTo>
                      <a:pt x="108" y="126"/>
                    </a:lnTo>
                    <a:lnTo>
                      <a:pt x="114" y="126"/>
                    </a:lnTo>
                    <a:lnTo>
                      <a:pt x="120" y="126"/>
                    </a:lnTo>
                    <a:lnTo>
                      <a:pt x="120" y="120"/>
                    </a:lnTo>
                    <a:lnTo>
                      <a:pt x="126" y="120"/>
                    </a:lnTo>
                    <a:lnTo>
                      <a:pt x="132" y="120"/>
                    </a:lnTo>
                    <a:lnTo>
                      <a:pt x="138" y="120"/>
                    </a:lnTo>
                    <a:lnTo>
                      <a:pt x="144" y="120"/>
                    </a:lnTo>
                    <a:lnTo>
                      <a:pt x="144" y="114"/>
                    </a:lnTo>
                    <a:lnTo>
                      <a:pt x="150" y="114"/>
                    </a:lnTo>
                    <a:lnTo>
                      <a:pt x="156" y="114"/>
                    </a:lnTo>
                    <a:lnTo>
                      <a:pt x="162" y="114"/>
                    </a:lnTo>
                    <a:lnTo>
                      <a:pt x="162" y="108"/>
                    </a:lnTo>
                    <a:lnTo>
                      <a:pt x="168" y="108"/>
                    </a:lnTo>
                    <a:lnTo>
                      <a:pt x="174" y="108"/>
                    </a:lnTo>
                    <a:lnTo>
                      <a:pt x="180" y="108"/>
                    </a:lnTo>
                    <a:lnTo>
                      <a:pt x="186" y="108"/>
                    </a:lnTo>
                    <a:lnTo>
                      <a:pt x="186" y="102"/>
                    </a:lnTo>
                    <a:lnTo>
                      <a:pt x="192" y="102"/>
                    </a:lnTo>
                    <a:lnTo>
                      <a:pt x="198" y="102"/>
                    </a:lnTo>
                    <a:lnTo>
                      <a:pt x="204" y="102"/>
                    </a:lnTo>
                    <a:lnTo>
                      <a:pt x="204" y="96"/>
                    </a:lnTo>
                    <a:lnTo>
                      <a:pt x="210" y="96"/>
                    </a:lnTo>
                    <a:lnTo>
                      <a:pt x="216" y="96"/>
                    </a:lnTo>
                    <a:lnTo>
                      <a:pt x="222" y="96"/>
                    </a:lnTo>
                    <a:lnTo>
                      <a:pt x="228" y="96"/>
                    </a:lnTo>
                    <a:lnTo>
                      <a:pt x="228" y="90"/>
                    </a:lnTo>
                    <a:lnTo>
                      <a:pt x="234" y="90"/>
                    </a:lnTo>
                    <a:lnTo>
                      <a:pt x="234" y="84"/>
                    </a:lnTo>
                    <a:lnTo>
                      <a:pt x="240" y="84"/>
                    </a:lnTo>
                    <a:lnTo>
                      <a:pt x="240" y="78"/>
                    </a:lnTo>
                    <a:lnTo>
                      <a:pt x="246" y="78"/>
                    </a:lnTo>
                    <a:lnTo>
                      <a:pt x="252" y="72"/>
                    </a:lnTo>
                    <a:lnTo>
                      <a:pt x="258" y="72"/>
                    </a:lnTo>
                    <a:lnTo>
                      <a:pt x="258" y="66"/>
                    </a:lnTo>
                    <a:lnTo>
                      <a:pt x="264" y="66"/>
                    </a:lnTo>
                    <a:lnTo>
                      <a:pt x="270" y="60"/>
                    </a:lnTo>
                    <a:lnTo>
                      <a:pt x="276" y="60"/>
                    </a:lnTo>
                    <a:lnTo>
                      <a:pt x="276" y="54"/>
                    </a:lnTo>
                    <a:lnTo>
                      <a:pt x="282" y="54"/>
                    </a:lnTo>
                    <a:lnTo>
                      <a:pt x="288" y="54"/>
                    </a:lnTo>
                    <a:lnTo>
                      <a:pt x="288" y="48"/>
                    </a:lnTo>
                    <a:lnTo>
                      <a:pt x="294" y="48"/>
                    </a:lnTo>
                    <a:lnTo>
                      <a:pt x="300" y="48"/>
                    </a:lnTo>
                    <a:lnTo>
                      <a:pt x="306" y="42"/>
                    </a:lnTo>
                    <a:lnTo>
                      <a:pt x="312" y="42"/>
                    </a:lnTo>
                    <a:lnTo>
                      <a:pt x="318" y="42"/>
                    </a:lnTo>
                    <a:lnTo>
                      <a:pt x="324" y="36"/>
                    </a:lnTo>
                    <a:lnTo>
                      <a:pt x="330" y="36"/>
                    </a:lnTo>
                    <a:lnTo>
                      <a:pt x="336" y="36"/>
                    </a:lnTo>
                    <a:lnTo>
                      <a:pt x="342" y="30"/>
                    </a:lnTo>
                    <a:lnTo>
                      <a:pt x="348" y="30"/>
                    </a:lnTo>
                    <a:lnTo>
                      <a:pt x="354" y="30"/>
                    </a:lnTo>
                    <a:lnTo>
                      <a:pt x="360" y="30"/>
                    </a:lnTo>
                    <a:lnTo>
                      <a:pt x="360" y="24"/>
                    </a:lnTo>
                    <a:lnTo>
                      <a:pt x="366" y="24"/>
                    </a:lnTo>
                    <a:lnTo>
                      <a:pt x="372" y="24"/>
                    </a:lnTo>
                    <a:lnTo>
                      <a:pt x="378" y="24"/>
                    </a:lnTo>
                    <a:lnTo>
                      <a:pt x="378" y="18"/>
                    </a:lnTo>
                    <a:lnTo>
                      <a:pt x="384" y="18"/>
                    </a:lnTo>
                    <a:lnTo>
                      <a:pt x="390" y="18"/>
                    </a:lnTo>
                    <a:lnTo>
                      <a:pt x="396" y="18"/>
                    </a:lnTo>
                    <a:lnTo>
                      <a:pt x="396" y="12"/>
                    </a:lnTo>
                    <a:lnTo>
                      <a:pt x="402" y="12"/>
                    </a:lnTo>
                    <a:lnTo>
                      <a:pt x="408" y="12"/>
                    </a:lnTo>
                    <a:lnTo>
                      <a:pt x="414" y="12"/>
                    </a:lnTo>
                    <a:lnTo>
                      <a:pt x="414" y="6"/>
                    </a:lnTo>
                    <a:lnTo>
                      <a:pt x="420" y="6"/>
                    </a:lnTo>
                    <a:lnTo>
                      <a:pt x="426" y="6"/>
                    </a:lnTo>
                    <a:lnTo>
                      <a:pt x="432" y="6"/>
                    </a:lnTo>
                    <a:lnTo>
                      <a:pt x="432" y="0"/>
                    </a:lnTo>
                    <a:lnTo>
                      <a:pt x="438" y="0"/>
                    </a:lnTo>
                    <a:lnTo>
                      <a:pt x="438" y="6"/>
                    </a:lnTo>
                    <a:lnTo>
                      <a:pt x="444" y="12"/>
                    </a:lnTo>
                    <a:lnTo>
                      <a:pt x="444" y="18"/>
                    </a:lnTo>
                    <a:lnTo>
                      <a:pt x="444" y="24"/>
                    </a:lnTo>
                    <a:lnTo>
                      <a:pt x="444" y="30"/>
                    </a:lnTo>
                    <a:lnTo>
                      <a:pt x="450" y="36"/>
                    </a:lnTo>
                    <a:lnTo>
                      <a:pt x="450" y="42"/>
                    </a:lnTo>
                    <a:lnTo>
                      <a:pt x="450" y="48"/>
                    </a:lnTo>
                    <a:lnTo>
                      <a:pt x="450" y="60"/>
                    </a:lnTo>
                    <a:lnTo>
                      <a:pt x="450" y="66"/>
                    </a:lnTo>
                    <a:lnTo>
                      <a:pt x="456" y="72"/>
                    </a:lnTo>
                    <a:lnTo>
                      <a:pt x="456" y="84"/>
                    </a:lnTo>
                    <a:lnTo>
                      <a:pt x="456" y="96"/>
                    </a:lnTo>
                    <a:lnTo>
                      <a:pt x="456" y="102"/>
                    </a:lnTo>
                    <a:lnTo>
                      <a:pt x="456" y="108"/>
                    </a:lnTo>
                    <a:lnTo>
                      <a:pt x="462" y="120"/>
                    </a:lnTo>
                    <a:lnTo>
                      <a:pt x="462" y="126"/>
                    </a:lnTo>
                    <a:lnTo>
                      <a:pt x="462" y="138"/>
                    </a:lnTo>
                    <a:lnTo>
                      <a:pt x="462" y="144"/>
                    </a:lnTo>
                    <a:lnTo>
                      <a:pt x="462" y="150"/>
                    </a:lnTo>
                    <a:lnTo>
                      <a:pt x="468" y="162"/>
                    </a:lnTo>
                    <a:lnTo>
                      <a:pt x="468" y="168"/>
                    </a:lnTo>
                    <a:lnTo>
                      <a:pt x="468" y="174"/>
                    </a:lnTo>
                    <a:lnTo>
                      <a:pt x="468" y="186"/>
                    </a:lnTo>
                    <a:lnTo>
                      <a:pt x="468" y="192"/>
                    </a:lnTo>
                    <a:lnTo>
                      <a:pt x="468" y="198"/>
                    </a:lnTo>
                    <a:lnTo>
                      <a:pt x="474" y="204"/>
                    </a:lnTo>
                    <a:lnTo>
                      <a:pt x="474" y="216"/>
                    </a:lnTo>
                    <a:lnTo>
                      <a:pt x="474" y="222"/>
                    </a:lnTo>
                    <a:lnTo>
                      <a:pt x="474" y="228"/>
                    </a:lnTo>
                    <a:lnTo>
                      <a:pt x="474" y="234"/>
                    </a:lnTo>
                    <a:lnTo>
                      <a:pt x="474" y="240"/>
                    </a:lnTo>
                    <a:lnTo>
                      <a:pt x="480" y="246"/>
                    </a:lnTo>
                    <a:lnTo>
                      <a:pt x="480" y="252"/>
                    </a:lnTo>
                    <a:lnTo>
                      <a:pt x="480" y="258"/>
                    </a:lnTo>
                    <a:lnTo>
                      <a:pt x="480" y="270"/>
                    </a:lnTo>
                    <a:lnTo>
                      <a:pt x="480" y="276"/>
                    </a:lnTo>
                    <a:lnTo>
                      <a:pt x="486" y="282"/>
                    </a:lnTo>
                    <a:lnTo>
                      <a:pt x="486" y="288"/>
                    </a:lnTo>
                    <a:lnTo>
                      <a:pt x="486" y="294"/>
                    </a:lnTo>
                    <a:lnTo>
                      <a:pt x="486" y="300"/>
                    </a:lnTo>
                    <a:lnTo>
                      <a:pt x="486" y="306"/>
                    </a:lnTo>
                    <a:lnTo>
                      <a:pt x="492" y="312"/>
                    </a:lnTo>
                    <a:lnTo>
                      <a:pt x="492" y="318"/>
                    </a:lnTo>
                    <a:lnTo>
                      <a:pt x="492" y="324"/>
                    </a:lnTo>
                    <a:lnTo>
                      <a:pt x="492" y="330"/>
                    </a:lnTo>
                    <a:lnTo>
                      <a:pt x="492" y="336"/>
                    </a:lnTo>
                    <a:lnTo>
                      <a:pt x="492" y="342"/>
                    </a:lnTo>
                    <a:lnTo>
                      <a:pt x="498" y="342"/>
                    </a:lnTo>
                    <a:lnTo>
                      <a:pt x="498" y="348"/>
                    </a:lnTo>
                    <a:lnTo>
                      <a:pt x="498" y="354"/>
                    </a:lnTo>
                    <a:lnTo>
                      <a:pt x="498" y="360"/>
                    </a:lnTo>
                    <a:lnTo>
                      <a:pt x="498" y="366"/>
                    </a:lnTo>
                    <a:lnTo>
                      <a:pt x="504" y="372"/>
                    </a:lnTo>
                    <a:lnTo>
                      <a:pt x="504" y="378"/>
                    </a:lnTo>
                    <a:lnTo>
                      <a:pt x="504" y="384"/>
                    </a:lnTo>
                    <a:lnTo>
                      <a:pt x="510" y="390"/>
                    </a:lnTo>
                    <a:lnTo>
                      <a:pt x="510" y="396"/>
                    </a:lnTo>
                    <a:lnTo>
                      <a:pt x="510" y="402"/>
                    </a:lnTo>
                    <a:lnTo>
                      <a:pt x="510" y="408"/>
                    </a:lnTo>
                    <a:lnTo>
                      <a:pt x="516" y="408"/>
                    </a:lnTo>
                    <a:lnTo>
                      <a:pt x="516" y="414"/>
                    </a:lnTo>
                    <a:lnTo>
                      <a:pt x="516" y="420"/>
                    </a:lnTo>
                    <a:lnTo>
                      <a:pt x="522" y="426"/>
                    </a:lnTo>
                    <a:lnTo>
                      <a:pt x="522" y="432"/>
                    </a:lnTo>
                    <a:lnTo>
                      <a:pt x="528" y="438"/>
                    </a:lnTo>
                    <a:lnTo>
                      <a:pt x="528" y="444"/>
                    </a:lnTo>
                    <a:lnTo>
                      <a:pt x="534" y="444"/>
                    </a:lnTo>
                    <a:lnTo>
                      <a:pt x="540" y="444"/>
                    </a:lnTo>
                    <a:lnTo>
                      <a:pt x="546" y="444"/>
                    </a:lnTo>
                    <a:lnTo>
                      <a:pt x="552" y="444"/>
                    </a:lnTo>
                    <a:lnTo>
                      <a:pt x="552" y="438"/>
                    </a:lnTo>
                    <a:lnTo>
                      <a:pt x="558" y="438"/>
                    </a:lnTo>
                    <a:lnTo>
                      <a:pt x="558" y="432"/>
                    </a:lnTo>
                    <a:lnTo>
                      <a:pt x="558" y="426"/>
                    </a:lnTo>
                    <a:lnTo>
                      <a:pt x="564" y="426"/>
                    </a:lnTo>
                    <a:lnTo>
                      <a:pt x="564" y="420"/>
                    </a:lnTo>
                    <a:lnTo>
                      <a:pt x="570" y="414"/>
                    </a:lnTo>
                    <a:lnTo>
                      <a:pt x="570" y="408"/>
                    </a:lnTo>
                    <a:lnTo>
                      <a:pt x="570" y="402"/>
                    </a:lnTo>
                    <a:lnTo>
                      <a:pt x="576" y="396"/>
                    </a:lnTo>
                    <a:lnTo>
                      <a:pt x="576" y="390"/>
                    </a:lnTo>
                    <a:lnTo>
                      <a:pt x="576" y="384"/>
                    </a:lnTo>
                    <a:lnTo>
                      <a:pt x="582" y="378"/>
                    </a:lnTo>
                    <a:lnTo>
                      <a:pt x="582" y="372"/>
                    </a:lnTo>
                    <a:lnTo>
                      <a:pt x="582" y="366"/>
                    </a:lnTo>
                    <a:lnTo>
                      <a:pt x="582" y="360"/>
                    </a:lnTo>
                    <a:lnTo>
                      <a:pt x="588" y="354"/>
                    </a:lnTo>
                    <a:lnTo>
                      <a:pt x="588" y="348"/>
                    </a:lnTo>
                    <a:lnTo>
                      <a:pt x="588" y="342"/>
                    </a:lnTo>
                    <a:lnTo>
                      <a:pt x="588" y="336"/>
                    </a:lnTo>
                    <a:lnTo>
                      <a:pt x="594" y="330"/>
                    </a:lnTo>
                    <a:lnTo>
                      <a:pt x="594" y="324"/>
                    </a:lnTo>
                    <a:lnTo>
                      <a:pt x="594" y="318"/>
                    </a:lnTo>
                    <a:lnTo>
                      <a:pt x="594" y="312"/>
                    </a:lnTo>
                    <a:lnTo>
                      <a:pt x="600" y="300"/>
                    </a:lnTo>
                    <a:lnTo>
                      <a:pt x="600" y="294"/>
                    </a:lnTo>
                    <a:lnTo>
                      <a:pt x="600" y="288"/>
                    </a:lnTo>
                    <a:lnTo>
                      <a:pt x="600" y="282"/>
                    </a:lnTo>
                    <a:lnTo>
                      <a:pt x="600" y="276"/>
                    </a:lnTo>
                    <a:lnTo>
                      <a:pt x="606" y="270"/>
                    </a:lnTo>
                    <a:lnTo>
                      <a:pt x="606" y="264"/>
                    </a:lnTo>
                    <a:lnTo>
                      <a:pt x="606" y="258"/>
                    </a:lnTo>
                    <a:lnTo>
                      <a:pt x="606" y="252"/>
                    </a:lnTo>
                    <a:lnTo>
                      <a:pt x="606" y="246"/>
                    </a:lnTo>
                    <a:lnTo>
                      <a:pt x="606" y="240"/>
                    </a:lnTo>
                    <a:lnTo>
                      <a:pt x="612" y="234"/>
                    </a:lnTo>
                    <a:lnTo>
                      <a:pt x="612" y="228"/>
                    </a:lnTo>
                    <a:lnTo>
                      <a:pt x="612" y="222"/>
                    </a:lnTo>
                    <a:lnTo>
                      <a:pt x="612" y="216"/>
                    </a:lnTo>
                    <a:lnTo>
                      <a:pt x="618" y="210"/>
                    </a:lnTo>
                    <a:lnTo>
                      <a:pt x="618" y="204"/>
                    </a:lnTo>
                    <a:lnTo>
                      <a:pt x="618" y="198"/>
                    </a:lnTo>
                    <a:lnTo>
                      <a:pt x="624" y="198"/>
                    </a:lnTo>
                    <a:lnTo>
                      <a:pt x="624" y="192"/>
                    </a:lnTo>
                    <a:lnTo>
                      <a:pt x="630" y="192"/>
                    </a:lnTo>
                    <a:lnTo>
                      <a:pt x="636" y="192"/>
                    </a:lnTo>
                    <a:lnTo>
                      <a:pt x="636" y="186"/>
                    </a:lnTo>
                    <a:lnTo>
                      <a:pt x="642" y="186"/>
                    </a:lnTo>
                    <a:lnTo>
                      <a:pt x="648" y="186"/>
                    </a:lnTo>
                    <a:lnTo>
                      <a:pt x="654" y="186"/>
                    </a:lnTo>
                    <a:lnTo>
                      <a:pt x="654" y="180"/>
                    </a:lnTo>
                    <a:lnTo>
                      <a:pt x="660" y="180"/>
                    </a:lnTo>
                    <a:lnTo>
                      <a:pt x="666" y="180"/>
                    </a:lnTo>
                    <a:lnTo>
                      <a:pt x="666" y="174"/>
                    </a:lnTo>
                    <a:lnTo>
                      <a:pt x="672" y="174"/>
                    </a:lnTo>
                    <a:lnTo>
                      <a:pt x="678" y="174"/>
                    </a:lnTo>
                    <a:lnTo>
                      <a:pt x="684" y="174"/>
                    </a:lnTo>
                    <a:lnTo>
                      <a:pt x="684" y="168"/>
                    </a:lnTo>
                    <a:lnTo>
                      <a:pt x="690" y="168"/>
                    </a:lnTo>
                    <a:lnTo>
                      <a:pt x="696" y="168"/>
                    </a:lnTo>
                    <a:lnTo>
                      <a:pt x="702" y="168"/>
                    </a:lnTo>
                    <a:lnTo>
                      <a:pt x="702" y="162"/>
                    </a:lnTo>
                    <a:lnTo>
                      <a:pt x="708" y="162"/>
                    </a:lnTo>
                    <a:lnTo>
                      <a:pt x="714" y="162"/>
                    </a:lnTo>
                    <a:lnTo>
                      <a:pt x="720" y="162"/>
                    </a:lnTo>
                    <a:lnTo>
                      <a:pt x="726" y="162"/>
                    </a:lnTo>
                    <a:lnTo>
                      <a:pt x="732" y="162"/>
                    </a:lnTo>
                    <a:lnTo>
                      <a:pt x="738" y="162"/>
                    </a:lnTo>
                    <a:lnTo>
                      <a:pt x="738" y="156"/>
                    </a:lnTo>
                    <a:lnTo>
                      <a:pt x="744" y="156"/>
                    </a:lnTo>
                    <a:lnTo>
                      <a:pt x="750" y="156"/>
                    </a:lnTo>
                    <a:lnTo>
                      <a:pt x="756" y="156"/>
                    </a:lnTo>
                    <a:lnTo>
                      <a:pt x="756" y="150"/>
                    </a:lnTo>
                    <a:lnTo>
                      <a:pt x="762" y="150"/>
                    </a:lnTo>
                    <a:lnTo>
                      <a:pt x="768" y="150"/>
                    </a:lnTo>
                    <a:lnTo>
                      <a:pt x="774" y="150"/>
                    </a:lnTo>
                    <a:lnTo>
                      <a:pt x="774" y="144"/>
                    </a:lnTo>
                    <a:lnTo>
                      <a:pt x="780" y="144"/>
                    </a:lnTo>
                    <a:lnTo>
                      <a:pt x="786" y="144"/>
                    </a:lnTo>
                    <a:lnTo>
                      <a:pt x="792" y="144"/>
                    </a:lnTo>
                    <a:lnTo>
                      <a:pt x="792" y="138"/>
                    </a:lnTo>
                    <a:lnTo>
                      <a:pt x="798" y="138"/>
                    </a:lnTo>
                    <a:lnTo>
                      <a:pt x="804" y="138"/>
                    </a:lnTo>
                    <a:lnTo>
                      <a:pt x="810" y="138"/>
                    </a:lnTo>
                    <a:lnTo>
                      <a:pt x="810" y="132"/>
                    </a:lnTo>
                    <a:lnTo>
                      <a:pt x="816" y="132"/>
                    </a:lnTo>
                    <a:lnTo>
                      <a:pt x="822" y="132"/>
                    </a:lnTo>
                    <a:lnTo>
                      <a:pt x="828" y="132"/>
                    </a:lnTo>
                    <a:lnTo>
                      <a:pt x="828" y="126"/>
                    </a:lnTo>
                    <a:lnTo>
                      <a:pt x="834" y="126"/>
                    </a:lnTo>
                    <a:lnTo>
                      <a:pt x="840" y="126"/>
                    </a:lnTo>
                    <a:lnTo>
                      <a:pt x="846" y="126"/>
                    </a:lnTo>
                    <a:lnTo>
                      <a:pt x="846" y="120"/>
                    </a:lnTo>
                    <a:lnTo>
                      <a:pt x="852" y="120"/>
                    </a:lnTo>
                    <a:lnTo>
                      <a:pt x="858" y="120"/>
                    </a:lnTo>
                    <a:lnTo>
                      <a:pt x="864" y="114"/>
                    </a:lnTo>
                    <a:lnTo>
                      <a:pt x="870" y="114"/>
                    </a:lnTo>
                    <a:lnTo>
                      <a:pt x="870" y="108"/>
                    </a:lnTo>
                    <a:lnTo>
                      <a:pt x="876" y="108"/>
                    </a:lnTo>
                    <a:lnTo>
                      <a:pt x="882" y="108"/>
                    </a:lnTo>
                    <a:lnTo>
                      <a:pt x="882" y="102"/>
                    </a:lnTo>
                    <a:lnTo>
                      <a:pt x="888" y="102"/>
                    </a:lnTo>
                    <a:lnTo>
                      <a:pt x="894" y="102"/>
                    </a:lnTo>
                    <a:lnTo>
                      <a:pt x="900" y="102"/>
                    </a:lnTo>
                    <a:lnTo>
                      <a:pt x="900" y="96"/>
                    </a:lnTo>
                    <a:lnTo>
                      <a:pt x="906" y="96"/>
                    </a:lnTo>
                    <a:lnTo>
                      <a:pt x="912" y="96"/>
                    </a:lnTo>
                    <a:lnTo>
                      <a:pt x="918" y="96"/>
                    </a:lnTo>
                    <a:lnTo>
                      <a:pt x="924" y="96"/>
                    </a:lnTo>
                    <a:lnTo>
                      <a:pt x="924" y="90"/>
                    </a:lnTo>
                    <a:lnTo>
                      <a:pt x="930" y="90"/>
                    </a:lnTo>
                    <a:lnTo>
                      <a:pt x="936" y="90"/>
                    </a:lnTo>
                    <a:lnTo>
                      <a:pt x="942" y="90"/>
                    </a:lnTo>
                    <a:lnTo>
                      <a:pt x="948" y="90"/>
                    </a:lnTo>
                    <a:lnTo>
                      <a:pt x="948" y="84"/>
                    </a:lnTo>
                    <a:lnTo>
                      <a:pt x="954" y="84"/>
                    </a:lnTo>
                    <a:lnTo>
                      <a:pt x="960" y="84"/>
                    </a:lnTo>
                    <a:lnTo>
                      <a:pt x="966" y="84"/>
                    </a:lnTo>
                    <a:lnTo>
                      <a:pt x="966" y="78"/>
                    </a:lnTo>
                    <a:lnTo>
                      <a:pt x="972" y="78"/>
                    </a:lnTo>
                    <a:lnTo>
                      <a:pt x="978" y="78"/>
                    </a:lnTo>
                    <a:lnTo>
                      <a:pt x="984" y="72"/>
                    </a:lnTo>
                    <a:lnTo>
                      <a:pt x="990" y="72"/>
                    </a:lnTo>
                    <a:lnTo>
                      <a:pt x="996" y="72"/>
                    </a:lnTo>
                    <a:lnTo>
                      <a:pt x="1002" y="72"/>
                    </a:lnTo>
                    <a:lnTo>
                      <a:pt x="1002" y="78"/>
                    </a:lnTo>
                    <a:lnTo>
                      <a:pt x="1008" y="78"/>
                    </a:lnTo>
                    <a:lnTo>
                      <a:pt x="1008" y="84"/>
                    </a:lnTo>
                    <a:lnTo>
                      <a:pt x="1014" y="84"/>
                    </a:lnTo>
                    <a:lnTo>
                      <a:pt x="1014" y="90"/>
                    </a:lnTo>
                    <a:lnTo>
                      <a:pt x="1014" y="96"/>
                    </a:lnTo>
                    <a:lnTo>
                      <a:pt x="1020" y="96"/>
                    </a:lnTo>
                    <a:lnTo>
                      <a:pt x="1020" y="102"/>
                    </a:lnTo>
                    <a:lnTo>
                      <a:pt x="1020" y="108"/>
                    </a:lnTo>
                    <a:lnTo>
                      <a:pt x="1026" y="108"/>
                    </a:lnTo>
                    <a:lnTo>
                      <a:pt x="1026" y="114"/>
                    </a:lnTo>
                    <a:lnTo>
                      <a:pt x="1032" y="114"/>
                    </a:lnTo>
                    <a:lnTo>
                      <a:pt x="1032" y="120"/>
                    </a:lnTo>
                    <a:lnTo>
                      <a:pt x="1032" y="126"/>
                    </a:lnTo>
                    <a:lnTo>
                      <a:pt x="1038" y="126"/>
                    </a:lnTo>
                    <a:lnTo>
                      <a:pt x="1038" y="132"/>
                    </a:lnTo>
                    <a:lnTo>
                      <a:pt x="1044" y="132"/>
                    </a:lnTo>
                    <a:lnTo>
                      <a:pt x="1044" y="138"/>
                    </a:lnTo>
                    <a:lnTo>
                      <a:pt x="1044" y="144"/>
                    </a:lnTo>
                    <a:lnTo>
                      <a:pt x="1050" y="144"/>
                    </a:lnTo>
                    <a:lnTo>
                      <a:pt x="1050" y="150"/>
                    </a:lnTo>
                    <a:lnTo>
                      <a:pt x="1056" y="150"/>
                    </a:lnTo>
                    <a:lnTo>
                      <a:pt x="1056" y="156"/>
                    </a:lnTo>
                    <a:lnTo>
                      <a:pt x="1056" y="162"/>
                    </a:lnTo>
                    <a:lnTo>
                      <a:pt x="1062" y="162"/>
                    </a:lnTo>
                    <a:lnTo>
                      <a:pt x="1062" y="168"/>
                    </a:lnTo>
                    <a:lnTo>
                      <a:pt x="1068" y="168"/>
                    </a:lnTo>
                    <a:lnTo>
                      <a:pt x="1068" y="174"/>
                    </a:lnTo>
                    <a:lnTo>
                      <a:pt x="1074" y="180"/>
                    </a:lnTo>
                    <a:lnTo>
                      <a:pt x="1074" y="186"/>
                    </a:lnTo>
                    <a:lnTo>
                      <a:pt x="1080" y="186"/>
                    </a:lnTo>
                    <a:lnTo>
                      <a:pt x="1080" y="192"/>
                    </a:lnTo>
                    <a:lnTo>
                      <a:pt x="1086" y="198"/>
                    </a:lnTo>
                    <a:lnTo>
                      <a:pt x="1086" y="204"/>
                    </a:lnTo>
                    <a:lnTo>
                      <a:pt x="1092" y="204"/>
                    </a:lnTo>
                    <a:lnTo>
                      <a:pt x="1092" y="210"/>
                    </a:lnTo>
                    <a:lnTo>
                      <a:pt x="1098" y="210"/>
                    </a:lnTo>
                    <a:lnTo>
                      <a:pt x="1098" y="216"/>
                    </a:lnTo>
                    <a:lnTo>
                      <a:pt x="1104" y="222"/>
                    </a:lnTo>
                    <a:lnTo>
                      <a:pt x="1104" y="228"/>
                    </a:lnTo>
                    <a:lnTo>
                      <a:pt x="1110" y="228"/>
                    </a:lnTo>
                    <a:lnTo>
                      <a:pt x="1110" y="234"/>
                    </a:lnTo>
                    <a:lnTo>
                      <a:pt x="1116" y="234"/>
                    </a:lnTo>
                    <a:lnTo>
                      <a:pt x="1116" y="240"/>
                    </a:lnTo>
                    <a:lnTo>
                      <a:pt x="1122" y="240"/>
                    </a:lnTo>
                    <a:lnTo>
                      <a:pt x="1122" y="246"/>
                    </a:lnTo>
                    <a:lnTo>
                      <a:pt x="1128" y="246"/>
                    </a:lnTo>
                    <a:lnTo>
                      <a:pt x="1128" y="252"/>
                    </a:lnTo>
                    <a:lnTo>
                      <a:pt x="1134" y="258"/>
                    </a:lnTo>
                    <a:lnTo>
                      <a:pt x="1134" y="264"/>
                    </a:lnTo>
                    <a:lnTo>
                      <a:pt x="1140" y="264"/>
                    </a:lnTo>
                    <a:lnTo>
                      <a:pt x="1140" y="270"/>
                    </a:lnTo>
                    <a:lnTo>
                      <a:pt x="1146" y="270"/>
                    </a:lnTo>
                    <a:lnTo>
                      <a:pt x="1146" y="276"/>
                    </a:lnTo>
                    <a:lnTo>
                      <a:pt x="1152" y="276"/>
                    </a:lnTo>
                    <a:lnTo>
                      <a:pt x="1152" y="282"/>
                    </a:lnTo>
                    <a:lnTo>
                      <a:pt x="1158" y="282"/>
                    </a:lnTo>
                    <a:lnTo>
                      <a:pt x="1158" y="288"/>
                    </a:lnTo>
                    <a:lnTo>
                      <a:pt x="1164" y="288"/>
                    </a:lnTo>
                    <a:lnTo>
                      <a:pt x="1164" y="294"/>
                    </a:lnTo>
                    <a:lnTo>
                      <a:pt x="1170" y="294"/>
                    </a:lnTo>
                    <a:lnTo>
                      <a:pt x="1170" y="300"/>
                    </a:lnTo>
                    <a:lnTo>
                      <a:pt x="1176" y="300"/>
                    </a:lnTo>
                    <a:lnTo>
                      <a:pt x="1176" y="306"/>
                    </a:lnTo>
                    <a:lnTo>
                      <a:pt x="1182" y="306"/>
                    </a:lnTo>
                    <a:lnTo>
                      <a:pt x="1182" y="312"/>
                    </a:lnTo>
                    <a:lnTo>
                      <a:pt x="1188" y="312"/>
                    </a:lnTo>
                    <a:lnTo>
                      <a:pt x="1194" y="312"/>
                    </a:lnTo>
                    <a:lnTo>
                      <a:pt x="1194" y="318"/>
                    </a:lnTo>
                    <a:lnTo>
                      <a:pt x="1200" y="318"/>
                    </a:lnTo>
                    <a:lnTo>
                      <a:pt x="1206" y="318"/>
                    </a:lnTo>
                    <a:lnTo>
                      <a:pt x="1212" y="318"/>
                    </a:lnTo>
                    <a:lnTo>
                      <a:pt x="1218" y="318"/>
                    </a:lnTo>
                    <a:lnTo>
                      <a:pt x="1224" y="318"/>
                    </a:lnTo>
                    <a:lnTo>
                      <a:pt x="1224" y="312"/>
                    </a:lnTo>
                    <a:lnTo>
                      <a:pt x="1230" y="312"/>
                    </a:lnTo>
                    <a:lnTo>
                      <a:pt x="1236" y="312"/>
                    </a:lnTo>
                    <a:lnTo>
                      <a:pt x="1242" y="312"/>
                    </a:lnTo>
                    <a:lnTo>
                      <a:pt x="1248" y="312"/>
                    </a:lnTo>
                    <a:lnTo>
                      <a:pt x="1254" y="312"/>
                    </a:lnTo>
                    <a:lnTo>
                      <a:pt x="1260" y="312"/>
                    </a:lnTo>
                    <a:lnTo>
                      <a:pt x="1266" y="312"/>
                    </a:lnTo>
                    <a:lnTo>
                      <a:pt x="1272" y="312"/>
                    </a:lnTo>
                    <a:lnTo>
                      <a:pt x="1278" y="312"/>
                    </a:lnTo>
                    <a:lnTo>
                      <a:pt x="1284" y="312"/>
                    </a:lnTo>
                    <a:lnTo>
                      <a:pt x="1290" y="312"/>
                    </a:lnTo>
                    <a:lnTo>
                      <a:pt x="1296" y="312"/>
                    </a:lnTo>
                    <a:lnTo>
                      <a:pt x="1302" y="312"/>
                    </a:lnTo>
                    <a:lnTo>
                      <a:pt x="1308" y="312"/>
                    </a:lnTo>
                    <a:lnTo>
                      <a:pt x="1314" y="312"/>
                    </a:lnTo>
                    <a:lnTo>
                      <a:pt x="1314" y="306"/>
                    </a:lnTo>
                    <a:lnTo>
                      <a:pt x="1320" y="306"/>
                    </a:lnTo>
                    <a:lnTo>
                      <a:pt x="1326" y="306"/>
                    </a:lnTo>
                    <a:lnTo>
                      <a:pt x="1332" y="306"/>
                    </a:lnTo>
                    <a:lnTo>
                      <a:pt x="1338" y="306"/>
                    </a:lnTo>
                    <a:lnTo>
                      <a:pt x="1344" y="306"/>
                    </a:lnTo>
                    <a:lnTo>
                      <a:pt x="1350" y="306"/>
                    </a:lnTo>
                    <a:lnTo>
                      <a:pt x="1356" y="306"/>
                    </a:lnTo>
                    <a:lnTo>
                      <a:pt x="1362" y="306"/>
                    </a:lnTo>
                    <a:lnTo>
                      <a:pt x="1368" y="306"/>
                    </a:lnTo>
                    <a:lnTo>
                      <a:pt x="1374" y="306"/>
                    </a:lnTo>
                    <a:lnTo>
                      <a:pt x="1380" y="306"/>
                    </a:lnTo>
                    <a:lnTo>
                      <a:pt x="1380" y="312"/>
                    </a:lnTo>
                    <a:lnTo>
                      <a:pt x="1386" y="312"/>
                    </a:lnTo>
                    <a:lnTo>
                      <a:pt x="1386" y="318"/>
                    </a:lnTo>
                    <a:lnTo>
                      <a:pt x="1392" y="318"/>
                    </a:lnTo>
                    <a:lnTo>
                      <a:pt x="1392" y="324"/>
                    </a:lnTo>
                    <a:lnTo>
                      <a:pt x="1398" y="324"/>
                    </a:lnTo>
                    <a:lnTo>
                      <a:pt x="1404" y="330"/>
                    </a:lnTo>
                    <a:lnTo>
                      <a:pt x="1410" y="336"/>
                    </a:lnTo>
                    <a:lnTo>
                      <a:pt x="1416" y="342"/>
                    </a:lnTo>
                    <a:lnTo>
                      <a:pt x="1422" y="342"/>
                    </a:lnTo>
                    <a:lnTo>
                      <a:pt x="1422" y="348"/>
                    </a:lnTo>
                    <a:lnTo>
                      <a:pt x="1428" y="348"/>
                    </a:lnTo>
                    <a:lnTo>
                      <a:pt x="1428" y="354"/>
                    </a:lnTo>
                    <a:lnTo>
                      <a:pt x="1434" y="354"/>
                    </a:lnTo>
                    <a:lnTo>
                      <a:pt x="1434" y="360"/>
                    </a:lnTo>
                    <a:lnTo>
                      <a:pt x="1440" y="360"/>
                    </a:lnTo>
                    <a:lnTo>
                      <a:pt x="1446" y="366"/>
                    </a:lnTo>
                    <a:lnTo>
                      <a:pt x="1452" y="366"/>
                    </a:lnTo>
                    <a:lnTo>
                      <a:pt x="1452" y="372"/>
                    </a:lnTo>
                    <a:lnTo>
                      <a:pt x="1458" y="372"/>
                    </a:lnTo>
                    <a:lnTo>
                      <a:pt x="1458" y="378"/>
                    </a:lnTo>
                    <a:lnTo>
                      <a:pt x="1464" y="378"/>
                    </a:lnTo>
                    <a:lnTo>
                      <a:pt x="1470" y="378"/>
                    </a:lnTo>
                    <a:lnTo>
                      <a:pt x="1470" y="384"/>
                    </a:lnTo>
                    <a:lnTo>
                      <a:pt x="1476" y="384"/>
                    </a:lnTo>
                    <a:lnTo>
                      <a:pt x="1476" y="390"/>
                    </a:lnTo>
                    <a:lnTo>
                      <a:pt x="1482" y="390"/>
                    </a:lnTo>
                    <a:lnTo>
                      <a:pt x="1488" y="390"/>
                    </a:lnTo>
                    <a:lnTo>
                      <a:pt x="1488" y="396"/>
                    </a:lnTo>
                    <a:lnTo>
                      <a:pt x="1494" y="396"/>
                    </a:lnTo>
                    <a:lnTo>
                      <a:pt x="1500" y="402"/>
                    </a:lnTo>
                    <a:lnTo>
                      <a:pt x="1506" y="402"/>
                    </a:lnTo>
                    <a:lnTo>
                      <a:pt x="1512" y="408"/>
                    </a:lnTo>
                    <a:lnTo>
                      <a:pt x="1518" y="408"/>
                    </a:lnTo>
                    <a:lnTo>
                      <a:pt x="1524" y="408"/>
                    </a:lnTo>
                    <a:lnTo>
                      <a:pt x="1524" y="414"/>
                    </a:lnTo>
                    <a:lnTo>
                      <a:pt x="1530" y="414"/>
                    </a:lnTo>
                    <a:lnTo>
                      <a:pt x="1536" y="414"/>
                    </a:lnTo>
                    <a:lnTo>
                      <a:pt x="1536" y="420"/>
                    </a:lnTo>
                    <a:lnTo>
                      <a:pt x="1542" y="420"/>
                    </a:lnTo>
                    <a:lnTo>
                      <a:pt x="1548" y="420"/>
                    </a:lnTo>
                    <a:lnTo>
                      <a:pt x="1554" y="426"/>
                    </a:lnTo>
                    <a:lnTo>
                      <a:pt x="1560" y="426"/>
                    </a:lnTo>
                    <a:lnTo>
                      <a:pt x="1566" y="426"/>
                    </a:lnTo>
                    <a:lnTo>
                      <a:pt x="1572" y="426"/>
                    </a:lnTo>
                    <a:lnTo>
                      <a:pt x="1578" y="426"/>
                    </a:lnTo>
                    <a:lnTo>
                      <a:pt x="1578" y="432"/>
                    </a:lnTo>
                    <a:lnTo>
                      <a:pt x="1584" y="432"/>
                    </a:lnTo>
                    <a:lnTo>
                      <a:pt x="1590" y="432"/>
                    </a:lnTo>
                    <a:lnTo>
                      <a:pt x="1596" y="432"/>
                    </a:lnTo>
                    <a:lnTo>
                      <a:pt x="1602" y="432"/>
                    </a:lnTo>
                    <a:lnTo>
                      <a:pt x="1608" y="432"/>
                    </a:lnTo>
                    <a:lnTo>
                      <a:pt x="1614" y="432"/>
                    </a:lnTo>
                    <a:lnTo>
                      <a:pt x="1620" y="432"/>
                    </a:lnTo>
                    <a:lnTo>
                      <a:pt x="1626" y="432"/>
                    </a:lnTo>
                    <a:lnTo>
                      <a:pt x="1632" y="432"/>
                    </a:lnTo>
                    <a:lnTo>
                      <a:pt x="1638" y="432"/>
                    </a:lnTo>
                    <a:lnTo>
                      <a:pt x="1644" y="432"/>
                    </a:lnTo>
                    <a:lnTo>
                      <a:pt x="1650" y="432"/>
                    </a:lnTo>
                    <a:lnTo>
                      <a:pt x="1656" y="432"/>
                    </a:lnTo>
                    <a:lnTo>
                      <a:pt x="1662" y="432"/>
                    </a:lnTo>
                    <a:lnTo>
                      <a:pt x="1668" y="432"/>
                    </a:lnTo>
                    <a:lnTo>
                      <a:pt x="1674" y="432"/>
                    </a:lnTo>
                    <a:lnTo>
                      <a:pt x="1680" y="432"/>
                    </a:lnTo>
                    <a:lnTo>
                      <a:pt x="1686" y="432"/>
                    </a:lnTo>
                    <a:lnTo>
                      <a:pt x="1686" y="426"/>
                    </a:lnTo>
                    <a:lnTo>
                      <a:pt x="1692" y="426"/>
                    </a:lnTo>
                    <a:lnTo>
                      <a:pt x="1698" y="426"/>
                    </a:lnTo>
                    <a:lnTo>
                      <a:pt x="1704" y="426"/>
                    </a:lnTo>
                    <a:lnTo>
                      <a:pt x="1710" y="426"/>
                    </a:lnTo>
                    <a:lnTo>
                      <a:pt x="1716" y="426"/>
                    </a:lnTo>
                    <a:lnTo>
                      <a:pt x="1722" y="426"/>
                    </a:lnTo>
                    <a:lnTo>
                      <a:pt x="1722" y="420"/>
                    </a:lnTo>
                    <a:lnTo>
                      <a:pt x="1728" y="420"/>
                    </a:lnTo>
                    <a:lnTo>
                      <a:pt x="1734" y="420"/>
                    </a:lnTo>
                    <a:lnTo>
                      <a:pt x="1740" y="420"/>
                    </a:lnTo>
                    <a:lnTo>
                      <a:pt x="1746" y="420"/>
                    </a:lnTo>
                    <a:lnTo>
                      <a:pt x="1752" y="414"/>
                    </a:lnTo>
                    <a:lnTo>
                      <a:pt x="1758" y="414"/>
                    </a:lnTo>
                    <a:lnTo>
                      <a:pt x="1764" y="414"/>
                    </a:lnTo>
                    <a:lnTo>
                      <a:pt x="1770" y="414"/>
                    </a:lnTo>
                    <a:lnTo>
                      <a:pt x="1770" y="408"/>
                    </a:lnTo>
                    <a:lnTo>
                      <a:pt x="1776" y="408"/>
                    </a:lnTo>
                    <a:lnTo>
                      <a:pt x="1782" y="408"/>
                    </a:lnTo>
                    <a:lnTo>
                      <a:pt x="1788" y="408"/>
                    </a:lnTo>
                    <a:lnTo>
                      <a:pt x="1788" y="402"/>
                    </a:lnTo>
                    <a:lnTo>
                      <a:pt x="1794" y="402"/>
                    </a:lnTo>
                    <a:lnTo>
                      <a:pt x="1800" y="402"/>
                    </a:lnTo>
                    <a:lnTo>
                      <a:pt x="1806" y="402"/>
                    </a:lnTo>
                    <a:lnTo>
                      <a:pt x="1806" y="396"/>
                    </a:lnTo>
                    <a:lnTo>
                      <a:pt x="1812" y="396"/>
                    </a:lnTo>
                    <a:lnTo>
                      <a:pt x="1818" y="396"/>
                    </a:lnTo>
                    <a:lnTo>
                      <a:pt x="1818" y="390"/>
                    </a:lnTo>
                    <a:lnTo>
                      <a:pt x="1824" y="390"/>
                    </a:lnTo>
                    <a:lnTo>
                      <a:pt x="1830" y="390"/>
                    </a:lnTo>
                    <a:lnTo>
                      <a:pt x="1836" y="390"/>
                    </a:lnTo>
                    <a:lnTo>
                      <a:pt x="1836" y="384"/>
                    </a:lnTo>
                    <a:lnTo>
                      <a:pt x="1842" y="384"/>
                    </a:lnTo>
                    <a:lnTo>
                      <a:pt x="1848" y="384"/>
                    </a:lnTo>
                    <a:lnTo>
                      <a:pt x="1854" y="384"/>
                    </a:lnTo>
                    <a:lnTo>
                      <a:pt x="1860" y="384"/>
                    </a:lnTo>
                    <a:lnTo>
                      <a:pt x="1866" y="390"/>
                    </a:lnTo>
                    <a:lnTo>
                      <a:pt x="1872" y="390"/>
                    </a:lnTo>
                    <a:lnTo>
                      <a:pt x="1878" y="390"/>
                    </a:lnTo>
                    <a:lnTo>
                      <a:pt x="1878" y="396"/>
                    </a:lnTo>
                    <a:lnTo>
                      <a:pt x="1884" y="396"/>
                    </a:lnTo>
                    <a:lnTo>
                      <a:pt x="1890" y="396"/>
                    </a:lnTo>
                    <a:lnTo>
                      <a:pt x="1896" y="396"/>
                    </a:lnTo>
                    <a:lnTo>
                      <a:pt x="1902" y="402"/>
                    </a:lnTo>
                    <a:lnTo>
                      <a:pt x="1908" y="402"/>
                    </a:lnTo>
                    <a:lnTo>
                      <a:pt x="1914" y="402"/>
                    </a:lnTo>
                    <a:lnTo>
                      <a:pt x="1920" y="402"/>
                    </a:lnTo>
                    <a:lnTo>
                      <a:pt x="1926" y="402"/>
                    </a:lnTo>
                    <a:lnTo>
                      <a:pt x="1926" y="396"/>
                    </a:lnTo>
                    <a:lnTo>
                      <a:pt x="1932" y="396"/>
                    </a:lnTo>
                    <a:lnTo>
                      <a:pt x="1932" y="390"/>
                    </a:lnTo>
                    <a:lnTo>
                      <a:pt x="1938" y="390"/>
                    </a:lnTo>
                    <a:lnTo>
                      <a:pt x="1938" y="384"/>
                    </a:lnTo>
                    <a:lnTo>
                      <a:pt x="1944" y="384"/>
                    </a:lnTo>
                    <a:lnTo>
                      <a:pt x="1944" y="378"/>
                    </a:lnTo>
                    <a:lnTo>
                      <a:pt x="1950" y="378"/>
                    </a:lnTo>
                    <a:lnTo>
                      <a:pt x="1950" y="372"/>
                    </a:lnTo>
                    <a:lnTo>
                      <a:pt x="1950" y="366"/>
                    </a:lnTo>
                    <a:lnTo>
                      <a:pt x="1956" y="366"/>
                    </a:lnTo>
                    <a:lnTo>
                      <a:pt x="1956" y="360"/>
                    </a:lnTo>
                    <a:lnTo>
                      <a:pt x="1956" y="354"/>
                    </a:lnTo>
                    <a:lnTo>
                      <a:pt x="1962" y="354"/>
                    </a:lnTo>
                    <a:lnTo>
                      <a:pt x="1962" y="348"/>
                    </a:lnTo>
                    <a:lnTo>
                      <a:pt x="1968" y="348"/>
                    </a:lnTo>
                    <a:lnTo>
                      <a:pt x="1968" y="342"/>
                    </a:lnTo>
                    <a:lnTo>
                      <a:pt x="1968" y="336"/>
                    </a:lnTo>
                    <a:lnTo>
                      <a:pt x="1974" y="336"/>
                    </a:lnTo>
                    <a:lnTo>
                      <a:pt x="1974" y="330"/>
                    </a:lnTo>
                    <a:lnTo>
                      <a:pt x="1974" y="324"/>
                    </a:lnTo>
                    <a:lnTo>
                      <a:pt x="1980" y="324"/>
                    </a:lnTo>
                    <a:lnTo>
                      <a:pt x="1980" y="318"/>
                    </a:lnTo>
                    <a:lnTo>
                      <a:pt x="1980" y="312"/>
                    </a:lnTo>
                    <a:lnTo>
                      <a:pt x="1986" y="312"/>
                    </a:lnTo>
                    <a:lnTo>
                      <a:pt x="1986" y="306"/>
                    </a:lnTo>
                    <a:lnTo>
                      <a:pt x="1986" y="300"/>
                    </a:lnTo>
                    <a:lnTo>
                      <a:pt x="1992" y="300"/>
                    </a:lnTo>
                    <a:lnTo>
                      <a:pt x="1992" y="294"/>
                    </a:lnTo>
                    <a:lnTo>
                      <a:pt x="1992" y="288"/>
                    </a:lnTo>
                    <a:lnTo>
                      <a:pt x="1998" y="288"/>
                    </a:lnTo>
                    <a:lnTo>
                      <a:pt x="1998" y="282"/>
                    </a:lnTo>
                    <a:lnTo>
                      <a:pt x="2004" y="282"/>
                    </a:lnTo>
                    <a:lnTo>
                      <a:pt x="2004" y="276"/>
                    </a:lnTo>
                    <a:lnTo>
                      <a:pt x="2010" y="276"/>
                    </a:lnTo>
                    <a:lnTo>
                      <a:pt x="2010" y="282"/>
                    </a:lnTo>
                    <a:lnTo>
                      <a:pt x="2016" y="282"/>
                    </a:lnTo>
                    <a:lnTo>
                      <a:pt x="2022" y="282"/>
                    </a:lnTo>
                    <a:lnTo>
                      <a:pt x="2022" y="288"/>
                    </a:lnTo>
                    <a:lnTo>
                      <a:pt x="2028" y="288"/>
                    </a:lnTo>
                    <a:lnTo>
                      <a:pt x="2028" y="294"/>
                    </a:lnTo>
                    <a:lnTo>
                      <a:pt x="2034" y="294"/>
                    </a:lnTo>
                    <a:lnTo>
                      <a:pt x="2040" y="294"/>
                    </a:lnTo>
                    <a:lnTo>
                      <a:pt x="2040" y="300"/>
                    </a:lnTo>
                    <a:lnTo>
                      <a:pt x="2046" y="300"/>
                    </a:lnTo>
                    <a:lnTo>
                      <a:pt x="2046" y="306"/>
                    </a:lnTo>
                    <a:lnTo>
                      <a:pt x="2052" y="306"/>
                    </a:lnTo>
                    <a:lnTo>
                      <a:pt x="2058" y="306"/>
                    </a:lnTo>
                    <a:lnTo>
                      <a:pt x="2058" y="312"/>
                    </a:lnTo>
                    <a:lnTo>
                      <a:pt x="2064" y="312"/>
                    </a:lnTo>
                    <a:lnTo>
                      <a:pt x="2070" y="318"/>
                    </a:lnTo>
                    <a:lnTo>
                      <a:pt x="2076" y="318"/>
                    </a:lnTo>
                    <a:lnTo>
                      <a:pt x="2076" y="324"/>
                    </a:lnTo>
                    <a:lnTo>
                      <a:pt x="2082" y="324"/>
                    </a:lnTo>
                    <a:lnTo>
                      <a:pt x="2088" y="324"/>
                    </a:lnTo>
                    <a:lnTo>
                      <a:pt x="2088" y="330"/>
                    </a:lnTo>
                    <a:lnTo>
                      <a:pt x="2094" y="330"/>
                    </a:lnTo>
                    <a:lnTo>
                      <a:pt x="2100" y="330"/>
                    </a:lnTo>
                    <a:lnTo>
                      <a:pt x="2100" y="336"/>
                    </a:lnTo>
                    <a:lnTo>
                      <a:pt x="2106" y="336"/>
                    </a:lnTo>
                    <a:lnTo>
                      <a:pt x="2112" y="336"/>
                    </a:lnTo>
                    <a:lnTo>
                      <a:pt x="2112" y="342"/>
                    </a:lnTo>
                    <a:lnTo>
                      <a:pt x="2118" y="342"/>
                    </a:lnTo>
                    <a:lnTo>
                      <a:pt x="2124" y="342"/>
                    </a:lnTo>
                    <a:lnTo>
                      <a:pt x="2124" y="348"/>
                    </a:lnTo>
                    <a:lnTo>
                      <a:pt x="2130" y="348"/>
                    </a:lnTo>
                    <a:lnTo>
                      <a:pt x="2136" y="348"/>
                    </a:lnTo>
                    <a:lnTo>
                      <a:pt x="2136" y="354"/>
                    </a:lnTo>
                    <a:lnTo>
                      <a:pt x="2142" y="354"/>
                    </a:lnTo>
                    <a:lnTo>
                      <a:pt x="2148" y="354"/>
                    </a:lnTo>
                    <a:lnTo>
                      <a:pt x="2148" y="360"/>
                    </a:lnTo>
                    <a:lnTo>
                      <a:pt x="2154" y="360"/>
                    </a:lnTo>
                    <a:lnTo>
                      <a:pt x="2160" y="360"/>
                    </a:lnTo>
                    <a:lnTo>
                      <a:pt x="2160" y="366"/>
                    </a:lnTo>
                    <a:lnTo>
                      <a:pt x="2166" y="366"/>
                    </a:lnTo>
                    <a:lnTo>
                      <a:pt x="2172" y="366"/>
                    </a:lnTo>
                    <a:lnTo>
                      <a:pt x="2178" y="372"/>
                    </a:lnTo>
                    <a:lnTo>
                      <a:pt x="2184" y="372"/>
                    </a:lnTo>
                    <a:lnTo>
                      <a:pt x="2190" y="372"/>
                    </a:lnTo>
                    <a:lnTo>
                      <a:pt x="2190" y="378"/>
                    </a:lnTo>
                    <a:lnTo>
                      <a:pt x="2196" y="378"/>
                    </a:lnTo>
                    <a:lnTo>
                      <a:pt x="2202" y="378"/>
                    </a:lnTo>
                    <a:lnTo>
                      <a:pt x="2208" y="384"/>
                    </a:lnTo>
                    <a:lnTo>
                      <a:pt x="2214" y="384"/>
                    </a:lnTo>
                    <a:lnTo>
                      <a:pt x="2220" y="384"/>
                    </a:lnTo>
                    <a:lnTo>
                      <a:pt x="2220" y="390"/>
                    </a:lnTo>
                    <a:lnTo>
                      <a:pt x="2226" y="390"/>
                    </a:lnTo>
                    <a:lnTo>
                      <a:pt x="2232" y="390"/>
                    </a:lnTo>
                    <a:lnTo>
                      <a:pt x="2238" y="390"/>
                    </a:lnTo>
                    <a:lnTo>
                      <a:pt x="2244" y="396"/>
                    </a:lnTo>
                    <a:lnTo>
                      <a:pt x="2250" y="396"/>
                    </a:lnTo>
                    <a:lnTo>
                      <a:pt x="2256" y="396"/>
                    </a:lnTo>
                    <a:lnTo>
                      <a:pt x="2262" y="396"/>
                    </a:lnTo>
                    <a:lnTo>
                      <a:pt x="2262" y="402"/>
                    </a:lnTo>
                    <a:lnTo>
                      <a:pt x="2268" y="402"/>
                    </a:lnTo>
                    <a:lnTo>
                      <a:pt x="2274" y="402"/>
                    </a:lnTo>
                    <a:lnTo>
                      <a:pt x="2280" y="402"/>
                    </a:lnTo>
                    <a:lnTo>
                      <a:pt x="2286" y="402"/>
                    </a:lnTo>
                    <a:lnTo>
                      <a:pt x="2292" y="402"/>
                    </a:lnTo>
                    <a:lnTo>
                      <a:pt x="2298" y="402"/>
                    </a:lnTo>
                    <a:lnTo>
                      <a:pt x="2298" y="396"/>
                    </a:lnTo>
                    <a:lnTo>
                      <a:pt x="2304" y="396"/>
                    </a:lnTo>
                    <a:lnTo>
                      <a:pt x="2310" y="396"/>
                    </a:lnTo>
                    <a:lnTo>
                      <a:pt x="2316" y="396"/>
                    </a:lnTo>
                    <a:lnTo>
                      <a:pt x="2316" y="390"/>
                    </a:lnTo>
                    <a:lnTo>
                      <a:pt x="2322" y="390"/>
                    </a:lnTo>
                    <a:lnTo>
                      <a:pt x="2328" y="390"/>
                    </a:lnTo>
                    <a:lnTo>
                      <a:pt x="2334" y="390"/>
                    </a:lnTo>
                    <a:lnTo>
                      <a:pt x="2340" y="384"/>
                    </a:lnTo>
                    <a:lnTo>
                      <a:pt x="2346" y="384"/>
                    </a:lnTo>
                    <a:lnTo>
                      <a:pt x="2352" y="384"/>
                    </a:lnTo>
                    <a:lnTo>
                      <a:pt x="2352" y="378"/>
                    </a:lnTo>
                    <a:lnTo>
                      <a:pt x="2358" y="378"/>
                    </a:lnTo>
                    <a:lnTo>
                      <a:pt x="2364" y="378"/>
                    </a:lnTo>
                    <a:lnTo>
                      <a:pt x="2370" y="378"/>
                    </a:lnTo>
                    <a:lnTo>
                      <a:pt x="2370" y="372"/>
                    </a:lnTo>
                    <a:lnTo>
                      <a:pt x="2376" y="372"/>
                    </a:lnTo>
                    <a:lnTo>
                      <a:pt x="2382" y="372"/>
                    </a:lnTo>
                    <a:lnTo>
                      <a:pt x="2388" y="366"/>
                    </a:lnTo>
                    <a:lnTo>
                      <a:pt x="2394" y="366"/>
                    </a:lnTo>
                    <a:lnTo>
                      <a:pt x="2400" y="366"/>
                    </a:lnTo>
                    <a:lnTo>
                      <a:pt x="2400" y="360"/>
                    </a:lnTo>
                    <a:lnTo>
                      <a:pt x="2406" y="360"/>
                    </a:lnTo>
                    <a:lnTo>
                      <a:pt x="2412" y="360"/>
                    </a:lnTo>
                    <a:lnTo>
                      <a:pt x="2412" y="354"/>
                    </a:lnTo>
                    <a:lnTo>
                      <a:pt x="2418" y="354"/>
                    </a:lnTo>
                    <a:lnTo>
                      <a:pt x="2424" y="354"/>
                    </a:lnTo>
                    <a:lnTo>
                      <a:pt x="2424" y="348"/>
                    </a:lnTo>
                    <a:lnTo>
                      <a:pt x="2430" y="348"/>
                    </a:lnTo>
                    <a:lnTo>
                      <a:pt x="2436" y="348"/>
                    </a:lnTo>
                    <a:lnTo>
                      <a:pt x="2436" y="342"/>
                    </a:lnTo>
                    <a:lnTo>
                      <a:pt x="2442" y="342"/>
                    </a:lnTo>
                    <a:lnTo>
                      <a:pt x="2448" y="342"/>
                    </a:lnTo>
                    <a:lnTo>
                      <a:pt x="2454" y="336"/>
                    </a:lnTo>
                    <a:lnTo>
                      <a:pt x="2460" y="336"/>
                    </a:lnTo>
                    <a:lnTo>
                      <a:pt x="2460" y="330"/>
                    </a:lnTo>
                    <a:lnTo>
                      <a:pt x="2466" y="330"/>
                    </a:lnTo>
                    <a:lnTo>
                      <a:pt x="2472" y="330"/>
                    </a:lnTo>
                    <a:lnTo>
                      <a:pt x="2472" y="324"/>
                    </a:lnTo>
                    <a:lnTo>
                      <a:pt x="2478" y="324"/>
                    </a:lnTo>
                    <a:lnTo>
                      <a:pt x="2484" y="324"/>
                    </a:lnTo>
                    <a:lnTo>
                      <a:pt x="2484" y="318"/>
                    </a:lnTo>
                    <a:lnTo>
                      <a:pt x="2490" y="318"/>
                    </a:lnTo>
                    <a:lnTo>
                      <a:pt x="2496" y="318"/>
                    </a:lnTo>
                    <a:lnTo>
                      <a:pt x="2496" y="312"/>
                    </a:lnTo>
                    <a:lnTo>
                      <a:pt x="2502" y="312"/>
                    </a:lnTo>
                    <a:lnTo>
                      <a:pt x="2508" y="306"/>
                    </a:lnTo>
                    <a:lnTo>
                      <a:pt x="2514" y="306"/>
                    </a:lnTo>
                    <a:lnTo>
                      <a:pt x="2514" y="300"/>
                    </a:lnTo>
                    <a:lnTo>
                      <a:pt x="2520" y="300"/>
                    </a:lnTo>
                    <a:lnTo>
                      <a:pt x="2526" y="300"/>
                    </a:lnTo>
                    <a:lnTo>
                      <a:pt x="2526" y="294"/>
                    </a:lnTo>
                    <a:lnTo>
                      <a:pt x="2532" y="294"/>
                    </a:lnTo>
                    <a:lnTo>
                      <a:pt x="2532" y="288"/>
                    </a:lnTo>
                    <a:lnTo>
                      <a:pt x="2538" y="288"/>
                    </a:lnTo>
                    <a:lnTo>
                      <a:pt x="2544" y="288"/>
                    </a:lnTo>
                    <a:lnTo>
                      <a:pt x="2544" y="282"/>
                    </a:lnTo>
                    <a:lnTo>
                      <a:pt x="2550" y="282"/>
                    </a:lnTo>
                    <a:lnTo>
                      <a:pt x="2556" y="282"/>
                    </a:lnTo>
                    <a:lnTo>
                      <a:pt x="2562" y="282"/>
                    </a:lnTo>
                    <a:lnTo>
                      <a:pt x="2562" y="288"/>
                    </a:lnTo>
                    <a:lnTo>
                      <a:pt x="2568" y="288"/>
                    </a:lnTo>
                    <a:lnTo>
                      <a:pt x="2568" y="294"/>
                    </a:lnTo>
                    <a:lnTo>
                      <a:pt x="2568" y="300"/>
                    </a:lnTo>
                    <a:lnTo>
                      <a:pt x="2574" y="300"/>
                    </a:lnTo>
                    <a:lnTo>
                      <a:pt x="2574" y="306"/>
                    </a:lnTo>
                    <a:lnTo>
                      <a:pt x="2580" y="312"/>
                    </a:lnTo>
                    <a:lnTo>
                      <a:pt x="2580" y="318"/>
                    </a:lnTo>
                    <a:lnTo>
                      <a:pt x="2586" y="318"/>
                    </a:lnTo>
                    <a:lnTo>
                      <a:pt x="2586" y="324"/>
                    </a:lnTo>
                    <a:lnTo>
                      <a:pt x="2592" y="324"/>
                    </a:lnTo>
                    <a:lnTo>
                      <a:pt x="2592" y="330"/>
                    </a:lnTo>
                    <a:lnTo>
                      <a:pt x="2592" y="336"/>
                    </a:lnTo>
                    <a:lnTo>
                      <a:pt x="2598" y="336"/>
                    </a:lnTo>
                    <a:lnTo>
                      <a:pt x="2598" y="342"/>
                    </a:lnTo>
                    <a:lnTo>
                      <a:pt x="2604" y="342"/>
                    </a:lnTo>
                    <a:lnTo>
                      <a:pt x="2604" y="348"/>
                    </a:lnTo>
                    <a:lnTo>
                      <a:pt x="2610" y="348"/>
                    </a:lnTo>
                    <a:lnTo>
                      <a:pt x="2610" y="354"/>
                    </a:lnTo>
                    <a:lnTo>
                      <a:pt x="2610" y="360"/>
                    </a:lnTo>
                    <a:lnTo>
                      <a:pt x="2616" y="360"/>
                    </a:lnTo>
                    <a:lnTo>
                      <a:pt x="2616" y="366"/>
                    </a:lnTo>
                    <a:lnTo>
                      <a:pt x="2622" y="366"/>
                    </a:lnTo>
                    <a:lnTo>
                      <a:pt x="2622" y="372"/>
                    </a:lnTo>
                    <a:lnTo>
                      <a:pt x="2628" y="372"/>
                    </a:lnTo>
                    <a:lnTo>
                      <a:pt x="2634" y="372"/>
                    </a:lnTo>
                    <a:lnTo>
                      <a:pt x="2640" y="372"/>
                    </a:lnTo>
                    <a:lnTo>
                      <a:pt x="2646" y="372"/>
                    </a:lnTo>
                    <a:lnTo>
                      <a:pt x="2646" y="366"/>
                    </a:lnTo>
                    <a:lnTo>
                      <a:pt x="2652" y="366"/>
                    </a:lnTo>
                    <a:lnTo>
                      <a:pt x="2652" y="360"/>
                    </a:lnTo>
                    <a:lnTo>
                      <a:pt x="2658" y="360"/>
                    </a:lnTo>
                    <a:lnTo>
                      <a:pt x="2658" y="354"/>
                    </a:lnTo>
                    <a:lnTo>
                      <a:pt x="2658" y="348"/>
                    </a:lnTo>
                    <a:lnTo>
                      <a:pt x="2664" y="348"/>
                    </a:lnTo>
                    <a:lnTo>
                      <a:pt x="2664" y="342"/>
                    </a:lnTo>
                    <a:lnTo>
                      <a:pt x="2670" y="342"/>
                    </a:lnTo>
                    <a:lnTo>
                      <a:pt x="2670" y="336"/>
                    </a:lnTo>
                    <a:lnTo>
                      <a:pt x="2676" y="336"/>
                    </a:lnTo>
                    <a:lnTo>
                      <a:pt x="2676" y="330"/>
                    </a:lnTo>
                    <a:lnTo>
                      <a:pt x="2676" y="324"/>
                    </a:lnTo>
                    <a:lnTo>
                      <a:pt x="2682" y="324"/>
                    </a:lnTo>
                    <a:lnTo>
                      <a:pt x="2682" y="318"/>
                    </a:lnTo>
                    <a:lnTo>
                      <a:pt x="2688" y="318"/>
                    </a:lnTo>
                    <a:lnTo>
                      <a:pt x="2688" y="312"/>
                    </a:lnTo>
                    <a:lnTo>
                      <a:pt x="2694" y="306"/>
                    </a:lnTo>
                    <a:lnTo>
                      <a:pt x="2694" y="300"/>
                    </a:lnTo>
                    <a:lnTo>
                      <a:pt x="2700" y="300"/>
                    </a:lnTo>
                    <a:lnTo>
                      <a:pt x="2700" y="294"/>
                    </a:lnTo>
                    <a:lnTo>
                      <a:pt x="2700" y="288"/>
                    </a:lnTo>
                    <a:lnTo>
                      <a:pt x="2706" y="288"/>
                    </a:lnTo>
                    <a:lnTo>
                      <a:pt x="2706" y="282"/>
                    </a:lnTo>
                    <a:lnTo>
                      <a:pt x="2712" y="282"/>
                    </a:lnTo>
                    <a:lnTo>
                      <a:pt x="2718" y="282"/>
                    </a:lnTo>
                    <a:lnTo>
                      <a:pt x="2724" y="282"/>
                    </a:lnTo>
                    <a:lnTo>
                      <a:pt x="2724" y="288"/>
                    </a:lnTo>
                    <a:lnTo>
                      <a:pt x="2730" y="288"/>
                    </a:lnTo>
                    <a:lnTo>
                      <a:pt x="2736" y="288"/>
                    </a:lnTo>
                    <a:lnTo>
                      <a:pt x="2736" y="294"/>
                    </a:lnTo>
                    <a:lnTo>
                      <a:pt x="2742" y="294"/>
                    </a:lnTo>
                    <a:lnTo>
                      <a:pt x="2742" y="300"/>
                    </a:lnTo>
                    <a:lnTo>
                      <a:pt x="2748" y="300"/>
                    </a:lnTo>
                    <a:lnTo>
                      <a:pt x="2754" y="300"/>
                    </a:lnTo>
                    <a:lnTo>
                      <a:pt x="2754" y="306"/>
                    </a:lnTo>
                    <a:lnTo>
                      <a:pt x="2760" y="306"/>
                    </a:lnTo>
                    <a:lnTo>
                      <a:pt x="2766" y="312"/>
                    </a:lnTo>
                    <a:lnTo>
                      <a:pt x="2772" y="312"/>
                    </a:lnTo>
                    <a:lnTo>
                      <a:pt x="2772" y="318"/>
                    </a:lnTo>
                    <a:lnTo>
                      <a:pt x="2778" y="318"/>
                    </a:lnTo>
                    <a:lnTo>
                      <a:pt x="2784" y="318"/>
                    </a:lnTo>
                    <a:lnTo>
                      <a:pt x="2784" y="324"/>
                    </a:lnTo>
                    <a:lnTo>
                      <a:pt x="2790" y="324"/>
                    </a:lnTo>
                    <a:lnTo>
                      <a:pt x="2796" y="324"/>
                    </a:lnTo>
                    <a:lnTo>
                      <a:pt x="2796" y="330"/>
                    </a:lnTo>
                    <a:lnTo>
                      <a:pt x="2802" y="330"/>
                    </a:lnTo>
                    <a:lnTo>
                      <a:pt x="2808" y="330"/>
                    </a:lnTo>
                    <a:lnTo>
                      <a:pt x="2808" y="336"/>
                    </a:lnTo>
                    <a:lnTo>
                      <a:pt x="2814" y="336"/>
                    </a:lnTo>
                    <a:lnTo>
                      <a:pt x="2820" y="342"/>
                    </a:lnTo>
                    <a:lnTo>
                      <a:pt x="2826" y="342"/>
                    </a:lnTo>
                    <a:lnTo>
                      <a:pt x="2832" y="342"/>
                    </a:lnTo>
                    <a:lnTo>
                      <a:pt x="2832" y="348"/>
                    </a:lnTo>
                    <a:lnTo>
                      <a:pt x="2838" y="348"/>
                    </a:lnTo>
                    <a:lnTo>
                      <a:pt x="2844" y="348"/>
                    </a:lnTo>
                    <a:lnTo>
                      <a:pt x="2844" y="354"/>
                    </a:lnTo>
                    <a:lnTo>
                      <a:pt x="2850" y="354"/>
                    </a:lnTo>
                    <a:lnTo>
                      <a:pt x="2856" y="354"/>
                    </a:lnTo>
                    <a:lnTo>
                      <a:pt x="2856" y="360"/>
                    </a:lnTo>
                    <a:lnTo>
                      <a:pt x="2862" y="360"/>
                    </a:lnTo>
                    <a:lnTo>
                      <a:pt x="2868" y="360"/>
                    </a:lnTo>
                    <a:lnTo>
                      <a:pt x="2868" y="366"/>
                    </a:lnTo>
                    <a:lnTo>
                      <a:pt x="2874" y="366"/>
                    </a:lnTo>
                    <a:lnTo>
                      <a:pt x="2880" y="366"/>
                    </a:lnTo>
                    <a:lnTo>
                      <a:pt x="2886" y="372"/>
                    </a:lnTo>
                    <a:lnTo>
                      <a:pt x="2892" y="372"/>
                    </a:lnTo>
                    <a:lnTo>
                      <a:pt x="2898" y="372"/>
                    </a:lnTo>
                    <a:lnTo>
                      <a:pt x="2898" y="378"/>
                    </a:lnTo>
                    <a:lnTo>
                      <a:pt x="2904" y="378"/>
                    </a:lnTo>
                    <a:lnTo>
                      <a:pt x="2910" y="378"/>
                    </a:lnTo>
                    <a:lnTo>
                      <a:pt x="2916" y="378"/>
                    </a:lnTo>
                    <a:lnTo>
                      <a:pt x="2916" y="384"/>
                    </a:lnTo>
                    <a:lnTo>
                      <a:pt x="2922" y="384"/>
                    </a:lnTo>
                    <a:lnTo>
                      <a:pt x="2928" y="384"/>
                    </a:lnTo>
                    <a:lnTo>
                      <a:pt x="2934" y="390"/>
                    </a:lnTo>
                    <a:lnTo>
                      <a:pt x="2940" y="390"/>
                    </a:lnTo>
                    <a:lnTo>
                      <a:pt x="2946" y="390"/>
                    </a:lnTo>
                    <a:lnTo>
                      <a:pt x="2952" y="390"/>
                    </a:lnTo>
                    <a:lnTo>
                      <a:pt x="2952" y="396"/>
                    </a:lnTo>
                    <a:lnTo>
                      <a:pt x="2958" y="396"/>
                    </a:lnTo>
                    <a:lnTo>
                      <a:pt x="2964" y="396"/>
                    </a:lnTo>
                    <a:lnTo>
                      <a:pt x="2970" y="396"/>
                    </a:lnTo>
                    <a:lnTo>
                      <a:pt x="2970" y="402"/>
                    </a:lnTo>
                    <a:lnTo>
                      <a:pt x="2976" y="402"/>
                    </a:lnTo>
                    <a:lnTo>
                      <a:pt x="2982" y="402"/>
                    </a:lnTo>
                    <a:lnTo>
                      <a:pt x="2988" y="402"/>
                    </a:lnTo>
                    <a:lnTo>
                      <a:pt x="2994" y="402"/>
                    </a:lnTo>
                    <a:lnTo>
                      <a:pt x="3000" y="402"/>
                    </a:lnTo>
                    <a:lnTo>
                      <a:pt x="3006" y="402"/>
                    </a:lnTo>
                    <a:lnTo>
                      <a:pt x="3006" y="396"/>
                    </a:lnTo>
                    <a:lnTo>
                      <a:pt x="3012" y="396"/>
                    </a:lnTo>
                    <a:lnTo>
                      <a:pt x="3018" y="396"/>
                    </a:lnTo>
                    <a:lnTo>
                      <a:pt x="3024" y="396"/>
                    </a:lnTo>
                    <a:lnTo>
                      <a:pt x="3030" y="390"/>
                    </a:lnTo>
                    <a:lnTo>
                      <a:pt x="3036" y="390"/>
                    </a:lnTo>
                    <a:lnTo>
                      <a:pt x="3042" y="390"/>
                    </a:lnTo>
                    <a:lnTo>
                      <a:pt x="3048" y="390"/>
                    </a:lnTo>
                    <a:lnTo>
                      <a:pt x="3048" y="384"/>
                    </a:lnTo>
                    <a:lnTo>
                      <a:pt x="3054" y="384"/>
                    </a:lnTo>
                    <a:lnTo>
                      <a:pt x="3060" y="384"/>
                    </a:lnTo>
                    <a:lnTo>
                      <a:pt x="3066" y="378"/>
                    </a:lnTo>
                    <a:lnTo>
                      <a:pt x="3072" y="378"/>
                    </a:lnTo>
                    <a:lnTo>
                      <a:pt x="3078" y="378"/>
                    </a:lnTo>
                    <a:lnTo>
                      <a:pt x="3078" y="372"/>
                    </a:lnTo>
                    <a:lnTo>
                      <a:pt x="3084" y="372"/>
                    </a:lnTo>
                    <a:lnTo>
                      <a:pt x="3090" y="372"/>
                    </a:lnTo>
                    <a:lnTo>
                      <a:pt x="3096" y="366"/>
                    </a:lnTo>
                    <a:lnTo>
                      <a:pt x="3102" y="366"/>
                    </a:lnTo>
                    <a:lnTo>
                      <a:pt x="3108" y="366"/>
                    </a:lnTo>
                    <a:lnTo>
                      <a:pt x="3108" y="360"/>
                    </a:lnTo>
                    <a:lnTo>
                      <a:pt x="3114" y="360"/>
                    </a:lnTo>
                    <a:lnTo>
                      <a:pt x="3120" y="360"/>
                    </a:lnTo>
                    <a:lnTo>
                      <a:pt x="3120" y="354"/>
                    </a:lnTo>
                    <a:lnTo>
                      <a:pt x="3126" y="354"/>
                    </a:lnTo>
                    <a:lnTo>
                      <a:pt x="3132" y="354"/>
                    </a:lnTo>
                    <a:lnTo>
                      <a:pt x="3132" y="348"/>
                    </a:lnTo>
                    <a:lnTo>
                      <a:pt x="3138" y="348"/>
                    </a:lnTo>
                    <a:lnTo>
                      <a:pt x="3144" y="348"/>
                    </a:lnTo>
                    <a:lnTo>
                      <a:pt x="3144" y="342"/>
                    </a:lnTo>
                    <a:lnTo>
                      <a:pt x="3150" y="342"/>
                    </a:lnTo>
                    <a:lnTo>
                      <a:pt x="3156" y="342"/>
                    </a:lnTo>
                    <a:lnTo>
                      <a:pt x="3156" y="336"/>
                    </a:lnTo>
                    <a:lnTo>
                      <a:pt x="3162" y="336"/>
                    </a:lnTo>
                    <a:lnTo>
                      <a:pt x="3168" y="336"/>
                    </a:lnTo>
                    <a:lnTo>
                      <a:pt x="3168" y="330"/>
                    </a:lnTo>
                    <a:lnTo>
                      <a:pt x="3174" y="330"/>
                    </a:lnTo>
                    <a:lnTo>
                      <a:pt x="3180" y="330"/>
                    </a:lnTo>
                    <a:lnTo>
                      <a:pt x="3180" y="324"/>
                    </a:lnTo>
                    <a:lnTo>
                      <a:pt x="3186" y="324"/>
                    </a:lnTo>
                    <a:lnTo>
                      <a:pt x="3192" y="324"/>
                    </a:lnTo>
                    <a:lnTo>
                      <a:pt x="3192" y="318"/>
                    </a:lnTo>
                    <a:lnTo>
                      <a:pt x="3198" y="318"/>
                    </a:lnTo>
                    <a:lnTo>
                      <a:pt x="3204" y="312"/>
                    </a:lnTo>
                    <a:lnTo>
                      <a:pt x="3210" y="312"/>
                    </a:lnTo>
                    <a:lnTo>
                      <a:pt x="3210" y="306"/>
                    </a:lnTo>
                    <a:lnTo>
                      <a:pt x="3216" y="306"/>
                    </a:lnTo>
                    <a:lnTo>
                      <a:pt x="3222" y="306"/>
                    </a:lnTo>
                    <a:lnTo>
                      <a:pt x="3222" y="300"/>
                    </a:lnTo>
                    <a:lnTo>
                      <a:pt x="3228" y="300"/>
                    </a:lnTo>
                    <a:lnTo>
                      <a:pt x="3228" y="294"/>
                    </a:lnTo>
                    <a:lnTo>
                      <a:pt x="3234" y="294"/>
                    </a:lnTo>
                    <a:lnTo>
                      <a:pt x="3240" y="294"/>
                    </a:lnTo>
                    <a:lnTo>
                      <a:pt x="3240" y="288"/>
                    </a:lnTo>
                    <a:lnTo>
                      <a:pt x="3246" y="288"/>
                    </a:lnTo>
                    <a:lnTo>
                      <a:pt x="3246" y="282"/>
                    </a:lnTo>
                    <a:lnTo>
                      <a:pt x="3252" y="282"/>
                    </a:lnTo>
                    <a:lnTo>
                      <a:pt x="3258" y="282"/>
                    </a:lnTo>
                    <a:lnTo>
                      <a:pt x="3258" y="276"/>
                    </a:lnTo>
                    <a:lnTo>
                      <a:pt x="3264" y="276"/>
                    </a:lnTo>
                    <a:lnTo>
                      <a:pt x="3264" y="282"/>
                    </a:lnTo>
                    <a:lnTo>
                      <a:pt x="3270" y="282"/>
                    </a:lnTo>
                    <a:lnTo>
                      <a:pt x="3270" y="288"/>
                    </a:lnTo>
                    <a:lnTo>
                      <a:pt x="3276" y="288"/>
                    </a:lnTo>
                    <a:lnTo>
                      <a:pt x="3276" y="294"/>
                    </a:lnTo>
                    <a:lnTo>
                      <a:pt x="3276" y="300"/>
                    </a:lnTo>
                    <a:lnTo>
                      <a:pt x="3282" y="300"/>
                    </a:lnTo>
                    <a:lnTo>
                      <a:pt x="3282" y="306"/>
                    </a:lnTo>
                    <a:lnTo>
                      <a:pt x="3282" y="312"/>
                    </a:lnTo>
                    <a:lnTo>
                      <a:pt x="3288" y="312"/>
                    </a:lnTo>
                    <a:lnTo>
                      <a:pt x="3288" y="318"/>
                    </a:lnTo>
                    <a:lnTo>
                      <a:pt x="3288" y="324"/>
                    </a:lnTo>
                    <a:lnTo>
                      <a:pt x="3294" y="324"/>
                    </a:lnTo>
                    <a:lnTo>
                      <a:pt x="3294" y="330"/>
                    </a:lnTo>
                    <a:lnTo>
                      <a:pt x="3294" y="336"/>
                    </a:lnTo>
                    <a:lnTo>
                      <a:pt x="3300" y="336"/>
                    </a:lnTo>
                    <a:lnTo>
                      <a:pt x="3300" y="342"/>
                    </a:lnTo>
                    <a:lnTo>
                      <a:pt x="3300" y="348"/>
                    </a:lnTo>
                    <a:lnTo>
                      <a:pt x="3306" y="348"/>
                    </a:lnTo>
                    <a:lnTo>
                      <a:pt x="3306" y="354"/>
                    </a:lnTo>
                    <a:lnTo>
                      <a:pt x="3312" y="354"/>
                    </a:lnTo>
                    <a:lnTo>
                      <a:pt x="3312" y="360"/>
                    </a:lnTo>
                    <a:lnTo>
                      <a:pt x="3312" y="366"/>
                    </a:lnTo>
                    <a:lnTo>
                      <a:pt x="3318" y="366"/>
                    </a:lnTo>
                    <a:lnTo>
                      <a:pt x="3318" y="372"/>
                    </a:lnTo>
                    <a:lnTo>
                      <a:pt x="3318" y="378"/>
                    </a:lnTo>
                    <a:lnTo>
                      <a:pt x="3324" y="378"/>
                    </a:lnTo>
                    <a:lnTo>
                      <a:pt x="3324" y="384"/>
                    </a:lnTo>
                    <a:lnTo>
                      <a:pt x="3330" y="384"/>
                    </a:lnTo>
                    <a:lnTo>
                      <a:pt x="3330" y="390"/>
                    </a:lnTo>
                    <a:lnTo>
                      <a:pt x="3336" y="390"/>
                    </a:lnTo>
                    <a:lnTo>
                      <a:pt x="3336" y="396"/>
                    </a:lnTo>
                    <a:lnTo>
                      <a:pt x="3342" y="396"/>
                    </a:lnTo>
                    <a:lnTo>
                      <a:pt x="3342" y="402"/>
                    </a:lnTo>
                    <a:lnTo>
                      <a:pt x="3348" y="402"/>
                    </a:lnTo>
                    <a:lnTo>
                      <a:pt x="3354" y="402"/>
                    </a:lnTo>
                    <a:lnTo>
                      <a:pt x="3360" y="402"/>
                    </a:lnTo>
                    <a:lnTo>
                      <a:pt x="3366" y="402"/>
                    </a:lnTo>
                    <a:lnTo>
                      <a:pt x="3372" y="396"/>
                    </a:lnTo>
                    <a:lnTo>
                      <a:pt x="3378" y="396"/>
                    </a:lnTo>
                    <a:lnTo>
                      <a:pt x="3384" y="396"/>
                    </a:lnTo>
                    <a:lnTo>
                      <a:pt x="3390" y="396"/>
                    </a:lnTo>
                    <a:lnTo>
                      <a:pt x="3390" y="390"/>
                    </a:lnTo>
                    <a:lnTo>
                      <a:pt x="3396" y="390"/>
                    </a:lnTo>
                    <a:lnTo>
                      <a:pt x="3402" y="390"/>
                    </a:lnTo>
                    <a:lnTo>
                      <a:pt x="3408" y="384"/>
                    </a:lnTo>
                    <a:lnTo>
                      <a:pt x="3414" y="384"/>
                    </a:lnTo>
                    <a:lnTo>
                      <a:pt x="3420" y="384"/>
                    </a:lnTo>
                    <a:lnTo>
                      <a:pt x="3426" y="384"/>
                    </a:lnTo>
                    <a:lnTo>
                      <a:pt x="3432" y="384"/>
                    </a:lnTo>
                    <a:lnTo>
                      <a:pt x="3432" y="390"/>
                    </a:lnTo>
                    <a:lnTo>
                      <a:pt x="3438" y="390"/>
                    </a:lnTo>
                    <a:lnTo>
                      <a:pt x="3444" y="390"/>
                    </a:lnTo>
                    <a:lnTo>
                      <a:pt x="3450" y="390"/>
                    </a:lnTo>
                    <a:lnTo>
                      <a:pt x="3450" y="396"/>
                    </a:lnTo>
                    <a:lnTo>
                      <a:pt x="3456" y="396"/>
                    </a:lnTo>
                    <a:lnTo>
                      <a:pt x="3462" y="396"/>
                    </a:lnTo>
                    <a:lnTo>
                      <a:pt x="3462" y="402"/>
                    </a:lnTo>
                    <a:lnTo>
                      <a:pt x="3468" y="402"/>
                    </a:lnTo>
                    <a:lnTo>
                      <a:pt x="3474" y="402"/>
                    </a:lnTo>
                    <a:lnTo>
                      <a:pt x="3480" y="402"/>
                    </a:lnTo>
                    <a:lnTo>
                      <a:pt x="3480" y="408"/>
                    </a:lnTo>
                    <a:lnTo>
                      <a:pt x="3486" y="408"/>
                    </a:lnTo>
                    <a:lnTo>
                      <a:pt x="3492" y="408"/>
                    </a:lnTo>
                    <a:lnTo>
                      <a:pt x="3498" y="408"/>
                    </a:lnTo>
                    <a:lnTo>
                      <a:pt x="3498" y="414"/>
                    </a:lnTo>
                    <a:lnTo>
                      <a:pt x="3504" y="414"/>
                    </a:lnTo>
                    <a:lnTo>
                      <a:pt x="3510" y="414"/>
                    </a:lnTo>
                    <a:lnTo>
                      <a:pt x="3516" y="414"/>
                    </a:lnTo>
                    <a:lnTo>
                      <a:pt x="3522" y="420"/>
                    </a:lnTo>
                    <a:lnTo>
                      <a:pt x="3528" y="420"/>
                    </a:lnTo>
                    <a:lnTo>
                      <a:pt x="3534" y="420"/>
                    </a:lnTo>
                    <a:lnTo>
                      <a:pt x="3540" y="420"/>
                    </a:lnTo>
                    <a:lnTo>
                      <a:pt x="3546" y="420"/>
                    </a:lnTo>
                    <a:lnTo>
                      <a:pt x="3546" y="426"/>
                    </a:lnTo>
                    <a:lnTo>
                      <a:pt x="3552" y="426"/>
                    </a:lnTo>
                    <a:lnTo>
                      <a:pt x="3558" y="426"/>
                    </a:lnTo>
                    <a:lnTo>
                      <a:pt x="3564" y="426"/>
                    </a:lnTo>
                    <a:lnTo>
                      <a:pt x="3570" y="426"/>
                    </a:lnTo>
                    <a:lnTo>
                      <a:pt x="3576" y="426"/>
                    </a:lnTo>
                    <a:lnTo>
                      <a:pt x="3582" y="426"/>
                    </a:lnTo>
                    <a:lnTo>
                      <a:pt x="3582" y="432"/>
                    </a:lnTo>
                    <a:lnTo>
                      <a:pt x="3588" y="432"/>
                    </a:lnTo>
                    <a:lnTo>
                      <a:pt x="3594" y="432"/>
                    </a:lnTo>
                    <a:lnTo>
                      <a:pt x="3600" y="432"/>
                    </a:lnTo>
                    <a:lnTo>
                      <a:pt x="3606" y="432"/>
                    </a:lnTo>
                    <a:lnTo>
                      <a:pt x="3612" y="432"/>
                    </a:lnTo>
                    <a:lnTo>
                      <a:pt x="3618" y="432"/>
                    </a:lnTo>
                    <a:lnTo>
                      <a:pt x="3624" y="432"/>
                    </a:lnTo>
                    <a:lnTo>
                      <a:pt x="3630" y="432"/>
                    </a:lnTo>
                    <a:lnTo>
                      <a:pt x="3636" y="432"/>
                    </a:lnTo>
                    <a:lnTo>
                      <a:pt x="3642" y="432"/>
                    </a:lnTo>
                    <a:lnTo>
                      <a:pt x="3648" y="432"/>
                    </a:lnTo>
                    <a:lnTo>
                      <a:pt x="3654" y="432"/>
                    </a:lnTo>
                    <a:lnTo>
                      <a:pt x="3660" y="432"/>
                    </a:lnTo>
                    <a:lnTo>
                      <a:pt x="3666" y="432"/>
                    </a:lnTo>
                    <a:lnTo>
                      <a:pt x="3672" y="432"/>
                    </a:lnTo>
                    <a:lnTo>
                      <a:pt x="3678" y="432"/>
                    </a:lnTo>
                    <a:lnTo>
                      <a:pt x="3684" y="432"/>
                    </a:lnTo>
                    <a:lnTo>
                      <a:pt x="3690" y="432"/>
                    </a:lnTo>
                    <a:lnTo>
                      <a:pt x="3690" y="426"/>
                    </a:lnTo>
                    <a:lnTo>
                      <a:pt x="3696" y="426"/>
                    </a:lnTo>
                    <a:lnTo>
                      <a:pt x="3702" y="426"/>
                    </a:lnTo>
                    <a:lnTo>
                      <a:pt x="3708" y="426"/>
                    </a:lnTo>
                    <a:lnTo>
                      <a:pt x="3714" y="426"/>
                    </a:lnTo>
                    <a:lnTo>
                      <a:pt x="3720" y="420"/>
                    </a:lnTo>
                    <a:lnTo>
                      <a:pt x="3726" y="420"/>
                    </a:lnTo>
                    <a:lnTo>
                      <a:pt x="3732" y="420"/>
                    </a:lnTo>
                    <a:lnTo>
                      <a:pt x="3732" y="414"/>
                    </a:lnTo>
                    <a:lnTo>
                      <a:pt x="3738" y="414"/>
                    </a:lnTo>
                    <a:lnTo>
                      <a:pt x="3744" y="414"/>
                    </a:lnTo>
                    <a:lnTo>
                      <a:pt x="3744" y="408"/>
                    </a:lnTo>
                    <a:lnTo>
                      <a:pt x="3750" y="408"/>
                    </a:lnTo>
                    <a:lnTo>
                      <a:pt x="3756" y="408"/>
                    </a:lnTo>
                    <a:lnTo>
                      <a:pt x="3762" y="402"/>
                    </a:lnTo>
                    <a:lnTo>
                      <a:pt x="3768" y="402"/>
                    </a:lnTo>
                    <a:lnTo>
                      <a:pt x="3774" y="396"/>
                    </a:lnTo>
                    <a:lnTo>
                      <a:pt x="3780" y="396"/>
                    </a:lnTo>
                    <a:lnTo>
                      <a:pt x="3780" y="390"/>
                    </a:lnTo>
                    <a:lnTo>
                      <a:pt x="3786" y="390"/>
                    </a:lnTo>
                    <a:lnTo>
                      <a:pt x="3792" y="390"/>
                    </a:lnTo>
                    <a:lnTo>
                      <a:pt x="3792" y="384"/>
                    </a:lnTo>
                    <a:lnTo>
                      <a:pt x="3798" y="384"/>
                    </a:lnTo>
                    <a:lnTo>
                      <a:pt x="3798" y="378"/>
                    </a:lnTo>
                    <a:lnTo>
                      <a:pt x="3804" y="378"/>
                    </a:lnTo>
                    <a:lnTo>
                      <a:pt x="3810" y="378"/>
                    </a:lnTo>
                    <a:lnTo>
                      <a:pt x="3810" y="372"/>
                    </a:lnTo>
                    <a:lnTo>
                      <a:pt x="3816" y="372"/>
                    </a:lnTo>
                    <a:lnTo>
                      <a:pt x="3816" y="366"/>
                    </a:lnTo>
                    <a:lnTo>
                      <a:pt x="3822" y="366"/>
                    </a:lnTo>
                    <a:lnTo>
                      <a:pt x="3828" y="360"/>
                    </a:lnTo>
                    <a:lnTo>
                      <a:pt x="3834" y="360"/>
                    </a:lnTo>
                    <a:lnTo>
                      <a:pt x="3834" y="354"/>
                    </a:lnTo>
                    <a:lnTo>
                      <a:pt x="3840" y="354"/>
                    </a:lnTo>
                    <a:lnTo>
                      <a:pt x="3840" y="348"/>
                    </a:lnTo>
                    <a:lnTo>
                      <a:pt x="3846" y="348"/>
                    </a:lnTo>
                    <a:lnTo>
                      <a:pt x="3846" y="342"/>
                    </a:lnTo>
                    <a:lnTo>
                      <a:pt x="3852" y="342"/>
                    </a:lnTo>
                    <a:lnTo>
                      <a:pt x="3858" y="336"/>
                    </a:lnTo>
                    <a:lnTo>
                      <a:pt x="3864" y="330"/>
                    </a:lnTo>
                    <a:lnTo>
                      <a:pt x="3870" y="324"/>
                    </a:lnTo>
                    <a:lnTo>
                      <a:pt x="3876" y="324"/>
                    </a:lnTo>
                    <a:lnTo>
                      <a:pt x="3876" y="318"/>
                    </a:lnTo>
                    <a:lnTo>
                      <a:pt x="3882" y="318"/>
                    </a:lnTo>
                    <a:lnTo>
                      <a:pt x="3882" y="312"/>
                    </a:lnTo>
                    <a:lnTo>
                      <a:pt x="3888" y="312"/>
                    </a:lnTo>
                    <a:lnTo>
                      <a:pt x="3888" y="306"/>
                    </a:lnTo>
                    <a:lnTo>
                      <a:pt x="3894" y="306"/>
                    </a:lnTo>
                    <a:lnTo>
                      <a:pt x="3900" y="306"/>
                    </a:lnTo>
                    <a:lnTo>
                      <a:pt x="3906" y="306"/>
                    </a:lnTo>
                    <a:lnTo>
                      <a:pt x="3912" y="306"/>
                    </a:lnTo>
                    <a:lnTo>
                      <a:pt x="3918" y="306"/>
                    </a:lnTo>
                    <a:lnTo>
                      <a:pt x="3924" y="306"/>
                    </a:lnTo>
                    <a:lnTo>
                      <a:pt x="3930" y="306"/>
                    </a:lnTo>
                    <a:lnTo>
                      <a:pt x="3936" y="306"/>
                    </a:lnTo>
                    <a:lnTo>
                      <a:pt x="3942" y="306"/>
                    </a:lnTo>
                    <a:lnTo>
                      <a:pt x="3948" y="306"/>
                    </a:lnTo>
                    <a:lnTo>
                      <a:pt x="3954" y="306"/>
                    </a:lnTo>
                    <a:lnTo>
                      <a:pt x="3954" y="312"/>
                    </a:lnTo>
                    <a:lnTo>
                      <a:pt x="3960" y="312"/>
                    </a:lnTo>
                    <a:lnTo>
                      <a:pt x="3966" y="312"/>
                    </a:lnTo>
                    <a:lnTo>
                      <a:pt x="3972" y="312"/>
                    </a:lnTo>
                    <a:lnTo>
                      <a:pt x="3978" y="312"/>
                    </a:lnTo>
                    <a:lnTo>
                      <a:pt x="3984" y="312"/>
                    </a:lnTo>
                    <a:lnTo>
                      <a:pt x="3990" y="312"/>
                    </a:lnTo>
                    <a:lnTo>
                      <a:pt x="3996" y="312"/>
                    </a:lnTo>
                    <a:lnTo>
                      <a:pt x="4002" y="312"/>
                    </a:lnTo>
                    <a:lnTo>
                      <a:pt x="4008" y="312"/>
                    </a:lnTo>
                    <a:lnTo>
                      <a:pt x="4014" y="312"/>
                    </a:lnTo>
                    <a:lnTo>
                      <a:pt x="4020" y="312"/>
                    </a:lnTo>
                    <a:lnTo>
                      <a:pt x="4026" y="312"/>
                    </a:lnTo>
                    <a:lnTo>
                      <a:pt x="4032" y="312"/>
                    </a:lnTo>
                    <a:lnTo>
                      <a:pt x="4038" y="312"/>
                    </a:lnTo>
                    <a:lnTo>
                      <a:pt x="4044" y="312"/>
                    </a:lnTo>
                    <a:lnTo>
                      <a:pt x="4044" y="318"/>
                    </a:lnTo>
                    <a:lnTo>
                      <a:pt x="4050" y="318"/>
                    </a:lnTo>
                    <a:lnTo>
                      <a:pt x="4056" y="318"/>
                    </a:lnTo>
                    <a:lnTo>
                      <a:pt x="4062" y="318"/>
                    </a:lnTo>
                    <a:lnTo>
                      <a:pt x="4068" y="318"/>
                    </a:lnTo>
                    <a:lnTo>
                      <a:pt x="4074" y="318"/>
                    </a:lnTo>
                    <a:lnTo>
                      <a:pt x="4074" y="312"/>
                    </a:lnTo>
                    <a:lnTo>
                      <a:pt x="4080" y="312"/>
                    </a:lnTo>
                    <a:lnTo>
                      <a:pt x="4086" y="312"/>
                    </a:lnTo>
                    <a:lnTo>
                      <a:pt x="4086" y="306"/>
                    </a:lnTo>
                    <a:lnTo>
                      <a:pt x="4092" y="306"/>
                    </a:lnTo>
                    <a:lnTo>
                      <a:pt x="4092" y="300"/>
                    </a:lnTo>
                    <a:lnTo>
                      <a:pt x="4098" y="300"/>
                    </a:lnTo>
                    <a:lnTo>
                      <a:pt x="4098" y="294"/>
                    </a:lnTo>
                    <a:lnTo>
                      <a:pt x="4104" y="294"/>
                    </a:lnTo>
                    <a:lnTo>
                      <a:pt x="4104" y="288"/>
                    </a:lnTo>
                    <a:lnTo>
                      <a:pt x="4110" y="288"/>
                    </a:lnTo>
                    <a:lnTo>
                      <a:pt x="4110" y="282"/>
                    </a:lnTo>
                    <a:lnTo>
                      <a:pt x="4116" y="282"/>
                    </a:lnTo>
                    <a:lnTo>
                      <a:pt x="4116" y="276"/>
                    </a:lnTo>
                    <a:lnTo>
                      <a:pt x="4122" y="276"/>
                    </a:lnTo>
                    <a:lnTo>
                      <a:pt x="4122" y="270"/>
                    </a:lnTo>
                    <a:lnTo>
                      <a:pt x="4128" y="270"/>
                    </a:lnTo>
                    <a:lnTo>
                      <a:pt x="4128" y="264"/>
                    </a:lnTo>
                    <a:lnTo>
                      <a:pt x="4134" y="264"/>
                    </a:lnTo>
                    <a:lnTo>
                      <a:pt x="4134" y="258"/>
                    </a:lnTo>
                    <a:lnTo>
                      <a:pt x="4140" y="252"/>
                    </a:lnTo>
                    <a:lnTo>
                      <a:pt x="4140" y="246"/>
                    </a:lnTo>
                    <a:lnTo>
                      <a:pt x="4146" y="246"/>
                    </a:lnTo>
                    <a:lnTo>
                      <a:pt x="4146" y="240"/>
                    </a:lnTo>
                    <a:lnTo>
                      <a:pt x="4152" y="240"/>
                    </a:lnTo>
                    <a:lnTo>
                      <a:pt x="4152" y="234"/>
                    </a:lnTo>
                    <a:lnTo>
                      <a:pt x="4158" y="234"/>
                    </a:lnTo>
                    <a:lnTo>
                      <a:pt x="4158" y="228"/>
                    </a:lnTo>
                    <a:lnTo>
                      <a:pt x="4164" y="228"/>
                    </a:lnTo>
                    <a:lnTo>
                      <a:pt x="4164" y="222"/>
                    </a:lnTo>
                    <a:lnTo>
                      <a:pt x="4170" y="216"/>
                    </a:lnTo>
                    <a:lnTo>
                      <a:pt x="4170" y="210"/>
                    </a:lnTo>
                    <a:lnTo>
                      <a:pt x="4176" y="210"/>
                    </a:lnTo>
                    <a:lnTo>
                      <a:pt x="4176" y="204"/>
                    </a:lnTo>
                    <a:lnTo>
                      <a:pt x="4182" y="204"/>
                    </a:lnTo>
                    <a:lnTo>
                      <a:pt x="4182" y="198"/>
                    </a:lnTo>
                    <a:lnTo>
                      <a:pt x="4188" y="192"/>
                    </a:lnTo>
                    <a:lnTo>
                      <a:pt x="4188" y="186"/>
                    </a:lnTo>
                    <a:lnTo>
                      <a:pt x="4194" y="186"/>
                    </a:lnTo>
                    <a:lnTo>
                      <a:pt x="4194" y="180"/>
                    </a:lnTo>
                    <a:lnTo>
                      <a:pt x="4200" y="174"/>
                    </a:lnTo>
                    <a:lnTo>
                      <a:pt x="4200" y="168"/>
                    </a:lnTo>
                    <a:lnTo>
                      <a:pt x="4206" y="168"/>
                    </a:lnTo>
                    <a:lnTo>
                      <a:pt x="4206" y="162"/>
                    </a:lnTo>
                    <a:lnTo>
                      <a:pt x="4212" y="162"/>
                    </a:lnTo>
                    <a:lnTo>
                      <a:pt x="4212" y="156"/>
                    </a:lnTo>
                    <a:lnTo>
                      <a:pt x="4212" y="150"/>
                    </a:lnTo>
                    <a:lnTo>
                      <a:pt x="4218" y="150"/>
                    </a:lnTo>
                    <a:lnTo>
                      <a:pt x="4218" y="144"/>
                    </a:lnTo>
                    <a:lnTo>
                      <a:pt x="4224" y="144"/>
                    </a:lnTo>
                    <a:lnTo>
                      <a:pt x="4224" y="138"/>
                    </a:lnTo>
                    <a:lnTo>
                      <a:pt x="4224" y="132"/>
                    </a:lnTo>
                    <a:lnTo>
                      <a:pt x="4230" y="132"/>
                    </a:lnTo>
                    <a:lnTo>
                      <a:pt x="4230" y="126"/>
                    </a:lnTo>
                    <a:lnTo>
                      <a:pt x="4236" y="126"/>
                    </a:lnTo>
                    <a:lnTo>
                      <a:pt x="4236" y="120"/>
                    </a:lnTo>
                    <a:lnTo>
                      <a:pt x="4236" y="114"/>
                    </a:lnTo>
                    <a:lnTo>
                      <a:pt x="4242" y="114"/>
                    </a:lnTo>
                    <a:lnTo>
                      <a:pt x="4242" y="108"/>
                    </a:lnTo>
                    <a:lnTo>
                      <a:pt x="4248" y="108"/>
                    </a:lnTo>
                    <a:lnTo>
                      <a:pt x="4248" y="102"/>
                    </a:lnTo>
                    <a:lnTo>
                      <a:pt x="4248" y="96"/>
                    </a:lnTo>
                    <a:lnTo>
                      <a:pt x="4254" y="96"/>
                    </a:lnTo>
                    <a:lnTo>
                      <a:pt x="4254" y="90"/>
                    </a:lnTo>
                    <a:lnTo>
                      <a:pt x="4254" y="84"/>
                    </a:lnTo>
                    <a:lnTo>
                      <a:pt x="4260" y="84"/>
                    </a:lnTo>
                    <a:lnTo>
                      <a:pt x="4260" y="78"/>
                    </a:lnTo>
                    <a:lnTo>
                      <a:pt x="4266" y="78"/>
                    </a:lnTo>
                    <a:lnTo>
                      <a:pt x="4266" y="72"/>
                    </a:lnTo>
                    <a:lnTo>
                      <a:pt x="4272" y="72"/>
                    </a:lnTo>
                    <a:lnTo>
                      <a:pt x="4278" y="72"/>
                    </a:lnTo>
                    <a:lnTo>
                      <a:pt x="4284" y="72"/>
                    </a:lnTo>
                    <a:lnTo>
                      <a:pt x="4290" y="78"/>
                    </a:lnTo>
                    <a:lnTo>
                      <a:pt x="4296" y="78"/>
                    </a:lnTo>
                    <a:lnTo>
                      <a:pt x="4302" y="78"/>
                    </a:lnTo>
                    <a:lnTo>
                      <a:pt x="4302" y="84"/>
                    </a:lnTo>
                    <a:lnTo>
                      <a:pt x="4308" y="84"/>
                    </a:lnTo>
                    <a:lnTo>
                      <a:pt x="4314" y="84"/>
                    </a:lnTo>
                    <a:lnTo>
                      <a:pt x="4320" y="84"/>
                    </a:lnTo>
                    <a:lnTo>
                      <a:pt x="4320" y="90"/>
                    </a:lnTo>
                    <a:lnTo>
                      <a:pt x="4326" y="90"/>
                    </a:lnTo>
                    <a:lnTo>
                      <a:pt x="4332" y="90"/>
                    </a:lnTo>
                    <a:lnTo>
                      <a:pt x="4338" y="90"/>
                    </a:lnTo>
                    <a:lnTo>
                      <a:pt x="4344" y="90"/>
                    </a:lnTo>
                    <a:lnTo>
                      <a:pt x="4344" y="96"/>
                    </a:lnTo>
                    <a:lnTo>
                      <a:pt x="4350" y="96"/>
                    </a:lnTo>
                    <a:lnTo>
                      <a:pt x="4356" y="96"/>
                    </a:lnTo>
                    <a:lnTo>
                      <a:pt x="4362" y="96"/>
                    </a:lnTo>
                    <a:lnTo>
                      <a:pt x="4368" y="96"/>
                    </a:lnTo>
                    <a:lnTo>
                      <a:pt x="4368" y="102"/>
                    </a:lnTo>
                    <a:lnTo>
                      <a:pt x="4374" y="102"/>
                    </a:lnTo>
                    <a:lnTo>
                      <a:pt x="4380" y="102"/>
                    </a:lnTo>
                    <a:lnTo>
                      <a:pt x="4386" y="102"/>
                    </a:lnTo>
                    <a:lnTo>
                      <a:pt x="4386" y="108"/>
                    </a:lnTo>
                    <a:lnTo>
                      <a:pt x="4392" y="108"/>
                    </a:lnTo>
                    <a:lnTo>
                      <a:pt x="4398" y="108"/>
                    </a:lnTo>
                    <a:lnTo>
                      <a:pt x="4398" y="114"/>
                    </a:lnTo>
                    <a:lnTo>
                      <a:pt x="4404" y="114"/>
                    </a:lnTo>
                    <a:lnTo>
                      <a:pt x="4410" y="120"/>
                    </a:lnTo>
                    <a:lnTo>
                      <a:pt x="4416" y="120"/>
                    </a:lnTo>
                    <a:lnTo>
                      <a:pt x="4422" y="120"/>
                    </a:lnTo>
                    <a:lnTo>
                      <a:pt x="4422" y="126"/>
                    </a:lnTo>
                    <a:lnTo>
                      <a:pt x="4428" y="126"/>
                    </a:lnTo>
                    <a:lnTo>
                      <a:pt x="4434" y="126"/>
                    </a:lnTo>
                    <a:lnTo>
                      <a:pt x="4440" y="126"/>
                    </a:lnTo>
                    <a:lnTo>
                      <a:pt x="4440" y="132"/>
                    </a:lnTo>
                    <a:lnTo>
                      <a:pt x="4446" y="132"/>
                    </a:lnTo>
                    <a:lnTo>
                      <a:pt x="4452" y="132"/>
                    </a:lnTo>
                    <a:lnTo>
                      <a:pt x="4458" y="132"/>
                    </a:lnTo>
                    <a:lnTo>
                      <a:pt x="4458" y="138"/>
                    </a:lnTo>
                    <a:lnTo>
                      <a:pt x="4464" y="138"/>
                    </a:lnTo>
                    <a:lnTo>
                      <a:pt x="4470" y="138"/>
                    </a:lnTo>
                    <a:lnTo>
                      <a:pt x="4476" y="138"/>
                    </a:lnTo>
                    <a:lnTo>
                      <a:pt x="4476" y="144"/>
                    </a:lnTo>
                    <a:lnTo>
                      <a:pt x="4482" y="144"/>
                    </a:lnTo>
                    <a:lnTo>
                      <a:pt x="4488" y="144"/>
                    </a:lnTo>
                    <a:lnTo>
                      <a:pt x="4494" y="144"/>
                    </a:lnTo>
                    <a:lnTo>
                      <a:pt x="4494" y="150"/>
                    </a:lnTo>
                    <a:lnTo>
                      <a:pt x="4500" y="150"/>
                    </a:lnTo>
                    <a:lnTo>
                      <a:pt x="4506" y="150"/>
                    </a:lnTo>
                    <a:lnTo>
                      <a:pt x="4512" y="150"/>
                    </a:lnTo>
                    <a:lnTo>
                      <a:pt x="4512" y="156"/>
                    </a:lnTo>
                    <a:lnTo>
                      <a:pt x="4518" y="156"/>
                    </a:lnTo>
                    <a:lnTo>
                      <a:pt x="4524" y="156"/>
                    </a:lnTo>
                    <a:lnTo>
                      <a:pt x="4530" y="156"/>
                    </a:lnTo>
                    <a:lnTo>
                      <a:pt x="4530" y="162"/>
                    </a:lnTo>
                    <a:lnTo>
                      <a:pt x="4536" y="162"/>
                    </a:lnTo>
                    <a:lnTo>
                      <a:pt x="4542" y="162"/>
                    </a:lnTo>
                    <a:lnTo>
                      <a:pt x="4548" y="162"/>
                    </a:lnTo>
                    <a:lnTo>
                      <a:pt x="4554" y="162"/>
                    </a:lnTo>
                    <a:lnTo>
                      <a:pt x="4560" y="162"/>
                    </a:lnTo>
                    <a:lnTo>
                      <a:pt x="4566" y="162"/>
                    </a:lnTo>
                    <a:lnTo>
                      <a:pt x="4566" y="168"/>
                    </a:lnTo>
                    <a:lnTo>
                      <a:pt x="4572" y="168"/>
                    </a:lnTo>
                    <a:lnTo>
                      <a:pt x="4578" y="168"/>
                    </a:lnTo>
                    <a:lnTo>
                      <a:pt x="4584" y="168"/>
                    </a:lnTo>
                    <a:lnTo>
                      <a:pt x="4584" y="174"/>
                    </a:lnTo>
                    <a:lnTo>
                      <a:pt x="4590" y="174"/>
                    </a:lnTo>
                    <a:lnTo>
                      <a:pt x="4596" y="174"/>
                    </a:lnTo>
                    <a:lnTo>
                      <a:pt x="4602" y="174"/>
                    </a:lnTo>
                    <a:lnTo>
                      <a:pt x="4602" y="180"/>
                    </a:lnTo>
                    <a:lnTo>
                      <a:pt x="4608" y="180"/>
                    </a:lnTo>
                    <a:lnTo>
                      <a:pt x="4614" y="180"/>
                    </a:lnTo>
                    <a:lnTo>
                      <a:pt x="4614" y="186"/>
                    </a:lnTo>
                    <a:lnTo>
                      <a:pt x="4620" y="186"/>
                    </a:lnTo>
                    <a:lnTo>
                      <a:pt x="4626" y="186"/>
                    </a:lnTo>
                    <a:lnTo>
                      <a:pt x="4632" y="186"/>
                    </a:lnTo>
                    <a:lnTo>
                      <a:pt x="4632" y="192"/>
                    </a:lnTo>
                    <a:lnTo>
                      <a:pt x="4638" y="192"/>
                    </a:lnTo>
                    <a:lnTo>
                      <a:pt x="4644" y="192"/>
                    </a:lnTo>
                    <a:lnTo>
                      <a:pt x="4644" y="198"/>
                    </a:lnTo>
                    <a:lnTo>
                      <a:pt x="4650" y="198"/>
                    </a:lnTo>
                    <a:lnTo>
                      <a:pt x="4650" y="204"/>
                    </a:lnTo>
                    <a:lnTo>
                      <a:pt x="4650" y="210"/>
                    </a:lnTo>
                    <a:lnTo>
                      <a:pt x="4656" y="216"/>
                    </a:lnTo>
                    <a:lnTo>
                      <a:pt x="4656" y="222"/>
                    </a:lnTo>
                    <a:lnTo>
                      <a:pt x="4656" y="228"/>
                    </a:lnTo>
                    <a:lnTo>
                      <a:pt x="4656" y="234"/>
                    </a:lnTo>
                    <a:lnTo>
                      <a:pt x="4662" y="240"/>
                    </a:lnTo>
                    <a:lnTo>
                      <a:pt x="4662" y="246"/>
                    </a:lnTo>
                    <a:lnTo>
                      <a:pt x="4662" y="252"/>
                    </a:lnTo>
                    <a:lnTo>
                      <a:pt x="4662" y="258"/>
                    </a:lnTo>
                    <a:lnTo>
                      <a:pt x="4662" y="264"/>
                    </a:lnTo>
                    <a:lnTo>
                      <a:pt x="4662" y="270"/>
                    </a:lnTo>
                    <a:lnTo>
                      <a:pt x="4668" y="276"/>
                    </a:lnTo>
                    <a:lnTo>
                      <a:pt x="4668" y="282"/>
                    </a:lnTo>
                    <a:lnTo>
                      <a:pt x="4668" y="288"/>
                    </a:lnTo>
                    <a:lnTo>
                      <a:pt x="4668" y="294"/>
                    </a:lnTo>
                    <a:lnTo>
                      <a:pt x="4668" y="300"/>
                    </a:lnTo>
                    <a:lnTo>
                      <a:pt x="4674" y="306"/>
                    </a:lnTo>
                    <a:lnTo>
                      <a:pt x="4674" y="318"/>
                    </a:lnTo>
                    <a:lnTo>
                      <a:pt x="4674" y="324"/>
                    </a:lnTo>
                    <a:lnTo>
                      <a:pt x="4674" y="330"/>
                    </a:lnTo>
                    <a:lnTo>
                      <a:pt x="4680" y="336"/>
                    </a:lnTo>
                    <a:lnTo>
                      <a:pt x="4680" y="342"/>
                    </a:lnTo>
                    <a:lnTo>
                      <a:pt x="4680" y="348"/>
                    </a:lnTo>
                    <a:lnTo>
                      <a:pt x="4680" y="354"/>
                    </a:lnTo>
                    <a:lnTo>
                      <a:pt x="4686" y="360"/>
                    </a:lnTo>
                    <a:lnTo>
                      <a:pt x="4686" y="366"/>
                    </a:lnTo>
                    <a:lnTo>
                      <a:pt x="4686" y="372"/>
                    </a:lnTo>
                    <a:lnTo>
                      <a:pt x="4686" y="378"/>
                    </a:lnTo>
                    <a:lnTo>
                      <a:pt x="4692" y="384"/>
                    </a:lnTo>
                    <a:lnTo>
                      <a:pt x="4692" y="390"/>
                    </a:lnTo>
                    <a:lnTo>
                      <a:pt x="4692" y="396"/>
                    </a:lnTo>
                    <a:lnTo>
                      <a:pt x="4698" y="402"/>
                    </a:lnTo>
                    <a:lnTo>
                      <a:pt x="4698" y="408"/>
                    </a:lnTo>
                    <a:lnTo>
                      <a:pt x="4698" y="414"/>
                    </a:lnTo>
                    <a:lnTo>
                      <a:pt x="4704" y="420"/>
                    </a:lnTo>
                    <a:lnTo>
                      <a:pt x="4704" y="426"/>
                    </a:lnTo>
                    <a:lnTo>
                      <a:pt x="4710" y="426"/>
                    </a:lnTo>
                    <a:lnTo>
                      <a:pt x="4710" y="432"/>
                    </a:lnTo>
                    <a:lnTo>
                      <a:pt x="4710" y="438"/>
                    </a:lnTo>
                    <a:lnTo>
                      <a:pt x="4716" y="438"/>
                    </a:lnTo>
                    <a:lnTo>
                      <a:pt x="4716" y="444"/>
                    </a:lnTo>
                    <a:lnTo>
                      <a:pt x="4722" y="444"/>
                    </a:lnTo>
                    <a:lnTo>
                      <a:pt x="4728" y="444"/>
                    </a:lnTo>
                    <a:lnTo>
                      <a:pt x="4734" y="444"/>
                    </a:lnTo>
                    <a:lnTo>
                      <a:pt x="4740" y="444"/>
                    </a:lnTo>
                    <a:lnTo>
                      <a:pt x="4740" y="438"/>
                    </a:lnTo>
                    <a:lnTo>
                      <a:pt x="4746" y="432"/>
                    </a:lnTo>
                    <a:lnTo>
                      <a:pt x="4746" y="426"/>
                    </a:lnTo>
                    <a:lnTo>
                      <a:pt x="4752" y="420"/>
                    </a:lnTo>
                    <a:lnTo>
                      <a:pt x="4752" y="414"/>
                    </a:lnTo>
                    <a:lnTo>
                      <a:pt x="4752" y="408"/>
                    </a:lnTo>
                    <a:lnTo>
                      <a:pt x="4758" y="408"/>
                    </a:lnTo>
                    <a:lnTo>
                      <a:pt x="4758" y="402"/>
                    </a:lnTo>
                    <a:lnTo>
                      <a:pt x="4758" y="396"/>
                    </a:lnTo>
                    <a:lnTo>
                      <a:pt x="4758" y="390"/>
                    </a:lnTo>
                    <a:lnTo>
                      <a:pt x="4764" y="384"/>
                    </a:lnTo>
                    <a:lnTo>
                      <a:pt x="4764" y="378"/>
                    </a:lnTo>
                    <a:lnTo>
                      <a:pt x="4764" y="372"/>
                    </a:lnTo>
                    <a:lnTo>
                      <a:pt x="4770" y="366"/>
                    </a:lnTo>
                    <a:lnTo>
                      <a:pt x="4770" y="360"/>
                    </a:lnTo>
                    <a:lnTo>
                      <a:pt x="4770" y="354"/>
                    </a:lnTo>
                    <a:lnTo>
                      <a:pt x="4770" y="348"/>
                    </a:lnTo>
                    <a:lnTo>
                      <a:pt x="4770" y="342"/>
                    </a:lnTo>
                    <a:lnTo>
                      <a:pt x="4776" y="342"/>
                    </a:lnTo>
                    <a:lnTo>
                      <a:pt x="4776" y="336"/>
                    </a:lnTo>
                    <a:lnTo>
                      <a:pt x="4776" y="330"/>
                    </a:lnTo>
                    <a:lnTo>
                      <a:pt x="4776" y="324"/>
                    </a:lnTo>
                    <a:lnTo>
                      <a:pt x="4776" y="318"/>
                    </a:lnTo>
                    <a:lnTo>
                      <a:pt x="4776" y="312"/>
                    </a:lnTo>
                    <a:lnTo>
                      <a:pt x="4782" y="306"/>
                    </a:lnTo>
                    <a:lnTo>
                      <a:pt x="4782" y="300"/>
                    </a:lnTo>
                    <a:lnTo>
                      <a:pt x="4782" y="294"/>
                    </a:lnTo>
                    <a:lnTo>
                      <a:pt x="4782" y="288"/>
                    </a:lnTo>
                    <a:lnTo>
                      <a:pt x="4782" y="282"/>
                    </a:lnTo>
                    <a:lnTo>
                      <a:pt x="4788" y="276"/>
                    </a:lnTo>
                    <a:lnTo>
                      <a:pt x="4788" y="270"/>
                    </a:lnTo>
                    <a:lnTo>
                      <a:pt x="4788" y="258"/>
                    </a:lnTo>
                    <a:lnTo>
                      <a:pt x="4788" y="252"/>
                    </a:lnTo>
                    <a:lnTo>
                      <a:pt x="4788" y="246"/>
                    </a:lnTo>
                    <a:lnTo>
                      <a:pt x="4794" y="240"/>
                    </a:lnTo>
                    <a:lnTo>
                      <a:pt x="4794" y="234"/>
                    </a:lnTo>
                    <a:lnTo>
                      <a:pt x="4794" y="228"/>
                    </a:lnTo>
                    <a:lnTo>
                      <a:pt x="4794" y="222"/>
                    </a:lnTo>
                    <a:lnTo>
                      <a:pt x="4794" y="216"/>
                    </a:lnTo>
                    <a:lnTo>
                      <a:pt x="4794" y="204"/>
                    </a:lnTo>
                    <a:lnTo>
                      <a:pt x="4800" y="198"/>
                    </a:lnTo>
                    <a:lnTo>
                      <a:pt x="4800" y="192"/>
                    </a:lnTo>
                    <a:lnTo>
                      <a:pt x="4800" y="186"/>
                    </a:lnTo>
                    <a:lnTo>
                      <a:pt x="4800" y="174"/>
                    </a:lnTo>
                    <a:lnTo>
                      <a:pt x="4800" y="168"/>
                    </a:lnTo>
                    <a:lnTo>
                      <a:pt x="4800" y="162"/>
                    </a:lnTo>
                    <a:lnTo>
                      <a:pt x="4806" y="150"/>
                    </a:lnTo>
                    <a:lnTo>
                      <a:pt x="4806" y="144"/>
                    </a:lnTo>
                    <a:lnTo>
                      <a:pt x="4806" y="138"/>
                    </a:lnTo>
                    <a:lnTo>
                      <a:pt x="4806" y="126"/>
                    </a:lnTo>
                    <a:lnTo>
                      <a:pt x="4806" y="120"/>
                    </a:lnTo>
                    <a:lnTo>
                      <a:pt x="4812" y="108"/>
                    </a:lnTo>
                    <a:lnTo>
                      <a:pt x="4812" y="102"/>
                    </a:lnTo>
                    <a:lnTo>
                      <a:pt x="4812" y="96"/>
                    </a:lnTo>
                    <a:lnTo>
                      <a:pt x="4812" y="84"/>
                    </a:lnTo>
                    <a:lnTo>
                      <a:pt x="4812" y="78"/>
                    </a:lnTo>
                    <a:lnTo>
                      <a:pt x="4818" y="66"/>
                    </a:lnTo>
                    <a:lnTo>
                      <a:pt x="4818" y="60"/>
                    </a:lnTo>
                    <a:lnTo>
                      <a:pt x="4818" y="48"/>
                    </a:lnTo>
                    <a:lnTo>
                      <a:pt x="4818" y="42"/>
                    </a:lnTo>
                    <a:lnTo>
                      <a:pt x="4818" y="36"/>
                    </a:lnTo>
                    <a:lnTo>
                      <a:pt x="4824" y="30"/>
                    </a:lnTo>
                    <a:lnTo>
                      <a:pt x="4824" y="24"/>
                    </a:lnTo>
                    <a:lnTo>
                      <a:pt x="4824" y="18"/>
                    </a:lnTo>
                    <a:lnTo>
                      <a:pt x="4824" y="12"/>
                    </a:lnTo>
                    <a:lnTo>
                      <a:pt x="4830" y="6"/>
                    </a:lnTo>
                    <a:lnTo>
                      <a:pt x="4830" y="0"/>
                    </a:lnTo>
                    <a:lnTo>
                      <a:pt x="4836" y="0"/>
                    </a:lnTo>
                    <a:lnTo>
                      <a:pt x="4836" y="6"/>
                    </a:lnTo>
                    <a:lnTo>
                      <a:pt x="4842" y="6"/>
                    </a:lnTo>
                    <a:lnTo>
                      <a:pt x="4848" y="6"/>
                    </a:lnTo>
                    <a:lnTo>
                      <a:pt x="4854" y="6"/>
                    </a:lnTo>
                    <a:lnTo>
                      <a:pt x="4854" y="12"/>
                    </a:lnTo>
                    <a:lnTo>
                      <a:pt x="4860" y="12"/>
                    </a:lnTo>
                    <a:lnTo>
                      <a:pt x="4866" y="12"/>
                    </a:lnTo>
                    <a:lnTo>
                      <a:pt x="4872" y="12"/>
                    </a:lnTo>
                    <a:lnTo>
                      <a:pt x="4872" y="18"/>
                    </a:lnTo>
                    <a:lnTo>
                      <a:pt x="4878" y="18"/>
                    </a:lnTo>
                    <a:lnTo>
                      <a:pt x="4884" y="18"/>
                    </a:lnTo>
                    <a:lnTo>
                      <a:pt x="4890" y="18"/>
                    </a:lnTo>
                    <a:lnTo>
                      <a:pt x="4890" y="24"/>
                    </a:lnTo>
                    <a:lnTo>
                      <a:pt x="4896" y="24"/>
                    </a:lnTo>
                    <a:lnTo>
                      <a:pt x="4902" y="24"/>
                    </a:lnTo>
                    <a:lnTo>
                      <a:pt x="4908" y="24"/>
                    </a:lnTo>
                    <a:lnTo>
                      <a:pt x="4908" y="30"/>
                    </a:lnTo>
                    <a:lnTo>
                      <a:pt x="4914" y="30"/>
                    </a:lnTo>
                    <a:lnTo>
                      <a:pt x="4920" y="30"/>
                    </a:lnTo>
                    <a:lnTo>
                      <a:pt x="4926" y="30"/>
                    </a:lnTo>
                    <a:lnTo>
                      <a:pt x="4932" y="36"/>
                    </a:lnTo>
                    <a:lnTo>
                      <a:pt x="4938" y="36"/>
                    </a:lnTo>
                    <a:lnTo>
                      <a:pt x="4944" y="36"/>
                    </a:lnTo>
                    <a:lnTo>
                      <a:pt x="4950" y="42"/>
                    </a:lnTo>
                    <a:lnTo>
                      <a:pt x="4956" y="42"/>
                    </a:lnTo>
                    <a:lnTo>
                      <a:pt x="4962" y="42"/>
                    </a:lnTo>
                    <a:lnTo>
                      <a:pt x="4968" y="48"/>
                    </a:lnTo>
                    <a:lnTo>
                      <a:pt x="4974" y="48"/>
                    </a:lnTo>
                    <a:lnTo>
                      <a:pt x="4980" y="48"/>
                    </a:lnTo>
                    <a:lnTo>
                      <a:pt x="4980" y="54"/>
                    </a:lnTo>
                    <a:lnTo>
                      <a:pt x="4986" y="54"/>
                    </a:lnTo>
                    <a:lnTo>
                      <a:pt x="4992" y="54"/>
                    </a:lnTo>
                    <a:lnTo>
                      <a:pt x="4992" y="60"/>
                    </a:lnTo>
                    <a:lnTo>
                      <a:pt x="4998" y="60"/>
                    </a:lnTo>
                    <a:lnTo>
                      <a:pt x="5004" y="66"/>
                    </a:lnTo>
                    <a:lnTo>
                      <a:pt x="5010" y="66"/>
                    </a:lnTo>
                    <a:lnTo>
                      <a:pt x="5010" y="72"/>
                    </a:lnTo>
                    <a:lnTo>
                      <a:pt x="5016" y="72"/>
                    </a:lnTo>
                    <a:lnTo>
                      <a:pt x="5022" y="78"/>
                    </a:lnTo>
                    <a:lnTo>
                      <a:pt x="5028" y="78"/>
                    </a:lnTo>
                    <a:lnTo>
                      <a:pt x="5028" y="84"/>
                    </a:lnTo>
                    <a:lnTo>
                      <a:pt x="5034" y="84"/>
                    </a:lnTo>
                    <a:lnTo>
                      <a:pt x="5034" y="90"/>
                    </a:lnTo>
                    <a:lnTo>
                      <a:pt x="5040" y="90"/>
                    </a:lnTo>
                    <a:lnTo>
                      <a:pt x="5040" y="96"/>
                    </a:lnTo>
                    <a:lnTo>
                      <a:pt x="5046" y="96"/>
                    </a:lnTo>
                    <a:lnTo>
                      <a:pt x="5052" y="96"/>
                    </a:lnTo>
                    <a:lnTo>
                      <a:pt x="5058" y="96"/>
                    </a:lnTo>
                    <a:lnTo>
                      <a:pt x="5064" y="96"/>
                    </a:lnTo>
                    <a:lnTo>
                      <a:pt x="5064" y="102"/>
                    </a:lnTo>
                    <a:lnTo>
                      <a:pt x="5070" y="102"/>
                    </a:lnTo>
                    <a:lnTo>
                      <a:pt x="5076" y="102"/>
                    </a:lnTo>
                    <a:lnTo>
                      <a:pt x="5082" y="102"/>
                    </a:lnTo>
                    <a:lnTo>
                      <a:pt x="5082" y="108"/>
                    </a:lnTo>
                    <a:lnTo>
                      <a:pt x="5088" y="108"/>
                    </a:lnTo>
                    <a:lnTo>
                      <a:pt x="5094" y="108"/>
                    </a:lnTo>
                    <a:lnTo>
                      <a:pt x="5100" y="108"/>
                    </a:lnTo>
                    <a:lnTo>
                      <a:pt x="5106" y="108"/>
                    </a:lnTo>
                    <a:lnTo>
                      <a:pt x="5106" y="114"/>
                    </a:lnTo>
                    <a:lnTo>
                      <a:pt x="5112" y="114"/>
                    </a:lnTo>
                    <a:lnTo>
                      <a:pt x="5118" y="114"/>
                    </a:lnTo>
                    <a:lnTo>
                      <a:pt x="5124" y="114"/>
                    </a:lnTo>
                    <a:lnTo>
                      <a:pt x="5124" y="120"/>
                    </a:lnTo>
                    <a:lnTo>
                      <a:pt x="5130" y="120"/>
                    </a:lnTo>
                    <a:lnTo>
                      <a:pt x="5136" y="120"/>
                    </a:lnTo>
                    <a:lnTo>
                      <a:pt x="5142" y="120"/>
                    </a:lnTo>
                    <a:lnTo>
                      <a:pt x="5148" y="120"/>
                    </a:lnTo>
                    <a:lnTo>
                      <a:pt x="5148" y="126"/>
                    </a:lnTo>
                    <a:lnTo>
                      <a:pt x="5154" y="126"/>
                    </a:lnTo>
                    <a:lnTo>
                      <a:pt x="5160" y="126"/>
                    </a:lnTo>
                    <a:lnTo>
                      <a:pt x="5166" y="126"/>
                    </a:lnTo>
                    <a:lnTo>
                      <a:pt x="5172" y="126"/>
                    </a:lnTo>
                    <a:lnTo>
                      <a:pt x="5172" y="132"/>
                    </a:lnTo>
                    <a:lnTo>
                      <a:pt x="5178" y="132"/>
                    </a:lnTo>
                    <a:lnTo>
                      <a:pt x="5184" y="132"/>
                    </a:lnTo>
                    <a:lnTo>
                      <a:pt x="5190" y="132"/>
                    </a:lnTo>
                    <a:lnTo>
                      <a:pt x="5196" y="132"/>
                    </a:lnTo>
                    <a:lnTo>
                      <a:pt x="5202" y="132"/>
                    </a:lnTo>
                    <a:lnTo>
                      <a:pt x="5208" y="132"/>
                    </a:lnTo>
                    <a:lnTo>
                      <a:pt x="5214" y="132"/>
                    </a:lnTo>
                    <a:lnTo>
                      <a:pt x="5220" y="132"/>
                    </a:lnTo>
                    <a:lnTo>
                      <a:pt x="5220" y="126"/>
                    </a:lnTo>
                    <a:lnTo>
                      <a:pt x="5226" y="126"/>
                    </a:lnTo>
                    <a:lnTo>
                      <a:pt x="5232" y="126"/>
                    </a:lnTo>
                    <a:lnTo>
                      <a:pt x="5238" y="126"/>
                    </a:lnTo>
                    <a:lnTo>
                      <a:pt x="5238" y="132"/>
                    </a:lnTo>
                    <a:lnTo>
                      <a:pt x="5244" y="132"/>
                    </a:lnTo>
                    <a:lnTo>
                      <a:pt x="5250" y="132"/>
                    </a:lnTo>
                    <a:lnTo>
                      <a:pt x="5256" y="132"/>
                    </a:lnTo>
                    <a:lnTo>
                      <a:pt x="5262" y="132"/>
                    </a:lnTo>
                    <a:lnTo>
                      <a:pt x="5268" y="132"/>
                    </a:lnTo>
                    <a:lnTo>
                      <a:pt x="5274" y="132"/>
                    </a:lnTo>
                  </a:path>
                </a:pathLst>
              </a:custGeom>
              <a:noFill/>
              <a:ln w="1270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67" name="Freeform 57">
                <a:extLst>
                  <a:ext uri="{FF2B5EF4-FFF2-40B4-BE49-F238E27FC236}">
                    <a16:creationId xmlns:a16="http://schemas.microsoft.com/office/drawing/2014/main" id="{3462FDD3-DF05-1727-97AD-006589AAA5CB}"/>
                  </a:ext>
                </a:extLst>
              </p:cNvPr>
              <p:cNvSpPr>
                <a:spLocks/>
              </p:cNvSpPr>
              <p:nvPr/>
            </p:nvSpPr>
            <p:spPr bwMode="auto">
              <a:xfrm>
                <a:off x="243" y="1863"/>
                <a:ext cx="5274" cy="294"/>
              </a:xfrm>
              <a:custGeom>
                <a:avLst/>
                <a:gdLst>
                  <a:gd name="T0" fmla="*/ 78 w 5274"/>
                  <a:gd name="T1" fmla="*/ 294 h 294"/>
                  <a:gd name="T2" fmla="*/ 162 w 5274"/>
                  <a:gd name="T3" fmla="*/ 294 h 294"/>
                  <a:gd name="T4" fmla="*/ 246 w 5274"/>
                  <a:gd name="T5" fmla="*/ 294 h 294"/>
                  <a:gd name="T6" fmla="*/ 330 w 5274"/>
                  <a:gd name="T7" fmla="*/ 294 h 294"/>
                  <a:gd name="T8" fmla="*/ 414 w 5274"/>
                  <a:gd name="T9" fmla="*/ 294 h 294"/>
                  <a:gd name="T10" fmla="*/ 498 w 5274"/>
                  <a:gd name="T11" fmla="*/ 294 h 294"/>
                  <a:gd name="T12" fmla="*/ 582 w 5274"/>
                  <a:gd name="T13" fmla="*/ 294 h 294"/>
                  <a:gd name="T14" fmla="*/ 666 w 5274"/>
                  <a:gd name="T15" fmla="*/ 294 h 294"/>
                  <a:gd name="T16" fmla="*/ 744 w 5274"/>
                  <a:gd name="T17" fmla="*/ 294 h 294"/>
                  <a:gd name="T18" fmla="*/ 828 w 5274"/>
                  <a:gd name="T19" fmla="*/ 294 h 294"/>
                  <a:gd name="T20" fmla="*/ 912 w 5274"/>
                  <a:gd name="T21" fmla="*/ 294 h 294"/>
                  <a:gd name="T22" fmla="*/ 996 w 5274"/>
                  <a:gd name="T23" fmla="*/ 294 h 294"/>
                  <a:gd name="T24" fmla="*/ 1080 w 5274"/>
                  <a:gd name="T25" fmla="*/ 294 h 294"/>
                  <a:gd name="T26" fmla="*/ 1164 w 5274"/>
                  <a:gd name="T27" fmla="*/ 294 h 294"/>
                  <a:gd name="T28" fmla="*/ 1248 w 5274"/>
                  <a:gd name="T29" fmla="*/ 294 h 294"/>
                  <a:gd name="T30" fmla="*/ 1332 w 5274"/>
                  <a:gd name="T31" fmla="*/ 294 h 294"/>
                  <a:gd name="T32" fmla="*/ 1416 w 5274"/>
                  <a:gd name="T33" fmla="*/ 294 h 294"/>
                  <a:gd name="T34" fmla="*/ 1494 w 5274"/>
                  <a:gd name="T35" fmla="*/ 294 h 294"/>
                  <a:gd name="T36" fmla="*/ 1578 w 5274"/>
                  <a:gd name="T37" fmla="*/ 294 h 294"/>
                  <a:gd name="T38" fmla="*/ 1662 w 5274"/>
                  <a:gd name="T39" fmla="*/ 288 h 294"/>
                  <a:gd name="T40" fmla="*/ 1746 w 5274"/>
                  <a:gd name="T41" fmla="*/ 246 h 294"/>
                  <a:gd name="T42" fmla="*/ 1830 w 5274"/>
                  <a:gd name="T43" fmla="*/ 174 h 294"/>
                  <a:gd name="T44" fmla="*/ 1914 w 5274"/>
                  <a:gd name="T45" fmla="*/ 36 h 294"/>
                  <a:gd name="T46" fmla="*/ 1998 w 5274"/>
                  <a:gd name="T47" fmla="*/ 156 h 294"/>
                  <a:gd name="T48" fmla="*/ 2082 w 5274"/>
                  <a:gd name="T49" fmla="*/ 234 h 294"/>
                  <a:gd name="T50" fmla="*/ 2166 w 5274"/>
                  <a:gd name="T51" fmla="*/ 276 h 294"/>
                  <a:gd name="T52" fmla="*/ 2244 w 5274"/>
                  <a:gd name="T53" fmla="*/ 282 h 294"/>
                  <a:gd name="T54" fmla="*/ 2328 w 5274"/>
                  <a:gd name="T55" fmla="*/ 276 h 294"/>
                  <a:gd name="T56" fmla="*/ 2412 w 5274"/>
                  <a:gd name="T57" fmla="*/ 258 h 294"/>
                  <a:gd name="T58" fmla="*/ 2496 w 5274"/>
                  <a:gd name="T59" fmla="*/ 198 h 294"/>
                  <a:gd name="T60" fmla="*/ 2580 w 5274"/>
                  <a:gd name="T61" fmla="*/ 96 h 294"/>
                  <a:gd name="T62" fmla="*/ 2664 w 5274"/>
                  <a:gd name="T63" fmla="*/ 42 h 294"/>
                  <a:gd name="T64" fmla="*/ 2748 w 5274"/>
                  <a:gd name="T65" fmla="*/ 174 h 294"/>
                  <a:gd name="T66" fmla="*/ 2832 w 5274"/>
                  <a:gd name="T67" fmla="*/ 246 h 294"/>
                  <a:gd name="T68" fmla="*/ 2916 w 5274"/>
                  <a:gd name="T69" fmla="*/ 276 h 294"/>
                  <a:gd name="T70" fmla="*/ 2994 w 5274"/>
                  <a:gd name="T71" fmla="*/ 276 h 294"/>
                  <a:gd name="T72" fmla="*/ 3078 w 5274"/>
                  <a:gd name="T73" fmla="*/ 282 h 294"/>
                  <a:gd name="T74" fmla="*/ 3162 w 5274"/>
                  <a:gd name="T75" fmla="*/ 252 h 294"/>
                  <a:gd name="T76" fmla="*/ 3246 w 5274"/>
                  <a:gd name="T77" fmla="*/ 186 h 294"/>
                  <a:gd name="T78" fmla="*/ 3330 w 5274"/>
                  <a:gd name="T79" fmla="*/ 42 h 294"/>
                  <a:gd name="T80" fmla="*/ 3414 w 5274"/>
                  <a:gd name="T81" fmla="*/ 138 h 294"/>
                  <a:gd name="T82" fmla="*/ 3498 w 5274"/>
                  <a:gd name="T83" fmla="*/ 228 h 294"/>
                  <a:gd name="T84" fmla="*/ 3582 w 5274"/>
                  <a:gd name="T85" fmla="*/ 282 h 294"/>
                  <a:gd name="T86" fmla="*/ 3666 w 5274"/>
                  <a:gd name="T87" fmla="*/ 288 h 294"/>
                  <a:gd name="T88" fmla="*/ 3744 w 5274"/>
                  <a:gd name="T89" fmla="*/ 288 h 294"/>
                  <a:gd name="T90" fmla="*/ 3828 w 5274"/>
                  <a:gd name="T91" fmla="*/ 288 h 294"/>
                  <a:gd name="T92" fmla="*/ 3912 w 5274"/>
                  <a:gd name="T93" fmla="*/ 288 h 294"/>
                  <a:gd name="T94" fmla="*/ 3996 w 5274"/>
                  <a:gd name="T95" fmla="*/ 288 h 294"/>
                  <a:gd name="T96" fmla="*/ 4080 w 5274"/>
                  <a:gd name="T97" fmla="*/ 288 h 294"/>
                  <a:gd name="T98" fmla="*/ 4164 w 5274"/>
                  <a:gd name="T99" fmla="*/ 288 h 294"/>
                  <a:gd name="T100" fmla="*/ 4248 w 5274"/>
                  <a:gd name="T101" fmla="*/ 288 h 294"/>
                  <a:gd name="T102" fmla="*/ 4332 w 5274"/>
                  <a:gd name="T103" fmla="*/ 294 h 294"/>
                  <a:gd name="T104" fmla="*/ 4416 w 5274"/>
                  <a:gd name="T105" fmla="*/ 294 h 294"/>
                  <a:gd name="T106" fmla="*/ 4500 w 5274"/>
                  <a:gd name="T107" fmla="*/ 294 h 294"/>
                  <a:gd name="T108" fmla="*/ 4578 w 5274"/>
                  <a:gd name="T109" fmla="*/ 294 h 294"/>
                  <a:gd name="T110" fmla="*/ 4662 w 5274"/>
                  <a:gd name="T111" fmla="*/ 294 h 294"/>
                  <a:gd name="T112" fmla="*/ 4746 w 5274"/>
                  <a:gd name="T113" fmla="*/ 294 h 294"/>
                  <a:gd name="T114" fmla="*/ 4830 w 5274"/>
                  <a:gd name="T115" fmla="*/ 294 h 294"/>
                  <a:gd name="T116" fmla="*/ 4914 w 5274"/>
                  <a:gd name="T117" fmla="*/ 294 h 294"/>
                  <a:gd name="T118" fmla="*/ 4998 w 5274"/>
                  <a:gd name="T119" fmla="*/ 294 h 294"/>
                  <a:gd name="T120" fmla="*/ 5082 w 5274"/>
                  <a:gd name="T121" fmla="*/ 294 h 294"/>
                  <a:gd name="T122" fmla="*/ 5166 w 5274"/>
                  <a:gd name="T123" fmla="*/ 294 h 294"/>
                  <a:gd name="T124" fmla="*/ 5244 w 5274"/>
                  <a:gd name="T125" fmla="*/ 294 h 29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274" h="294">
                    <a:moveTo>
                      <a:pt x="0" y="294"/>
                    </a:moveTo>
                    <a:lnTo>
                      <a:pt x="0" y="294"/>
                    </a:lnTo>
                    <a:lnTo>
                      <a:pt x="6" y="294"/>
                    </a:lnTo>
                    <a:lnTo>
                      <a:pt x="12" y="294"/>
                    </a:lnTo>
                    <a:lnTo>
                      <a:pt x="18" y="294"/>
                    </a:lnTo>
                    <a:lnTo>
                      <a:pt x="24" y="294"/>
                    </a:lnTo>
                    <a:lnTo>
                      <a:pt x="30" y="294"/>
                    </a:lnTo>
                    <a:lnTo>
                      <a:pt x="36" y="294"/>
                    </a:lnTo>
                    <a:lnTo>
                      <a:pt x="42" y="294"/>
                    </a:lnTo>
                    <a:lnTo>
                      <a:pt x="48" y="294"/>
                    </a:lnTo>
                    <a:lnTo>
                      <a:pt x="54" y="294"/>
                    </a:lnTo>
                    <a:lnTo>
                      <a:pt x="60" y="294"/>
                    </a:lnTo>
                    <a:lnTo>
                      <a:pt x="66" y="294"/>
                    </a:lnTo>
                    <a:lnTo>
                      <a:pt x="72" y="294"/>
                    </a:lnTo>
                    <a:lnTo>
                      <a:pt x="78" y="294"/>
                    </a:lnTo>
                    <a:lnTo>
                      <a:pt x="84" y="294"/>
                    </a:lnTo>
                    <a:lnTo>
                      <a:pt x="90" y="294"/>
                    </a:lnTo>
                    <a:lnTo>
                      <a:pt x="96" y="294"/>
                    </a:lnTo>
                    <a:lnTo>
                      <a:pt x="102" y="294"/>
                    </a:lnTo>
                    <a:lnTo>
                      <a:pt x="108" y="294"/>
                    </a:lnTo>
                    <a:lnTo>
                      <a:pt x="114" y="294"/>
                    </a:lnTo>
                    <a:lnTo>
                      <a:pt x="120" y="294"/>
                    </a:lnTo>
                    <a:lnTo>
                      <a:pt x="126" y="294"/>
                    </a:lnTo>
                    <a:lnTo>
                      <a:pt x="132" y="294"/>
                    </a:lnTo>
                    <a:lnTo>
                      <a:pt x="138" y="294"/>
                    </a:lnTo>
                    <a:lnTo>
                      <a:pt x="144" y="294"/>
                    </a:lnTo>
                    <a:lnTo>
                      <a:pt x="150" y="294"/>
                    </a:lnTo>
                    <a:lnTo>
                      <a:pt x="156" y="294"/>
                    </a:lnTo>
                    <a:lnTo>
                      <a:pt x="162" y="294"/>
                    </a:lnTo>
                    <a:lnTo>
                      <a:pt x="168" y="294"/>
                    </a:lnTo>
                    <a:lnTo>
                      <a:pt x="174" y="294"/>
                    </a:lnTo>
                    <a:lnTo>
                      <a:pt x="180" y="294"/>
                    </a:lnTo>
                    <a:lnTo>
                      <a:pt x="186" y="294"/>
                    </a:lnTo>
                    <a:lnTo>
                      <a:pt x="192" y="294"/>
                    </a:lnTo>
                    <a:lnTo>
                      <a:pt x="198" y="294"/>
                    </a:lnTo>
                    <a:lnTo>
                      <a:pt x="204" y="294"/>
                    </a:lnTo>
                    <a:lnTo>
                      <a:pt x="210" y="294"/>
                    </a:lnTo>
                    <a:lnTo>
                      <a:pt x="216" y="294"/>
                    </a:lnTo>
                    <a:lnTo>
                      <a:pt x="222" y="294"/>
                    </a:lnTo>
                    <a:lnTo>
                      <a:pt x="228" y="294"/>
                    </a:lnTo>
                    <a:lnTo>
                      <a:pt x="234" y="294"/>
                    </a:lnTo>
                    <a:lnTo>
                      <a:pt x="240" y="294"/>
                    </a:lnTo>
                    <a:lnTo>
                      <a:pt x="246" y="294"/>
                    </a:lnTo>
                    <a:lnTo>
                      <a:pt x="252" y="294"/>
                    </a:lnTo>
                    <a:lnTo>
                      <a:pt x="258" y="294"/>
                    </a:lnTo>
                    <a:lnTo>
                      <a:pt x="264" y="294"/>
                    </a:lnTo>
                    <a:lnTo>
                      <a:pt x="270" y="294"/>
                    </a:lnTo>
                    <a:lnTo>
                      <a:pt x="276" y="294"/>
                    </a:lnTo>
                    <a:lnTo>
                      <a:pt x="282" y="294"/>
                    </a:lnTo>
                    <a:lnTo>
                      <a:pt x="288" y="294"/>
                    </a:lnTo>
                    <a:lnTo>
                      <a:pt x="294" y="294"/>
                    </a:lnTo>
                    <a:lnTo>
                      <a:pt x="300" y="294"/>
                    </a:lnTo>
                    <a:lnTo>
                      <a:pt x="306" y="294"/>
                    </a:lnTo>
                    <a:lnTo>
                      <a:pt x="312" y="294"/>
                    </a:lnTo>
                    <a:lnTo>
                      <a:pt x="318" y="294"/>
                    </a:lnTo>
                    <a:lnTo>
                      <a:pt x="324" y="294"/>
                    </a:lnTo>
                    <a:lnTo>
                      <a:pt x="330" y="294"/>
                    </a:lnTo>
                    <a:lnTo>
                      <a:pt x="336" y="294"/>
                    </a:lnTo>
                    <a:lnTo>
                      <a:pt x="342" y="294"/>
                    </a:lnTo>
                    <a:lnTo>
                      <a:pt x="348" y="294"/>
                    </a:lnTo>
                    <a:lnTo>
                      <a:pt x="354" y="294"/>
                    </a:lnTo>
                    <a:lnTo>
                      <a:pt x="360" y="294"/>
                    </a:lnTo>
                    <a:lnTo>
                      <a:pt x="366" y="294"/>
                    </a:lnTo>
                    <a:lnTo>
                      <a:pt x="372" y="294"/>
                    </a:lnTo>
                    <a:lnTo>
                      <a:pt x="378" y="294"/>
                    </a:lnTo>
                    <a:lnTo>
                      <a:pt x="384" y="294"/>
                    </a:lnTo>
                    <a:lnTo>
                      <a:pt x="390" y="294"/>
                    </a:lnTo>
                    <a:lnTo>
                      <a:pt x="396" y="294"/>
                    </a:lnTo>
                    <a:lnTo>
                      <a:pt x="402" y="294"/>
                    </a:lnTo>
                    <a:lnTo>
                      <a:pt x="408" y="294"/>
                    </a:lnTo>
                    <a:lnTo>
                      <a:pt x="414" y="294"/>
                    </a:lnTo>
                    <a:lnTo>
                      <a:pt x="420" y="294"/>
                    </a:lnTo>
                    <a:lnTo>
                      <a:pt x="426" y="294"/>
                    </a:lnTo>
                    <a:lnTo>
                      <a:pt x="432" y="294"/>
                    </a:lnTo>
                    <a:lnTo>
                      <a:pt x="438" y="294"/>
                    </a:lnTo>
                    <a:lnTo>
                      <a:pt x="444" y="294"/>
                    </a:lnTo>
                    <a:lnTo>
                      <a:pt x="450" y="294"/>
                    </a:lnTo>
                    <a:lnTo>
                      <a:pt x="456" y="294"/>
                    </a:lnTo>
                    <a:lnTo>
                      <a:pt x="462" y="294"/>
                    </a:lnTo>
                    <a:lnTo>
                      <a:pt x="468" y="294"/>
                    </a:lnTo>
                    <a:lnTo>
                      <a:pt x="474" y="294"/>
                    </a:lnTo>
                    <a:lnTo>
                      <a:pt x="480" y="294"/>
                    </a:lnTo>
                    <a:lnTo>
                      <a:pt x="486" y="294"/>
                    </a:lnTo>
                    <a:lnTo>
                      <a:pt x="492" y="294"/>
                    </a:lnTo>
                    <a:lnTo>
                      <a:pt x="498" y="294"/>
                    </a:lnTo>
                    <a:lnTo>
                      <a:pt x="504" y="294"/>
                    </a:lnTo>
                    <a:lnTo>
                      <a:pt x="510" y="294"/>
                    </a:lnTo>
                    <a:lnTo>
                      <a:pt x="516" y="294"/>
                    </a:lnTo>
                    <a:lnTo>
                      <a:pt x="522" y="294"/>
                    </a:lnTo>
                    <a:lnTo>
                      <a:pt x="528" y="294"/>
                    </a:lnTo>
                    <a:lnTo>
                      <a:pt x="534" y="294"/>
                    </a:lnTo>
                    <a:lnTo>
                      <a:pt x="540" y="294"/>
                    </a:lnTo>
                    <a:lnTo>
                      <a:pt x="546" y="294"/>
                    </a:lnTo>
                    <a:lnTo>
                      <a:pt x="552" y="294"/>
                    </a:lnTo>
                    <a:lnTo>
                      <a:pt x="558" y="294"/>
                    </a:lnTo>
                    <a:lnTo>
                      <a:pt x="564" y="294"/>
                    </a:lnTo>
                    <a:lnTo>
                      <a:pt x="570" y="294"/>
                    </a:lnTo>
                    <a:lnTo>
                      <a:pt x="576" y="294"/>
                    </a:lnTo>
                    <a:lnTo>
                      <a:pt x="582" y="294"/>
                    </a:lnTo>
                    <a:lnTo>
                      <a:pt x="588" y="294"/>
                    </a:lnTo>
                    <a:lnTo>
                      <a:pt x="594" y="294"/>
                    </a:lnTo>
                    <a:lnTo>
                      <a:pt x="600" y="294"/>
                    </a:lnTo>
                    <a:lnTo>
                      <a:pt x="606" y="294"/>
                    </a:lnTo>
                    <a:lnTo>
                      <a:pt x="612" y="294"/>
                    </a:lnTo>
                    <a:lnTo>
                      <a:pt x="618" y="294"/>
                    </a:lnTo>
                    <a:lnTo>
                      <a:pt x="624" y="294"/>
                    </a:lnTo>
                    <a:lnTo>
                      <a:pt x="630" y="294"/>
                    </a:lnTo>
                    <a:lnTo>
                      <a:pt x="636" y="294"/>
                    </a:lnTo>
                    <a:lnTo>
                      <a:pt x="642" y="294"/>
                    </a:lnTo>
                    <a:lnTo>
                      <a:pt x="648" y="294"/>
                    </a:lnTo>
                    <a:lnTo>
                      <a:pt x="654" y="294"/>
                    </a:lnTo>
                    <a:lnTo>
                      <a:pt x="660" y="294"/>
                    </a:lnTo>
                    <a:lnTo>
                      <a:pt x="666" y="294"/>
                    </a:lnTo>
                    <a:lnTo>
                      <a:pt x="672" y="294"/>
                    </a:lnTo>
                    <a:lnTo>
                      <a:pt x="678" y="294"/>
                    </a:lnTo>
                    <a:lnTo>
                      <a:pt x="684" y="294"/>
                    </a:lnTo>
                    <a:lnTo>
                      <a:pt x="690" y="294"/>
                    </a:lnTo>
                    <a:lnTo>
                      <a:pt x="696" y="294"/>
                    </a:lnTo>
                    <a:lnTo>
                      <a:pt x="702" y="294"/>
                    </a:lnTo>
                    <a:lnTo>
                      <a:pt x="708" y="294"/>
                    </a:lnTo>
                    <a:lnTo>
                      <a:pt x="714" y="294"/>
                    </a:lnTo>
                    <a:lnTo>
                      <a:pt x="720" y="294"/>
                    </a:lnTo>
                    <a:lnTo>
                      <a:pt x="726" y="294"/>
                    </a:lnTo>
                    <a:lnTo>
                      <a:pt x="732" y="294"/>
                    </a:lnTo>
                    <a:lnTo>
                      <a:pt x="738" y="294"/>
                    </a:lnTo>
                    <a:lnTo>
                      <a:pt x="744" y="294"/>
                    </a:lnTo>
                    <a:lnTo>
                      <a:pt x="750" y="294"/>
                    </a:lnTo>
                    <a:lnTo>
                      <a:pt x="756" y="294"/>
                    </a:lnTo>
                    <a:lnTo>
                      <a:pt x="762" y="294"/>
                    </a:lnTo>
                    <a:lnTo>
                      <a:pt x="768" y="294"/>
                    </a:lnTo>
                    <a:lnTo>
                      <a:pt x="774" y="294"/>
                    </a:lnTo>
                    <a:lnTo>
                      <a:pt x="780" y="294"/>
                    </a:lnTo>
                    <a:lnTo>
                      <a:pt x="786" y="294"/>
                    </a:lnTo>
                    <a:lnTo>
                      <a:pt x="792" y="294"/>
                    </a:lnTo>
                    <a:lnTo>
                      <a:pt x="798" y="294"/>
                    </a:lnTo>
                    <a:lnTo>
                      <a:pt x="804" y="294"/>
                    </a:lnTo>
                    <a:lnTo>
                      <a:pt x="810" y="294"/>
                    </a:lnTo>
                    <a:lnTo>
                      <a:pt x="816" y="294"/>
                    </a:lnTo>
                    <a:lnTo>
                      <a:pt x="822" y="294"/>
                    </a:lnTo>
                    <a:lnTo>
                      <a:pt x="828" y="294"/>
                    </a:lnTo>
                    <a:lnTo>
                      <a:pt x="834" y="294"/>
                    </a:lnTo>
                    <a:lnTo>
                      <a:pt x="840" y="294"/>
                    </a:lnTo>
                    <a:lnTo>
                      <a:pt x="846" y="294"/>
                    </a:lnTo>
                    <a:lnTo>
                      <a:pt x="852" y="294"/>
                    </a:lnTo>
                    <a:lnTo>
                      <a:pt x="858" y="294"/>
                    </a:lnTo>
                    <a:lnTo>
                      <a:pt x="864" y="294"/>
                    </a:lnTo>
                    <a:lnTo>
                      <a:pt x="870" y="294"/>
                    </a:lnTo>
                    <a:lnTo>
                      <a:pt x="876" y="294"/>
                    </a:lnTo>
                    <a:lnTo>
                      <a:pt x="882" y="294"/>
                    </a:lnTo>
                    <a:lnTo>
                      <a:pt x="888" y="294"/>
                    </a:lnTo>
                    <a:lnTo>
                      <a:pt x="894" y="294"/>
                    </a:lnTo>
                    <a:lnTo>
                      <a:pt x="900" y="294"/>
                    </a:lnTo>
                    <a:lnTo>
                      <a:pt x="906" y="294"/>
                    </a:lnTo>
                    <a:lnTo>
                      <a:pt x="912" y="294"/>
                    </a:lnTo>
                    <a:lnTo>
                      <a:pt x="918" y="294"/>
                    </a:lnTo>
                    <a:lnTo>
                      <a:pt x="924" y="294"/>
                    </a:lnTo>
                    <a:lnTo>
                      <a:pt x="930" y="294"/>
                    </a:lnTo>
                    <a:lnTo>
                      <a:pt x="936" y="294"/>
                    </a:lnTo>
                    <a:lnTo>
                      <a:pt x="942" y="294"/>
                    </a:lnTo>
                    <a:lnTo>
                      <a:pt x="948" y="294"/>
                    </a:lnTo>
                    <a:lnTo>
                      <a:pt x="954" y="294"/>
                    </a:lnTo>
                    <a:lnTo>
                      <a:pt x="960" y="294"/>
                    </a:lnTo>
                    <a:lnTo>
                      <a:pt x="966" y="294"/>
                    </a:lnTo>
                    <a:lnTo>
                      <a:pt x="972" y="294"/>
                    </a:lnTo>
                    <a:lnTo>
                      <a:pt x="978" y="294"/>
                    </a:lnTo>
                    <a:lnTo>
                      <a:pt x="984" y="294"/>
                    </a:lnTo>
                    <a:lnTo>
                      <a:pt x="990" y="294"/>
                    </a:lnTo>
                    <a:lnTo>
                      <a:pt x="996" y="294"/>
                    </a:lnTo>
                    <a:lnTo>
                      <a:pt x="1002" y="294"/>
                    </a:lnTo>
                    <a:lnTo>
                      <a:pt x="1008" y="294"/>
                    </a:lnTo>
                    <a:lnTo>
                      <a:pt x="1014" y="294"/>
                    </a:lnTo>
                    <a:lnTo>
                      <a:pt x="1020" y="294"/>
                    </a:lnTo>
                    <a:lnTo>
                      <a:pt x="1026" y="294"/>
                    </a:lnTo>
                    <a:lnTo>
                      <a:pt x="1032" y="294"/>
                    </a:lnTo>
                    <a:lnTo>
                      <a:pt x="1038" y="294"/>
                    </a:lnTo>
                    <a:lnTo>
                      <a:pt x="1044" y="294"/>
                    </a:lnTo>
                    <a:lnTo>
                      <a:pt x="1050" y="294"/>
                    </a:lnTo>
                    <a:lnTo>
                      <a:pt x="1056" y="294"/>
                    </a:lnTo>
                    <a:lnTo>
                      <a:pt x="1062" y="294"/>
                    </a:lnTo>
                    <a:lnTo>
                      <a:pt x="1068" y="294"/>
                    </a:lnTo>
                    <a:lnTo>
                      <a:pt x="1074" y="294"/>
                    </a:lnTo>
                    <a:lnTo>
                      <a:pt x="1080" y="294"/>
                    </a:lnTo>
                    <a:lnTo>
                      <a:pt x="1086" y="294"/>
                    </a:lnTo>
                    <a:lnTo>
                      <a:pt x="1092" y="294"/>
                    </a:lnTo>
                    <a:lnTo>
                      <a:pt x="1098" y="294"/>
                    </a:lnTo>
                    <a:lnTo>
                      <a:pt x="1104" y="294"/>
                    </a:lnTo>
                    <a:lnTo>
                      <a:pt x="1110" y="294"/>
                    </a:lnTo>
                    <a:lnTo>
                      <a:pt x="1116" y="294"/>
                    </a:lnTo>
                    <a:lnTo>
                      <a:pt x="1122" y="294"/>
                    </a:lnTo>
                    <a:lnTo>
                      <a:pt x="1128" y="294"/>
                    </a:lnTo>
                    <a:lnTo>
                      <a:pt x="1134" y="294"/>
                    </a:lnTo>
                    <a:lnTo>
                      <a:pt x="1140" y="294"/>
                    </a:lnTo>
                    <a:lnTo>
                      <a:pt x="1146" y="294"/>
                    </a:lnTo>
                    <a:lnTo>
                      <a:pt x="1152" y="294"/>
                    </a:lnTo>
                    <a:lnTo>
                      <a:pt x="1158" y="294"/>
                    </a:lnTo>
                    <a:lnTo>
                      <a:pt x="1164" y="294"/>
                    </a:lnTo>
                    <a:lnTo>
                      <a:pt x="1170" y="294"/>
                    </a:lnTo>
                    <a:lnTo>
                      <a:pt x="1176" y="294"/>
                    </a:lnTo>
                    <a:lnTo>
                      <a:pt x="1182" y="294"/>
                    </a:lnTo>
                    <a:lnTo>
                      <a:pt x="1188" y="294"/>
                    </a:lnTo>
                    <a:lnTo>
                      <a:pt x="1194" y="294"/>
                    </a:lnTo>
                    <a:lnTo>
                      <a:pt x="1200" y="294"/>
                    </a:lnTo>
                    <a:lnTo>
                      <a:pt x="1206" y="294"/>
                    </a:lnTo>
                    <a:lnTo>
                      <a:pt x="1212" y="294"/>
                    </a:lnTo>
                    <a:lnTo>
                      <a:pt x="1218" y="294"/>
                    </a:lnTo>
                    <a:lnTo>
                      <a:pt x="1224" y="294"/>
                    </a:lnTo>
                    <a:lnTo>
                      <a:pt x="1230" y="294"/>
                    </a:lnTo>
                    <a:lnTo>
                      <a:pt x="1236" y="294"/>
                    </a:lnTo>
                    <a:lnTo>
                      <a:pt x="1242" y="294"/>
                    </a:lnTo>
                    <a:lnTo>
                      <a:pt x="1248" y="294"/>
                    </a:lnTo>
                    <a:lnTo>
                      <a:pt x="1254" y="294"/>
                    </a:lnTo>
                    <a:lnTo>
                      <a:pt x="1260" y="294"/>
                    </a:lnTo>
                    <a:lnTo>
                      <a:pt x="1266" y="294"/>
                    </a:lnTo>
                    <a:lnTo>
                      <a:pt x="1272" y="294"/>
                    </a:lnTo>
                    <a:lnTo>
                      <a:pt x="1278" y="294"/>
                    </a:lnTo>
                    <a:lnTo>
                      <a:pt x="1284" y="294"/>
                    </a:lnTo>
                    <a:lnTo>
                      <a:pt x="1290" y="294"/>
                    </a:lnTo>
                    <a:lnTo>
                      <a:pt x="1296" y="294"/>
                    </a:lnTo>
                    <a:lnTo>
                      <a:pt x="1302" y="294"/>
                    </a:lnTo>
                    <a:lnTo>
                      <a:pt x="1308" y="294"/>
                    </a:lnTo>
                    <a:lnTo>
                      <a:pt x="1314" y="294"/>
                    </a:lnTo>
                    <a:lnTo>
                      <a:pt x="1320" y="294"/>
                    </a:lnTo>
                    <a:lnTo>
                      <a:pt x="1326" y="294"/>
                    </a:lnTo>
                    <a:lnTo>
                      <a:pt x="1332" y="294"/>
                    </a:lnTo>
                    <a:lnTo>
                      <a:pt x="1338" y="294"/>
                    </a:lnTo>
                    <a:lnTo>
                      <a:pt x="1344" y="294"/>
                    </a:lnTo>
                    <a:lnTo>
                      <a:pt x="1350" y="294"/>
                    </a:lnTo>
                    <a:lnTo>
                      <a:pt x="1356" y="294"/>
                    </a:lnTo>
                    <a:lnTo>
                      <a:pt x="1362" y="294"/>
                    </a:lnTo>
                    <a:lnTo>
                      <a:pt x="1368" y="294"/>
                    </a:lnTo>
                    <a:lnTo>
                      <a:pt x="1374" y="294"/>
                    </a:lnTo>
                    <a:lnTo>
                      <a:pt x="1380" y="294"/>
                    </a:lnTo>
                    <a:lnTo>
                      <a:pt x="1386" y="294"/>
                    </a:lnTo>
                    <a:lnTo>
                      <a:pt x="1392" y="294"/>
                    </a:lnTo>
                    <a:lnTo>
                      <a:pt x="1398" y="294"/>
                    </a:lnTo>
                    <a:lnTo>
                      <a:pt x="1404" y="294"/>
                    </a:lnTo>
                    <a:lnTo>
                      <a:pt x="1410" y="294"/>
                    </a:lnTo>
                    <a:lnTo>
                      <a:pt x="1416" y="294"/>
                    </a:lnTo>
                    <a:lnTo>
                      <a:pt x="1422" y="294"/>
                    </a:lnTo>
                    <a:lnTo>
                      <a:pt x="1428" y="294"/>
                    </a:lnTo>
                    <a:lnTo>
                      <a:pt x="1434" y="294"/>
                    </a:lnTo>
                    <a:lnTo>
                      <a:pt x="1440" y="294"/>
                    </a:lnTo>
                    <a:lnTo>
                      <a:pt x="1446" y="294"/>
                    </a:lnTo>
                    <a:lnTo>
                      <a:pt x="1452" y="294"/>
                    </a:lnTo>
                    <a:lnTo>
                      <a:pt x="1458" y="294"/>
                    </a:lnTo>
                    <a:lnTo>
                      <a:pt x="1464" y="294"/>
                    </a:lnTo>
                    <a:lnTo>
                      <a:pt x="1470" y="294"/>
                    </a:lnTo>
                    <a:lnTo>
                      <a:pt x="1476" y="294"/>
                    </a:lnTo>
                    <a:lnTo>
                      <a:pt x="1482" y="294"/>
                    </a:lnTo>
                    <a:lnTo>
                      <a:pt x="1488" y="294"/>
                    </a:lnTo>
                    <a:lnTo>
                      <a:pt x="1494" y="294"/>
                    </a:lnTo>
                    <a:lnTo>
                      <a:pt x="1500" y="294"/>
                    </a:lnTo>
                    <a:lnTo>
                      <a:pt x="1506" y="294"/>
                    </a:lnTo>
                    <a:lnTo>
                      <a:pt x="1512" y="294"/>
                    </a:lnTo>
                    <a:lnTo>
                      <a:pt x="1518" y="294"/>
                    </a:lnTo>
                    <a:lnTo>
                      <a:pt x="1524" y="294"/>
                    </a:lnTo>
                    <a:lnTo>
                      <a:pt x="1530" y="294"/>
                    </a:lnTo>
                    <a:lnTo>
                      <a:pt x="1536" y="294"/>
                    </a:lnTo>
                    <a:lnTo>
                      <a:pt x="1542" y="294"/>
                    </a:lnTo>
                    <a:lnTo>
                      <a:pt x="1548" y="294"/>
                    </a:lnTo>
                    <a:lnTo>
                      <a:pt x="1554" y="294"/>
                    </a:lnTo>
                    <a:lnTo>
                      <a:pt x="1560" y="294"/>
                    </a:lnTo>
                    <a:lnTo>
                      <a:pt x="1566" y="294"/>
                    </a:lnTo>
                    <a:lnTo>
                      <a:pt x="1572" y="294"/>
                    </a:lnTo>
                    <a:lnTo>
                      <a:pt x="1578" y="294"/>
                    </a:lnTo>
                    <a:lnTo>
                      <a:pt x="1584" y="294"/>
                    </a:lnTo>
                    <a:lnTo>
                      <a:pt x="1590" y="294"/>
                    </a:lnTo>
                    <a:lnTo>
                      <a:pt x="1596" y="294"/>
                    </a:lnTo>
                    <a:lnTo>
                      <a:pt x="1602" y="294"/>
                    </a:lnTo>
                    <a:lnTo>
                      <a:pt x="1608" y="294"/>
                    </a:lnTo>
                    <a:lnTo>
                      <a:pt x="1614" y="294"/>
                    </a:lnTo>
                    <a:lnTo>
                      <a:pt x="1620" y="294"/>
                    </a:lnTo>
                    <a:lnTo>
                      <a:pt x="1626" y="294"/>
                    </a:lnTo>
                    <a:lnTo>
                      <a:pt x="1626" y="288"/>
                    </a:lnTo>
                    <a:lnTo>
                      <a:pt x="1632" y="288"/>
                    </a:lnTo>
                    <a:lnTo>
                      <a:pt x="1638" y="288"/>
                    </a:lnTo>
                    <a:lnTo>
                      <a:pt x="1644" y="288"/>
                    </a:lnTo>
                    <a:lnTo>
                      <a:pt x="1650" y="288"/>
                    </a:lnTo>
                    <a:lnTo>
                      <a:pt x="1656" y="288"/>
                    </a:lnTo>
                    <a:lnTo>
                      <a:pt x="1662" y="288"/>
                    </a:lnTo>
                    <a:lnTo>
                      <a:pt x="1668" y="288"/>
                    </a:lnTo>
                    <a:lnTo>
                      <a:pt x="1668" y="282"/>
                    </a:lnTo>
                    <a:lnTo>
                      <a:pt x="1674" y="282"/>
                    </a:lnTo>
                    <a:lnTo>
                      <a:pt x="1680" y="282"/>
                    </a:lnTo>
                    <a:lnTo>
                      <a:pt x="1686" y="282"/>
                    </a:lnTo>
                    <a:lnTo>
                      <a:pt x="1692" y="276"/>
                    </a:lnTo>
                    <a:lnTo>
                      <a:pt x="1698" y="276"/>
                    </a:lnTo>
                    <a:lnTo>
                      <a:pt x="1704" y="276"/>
                    </a:lnTo>
                    <a:lnTo>
                      <a:pt x="1704" y="270"/>
                    </a:lnTo>
                    <a:lnTo>
                      <a:pt x="1710" y="270"/>
                    </a:lnTo>
                    <a:lnTo>
                      <a:pt x="1716" y="270"/>
                    </a:lnTo>
                    <a:lnTo>
                      <a:pt x="1716" y="264"/>
                    </a:lnTo>
                    <a:lnTo>
                      <a:pt x="1722" y="264"/>
                    </a:lnTo>
                    <a:lnTo>
                      <a:pt x="1728" y="264"/>
                    </a:lnTo>
                    <a:lnTo>
                      <a:pt x="1728" y="258"/>
                    </a:lnTo>
                    <a:lnTo>
                      <a:pt x="1734" y="258"/>
                    </a:lnTo>
                    <a:lnTo>
                      <a:pt x="1734" y="252"/>
                    </a:lnTo>
                    <a:lnTo>
                      <a:pt x="1740" y="252"/>
                    </a:lnTo>
                    <a:lnTo>
                      <a:pt x="1746" y="246"/>
                    </a:lnTo>
                    <a:lnTo>
                      <a:pt x="1752" y="246"/>
                    </a:lnTo>
                    <a:lnTo>
                      <a:pt x="1752" y="240"/>
                    </a:lnTo>
                    <a:lnTo>
                      <a:pt x="1758" y="240"/>
                    </a:lnTo>
                    <a:lnTo>
                      <a:pt x="1758" y="234"/>
                    </a:lnTo>
                    <a:lnTo>
                      <a:pt x="1764" y="234"/>
                    </a:lnTo>
                    <a:lnTo>
                      <a:pt x="1770" y="228"/>
                    </a:lnTo>
                    <a:lnTo>
                      <a:pt x="1776" y="228"/>
                    </a:lnTo>
                    <a:lnTo>
                      <a:pt x="1776" y="222"/>
                    </a:lnTo>
                    <a:lnTo>
                      <a:pt x="1782" y="222"/>
                    </a:lnTo>
                    <a:lnTo>
                      <a:pt x="1782" y="216"/>
                    </a:lnTo>
                    <a:lnTo>
                      <a:pt x="1788" y="216"/>
                    </a:lnTo>
                    <a:lnTo>
                      <a:pt x="1788" y="210"/>
                    </a:lnTo>
                    <a:lnTo>
                      <a:pt x="1794" y="210"/>
                    </a:lnTo>
                    <a:lnTo>
                      <a:pt x="1794" y="204"/>
                    </a:lnTo>
                    <a:lnTo>
                      <a:pt x="1800" y="204"/>
                    </a:lnTo>
                    <a:lnTo>
                      <a:pt x="1800" y="198"/>
                    </a:lnTo>
                    <a:lnTo>
                      <a:pt x="1806" y="198"/>
                    </a:lnTo>
                    <a:lnTo>
                      <a:pt x="1806" y="192"/>
                    </a:lnTo>
                    <a:lnTo>
                      <a:pt x="1812" y="192"/>
                    </a:lnTo>
                    <a:lnTo>
                      <a:pt x="1812" y="186"/>
                    </a:lnTo>
                    <a:lnTo>
                      <a:pt x="1818" y="186"/>
                    </a:lnTo>
                    <a:lnTo>
                      <a:pt x="1818" y="180"/>
                    </a:lnTo>
                    <a:lnTo>
                      <a:pt x="1824" y="180"/>
                    </a:lnTo>
                    <a:lnTo>
                      <a:pt x="1824" y="174"/>
                    </a:lnTo>
                    <a:lnTo>
                      <a:pt x="1830" y="174"/>
                    </a:lnTo>
                    <a:lnTo>
                      <a:pt x="1830" y="168"/>
                    </a:lnTo>
                    <a:lnTo>
                      <a:pt x="1836" y="168"/>
                    </a:lnTo>
                    <a:lnTo>
                      <a:pt x="1836" y="162"/>
                    </a:lnTo>
                    <a:lnTo>
                      <a:pt x="1842" y="162"/>
                    </a:lnTo>
                    <a:lnTo>
                      <a:pt x="1842" y="156"/>
                    </a:lnTo>
                    <a:lnTo>
                      <a:pt x="1848" y="156"/>
                    </a:lnTo>
                    <a:lnTo>
                      <a:pt x="1848" y="150"/>
                    </a:lnTo>
                    <a:lnTo>
                      <a:pt x="1854" y="144"/>
                    </a:lnTo>
                    <a:lnTo>
                      <a:pt x="1854" y="138"/>
                    </a:lnTo>
                    <a:lnTo>
                      <a:pt x="1860" y="132"/>
                    </a:lnTo>
                    <a:lnTo>
                      <a:pt x="1860" y="126"/>
                    </a:lnTo>
                    <a:lnTo>
                      <a:pt x="1866" y="126"/>
                    </a:lnTo>
                    <a:lnTo>
                      <a:pt x="1866" y="120"/>
                    </a:lnTo>
                    <a:lnTo>
                      <a:pt x="1866" y="114"/>
                    </a:lnTo>
                    <a:lnTo>
                      <a:pt x="1872" y="114"/>
                    </a:lnTo>
                    <a:lnTo>
                      <a:pt x="1872" y="108"/>
                    </a:lnTo>
                    <a:lnTo>
                      <a:pt x="1872" y="102"/>
                    </a:lnTo>
                    <a:lnTo>
                      <a:pt x="1878" y="102"/>
                    </a:lnTo>
                    <a:lnTo>
                      <a:pt x="1878" y="96"/>
                    </a:lnTo>
                    <a:lnTo>
                      <a:pt x="1878" y="90"/>
                    </a:lnTo>
                    <a:lnTo>
                      <a:pt x="1884" y="90"/>
                    </a:lnTo>
                    <a:lnTo>
                      <a:pt x="1884" y="84"/>
                    </a:lnTo>
                    <a:lnTo>
                      <a:pt x="1890" y="78"/>
                    </a:lnTo>
                    <a:lnTo>
                      <a:pt x="1890" y="72"/>
                    </a:lnTo>
                    <a:lnTo>
                      <a:pt x="1896" y="66"/>
                    </a:lnTo>
                    <a:lnTo>
                      <a:pt x="1896" y="60"/>
                    </a:lnTo>
                    <a:lnTo>
                      <a:pt x="1902" y="54"/>
                    </a:lnTo>
                    <a:lnTo>
                      <a:pt x="1902" y="48"/>
                    </a:lnTo>
                    <a:lnTo>
                      <a:pt x="1908" y="42"/>
                    </a:lnTo>
                    <a:lnTo>
                      <a:pt x="1908" y="36"/>
                    </a:lnTo>
                    <a:lnTo>
                      <a:pt x="1914" y="36"/>
                    </a:lnTo>
                    <a:lnTo>
                      <a:pt x="1914" y="30"/>
                    </a:lnTo>
                    <a:lnTo>
                      <a:pt x="1920" y="30"/>
                    </a:lnTo>
                    <a:lnTo>
                      <a:pt x="1926" y="30"/>
                    </a:lnTo>
                    <a:lnTo>
                      <a:pt x="1932" y="30"/>
                    </a:lnTo>
                    <a:lnTo>
                      <a:pt x="1932" y="36"/>
                    </a:lnTo>
                    <a:lnTo>
                      <a:pt x="1938" y="36"/>
                    </a:lnTo>
                    <a:lnTo>
                      <a:pt x="1938" y="42"/>
                    </a:lnTo>
                    <a:lnTo>
                      <a:pt x="1938" y="48"/>
                    </a:lnTo>
                    <a:lnTo>
                      <a:pt x="1944" y="48"/>
                    </a:lnTo>
                    <a:lnTo>
                      <a:pt x="1944" y="54"/>
                    </a:lnTo>
                    <a:lnTo>
                      <a:pt x="1944" y="60"/>
                    </a:lnTo>
                    <a:lnTo>
                      <a:pt x="1950" y="60"/>
                    </a:lnTo>
                    <a:lnTo>
                      <a:pt x="1950" y="66"/>
                    </a:lnTo>
                    <a:lnTo>
                      <a:pt x="1950" y="72"/>
                    </a:lnTo>
                    <a:lnTo>
                      <a:pt x="1956" y="72"/>
                    </a:lnTo>
                    <a:lnTo>
                      <a:pt x="1956" y="78"/>
                    </a:lnTo>
                    <a:lnTo>
                      <a:pt x="1956" y="84"/>
                    </a:lnTo>
                    <a:lnTo>
                      <a:pt x="1962" y="84"/>
                    </a:lnTo>
                    <a:lnTo>
                      <a:pt x="1962" y="90"/>
                    </a:lnTo>
                    <a:lnTo>
                      <a:pt x="1962" y="96"/>
                    </a:lnTo>
                    <a:lnTo>
                      <a:pt x="1968" y="96"/>
                    </a:lnTo>
                    <a:lnTo>
                      <a:pt x="1968" y="102"/>
                    </a:lnTo>
                    <a:lnTo>
                      <a:pt x="1968" y="108"/>
                    </a:lnTo>
                    <a:lnTo>
                      <a:pt x="1974" y="108"/>
                    </a:lnTo>
                    <a:lnTo>
                      <a:pt x="1974" y="114"/>
                    </a:lnTo>
                    <a:lnTo>
                      <a:pt x="1974" y="120"/>
                    </a:lnTo>
                    <a:lnTo>
                      <a:pt x="1980" y="120"/>
                    </a:lnTo>
                    <a:lnTo>
                      <a:pt x="1980" y="126"/>
                    </a:lnTo>
                    <a:lnTo>
                      <a:pt x="1980" y="132"/>
                    </a:lnTo>
                    <a:lnTo>
                      <a:pt x="1986" y="132"/>
                    </a:lnTo>
                    <a:lnTo>
                      <a:pt x="1986" y="138"/>
                    </a:lnTo>
                    <a:lnTo>
                      <a:pt x="1986" y="144"/>
                    </a:lnTo>
                    <a:lnTo>
                      <a:pt x="1992" y="144"/>
                    </a:lnTo>
                    <a:lnTo>
                      <a:pt x="1992" y="150"/>
                    </a:lnTo>
                    <a:lnTo>
                      <a:pt x="1992" y="156"/>
                    </a:lnTo>
                    <a:lnTo>
                      <a:pt x="1998" y="156"/>
                    </a:lnTo>
                    <a:lnTo>
                      <a:pt x="1998" y="162"/>
                    </a:lnTo>
                    <a:lnTo>
                      <a:pt x="2004" y="168"/>
                    </a:lnTo>
                    <a:lnTo>
                      <a:pt x="2004" y="174"/>
                    </a:lnTo>
                    <a:lnTo>
                      <a:pt x="2010" y="174"/>
                    </a:lnTo>
                    <a:lnTo>
                      <a:pt x="2010" y="180"/>
                    </a:lnTo>
                    <a:lnTo>
                      <a:pt x="2016" y="180"/>
                    </a:lnTo>
                    <a:lnTo>
                      <a:pt x="2022" y="186"/>
                    </a:lnTo>
                    <a:lnTo>
                      <a:pt x="2028" y="192"/>
                    </a:lnTo>
                    <a:lnTo>
                      <a:pt x="2034" y="192"/>
                    </a:lnTo>
                    <a:lnTo>
                      <a:pt x="2034" y="198"/>
                    </a:lnTo>
                    <a:lnTo>
                      <a:pt x="2040" y="198"/>
                    </a:lnTo>
                    <a:lnTo>
                      <a:pt x="2040" y="204"/>
                    </a:lnTo>
                    <a:lnTo>
                      <a:pt x="2046" y="204"/>
                    </a:lnTo>
                    <a:lnTo>
                      <a:pt x="2046" y="210"/>
                    </a:lnTo>
                    <a:lnTo>
                      <a:pt x="2052" y="210"/>
                    </a:lnTo>
                    <a:lnTo>
                      <a:pt x="2052" y="216"/>
                    </a:lnTo>
                    <a:lnTo>
                      <a:pt x="2058" y="216"/>
                    </a:lnTo>
                    <a:lnTo>
                      <a:pt x="2058" y="222"/>
                    </a:lnTo>
                    <a:lnTo>
                      <a:pt x="2064" y="222"/>
                    </a:lnTo>
                    <a:lnTo>
                      <a:pt x="2070" y="228"/>
                    </a:lnTo>
                    <a:lnTo>
                      <a:pt x="2076" y="228"/>
                    </a:lnTo>
                    <a:lnTo>
                      <a:pt x="2076" y="234"/>
                    </a:lnTo>
                    <a:lnTo>
                      <a:pt x="2082" y="234"/>
                    </a:lnTo>
                    <a:lnTo>
                      <a:pt x="2082" y="240"/>
                    </a:lnTo>
                    <a:lnTo>
                      <a:pt x="2088" y="240"/>
                    </a:lnTo>
                    <a:lnTo>
                      <a:pt x="2094" y="246"/>
                    </a:lnTo>
                    <a:lnTo>
                      <a:pt x="2100" y="246"/>
                    </a:lnTo>
                    <a:lnTo>
                      <a:pt x="2100" y="252"/>
                    </a:lnTo>
                    <a:lnTo>
                      <a:pt x="2106" y="252"/>
                    </a:lnTo>
                    <a:lnTo>
                      <a:pt x="2112" y="258"/>
                    </a:lnTo>
                    <a:lnTo>
                      <a:pt x="2118" y="258"/>
                    </a:lnTo>
                    <a:lnTo>
                      <a:pt x="2118" y="264"/>
                    </a:lnTo>
                    <a:lnTo>
                      <a:pt x="2124" y="264"/>
                    </a:lnTo>
                    <a:lnTo>
                      <a:pt x="2130" y="264"/>
                    </a:lnTo>
                    <a:lnTo>
                      <a:pt x="2136" y="270"/>
                    </a:lnTo>
                    <a:lnTo>
                      <a:pt x="2142" y="270"/>
                    </a:lnTo>
                    <a:lnTo>
                      <a:pt x="2148" y="270"/>
                    </a:lnTo>
                    <a:lnTo>
                      <a:pt x="2148" y="276"/>
                    </a:lnTo>
                    <a:lnTo>
                      <a:pt x="2154" y="276"/>
                    </a:lnTo>
                    <a:lnTo>
                      <a:pt x="2160" y="276"/>
                    </a:lnTo>
                    <a:lnTo>
                      <a:pt x="2166" y="276"/>
                    </a:lnTo>
                    <a:lnTo>
                      <a:pt x="2166" y="282"/>
                    </a:lnTo>
                    <a:lnTo>
                      <a:pt x="2172" y="282"/>
                    </a:lnTo>
                    <a:lnTo>
                      <a:pt x="2178" y="282"/>
                    </a:lnTo>
                    <a:lnTo>
                      <a:pt x="2184" y="282"/>
                    </a:lnTo>
                    <a:lnTo>
                      <a:pt x="2190" y="282"/>
                    </a:lnTo>
                    <a:lnTo>
                      <a:pt x="2196" y="282"/>
                    </a:lnTo>
                    <a:lnTo>
                      <a:pt x="2202" y="282"/>
                    </a:lnTo>
                    <a:lnTo>
                      <a:pt x="2208" y="282"/>
                    </a:lnTo>
                    <a:lnTo>
                      <a:pt x="2214" y="282"/>
                    </a:lnTo>
                    <a:lnTo>
                      <a:pt x="2220" y="282"/>
                    </a:lnTo>
                    <a:lnTo>
                      <a:pt x="2226" y="282"/>
                    </a:lnTo>
                    <a:lnTo>
                      <a:pt x="2232" y="282"/>
                    </a:lnTo>
                    <a:lnTo>
                      <a:pt x="2238" y="282"/>
                    </a:lnTo>
                    <a:lnTo>
                      <a:pt x="2244" y="282"/>
                    </a:lnTo>
                    <a:lnTo>
                      <a:pt x="2250" y="282"/>
                    </a:lnTo>
                    <a:lnTo>
                      <a:pt x="2256" y="282"/>
                    </a:lnTo>
                    <a:lnTo>
                      <a:pt x="2262" y="282"/>
                    </a:lnTo>
                    <a:lnTo>
                      <a:pt x="2268" y="282"/>
                    </a:lnTo>
                    <a:lnTo>
                      <a:pt x="2268" y="276"/>
                    </a:lnTo>
                    <a:lnTo>
                      <a:pt x="2274" y="276"/>
                    </a:lnTo>
                    <a:lnTo>
                      <a:pt x="2280" y="276"/>
                    </a:lnTo>
                    <a:lnTo>
                      <a:pt x="2286" y="276"/>
                    </a:lnTo>
                    <a:lnTo>
                      <a:pt x="2292" y="276"/>
                    </a:lnTo>
                    <a:lnTo>
                      <a:pt x="2298" y="276"/>
                    </a:lnTo>
                    <a:lnTo>
                      <a:pt x="2304" y="276"/>
                    </a:lnTo>
                    <a:lnTo>
                      <a:pt x="2310" y="276"/>
                    </a:lnTo>
                    <a:lnTo>
                      <a:pt x="2316" y="276"/>
                    </a:lnTo>
                    <a:lnTo>
                      <a:pt x="2322" y="276"/>
                    </a:lnTo>
                    <a:lnTo>
                      <a:pt x="2328" y="276"/>
                    </a:lnTo>
                    <a:lnTo>
                      <a:pt x="2334" y="276"/>
                    </a:lnTo>
                    <a:lnTo>
                      <a:pt x="2340" y="276"/>
                    </a:lnTo>
                    <a:lnTo>
                      <a:pt x="2346" y="276"/>
                    </a:lnTo>
                    <a:lnTo>
                      <a:pt x="2352" y="276"/>
                    </a:lnTo>
                    <a:lnTo>
                      <a:pt x="2358" y="276"/>
                    </a:lnTo>
                    <a:lnTo>
                      <a:pt x="2364" y="276"/>
                    </a:lnTo>
                    <a:lnTo>
                      <a:pt x="2370" y="276"/>
                    </a:lnTo>
                    <a:lnTo>
                      <a:pt x="2370" y="270"/>
                    </a:lnTo>
                    <a:lnTo>
                      <a:pt x="2376" y="270"/>
                    </a:lnTo>
                    <a:lnTo>
                      <a:pt x="2382" y="270"/>
                    </a:lnTo>
                    <a:lnTo>
                      <a:pt x="2388" y="270"/>
                    </a:lnTo>
                    <a:lnTo>
                      <a:pt x="2394" y="270"/>
                    </a:lnTo>
                    <a:lnTo>
                      <a:pt x="2394" y="264"/>
                    </a:lnTo>
                    <a:lnTo>
                      <a:pt x="2400" y="264"/>
                    </a:lnTo>
                    <a:lnTo>
                      <a:pt x="2406" y="264"/>
                    </a:lnTo>
                    <a:lnTo>
                      <a:pt x="2406" y="258"/>
                    </a:lnTo>
                    <a:lnTo>
                      <a:pt x="2412" y="258"/>
                    </a:lnTo>
                    <a:lnTo>
                      <a:pt x="2418" y="258"/>
                    </a:lnTo>
                    <a:lnTo>
                      <a:pt x="2424" y="252"/>
                    </a:lnTo>
                    <a:lnTo>
                      <a:pt x="2430" y="252"/>
                    </a:lnTo>
                    <a:lnTo>
                      <a:pt x="2430" y="246"/>
                    </a:lnTo>
                    <a:lnTo>
                      <a:pt x="2436" y="246"/>
                    </a:lnTo>
                    <a:lnTo>
                      <a:pt x="2442" y="246"/>
                    </a:lnTo>
                    <a:lnTo>
                      <a:pt x="2442" y="240"/>
                    </a:lnTo>
                    <a:lnTo>
                      <a:pt x="2448" y="240"/>
                    </a:lnTo>
                    <a:lnTo>
                      <a:pt x="2448" y="234"/>
                    </a:lnTo>
                    <a:lnTo>
                      <a:pt x="2454" y="234"/>
                    </a:lnTo>
                    <a:lnTo>
                      <a:pt x="2460" y="234"/>
                    </a:lnTo>
                    <a:lnTo>
                      <a:pt x="2460" y="228"/>
                    </a:lnTo>
                    <a:lnTo>
                      <a:pt x="2466" y="228"/>
                    </a:lnTo>
                    <a:lnTo>
                      <a:pt x="2466" y="222"/>
                    </a:lnTo>
                    <a:lnTo>
                      <a:pt x="2472" y="222"/>
                    </a:lnTo>
                    <a:lnTo>
                      <a:pt x="2472" y="216"/>
                    </a:lnTo>
                    <a:lnTo>
                      <a:pt x="2478" y="216"/>
                    </a:lnTo>
                    <a:lnTo>
                      <a:pt x="2484" y="210"/>
                    </a:lnTo>
                    <a:lnTo>
                      <a:pt x="2490" y="210"/>
                    </a:lnTo>
                    <a:lnTo>
                      <a:pt x="2490" y="204"/>
                    </a:lnTo>
                    <a:lnTo>
                      <a:pt x="2496" y="204"/>
                    </a:lnTo>
                    <a:lnTo>
                      <a:pt x="2496" y="198"/>
                    </a:lnTo>
                    <a:lnTo>
                      <a:pt x="2502" y="198"/>
                    </a:lnTo>
                    <a:lnTo>
                      <a:pt x="2502" y="192"/>
                    </a:lnTo>
                    <a:lnTo>
                      <a:pt x="2508" y="192"/>
                    </a:lnTo>
                    <a:lnTo>
                      <a:pt x="2508" y="186"/>
                    </a:lnTo>
                    <a:lnTo>
                      <a:pt x="2514" y="186"/>
                    </a:lnTo>
                    <a:lnTo>
                      <a:pt x="2514" y="180"/>
                    </a:lnTo>
                    <a:lnTo>
                      <a:pt x="2520" y="180"/>
                    </a:lnTo>
                    <a:lnTo>
                      <a:pt x="2520" y="174"/>
                    </a:lnTo>
                    <a:lnTo>
                      <a:pt x="2526" y="174"/>
                    </a:lnTo>
                    <a:lnTo>
                      <a:pt x="2526" y="168"/>
                    </a:lnTo>
                    <a:lnTo>
                      <a:pt x="2532" y="168"/>
                    </a:lnTo>
                    <a:lnTo>
                      <a:pt x="2532" y="162"/>
                    </a:lnTo>
                    <a:lnTo>
                      <a:pt x="2538" y="162"/>
                    </a:lnTo>
                    <a:lnTo>
                      <a:pt x="2538" y="156"/>
                    </a:lnTo>
                    <a:lnTo>
                      <a:pt x="2544" y="156"/>
                    </a:lnTo>
                    <a:lnTo>
                      <a:pt x="2544" y="150"/>
                    </a:lnTo>
                    <a:lnTo>
                      <a:pt x="2550" y="150"/>
                    </a:lnTo>
                    <a:lnTo>
                      <a:pt x="2550" y="144"/>
                    </a:lnTo>
                    <a:lnTo>
                      <a:pt x="2556" y="144"/>
                    </a:lnTo>
                    <a:lnTo>
                      <a:pt x="2556" y="138"/>
                    </a:lnTo>
                    <a:lnTo>
                      <a:pt x="2562" y="138"/>
                    </a:lnTo>
                    <a:lnTo>
                      <a:pt x="2562" y="132"/>
                    </a:lnTo>
                    <a:lnTo>
                      <a:pt x="2562" y="126"/>
                    </a:lnTo>
                    <a:lnTo>
                      <a:pt x="2568" y="126"/>
                    </a:lnTo>
                    <a:lnTo>
                      <a:pt x="2568" y="120"/>
                    </a:lnTo>
                    <a:lnTo>
                      <a:pt x="2568" y="114"/>
                    </a:lnTo>
                    <a:lnTo>
                      <a:pt x="2574" y="114"/>
                    </a:lnTo>
                    <a:lnTo>
                      <a:pt x="2574" y="108"/>
                    </a:lnTo>
                    <a:lnTo>
                      <a:pt x="2574" y="102"/>
                    </a:lnTo>
                    <a:lnTo>
                      <a:pt x="2580" y="102"/>
                    </a:lnTo>
                    <a:lnTo>
                      <a:pt x="2580" y="96"/>
                    </a:lnTo>
                    <a:lnTo>
                      <a:pt x="2580" y="90"/>
                    </a:lnTo>
                    <a:lnTo>
                      <a:pt x="2586" y="84"/>
                    </a:lnTo>
                    <a:lnTo>
                      <a:pt x="2586" y="78"/>
                    </a:lnTo>
                    <a:lnTo>
                      <a:pt x="2592" y="78"/>
                    </a:lnTo>
                    <a:lnTo>
                      <a:pt x="2592" y="72"/>
                    </a:lnTo>
                    <a:lnTo>
                      <a:pt x="2592" y="66"/>
                    </a:lnTo>
                    <a:lnTo>
                      <a:pt x="2598" y="66"/>
                    </a:lnTo>
                    <a:lnTo>
                      <a:pt x="2598" y="60"/>
                    </a:lnTo>
                    <a:lnTo>
                      <a:pt x="2598" y="54"/>
                    </a:lnTo>
                    <a:lnTo>
                      <a:pt x="2604" y="48"/>
                    </a:lnTo>
                    <a:lnTo>
                      <a:pt x="2604" y="42"/>
                    </a:lnTo>
                    <a:lnTo>
                      <a:pt x="2610" y="42"/>
                    </a:lnTo>
                    <a:lnTo>
                      <a:pt x="2610" y="36"/>
                    </a:lnTo>
                    <a:lnTo>
                      <a:pt x="2610" y="30"/>
                    </a:lnTo>
                    <a:lnTo>
                      <a:pt x="2616" y="24"/>
                    </a:lnTo>
                    <a:lnTo>
                      <a:pt x="2616" y="18"/>
                    </a:lnTo>
                    <a:lnTo>
                      <a:pt x="2622" y="12"/>
                    </a:lnTo>
                    <a:lnTo>
                      <a:pt x="2622" y="6"/>
                    </a:lnTo>
                    <a:lnTo>
                      <a:pt x="2628" y="6"/>
                    </a:lnTo>
                    <a:lnTo>
                      <a:pt x="2634" y="6"/>
                    </a:lnTo>
                    <a:lnTo>
                      <a:pt x="2634" y="0"/>
                    </a:lnTo>
                    <a:lnTo>
                      <a:pt x="2634" y="6"/>
                    </a:lnTo>
                    <a:lnTo>
                      <a:pt x="2640" y="6"/>
                    </a:lnTo>
                    <a:lnTo>
                      <a:pt x="2646" y="6"/>
                    </a:lnTo>
                    <a:lnTo>
                      <a:pt x="2646" y="12"/>
                    </a:lnTo>
                    <a:lnTo>
                      <a:pt x="2652" y="18"/>
                    </a:lnTo>
                    <a:lnTo>
                      <a:pt x="2652" y="24"/>
                    </a:lnTo>
                    <a:lnTo>
                      <a:pt x="2658" y="30"/>
                    </a:lnTo>
                    <a:lnTo>
                      <a:pt x="2658" y="36"/>
                    </a:lnTo>
                    <a:lnTo>
                      <a:pt x="2658" y="42"/>
                    </a:lnTo>
                    <a:lnTo>
                      <a:pt x="2664" y="42"/>
                    </a:lnTo>
                    <a:lnTo>
                      <a:pt x="2664" y="48"/>
                    </a:lnTo>
                    <a:lnTo>
                      <a:pt x="2670" y="54"/>
                    </a:lnTo>
                    <a:lnTo>
                      <a:pt x="2670" y="60"/>
                    </a:lnTo>
                    <a:lnTo>
                      <a:pt x="2670" y="66"/>
                    </a:lnTo>
                    <a:lnTo>
                      <a:pt x="2676" y="66"/>
                    </a:lnTo>
                    <a:lnTo>
                      <a:pt x="2676" y="72"/>
                    </a:lnTo>
                    <a:lnTo>
                      <a:pt x="2676" y="78"/>
                    </a:lnTo>
                    <a:lnTo>
                      <a:pt x="2682" y="78"/>
                    </a:lnTo>
                    <a:lnTo>
                      <a:pt x="2682" y="84"/>
                    </a:lnTo>
                    <a:lnTo>
                      <a:pt x="2688" y="90"/>
                    </a:lnTo>
                    <a:lnTo>
                      <a:pt x="2688" y="96"/>
                    </a:lnTo>
                    <a:lnTo>
                      <a:pt x="2688" y="102"/>
                    </a:lnTo>
                    <a:lnTo>
                      <a:pt x="2694" y="102"/>
                    </a:lnTo>
                    <a:lnTo>
                      <a:pt x="2694" y="108"/>
                    </a:lnTo>
                    <a:lnTo>
                      <a:pt x="2694" y="114"/>
                    </a:lnTo>
                    <a:lnTo>
                      <a:pt x="2700" y="114"/>
                    </a:lnTo>
                    <a:lnTo>
                      <a:pt x="2700" y="120"/>
                    </a:lnTo>
                    <a:lnTo>
                      <a:pt x="2700" y="126"/>
                    </a:lnTo>
                    <a:lnTo>
                      <a:pt x="2706" y="126"/>
                    </a:lnTo>
                    <a:lnTo>
                      <a:pt x="2706" y="132"/>
                    </a:lnTo>
                    <a:lnTo>
                      <a:pt x="2706" y="138"/>
                    </a:lnTo>
                    <a:lnTo>
                      <a:pt x="2712" y="138"/>
                    </a:lnTo>
                    <a:lnTo>
                      <a:pt x="2712" y="144"/>
                    </a:lnTo>
                    <a:lnTo>
                      <a:pt x="2718" y="144"/>
                    </a:lnTo>
                    <a:lnTo>
                      <a:pt x="2718" y="150"/>
                    </a:lnTo>
                    <a:lnTo>
                      <a:pt x="2724" y="150"/>
                    </a:lnTo>
                    <a:lnTo>
                      <a:pt x="2724" y="156"/>
                    </a:lnTo>
                    <a:lnTo>
                      <a:pt x="2730" y="156"/>
                    </a:lnTo>
                    <a:lnTo>
                      <a:pt x="2730" y="162"/>
                    </a:lnTo>
                    <a:lnTo>
                      <a:pt x="2736" y="162"/>
                    </a:lnTo>
                    <a:lnTo>
                      <a:pt x="2736" y="168"/>
                    </a:lnTo>
                    <a:lnTo>
                      <a:pt x="2742" y="168"/>
                    </a:lnTo>
                    <a:lnTo>
                      <a:pt x="2742" y="174"/>
                    </a:lnTo>
                    <a:lnTo>
                      <a:pt x="2748" y="174"/>
                    </a:lnTo>
                    <a:lnTo>
                      <a:pt x="2748" y="180"/>
                    </a:lnTo>
                    <a:lnTo>
                      <a:pt x="2754" y="180"/>
                    </a:lnTo>
                    <a:lnTo>
                      <a:pt x="2754" y="186"/>
                    </a:lnTo>
                    <a:lnTo>
                      <a:pt x="2760" y="186"/>
                    </a:lnTo>
                    <a:lnTo>
                      <a:pt x="2760" y="192"/>
                    </a:lnTo>
                    <a:lnTo>
                      <a:pt x="2766" y="192"/>
                    </a:lnTo>
                    <a:lnTo>
                      <a:pt x="2766" y="198"/>
                    </a:lnTo>
                    <a:lnTo>
                      <a:pt x="2772" y="198"/>
                    </a:lnTo>
                    <a:lnTo>
                      <a:pt x="2772" y="204"/>
                    </a:lnTo>
                    <a:lnTo>
                      <a:pt x="2778" y="204"/>
                    </a:lnTo>
                    <a:lnTo>
                      <a:pt x="2778" y="210"/>
                    </a:lnTo>
                    <a:lnTo>
                      <a:pt x="2784" y="210"/>
                    </a:lnTo>
                    <a:lnTo>
                      <a:pt x="2790" y="216"/>
                    </a:lnTo>
                    <a:lnTo>
                      <a:pt x="2796" y="216"/>
                    </a:lnTo>
                    <a:lnTo>
                      <a:pt x="2796" y="222"/>
                    </a:lnTo>
                    <a:lnTo>
                      <a:pt x="2802" y="222"/>
                    </a:lnTo>
                    <a:lnTo>
                      <a:pt x="2802" y="228"/>
                    </a:lnTo>
                    <a:lnTo>
                      <a:pt x="2808" y="228"/>
                    </a:lnTo>
                    <a:lnTo>
                      <a:pt x="2808" y="234"/>
                    </a:lnTo>
                    <a:lnTo>
                      <a:pt x="2814" y="234"/>
                    </a:lnTo>
                    <a:lnTo>
                      <a:pt x="2820" y="234"/>
                    </a:lnTo>
                    <a:lnTo>
                      <a:pt x="2820" y="240"/>
                    </a:lnTo>
                    <a:lnTo>
                      <a:pt x="2826" y="240"/>
                    </a:lnTo>
                    <a:lnTo>
                      <a:pt x="2826" y="246"/>
                    </a:lnTo>
                    <a:lnTo>
                      <a:pt x="2832" y="246"/>
                    </a:lnTo>
                    <a:lnTo>
                      <a:pt x="2838" y="246"/>
                    </a:lnTo>
                    <a:lnTo>
                      <a:pt x="2838" y="252"/>
                    </a:lnTo>
                    <a:lnTo>
                      <a:pt x="2844" y="252"/>
                    </a:lnTo>
                    <a:lnTo>
                      <a:pt x="2850" y="258"/>
                    </a:lnTo>
                    <a:lnTo>
                      <a:pt x="2856" y="258"/>
                    </a:lnTo>
                    <a:lnTo>
                      <a:pt x="2862" y="258"/>
                    </a:lnTo>
                    <a:lnTo>
                      <a:pt x="2862" y="264"/>
                    </a:lnTo>
                    <a:lnTo>
                      <a:pt x="2868" y="264"/>
                    </a:lnTo>
                    <a:lnTo>
                      <a:pt x="2874" y="264"/>
                    </a:lnTo>
                    <a:lnTo>
                      <a:pt x="2874" y="270"/>
                    </a:lnTo>
                    <a:lnTo>
                      <a:pt x="2880" y="270"/>
                    </a:lnTo>
                    <a:lnTo>
                      <a:pt x="2886" y="270"/>
                    </a:lnTo>
                    <a:lnTo>
                      <a:pt x="2892" y="270"/>
                    </a:lnTo>
                    <a:lnTo>
                      <a:pt x="2898" y="270"/>
                    </a:lnTo>
                    <a:lnTo>
                      <a:pt x="2898" y="276"/>
                    </a:lnTo>
                    <a:lnTo>
                      <a:pt x="2904" y="276"/>
                    </a:lnTo>
                    <a:lnTo>
                      <a:pt x="2910" y="276"/>
                    </a:lnTo>
                    <a:lnTo>
                      <a:pt x="2916" y="276"/>
                    </a:lnTo>
                    <a:lnTo>
                      <a:pt x="2922" y="276"/>
                    </a:lnTo>
                    <a:lnTo>
                      <a:pt x="2928" y="276"/>
                    </a:lnTo>
                    <a:lnTo>
                      <a:pt x="2934" y="276"/>
                    </a:lnTo>
                    <a:lnTo>
                      <a:pt x="2940" y="276"/>
                    </a:lnTo>
                    <a:lnTo>
                      <a:pt x="2946" y="276"/>
                    </a:lnTo>
                    <a:lnTo>
                      <a:pt x="2952" y="276"/>
                    </a:lnTo>
                    <a:lnTo>
                      <a:pt x="2958" y="276"/>
                    </a:lnTo>
                    <a:lnTo>
                      <a:pt x="2964" y="276"/>
                    </a:lnTo>
                    <a:lnTo>
                      <a:pt x="2970" y="276"/>
                    </a:lnTo>
                    <a:lnTo>
                      <a:pt x="2976" y="276"/>
                    </a:lnTo>
                    <a:lnTo>
                      <a:pt x="2982" y="276"/>
                    </a:lnTo>
                    <a:lnTo>
                      <a:pt x="2988" y="276"/>
                    </a:lnTo>
                    <a:lnTo>
                      <a:pt x="2994" y="276"/>
                    </a:lnTo>
                    <a:lnTo>
                      <a:pt x="3000" y="276"/>
                    </a:lnTo>
                    <a:lnTo>
                      <a:pt x="3000" y="282"/>
                    </a:lnTo>
                    <a:lnTo>
                      <a:pt x="3006" y="282"/>
                    </a:lnTo>
                    <a:lnTo>
                      <a:pt x="3012" y="282"/>
                    </a:lnTo>
                    <a:lnTo>
                      <a:pt x="3018" y="282"/>
                    </a:lnTo>
                    <a:lnTo>
                      <a:pt x="3024" y="282"/>
                    </a:lnTo>
                    <a:lnTo>
                      <a:pt x="3030" y="282"/>
                    </a:lnTo>
                    <a:lnTo>
                      <a:pt x="3036" y="282"/>
                    </a:lnTo>
                    <a:lnTo>
                      <a:pt x="3042" y="282"/>
                    </a:lnTo>
                    <a:lnTo>
                      <a:pt x="3048" y="282"/>
                    </a:lnTo>
                    <a:lnTo>
                      <a:pt x="3054" y="282"/>
                    </a:lnTo>
                    <a:lnTo>
                      <a:pt x="3060" y="282"/>
                    </a:lnTo>
                    <a:lnTo>
                      <a:pt x="3066" y="282"/>
                    </a:lnTo>
                    <a:lnTo>
                      <a:pt x="3072" y="282"/>
                    </a:lnTo>
                    <a:lnTo>
                      <a:pt x="3078" y="282"/>
                    </a:lnTo>
                    <a:lnTo>
                      <a:pt x="3084" y="282"/>
                    </a:lnTo>
                    <a:lnTo>
                      <a:pt x="3090" y="282"/>
                    </a:lnTo>
                    <a:lnTo>
                      <a:pt x="3096" y="282"/>
                    </a:lnTo>
                    <a:lnTo>
                      <a:pt x="3102" y="282"/>
                    </a:lnTo>
                    <a:lnTo>
                      <a:pt x="3102" y="276"/>
                    </a:lnTo>
                    <a:lnTo>
                      <a:pt x="3108" y="276"/>
                    </a:lnTo>
                    <a:lnTo>
                      <a:pt x="3114" y="276"/>
                    </a:lnTo>
                    <a:lnTo>
                      <a:pt x="3120" y="276"/>
                    </a:lnTo>
                    <a:lnTo>
                      <a:pt x="3120" y="270"/>
                    </a:lnTo>
                    <a:lnTo>
                      <a:pt x="3126" y="270"/>
                    </a:lnTo>
                    <a:lnTo>
                      <a:pt x="3132" y="270"/>
                    </a:lnTo>
                    <a:lnTo>
                      <a:pt x="3138" y="264"/>
                    </a:lnTo>
                    <a:lnTo>
                      <a:pt x="3144" y="264"/>
                    </a:lnTo>
                    <a:lnTo>
                      <a:pt x="3150" y="264"/>
                    </a:lnTo>
                    <a:lnTo>
                      <a:pt x="3150" y="258"/>
                    </a:lnTo>
                    <a:lnTo>
                      <a:pt x="3156" y="258"/>
                    </a:lnTo>
                    <a:lnTo>
                      <a:pt x="3162" y="252"/>
                    </a:lnTo>
                    <a:lnTo>
                      <a:pt x="3168" y="252"/>
                    </a:lnTo>
                    <a:lnTo>
                      <a:pt x="3168" y="246"/>
                    </a:lnTo>
                    <a:lnTo>
                      <a:pt x="3174" y="246"/>
                    </a:lnTo>
                    <a:lnTo>
                      <a:pt x="3180" y="240"/>
                    </a:lnTo>
                    <a:lnTo>
                      <a:pt x="3186" y="240"/>
                    </a:lnTo>
                    <a:lnTo>
                      <a:pt x="3186" y="234"/>
                    </a:lnTo>
                    <a:lnTo>
                      <a:pt x="3192" y="234"/>
                    </a:lnTo>
                    <a:lnTo>
                      <a:pt x="3192" y="228"/>
                    </a:lnTo>
                    <a:lnTo>
                      <a:pt x="3198" y="228"/>
                    </a:lnTo>
                    <a:lnTo>
                      <a:pt x="3204" y="222"/>
                    </a:lnTo>
                    <a:lnTo>
                      <a:pt x="3210" y="222"/>
                    </a:lnTo>
                    <a:lnTo>
                      <a:pt x="3210" y="216"/>
                    </a:lnTo>
                    <a:lnTo>
                      <a:pt x="3216" y="216"/>
                    </a:lnTo>
                    <a:lnTo>
                      <a:pt x="3216" y="210"/>
                    </a:lnTo>
                    <a:lnTo>
                      <a:pt x="3222" y="210"/>
                    </a:lnTo>
                    <a:lnTo>
                      <a:pt x="3222" y="204"/>
                    </a:lnTo>
                    <a:lnTo>
                      <a:pt x="3228" y="204"/>
                    </a:lnTo>
                    <a:lnTo>
                      <a:pt x="3228" y="198"/>
                    </a:lnTo>
                    <a:lnTo>
                      <a:pt x="3234" y="198"/>
                    </a:lnTo>
                    <a:lnTo>
                      <a:pt x="3234" y="192"/>
                    </a:lnTo>
                    <a:lnTo>
                      <a:pt x="3240" y="192"/>
                    </a:lnTo>
                    <a:lnTo>
                      <a:pt x="3246" y="186"/>
                    </a:lnTo>
                    <a:lnTo>
                      <a:pt x="3252" y="180"/>
                    </a:lnTo>
                    <a:lnTo>
                      <a:pt x="3258" y="180"/>
                    </a:lnTo>
                    <a:lnTo>
                      <a:pt x="3258" y="174"/>
                    </a:lnTo>
                    <a:lnTo>
                      <a:pt x="3264" y="174"/>
                    </a:lnTo>
                    <a:lnTo>
                      <a:pt x="3264" y="168"/>
                    </a:lnTo>
                    <a:lnTo>
                      <a:pt x="3270" y="162"/>
                    </a:lnTo>
                    <a:lnTo>
                      <a:pt x="3270" y="156"/>
                    </a:lnTo>
                    <a:lnTo>
                      <a:pt x="3276" y="156"/>
                    </a:lnTo>
                    <a:lnTo>
                      <a:pt x="3276" y="150"/>
                    </a:lnTo>
                    <a:lnTo>
                      <a:pt x="3276" y="144"/>
                    </a:lnTo>
                    <a:lnTo>
                      <a:pt x="3282" y="144"/>
                    </a:lnTo>
                    <a:lnTo>
                      <a:pt x="3282" y="138"/>
                    </a:lnTo>
                    <a:lnTo>
                      <a:pt x="3282" y="132"/>
                    </a:lnTo>
                    <a:lnTo>
                      <a:pt x="3288" y="132"/>
                    </a:lnTo>
                    <a:lnTo>
                      <a:pt x="3288" y="126"/>
                    </a:lnTo>
                    <a:lnTo>
                      <a:pt x="3288" y="120"/>
                    </a:lnTo>
                    <a:lnTo>
                      <a:pt x="3294" y="120"/>
                    </a:lnTo>
                    <a:lnTo>
                      <a:pt x="3294" y="114"/>
                    </a:lnTo>
                    <a:lnTo>
                      <a:pt x="3294" y="108"/>
                    </a:lnTo>
                    <a:lnTo>
                      <a:pt x="3300" y="108"/>
                    </a:lnTo>
                    <a:lnTo>
                      <a:pt x="3300" y="102"/>
                    </a:lnTo>
                    <a:lnTo>
                      <a:pt x="3300" y="96"/>
                    </a:lnTo>
                    <a:lnTo>
                      <a:pt x="3306" y="96"/>
                    </a:lnTo>
                    <a:lnTo>
                      <a:pt x="3306" y="90"/>
                    </a:lnTo>
                    <a:lnTo>
                      <a:pt x="3306" y="84"/>
                    </a:lnTo>
                    <a:lnTo>
                      <a:pt x="3312" y="84"/>
                    </a:lnTo>
                    <a:lnTo>
                      <a:pt x="3312" y="78"/>
                    </a:lnTo>
                    <a:lnTo>
                      <a:pt x="3312" y="72"/>
                    </a:lnTo>
                    <a:lnTo>
                      <a:pt x="3318" y="72"/>
                    </a:lnTo>
                    <a:lnTo>
                      <a:pt x="3318" y="66"/>
                    </a:lnTo>
                    <a:lnTo>
                      <a:pt x="3318" y="60"/>
                    </a:lnTo>
                    <a:lnTo>
                      <a:pt x="3324" y="60"/>
                    </a:lnTo>
                    <a:lnTo>
                      <a:pt x="3324" y="54"/>
                    </a:lnTo>
                    <a:lnTo>
                      <a:pt x="3324" y="48"/>
                    </a:lnTo>
                    <a:lnTo>
                      <a:pt x="3330" y="48"/>
                    </a:lnTo>
                    <a:lnTo>
                      <a:pt x="3330" y="42"/>
                    </a:lnTo>
                    <a:lnTo>
                      <a:pt x="3330" y="36"/>
                    </a:lnTo>
                    <a:lnTo>
                      <a:pt x="3336" y="36"/>
                    </a:lnTo>
                    <a:lnTo>
                      <a:pt x="3336" y="30"/>
                    </a:lnTo>
                    <a:lnTo>
                      <a:pt x="3342" y="30"/>
                    </a:lnTo>
                    <a:lnTo>
                      <a:pt x="3348" y="30"/>
                    </a:lnTo>
                    <a:lnTo>
                      <a:pt x="3354" y="30"/>
                    </a:lnTo>
                    <a:lnTo>
                      <a:pt x="3354" y="36"/>
                    </a:lnTo>
                    <a:lnTo>
                      <a:pt x="3360" y="36"/>
                    </a:lnTo>
                    <a:lnTo>
                      <a:pt x="3360" y="42"/>
                    </a:lnTo>
                    <a:lnTo>
                      <a:pt x="3366" y="48"/>
                    </a:lnTo>
                    <a:lnTo>
                      <a:pt x="3366" y="54"/>
                    </a:lnTo>
                    <a:lnTo>
                      <a:pt x="3372" y="60"/>
                    </a:lnTo>
                    <a:lnTo>
                      <a:pt x="3372" y="66"/>
                    </a:lnTo>
                    <a:lnTo>
                      <a:pt x="3378" y="72"/>
                    </a:lnTo>
                    <a:lnTo>
                      <a:pt x="3378" y="78"/>
                    </a:lnTo>
                    <a:lnTo>
                      <a:pt x="3384" y="84"/>
                    </a:lnTo>
                    <a:lnTo>
                      <a:pt x="3384" y="90"/>
                    </a:lnTo>
                    <a:lnTo>
                      <a:pt x="3390" y="90"/>
                    </a:lnTo>
                    <a:lnTo>
                      <a:pt x="3390" y="96"/>
                    </a:lnTo>
                    <a:lnTo>
                      <a:pt x="3390" y="102"/>
                    </a:lnTo>
                    <a:lnTo>
                      <a:pt x="3396" y="102"/>
                    </a:lnTo>
                    <a:lnTo>
                      <a:pt x="3396" y="108"/>
                    </a:lnTo>
                    <a:lnTo>
                      <a:pt x="3396" y="114"/>
                    </a:lnTo>
                    <a:lnTo>
                      <a:pt x="3402" y="114"/>
                    </a:lnTo>
                    <a:lnTo>
                      <a:pt x="3402" y="120"/>
                    </a:lnTo>
                    <a:lnTo>
                      <a:pt x="3402" y="126"/>
                    </a:lnTo>
                    <a:lnTo>
                      <a:pt x="3408" y="126"/>
                    </a:lnTo>
                    <a:lnTo>
                      <a:pt x="3408" y="132"/>
                    </a:lnTo>
                    <a:lnTo>
                      <a:pt x="3414" y="138"/>
                    </a:lnTo>
                    <a:lnTo>
                      <a:pt x="3414" y="144"/>
                    </a:lnTo>
                    <a:lnTo>
                      <a:pt x="3420" y="150"/>
                    </a:lnTo>
                    <a:lnTo>
                      <a:pt x="3420" y="156"/>
                    </a:lnTo>
                    <a:lnTo>
                      <a:pt x="3426" y="156"/>
                    </a:lnTo>
                    <a:lnTo>
                      <a:pt x="3426" y="162"/>
                    </a:lnTo>
                    <a:lnTo>
                      <a:pt x="3432" y="162"/>
                    </a:lnTo>
                    <a:lnTo>
                      <a:pt x="3432" y="168"/>
                    </a:lnTo>
                    <a:lnTo>
                      <a:pt x="3438" y="168"/>
                    </a:lnTo>
                    <a:lnTo>
                      <a:pt x="3438" y="174"/>
                    </a:lnTo>
                    <a:lnTo>
                      <a:pt x="3444" y="174"/>
                    </a:lnTo>
                    <a:lnTo>
                      <a:pt x="3444" y="180"/>
                    </a:lnTo>
                    <a:lnTo>
                      <a:pt x="3450" y="180"/>
                    </a:lnTo>
                    <a:lnTo>
                      <a:pt x="3450" y="186"/>
                    </a:lnTo>
                    <a:lnTo>
                      <a:pt x="3456" y="186"/>
                    </a:lnTo>
                    <a:lnTo>
                      <a:pt x="3456" y="192"/>
                    </a:lnTo>
                    <a:lnTo>
                      <a:pt x="3462" y="192"/>
                    </a:lnTo>
                    <a:lnTo>
                      <a:pt x="3462" y="198"/>
                    </a:lnTo>
                    <a:lnTo>
                      <a:pt x="3468" y="198"/>
                    </a:lnTo>
                    <a:lnTo>
                      <a:pt x="3468" y="204"/>
                    </a:lnTo>
                    <a:lnTo>
                      <a:pt x="3474" y="204"/>
                    </a:lnTo>
                    <a:lnTo>
                      <a:pt x="3474" y="210"/>
                    </a:lnTo>
                    <a:lnTo>
                      <a:pt x="3480" y="210"/>
                    </a:lnTo>
                    <a:lnTo>
                      <a:pt x="3480" y="216"/>
                    </a:lnTo>
                    <a:lnTo>
                      <a:pt x="3486" y="216"/>
                    </a:lnTo>
                    <a:lnTo>
                      <a:pt x="3486" y="222"/>
                    </a:lnTo>
                    <a:lnTo>
                      <a:pt x="3492" y="222"/>
                    </a:lnTo>
                    <a:lnTo>
                      <a:pt x="3492" y="228"/>
                    </a:lnTo>
                    <a:lnTo>
                      <a:pt x="3498" y="228"/>
                    </a:lnTo>
                    <a:lnTo>
                      <a:pt x="3504" y="234"/>
                    </a:lnTo>
                    <a:lnTo>
                      <a:pt x="3510" y="234"/>
                    </a:lnTo>
                    <a:lnTo>
                      <a:pt x="3510" y="240"/>
                    </a:lnTo>
                    <a:lnTo>
                      <a:pt x="3516" y="240"/>
                    </a:lnTo>
                    <a:lnTo>
                      <a:pt x="3516" y="246"/>
                    </a:lnTo>
                    <a:lnTo>
                      <a:pt x="3522" y="246"/>
                    </a:lnTo>
                    <a:lnTo>
                      <a:pt x="3528" y="252"/>
                    </a:lnTo>
                    <a:lnTo>
                      <a:pt x="3534" y="252"/>
                    </a:lnTo>
                    <a:lnTo>
                      <a:pt x="3534" y="258"/>
                    </a:lnTo>
                    <a:lnTo>
                      <a:pt x="3540" y="258"/>
                    </a:lnTo>
                    <a:lnTo>
                      <a:pt x="3540" y="264"/>
                    </a:lnTo>
                    <a:lnTo>
                      <a:pt x="3546" y="264"/>
                    </a:lnTo>
                    <a:lnTo>
                      <a:pt x="3552" y="264"/>
                    </a:lnTo>
                    <a:lnTo>
                      <a:pt x="3552" y="270"/>
                    </a:lnTo>
                    <a:lnTo>
                      <a:pt x="3558" y="270"/>
                    </a:lnTo>
                    <a:lnTo>
                      <a:pt x="3564" y="270"/>
                    </a:lnTo>
                    <a:lnTo>
                      <a:pt x="3564" y="276"/>
                    </a:lnTo>
                    <a:lnTo>
                      <a:pt x="3570" y="276"/>
                    </a:lnTo>
                    <a:lnTo>
                      <a:pt x="3576" y="276"/>
                    </a:lnTo>
                    <a:lnTo>
                      <a:pt x="3582" y="282"/>
                    </a:lnTo>
                    <a:lnTo>
                      <a:pt x="3588" y="282"/>
                    </a:lnTo>
                    <a:lnTo>
                      <a:pt x="3594" y="282"/>
                    </a:lnTo>
                    <a:lnTo>
                      <a:pt x="3600" y="282"/>
                    </a:lnTo>
                    <a:lnTo>
                      <a:pt x="3600" y="288"/>
                    </a:lnTo>
                    <a:lnTo>
                      <a:pt x="3606" y="288"/>
                    </a:lnTo>
                    <a:lnTo>
                      <a:pt x="3612" y="288"/>
                    </a:lnTo>
                    <a:lnTo>
                      <a:pt x="3618" y="288"/>
                    </a:lnTo>
                    <a:lnTo>
                      <a:pt x="3624" y="288"/>
                    </a:lnTo>
                    <a:lnTo>
                      <a:pt x="3630" y="288"/>
                    </a:lnTo>
                    <a:lnTo>
                      <a:pt x="3636" y="288"/>
                    </a:lnTo>
                    <a:lnTo>
                      <a:pt x="3642" y="288"/>
                    </a:lnTo>
                    <a:lnTo>
                      <a:pt x="3648" y="288"/>
                    </a:lnTo>
                    <a:lnTo>
                      <a:pt x="3654" y="288"/>
                    </a:lnTo>
                    <a:lnTo>
                      <a:pt x="3660" y="288"/>
                    </a:lnTo>
                    <a:lnTo>
                      <a:pt x="3666" y="288"/>
                    </a:lnTo>
                    <a:lnTo>
                      <a:pt x="3672" y="288"/>
                    </a:lnTo>
                    <a:lnTo>
                      <a:pt x="3678" y="288"/>
                    </a:lnTo>
                    <a:lnTo>
                      <a:pt x="3684" y="288"/>
                    </a:lnTo>
                    <a:lnTo>
                      <a:pt x="3690" y="288"/>
                    </a:lnTo>
                    <a:lnTo>
                      <a:pt x="3696" y="288"/>
                    </a:lnTo>
                    <a:lnTo>
                      <a:pt x="3702" y="288"/>
                    </a:lnTo>
                    <a:lnTo>
                      <a:pt x="3708" y="288"/>
                    </a:lnTo>
                    <a:lnTo>
                      <a:pt x="3714" y="288"/>
                    </a:lnTo>
                    <a:lnTo>
                      <a:pt x="3720" y="288"/>
                    </a:lnTo>
                    <a:lnTo>
                      <a:pt x="3726" y="288"/>
                    </a:lnTo>
                    <a:lnTo>
                      <a:pt x="3732" y="288"/>
                    </a:lnTo>
                    <a:lnTo>
                      <a:pt x="3738" y="288"/>
                    </a:lnTo>
                    <a:lnTo>
                      <a:pt x="3744" y="288"/>
                    </a:lnTo>
                    <a:lnTo>
                      <a:pt x="3750" y="288"/>
                    </a:lnTo>
                    <a:lnTo>
                      <a:pt x="3756" y="288"/>
                    </a:lnTo>
                    <a:lnTo>
                      <a:pt x="3762" y="288"/>
                    </a:lnTo>
                    <a:lnTo>
                      <a:pt x="3768" y="288"/>
                    </a:lnTo>
                    <a:lnTo>
                      <a:pt x="3774" y="288"/>
                    </a:lnTo>
                    <a:lnTo>
                      <a:pt x="3780" y="288"/>
                    </a:lnTo>
                    <a:lnTo>
                      <a:pt x="3786" y="288"/>
                    </a:lnTo>
                    <a:lnTo>
                      <a:pt x="3792" y="288"/>
                    </a:lnTo>
                    <a:lnTo>
                      <a:pt x="3798" y="288"/>
                    </a:lnTo>
                    <a:lnTo>
                      <a:pt x="3804" y="288"/>
                    </a:lnTo>
                    <a:lnTo>
                      <a:pt x="3810" y="288"/>
                    </a:lnTo>
                    <a:lnTo>
                      <a:pt x="3816" y="288"/>
                    </a:lnTo>
                    <a:lnTo>
                      <a:pt x="3822" y="288"/>
                    </a:lnTo>
                    <a:lnTo>
                      <a:pt x="3828" y="288"/>
                    </a:lnTo>
                    <a:lnTo>
                      <a:pt x="3834" y="288"/>
                    </a:lnTo>
                    <a:lnTo>
                      <a:pt x="3840" y="288"/>
                    </a:lnTo>
                    <a:lnTo>
                      <a:pt x="3846" y="288"/>
                    </a:lnTo>
                    <a:lnTo>
                      <a:pt x="3852" y="288"/>
                    </a:lnTo>
                    <a:lnTo>
                      <a:pt x="3858" y="288"/>
                    </a:lnTo>
                    <a:lnTo>
                      <a:pt x="3864" y="288"/>
                    </a:lnTo>
                    <a:lnTo>
                      <a:pt x="3870" y="288"/>
                    </a:lnTo>
                    <a:lnTo>
                      <a:pt x="3876" y="288"/>
                    </a:lnTo>
                    <a:lnTo>
                      <a:pt x="3882" y="288"/>
                    </a:lnTo>
                    <a:lnTo>
                      <a:pt x="3888" y="288"/>
                    </a:lnTo>
                    <a:lnTo>
                      <a:pt x="3894" y="288"/>
                    </a:lnTo>
                    <a:lnTo>
                      <a:pt x="3900" y="288"/>
                    </a:lnTo>
                    <a:lnTo>
                      <a:pt x="3906" y="288"/>
                    </a:lnTo>
                    <a:lnTo>
                      <a:pt x="3912" y="288"/>
                    </a:lnTo>
                    <a:lnTo>
                      <a:pt x="3918" y="288"/>
                    </a:lnTo>
                    <a:lnTo>
                      <a:pt x="3924" y="288"/>
                    </a:lnTo>
                    <a:lnTo>
                      <a:pt x="3930" y="288"/>
                    </a:lnTo>
                    <a:lnTo>
                      <a:pt x="3936" y="288"/>
                    </a:lnTo>
                    <a:lnTo>
                      <a:pt x="3942" y="288"/>
                    </a:lnTo>
                    <a:lnTo>
                      <a:pt x="3948" y="288"/>
                    </a:lnTo>
                    <a:lnTo>
                      <a:pt x="3954" y="288"/>
                    </a:lnTo>
                    <a:lnTo>
                      <a:pt x="3960" y="288"/>
                    </a:lnTo>
                    <a:lnTo>
                      <a:pt x="3966" y="288"/>
                    </a:lnTo>
                    <a:lnTo>
                      <a:pt x="3972" y="288"/>
                    </a:lnTo>
                    <a:lnTo>
                      <a:pt x="3978" y="288"/>
                    </a:lnTo>
                    <a:lnTo>
                      <a:pt x="3984" y="288"/>
                    </a:lnTo>
                    <a:lnTo>
                      <a:pt x="3990" y="288"/>
                    </a:lnTo>
                    <a:lnTo>
                      <a:pt x="3996" y="288"/>
                    </a:lnTo>
                    <a:lnTo>
                      <a:pt x="4002" y="288"/>
                    </a:lnTo>
                    <a:lnTo>
                      <a:pt x="4008" y="288"/>
                    </a:lnTo>
                    <a:lnTo>
                      <a:pt x="4014" y="288"/>
                    </a:lnTo>
                    <a:lnTo>
                      <a:pt x="4020" y="288"/>
                    </a:lnTo>
                    <a:lnTo>
                      <a:pt x="4026" y="288"/>
                    </a:lnTo>
                    <a:lnTo>
                      <a:pt x="4032" y="288"/>
                    </a:lnTo>
                    <a:lnTo>
                      <a:pt x="4038" y="288"/>
                    </a:lnTo>
                    <a:lnTo>
                      <a:pt x="4044" y="288"/>
                    </a:lnTo>
                    <a:lnTo>
                      <a:pt x="4050" y="288"/>
                    </a:lnTo>
                    <a:lnTo>
                      <a:pt x="4056" y="288"/>
                    </a:lnTo>
                    <a:lnTo>
                      <a:pt x="4062" y="288"/>
                    </a:lnTo>
                    <a:lnTo>
                      <a:pt x="4068" y="288"/>
                    </a:lnTo>
                    <a:lnTo>
                      <a:pt x="4074" y="288"/>
                    </a:lnTo>
                    <a:lnTo>
                      <a:pt x="4080" y="288"/>
                    </a:lnTo>
                    <a:lnTo>
                      <a:pt x="4086" y="288"/>
                    </a:lnTo>
                    <a:lnTo>
                      <a:pt x="4092" y="288"/>
                    </a:lnTo>
                    <a:lnTo>
                      <a:pt x="4098" y="288"/>
                    </a:lnTo>
                    <a:lnTo>
                      <a:pt x="4104" y="288"/>
                    </a:lnTo>
                    <a:lnTo>
                      <a:pt x="4110" y="288"/>
                    </a:lnTo>
                    <a:lnTo>
                      <a:pt x="4116" y="288"/>
                    </a:lnTo>
                    <a:lnTo>
                      <a:pt x="4122" y="288"/>
                    </a:lnTo>
                    <a:lnTo>
                      <a:pt x="4128" y="288"/>
                    </a:lnTo>
                    <a:lnTo>
                      <a:pt x="4134" y="288"/>
                    </a:lnTo>
                    <a:lnTo>
                      <a:pt x="4140" y="288"/>
                    </a:lnTo>
                    <a:lnTo>
                      <a:pt x="4146" y="288"/>
                    </a:lnTo>
                    <a:lnTo>
                      <a:pt x="4152" y="288"/>
                    </a:lnTo>
                    <a:lnTo>
                      <a:pt x="4158" y="288"/>
                    </a:lnTo>
                    <a:lnTo>
                      <a:pt x="4164" y="288"/>
                    </a:lnTo>
                    <a:lnTo>
                      <a:pt x="4170" y="288"/>
                    </a:lnTo>
                    <a:lnTo>
                      <a:pt x="4176" y="288"/>
                    </a:lnTo>
                    <a:lnTo>
                      <a:pt x="4182" y="288"/>
                    </a:lnTo>
                    <a:lnTo>
                      <a:pt x="4188" y="288"/>
                    </a:lnTo>
                    <a:lnTo>
                      <a:pt x="4194" y="288"/>
                    </a:lnTo>
                    <a:lnTo>
                      <a:pt x="4200" y="288"/>
                    </a:lnTo>
                    <a:lnTo>
                      <a:pt x="4206" y="288"/>
                    </a:lnTo>
                    <a:lnTo>
                      <a:pt x="4212" y="288"/>
                    </a:lnTo>
                    <a:lnTo>
                      <a:pt x="4218" y="288"/>
                    </a:lnTo>
                    <a:lnTo>
                      <a:pt x="4224" y="288"/>
                    </a:lnTo>
                    <a:lnTo>
                      <a:pt x="4230" y="288"/>
                    </a:lnTo>
                    <a:lnTo>
                      <a:pt x="4236" y="288"/>
                    </a:lnTo>
                    <a:lnTo>
                      <a:pt x="4242" y="288"/>
                    </a:lnTo>
                    <a:lnTo>
                      <a:pt x="4248" y="288"/>
                    </a:lnTo>
                    <a:lnTo>
                      <a:pt x="4254" y="288"/>
                    </a:lnTo>
                    <a:lnTo>
                      <a:pt x="4260" y="288"/>
                    </a:lnTo>
                    <a:lnTo>
                      <a:pt x="4266" y="288"/>
                    </a:lnTo>
                    <a:lnTo>
                      <a:pt x="4272" y="288"/>
                    </a:lnTo>
                    <a:lnTo>
                      <a:pt x="4278" y="288"/>
                    </a:lnTo>
                    <a:lnTo>
                      <a:pt x="4284" y="288"/>
                    </a:lnTo>
                    <a:lnTo>
                      <a:pt x="4290" y="288"/>
                    </a:lnTo>
                    <a:lnTo>
                      <a:pt x="4296" y="288"/>
                    </a:lnTo>
                    <a:lnTo>
                      <a:pt x="4302" y="288"/>
                    </a:lnTo>
                    <a:lnTo>
                      <a:pt x="4308" y="288"/>
                    </a:lnTo>
                    <a:lnTo>
                      <a:pt x="4314" y="288"/>
                    </a:lnTo>
                    <a:lnTo>
                      <a:pt x="4314" y="294"/>
                    </a:lnTo>
                    <a:lnTo>
                      <a:pt x="4320" y="294"/>
                    </a:lnTo>
                    <a:lnTo>
                      <a:pt x="4326" y="294"/>
                    </a:lnTo>
                    <a:lnTo>
                      <a:pt x="4332" y="294"/>
                    </a:lnTo>
                    <a:lnTo>
                      <a:pt x="4338" y="294"/>
                    </a:lnTo>
                    <a:lnTo>
                      <a:pt x="4344" y="294"/>
                    </a:lnTo>
                    <a:lnTo>
                      <a:pt x="4350" y="294"/>
                    </a:lnTo>
                    <a:lnTo>
                      <a:pt x="4356" y="294"/>
                    </a:lnTo>
                    <a:lnTo>
                      <a:pt x="4362" y="294"/>
                    </a:lnTo>
                    <a:lnTo>
                      <a:pt x="4368" y="294"/>
                    </a:lnTo>
                    <a:lnTo>
                      <a:pt x="4374" y="294"/>
                    </a:lnTo>
                    <a:lnTo>
                      <a:pt x="4380" y="294"/>
                    </a:lnTo>
                    <a:lnTo>
                      <a:pt x="4386" y="294"/>
                    </a:lnTo>
                    <a:lnTo>
                      <a:pt x="4392" y="294"/>
                    </a:lnTo>
                    <a:lnTo>
                      <a:pt x="4398" y="294"/>
                    </a:lnTo>
                    <a:lnTo>
                      <a:pt x="4404" y="294"/>
                    </a:lnTo>
                    <a:lnTo>
                      <a:pt x="4410" y="294"/>
                    </a:lnTo>
                    <a:lnTo>
                      <a:pt x="4416" y="294"/>
                    </a:lnTo>
                    <a:lnTo>
                      <a:pt x="4422" y="294"/>
                    </a:lnTo>
                    <a:lnTo>
                      <a:pt x="4428" y="294"/>
                    </a:lnTo>
                    <a:lnTo>
                      <a:pt x="4434" y="294"/>
                    </a:lnTo>
                    <a:lnTo>
                      <a:pt x="4440" y="294"/>
                    </a:lnTo>
                    <a:lnTo>
                      <a:pt x="4446" y="294"/>
                    </a:lnTo>
                    <a:lnTo>
                      <a:pt x="4452" y="294"/>
                    </a:lnTo>
                    <a:lnTo>
                      <a:pt x="4458" y="294"/>
                    </a:lnTo>
                    <a:lnTo>
                      <a:pt x="4464" y="294"/>
                    </a:lnTo>
                    <a:lnTo>
                      <a:pt x="4470" y="294"/>
                    </a:lnTo>
                    <a:lnTo>
                      <a:pt x="4476" y="294"/>
                    </a:lnTo>
                    <a:lnTo>
                      <a:pt x="4482" y="294"/>
                    </a:lnTo>
                    <a:lnTo>
                      <a:pt x="4488" y="294"/>
                    </a:lnTo>
                    <a:lnTo>
                      <a:pt x="4494" y="294"/>
                    </a:lnTo>
                    <a:lnTo>
                      <a:pt x="4500" y="294"/>
                    </a:lnTo>
                    <a:lnTo>
                      <a:pt x="4506" y="294"/>
                    </a:lnTo>
                    <a:lnTo>
                      <a:pt x="4512" y="294"/>
                    </a:lnTo>
                    <a:lnTo>
                      <a:pt x="4518" y="294"/>
                    </a:lnTo>
                    <a:lnTo>
                      <a:pt x="4524" y="294"/>
                    </a:lnTo>
                    <a:lnTo>
                      <a:pt x="4530" y="294"/>
                    </a:lnTo>
                    <a:lnTo>
                      <a:pt x="4536" y="294"/>
                    </a:lnTo>
                    <a:lnTo>
                      <a:pt x="4542" y="294"/>
                    </a:lnTo>
                    <a:lnTo>
                      <a:pt x="4548" y="294"/>
                    </a:lnTo>
                    <a:lnTo>
                      <a:pt x="4554" y="294"/>
                    </a:lnTo>
                    <a:lnTo>
                      <a:pt x="4560" y="294"/>
                    </a:lnTo>
                    <a:lnTo>
                      <a:pt x="4566" y="294"/>
                    </a:lnTo>
                    <a:lnTo>
                      <a:pt x="4572" y="294"/>
                    </a:lnTo>
                    <a:lnTo>
                      <a:pt x="4578" y="294"/>
                    </a:lnTo>
                    <a:lnTo>
                      <a:pt x="4584" y="294"/>
                    </a:lnTo>
                    <a:lnTo>
                      <a:pt x="4590" y="294"/>
                    </a:lnTo>
                    <a:lnTo>
                      <a:pt x="4596" y="294"/>
                    </a:lnTo>
                    <a:lnTo>
                      <a:pt x="4602" y="294"/>
                    </a:lnTo>
                    <a:lnTo>
                      <a:pt x="4608" y="294"/>
                    </a:lnTo>
                    <a:lnTo>
                      <a:pt x="4614" y="294"/>
                    </a:lnTo>
                    <a:lnTo>
                      <a:pt x="4620" y="294"/>
                    </a:lnTo>
                    <a:lnTo>
                      <a:pt x="4626" y="294"/>
                    </a:lnTo>
                    <a:lnTo>
                      <a:pt x="4632" y="294"/>
                    </a:lnTo>
                    <a:lnTo>
                      <a:pt x="4638" y="294"/>
                    </a:lnTo>
                    <a:lnTo>
                      <a:pt x="4644" y="294"/>
                    </a:lnTo>
                    <a:lnTo>
                      <a:pt x="4650" y="294"/>
                    </a:lnTo>
                    <a:lnTo>
                      <a:pt x="4656" y="294"/>
                    </a:lnTo>
                    <a:lnTo>
                      <a:pt x="4662" y="294"/>
                    </a:lnTo>
                    <a:lnTo>
                      <a:pt x="4668" y="294"/>
                    </a:lnTo>
                    <a:lnTo>
                      <a:pt x="4674" y="294"/>
                    </a:lnTo>
                    <a:lnTo>
                      <a:pt x="4680" y="294"/>
                    </a:lnTo>
                    <a:lnTo>
                      <a:pt x="4686" y="294"/>
                    </a:lnTo>
                    <a:lnTo>
                      <a:pt x="4692" y="294"/>
                    </a:lnTo>
                    <a:lnTo>
                      <a:pt x="4698" y="294"/>
                    </a:lnTo>
                    <a:lnTo>
                      <a:pt x="4704" y="294"/>
                    </a:lnTo>
                    <a:lnTo>
                      <a:pt x="4710" y="294"/>
                    </a:lnTo>
                    <a:lnTo>
                      <a:pt x="4716" y="294"/>
                    </a:lnTo>
                    <a:lnTo>
                      <a:pt x="4722" y="294"/>
                    </a:lnTo>
                    <a:lnTo>
                      <a:pt x="4728" y="294"/>
                    </a:lnTo>
                    <a:lnTo>
                      <a:pt x="4734" y="294"/>
                    </a:lnTo>
                    <a:lnTo>
                      <a:pt x="4740" y="294"/>
                    </a:lnTo>
                    <a:lnTo>
                      <a:pt x="4746" y="294"/>
                    </a:lnTo>
                    <a:lnTo>
                      <a:pt x="4752" y="294"/>
                    </a:lnTo>
                    <a:lnTo>
                      <a:pt x="4758" y="294"/>
                    </a:lnTo>
                    <a:lnTo>
                      <a:pt x="4764" y="294"/>
                    </a:lnTo>
                    <a:lnTo>
                      <a:pt x="4770" y="294"/>
                    </a:lnTo>
                    <a:lnTo>
                      <a:pt x="4776" y="294"/>
                    </a:lnTo>
                    <a:lnTo>
                      <a:pt x="4782" y="294"/>
                    </a:lnTo>
                    <a:lnTo>
                      <a:pt x="4788" y="294"/>
                    </a:lnTo>
                    <a:lnTo>
                      <a:pt x="4794" y="294"/>
                    </a:lnTo>
                    <a:lnTo>
                      <a:pt x="4800" y="294"/>
                    </a:lnTo>
                    <a:lnTo>
                      <a:pt x="4806" y="294"/>
                    </a:lnTo>
                    <a:lnTo>
                      <a:pt x="4812" y="294"/>
                    </a:lnTo>
                    <a:lnTo>
                      <a:pt x="4818" y="294"/>
                    </a:lnTo>
                    <a:lnTo>
                      <a:pt x="4824" y="294"/>
                    </a:lnTo>
                    <a:lnTo>
                      <a:pt x="4830" y="294"/>
                    </a:lnTo>
                    <a:lnTo>
                      <a:pt x="4836" y="294"/>
                    </a:lnTo>
                    <a:lnTo>
                      <a:pt x="4842" y="294"/>
                    </a:lnTo>
                    <a:lnTo>
                      <a:pt x="4848" y="294"/>
                    </a:lnTo>
                    <a:lnTo>
                      <a:pt x="4854" y="294"/>
                    </a:lnTo>
                    <a:lnTo>
                      <a:pt x="4860" y="294"/>
                    </a:lnTo>
                    <a:lnTo>
                      <a:pt x="4866" y="294"/>
                    </a:lnTo>
                    <a:lnTo>
                      <a:pt x="4872" y="294"/>
                    </a:lnTo>
                    <a:lnTo>
                      <a:pt x="4878" y="294"/>
                    </a:lnTo>
                    <a:lnTo>
                      <a:pt x="4884" y="294"/>
                    </a:lnTo>
                    <a:lnTo>
                      <a:pt x="4890" y="294"/>
                    </a:lnTo>
                    <a:lnTo>
                      <a:pt x="4896" y="294"/>
                    </a:lnTo>
                    <a:lnTo>
                      <a:pt x="4902" y="294"/>
                    </a:lnTo>
                    <a:lnTo>
                      <a:pt x="4908" y="294"/>
                    </a:lnTo>
                    <a:lnTo>
                      <a:pt x="4914" y="294"/>
                    </a:lnTo>
                    <a:lnTo>
                      <a:pt x="4920" y="294"/>
                    </a:lnTo>
                    <a:lnTo>
                      <a:pt x="4926" y="294"/>
                    </a:lnTo>
                    <a:lnTo>
                      <a:pt x="4932" y="294"/>
                    </a:lnTo>
                    <a:lnTo>
                      <a:pt x="4938" y="294"/>
                    </a:lnTo>
                    <a:lnTo>
                      <a:pt x="4944" y="294"/>
                    </a:lnTo>
                    <a:lnTo>
                      <a:pt x="4950" y="294"/>
                    </a:lnTo>
                    <a:lnTo>
                      <a:pt x="4956" y="294"/>
                    </a:lnTo>
                    <a:lnTo>
                      <a:pt x="4962" y="294"/>
                    </a:lnTo>
                    <a:lnTo>
                      <a:pt x="4968" y="294"/>
                    </a:lnTo>
                    <a:lnTo>
                      <a:pt x="4974" y="294"/>
                    </a:lnTo>
                    <a:lnTo>
                      <a:pt x="4980" y="294"/>
                    </a:lnTo>
                    <a:lnTo>
                      <a:pt x="4986" y="294"/>
                    </a:lnTo>
                    <a:lnTo>
                      <a:pt x="4992" y="294"/>
                    </a:lnTo>
                    <a:lnTo>
                      <a:pt x="4998" y="294"/>
                    </a:lnTo>
                    <a:lnTo>
                      <a:pt x="5004" y="294"/>
                    </a:lnTo>
                    <a:lnTo>
                      <a:pt x="5010" y="294"/>
                    </a:lnTo>
                    <a:lnTo>
                      <a:pt x="5016" y="294"/>
                    </a:lnTo>
                    <a:lnTo>
                      <a:pt x="5022" y="294"/>
                    </a:lnTo>
                    <a:lnTo>
                      <a:pt x="5028" y="294"/>
                    </a:lnTo>
                    <a:lnTo>
                      <a:pt x="5034" y="294"/>
                    </a:lnTo>
                    <a:lnTo>
                      <a:pt x="5040" y="294"/>
                    </a:lnTo>
                    <a:lnTo>
                      <a:pt x="5046" y="294"/>
                    </a:lnTo>
                    <a:lnTo>
                      <a:pt x="5052" y="294"/>
                    </a:lnTo>
                    <a:lnTo>
                      <a:pt x="5058" y="294"/>
                    </a:lnTo>
                    <a:lnTo>
                      <a:pt x="5064" y="294"/>
                    </a:lnTo>
                    <a:lnTo>
                      <a:pt x="5070" y="294"/>
                    </a:lnTo>
                    <a:lnTo>
                      <a:pt x="5076" y="294"/>
                    </a:lnTo>
                    <a:lnTo>
                      <a:pt x="5082" y="294"/>
                    </a:lnTo>
                    <a:lnTo>
                      <a:pt x="5088" y="294"/>
                    </a:lnTo>
                    <a:lnTo>
                      <a:pt x="5094" y="294"/>
                    </a:lnTo>
                    <a:lnTo>
                      <a:pt x="5100" y="294"/>
                    </a:lnTo>
                    <a:lnTo>
                      <a:pt x="5106" y="294"/>
                    </a:lnTo>
                    <a:lnTo>
                      <a:pt x="5112" y="294"/>
                    </a:lnTo>
                    <a:lnTo>
                      <a:pt x="5118" y="294"/>
                    </a:lnTo>
                    <a:lnTo>
                      <a:pt x="5124" y="294"/>
                    </a:lnTo>
                    <a:lnTo>
                      <a:pt x="5130" y="294"/>
                    </a:lnTo>
                    <a:lnTo>
                      <a:pt x="5136" y="294"/>
                    </a:lnTo>
                    <a:lnTo>
                      <a:pt x="5142" y="294"/>
                    </a:lnTo>
                    <a:lnTo>
                      <a:pt x="5148" y="294"/>
                    </a:lnTo>
                    <a:lnTo>
                      <a:pt x="5154" y="294"/>
                    </a:lnTo>
                    <a:lnTo>
                      <a:pt x="5160" y="294"/>
                    </a:lnTo>
                    <a:lnTo>
                      <a:pt x="5166" y="294"/>
                    </a:lnTo>
                    <a:lnTo>
                      <a:pt x="5172" y="294"/>
                    </a:lnTo>
                    <a:lnTo>
                      <a:pt x="5178" y="294"/>
                    </a:lnTo>
                    <a:lnTo>
                      <a:pt x="5184" y="294"/>
                    </a:lnTo>
                    <a:lnTo>
                      <a:pt x="5190" y="294"/>
                    </a:lnTo>
                    <a:lnTo>
                      <a:pt x="5196" y="294"/>
                    </a:lnTo>
                    <a:lnTo>
                      <a:pt x="5202" y="294"/>
                    </a:lnTo>
                    <a:lnTo>
                      <a:pt x="5208" y="294"/>
                    </a:lnTo>
                    <a:lnTo>
                      <a:pt x="5214" y="294"/>
                    </a:lnTo>
                    <a:lnTo>
                      <a:pt x="5220" y="294"/>
                    </a:lnTo>
                    <a:lnTo>
                      <a:pt x="5226" y="294"/>
                    </a:lnTo>
                    <a:lnTo>
                      <a:pt x="5232" y="294"/>
                    </a:lnTo>
                    <a:lnTo>
                      <a:pt x="5238" y="294"/>
                    </a:lnTo>
                    <a:lnTo>
                      <a:pt x="5244" y="294"/>
                    </a:lnTo>
                    <a:lnTo>
                      <a:pt x="5250" y="294"/>
                    </a:lnTo>
                    <a:lnTo>
                      <a:pt x="5256" y="294"/>
                    </a:lnTo>
                    <a:lnTo>
                      <a:pt x="5262" y="294"/>
                    </a:lnTo>
                    <a:lnTo>
                      <a:pt x="5268" y="294"/>
                    </a:lnTo>
                    <a:lnTo>
                      <a:pt x="5274" y="294"/>
                    </a:lnTo>
                  </a:path>
                </a:pathLst>
              </a:custGeom>
              <a:noFill/>
              <a:ln w="1270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69" name="Freeform 59">
                <a:extLst>
                  <a:ext uri="{FF2B5EF4-FFF2-40B4-BE49-F238E27FC236}">
                    <a16:creationId xmlns:a16="http://schemas.microsoft.com/office/drawing/2014/main" id="{EFEC7AD7-E499-5A1D-3100-2DFC2AA3C537}"/>
                  </a:ext>
                </a:extLst>
              </p:cNvPr>
              <p:cNvSpPr>
                <a:spLocks/>
              </p:cNvSpPr>
              <p:nvPr/>
            </p:nvSpPr>
            <p:spPr bwMode="auto">
              <a:xfrm>
                <a:off x="243" y="2055"/>
                <a:ext cx="5274" cy="216"/>
              </a:xfrm>
              <a:custGeom>
                <a:avLst/>
                <a:gdLst>
                  <a:gd name="T0" fmla="*/ 78 w 5274"/>
                  <a:gd name="T1" fmla="*/ 120 h 216"/>
                  <a:gd name="T2" fmla="*/ 162 w 5274"/>
                  <a:gd name="T3" fmla="*/ 162 h 216"/>
                  <a:gd name="T4" fmla="*/ 246 w 5274"/>
                  <a:gd name="T5" fmla="*/ 204 h 216"/>
                  <a:gd name="T6" fmla="*/ 330 w 5274"/>
                  <a:gd name="T7" fmla="*/ 216 h 216"/>
                  <a:gd name="T8" fmla="*/ 414 w 5274"/>
                  <a:gd name="T9" fmla="*/ 216 h 216"/>
                  <a:gd name="T10" fmla="*/ 498 w 5274"/>
                  <a:gd name="T11" fmla="*/ 150 h 216"/>
                  <a:gd name="T12" fmla="*/ 582 w 5274"/>
                  <a:gd name="T13" fmla="*/ 42 h 216"/>
                  <a:gd name="T14" fmla="*/ 666 w 5274"/>
                  <a:gd name="T15" fmla="*/ 0 h 216"/>
                  <a:gd name="T16" fmla="*/ 744 w 5274"/>
                  <a:gd name="T17" fmla="*/ 24 h 216"/>
                  <a:gd name="T18" fmla="*/ 828 w 5274"/>
                  <a:gd name="T19" fmla="*/ 66 h 216"/>
                  <a:gd name="T20" fmla="*/ 912 w 5274"/>
                  <a:gd name="T21" fmla="*/ 96 h 216"/>
                  <a:gd name="T22" fmla="*/ 996 w 5274"/>
                  <a:gd name="T23" fmla="*/ 96 h 216"/>
                  <a:gd name="T24" fmla="*/ 1080 w 5274"/>
                  <a:gd name="T25" fmla="*/ 96 h 216"/>
                  <a:gd name="T26" fmla="*/ 1164 w 5274"/>
                  <a:gd name="T27" fmla="*/ 96 h 216"/>
                  <a:gd name="T28" fmla="*/ 1248 w 5274"/>
                  <a:gd name="T29" fmla="*/ 96 h 216"/>
                  <a:gd name="T30" fmla="*/ 1332 w 5274"/>
                  <a:gd name="T31" fmla="*/ 96 h 216"/>
                  <a:gd name="T32" fmla="*/ 1416 w 5274"/>
                  <a:gd name="T33" fmla="*/ 96 h 216"/>
                  <a:gd name="T34" fmla="*/ 1494 w 5274"/>
                  <a:gd name="T35" fmla="*/ 96 h 216"/>
                  <a:gd name="T36" fmla="*/ 1578 w 5274"/>
                  <a:gd name="T37" fmla="*/ 96 h 216"/>
                  <a:gd name="T38" fmla="*/ 1662 w 5274"/>
                  <a:gd name="T39" fmla="*/ 96 h 216"/>
                  <a:gd name="T40" fmla="*/ 1746 w 5274"/>
                  <a:gd name="T41" fmla="*/ 96 h 216"/>
                  <a:gd name="T42" fmla="*/ 1830 w 5274"/>
                  <a:gd name="T43" fmla="*/ 96 h 216"/>
                  <a:gd name="T44" fmla="*/ 1914 w 5274"/>
                  <a:gd name="T45" fmla="*/ 96 h 216"/>
                  <a:gd name="T46" fmla="*/ 1998 w 5274"/>
                  <a:gd name="T47" fmla="*/ 96 h 216"/>
                  <a:gd name="T48" fmla="*/ 2082 w 5274"/>
                  <a:gd name="T49" fmla="*/ 96 h 216"/>
                  <a:gd name="T50" fmla="*/ 2166 w 5274"/>
                  <a:gd name="T51" fmla="*/ 102 h 216"/>
                  <a:gd name="T52" fmla="*/ 2244 w 5274"/>
                  <a:gd name="T53" fmla="*/ 102 h 216"/>
                  <a:gd name="T54" fmla="*/ 2328 w 5274"/>
                  <a:gd name="T55" fmla="*/ 102 h 216"/>
                  <a:gd name="T56" fmla="*/ 2412 w 5274"/>
                  <a:gd name="T57" fmla="*/ 102 h 216"/>
                  <a:gd name="T58" fmla="*/ 2496 w 5274"/>
                  <a:gd name="T59" fmla="*/ 102 h 216"/>
                  <a:gd name="T60" fmla="*/ 2580 w 5274"/>
                  <a:gd name="T61" fmla="*/ 102 h 216"/>
                  <a:gd name="T62" fmla="*/ 2664 w 5274"/>
                  <a:gd name="T63" fmla="*/ 102 h 216"/>
                  <a:gd name="T64" fmla="*/ 2748 w 5274"/>
                  <a:gd name="T65" fmla="*/ 102 h 216"/>
                  <a:gd name="T66" fmla="*/ 2832 w 5274"/>
                  <a:gd name="T67" fmla="*/ 102 h 216"/>
                  <a:gd name="T68" fmla="*/ 2916 w 5274"/>
                  <a:gd name="T69" fmla="*/ 102 h 216"/>
                  <a:gd name="T70" fmla="*/ 2994 w 5274"/>
                  <a:gd name="T71" fmla="*/ 102 h 216"/>
                  <a:gd name="T72" fmla="*/ 3078 w 5274"/>
                  <a:gd name="T73" fmla="*/ 102 h 216"/>
                  <a:gd name="T74" fmla="*/ 3162 w 5274"/>
                  <a:gd name="T75" fmla="*/ 102 h 216"/>
                  <a:gd name="T76" fmla="*/ 3246 w 5274"/>
                  <a:gd name="T77" fmla="*/ 102 h 216"/>
                  <a:gd name="T78" fmla="*/ 3330 w 5274"/>
                  <a:gd name="T79" fmla="*/ 102 h 216"/>
                  <a:gd name="T80" fmla="*/ 3414 w 5274"/>
                  <a:gd name="T81" fmla="*/ 102 h 216"/>
                  <a:gd name="T82" fmla="*/ 3498 w 5274"/>
                  <a:gd name="T83" fmla="*/ 102 h 216"/>
                  <a:gd name="T84" fmla="*/ 3582 w 5274"/>
                  <a:gd name="T85" fmla="*/ 102 h 216"/>
                  <a:gd name="T86" fmla="*/ 3666 w 5274"/>
                  <a:gd name="T87" fmla="*/ 96 h 216"/>
                  <a:gd name="T88" fmla="*/ 3744 w 5274"/>
                  <a:gd name="T89" fmla="*/ 96 h 216"/>
                  <a:gd name="T90" fmla="*/ 3828 w 5274"/>
                  <a:gd name="T91" fmla="*/ 96 h 216"/>
                  <a:gd name="T92" fmla="*/ 3912 w 5274"/>
                  <a:gd name="T93" fmla="*/ 96 h 216"/>
                  <a:gd name="T94" fmla="*/ 3996 w 5274"/>
                  <a:gd name="T95" fmla="*/ 96 h 216"/>
                  <a:gd name="T96" fmla="*/ 4080 w 5274"/>
                  <a:gd name="T97" fmla="*/ 96 h 216"/>
                  <a:gd name="T98" fmla="*/ 4164 w 5274"/>
                  <a:gd name="T99" fmla="*/ 96 h 216"/>
                  <a:gd name="T100" fmla="*/ 4248 w 5274"/>
                  <a:gd name="T101" fmla="*/ 96 h 216"/>
                  <a:gd name="T102" fmla="*/ 4332 w 5274"/>
                  <a:gd name="T103" fmla="*/ 96 h 216"/>
                  <a:gd name="T104" fmla="*/ 4416 w 5274"/>
                  <a:gd name="T105" fmla="*/ 78 h 216"/>
                  <a:gd name="T106" fmla="*/ 4500 w 5274"/>
                  <a:gd name="T107" fmla="*/ 36 h 216"/>
                  <a:gd name="T108" fmla="*/ 4578 w 5274"/>
                  <a:gd name="T109" fmla="*/ 0 h 216"/>
                  <a:gd name="T110" fmla="*/ 4662 w 5274"/>
                  <a:gd name="T111" fmla="*/ 12 h 216"/>
                  <a:gd name="T112" fmla="*/ 4746 w 5274"/>
                  <a:gd name="T113" fmla="*/ 120 h 216"/>
                  <a:gd name="T114" fmla="*/ 4830 w 5274"/>
                  <a:gd name="T115" fmla="*/ 216 h 216"/>
                  <a:gd name="T116" fmla="*/ 4914 w 5274"/>
                  <a:gd name="T117" fmla="*/ 216 h 216"/>
                  <a:gd name="T118" fmla="*/ 4998 w 5274"/>
                  <a:gd name="T119" fmla="*/ 210 h 216"/>
                  <a:gd name="T120" fmla="*/ 5082 w 5274"/>
                  <a:gd name="T121" fmla="*/ 174 h 216"/>
                  <a:gd name="T122" fmla="*/ 5166 w 5274"/>
                  <a:gd name="T123" fmla="*/ 132 h 216"/>
                  <a:gd name="T124" fmla="*/ 5244 w 5274"/>
                  <a:gd name="T125" fmla="*/ 102 h 21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274" h="216">
                    <a:moveTo>
                      <a:pt x="0" y="102"/>
                    </a:moveTo>
                    <a:lnTo>
                      <a:pt x="0" y="102"/>
                    </a:lnTo>
                    <a:lnTo>
                      <a:pt x="6" y="102"/>
                    </a:lnTo>
                    <a:lnTo>
                      <a:pt x="12" y="102"/>
                    </a:lnTo>
                    <a:lnTo>
                      <a:pt x="18" y="102"/>
                    </a:lnTo>
                    <a:lnTo>
                      <a:pt x="24" y="102"/>
                    </a:lnTo>
                    <a:lnTo>
                      <a:pt x="30" y="102"/>
                    </a:lnTo>
                    <a:lnTo>
                      <a:pt x="36" y="102"/>
                    </a:lnTo>
                    <a:lnTo>
                      <a:pt x="42" y="102"/>
                    </a:lnTo>
                    <a:lnTo>
                      <a:pt x="42" y="108"/>
                    </a:lnTo>
                    <a:lnTo>
                      <a:pt x="48" y="108"/>
                    </a:lnTo>
                    <a:lnTo>
                      <a:pt x="54" y="108"/>
                    </a:lnTo>
                    <a:lnTo>
                      <a:pt x="60" y="108"/>
                    </a:lnTo>
                    <a:lnTo>
                      <a:pt x="60" y="114"/>
                    </a:lnTo>
                    <a:lnTo>
                      <a:pt x="66" y="114"/>
                    </a:lnTo>
                    <a:lnTo>
                      <a:pt x="72" y="114"/>
                    </a:lnTo>
                    <a:lnTo>
                      <a:pt x="78" y="120"/>
                    </a:lnTo>
                    <a:lnTo>
                      <a:pt x="84" y="120"/>
                    </a:lnTo>
                    <a:lnTo>
                      <a:pt x="84" y="126"/>
                    </a:lnTo>
                    <a:lnTo>
                      <a:pt x="90" y="126"/>
                    </a:lnTo>
                    <a:lnTo>
                      <a:pt x="96" y="126"/>
                    </a:lnTo>
                    <a:lnTo>
                      <a:pt x="102" y="132"/>
                    </a:lnTo>
                    <a:lnTo>
                      <a:pt x="108" y="132"/>
                    </a:lnTo>
                    <a:lnTo>
                      <a:pt x="114" y="138"/>
                    </a:lnTo>
                    <a:lnTo>
                      <a:pt x="120" y="138"/>
                    </a:lnTo>
                    <a:lnTo>
                      <a:pt x="120" y="144"/>
                    </a:lnTo>
                    <a:lnTo>
                      <a:pt x="126" y="144"/>
                    </a:lnTo>
                    <a:lnTo>
                      <a:pt x="132" y="144"/>
                    </a:lnTo>
                    <a:lnTo>
                      <a:pt x="138" y="150"/>
                    </a:lnTo>
                    <a:lnTo>
                      <a:pt x="144" y="150"/>
                    </a:lnTo>
                    <a:lnTo>
                      <a:pt x="144" y="156"/>
                    </a:lnTo>
                    <a:lnTo>
                      <a:pt x="150" y="156"/>
                    </a:lnTo>
                    <a:lnTo>
                      <a:pt x="156" y="156"/>
                    </a:lnTo>
                    <a:lnTo>
                      <a:pt x="156" y="162"/>
                    </a:lnTo>
                    <a:lnTo>
                      <a:pt x="162" y="162"/>
                    </a:lnTo>
                    <a:lnTo>
                      <a:pt x="168" y="162"/>
                    </a:lnTo>
                    <a:lnTo>
                      <a:pt x="168" y="168"/>
                    </a:lnTo>
                    <a:lnTo>
                      <a:pt x="174" y="168"/>
                    </a:lnTo>
                    <a:lnTo>
                      <a:pt x="180" y="168"/>
                    </a:lnTo>
                    <a:lnTo>
                      <a:pt x="180" y="174"/>
                    </a:lnTo>
                    <a:lnTo>
                      <a:pt x="186" y="174"/>
                    </a:lnTo>
                    <a:lnTo>
                      <a:pt x="192" y="174"/>
                    </a:lnTo>
                    <a:lnTo>
                      <a:pt x="192" y="180"/>
                    </a:lnTo>
                    <a:lnTo>
                      <a:pt x="198" y="180"/>
                    </a:lnTo>
                    <a:lnTo>
                      <a:pt x="204" y="180"/>
                    </a:lnTo>
                    <a:lnTo>
                      <a:pt x="204" y="186"/>
                    </a:lnTo>
                    <a:lnTo>
                      <a:pt x="210" y="186"/>
                    </a:lnTo>
                    <a:lnTo>
                      <a:pt x="216" y="186"/>
                    </a:lnTo>
                    <a:lnTo>
                      <a:pt x="216" y="192"/>
                    </a:lnTo>
                    <a:lnTo>
                      <a:pt x="222" y="192"/>
                    </a:lnTo>
                    <a:lnTo>
                      <a:pt x="228" y="192"/>
                    </a:lnTo>
                    <a:lnTo>
                      <a:pt x="228" y="198"/>
                    </a:lnTo>
                    <a:lnTo>
                      <a:pt x="234" y="198"/>
                    </a:lnTo>
                    <a:lnTo>
                      <a:pt x="240" y="198"/>
                    </a:lnTo>
                    <a:lnTo>
                      <a:pt x="240" y="204"/>
                    </a:lnTo>
                    <a:lnTo>
                      <a:pt x="246" y="204"/>
                    </a:lnTo>
                    <a:lnTo>
                      <a:pt x="252" y="204"/>
                    </a:lnTo>
                    <a:lnTo>
                      <a:pt x="252" y="210"/>
                    </a:lnTo>
                    <a:lnTo>
                      <a:pt x="258" y="210"/>
                    </a:lnTo>
                    <a:lnTo>
                      <a:pt x="264" y="210"/>
                    </a:lnTo>
                    <a:lnTo>
                      <a:pt x="270" y="210"/>
                    </a:lnTo>
                    <a:lnTo>
                      <a:pt x="270" y="216"/>
                    </a:lnTo>
                    <a:lnTo>
                      <a:pt x="276" y="216"/>
                    </a:lnTo>
                    <a:lnTo>
                      <a:pt x="282" y="216"/>
                    </a:lnTo>
                    <a:lnTo>
                      <a:pt x="288" y="216"/>
                    </a:lnTo>
                    <a:lnTo>
                      <a:pt x="294" y="216"/>
                    </a:lnTo>
                    <a:lnTo>
                      <a:pt x="300" y="216"/>
                    </a:lnTo>
                    <a:lnTo>
                      <a:pt x="306" y="216"/>
                    </a:lnTo>
                    <a:lnTo>
                      <a:pt x="312" y="216"/>
                    </a:lnTo>
                    <a:lnTo>
                      <a:pt x="318" y="216"/>
                    </a:lnTo>
                    <a:lnTo>
                      <a:pt x="324" y="216"/>
                    </a:lnTo>
                    <a:lnTo>
                      <a:pt x="330" y="216"/>
                    </a:lnTo>
                    <a:lnTo>
                      <a:pt x="336" y="216"/>
                    </a:lnTo>
                    <a:lnTo>
                      <a:pt x="342" y="216"/>
                    </a:lnTo>
                    <a:lnTo>
                      <a:pt x="348" y="216"/>
                    </a:lnTo>
                    <a:lnTo>
                      <a:pt x="354" y="216"/>
                    </a:lnTo>
                    <a:lnTo>
                      <a:pt x="360" y="216"/>
                    </a:lnTo>
                    <a:lnTo>
                      <a:pt x="366" y="216"/>
                    </a:lnTo>
                    <a:lnTo>
                      <a:pt x="372" y="216"/>
                    </a:lnTo>
                    <a:lnTo>
                      <a:pt x="378" y="216"/>
                    </a:lnTo>
                    <a:lnTo>
                      <a:pt x="384" y="216"/>
                    </a:lnTo>
                    <a:lnTo>
                      <a:pt x="390" y="216"/>
                    </a:lnTo>
                    <a:lnTo>
                      <a:pt x="396" y="216"/>
                    </a:lnTo>
                    <a:lnTo>
                      <a:pt x="402" y="216"/>
                    </a:lnTo>
                    <a:lnTo>
                      <a:pt x="408" y="216"/>
                    </a:lnTo>
                    <a:lnTo>
                      <a:pt x="414" y="216"/>
                    </a:lnTo>
                    <a:lnTo>
                      <a:pt x="420" y="216"/>
                    </a:lnTo>
                    <a:lnTo>
                      <a:pt x="426" y="216"/>
                    </a:lnTo>
                    <a:lnTo>
                      <a:pt x="432" y="216"/>
                    </a:lnTo>
                    <a:lnTo>
                      <a:pt x="438" y="216"/>
                    </a:lnTo>
                    <a:lnTo>
                      <a:pt x="444" y="216"/>
                    </a:lnTo>
                    <a:lnTo>
                      <a:pt x="450" y="216"/>
                    </a:lnTo>
                    <a:lnTo>
                      <a:pt x="450" y="210"/>
                    </a:lnTo>
                    <a:lnTo>
                      <a:pt x="456" y="210"/>
                    </a:lnTo>
                    <a:lnTo>
                      <a:pt x="456" y="204"/>
                    </a:lnTo>
                    <a:lnTo>
                      <a:pt x="462" y="198"/>
                    </a:lnTo>
                    <a:lnTo>
                      <a:pt x="468" y="192"/>
                    </a:lnTo>
                    <a:lnTo>
                      <a:pt x="468" y="186"/>
                    </a:lnTo>
                    <a:lnTo>
                      <a:pt x="474" y="186"/>
                    </a:lnTo>
                    <a:lnTo>
                      <a:pt x="474" y="180"/>
                    </a:lnTo>
                    <a:lnTo>
                      <a:pt x="480" y="180"/>
                    </a:lnTo>
                    <a:lnTo>
                      <a:pt x="480" y="174"/>
                    </a:lnTo>
                    <a:lnTo>
                      <a:pt x="486" y="168"/>
                    </a:lnTo>
                    <a:lnTo>
                      <a:pt x="486" y="162"/>
                    </a:lnTo>
                    <a:lnTo>
                      <a:pt x="492" y="162"/>
                    </a:lnTo>
                    <a:lnTo>
                      <a:pt x="492" y="156"/>
                    </a:lnTo>
                    <a:lnTo>
                      <a:pt x="498" y="156"/>
                    </a:lnTo>
                    <a:lnTo>
                      <a:pt x="498" y="150"/>
                    </a:lnTo>
                    <a:lnTo>
                      <a:pt x="498" y="144"/>
                    </a:lnTo>
                    <a:lnTo>
                      <a:pt x="504" y="144"/>
                    </a:lnTo>
                    <a:lnTo>
                      <a:pt x="504" y="138"/>
                    </a:lnTo>
                    <a:lnTo>
                      <a:pt x="510" y="138"/>
                    </a:lnTo>
                    <a:lnTo>
                      <a:pt x="510" y="132"/>
                    </a:lnTo>
                    <a:lnTo>
                      <a:pt x="516" y="132"/>
                    </a:lnTo>
                    <a:lnTo>
                      <a:pt x="516" y="126"/>
                    </a:lnTo>
                    <a:lnTo>
                      <a:pt x="522" y="120"/>
                    </a:lnTo>
                    <a:lnTo>
                      <a:pt x="522" y="114"/>
                    </a:lnTo>
                    <a:lnTo>
                      <a:pt x="528" y="114"/>
                    </a:lnTo>
                    <a:lnTo>
                      <a:pt x="528" y="108"/>
                    </a:lnTo>
                    <a:lnTo>
                      <a:pt x="534" y="108"/>
                    </a:lnTo>
                    <a:lnTo>
                      <a:pt x="534" y="102"/>
                    </a:lnTo>
                    <a:lnTo>
                      <a:pt x="540" y="96"/>
                    </a:lnTo>
                    <a:lnTo>
                      <a:pt x="546" y="90"/>
                    </a:lnTo>
                    <a:lnTo>
                      <a:pt x="546" y="84"/>
                    </a:lnTo>
                    <a:lnTo>
                      <a:pt x="552" y="84"/>
                    </a:lnTo>
                    <a:lnTo>
                      <a:pt x="552" y="78"/>
                    </a:lnTo>
                    <a:lnTo>
                      <a:pt x="558" y="78"/>
                    </a:lnTo>
                    <a:lnTo>
                      <a:pt x="558" y="72"/>
                    </a:lnTo>
                    <a:lnTo>
                      <a:pt x="558" y="66"/>
                    </a:lnTo>
                    <a:lnTo>
                      <a:pt x="564" y="66"/>
                    </a:lnTo>
                    <a:lnTo>
                      <a:pt x="564" y="60"/>
                    </a:lnTo>
                    <a:lnTo>
                      <a:pt x="570" y="60"/>
                    </a:lnTo>
                    <a:lnTo>
                      <a:pt x="570" y="54"/>
                    </a:lnTo>
                    <a:lnTo>
                      <a:pt x="576" y="54"/>
                    </a:lnTo>
                    <a:lnTo>
                      <a:pt x="576" y="48"/>
                    </a:lnTo>
                    <a:lnTo>
                      <a:pt x="582" y="42"/>
                    </a:lnTo>
                    <a:lnTo>
                      <a:pt x="582" y="36"/>
                    </a:lnTo>
                    <a:lnTo>
                      <a:pt x="588" y="36"/>
                    </a:lnTo>
                    <a:lnTo>
                      <a:pt x="588" y="30"/>
                    </a:lnTo>
                    <a:lnTo>
                      <a:pt x="594" y="30"/>
                    </a:lnTo>
                    <a:lnTo>
                      <a:pt x="594" y="24"/>
                    </a:lnTo>
                    <a:lnTo>
                      <a:pt x="600" y="24"/>
                    </a:lnTo>
                    <a:lnTo>
                      <a:pt x="600" y="18"/>
                    </a:lnTo>
                    <a:lnTo>
                      <a:pt x="600" y="12"/>
                    </a:lnTo>
                    <a:lnTo>
                      <a:pt x="606" y="12"/>
                    </a:lnTo>
                    <a:lnTo>
                      <a:pt x="606" y="6"/>
                    </a:lnTo>
                    <a:lnTo>
                      <a:pt x="612" y="6"/>
                    </a:lnTo>
                    <a:lnTo>
                      <a:pt x="612" y="0"/>
                    </a:lnTo>
                    <a:lnTo>
                      <a:pt x="618" y="0"/>
                    </a:lnTo>
                    <a:lnTo>
                      <a:pt x="624" y="0"/>
                    </a:lnTo>
                    <a:lnTo>
                      <a:pt x="630" y="0"/>
                    </a:lnTo>
                    <a:lnTo>
                      <a:pt x="636" y="0"/>
                    </a:lnTo>
                    <a:lnTo>
                      <a:pt x="642" y="0"/>
                    </a:lnTo>
                    <a:lnTo>
                      <a:pt x="648" y="0"/>
                    </a:lnTo>
                    <a:lnTo>
                      <a:pt x="654" y="0"/>
                    </a:lnTo>
                    <a:lnTo>
                      <a:pt x="660" y="0"/>
                    </a:lnTo>
                    <a:lnTo>
                      <a:pt x="666" y="0"/>
                    </a:lnTo>
                    <a:lnTo>
                      <a:pt x="672" y="0"/>
                    </a:lnTo>
                    <a:lnTo>
                      <a:pt x="678" y="0"/>
                    </a:lnTo>
                    <a:lnTo>
                      <a:pt x="684" y="0"/>
                    </a:lnTo>
                    <a:lnTo>
                      <a:pt x="690" y="0"/>
                    </a:lnTo>
                    <a:lnTo>
                      <a:pt x="696" y="0"/>
                    </a:lnTo>
                    <a:lnTo>
                      <a:pt x="696" y="6"/>
                    </a:lnTo>
                    <a:lnTo>
                      <a:pt x="702" y="6"/>
                    </a:lnTo>
                    <a:lnTo>
                      <a:pt x="708" y="6"/>
                    </a:lnTo>
                    <a:lnTo>
                      <a:pt x="714" y="6"/>
                    </a:lnTo>
                    <a:lnTo>
                      <a:pt x="714" y="12"/>
                    </a:lnTo>
                    <a:lnTo>
                      <a:pt x="720" y="12"/>
                    </a:lnTo>
                    <a:lnTo>
                      <a:pt x="726" y="12"/>
                    </a:lnTo>
                    <a:lnTo>
                      <a:pt x="726" y="18"/>
                    </a:lnTo>
                    <a:lnTo>
                      <a:pt x="732" y="18"/>
                    </a:lnTo>
                    <a:lnTo>
                      <a:pt x="738" y="18"/>
                    </a:lnTo>
                    <a:lnTo>
                      <a:pt x="738" y="24"/>
                    </a:lnTo>
                    <a:lnTo>
                      <a:pt x="744" y="24"/>
                    </a:lnTo>
                    <a:lnTo>
                      <a:pt x="750" y="24"/>
                    </a:lnTo>
                    <a:lnTo>
                      <a:pt x="750" y="30"/>
                    </a:lnTo>
                    <a:lnTo>
                      <a:pt x="756" y="30"/>
                    </a:lnTo>
                    <a:lnTo>
                      <a:pt x="762" y="30"/>
                    </a:lnTo>
                    <a:lnTo>
                      <a:pt x="762" y="36"/>
                    </a:lnTo>
                    <a:lnTo>
                      <a:pt x="768" y="36"/>
                    </a:lnTo>
                    <a:lnTo>
                      <a:pt x="774" y="36"/>
                    </a:lnTo>
                    <a:lnTo>
                      <a:pt x="774" y="42"/>
                    </a:lnTo>
                    <a:lnTo>
                      <a:pt x="780" y="42"/>
                    </a:lnTo>
                    <a:lnTo>
                      <a:pt x="786" y="42"/>
                    </a:lnTo>
                    <a:lnTo>
                      <a:pt x="786" y="48"/>
                    </a:lnTo>
                    <a:lnTo>
                      <a:pt x="792" y="48"/>
                    </a:lnTo>
                    <a:lnTo>
                      <a:pt x="798" y="48"/>
                    </a:lnTo>
                    <a:lnTo>
                      <a:pt x="798" y="54"/>
                    </a:lnTo>
                    <a:lnTo>
                      <a:pt x="804" y="54"/>
                    </a:lnTo>
                    <a:lnTo>
                      <a:pt x="810" y="54"/>
                    </a:lnTo>
                    <a:lnTo>
                      <a:pt x="810" y="60"/>
                    </a:lnTo>
                    <a:lnTo>
                      <a:pt x="816" y="60"/>
                    </a:lnTo>
                    <a:lnTo>
                      <a:pt x="822" y="60"/>
                    </a:lnTo>
                    <a:lnTo>
                      <a:pt x="822" y="66"/>
                    </a:lnTo>
                    <a:lnTo>
                      <a:pt x="828" y="66"/>
                    </a:lnTo>
                    <a:lnTo>
                      <a:pt x="834" y="66"/>
                    </a:lnTo>
                    <a:lnTo>
                      <a:pt x="840" y="72"/>
                    </a:lnTo>
                    <a:lnTo>
                      <a:pt x="846" y="72"/>
                    </a:lnTo>
                    <a:lnTo>
                      <a:pt x="846" y="78"/>
                    </a:lnTo>
                    <a:lnTo>
                      <a:pt x="852" y="78"/>
                    </a:lnTo>
                    <a:lnTo>
                      <a:pt x="858" y="78"/>
                    </a:lnTo>
                    <a:lnTo>
                      <a:pt x="864" y="84"/>
                    </a:lnTo>
                    <a:lnTo>
                      <a:pt x="870" y="84"/>
                    </a:lnTo>
                    <a:lnTo>
                      <a:pt x="876" y="84"/>
                    </a:lnTo>
                    <a:lnTo>
                      <a:pt x="876" y="90"/>
                    </a:lnTo>
                    <a:lnTo>
                      <a:pt x="882" y="90"/>
                    </a:lnTo>
                    <a:lnTo>
                      <a:pt x="888" y="90"/>
                    </a:lnTo>
                    <a:lnTo>
                      <a:pt x="894" y="90"/>
                    </a:lnTo>
                    <a:lnTo>
                      <a:pt x="894" y="96"/>
                    </a:lnTo>
                    <a:lnTo>
                      <a:pt x="900" y="96"/>
                    </a:lnTo>
                    <a:lnTo>
                      <a:pt x="906" y="96"/>
                    </a:lnTo>
                    <a:lnTo>
                      <a:pt x="912" y="96"/>
                    </a:lnTo>
                    <a:lnTo>
                      <a:pt x="918" y="96"/>
                    </a:lnTo>
                    <a:lnTo>
                      <a:pt x="924" y="96"/>
                    </a:lnTo>
                    <a:lnTo>
                      <a:pt x="930" y="96"/>
                    </a:lnTo>
                    <a:lnTo>
                      <a:pt x="936" y="96"/>
                    </a:lnTo>
                    <a:lnTo>
                      <a:pt x="942" y="96"/>
                    </a:lnTo>
                    <a:lnTo>
                      <a:pt x="948" y="96"/>
                    </a:lnTo>
                    <a:lnTo>
                      <a:pt x="954" y="96"/>
                    </a:lnTo>
                    <a:lnTo>
                      <a:pt x="960" y="96"/>
                    </a:lnTo>
                    <a:lnTo>
                      <a:pt x="966" y="96"/>
                    </a:lnTo>
                    <a:lnTo>
                      <a:pt x="972" y="96"/>
                    </a:lnTo>
                    <a:lnTo>
                      <a:pt x="978" y="96"/>
                    </a:lnTo>
                    <a:lnTo>
                      <a:pt x="984" y="96"/>
                    </a:lnTo>
                    <a:lnTo>
                      <a:pt x="990" y="96"/>
                    </a:lnTo>
                    <a:lnTo>
                      <a:pt x="996" y="96"/>
                    </a:lnTo>
                    <a:lnTo>
                      <a:pt x="1002" y="96"/>
                    </a:lnTo>
                    <a:lnTo>
                      <a:pt x="1008" y="96"/>
                    </a:lnTo>
                    <a:lnTo>
                      <a:pt x="1014" y="96"/>
                    </a:lnTo>
                    <a:lnTo>
                      <a:pt x="1020" y="96"/>
                    </a:lnTo>
                    <a:lnTo>
                      <a:pt x="1026" y="96"/>
                    </a:lnTo>
                    <a:lnTo>
                      <a:pt x="1032" y="96"/>
                    </a:lnTo>
                    <a:lnTo>
                      <a:pt x="1038" y="96"/>
                    </a:lnTo>
                    <a:lnTo>
                      <a:pt x="1044" y="96"/>
                    </a:lnTo>
                    <a:lnTo>
                      <a:pt x="1050" y="96"/>
                    </a:lnTo>
                    <a:lnTo>
                      <a:pt x="1056" y="96"/>
                    </a:lnTo>
                    <a:lnTo>
                      <a:pt x="1062" y="96"/>
                    </a:lnTo>
                    <a:lnTo>
                      <a:pt x="1068" y="96"/>
                    </a:lnTo>
                    <a:lnTo>
                      <a:pt x="1074" y="96"/>
                    </a:lnTo>
                    <a:lnTo>
                      <a:pt x="1080" y="96"/>
                    </a:lnTo>
                    <a:lnTo>
                      <a:pt x="1086" y="96"/>
                    </a:lnTo>
                    <a:lnTo>
                      <a:pt x="1092" y="96"/>
                    </a:lnTo>
                    <a:lnTo>
                      <a:pt x="1098" y="96"/>
                    </a:lnTo>
                    <a:lnTo>
                      <a:pt x="1104" y="96"/>
                    </a:lnTo>
                    <a:lnTo>
                      <a:pt x="1110" y="96"/>
                    </a:lnTo>
                    <a:lnTo>
                      <a:pt x="1116" y="96"/>
                    </a:lnTo>
                    <a:lnTo>
                      <a:pt x="1122" y="96"/>
                    </a:lnTo>
                    <a:lnTo>
                      <a:pt x="1128" y="96"/>
                    </a:lnTo>
                    <a:lnTo>
                      <a:pt x="1134" y="96"/>
                    </a:lnTo>
                    <a:lnTo>
                      <a:pt x="1140" y="96"/>
                    </a:lnTo>
                    <a:lnTo>
                      <a:pt x="1146" y="96"/>
                    </a:lnTo>
                    <a:lnTo>
                      <a:pt x="1152" y="96"/>
                    </a:lnTo>
                    <a:lnTo>
                      <a:pt x="1158" y="96"/>
                    </a:lnTo>
                    <a:lnTo>
                      <a:pt x="1164" y="96"/>
                    </a:lnTo>
                    <a:lnTo>
                      <a:pt x="1170" y="96"/>
                    </a:lnTo>
                    <a:lnTo>
                      <a:pt x="1176" y="96"/>
                    </a:lnTo>
                    <a:lnTo>
                      <a:pt x="1182" y="96"/>
                    </a:lnTo>
                    <a:lnTo>
                      <a:pt x="1188" y="96"/>
                    </a:lnTo>
                    <a:lnTo>
                      <a:pt x="1194" y="96"/>
                    </a:lnTo>
                    <a:lnTo>
                      <a:pt x="1200" y="96"/>
                    </a:lnTo>
                    <a:lnTo>
                      <a:pt x="1206" y="96"/>
                    </a:lnTo>
                    <a:lnTo>
                      <a:pt x="1212" y="96"/>
                    </a:lnTo>
                    <a:lnTo>
                      <a:pt x="1218" y="96"/>
                    </a:lnTo>
                    <a:lnTo>
                      <a:pt x="1224" y="96"/>
                    </a:lnTo>
                    <a:lnTo>
                      <a:pt x="1230" y="96"/>
                    </a:lnTo>
                    <a:lnTo>
                      <a:pt x="1236" y="96"/>
                    </a:lnTo>
                    <a:lnTo>
                      <a:pt x="1242" y="96"/>
                    </a:lnTo>
                    <a:lnTo>
                      <a:pt x="1248" y="96"/>
                    </a:lnTo>
                    <a:lnTo>
                      <a:pt x="1254" y="96"/>
                    </a:lnTo>
                    <a:lnTo>
                      <a:pt x="1260" y="96"/>
                    </a:lnTo>
                    <a:lnTo>
                      <a:pt x="1266" y="96"/>
                    </a:lnTo>
                    <a:lnTo>
                      <a:pt x="1272" y="96"/>
                    </a:lnTo>
                    <a:lnTo>
                      <a:pt x="1278" y="96"/>
                    </a:lnTo>
                    <a:lnTo>
                      <a:pt x="1284" y="96"/>
                    </a:lnTo>
                    <a:lnTo>
                      <a:pt x="1290" y="96"/>
                    </a:lnTo>
                    <a:lnTo>
                      <a:pt x="1296" y="96"/>
                    </a:lnTo>
                    <a:lnTo>
                      <a:pt x="1302" y="96"/>
                    </a:lnTo>
                    <a:lnTo>
                      <a:pt x="1308" y="96"/>
                    </a:lnTo>
                    <a:lnTo>
                      <a:pt x="1314" y="96"/>
                    </a:lnTo>
                    <a:lnTo>
                      <a:pt x="1320" y="96"/>
                    </a:lnTo>
                    <a:lnTo>
                      <a:pt x="1326" y="96"/>
                    </a:lnTo>
                    <a:lnTo>
                      <a:pt x="1332" y="96"/>
                    </a:lnTo>
                    <a:lnTo>
                      <a:pt x="1338" y="96"/>
                    </a:lnTo>
                    <a:lnTo>
                      <a:pt x="1344" y="96"/>
                    </a:lnTo>
                    <a:lnTo>
                      <a:pt x="1350" y="96"/>
                    </a:lnTo>
                    <a:lnTo>
                      <a:pt x="1356" y="96"/>
                    </a:lnTo>
                    <a:lnTo>
                      <a:pt x="1362" y="96"/>
                    </a:lnTo>
                    <a:lnTo>
                      <a:pt x="1368" y="96"/>
                    </a:lnTo>
                    <a:lnTo>
                      <a:pt x="1374" y="96"/>
                    </a:lnTo>
                    <a:lnTo>
                      <a:pt x="1380" y="96"/>
                    </a:lnTo>
                    <a:lnTo>
                      <a:pt x="1386" y="96"/>
                    </a:lnTo>
                    <a:lnTo>
                      <a:pt x="1392" y="96"/>
                    </a:lnTo>
                    <a:lnTo>
                      <a:pt x="1398" y="96"/>
                    </a:lnTo>
                    <a:lnTo>
                      <a:pt x="1404" y="96"/>
                    </a:lnTo>
                    <a:lnTo>
                      <a:pt x="1410" y="96"/>
                    </a:lnTo>
                    <a:lnTo>
                      <a:pt x="1416" y="96"/>
                    </a:lnTo>
                    <a:lnTo>
                      <a:pt x="1422" y="96"/>
                    </a:lnTo>
                    <a:lnTo>
                      <a:pt x="1428" y="96"/>
                    </a:lnTo>
                    <a:lnTo>
                      <a:pt x="1434" y="96"/>
                    </a:lnTo>
                    <a:lnTo>
                      <a:pt x="1440" y="96"/>
                    </a:lnTo>
                    <a:lnTo>
                      <a:pt x="1446" y="96"/>
                    </a:lnTo>
                    <a:lnTo>
                      <a:pt x="1452" y="96"/>
                    </a:lnTo>
                    <a:lnTo>
                      <a:pt x="1458" y="96"/>
                    </a:lnTo>
                    <a:lnTo>
                      <a:pt x="1464" y="96"/>
                    </a:lnTo>
                    <a:lnTo>
                      <a:pt x="1470" y="96"/>
                    </a:lnTo>
                    <a:lnTo>
                      <a:pt x="1476" y="96"/>
                    </a:lnTo>
                    <a:lnTo>
                      <a:pt x="1482" y="96"/>
                    </a:lnTo>
                    <a:lnTo>
                      <a:pt x="1488" y="96"/>
                    </a:lnTo>
                    <a:lnTo>
                      <a:pt x="1494" y="96"/>
                    </a:lnTo>
                    <a:lnTo>
                      <a:pt x="1500" y="96"/>
                    </a:lnTo>
                    <a:lnTo>
                      <a:pt x="1506" y="96"/>
                    </a:lnTo>
                    <a:lnTo>
                      <a:pt x="1512" y="96"/>
                    </a:lnTo>
                    <a:lnTo>
                      <a:pt x="1518" y="96"/>
                    </a:lnTo>
                    <a:lnTo>
                      <a:pt x="1524" y="96"/>
                    </a:lnTo>
                    <a:lnTo>
                      <a:pt x="1530" y="96"/>
                    </a:lnTo>
                    <a:lnTo>
                      <a:pt x="1536" y="96"/>
                    </a:lnTo>
                    <a:lnTo>
                      <a:pt x="1542" y="96"/>
                    </a:lnTo>
                    <a:lnTo>
                      <a:pt x="1548" y="96"/>
                    </a:lnTo>
                    <a:lnTo>
                      <a:pt x="1554" y="96"/>
                    </a:lnTo>
                    <a:lnTo>
                      <a:pt x="1560" y="96"/>
                    </a:lnTo>
                    <a:lnTo>
                      <a:pt x="1566" y="96"/>
                    </a:lnTo>
                    <a:lnTo>
                      <a:pt x="1572" y="96"/>
                    </a:lnTo>
                    <a:lnTo>
                      <a:pt x="1578" y="96"/>
                    </a:lnTo>
                    <a:lnTo>
                      <a:pt x="1584" y="96"/>
                    </a:lnTo>
                    <a:lnTo>
                      <a:pt x="1590" y="96"/>
                    </a:lnTo>
                    <a:lnTo>
                      <a:pt x="1596" y="96"/>
                    </a:lnTo>
                    <a:lnTo>
                      <a:pt x="1602" y="96"/>
                    </a:lnTo>
                    <a:lnTo>
                      <a:pt x="1608" y="96"/>
                    </a:lnTo>
                    <a:lnTo>
                      <a:pt x="1614" y="96"/>
                    </a:lnTo>
                    <a:lnTo>
                      <a:pt x="1620" y="96"/>
                    </a:lnTo>
                    <a:lnTo>
                      <a:pt x="1626" y="96"/>
                    </a:lnTo>
                    <a:lnTo>
                      <a:pt x="1632" y="96"/>
                    </a:lnTo>
                    <a:lnTo>
                      <a:pt x="1638" y="96"/>
                    </a:lnTo>
                    <a:lnTo>
                      <a:pt x="1644" y="96"/>
                    </a:lnTo>
                    <a:lnTo>
                      <a:pt x="1650" y="96"/>
                    </a:lnTo>
                    <a:lnTo>
                      <a:pt x="1656" y="96"/>
                    </a:lnTo>
                    <a:lnTo>
                      <a:pt x="1662" y="96"/>
                    </a:lnTo>
                    <a:lnTo>
                      <a:pt x="1668" y="96"/>
                    </a:lnTo>
                    <a:lnTo>
                      <a:pt x="1674" y="96"/>
                    </a:lnTo>
                    <a:lnTo>
                      <a:pt x="1680" y="96"/>
                    </a:lnTo>
                    <a:lnTo>
                      <a:pt x="1686" y="96"/>
                    </a:lnTo>
                    <a:lnTo>
                      <a:pt x="1692" y="96"/>
                    </a:lnTo>
                    <a:lnTo>
                      <a:pt x="1698" y="96"/>
                    </a:lnTo>
                    <a:lnTo>
                      <a:pt x="1704" y="96"/>
                    </a:lnTo>
                    <a:lnTo>
                      <a:pt x="1710" y="96"/>
                    </a:lnTo>
                    <a:lnTo>
                      <a:pt x="1716" y="96"/>
                    </a:lnTo>
                    <a:lnTo>
                      <a:pt x="1722" y="96"/>
                    </a:lnTo>
                    <a:lnTo>
                      <a:pt x="1728" y="96"/>
                    </a:lnTo>
                    <a:lnTo>
                      <a:pt x="1734" y="96"/>
                    </a:lnTo>
                    <a:lnTo>
                      <a:pt x="1740" y="96"/>
                    </a:lnTo>
                    <a:lnTo>
                      <a:pt x="1746" y="96"/>
                    </a:lnTo>
                    <a:lnTo>
                      <a:pt x="1752" y="96"/>
                    </a:lnTo>
                    <a:lnTo>
                      <a:pt x="1758" y="96"/>
                    </a:lnTo>
                    <a:lnTo>
                      <a:pt x="1764" y="96"/>
                    </a:lnTo>
                    <a:lnTo>
                      <a:pt x="1770" y="96"/>
                    </a:lnTo>
                    <a:lnTo>
                      <a:pt x="1776" y="96"/>
                    </a:lnTo>
                    <a:lnTo>
                      <a:pt x="1782" y="96"/>
                    </a:lnTo>
                    <a:lnTo>
                      <a:pt x="1788" y="96"/>
                    </a:lnTo>
                    <a:lnTo>
                      <a:pt x="1794" y="96"/>
                    </a:lnTo>
                    <a:lnTo>
                      <a:pt x="1800" y="96"/>
                    </a:lnTo>
                    <a:lnTo>
                      <a:pt x="1806" y="96"/>
                    </a:lnTo>
                    <a:lnTo>
                      <a:pt x="1812" y="96"/>
                    </a:lnTo>
                    <a:lnTo>
                      <a:pt x="1818" y="96"/>
                    </a:lnTo>
                    <a:lnTo>
                      <a:pt x="1824" y="96"/>
                    </a:lnTo>
                    <a:lnTo>
                      <a:pt x="1830" y="96"/>
                    </a:lnTo>
                    <a:lnTo>
                      <a:pt x="1836" y="96"/>
                    </a:lnTo>
                    <a:lnTo>
                      <a:pt x="1842" y="96"/>
                    </a:lnTo>
                    <a:lnTo>
                      <a:pt x="1848" y="96"/>
                    </a:lnTo>
                    <a:lnTo>
                      <a:pt x="1854" y="96"/>
                    </a:lnTo>
                    <a:lnTo>
                      <a:pt x="1860" y="96"/>
                    </a:lnTo>
                    <a:lnTo>
                      <a:pt x="1866" y="96"/>
                    </a:lnTo>
                    <a:lnTo>
                      <a:pt x="1872" y="96"/>
                    </a:lnTo>
                    <a:lnTo>
                      <a:pt x="1878" y="96"/>
                    </a:lnTo>
                    <a:lnTo>
                      <a:pt x="1884" y="96"/>
                    </a:lnTo>
                    <a:lnTo>
                      <a:pt x="1890" y="96"/>
                    </a:lnTo>
                    <a:lnTo>
                      <a:pt x="1896" y="96"/>
                    </a:lnTo>
                    <a:lnTo>
                      <a:pt x="1902" y="96"/>
                    </a:lnTo>
                    <a:lnTo>
                      <a:pt x="1908" y="96"/>
                    </a:lnTo>
                    <a:lnTo>
                      <a:pt x="1914" y="96"/>
                    </a:lnTo>
                    <a:lnTo>
                      <a:pt x="1920" y="96"/>
                    </a:lnTo>
                    <a:lnTo>
                      <a:pt x="1926" y="96"/>
                    </a:lnTo>
                    <a:lnTo>
                      <a:pt x="1932" y="96"/>
                    </a:lnTo>
                    <a:lnTo>
                      <a:pt x="1938" y="96"/>
                    </a:lnTo>
                    <a:lnTo>
                      <a:pt x="1944" y="96"/>
                    </a:lnTo>
                    <a:lnTo>
                      <a:pt x="1950" y="96"/>
                    </a:lnTo>
                    <a:lnTo>
                      <a:pt x="1956" y="96"/>
                    </a:lnTo>
                    <a:lnTo>
                      <a:pt x="1962" y="96"/>
                    </a:lnTo>
                    <a:lnTo>
                      <a:pt x="1968" y="96"/>
                    </a:lnTo>
                    <a:lnTo>
                      <a:pt x="1974" y="96"/>
                    </a:lnTo>
                    <a:lnTo>
                      <a:pt x="1980" y="96"/>
                    </a:lnTo>
                    <a:lnTo>
                      <a:pt x="1986" y="96"/>
                    </a:lnTo>
                    <a:lnTo>
                      <a:pt x="1992" y="96"/>
                    </a:lnTo>
                    <a:lnTo>
                      <a:pt x="1998" y="96"/>
                    </a:lnTo>
                    <a:lnTo>
                      <a:pt x="2004" y="96"/>
                    </a:lnTo>
                    <a:lnTo>
                      <a:pt x="2010" y="96"/>
                    </a:lnTo>
                    <a:lnTo>
                      <a:pt x="2016" y="96"/>
                    </a:lnTo>
                    <a:lnTo>
                      <a:pt x="2022" y="96"/>
                    </a:lnTo>
                    <a:lnTo>
                      <a:pt x="2028" y="96"/>
                    </a:lnTo>
                    <a:lnTo>
                      <a:pt x="2034" y="96"/>
                    </a:lnTo>
                    <a:lnTo>
                      <a:pt x="2040" y="96"/>
                    </a:lnTo>
                    <a:lnTo>
                      <a:pt x="2046" y="96"/>
                    </a:lnTo>
                    <a:lnTo>
                      <a:pt x="2052" y="96"/>
                    </a:lnTo>
                    <a:lnTo>
                      <a:pt x="2058" y="96"/>
                    </a:lnTo>
                    <a:lnTo>
                      <a:pt x="2064" y="96"/>
                    </a:lnTo>
                    <a:lnTo>
                      <a:pt x="2070" y="96"/>
                    </a:lnTo>
                    <a:lnTo>
                      <a:pt x="2076" y="96"/>
                    </a:lnTo>
                    <a:lnTo>
                      <a:pt x="2082" y="96"/>
                    </a:lnTo>
                    <a:lnTo>
                      <a:pt x="2088" y="96"/>
                    </a:lnTo>
                    <a:lnTo>
                      <a:pt x="2094" y="96"/>
                    </a:lnTo>
                    <a:lnTo>
                      <a:pt x="2100" y="96"/>
                    </a:lnTo>
                    <a:lnTo>
                      <a:pt x="2106" y="96"/>
                    </a:lnTo>
                    <a:lnTo>
                      <a:pt x="2112" y="96"/>
                    </a:lnTo>
                    <a:lnTo>
                      <a:pt x="2118" y="96"/>
                    </a:lnTo>
                    <a:lnTo>
                      <a:pt x="2124" y="96"/>
                    </a:lnTo>
                    <a:lnTo>
                      <a:pt x="2130" y="96"/>
                    </a:lnTo>
                    <a:lnTo>
                      <a:pt x="2136" y="96"/>
                    </a:lnTo>
                    <a:lnTo>
                      <a:pt x="2142" y="96"/>
                    </a:lnTo>
                    <a:lnTo>
                      <a:pt x="2142" y="102"/>
                    </a:lnTo>
                    <a:lnTo>
                      <a:pt x="2148" y="102"/>
                    </a:lnTo>
                    <a:lnTo>
                      <a:pt x="2154" y="102"/>
                    </a:lnTo>
                    <a:lnTo>
                      <a:pt x="2160" y="102"/>
                    </a:lnTo>
                    <a:lnTo>
                      <a:pt x="2166" y="102"/>
                    </a:lnTo>
                    <a:lnTo>
                      <a:pt x="2172" y="102"/>
                    </a:lnTo>
                    <a:lnTo>
                      <a:pt x="2178" y="102"/>
                    </a:lnTo>
                    <a:lnTo>
                      <a:pt x="2184" y="102"/>
                    </a:lnTo>
                    <a:lnTo>
                      <a:pt x="2190" y="102"/>
                    </a:lnTo>
                    <a:lnTo>
                      <a:pt x="2196" y="102"/>
                    </a:lnTo>
                    <a:lnTo>
                      <a:pt x="2202" y="102"/>
                    </a:lnTo>
                    <a:lnTo>
                      <a:pt x="2208" y="102"/>
                    </a:lnTo>
                    <a:lnTo>
                      <a:pt x="2214" y="102"/>
                    </a:lnTo>
                    <a:lnTo>
                      <a:pt x="2220" y="102"/>
                    </a:lnTo>
                    <a:lnTo>
                      <a:pt x="2226" y="102"/>
                    </a:lnTo>
                    <a:lnTo>
                      <a:pt x="2232" y="102"/>
                    </a:lnTo>
                    <a:lnTo>
                      <a:pt x="2238" y="102"/>
                    </a:lnTo>
                    <a:lnTo>
                      <a:pt x="2244" y="102"/>
                    </a:lnTo>
                    <a:lnTo>
                      <a:pt x="2250" y="102"/>
                    </a:lnTo>
                    <a:lnTo>
                      <a:pt x="2256" y="102"/>
                    </a:lnTo>
                    <a:lnTo>
                      <a:pt x="2262" y="102"/>
                    </a:lnTo>
                    <a:lnTo>
                      <a:pt x="2268" y="102"/>
                    </a:lnTo>
                    <a:lnTo>
                      <a:pt x="2274" y="102"/>
                    </a:lnTo>
                    <a:lnTo>
                      <a:pt x="2280" y="102"/>
                    </a:lnTo>
                    <a:lnTo>
                      <a:pt x="2286" y="102"/>
                    </a:lnTo>
                    <a:lnTo>
                      <a:pt x="2292" y="102"/>
                    </a:lnTo>
                    <a:lnTo>
                      <a:pt x="2298" y="102"/>
                    </a:lnTo>
                    <a:lnTo>
                      <a:pt x="2304" y="102"/>
                    </a:lnTo>
                    <a:lnTo>
                      <a:pt x="2310" y="102"/>
                    </a:lnTo>
                    <a:lnTo>
                      <a:pt x="2316" y="102"/>
                    </a:lnTo>
                    <a:lnTo>
                      <a:pt x="2322" y="102"/>
                    </a:lnTo>
                    <a:lnTo>
                      <a:pt x="2328" y="102"/>
                    </a:lnTo>
                    <a:lnTo>
                      <a:pt x="2334" y="102"/>
                    </a:lnTo>
                    <a:lnTo>
                      <a:pt x="2340" y="102"/>
                    </a:lnTo>
                    <a:lnTo>
                      <a:pt x="2346" y="102"/>
                    </a:lnTo>
                    <a:lnTo>
                      <a:pt x="2352" y="102"/>
                    </a:lnTo>
                    <a:lnTo>
                      <a:pt x="2358" y="102"/>
                    </a:lnTo>
                    <a:lnTo>
                      <a:pt x="2364" y="102"/>
                    </a:lnTo>
                    <a:lnTo>
                      <a:pt x="2370" y="102"/>
                    </a:lnTo>
                    <a:lnTo>
                      <a:pt x="2376" y="102"/>
                    </a:lnTo>
                    <a:lnTo>
                      <a:pt x="2382" y="102"/>
                    </a:lnTo>
                    <a:lnTo>
                      <a:pt x="2388" y="102"/>
                    </a:lnTo>
                    <a:lnTo>
                      <a:pt x="2394" y="102"/>
                    </a:lnTo>
                    <a:lnTo>
                      <a:pt x="2400" y="102"/>
                    </a:lnTo>
                    <a:lnTo>
                      <a:pt x="2406" y="102"/>
                    </a:lnTo>
                    <a:lnTo>
                      <a:pt x="2412" y="102"/>
                    </a:lnTo>
                    <a:lnTo>
                      <a:pt x="2418" y="102"/>
                    </a:lnTo>
                    <a:lnTo>
                      <a:pt x="2424" y="102"/>
                    </a:lnTo>
                    <a:lnTo>
                      <a:pt x="2430" y="102"/>
                    </a:lnTo>
                    <a:lnTo>
                      <a:pt x="2436" y="102"/>
                    </a:lnTo>
                    <a:lnTo>
                      <a:pt x="2442" y="102"/>
                    </a:lnTo>
                    <a:lnTo>
                      <a:pt x="2448" y="102"/>
                    </a:lnTo>
                    <a:lnTo>
                      <a:pt x="2454" y="102"/>
                    </a:lnTo>
                    <a:lnTo>
                      <a:pt x="2460" y="102"/>
                    </a:lnTo>
                    <a:lnTo>
                      <a:pt x="2466" y="102"/>
                    </a:lnTo>
                    <a:lnTo>
                      <a:pt x="2472" y="102"/>
                    </a:lnTo>
                    <a:lnTo>
                      <a:pt x="2478" y="102"/>
                    </a:lnTo>
                    <a:lnTo>
                      <a:pt x="2484" y="102"/>
                    </a:lnTo>
                    <a:lnTo>
                      <a:pt x="2490" y="102"/>
                    </a:lnTo>
                    <a:lnTo>
                      <a:pt x="2496" y="102"/>
                    </a:lnTo>
                    <a:lnTo>
                      <a:pt x="2502" y="102"/>
                    </a:lnTo>
                    <a:lnTo>
                      <a:pt x="2508" y="102"/>
                    </a:lnTo>
                    <a:lnTo>
                      <a:pt x="2514" y="102"/>
                    </a:lnTo>
                    <a:lnTo>
                      <a:pt x="2520" y="102"/>
                    </a:lnTo>
                    <a:lnTo>
                      <a:pt x="2526" y="102"/>
                    </a:lnTo>
                    <a:lnTo>
                      <a:pt x="2532" y="102"/>
                    </a:lnTo>
                    <a:lnTo>
                      <a:pt x="2538" y="102"/>
                    </a:lnTo>
                    <a:lnTo>
                      <a:pt x="2544" y="102"/>
                    </a:lnTo>
                    <a:lnTo>
                      <a:pt x="2550" y="102"/>
                    </a:lnTo>
                    <a:lnTo>
                      <a:pt x="2556" y="102"/>
                    </a:lnTo>
                    <a:lnTo>
                      <a:pt x="2562" y="102"/>
                    </a:lnTo>
                    <a:lnTo>
                      <a:pt x="2568" y="102"/>
                    </a:lnTo>
                    <a:lnTo>
                      <a:pt x="2574" y="102"/>
                    </a:lnTo>
                    <a:lnTo>
                      <a:pt x="2580" y="102"/>
                    </a:lnTo>
                    <a:lnTo>
                      <a:pt x="2586" y="102"/>
                    </a:lnTo>
                    <a:lnTo>
                      <a:pt x="2592" y="102"/>
                    </a:lnTo>
                    <a:lnTo>
                      <a:pt x="2598" y="102"/>
                    </a:lnTo>
                    <a:lnTo>
                      <a:pt x="2604" y="102"/>
                    </a:lnTo>
                    <a:lnTo>
                      <a:pt x="2610" y="102"/>
                    </a:lnTo>
                    <a:lnTo>
                      <a:pt x="2616" y="102"/>
                    </a:lnTo>
                    <a:lnTo>
                      <a:pt x="2622" y="102"/>
                    </a:lnTo>
                    <a:lnTo>
                      <a:pt x="2628" y="102"/>
                    </a:lnTo>
                    <a:lnTo>
                      <a:pt x="2634" y="102"/>
                    </a:lnTo>
                    <a:lnTo>
                      <a:pt x="2640" y="102"/>
                    </a:lnTo>
                    <a:lnTo>
                      <a:pt x="2646" y="102"/>
                    </a:lnTo>
                    <a:lnTo>
                      <a:pt x="2652" y="102"/>
                    </a:lnTo>
                    <a:lnTo>
                      <a:pt x="2658" y="102"/>
                    </a:lnTo>
                    <a:lnTo>
                      <a:pt x="2664" y="102"/>
                    </a:lnTo>
                    <a:lnTo>
                      <a:pt x="2670" y="102"/>
                    </a:lnTo>
                    <a:lnTo>
                      <a:pt x="2676" y="102"/>
                    </a:lnTo>
                    <a:lnTo>
                      <a:pt x="2682" y="102"/>
                    </a:lnTo>
                    <a:lnTo>
                      <a:pt x="2688" y="102"/>
                    </a:lnTo>
                    <a:lnTo>
                      <a:pt x="2694" y="102"/>
                    </a:lnTo>
                    <a:lnTo>
                      <a:pt x="2700" y="102"/>
                    </a:lnTo>
                    <a:lnTo>
                      <a:pt x="2706" y="102"/>
                    </a:lnTo>
                    <a:lnTo>
                      <a:pt x="2712" y="102"/>
                    </a:lnTo>
                    <a:lnTo>
                      <a:pt x="2718" y="102"/>
                    </a:lnTo>
                    <a:lnTo>
                      <a:pt x="2724" y="102"/>
                    </a:lnTo>
                    <a:lnTo>
                      <a:pt x="2730" y="102"/>
                    </a:lnTo>
                    <a:lnTo>
                      <a:pt x="2736" y="102"/>
                    </a:lnTo>
                    <a:lnTo>
                      <a:pt x="2742" y="102"/>
                    </a:lnTo>
                    <a:lnTo>
                      <a:pt x="2748" y="102"/>
                    </a:lnTo>
                    <a:lnTo>
                      <a:pt x="2754" y="102"/>
                    </a:lnTo>
                    <a:lnTo>
                      <a:pt x="2760" y="102"/>
                    </a:lnTo>
                    <a:lnTo>
                      <a:pt x="2766" y="102"/>
                    </a:lnTo>
                    <a:lnTo>
                      <a:pt x="2772" y="102"/>
                    </a:lnTo>
                    <a:lnTo>
                      <a:pt x="2778" y="102"/>
                    </a:lnTo>
                    <a:lnTo>
                      <a:pt x="2784" y="102"/>
                    </a:lnTo>
                    <a:lnTo>
                      <a:pt x="2790" y="102"/>
                    </a:lnTo>
                    <a:lnTo>
                      <a:pt x="2796" y="102"/>
                    </a:lnTo>
                    <a:lnTo>
                      <a:pt x="2802" y="102"/>
                    </a:lnTo>
                    <a:lnTo>
                      <a:pt x="2808" y="102"/>
                    </a:lnTo>
                    <a:lnTo>
                      <a:pt x="2814" y="102"/>
                    </a:lnTo>
                    <a:lnTo>
                      <a:pt x="2820" y="102"/>
                    </a:lnTo>
                    <a:lnTo>
                      <a:pt x="2826" y="102"/>
                    </a:lnTo>
                    <a:lnTo>
                      <a:pt x="2832" y="102"/>
                    </a:lnTo>
                    <a:lnTo>
                      <a:pt x="2838" y="102"/>
                    </a:lnTo>
                    <a:lnTo>
                      <a:pt x="2844" y="102"/>
                    </a:lnTo>
                    <a:lnTo>
                      <a:pt x="2850" y="102"/>
                    </a:lnTo>
                    <a:lnTo>
                      <a:pt x="2856" y="102"/>
                    </a:lnTo>
                    <a:lnTo>
                      <a:pt x="2862" y="102"/>
                    </a:lnTo>
                    <a:lnTo>
                      <a:pt x="2868" y="102"/>
                    </a:lnTo>
                    <a:lnTo>
                      <a:pt x="2874" y="102"/>
                    </a:lnTo>
                    <a:lnTo>
                      <a:pt x="2880" y="102"/>
                    </a:lnTo>
                    <a:lnTo>
                      <a:pt x="2886" y="102"/>
                    </a:lnTo>
                    <a:lnTo>
                      <a:pt x="2892" y="102"/>
                    </a:lnTo>
                    <a:lnTo>
                      <a:pt x="2898" y="102"/>
                    </a:lnTo>
                    <a:lnTo>
                      <a:pt x="2904" y="102"/>
                    </a:lnTo>
                    <a:lnTo>
                      <a:pt x="2910" y="102"/>
                    </a:lnTo>
                    <a:lnTo>
                      <a:pt x="2916" y="102"/>
                    </a:lnTo>
                    <a:lnTo>
                      <a:pt x="2922" y="102"/>
                    </a:lnTo>
                    <a:lnTo>
                      <a:pt x="2928" y="102"/>
                    </a:lnTo>
                    <a:lnTo>
                      <a:pt x="2934" y="102"/>
                    </a:lnTo>
                    <a:lnTo>
                      <a:pt x="2940" y="102"/>
                    </a:lnTo>
                    <a:lnTo>
                      <a:pt x="2946" y="102"/>
                    </a:lnTo>
                    <a:lnTo>
                      <a:pt x="2952" y="102"/>
                    </a:lnTo>
                    <a:lnTo>
                      <a:pt x="2958" y="102"/>
                    </a:lnTo>
                    <a:lnTo>
                      <a:pt x="2964" y="102"/>
                    </a:lnTo>
                    <a:lnTo>
                      <a:pt x="2970" y="102"/>
                    </a:lnTo>
                    <a:lnTo>
                      <a:pt x="2976" y="102"/>
                    </a:lnTo>
                    <a:lnTo>
                      <a:pt x="2982" y="102"/>
                    </a:lnTo>
                    <a:lnTo>
                      <a:pt x="2988" y="102"/>
                    </a:lnTo>
                    <a:lnTo>
                      <a:pt x="2994" y="102"/>
                    </a:lnTo>
                    <a:lnTo>
                      <a:pt x="3000" y="102"/>
                    </a:lnTo>
                    <a:lnTo>
                      <a:pt x="3006" y="102"/>
                    </a:lnTo>
                    <a:lnTo>
                      <a:pt x="3012" y="102"/>
                    </a:lnTo>
                    <a:lnTo>
                      <a:pt x="3018" y="102"/>
                    </a:lnTo>
                    <a:lnTo>
                      <a:pt x="3024" y="102"/>
                    </a:lnTo>
                    <a:lnTo>
                      <a:pt x="3030" y="102"/>
                    </a:lnTo>
                    <a:lnTo>
                      <a:pt x="3036" y="102"/>
                    </a:lnTo>
                    <a:lnTo>
                      <a:pt x="3042" y="102"/>
                    </a:lnTo>
                    <a:lnTo>
                      <a:pt x="3048" y="102"/>
                    </a:lnTo>
                    <a:lnTo>
                      <a:pt x="3054" y="102"/>
                    </a:lnTo>
                    <a:lnTo>
                      <a:pt x="3060" y="102"/>
                    </a:lnTo>
                    <a:lnTo>
                      <a:pt x="3066" y="102"/>
                    </a:lnTo>
                    <a:lnTo>
                      <a:pt x="3072" y="102"/>
                    </a:lnTo>
                    <a:lnTo>
                      <a:pt x="3078" y="102"/>
                    </a:lnTo>
                    <a:lnTo>
                      <a:pt x="3084" y="102"/>
                    </a:lnTo>
                    <a:lnTo>
                      <a:pt x="3090" y="102"/>
                    </a:lnTo>
                    <a:lnTo>
                      <a:pt x="3096" y="102"/>
                    </a:lnTo>
                    <a:lnTo>
                      <a:pt x="3102" y="102"/>
                    </a:lnTo>
                    <a:lnTo>
                      <a:pt x="3108" y="102"/>
                    </a:lnTo>
                    <a:lnTo>
                      <a:pt x="3114" y="102"/>
                    </a:lnTo>
                    <a:lnTo>
                      <a:pt x="3120" y="102"/>
                    </a:lnTo>
                    <a:lnTo>
                      <a:pt x="3126" y="102"/>
                    </a:lnTo>
                    <a:lnTo>
                      <a:pt x="3132" y="102"/>
                    </a:lnTo>
                    <a:lnTo>
                      <a:pt x="3138" y="102"/>
                    </a:lnTo>
                    <a:lnTo>
                      <a:pt x="3144" y="102"/>
                    </a:lnTo>
                    <a:lnTo>
                      <a:pt x="3150" y="102"/>
                    </a:lnTo>
                    <a:lnTo>
                      <a:pt x="3156" y="102"/>
                    </a:lnTo>
                    <a:lnTo>
                      <a:pt x="3162" y="102"/>
                    </a:lnTo>
                    <a:lnTo>
                      <a:pt x="3168" y="102"/>
                    </a:lnTo>
                    <a:lnTo>
                      <a:pt x="3174" y="102"/>
                    </a:lnTo>
                    <a:lnTo>
                      <a:pt x="3180" y="102"/>
                    </a:lnTo>
                    <a:lnTo>
                      <a:pt x="3186" y="102"/>
                    </a:lnTo>
                    <a:lnTo>
                      <a:pt x="3192" y="102"/>
                    </a:lnTo>
                    <a:lnTo>
                      <a:pt x="3198" y="102"/>
                    </a:lnTo>
                    <a:lnTo>
                      <a:pt x="3204" y="102"/>
                    </a:lnTo>
                    <a:lnTo>
                      <a:pt x="3210" y="102"/>
                    </a:lnTo>
                    <a:lnTo>
                      <a:pt x="3216" y="102"/>
                    </a:lnTo>
                    <a:lnTo>
                      <a:pt x="3222" y="102"/>
                    </a:lnTo>
                    <a:lnTo>
                      <a:pt x="3228" y="102"/>
                    </a:lnTo>
                    <a:lnTo>
                      <a:pt x="3234" y="102"/>
                    </a:lnTo>
                    <a:lnTo>
                      <a:pt x="3240" y="102"/>
                    </a:lnTo>
                    <a:lnTo>
                      <a:pt x="3246" y="102"/>
                    </a:lnTo>
                    <a:lnTo>
                      <a:pt x="3252" y="102"/>
                    </a:lnTo>
                    <a:lnTo>
                      <a:pt x="3258" y="102"/>
                    </a:lnTo>
                    <a:lnTo>
                      <a:pt x="3264" y="102"/>
                    </a:lnTo>
                    <a:lnTo>
                      <a:pt x="3270" y="102"/>
                    </a:lnTo>
                    <a:lnTo>
                      <a:pt x="3276" y="102"/>
                    </a:lnTo>
                    <a:lnTo>
                      <a:pt x="3282" y="102"/>
                    </a:lnTo>
                    <a:lnTo>
                      <a:pt x="3288" y="102"/>
                    </a:lnTo>
                    <a:lnTo>
                      <a:pt x="3294" y="102"/>
                    </a:lnTo>
                    <a:lnTo>
                      <a:pt x="3300" y="102"/>
                    </a:lnTo>
                    <a:lnTo>
                      <a:pt x="3306" y="102"/>
                    </a:lnTo>
                    <a:lnTo>
                      <a:pt x="3312" y="102"/>
                    </a:lnTo>
                    <a:lnTo>
                      <a:pt x="3318" y="102"/>
                    </a:lnTo>
                    <a:lnTo>
                      <a:pt x="3324" y="102"/>
                    </a:lnTo>
                    <a:lnTo>
                      <a:pt x="3330" y="102"/>
                    </a:lnTo>
                    <a:lnTo>
                      <a:pt x="3336" y="102"/>
                    </a:lnTo>
                    <a:lnTo>
                      <a:pt x="3342" y="102"/>
                    </a:lnTo>
                    <a:lnTo>
                      <a:pt x="3348" y="102"/>
                    </a:lnTo>
                    <a:lnTo>
                      <a:pt x="3354" y="102"/>
                    </a:lnTo>
                    <a:lnTo>
                      <a:pt x="3360" y="102"/>
                    </a:lnTo>
                    <a:lnTo>
                      <a:pt x="3366" y="102"/>
                    </a:lnTo>
                    <a:lnTo>
                      <a:pt x="3372" y="102"/>
                    </a:lnTo>
                    <a:lnTo>
                      <a:pt x="3378" y="102"/>
                    </a:lnTo>
                    <a:lnTo>
                      <a:pt x="3384" y="102"/>
                    </a:lnTo>
                    <a:lnTo>
                      <a:pt x="3390" y="102"/>
                    </a:lnTo>
                    <a:lnTo>
                      <a:pt x="3396" y="102"/>
                    </a:lnTo>
                    <a:lnTo>
                      <a:pt x="3402" y="102"/>
                    </a:lnTo>
                    <a:lnTo>
                      <a:pt x="3408" y="102"/>
                    </a:lnTo>
                    <a:lnTo>
                      <a:pt x="3414" y="102"/>
                    </a:lnTo>
                    <a:lnTo>
                      <a:pt x="3420" y="102"/>
                    </a:lnTo>
                    <a:lnTo>
                      <a:pt x="3426" y="102"/>
                    </a:lnTo>
                    <a:lnTo>
                      <a:pt x="3432" y="102"/>
                    </a:lnTo>
                    <a:lnTo>
                      <a:pt x="3438" y="102"/>
                    </a:lnTo>
                    <a:lnTo>
                      <a:pt x="3444" y="102"/>
                    </a:lnTo>
                    <a:lnTo>
                      <a:pt x="3450" y="102"/>
                    </a:lnTo>
                    <a:lnTo>
                      <a:pt x="3456" y="102"/>
                    </a:lnTo>
                    <a:lnTo>
                      <a:pt x="3462" y="102"/>
                    </a:lnTo>
                    <a:lnTo>
                      <a:pt x="3468" y="102"/>
                    </a:lnTo>
                    <a:lnTo>
                      <a:pt x="3474" y="102"/>
                    </a:lnTo>
                    <a:lnTo>
                      <a:pt x="3480" y="102"/>
                    </a:lnTo>
                    <a:lnTo>
                      <a:pt x="3486" y="102"/>
                    </a:lnTo>
                    <a:lnTo>
                      <a:pt x="3492" y="102"/>
                    </a:lnTo>
                    <a:lnTo>
                      <a:pt x="3498" y="102"/>
                    </a:lnTo>
                    <a:lnTo>
                      <a:pt x="3504" y="102"/>
                    </a:lnTo>
                    <a:lnTo>
                      <a:pt x="3510" y="102"/>
                    </a:lnTo>
                    <a:lnTo>
                      <a:pt x="3516" y="102"/>
                    </a:lnTo>
                    <a:lnTo>
                      <a:pt x="3522" y="102"/>
                    </a:lnTo>
                    <a:lnTo>
                      <a:pt x="3528" y="102"/>
                    </a:lnTo>
                    <a:lnTo>
                      <a:pt x="3534" y="102"/>
                    </a:lnTo>
                    <a:lnTo>
                      <a:pt x="3540" y="102"/>
                    </a:lnTo>
                    <a:lnTo>
                      <a:pt x="3546" y="102"/>
                    </a:lnTo>
                    <a:lnTo>
                      <a:pt x="3552" y="102"/>
                    </a:lnTo>
                    <a:lnTo>
                      <a:pt x="3558" y="102"/>
                    </a:lnTo>
                    <a:lnTo>
                      <a:pt x="3564" y="102"/>
                    </a:lnTo>
                    <a:lnTo>
                      <a:pt x="3570" y="102"/>
                    </a:lnTo>
                    <a:lnTo>
                      <a:pt x="3576" y="102"/>
                    </a:lnTo>
                    <a:lnTo>
                      <a:pt x="3582" y="102"/>
                    </a:lnTo>
                    <a:lnTo>
                      <a:pt x="3588" y="102"/>
                    </a:lnTo>
                    <a:lnTo>
                      <a:pt x="3594" y="102"/>
                    </a:lnTo>
                    <a:lnTo>
                      <a:pt x="3600" y="102"/>
                    </a:lnTo>
                    <a:lnTo>
                      <a:pt x="3606" y="102"/>
                    </a:lnTo>
                    <a:lnTo>
                      <a:pt x="3612" y="102"/>
                    </a:lnTo>
                    <a:lnTo>
                      <a:pt x="3618" y="102"/>
                    </a:lnTo>
                    <a:lnTo>
                      <a:pt x="3624" y="102"/>
                    </a:lnTo>
                    <a:lnTo>
                      <a:pt x="3630" y="102"/>
                    </a:lnTo>
                    <a:lnTo>
                      <a:pt x="3636" y="102"/>
                    </a:lnTo>
                    <a:lnTo>
                      <a:pt x="3642" y="102"/>
                    </a:lnTo>
                    <a:lnTo>
                      <a:pt x="3648" y="102"/>
                    </a:lnTo>
                    <a:lnTo>
                      <a:pt x="3648" y="96"/>
                    </a:lnTo>
                    <a:lnTo>
                      <a:pt x="3654" y="96"/>
                    </a:lnTo>
                    <a:lnTo>
                      <a:pt x="3660" y="96"/>
                    </a:lnTo>
                    <a:lnTo>
                      <a:pt x="3666" y="96"/>
                    </a:lnTo>
                    <a:lnTo>
                      <a:pt x="3672" y="96"/>
                    </a:lnTo>
                    <a:lnTo>
                      <a:pt x="3678" y="96"/>
                    </a:lnTo>
                    <a:lnTo>
                      <a:pt x="3684" y="96"/>
                    </a:lnTo>
                    <a:lnTo>
                      <a:pt x="3690" y="96"/>
                    </a:lnTo>
                    <a:lnTo>
                      <a:pt x="3696" y="96"/>
                    </a:lnTo>
                    <a:lnTo>
                      <a:pt x="3702" y="96"/>
                    </a:lnTo>
                    <a:lnTo>
                      <a:pt x="3708" y="96"/>
                    </a:lnTo>
                    <a:lnTo>
                      <a:pt x="3714" y="96"/>
                    </a:lnTo>
                    <a:lnTo>
                      <a:pt x="3720" y="96"/>
                    </a:lnTo>
                    <a:lnTo>
                      <a:pt x="3726" y="96"/>
                    </a:lnTo>
                    <a:lnTo>
                      <a:pt x="3732" y="96"/>
                    </a:lnTo>
                    <a:lnTo>
                      <a:pt x="3738" y="96"/>
                    </a:lnTo>
                    <a:lnTo>
                      <a:pt x="3744" y="96"/>
                    </a:lnTo>
                    <a:lnTo>
                      <a:pt x="3750" y="96"/>
                    </a:lnTo>
                    <a:lnTo>
                      <a:pt x="3756" y="96"/>
                    </a:lnTo>
                    <a:lnTo>
                      <a:pt x="3762" y="96"/>
                    </a:lnTo>
                    <a:lnTo>
                      <a:pt x="3768" y="96"/>
                    </a:lnTo>
                    <a:lnTo>
                      <a:pt x="3774" y="96"/>
                    </a:lnTo>
                    <a:lnTo>
                      <a:pt x="3780" y="96"/>
                    </a:lnTo>
                    <a:lnTo>
                      <a:pt x="3786" y="96"/>
                    </a:lnTo>
                    <a:lnTo>
                      <a:pt x="3792" y="96"/>
                    </a:lnTo>
                    <a:lnTo>
                      <a:pt x="3798" y="96"/>
                    </a:lnTo>
                    <a:lnTo>
                      <a:pt x="3804" y="96"/>
                    </a:lnTo>
                    <a:lnTo>
                      <a:pt x="3810" y="96"/>
                    </a:lnTo>
                    <a:lnTo>
                      <a:pt x="3816" y="96"/>
                    </a:lnTo>
                    <a:lnTo>
                      <a:pt x="3822" y="96"/>
                    </a:lnTo>
                    <a:lnTo>
                      <a:pt x="3828" y="96"/>
                    </a:lnTo>
                    <a:lnTo>
                      <a:pt x="3834" y="96"/>
                    </a:lnTo>
                    <a:lnTo>
                      <a:pt x="3840" y="96"/>
                    </a:lnTo>
                    <a:lnTo>
                      <a:pt x="3846" y="96"/>
                    </a:lnTo>
                    <a:lnTo>
                      <a:pt x="3852" y="96"/>
                    </a:lnTo>
                    <a:lnTo>
                      <a:pt x="3858" y="96"/>
                    </a:lnTo>
                    <a:lnTo>
                      <a:pt x="3864" y="96"/>
                    </a:lnTo>
                    <a:lnTo>
                      <a:pt x="3870" y="96"/>
                    </a:lnTo>
                    <a:lnTo>
                      <a:pt x="3876" y="96"/>
                    </a:lnTo>
                    <a:lnTo>
                      <a:pt x="3882" y="96"/>
                    </a:lnTo>
                    <a:lnTo>
                      <a:pt x="3888" y="96"/>
                    </a:lnTo>
                    <a:lnTo>
                      <a:pt x="3894" y="96"/>
                    </a:lnTo>
                    <a:lnTo>
                      <a:pt x="3900" y="96"/>
                    </a:lnTo>
                    <a:lnTo>
                      <a:pt x="3906" y="96"/>
                    </a:lnTo>
                    <a:lnTo>
                      <a:pt x="3912" y="96"/>
                    </a:lnTo>
                    <a:lnTo>
                      <a:pt x="3918" y="96"/>
                    </a:lnTo>
                    <a:lnTo>
                      <a:pt x="3924" y="96"/>
                    </a:lnTo>
                    <a:lnTo>
                      <a:pt x="3930" y="96"/>
                    </a:lnTo>
                    <a:lnTo>
                      <a:pt x="3936" y="96"/>
                    </a:lnTo>
                    <a:lnTo>
                      <a:pt x="3942" y="96"/>
                    </a:lnTo>
                    <a:lnTo>
                      <a:pt x="3948" y="96"/>
                    </a:lnTo>
                    <a:lnTo>
                      <a:pt x="3954" y="96"/>
                    </a:lnTo>
                    <a:lnTo>
                      <a:pt x="3960" y="96"/>
                    </a:lnTo>
                    <a:lnTo>
                      <a:pt x="3966" y="96"/>
                    </a:lnTo>
                    <a:lnTo>
                      <a:pt x="3972" y="96"/>
                    </a:lnTo>
                    <a:lnTo>
                      <a:pt x="3978" y="96"/>
                    </a:lnTo>
                    <a:lnTo>
                      <a:pt x="3984" y="96"/>
                    </a:lnTo>
                    <a:lnTo>
                      <a:pt x="3990" y="96"/>
                    </a:lnTo>
                    <a:lnTo>
                      <a:pt x="3996" y="96"/>
                    </a:lnTo>
                    <a:lnTo>
                      <a:pt x="4002" y="96"/>
                    </a:lnTo>
                    <a:lnTo>
                      <a:pt x="4008" y="96"/>
                    </a:lnTo>
                    <a:lnTo>
                      <a:pt x="4014" y="96"/>
                    </a:lnTo>
                    <a:lnTo>
                      <a:pt x="4020" y="96"/>
                    </a:lnTo>
                    <a:lnTo>
                      <a:pt x="4026" y="96"/>
                    </a:lnTo>
                    <a:lnTo>
                      <a:pt x="4032" y="96"/>
                    </a:lnTo>
                    <a:lnTo>
                      <a:pt x="4038" y="96"/>
                    </a:lnTo>
                    <a:lnTo>
                      <a:pt x="4044" y="96"/>
                    </a:lnTo>
                    <a:lnTo>
                      <a:pt x="4050" y="96"/>
                    </a:lnTo>
                    <a:lnTo>
                      <a:pt x="4056" y="96"/>
                    </a:lnTo>
                    <a:lnTo>
                      <a:pt x="4062" y="96"/>
                    </a:lnTo>
                    <a:lnTo>
                      <a:pt x="4068" y="96"/>
                    </a:lnTo>
                    <a:lnTo>
                      <a:pt x="4074" y="96"/>
                    </a:lnTo>
                    <a:lnTo>
                      <a:pt x="4080" y="96"/>
                    </a:lnTo>
                    <a:lnTo>
                      <a:pt x="4086" y="96"/>
                    </a:lnTo>
                    <a:lnTo>
                      <a:pt x="4092" y="96"/>
                    </a:lnTo>
                    <a:lnTo>
                      <a:pt x="4098" y="96"/>
                    </a:lnTo>
                    <a:lnTo>
                      <a:pt x="4104" y="96"/>
                    </a:lnTo>
                    <a:lnTo>
                      <a:pt x="4110" y="96"/>
                    </a:lnTo>
                    <a:lnTo>
                      <a:pt x="4116" y="96"/>
                    </a:lnTo>
                    <a:lnTo>
                      <a:pt x="4122" y="96"/>
                    </a:lnTo>
                    <a:lnTo>
                      <a:pt x="4128" y="96"/>
                    </a:lnTo>
                    <a:lnTo>
                      <a:pt x="4134" y="96"/>
                    </a:lnTo>
                    <a:lnTo>
                      <a:pt x="4140" y="96"/>
                    </a:lnTo>
                    <a:lnTo>
                      <a:pt x="4146" y="96"/>
                    </a:lnTo>
                    <a:lnTo>
                      <a:pt x="4152" y="96"/>
                    </a:lnTo>
                    <a:lnTo>
                      <a:pt x="4158" y="96"/>
                    </a:lnTo>
                    <a:lnTo>
                      <a:pt x="4164" y="96"/>
                    </a:lnTo>
                    <a:lnTo>
                      <a:pt x="4170" y="96"/>
                    </a:lnTo>
                    <a:lnTo>
                      <a:pt x="4176" y="96"/>
                    </a:lnTo>
                    <a:lnTo>
                      <a:pt x="4182" y="96"/>
                    </a:lnTo>
                    <a:lnTo>
                      <a:pt x="4188" y="96"/>
                    </a:lnTo>
                    <a:lnTo>
                      <a:pt x="4194" y="96"/>
                    </a:lnTo>
                    <a:lnTo>
                      <a:pt x="4200" y="96"/>
                    </a:lnTo>
                    <a:lnTo>
                      <a:pt x="4206" y="96"/>
                    </a:lnTo>
                    <a:lnTo>
                      <a:pt x="4212" y="96"/>
                    </a:lnTo>
                    <a:lnTo>
                      <a:pt x="4218" y="96"/>
                    </a:lnTo>
                    <a:lnTo>
                      <a:pt x="4224" y="96"/>
                    </a:lnTo>
                    <a:lnTo>
                      <a:pt x="4230" y="96"/>
                    </a:lnTo>
                    <a:lnTo>
                      <a:pt x="4236" y="96"/>
                    </a:lnTo>
                    <a:lnTo>
                      <a:pt x="4242" y="96"/>
                    </a:lnTo>
                    <a:lnTo>
                      <a:pt x="4248" y="96"/>
                    </a:lnTo>
                    <a:lnTo>
                      <a:pt x="4254" y="96"/>
                    </a:lnTo>
                    <a:lnTo>
                      <a:pt x="4260" y="96"/>
                    </a:lnTo>
                    <a:lnTo>
                      <a:pt x="4266" y="96"/>
                    </a:lnTo>
                    <a:lnTo>
                      <a:pt x="4272" y="96"/>
                    </a:lnTo>
                    <a:lnTo>
                      <a:pt x="4278" y="96"/>
                    </a:lnTo>
                    <a:lnTo>
                      <a:pt x="4284" y="96"/>
                    </a:lnTo>
                    <a:lnTo>
                      <a:pt x="4290" y="96"/>
                    </a:lnTo>
                    <a:lnTo>
                      <a:pt x="4296" y="96"/>
                    </a:lnTo>
                    <a:lnTo>
                      <a:pt x="4302" y="96"/>
                    </a:lnTo>
                    <a:lnTo>
                      <a:pt x="4308" y="96"/>
                    </a:lnTo>
                    <a:lnTo>
                      <a:pt x="4314" y="96"/>
                    </a:lnTo>
                    <a:lnTo>
                      <a:pt x="4320" y="96"/>
                    </a:lnTo>
                    <a:lnTo>
                      <a:pt x="4326" y="96"/>
                    </a:lnTo>
                    <a:lnTo>
                      <a:pt x="4332" y="96"/>
                    </a:lnTo>
                    <a:lnTo>
                      <a:pt x="4338" y="96"/>
                    </a:lnTo>
                    <a:lnTo>
                      <a:pt x="4344" y="96"/>
                    </a:lnTo>
                    <a:lnTo>
                      <a:pt x="4350" y="96"/>
                    </a:lnTo>
                    <a:lnTo>
                      <a:pt x="4356" y="96"/>
                    </a:lnTo>
                    <a:lnTo>
                      <a:pt x="4362" y="96"/>
                    </a:lnTo>
                    <a:lnTo>
                      <a:pt x="4368" y="96"/>
                    </a:lnTo>
                    <a:lnTo>
                      <a:pt x="4374" y="96"/>
                    </a:lnTo>
                    <a:lnTo>
                      <a:pt x="4374" y="90"/>
                    </a:lnTo>
                    <a:lnTo>
                      <a:pt x="4380" y="90"/>
                    </a:lnTo>
                    <a:lnTo>
                      <a:pt x="4386" y="90"/>
                    </a:lnTo>
                    <a:lnTo>
                      <a:pt x="4392" y="90"/>
                    </a:lnTo>
                    <a:lnTo>
                      <a:pt x="4392" y="84"/>
                    </a:lnTo>
                    <a:lnTo>
                      <a:pt x="4398" y="84"/>
                    </a:lnTo>
                    <a:lnTo>
                      <a:pt x="4404" y="84"/>
                    </a:lnTo>
                    <a:lnTo>
                      <a:pt x="4410" y="78"/>
                    </a:lnTo>
                    <a:lnTo>
                      <a:pt x="4416" y="78"/>
                    </a:lnTo>
                    <a:lnTo>
                      <a:pt x="4422" y="78"/>
                    </a:lnTo>
                    <a:lnTo>
                      <a:pt x="4422" y="72"/>
                    </a:lnTo>
                    <a:lnTo>
                      <a:pt x="4428" y="72"/>
                    </a:lnTo>
                    <a:lnTo>
                      <a:pt x="4434" y="66"/>
                    </a:lnTo>
                    <a:lnTo>
                      <a:pt x="4440" y="66"/>
                    </a:lnTo>
                    <a:lnTo>
                      <a:pt x="4446" y="66"/>
                    </a:lnTo>
                    <a:lnTo>
                      <a:pt x="4446" y="60"/>
                    </a:lnTo>
                    <a:lnTo>
                      <a:pt x="4452" y="60"/>
                    </a:lnTo>
                    <a:lnTo>
                      <a:pt x="4458" y="60"/>
                    </a:lnTo>
                    <a:lnTo>
                      <a:pt x="4458" y="54"/>
                    </a:lnTo>
                    <a:lnTo>
                      <a:pt x="4464" y="54"/>
                    </a:lnTo>
                    <a:lnTo>
                      <a:pt x="4470" y="54"/>
                    </a:lnTo>
                    <a:lnTo>
                      <a:pt x="4470" y="48"/>
                    </a:lnTo>
                    <a:lnTo>
                      <a:pt x="4476" y="48"/>
                    </a:lnTo>
                    <a:lnTo>
                      <a:pt x="4482" y="48"/>
                    </a:lnTo>
                    <a:lnTo>
                      <a:pt x="4482" y="42"/>
                    </a:lnTo>
                    <a:lnTo>
                      <a:pt x="4488" y="42"/>
                    </a:lnTo>
                    <a:lnTo>
                      <a:pt x="4494" y="42"/>
                    </a:lnTo>
                    <a:lnTo>
                      <a:pt x="4494" y="36"/>
                    </a:lnTo>
                    <a:lnTo>
                      <a:pt x="4500" y="36"/>
                    </a:lnTo>
                    <a:lnTo>
                      <a:pt x="4506" y="36"/>
                    </a:lnTo>
                    <a:lnTo>
                      <a:pt x="4506" y="30"/>
                    </a:lnTo>
                    <a:lnTo>
                      <a:pt x="4512" y="30"/>
                    </a:lnTo>
                    <a:lnTo>
                      <a:pt x="4518" y="30"/>
                    </a:lnTo>
                    <a:lnTo>
                      <a:pt x="4518" y="24"/>
                    </a:lnTo>
                    <a:lnTo>
                      <a:pt x="4524" y="24"/>
                    </a:lnTo>
                    <a:lnTo>
                      <a:pt x="4530" y="24"/>
                    </a:lnTo>
                    <a:lnTo>
                      <a:pt x="4530" y="18"/>
                    </a:lnTo>
                    <a:lnTo>
                      <a:pt x="4536" y="18"/>
                    </a:lnTo>
                    <a:lnTo>
                      <a:pt x="4542" y="18"/>
                    </a:lnTo>
                    <a:lnTo>
                      <a:pt x="4542" y="12"/>
                    </a:lnTo>
                    <a:lnTo>
                      <a:pt x="4548" y="12"/>
                    </a:lnTo>
                    <a:lnTo>
                      <a:pt x="4554" y="12"/>
                    </a:lnTo>
                    <a:lnTo>
                      <a:pt x="4554" y="6"/>
                    </a:lnTo>
                    <a:lnTo>
                      <a:pt x="4560" y="6"/>
                    </a:lnTo>
                    <a:lnTo>
                      <a:pt x="4566" y="6"/>
                    </a:lnTo>
                    <a:lnTo>
                      <a:pt x="4572" y="6"/>
                    </a:lnTo>
                    <a:lnTo>
                      <a:pt x="4572" y="0"/>
                    </a:lnTo>
                    <a:lnTo>
                      <a:pt x="4578" y="0"/>
                    </a:lnTo>
                    <a:lnTo>
                      <a:pt x="4584" y="0"/>
                    </a:lnTo>
                    <a:lnTo>
                      <a:pt x="4590" y="0"/>
                    </a:lnTo>
                    <a:lnTo>
                      <a:pt x="4596" y="0"/>
                    </a:lnTo>
                    <a:lnTo>
                      <a:pt x="4602" y="0"/>
                    </a:lnTo>
                    <a:lnTo>
                      <a:pt x="4608" y="0"/>
                    </a:lnTo>
                    <a:lnTo>
                      <a:pt x="4614" y="0"/>
                    </a:lnTo>
                    <a:lnTo>
                      <a:pt x="4620" y="0"/>
                    </a:lnTo>
                    <a:lnTo>
                      <a:pt x="4626" y="0"/>
                    </a:lnTo>
                    <a:lnTo>
                      <a:pt x="4632" y="0"/>
                    </a:lnTo>
                    <a:lnTo>
                      <a:pt x="4638" y="0"/>
                    </a:lnTo>
                    <a:lnTo>
                      <a:pt x="4644" y="0"/>
                    </a:lnTo>
                    <a:lnTo>
                      <a:pt x="4650" y="0"/>
                    </a:lnTo>
                    <a:lnTo>
                      <a:pt x="4656" y="0"/>
                    </a:lnTo>
                    <a:lnTo>
                      <a:pt x="4656" y="6"/>
                    </a:lnTo>
                    <a:lnTo>
                      <a:pt x="4662" y="6"/>
                    </a:lnTo>
                    <a:lnTo>
                      <a:pt x="4662" y="12"/>
                    </a:lnTo>
                    <a:lnTo>
                      <a:pt x="4668" y="12"/>
                    </a:lnTo>
                    <a:lnTo>
                      <a:pt x="4668" y="18"/>
                    </a:lnTo>
                    <a:lnTo>
                      <a:pt x="4668" y="24"/>
                    </a:lnTo>
                    <a:lnTo>
                      <a:pt x="4674" y="24"/>
                    </a:lnTo>
                    <a:lnTo>
                      <a:pt x="4674" y="30"/>
                    </a:lnTo>
                    <a:lnTo>
                      <a:pt x="4680" y="30"/>
                    </a:lnTo>
                    <a:lnTo>
                      <a:pt x="4680" y="36"/>
                    </a:lnTo>
                    <a:lnTo>
                      <a:pt x="4686" y="36"/>
                    </a:lnTo>
                    <a:lnTo>
                      <a:pt x="4686" y="42"/>
                    </a:lnTo>
                    <a:lnTo>
                      <a:pt x="4692" y="48"/>
                    </a:lnTo>
                    <a:lnTo>
                      <a:pt x="4692" y="54"/>
                    </a:lnTo>
                    <a:lnTo>
                      <a:pt x="4698" y="54"/>
                    </a:lnTo>
                    <a:lnTo>
                      <a:pt x="4698" y="60"/>
                    </a:lnTo>
                    <a:lnTo>
                      <a:pt x="4704" y="60"/>
                    </a:lnTo>
                    <a:lnTo>
                      <a:pt x="4704" y="66"/>
                    </a:lnTo>
                    <a:lnTo>
                      <a:pt x="4710" y="66"/>
                    </a:lnTo>
                    <a:lnTo>
                      <a:pt x="4710" y="72"/>
                    </a:lnTo>
                    <a:lnTo>
                      <a:pt x="4710" y="78"/>
                    </a:lnTo>
                    <a:lnTo>
                      <a:pt x="4716" y="78"/>
                    </a:lnTo>
                    <a:lnTo>
                      <a:pt x="4716" y="84"/>
                    </a:lnTo>
                    <a:lnTo>
                      <a:pt x="4722" y="84"/>
                    </a:lnTo>
                    <a:lnTo>
                      <a:pt x="4722" y="90"/>
                    </a:lnTo>
                    <a:lnTo>
                      <a:pt x="4728" y="96"/>
                    </a:lnTo>
                    <a:lnTo>
                      <a:pt x="4728" y="102"/>
                    </a:lnTo>
                    <a:lnTo>
                      <a:pt x="4734" y="102"/>
                    </a:lnTo>
                    <a:lnTo>
                      <a:pt x="4734" y="108"/>
                    </a:lnTo>
                    <a:lnTo>
                      <a:pt x="4740" y="108"/>
                    </a:lnTo>
                    <a:lnTo>
                      <a:pt x="4740" y="114"/>
                    </a:lnTo>
                    <a:lnTo>
                      <a:pt x="4746" y="114"/>
                    </a:lnTo>
                    <a:lnTo>
                      <a:pt x="4746" y="120"/>
                    </a:lnTo>
                    <a:lnTo>
                      <a:pt x="4752" y="126"/>
                    </a:lnTo>
                    <a:lnTo>
                      <a:pt x="4752" y="132"/>
                    </a:lnTo>
                    <a:lnTo>
                      <a:pt x="4758" y="132"/>
                    </a:lnTo>
                    <a:lnTo>
                      <a:pt x="4758" y="138"/>
                    </a:lnTo>
                    <a:lnTo>
                      <a:pt x="4764" y="138"/>
                    </a:lnTo>
                    <a:lnTo>
                      <a:pt x="4764" y="144"/>
                    </a:lnTo>
                    <a:lnTo>
                      <a:pt x="4770" y="144"/>
                    </a:lnTo>
                    <a:lnTo>
                      <a:pt x="4770" y="150"/>
                    </a:lnTo>
                    <a:lnTo>
                      <a:pt x="4770" y="156"/>
                    </a:lnTo>
                    <a:lnTo>
                      <a:pt x="4776" y="156"/>
                    </a:lnTo>
                    <a:lnTo>
                      <a:pt x="4776" y="162"/>
                    </a:lnTo>
                    <a:lnTo>
                      <a:pt x="4782" y="162"/>
                    </a:lnTo>
                    <a:lnTo>
                      <a:pt x="4782" y="168"/>
                    </a:lnTo>
                    <a:lnTo>
                      <a:pt x="4788" y="174"/>
                    </a:lnTo>
                    <a:lnTo>
                      <a:pt x="4788" y="180"/>
                    </a:lnTo>
                    <a:lnTo>
                      <a:pt x="4794" y="180"/>
                    </a:lnTo>
                    <a:lnTo>
                      <a:pt x="4794" y="186"/>
                    </a:lnTo>
                    <a:lnTo>
                      <a:pt x="4800" y="186"/>
                    </a:lnTo>
                    <a:lnTo>
                      <a:pt x="4800" y="192"/>
                    </a:lnTo>
                    <a:lnTo>
                      <a:pt x="4806" y="198"/>
                    </a:lnTo>
                    <a:lnTo>
                      <a:pt x="4812" y="204"/>
                    </a:lnTo>
                    <a:lnTo>
                      <a:pt x="4818" y="210"/>
                    </a:lnTo>
                    <a:lnTo>
                      <a:pt x="4818" y="216"/>
                    </a:lnTo>
                    <a:lnTo>
                      <a:pt x="4824" y="216"/>
                    </a:lnTo>
                    <a:lnTo>
                      <a:pt x="4830" y="216"/>
                    </a:lnTo>
                    <a:lnTo>
                      <a:pt x="4836" y="216"/>
                    </a:lnTo>
                    <a:lnTo>
                      <a:pt x="4842" y="216"/>
                    </a:lnTo>
                    <a:lnTo>
                      <a:pt x="4848" y="216"/>
                    </a:lnTo>
                    <a:lnTo>
                      <a:pt x="4854" y="216"/>
                    </a:lnTo>
                    <a:lnTo>
                      <a:pt x="4860" y="216"/>
                    </a:lnTo>
                    <a:lnTo>
                      <a:pt x="4866" y="216"/>
                    </a:lnTo>
                    <a:lnTo>
                      <a:pt x="4872" y="216"/>
                    </a:lnTo>
                    <a:lnTo>
                      <a:pt x="4878" y="216"/>
                    </a:lnTo>
                    <a:lnTo>
                      <a:pt x="4884" y="216"/>
                    </a:lnTo>
                    <a:lnTo>
                      <a:pt x="4890" y="216"/>
                    </a:lnTo>
                    <a:lnTo>
                      <a:pt x="4896" y="216"/>
                    </a:lnTo>
                    <a:lnTo>
                      <a:pt x="4902" y="216"/>
                    </a:lnTo>
                    <a:lnTo>
                      <a:pt x="4908" y="216"/>
                    </a:lnTo>
                    <a:lnTo>
                      <a:pt x="4914" y="216"/>
                    </a:lnTo>
                    <a:lnTo>
                      <a:pt x="4920" y="216"/>
                    </a:lnTo>
                    <a:lnTo>
                      <a:pt x="4926" y="216"/>
                    </a:lnTo>
                    <a:lnTo>
                      <a:pt x="4932" y="216"/>
                    </a:lnTo>
                    <a:lnTo>
                      <a:pt x="4938" y="216"/>
                    </a:lnTo>
                    <a:lnTo>
                      <a:pt x="4944" y="216"/>
                    </a:lnTo>
                    <a:lnTo>
                      <a:pt x="4950" y="216"/>
                    </a:lnTo>
                    <a:lnTo>
                      <a:pt x="4956" y="216"/>
                    </a:lnTo>
                    <a:lnTo>
                      <a:pt x="4962" y="216"/>
                    </a:lnTo>
                    <a:lnTo>
                      <a:pt x="4968" y="216"/>
                    </a:lnTo>
                    <a:lnTo>
                      <a:pt x="4974" y="216"/>
                    </a:lnTo>
                    <a:lnTo>
                      <a:pt x="4980" y="216"/>
                    </a:lnTo>
                    <a:lnTo>
                      <a:pt x="4986" y="216"/>
                    </a:lnTo>
                    <a:lnTo>
                      <a:pt x="4992" y="216"/>
                    </a:lnTo>
                    <a:lnTo>
                      <a:pt x="4998" y="216"/>
                    </a:lnTo>
                    <a:lnTo>
                      <a:pt x="4998" y="210"/>
                    </a:lnTo>
                    <a:lnTo>
                      <a:pt x="5004" y="210"/>
                    </a:lnTo>
                    <a:lnTo>
                      <a:pt x="5010" y="210"/>
                    </a:lnTo>
                    <a:lnTo>
                      <a:pt x="5016" y="210"/>
                    </a:lnTo>
                    <a:lnTo>
                      <a:pt x="5016" y="204"/>
                    </a:lnTo>
                    <a:lnTo>
                      <a:pt x="5022" y="204"/>
                    </a:lnTo>
                    <a:lnTo>
                      <a:pt x="5028" y="204"/>
                    </a:lnTo>
                    <a:lnTo>
                      <a:pt x="5028" y="198"/>
                    </a:lnTo>
                    <a:lnTo>
                      <a:pt x="5034" y="198"/>
                    </a:lnTo>
                    <a:lnTo>
                      <a:pt x="5040" y="198"/>
                    </a:lnTo>
                    <a:lnTo>
                      <a:pt x="5040" y="192"/>
                    </a:lnTo>
                    <a:lnTo>
                      <a:pt x="5046" y="192"/>
                    </a:lnTo>
                    <a:lnTo>
                      <a:pt x="5052" y="192"/>
                    </a:lnTo>
                    <a:lnTo>
                      <a:pt x="5052" y="186"/>
                    </a:lnTo>
                    <a:lnTo>
                      <a:pt x="5058" y="186"/>
                    </a:lnTo>
                    <a:lnTo>
                      <a:pt x="5064" y="186"/>
                    </a:lnTo>
                    <a:lnTo>
                      <a:pt x="5064" y="180"/>
                    </a:lnTo>
                    <a:lnTo>
                      <a:pt x="5070" y="180"/>
                    </a:lnTo>
                    <a:lnTo>
                      <a:pt x="5076" y="180"/>
                    </a:lnTo>
                    <a:lnTo>
                      <a:pt x="5076" y="174"/>
                    </a:lnTo>
                    <a:lnTo>
                      <a:pt x="5082" y="174"/>
                    </a:lnTo>
                    <a:lnTo>
                      <a:pt x="5088" y="174"/>
                    </a:lnTo>
                    <a:lnTo>
                      <a:pt x="5088" y="168"/>
                    </a:lnTo>
                    <a:lnTo>
                      <a:pt x="5094" y="168"/>
                    </a:lnTo>
                    <a:lnTo>
                      <a:pt x="5100" y="168"/>
                    </a:lnTo>
                    <a:lnTo>
                      <a:pt x="5100" y="162"/>
                    </a:lnTo>
                    <a:lnTo>
                      <a:pt x="5106" y="162"/>
                    </a:lnTo>
                    <a:lnTo>
                      <a:pt x="5112" y="162"/>
                    </a:lnTo>
                    <a:lnTo>
                      <a:pt x="5112" y="156"/>
                    </a:lnTo>
                    <a:lnTo>
                      <a:pt x="5118" y="156"/>
                    </a:lnTo>
                    <a:lnTo>
                      <a:pt x="5124" y="156"/>
                    </a:lnTo>
                    <a:lnTo>
                      <a:pt x="5124" y="150"/>
                    </a:lnTo>
                    <a:lnTo>
                      <a:pt x="5130" y="150"/>
                    </a:lnTo>
                    <a:lnTo>
                      <a:pt x="5136" y="144"/>
                    </a:lnTo>
                    <a:lnTo>
                      <a:pt x="5142" y="144"/>
                    </a:lnTo>
                    <a:lnTo>
                      <a:pt x="5148" y="144"/>
                    </a:lnTo>
                    <a:lnTo>
                      <a:pt x="5148" y="138"/>
                    </a:lnTo>
                    <a:lnTo>
                      <a:pt x="5154" y="138"/>
                    </a:lnTo>
                    <a:lnTo>
                      <a:pt x="5160" y="132"/>
                    </a:lnTo>
                    <a:lnTo>
                      <a:pt x="5166" y="132"/>
                    </a:lnTo>
                    <a:lnTo>
                      <a:pt x="5172" y="126"/>
                    </a:lnTo>
                    <a:lnTo>
                      <a:pt x="5178" y="126"/>
                    </a:lnTo>
                    <a:lnTo>
                      <a:pt x="5184" y="126"/>
                    </a:lnTo>
                    <a:lnTo>
                      <a:pt x="5184" y="120"/>
                    </a:lnTo>
                    <a:lnTo>
                      <a:pt x="5190" y="120"/>
                    </a:lnTo>
                    <a:lnTo>
                      <a:pt x="5196" y="114"/>
                    </a:lnTo>
                    <a:lnTo>
                      <a:pt x="5202" y="114"/>
                    </a:lnTo>
                    <a:lnTo>
                      <a:pt x="5208" y="114"/>
                    </a:lnTo>
                    <a:lnTo>
                      <a:pt x="5208" y="108"/>
                    </a:lnTo>
                    <a:lnTo>
                      <a:pt x="5214" y="108"/>
                    </a:lnTo>
                    <a:lnTo>
                      <a:pt x="5220" y="108"/>
                    </a:lnTo>
                    <a:lnTo>
                      <a:pt x="5226" y="108"/>
                    </a:lnTo>
                    <a:lnTo>
                      <a:pt x="5226" y="102"/>
                    </a:lnTo>
                    <a:lnTo>
                      <a:pt x="5232" y="102"/>
                    </a:lnTo>
                    <a:lnTo>
                      <a:pt x="5238" y="102"/>
                    </a:lnTo>
                    <a:lnTo>
                      <a:pt x="5244" y="102"/>
                    </a:lnTo>
                    <a:lnTo>
                      <a:pt x="5250" y="102"/>
                    </a:lnTo>
                    <a:lnTo>
                      <a:pt x="5256" y="102"/>
                    </a:lnTo>
                    <a:lnTo>
                      <a:pt x="5262" y="102"/>
                    </a:lnTo>
                    <a:lnTo>
                      <a:pt x="5268" y="102"/>
                    </a:lnTo>
                    <a:lnTo>
                      <a:pt x="5274" y="10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71" name="Rectangle 61">
                <a:extLst>
                  <a:ext uri="{FF2B5EF4-FFF2-40B4-BE49-F238E27FC236}">
                    <a16:creationId xmlns:a16="http://schemas.microsoft.com/office/drawing/2014/main" id="{3571B4ED-77B1-CAF8-CFF5-FD30568DBEA2}"/>
                  </a:ext>
                </a:extLst>
              </p:cNvPr>
              <p:cNvSpPr>
                <a:spLocks noChangeArrowheads="1"/>
              </p:cNvSpPr>
              <p:nvPr/>
            </p:nvSpPr>
            <p:spPr bwMode="auto">
              <a:xfrm>
                <a:off x="243" y="2745"/>
                <a:ext cx="78" cy="30"/>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sz="800">
                  <a:latin typeface="+mn-lt"/>
                </a:endParaRPr>
              </a:p>
            </p:txBody>
          </p:sp>
          <p:sp>
            <p:nvSpPr>
              <p:cNvPr id="472" name="Rectangle 62">
                <a:extLst>
                  <a:ext uri="{FF2B5EF4-FFF2-40B4-BE49-F238E27FC236}">
                    <a16:creationId xmlns:a16="http://schemas.microsoft.com/office/drawing/2014/main" id="{F9F013E2-3992-09CF-4259-FAD3D7295A55}"/>
                  </a:ext>
                </a:extLst>
              </p:cNvPr>
              <p:cNvSpPr>
                <a:spLocks noChangeArrowheads="1"/>
              </p:cNvSpPr>
              <p:nvPr/>
            </p:nvSpPr>
            <p:spPr bwMode="auto">
              <a:xfrm>
                <a:off x="471" y="2745"/>
                <a:ext cx="84" cy="30"/>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473" name="Rectangle 63">
                <a:extLst>
                  <a:ext uri="{FF2B5EF4-FFF2-40B4-BE49-F238E27FC236}">
                    <a16:creationId xmlns:a16="http://schemas.microsoft.com/office/drawing/2014/main" id="{7334C317-73A9-5BAA-46E4-4BD78128550D}"/>
                  </a:ext>
                </a:extLst>
              </p:cNvPr>
              <p:cNvSpPr>
                <a:spLocks noChangeArrowheads="1"/>
              </p:cNvSpPr>
              <p:nvPr/>
            </p:nvSpPr>
            <p:spPr bwMode="auto">
              <a:xfrm>
                <a:off x="675" y="2733"/>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474" name="Rectangle 64">
                <a:extLst>
                  <a:ext uri="{FF2B5EF4-FFF2-40B4-BE49-F238E27FC236}">
                    <a16:creationId xmlns:a16="http://schemas.microsoft.com/office/drawing/2014/main" id="{91DC8589-5F18-2E49-9A8B-FEA3CBDD62A6}"/>
                  </a:ext>
                </a:extLst>
              </p:cNvPr>
              <p:cNvSpPr>
                <a:spLocks noChangeArrowheads="1"/>
              </p:cNvSpPr>
              <p:nvPr/>
            </p:nvSpPr>
            <p:spPr bwMode="auto">
              <a:xfrm>
                <a:off x="765" y="2733"/>
                <a:ext cx="30"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475" name="Rectangle 65">
                <a:extLst>
                  <a:ext uri="{FF2B5EF4-FFF2-40B4-BE49-F238E27FC236}">
                    <a16:creationId xmlns:a16="http://schemas.microsoft.com/office/drawing/2014/main" id="{9FAC0C53-1896-B2DF-A551-EF391792FE18}"/>
                  </a:ext>
                </a:extLst>
              </p:cNvPr>
              <p:cNvSpPr>
                <a:spLocks noChangeArrowheads="1"/>
              </p:cNvSpPr>
              <p:nvPr/>
            </p:nvSpPr>
            <p:spPr bwMode="auto">
              <a:xfrm>
                <a:off x="843" y="2733"/>
                <a:ext cx="30"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476" name="Rectangle 66">
                <a:extLst>
                  <a:ext uri="{FF2B5EF4-FFF2-40B4-BE49-F238E27FC236}">
                    <a16:creationId xmlns:a16="http://schemas.microsoft.com/office/drawing/2014/main" id="{D3BC5B2A-5116-A71D-5D63-0E128FED20DF}"/>
                  </a:ext>
                </a:extLst>
              </p:cNvPr>
              <p:cNvSpPr>
                <a:spLocks noChangeArrowheads="1"/>
              </p:cNvSpPr>
              <p:nvPr/>
            </p:nvSpPr>
            <p:spPr bwMode="auto">
              <a:xfrm>
                <a:off x="897" y="2745"/>
                <a:ext cx="78" cy="30"/>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477" name="Rectangle 67">
                <a:extLst>
                  <a:ext uri="{FF2B5EF4-FFF2-40B4-BE49-F238E27FC236}">
                    <a16:creationId xmlns:a16="http://schemas.microsoft.com/office/drawing/2014/main" id="{2D455E53-BC9F-543F-2404-BBAE3DA529F3}"/>
                  </a:ext>
                </a:extLst>
              </p:cNvPr>
              <p:cNvSpPr>
                <a:spLocks noChangeArrowheads="1"/>
              </p:cNvSpPr>
              <p:nvPr/>
            </p:nvSpPr>
            <p:spPr bwMode="auto">
              <a:xfrm>
                <a:off x="1101" y="2745"/>
                <a:ext cx="78" cy="30"/>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478" name="Rectangle 68">
                <a:extLst>
                  <a:ext uri="{FF2B5EF4-FFF2-40B4-BE49-F238E27FC236}">
                    <a16:creationId xmlns:a16="http://schemas.microsoft.com/office/drawing/2014/main" id="{86999B54-8C9E-933D-B49A-9F04DC5F2273}"/>
                  </a:ext>
                </a:extLst>
              </p:cNvPr>
              <p:cNvSpPr>
                <a:spLocks noChangeArrowheads="1"/>
              </p:cNvSpPr>
              <p:nvPr/>
            </p:nvSpPr>
            <p:spPr bwMode="auto">
              <a:xfrm>
                <a:off x="1233" y="2733"/>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479" name="Rectangle 69">
                <a:extLst>
                  <a:ext uri="{FF2B5EF4-FFF2-40B4-BE49-F238E27FC236}">
                    <a16:creationId xmlns:a16="http://schemas.microsoft.com/office/drawing/2014/main" id="{C996695F-96BA-41A4-0F25-0002B1EFCDED}"/>
                  </a:ext>
                </a:extLst>
              </p:cNvPr>
              <p:cNvSpPr>
                <a:spLocks noChangeArrowheads="1"/>
              </p:cNvSpPr>
              <p:nvPr/>
            </p:nvSpPr>
            <p:spPr bwMode="auto">
              <a:xfrm>
                <a:off x="1419" y="2733"/>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480" name="Rectangle 70">
                <a:extLst>
                  <a:ext uri="{FF2B5EF4-FFF2-40B4-BE49-F238E27FC236}">
                    <a16:creationId xmlns:a16="http://schemas.microsoft.com/office/drawing/2014/main" id="{28E6099E-96A7-71AF-DAA0-F65A8FF58DB4}"/>
                  </a:ext>
                </a:extLst>
              </p:cNvPr>
              <p:cNvSpPr>
                <a:spLocks noChangeArrowheads="1"/>
              </p:cNvSpPr>
              <p:nvPr/>
            </p:nvSpPr>
            <p:spPr bwMode="auto">
              <a:xfrm>
                <a:off x="1605" y="2733"/>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481" name="Rectangle 71">
                <a:extLst>
                  <a:ext uri="{FF2B5EF4-FFF2-40B4-BE49-F238E27FC236}">
                    <a16:creationId xmlns:a16="http://schemas.microsoft.com/office/drawing/2014/main" id="{1C8B31D2-8BD0-1480-A95E-649504E6D4E4}"/>
                  </a:ext>
                </a:extLst>
              </p:cNvPr>
              <p:cNvSpPr>
                <a:spLocks noChangeArrowheads="1"/>
              </p:cNvSpPr>
              <p:nvPr/>
            </p:nvSpPr>
            <p:spPr bwMode="auto">
              <a:xfrm>
                <a:off x="1797" y="2733"/>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482" name="Rectangle 72">
                <a:extLst>
                  <a:ext uri="{FF2B5EF4-FFF2-40B4-BE49-F238E27FC236}">
                    <a16:creationId xmlns:a16="http://schemas.microsoft.com/office/drawing/2014/main" id="{DAAE3C0F-1DE3-C288-593A-85E6E0177B67}"/>
                  </a:ext>
                </a:extLst>
              </p:cNvPr>
              <p:cNvSpPr>
                <a:spLocks noChangeArrowheads="1"/>
              </p:cNvSpPr>
              <p:nvPr/>
            </p:nvSpPr>
            <p:spPr bwMode="auto">
              <a:xfrm>
                <a:off x="1869" y="2745"/>
                <a:ext cx="162" cy="30"/>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483" name="Rectangle 73">
                <a:extLst>
                  <a:ext uri="{FF2B5EF4-FFF2-40B4-BE49-F238E27FC236}">
                    <a16:creationId xmlns:a16="http://schemas.microsoft.com/office/drawing/2014/main" id="{1DE52728-0164-3F5C-6B5E-5AA7C244F3FC}"/>
                  </a:ext>
                </a:extLst>
              </p:cNvPr>
              <p:cNvSpPr>
                <a:spLocks noChangeArrowheads="1"/>
              </p:cNvSpPr>
              <p:nvPr/>
            </p:nvSpPr>
            <p:spPr bwMode="auto">
              <a:xfrm>
                <a:off x="2079" y="2733"/>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484" name="Rectangle 74">
                <a:extLst>
                  <a:ext uri="{FF2B5EF4-FFF2-40B4-BE49-F238E27FC236}">
                    <a16:creationId xmlns:a16="http://schemas.microsoft.com/office/drawing/2014/main" id="{9C5BB1B2-4A28-98CB-9860-DCD85502F6FE}"/>
                  </a:ext>
                </a:extLst>
              </p:cNvPr>
              <p:cNvSpPr>
                <a:spLocks noChangeArrowheads="1"/>
              </p:cNvSpPr>
              <p:nvPr/>
            </p:nvSpPr>
            <p:spPr bwMode="auto">
              <a:xfrm>
                <a:off x="2145" y="2733"/>
                <a:ext cx="42"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485" name="Rectangle 75">
                <a:extLst>
                  <a:ext uri="{FF2B5EF4-FFF2-40B4-BE49-F238E27FC236}">
                    <a16:creationId xmlns:a16="http://schemas.microsoft.com/office/drawing/2014/main" id="{733A5A55-D6E8-B81F-715B-88443A8167DB}"/>
                  </a:ext>
                </a:extLst>
              </p:cNvPr>
              <p:cNvSpPr>
                <a:spLocks noChangeArrowheads="1"/>
              </p:cNvSpPr>
              <p:nvPr/>
            </p:nvSpPr>
            <p:spPr bwMode="auto">
              <a:xfrm>
                <a:off x="2229" y="2733"/>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486" name="Rectangle 76">
                <a:extLst>
                  <a:ext uri="{FF2B5EF4-FFF2-40B4-BE49-F238E27FC236}">
                    <a16:creationId xmlns:a16="http://schemas.microsoft.com/office/drawing/2014/main" id="{182EDB60-6B1A-3D3B-79EC-EDB1D0F64C70}"/>
                  </a:ext>
                </a:extLst>
              </p:cNvPr>
              <p:cNvSpPr>
                <a:spLocks noChangeArrowheads="1"/>
              </p:cNvSpPr>
              <p:nvPr/>
            </p:nvSpPr>
            <p:spPr bwMode="auto">
              <a:xfrm>
                <a:off x="2301" y="2745"/>
                <a:ext cx="162" cy="30"/>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487" name="Rectangle 77">
                <a:extLst>
                  <a:ext uri="{FF2B5EF4-FFF2-40B4-BE49-F238E27FC236}">
                    <a16:creationId xmlns:a16="http://schemas.microsoft.com/office/drawing/2014/main" id="{82BE0733-8DAF-8821-A49F-CCCD03A6F875}"/>
                  </a:ext>
                </a:extLst>
              </p:cNvPr>
              <p:cNvSpPr>
                <a:spLocks noChangeArrowheads="1"/>
              </p:cNvSpPr>
              <p:nvPr/>
            </p:nvSpPr>
            <p:spPr bwMode="auto">
              <a:xfrm>
                <a:off x="2511" y="2733"/>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488" name="Rectangle 78">
                <a:extLst>
                  <a:ext uri="{FF2B5EF4-FFF2-40B4-BE49-F238E27FC236}">
                    <a16:creationId xmlns:a16="http://schemas.microsoft.com/office/drawing/2014/main" id="{D96C9307-CC51-FFDC-041D-4A6049AAEC05}"/>
                  </a:ext>
                </a:extLst>
              </p:cNvPr>
              <p:cNvSpPr>
                <a:spLocks noChangeArrowheads="1"/>
              </p:cNvSpPr>
              <p:nvPr/>
            </p:nvSpPr>
            <p:spPr bwMode="auto">
              <a:xfrm>
                <a:off x="2583" y="2745"/>
                <a:ext cx="156" cy="30"/>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489" name="Rectangle 79">
                <a:extLst>
                  <a:ext uri="{FF2B5EF4-FFF2-40B4-BE49-F238E27FC236}">
                    <a16:creationId xmlns:a16="http://schemas.microsoft.com/office/drawing/2014/main" id="{12D33CED-7443-101C-49C7-72F46B762745}"/>
                  </a:ext>
                </a:extLst>
              </p:cNvPr>
              <p:cNvSpPr>
                <a:spLocks noChangeArrowheads="1"/>
              </p:cNvSpPr>
              <p:nvPr/>
            </p:nvSpPr>
            <p:spPr bwMode="auto">
              <a:xfrm>
                <a:off x="2787" y="2733"/>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490" name="Rectangle 80">
                <a:extLst>
                  <a:ext uri="{FF2B5EF4-FFF2-40B4-BE49-F238E27FC236}">
                    <a16:creationId xmlns:a16="http://schemas.microsoft.com/office/drawing/2014/main" id="{221E2772-9554-84DB-C28A-EA7AF6C433E8}"/>
                  </a:ext>
                </a:extLst>
              </p:cNvPr>
              <p:cNvSpPr>
                <a:spLocks noChangeArrowheads="1"/>
              </p:cNvSpPr>
              <p:nvPr/>
            </p:nvSpPr>
            <p:spPr bwMode="auto">
              <a:xfrm>
                <a:off x="2859" y="2733"/>
                <a:ext cx="36"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491" name="Rectangle 81">
                <a:extLst>
                  <a:ext uri="{FF2B5EF4-FFF2-40B4-BE49-F238E27FC236}">
                    <a16:creationId xmlns:a16="http://schemas.microsoft.com/office/drawing/2014/main" id="{278F7737-B018-8F99-505C-6454CD170161}"/>
                  </a:ext>
                </a:extLst>
              </p:cNvPr>
              <p:cNvSpPr>
                <a:spLocks noChangeArrowheads="1"/>
              </p:cNvSpPr>
              <p:nvPr/>
            </p:nvSpPr>
            <p:spPr bwMode="auto">
              <a:xfrm>
                <a:off x="2943" y="2733"/>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492" name="Rectangle 82">
                <a:extLst>
                  <a:ext uri="{FF2B5EF4-FFF2-40B4-BE49-F238E27FC236}">
                    <a16:creationId xmlns:a16="http://schemas.microsoft.com/office/drawing/2014/main" id="{283EAEE0-80DB-13C9-654D-F9C77B5028E2}"/>
                  </a:ext>
                </a:extLst>
              </p:cNvPr>
              <p:cNvSpPr>
                <a:spLocks noChangeArrowheads="1"/>
              </p:cNvSpPr>
              <p:nvPr/>
            </p:nvSpPr>
            <p:spPr bwMode="auto">
              <a:xfrm>
                <a:off x="3015" y="2745"/>
                <a:ext cx="156" cy="30"/>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493" name="Rectangle 83">
                <a:extLst>
                  <a:ext uri="{FF2B5EF4-FFF2-40B4-BE49-F238E27FC236}">
                    <a16:creationId xmlns:a16="http://schemas.microsoft.com/office/drawing/2014/main" id="{F927A008-B81C-3654-A25F-8A408D316CF3}"/>
                  </a:ext>
                </a:extLst>
              </p:cNvPr>
              <p:cNvSpPr>
                <a:spLocks noChangeArrowheads="1"/>
              </p:cNvSpPr>
              <p:nvPr/>
            </p:nvSpPr>
            <p:spPr bwMode="auto">
              <a:xfrm>
                <a:off x="3219" y="2733"/>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494" name="Rectangle 84">
                <a:extLst>
                  <a:ext uri="{FF2B5EF4-FFF2-40B4-BE49-F238E27FC236}">
                    <a16:creationId xmlns:a16="http://schemas.microsoft.com/office/drawing/2014/main" id="{466389D9-3A6C-0C03-5EC5-E1A66CE919DB}"/>
                  </a:ext>
                </a:extLst>
              </p:cNvPr>
              <p:cNvSpPr>
                <a:spLocks noChangeArrowheads="1"/>
              </p:cNvSpPr>
              <p:nvPr/>
            </p:nvSpPr>
            <p:spPr bwMode="auto">
              <a:xfrm>
                <a:off x="3291" y="2745"/>
                <a:ext cx="162" cy="30"/>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495" name="Rectangle 85">
                <a:extLst>
                  <a:ext uri="{FF2B5EF4-FFF2-40B4-BE49-F238E27FC236}">
                    <a16:creationId xmlns:a16="http://schemas.microsoft.com/office/drawing/2014/main" id="{1F420D78-6B33-A863-0670-B1746F83E3C0}"/>
                  </a:ext>
                </a:extLst>
              </p:cNvPr>
              <p:cNvSpPr>
                <a:spLocks noChangeArrowheads="1"/>
              </p:cNvSpPr>
              <p:nvPr/>
            </p:nvSpPr>
            <p:spPr bwMode="auto">
              <a:xfrm>
                <a:off x="3501" y="2733"/>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496" name="Rectangle 86">
                <a:extLst>
                  <a:ext uri="{FF2B5EF4-FFF2-40B4-BE49-F238E27FC236}">
                    <a16:creationId xmlns:a16="http://schemas.microsoft.com/office/drawing/2014/main" id="{9CEE787B-62FD-8848-B89F-784898D0793F}"/>
                  </a:ext>
                </a:extLst>
              </p:cNvPr>
              <p:cNvSpPr>
                <a:spLocks noChangeArrowheads="1"/>
              </p:cNvSpPr>
              <p:nvPr/>
            </p:nvSpPr>
            <p:spPr bwMode="auto">
              <a:xfrm>
                <a:off x="3567" y="2733"/>
                <a:ext cx="42"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497" name="Rectangle 87">
                <a:extLst>
                  <a:ext uri="{FF2B5EF4-FFF2-40B4-BE49-F238E27FC236}">
                    <a16:creationId xmlns:a16="http://schemas.microsoft.com/office/drawing/2014/main" id="{95277BC6-5174-6E86-C04D-029D89D67AEC}"/>
                  </a:ext>
                </a:extLst>
              </p:cNvPr>
              <p:cNvSpPr>
                <a:spLocks noChangeArrowheads="1"/>
              </p:cNvSpPr>
              <p:nvPr/>
            </p:nvSpPr>
            <p:spPr bwMode="auto">
              <a:xfrm>
                <a:off x="3651" y="2733"/>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498" name="Rectangle 88">
                <a:extLst>
                  <a:ext uri="{FF2B5EF4-FFF2-40B4-BE49-F238E27FC236}">
                    <a16:creationId xmlns:a16="http://schemas.microsoft.com/office/drawing/2014/main" id="{96145818-6037-C95E-27B7-B3E5FB224C23}"/>
                  </a:ext>
                </a:extLst>
              </p:cNvPr>
              <p:cNvSpPr>
                <a:spLocks noChangeArrowheads="1"/>
              </p:cNvSpPr>
              <p:nvPr/>
            </p:nvSpPr>
            <p:spPr bwMode="auto">
              <a:xfrm>
                <a:off x="3723" y="2745"/>
                <a:ext cx="162" cy="30"/>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499" name="Rectangle 89">
                <a:extLst>
                  <a:ext uri="{FF2B5EF4-FFF2-40B4-BE49-F238E27FC236}">
                    <a16:creationId xmlns:a16="http://schemas.microsoft.com/office/drawing/2014/main" id="{C231386A-90D6-3C98-BDAB-B8BF60F20D87}"/>
                  </a:ext>
                </a:extLst>
              </p:cNvPr>
              <p:cNvSpPr>
                <a:spLocks noChangeArrowheads="1"/>
              </p:cNvSpPr>
              <p:nvPr/>
            </p:nvSpPr>
            <p:spPr bwMode="auto">
              <a:xfrm>
                <a:off x="3933" y="2733"/>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500" name="Rectangle 90">
                <a:extLst>
                  <a:ext uri="{FF2B5EF4-FFF2-40B4-BE49-F238E27FC236}">
                    <a16:creationId xmlns:a16="http://schemas.microsoft.com/office/drawing/2014/main" id="{739B6E3D-0DAC-BFB2-191D-EA0003335596}"/>
                  </a:ext>
                </a:extLst>
              </p:cNvPr>
              <p:cNvSpPr>
                <a:spLocks noChangeArrowheads="1"/>
              </p:cNvSpPr>
              <p:nvPr/>
            </p:nvSpPr>
            <p:spPr bwMode="auto">
              <a:xfrm>
                <a:off x="4125" y="2733"/>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501" name="Rectangle 91">
                <a:extLst>
                  <a:ext uri="{FF2B5EF4-FFF2-40B4-BE49-F238E27FC236}">
                    <a16:creationId xmlns:a16="http://schemas.microsoft.com/office/drawing/2014/main" id="{2ED2D631-F270-2A5A-C300-BBD62807E4EF}"/>
                  </a:ext>
                </a:extLst>
              </p:cNvPr>
              <p:cNvSpPr>
                <a:spLocks noChangeArrowheads="1"/>
              </p:cNvSpPr>
              <p:nvPr/>
            </p:nvSpPr>
            <p:spPr bwMode="auto">
              <a:xfrm>
                <a:off x="4311" y="2733"/>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502" name="Rectangle 92">
                <a:extLst>
                  <a:ext uri="{FF2B5EF4-FFF2-40B4-BE49-F238E27FC236}">
                    <a16:creationId xmlns:a16="http://schemas.microsoft.com/office/drawing/2014/main" id="{16A87023-9F55-CAED-8F5A-68CEEE18F4AA}"/>
                  </a:ext>
                </a:extLst>
              </p:cNvPr>
              <p:cNvSpPr>
                <a:spLocks noChangeArrowheads="1"/>
              </p:cNvSpPr>
              <p:nvPr/>
            </p:nvSpPr>
            <p:spPr bwMode="auto">
              <a:xfrm>
                <a:off x="4497" y="2733"/>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503" name="Rectangle 93">
                <a:extLst>
                  <a:ext uri="{FF2B5EF4-FFF2-40B4-BE49-F238E27FC236}">
                    <a16:creationId xmlns:a16="http://schemas.microsoft.com/office/drawing/2014/main" id="{5FCFB36E-BB09-B37C-A5B8-5ED59551E4A6}"/>
                  </a:ext>
                </a:extLst>
              </p:cNvPr>
              <p:cNvSpPr>
                <a:spLocks noChangeArrowheads="1"/>
              </p:cNvSpPr>
              <p:nvPr/>
            </p:nvSpPr>
            <p:spPr bwMode="auto">
              <a:xfrm>
                <a:off x="4575" y="2745"/>
                <a:ext cx="78" cy="30"/>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504" name="Rectangle 94">
                <a:extLst>
                  <a:ext uri="{FF2B5EF4-FFF2-40B4-BE49-F238E27FC236}">
                    <a16:creationId xmlns:a16="http://schemas.microsoft.com/office/drawing/2014/main" id="{77C72BDC-89E8-739F-43B0-14560BC8E0CA}"/>
                  </a:ext>
                </a:extLst>
              </p:cNvPr>
              <p:cNvSpPr>
                <a:spLocks noChangeArrowheads="1"/>
              </p:cNvSpPr>
              <p:nvPr/>
            </p:nvSpPr>
            <p:spPr bwMode="auto">
              <a:xfrm>
                <a:off x="4779" y="2745"/>
                <a:ext cx="78" cy="30"/>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505" name="Rectangle 95">
                <a:extLst>
                  <a:ext uri="{FF2B5EF4-FFF2-40B4-BE49-F238E27FC236}">
                    <a16:creationId xmlns:a16="http://schemas.microsoft.com/office/drawing/2014/main" id="{58EE1069-003D-5658-EBE4-D658289549A3}"/>
                  </a:ext>
                </a:extLst>
              </p:cNvPr>
              <p:cNvSpPr>
                <a:spLocks noChangeArrowheads="1"/>
              </p:cNvSpPr>
              <p:nvPr/>
            </p:nvSpPr>
            <p:spPr bwMode="auto">
              <a:xfrm>
                <a:off x="4881" y="2733"/>
                <a:ext cx="30"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506" name="Rectangle 96">
                <a:extLst>
                  <a:ext uri="{FF2B5EF4-FFF2-40B4-BE49-F238E27FC236}">
                    <a16:creationId xmlns:a16="http://schemas.microsoft.com/office/drawing/2014/main" id="{F975A9B2-6516-F4C9-5560-3E998FA9B096}"/>
                  </a:ext>
                </a:extLst>
              </p:cNvPr>
              <p:cNvSpPr>
                <a:spLocks noChangeArrowheads="1"/>
              </p:cNvSpPr>
              <p:nvPr/>
            </p:nvSpPr>
            <p:spPr bwMode="auto">
              <a:xfrm>
                <a:off x="4959" y="2733"/>
                <a:ext cx="30"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507" name="Rectangle 97">
                <a:extLst>
                  <a:ext uri="{FF2B5EF4-FFF2-40B4-BE49-F238E27FC236}">
                    <a16:creationId xmlns:a16="http://schemas.microsoft.com/office/drawing/2014/main" id="{A6E0D26D-5A96-5922-98BA-D4D7FC6E91A0}"/>
                  </a:ext>
                </a:extLst>
              </p:cNvPr>
              <p:cNvSpPr>
                <a:spLocks noChangeArrowheads="1"/>
              </p:cNvSpPr>
              <p:nvPr/>
            </p:nvSpPr>
            <p:spPr bwMode="auto">
              <a:xfrm>
                <a:off x="5055" y="2733"/>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508" name="Rectangle 98">
                <a:extLst>
                  <a:ext uri="{FF2B5EF4-FFF2-40B4-BE49-F238E27FC236}">
                    <a16:creationId xmlns:a16="http://schemas.microsoft.com/office/drawing/2014/main" id="{21DBB400-CC67-078B-079C-05C01304721F}"/>
                  </a:ext>
                </a:extLst>
              </p:cNvPr>
              <p:cNvSpPr>
                <a:spLocks noChangeArrowheads="1"/>
              </p:cNvSpPr>
              <p:nvPr/>
            </p:nvSpPr>
            <p:spPr bwMode="auto">
              <a:xfrm>
                <a:off x="5199" y="2745"/>
                <a:ext cx="84" cy="30"/>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509" name="Rectangle 99">
                <a:extLst>
                  <a:ext uri="{FF2B5EF4-FFF2-40B4-BE49-F238E27FC236}">
                    <a16:creationId xmlns:a16="http://schemas.microsoft.com/office/drawing/2014/main" id="{224F9584-2B9F-F2B7-3A44-FB96B941B93B}"/>
                  </a:ext>
                </a:extLst>
              </p:cNvPr>
              <p:cNvSpPr>
                <a:spLocks noChangeArrowheads="1"/>
              </p:cNvSpPr>
              <p:nvPr/>
            </p:nvSpPr>
            <p:spPr bwMode="auto">
              <a:xfrm>
                <a:off x="5433" y="2745"/>
                <a:ext cx="78" cy="30"/>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grpSp>
        <p:sp>
          <p:nvSpPr>
            <p:cNvPr id="510" name="Rectangle 2">
              <a:extLst>
                <a:ext uri="{FF2B5EF4-FFF2-40B4-BE49-F238E27FC236}">
                  <a16:creationId xmlns:a16="http://schemas.microsoft.com/office/drawing/2014/main" id="{1352B825-A31B-B9F5-B998-D2097DBAF41B}"/>
                </a:ext>
              </a:extLst>
            </p:cNvPr>
            <p:cNvSpPr txBox="1">
              <a:spLocks noChangeArrowheads="1"/>
            </p:cNvSpPr>
            <p:nvPr/>
          </p:nvSpPr>
          <p:spPr bwMode="auto">
            <a:xfrm>
              <a:off x="7597545" y="4541912"/>
              <a:ext cx="741170" cy="209613"/>
            </a:xfrm>
            <a:prstGeom prst="rect">
              <a:avLst/>
            </a:prstGeom>
            <a:noFill/>
            <a:ln w="12699">
              <a:noFill/>
              <a:miter lim="800000"/>
              <a:headEnd/>
              <a:tailEnd/>
            </a:ln>
          </p:spPr>
          <p:txBody>
            <a:bodyPr lIns="90488" tIns="44450" rIns="90488" bIns="44450" anchor="ctr"/>
            <a:lstStyle/>
            <a:p>
              <a:pPr algn="ctr">
                <a:lnSpc>
                  <a:spcPct val="85000"/>
                </a:lnSpc>
                <a:defRPr/>
              </a:pPr>
              <a:r>
                <a:rPr lang="en-US" sz="1200" b="1" kern="0" dirty="0">
                  <a:latin typeface="+mn-lt"/>
                  <a:ea typeface="+mj-ea"/>
                  <a:cs typeface="Arial" panose="020B0604020202020204" pitchFamily="34" charset="0"/>
                </a:rPr>
                <a:t>Arc 6</a:t>
              </a:r>
            </a:p>
          </p:txBody>
        </p:sp>
        <p:sp>
          <p:nvSpPr>
            <p:cNvPr id="511" name="Rectangle 2">
              <a:extLst>
                <a:ext uri="{FF2B5EF4-FFF2-40B4-BE49-F238E27FC236}">
                  <a16:creationId xmlns:a16="http://schemas.microsoft.com/office/drawing/2014/main" id="{B36918E1-8B9C-1131-D7BA-1F33F4F8DA23}"/>
                </a:ext>
              </a:extLst>
            </p:cNvPr>
            <p:cNvSpPr txBox="1">
              <a:spLocks noChangeArrowheads="1"/>
            </p:cNvSpPr>
            <p:nvPr/>
          </p:nvSpPr>
          <p:spPr bwMode="auto">
            <a:xfrm>
              <a:off x="7402611" y="5045968"/>
              <a:ext cx="1149457" cy="129729"/>
            </a:xfrm>
            <a:prstGeom prst="rect">
              <a:avLst/>
            </a:prstGeom>
            <a:noFill/>
            <a:ln w="12699">
              <a:noFill/>
              <a:miter lim="800000"/>
              <a:headEnd/>
              <a:tailEnd/>
            </a:ln>
          </p:spPr>
          <p:txBody>
            <a:bodyPr lIns="90488" tIns="44450" rIns="90488" bIns="44450" anchor="ctr"/>
            <a:lstStyle/>
            <a:p>
              <a:pPr algn="ctr">
                <a:lnSpc>
                  <a:spcPct val="85000"/>
                </a:lnSpc>
                <a:defRPr/>
              </a:pPr>
              <a:r>
                <a:rPr lang="en-US" sz="1200" kern="0" dirty="0">
                  <a:latin typeface="+mn-lt"/>
                  <a:ea typeface="+mj-ea"/>
                  <a:cs typeface="Arial" panose="020B0604020202020204" pitchFamily="34" charset="0"/>
                </a:rPr>
                <a:t>S = 60½ × </a:t>
              </a:r>
              <a:r>
                <a:rPr lang="en-US" altLang="en-US" sz="1200" dirty="0" err="1">
                  <a:latin typeface="Symbol" panose="05050102010706020507" pitchFamily="18" charset="2"/>
                </a:rPr>
                <a:t>l</a:t>
              </a:r>
              <a:r>
                <a:rPr lang="en-US" altLang="en-US" sz="1200" baseline="-25000" dirty="0" err="1">
                  <a:latin typeface="Arial" panose="020B0604020202020204" pitchFamily="34" charset="0"/>
                </a:rPr>
                <a:t>RF</a:t>
              </a:r>
              <a:endParaRPr lang="en-US" sz="1200" kern="0" dirty="0">
                <a:latin typeface="+mn-lt"/>
                <a:ea typeface="+mj-ea"/>
                <a:cs typeface="Arial" panose="020B0604020202020204" pitchFamily="34" charset="0"/>
              </a:endParaRPr>
            </a:p>
          </p:txBody>
        </p:sp>
        <p:grpSp>
          <p:nvGrpSpPr>
            <p:cNvPr id="512" name="Group 588">
              <a:extLst>
                <a:ext uri="{FF2B5EF4-FFF2-40B4-BE49-F238E27FC236}">
                  <a16:creationId xmlns:a16="http://schemas.microsoft.com/office/drawing/2014/main" id="{3D563D73-D2DF-4BD8-D74B-4EF46D1E4A34}"/>
                </a:ext>
              </a:extLst>
            </p:cNvPr>
            <p:cNvGrpSpPr>
              <a:grpSpLocks/>
            </p:cNvGrpSpPr>
            <p:nvPr/>
          </p:nvGrpSpPr>
          <p:grpSpPr bwMode="auto">
            <a:xfrm>
              <a:off x="8603798" y="5491808"/>
              <a:ext cx="173127" cy="111033"/>
              <a:chOff x="7754714" y="5614945"/>
              <a:chExt cx="298079" cy="271667"/>
            </a:xfrm>
          </p:grpSpPr>
          <p:sp>
            <p:nvSpPr>
              <p:cNvPr id="513" name="TextBox 153">
                <a:extLst>
                  <a:ext uri="{FF2B5EF4-FFF2-40B4-BE49-F238E27FC236}">
                    <a16:creationId xmlns:a16="http://schemas.microsoft.com/office/drawing/2014/main" id="{2CB781DE-0D10-2325-406B-1D1981F6E34C}"/>
                  </a:ext>
                </a:extLst>
              </p:cNvPr>
              <p:cNvSpPr txBox="1">
                <a:spLocks noChangeArrowheads="1"/>
              </p:cNvSpPr>
              <p:nvPr/>
            </p:nvSpPr>
            <p:spPr bwMode="auto">
              <a:xfrm>
                <a:off x="7754714" y="5614945"/>
                <a:ext cx="29807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ct val="45000"/>
                  </a:spcBef>
                  <a:spcAft>
                    <a:spcPct val="30000"/>
                  </a:spcAft>
                  <a:buSzPct val="100000"/>
                  <a:buBlip>
                    <a:blip r:embed="rId2"/>
                  </a:buBlip>
                  <a:defRPr sz="2400">
                    <a:solidFill>
                      <a:srgbClr val="000066"/>
                    </a:solidFill>
                    <a:latin typeface="Arial Unicode MS" panose="020B0604020202020204" pitchFamily="34" charset="-128"/>
                    <a:ea typeface="MS PGothic" panose="020B0600070205080204" pitchFamily="34" charset="-128"/>
                  </a:defRPr>
                </a:lvl1pPr>
                <a:lvl2pPr marL="742950" indent="-285750">
                  <a:lnSpc>
                    <a:spcPct val="110000"/>
                  </a:lnSpc>
                  <a:spcBef>
                    <a:spcPct val="45000"/>
                  </a:spcBef>
                  <a:spcAft>
                    <a:spcPct val="30000"/>
                  </a:spcAft>
                  <a:buBlip>
                    <a:blip r:embed="rId3"/>
                  </a:buBlip>
                  <a:defRPr sz="2000">
                    <a:solidFill>
                      <a:srgbClr val="800080"/>
                    </a:solidFill>
                    <a:latin typeface="Arial Unicode MS" panose="020B0604020202020204" pitchFamily="34" charset="-128"/>
                    <a:ea typeface="MS PGothic" panose="020B0600070205080204" pitchFamily="34" charset="-128"/>
                  </a:defRPr>
                </a:lvl2pPr>
                <a:lvl3pPr marL="1143000" indent="-228600">
                  <a:lnSpc>
                    <a:spcPct val="110000"/>
                  </a:lnSpc>
                  <a:spcBef>
                    <a:spcPct val="45000"/>
                  </a:spcBef>
                  <a:spcAft>
                    <a:spcPct val="30000"/>
                  </a:spcAft>
                  <a:buSzPct val="100000"/>
                  <a:buBlip>
                    <a:blip r:embed="rId4"/>
                  </a:buBlip>
                  <a:defRPr>
                    <a:solidFill>
                      <a:srgbClr val="009900"/>
                    </a:solidFill>
                    <a:latin typeface="Arial Unicode MS" panose="020B0604020202020204" pitchFamily="34" charset="-128"/>
                    <a:ea typeface="MS PGothic" panose="020B0600070205080204" pitchFamily="34" charset="-128"/>
                  </a:defRPr>
                </a:lvl3pPr>
                <a:lvl4pPr marL="1600200" indent="-228600">
                  <a:spcBef>
                    <a:spcPct val="20000"/>
                  </a:spcBef>
                  <a:buSzPct val="100000"/>
                  <a:defRPr sz="24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defRPr>
                </a:lvl9pPr>
              </a:lstStyle>
              <a:p>
                <a:pPr>
                  <a:lnSpc>
                    <a:spcPct val="100000"/>
                  </a:lnSpc>
                  <a:spcBef>
                    <a:spcPct val="0"/>
                  </a:spcBef>
                  <a:spcAft>
                    <a:spcPct val="0"/>
                  </a:spcAft>
                  <a:buSzTx/>
                  <a:buFontTx/>
                  <a:buNone/>
                </a:pPr>
                <a:r>
                  <a:rPr lang="en-US" altLang="en-US" sz="700">
                    <a:solidFill>
                      <a:schemeClr val="tx1"/>
                    </a:solidFill>
                  </a:rPr>
                  <a:t>IR</a:t>
                </a:r>
              </a:p>
            </p:txBody>
          </p:sp>
          <p:cxnSp>
            <p:nvCxnSpPr>
              <p:cNvPr id="514" name="Straight Arrow Connector 23">
                <a:extLst>
                  <a:ext uri="{FF2B5EF4-FFF2-40B4-BE49-F238E27FC236}">
                    <a16:creationId xmlns:a16="http://schemas.microsoft.com/office/drawing/2014/main" id="{AD8B9456-9F96-3503-C549-157925A8330D}"/>
                  </a:ext>
                </a:extLst>
              </p:cNvPr>
              <p:cNvCxnSpPr>
                <a:cxnSpLocks/>
              </p:cNvCxnSpPr>
              <p:nvPr/>
            </p:nvCxnSpPr>
            <p:spPr bwMode="auto">
              <a:xfrm>
                <a:off x="7892177" y="5798857"/>
                <a:ext cx="0" cy="87755"/>
              </a:xfrm>
              <a:prstGeom prst="straightConnector1">
                <a:avLst/>
              </a:prstGeom>
              <a:noFill/>
              <a:ln w="9525" algn="ctr">
                <a:solidFill>
                  <a:schemeClr val="bg2"/>
                </a:solidFill>
                <a:round/>
                <a:headEnd/>
                <a:tailEnd type="triangle" w="med" len="med"/>
              </a:ln>
              <a:extLst>
                <a:ext uri="{909E8E84-426E-40DD-AFC4-6F175D3DCCD1}">
                  <a14:hiddenFill xmlns:a14="http://schemas.microsoft.com/office/drawing/2010/main">
                    <a:noFill/>
                  </a14:hiddenFill>
                </a:ext>
              </a:extLst>
            </p:spPr>
          </p:cxnSp>
        </p:grpSp>
        <p:sp>
          <p:nvSpPr>
            <p:cNvPr id="518" name="Rectangle 2">
              <a:extLst>
                <a:ext uri="{FF2B5EF4-FFF2-40B4-BE49-F238E27FC236}">
                  <a16:creationId xmlns:a16="http://schemas.microsoft.com/office/drawing/2014/main" id="{A03ADB52-F5B7-5E7A-1254-D043B4951BDC}"/>
                </a:ext>
              </a:extLst>
            </p:cNvPr>
            <p:cNvSpPr txBox="1">
              <a:spLocks noChangeArrowheads="1"/>
            </p:cNvSpPr>
            <p:nvPr/>
          </p:nvSpPr>
          <p:spPr bwMode="auto">
            <a:xfrm>
              <a:off x="5458395" y="4609328"/>
              <a:ext cx="841747" cy="220616"/>
            </a:xfrm>
            <a:prstGeom prst="rect">
              <a:avLst/>
            </a:prstGeom>
            <a:noFill/>
            <a:ln w="12699">
              <a:noFill/>
              <a:miter lim="800000"/>
              <a:headEnd/>
              <a:tailEnd/>
            </a:ln>
          </p:spPr>
          <p:txBody>
            <a:bodyPr lIns="90488" tIns="44450" rIns="90488" bIns="44450" anchor="ctr"/>
            <a:lstStyle/>
            <a:p>
              <a:pPr algn="ctr">
                <a:lnSpc>
                  <a:spcPct val="85000"/>
                </a:lnSpc>
                <a:defRPr/>
              </a:pPr>
              <a:r>
                <a:rPr lang="en-US" sz="1100" b="1" kern="0" dirty="0">
                  <a:latin typeface="+mn-lt"/>
                  <a:ea typeface="+mj-ea"/>
                  <a:cs typeface="Arial" panose="020B0604020202020204" pitchFamily="34" charset="0"/>
                </a:rPr>
                <a:t>500 MeV</a:t>
              </a:r>
            </a:p>
          </p:txBody>
        </p:sp>
        <p:grpSp>
          <p:nvGrpSpPr>
            <p:cNvPr id="519" name="Group 102">
              <a:extLst>
                <a:ext uri="{FF2B5EF4-FFF2-40B4-BE49-F238E27FC236}">
                  <a16:creationId xmlns:a16="http://schemas.microsoft.com/office/drawing/2014/main" id="{F12500BE-FBAA-D1B3-121D-63FE447D4FA4}"/>
                </a:ext>
              </a:extLst>
            </p:cNvPr>
            <p:cNvGrpSpPr>
              <a:grpSpLocks noChangeAspect="1"/>
            </p:cNvGrpSpPr>
            <p:nvPr/>
          </p:nvGrpSpPr>
          <p:grpSpPr bwMode="auto">
            <a:xfrm>
              <a:off x="5385917" y="4515764"/>
              <a:ext cx="5257221" cy="1007094"/>
              <a:chOff x="-111" y="2785"/>
              <a:chExt cx="6034" cy="1143"/>
            </a:xfrm>
          </p:grpSpPr>
          <p:sp>
            <p:nvSpPr>
              <p:cNvPr id="520" name="Rectangle 104">
                <a:extLst>
                  <a:ext uri="{FF2B5EF4-FFF2-40B4-BE49-F238E27FC236}">
                    <a16:creationId xmlns:a16="http://schemas.microsoft.com/office/drawing/2014/main" id="{B227C907-799B-FD37-73FC-64D894BCD58B}"/>
                  </a:ext>
                </a:extLst>
              </p:cNvPr>
              <p:cNvSpPr>
                <a:spLocks noChangeArrowheads="1"/>
              </p:cNvSpPr>
              <p:nvPr/>
            </p:nvSpPr>
            <p:spPr bwMode="auto">
              <a:xfrm>
                <a:off x="85" y="2850"/>
                <a:ext cx="5616" cy="926"/>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521" name="Rectangle 105">
                <a:extLst>
                  <a:ext uri="{FF2B5EF4-FFF2-40B4-BE49-F238E27FC236}">
                    <a16:creationId xmlns:a16="http://schemas.microsoft.com/office/drawing/2014/main" id="{092DA40E-51E4-1BAC-CCDC-5DD2BE426F96}"/>
                  </a:ext>
                </a:extLst>
              </p:cNvPr>
              <p:cNvSpPr>
                <a:spLocks noChangeArrowheads="1"/>
              </p:cNvSpPr>
              <p:nvPr/>
            </p:nvSpPr>
            <p:spPr bwMode="auto">
              <a:xfrm>
                <a:off x="5535" y="3788"/>
                <a:ext cx="267"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a:solidFill>
                      <a:srgbClr val="000000"/>
                    </a:solidFill>
                    <a:latin typeface="+mn-lt"/>
                  </a:rPr>
                  <a:t>22.63</a:t>
                </a:r>
                <a:endParaRPr lang="en-US" altLang="en-US">
                  <a:latin typeface="+mn-lt"/>
                </a:endParaRPr>
              </a:p>
            </p:txBody>
          </p:sp>
          <p:sp>
            <p:nvSpPr>
              <p:cNvPr id="522" name="Rectangle 106">
                <a:extLst>
                  <a:ext uri="{FF2B5EF4-FFF2-40B4-BE49-F238E27FC236}">
                    <a16:creationId xmlns:a16="http://schemas.microsoft.com/office/drawing/2014/main" id="{D2E0878A-76C8-9A20-8A70-161AB51B7B22}"/>
                  </a:ext>
                </a:extLst>
              </p:cNvPr>
              <p:cNvSpPr>
                <a:spLocks noChangeArrowheads="1"/>
              </p:cNvSpPr>
              <p:nvPr/>
            </p:nvSpPr>
            <p:spPr bwMode="auto">
              <a:xfrm>
                <a:off x="85" y="3788"/>
                <a:ext cx="7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a:solidFill>
                      <a:srgbClr val="000000"/>
                    </a:solidFill>
                    <a:latin typeface="Arial" panose="020B0604020202020204" pitchFamily="34" charset="0"/>
                  </a:rPr>
                  <a:t>0</a:t>
                </a:r>
                <a:endParaRPr lang="en-US" altLang="en-US"/>
              </a:p>
            </p:txBody>
          </p:sp>
          <p:sp>
            <p:nvSpPr>
              <p:cNvPr id="523" name="Rectangle 108">
                <a:extLst>
                  <a:ext uri="{FF2B5EF4-FFF2-40B4-BE49-F238E27FC236}">
                    <a16:creationId xmlns:a16="http://schemas.microsoft.com/office/drawing/2014/main" id="{D858AEA5-2E61-CE51-97E2-86FDC4AB2CA1}"/>
                  </a:ext>
                </a:extLst>
              </p:cNvPr>
              <p:cNvSpPr>
                <a:spLocks noChangeArrowheads="1"/>
              </p:cNvSpPr>
              <p:nvPr/>
            </p:nvSpPr>
            <p:spPr bwMode="auto">
              <a:xfrm>
                <a:off x="132" y="2785"/>
                <a:ext cx="483"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a:solidFill>
                      <a:srgbClr val="000000"/>
                    </a:solidFill>
                    <a:latin typeface="Arial" panose="020B0604020202020204" pitchFamily="34" charset="0"/>
                  </a:rPr>
                  <a:t>                         </a:t>
                </a:r>
                <a:endParaRPr lang="en-US" altLang="en-US"/>
              </a:p>
            </p:txBody>
          </p:sp>
          <p:sp>
            <p:nvSpPr>
              <p:cNvPr id="524" name="Rectangle 109">
                <a:extLst>
                  <a:ext uri="{FF2B5EF4-FFF2-40B4-BE49-F238E27FC236}">
                    <a16:creationId xmlns:a16="http://schemas.microsoft.com/office/drawing/2014/main" id="{165F630C-F406-D530-E472-DE1E1FE72360}"/>
                  </a:ext>
                </a:extLst>
              </p:cNvPr>
              <p:cNvSpPr>
                <a:spLocks noChangeArrowheads="1"/>
              </p:cNvSpPr>
              <p:nvPr/>
            </p:nvSpPr>
            <p:spPr bwMode="auto">
              <a:xfrm rot="16200000">
                <a:off x="5" y="2791"/>
                <a:ext cx="116"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a:solidFill>
                      <a:srgbClr val="000000"/>
                    </a:solidFill>
                    <a:latin typeface="+mn-lt"/>
                  </a:rPr>
                  <a:t>30</a:t>
                </a:r>
                <a:endParaRPr lang="en-US" altLang="en-US">
                  <a:latin typeface="+mn-lt"/>
                </a:endParaRPr>
              </a:p>
            </p:txBody>
          </p:sp>
          <p:sp>
            <p:nvSpPr>
              <p:cNvPr id="525" name="Rectangle 110">
                <a:extLst>
                  <a:ext uri="{FF2B5EF4-FFF2-40B4-BE49-F238E27FC236}">
                    <a16:creationId xmlns:a16="http://schemas.microsoft.com/office/drawing/2014/main" id="{D03D3BF7-4623-CAE3-5D64-78A3F27E788F}"/>
                  </a:ext>
                </a:extLst>
              </p:cNvPr>
              <p:cNvSpPr>
                <a:spLocks noChangeArrowheads="1"/>
              </p:cNvSpPr>
              <p:nvPr/>
            </p:nvSpPr>
            <p:spPr bwMode="auto">
              <a:xfrm rot="16200000">
                <a:off x="35" y="3672"/>
                <a:ext cx="58"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dirty="0">
                    <a:solidFill>
                      <a:srgbClr val="000000"/>
                    </a:solidFill>
                    <a:latin typeface="+mn-lt"/>
                  </a:rPr>
                  <a:t>0</a:t>
                </a:r>
                <a:endParaRPr lang="en-US" altLang="en-US" dirty="0">
                  <a:latin typeface="+mn-lt"/>
                </a:endParaRPr>
              </a:p>
            </p:txBody>
          </p:sp>
          <p:sp>
            <p:nvSpPr>
              <p:cNvPr id="526" name="Rectangle 111">
                <a:extLst>
                  <a:ext uri="{FF2B5EF4-FFF2-40B4-BE49-F238E27FC236}">
                    <a16:creationId xmlns:a16="http://schemas.microsoft.com/office/drawing/2014/main" id="{F67C4E8F-D3DF-2285-9097-01A8FD432D9D}"/>
                  </a:ext>
                </a:extLst>
              </p:cNvPr>
              <p:cNvSpPr>
                <a:spLocks noChangeArrowheads="1"/>
              </p:cNvSpPr>
              <p:nvPr/>
            </p:nvSpPr>
            <p:spPr bwMode="auto">
              <a:xfrm rot="16200000">
                <a:off x="5729" y="2775"/>
                <a:ext cx="58"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a:solidFill>
                      <a:srgbClr val="000000"/>
                    </a:solidFill>
                    <a:latin typeface="+mn-lt"/>
                  </a:rPr>
                  <a:t>1</a:t>
                </a:r>
                <a:endParaRPr lang="en-US" altLang="en-US">
                  <a:latin typeface="+mn-lt"/>
                </a:endParaRPr>
              </a:p>
            </p:txBody>
          </p:sp>
          <p:sp>
            <p:nvSpPr>
              <p:cNvPr id="527" name="Rectangle 112">
                <a:extLst>
                  <a:ext uri="{FF2B5EF4-FFF2-40B4-BE49-F238E27FC236}">
                    <a16:creationId xmlns:a16="http://schemas.microsoft.com/office/drawing/2014/main" id="{A09F0E1C-738D-BE3B-37BE-E56BD567E392}"/>
                  </a:ext>
                </a:extLst>
              </p:cNvPr>
              <p:cNvSpPr>
                <a:spLocks noChangeArrowheads="1"/>
              </p:cNvSpPr>
              <p:nvPr/>
            </p:nvSpPr>
            <p:spPr bwMode="auto">
              <a:xfrm rot="16200000">
                <a:off x="5710" y="3659"/>
                <a:ext cx="95"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a:solidFill>
                      <a:srgbClr val="000000"/>
                    </a:solidFill>
                    <a:latin typeface="+mn-lt"/>
                  </a:rPr>
                  <a:t>-1</a:t>
                </a:r>
                <a:endParaRPr lang="en-US" altLang="en-US">
                  <a:latin typeface="+mn-lt"/>
                </a:endParaRPr>
              </a:p>
            </p:txBody>
          </p:sp>
          <p:sp>
            <p:nvSpPr>
              <p:cNvPr id="528" name="Rectangle 113">
                <a:extLst>
                  <a:ext uri="{FF2B5EF4-FFF2-40B4-BE49-F238E27FC236}">
                    <a16:creationId xmlns:a16="http://schemas.microsoft.com/office/drawing/2014/main" id="{6E191EAC-24AB-26CE-68AB-85AB24AFBE84}"/>
                  </a:ext>
                </a:extLst>
              </p:cNvPr>
              <p:cNvSpPr>
                <a:spLocks noChangeArrowheads="1"/>
              </p:cNvSpPr>
              <p:nvPr/>
            </p:nvSpPr>
            <p:spPr bwMode="auto">
              <a:xfrm rot="16200000">
                <a:off x="-383" y="3218"/>
                <a:ext cx="686"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dirty="0">
                    <a:solidFill>
                      <a:srgbClr val="000000"/>
                    </a:solidFill>
                    <a:latin typeface="+mn-lt"/>
                  </a:rPr>
                  <a:t>BETA_X&amp;Y[m]</a:t>
                </a:r>
                <a:endParaRPr lang="en-US" altLang="en-US" dirty="0">
                  <a:latin typeface="+mn-lt"/>
                </a:endParaRPr>
              </a:p>
            </p:txBody>
          </p:sp>
          <p:sp>
            <p:nvSpPr>
              <p:cNvPr id="529" name="Rectangle 114">
                <a:extLst>
                  <a:ext uri="{FF2B5EF4-FFF2-40B4-BE49-F238E27FC236}">
                    <a16:creationId xmlns:a16="http://schemas.microsoft.com/office/drawing/2014/main" id="{40ED0A0B-5D01-98D5-E706-303B08D2FBA9}"/>
                  </a:ext>
                </a:extLst>
              </p:cNvPr>
              <p:cNvSpPr>
                <a:spLocks noChangeArrowheads="1"/>
              </p:cNvSpPr>
              <p:nvPr/>
            </p:nvSpPr>
            <p:spPr bwMode="auto">
              <a:xfrm rot="16200000">
                <a:off x="5525" y="3234"/>
                <a:ext cx="655"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sz="800" b="1" dirty="0">
                    <a:solidFill>
                      <a:srgbClr val="000000"/>
                    </a:solidFill>
                    <a:latin typeface="+mn-lt"/>
                  </a:rPr>
                  <a:t>DISP_X&amp;Y[m]</a:t>
                </a:r>
                <a:endParaRPr lang="en-US" altLang="en-US" dirty="0">
                  <a:latin typeface="+mn-lt"/>
                </a:endParaRPr>
              </a:p>
            </p:txBody>
          </p:sp>
          <p:sp>
            <p:nvSpPr>
              <p:cNvPr id="530" name="Line 115">
                <a:extLst>
                  <a:ext uri="{FF2B5EF4-FFF2-40B4-BE49-F238E27FC236}">
                    <a16:creationId xmlns:a16="http://schemas.microsoft.com/office/drawing/2014/main" id="{7D7D4D83-2904-4A13-A610-92FA79B4A544}"/>
                  </a:ext>
                </a:extLst>
              </p:cNvPr>
              <p:cNvSpPr>
                <a:spLocks noChangeShapeType="1"/>
              </p:cNvSpPr>
              <p:nvPr/>
            </p:nvSpPr>
            <p:spPr bwMode="auto">
              <a:xfrm flipH="1">
                <a:off x="5666" y="2940"/>
                <a:ext cx="2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31" name="Line 116">
                <a:extLst>
                  <a:ext uri="{FF2B5EF4-FFF2-40B4-BE49-F238E27FC236}">
                    <a16:creationId xmlns:a16="http://schemas.microsoft.com/office/drawing/2014/main" id="{D355DBE8-B5BD-8A96-A076-641A099E1623}"/>
                  </a:ext>
                </a:extLst>
              </p:cNvPr>
              <p:cNvSpPr>
                <a:spLocks noChangeShapeType="1"/>
              </p:cNvSpPr>
              <p:nvPr/>
            </p:nvSpPr>
            <p:spPr bwMode="auto">
              <a:xfrm>
                <a:off x="85" y="2940"/>
                <a:ext cx="2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32" name="Line 117">
                <a:extLst>
                  <a:ext uri="{FF2B5EF4-FFF2-40B4-BE49-F238E27FC236}">
                    <a16:creationId xmlns:a16="http://schemas.microsoft.com/office/drawing/2014/main" id="{B4FDCEBD-A0A4-6D5A-AB14-CEFF293D4A92}"/>
                  </a:ext>
                </a:extLst>
              </p:cNvPr>
              <p:cNvSpPr>
                <a:spLocks noChangeShapeType="1"/>
              </p:cNvSpPr>
              <p:nvPr/>
            </p:nvSpPr>
            <p:spPr bwMode="auto">
              <a:xfrm flipV="1">
                <a:off x="646" y="3746"/>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33" name="Line 118">
                <a:extLst>
                  <a:ext uri="{FF2B5EF4-FFF2-40B4-BE49-F238E27FC236}">
                    <a16:creationId xmlns:a16="http://schemas.microsoft.com/office/drawing/2014/main" id="{BDC9A9EB-2A7C-2CAF-3270-2E90502FD018}"/>
                  </a:ext>
                </a:extLst>
              </p:cNvPr>
              <p:cNvSpPr>
                <a:spLocks noChangeShapeType="1"/>
              </p:cNvSpPr>
              <p:nvPr/>
            </p:nvSpPr>
            <p:spPr bwMode="auto">
              <a:xfrm>
                <a:off x="646" y="2850"/>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34" name="Line 119">
                <a:extLst>
                  <a:ext uri="{FF2B5EF4-FFF2-40B4-BE49-F238E27FC236}">
                    <a16:creationId xmlns:a16="http://schemas.microsoft.com/office/drawing/2014/main" id="{4E1E56EE-5CD9-F656-8972-05CBCCFDF160}"/>
                  </a:ext>
                </a:extLst>
              </p:cNvPr>
              <p:cNvSpPr>
                <a:spLocks noChangeShapeType="1"/>
              </p:cNvSpPr>
              <p:nvPr/>
            </p:nvSpPr>
            <p:spPr bwMode="auto">
              <a:xfrm flipH="1">
                <a:off x="5666" y="3035"/>
                <a:ext cx="2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35" name="Line 120">
                <a:extLst>
                  <a:ext uri="{FF2B5EF4-FFF2-40B4-BE49-F238E27FC236}">
                    <a16:creationId xmlns:a16="http://schemas.microsoft.com/office/drawing/2014/main" id="{98EDEC2D-AFD3-EF9B-4CAD-052EAD9E22F7}"/>
                  </a:ext>
                </a:extLst>
              </p:cNvPr>
              <p:cNvSpPr>
                <a:spLocks noChangeShapeType="1"/>
              </p:cNvSpPr>
              <p:nvPr/>
            </p:nvSpPr>
            <p:spPr bwMode="auto">
              <a:xfrm>
                <a:off x="85" y="3035"/>
                <a:ext cx="2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36" name="Line 121">
                <a:extLst>
                  <a:ext uri="{FF2B5EF4-FFF2-40B4-BE49-F238E27FC236}">
                    <a16:creationId xmlns:a16="http://schemas.microsoft.com/office/drawing/2014/main" id="{EE2E2D96-C1AC-2399-27C8-570A6F52FB25}"/>
                  </a:ext>
                </a:extLst>
              </p:cNvPr>
              <p:cNvSpPr>
                <a:spLocks noChangeShapeType="1"/>
              </p:cNvSpPr>
              <p:nvPr/>
            </p:nvSpPr>
            <p:spPr bwMode="auto">
              <a:xfrm flipV="1">
                <a:off x="1207" y="3746"/>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37" name="Line 122">
                <a:extLst>
                  <a:ext uri="{FF2B5EF4-FFF2-40B4-BE49-F238E27FC236}">
                    <a16:creationId xmlns:a16="http://schemas.microsoft.com/office/drawing/2014/main" id="{4E99A942-5B94-DFBF-EB2A-64B0E30FE84C}"/>
                  </a:ext>
                </a:extLst>
              </p:cNvPr>
              <p:cNvSpPr>
                <a:spLocks noChangeShapeType="1"/>
              </p:cNvSpPr>
              <p:nvPr/>
            </p:nvSpPr>
            <p:spPr bwMode="auto">
              <a:xfrm>
                <a:off x="1207" y="2850"/>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38" name="Line 123">
                <a:extLst>
                  <a:ext uri="{FF2B5EF4-FFF2-40B4-BE49-F238E27FC236}">
                    <a16:creationId xmlns:a16="http://schemas.microsoft.com/office/drawing/2014/main" id="{F895E3FA-E888-2C82-0B27-DB22806B8458}"/>
                  </a:ext>
                </a:extLst>
              </p:cNvPr>
              <p:cNvSpPr>
                <a:spLocks noChangeShapeType="1"/>
              </p:cNvSpPr>
              <p:nvPr/>
            </p:nvSpPr>
            <p:spPr bwMode="auto">
              <a:xfrm flipH="1">
                <a:off x="5666" y="3125"/>
                <a:ext cx="2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39" name="Line 124">
                <a:extLst>
                  <a:ext uri="{FF2B5EF4-FFF2-40B4-BE49-F238E27FC236}">
                    <a16:creationId xmlns:a16="http://schemas.microsoft.com/office/drawing/2014/main" id="{2997DA52-14A3-76BD-A39C-808A58F469C5}"/>
                  </a:ext>
                </a:extLst>
              </p:cNvPr>
              <p:cNvSpPr>
                <a:spLocks noChangeShapeType="1"/>
              </p:cNvSpPr>
              <p:nvPr/>
            </p:nvSpPr>
            <p:spPr bwMode="auto">
              <a:xfrm>
                <a:off x="85" y="3125"/>
                <a:ext cx="2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40" name="Line 125">
                <a:extLst>
                  <a:ext uri="{FF2B5EF4-FFF2-40B4-BE49-F238E27FC236}">
                    <a16:creationId xmlns:a16="http://schemas.microsoft.com/office/drawing/2014/main" id="{B9F4A923-3C15-C17A-E3AC-AA416738AB27}"/>
                  </a:ext>
                </a:extLst>
              </p:cNvPr>
              <p:cNvSpPr>
                <a:spLocks noChangeShapeType="1"/>
              </p:cNvSpPr>
              <p:nvPr/>
            </p:nvSpPr>
            <p:spPr bwMode="auto">
              <a:xfrm flipV="1">
                <a:off x="1768" y="3746"/>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41" name="Line 126">
                <a:extLst>
                  <a:ext uri="{FF2B5EF4-FFF2-40B4-BE49-F238E27FC236}">
                    <a16:creationId xmlns:a16="http://schemas.microsoft.com/office/drawing/2014/main" id="{76D7E712-2AD6-D9F7-D1F3-37874716C189}"/>
                  </a:ext>
                </a:extLst>
              </p:cNvPr>
              <p:cNvSpPr>
                <a:spLocks noChangeShapeType="1"/>
              </p:cNvSpPr>
              <p:nvPr/>
            </p:nvSpPr>
            <p:spPr bwMode="auto">
              <a:xfrm>
                <a:off x="1768" y="2850"/>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42" name="Line 127">
                <a:extLst>
                  <a:ext uri="{FF2B5EF4-FFF2-40B4-BE49-F238E27FC236}">
                    <a16:creationId xmlns:a16="http://schemas.microsoft.com/office/drawing/2014/main" id="{2492B17D-49BD-EE2F-C685-E9D6F6B110A2}"/>
                  </a:ext>
                </a:extLst>
              </p:cNvPr>
              <p:cNvSpPr>
                <a:spLocks noChangeShapeType="1"/>
              </p:cNvSpPr>
              <p:nvPr/>
            </p:nvSpPr>
            <p:spPr bwMode="auto">
              <a:xfrm flipH="1">
                <a:off x="5666" y="3220"/>
                <a:ext cx="2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43" name="Line 128">
                <a:extLst>
                  <a:ext uri="{FF2B5EF4-FFF2-40B4-BE49-F238E27FC236}">
                    <a16:creationId xmlns:a16="http://schemas.microsoft.com/office/drawing/2014/main" id="{1DD91C07-F51A-B19B-057D-DF4D59D3C095}"/>
                  </a:ext>
                </a:extLst>
              </p:cNvPr>
              <p:cNvSpPr>
                <a:spLocks noChangeShapeType="1"/>
              </p:cNvSpPr>
              <p:nvPr/>
            </p:nvSpPr>
            <p:spPr bwMode="auto">
              <a:xfrm>
                <a:off x="85" y="3220"/>
                <a:ext cx="2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44" name="Line 129">
                <a:extLst>
                  <a:ext uri="{FF2B5EF4-FFF2-40B4-BE49-F238E27FC236}">
                    <a16:creationId xmlns:a16="http://schemas.microsoft.com/office/drawing/2014/main" id="{C5B636F6-89C0-79B8-606D-69C64E4ECD80}"/>
                  </a:ext>
                </a:extLst>
              </p:cNvPr>
              <p:cNvSpPr>
                <a:spLocks noChangeShapeType="1"/>
              </p:cNvSpPr>
              <p:nvPr/>
            </p:nvSpPr>
            <p:spPr bwMode="auto">
              <a:xfrm flipV="1">
                <a:off x="2329" y="3746"/>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45" name="Line 130">
                <a:extLst>
                  <a:ext uri="{FF2B5EF4-FFF2-40B4-BE49-F238E27FC236}">
                    <a16:creationId xmlns:a16="http://schemas.microsoft.com/office/drawing/2014/main" id="{21062191-17B0-8A52-5C3E-0579715E02B0}"/>
                  </a:ext>
                </a:extLst>
              </p:cNvPr>
              <p:cNvSpPr>
                <a:spLocks noChangeShapeType="1"/>
              </p:cNvSpPr>
              <p:nvPr/>
            </p:nvSpPr>
            <p:spPr bwMode="auto">
              <a:xfrm>
                <a:off x="2329" y="2850"/>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46" name="Line 131">
                <a:extLst>
                  <a:ext uri="{FF2B5EF4-FFF2-40B4-BE49-F238E27FC236}">
                    <a16:creationId xmlns:a16="http://schemas.microsoft.com/office/drawing/2014/main" id="{9F4D728F-ECBC-3785-4084-E7EB81A64D8C}"/>
                  </a:ext>
                </a:extLst>
              </p:cNvPr>
              <p:cNvSpPr>
                <a:spLocks noChangeShapeType="1"/>
              </p:cNvSpPr>
              <p:nvPr/>
            </p:nvSpPr>
            <p:spPr bwMode="auto">
              <a:xfrm flipH="1">
                <a:off x="5666" y="3316"/>
                <a:ext cx="2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47" name="Line 132">
                <a:extLst>
                  <a:ext uri="{FF2B5EF4-FFF2-40B4-BE49-F238E27FC236}">
                    <a16:creationId xmlns:a16="http://schemas.microsoft.com/office/drawing/2014/main" id="{80CF46E2-59CB-25ED-D6BC-6152BE53650D}"/>
                  </a:ext>
                </a:extLst>
              </p:cNvPr>
              <p:cNvSpPr>
                <a:spLocks noChangeShapeType="1"/>
              </p:cNvSpPr>
              <p:nvPr/>
            </p:nvSpPr>
            <p:spPr bwMode="auto">
              <a:xfrm>
                <a:off x="85" y="3316"/>
                <a:ext cx="2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48" name="Line 133">
                <a:extLst>
                  <a:ext uri="{FF2B5EF4-FFF2-40B4-BE49-F238E27FC236}">
                    <a16:creationId xmlns:a16="http://schemas.microsoft.com/office/drawing/2014/main" id="{91784941-9A7B-E0A6-6351-071945371A23}"/>
                  </a:ext>
                </a:extLst>
              </p:cNvPr>
              <p:cNvSpPr>
                <a:spLocks noChangeShapeType="1"/>
              </p:cNvSpPr>
              <p:nvPr/>
            </p:nvSpPr>
            <p:spPr bwMode="auto">
              <a:xfrm flipV="1">
                <a:off x="2890" y="3746"/>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49" name="Line 134">
                <a:extLst>
                  <a:ext uri="{FF2B5EF4-FFF2-40B4-BE49-F238E27FC236}">
                    <a16:creationId xmlns:a16="http://schemas.microsoft.com/office/drawing/2014/main" id="{902563D2-B718-BEF8-592F-A5D228E3B65D}"/>
                  </a:ext>
                </a:extLst>
              </p:cNvPr>
              <p:cNvSpPr>
                <a:spLocks noChangeShapeType="1"/>
              </p:cNvSpPr>
              <p:nvPr/>
            </p:nvSpPr>
            <p:spPr bwMode="auto">
              <a:xfrm>
                <a:off x="2890" y="2850"/>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0" name="Line 135">
                <a:extLst>
                  <a:ext uri="{FF2B5EF4-FFF2-40B4-BE49-F238E27FC236}">
                    <a16:creationId xmlns:a16="http://schemas.microsoft.com/office/drawing/2014/main" id="{E0732A6F-7EFB-207E-B74E-720BAEE8E4A4}"/>
                  </a:ext>
                </a:extLst>
              </p:cNvPr>
              <p:cNvSpPr>
                <a:spLocks noChangeShapeType="1"/>
              </p:cNvSpPr>
              <p:nvPr/>
            </p:nvSpPr>
            <p:spPr bwMode="auto">
              <a:xfrm flipH="1">
                <a:off x="5666" y="3406"/>
                <a:ext cx="2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1" name="Line 136">
                <a:extLst>
                  <a:ext uri="{FF2B5EF4-FFF2-40B4-BE49-F238E27FC236}">
                    <a16:creationId xmlns:a16="http://schemas.microsoft.com/office/drawing/2014/main" id="{FA7FDD31-CD85-84E6-C467-AC50D1F999A7}"/>
                  </a:ext>
                </a:extLst>
              </p:cNvPr>
              <p:cNvSpPr>
                <a:spLocks noChangeShapeType="1"/>
              </p:cNvSpPr>
              <p:nvPr/>
            </p:nvSpPr>
            <p:spPr bwMode="auto">
              <a:xfrm>
                <a:off x="85" y="3406"/>
                <a:ext cx="2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2" name="Line 137">
                <a:extLst>
                  <a:ext uri="{FF2B5EF4-FFF2-40B4-BE49-F238E27FC236}">
                    <a16:creationId xmlns:a16="http://schemas.microsoft.com/office/drawing/2014/main" id="{140C9C5A-DB01-38B0-F78A-CC61069694D0}"/>
                  </a:ext>
                </a:extLst>
              </p:cNvPr>
              <p:cNvSpPr>
                <a:spLocks noChangeShapeType="1"/>
              </p:cNvSpPr>
              <p:nvPr/>
            </p:nvSpPr>
            <p:spPr bwMode="auto">
              <a:xfrm flipV="1">
                <a:off x="3451" y="3746"/>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3" name="Line 138">
                <a:extLst>
                  <a:ext uri="{FF2B5EF4-FFF2-40B4-BE49-F238E27FC236}">
                    <a16:creationId xmlns:a16="http://schemas.microsoft.com/office/drawing/2014/main" id="{4D4B4B4B-B807-9C1E-A7D9-A2F7BE34EE66}"/>
                  </a:ext>
                </a:extLst>
              </p:cNvPr>
              <p:cNvSpPr>
                <a:spLocks noChangeShapeType="1"/>
              </p:cNvSpPr>
              <p:nvPr/>
            </p:nvSpPr>
            <p:spPr bwMode="auto">
              <a:xfrm>
                <a:off x="3451" y="2850"/>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4" name="Line 139">
                <a:extLst>
                  <a:ext uri="{FF2B5EF4-FFF2-40B4-BE49-F238E27FC236}">
                    <a16:creationId xmlns:a16="http://schemas.microsoft.com/office/drawing/2014/main" id="{D3636D64-1C53-5F2C-F0E9-C4E6CF6629D4}"/>
                  </a:ext>
                </a:extLst>
              </p:cNvPr>
              <p:cNvSpPr>
                <a:spLocks noChangeShapeType="1"/>
              </p:cNvSpPr>
              <p:nvPr/>
            </p:nvSpPr>
            <p:spPr bwMode="auto">
              <a:xfrm flipH="1">
                <a:off x="5666" y="3501"/>
                <a:ext cx="2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5" name="Line 140">
                <a:extLst>
                  <a:ext uri="{FF2B5EF4-FFF2-40B4-BE49-F238E27FC236}">
                    <a16:creationId xmlns:a16="http://schemas.microsoft.com/office/drawing/2014/main" id="{B9E0733B-0F15-A5B2-77F0-7508E84B87B2}"/>
                  </a:ext>
                </a:extLst>
              </p:cNvPr>
              <p:cNvSpPr>
                <a:spLocks noChangeShapeType="1"/>
              </p:cNvSpPr>
              <p:nvPr/>
            </p:nvSpPr>
            <p:spPr bwMode="auto">
              <a:xfrm>
                <a:off x="85" y="3501"/>
                <a:ext cx="2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6" name="Line 141">
                <a:extLst>
                  <a:ext uri="{FF2B5EF4-FFF2-40B4-BE49-F238E27FC236}">
                    <a16:creationId xmlns:a16="http://schemas.microsoft.com/office/drawing/2014/main" id="{46D0B5B4-B909-99B5-1058-6F2A16422E42}"/>
                  </a:ext>
                </a:extLst>
              </p:cNvPr>
              <p:cNvSpPr>
                <a:spLocks noChangeShapeType="1"/>
              </p:cNvSpPr>
              <p:nvPr/>
            </p:nvSpPr>
            <p:spPr bwMode="auto">
              <a:xfrm flipV="1">
                <a:off x="4012" y="3746"/>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7" name="Line 142">
                <a:extLst>
                  <a:ext uri="{FF2B5EF4-FFF2-40B4-BE49-F238E27FC236}">
                    <a16:creationId xmlns:a16="http://schemas.microsoft.com/office/drawing/2014/main" id="{54136313-D352-809A-8475-A15E4B28D736}"/>
                  </a:ext>
                </a:extLst>
              </p:cNvPr>
              <p:cNvSpPr>
                <a:spLocks noChangeShapeType="1"/>
              </p:cNvSpPr>
              <p:nvPr/>
            </p:nvSpPr>
            <p:spPr bwMode="auto">
              <a:xfrm>
                <a:off x="4012" y="2850"/>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8" name="Line 143">
                <a:extLst>
                  <a:ext uri="{FF2B5EF4-FFF2-40B4-BE49-F238E27FC236}">
                    <a16:creationId xmlns:a16="http://schemas.microsoft.com/office/drawing/2014/main" id="{1F41D80D-312D-C118-9861-2C2FACEC69E7}"/>
                  </a:ext>
                </a:extLst>
              </p:cNvPr>
              <p:cNvSpPr>
                <a:spLocks noChangeShapeType="1"/>
              </p:cNvSpPr>
              <p:nvPr/>
            </p:nvSpPr>
            <p:spPr bwMode="auto">
              <a:xfrm flipH="1">
                <a:off x="5666" y="3591"/>
                <a:ext cx="2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9" name="Line 144">
                <a:extLst>
                  <a:ext uri="{FF2B5EF4-FFF2-40B4-BE49-F238E27FC236}">
                    <a16:creationId xmlns:a16="http://schemas.microsoft.com/office/drawing/2014/main" id="{4790C505-712B-E975-1E5D-C3D65443EFFC}"/>
                  </a:ext>
                </a:extLst>
              </p:cNvPr>
              <p:cNvSpPr>
                <a:spLocks noChangeShapeType="1"/>
              </p:cNvSpPr>
              <p:nvPr/>
            </p:nvSpPr>
            <p:spPr bwMode="auto">
              <a:xfrm>
                <a:off x="85" y="3591"/>
                <a:ext cx="2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0" name="Line 145">
                <a:extLst>
                  <a:ext uri="{FF2B5EF4-FFF2-40B4-BE49-F238E27FC236}">
                    <a16:creationId xmlns:a16="http://schemas.microsoft.com/office/drawing/2014/main" id="{518351B2-16AF-71E1-89A8-165C1553C8FD}"/>
                  </a:ext>
                </a:extLst>
              </p:cNvPr>
              <p:cNvSpPr>
                <a:spLocks noChangeShapeType="1"/>
              </p:cNvSpPr>
              <p:nvPr/>
            </p:nvSpPr>
            <p:spPr bwMode="auto">
              <a:xfrm flipV="1">
                <a:off x="4573" y="3746"/>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1" name="Line 146">
                <a:extLst>
                  <a:ext uri="{FF2B5EF4-FFF2-40B4-BE49-F238E27FC236}">
                    <a16:creationId xmlns:a16="http://schemas.microsoft.com/office/drawing/2014/main" id="{01B61125-CEDC-9AF2-AAEA-5FF82C850FD2}"/>
                  </a:ext>
                </a:extLst>
              </p:cNvPr>
              <p:cNvSpPr>
                <a:spLocks noChangeShapeType="1"/>
              </p:cNvSpPr>
              <p:nvPr/>
            </p:nvSpPr>
            <p:spPr bwMode="auto">
              <a:xfrm>
                <a:off x="4573" y="2850"/>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2" name="Line 147">
                <a:extLst>
                  <a:ext uri="{FF2B5EF4-FFF2-40B4-BE49-F238E27FC236}">
                    <a16:creationId xmlns:a16="http://schemas.microsoft.com/office/drawing/2014/main" id="{871E4D47-6CDC-F1C5-B880-879990E717FB}"/>
                  </a:ext>
                </a:extLst>
              </p:cNvPr>
              <p:cNvSpPr>
                <a:spLocks noChangeShapeType="1"/>
              </p:cNvSpPr>
              <p:nvPr/>
            </p:nvSpPr>
            <p:spPr bwMode="auto">
              <a:xfrm flipH="1">
                <a:off x="5666" y="3686"/>
                <a:ext cx="2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3" name="Line 148">
                <a:extLst>
                  <a:ext uri="{FF2B5EF4-FFF2-40B4-BE49-F238E27FC236}">
                    <a16:creationId xmlns:a16="http://schemas.microsoft.com/office/drawing/2014/main" id="{AB25EA63-2A5D-FE88-AE22-0184FA90590E}"/>
                  </a:ext>
                </a:extLst>
              </p:cNvPr>
              <p:cNvSpPr>
                <a:spLocks noChangeShapeType="1"/>
              </p:cNvSpPr>
              <p:nvPr/>
            </p:nvSpPr>
            <p:spPr bwMode="auto">
              <a:xfrm>
                <a:off x="85" y="3686"/>
                <a:ext cx="2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4" name="Line 149">
                <a:extLst>
                  <a:ext uri="{FF2B5EF4-FFF2-40B4-BE49-F238E27FC236}">
                    <a16:creationId xmlns:a16="http://schemas.microsoft.com/office/drawing/2014/main" id="{39D2E3F9-9D60-F31D-6229-3C3136B7BBCC}"/>
                  </a:ext>
                </a:extLst>
              </p:cNvPr>
              <p:cNvSpPr>
                <a:spLocks noChangeShapeType="1"/>
              </p:cNvSpPr>
              <p:nvPr/>
            </p:nvSpPr>
            <p:spPr bwMode="auto">
              <a:xfrm flipV="1">
                <a:off x="5134" y="3746"/>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5" name="Line 150">
                <a:extLst>
                  <a:ext uri="{FF2B5EF4-FFF2-40B4-BE49-F238E27FC236}">
                    <a16:creationId xmlns:a16="http://schemas.microsoft.com/office/drawing/2014/main" id="{2AB7D201-B81B-99FD-A579-891766AF96F2}"/>
                  </a:ext>
                </a:extLst>
              </p:cNvPr>
              <p:cNvSpPr>
                <a:spLocks noChangeShapeType="1"/>
              </p:cNvSpPr>
              <p:nvPr/>
            </p:nvSpPr>
            <p:spPr bwMode="auto">
              <a:xfrm>
                <a:off x="5134" y="2850"/>
                <a:ext cx="0" cy="3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66" name="Freeform 151">
                <a:extLst>
                  <a:ext uri="{FF2B5EF4-FFF2-40B4-BE49-F238E27FC236}">
                    <a16:creationId xmlns:a16="http://schemas.microsoft.com/office/drawing/2014/main" id="{19E9CFC9-31A5-C9E2-8A65-1B892EC0FE81}"/>
                  </a:ext>
                </a:extLst>
              </p:cNvPr>
              <p:cNvSpPr>
                <a:spLocks/>
              </p:cNvSpPr>
              <p:nvPr/>
            </p:nvSpPr>
            <p:spPr bwMode="auto">
              <a:xfrm>
                <a:off x="85" y="3125"/>
                <a:ext cx="5610" cy="645"/>
              </a:xfrm>
              <a:custGeom>
                <a:avLst/>
                <a:gdLst>
                  <a:gd name="T0" fmla="*/ 83 w 5610"/>
                  <a:gd name="T1" fmla="*/ 316 h 645"/>
                  <a:gd name="T2" fmla="*/ 173 w 5610"/>
                  <a:gd name="T3" fmla="*/ 310 h 645"/>
                  <a:gd name="T4" fmla="*/ 262 w 5610"/>
                  <a:gd name="T5" fmla="*/ 316 h 645"/>
                  <a:gd name="T6" fmla="*/ 352 w 5610"/>
                  <a:gd name="T7" fmla="*/ 328 h 645"/>
                  <a:gd name="T8" fmla="*/ 441 w 5610"/>
                  <a:gd name="T9" fmla="*/ 346 h 645"/>
                  <a:gd name="T10" fmla="*/ 531 w 5610"/>
                  <a:gd name="T11" fmla="*/ 370 h 645"/>
                  <a:gd name="T12" fmla="*/ 620 w 5610"/>
                  <a:gd name="T13" fmla="*/ 406 h 645"/>
                  <a:gd name="T14" fmla="*/ 704 w 5610"/>
                  <a:gd name="T15" fmla="*/ 400 h 645"/>
                  <a:gd name="T16" fmla="*/ 793 w 5610"/>
                  <a:gd name="T17" fmla="*/ 424 h 645"/>
                  <a:gd name="T18" fmla="*/ 883 w 5610"/>
                  <a:gd name="T19" fmla="*/ 525 h 645"/>
                  <a:gd name="T20" fmla="*/ 973 w 5610"/>
                  <a:gd name="T21" fmla="*/ 585 h 645"/>
                  <a:gd name="T22" fmla="*/ 1062 w 5610"/>
                  <a:gd name="T23" fmla="*/ 627 h 645"/>
                  <a:gd name="T24" fmla="*/ 1152 w 5610"/>
                  <a:gd name="T25" fmla="*/ 639 h 645"/>
                  <a:gd name="T26" fmla="*/ 1241 w 5610"/>
                  <a:gd name="T27" fmla="*/ 627 h 645"/>
                  <a:gd name="T28" fmla="*/ 1331 w 5610"/>
                  <a:gd name="T29" fmla="*/ 591 h 645"/>
                  <a:gd name="T30" fmla="*/ 1414 w 5610"/>
                  <a:gd name="T31" fmla="*/ 531 h 645"/>
                  <a:gd name="T32" fmla="*/ 1504 w 5610"/>
                  <a:gd name="T33" fmla="*/ 406 h 645"/>
                  <a:gd name="T34" fmla="*/ 1593 w 5610"/>
                  <a:gd name="T35" fmla="*/ 48 h 645"/>
                  <a:gd name="T36" fmla="*/ 1683 w 5610"/>
                  <a:gd name="T37" fmla="*/ 167 h 645"/>
                  <a:gd name="T38" fmla="*/ 1772 w 5610"/>
                  <a:gd name="T39" fmla="*/ 519 h 645"/>
                  <a:gd name="T40" fmla="*/ 1862 w 5610"/>
                  <a:gd name="T41" fmla="*/ 585 h 645"/>
                  <a:gd name="T42" fmla="*/ 1945 w 5610"/>
                  <a:gd name="T43" fmla="*/ 633 h 645"/>
                  <a:gd name="T44" fmla="*/ 2035 w 5610"/>
                  <a:gd name="T45" fmla="*/ 639 h 645"/>
                  <a:gd name="T46" fmla="*/ 2125 w 5610"/>
                  <a:gd name="T47" fmla="*/ 621 h 645"/>
                  <a:gd name="T48" fmla="*/ 2214 w 5610"/>
                  <a:gd name="T49" fmla="*/ 627 h 645"/>
                  <a:gd name="T50" fmla="*/ 2304 w 5610"/>
                  <a:gd name="T51" fmla="*/ 603 h 645"/>
                  <a:gd name="T52" fmla="*/ 2393 w 5610"/>
                  <a:gd name="T53" fmla="*/ 573 h 645"/>
                  <a:gd name="T54" fmla="*/ 2483 w 5610"/>
                  <a:gd name="T55" fmla="*/ 567 h 645"/>
                  <a:gd name="T56" fmla="*/ 2572 w 5610"/>
                  <a:gd name="T57" fmla="*/ 609 h 645"/>
                  <a:gd name="T58" fmla="*/ 2662 w 5610"/>
                  <a:gd name="T59" fmla="*/ 633 h 645"/>
                  <a:gd name="T60" fmla="*/ 2745 w 5610"/>
                  <a:gd name="T61" fmla="*/ 633 h 645"/>
                  <a:gd name="T62" fmla="*/ 2835 w 5610"/>
                  <a:gd name="T63" fmla="*/ 621 h 645"/>
                  <a:gd name="T64" fmla="*/ 2924 w 5610"/>
                  <a:gd name="T65" fmla="*/ 639 h 645"/>
                  <a:gd name="T66" fmla="*/ 3014 w 5610"/>
                  <a:gd name="T67" fmla="*/ 615 h 645"/>
                  <a:gd name="T68" fmla="*/ 3103 w 5610"/>
                  <a:gd name="T69" fmla="*/ 579 h 645"/>
                  <a:gd name="T70" fmla="*/ 3193 w 5610"/>
                  <a:gd name="T71" fmla="*/ 561 h 645"/>
                  <a:gd name="T72" fmla="*/ 3283 w 5610"/>
                  <a:gd name="T73" fmla="*/ 591 h 645"/>
                  <a:gd name="T74" fmla="*/ 3366 w 5610"/>
                  <a:gd name="T75" fmla="*/ 621 h 645"/>
                  <a:gd name="T76" fmla="*/ 3456 w 5610"/>
                  <a:gd name="T77" fmla="*/ 627 h 645"/>
                  <a:gd name="T78" fmla="*/ 3545 w 5610"/>
                  <a:gd name="T79" fmla="*/ 627 h 645"/>
                  <a:gd name="T80" fmla="*/ 3635 w 5610"/>
                  <a:gd name="T81" fmla="*/ 639 h 645"/>
                  <a:gd name="T82" fmla="*/ 3724 w 5610"/>
                  <a:gd name="T83" fmla="*/ 603 h 645"/>
                  <a:gd name="T84" fmla="*/ 3814 w 5610"/>
                  <a:gd name="T85" fmla="*/ 537 h 645"/>
                  <a:gd name="T86" fmla="*/ 3903 w 5610"/>
                  <a:gd name="T87" fmla="*/ 269 h 645"/>
                  <a:gd name="T88" fmla="*/ 3993 w 5610"/>
                  <a:gd name="T89" fmla="*/ 84 h 645"/>
                  <a:gd name="T90" fmla="*/ 4076 w 5610"/>
                  <a:gd name="T91" fmla="*/ 185 h 645"/>
                  <a:gd name="T92" fmla="*/ 4166 w 5610"/>
                  <a:gd name="T93" fmla="*/ 507 h 645"/>
                  <a:gd name="T94" fmla="*/ 4255 w 5610"/>
                  <a:gd name="T95" fmla="*/ 573 h 645"/>
                  <a:gd name="T96" fmla="*/ 4345 w 5610"/>
                  <a:gd name="T97" fmla="*/ 621 h 645"/>
                  <a:gd name="T98" fmla="*/ 4435 w 5610"/>
                  <a:gd name="T99" fmla="*/ 639 h 645"/>
                  <a:gd name="T100" fmla="*/ 4524 w 5610"/>
                  <a:gd name="T101" fmla="*/ 633 h 645"/>
                  <a:gd name="T102" fmla="*/ 4614 w 5610"/>
                  <a:gd name="T103" fmla="*/ 603 h 645"/>
                  <a:gd name="T104" fmla="*/ 4703 w 5610"/>
                  <a:gd name="T105" fmla="*/ 549 h 645"/>
                  <a:gd name="T106" fmla="*/ 4787 w 5610"/>
                  <a:gd name="T107" fmla="*/ 466 h 645"/>
                  <a:gd name="T108" fmla="*/ 4876 w 5610"/>
                  <a:gd name="T109" fmla="*/ 328 h 645"/>
                  <a:gd name="T110" fmla="*/ 4966 w 5610"/>
                  <a:gd name="T111" fmla="*/ 418 h 645"/>
                  <a:gd name="T112" fmla="*/ 5055 w 5610"/>
                  <a:gd name="T113" fmla="*/ 376 h 645"/>
                  <a:gd name="T114" fmla="*/ 5145 w 5610"/>
                  <a:gd name="T115" fmla="*/ 352 h 645"/>
                  <a:gd name="T116" fmla="*/ 5234 w 5610"/>
                  <a:gd name="T117" fmla="*/ 328 h 645"/>
                  <a:gd name="T118" fmla="*/ 5324 w 5610"/>
                  <a:gd name="T119" fmla="*/ 316 h 645"/>
                  <a:gd name="T120" fmla="*/ 5413 w 5610"/>
                  <a:gd name="T121" fmla="*/ 310 h 645"/>
                  <a:gd name="T122" fmla="*/ 5497 w 5610"/>
                  <a:gd name="T123" fmla="*/ 316 h 645"/>
                  <a:gd name="T124" fmla="*/ 5587 w 5610"/>
                  <a:gd name="T125" fmla="*/ 334 h 64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610" h="645">
                    <a:moveTo>
                      <a:pt x="0" y="340"/>
                    </a:moveTo>
                    <a:lnTo>
                      <a:pt x="0" y="340"/>
                    </a:lnTo>
                    <a:lnTo>
                      <a:pt x="6" y="334"/>
                    </a:lnTo>
                    <a:lnTo>
                      <a:pt x="12" y="334"/>
                    </a:lnTo>
                    <a:lnTo>
                      <a:pt x="18" y="334"/>
                    </a:lnTo>
                    <a:lnTo>
                      <a:pt x="24" y="334"/>
                    </a:lnTo>
                    <a:lnTo>
                      <a:pt x="29" y="328"/>
                    </a:lnTo>
                    <a:lnTo>
                      <a:pt x="35" y="328"/>
                    </a:lnTo>
                    <a:lnTo>
                      <a:pt x="41" y="328"/>
                    </a:lnTo>
                    <a:lnTo>
                      <a:pt x="47" y="328"/>
                    </a:lnTo>
                    <a:lnTo>
                      <a:pt x="47" y="322"/>
                    </a:lnTo>
                    <a:lnTo>
                      <a:pt x="53" y="322"/>
                    </a:lnTo>
                    <a:lnTo>
                      <a:pt x="59" y="322"/>
                    </a:lnTo>
                    <a:lnTo>
                      <a:pt x="65" y="322"/>
                    </a:lnTo>
                    <a:lnTo>
                      <a:pt x="71" y="322"/>
                    </a:lnTo>
                    <a:lnTo>
                      <a:pt x="71" y="316"/>
                    </a:lnTo>
                    <a:lnTo>
                      <a:pt x="77" y="316"/>
                    </a:lnTo>
                    <a:lnTo>
                      <a:pt x="83" y="316"/>
                    </a:lnTo>
                    <a:lnTo>
                      <a:pt x="89" y="316"/>
                    </a:lnTo>
                    <a:lnTo>
                      <a:pt x="95" y="316"/>
                    </a:lnTo>
                    <a:lnTo>
                      <a:pt x="101" y="316"/>
                    </a:lnTo>
                    <a:lnTo>
                      <a:pt x="107" y="316"/>
                    </a:lnTo>
                    <a:lnTo>
                      <a:pt x="113" y="316"/>
                    </a:lnTo>
                    <a:lnTo>
                      <a:pt x="119" y="316"/>
                    </a:lnTo>
                    <a:lnTo>
                      <a:pt x="125" y="316"/>
                    </a:lnTo>
                    <a:lnTo>
                      <a:pt x="131" y="316"/>
                    </a:lnTo>
                    <a:lnTo>
                      <a:pt x="137" y="316"/>
                    </a:lnTo>
                    <a:lnTo>
                      <a:pt x="143" y="316"/>
                    </a:lnTo>
                    <a:lnTo>
                      <a:pt x="149" y="316"/>
                    </a:lnTo>
                    <a:lnTo>
                      <a:pt x="149" y="310"/>
                    </a:lnTo>
                    <a:lnTo>
                      <a:pt x="155" y="310"/>
                    </a:lnTo>
                    <a:lnTo>
                      <a:pt x="161" y="310"/>
                    </a:lnTo>
                    <a:lnTo>
                      <a:pt x="167" y="310"/>
                    </a:lnTo>
                    <a:lnTo>
                      <a:pt x="173" y="310"/>
                    </a:lnTo>
                    <a:lnTo>
                      <a:pt x="179" y="310"/>
                    </a:lnTo>
                    <a:lnTo>
                      <a:pt x="185" y="310"/>
                    </a:lnTo>
                    <a:lnTo>
                      <a:pt x="191" y="310"/>
                    </a:lnTo>
                    <a:lnTo>
                      <a:pt x="197" y="310"/>
                    </a:lnTo>
                    <a:lnTo>
                      <a:pt x="203" y="310"/>
                    </a:lnTo>
                    <a:lnTo>
                      <a:pt x="209" y="310"/>
                    </a:lnTo>
                    <a:lnTo>
                      <a:pt x="215" y="310"/>
                    </a:lnTo>
                    <a:lnTo>
                      <a:pt x="220" y="310"/>
                    </a:lnTo>
                    <a:lnTo>
                      <a:pt x="226" y="310"/>
                    </a:lnTo>
                    <a:lnTo>
                      <a:pt x="232" y="310"/>
                    </a:lnTo>
                    <a:lnTo>
                      <a:pt x="238" y="310"/>
                    </a:lnTo>
                    <a:lnTo>
                      <a:pt x="244" y="310"/>
                    </a:lnTo>
                    <a:lnTo>
                      <a:pt x="250" y="310"/>
                    </a:lnTo>
                    <a:lnTo>
                      <a:pt x="250" y="316"/>
                    </a:lnTo>
                    <a:lnTo>
                      <a:pt x="256" y="316"/>
                    </a:lnTo>
                    <a:lnTo>
                      <a:pt x="262" y="316"/>
                    </a:lnTo>
                    <a:lnTo>
                      <a:pt x="268" y="316"/>
                    </a:lnTo>
                    <a:lnTo>
                      <a:pt x="274" y="316"/>
                    </a:lnTo>
                    <a:lnTo>
                      <a:pt x="280" y="316"/>
                    </a:lnTo>
                    <a:lnTo>
                      <a:pt x="286" y="316"/>
                    </a:lnTo>
                    <a:lnTo>
                      <a:pt x="292" y="322"/>
                    </a:lnTo>
                    <a:lnTo>
                      <a:pt x="298" y="322"/>
                    </a:lnTo>
                    <a:lnTo>
                      <a:pt x="304" y="322"/>
                    </a:lnTo>
                    <a:lnTo>
                      <a:pt x="310" y="322"/>
                    </a:lnTo>
                    <a:lnTo>
                      <a:pt x="316" y="322"/>
                    </a:lnTo>
                    <a:lnTo>
                      <a:pt x="322" y="322"/>
                    </a:lnTo>
                    <a:lnTo>
                      <a:pt x="328" y="322"/>
                    </a:lnTo>
                    <a:lnTo>
                      <a:pt x="328" y="328"/>
                    </a:lnTo>
                    <a:lnTo>
                      <a:pt x="334" y="328"/>
                    </a:lnTo>
                    <a:lnTo>
                      <a:pt x="340" y="328"/>
                    </a:lnTo>
                    <a:lnTo>
                      <a:pt x="346" y="328"/>
                    </a:lnTo>
                    <a:lnTo>
                      <a:pt x="352" y="328"/>
                    </a:lnTo>
                    <a:lnTo>
                      <a:pt x="358" y="328"/>
                    </a:lnTo>
                    <a:lnTo>
                      <a:pt x="364" y="328"/>
                    </a:lnTo>
                    <a:lnTo>
                      <a:pt x="370" y="328"/>
                    </a:lnTo>
                    <a:lnTo>
                      <a:pt x="376" y="328"/>
                    </a:lnTo>
                    <a:lnTo>
                      <a:pt x="376" y="334"/>
                    </a:lnTo>
                    <a:lnTo>
                      <a:pt x="382" y="334"/>
                    </a:lnTo>
                    <a:lnTo>
                      <a:pt x="388" y="334"/>
                    </a:lnTo>
                    <a:lnTo>
                      <a:pt x="394" y="334"/>
                    </a:lnTo>
                    <a:lnTo>
                      <a:pt x="400" y="334"/>
                    </a:lnTo>
                    <a:lnTo>
                      <a:pt x="406" y="334"/>
                    </a:lnTo>
                    <a:lnTo>
                      <a:pt x="411" y="334"/>
                    </a:lnTo>
                    <a:lnTo>
                      <a:pt x="417" y="334"/>
                    </a:lnTo>
                    <a:lnTo>
                      <a:pt x="417" y="340"/>
                    </a:lnTo>
                    <a:lnTo>
                      <a:pt x="423" y="340"/>
                    </a:lnTo>
                    <a:lnTo>
                      <a:pt x="429" y="340"/>
                    </a:lnTo>
                    <a:lnTo>
                      <a:pt x="435" y="340"/>
                    </a:lnTo>
                    <a:lnTo>
                      <a:pt x="435" y="346"/>
                    </a:lnTo>
                    <a:lnTo>
                      <a:pt x="441" y="346"/>
                    </a:lnTo>
                    <a:lnTo>
                      <a:pt x="447" y="346"/>
                    </a:lnTo>
                    <a:lnTo>
                      <a:pt x="453" y="346"/>
                    </a:lnTo>
                    <a:lnTo>
                      <a:pt x="459" y="352"/>
                    </a:lnTo>
                    <a:lnTo>
                      <a:pt x="465" y="352"/>
                    </a:lnTo>
                    <a:lnTo>
                      <a:pt x="471" y="352"/>
                    </a:lnTo>
                    <a:lnTo>
                      <a:pt x="477" y="352"/>
                    </a:lnTo>
                    <a:lnTo>
                      <a:pt x="477" y="358"/>
                    </a:lnTo>
                    <a:lnTo>
                      <a:pt x="483" y="358"/>
                    </a:lnTo>
                    <a:lnTo>
                      <a:pt x="489" y="358"/>
                    </a:lnTo>
                    <a:lnTo>
                      <a:pt x="495" y="358"/>
                    </a:lnTo>
                    <a:lnTo>
                      <a:pt x="495" y="364"/>
                    </a:lnTo>
                    <a:lnTo>
                      <a:pt x="501" y="364"/>
                    </a:lnTo>
                    <a:lnTo>
                      <a:pt x="507" y="364"/>
                    </a:lnTo>
                    <a:lnTo>
                      <a:pt x="513" y="364"/>
                    </a:lnTo>
                    <a:lnTo>
                      <a:pt x="513" y="370"/>
                    </a:lnTo>
                    <a:lnTo>
                      <a:pt x="519" y="370"/>
                    </a:lnTo>
                    <a:lnTo>
                      <a:pt x="525" y="370"/>
                    </a:lnTo>
                    <a:lnTo>
                      <a:pt x="531" y="370"/>
                    </a:lnTo>
                    <a:lnTo>
                      <a:pt x="537" y="370"/>
                    </a:lnTo>
                    <a:lnTo>
                      <a:pt x="537" y="376"/>
                    </a:lnTo>
                    <a:lnTo>
                      <a:pt x="543" y="376"/>
                    </a:lnTo>
                    <a:lnTo>
                      <a:pt x="549" y="376"/>
                    </a:lnTo>
                    <a:lnTo>
                      <a:pt x="555" y="376"/>
                    </a:lnTo>
                    <a:lnTo>
                      <a:pt x="555" y="382"/>
                    </a:lnTo>
                    <a:lnTo>
                      <a:pt x="561" y="382"/>
                    </a:lnTo>
                    <a:lnTo>
                      <a:pt x="567" y="382"/>
                    </a:lnTo>
                    <a:lnTo>
                      <a:pt x="573" y="382"/>
                    </a:lnTo>
                    <a:lnTo>
                      <a:pt x="573" y="388"/>
                    </a:lnTo>
                    <a:lnTo>
                      <a:pt x="579" y="388"/>
                    </a:lnTo>
                    <a:lnTo>
                      <a:pt x="585" y="388"/>
                    </a:lnTo>
                    <a:lnTo>
                      <a:pt x="585" y="394"/>
                    </a:lnTo>
                    <a:lnTo>
                      <a:pt x="591" y="394"/>
                    </a:lnTo>
                    <a:lnTo>
                      <a:pt x="597" y="394"/>
                    </a:lnTo>
                    <a:lnTo>
                      <a:pt x="597" y="400"/>
                    </a:lnTo>
                    <a:lnTo>
                      <a:pt x="602" y="400"/>
                    </a:lnTo>
                    <a:lnTo>
                      <a:pt x="608" y="400"/>
                    </a:lnTo>
                    <a:lnTo>
                      <a:pt x="608" y="406"/>
                    </a:lnTo>
                    <a:lnTo>
                      <a:pt x="614" y="406"/>
                    </a:lnTo>
                    <a:lnTo>
                      <a:pt x="620" y="406"/>
                    </a:lnTo>
                    <a:lnTo>
                      <a:pt x="620" y="412"/>
                    </a:lnTo>
                    <a:lnTo>
                      <a:pt x="626" y="412"/>
                    </a:lnTo>
                    <a:lnTo>
                      <a:pt x="632" y="412"/>
                    </a:lnTo>
                    <a:lnTo>
                      <a:pt x="638" y="412"/>
                    </a:lnTo>
                    <a:lnTo>
                      <a:pt x="638" y="418"/>
                    </a:lnTo>
                    <a:lnTo>
                      <a:pt x="644" y="418"/>
                    </a:lnTo>
                    <a:lnTo>
                      <a:pt x="650" y="418"/>
                    </a:lnTo>
                    <a:lnTo>
                      <a:pt x="650" y="424"/>
                    </a:lnTo>
                    <a:lnTo>
                      <a:pt x="656" y="424"/>
                    </a:lnTo>
                    <a:lnTo>
                      <a:pt x="662" y="424"/>
                    </a:lnTo>
                    <a:lnTo>
                      <a:pt x="668" y="430"/>
                    </a:lnTo>
                    <a:lnTo>
                      <a:pt x="674" y="430"/>
                    </a:lnTo>
                    <a:lnTo>
                      <a:pt x="680" y="430"/>
                    </a:lnTo>
                    <a:lnTo>
                      <a:pt x="680" y="436"/>
                    </a:lnTo>
                    <a:lnTo>
                      <a:pt x="686" y="436"/>
                    </a:lnTo>
                    <a:lnTo>
                      <a:pt x="686" y="430"/>
                    </a:lnTo>
                    <a:lnTo>
                      <a:pt x="692" y="430"/>
                    </a:lnTo>
                    <a:lnTo>
                      <a:pt x="698" y="424"/>
                    </a:lnTo>
                    <a:lnTo>
                      <a:pt x="698" y="418"/>
                    </a:lnTo>
                    <a:lnTo>
                      <a:pt x="704" y="412"/>
                    </a:lnTo>
                    <a:lnTo>
                      <a:pt x="704" y="406"/>
                    </a:lnTo>
                    <a:lnTo>
                      <a:pt x="704" y="400"/>
                    </a:lnTo>
                    <a:lnTo>
                      <a:pt x="710" y="400"/>
                    </a:lnTo>
                    <a:lnTo>
                      <a:pt x="710" y="394"/>
                    </a:lnTo>
                    <a:lnTo>
                      <a:pt x="710" y="388"/>
                    </a:lnTo>
                    <a:lnTo>
                      <a:pt x="710" y="382"/>
                    </a:lnTo>
                    <a:lnTo>
                      <a:pt x="716" y="382"/>
                    </a:lnTo>
                    <a:lnTo>
                      <a:pt x="716" y="376"/>
                    </a:lnTo>
                    <a:lnTo>
                      <a:pt x="716" y="370"/>
                    </a:lnTo>
                    <a:lnTo>
                      <a:pt x="722" y="364"/>
                    </a:lnTo>
                    <a:lnTo>
                      <a:pt x="722" y="358"/>
                    </a:lnTo>
                    <a:lnTo>
                      <a:pt x="722" y="352"/>
                    </a:lnTo>
                    <a:lnTo>
                      <a:pt x="728" y="346"/>
                    </a:lnTo>
                    <a:lnTo>
                      <a:pt x="728" y="340"/>
                    </a:lnTo>
                    <a:lnTo>
                      <a:pt x="728" y="334"/>
                    </a:lnTo>
                    <a:lnTo>
                      <a:pt x="734" y="328"/>
                    </a:lnTo>
                    <a:lnTo>
                      <a:pt x="734" y="322"/>
                    </a:lnTo>
                    <a:lnTo>
                      <a:pt x="734" y="316"/>
                    </a:lnTo>
                    <a:lnTo>
                      <a:pt x="740" y="316"/>
                    </a:lnTo>
                    <a:lnTo>
                      <a:pt x="740" y="310"/>
                    </a:lnTo>
                    <a:lnTo>
                      <a:pt x="746" y="304"/>
                    </a:lnTo>
                    <a:lnTo>
                      <a:pt x="752" y="304"/>
                    </a:lnTo>
                    <a:lnTo>
                      <a:pt x="752" y="310"/>
                    </a:lnTo>
                    <a:lnTo>
                      <a:pt x="758" y="310"/>
                    </a:lnTo>
                    <a:lnTo>
                      <a:pt x="758" y="316"/>
                    </a:lnTo>
                    <a:lnTo>
                      <a:pt x="758" y="322"/>
                    </a:lnTo>
                    <a:lnTo>
                      <a:pt x="764" y="322"/>
                    </a:lnTo>
                    <a:lnTo>
                      <a:pt x="764" y="328"/>
                    </a:lnTo>
                    <a:lnTo>
                      <a:pt x="764" y="334"/>
                    </a:lnTo>
                    <a:lnTo>
                      <a:pt x="770" y="340"/>
                    </a:lnTo>
                    <a:lnTo>
                      <a:pt x="770" y="346"/>
                    </a:lnTo>
                    <a:lnTo>
                      <a:pt x="770" y="352"/>
                    </a:lnTo>
                    <a:lnTo>
                      <a:pt x="776" y="358"/>
                    </a:lnTo>
                    <a:lnTo>
                      <a:pt x="776" y="364"/>
                    </a:lnTo>
                    <a:lnTo>
                      <a:pt x="776" y="370"/>
                    </a:lnTo>
                    <a:lnTo>
                      <a:pt x="776" y="376"/>
                    </a:lnTo>
                    <a:lnTo>
                      <a:pt x="782" y="376"/>
                    </a:lnTo>
                    <a:lnTo>
                      <a:pt x="782" y="382"/>
                    </a:lnTo>
                    <a:lnTo>
                      <a:pt x="782" y="388"/>
                    </a:lnTo>
                    <a:lnTo>
                      <a:pt x="782" y="394"/>
                    </a:lnTo>
                    <a:lnTo>
                      <a:pt x="788" y="394"/>
                    </a:lnTo>
                    <a:lnTo>
                      <a:pt x="788" y="400"/>
                    </a:lnTo>
                    <a:lnTo>
                      <a:pt x="788" y="406"/>
                    </a:lnTo>
                    <a:lnTo>
                      <a:pt x="793" y="412"/>
                    </a:lnTo>
                    <a:lnTo>
                      <a:pt x="793" y="418"/>
                    </a:lnTo>
                    <a:lnTo>
                      <a:pt x="793" y="424"/>
                    </a:lnTo>
                    <a:lnTo>
                      <a:pt x="793" y="430"/>
                    </a:lnTo>
                    <a:lnTo>
                      <a:pt x="799" y="430"/>
                    </a:lnTo>
                    <a:lnTo>
                      <a:pt x="799" y="436"/>
                    </a:lnTo>
                    <a:lnTo>
                      <a:pt x="799" y="442"/>
                    </a:lnTo>
                    <a:lnTo>
                      <a:pt x="805" y="442"/>
                    </a:lnTo>
                    <a:lnTo>
                      <a:pt x="805" y="448"/>
                    </a:lnTo>
                    <a:lnTo>
                      <a:pt x="805" y="454"/>
                    </a:lnTo>
                    <a:lnTo>
                      <a:pt x="811" y="454"/>
                    </a:lnTo>
                    <a:lnTo>
                      <a:pt x="811" y="460"/>
                    </a:lnTo>
                    <a:lnTo>
                      <a:pt x="817" y="460"/>
                    </a:lnTo>
                    <a:lnTo>
                      <a:pt x="817" y="466"/>
                    </a:lnTo>
                    <a:lnTo>
                      <a:pt x="823" y="466"/>
                    </a:lnTo>
                    <a:lnTo>
                      <a:pt x="823" y="472"/>
                    </a:lnTo>
                    <a:lnTo>
                      <a:pt x="829" y="472"/>
                    </a:lnTo>
                    <a:lnTo>
                      <a:pt x="829" y="478"/>
                    </a:lnTo>
                    <a:lnTo>
                      <a:pt x="835" y="478"/>
                    </a:lnTo>
                    <a:lnTo>
                      <a:pt x="835" y="484"/>
                    </a:lnTo>
                    <a:lnTo>
                      <a:pt x="841" y="484"/>
                    </a:lnTo>
                    <a:lnTo>
                      <a:pt x="841" y="490"/>
                    </a:lnTo>
                    <a:lnTo>
                      <a:pt x="847" y="490"/>
                    </a:lnTo>
                    <a:lnTo>
                      <a:pt x="847" y="496"/>
                    </a:lnTo>
                    <a:lnTo>
                      <a:pt x="853" y="496"/>
                    </a:lnTo>
                    <a:lnTo>
                      <a:pt x="853" y="501"/>
                    </a:lnTo>
                    <a:lnTo>
                      <a:pt x="859" y="501"/>
                    </a:lnTo>
                    <a:lnTo>
                      <a:pt x="859" y="507"/>
                    </a:lnTo>
                    <a:lnTo>
                      <a:pt x="865" y="507"/>
                    </a:lnTo>
                    <a:lnTo>
                      <a:pt x="865" y="513"/>
                    </a:lnTo>
                    <a:lnTo>
                      <a:pt x="871" y="513"/>
                    </a:lnTo>
                    <a:lnTo>
                      <a:pt x="871" y="519"/>
                    </a:lnTo>
                    <a:lnTo>
                      <a:pt x="877" y="519"/>
                    </a:lnTo>
                    <a:lnTo>
                      <a:pt x="877" y="525"/>
                    </a:lnTo>
                    <a:lnTo>
                      <a:pt x="883" y="525"/>
                    </a:lnTo>
                    <a:lnTo>
                      <a:pt x="889" y="525"/>
                    </a:lnTo>
                    <a:lnTo>
                      <a:pt x="889" y="531"/>
                    </a:lnTo>
                    <a:lnTo>
                      <a:pt x="895" y="531"/>
                    </a:lnTo>
                    <a:lnTo>
                      <a:pt x="895" y="537"/>
                    </a:lnTo>
                    <a:lnTo>
                      <a:pt x="901" y="537"/>
                    </a:lnTo>
                    <a:lnTo>
                      <a:pt x="901" y="543"/>
                    </a:lnTo>
                    <a:lnTo>
                      <a:pt x="907" y="543"/>
                    </a:lnTo>
                    <a:lnTo>
                      <a:pt x="907" y="549"/>
                    </a:lnTo>
                    <a:lnTo>
                      <a:pt x="913" y="549"/>
                    </a:lnTo>
                    <a:lnTo>
                      <a:pt x="919" y="549"/>
                    </a:lnTo>
                    <a:lnTo>
                      <a:pt x="919" y="555"/>
                    </a:lnTo>
                    <a:lnTo>
                      <a:pt x="925" y="555"/>
                    </a:lnTo>
                    <a:lnTo>
                      <a:pt x="925" y="561"/>
                    </a:lnTo>
                    <a:lnTo>
                      <a:pt x="931" y="561"/>
                    </a:lnTo>
                    <a:lnTo>
                      <a:pt x="937" y="567"/>
                    </a:lnTo>
                    <a:lnTo>
                      <a:pt x="943" y="567"/>
                    </a:lnTo>
                    <a:lnTo>
                      <a:pt x="943" y="573"/>
                    </a:lnTo>
                    <a:lnTo>
                      <a:pt x="949" y="573"/>
                    </a:lnTo>
                    <a:lnTo>
                      <a:pt x="955" y="573"/>
                    </a:lnTo>
                    <a:lnTo>
                      <a:pt x="955" y="579"/>
                    </a:lnTo>
                    <a:lnTo>
                      <a:pt x="961" y="579"/>
                    </a:lnTo>
                    <a:lnTo>
                      <a:pt x="967" y="585"/>
                    </a:lnTo>
                    <a:lnTo>
                      <a:pt x="973" y="585"/>
                    </a:lnTo>
                    <a:lnTo>
                      <a:pt x="973" y="591"/>
                    </a:lnTo>
                    <a:lnTo>
                      <a:pt x="979" y="591"/>
                    </a:lnTo>
                    <a:lnTo>
                      <a:pt x="984" y="591"/>
                    </a:lnTo>
                    <a:lnTo>
                      <a:pt x="984" y="597"/>
                    </a:lnTo>
                    <a:lnTo>
                      <a:pt x="990" y="597"/>
                    </a:lnTo>
                    <a:lnTo>
                      <a:pt x="996" y="597"/>
                    </a:lnTo>
                    <a:lnTo>
                      <a:pt x="996" y="603"/>
                    </a:lnTo>
                    <a:lnTo>
                      <a:pt x="1002" y="603"/>
                    </a:lnTo>
                    <a:lnTo>
                      <a:pt x="1008" y="603"/>
                    </a:lnTo>
                    <a:lnTo>
                      <a:pt x="1008" y="609"/>
                    </a:lnTo>
                    <a:lnTo>
                      <a:pt x="1014" y="609"/>
                    </a:lnTo>
                    <a:lnTo>
                      <a:pt x="1020" y="609"/>
                    </a:lnTo>
                    <a:lnTo>
                      <a:pt x="1020" y="615"/>
                    </a:lnTo>
                    <a:lnTo>
                      <a:pt x="1026" y="615"/>
                    </a:lnTo>
                    <a:lnTo>
                      <a:pt x="1032" y="615"/>
                    </a:lnTo>
                    <a:lnTo>
                      <a:pt x="1038" y="615"/>
                    </a:lnTo>
                    <a:lnTo>
                      <a:pt x="1038" y="621"/>
                    </a:lnTo>
                    <a:lnTo>
                      <a:pt x="1044" y="621"/>
                    </a:lnTo>
                    <a:lnTo>
                      <a:pt x="1050" y="621"/>
                    </a:lnTo>
                    <a:lnTo>
                      <a:pt x="1056" y="621"/>
                    </a:lnTo>
                    <a:lnTo>
                      <a:pt x="1056" y="627"/>
                    </a:lnTo>
                    <a:lnTo>
                      <a:pt x="1062" y="627"/>
                    </a:lnTo>
                    <a:lnTo>
                      <a:pt x="1068" y="627"/>
                    </a:lnTo>
                    <a:lnTo>
                      <a:pt x="1074" y="627"/>
                    </a:lnTo>
                    <a:lnTo>
                      <a:pt x="1080" y="627"/>
                    </a:lnTo>
                    <a:lnTo>
                      <a:pt x="1080" y="633"/>
                    </a:lnTo>
                    <a:lnTo>
                      <a:pt x="1086" y="633"/>
                    </a:lnTo>
                    <a:lnTo>
                      <a:pt x="1092" y="633"/>
                    </a:lnTo>
                    <a:lnTo>
                      <a:pt x="1098" y="633"/>
                    </a:lnTo>
                    <a:lnTo>
                      <a:pt x="1104" y="633"/>
                    </a:lnTo>
                    <a:lnTo>
                      <a:pt x="1110" y="633"/>
                    </a:lnTo>
                    <a:lnTo>
                      <a:pt x="1116" y="633"/>
                    </a:lnTo>
                    <a:lnTo>
                      <a:pt x="1116" y="639"/>
                    </a:lnTo>
                    <a:lnTo>
                      <a:pt x="1122" y="639"/>
                    </a:lnTo>
                    <a:lnTo>
                      <a:pt x="1128" y="639"/>
                    </a:lnTo>
                    <a:lnTo>
                      <a:pt x="1134" y="639"/>
                    </a:lnTo>
                    <a:lnTo>
                      <a:pt x="1140" y="639"/>
                    </a:lnTo>
                    <a:lnTo>
                      <a:pt x="1146" y="639"/>
                    </a:lnTo>
                    <a:lnTo>
                      <a:pt x="1152" y="639"/>
                    </a:lnTo>
                    <a:lnTo>
                      <a:pt x="1158" y="639"/>
                    </a:lnTo>
                    <a:lnTo>
                      <a:pt x="1164" y="639"/>
                    </a:lnTo>
                    <a:lnTo>
                      <a:pt x="1170" y="639"/>
                    </a:lnTo>
                    <a:lnTo>
                      <a:pt x="1176" y="639"/>
                    </a:lnTo>
                    <a:lnTo>
                      <a:pt x="1181" y="639"/>
                    </a:lnTo>
                    <a:lnTo>
                      <a:pt x="1187" y="639"/>
                    </a:lnTo>
                    <a:lnTo>
                      <a:pt x="1187" y="633"/>
                    </a:lnTo>
                    <a:lnTo>
                      <a:pt x="1193" y="633"/>
                    </a:lnTo>
                    <a:lnTo>
                      <a:pt x="1199" y="633"/>
                    </a:lnTo>
                    <a:lnTo>
                      <a:pt x="1205" y="633"/>
                    </a:lnTo>
                    <a:lnTo>
                      <a:pt x="1211" y="633"/>
                    </a:lnTo>
                    <a:lnTo>
                      <a:pt x="1217" y="633"/>
                    </a:lnTo>
                    <a:lnTo>
                      <a:pt x="1223" y="633"/>
                    </a:lnTo>
                    <a:lnTo>
                      <a:pt x="1223" y="627"/>
                    </a:lnTo>
                    <a:lnTo>
                      <a:pt x="1229" y="627"/>
                    </a:lnTo>
                    <a:lnTo>
                      <a:pt x="1235" y="627"/>
                    </a:lnTo>
                    <a:lnTo>
                      <a:pt x="1241" y="627"/>
                    </a:lnTo>
                    <a:lnTo>
                      <a:pt x="1247" y="627"/>
                    </a:lnTo>
                    <a:lnTo>
                      <a:pt x="1247" y="621"/>
                    </a:lnTo>
                    <a:lnTo>
                      <a:pt x="1253" y="621"/>
                    </a:lnTo>
                    <a:lnTo>
                      <a:pt x="1259" y="621"/>
                    </a:lnTo>
                    <a:lnTo>
                      <a:pt x="1265" y="621"/>
                    </a:lnTo>
                    <a:lnTo>
                      <a:pt x="1265" y="615"/>
                    </a:lnTo>
                    <a:lnTo>
                      <a:pt x="1271" y="615"/>
                    </a:lnTo>
                    <a:lnTo>
                      <a:pt x="1277" y="615"/>
                    </a:lnTo>
                    <a:lnTo>
                      <a:pt x="1283" y="615"/>
                    </a:lnTo>
                    <a:lnTo>
                      <a:pt x="1283" y="609"/>
                    </a:lnTo>
                    <a:lnTo>
                      <a:pt x="1289" y="609"/>
                    </a:lnTo>
                    <a:lnTo>
                      <a:pt x="1295" y="609"/>
                    </a:lnTo>
                    <a:lnTo>
                      <a:pt x="1295" y="603"/>
                    </a:lnTo>
                    <a:lnTo>
                      <a:pt x="1301" y="603"/>
                    </a:lnTo>
                    <a:lnTo>
                      <a:pt x="1307" y="603"/>
                    </a:lnTo>
                    <a:lnTo>
                      <a:pt x="1307" y="597"/>
                    </a:lnTo>
                    <a:lnTo>
                      <a:pt x="1313" y="597"/>
                    </a:lnTo>
                    <a:lnTo>
                      <a:pt x="1319" y="597"/>
                    </a:lnTo>
                    <a:lnTo>
                      <a:pt x="1319" y="591"/>
                    </a:lnTo>
                    <a:lnTo>
                      <a:pt x="1325" y="591"/>
                    </a:lnTo>
                    <a:lnTo>
                      <a:pt x="1331" y="591"/>
                    </a:lnTo>
                    <a:lnTo>
                      <a:pt x="1331" y="585"/>
                    </a:lnTo>
                    <a:lnTo>
                      <a:pt x="1337" y="585"/>
                    </a:lnTo>
                    <a:lnTo>
                      <a:pt x="1343" y="585"/>
                    </a:lnTo>
                    <a:lnTo>
                      <a:pt x="1343" y="579"/>
                    </a:lnTo>
                    <a:lnTo>
                      <a:pt x="1349" y="579"/>
                    </a:lnTo>
                    <a:lnTo>
                      <a:pt x="1349" y="573"/>
                    </a:lnTo>
                    <a:lnTo>
                      <a:pt x="1355" y="573"/>
                    </a:lnTo>
                    <a:lnTo>
                      <a:pt x="1361" y="573"/>
                    </a:lnTo>
                    <a:lnTo>
                      <a:pt x="1361" y="567"/>
                    </a:lnTo>
                    <a:lnTo>
                      <a:pt x="1367" y="567"/>
                    </a:lnTo>
                    <a:lnTo>
                      <a:pt x="1372" y="561"/>
                    </a:lnTo>
                    <a:lnTo>
                      <a:pt x="1378" y="561"/>
                    </a:lnTo>
                    <a:lnTo>
                      <a:pt x="1378" y="555"/>
                    </a:lnTo>
                    <a:lnTo>
                      <a:pt x="1384" y="555"/>
                    </a:lnTo>
                    <a:lnTo>
                      <a:pt x="1384" y="549"/>
                    </a:lnTo>
                    <a:lnTo>
                      <a:pt x="1390" y="549"/>
                    </a:lnTo>
                    <a:lnTo>
                      <a:pt x="1396" y="549"/>
                    </a:lnTo>
                    <a:lnTo>
                      <a:pt x="1396" y="543"/>
                    </a:lnTo>
                    <a:lnTo>
                      <a:pt x="1402" y="543"/>
                    </a:lnTo>
                    <a:lnTo>
                      <a:pt x="1402" y="537"/>
                    </a:lnTo>
                    <a:lnTo>
                      <a:pt x="1408" y="537"/>
                    </a:lnTo>
                    <a:lnTo>
                      <a:pt x="1408" y="531"/>
                    </a:lnTo>
                    <a:lnTo>
                      <a:pt x="1414" y="531"/>
                    </a:lnTo>
                    <a:lnTo>
                      <a:pt x="1420" y="525"/>
                    </a:lnTo>
                    <a:lnTo>
                      <a:pt x="1426" y="525"/>
                    </a:lnTo>
                    <a:lnTo>
                      <a:pt x="1426" y="519"/>
                    </a:lnTo>
                    <a:lnTo>
                      <a:pt x="1432" y="519"/>
                    </a:lnTo>
                    <a:lnTo>
                      <a:pt x="1432" y="513"/>
                    </a:lnTo>
                    <a:lnTo>
                      <a:pt x="1438" y="513"/>
                    </a:lnTo>
                    <a:lnTo>
                      <a:pt x="1438" y="507"/>
                    </a:lnTo>
                    <a:lnTo>
                      <a:pt x="1444" y="507"/>
                    </a:lnTo>
                    <a:lnTo>
                      <a:pt x="1444" y="501"/>
                    </a:lnTo>
                    <a:lnTo>
                      <a:pt x="1450" y="501"/>
                    </a:lnTo>
                    <a:lnTo>
                      <a:pt x="1450" y="496"/>
                    </a:lnTo>
                    <a:lnTo>
                      <a:pt x="1456" y="496"/>
                    </a:lnTo>
                    <a:lnTo>
                      <a:pt x="1456" y="490"/>
                    </a:lnTo>
                    <a:lnTo>
                      <a:pt x="1462" y="490"/>
                    </a:lnTo>
                    <a:lnTo>
                      <a:pt x="1462" y="484"/>
                    </a:lnTo>
                    <a:lnTo>
                      <a:pt x="1468" y="484"/>
                    </a:lnTo>
                    <a:lnTo>
                      <a:pt x="1468" y="478"/>
                    </a:lnTo>
                    <a:lnTo>
                      <a:pt x="1474" y="478"/>
                    </a:lnTo>
                    <a:lnTo>
                      <a:pt x="1474" y="472"/>
                    </a:lnTo>
                    <a:lnTo>
                      <a:pt x="1480" y="472"/>
                    </a:lnTo>
                    <a:lnTo>
                      <a:pt x="1480" y="466"/>
                    </a:lnTo>
                    <a:lnTo>
                      <a:pt x="1486" y="466"/>
                    </a:lnTo>
                    <a:lnTo>
                      <a:pt x="1486" y="460"/>
                    </a:lnTo>
                    <a:lnTo>
                      <a:pt x="1492" y="460"/>
                    </a:lnTo>
                    <a:lnTo>
                      <a:pt x="1492" y="454"/>
                    </a:lnTo>
                    <a:lnTo>
                      <a:pt x="1492" y="448"/>
                    </a:lnTo>
                    <a:lnTo>
                      <a:pt x="1498" y="448"/>
                    </a:lnTo>
                    <a:lnTo>
                      <a:pt x="1498" y="442"/>
                    </a:lnTo>
                    <a:lnTo>
                      <a:pt x="1498" y="436"/>
                    </a:lnTo>
                    <a:lnTo>
                      <a:pt x="1498" y="430"/>
                    </a:lnTo>
                    <a:lnTo>
                      <a:pt x="1504" y="424"/>
                    </a:lnTo>
                    <a:lnTo>
                      <a:pt x="1504" y="418"/>
                    </a:lnTo>
                    <a:lnTo>
                      <a:pt x="1504" y="412"/>
                    </a:lnTo>
                    <a:lnTo>
                      <a:pt x="1504" y="406"/>
                    </a:lnTo>
                    <a:lnTo>
                      <a:pt x="1504" y="400"/>
                    </a:lnTo>
                    <a:lnTo>
                      <a:pt x="1510" y="394"/>
                    </a:lnTo>
                    <a:lnTo>
                      <a:pt x="1510" y="388"/>
                    </a:lnTo>
                    <a:lnTo>
                      <a:pt x="1510" y="376"/>
                    </a:lnTo>
                    <a:lnTo>
                      <a:pt x="1510" y="370"/>
                    </a:lnTo>
                    <a:lnTo>
                      <a:pt x="1510" y="364"/>
                    </a:lnTo>
                    <a:lnTo>
                      <a:pt x="1516" y="352"/>
                    </a:lnTo>
                    <a:lnTo>
                      <a:pt x="1516" y="346"/>
                    </a:lnTo>
                    <a:lnTo>
                      <a:pt x="1516" y="334"/>
                    </a:lnTo>
                    <a:lnTo>
                      <a:pt x="1516" y="328"/>
                    </a:lnTo>
                    <a:lnTo>
                      <a:pt x="1516" y="316"/>
                    </a:lnTo>
                    <a:lnTo>
                      <a:pt x="1516" y="310"/>
                    </a:lnTo>
                    <a:lnTo>
                      <a:pt x="1522" y="298"/>
                    </a:lnTo>
                    <a:lnTo>
                      <a:pt x="1522" y="287"/>
                    </a:lnTo>
                    <a:lnTo>
                      <a:pt x="1522" y="281"/>
                    </a:lnTo>
                    <a:lnTo>
                      <a:pt x="1522" y="269"/>
                    </a:lnTo>
                    <a:lnTo>
                      <a:pt x="1522" y="263"/>
                    </a:lnTo>
                    <a:lnTo>
                      <a:pt x="1528" y="251"/>
                    </a:lnTo>
                    <a:lnTo>
                      <a:pt x="1528" y="239"/>
                    </a:lnTo>
                    <a:lnTo>
                      <a:pt x="1528" y="227"/>
                    </a:lnTo>
                    <a:lnTo>
                      <a:pt x="1528" y="221"/>
                    </a:lnTo>
                    <a:lnTo>
                      <a:pt x="1528" y="197"/>
                    </a:lnTo>
                    <a:lnTo>
                      <a:pt x="1534" y="185"/>
                    </a:lnTo>
                    <a:lnTo>
                      <a:pt x="1534" y="173"/>
                    </a:lnTo>
                    <a:lnTo>
                      <a:pt x="1534" y="167"/>
                    </a:lnTo>
                    <a:lnTo>
                      <a:pt x="1534" y="155"/>
                    </a:lnTo>
                    <a:lnTo>
                      <a:pt x="1534" y="143"/>
                    </a:lnTo>
                    <a:lnTo>
                      <a:pt x="1540" y="131"/>
                    </a:lnTo>
                    <a:lnTo>
                      <a:pt x="1540" y="119"/>
                    </a:lnTo>
                    <a:lnTo>
                      <a:pt x="1540" y="107"/>
                    </a:lnTo>
                    <a:lnTo>
                      <a:pt x="1540" y="95"/>
                    </a:lnTo>
                    <a:lnTo>
                      <a:pt x="1540" y="90"/>
                    </a:lnTo>
                    <a:lnTo>
                      <a:pt x="1540" y="78"/>
                    </a:lnTo>
                    <a:lnTo>
                      <a:pt x="1546" y="72"/>
                    </a:lnTo>
                    <a:lnTo>
                      <a:pt x="1546" y="60"/>
                    </a:lnTo>
                    <a:lnTo>
                      <a:pt x="1546" y="54"/>
                    </a:lnTo>
                    <a:lnTo>
                      <a:pt x="1546" y="48"/>
                    </a:lnTo>
                    <a:lnTo>
                      <a:pt x="1546" y="36"/>
                    </a:lnTo>
                    <a:lnTo>
                      <a:pt x="1552" y="30"/>
                    </a:lnTo>
                    <a:lnTo>
                      <a:pt x="1552" y="24"/>
                    </a:lnTo>
                    <a:lnTo>
                      <a:pt x="1552" y="18"/>
                    </a:lnTo>
                    <a:lnTo>
                      <a:pt x="1552" y="12"/>
                    </a:lnTo>
                    <a:lnTo>
                      <a:pt x="1558" y="6"/>
                    </a:lnTo>
                    <a:lnTo>
                      <a:pt x="1558" y="0"/>
                    </a:lnTo>
                    <a:lnTo>
                      <a:pt x="1563" y="6"/>
                    </a:lnTo>
                    <a:lnTo>
                      <a:pt x="1563" y="12"/>
                    </a:lnTo>
                    <a:lnTo>
                      <a:pt x="1569" y="12"/>
                    </a:lnTo>
                    <a:lnTo>
                      <a:pt x="1569" y="18"/>
                    </a:lnTo>
                    <a:lnTo>
                      <a:pt x="1575" y="18"/>
                    </a:lnTo>
                    <a:lnTo>
                      <a:pt x="1575" y="24"/>
                    </a:lnTo>
                    <a:lnTo>
                      <a:pt x="1575" y="30"/>
                    </a:lnTo>
                    <a:lnTo>
                      <a:pt x="1581" y="30"/>
                    </a:lnTo>
                    <a:lnTo>
                      <a:pt x="1581" y="36"/>
                    </a:lnTo>
                    <a:lnTo>
                      <a:pt x="1587" y="36"/>
                    </a:lnTo>
                    <a:lnTo>
                      <a:pt x="1587" y="42"/>
                    </a:lnTo>
                    <a:lnTo>
                      <a:pt x="1593" y="48"/>
                    </a:lnTo>
                    <a:lnTo>
                      <a:pt x="1593" y="54"/>
                    </a:lnTo>
                    <a:lnTo>
                      <a:pt x="1599" y="54"/>
                    </a:lnTo>
                    <a:lnTo>
                      <a:pt x="1599" y="60"/>
                    </a:lnTo>
                    <a:lnTo>
                      <a:pt x="1605" y="66"/>
                    </a:lnTo>
                    <a:lnTo>
                      <a:pt x="1605" y="72"/>
                    </a:lnTo>
                    <a:lnTo>
                      <a:pt x="1611" y="72"/>
                    </a:lnTo>
                    <a:lnTo>
                      <a:pt x="1611" y="78"/>
                    </a:lnTo>
                    <a:lnTo>
                      <a:pt x="1617" y="78"/>
                    </a:lnTo>
                    <a:lnTo>
                      <a:pt x="1617" y="84"/>
                    </a:lnTo>
                    <a:lnTo>
                      <a:pt x="1623" y="90"/>
                    </a:lnTo>
                    <a:lnTo>
                      <a:pt x="1623" y="95"/>
                    </a:lnTo>
                    <a:lnTo>
                      <a:pt x="1629" y="95"/>
                    </a:lnTo>
                    <a:lnTo>
                      <a:pt x="1629" y="101"/>
                    </a:lnTo>
                    <a:lnTo>
                      <a:pt x="1635" y="101"/>
                    </a:lnTo>
                    <a:lnTo>
                      <a:pt x="1635" y="107"/>
                    </a:lnTo>
                    <a:lnTo>
                      <a:pt x="1641" y="113"/>
                    </a:lnTo>
                    <a:lnTo>
                      <a:pt x="1641" y="119"/>
                    </a:lnTo>
                    <a:lnTo>
                      <a:pt x="1647" y="119"/>
                    </a:lnTo>
                    <a:lnTo>
                      <a:pt x="1647" y="125"/>
                    </a:lnTo>
                    <a:lnTo>
                      <a:pt x="1653" y="125"/>
                    </a:lnTo>
                    <a:lnTo>
                      <a:pt x="1653" y="131"/>
                    </a:lnTo>
                    <a:lnTo>
                      <a:pt x="1659" y="137"/>
                    </a:lnTo>
                    <a:lnTo>
                      <a:pt x="1665" y="143"/>
                    </a:lnTo>
                    <a:lnTo>
                      <a:pt x="1665" y="149"/>
                    </a:lnTo>
                    <a:lnTo>
                      <a:pt x="1671" y="149"/>
                    </a:lnTo>
                    <a:lnTo>
                      <a:pt x="1671" y="155"/>
                    </a:lnTo>
                    <a:lnTo>
                      <a:pt x="1677" y="155"/>
                    </a:lnTo>
                    <a:lnTo>
                      <a:pt x="1677" y="161"/>
                    </a:lnTo>
                    <a:lnTo>
                      <a:pt x="1683" y="167"/>
                    </a:lnTo>
                    <a:lnTo>
                      <a:pt x="1683" y="173"/>
                    </a:lnTo>
                    <a:lnTo>
                      <a:pt x="1689" y="173"/>
                    </a:lnTo>
                    <a:lnTo>
                      <a:pt x="1689" y="179"/>
                    </a:lnTo>
                    <a:lnTo>
                      <a:pt x="1695" y="185"/>
                    </a:lnTo>
                    <a:lnTo>
                      <a:pt x="1695" y="191"/>
                    </a:lnTo>
                    <a:lnTo>
                      <a:pt x="1695" y="197"/>
                    </a:lnTo>
                    <a:lnTo>
                      <a:pt x="1695" y="203"/>
                    </a:lnTo>
                    <a:lnTo>
                      <a:pt x="1701" y="209"/>
                    </a:lnTo>
                    <a:lnTo>
                      <a:pt x="1701" y="215"/>
                    </a:lnTo>
                    <a:lnTo>
                      <a:pt x="1701" y="221"/>
                    </a:lnTo>
                    <a:lnTo>
                      <a:pt x="1701" y="227"/>
                    </a:lnTo>
                    <a:lnTo>
                      <a:pt x="1701" y="233"/>
                    </a:lnTo>
                    <a:lnTo>
                      <a:pt x="1707" y="239"/>
                    </a:lnTo>
                    <a:lnTo>
                      <a:pt x="1707" y="245"/>
                    </a:lnTo>
                    <a:lnTo>
                      <a:pt x="1707" y="251"/>
                    </a:lnTo>
                    <a:lnTo>
                      <a:pt x="1707" y="257"/>
                    </a:lnTo>
                    <a:lnTo>
                      <a:pt x="1707" y="269"/>
                    </a:lnTo>
                    <a:lnTo>
                      <a:pt x="1707" y="275"/>
                    </a:lnTo>
                    <a:lnTo>
                      <a:pt x="1713" y="281"/>
                    </a:lnTo>
                    <a:lnTo>
                      <a:pt x="1713" y="287"/>
                    </a:lnTo>
                    <a:lnTo>
                      <a:pt x="1713" y="298"/>
                    </a:lnTo>
                    <a:lnTo>
                      <a:pt x="1713" y="304"/>
                    </a:lnTo>
                    <a:lnTo>
                      <a:pt x="1713" y="310"/>
                    </a:lnTo>
                    <a:lnTo>
                      <a:pt x="1719" y="316"/>
                    </a:lnTo>
                    <a:lnTo>
                      <a:pt x="1719" y="322"/>
                    </a:lnTo>
                    <a:lnTo>
                      <a:pt x="1719" y="334"/>
                    </a:lnTo>
                    <a:lnTo>
                      <a:pt x="1719" y="340"/>
                    </a:lnTo>
                    <a:lnTo>
                      <a:pt x="1719" y="352"/>
                    </a:lnTo>
                    <a:lnTo>
                      <a:pt x="1725" y="358"/>
                    </a:lnTo>
                    <a:lnTo>
                      <a:pt x="1725" y="364"/>
                    </a:lnTo>
                    <a:lnTo>
                      <a:pt x="1725" y="370"/>
                    </a:lnTo>
                    <a:lnTo>
                      <a:pt x="1725" y="382"/>
                    </a:lnTo>
                    <a:lnTo>
                      <a:pt x="1725" y="388"/>
                    </a:lnTo>
                    <a:lnTo>
                      <a:pt x="1731" y="394"/>
                    </a:lnTo>
                    <a:lnTo>
                      <a:pt x="1731" y="400"/>
                    </a:lnTo>
                    <a:lnTo>
                      <a:pt x="1731" y="406"/>
                    </a:lnTo>
                    <a:lnTo>
                      <a:pt x="1731" y="412"/>
                    </a:lnTo>
                    <a:lnTo>
                      <a:pt x="1731" y="418"/>
                    </a:lnTo>
                    <a:lnTo>
                      <a:pt x="1731" y="424"/>
                    </a:lnTo>
                    <a:lnTo>
                      <a:pt x="1737" y="430"/>
                    </a:lnTo>
                    <a:lnTo>
                      <a:pt x="1737" y="436"/>
                    </a:lnTo>
                    <a:lnTo>
                      <a:pt x="1737" y="442"/>
                    </a:lnTo>
                    <a:lnTo>
                      <a:pt x="1737" y="448"/>
                    </a:lnTo>
                    <a:lnTo>
                      <a:pt x="1737" y="454"/>
                    </a:lnTo>
                    <a:lnTo>
                      <a:pt x="1743" y="454"/>
                    </a:lnTo>
                    <a:lnTo>
                      <a:pt x="1743" y="460"/>
                    </a:lnTo>
                    <a:lnTo>
                      <a:pt x="1743" y="466"/>
                    </a:lnTo>
                    <a:lnTo>
                      <a:pt x="1743" y="472"/>
                    </a:lnTo>
                    <a:lnTo>
                      <a:pt x="1743" y="478"/>
                    </a:lnTo>
                    <a:lnTo>
                      <a:pt x="1749" y="478"/>
                    </a:lnTo>
                    <a:lnTo>
                      <a:pt x="1749" y="484"/>
                    </a:lnTo>
                    <a:lnTo>
                      <a:pt x="1749" y="490"/>
                    </a:lnTo>
                    <a:lnTo>
                      <a:pt x="1749" y="496"/>
                    </a:lnTo>
                    <a:lnTo>
                      <a:pt x="1754" y="496"/>
                    </a:lnTo>
                    <a:lnTo>
                      <a:pt x="1754" y="501"/>
                    </a:lnTo>
                    <a:lnTo>
                      <a:pt x="1760" y="501"/>
                    </a:lnTo>
                    <a:lnTo>
                      <a:pt x="1760" y="507"/>
                    </a:lnTo>
                    <a:lnTo>
                      <a:pt x="1766" y="513"/>
                    </a:lnTo>
                    <a:lnTo>
                      <a:pt x="1772" y="513"/>
                    </a:lnTo>
                    <a:lnTo>
                      <a:pt x="1772" y="519"/>
                    </a:lnTo>
                    <a:lnTo>
                      <a:pt x="1778" y="519"/>
                    </a:lnTo>
                    <a:lnTo>
                      <a:pt x="1778" y="525"/>
                    </a:lnTo>
                    <a:lnTo>
                      <a:pt x="1784" y="525"/>
                    </a:lnTo>
                    <a:lnTo>
                      <a:pt x="1784" y="531"/>
                    </a:lnTo>
                    <a:lnTo>
                      <a:pt x="1790" y="531"/>
                    </a:lnTo>
                    <a:lnTo>
                      <a:pt x="1790" y="537"/>
                    </a:lnTo>
                    <a:lnTo>
                      <a:pt x="1796" y="537"/>
                    </a:lnTo>
                    <a:lnTo>
                      <a:pt x="1802" y="543"/>
                    </a:lnTo>
                    <a:lnTo>
                      <a:pt x="1808" y="543"/>
                    </a:lnTo>
                    <a:lnTo>
                      <a:pt x="1808" y="549"/>
                    </a:lnTo>
                    <a:lnTo>
                      <a:pt x="1814" y="549"/>
                    </a:lnTo>
                    <a:lnTo>
                      <a:pt x="1814" y="555"/>
                    </a:lnTo>
                    <a:lnTo>
                      <a:pt x="1820" y="555"/>
                    </a:lnTo>
                    <a:lnTo>
                      <a:pt x="1820" y="561"/>
                    </a:lnTo>
                    <a:lnTo>
                      <a:pt x="1826" y="561"/>
                    </a:lnTo>
                    <a:lnTo>
                      <a:pt x="1832" y="567"/>
                    </a:lnTo>
                    <a:lnTo>
                      <a:pt x="1838" y="567"/>
                    </a:lnTo>
                    <a:lnTo>
                      <a:pt x="1838" y="573"/>
                    </a:lnTo>
                    <a:lnTo>
                      <a:pt x="1844" y="573"/>
                    </a:lnTo>
                    <a:lnTo>
                      <a:pt x="1844" y="579"/>
                    </a:lnTo>
                    <a:lnTo>
                      <a:pt x="1850" y="579"/>
                    </a:lnTo>
                    <a:lnTo>
                      <a:pt x="1856" y="585"/>
                    </a:lnTo>
                    <a:lnTo>
                      <a:pt x="1862" y="585"/>
                    </a:lnTo>
                    <a:lnTo>
                      <a:pt x="1862" y="591"/>
                    </a:lnTo>
                    <a:lnTo>
                      <a:pt x="1868" y="591"/>
                    </a:lnTo>
                    <a:lnTo>
                      <a:pt x="1874" y="597"/>
                    </a:lnTo>
                    <a:lnTo>
                      <a:pt x="1880" y="597"/>
                    </a:lnTo>
                    <a:lnTo>
                      <a:pt x="1880" y="603"/>
                    </a:lnTo>
                    <a:lnTo>
                      <a:pt x="1886" y="603"/>
                    </a:lnTo>
                    <a:lnTo>
                      <a:pt x="1892" y="603"/>
                    </a:lnTo>
                    <a:lnTo>
                      <a:pt x="1892" y="609"/>
                    </a:lnTo>
                    <a:lnTo>
                      <a:pt x="1898" y="609"/>
                    </a:lnTo>
                    <a:lnTo>
                      <a:pt x="1904" y="615"/>
                    </a:lnTo>
                    <a:lnTo>
                      <a:pt x="1910" y="615"/>
                    </a:lnTo>
                    <a:lnTo>
                      <a:pt x="1910" y="621"/>
                    </a:lnTo>
                    <a:lnTo>
                      <a:pt x="1916" y="621"/>
                    </a:lnTo>
                    <a:lnTo>
                      <a:pt x="1922" y="621"/>
                    </a:lnTo>
                    <a:lnTo>
                      <a:pt x="1928" y="621"/>
                    </a:lnTo>
                    <a:lnTo>
                      <a:pt x="1928" y="627"/>
                    </a:lnTo>
                    <a:lnTo>
                      <a:pt x="1934" y="627"/>
                    </a:lnTo>
                    <a:lnTo>
                      <a:pt x="1940" y="627"/>
                    </a:lnTo>
                    <a:lnTo>
                      <a:pt x="1940" y="633"/>
                    </a:lnTo>
                    <a:lnTo>
                      <a:pt x="1945" y="633"/>
                    </a:lnTo>
                    <a:lnTo>
                      <a:pt x="1951" y="633"/>
                    </a:lnTo>
                    <a:lnTo>
                      <a:pt x="1957" y="633"/>
                    </a:lnTo>
                    <a:lnTo>
                      <a:pt x="1963" y="639"/>
                    </a:lnTo>
                    <a:lnTo>
                      <a:pt x="1969" y="639"/>
                    </a:lnTo>
                    <a:lnTo>
                      <a:pt x="1975" y="639"/>
                    </a:lnTo>
                    <a:lnTo>
                      <a:pt x="1981" y="639"/>
                    </a:lnTo>
                    <a:lnTo>
                      <a:pt x="1987" y="639"/>
                    </a:lnTo>
                    <a:lnTo>
                      <a:pt x="1993" y="639"/>
                    </a:lnTo>
                    <a:lnTo>
                      <a:pt x="1999" y="639"/>
                    </a:lnTo>
                    <a:lnTo>
                      <a:pt x="1999" y="645"/>
                    </a:lnTo>
                    <a:lnTo>
                      <a:pt x="2005" y="645"/>
                    </a:lnTo>
                    <a:lnTo>
                      <a:pt x="2011" y="645"/>
                    </a:lnTo>
                    <a:lnTo>
                      <a:pt x="2011" y="639"/>
                    </a:lnTo>
                    <a:lnTo>
                      <a:pt x="2017" y="639"/>
                    </a:lnTo>
                    <a:lnTo>
                      <a:pt x="2023" y="639"/>
                    </a:lnTo>
                    <a:lnTo>
                      <a:pt x="2029" y="639"/>
                    </a:lnTo>
                    <a:lnTo>
                      <a:pt x="2035" y="639"/>
                    </a:lnTo>
                    <a:lnTo>
                      <a:pt x="2041" y="639"/>
                    </a:lnTo>
                    <a:lnTo>
                      <a:pt x="2041" y="633"/>
                    </a:lnTo>
                    <a:lnTo>
                      <a:pt x="2047" y="633"/>
                    </a:lnTo>
                    <a:lnTo>
                      <a:pt x="2053" y="633"/>
                    </a:lnTo>
                    <a:lnTo>
                      <a:pt x="2059" y="633"/>
                    </a:lnTo>
                    <a:lnTo>
                      <a:pt x="2059" y="627"/>
                    </a:lnTo>
                    <a:lnTo>
                      <a:pt x="2065" y="627"/>
                    </a:lnTo>
                    <a:lnTo>
                      <a:pt x="2071" y="627"/>
                    </a:lnTo>
                    <a:lnTo>
                      <a:pt x="2071" y="621"/>
                    </a:lnTo>
                    <a:lnTo>
                      <a:pt x="2077" y="621"/>
                    </a:lnTo>
                    <a:lnTo>
                      <a:pt x="2083" y="621"/>
                    </a:lnTo>
                    <a:lnTo>
                      <a:pt x="2083" y="615"/>
                    </a:lnTo>
                    <a:lnTo>
                      <a:pt x="2089" y="615"/>
                    </a:lnTo>
                    <a:lnTo>
                      <a:pt x="2095" y="615"/>
                    </a:lnTo>
                    <a:lnTo>
                      <a:pt x="2101" y="615"/>
                    </a:lnTo>
                    <a:lnTo>
                      <a:pt x="2107" y="615"/>
                    </a:lnTo>
                    <a:lnTo>
                      <a:pt x="2113" y="621"/>
                    </a:lnTo>
                    <a:lnTo>
                      <a:pt x="2119" y="621"/>
                    </a:lnTo>
                    <a:lnTo>
                      <a:pt x="2125" y="621"/>
                    </a:lnTo>
                    <a:lnTo>
                      <a:pt x="2131" y="621"/>
                    </a:lnTo>
                    <a:lnTo>
                      <a:pt x="2131" y="627"/>
                    </a:lnTo>
                    <a:lnTo>
                      <a:pt x="2136" y="627"/>
                    </a:lnTo>
                    <a:lnTo>
                      <a:pt x="2142" y="627"/>
                    </a:lnTo>
                    <a:lnTo>
                      <a:pt x="2148" y="627"/>
                    </a:lnTo>
                    <a:lnTo>
                      <a:pt x="2154" y="627"/>
                    </a:lnTo>
                    <a:lnTo>
                      <a:pt x="2154" y="633"/>
                    </a:lnTo>
                    <a:lnTo>
                      <a:pt x="2160" y="633"/>
                    </a:lnTo>
                    <a:lnTo>
                      <a:pt x="2166" y="633"/>
                    </a:lnTo>
                    <a:lnTo>
                      <a:pt x="2172" y="633"/>
                    </a:lnTo>
                    <a:lnTo>
                      <a:pt x="2178" y="633"/>
                    </a:lnTo>
                    <a:lnTo>
                      <a:pt x="2184" y="633"/>
                    </a:lnTo>
                    <a:lnTo>
                      <a:pt x="2190" y="633"/>
                    </a:lnTo>
                    <a:lnTo>
                      <a:pt x="2190" y="627"/>
                    </a:lnTo>
                    <a:lnTo>
                      <a:pt x="2196" y="627"/>
                    </a:lnTo>
                    <a:lnTo>
                      <a:pt x="2202" y="627"/>
                    </a:lnTo>
                    <a:lnTo>
                      <a:pt x="2208" y="627"/>
                    </a:lnTo>
                    <a:lnTo>
                      <a:pt x="2214" y="627"/>
                    </a:lnTo>
                    <a:lnTo>
                      <a:pt x="2220" y="627"/>
                    </a:lnTo>
                    <a:lnTo>
                      <a:pt x="2226" y="621"/>
                    </a:lnTo>
                    <a:lnTo>
                      <a:pt x="2232" y="621"/>
                    </a:lnTo>
                    <a:lnTo>
                      <a:pt x="2238" y="621"/>
                    </a:lnTo>
                    <a:lnTo>
                      <a:pt x="2244" y="621"/>
                    </a:lnTo>
                    <a:lnTo>
                      <a:pt x="2250" y="621"/>
                    </a:lnTo>
                    <a:lnTo>
                      <a:pt x="2250" y="615"/>
                    </a:lnTo>
                    <a:lnTo>
                      <a:pt x="2256" y="615"/>
                    </a:lnTo>
                    <a:lnTo>
                      <a:pt x="2262" y="615"/>
                    </a:lnTo>
                    <a:lnTo>
                      <a:pt x="2268" y="615"/>
                    </a:lnTo>
                    <a:lnTo>
                      <a:pt x="2268" y="609"/>
                    </a:lnTo>
                    <a:lnTo>
                      <a:pt x="2274" y="609"/>
                    </a:lnTo>
                    <a:lnTo>
                      <a:pt x="2280" y="609"/>
                    </a:lnTo>
                    <a:lnTo>
                      <a:pt x="2286" y="609"/>
                    </a:lnTo>
                    <a:lnTo>
                      <a:pt x="2292" y="603"/>
                    </a:lnTo>
                    <a:lnTo>
                      <a:pt x="2298" y="603"/>
                    </a:lnTo>
                    <a:lnTo>
                      <a:pt x="2304" y="603"/>
                    </a:lnTo>
                    <a:lnTo>
                      <a:pt x="2310" y="603"/>
                    </a:lnTo>
                    <a:lnTo>
                      <a:pt x="2310" y="597"/>
                    </a:lnTo>
                    <a:lnTo>
                      <a:pt x="2316" y="597"/>
                    </a:lnTo>
                    <a:lnTo>
                      <a:pt x="2322" y="597"/>
                    </a:lnTo>
                    <a:lnTo>
                      <a:pt x="2328" y="597"/>
                    </a:lnTo>
                    <a:lnTo>
                      <a:pt x="2328" y="591"/>
                    </a:lnTo>
                    <a:lnTo>
                      <a:pt x="2333" y="591"/>
                    </a:lnTo>
                    <a:lnTo>
                      <a:pt x="2339" y="591"/>
                    </a:lnTo>
                    <a:lnTo>
                      <a:pt x="2345" y="585"/>
                    </a:lnTo>
                    <a:lnTo>
                      <a:pt x="2351" y="585"/>
                    </a:lnTo>
                    <a:lnTo>
                      <a:pt x="2357" y="585"/>
                    </a:lnTo>
                    <a:lnTo>
                      <a:pt x="2357" y="579"/>
                    </a:lnTo>
                    <a:lnTo>
                      <a:pt x="2363" y="579"/>
                    </a:lnTo>
                    <a:lnTo>
                      <a:pt x="2369" y="579"/>
                    </a:lnTo>
                    <a:lnTo>
                      <a:pt x="2375" y="579"/>
                    </a:lnTo>
                    <a:lnTo>
                      <a:pt x="2375" y="573"/>
                    </a:lnTo>
                    <a:lnTo>
                      <a:pt x="2381" y="573"/>
                    </a:lnTo>
                    <a:lnTo>
                      <a:pt x="2387" y="573"/>
                    </a:lnTo>
                    <a:lnTo>
                      <a:pt x="2393" y="573"/>
                    </a:lnTo>
                    <a:lnTo>
                      <a:pt x="2393" y="567"/>
                    </a:lnTo>
                    <a:lnTo>
                      <a:pt x="2399" y="567"/>
                    </a:lnTo>
                    <a:lnTo>
                      <a:pt x="2405" y="567"/>
                    </a:lnTo>
                    <a:lnTo>
                      <a:pt x="2411" y="567"/>
                    </a:lnTo>
                    <a:lnTo>
                      <a:pt x="2411" y="561"/>
                    </a:lnTo>
                    <a:lnTo>
                      <a:pt x="2417" y="561"/>
                    </a:lnTo>
                    <a:lnTo>
                      <a:pt x="2423" y="561"/>
                    </a:lnTo>
                    <a:lnTo>
                      <a:pt x="2429" y="555"/>
                    </a:lnTo>
                    <a:lnTo>
                      <a:pt x="2435" y="555"/>
                    </a:lnTo>
                    <a:lnTo>
                      <a:pt x="2441" y="555"/>
                    </a:lnTo>
                    <a:lnTo>
                      <a:pt x="2447" y="549"/>
                    </a:lnTo>
                    <a:lnTo>
                      <a:pt x="2453" y="555"/>
                    </a:lnTo>
                    <a:lnTo>
                      <a:pt x="2459" y="555"/>
                    </a:lnTo>
                    <a:lnTo>
                      <a:pt x="2465" y="555"/>
                    </a:lnTo>
                    <a:lnTo>
                      <a:pt x="2465" y="561"/>
                    </a:lnTo>
                    <a:lnTo>
                      <a:pt x="2471" y="561"/>
                    </a:lnTo>
                    <a:lnTo>
                      <a:pt x="2477" y="561"/>
                    </a:lnTo>
                    <a:lnTo>
                      <a:pt x="2477" y="567"/>
                    </a:lnTo>
                    <a:lnTo>
                      <a:pt x="2483" y="567"/>
                    </a:lnTo>
                    <a:lnTo>
                      <a:pt x="2489" y="567"/>
                    </a:lnTo>
                    <a:lnTo>
                      <a:pt x="2489" y="573"/>
                    </a:lnTo>
                    <a:lnTo>
                      <a:pt x="2495" y="573"/>
                    </a:lnTo>
                    <a:lnTo>
                      <a:pt x="2501" y="573"/>
                    </a:lnTo>
                    <a:lnTo>
                      <a:pt x="2501" y="579"/>
                    </a:lnTo>
                    <a:lnTo>
                      <a:pt x="2507" y="579"/>
                    </a:lnTo>
                    <a:lnTo>
                      <a:pt x="2513" y="579"/>
                    </a:lnTo>
                    <a:lnTo>
                      <a:pt x="2513" y="585"/>
                    </a:lnTo>
                    <a:lnTo>
                      <a:pt x="2519" y="585"/>
                    </a:lnTo>
                    <a:lnTo>
                      <a:pt x="2524" y="585"/>
                    </a:lnTo>
                    <a:lnTo>
                      <a:pt x="2524" y="591"/>
                    </a:lnTo>
                    <a:lnTo>
                      <a:pt x="2530" y="591"/>
                    </a:lnTo>
                    <a:lnTo>
                      <a:pt x="2536" y="591"/>
                    </a:lnTo>
                    <a:lnTo>
                      <a:pt x="2542" y="591"/>
                    </a:lnTo>
                    <a:lnTo>
                      <a:pt x="2542" y="597"/>
                    </a:lnTo>
                    <a:lnTo>
                      <a:pt x="2548" y="597"/>
                    </a:lnTo>
                    <a:lnTo>
                      <a:pt x="2554" y="597"/>
                    </a:lnTo>
                    <a:lnTo>
                      <a:pt x="2554" y="603"/>
                    </a:lnTo>
                    <a:lnTo>
                      <a:pt x="2560" y="603"/>
                    </a:lnTo>
                    <a:lnTo>
                      <a:pt x="2566" y="603"/>
                    </a:lnTo>
                    <a:lnTo>
                      <a:pt x="2572" y="609"/>
                    </a:lnTo>
                    <a:lnTo>
                      <a:pt x="2578" y="609"/>
                    </a:lnTo>
                    <a:lnTo>
                      <a:pt x="2584" y="609"/>
                    </a:lnTo>
                    <a:lnTo>
                      <a:pt x="2590" y="615"/>
                    </a:lnTo>
                    <a:lnTo>
                      <a:pt x="2596" y="615"/>
                    </a:lnTo>
                    <a:lnTo>
                      <a:pt x="2602" y="615"/>
                    </a:lnTo>
                    <a:lnTo>
                      <a:pt x="2602" y="621"/>
                    </a:lnTo>
                    <a:lnTo>
                      <a:pt x="2608" y="621"/>
                    </a:lnTo>
                    <a:lnTo>
                      <a:pt x="2614" y="621"/>
                    </a:lnTo>
                    <a:lnTo>
                      <a:pt x="2620" y="621"/>
                    </a:lnTo>
                    <a:lnTo>
                      <a:pt x="2626" y="627"/>
                    </a:lnTo>
                    <a:lnTo>
                      <a:pt x="2632" y="627"/>
                    </a:lnTo>
                    <a:lnTo>
                      <a:pt x="2638" y="627"/>
                    </a:lnTo>
                    <a:lnTo>
                      <a:pt x="2644" y="627"/>
                    </a:lnTo>
                    <a:lnTo>
                      <a:pt x="2650" y="633"/>
                    </a:lnTo>
                    <a:lnTo>
                      <a:pt x="2656" y="633"/>
                    </a:lnTo>
                    <a:lnTo>
                      <a:pt x="2662" y="633"/>
                    </a:lnTo>
                    <a:lnTo>
                      <a:pt x="2668" y="633"/>
                    </a:lnTo>
                    <a:lnTo>
                      <a:pt x="2674" y="633"/>
                    </a:lnTo>
                    <a:lnTo>
                      <a:pt x="2680" y="633"/>
                    </a:lnTo>
                    <a:lnTo>
                      <a:pt x="2686" y="639"/>
                    </a:lnTo>
                    <a:lnTo>
                      <a:pt x="2692" y="639"/>
                    </a:lnTo>
                    <a:lnTo>
                      <a:pt x="2698" y="639"/>
                    </a:lnTo>
                    <a:lnTo>
                      <a:pt x="2704" y="639"/>
                    </a:lnTo>
                    <a:lnTo>
                      <a:pt x="2710" y="639"/>
                    </a:lnTo>
                    <a:lnTo>
                      <a:pt x="2715" y="639"/>
                    </a:lnTo>
                    <a:lnTo>
                      <a:pt x="2721" y="639"/>
                    </a:lnTo>
                    <a:lnTo>
                      <a:pt x="2727" y="639"/>
                    </a:lnTo>
                    <a:lnTo>
                      <a:pt x="2733" y="639"/>
                    </a:lnTo>
                    <a:lnTo>
                      <a:pt x="2739" y="633"/>
                    </a:lnTo>
                    <a:lnTo>
                      <a:pt x="2745" y="633"/>
                    </a:lnTo>
                    <a:lnTo>
                      <a:pt x="2751" y="633"/>
                    </a:lnTo>
                    <a:lnTo>
                      <a:pt x="2757" y="633"/>
                    </a:lnTo>
                    <a:lnTo>
                      <a:pt x="2757" y="627"/>
                    </a:lnTo>
                    <a:lnTo>
                      <a:pt x="2763" y="627"/>
                    </a:lnTo>
                    <a:lnTo>
                      <a:pt x="2769" y="627"/>
                    </a:lnTo>
                    <a:lnTo>
                      <a:pt x="2775" y="621"/>
                    </a:lnTo>
                    <a:lnTo>
                      <a:pt x="2781" y="621"/>
                    </a:lnTo>
                    <a:lnTo>
                      <a:pt x="2787" y="621"/>
                    </a:lnTo>
                    <a:lnTo>
                      <a:pt x="2787" y="615"/>
                    </a:lnTo>
                    <a:lnTo>
                      <a:pt x="2793" y="615"/>
                    </a:lnTo>
                    <a:lnTo>
                      <a:pt x="2799" y="615"/>
                    </a:lnTo>
                    <a:lnTo>
                      <a:pt x="2805" y="615"/>
                    </a:lnTo>
                    <a:lnTo>
                      <a:pt x="2811" y="615"/>
                    </a:lnTo>
                    <a:lnTo>
                      <a:pt x="2817" y="615"/>
                    </a:lnTo>
                    <a:lnTo>
                      <a:pt x="2823" y="615"/>
                    </a:lnTo>
                    <a:lnTo>
                      <a:pt x="2823" y="621"/>
                    </a:lnTo>
                    <a:lnTo>
                      <a:pt x="2829" y="621"/>
                    </a:lnTo>
                    <a:lnTo>
                      <a:pt x="2835" y="621"/>
                    </a:lnTo>
                    <a:lnTo>
                      <a:pt x="2841" y="627"/>
                    </a:lnTo>
                    <a:lnTo>
                      <a:pt x="2847" y="627"/>
                    </a:lnTo>
                    <a:lnTo>
                      <a:pt x="2853" y="627"/>
                    </a:lnTo>
                    <a:lnTo>
                      <a:pt x="2853" y="633"/>
                    </a:lnTo>
                    <a:lnTo>
                      <a:pt x="2859" y="633"/>
                    </a:lnTo>
                    <a:lnTo>
                      <a:pt x="2865" y="633"/>
                    </a:lnTo>
                    <a:lnTo>
                      <a:pt x="2871" y="633"/>
                    </a:lnTo>
                    <a:lnTo>
                      <a:pt x="2877" y="639"/>
                    </a:lnTo>
                    <a:lnTo>
                      <a:pt x="2883" y="639"/>
                    </a:lnTo>
                    <a:lnTo>
                      <a:pt x="2889" y="639"/>
                    </a:lnTo>
                    <a:lnTo>
                      <a:pt x="2895" y="639"/>
                    </a:lnTo>
                    <a:lnTo>
                      <a:pt x="2901" y="639"/>
                    </a:lnTo>
                    <a:lnTo>
                      <a:pt x="2906" y="639"/>
                    </a:lnTo>
                    <a:lnTo>
                      <a:pt x="2912" y="639"/>
                    </a:lnTo>
                    <a:lnTo>
                      <a:pt x="2918" y="639"/>
                    </a:lnTo>
                    <a:lnTo>
                      <a:pt x="2924" y="639"/>
                    </a:lnTo>
                    <a:lnTo>
                      <a:pt x="2930" y="633"/>
                    </a:lnTo>
                    <a:lnTo>
                      <a:pt x="2936" y="633"/>
                    </a:lnTo>
                    <a:lnTo>
                      <a:pt x="2942" y="633"/>
                    </a:lnTo>
                    <a:lnTo>
                      <a:pt x="2948" y="633"/>
                    </a:lnTo>
                    <a:lnTo>
                      <a:pt x="2954" y="633"/>
                    </a:lnTo>
                    <a:lnTo>
                      <a:pt x="2960" y="633"/>
                    </a:lnTo>
                    <a:lnTo>
                      <a:pt x="2966" y="627"/>
                    </a:lnTo>
                    <a:lnTo>
                      <a:pt x="2972" y="627"/>
                    </a:lnTo>
                    <a:lnTo>
                      <a:pt x="2978" y="627"/>
                    </a:lnTo>
                    <a:lnTo>
                      <a:pt x="2984" y="627"/>
                    </a:lnTo>
                    <a:lnTo>
                      <a:pt x="2990" y="621"/>
                    </a:lnTo>
                    <a:lnTo>
                      <a:pt x="2996" y="621"/>
                    </a:lnTo>
                    <a:lnTo>
                      <a:pt x="3002" y="621"/>
                    </a:lnTo>
                    <a:lnTo>
                      <a:pt x="3008" y="621"/>
                    </a:lnTo>
                    <a:lnTo>
                      <a:pt x="3008" y="615"/>
                    </a:lnTo>
                    <a:lnTo>
                      <a:pt x="3014" y="615"/>
                    </a:lnTo>
                    <a:lnTo>
                      <a:pt x="3020" y="615"/>
                    </a:lnTo>
                    <a:lnTo>
                      <a:pt x="3026" y="615"/>
                    </a:lnTo>
                    <a:lnTo>
                      <a:pt x="3026" y="609"/>
                    </a:lnTo>
                    <a:lnTo>
                      <a:pt x="3032" y="609"/>
                    </a:lnTo>
                    <a:lnTo>
                      <a:pt x="3038" y="609"/>
                    </a:lnTo>
                    <a:lnTo>
                      <a:pt x="3044" y="603"/>
                    </a:lnTo>
                    <a:lnTo>
                      <a:pt x="3050" y="603"/>
                    </a:lnTo>
                    <a:lnTo>
                      <a:pt x="3056" y="603"/>
                    </a:lnTo>
                    <a:lnTo>
                      <a:pt x="3056" y="597"/>
                    </a:lnTo>
                    <a:lnTo>
                      <a:pt x="3062" y="597"/>
                    </a:lnTo>
                    <a:lnTo>
                      <a:pt x="3068" y="597"/>
                    </a:lnTo>
                    <a:lnTo>
                      <a:pt x="3068" y="591"/>
                    </a:lnTo>
                    <a:lnTo>
                      <a:pt x="3074" y="591"/>
                    </a:lnTo>
                    <a:lnTo>
                      <a:pt x="3080" y="591"/>
                    </a:lnTo>
                    <a:lnTo>
                      <a:pt x="3086" y="591"/>
                    </a:lnTo>
                    <a:lnTo>
                      <a:pt x="3086" y="585"/>
                    </a:lnTo>
                    <a:lnTo>
                      <a:pt x="3092" y="585"/>
                    </a:lnTo>
                    <a:lnTo>
                      <a:pt x="3097" y="585"/>
                    </a:lnTo>
                    <a:lnTo>
                      <a:pt x="3097" y="579"/>
                    </a:lnTo>
                    <a:lnTo>
                      <a:pt x="3103" y="579"/>
                    </a:lnTo>
                    <a:lnTo>
                      <a:pt x="3109" y="579"/>
                    </a:lnTo>
                    <a:lnTo>
                      <a:pt x="3109" y="573"/>
                    </a:lnTo>
                    <a:lnTo>
                      <a:pt x="3115" y="573"/>
                    </a:lnTo>
                    <a:lnTo>
                      <a:pt x="3121" y="573"/>
                    </a:lnTo>
                    <a:lnTo>
                      <a:pt x="3121" y="567"/>
                    </a:lnTo>
                    <a:lnTo>
                      <a:pt x="3127" y="567"/>
                    </a:lnTo>
                    <a:lnTo>
                      <a:pt x="3133" y="567"/>
                    </a:lnTo>
                    <a:lnTo>
                      <a:pt x="3133" y="561"/>
                    </a:lnTo>
                    <a:lnTo>
                      <a:pt x="3139" y="561"/>
                    </a:lnTo>
                    <a:lnTo>
                      <a:pt x="3145" y="561"/>
                    </a:lnTo>
                    <a:lnTo>
                      <a:pt x="3145" y="555"/>
                    </a:lnTo>
                    <a:lnTo>
                      <a:pt x="3151" y="555"/>
                    </a:lnTo>
                    <a:lnTo>
                      <a:pt x="3157" y="555"/>
                    </a:lnTo>
                    <a:lnTo>
                      <a:pt x="3163" y="549"/>
                    </a:lnTo>
                    <a:lnTo>
                      <a:pt x="3169" y="555"/>
                    </a:lnTo>
                    <a:lnTo>
                      <a:pt x="3175" y="555"/>
                    </a:lnTo>
                    <a:lnTo>
                      <a:pt x="3181" y="555"/>
                    </a:lnTo>
                    <a:lnTo>
                      <a:pt x="3187" y="561"/>
                    </a:lnTo>
                    <a:lnTo>
                      <a:pt x="3193" y="561"/>
                    </a:lnTo>
                    <a:lnTo>
                      <a:pt x="3199" y="561"/>
                    </a:lnTo>
                    <a:lnTo>
                      <a:pt x="3199" y="567"/>
                    </a:lnTo>
                    <a:lnTo>
                      <a:pt x="3205" y="567"/>
                    </a:lnTo>
                    <a:lnTo>
                      <a:pt x="3211" y="567"/>
                    </a:lnTo>
                    <a:lnTo>
                      <a:pt x="3217" y="567"/>
                    </a:lnTo>
                    <a:lnTo>
                      <a:pt x="3217" y="573"/>
                    </a:lnTo>
                    <a:lnTo>
                      <a:pt x="3223" y="573"/>
                    </a:lnTo>
                    <a:lnTo>
                      <a:pt x="3229" y="573"/>
                    </a:lnTo>
                    <a:lnTo>
                      <a:pt x="3235" y="573"/>
                    </a:lnTo>
                    <a:lnTo>
                      <a:pt x="3235" y="579"/>
                    </a:lnTo>
                    <a:lnTo>
                      <a:pt x="3241" y="579"/>
                    </a:lnTo>
                    <a:lnTo>
                      <a:pt x="3247" y="579"/>
                    </a:lnTo>
                    <a:lnTo>
                      <a:pt x="3253" y="579"/>
                    </a:lnTo>
                    <a:lnTo>
                      <a:pt x="3253" y="585"/>
                    </a:lnTo>
                    <a:lnTo>
                      <a:pt x="3259" y="585"/>
                    </a:lnTo>
                    <a:lnTo>
                      <a:pt x="3265" y="585"/>
                    </a:lnTo>
                    <a:lnTo>
                      <a:pt x="3271" y="591"/>
                    </a:lnTo>
                    <a:lnTo>
                      <a:pt x="3277" y="591"/>
                    </a:lnTo>
                    <a:lnTo>
                      <a:pt x="3283" y="591"/>
                    </a:lnTo>
                    <a:lnTo>
                      <a:pt x="3283" y="597"/>
                    </a:lnTo>
                    <a:lnTo>
                      <a:pt x="3288" y="597"/>
                    </a:lnTo>
                    <a:lnTo>
                      <a:pt x="3294" y="597"/>
                    </a:lnTo>
                    <a:lnTo>
                      <a:pt x="3300" y="597"/>
                    </a:lnTo>
                    <a:lnTo>
                      <a:pt x="3300" y="603"/>
                    </a:lnTo>
                    <a:lnTo>
                      <a:pt x="3306" y="603"/>
                    </a:lnTo>
                    <a:lnTo>
                      <a:pt x="3312" y="603"/>
                    </a:lnTo>
                    <a:lnTo>
                      <a:pt x="3318" y="603"/>
                    </a:lnTo>
                    <a:lnTo>
                      <a:pt x="3324" y="609"/>
                    </a:lnTo>
                    <a:lnTo>
                      <a:pt x="3330" y="609"/>
                    </a:lnTo>
                    <a:lnTo>
                      <a:pt x="3336" y="609"/>
                    </a:lnTo>
                    <a:lnTo>
                      <a:pt x="3342" y="609"/>
                    </a:lnTo>
                    <a:lnTo>
                      <a:pt x="3342" y="615"/>
                    </a:lnTo>
                    <a:lnTo>
                      <a:pt x="3348" y="615"/>
                    </a:lnTo>
                    <a:lnTo>
                      <a:pt x="3354" y="615"/>
                    </a:lnTo>
                    <a:lnTo>
                      <a:pt x="3360" y="615"/>
                    </a:lnTo>
                    <a:lnTo>
                      <a:pt x="3360" y="621"/>
                    </a:lnTo>
                    <a:lnTo>
                      <a:pt x="3366" y="621"/>
                    </a:lnTo>
                    <a:lnTo>
                      <a:pt x="3372" y="621"/>
                    </a:lnTo>
                    <a:lnTo>
                      <a:pt x="3378" y="621"/>
                    </a:lnTo>
                    <a:lnTo>
                      <a:pt x="3384" y="621"/>
                    </a:lnTo>
                    <a:lnTo>
                      <a:pt x="3390" y="627"/>
                    </a:lnTo>
                    <a:lnTo>
                      <a:pt x="3396" y="627"/>
                    </a:lnTo>
                    <a:lnTo>
                      <a:pt x="3402" y="627"/>
                    </a:lnTo>
                    <a:lnTo>
                      <a:pt x="3408" y="627"/>
                    </a:lnTo>
                    <a:lnTo>
                      <a:pt x="3414" y="627"/>
                    </a:lnTo>
                    <a:lnTo>
                      <a:pt x="3420" y="627"/>
                    </a:lnTo>
                    <a:lnTo>
                      <a:pt x="3420" y="633"/>
                    </a:lnTo>
                    <a:lnTo>
                      <a:pt x="3426" y="633"/>
                    </a:lnTo>
                    <a:lnTo>
                      <a:pt x="3432" y="633"/>
                    </a:lnTo>
                    <a:lnTo>
                      <a:pt x="3438" y="633"/>
                    </a:lnTo>
                    <a:lnTo>
                      <a:pt x="3444" y="633"/>
                    </a:lnTo>
                    <a:lnTo>
                      <a:pt x="3450" y="633"/>
                    </a:lnTo>
                    <a:lnTo>
                      <a:pt x="3456" y="633"/>
                    </a:lnTo>
                    <a:lnTo>
                      <a:pt x="3456" y="627"/>
                    </a:lnTo>
                    <a:lnTo>
                      <a:pt x="3462" y="627"/>
                    </a:lnTo>
                    <a:lnTo>
                      <a:pt x="3468" y="627"/>
                    </a:lnTo>
                    <a:lnTo>
                      <a:pt x="3474" y="627"/>
                    </a:lnTo>
                    <a:lnTo>
                      <a:pt x="3480" y="627"/>
                    </a:lnTo>
                    <a:lnTo>
                      <a:pt x="3480" y="621"/>
                    </a:lnTo>
                    <a:lnTo>
                      <a:pt x="3485" y="621"/>
                    </a:lnTo>
                    <a:lnTo>
                      <a:pt x="3491" y="621"/>
                    </a:lnTo>
                    <a:lnTo>
                      <a:pt x="3497" y="621"/>
                    </a:lnTo>
                    <a:lnTo>
                      <a:pt x="3503" y="615"/>
                    </a:lnTo>
                    <a:lnTo>
                      <a:pt x="3509" y="615"/>
                    </a:lnTo>
                    <a:lnTo>
                      <a:pt x="3515" y="615"/>
                    </a:lnTo>
                    <a:lnTo>
                      <a:pt x="3521" y="615"/>
                    </a:lnTo>
                    <a:lnTo>
                      <a:pt x="3527" y="615"/>
                    </a:lnTo>
                    <a:lnTo>
                      <a:pt x="3527" y="621"/>
                    </a:lnTo>
                    <a:lnTo>
                      <a:pt x="3533" y="621"/>
                    </a:lnTo>
                    <a:lnTo>
                      <a:pt x="3539" y="621"/>
                    </a:lnTo>
                    <a:lnTo>
                      <a:pt x="3539" y="627"/>
                    </a:lnTo>
                    <a:lnTo>
                      <a:pt x="3545" y="627"/>
                    </a:lnTo>
                    <a:lnTo>
                      <a:pt x="3551" y="627"/>
                    </a:lnTo>
                    <a:lnTo>
                      <a:pt x="3551" y="633"/>
                    </a:lnTo>
                    <a:lnTo>
                      <a:pt x="3557" y="633"/>
                    </a:lnTo>
                    <a:lnTo>
                      <a:pt x="3563" y="633"/>
                    </a:lnTo>
                    <a:lnTo>
                      <a:pt x="3569" y="633"/>
                    </a:lnTo>
                    <a:lnTo>
                      <a:pt x="3569" y="639"/>
                    </a:lnTo>
                    <a:lnTo>
                      <a:pt x="3575" y="639"/>
                    </a:lnTo>
                    <a:lnTo>
                      <a:pt x="3581" y="639"/>
                    </a:lnTo>
                    <a:lnTo>
                      <a:pt x="3587" y="639"/>
                    </a:lnTo>
                    <a:lnTo>
                      <a:pt x="3593" y="639"/>
                    </a:lnTo>
                    <a:lnTo>
                      <a:pt x="3599" y="639"/>
                    </a:lnTo>
                    <a:lnTo>
                      <a:pt x="3599" y="645"/>
                    </a:lnTo>
                    <a:lnTo>
                      <a:pt x="3605" y="645"/>
                    </a:lnTo>
                    <a:lnTo>
                      <a:pt x="3611" y="645"/>
                    </a:lnTo>
                    <a:lnTo>
                      <a:pt x="3611" y="639"/>
                    </a:lnTo>
                    <a:lnTo>
                      <a:pt x="3617" y="639"/>
                    </a:lnTo>
                    <a:lnTo>
                      <a:pt x="3623" y="639"/>
                    </a:lnTo>
                    <a:lnTo>
                      <a:pt x="3629" y="639"/>
                    </a:lnTo>
                    <a:lnTo>
                      <a:pt x="3635" y="639"/>
                    </a:lnTo>
                    <a:lnTo>
                      <a:pt x="3641" y="639"/>
                    </a:lnTo>
                    <a:lnTo>
                      <a:pt x="3647" y="639"/>
                    </a:lnTo>
                    <a:lnTo>
                      <a:pt x="3653" y="633"/>
                    </a:lnTo>
                    <a:lnTo>
                      <a:pt x="3659" y="633"/>
                    </a:lnTo>
                    <a:lnTo>
                      <a:pt x="3665" y="633"/>
                    </a:lnTo>
                    <a:lnTo>
                      <a:pt x="3671" y="633"/>
                    </a:lnTo>
                    <a:lnTo>
                      <a:pt x="3671" y="627"/>
                    </a:lnTo>
                    <a:lnTo>
                      <a:pt x="3676" y="627"/>
                    </a:lnTo>
                    <a:lnTo>
                      <a:pt x="3682" y="627"/>
                    </a:lnTo>
                    <a:lnTo>
                      <a:pt x="3682" y="621"/>
                    </a:lnTo>
                    <a:lnTo>
                      <a:pt x="3688" y="621"/>
                    </a:lnTo>
                    <a:lnTo>
                      <a:pt x="3694" y="621"/>
                    </a:lnTo>
                    <a:lnTo>
                      <a:pt x="3700" y="621"/>
                    </a:lnTo>
                    <a:lnTo>
                      <a:pt x="3700" y="615"/>
                    </a:lnTo>
                    <a:lnTo>
                      <a:pt x="3706" y="615"/>
                    </a:lnTo>
                    <a:lnTo>
                      <a:pt x="3712" y="609"/>
                    </a:lnTo>
                    <a:lnTo>
                      <a:pt x="3718" y="609"/>
                    </a:lnTo>
                    <a:lnTo>
                      <a:pt x="3718" y="603"/>
                    </a:lnTo>
                    <a:lnTo>
                      <a:pt x="3724" y="603"/>
                    </a:lnTo>
                    <a:lnTo>
                      <a:pt x="3730" y="603"/>
                    </a:lnTo>
                    <a:lnTo>
                      <a:pt x="3730" y="597"/>
                    </a:lnTo>
                    <a:lnTo>
                      <a:pt x="3736" y="597"/>
                    </a:lnTo>
                    <a:lnTo>
                      <a:pt x="3742" y="591"/>
                    </a:lnTo>
                    <a:lnTo>
                      <a:pt x="3748" y="591"/>
                    </a:lnTo>
                    <a:lnTo>
                      <a:pt x="3748" y="585"/>
                    </a:lnTo>
                    <a:lnTo>
                      <a:pt x="3754" y="585"/>
                    </a:lnTo>
                    <a:lnTo>
                      <a:pt x="3760" y="579"/>
                    </a:lnTo>
                    <a:lnTo>
                      <a:pt x="3766" y="579"/>
                    </a:lnTo>
                    <a:lnTo>
                      <a:pt x="3766" y="573"/>
                    </a:lnTo>
                    <a:lnTo>
                      <a:pt x="3772" y="573"/>
                    </a:lnTo>
                    <a:lnTo>
                      <a:pt x="3772" y="567"/>
                    </a:lnTo>
                    <a:lnTo>
                      <a:pt x="3778" y="567"/>
                    </a:lnTo>
                    <a:lnTo>
                      <a:pt x="3784" y="561"/>
                    </a:lnTo>
                    <a:lnTo>
                      <a:pt x="3790" y="561"/>
                    </a:lnTo>
                    <a:lnTo>
                      <a:pt x="3790" y="555"/>
                    </a:lnTo>
                    <a:lnTo>
                      <a:pt x="3796" y="555"/>
                    </a:lnTo>
                    <a:lnTo>
                      <a:pt x="3796" y="549"/>
                    </a:lnTo>
                    <a:lnTo>
                      <a:pt x="3802" y="549"/>
                    </a:lnTo>
                    <a:lnTo>
                      <a:pt x="3802" y="543"/>
                    </a:lnTo>
                    <a:lnTo>
                      <a:pt x="3808" y="543"/>
                    </a:lnTo>
                    <a:lnTo>
                      <a:pt x="3814" y="537"/>
                    </a:lnTo>
                    <a:lnTo>
                      <a:pt x="3820" y="537"/>
                    </a:lnTo>
                    <a:lnTo>
                      <a:pt x="3820" y="531"/>
                    </a:lnTo>
                    <a:lnTo>
                      <a:pt x="3826" y="531"/>
                    </a:lnTo>
                    <a:lnTo>
                      <a:pt x="3826" y="525"/>
                    </a:lnTo>
                    <a:lnTo>
                      <a:pt x="3832" y="525"/>
                    </a:lnTo>
                    <a:lnTo>
                      <a:pt x="3832" y="519"/>
                    </a:lnTo>
                    <a:lnTo>
                      <a:pt x="3838" y="519"/>
                    </a:lnTo>
                    <a:lnTo>
                      <a:pt x="3838" y="513"/>
                    </a:lnTo>
                    <a:lnTo>
                      <a:pt x="3844" y="513"/>
                    </a:lnTo>
                    <a:lnTo>
                      <a:pt x="3850" y="507"/>
                    </a:lnTo>
                    <a:lnTo>
                      <a:pt x="3850" y="501"/>
                    </a:lnTo>
                    <a:lnTo>
                      <a:pt x="3856" y="501"/>
                    </a:lnTo>
                    <a:lnTo>
                      <a:pt x="3856" y="496"/>
                    </a:lnTo>
                    <a:lnTo>
                      <a:pt x="3862" y="496"/>
                    </a:lnTo>
                    <a:lnTo>
                      <a:pt x="3862" y="490"/>
                    </a:lnTo>
                    <a:lnTo>
                      <a:pt x="3862" y="484"/>
                    </a:lnTo>
                    <a:lnTo>
                      <a:pt x="3862" y="478"/>
                    </a:lnTo>
                    <a:lnTo>
                      <a:pt x="3867" y="478"/>
                    </a:lnTo>
                    <a:lnTo>
                      <a:pt x="3867" y="472"/>
                    </a:lnTo>
                    <a:lnTo>
                      <a:pt x="3867" y="466"/>
                    </a:lnTo>
                    <a:lnTo>
                      <a:pt x="3867" y="460"/>
                    </a:lnTo>
                    <a:lnTo>
                      <a:pt x="3867" y="454"/>
                    </a:lnTo>
                    <a:lnTo>
                      <a:pt x="3873" y="454"/>
                    </a:lnTo>
                    <a:lnTo>
                      <a:pt x="3873" y="448"/>
                    </a:lnTo>
                    <a:lnTo>
                      <a:pt x="3873" y="442"/>
                    </a:lnTo>
                    <a:lnTo>
                      <a:pt x="3873" y="436"/>
                    </a:lnTo>
                    <a:lnTo>
                      <a:pt x="3873" y="430"/>
                    </a:lnTo>
                    <a:lnTo>
                      <a:pt x="3879" y="424"/>
                    </a:lnTo>
                    <a:lnTo>
                      <a:pt x="3879" y="418"/>
                    </a:lnTo>
                    <a:lnTo>
                      <a:pt x="3879" y="412"/>
                    </a:lnTo>
                    <a:lnTo>
                      <a:pt x="3879" y="406"/>
                    </a:lnTo>
                    <a:lnTo>
                      <a:pt x="3879" y="400"/>
                    </a:lnTo>
                    <a:lnTo>
                      <a:pt x="3879" y="394"/>
                    </a:lnTo>
                    <a:lnTo>
                      <a:pt x="3885" y="388"/>
                    </a:lnTo>
                    <a:lnTo>
                      <a:pt x="3885" y="382"/>
                    </a:lnTo>
                    <a:lnTo>
                      <a:pt x="3885" y="370"/>
                    </a:lnTo>
                    <a:lnTo>
                      <a:pt x="3885" y="364"/>
                    </a:lnTo>
                    <a:lnTo>
                      <a:pt x="3885" y="358"/>
                    </a:lnTo>
                    <a:lnTo>
                      <a:pt x="3891" y="352"/>
                    </a:lnTo>
                    <a:lnTo>
                      <a:pt x="3891" y="346"/>
                    </a:lnTo>
                    <a:lnTo>
                      <a:pt x="3891" y="334"/>
                    </a:lnTo>
                    <a:lnTo>
                      <a:pt x="3891" y="322"/>
                    </a:lnTo>
                    <a:lnTo>
                      <a:pt x="3891" y="316"/>
                    </a:lnTo>
                    <a:lnTo>
                      <a:pt x="3897" y="310"/>
                    </a:lnTo>
                    <a:lnTo>
                      <a:pt x="3897" y="304"/>
                    </a:lnTo>
                    <a:lnTo>
                      <a:pt x="3897" y="298"/>
                    </a:lnTo>
                    <a:lnTo>
                      <a:pt x="3897" y="287"/>
                    </a:lnTo>
                    <a:lnTo>
                      <a:pt x="3897" y="281"/>
                    </a:lnTo>
                    <a:lnTo>
                      <a:pt x="3903" y="275"/>
                    </a:lnTo>
                    <a:lnTo>
                      <a:pt x="3903" y="269"/>
                    </a:lnTo>
                    <a:lnTo>
                      <a:pt x="3903" y="257"/>
                    </a:lnTo>
                    <a:lnTo>
                      <a:pt x="3903" y="251"/>
                    </a:lnTo>
                    <a:lnTo>
                      <a:pt x="3903" y="245"/>
                    </a:lnTo>
                    <a:lnTo>
                      <a:pt x="3903" y="239"/>
                    </a:lnTo>
                    <a:lnTo>
                      <a:pt x="3909" y="233"/>
                    </a:lnTo>
                    <a:lnTo>
                      <a:pt x="3909" y="227"/>
                    </a:lnTo>
                    <a:lnTo>
                      <a:pt x="3909" y="221"/>
                    </a:lnTo>
                    <a:lnTo>
                      <a:pt x="3909" y="215"/>
                    </a:lnTo>
                    <a:lnTo>
                      <a:pt x="3909" y="209"/>
                    </a:lnTo>
                    <a:lnTo>
                      <a:pt x="3915" y="203"/>
                    </a:lnTo>
                    <a:lnTo>
                      <a:pt x="3915" y="197"/>
                    </a:lnTo>
                    <a:lnTo>
                      <a:pt x="3915" y="191"/>
                    </a:lnTo>
                    <a:lnTo>
                      <a:pt x="3921" y="179"/>
                    </a:lnTo>
                    <a:lnTo>
                      <a:pt x="3921" y="173"/>
                    </a:lnTo>
                    <a:lnTo>
                      <a:pt x="3927" y="173"/>
                    </a:lnTo>
                    <a:lnTo>
                      <a:pt x="3927" y="167"/>
                    </a:lnTo>
                    <a:lnTo>
                      <a:pt x="3933" y="161"/>
                    </a:lnTo>
                    <a:lnTo>
                      <a:pt x="3933" y="155"/>
                    </a:lnTo>
                    <a:lnTo>
                      <a:pt x="3939" y="155"/>
                    </a:lnTo>
                    <a:lnTo>
                      <a:pt x="3939" y="149"/>
                    </a:lnTo>
                    <a:lnTo>
                      <a:pt x="3945" y="149"/>
                    </a:lnTo>
                    <a:lnTo>
                      <a:pt x="3945" y="143"/>
                    </a:lnTo>
                    <a:lnTo>
                      <a:pt x="3951" y="137"/>
                    </a:lnTo>
                    <a:lnTo>
                      <a:pt x="3957" y="131"/>
                    </a:lnTo>
                    <a:lnTo>
                      <a:pt x="3957" y="125"/>
                    </a:lnTo>
                    <a:lnTo>
                      <a:pt x="3963" y="125"/>
                    </a:lnTo>
                    <a:lnTo>
                      <a:pt x="3963" y="119"/>
                    </a:lnTo>
                    <a:lnTo>
                      <a:pt x="3969" y="119"/>
                    </a:lnTo>
                    <a:lnTo>
                      <a:pt x="3969" y="113"/>
                    </a:lnTo>
                    <a:lnTo>
                      <a:pt x="3975" y="107"/>
                    </a:lnTo>
                    <a:lnTo>
                      <a:pt x="3975" y="101"/>
                    </a:lnTo>
                    <a:lnTo>
                      <a:pt x="3981" y="101"/>
                    </a:lnTo>
                    <a:lnTo>
                      <a:pt x="3981" y="95"/>
                    </a:lnTo>
                    <a:lnTo>
                      <a:pt x="3987" y="95"/>
                    </a:lnTo>
                    <a:lnTo>
                      <a:pt x="3987" y="90"/>
                    </a:lnTo>
                    <a:lnTo>
                      <a:pt x="3993" y="84"/>
                    </a:lnTo>
                    <a:lnTo>
                      <a:pt x="3993" y="78"/>
                    </a:lnTo>
                    <a:lnTo>
                      <a:pt x="3999" y="78"/>
                    </a:lnTo>
                    <a:lnTo>
                      <a:pt x="3999" y="72"/>
                    </a:lnTo>
                    <a:lnTo>
                      <a:pt x="4005" y="72"/>
                    </a:lnTo>
                    <a:lnTo>
                      <a:pt x="4005" y="66"/>
                    </a:lnTo>
                    <a:lnTo>
                      <a:pt x="4011" y="60"/>
                    </a:lnTo>
                    <a:lnTo>
                      <a:pt x="4011" y="54"/>
                    </a:lnTo>
                    <a:lnTo>
                      <a:pt x="4017" y="54"/>
                    </a:lnTo>
                    <a:lnTo>
                      <a:pt x="4017" y="48"/>
                    </a:lnTo>
                    <a:lnTo>
                      <a:pt x="4023" y="42"/>
                    </a:lnTo>
                    <a:lnTo>
                      <a:pt x="4023" y="36"/>
                    </a:lnTo>
                    <a:lnTo>
                      <a:pt x="4029" y="36"/>
                    </a:lnTo>
                    <a:lnTo>
                      <a:pt x="4029" y="30"/>
                    </a:lnTo>
                    <a:lnTo>
                      <a:pt x="4035" y="30"/>
                    </a:lnTo>
                    <a:lnTo>
                      <a:pt x="4035" y="24"/>
                    </a:lnTo>
                    <a:lnTo>
                      <a:pt x="4035" y="18"/>
                    </a:lnTo>
                    <a:lnTo>
                      <a:pt x="4041" y="18"/>
                    </a:lnTo>
                    <a:lnTo>
                      <a:pt x="4041" y="12"/>
                    </a:lnTo>
                    <a:lnTo>
                      <a:pt x="4047" y="12"/>
                    </a:lnTo>
                    <a:lnTo>
                      <a:pt x="4047" y="6"/>
                    </a:lnTo>
                    <a:lnTo>
                      <a:pt x="4053" y="0"/>
                    </a:lnTo>
                    <a:lnTo>
                      <a:pt x="4053" y="6"/>
                    </a:lnTo>
                    <a:lnTo>
                      <a:pt x="4058" y="12"/>
                    </a:lnTo>
                    <a:lnTo>
                      <a:pt x="4058" y="18"/>
                    </a:lnTo>
                    <a:lnTo>
                      <a:pt x="4058" y="24"/>
                    </a:lnTo>
                    <a:lnTo>
                      <a:pt x="4058" y="30"/>
                    </a:lnTo>
                    <a:lnTo>
                      <a:pt x="4064" y="36"/>
                    </a:lnTo>
                    <a:lnTo>
                      <a:pt x="4064" y="48"/>
                    </a:lnTo>
                    <a:lnTo>
                      <a:pt x="4064" y="54"/>
                    </a:lnTo>
                    <a:lnTo>
                      <a:pt x="4064" y="60"/>
                    </a:lnTo>
                    <a:lnTo>
                      <a:pt x="4064" y="72"/>
                    </a:lnTo>
                    <a:lnTo>
                      <a:pt x="4070" y="78"/>
                    </a:lnTo>
                    <a:lnTo>
                      <a:pt x="4070" y="90"/>
                    </a:lnTo>
                    <a:lnTo>
                      <a:pt x="4070" y="95"/>
                    </a:lnTo>
                    <a:lnTo>
                      <a:pt x="4070" y="107"/>
                    </a:lnTo>
                    <a:lnTo>
                      <a:pt x="4070" y="119"/>
                    </a:lnTo>
                    <a:lnTo>
                      <a:pt x="4070" y="131"/>
                    </a:lnTo>
                    <a:lnTo>
                      <a:pt x="4076" y="143"/>
                    </a:lnTo>
                    <a:lnTo>
                      <a:pt x="4076" y="155"/>
                    </a:lnTo>
                    <a:lnTo>
                      <a:pt x="4076" y="167"/>
                    </a:lnTo>
                    <a:lnTo>
                      <a:pt x="4076" y="173"/>
                    </a:lnTo>
                    <a:lnTo>
                      <a:pt x="4076" y="185"/>
                    </a:lnTo>
                    <a:lnTo>
                      <a:pt x="4082" y="197"/>
                    </a:lnTo>
                    <a:lnTo>
                      <a:pt x="4082" y="209"/>
                    </a:lnTo>
                    <a:lnTo>
                      <a:pt x="4082" y="227"/>
                    </a:lnTo>
                    <a:lnTo>
                      <a:pt x="4082" y="239"/>
                    </a:lnTo>
                    <a:lnTo>
                      <a:pt x="4082" y="251"/>
                    </a:lnTo>
                    <a:lnTo>
                      <a:pt x="4088" y="263"/>
                    </a:lnTo>
                    <a:lnTo>
                      <a:pt x="4088" y="269"/>
                    </a:lnTo>
                    <a:lnTo>
                      <a:pt x="4088" y="281"/>
                    </a:lnTo>
                    <a:lnTo>
                      <a:pt x="4088" y="287"/>
                    </a:lnTo>
                    <a:lnTo>
                      <a:pt x="4088" y="298"/>
                    </a:lnTo>
                    <a:lnTo>
                      <a:pt x="4094" y="310"/>
                    </a:lnTo>
                    <a:lnTo>
                      <a:pt x="4094" y="316"/>
                    </a:lnTo>
                    <a:lnTo>
                      <a:pt x="4094" y="328"/>
                    </a:lnTo>
                    <a:lnTo>
                      <a:pt x="4094" y="334"/>
                    </a:lnTo>
                    <a:lnTo>
                      <a:pt x="4094" y="346"/>
                    </a:lnTo>
                    <a:lnTo>
                      <a:pt x="4094" y="352"/>
                    </a:lnTo>
                    <a:lnTo>
                      <a:pt x="4100" y="364"/>
                    </a:lnTo>
                    <a:lnTo>
                      <a:pt x="4100" y="370"/>
                    </a:lnTo>
                    <a:lnTo>
                      <a:pt x="4100" y="376"/>
                    </a:lnTo>
                    <a:lnTo>
                      <a:pt x="4100" y="388"/>
                    </a:lnTo>
                    <a:lnTo>
                      <a:pt x="4100" y="394"/>
                    </a:lnTo>
                    <a:lnTo>
                      <a:pt x="4106" y="400"/>
                    </a:lnTo>
                    <a:lnTo>
                      <a:pt x="4106" y="406"/>
                    </a:lnTo>
                    <a:lnTo>
                      <a:pt x="4106" y="412"/>
                    </a:lnTo>
                    <a:lnTo>
                      <a:pt x="4106" y="418"/>
                    </a:lnTo>
                    <a:lnTo>
                      <a:pt x="4106" y="424"/>
                    </a:lnTo>
                    <a:lnTo>
                      <a:pt x="4106" y="430"/>
                    </a:lnTo>
                    <a:lnTo>
                      <a:pt x="4112" y="436"/>
                    </a:lnTo>
                    <a:lnTo>
                      <a:pt x="4112" y="442"/>
                    </a:lnTo>
                    <a:lnTo>
                      <a:pt x="4112" y="448"/>
                    </a:lnTo>
                    <a:lnTo>
                      <a:pt x="4118" y="448"/>
                    </a:lnTo>
                    <a:lnTo>
                      <a:pt x="4118" y="454"/>
                    </a:lnTo>
                    <a:lnTo>
                      <a:pt x="4118" y="460"/>
                    </a:lnTo>
                    <a:lnTo>
                      <a:pt x="4124" y="460"/>
                    </a:lnTo>
                    <a:lnTo>
                      <a:pt x="4124" y="466"/>
                    </a:lnTo>
                    <a:lnTo>
                      <a:pt x="4130" y="466"/>
                    </a:lnTo>
                    <a:lnTo>
                      <a:pt x="4130" y="472"/>
                    </a:lnTo>
                    <a:lnTo>
                      <a:pt x="4136" y="472"/>
                    </a:lnTo>
                    <a:lnTo>
                      <a:pt x="4136" y="478"/>
                    </a:lnTo>
                    <a:lnTo>
                      <a:pt x="4142" y="478"/>
                    </a:lnTo>
                    <a:lnTo>
                      <a:pt x="4142" y="484"/>
                    </a:lnTo>
                    <a:lnTo>
                      <a:pt x="4148" y="484"/>
                    </a:lnTo>
                    <a:lnTo>
                      <a:pt x="4148" y="490"/>
                    </a:lnTo>
                    <a:lnTo>
                      <a:pt x="4154" y="490"/>
                    </a:lnTo>
                    <a:lnTo>
                      <a:pt x="4154" y="496"/>
                    </a:lnTo>
                    <a:lnTo>
                      <a:pt x="4160" y="496"/>
                    </a:lnTo>
                    <a:lnTo>
                      <a:pt x="4160" y="501"/>
                    </a:lnTo>
                    <a:lnTo>
                      <a:pt x="4166" y="501"/>
                    </a:lnTo>
                    <a:lnTo>
                      <a:pt x="4166" y="507"/>
                    </a:lnTo>
                    <a:lnTo>
                      <a:pt x="4172" y="507"/>
                    </a:lnTo>
                    <a:lnTo>
                      <a:pt x="4172" y="513"/>
                    </a:lnTo>
                    <a:lnTo>
                      <a:pt x="4178" y="513"/>
                    </a:lnTo>
                    <a:lnTo>
                      <a:pt x="4178" y="519"/>
                    </a:lnTo>
                    <a:lnTo>
                      <a:pt x="4184" y="519"/>
                    </a:lnTo>
                    <a:lnTo>
                      <a:pt x="4184" y="525"/>
                    </a:lnTo>
                    <a:lnTo>
                      <a:pt x="4190" y="525"/>
                    </a:lnTo>
                    <a:lnTo>
                      <a:pt x="4196" y="531"/>
                    </a:lnTo>
                    <a:lnTo>
                      <a:pt x="4202" y="531"/>
                    </a:lnTo>
                    <a:lnTo>
                      <a:pt x="4202" y="537"/>
                    </a:lnTo>
                    <a:lnTo>
                      <a:pt x="4208" y="537"/>
                    </a:lnTo>
                    <a:lnTo>
                      <a:pt x="4208" y="543"/>
                    </a:lnTo>
                    <a:lnTo>
                      <a:pt x="4214" y="543"/>
                    </a:lnTo>
                    <a:lnTo>
                      <a:pt x="4214" y="549"/>
                    </a:lnTo>
                    <a:lnTo>
                      <a:pt x="4220" y="549"/>
                    </a:lnTo>
                    <a:lnTo>
                      <a:pt x="4226" y="549"/>
                    </a:lnTo>
                    <a:lnTo>
                      <a:pt x="4226" y="555"/>
                    </a:lnTo>
                    <a:lnTo>
                      <a:pt x="4232" y="555"/>
                    </a:lnTo>
                    <a:lnTo>
                      <a:pt x="4232" y="561"/>
                    </a:lnTo>
                    <a:lnTo>
                      <a:pt x="4238" y="561"/>
                    </a:lnTo>
                    <a:lnTo>
                      <a:pt x="4244" y="567"/>
                    </a:lnTo>
                    <a:lnTo>
                      <a:pt x="4249" y="567"/>
                    </a:lnTo>
                    <a:lnTo>
                      <a:pt x="4249" y="573"/>
                    </a:lnTo>
                    <a:lnTo>
                      <a:pt x="4255" y="573"/>
                    </a:lnTo>
                    <a:lnTo>
                      <a:pt x="4261" y="573"/>
                    </a:lnTo>
                    <a:lnTo>
                      <a:pt x="4261" y="579"/>
                    </a:lnTo>
                    <a:lnTo>
                      <a:pt x="4267" y="579"/>
                    </a:lnTo>
                    <a:lnTo>
                      <a:pt x="4267" y="585"/>
                    </a:lnTo>
                    <a:lnTo>
                      <a:pt x="4273" y="585"/>
                    </a:lnTo>
                    <a:lnTo>
                      <a:pt x="4279" y="585"/>
                    </a:lnTo>
                    <a:lnTo>
                      <a:pt x="4279" y="591"/>
                    </a:lnTo>
                    <a:lnTo>
                      <a:pt x="4285" y="591"/>
                    </a:lnTo>
                    <a:lnTo>
                      <a:pt x="4291" y="591"/>
                    </a:lnTo>
                    <a:lnTo>
                      <a:pt x="4291" y="597"/>
                    </a:lnTo>
                    <a:lnTo>
                      <a:pt x="4297" y="597"/>
                    </a:lnTo>
                    <a:lnTo>
                      <a:pt x="4303" y="597"/>
                    </a:lnTo>
                    <a:lnTo>
                      <a:pt x="4303" y="603"/>
                    </a:lnTo>
                    <a:lnTo>
                      <a:pt x="4309" y="603"/>
                    </a:lnTo>
                    <a:lnTo>
                      <a:pt x="4315" y="603"/>
                    </a:lnTo>
                    <a:lnTo>
                      <a:pt x="4315" y="609"/>
                    </a:lnTo>
                    <a:lnTo>
                      <a:pt x="4321" y="609"/>
                    </a:lnTo>
                    <a:lnTo>
                      <a:pt x="4327" y="609"/>
                    </a:lnTo>
                    <a:lnTo>
                      <a:pt x="4327" y="615"/>
                    </a:lnTo>
                    <a:lnTo>
                      <a:pt x="4333" y="615"/>
                    </a:lnTo>
                    <a:lnTo>
                      <a:pt x="4339" y="615"/>
                    </a:lnTo>
                    <a:lnTo>
                      <a:pt x="4345" y="615"/>
                    </a:lnTo>
                    <a:lnTo>
                      <a:pt x="4345" y="621"/>
                    </a:lnTo>
                    <a:lnTo>
                      <a:pt x="4351" y="621"/>
                    </a:lnTo>
                    <a:lnTo>
                      <a:pt x="4357" y="621"/>
                    </a:lnTo>
                    <a:lnTo>
                      <a:pt x="4363" y="621"/>
                    </a:lnTo>
                    <a:lnTo>
                      <a:pt x="4363" y="627"/>
                    </a:lnTo>
                    <a:lnTo>
                      <a:pt x="4369" y="627"/>
                    </a:lnTo>
                    <a:lnTo>
                      <a:pt x="4375" y="627"/>
                    </a:lnTo>
                    <a:lnTo>
                      <a:pt x="4381" y="627"/>
                    </a:lnTo>
                    <a:lnTo>
                      <a:pt x="4387" y="627"/>
                    </a:lnTo>
                    <a:lnTo>
                      <a:pt x="4387" y="633"/>
                    </a:lnTo>
                    <a:lnTo>
                      <a:pt x="4393" y="633"/>
                    </a:lnTo>
                    <a:lnTo>
                      <a:pt x="4399" y="633"/>
                    </a:lnTo>
                    <a:lnTo>
                      <a:pt x="4405" y="633"/>
                    </a:lnTo>
                    <a:lnTo>
                      <a:pt x="4411" y="633"/>
                    </a:lnTo>
                    <a:lnTo>
                      <a:pt x="4417" y="633"/>
                    </a:lnTo>
                    <a:lnTo>
                      <a:pt x="4423" y="633"/>
                    </a:lnTo>
                    <a:lnTo>
                      <a:pt x="4423" y="639"/>
                    </a:lnTo>
                    <a:lnTo>
                      <a:pt x="4429" y="639"/>
                    </a:lnTo>
                    <a:lnTo>
                      <a:pt x="4435" y="639"/>
                    </a:lnTo>
                    <a:lnTo>
                      <a:pt x="4440" y="639"/>
                    </a:lnTo>
                    <a:lnTo>
                      <a:pt x="4446" y="639"/>
                    </a:lnTo>
                    <a:lnTo>
                      <a:pt x="4452" y="639"/>
                    </a:lnTo>
                    <a:lnTo>
                      <a:pt x="4458" y="639"/>
                    </a:lnTo>
                    <a:lnTo>
                      <a:pt x="4464" y="639"/>
                    </a:lnTo>
                    <a:lnTo>
                      <a:pt x="4470" y="639"/>
                    </a:lnTo>
                    <a:lnTo>
                      <a:pt x="4476" y="639"/>
                    </a:lnTo>
                    <a:lnTo>
                      <a:pt x="4482" y="639"/>
                    </a:lnTo>
                    <a:lnTo>
                      <a:pt x="4488" y="639"/>
                    </a:lnTo>
                    <a:lnTo>
                      <a:pt x="4494" y="639"/>
                    </a:lnTo>
                    <a:lnTo>
                      <a:pt x="4494" y="633"/>
                    </a:lnTo>
                    <a:lnTo>
                      <a:pt x="4500" y="633"/>
                    </a:lnTo>
                    <a:lnTo>
                      <a:pt x="4506" y="633"/>
                    </a:lnTo>
                    <a:lnTo>
                      <a:pt x="4512" y="633"/>
                    </a:lnTo>
                    <a:lnTo>
                      <a:pt x="4518" y="633"/>
                    </a:lnTo>
                    <a:lnTo>
                      <a:pt x="4524" y="633"/>
                    </a:lnTo>
                    <a:lnTo>
                      <a:pt x="4530" y="633"/>
                    </a:lnTo>
                    <a:lnTo>
                      <a:pt x="4530" y="627"/>
                    </a:lnTo>
                    <a:lnTo>
                      <a:pt x="4536" y="627"/>
                    </a:lnTo>
                    <a:lnTo>
                      <a:pt x="4542" y="627"/>
                    </a:lnTo>
                    <a:lnTo>
                      <a:pt x="4548" y="627"/>
                    </a:lnTo>
                    <a:lnTo>
                      <a:pt x="4554" y="627"/>
                    </a:lnTo>
                    <a:lnTo>
                      <a:pt x="4554" y="621"/>
                    </a:lnTo>
                    <a:lnTo>
                      <a:pt x="4560" y="621"/>
                    </a:lnTo>
                    <a:lnTo>
                      <a:pt x="4566" y="621"/>
                    </a:lnTo>
                    <a:lnTo>
                      <a:pt x="4572" y="621"/>
                    </a:lnTo>
                    <a:lnTo>
                      <a:pt x="4572" y="615"/>
                    </a:lnTo>
                    <a:lnTo>
                      <a:pt x="4578" y="615"/>
                    </a:lnTo>
                    <a:lnTo>
                      <a:pt x="4584" y="615"/>
                    </a:lnTo>
                    <a:lnTo>
                      <a:pt x="4590" y="615"/>
                    </a:lnTo>
                    <a:lnTo>
                      <a:pt x="4590" y="609"/>
                    </a:lnTo>
                    <a:lnTo>
                      <a:pt x="4596" y="609"/>
                    </a:lnTo>
                    <a:lnTo>
                      <a:pt x="4602" y="609"/>
                    </a:lnTo>
                    <a:lnTo>
                      <a:pt x="4602" y="603"/>
                    </a:lnTo>
                    <a:lnTo>
                      <a:pt x="4608" y="603"/>
                    </a:lnTo>
                    <a:lnTo>
                      <a:pt x="4614" y="603"/>
                    </a:lnTo>
                    <a:lnTo>
                      <a:pt x="4614" y="597"/>
                    </a:lnTo>
                    <a:lnTo>
                      <a:pt x="4620" y="597"/>
                    </a:lnTo>
                    <a:lnTo>
                      <a:pt x="4626" y="597"/>
                    </a:lnTo>
                    <a:lnTo>
                      <a:pt x="4626" y="591"/>
                    </a:lnTo>
                    <a:lnTo>
                      <a:pt x="4632" y="591"/>
                    </a:lnTo>
                    <a:lnTo>
                      <a:pt x="4637" y="591"/>
                    </a:lnTo>
                    <a:lnTo>
                      <a:pt x="4637" y="585"/>
                    </a:lnTo>
                    <a:lnTo>
                      <a:pt x="4643" y="585"/>
                    </a:lnTo>
                    <a:lnTo>
                      <a:pt x="4649" y="579"/>
                    </a:lnTo>
                    <a:lnTo>
                      <a:pt x="4655" y="579"/>
                    </a:lnTo>
                    <a:lnTo>
                      <a:pt x="4655" y="573"/>
                    </a:lnTo>
                    <a:lnTo>
                      <a:pt x="4661" y="573"/>
                    </a:lnTo>
                    <a:lnTo>
                      <a:pt x="4667" y="573"/>
                    </a:lnTo>
                    <a:lnTo>
                      <a:pt x="4667" y="567"/>
                    </a:lnTo>
                    <a:lnTo>
                      <a:pt x="4673" y="567"/>
                    </a:lnTo>
                    <a:lnTo>
                      <a:pt x="4679" y="561"/>
                    </a:lnTo>
                    <a:lnTo>
                      <a:pt x="4685" y="561"/>
                    </a:lnTo>
                    <a:lnTo>
                      <a:pt x="4685" y="555"/>
                    </a:lnTo>
                    <a:lnTo>
                      <a:pt x="4691" y="555"/>
                    </a:lnTo>
                    <a:lnTo>
                      <a:pt x="4691" y="549"/>
                    </a:lnTo>
                    <a:lnTo>
                      <a:pt x="4697" y="549"/>
                    </a:lnTo>
                    <a:lnTo>
                      <a:pt x="4703" y="549"/>
                    </a:lnTo>
                    <a:lnTo>
                      <a:pt x="4703" y="543"/>
                    </a:lnTo>
                    <a:lnTo>
                      <a:pt x="4709" y="543"/>
                    </a:lnTo>
                    <a:lnTo>
                      <a:pt x="4709" y="537"/>
                    </a:lnTo>
                    <a:lnTo>
                      <a:pt x="4715" y="537"/>
                    </a:lnTo>
                    <a:lnTo>
                      <a:pt x="4715" y="531"/>
                    </a:lnTo>
                    <a:lnTo>
                      <a:pt x="4721" y="531"/>
                    </a:lnTo>
                    <a:lnTo>
                      <a:pt x="4721" y="525"/>
                    </a:lnTo>
                    <a:lnTo>
                      <a:pt x="4727" y="525"/>
                    </a:lnTo>
                    <a:lnTo>
                      <a:pt x="4733" y="525"/>
                    </a:lnTo>
                    <a:lnTo>
                      <a:pt x="4733" y="519"/>
                    </a:lnTo>
                    <a:lnTo>
                      <a:pt x="4739" y="519"/>
                    </a:lnTo>
                    <a:lnTo>
                      <a:pt x="4739" y="513"/>
                    </a:lnTo>
                    <a:lnTo>
                      <a:pt x="4745" y="513"/>
                    </a:lnTo>
                    <a:lnTo>
                      <a:pt x="4745" y="507"/>
                    </a:lnTo>
                    <a:lnTo>
                      <a:pt x="4751" y="507"/>
                    </a:lnTo>
                    <a:lnTo>
                      <a:pt x="4751" y="501"/>
                    </a:lnTo>
                    <a:lnTo>
                      <a:pt x="4757" y="501"/>
                    </a:lnTo>
                    <a:lnTo>
                      <a:pt x="4757" y="496"/>
                    </a:lnTo>
                    <a:lnTo>
                      <a:pt x="4763" y="496"/>
                    </a:lnTo>
                    <a:lnTo>
                      <a:pt x="4763" y="490"/>
                    </a:lnTo>
                    <a:lnTo>
                      <a:pt x="4769" y="490"/>
                    </a:lnTo>
                    <a:lnTo>
                      <a:pt x="4769" y="484"/>
                    </a:lnTo>
                    <a:lnTo>
                      <a:pt x="4775" y="484"/>
                    </a:lnTo>
                    <a:lnTo>
                      <a:pt x="4775" y="478"/>
                    </a:lnTo>
                    <a:lnTo>
                      <a:pt x="4781" y="478"/>
                    </a:lnTo>
                    <a:lnTo>
                      <a:pt x="4781" y="472"/>
                    </a:lnTo>
                    <a:lnTo>
                      <a:pt x="4787" y="472"/>
                    </a:lnTo>
                    <a:lnTo>
                      <a:pt x="4787" y="466"/>
                    </a:lnTo>
                    <a:lnTo>
                      <a:pt x="4793" y="466"/>
                    </a:lnTo>
                    <a:lnTo>
                      <a:pt x="4793" y="460"/>
                    </a:lnTo>
                    <a:lnTo>
                      <a:pt x="4799" y="460"/>
                    </a:lnTo>
                    <a:lnTo>
                      <a:pt x="4799" y="454"/>
                    </a:lnTo>
                    <a:lnTo>
                      <a:pt x="4805" y="454"/>
                    </a:lnTo>
                    <a:lnTo>
                      <a:pt x="4805" y="448"/>
                    </a:lnTo>
                    <a:lnTo>
                      <a:pt x="4805" y="442"/>
                    </a:lnTo>
                    <a:lnTo>
                      <a:pt x="4811" y="442"/>
                    </a:lnTo>
                    <a:lnTo>
                      <a:pt x="4811" y="436"/>
                    </a:lnTo>
                    <a:lnTo>
                      <a:pt x="4811" y="430"/>
                    </a:lnTo>
                    <a:lnTo>
                      <a:pt x="4817" y="430"/>
                    </a:lnTo>
                    <a:lnTo>
                      <a:pt x="4817" y="424"/>
                    </a:lnTo>
                    <a:lnTo>
                      <a:pt x="4817" y="418"/>
                    </a:lnTo>
                    <a:lnTo>
                      <a:pt x="4817" y="412"/>
                    </a:lnTo>
                    <a:lnTo>
                      <a:pt x="4823" y="412"/>
                    </a:lnTo>
                    <a:lnTo>
                      <a:pt x="4823" y="406"/>
                    </a:lnTo>
                    <a:lnTo>
                      <a:pt x="4823" y="400"/>
                    </a:lnTo>
                    <a:lnTo>
                      <a:pt x="4823" y="394"/>
                    </a:lnTo>
                    <a:lnTo>
                      <a:pt x="4828" y="394"/>
                    </a:lnTo>
                    <a:lnTo>
                      <a:pt x="4828" y="388"/>
                    </a:lnTo>
                    <a:lnTo>
                      <a:pt x="4828" y="382"/>
                    </a:lnTo>
                    <a:lnTo>
                      <a:pt x="4828" y="376"/>
                    </a:lnTo>
                    <a:lnTo>
                      <a:pt x="4834" y="376"/>
                    </a:lnTo>
                    <a:lnTo>
                      <a:pt x="4834" y="370"/>
                    </a:lnTo>
                    <a:lnTo>
                      <a:pt x="4834" y="364"/>
                    </a:lnTo>
                    <a:lnTo>
                      <a:pt x="4834" y="358"/>
                    </a:lnTo>
                    <a:lnTo>
                      <a:pt x="4840" y="352"/>
                    </a:lnTo>
                    <a:lnTo>
                      <a:pt x="4840" y="346"/>
                    </a:lnTo>
                    <a:lnTo>
                      <a:pt x="4840" y="340"/>
                    </a:lnTo>
                    <a:lnTo>
                      <a:pt x="4846" y="334"/>
                    </a:lnTo>
                    <a:lnTo>
                      <a:pt x="4846" y="328"/>
                    </a:lnTo>
                    <a:lnTo>
                      <a:pt x="4846" y="322"/>
                    </a:lnTo>
                    <a:lnTo>
                      <a:pt x="4852" y="322"/>
                    </a:lnTo>
                    <a:lnTo>
                      <a:pt x="4852" y="316"/>
                    </a:lnTo>
                    <a:lnTo>
                      <a:pt x="4852" y="310"/>
                    </a:lnTo>
                    <a:lnTo>
                      <a:pt x="4858" y="310"/>
                    </a:lnTo>
                    <a:lnTo>
                      <a:pt x="4858" y="304"/>
                    </a:lnTo>
                    <a:lnTo>
                      <a:pt x="4864" y="304"/>
                    </a:lnTo>
                    <a:lnTo>
                      <a:pt x="4870" y="310"/>
                    </a:lnTo>
                    <a:lnTo>
                      <a:pt x="4870" y="316"/>
                    </a:lnTo>
                    <a:lnTo>
                      <a:pt x="4876" y="316"/>
                    </a:lnTo>
                    <a:lnTo>
                      <a:pt x="4876" y="322"/>
                    </a:lnTo>
                    <a:lnTo>
                      <a:pt x="4876" y="328"/>
                    </a:lnTo>
                    <a:lnTo>
                      <a:pt x="4882" y="334"/>
                    </a:lnTo>
                    <a:lnTo>
                      <a:pt x="4882" y="340"/>
                    </a:lnTo>
                    <a:lnTo>
                      <a:pt x="4882" y="346"/>
                    </a:lnTo>
                    <a:lnTo>
                      <a:pt x="4888" y="352"/>
                    </a:lnTo>
                    <a:lnTo>
                      <a:pt x="4888" y="358"/>
                    </a:lnTo>
                    <a:lnTo>
                      <a:pt x="4888" y="364"/>
                    </a:lnTo>
                    <a:lnTo>
                      <a:pt x="4894" y="370"/>
                    </a:lnTo>
                    <a:lnTo>
                      <a:pt x="4894" y="376"/>
                    </a:lnTo>
                    <a:lnTo>
                      <a:pt x="4894" y="382"/>
                    </a:lnTo>
                    <a:lnTo>
                      <a:pt x="4900" y="382"/>
                    </a:lnTo>
                    <a:lnTo>
                      <a:pt x="4900" y="388"/>
                    </a:lnTo>
                    <a:lnTo>
                      <a:pt x="4900" y="394"/>
                    </a:lnTo>
                    <a:lnTo>
                      <a:pt x="4900" y="400"/>
                    </a:lnTo>
                    <a:lnTo>
                      <a:pt x="4906" y="400"/>
                    </a:lnTo>
                    <a:lnTo>
                      <a:pt x="4906" y="406"/>
                    </a:lnTo>
                    <a:lnTo>
                      <a:pt x="4906" y="412"/>
                    </a:lnTo>
                    <a:lnTo>
                      <a:pt x="4912" y="418"/>
                    </a:lnTo>
                    <a:lnTo>
                      <a:pt x="4912" y="424"/>
                    </a:lnTo>
                    <a:lnTo>
                      <a:pt x="4918" y="424"/>
                    </a:lnTo>
                    <a:lnTo>
                      <a:pt x="4918" y="430"/>
                    </a:lnTo>
                    <a:lnTo>
                      <a:pt x="4924" y="430"/>
                    </a:lnTo>
                    <a:lnTo>
                      <a:pt x="4924" y="436"/>
                    </a:lnTo>
                    <a:lnTo>
                      <a:pt x="4930" y="436"/>
                    </a:lnTo>
                    <a:lnTo>
                      <a:pt x="4930" y="430"/>
                    </a:lnTo>
                    <a:lnTo>
                      <a:pt x="4936" y="430"/>
                    </a:lnTo>
                    <a:lnTo>
                      <a:pt x="4942" y="430"/>
                    </a:lnTo>
                    <a:lnTo>
                      <a:pt x="4948" y="424"/>
                    </a:lnTo>
                    <a:lnTo>
                      <a:pt x="4954" y="424"/>
                    </a:lnTo>
                    <a:lnTo>
                      <a:pt x="4960" y="424"/>
                    </a:lnTo>
                    <a:lnTo>
                      <a:pt x="4960" y="418"/>
                    </a:lnTo>
                    <a:lnTo>
                      <a:pt x="4966" y="418"/>
                    </a:lnTo>
                    <a:lnTo>
                      <a:pt x="4972" y="418"/>
                    </a:lnTo>
                    <a:lnTo>
                      <a:pt x="4972" y="412"/>
                    </a:lnTo>
                    <a:lnTo>
                      <a:pt x="4978" y="412"/>
                    </a:lnTo>
                    <a:lnTo>
                      <a:pt x="4984" y="412"/>
                    </a:lnTo>
                    <a:lnTo>
                      <a:pt x="4990" y="412"/>
                    </a:lnTo>
                    <a:lnTo>
                      <a:pt x="4990" y="406"/>
                    </a:lnTo>
                    <a:lnTo>
                      <a:pt x="4996" y="406"/>
                    </a:lnTo>
                    <a:lnTo>
                      <a:pt x="5002" y="406"/>
                    </a:lnTo>
                    <a:lnTo>
                      <a:pt x="5002" y="400"/>
                    </a:lnTo>
                    <a:lnTo>
                      <a:pt x="5008" y="400"/>
                    </a:lnTo>
                    <a:lnTo>
                      <a:pt x="5014" y="400"/>
                    </a:lnTo>
                    <a:lnTo>
                      <a:pt x="5014" y="394"/>
                    </a:lnTo>
                    <a:lnTo>
                      <a:pt x="5019" y="394"/>
                    </a:lnTo>
                    <a:lnTo>
                      <a:pt x="5025" y="394"/>
                    </a:lnTo>
                    <a:lnTo>
                      <a:pt x="5025" y="388"/>
                    </a:lnTo>
                    <a:lnTo>
                      <a:pt x="5031" y="388"/>
                    </a:lnTo>
                    <a:lnTo>
                      <a:pt x="5037" y="388"/>
                    </a:lnTo>
                    <a:lnTo>
                      <a:pt x="5043" y="382"/>
                    </a:lnTo>
                    <a:lnTo>
                      <a:pt x="5049" y="382"/>
                    </a:lnTo>
                    <a:lnTo>
                      <a:pt x="5055" y="382"/>
                    </a:lnTo>
                    <a:lnTo>
                      <a:pt x="5055" y="376"/>
                    </a:lnTo>
                    <a:lnTo>
                      <a:pt x="5061" y="376"/>
                    </a:lnTo>
                    <a:lnTo>
                      <a:pt x="5067" y="376"/>
                    </a:lnTo>
                    <a:lnTo>
                      <a:pt x="5073" y="376"/>
                    </a:lnTo>
                    <a:lnTo>
                      <a:pt x="5073" y="370"/>
                    </a:lnTo>
                    <a:lnTo>
                      <a:pt x="5079" y="370"/>
                    </a:lnTo>
                    <a:lnTo>
                      <a:pt x="5085" y="370"/>
                    </a:lnTo>
                    <a:lnTo>
                      <a:pt x="5091" y="370"/>
                    </a:lnTo>
                    <a:lnTo>
                      <a:pt x="5097" y="370"/>
                    </a:lnTo>
                    <a:lnTo>
                      <a:pt x="5097" y="364"/>
                    </a:lnTo>
                    <a:lnTo>
                      <a:pt x="5103" y="364"/>
                    </a:lnTo>
                    <a:lnTo>
                      <a:pt x="5109" y="364"/>
                    </a:lnTo>
                    <a:lnTo>
                      <a:pt x="5115" y="364"/>
                    </a:lnTo>
                    <a:lnTo>
                      <a:pt x="5115" y="358"/>
                    </a:lnTo>
                    <a:lnTo>
                      <a:pt x="5121" y="358"/>
                    </a:lnTo>
                    <a:lnTo>
                      <a:pt x="5127" y="358"/>
                    </a:lnTo>
                    <a:lnTo>
                      <a:pt x="5133" y="358"/>
                    </a:lnTo>
                    <a:lnTo>
                      <a:pt x="5133" y="352"/>
                    </a:lnTo>
                    <a:lnTo>
                      <a:pt x="5139" y="352"/>
                    </a:lnTo>
                    <a:lnTo>
                      <a:pt x="5145" y="352"/>
                    </a:lnTo>
                    <a:lnTo>
                      <a:pt x="5151" y="352"/>
                    </a:lnTo>
                    <a:lnTo>
                      <a:pt x="5157" y="346"/>
                    </a:lnTo>
                    <a:lnTo>
                      <a:pt x="5163" y="346"/>
                    </a:lnTo>
                    <a:lnTo>
                      <a:pt x="5169" y="346"/>
                    </a:lnTo>
                    <a:lnTo>
                      <a:pt x="5175" y="346"/>
                    </a:lnTo>
                    <a:lnTo>
                      <a:pt x="5175" y="340"/>
                    </a:lnTo>
                    <a:lnTo>
                      <a:pt x="5181" y="340"/>
                    </a:lnTo>
                    <a:lnTo>
                      <a:pt x="5187" y="340"/>
                    </a:lnTo>
                    <a:lnTo>
                      <a:pt x="5193" y="340"/>
                    </a:lnTo>
                    <a:lnTo>
                      <a:pt x="5193" y="334"/>
                    </a:lnTo>
                    <a:lnTo>
                      <a:pt x="5199" y="334"/>
                    </a:lnTo>
                    <a:lnTo>
                      <a:pt x="5205" y="334"/>
                    </a:lnTo>
                    <a:lnTo>
                      <a:pt x="5210" y="334"/>
                    </a:lnTo>
                    <a:lnTo>
                      <a:pt x="5216" y="334"/>
                    </a:lnTo>
                    <a:lnTo>
                      <a:pt x="5222" y="334"/>
                    </a:lnTo>
                    <a:lnTo>
                      <a:pt x="5228" y="334"/>
                    </a:lnTo>
                    <a:lnTo>
                      <a:pt x="5234" y="334"/>
                    </a:lnTo>
                    <a:lnTo>
                      <a:pt x="5234" y="328"/>
                    </a:lnTo>
                    <a:lnTo>
                      <a:pt x="5240" y="328"/>
                    </a:lnTo>
                    <a:lnTo>
                      <a:pt x="5246" y="328"/>
                    </a:lnTo>
                    <a:lnTo>
                      <a:pt x="5252" y="328"/>
                    </a:lnTo>
                    <a:lnTo>
                      <a:pt x="5258" y="328"/>
                    </a:lnTo>
                    <a:lnTo>
                      <a:pt x="5264" y="328"/>
                    </a:lnTo>
                    <a:lnTo>
                      <a:pt x="5270" y="328"/>
                    </a:lnTo>
                    <a:lnTo>
                      <a:pt x="5276" y="328"/>
                    </a:lnTo>
                    <a:lnTo>
                      <a:pt x="5282" y="328"/>
                    </a:lnTo>
                    <a:lnTo>
                      <a:pt x="5282" y="322"/>
                    </a:lnTo>
                    <a:lnTo>
                      <a:pt x="5288" y="322"/>
                    </a:lnTo>
                    <a:lnTo>
                      <a:pt x="5294" y="322"/>
                    </a:lnTo>
                    <a:lnTo>
                      <a:pt x="5300" y="322"/>
                    </a:lnTo>
                    <a:lnTo>
                      <a:pt x="5306" y="322"/>
                    </a:lnTo>
                    <a:lnTo>
                      <a:pt x="5312" y="322"/>
                    </a:lnTo>
                    <a:lnTo>
                      <a:pt x="5318" y="322"/>
                    </a:lnTo>
                    <a:lnTo>
                      <a:pt x="5324" y="316"/>
                    </a:lnTo>
                    <a:lnTo>
                      <a:pt x="5330" y="316"/>
                    </a:lnTo>
                    <a:lnTo>
                      <a:pt x="5336" y="316"/>
                    </a:lnTo>
                    <a:lnTo>
                      <a:pt x="5342" y="316"/>
                    </a:lnTo>
                    <a:lnTo>
                      <a:pt x="5348" y="316"/>
                    </a:lnTo>
                    <a:lnTo>
                      <a:pt x="5354" y="316"/>
                    </a:lnTo>
                    <a:lnTo>
                      <a:pt x="5360" y="316"/>
                    </a:lnTo>
                    <a:lnTo>
                      <a:pt x="5360" y="310"/>
                    </a:lnTo>
                    <a:lnTo>
                      <a:pt x="5366" y="310"/>
                    </a:lnTo>
                    <a:lnTo>
                      <a:pt x="5372" y="310"/>
                    </a:lnTo>
                    <a:lnTo>
                      <a:pt x="5378" y="310"/>
                    </a:lnTo>
                    <a:lnTo>
                      <a:pt x="5384" y="310"/>
                    </a:lnTo>
                    <a:lnTo>
                      <a:pt x="5390" y="310"/>
                    </a:lnTo>
                    <a:lnTo>
                      <a:pt x="5396" y="310"/>
                    </a:lnTo>
                    <a:lnTo>
                      <a:pt x="5401" y="310"/>
                    </a:lnTo>
                    <a:lnTo>
                      <a:pt x="5407" y="310"/>
                    </a:lnTo>
                    <a:lnTo>
                      <a:pt x="5413" y="310"/>
                    </a:lnTo>
                    <a:lnTo>
                      <a:pt x="5419" y="310"/>
                    </a:lnTo>
                    <a:lnTo>
                      <a:pt x="5425" y="310"/>
                    </a:lnTo>
                    <a:lnTo>
                      <a:pt x="5431" y="310"/>
                    </a:lnTo>
                    <a:lnTo>
                      <a:pt x="5437" y="310"/>
                    </a:lnTo>
                    <a:lnTo>
                      <a:pt x="5443" y="310"/>
                    </a:lnTo>
                    <a:lnTo>
                      <a:pt x="5449" y="310"/>
                    </a:lnTo>
                    <a:lnTo>
                      <a:pt x="5455" y="310"/>
                    </a:lnTo>
                    <a:lnTo>
                      <a:pt x="5461" y="310"/>
                    </a:lnTo>
                    <a:lnTo>
                      <a:pt x="5461" y="316"/>
                    </a:lnTo>
                    <a:lnTo>
                      <a:pt x="5467" y="316"/>
                    </a:lnTo>
                    <a:lnTo>
                      <a:pt x="5473" y="316"/>
                    </a:lnTo>
                    <a:lnTo>
                      <a:pt x="5479" y="316"/>
                    </a:lnTo>
                    <a:lnTo>
                      <a:pt x="5485" y="316"/>
                    </a:lnTo>
                    <a:lnTo>
                      <a:pt x="5491" y="316"/>
                    </a:lnTo>
                    <a:lnTo>
                      <a:pt x="5497" y="316"/>
                    </a:lnTo>
                    <a:lnTo>
                      <a:pt x="5503" y="316"/>
                    </a:lnTo>
                    <a:lnTo>
                      <a:pt x="5509" y="316"/>
                    </a:lnTo>
                    <a:lnTo>
                      <a:pt x="5515" y="316"/>
                    </a:lnTo>
                    <a:lnTo>
                      <a:pt x="5521" y="316"/>
                    </a:lnTo>
                    <a:lnTo>
                      <a:pt x="5527" y="316"/>
                    </a:lnTo>
                    <a:lnTo>
                      <a:pt x="5533" y="316"/>
                    </a:lnTo>
                    <a:lnTo>
                      <a:pt x="5539" y="316"/>
                    </a:lnTo>
                    <a:lnTo>
                      <a:pt x="5539" y="322"/>
                    </a:lnTo>
                    <a:lnTo>
                      <a:pt x="5545" y="322"/>
                    </a:lnTo>
                    <a:lnTo>
                      <a:pt x="5551" y="322"/>
                    </a:lnTo>
                    <a:lnTo>
                      <a:pt x="5557" y="322"/>
                    </a:lnTo>
                    <a:lnTo>
                      <a:pt x="5563" y="322"/>
                    </a:lnTo>
                    <a:lnTo>
                      <a:pt x="5563" y="328"/>
                    </a:lnTo>
                    <a:lnTo>
                      <a:pt x="5569" y="328"/>
                    </a:lnTo>
                    <a:lnTo>
                      <a:pt x="5575" y="328"/>
                    </a:lnTo>
                    <a:lnTo>
                      <a:pt x="5581" y="328"/>
                    </a:lnTo>
                    <a:lnTo>
                      <a:pt x="5587" y="334"/>
                    </a:lnTo>
                    <a:lnTo>
                      <a:pt x="5592" y="334"/>
                    </a:lnTo>
                    <a:lnTo>
                      <a:pt x="5598" y="334"/>
                    </a:lnTo>
                    <a:lnTo>
                      <a:pt x="5604" y="334"/>
                    </a:lnTo>
                    <a:lnTo>
                      <a:pt x="5610" y="340"/>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68" name="Freeform 153">
                <a:extLst>
                  <a:ext uri="{FF2B5EF4-FFF2-40B4-BE49-F238E27FC236}">
                    <a16:creationId xmlns:a16="http://schemas.microsoft.com/office/drawing/2014/main" id="{270827C8-74E1-1392-E396-14F573D71772}"/>
                  </a:ext>
                </a:extLst>
              </p:cNvPr>
              <p:cNvSpPr>
                <a:spLocks/>
              </p:cNvSpPr>
              <p:nvPr/>
            </p:nvSpPr>
            <p:spPr bwMode="auto">
              <a:xfrm>
                <a:off x="85" y="3244"/>
                <a:ext cx="5610" cy="526"/>
              </a:xfrm>
              <a:custGeom>
                <a:avLst/>
                <a:gdLst>
                  <a:gd name="T0" fmla="*/ 83 w 5610"/>
                  <a:gd name="T1" fmla="*/ 209 h 526"/>
                  <a:gd name="T2" fmla="*/ 173 w 5610"/>
                  <a:gd name="T3" fmla="*/ 185 h 526"/>
                  <a:gd name="T4" fmla="*/ 262 w 5610"/>
                  <a:gd name="T5" fmla="*/ 150 h 526"/>
                  <a:gd name="T6" fmla="*/ 352 w 5610"/>
                  <a:gd name="T7" fmla="*/ 120 h 526"/>
                  <a:gd name="T8" fmla="*/ 441 w 5610"/>
                  <a:gd name="T9" fmla="*/ 102 h 526"/>
                  <a:gd name="T10" fmla="*/ 531 w 5610"/>
                  <a:gd name="T11" fmla="*/ 72 h 526"/>
                  <a:gd name="T12" fmla="*/ 620 w 5610"/>
                  <a:gd name="T13" fmla="*/ 30 h 526"/>
                  <a:gd name="T14" fmla="*/ 704 w 5610"/>
                  <a:gd name="T15" fmla="*/ 84 h 526"/>
                  <a:gd name="T16" fmla="*/ 793 w 5610"/>
                  <a:gd name="T17" fmla="*/ 275 h 526"/>
                  <a:gd name="T18" fmla="*/ 883 w 5610"/>
                  <a:gd name="T19" fmla="*/ 371 h 526"/>
                  <a:gd name="T20" fmla="*/ 973 w 5610"/>
                  <a:gd name="T21" fmla="*/ 454 h 526"/>
                  <a:gd name="T22" fmla="*/ 1062 w 5610"/>
                  <a:gd name="T23" fmla="*/ 502 h 526"/>
                  <a:gd name="T24" fmla="*/ 1152 w 5610"/>
                  <a:gd name="T25" fmla="*/ 520 h 526"/>
                  <a:gd name="T26" fmla="*/ 1241 w 5610"/>
                  <a:gd name="T27" fmla="*/ 508 h 526"/>
                  <a:gd name="T28" fmla="*/ 1331 w 5610"/>
                  <a:gd name="T29" fmla="*/ 460 h 526"/>
                  <a:gd name="T30" fmla="*/ 1414 w 5610"/>
                  <a:gd name="T31" fmla="*/ 377 h 526"/>
                  <a:gd name="T32" fmla="*/ 1504 w 5610"/>
                  <a:gd name="T33" fmla="*/ 305 h 526"/>
                  <a:gd name="T34" fmla="*/ 1593 w 5610"/>
                  <a:gd name="T35" fmla="*/ 496 h 526"/>
                  <a:gd name="T36" fmla="*/ 1683 w 5610"/>
                  <a:gd name="T37" fmla="*/ 526 h 526"/>
                  <a:gd name="T38" fmla="*/ 1772 w 5610"/>
                  <a:gd name="T39" fmla="*/ 490 h 526"/>
                  <a:gd name="T40" fmla="*/ 1862 w 5610"/>
                  <a:gd name="T41" fmla="*/ 466 h 526"/>
                  <a:gd name="T42" fmla="*/ 1945 w 5610"/>
                  <a:gd name="T43" fmla="*/ 442 h 526"/>
                  <a:gd name="T44" fmla="*/ 2035 w 5610"/>
                  <a:gd name="T45" fmla="*/ 442 h 526"/>
                  <a:gd name="T46" fmla="*/ 2125 w 5610"/>
                  <a:gd name="T47" fmla="*/ 466 h 526"/>
                  <a:gd name="T48" fmla="*/ 2214 w 5610"/>
                  <a:gd name="T49" fmla="*/ 454 h 526"/>
                  <a:gd name="T50" fmla="*/ 2304 w 5610"/>
                  <a:gd name="T51" fmla="*/ 484 h 526"/>
                  <a:gd name="T52" fmla="*/ 2393 w 5610"/>
                  <a:gd name="T53" fmla="*/ 502 h 526"/>
                  <a:gd name="T54" fmla="*/ 2483 w 5610"/>
                  <a:gd name="T55" fmla="*/ 502 h 526"/>
                  <a:gd name="T56" fmla="*/ 2572 w 5610"/>
                  <a:gd name="T57" fmla="*/ 472 h 526"/>
                  <a:gd name="T58" fmla="*/ 2662 w 5610"/>
                  <a:gd name="T59" fmla="*/ 424 h 526"/>
                  <a:gd name="T60" fmla="*/ 2745 w 5610"/>
                  <a:gd name="T61" fmla="*/ 406 h 526"/>
                  <a:gd name="T62" fmla="*/ 2835 w 5610"/>
                  <a:gd name="T63" fmla="*/ 442 h 526"/>
                  <a:gd name="T64" fmla="*/ 2924 w 5610"/>
                  <a:gd name="T65" fmla="*/ 406 h 526"/>
                  <a:gd name="T66" fmla="*/ 3014 w 5610"/>
                  <a:gd name="T67" fmla="*/ 460 h 526"/>
                  <a:gd name="T68" fmla="*/ 3103 w 5610"/>
                  <a:gd name="T69" fmla="*/ 496 h 526"/>
                  <a:gd name="T70" fmla="*/ 3193 w 5610"/>
                  <a:gd name="T71" fmla="*/ 508 h 526"/>
                  <a:gd name="T72" fmla="*/ 3283 w 5610"/>
                  <a:gd name="T73" fmla="*/ 490 h 526"/>
                  <a:gd name="T74" fmla="*/ 3366 w 5610"/>
                  <a:gd name="T75" fmla="*/ 460 h 526"/>
                  <a:gd name="T76" fmla="*/ 3456 w 5610"/>
                  <a:gd name="T77" fmla="*/ 448 h 526"/>
                  <a:gd name="T78" fmla="*/ 3545 w 5610"/>
                  <a:gd name="T79" fmla="*/ 466 h 526"/>
                  <a:gd name="T80" fmla="*/ 3635 w 5610"/>
                  <a:gd name="T81" fmla="*/ 430 h 526"/>
                  <a:gd name="T82" fmla="*/ 3724 w 5610"/>
                  <a:gd name="T83" fmla="*/ 460 h 526"/>
                  <a:gd name="T84" fmla="*/ 3814 w 5610"/>
                  <a:gd name="T85" fmla="*/ 484 h 526"/>
                  <a:gd name="T86" fmla="*/ 3903 w 5610"/>
                  <a:gd name="T87" fmla="*/ 520 h 526"/>
                  <a:gd name="T88" fmla="*/ 3993 w 5610"/>
                  <a:gd name="T89" fmla="*/ 514 h 526"/>
                  <a:gd name="T90" fmla="*/ 4076 w 5610"/>
                  <a:gd name="T91" fmla="*/ 406 h 526"/>
                  <a:gd name="T92" fmla="*/ 4166 w 5610"/>
                  <a:gd name="T93" fmla="*/ 347 h 526"/>
                  <a:gd name="T94" fmla="*/ 4255 w 5610"/>
                  <a:gd name="T95" fmla="*/ 436 h 526"/>
                  <a:gd name="T96" fmla="*/ 4345 w 5610"/>
                  <a:gd name="T97" fmla="*/ 496 h 526"/>
                  <a:gd name="T98" fmla="*/ 4435 w 5610"/>
                  <a:gd name="T99" fmla="*/ 520 h 526"/>
                  <a:gd name="T100" fmla="*/ 4524 w 5610"/>
                  <a:gd name="T101" fmla="*/ 514 h 526"/>
                  <a:gd name="T102" fmla="*/ 4614 w 5610"/>
                  <a:gd name="T103" fmla="*/ 472 h 526"/>
                  <a:gd name="T104" fmla="*/ 4703 w 5610"/>
                  <a:gd name="T105" fmla="*/ 400 h 526"/>
                  <a:gd name="T106" fmla="*/ 4787 w 5610"/>
                  <a:gd name="T107" fmla="*/ 293 h 526"/>
                  <a:gd name="T108" fmla="*/ 4876 w 5610"/>
                  <a:gd name="T109" fmla="*/ 227 h 526"/>
                  <a:gd name="T110" fmla="*/ 4966 w 5610"/>
                  <a:gd name="T111" fmla="*/ 18 h 526"/>
                  <a:gd name="T112" fmla="*/ 5055 w 5610"/>
                  <a:gd name="T113" fmla="*/ 66 h 526"/>
                  <a:gd name="T114" fmla="*/ 5145 w 5610"/>
                  <a:gd name="T115" fmla="*/ 96 h 526"/>
                  <a:gd name="T116" fmla="*/ 5234 w 5610"/>
                  <a:gd name="T117" fmla="*/ 114 h 526"/>
                  <a:gd name="T118" fmla="*/ 5324 w 5610"/>
                  <a:gd name="T119" fmla="*/ 138 h 526"/>
                  <a:gd name="T120" fmla="*/ 5413 w 5610"/>
                  <a:gd name="T121" fmla="*/ 174 h 526"/>
                  <a:gd name="T122" fmla="*/ 5497 w 5610"/>
                  <a:gd name="T123" fmla="*/ 203 h 526"/>
                  <a:gd name="T124" fmla="*/ 5587 w 5610"/>
                  <a:gd name="T125" fmla="*/ 215 h 5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610" h="526">
                    <a:moveTo>
                      <a:pt x="0" y="221"/>
                    </a:moveTo>
                    <a:lnTo>
                      <a:pt x="0" y="221"/>
                    </a:lnTo>
                    <a:lnTo>
                      <a:pt x="6" y="221"/>
                    </a:lnTo>
                    <a:lnTo>
                      <a:pt x="6" y="215"/>
                    </a:lnTo>
                    <a:lnTo>
                      <a:pt x="12" y="215"/>
                    </a:lnTo>
                    <a:lnTo>
                      <a:pt x="18" y="215"/>
                    </a:lnTo>
                    <a:lnTo>
                      <a:pt x="24" y="215"/>
                    </a:lnTo>
                    <a:lnTo>
                      <a:pt x="29" y="215"/>
                    </a:lnTo>
                    <a:lnTo>
                      <a:pt x="35" y="215"/>
                    </a:lnTo>
                    <a:lnTo>
                      <a:pt x="35" y="209"/>
                    </a:lnTo>
                    <a:lnTo>
                      <a:pt x="41" y="209"/>
                    </a:lnTo>
                    <a:lnTo>
                      <a:pt x="47" y="209"/>
                    </a:lnTo>
                    <a:lnTo>
                      <a:pt x="53" y="209"/>
                    </a:lnTo>
                    <a:lnTo>
                      <a:pt x="59" y="209"/>
                    </a:lnTo>
                    <a:lnTo>
                      <a:pt x="65" y="209"/>
                    </a:lnTo>
                    <a:lnTo>
                      <a:pt x="71" y="209"/>
                    </a:lnTo>
                    <a:lnTo>
                      <a:pt x="77" y="209"/>
                    </a:lnTo>
                    <a:lnTo>
                      <a:pt x="83" y="209"/>
                    </a:lnTo>
                    <a:lnTo>
                      <a:pt x="89" y="209"/>
                    </a:lnTo>
                    <a:lnTo>
                      <a:pt x="89" y="203"/>
                    </a:lnTo>
                    <a:lnTo>
                      <a:pt x="95" y="203"/>
                    </a:lnTo>
                    <a:lnTo>
                      <a:pt x="101" y="203"/>
                    </a:lnTo>
                    <a:lnTo>
                      <a:pt x="107" y="203"/>
                    </a:lnTo>
                    <a:lnTo>
                      <a:pt x="113" y="203"/>
                    </a:lnTo>
                    <a:lnTo>
                      <a:pt x="113" y="197"/>
                    </a:lnTo>
                    <a:lnTo>
                      <a:pt x="119" y="197"/>
                    </a:lnTo>
                    <a:lnTo>
                      <a:pt x="125" y="197"/>
                    </a:lnTo>
                    <a:lnTo>
                      <a:pt x="131" y="197"/>
                    </a:lnTo>
                    <a:lnTo>
                      <a:pt x="131" y="191"/>
                    </a:lnTo>
                    <a:lnTo>
                      <a:pt x="137" y="191"/>
                    </a:lnTo>
                    <a:lnTo>
                      <a:pt x="143" y="191"/>
                    </a:lnTo>
                    <a:lnTo>
                      <a:pt x="149" y="191"/>
                    </a:lnTo>
                    <a:lnTo>
                      <a:pt x="155" y="191"/>
                    </a:lnTo>
                    <a:lnTo>
                      <a:pt x="155" y="185"/>
                    </a:lnTo>
                    <a:lnTo>
                      <a:pt x="161" y="185"/>
                    </a:lnTo>
                    <a:lnTo>
                      <a:pt x="167" y="185"/>
                    </a:lnTo>
                    <a:lnTo>
                      <a:pt x="173" y="185"/>
                    </a:lnTo>
                    <a:lnTo>
                      <a:pt x="179" y="185"/>
                    </a:lnTo>
                    <a:lnTo>
                      <a:pt x="179" y="179"/>
                    </a:lnTo>
                    <a:lnTo>
                      <a:pt x="185" y="179"/>
                    </a:lnTo>
                    <a:lnTo>
                      <a:pt x="191" y="179"/>
                    </a:lnTo>
                    <a:lnTo>
                      <a:pt x="197" y="179"/>
                    </a:lnTo>
                    <a:lnTo>
                      <a:pt x="197" y="174"/>
                    </a:lnTo>
                    <a:lnTo>
                      <a:pt x="203" y="174"/>
                    </a:lnTo>
                    <a:lnTo>
                      <a:pt x="209" y="174"/>
                    </a:lnTo>
                    <a:lnTo>
                      <a:pt x="215" y="174"/>
                    </a:lnTo>
                    <a:lnTo>
                      <a:pt x="220" y="174"/>
                    </a:lnTo>
                    <a:lnTo>
                      <a:pt x="220" y="168"/>
                    </a:lnTo>
                    <a:lnTo>
                      <a:pt x="226" y="168"/>
                    </a:lnTo>
                    <a:lnTo>
                      <a:pt x="232" y="168"/>
                    </a:lnTo>
                    <a:lnTo>
                      <a:pt x="232" y="162"/>
                    </a:lnTo>
                    <a:lnTo>
                      <a:pt x="238" y="162"/>
                    </a:lnTo>
                    <a:lnTo>
                      <a:pt x="244" y="162"/>
                    </a:lnTo>
                    <a:lnTo>
                      <a:pt x="244" y="156"/>
                    </a:lnTo>
                    <a:lnTo>
                      <a:pt x="250" y="156"/>
                    </a:lnTo>
                    <a:lnTo>
                      <a:pt x="256" y="156"/>
                    </a:lnTo>
                    <a:lnTo>
                      <a:pt x="256" y="150"/>
                    </a:lnTo>
                    <a:lnTo>
                      <a:pt x="262" y="150"/>
                    </a:lnTo>
                    <a:lnTo>
                      <a:pt x="268" y="150"/>
                    </a:lnTo>
                    <a:lnTo>
                      <a:pt x="268" y="144"/>
                    </a:lnTo>
                    <a:lnTo>
                      <a:pt x="274" y="144"/>
                    </a:lnTo>
                    <a:lnTo>
                      <a:pt x="280" y="144"/>
                    </a:lnTo>
                    <a:lnTo>
                      <a:pt x="286" y="144"/>
                    </a:lnTo>
                    <a:lnTo>
                      <a:pt x="286" y="138"/>
                    </a:lnTo>
                    <a:lnTo>
                      <a:pt x="292" y="138"/>
                    </a:lnTo>
                    <a:lnTo>
                      <a:pt x="298" y="138"/>
                    </a:lnTo>
                    <a:lnTo>
                      <a:pt x="304" y="138"/>
                    </a:lnTo>
                    <a:lnTo>
                      <a:pt x="304" y="132"/>
                    </a:lnTo>
                    <a:lnTo>
                      <a:pt x="310" y="132"/>
                    </a:lnTo>
                    <a:lnTo>
                      <a:pt x="316" y="132"/>
                    </a:lnTo>
                    <a:lnTo>
                      <a:pt x="322" y="132"/>
                    </a:lnTo>
                    <a:lnTo>
                      <a:pt x="322" y="126"/>
                    </a:lnTo>
                    <a:lnTo>
                      <a:pt x="328" y="126"/>
                    </a:lnTo>
                    <a:lnTo>
                      <a:pt x="334" y="126"/>
                    </a:lnTo>
                    <a:lnTo>
                      <a:pt x="340" y="126"/>
                    </a:lnTo>
                    <a:lnTo>
                      <a:pt x="340" y="120"/>
                    </a:lnTo>
                    <a:lnTo>
                      <a:pt x="346" y="120"/>
                    </a:lnTo>
                    <a:lnTo>
                      <a:pt x="352" y="120"/>
                    </a:lnTo>
                    <a:lnTo>
                      <a:pt x="358" y="120"/>
                    </a:lnTo>
                    <a:lnTo>
                      <a:pt x="364" y="120"/>
                    </a:lnTo>
                    <a:lnTo>
                      <a:pt x="370" y="120"/>
                    </a:lnTo>
                    <a:lnTo>
                      <a:pt x="370" y="114"/>
                    </a:lnTo>
                    <a:lnTo>
                      <a:pt x="376" y="114"/>
                    </a:lnTo>
                    <a:lnTo>
                      <a:pt x="382" y="114"/>
                    </a:lnTo>
                    <a:lnTo>
                      <a:pt x="388" y="114"/>
                    </a:lnTo>
                    <a:lnTo>
                      <a:pt x="394" y="114"/>
                    </a:lnTo>
                    <a:lnTo>
                      <a:pt x="400" y="114"/>
                    </a:lnTo>
                    <a:lnTo>
                      <a:pt x="406" y="114"/>
                    </a:lnTo>
                    <a:lnTo>
                      <a:pt x="411" y="114"/>
                    </a:lnTo>
                    <a:lnTo>
                      <a:pt x="417" y="114"/>
                    </a:lnTo>
                    <a:lnTo>
                      <a:pt x="417" y="108"/>
                    </a:lnTo>
                    <a:lnTo>
                      <a:pt x="423" y="108"/>
                    </a:lnTo>
                    <a:lnTo>
                      <a:pt x="429" y="108"/>
                    </a:lnTo>
                    <a:lnTo>
                      <a:pt x="435" y="108"/>
                    </a:lnTo>
                    <a:lnTo>
                      <a:pt x="435" y="102"/>
                    </a:lnTo>
                    <a:lnTo>
                      <a:pt x="441" y="102"/>
                    </a:lnTo>
                    <a:lnTo>
                      <a:pt x="447" y="102"/>
                    </a:lnTo>
                    <a:lnTo>
                      <a:pt x="453" y="102"/>
                    </a:lnTo>
                    <a:lnTo>
                      <a:pt x="453" y="96"/>
                    </a:lnTo>
                    <a:lnTo>
                      <a:pt x="459" y="96"/>
                    </a:lnTo>
                    <a:lnTo>
                      <a:pt x="465" y="96"/>
                    </a:lnTo>
                    <a:lnTo>
                      <a:pt x="471" y="96"/>
                    </a:lnTo>
                    <a:lnTo>
                      <a:pt x="471" y="90"/>
                    </a:lnTo>
                    <a:lnTo>
                      <a:pt x="477" y="90"/>
                    </a:lnTo>
                    <a:lnTo>
                      <a:pt x="483" y="90"/>
                    </a:lnTo>
                    <a:lnTo>
                      <a:pt x="489" y="90"/>
                    </a:lnTo>
                    <a:lnTo>
                      <a:pt x="489" y="84"/>
                    </a:lnTo>
                    <a:lnTo>
                      <a:pt x="495" y="84"/>
                    </a:lnTo>
                    <a:lnTo>
                      <a:pt x="501" y="84"/>
                    </a:lnTo>
                    <a:lnTo>
                      <a:pt x="507" y="84"/>
                    </a:lnTo>
                    <a:lnTo>
                      <a:pt x="507" y="78"/>
                    </a:lnTo>
                    <a:lnTo>
                      <a:pt x="513" y="78"/>
                    </a:lnTo>
                    <a:lnTo>
                      <a:pt x="519" y="78"/>
                    </a:lnTo>
                    <a:lnTo>
                      <a:pt x="525" y="78"/>
                    </a:lnTo>
                    <a:lnTo>
                      <a:pt x="525" y="72"/>
                    </a:lnTo>
                    <a:lnTo>
                      <a:pt x="531" y="72"/>
                    </a:lnTo>
                    <a:lnTo>
                      <a:pt x="537" y="72"/>
                    </a:lnTo>
                    <a:lnTo>
                      <a:pt x="543" y="66"/>
                    </a:lnTo>
                    <a:lnTo>
                      <a:pt x="549" y="66"/>
                    </a:lnTo>
                    <a:lnTo>
                      <a:pt x="555" y="66"/>
                    </a:lnTo>
                    <a:lnTo>
                      <a:pt x="555" y="60"/>
                    </a:lnTo>
                    <a:lnTo>
                      <a:pt x="561" y="60"/>
                    </a:lnTo>
                    <a:lnTo>
                      <a:pt x="567" y="60"/>
                    </a:lnTo>
                    <a:lnTo>
                      <a:pt x="567" y="54"/>
                    </a:lnTo>
                    <a:lnTo>
                      <a:pt x="573" y="54"/>
                    </a:lnTo>
                    <a:lnTo>
                      <a:pt x="579" y="54"/>
                    </a:lnTo>
                    <a:lnTo>
                      <a:pt x="579" y="48"/>
                    </a:lnTo>
                    <a:lnTo>
                      <a:pt x="585" y="48"/>
                    </a:lnTo>
                    <a:lnTo>
                      <a:pt x="585" y="42"/>
                    </a:lnTo>
                    <a:lnTo>
                      <a:pt x="591" y="42"/>
                    </a:lnTo>
                    <a:lnTo>
                      <a:pt x="597" y="42"/>
                    </a:lnTo>
                    <a:lnTo>
                      <a:pt x="597" y="36"/>
                    </a:lnTo>
                    <a:lnTo>
                      <a:pt x="602" y="36"/>
                    </a:lnTo>
                    <a:lnTo>
                      <a:pt x="608" y="36"/>
                    </a:lnTo>
                    <a:lnTo>
                      <a:pt x="608" y="30"/>
                    </a:lnTo>
                    <a:lnTo>
                      <a:pt x="614" y="30"/>
                    </a:lnTo>
                    <a:lnTo>
                      <a:pt x="620" y="30"/>
                    </a:lnTo>
                    <a:lnTo>
                      <a:pt x="620" y="24"/>
                    </a:lnTo>
                    <a:lnTo>
                      <a:pt x="626" y="24"/>
                    </a:lnTo>
                    <a:lnTo>
                      <a:pt x="632" y="24"/>
                    </a:lnTo>
                    <a:lnTo>
                      <a:pt x="632" y="18"/>
                    </a:lnTo>
                    <a:lnTo>
                      <a:pt x="638" y="18"/>
                    </a:lnTo>
                    <a:lnTo>
                      <a:pt x="644" y="18"/>
                    </a:lnTo>
                    <a:lnTo>
                      <a:pt x="650" y="18"/>
                    </a:lnTo>
                    <a:lnTo>
                      <a:pt x="650" y="12"/>
                    </a:lnTo>
                    <a:lnTo>
                      <a:pt x="656" y="12"/>
                    </a:lnTo>
                    <a:lnTo>
                      <a:pt x="662" y="12"/>
                    </a:lnTo>
                    <a:lnTo>
                      <a:pt x="662" y="6"/>
                    </a:lnTo>
                    <a:lnTo>
                      <a:pt x="668" y="6"/>
                    </a:lnTo>
                    <a:lnTo>
                      <a:pt x="674" y="6"/>
                    </a:lnTo>
                    <a:lnTo>
                      <a:pt x="680" y="6"/>
                    </a:lnTo>
                    <a:lnTo>
                      <a:pt x="680" y="0"/>
                    </a:lnTo>
                    <a:lnTo>
                      <a:pt x="680" y="6"/>
                    </a:lnTo>
                    <a:lnTo>
                      <a:pt x="686" y="6"/>
                    </a:lnTo>
                    <a:lnTo>
                      <a:pt x="686" y="12"/>
                    </a:lnTo>
                    <a:lnTo>
                      <a:pt x="692" y="12"/>
                    </a:lnTo>
                    <a:lnTo>
                      <a:pt x="692" y="18"/>
                    </a:lnTo>
                    <a:lnTo>
                      <a:pt x="692" y="24"/>
                    </a:lnTo>
                    <a:lnTo>
                      <a:pt x="698" y="30"/>
                    </a:lnTo>
                    <a:lnTo>
                      <a:pt x="698" y="36"/>
                    </a:lnTo>
                    <a:lnTo>
                      <a:pt x="698" y="42"/>
                    </a:lnTo>
                    <a:lnTo>
                      <a:pt x="698" y="48"/>
                    </a:lnTo>
                    <a:lnTo>
                      <a:pt x="698" y="54"/>
                    </a:lnTo>
                    <a:lnTo>
                      <a:pt x="704" y="60"/>
                    </a:lnTo>
                    <a:lnTo>
                      <a:pt x="704" y="66"/>
                    </a:lnTo>
                    <a:lnTo>
                      <a:pt x="704" y="72"/>
                    </a:lnTo>
                    <a:lnTo>
                      <a:pt x="704" y="78"/>
                    </a:lnTo>
                    <a:lnTo>
                      <a:pt x="704" y="84"/>
                    </a:lnTo>
                    <a:lnTo>
                      <a:pt x="710" y="90"/>
                    </a:lnTo>
                    <a:lnTo>
                      <a:pt x="710" y="96"/>
                    </a:lnTo>
                    <a:lnTo>
                      <a:pt x="710" y="102"/>
                    </a:lnTo>
                    <a:lnTo>
                      <a:pt x="710" y="114"/>
                    </a:lnTo>
                    <a:lnTo>
                      <a:pt x="710" y="120"/>
                    </a:lnTo>
                    <a:lnTo>
                      <a:pt x="710" y="126"/>
                    </a:lnTo>
                    <a:lnTo>
                      <a:pt x="716" y="132"/>
                    </a:lnTo>
                    <a:lnTo>
                      <a:pt x="716" y="138"/>
                    </a:lnTo>
                    <a:lnTo>
                      <a:pt x="716" y="144"/>
                    </a:lnTo>
                    <a:lnTo>
                      <a:pt x="716" y="150"/>
                    </a:lnTo>
                    <a:lnTo>
                      <a:pt x="716" y="156"/>
                    </a:lnTo>
                    <a:lnTo>
                      <a:pt x="722" y="162"/>
                    </a:lnTo>
                    <a:lnTo>
                      <a:pt x="722" y="168"/>
                    </a:lnTo>
                    <a:lnTo>
                      <a:pt x="722" y="179"/>
                    </a:lnTo>
                    <a:lnTo>
                      <a:pt x="722" y="185"/>
                    </a:lnTo>
                    <a:lnTo>
                      <a:pt x="722" y="191"/>
                    </a:lnTo>
                    <a:lnTo>
                      <a:pt x="728" y="197"/>
                    </a:lnTo>
                    <a:lnTo>
                      <a:pt x="728" y="203"/>
                    </a:lnTo>
                    <a:lnTo>
                      <a:pt x="728" y="209"/>
                    </a:lnTo>
                    <a:lnTo>
                      <a:pt x="728" y="215"/>
                    </a:lnTo>
                    <a:lnTo>
                      <a:pt x="734" y="221"/>
                    </a:lnTo>
                    <a:lnTo>
                      <a:pt x="734" y="227"/>
                    </a:lnTo>
                    <a:lnTo>
                      <a:pt x="734" y="233"/>
                    </a:lnTo>
                    <a:lnTo>
                      <a:pt x="734" y="239"/>
                    </a:lnTo>
                    <a:lnTo>
                      <a:pt x="734" y="245"/>
                    </a:lnTo>
                    <a:lnTo>
                      <a:pt x="740" y="251"/>
                    </a:lnTo>
                    <a:lnTo>
                      <a:pt x="740" y="257"/>
                    </a:lnTo>
                    <a:lnTo>
                      <a:pt x="740" y="263"/>
                    </a:lnTo>
                    <a:lnTo>
                      <a:pt x="746" y="269"/>
                    </a:lnTo>
                    <a:lnTo>
                      <a:pt x="746" y="275"/>
                    </a:lnTo>
                    <a:lnTo>
                      <a:pt x="746" y="281"/>
                    </a:lnTo>
                    <a:lnTo>
                      <a:pt x="752" y="281"/>
                    </a:lnTo>
                    <a:lnTo>
                      <a:pt x="752" y="287"/>
                    </a:lnTo>
                    <a:lnTo>
                      <a:pt x="758" y="287"/>
                    </a:lnTo>
                    <a:lnTo>
                      <a:pt x="758" y="293"/>
                    </a:lnTo>
                    <a:lnTo>
                      <a:pt x="764" y="293"/>
                    </a:lnTo>
                    <a:lnTo>
                      <a:pt x="770" y="293"/>
                    </a:lnTo>
                    <a:lnTo>
                      <a:pt x="770" y="287"/>
                    </a:lnTo>
                    <a:lnTo>
                      <a:pt x="776" y="287"/>
                    </a:lnTo>
                    <a:lnTo>
                      <a:pt x="782" y="287"/>
                    </a:lnTo>
                    <a:lnTo>
                      <a:pt x="782" y="281"/>
                    </a:lnTo>
                    <a:lnTo>
                      <a:pt x="788" y="281"/>
                    </a:lnTo>
                    <a:lnTo>
                      <a:pt x="793" y="281"/>
                    </a:lnTo>
                    <a:lnTo>
                      <a:pt x="793" y="275"/>
                    </a:lnTo>
                    <a:lnTo>
                      <a:pt x="799" y="275"/>
                    </a:lnTo>
                    <a:lnTo>
                      <a:pt x="805" y="275"/>
                    </a:lnTo>
                    <a:lnTo>
                      <a:pt x="805" y="281"/>
                    </a:lnTo>
                    <a:lnTo>
                      <a:pt x="811" y="281"/>
                    </a:lnTo>
                    <a:lnTo>
                      <a:pt x="811" y="287"/>
                    </a:lnTo>
                    <a:lnTo>
                      <a:pt x="817" y="287"/>
                    </a:lnTo>
                    <a:lnTo>
                      <a:pt x="817" y="293"/>
                    </a:lnTo>
                    <a:lnTo>
                      <a:pt x="823" y="293"/>
                    </a:lnTo>
                    <a:lnTo>
                      <a:pt x="823" y="299"/>
                    </a:lnTo>
                    <a:lnTo>
                      <a:pt x="829" y="305"/>
                    </a:lnTo>
                    <a:lnTo>
                      <a:pt x="829" y="311"/>
                    </a:lnTo>
                    <a:lnTo>
                      <a:pt x="835" y="311"/>
                    </a:lnTo>
                    <a:lnTo>
                      <a:pt x="835" y="317"/>
                    </a:lnTo>
                    <a:lnTo>
                      <a:pt x="841" y="317"/>
                    </a:lnTo>
                    <a:lnTo>
                      <a:pt x="841" y="323"/>
                    </a:lnTo>
                    <a:lnTo>
                      <a:pt x="847" y="329"/>
                    </a:lnTo>
                    <a:lnTo>
                      <a:pt x="847" y="335"/>
                    </a:lnTo>
                    <a:lnTo>
                      <a:pt x="853" y="335"/>
                    </a:lnTo>
                    <a:lnTo>
                      <a:pt x="853" y="341"/>
                    </a:lnTo>
                    <a:lnTo>
                      <a:pt x="859" y="341"/>
                    </a:lnTo>
                    <a:lnTo>
                      <a:pt x="859" y="347"/>
                    </a:lnTo>
                    <a:lnTo>
                      <a:pt x="865" y="347"/>
                    </a:lnTo>
                    <a:lnTo>
                      <a:pt x="865" y="353"/>
                    </a:lnTo>
                    <a:lnTo>
                      <a:pt x="871" y="353"/>
                    </a:lnTo>
                    <a:lnTo>
                      <a:pt x="871" y="359"/>
                    </a:lnTo>
                    <a:lnTo>
                      <a:pt x="877" y="365"/>
                    </a:lnTo>
                    <a:lnTo>
                      <a:pt x="877" y="371"/>
                    </a:lnTo>
                    <a:lnTo>
                      <a:pt x="883" y="371"/>
                    </a:lnTo>
                    <a:lnTo>
                      <a:pt x="883" y="377"/>
                    </a:lnTo>
                    <a:lnTo>
                      <a:pt x="889" y="377"/>
                    </a:lnTo>
                    <a:lnTo>
                      <a:pt x="889" y="382"/>
                    </a:lnTo>
                    <a:lnTo>
                      <a:pt x="895" y="382"/>
                    </a:lnTo>
                    <a:lnTo>
                      <a:pt x="895" y="388"/>
                    </a:lnTo>
                    <a:lnTo>
                      <a:pt x="901" y="388"/>
                    </a:lnTo>
                    <a:lnTo>
                      <a:pt x="901" y="394"/>
                    </a:lnTo>
                    <a:lnTo>
                      <a:pt x="907" y="394"/>
                    </a:lnTo>
                    <a:lnTo>
                      <a:pt x="907" y="400"/>
                    </a:lnTo>
                    <a:lnTo>
                      <a:pt x="913" y="400"/>
                    </a:lnTo>
                    <a:lnTo>
                      <a:pt x="913" y="406"/>
                    </a:lnTo>
                    <a:lnTo>
                      <a:pt x="919" y="406"/>
                    </a:lnTo>
                    <a:lnTo>
                      <a:pt x="919" y="412"/>
                    </a:lnTo>
                    <a:lnTo>
                      <a:pt x="925" y="412"/>
                    </a:lnTo>
                    <a:lnTo>
                      <a:pt x="925" y="418"/>
                    </a:lnTo>
                    <a:lnTo>
                      <a:pt x="931" y="418"/>
                    </a:lnTo>
                    <a:lnTo>
                      <a:pt x="931" y="424"/>
                    </a:lnTo>
                    <a:lnTo>
                      <a:pt x="937" y="424"/>
                    </a:lnTo>
                    <a:lnTo>
                      <a:pt x="937" y="430"/>
                    </a:lnTo>
                    <a:lnTo>
                      <a:pt x="943" y="430"/>
                    </a:lnTo>
                    <a:lnTo>
                      <a:pt x="949" y="436"/>
                    </a:lnTo>
                    <a:lnTo>
                      <a:pt x="955" y="436"/>
                    </a:lnTo>
                    <a:lnTo>
                      <a:pt x="955" y="442"/>
                    </a:lnTo>
                    <a:lnTo>
                      <a:pt x="961" y="442"/>
                    </a:lnTo>
                    <a:lnTo>
                      <a:pt x="961" y="448"/>
                    </a:lnTo>
                    <a:lnTo>
                      <a:pt x="967" y="448"/>
                    </a:lnTo>
                    <a:lnTo>
                      <a:pt x="967" y="454"/>
                    </a:lnTo>
                    <a:lnTo>
                      <a:pt x="973" y="454"/>
                    </a:lnTo>
                    <a:lnTo>
                      <a:pt x="979" y="460"/>
                    </a:lnTo>
                    <a:lnTo>
                      <a:pt x="984" y="460"/>
                    </a:lnTo>
                    <a:lnTo>
                      <a:pt x="984" y="466"/>
                    </a:lnTo>
                    <a:lnTo>
                      <a:pt x="990" y="466"/>
                    </a:lnTo>
                    <a:lnTo>
                      <a:pt x="996" y="472"/>
                    </a:lnTo>
                    <a:lnTo>
                      <a:pt x="1002" y="472"/>
                    </a:lnTo>
                    <a:lnTo>
                      <a:pt x="1002" y="478"/>
                    </a:lnTo>
                    <a:lnTo>
                      <a:pt x="1008" y="478"/>
                    </a:lnTo>
                    <a:lnTo>
                      <a:pt x="1014" y="478"/>
                    </a:lnTo>
                    <a:lnTo>
                      <a:pt x="1014" y="484"/>
                    </a:lnTo>
                    <a:lnTo>
                      <a:pt x="1020" y="484"/>
                    </a:lnTo>
                    <a:lnTo>
                      <a:pt x="1026" y="490"/>
                    </a:lnTo>
                    <a:lnTo>
                      <a:pt x="1032" y="490"/>
                    </a:lnTo>
                    <a:lnTo>
                      <a:pt x="1038" y="496"/>
                    </a:lnTo>
                    <a:lnTo>
                      <a:pt x="1044" y="496"/>
                    </a:lnTo>
                    <a:lnTo>
                      <a:pt x="1050" y="496"/>
                    </a:lnTo>
                    <a:lnTo>
                      <a:pt x="1050" y="502"/>
                    </a:lnTo>
                    <a:lnTo>
                      <a:pt x="1056" y="502"/>
                    </a:lnTo>
                    <a:lnTo>
                      <a:pt x="1062" y="502"/>
                    </a:lnTo>
                    <a:lnTo>
                      <a:pt x="1062" y="508"/>
                    </a:lnTo>
                    <a:lnTo>
                      <a:pt x="1068" y="508"/>
                    </a:lnTo>
                    <a:lnTo>
                      <a:pt x="1074" y="508"/>
                    </a:lnTo>
                    <a:lnTo>
                      <a:pt x="1080" y="508"/>
                    </a:lnTo>
                    <a:lnTo>
                      <a:pt x="1080" y="514"/>
                    </a:lnTo>
                    <a:lnTo>
                      <a:pt x="1086" y="514"/>
                    </a:lnTo>
                    <a:lnTo>
                      <a:pt x="1092" y="514"/>
                    </a:lnTo>
                    <a:lnTo>
                      <a:pt x="1098" y="514"/>
                    </a:lnTo>
                    <a:lnTo>
                      <a:pt x="1104" y="514"/>
                    </a:lnTo>
                    <a:lnTo>
                      <a:pt x="1104" y="520"/>
                    </a:lnTo>
                    <a:lnTo>
                      <a:pt x="1110" y="520"/>
                    </a:lnTo>
                    <a:lnTo>
                      <a:pt x="1116" y="520"/>
                    </a:lnTo>
                    <a:lnTo>
                      <a:pt x="1122" y="520"/>
                    </a:lnTo>
                    <a:lnTo>
                      <a:pt x="1128" y="520"/>
                    </a:lnTo>
                    <a:lnTo>
                      <a:pt x="1134" y="520"/>
                    </a:lnTo>
                    <a:lnTo>
                      <a:pt x="1140" y="520"/>
                    </a:lnTo>
                    <a:lnTo>
                      <a:pt x="1146" y="520"/>
                    </a:lnTo>
                    <a:lnTo>
                      <a:pt x="1152" y="520"/>
                    </a:lnTo>
                    <a:lnTo>
                      <a:pt x="1158" y="520"/>
                    </a:lnTo>
                    <a:lnTo>
                      <a:pt x="1164" y="520"/>
                    </a:lnTo>
                    <a:lnTo>
                      <a:pt x="1170" y="520"/>
                    </a:lnTo>
                    <a:lnTo>
                      <a:pt x="1176" y="520"/>
                    </a:lnTo>
                    <a:lnTo>
                      <a:pt x="1181" y="520"/>
                    </a:lnTo>
                    <a:lnTo>
                      <a:pt x="1187" y="520"/>
                    </a:lnTo>
                    <a:lnTo>
                      <a:pt x="1193" y="520"/>
                    </a:lnTo>
                    <a:lnTo>
                      <a:pt x="1199" y="520"/>
                    </a:lnTo>
                    <a:lnTo>
                      <a:pt x="1199" y="514"/>
                    </a:lnTo>
                    <a:lnTo>
                      <a:pt x="1205" y="514"/>
                    </a:lnTo>
                    <a:lnTo>
                      <a:pt x="1211" y="514"/>
                    </a:lnTo>
                    <a:lnTo>
                      <a:pt x="1217" y="514"/>
                    </a:lnTo>
                    <a:lnTo>
                      <a:pt x="1223" y="514"/>
                    </a:lnTo>
                    <a:lnTo>
                      <a:pt x="1223" y="508"/>
                    </a:lnTo>
                    <a:lnTo>
                      <a:pt x="1229" y="508"/>
                    </a:lnTo>
                    <a:lnTo>
                      <a:pt x="1235" y="508"/>
                    </a:lnTo>
                    <a:lnTo>
                      <a:pt x="1241" y="508"/>
                    </a:lnTo>
                    <a:lnTo>
                      <a:pt x="1241" y="502"/>
                    </a:lnTo>
                    <a:lnTo>
                      <a:pt x="1247" y="502"/>
                    </a:lnTo>
                    <a:lnTo>
                      <a:pt x="1253" y="502"/>
                    </a:lnTo>
                    <a:lnTo>
                      <a:pt x="1259" y="496"/>
                    </a:lnTo>
                    <a:lnTo>
                      <a:pt x="1265" y="496"/>
                    </a:lnTo>
                    <a:lnTo>
                      <a:pt x="1271" y="490"/>
                    </a:lnTo>
                    <a:lnTo>
                      <a:pt x="1277" y="490"/>
                    </a:lnTo>
                    <a:lnTo>
                      <a:pt x="1283" y="484"/>
                    </a:lnTo>
                    <a:lnTo>
                      <a:pt x="1289" y="484"/>
                    </a:lnTo>
                    <a:lnTo>
                      <a:pt x="1295" y="478"/>
                    </a:lnTo>
                    <a:lnTo>
                      <a:pt x="1301" y="478"/>
                    </a:lnTo>
                    <a:lnTo>
                      <a:pt x="1301" y="472"/>
                    </a:lnTo>
                    <a:lnTo>
                      <a:pt x="1307" y="472"/>
                    </a:lnTo>
                    <a:lnTo>
                      <a:pt x="1313" y="472"/>
                    </a:lnTo>
                    <a:lnTo>
                      <a:pt x="1313" y="466"/>
                    </a:lnTo>
                    <a:lnTo>
                      <a:pt x="1319" y="466"/>
                    </a:lnTo>
                    <a:lnTo>
                      <a:pt x="1319" y="460"/>
                    </a:lnTo>
                    <a:lnTo>
                      <a:pt x="1325" y="460"/>
                    </a:lnTo>
                    <a:lnTo>
                      <a:pt x="1331" y="460"/>
                    </a:lnTo>
                    <a:lnTo>
                      <a:pt x="1331" y="454"/>
                    </a:lnTo>
                    <a:lnTo>
                      <a:pt x="1337" y="454"/>
                    </a:lnTo>
                    <a:lnTo>
                      <a:pt x="1337" y="448"/>
                    </a:lnTo>
                    <a:lnTo>
                      <a:pt x="1343" y="448"/>
                    </a:lnTo>
                    <a:lnTo>
                      <a:pt x="1343" y="442"/>
                    </a:lnTo>
                    <a:lnTo>
                      <a:pt x="1349" y="442"/>
                    </a:lnTo>
                    <a:lnTo>
                      <a:pt x="1349" y="436"/>
                    </a:lnTo>
                    <a:lnTo>
                      <a:pt x="1355" y="436"/>
                    </a:lnTo>
                    <a:lnTo>
                      <a:pt x="1361" y="436"/>
                    </a:lnTo>
                    <a:lnTo>
                      <a:pt x="1361" y="430"/>
                    </a:lnTo>
                    <a:lnTo>
                      <a:pt x="1367" y="430"/>
                    </a:lnTo>
                    <a:lnTo>
                      <a:pt x="1367" y="424"/>
                    </a:lnTo>
                    <a:lnTo>
                      <a:pt x="1372" y="424"/>
                    </a:lnTo>
                    <a:lnTo>
                      <a:pt x="1372" y="418"/>
                    </a:lnTo>
                    <a:lnTo>
                      <a:pt x="1378" y="418"/>
                    </a:lnTo>
                    <a:lnTo>
                      <a:pt x="1378" y="412"/>
                    </a:lnTo>
                    <a:lnTo>
                      <a:pt x="1384" y="412"/>
                    </a:lnTo>
                    <a:lnTo>
                      <a:pt x="1384" y="406"/>
                    </a:lnTo>
                    <a:lnTo>
                      <a:pt x="1390" y="406"/>
                    </a:lnTo>
                    <a:lnTo>
                      <a:pt x="1390" y="400"/>
                    </a:lnTo>
                    <a:lnTo>
                      <a:pt x="1396" y="400"/>
                    </a:lnTo>
                    <a:lnTo>
                      <a:pt x="1396" y="394"/>
                    </a:lnTo>
                    <a:lnTo>
                      <a:pt x="1402" y="394"/>
                    </a:lnTo>
                    <a:lnTo>
                      <a:pt x="1402" y="388"/>
                    </a:lnTo>
                    <a:lnTo>
                      <a:pt x="1408" y="388"/>
                    </a:lnTo>
                    <a:lnTo>
                      <a:pt x="1408" y="382"/>
                    </a:lnTo>
                    <a:lnTo>
                      <a:pt x="1414" y="382"/>
                    </a:lnTo>
                    <a:lnTo>
                      <a:pt x="1414" y="377"/>
                    </a:lnTo>
                    <a:lnTo>
                      <a:pt x="1420" y="377"/>
                    </a:lnTo>
                    <a:lnTo>
                      <a:pt x="1420" y="371"/>
                    </a:lnTo>
                    <a:lnTo>
                      <a:pt x="1426" y="371"/>
                    </a:lnTo>
                    <a:lnTo>
                      <a:pt x="1426" y="365"/>
                    </a:lnTo>
                    <a:lnTo>
                      <a:pt x="1432" y="359"/>
                    </a:lnTo>
                    <a:lnTo>
                      <a:pt x="1438" y="353"/>
                    </a:lnTo>
                    <a:lnTo>
                      <a:pt x="1444" y="347"/>
                    </a:lnTo>
                    <a:lnTo>
                      <a:pt x="1444" y="341"/>
                    </a:lnTo>
                    <a:lnTo>
                      <a:pt x="1450" y="341"/>
                    </a:lnTo>
                    <a:lnTo>
                      <a:pt x="1450" y="335"/>
                    </a:lnTo>
                    <a:lnTo>
                      <a:pt x="1456" y="335"/>
                    </a:lnTo>
                    <a:lnTo>
                      <a:pt x="1456" y="329"/>
                    </a:lnTo>
                    <a:lnTo>
                      <a:pt x="1462" y="329"/>
                    </a:lnTo>
                    <a:lnTo>
                      <a:pt x="1462" y="323"/>
                    </a:lnTo>
                    <a:lnTo>
                      <a:pt x="1462" y="317"/>
                    </a:lnTo>
                    <a:lnTo>
                      <a:pt x="1468" y="317"/>
                    </a:lnTo>
                    <a:lnTo>
                      <a:pt x="1468" y="311"/>
                    </a:lnTo>
                    <a:lnTo>
                      <a:pt x="1474" y="311"/>
                    </a:lnTo>
                    <a:lnTo>
                      <a:pt x="1474" y="305"/>
                    </a:lnTo>
                    <a:lnTo>
                      <a:pt x="1480" y="305"/>
                    </a:lnTo>
                    <a:lnTo>
                      <a:pt x="1480" y="299"/>
                    </a:lnTo>
                    <a:lnTo>
                      <a:pt x="1480" y="293"/>
                    </a:lnTo>
                    <a:lnTo>
                      <a:pt x="1486" y="293"/>
                    </a:lnTo>
                    <a:lnTo>
                      <a:pt x="1486" y="287"/>
                    </a:lnTo>
                    <a:lnTo>
                      <a:pt x="1492" y="287"/>
                    </a:lnTo>
                    <a:lnTo>
                      <a:pt x="1498" y="287"/>
                    </a:lnTo>
                    <a:lnTo>
                      <a:pt x="1498" y="293"/>
                    </a:lnTo>
                    <a:lnTo>
                      <a:pt x="1504" y="299"/>
                    </a:lnTo>
                    <a:lnTo>
                      <a:pt x="1504" y="305"/>
                    </a:lnTo>
                    <a:lnTo>
                      <a:pt x="1504" y="311"/>
                    </a:lnTo>
                    <a:lnTo>
                      <a:pt x="1510" y="311"/>
                    </a:lnTo>
                    <a:lnTo>
                      <a:pt x="1510" y="317"/>
                    </a:lnTo>
                    <a:lnTo>
                      <a:pt x="1510" y="323"/>
                    </a:lnTo>
                    <a:lnTo>
                      <a:pt x="1510" y="329"/>
                    </a:lnTo>
                    <a:lnTo>
                      <a:pt x="1516" y="335"/>
                    </a:lnTo>
                    <a:lnTo>
                      <a:pt x="1516" y="341"/>
                    </a:lnTo>
                    <a:lnTo>
                      <a:pt x="1516" y="347"/>
                    </a:lnTo>
                    <a:lnTo>
                      <a:pt x="1516" y="353"/>
                    </a:lnTo>
                    <a:lnTo>
                      <a:pt x="1516" y="359"/>
                    </a:lnTo>
                    <a:lnTo>
                      <a:pt x="1522" y="365"/>
                    </a:lnTo>
                    <a:lnTo>
                      <a:pt x="1522" y="371"/>
                    </a:lnTo>
                    <a:lnTo>
                      <a:pt x="1522" y="377"/>
                    </a:lnTo>
                    <a:lnTo>
                      <a:pt x="1522" y="382"/>
                    </a:lnTo>
                    <a:lnTo>
                      <a:pt x="1528" y="382"/>
                    </a:lnTo>
                    <a:lnTo>
                      <a:pt x="1528" y="388"/>
                    </a:lnTo>
                    <a:lnTo>
                      <a:pt x="1528" y="394"/>
                    </a:lnTo>
                    <a:lnTo>
                      <a:pt x="1528" y="406"/>
                    </a:lnTo>
                    <a:lnTo>
                      <a:pt x="1534" y="406"/>
                    </a:lnTo>
                    <a:lnTo>
                      <a:pt x="1534" y="412"/>
                    </a:lnTo>
                    <a:lnTo>
                      <a:pt x="1534" y="418"/>
                    </a:lnTo>
                    <a:lnTo>
                      <a:pt x="1534" y="424"/>
                    </a:lnTo>
                    <a:lnTo>
                      <a:pt x="1540" y="424"/>
                    </a:lnTo>
                    <a:lnTo>
                      <a:pt x="1540" y="430"/>
                    </a:lnTo>
                    <a:lnTo>
                      <a:pt x="1540" y="436"/>
                    </a:lnTo>
                    <a:lnTo>
                      <a:pt x="1540" y="442"/>
                    </a:lnTo>
                    <a:lnTo>
                      <a:pt x="1546" y="442"/>
                    </a:lnTo>
                    <a:lnTo>
                      <a:pt x="1546" y="448"/>
                    </a:lnTo>
                    <a:lnTo>
                      <a:pt x="1546" y="454"/>
                    </a:lnTo>
                    <a:lnTo>
                      <a:pt x="1552" y="454"/>
                    </a:lnTo>
                    <a:lnTo>
                      <a:pt x="1552" y="460"/>
                    </a:lnTo>
                    <a:lnTo>
                      <a:pt x="1552" y="466"/>
                    </a:lnTo>
                    <a:lnTo>
                      <a:pt x="1558" y="466"/>
                    </a:lnTo>
                    <a:lnTo>
                      <a:pt x="1558" y="472"/>
                    </a:lnTo>
                    <a:lnTo>
                      <a:pt x="1563" y="472"/>
                    </a:lnTo>
                    <a:lnTo>
                      <a:pt x="1563" y="478"/>
                    </a:lnTo>
                    <a:lnTo>
                      <a:pt x="1569" y="478"/>
                    </a:lnTo>
                    <a:lnTo>
                      <a:pt x="1569" y="484"/>
                    </a:lnTo>
                    <a:lnTo>
                      <a:pt x="1575" y="484"/>
                    </a:lnTo>
                    <a:lnTo>
                      <a:pt x="1575" y="490"/>
                    </a:lnTo>
                    <a:lnTo>
                      <a:pt x="1581" y="490"/>
                    </a:lnTo>
                    <a:lnTo>
                      <a:pt x="1587" y="490"/>
                    </a:lnTo>
                    <a:lnTo>
                      <a:pt x="1587" y="496"/>
                    </a:lnTo>
                    <a:lnTo>
                      <a:pt x="1593" y="496"/>
                    </a:lnTo>
                    <a:lnTo>
                      <a:pt x="1593" y="502"/>
                    </a:lnTo>
                    <a:lnTo>
                      <a:pt x="1599" y="502"/>
                    </a:lnTo>
                    <a:lnTo>
                      <a:pt x="1605" y="502"/>
                    </a:lnTo>
                    <a:lnTo>
                      <a:pt x="1605" y="508"/>
                    </a:lnTo>
                    <a:lnTo>
                      <a:pt x="1611" y="508"/>
                    </a:lnTo>
                    <a:lnTo>
                      <a:pt x="1617" y="514"/>
                    </a:lnTo>
                    <a:lnTo>
                      <a:pt x="1623" y="514"/>
                    </a:lnTo>
                    <a:lnTo>
                      <a:pt x="1629" y="514"/>
                    </a:lnTo>
                    <a:lnTo>
                      <a:pt x="1629" y="520"/>
                    </a:lnTo>
                    <a:lnTo>
                      <a:pt x="1635" y="520"/>
                    </a:lnTo>
                    <a:lnTo>
                      <a:pt x="1641" y="520"/>
                    </a:lnTo>
                    <a:lnTo>
                      <a:pt x="1647" y="520"/>
                    </a:lnTo>
                    <a:lnTo>
                      <a:pt x="1647" y="526"/>
                    </a:lnTo>
                    <a:lnTo>
                      <a:pt x="1653" y="526"/>
                    </a:lnTo>
                    <a:lnTo>
                      <a:pt x="1659" y="526"/>
                    </a:lnTo>
                    <a:lnTo>
                      <a:pt x="1665" y="526"/>
                    </a:lnTo>
                    <a:lnTo>
                      <a:pt x="1671" y="526"/>
                    </a:lnTo>
                    <a:lnTo>
                      <a:pt x="1677" y="526"/>
                    </a:lnTo>
                    <a:lnTo>
                      <a:pt x="1683" y="526"/>
                    </a:lnTo>
                    <a:lnTo>
                      <a:pt x="1689" y="526"/>
                    </a:lnTo>
                    <a:lnTo>
                      <a:pt x="1695" y="526"/>
                    </a:lnTo>
                    <a:lnTo>
                      <a:pt x="1695" y="520"/>
                    </a:lnTo>
                    <a:lnTo>
                      <a:pt x="1701" y="520"/>
                    </a:lnTo>
                    <a:lnTo>
                      <a:pt x="1707" y="520"/>
                    </a:lnTo>
                    <a:lnTo>
                      <a:pt x="1713" y="520"/>
                    </a:lnTo>
                    <a:lnTo>
                      <a:pt x="1713" y="514"/>
                    </a:lnTo>
                    <a:lnTo>
                      <a:pt x="1719" y="514"/>
                    </a:lnTo>
                    <a:lnTo>
                      <a:pt x="1725" y="514"/>
                    </a:lnTo>
                    <a:lnTo>
                      <a:pt x="1725" y="508"/>
                    </a:lnTo>
                    <a:lnTo>
                      <a:pt x="1731" y="508"/>
                    </a:lnTo>
                    <a:lnTo>
                      <a:pt x="1731" y="502"/>
                    </a:lnTo>
                    <a:lnTo>
                      <a:pt x="1737" y="502"/>
                    </a:lnTo>
                    <a:lnTo>
                      <a:pt x="1743" y="502"/>
                    </a:lnTo>
                    <a:lnTo>
                      <a:pt x="1743" y="496"/>
                    </a:lnTo>
                    <a:lnTo>
                      <a:pt x="1749" y="496"/>
                    </a:lnTo>
                    <a:lnTo>
                      <a:pt x="1749" y="490"/>
                    </a:lnTo>
                    <a:lnTo>
                      <a:pt x="1754" y="490"/>
                    </a:lnTo>
                    <a:lnTo>
                      <a:pt x="1760" y="490"/>
                    </a:lnTo>
                    <a:lnTo>
                      <a:pt x="1766" y="490"/>
                    </a:lnTo>
                    <a:lnTo>
                      <a:pt x="1772" y="490"/>
                    </a:lnTo>
                    <a:lnTo>
                      <a:pt x="1778" y="490"/>
                    </a:lnTo>
                    <a:lnTo>
                      <a:pt x="1778" y="484"/>
                    </a:lnTo>
                    <a:lnTo>
                      <a:pt x="1784" y="484"/>
                    </a:lnTo>
                    <a:lnTo>
                      <a:pt x="1790" y="484"/>
                    </a:lnTo>
                    <a:lnTo>
                      <a:pt x="1796" y="484"/>
                    </a:lnTo>
                    <a:lnTo>
                      <a:pt x="1802" y="484"/>
                    </a:lnTo>
                    <a:lnTo>
                      <a:pt x="1808" y="484"/>
                    </a:lnTo>
                    <a:lnTo>
                      <a:pt x="1808" y="478"/>
                    </a:lnTo>
                    <a:lnTo>
                      <a:pt x="1814" y="478"/>
                    </a:lnTo>
                    <a:lnTo>
                      <a:pt x="1820" y="478"/>
                    </a:lnTo>
                    <a:lnTo>
                      <a:pt x="1826" y="478"/>
                    </a:lnTo>
                    <a:lnTo>
                      <a:pt x="1832" y="478"/>
                    </a:lnTo>
                    <a:lnTo>
                      <a:pt x="1832" y="472"/>
                    </a:lnTo>
                    <a:lnTo>
                      <a:pt x="1838" y="472"/>
                    </a:lnTo>
                    <a:lnTo>
                      <a:pt x="1844" y="472"/>
                    </a:lnTo>
                    <a:lnTo>
                      <a:pt x="1850" y="472"/>
                    </a:lnTo>
                    <a:lnTo>
                      <a:pt x="1856" y="472"/>
                    </a:lnTo>
                    <a:lnTo>
                      <a:pt x="1856" y="466"/>
                    </a:lnTo>
                    <a:lnTo>
                      <a:pt x="1862" y="466"/>
                    </a:lnTo>
                    <a:lnTo>
                      <a:pt x="1868" y="466"/>
                    </a:lnTo>
                    <a:lnTo>
                      <a:pt x="1874" y="466"/>
                    </a:lnTo>
                    <a:lnTo>
                      <a:pt x="1880" y="466"/>
                    </a:lnTo>
                    <a:lnTo>
                      <a:pt x="1880" y="460"/>
                    </a:lnTo>
                    <a:lnTo>
                      <a:pt x="1886" y="460"/>
                    </a:lnTo>
                    <a:lnTo>
                      <a:pt x="1892" y="460"/>
                    </a:lnTo>
                    <a:lnTo>
                      <a:pt x="1898" y="460"/>
                    </a:lnTo>
                    <a:lnTo>
                      <a:pt x="1898" y="454"/>
                    </a:lnTo>
                    <a:lnTo>
                      <a:pt x="1904" y="454"/>
                    </a:lnTo>
                    <a:lnTo>
                      <a:pt x="1910" y="454"/>
                    </a:lnTo>
                    <a:lnTo>
                      <a:pt x="1916" y="454"/>
                    </a:lnTo>
                    <a:lnTo>
                      <a:pt x="1916" y="448"/>
                    </a:lnTo>
                    <a:lnTo>
                      <a:pt x="1922" y="448"/>
                    </a:lnTo>
                    <a:lnTo>
                      <a:pt x="1928" y="448"/>
                    </a:lnTo>
                    <a:lnTo>
                      <a:pt x="1934" y="448"/>
                    </a:lnTo>
                    <a:lnTo>
                      <a:pt x="1934" y="442"/>
                    </a:lnTo>
                    <a:lnTo>
                      <a:pt x="1940" y="442"/>
                    </a:lnTo>
                    <a:lnTo>
                      <a:pt x="1945" y="442"/>
                    </a:lnTo>
                    <a:lnTo>
                      <a:pt x="1951" y="442"/>
                    </a:lnTo>
                    <a:lnTo>
                      <a:pt x="1951" y="436"/>
                    </a:lnTo>
                    <a:lnTo>
                      <a:pt x="1957" y="436"/>
                    </a:lnTo>
                    <a:lnTo>
                      <a:pt x="1963" y="436"/>
                    </a:lnTo>
                    <a:lnTo>
                      <a:pt x="1963" y="430"/>
                    </a:lnTo>
                    <a:lnTo>
                      <a:pt x="1969" y="430"/>
                    </a:lnTo>
                    <a:lnTo>
                      <a:pt x="1975" y="430"/>
                    </a:lnTo>
                    <a:lnTo>
                      <a:pt x="1981" y="430"/>
                    </a:lnTo>
                    <a:lnTo>
                      <a:pt x="1981" y="424"/>
                    </a:lnTo>
                    <a:lnTo>
                      <a:pt x="1987" y="424"/>
                    </a:lnTo>
                    <a:lnTo>
                      <a:pt x="1993" y="424"/>
                    </a:lnTo>
                    <a:lnTo>
                      <a:pt x="1993" y="418"/>
                    </a:lnTo>
                    <a:lnTo>
                      <a:pt x="1999" y="418"/>
                    </a:lnTo>
                    <a:lnTo>
                      <a:pt x="2005" y="418"/>
                    </a:lnTo>
                    <a:lnTo>
                      <a:pt x="2011" y="418"/>
                    </a:lnTo>
                    <a:lnTo>
                      <a:pt x="2017" y="418"/>
                    </a:lnTo>
                    <a:lnTo>
                      <a:pt x="2023" y="418"/>
                    </a:lnTo>
                    <a:lnTo>
                      <a:pt x="2023" y="424"/>
                    </a:lnTo>
                    <a:lnTo>
                      <a:pt x="2029" y="424"/>
                    </a:lnTo>
                    <a:lnTo>
                      <a:pt x="2029" y="430"/>
                    </a:lnTo>
                    <a:lnTo>
                      <a:pt x="2029" y="436"/>
                    </a:lnTo>
                    <a:lnTo>
                      <a:pt x="2035" y="436"/>
                    </a:lnTo>
                    <a:lnTo>
                      <a:pt x="2035" y="442"/>
                    </a:lnTo>
                    <a:lnTo>
                      <a:pt x="2041" y="442"/>
                    </a:lnTo>
                    <a:lnTo>
                      <a:pt x="2041" y="448"/>
                    </a:lnTo>
                    <a:lnTo>
                      <a:pt x="2047" y="448"/>
                    </a:lnTo>
                    <a:lnTo>
                      <a:pt x="2047" y="454"/>
                    </a:lnTo>
                    <a:lnTo>
                      <a:pt x="2053" y="454"/>
                    </a:lnTo>
                    <a:lnTo>
                      <a:pt x="2053" y="460"/>
                    </a:lnTo>
                    <a:lnTo>
                      <a:pt x="2059" y="460"/>
                    </a:lnTo>
                    <a:lnTo>
                      <a:pt x="2059" y="466"/>
                    </a:lnTo>
                    <a:lnTo>
                      <a:pt x="2065" y="466"/>
                    </a:lnTo>
                    <a:lnTo>
                      <a:pt x="2065" y="472"/>
                    </a:lnTo>
                    <a:lnTo>
                      <a:pt x="2071" y="472"/>
                    </a:lnTo>
                    <a:lnTo>
                      <a:pt x="2071" y="478"/>
                    </a:lnTo>
                    <a:lnTo>
                      <a:pt x="2077" y="478"/>
                    </a:lnTo>
                    <a:lnTo>
                      <a:pt x="2083" y="478"/>
                    </a:lnTo>
                    <a:lnTo>
                      <a:pt x="2083" y="484"/>
                    </a:lnTo>
                    <a:lnTo>
                      <a:pt x="2089" y="484"/>
                    </a:lnTo>
                    <a:lnTo>
                      <a:pt x="2095" y="484"/>
                    </a:lnTo>
                    <a:lnTo>
                      <a:pt x="2101" y="484"/>
                    </a:lnTo>
                    <a:lnTo>
                      <a:pt x="2107" y="484"/>
                    </a:lnTo>
                    <a:lnTo>
                      <a:pt x="2107" y="478"/>
                    </a:lnTo>
                    <a:lnTo>
                      <a:pt x="2113" y="478"/>
                    </a:lnTo>
                    <a:lnTo>
                      <a:pt x="2119" y="478"/>
                    </a:lnTo>
                    <a:lnTo>
                      <a:pt x="2119" y="472"/>
                    </a:lnTo>
                    <a:lnTo>
                      <a:pt x="2125" y="472"/>
                    </a:lnTo>
                    <a:lnTo>
                      <a:pt x="2125" y="466"/>
                    </a:lnTo>
                    <a:lnTo>
                      <a:pt x="2131" y="466"/>
                    </a:lnTo>
                    <a:lnTo>
                      <a:pt x="2131" y="460"/>
                    </a:lnTo>
                    <a:lnTo>
                      <a:pt x="2136" y="460"/>
                    </a:lnTo>
                    <a:lnTo>
                      <a:pt x="2142" y="454"/>
                    </a:lnTo>
                    <a:lnTo>
                      <a:pt x="2148" y="454"/>
                    </a:lnTo>
                    <a:lnTo>
                      <a:pt x="2148" y="448"/>
                    </a:lnTo>
                    <a:lnTo>
                      <a:pt x="2154" y="448"/>
                    </a:lnTo>
                    <a:lnTo>
                      <a:pt x="2154" y="442"/>
                    </a:lnTo>
                    <a:lnTo>
                      <a:pt x="2160" y="442"/>
                    </a:lnTo>
                    <a:lnTo>
                      <a:pt x="2160" y="436"/>
                    </a:lnTo>
                    <a:lnTo>
                      <a:pt x="2166" y="436"/>
                    </a:lnTo>
                    <a:lnTo>
                      <a:pt x="2172" y="436"/>
                    </a:lnTo>
                    <a:lnTo>
                      <a:pt x="2178" y="436"/>
                    </a:lnTo>
                    <a:lnTo>
                      <a:pt x="2184" y="436"/>
                    </a:lnTo>
                    <a:lnTo>
                      <a:pt x="2184" y="442"/>
                    </a:lnTo>
                    <a:lnTo>
                      <a:pt x="2190" y="442"/>
                    </a:lnTo>
                    <a:lnTo>
                      <a:pt x="2196" y="442"/>
                    </a:lnTo>
                    <a:lnTo>
                      <a:pt x="2202" y="442"/>
                    </a:lnTo>
                    <a:lnTo>
                      <a:pt x="2202" y="448"/>
                    </a:lnTo>
                    <a:lnTo>
                      <a:pt x="2208" y="448"/>
                    </a:lnTo>
                    <a:lnTo>
                      <a:pt x="2214" y="448"/>
                    </a:lnTo>
                    <a:lnTo>
                      <a:pt x="2214" y="454"/>
                    </a:lnTo>
                    <a:lnTo>
                      <a:pt x="2220" y="454"/>
                    </a:lnTo>
                    <a:lnTo>
                      <a:pt x="2226" y="454"/>
                    </a:lnTo>
                    <a:lnTo>
                      <a:pt x="2226" y="460"/>
                    </a:lnTo>
                    <a:lnTo>
                      <a:pt x="2232" y="460"/>
                    </a:lnTo>
                    <a:lnTo>
                      <a:pt x="2238" y="460"/>
                    </a:lnTo>
                    <a:lnTo>
                      <a:pt x="2244" y="460"/>
                    </a:lnTo>
                    <a:lnTo>
                      <a:pt x="2244" y="466"/>
                    </a:lnTo>
                    <a:lnTo>
                      <a:pt x="2250" y="466"/>
                    </a:lnTo>
                    <a:lnTo>
                      <a:pt x="2256" y="466"/>
                    </a:lnTo>
                    <a:lnTo>
                      <a:pt x="2262" y="472"/>
                    </a:lnTo>
                    <a:lnTo>
                      <a:pt x="2268" y="472"/>
                    </a:lnTo>
                    <a:lnTo>
                      <a:pt x="2274" y="472"/>
                    </a:lnTo>
                    <a:lnTo>
                      <a:pt x="2274" y="478"/>
                    </a:lnTo>
                    <a:lnTo>
                      <a:pt x="2280" y="478"/>
                    </a:lnTo>
                    <a:lnTo>
                      <a:pt x="2286" y="478"/>
                    </a:lnTo>
                    <a:lnTo>
                      <a:pt x="2292" y="478"/>
                    </a:lnTo>
                    <a:lnTo>
                      <a:pt x="2298" y="484"/>
                    </a:lnTo>
                    <a:lnTo>
                      <a:pt x="2304" y="484"/>
                    </a:lnTo>
                    <a:lnTo>
                      <a:pt x="2310" y="484"/>
                    </a:lnTo>
                    <a:lnTo>
                      <a:pt x="2316" y="484"/>
                    </a:lnTo>
                    <a:lnTo>
                      <a:pt x="2316" y="490"/>
                    </a:lnTo>
                    <a:lnTo>
                      <a:pt x="2322" y="490"/>
                    </a:lnTo>
                    <a:lnTo>
                      <a:pt x="2328" y="490"/>
                    </a:lnTo>
                    <a:lnTo>
                      <a:pt x="2333" y="490"/>
                    </a:lnTo>
                    <a:lnTo>
                      <a:pt x="2339" y="490"/>
                    </a:lnTo>
                    <a:lnTo>
                      <a:pt x="2339" y="496"/>
                    </a:lnTo>
                    <a:lnTo>
                      <a:pt x="2345" y="496"/>
                    </a:lnTo>
                    <a:lnTo>
                      <a:pt x="2351" y="496"/>
                    </a:lnTo>
                    <a:lnTo>
                      <a:pt x="2357" y="496"/>
                    </a:lnTo>
                    <a:lnTo>
                      <a:pt x="2363" y="496"/>
                    </a:lnTo>
                    <a:lnTo>
                      <a:pt x="2369" y="496"/>
                    </a:lnTo>
                    <a:lnTo>
                      <a:pt x="2369" y="502"/>
                    </a:lnTo>
                    <a:lnTo>
                      <a:pt x="2375" y="502"/>
                    </a:lnTo>
                    <a:lnTo>
                      <a:pt x="2381" y="502"/>
                    </a:lnTo>
                    <a:lnTo>
                      <a:pt x="2387" y="502"/>
                    </a:lnTo>
                    <a:lnTo>
                      <a:pt x="2393" y="502"/>
                    </a:lnTo>
                    <a:lnTo>
                      <a:pt x="2399" y="502"/>
                    </a:lnTo>
                    <a:lnTo>
                      <a:pt x="2405" y="502"/>
                    </a:lnTo>
                    <a:lnTo>
                      <a:pt x="2411" y="502"/>
                    </a:lnTo>
                    <a:lnTo>
                      <a:pt x="2411" y="508"/>
                    </a:lnTo>
                    <a:lnTo>
                      <a:pt x="2417" y="508"/>
                    </a:lnTo>
                    <a:lnTo>
                      <a:pt x="2423" y="508"/>
                    </a:lnTo>
                    <a:lnTo>
                      <a:pt x="2429" y="508"/>
                    </a:lnTo>
                    <a:lnTo>
                      <a:pt x="2435" y="508"/>
                    </a:lnTo>
                    <a:lnTo>
                      <a:pt x="2441" y="508"/>
                    </a:lnTo>
                    <a:lnTo>
                      <a:pt x="2447" y="508"/>
                    </a:lnTo>
                    <a:lnTo>
                      <a:pt x="2453" y="508"/>
                    </a:lnTo>
                    <a:lnTo>
                      <a:pt x="2459" y="508"/>
                    </a:lnTo>
                    <a:lnTo>
                      <a:pt x="2465" y="508"/>
                    </a:lnTo>
                    <a:lnTo>
                      <a:pt x="2465" y="502"/>
                    </a:lnTo>
                    <a:lnTo>
                      <a:pt x="2471" y="502"/>
                    </a:lnTo>
                    <a:lnTo>
                      <a:pt x="2477" y="502"/>
                    </a:lnTo>
                    <a:lnTo>
                      <a:pt x="2483" y="502"/>
                    </a:lnTo>
                    <a:lnTo>
                      <a:pt x="2489" y="502"/>
                    </a:lnTo>
                    <a:lnTo>
                      <a:pt x="2495" y="502"/>
                    </a:lnTo>
                    <a:lnTo>
                      <a:pt x="2495" y="496"/>
                    </a:lnTo>
                    <a:lnTo>
                      <a:pt x="2501" y="496"/>
                    </a:lnTo>
                    <a:lnTo>
                      <a:pt x="2507" y="496"/>
                    </a:lnTo>
                    <a:lnTo>
                      <a:pt x="2513" y="496"/>
                    </a:lnTo>
                    <a:lnTo>
                      <a:pt x="2513" y="490"/>
                    </a:lnTo>
                    <a:lnTo>
                      <a:pt x="2519" y="490"/>
                    </a:lnTo>
                    <a:lnTo>
                      <a:pt x="2524" y="490"/>
                    </a:lnTo>
                    <a:lnTo>
                      <a:pt x="2530" y="490"/>
                    </a:lnTo>
                    <a:lnTo>
                      <a:pt x="2530" y="484"/>
                    </a:lnTo>
                    <a:lnTo>
                      <a:pt x="2536" y="484"/>
                    </a:lnTo>
                    <a:lnTo>
                      <a:pt x="2542" y="484"/>
                    </a:lnTo>
                    <a:lnTo>
                      <a:pt x="2548" y="484"/>
                    </a:lnTo>
                    <a:lnTo>
                      <a:pt x="2548" y="478"/>
                    </a:lnTo>
                    <a:lnTo>
                      <a:pt x="2554" y="478"/>
                    </a:lnTo>
                    <a:lnTo>
                      <a:pt x="2560" y="478"/>
                    </a:lnTo>
                    <a:lnTo>
                      <a:pt x="2566" y="478"/>
                    </a:lnTo>
                    <a:lnTo>
                      <a:pt x="2566" y="472"/>
                    </a:lnTo>
                    <a:lnTo>
                      <a:pt x="2572" y="472"/>
                    </a:lnTo>
                    <a:lnTo>
                      <a:pt x="2578" y="472"/>
                    </a:lnTo>
                    <a:lnTo>
                      <a:pt x="2578" y="466"/>
                    </a:lnTo>
                    <a:lnTo>
                      <a:pt x="2584" y="466"/>
                    </a:lnTo>
                    <a:lnTo>
                      <a:pt x="2590" y="466"/>
                    </a:lnTo>
                    <a:lnTo>
                      <a:pt x="2590" y="460"/>
                    </a:lnTo>
                    <a:lnTo>
                      <a:pt x="2596" y="460"/>
                    </a:lnTo>
                    <a:lnTo>
                      <a:pt x="2602" y="460"/>
                    </a:lnTo>
                    <a:lnTo>
                      <a:pt x="2602" y="454"/>
                    </a:lnTo>
                    <a:lnTo>
                      <a:pt x="2608" y="454"/>
                    </a:lnTo>
                    <a:lnTo>
                      <a:pt x="2614" y="454"/>
                    </a:lnTo>
                    <a:lnTo>
                      <a:pt x="2614" y="448"/>
                    </a:lnTo>
                    <a:lnTo>
                      <a:pt x="2620" y="448"/>
                    </a:lnTo>
                    <a:lnTo>
                      <a:pt x="2626" y="448"/>
                    </a:lnTo>
                    <a:lnTo>
                      <a:pt x="2626" y="442"/>
                    </a:lnTo>
                    <a:lnTo>
                      <a:pt x="2632" y="442"/>
                    </a:lnTo>
                    <a:lnTo>
                      <a:pt x="2638" y="442"/>
                    </a:lnTo>
                    <a:lnTo>
                      <a:pt x="2638" y="436"/>
                    </a:lnTo>
                    <a:lnTo>
                      <a:pt x="2644" y="436"/>
                    </a:lnTo>
                    <a:lnTo>
                      <a:pt x="2650" y="430"/>
                    </a:lnTo>
                    <a:lnTo>
                      <a:pt x="2656" y="430"/>
                    </a:lnTo>
                    <a:lnTo>
                      <a:pt x="2656" y="424"/>
                    </a:lnTo>
                    <a:lnTo>
                      <a:pt x="2662" y="424"/>
                    </a:lnTo>
                    <a:lnTo>
                      <a:pt x="2668" y="424"/>
                    </a:lnTo>
                    <a:lnTo>
                      <a:pt x="2668" y="418"/>
                    </a:lnTo>
                    <a:lnTo>
                      <a:pt x="2674" y="418"/>
                    </a:lnTo>
                    <a:lnTo>
                      <a:pt x="2674" y="412"/>
                    </a:lnTo>
                    <a:lnTo>
                      <a:pt x="2680" y="412"/>
                    </a:lnTo>
                    <a:lnTo>
                      <a:pt x="2686" y="412"/>
                    </a:lnTo>
                    <a:lnTo>
                      <a:pt x="2686" y="406"/>
                    </a:lnTo>
                    <a:lnTo>
                      <a:pt x="2692" y="406"/>
                    </a:lnTo>
                    <a:lnTo>
                      <a:pt x="2692" y="400"/>
                    </a:lnTo>
                    <a:lnTo>
                      <a:pt x="2698" y="400"/>
                    </a:lnTo>
                    <a:lnTo>
                      <a:pt x="2704" y="400"/>
                    </a:lnTo>
                    <a:lnTo>
                      <a:pt x="2704" y="394"/>
                    </a:lnTo>
                    <a:lnTo>
                      <a:pt x="2710" y="394"/>
                    </a:lnTo>
                    <a:lnTo>
                      <a:pt x="2710" y="388"/>
                    </a:lnTo>
                    <a:lnTo>
                      <a:pt x="2715" y="388"/>
                    </a:lnTo>
                    <a:lnTo>
                      <a:pt x="2715" y="382"/>
                    </a:lnTo>
                    <a:lnTo>
                      <a:pt x="2721" y="382"/>
                    </a:lnTo>
                    <a:lnTo>
                      <a:pt x="2727" y="382"/>
                    </a:lnTo>
                    <a:lnTo>
                      <a:pt x="2733" y="388"/>
                    </a:lnTo>
                    <a:lnTo>
                      <a:pt x="2739" y="394"/>
                    </a:lnTo>
                    <a:lnTo>
                      <a:pt x="2739" y="400"/>
                    </a:lnTo>
                    <a:lnTo>
                      <a:pt x="2745" y="400"/>
                    </a:lnTo>
                    <a:lnTo>
                      <a:pt x="2745" y="406"/>
                    </a:lnTo>
                    <a:lnTo>
                      <a:pt x="2751" y="412"/>
                    </a:lnTo>
                    <a:lnTo>
                      <a:pt x="2751" y="418"/>
                    </a:lnTo>
                    <a:lnTo>
                      <a:pt x="2757" y="418"/>
                    </a:lnTo>
                    <a:lnTo>
                      <a:pt x="2757" y="424"/>
                    </a:lnTo>
                    <a:lnTo>
                      <a:pt x="2763" y="424"/>
                    </a:lnTo>
                    <a:lnTo>
                      <a:pt x="2763" y="430"/>
                    </a:lnTo>
                    <a:lnTo>
                      <a:pt x="2769" y="436"/>
                    </a:lnTo>
                    <a:lnTo>
                      <a:pt x="2769" y="442"/>
                    </a:lnTo>
                    <a:lnTo>
                      <a:pt x="2775" y="442"/>
                    </a:lnTo>
                    <a:lnTo>
                      <a:pt x="2775" y="448"/>
                    </a:lnTo>
                    <a:lnTo>
                      <a:pt x="2781" y="448"/>
                    </a:lnTo>
                    <a:lnTo>
                      <a:pt x="2781" y="454"/>
                    </a:lnTo>
                    <a:lnTo>
                      <a:pt x="2787" y="454"/>
                    </a:lnTo>
                    <a:lnTo>
                      <a:pt x="2787" y="460"/>
                    </a:lnTo>
                    <a:lnTo>
                      <a:pt x="2793" y="460"/>
                    </a:lnTo>
                    <a:lnTo>
                      <a:pt x="2793" y="466"/>
                    </a:lnTo>
                    <a:lnTo>
                      <a:pt x="2799" y="466"/>
                    </a:lnTo>
                    <a:lnTo>
                      <a:pt x="2805" y="466"/>
                    </a:lnTo>
                    <a:lnTo>
                      <a:pt x="2811" y="466"/>
                    </a:lnTo>
                    <a:lnTo>
                      <a:pt x="2817" y="466"/>
                    </a:lnTo>
                    <a:lnTo>
                      <a:pt x="2817" y="460"/>
                    </a:lnTo>
                    <a:lnTo>
                      <a:pt x="2823" y="460"/>
                    </a:lnTo>
                    <a:lnTo>
                      <a:pt x="2823" y="454"/>
                    </a:lnTo>
                    <a:lnTo>
                      <a:pt x="2829" y="454"/>
                    </a:lnTo>
                    <a:lnTo>
                      <a:pt x="2829" y="448"/>
                    </a:lnTo>
                    <a:lnTo>
                      <a:pt x="2835" y="448"/>
                    </a:lnTo>
                    <a:lnTo>
                      <a:pt x="2835" y="442"/>
                    </a:lnTo>
                    <a:lnTo>
                      <a:pt x="2841" y="442"/>
                    </a:lnTo>
                    <a:lnTo>
                      <a:pt x="2841" y="436"/>
                    </a:lnTo>
                    <a:lnTo>
                      <a:pt x="2847" y="430"/>
                    </a:lnTo>
                    <a:lnTo>
                      <a:pt x="2847" y="424"/>
                    </a:lnTo>
                    <a:lnTo>
                      <a:pt x="2853" y="424"/>
                    </a:lnTo>
                    <a:lnTo>
                      <a:pt x="2853" y="418"/>
                    </a:lnTo>
                    <a:lnTo>
                      <a:pt x="2859" y="418"/>
                    </a:lnTo>
                    <a:lnTo>
                      <a:pt x="2859" y="412"/>
                    </a:lnTo>
                    <a:lnTo>
                      <a:pt x="2865" y="406"/>
                    </a:lnTo>
                    <a:lnTo>
                      <a:pt x="2865" y="400"/>
                    </a:lnTo>
                    <a:lnTo>
                      <a:pt x="2871" y="400"/>
                    </a:lnTo>
                    <a:lnTo>
                      <a:pt x="2871" y="394"/>
                    </a:lnTo>
                    <a:lnTo>
                      <a:pt x="2877" y="388"/>
                    </a:lnTo>
                    <a:lnTo>
                      <a:pt x="2883" y="382"/>
                    </a:lnTo>
                    <a:lnTo>
                      <a:pt x="2889" y="382"/>
                    </a:lnTo>
                    <a:lnTo>
                      <a:pt x="2895" y="382"/>
                    </a:lnTo>
                    <a:lnTo>
                      <a:pt x="2895" y="388"/>
                    </a:lnTo>
                    <a:lnTo>
                      <a:pt x="2901" y="388"/>
                    </a:lnTo>
                    <a:lnTo>
                      <a:pt x="2901" y="394"/>
                    </a:lnTo>
                    <a:lnTo>
                      <a:pt x="2906" y="394"/>
                    </a:lnTo>
                    <a:lnTo>
                      <a:pt x="2906" y="400"/>
                    </a:lnTo>
                    <a:lnTo>
                      <a:pt x="2912" y="400"/>
                    </a:lnTo>
                    <a:lnTo>
                      <a:pt x="2918" y="400"/>
                    </a:lnTo>
                    <a:lnTo>
                      <a:pt x="2918" y="406"/>
                    </a:lnTo>
                    <a:lnTo>
                      <a:pt x="2924" y="406"/>
                    </a:lnTo>
                    <a:lnTo>
                      <a:pt x="2924" y="412"/>
                    </a:lnTo>
                    <a:lnTo>
                      <a:pt x="2930" y="412"/>
                    </a:lnTo>
                    <a:lnTo>
                      <a:pt x="2936" y="412"/>
                    </a:lnTo>
                    <a:lnTo>
                      <a:pt x="2936" y="418"/>
                    </a:lnTo>
                    <a:lnTo>
                      <a:pt x="2942" y="418"/>
                    </a:lnTo>
                    <a:lnTo>
                      <a:pt x="2942" y="424"/>
                    </a:lnTo>
                    <a:lnTo>
                      <a:pt x="2948" y="424"/>
                    </a:lnTo>
                    <a:lnTo>
                      <a:pt x="2954" y="424"/>
                    </a:lnTo>
                    <a:lnTo>
                      <a:pt x="2954" y="430"/>
                    </a:lnTo>
                    <a:lnTo>
                      <a:pt x="2960" y="430"/>
                    </a:lnTo>
                    <a:lnTo>
                      <a:pt x="2966" y="436"/>
                    </a:lnTo>
                    <a:lnTo>
                      <a:pt x="2972" y="436"/>
                    </a:lnTo>
                    <a:lnTo>
                      <a:pt x="2972" y="442"/>
                    </a:lnTo>
                    <a:lnTo>
                      <a:pt x="2978" y="442"/>
                    </a:lnTo>
                    <a:lnTo>
                      <a:pt x="2984" y="442"/>
                    </a:lnTo>
                    <a:lnTo>
                      <a:pt x="2984" y="448"/>
                    </a:lnTo>
                    <a:lnTo>
                      <a:pt x="2990" y="448"/>
                    </a:lnTo>
                    <a:lnTo>
                      <a:pt x="2996" y="448"/>
                    </a:lnTo>
                    <a:lnTo>
                      <a:pt x="2996" y="454"/>
                    </a:lnTo>
                    <a:lnTo>
                      <a:pt x="3002" y="454"/>
                    </a:lnTo>
                    <a:lnTo>
                      <a:pt x="3008" y="454"/>
                    </a:lnTo>
                    <a:lnTo>
                      <a:pt x="3008" y="460"/>
                    </a:lnTo>
                    <a:lnTo>
                      <a:pt x="3014" y="460"/>
                    </a:lnTo>
                    <a:lnTo>
                      <a:pt x="3020" y="460"/>
                    </a:lnTo>
                    <a:lnTo>
                      <a:pt x="3020" y="466"/>
                    </a:lnTo>
                    <a:lnTo>
                      <a:pt x="3026" y="466"/>
                    </a:lnTo>
                    <a:lnTo>
                      <a:pt x="3032" y="466"/>
                    </a:lnTo>
                    <a:lnTo>
                      <a:pt x="3032" y="472"/>
                    </a:lnTo>
                    <a:lnTo>
                      <a:pt x="3038" y="472"/>
                    </a:lnTo>
                    <a:lnTo>
                      <a:pt x="3044" y="472"/>
                    </a:lnTo>
                    <a:lnTo>
                      <a:pt x="3044" y="478"/>
                    </a:lnTo>
                    <a:lnTo>
                      <a:pt x="3050" y="478"/>
                    </a:lnTo>
                    <a:lnTo>
                      <a:pt x="3056" y="478"/>
                    </a:lnTo>
                    <a:lnTo>
                      <a:pt x="3062" y="478"/>
                    </a:lnTo>
                    <a:lnTo>
                      <a:pt x="3062" y="484"/>
                    </a:lnTo>
                    <a:lnTo>
                      <a:pt x="3068" y="484"/>
                    </a:lnTo>
                    <a:lnTo>
                      <a:pt x="3074" y="484"/>
                    </a:lnTo>
                    <a:lnTo>
                      <a:pt x="3080" y="484"/>
                    </a:lnTo>
                    <a:lnTo>
                      <a:pt x="3080" y="490"/>
                    </a:lnTo>
                    <a:lnTo>
                      <a:pt x="3086" y="490"/>
                    </a:lnTo>
                    <a:lnTo>
                      <a:pt x="3092" y="490"/>
                    </a:lnTo>
                    <a:lnTo>
                      <a:pt x="3097" y="490"/>
                    </a:lnTo>
                    <a:lnTo>
                      <a:pt x="3097" y="496"/>
                    </a:lnTo>
                    <a:lnTo>
                      <a:pt x="3103" y="496"/>
                    </a:lnTo>
                    <a:lnTo>
                      <a:pt x="3109" y="496"/>
                    </a:lnTo>
                    <a:lnTo>
                      <a:pt x="3115" y="496"/>
                    </a:lnTo>
                    <a:lnTo>
                      <a:pt x="3115" y="502"/>
                    </a:lnTo>
                    <a:lnTo>
                      <a:pt x="3121" y="502"/>
                    </a:lnTo>
                    <a:lnTo>
                      <a:pt x="3127" y="502"/>
                    </a:lnTo>
                    <a:lnTo>
                      <a:pt x="3133" y="502"/>
                    </a:lnTo>
                    <a:lnTo>
                      <a:pt x="3139" y="502"/>
                    </a:lnTo>
                    <a:lnTo>
                      <a:pt x="3145" y="502"/>
                    </a:lnTo>
                    <a:lnTo>
                      <a:pt x="3145" y="508"/>
                    </a:lnTo>
                    <a:lnTo>
                      <a:pt x="3151" y="508"/>
                    </a:lnTo>
                    <a:lnTo>
                      <a:pt x="3157" y="508"/>
                    </a:lnTo>
                    <a:lnTo>
                      <a:pt x="3163" y="508"/>
                    </a:lnTo>
                    <a:lnTo>
                      <a:pt x="3169" y="508"/>
                    </a:lnTo>
                    <a:lnTo>
                      <a:pt x="3175" y="508"/>
                    </a:lnTo>
                    <a:lnTo>
                      <a:pt x="3181" y="508"/>
                    </a:lnTo>
                    <a:lnTo>
                      <a:pt x="3187" y="508"/>
                    </a:lnTo>
                    <a:lnTo>
                      <a:pt x="3193" y="508"/>
                    </a:lnTo>
                    <a:lnTo>
                      <a:pt x="3199" y="508"/>
                    </a:lnTo>
                    <a:lnTo>
                      <a:pt x="3199" y="502"/>
                    </a:lnTo>
                    <a:lnTo>
                      <a:pt x="3205" y="502"/>
                    </a:lnTo>
                    <a:lnTo>
                      <a:pt x="3211" y="502"/>
                    </a:lnTo>
                    <a:lnTo>
                      <a:pt x="3217" y="502"/>
                    </a:lnTo>
                    <a:lnTo>
                      <a:pt x="3223" y="502"/>
                    </a:lnTo>
                    <a:lnTo>
                      <a:pt x="3229" y="502"/>
                    </a:lnTo>
                    <a:lnTo>
                      <a:pt x="3235" y="502"/>
                    </a:lnTo>
                    <a:lnTo>
                      <a:pt x="3241" y="502"/>
                    </a:lnTo>
                    <a:lnTo>
                      <a:pt x="3241" y="496"/>
                    </a:lnTo>
                    <a:lnTo>
                      <a:pt x="3247" y="496"/>
                    </a:lnTo>
                    <a:lnTo>
                      <a:pt x="3253" y="496"/>
                    </a:lnTo>
                    <a:lnTo>
                      <a:pt x="3259" y="496"/>
                    </a:lnTo>
                    <a:lnTo>
                      <a:pt x="3265" y="496"/>
                    </a:lnTo>
                    <a:lnTo>
                      <a:pt x="3271" y="496"/>
                    </a:lnTo>
                    <a:lnTo>
                      <a:pt x="3271" y="490"/>
                    </a:lnTo>
                    <a:lnTo>
                      <a:pt x="3277" y="490"/>
                    </a:lnTo>
                    <a:lnTo>
                      <a:pt x="3283" y="490"/>
                    </a:lnTo>
                    <a:lnTo>
                      <a:pt x="3288" y="490"/>
                    </a:lnTo>
                    <a:lnTo>
                      <a:pt x="3294" y="490"/>
                    </a:lnTo>
                    <a:lnTo>
                      <a:pt x="3294" y="484"/>
                    </a:lnTo>
                    <a:lnTo>
                      <a:pt x="3300" y="484"/>
                    </a:lnTo>
                    <a:lnTo>
                      <a:pt x="3306" y="484"/>
                    </a:lnTo>
                    <a:lnTo>
                      <a:pt x="3312" y="484"/>
                    </a:lnTo>
                    <a:lnTo>
                      <a:pt x="3318" y="478"/>
                    </a:lnTo>
                    <a:lnTo>
                      <a:pt x="3324" y="478"/>
                    </a:lnTo>
                    <a:lnTo>
                      <a:pt x="3330" y="478"/>
                    </a:lnTo>
                    <a:lnTo>
                      <a:pt x="3336" y="478"/>
                    </a:lnTo>
                    <a:lnTo>
                      <a:pt x="3336" y="472"/>
                    </a:lnTo>
                    <a:lnTo>
                      <a:pt x="3342" y="472"/>
                    </a:lnTo>
                    <a:lnTo>
                      <a:pt x="3348" y="472"/>
                    </a:lnTo>
                    <a:lnTo>
                      <a:pt x="3354" y="466"/>
                    </a:lnTo>
                    <a:lnTo>
                      <a:pt x="3360" y="466"/>
                    </a:lnTo>
                    <a:lnTo>
                      <a:pt x="3366" y="466"/>
                    </a:lnTo>
                    <a:lnTo>
                      <a:pt x="3366" y="460"/>
                    </a:lnTo>
                    <a:lnTo>
                      <a:pt x="3372" y="460"/>
                    </a:lnTo>
                    <a:lnTo>
                      <a:pt x="3378" y="460"/>
                    </a:lnTo>
                    <a:lnTo>
                      <a:pt x="3384" y="460"/>
                    </a:lnTo>
                    <a:lnTo>
                      <a:pt x="3384" y="454"/>
                    </a:lnTo>
                    <a:lnTo>
                      <a:pt x="3390" y="454"/>
                    </a:lnTo>
                    <a:lnTo>
                      <a:pt x="3396" y="454"/>
                    </a:lnTo>
                    <a:lnTo>
                      <a:pt x="3396" y="448"/>
                    </a:lnTo>
                    <a:lnTo>
                      <a:pt x="3402" y="448"/>
                    </a:lnTo>
                    <a:lnTo>
                      <a:pt x="3408" y="448"/>
                    </a:lnTo>
                    <a:lnTo>
                      <a:pt x="3408" y="442"/>
                    </a:lnTo>
                    <a:lnTo>
                      <a:pt x="3414" y="442"/>
                    </a:lnTo>
                    <a:lnTo>
                      <a:pt x="3420" y="442"/>
                    </a:lnTo>
                    <a:lnTo>
                      <a:pt x="3426" y="442"/>
                    </a:lnTo>
                    <a:lnTo>
                      <a:pt x="3426" y="436"/>
                    </a:lnTo>
                    <a:lnTo>
                      <a:pt x="3432" y="436"/>
                    </a:lnTo>
                    <a:lnTo>
                      <a:pt x="3438" y="436"/>
                    </a:lnTo>
                    <a:lnTo>
                      <a:pt x="3444" y="436"/>
                    </a:lnTo>
                    <a:lnTo>
                      <a:pt x="3450" y="436"/>
                    </a:lnTo>
                    <a:lnTo>
                      <a:pt x="3450" y="442"/>
                    </a:lnTo>
                    <a:lnTo>
                      <a:pt x="3456" y="442"/>
                    </a:lnTo>
                    <a:lnTo>
                      <a:pt x="3456" y="448"/>
                    </a:lnTo>
                    <a:lnTo>
                      <a:pt x="3462" y="448"/>
                    </a:lnTo>
                    <a:lnTo>
                      <a:pt x="3462" y="454"/>
                    </a:lnTo>
                    <a:lnTo>
                      <a:pt x="3468" y="454"/>
                    </a:lnTo>
                    <a:lnTo>
                      <a:pt x="3474" y="460"/>
                    </a:lnTo>
                    <a:lnTo>
                      <a:pt x="3480" y="460"/>
                    </a:lnTo>
                    <a:lnTo>
                      <a:pt x="3480" y="466"/>
                    </a:lnTo>
                    <a:lnTo>
                      <a:pt x="3485" y="466"/>
                    </a:lnTo>
                    <a:lnTo>
                      <a:pt x="3485" y="472"/>
                    </a:lnTo>
                    <a:lnTo>
                      <a:pt x="3491" y="472"/>
                    </a:lnTo>
                    <a:lnTo>
                      <a:pt x="3491" y="478"/>
                    </a:lnTo>
                    <a:lnTo>
                      <a:pt x="3497" y="478"/>
                    </a:lnTo>
                    <a:lnTo>
                      <a:pt x="3503" y="478"/>
                    </a:lnTo>
                    <a:lnTo>
                      <a:pt x="3503" y="484"/>
                    </a:lnTo>
                    <a:lnTo>
                      <a:pt x="3509" y="484"/>
                    </a:lnTo>
                    <a:lnTo>
                      <a:pt x="3515" y="484"/>
                    </a:lnTo>
                    <a:lnTo>
                      <a:pt x="3521" y="484"/>
                    </a:lnTo>
                    <a:lnTo>
                      <a:pt x="3527" y="484"/>
                    </a:lnTo>
                    <a:lnTo>
                      <a:pt x="3527" y="478"/>
                    </a:lnTo>
                    <a:lnTo>
                      <a:pt x="3533" y="478"/>
                    </a:lnTo>
                    <a:lnTo>
                      <a:pt x="3539" y="478"/>
                    </a:lnTo>
                    <a:lnTo>
                      <a:pt x="3539" y="472"/>
                    </a:lnTo>
                    <a:lnTo>
                      <a:pt x="3545" y="472"/>
                    </a:lnTo>
                    <a:lnTo>
                      <a:pt x="3545" y="466"/>
                    </a:lnTo>
                    <a:lnTo>
                      <a:pt x="3551" y="466"/>
                    </a:lnTo>
                    <a:lnTo>
                      <a:pt x="3551" y="460"/>
                    </a:lnTo>
                    <a:lnTo>
                      <a:pt x="3557" y="460"/>
                    </a:lnTo>
                    <a:lnTo>
                      <a:pt x="3557" y="454"/>
                    </a:lnTo>
                    <a:lnTo>
                      <a:pt x="3563" y="454"/>
                    </a:lnTo>
                    <a:lnTo>
                      <a:pt x="3563" y="448"/>
                    </a:lnTo>
                    <a:lnTo>
                      <a:pt x="3569" y="448"/>
                    </a:lnTo>
                    <a:lnTo>
                      <a:pt x="3569" y="442"/>
                    </a:lnTo>
                    <a:lnTo>
                      <a:pt x="3575" y="442"/>
                    </a:lnTo>
                    <a:lnTo>
                      <a:pt x="3575" y="436"/>
                    </a:lnTo>
                    <a:lnTo>
                      <a:pt x="3581" y="436"/>
                    </a:lnTo>
                    <a:lnTo>
                      <a:pt x="3581" y="430"/>
                    </a:lnTo>
                    <a:lnTo>
                      <a:pt x="3581" y="424"/>
                    </a:lnTo>
                    <a:lnTo>
                      <a:pt x="3587" y="424"/>
                    </a:lnTo>
                    <a:lnTo>
                      <a:pt x="3587" y="418"/>
                    </a:lnTo>
                    <a:lnTo>
                      <a:pt x="3593" y="418"/>
                    </a:lnTo>
                    <a:lnTo>
                      <a:pt x="3599" y="418"/>
                    </a:lnTo>
                    <a:lnTo>
                      <a:pt x="3605" y="418"/>
                    </a:lnTo>
                    <a:lnTo>
                      <a:pt x="3611" y="418"/>
                    </a:lnTo>
                    <a:lnTo>
                      <a:pt x="3617" y="418"/>
                    </a:lnTo>
                    <a:lnTo>
                      <a:pt x="3617" y="424"/>
                    </a:lnTo>
                    <a:lnTo>
                      <a:pt x="3623" y="424"/>
                    </a:lnTo>
                    <a:lnTo>
                      <a:pt x="3629" y="424"/>
                    </a:lnTo>
                    <a:lnTo>
                      <a:pt x="3629" y="430"/>
                    </a:lnTo>
                    <a:lnTo>
                      <a:pt x="3635" y="430"/>
                    </a:lnTo>
                    <a:lnTo>
                      <a:pt x="3641" y="430"/>
                    </a:lnTo>
                    <a:lnTo>
                      <a:pt x="3647" y="430"/>
                    </a:lnTo>
                    <a:lnTo>
                      <a:pt x="3647" y="436"/>
                    </a:lnTo>
                    <a:lnTo>
                      <a:pt x="3653" y="436"/>
                    </a:lnTo>
                    <a:lnTo>
                      <a:pt x="3659" y="436"/>
                    </a:lnTo>
                    <a:lnTo>
                      <a:pt x="3659" y="442"/>
                    </a:lnTo>
                    <a:lnTo>
                      <a:pt x="3665" y="442"/>
                    </a:lnTo>
                    <a:lnTo>
                      <a:pt x="3671" y="442"/>
                    </a:lnTo>
                    <a:lnTo>
                      <a:pt x="3676" y="442"/>
                    </a:lnTo>
                    <a:lnTo>
                      <a:pt x="3676" y="448"/>
                    </a:lnTo>
                    <a:lnTo>
                      <a:pt x="3682" y="448"/>
                    </a:lnTo>
                    <a:lnTo>
                      <a:pt x="3688" y="448"/>
                    </a:lnTo>
                    <a:lnTo>
                      <a:pt x="3694" y="448"/>
                    </a:lnTo>
                    <a:lnTo>
                      <a:pt x="3694" y="454"/>
                    </a:lnTo>
                    <a:lnTo>
                      <a:pt x="3700" y="454"/>
                    </a:lnTo>
                    <a:lnTo>
                      <a:pt x="3706" y="454"/>
                    </a:lnTo>
                    <a:lnTo>
                      <a:pt x="3712" y="454"/>
                    </a:lnTo>
                    <a:lnTo>
                      <a:pt x="3712" y="460"/>
                    </a:lnTo>
                    <a:lnTo>
                      <a:pt x="3718" y="460"/>
                    </a:lnTo>
                    <a:lnTo>
                      <a:pt x="3724" y="460"/>
                    </a:lnTo>
                    <a:lnTo>
                      <a:pt x="3730" y="460"/>
                    </a:lnTo>
                    <a:lnTo>
                      <a:pt x="3730" y="466"/>
                    </a:lnTo>
                    <a:lnTo>
                      <a:pt x="3736" y="466"/>
                    </a:lnTo>
                    <a:lnTo>
                      <a:pt x="3742" y="466"/>
                    </a:lnTo>
                    <a:lnTo>
                      <a:pt x="3748" y="466"/>
                    </a:lnTo>
                    <a:lnTo>
                      <a:pt x="3754" y="466"/>
                    </a:lnTo>
                    <a:lnTo>
                      <a:pt x="3754" y="472"/>
                    </a:lnTo>
                    <a:lnTo>
                      <a:pt x="3760" y="472"/>
                    </a:lnTo>
                    <a:lnTo>
                      <a:pt x="3766" y="472"/>
                    </a:lnTo>
                    <a:lnTo>
                      <a:pt x="3772" y="472"/>
                    </a:lnTo>
                    <a:lnTo>
                      <a:pt x="3778" y="472"/>
                    </a:lnTo>
                    <a:lnTo>
                      <a:pt x="3778" y="478"/>
                    </a:lnTo>
                    <a:lnTo>
                      <a:pt x="3784" y="478"/>
                    </a:lnTo>
                    <a:lnTo>
                      <a:pt x="3790" y="478"/>
                    </a:lnTo>
                    <a:lnTo>
                      <a:pt x="3796" y="478"/>
                    </a:lnTo>
                    <a:lnTo>
                      <a:pt x="3802" y="478"/>
                    </a:lnTo>
                    <a:lnTo>
                      <a:pt x="3802" y="484"/>
                    </a:lnTo>
                    <a:lnTo>
                      <a:pt x="3808" y="484"/>
                    </a:lnTo>
                    <a:lnTo>
                      <a:pt x="3814" y="484"/>
                    </a:lnTo>
                    <a:lnTo>
                      <a:pt x="3820" y="484"/>
                    </a:lnTo>
                    <a:lnTo>
                      <a:pt x="3826" y="484"/>
                    </a:lnTo>
                    <a:lnTo>
                      <a:pt x="3832" y="484"/>
                    </a:lnTo>
                    <a:lnTo>
                      <a:pt x="3832" y="490"/>
                    </a:lnTo>
                    <a:lnTo>
                      <a:pt x="3838" y="490"/>
                    </a:lnTo>
                    <a:lnTo>
                      <a:pt x="3844" y="490"/>
                    </a:lnTo>
                    <a:lnTo>
                      <a:pt x="3850" y="490"/>
                    </a:lnTo>
                    <a:lnTo>
                      <a:pt x="3856" y="490"/>
                    </a:lnTo>
                    <a:lnTo>
                      <a:pt x="3862" y="490"/>
                    </a:lnTo>
                    <a:lnTo>
                      <a:pt x="3862" y="496"/>
                    </a:lnTo>
                    <a:lnTo>
                      <a:pt x="3867" y="496"/>
                    </a:lnTo>
                    <a:lnTo>
                      <a:pt x="3867" y="502"/>
                    </a:lnTo>
                    <a:lnTo>
                      <a:pt x="3873" y="502"/>
                    </a:lnTo>
                    <a:lnTo>
                      <a:pt x="3879" y="502"/>
                    </a:lnTo>
                    <a:lnTo>
                      <a:pt x="3879" y="508"/>
                    </a:lnTo>
                    <a:lnTo>
                      <a:pt x="3885" y="508"/>
                    </a:lnTo>
                    <a:lnTo>
                      <a:pt x="3885" y="514"/>
                    </a:lnTo>
                    <a:lnTo>
                      <a:pt x="3891" y="514"/>
                    </a:lnTo>
                    <a:lnTo>
                      <a:pt x="3897" y="514"/>
                    </a:lnTo>
                    <a:lnTo>
                      <a:pt x="3897" y="520"/>
                    </a:lnTo>
                    <a:lnTo>
                      <a:pt x="3903" y="520"/>
                    </a:lnTo>
                    <a:lnTo>
                      <a:pt x="3909" y="520"/>
                    </a:lnTo>
                    <a:lnTo>
                      <a:pt x="3915" y="520"/>
                    </a:lnTo>
                    <a:lnTo>
                      <a:pt x="3915" y="526"/>
                    </a:lnTo>
                    <a:lnTo>
                      <a:pt x="3921" y="526"/>
                    </a:lnTo>
                    <a:lnTo>
                      <a:pt x="3927" y="526"/>
                    </a:lnTo>
                    <a:lnTo>
                      <a:pt x="3933" y="526"/>
                    </a:lnTo>
                    <a:lnTo>
                      <a:pt x="3939" y="526"/>
                    </a:lnTo>
                    <a:lnTo>
                      <a:pt x="3945" y="526"/>
                    </a:lnTo>
                    <a:lnTo>
                      <a:pt x="3951" y="526"/>
                    </a:lnTo>
                    <a:lnTo>
                      <a:pt x="3957" y="526"/>
                    </a:lnTo>
                    <a:lnTo>
                      <a:pt x="3963" y="526"/>
                    </a:lnTo>
                    <a:lnTo>
                      <a:pt x="3963" y="520"/>
                    </a:lnTo>
                    <a:lnTo>
                      <a:pt x="3969" y="520"/>
                    </a:lnTo>
                    <a:lnTo>
                      <a:pt x="3975" y="520"/>
                    </a:lnTo>
                    <a:lnTo>
                      <a:pt x="3981" y="520"/>
                    </a:lnTo>
                    <a:lnTo>
                      <a:pt x="3981" y="514"/>
                    </a:lnTo>
                    <a:lnTo>
                      <a:pt x="3987" y="514"/>
                    </a:lnTo>
                    <a:lnTo>
                      <a:pt x="3993" y="514"/>
                    </a:lnTo>
                    <a:lnTo>
                      <a:pt x="3999" y="508"/>
                    </a:lnTo>
                    <a:lnTo>
                      <a:pt x="4005" y="508"/>
                    </a:lnTo>
                    <a:lnTo>
                      <a:pt x="4005" y="502"/>
                    </a:lnTo>
                    <a:lnTo>
                      <a:pt x="4011" y="502"/>
                    </a:lnTo>
                    <a:lnTo>
                      <a:pt x="4017" y="502"/>
                    </a:lnTo>
                    <a:lnTo>
                      <a:pt x="4017" y="496"/>
                    </a:lnTo>
                    <a:lnTo>
                      <a:pt x="4023" y="496"/>
                    </a:lnTo>
                    <a:lnTo>
                      <a:pt x="4023" y="490"/>
                    </a:lnTo>
                    <a:lnTo>
                      <a:pt x="4029" y="490"/>
                    </a:lnTo>
                    <a:lnTo>
                      <a:pt x="4035" y="490"/>
                    </a:lnTo>
                    <a:lnTo>
                      <a:pt x="4035" y="484"/>
                    </a:lnTo>
                    <a:lnTo>
                      <a:pt x="4041" y="484"/>
                    </a:lnTo>
                    <a:lnTo>
                      <a:pt x="4041" y="478"/>
                    </a:lnTo>
                    <a:lnTo>
                      <a:pt x="4047" y="478"/>
                    </a:lnTo>
                    <a:lnTo>
                      <a:pt x="4047" y="472"/>
                    </a:lnTo>
                    <a:lnTo>
                      <a:pt x="4053" y="472"/>
                    </a:lnTo>
                    <a:lnTo>
                      <a:pt x="4053" y="466"/>
                    </a:lnTo>
                    <a:lnTo>
                      <a:pt x="4058" y="466"/>
                    </a:lnTo>
                    <a:lnTo>
                      <a:pt x="4058" y="460"/>
                    </a:lnTo>
                    <a:lnTo>
                      <a:pt x="4058" y="454"/>
                    </a:lnTo>
                    <a:lnTo>
                      <a:pt x="4064" y="454"/>
                    </a:lnTo>
                    <a:lnTo>
                      <a:pt x="4064" y="448"/>
                    </a:lnTo>
                    <a:lnTo>
                      <a:pt x="4064" y="442"/>
                    </a:lnTo>
                    <a:lnTo>
                      <a:pt x="4070" y="442"/>
                    </a:lnTo>
                    <a:lnTo>
                      <a:pt x="4070" y="436"/>
                    </a:lnTo>
                    <a:lnTo>
                      <a:pt x="4070" y="430"/>
                    </a:lnTo>
                    <a:lnTo>
                      <a:pt x="4070" y="424"/>
                    </a:lnTo>
                    <a:lnTo>
                      <a:pt x="4076" y="424"/>
                    </a:lnTo>
                    <a:lnTo>
                      <a:pt x="4076" y="418"/>
                    </a:lnTo>
                    <a:lnTo>
                      <a:pt x="4076" y="412"/>
                    </a:lnTo>
                    <a:lnTo>
                      <a:pt x="4076" y="406"/>
                    </a:lnTo>
                    <a:lnTo>
                      <a:pt x="4082" y="406"/>
                    </a:lnTo>
                    <a:lnTo>
                      <a:pt x="4082" y="400"/>
                    </a:lnTo>
                    <a:lnTo>
                      <a:pt x="4082" y="394"/>
                    </a:lnTo>
                    <a:lnTo>
                      <a:pt x="4082" y="388"/>
                    </a:lnTo>
                    <a:lnTo>
                      <a:pt x="4082" y="382"/>
                    </a:lnTo>
                    <a:lnTo>
                      <a:pt x="4088" y="382"/>
                    </a:lnTo>
                    <a:lnTo>
                      <a:pt x="4088" y="377"/>
                    </a:lnTo>
                    <a:lnTo>
                      <a:pt x="4088" y="371"/>
                    </a:lnTo>
                    <a:lnTo>
                      <a:pt x="4088" y="365"/>
                    </a:lnTo>
                    <a:lnTo>
                      <a:pt x="4094" y="359"/>
                    </a:lnTo>
                    <a:lnTo>
                      <a:pt x="4094" y="353"/>
                    </a:lnTo>
                    <a:lnTo>
                      <a:pt x="4094" y="347"/>
                    </a:lnTo>
                    <a:lnTo>
                      <a:pt x="4094" y="341"/>
                    </a:lnTo>
                    <a:lnTo>
                      <a:pt x="4094" y="335"/>
                    </a:lnTo>
                    <a:lnTo>
                      <a:pt x="4100" y="329"/>
                    </a:lnTo>
                    <a:lnTo>
                      <a:pt x="4100" y="323"/>
                    </a:lnTo>
                    <a:lnTo>
                      <a:pt x="4100" y="317"/>
                    </a:lnTo>
                    <a:lnTo>
                      <a:pt x="4100" y="311"/>
                    </a:lnTo>
                    <a:lnTo>
                      <a:pt x="4106" y="311"/>
                    </a:lnTo>
                    <a:lnTo>
                      <a:pt x="4106" y="305"/>
                    </a:lnTo>
                    <a:lnTo>
                      <a:pt x="4106" y="299"/>
                    </a:lnTo>
                    <a:lnTo>
                      <a:pt x="4106" y="293"/>
                    </a:lnTo>
                    <a:lnTo>
                      <a:pt x="4112" y="293"/>
                    </a:lnTo>
                    <a:lnTo>
                      <a:pt x="4112" y="287"/>
                    </a:lnTo>
                    <a:lnTo>
                      <a:pt x="4118" y="287"/>
                    </a:lnTo>
                    <a:lnTo>
                      <a:pt x="4124" y="287"/>
                    </a:lnTo>
                    <a:lnTo>
                      <a:pt x="4124" y="293"/>
                    </a:lnTo>
                    <a:lnTo>
                      <a:pt x="4130" y="293"/>
                    </a:lnTo>
                    <a:lnTo>
                      <a:pt x="4130" y="299"/>
                    </a:lnTo>
                    <a:lnTo>
                      <a:pt x="4130" y="305"/>
                    </a:lnTo>
                    <a:lnTo>
                      <a:pt x="4136" y="305"/>
                    </a:lnTo>
                    <a:lnTo>
                      <a:pt x="4136" y="311"/>
                    </a:lnTo>
                    <a:lnTo>
                      <a:pt x="4142" y="311"/>
                    </a:lnTo>
                    <a:lnTo>
                      <a:pt x="4142" y="317"/>
                    </a:lnTo>
                    <a:lnTo>
                      <a:pt x="4148" y="317"/>
                    </a:lnTo>
                    <a:lnTo>
                      <a:pt x="4148" y="323"/>
                    </a:lnTo>
                    <a:lnTo>
                      <a:pt x="4148" y="329"/>
                    </a:lnTo>
                    <a:lnTo>
                      <a:pt x="4154" y="329"/>
                    </a:lnTo>
                    <a:lnTo>
                      <a:pt x="4154" y="335"/>
                    </a:lnTo>
                    <a:lnTo>
                      <a:pt x="4160" y="335"/>
                    </a:lnTo>
                    <a:lnTo>
                      <a:pt x="4160" y="341"/>
                    </a:lnTo>
                    <a:lnTo>
                      <a:pt x="4166" y="341"/>
                    </a:lnTo>
                    <a:lnTo>
                      <a:pt x="4166" y="347"/>
                    </a:lnTo>
                    <a:lnTo>
                      <a:pt x="4172" y="353"/>
                    </a:lnTo>
                    <a:lnTo>
                      <a:pt x="4178" y="359"/>
                    </a:lnTo>
                    <a:lnTo>
                      <a:pt x="4184" y="365"/>
                    </a:lnTo>
                    <a:lnTo>
                      <a:pt x="4184" y="371"/>
                    </a:lnTo>
                    <a:lnTo>
                      <a:pt x="4190" y="371"/>
                    </a:lnTo>
                    <a:lnTo>
                      <a:pt x="4190" y="377"/>
                    </a:lnTo>
                    <a:lnTo>
                      <a:pt x="4196" y="377"/>
                    </a:lnTo>
                    <a:lnTo>
                      <a:pt x="4196" y="382"/>
                    </a:lnTo>
                    <a:lnTo>
                      <a:pt x="4202" y="382"/>
                    </a:lnTo>
                    <a:lnTo>
                      <a:pt x="4202" y="388"/>
                    </a:lnTo>
                    <a:lnTo>
                      <a:pt x="4208" y="388"/>
                    </a:lnTo>
                    <a:lnTo>
                      <a:pt x="4208" y="394"/>
                    </a:lnTo>
                    <a:lnTo>
                      <a:pt x="4214" y="394"/>
                    </a:lnTo>
                    <a:lnTo>
                      <a:pt x="4214" y="400"/>
                    </a:lnTo>
                    <a:lnTo>
                      <a:pt x="4220" y="400"/>
                    </a:lnTo>
                    <a:lnTo>
                      <a:pt x="4220" y="406"/>
                    </a:lnTo>
                    <a:lnTo>
                      <a:pt x="4226" y="406"/>
                    </a:lnTo>
                    <a:lnTo>
                      <a:pt x="4226" y="412"/>
                    </a:lnTo>
                    <a:lnTo>
                      <a:pt x="4232" y="412"/>
                    </a:lnTo>
                    <a:lnTo>
                      <a:pt x="4232" y="418"/>
                    </a:lnTo>
                    <a:lnTo>
                      <a:pt x="4238" y="418"/>
                    </a:lnTo>
                    <a:lnTo>
                      <a:pt x="4238" y="424"/>
                    </a:lnTo>
                    <a:lnTo>
                      <a:pt x="4244" y="424"/>
                    </a:lnTo>
                    <a:lnTo>
                      <a:pt x="4244" y="430"/>
                    </a:lnTo>
                    <a:lnTo>
                      <a:pt x="4249" y="430"/>
                    </a:lnTo>
                    <a:lnTo>
                      <a:pt x="4249" y="436"/>
                    </a:lnTo>
                    <a:lnTo>
                      <a:pt x="4255" y="436"/>
                    </a:lnTo>
                    <a:lnTo>
                      <a:pt x="4261" y="436"/>
                    </a:lnTo>
                    <a:lnTo>
                      <a:pt x="4261" y="442"/>
                    </a:lnTo>
                    <a:lnTo>
                      <a:pt x="4267" y="442"/>
                    </a:lnTo>
                    <a:lnTo>
                      <a:pt x="4267" y="448"/>
                    </a:lnTo>
                    <a:lnTo>
                      <a:pt x="4273" y="448"/>
                    </a:lnTo>
                    <a:lnTo>
                      <a:pt x="4273" y="454"/>
                    </a:lnTo>
                    <a:lnTo>
                      <a:pt x="4279" y="454"/>
                    </a:lnTo>
                    <a:lnTo>
                      <a:pt x="4279" y="460"/>
                    </a:lnTo>
                    <a:lnTo>
                      <a:pt x="4285" y="460"/>
                    </a:lnTo>
                    <a:lnTo>
                      <a:pt x="4291" y="460"/>
                    </a:lnTo>
                    <a:lnTo>
                      <a:pt x="4291" y="466"/>
                    </a:lnTo>
                    <a:lnTo>
                      <a:pt x="4297" y="466"/>
                    </a:lnTo>
                    <a:lnTo>
                      <a:pt x="4297" y="472"/>
                    </a:lnTo>
                    <a:lnTo>
                      <a:pt x="4303" y="472"/>
                    </a:lnTo>
                    <a:lnTo>
                      <a:pt x="4309" y="472"/>
                    </a:lnTo>
                    <a:lnTo>
                      <a:pt x="4309" y="478"/>
                    </a:lnTo>
                    <a:lnTo>
                      <a:pt x="4315" y="478"/>
                    </a:lnTo>
                    <a:lnTo>
                      <a:pt x="4321" y="484"/>
                    </a:lnTo>
                    <a:lnTo>
                      <a:pt x="4327" y="484"/>
                    </a:lnTo>
                    <a:lnTo>
                      <a:pt x="4333" y="490"/>
                    </a:lnTo>
                    <a:lnTo>
                      <a:pt x="4339" y="490"/>
                    </a:lnTo>
                    <a:lnTo>
                      <a:pt x="4339" y="496"/>
                    </a:lnTo>
                    <a:lnTo>
                      <a:pt x="4345" y="496"/>
                    </a:lnTo>
                    <a:lnTo>
                      <a:pt x="4351" y="496"/>
                    </a:lnTo>
                    <a:lnTo>
                      <a:pt x="4357" y="502"/>
                    </a:lnTo>
                    <a:lnTo>
                      <a:pt x="4363" y="502"/>
                    </a:lnTo>
                    <a:lnTo>
                      <a:pt x="4369" y="502"/>
                    </a:lnTo>
                    <a:lnTo>
                      <a:pt x="4369" y="508"/>
                    </a:lnTo>
                    <a:lnTo>
                      <a:pt x="4375" y="508"/>
                    </a:lnTo>
                    <a:lnTo>
                      <a:pt x="4381" y="508"/>
                    </a:lnTo>
                    <a:lnTo>
                      <a:pt x="4387" y="508"/>
                    </a:lnTo>
                    <a:lnTo>
                      <a:pt x="4387" y="514"/>
                    </a:lnTo>
                    <a:lnTo>
                      <a:pt x="4393" y="514"/>
                    </a:lnTo>
                    <a:lnTo>
                      <a:pt x="4399" y="514"/>
                    </a:lnTo>
                    <a:lnTo>
                      <a:pt x="4405" y="514"/>
                    </a:lnTo>
                    <a:lnTo>
                      <a:pt x="4411" y="514"/>
                    </a:lnTo>
                    <a:lnTo>
                      <a:pt x="4411" y="520"/>
                    </a:lnTo>
                    <a:lnTo>
                      <a:pt x="4417" y="520"/>
                    </a:lnTo>
                    <a:lnTo>
                      <a:pt x="4423" y="520"/>
                    </a:lnTo>
                    <a:lnTo>
                      <a:pt x="4429" y="520"/>
                    </a:lnTo>
                    <a:lnTo>
                      <a:pt x="4435" y="520"/>
                    </a:lnTo>
                    <a:lnTo>
                      <a:pt x="4440" y="520"/>
                    </a:lnTo>
                    <a:lnTo>
                      <a:pt x="4446" y="520"/>
                    </a:lnTo>
                    <a:lnTo>
                      <a:pt x="4452" y="520"/>
                    </a:lnTo>
                    <a:lnTo>
                      <a:pt x="4458" y="520"/>
                    </a:lnTo>
                    <a:lnTo>
                      <a:pt x="4464" y="520"/>
                    </a:lnTo>
                    <a:lnTo>
                      <a:pt x="4470" y="520"/>
                    </a:lnTo>
                    <a:lnTo>
                      <a:pt x="4476" y="520"/>
                    </a:lnTo>
                    <a:lnTo>
                      <a:pt x="4482" y="520"/>
                    </a:lnTo>
                    <a:lnTo>
                      <a:pt x="4488" y="520"/>
                    </a:lnTo>
                    <a:lnTo>
                      <a:pt x="4494" y="520"/>
                    </a:lnTo>
                    <a:lnTo>
                      <a:pt x="4500" y="520"/>
                    </a:lnTo>
                    <a:lnTo>
                      <a:pt x="4506" y="520"/>
                    </a:lnTo>
                    <a:lnTo>
                      <a:pt x="4506" y="514"/>
                    </a:lnTo>
                    <a:lnTo>
                      <a:pt x="4512" y="514"/>
                    </a:lnTo>
                    <a:lnTo>
                      <a:pt x="4518" y="514"/>
                    </a:lnTo>
                    <a:lnTo>
                      <a:pt x="4524" y="514"/>
                    </a:lnTo>
                    <a:lnTo>
                      <a:pt x="4530" y="514"/>
                    </a:lnTo>
                    <a:lnTo>
                      <a:pt x="4530" y="508"/>
                    </a:lnTo>
                    <a:lnTo>
                      <a:pt x="4536" y="508"/>
                    </a:lnTo>
                    <a:lnTo>
                      <a:pt x="4542" y="508"/>
                    </a:lnTo>
                    <a:lnTo>
                      <a:pt x="4548" y="508"/>
                    </a:lnTo>
                    <a:lnTo>
                      <a:pt x="4548" y="502"/>
                    </a:lnTo>
                    <a:lnTo>
                      <a:pt x="4554" y="502"/>
                    </a:lnTo>
                    <a:lnTo>
                      <a:pt x="4560" y="502"/>
                    </a:lnTo>
                    <a:lnTo>
                      <a:pt x="4560" y="496"/>
                    </a:lnTo>
                    <a:lnTo>
                      <a:pt x="4566" y="496"/>
                    </a:lnTo>
                    <a:lnTo>
                      <a:pt x="4572" y="496"/>
                    </a:lnTo>
                    <a:lnTo>
                      <a:pt x="4578" y="490"/>
                    </a:lnTo>
                    <a:lnTo>
                      <a:pt x="4584" y="490"/>
                    </a:lnTo>
                    <a:lnTo>
                      <a:pt x="4590" y="484"/>
                    </a:lnTo>
                    <a:lnTo>
                      <a:pt x="4596" y="484"/>
                    </a:lnTo>
                    <a:lnTo>
                      <a:pt x="4596" y="478"/>
                    </a:lnTo>
                    <a:lnTo>
                      <a:pt x="4602" y="478"/>
                    </a:lnTo>
                    <a:lnTo>
                      <a:pt x="4608" y="478"/>
                    </a:lnTo>
                    <a:lnTo>
                      <a:pt x="4608" y="472"/>
                    </a:lnTo>
                    <a:lnTo>
                      <a:pt x="4614" y="472"/>
                    </a:lnTo>
                    <a:lnTo>
                      <a:pt x="4620" y="466"/>
                    </a:lnTo>
                    <a:lnTo>
                      <a:pt x="4626" y="466"/>
                    </a:lnTo>
                    <a:lnTo>
                      <a:pt x="4626" y="460"/>
                    </a:lnTo>
                    <a:lnTo>
                      <a:pt x="4632" y="460"/>
                    </a:lnTo>
                    <a:lnTo>
                      <a:pt x="4637" y="454"/>
                    </a:lnTo>
                    <a:lnTo>
                      <a:pt x="4643" y="454"/>
                    </a:lnTo>
                    <a:lnTo>
                      <a:pt x="4643" y="448"/>
                    </a:lnTo>
                    <a:lnTo>
                      <a:pt x="4649" y="448"/>
                    </a:lnTo>
                    <a:lnTo>
                      <a:pt x="4649" y="442"/>
                    </a:lnTo>
                    <a:lnTo>
                      <a:pt x="4655" y="442"/>
                    </a:lnTo>
                    <a:lnTo>
                      <a:pt x="4655" y="436"/>
                    </a:lnTo>
                    <a:lnTo>
                      <a:pt x="4661" y="436"/>
                    </a:lnTo>
                    <a:lnTo>
                      <a:pt x="4667" y="430"/>
                    </a:lnTo>
                    <a:lnTo>
                      <a:pt x="4673" y="430"/>
                    </a:lnTo>
                    <a:lnTo>
                      <a:pt x="4673" y="424"/>
                    </a:lnTo>
                    <a:lnTo>
                      <a:pt x="4679" y="424"/>
                    </a:lnTo>
                    <a:lnTo>
                      <a:pt x="4679" y="418"/>
                    </a:lnTo>
                    <a:lnTo>
                      <a:pt x="4685" y="418"/>
                    </a:lnTo>
                    <a:lnTo>
                      <a:pt x="4685" y="412"/>
                    </a:lnTo>
                    <a:lnTo>
                      <a:pt x="4691" y="412"/>
                    </a:lnTo>
                    <a:lnTo>
                      <a:pt x="4691" y="406"/>
                    </a:lnTo>
                    <a:lnTo>
                      <a:pt x="4697" y="406"/>
                    </a:lnTo>
                    <a:lnTo>
                      <a:pt x="4697" y="400"/>
                    </a:lnTo>
                    <a:lnTo>
                      <a:pt x="4703" y="400"/>
                    </a:lnTo>
                    <a:lnTo>
                      <a:pt x="4703" y="394"/>
                    </a:lnTo>
                    <a:lnTo>
                      <a:pt x="4709" y="394"/>
                    </a:lnTo>
                    <a:lnTo>
                      <a:pt x="4709" y="388"/>
                    </a:lnTo>
                    <a:lnTo>
                      <a:pt x="4715" y="388"/>
                    </a:lnTo>
                    <a:lnTo>
                      <a:pt x="4715" y="382"/>
                    </a:lnTo>
                    <a:lnTo>
                      <a:pt x="4721" y="382"/>
                    </a:lnTo>
                    <a:lnTo>
                      <a:pt x="4721" y="377"/>
                    </a:lnTo>
                    <a:lnTo>
                      <a:pt x="4727" y="377"/>
                    </a:lnTo>
                    <a:lnTo>
                      <a:pt x="4727" y="371"/>
                    </a:lnTo>
                    <a:lnTo>
                      <a:pt x="4733" y="371"/>
                    </a:lnTo>
                    <a:lnTo>
                      <a:pt x="4733" y="365"/>
                    </a:lnTo>
                    <a:lnTo>
                      <a:pt x="4739" y="359"/>
                    </a:lnTo>
                    <a:lnTo>
                      <a:pt x="4739" y="353"/>
                    </a:lnTo>
                    <a:lnTo>
                      <a:pt x="4745" y="353"/>
                    </a:lnTo>
                    <a:lnTo>
                      <a:pt x="4745" y="347"/>
                    </a:lnTo>
                    <a:lnTo>
                      <a:pt x="4751" y="347"/>
                    </a:lnTo>
                    <a:lnTo>
                      <a:pt x="4751" y="341"/>
                    </a:lnTo>
                    <a:lnTo>
                      <a:pt x="4757" y="341"/>
                    </a:lnTo>
                    <a:lnTo>
                      <a:pt x="4757" y="335"/>
                    </a:lnTo>
                    <a:lnTo>
                      <a:pt x="4763" y="335"/>
                    </a:lnTo>
                    <a:lnTo>
                      <a:pt x="4763" y="329"/>
                    </a:lnTo>
                    <a:lnTo>
                      <a:pt x="4769" y="323"/>
                    </a:lnTo>
                    <a:lnTo>
                      <a:pt x="4769" y="317"/>
                    </a:lnTo>
                    <a:lnTo>
                      <a:pt x="4775" y="317"/>
                    </a:lnTo>
                    <a:lnTo>
                      <a:pt x="4775" y="311"/>
                    </a:lnTo>
                    <a:lnTo>
                      <a:pt x="4781" y="311"/>
                    </a:lnTo>
                    <a:lnTo>
                      <a:pt x="4781" y="305"/>
                    </a:lnTo>
                    <a:lnTo>
                      <a:pt x="4787" y="299"/>
                    </a:lnTo>
                    <a:lnTo>
                      <a:pt x="4787" y="293"/>
                    </a:lnTo>
                    <a:lnTo>
                      <a:pt x="4793" y="293"/>
                    </a:lnTo>
                    <a:lnTo>
                      <a:pt x="4793" y="287"/>
                    </a:lnTo>
                    <a:lnTo>
                      <a:pt x="4799" y="287"/>
                    </a:lnTo>
                    <a:lnTo>
                      <a:pt x="4799" y="281"/>
                    </a:lnTo>
                    <a:lnTo>
                      <a:pt x="4805" y="281"/>
                    </a:lnTo>
                    <a:lnTo>
                      <a:pt x="4805" y="275"/>
                    </a:lnTo>
                    <a:lnTo>
                      <a:pt x="4811" y="275"/>
                    </a:lnTo>
                    <a:lnTo>
                      <a:pt x="4817" y="275"/>
                    </a:lnTo>
                    <a:lnTo>
                      <a:pt x="4817" y="281"/>
                    </a:lnTo>
                    <a:lnTo>
                      <a:pt x="4823" y="281"/>
                    </a:lnTo>
                    <a:lnTo>
                      <a:pt x="4828" y="281"/>
                    </a:lnTo>
                    <a:lnTo>
                      <a:pt x="4828" y="287"/>
                    </a:lnTo>
                    <a:lnTo>
                      <a:pt x="4834" y="287"/>
                    </a:lnTo>
                    <a:lnTo>
                      <a:pt x="4840" y="287"/>
                    </a:lnTo>
                    <a:lnTo>
                      <a:pt x="4840" y="293"/>
                    </a:lnTo>
                    <a:lnTo>
                      <a:pt x="4846" y="293"/>
                    </a:lnTo>
                    <a:lnTo>
                      <a:pt x="4852" y="293"/>
                    </a:lnTo>
                    <a:lnTo>
                      <a:pt x="4852" y="287"/>
                    </a:lnTo>
                    <a:lnTo>
                      <a:pt x="4858" y="287"/>
                    </a:lnTo>
                    <a:lnTo>
                      <a:pt x="4858" y="281"/>
                    </a:lnTo>
                    <a:lnTo>
                      <a:pt x="4864" y="281"/>
                    </a:lnTo>
                    <a:lnTo>
                      <a:pt x="4864" y="275"/>
                    </a:lnTo>
                    <a:lnTo>
                      <a:pt x="4864" y="269"/>
                    </a:lnTo>
                    <a:lnTo>
                      <a:pt x="4870" y="263"/>
                    </a:lnTo>
                    <a:lnTo>
                      <a:pt x="4870" y="257"/>
                    </a:lnTo>
                    <a:lnTo>
                      <a:pt x="4870" y="251"/>
                    </a:lnTo>
                    <a:lnTo>
                      <a:pt x="4876" y="245"/>
                    </a:lnTo>
                    <a:lnTo>
                      <a:pt x="4876" y="239"/>
                    </a:lnTo>
                    <a:lnTo>
                      <a:pt x="4876" y="233"/>
                    </a:lnTo>
                    <a:lnTo>
                      <a:pt x="4876" y="227"/>
                    </a:lnTo>
                    <a:lnTo>
                      <a:pt x="4876" y="221"/>
                    </a:lnTo>
                    <a:lnTo>
                      <a:pt x="4882" y="215"/>
                    </a:lnTo>
                    <a:lnTo>
                      <a:pt x="4882" y="209"/>
                    </a:lnTo>
                    <a:lnTo>
                      <a:pt x="4882" y="203"/>
                    </a:lnTo>
                    <a:lnTo>
                      <a:pt x="4882" y="197"/>
                    </a:lnTo>
                    <a:lnTo>
                      <a:pt x="4888" y="191"/>
                    </a:lnTo>
                    <a:lnTo>
                      <a:pt x="4888" y="185"/>
                    </a:lnTo>
                    <a:lnTo>
                      <a:pt x="4888" y="179"/>
                    </a:lnTo>
                    <a:lnTo>
                      <a:pt x="4888" y="174"/>
                    </a:lnTo>
                    <a:lnTo>
                      <a:pt x="4888" y="162"/>
                    </a:lnTo>
                    <a:lnTo>
                      <a:pt x="4894" y="156"/>
                    </a:lnTo>
                    <a:lnTo>
                      <a:pt x="4894" y="150"/>
                    </a:lnTo>
                    <a:lnTo>
                      <a:pt x="4894" y="144"/>
                    </a:lnTo>
                    <a:lnTo>
                      <a:pt x="4894" y="138"/>
                    </a:lnTo>
                    <a:lnTo>
                      <a:pt x="4894" y="132"/>
                    </a:lnTo>
                    <a:lnTo>
                      <a:pt x="4900" y="126"/>
                    </a:lnTo>
                    <a:lnTo>
                      <a:pt x="4900" y="120"/>
                    </a:lnTo>
                    <a:lnTo>
                      <a:pt x="4900" y="114"/>
                    </a:lnTo>
                    <a:lnTo>
                      <a:pt x="4900" y="102"/>
                    </a:lnTo>
                    <a:lnTo>
                      <a:pt x="4900" y="96"/>
                    </a:lnTo>
                    <a:lnTo>
                      <a:pt x="4900" y="90"/>
                    </a:lnTo>
                    <a:lnTo>
                      <a:pt x="4906" y="84"/>
                    </a:lnTo>
                    <a:lnTo>
                      <a:pt x="4906" y="78"/>
                    </a:lnTo>
                    <a:lnTo>
                      <a:pt x="4906" y="72"/>
                    </a:lnTo>
                    <a:lnTo>
                      <a:pt x="4906" y="66"/>
                    </a:lnTo>
                    <a:lnTo>
                      <a:pt x="4906" y="60"/>
                    </a:lnTo>
                    <a:lnTo>
                      <a:pt x="4912" y="54"/>
                    </a:lnTo>
                    <a:lnTo>
                      <a:pt x="4912" y="48"/>
                    </a:lnTo>
                    <a:lnTo>
                      <a:pt x="4912" y="42"/>
                    </a:lnTo>
                    <a:lnTo>
                      <a:pt x="4912" y="36"/>
                    </a:lnTo>
                    <a:lnTo>
                      <a:pt x="4912" y="30"/>
                    </a:lnTo>
                    <a:lnTo>
                      <a:pt x="4918" y="24"/>
                    </a:lnTo>
                    <a:lnTo>
                      <a:pt x="4918" y="18"/>
                    </a:lnTo>
                    <a:lnTo>
                      <a:pt x="4918" y="12"/>
                    </a:lnTo>
                    <a:lnTo>
                      <a:pt x="4924" y="12"/>
                    </a:lnTo>
                    <a:lnTo>
                      <a:pt x="4924" y="6"/>
                    </a:lnTo>
                    <a:lnTo>
                      <a:pt x="4930" y="6"/>
                    </a:lnTo>
                    <a:lnTo>
                      <a:pt x="4930" y="0"/>
                    </a:lnTo>
                    <a:lnTo>
                      <a:pt x="4930" y="6"/>
                    </a:lnTo>
                    <a:lnTo>
                      <a:pt x="4936" y="6"/>
                    </a:lnTo>
                    <a:lnTo>
                      <a:pt x="4942" y="6"/>
                    </a:lnTo>
                    <a:lnTo>
                      <a:pt x="4948" y="6"/>
                    </a:lnTo>
                    <a:lnTo>
                      <a:pt x="4948" y="12"/>
                    </a:lnTo>
                    <a:lnTo>
                      <a:pt x="4954" y="12"/>
                    </a:lnTo>
                    <a:lnTo>
                      <a:pt x="4960" y="12"/>
                    </a:lnTo>
                    <a:lnTo>
                      <a:pt x="4960" y="18"/>
                    </a:lnTo>
                    <a:lnTo>
                      <a:pt x="4966" y="18"/>
                    </a:lnTo>
                    <a:lnTo>
                      <a:pt x="4972" y="18"/>
                    </a:lnTo>
                    <a:lnTo>
                      <a:pt x="4978" y="18"/>
                    </a:lnTo>
                    <a:lnTo>
                      <a:pt x="4978" y="24"/>
                    </a:lnTo>
                    <a:lnTo>
                      <a:pt x="4984" y="24"/>
                    </a:lnTo>
                    <a:lnTo>
                      <a:pt x="4990" y="24"/>
                    </a:lnTo>
                    <a:lnTo>
                      <a:pt x="4990" y="30"/>
                    </a:lnTo>
                    <a:lnTo>
                      <a:pt x="4996" y="30"/>
                    </a:lnTo>
                    <a:lnTo>
                      <a:pt x="5002" y="30"/>
                    </a:lnTo>
                    <a:lnTo>
                      <a:pt x="5002" y="36"/>
                    </a:lnTo>
                    <a:lnTo>
                      <a:pt x="5008" y="36"/>
                    </a:lnTo>
                    <a:lnTo>
                      <a:pt x="5014" y="36"/>
                    </a:lnTo>
                    <a:lnTo>
                      <a:pt x="5014" y="42"/>
                    </a:lnTo>
                    <a:lnTo>
                      <a:pt x="5019" y="42"/>
                    </a:lnTo>
                    <a:lnTo>
                      <a:pt x="5025" y="42"/>
                    </a:lnTo>
                    <a:lnTo>
                      <a:pt x="5025" y="48"/>
                    </a:lnTo>
                    <a:lnTo>
                      <a:pt x="5031" y="48"/>
                    </a:lnTo>
                    <a:lnTo>
                      <a:pt x="5031" y="54"/>
                    </a:lnTo>
                    <a:lnTo>
                      <a:pt x="5037" y="54"/>
                    </a:lnTo>
                    <a:lnTo>
                      <a:pt x="5043" y="54"/>
                    </a:lnTo>
                    <a:lnTo>
                      <a:pt x="5043" y="60"/>
                    </a:lnTo>
                    <a:lnTo>
                      <a:pt x="5049" y="60"/>
                    </a:lnTo>
                    <a:lnTo>
                      <a:pt x="5055" y="60"/>
                    </a:lnTo>
                    <a:lnTo>
                      <a:pt x="5055" y="66"/>
                    </a:lnTo>
                    <a:lnTo>
                      <a:pt x="5061" y="66"/>
                    </a:lnTo>
                    <a:lnTo>
                      <a:pt x="5067" y="66"/>
                    </a:lnTo>
                    <a:lnTo>
                      <a:pt x="5073" y="72"/>
                    </a:lnTo>
                    <a:lnTo>
                      <a:pt x="5079" y="72"/>
                    </a:lnTo>
                    <a:lnTo>
                      <a:pt x="5085" y="72"/>
                    </a:lnTo>
                    <a:lnTo>
                      <a:pt x="5085" y="78"/>
                    </a:lnTo>
                    <a:lnTo>
                      <a:pt x="5091" y="78"/>
                    </a:lnTo>
                    <a:lnTo>
                      <a:pt x="5097" y="78"/>
                    </a:lnTo>
                    <a:lnTo>
                      <a:pt x="5103" y="78"/>
                    </a:lnTo>
                    <a:lnTo>
                      <a:pt x="5103" y="84"/>
                    </a:lnTo>
                    <a:lnTo>
                      <a:pt x="5109" y="84"/>
                    </a:lnTo>
                    <a:lnTo>
                      <a:pt x="5115" y="84"/>
                    </a:lnTo>
                    <a:lnTo>
                      <a:pt x="5121" y="84"/>
                    </a:lnTo>
                    <a:lnTo>
                      <a:pt x="5121" y="90"/>
                    </a:lnTo>
                    <a:lnTo>
                      <a:pt x="5127" y="90"/>
                    </a:lnTo>
                    <a:lnTo>
                      <a:pt x="5133" y="90"/>
                    </a:lnTo>
                    <a:lnTo>
                      <a:pt x="5139" y="90"/>
                    </a:lnTo>
                    <a:lnTo>
                      <a:pt x="5139" y="96"/>
                    </a:lnTo>
                    <a:lnTo>
                      <a:pt x="5145" y="96"/>
                    </a:lnTo>
                    <a:lnTo>
                      <a:pt x="5151" y="96"/>
                    </a:lnTo>
                    <a:lnTo>
                      <a:pt x="5157" y="96"/>
                    </a:lnTo>
                    <a:lnTo>
                      <a:pt x="5157" y="102"/>
                    </a:lnTo>
                    <a:lnTo>
                      <a:pt x="5163" y="102"/>
                    </a:lnTo>
                    <a:lnTo>
                      <a:pt x="5169" y="102"/>
                    </a:lnTo>
                    <a:lnTo>
                      <a:pt x="5175" y="102"/>
                    </a:lnTo>
                    <a:lnTo>
                      <a:pt x="5175" y="108"/>
                    </a:lnTo>
                    <a:lnTo>
                      <a:pt x="5181" y="108"/>
                    </a:lnTo>
                    <a:lnTo>
                      <a:pt x="5187" y="108"/>
                    </a:lnTo>
                    <a:lnTo>
                      <a:pt x="5193" y="108"/>
                    </a:lnTo>
                    <a:lnTo>
                      <a:pt x="5193" y="114"/>
                    </a:lnTo>
                    <a:lnTo>
                      <a:pt x="5199" y="114"/>
                    </a:lnTo>
                    <a:lnTo>
                      <a:pt x="5205" y="114"/>
                    </a:lnTo>
                    <a:lnTo>
                      <a:pt x="5210" y="114"/>
                    </a:lnTo>
                    <a:lnTo>
                      <a:pt x="5216" y="114"/>
                    </a:lnTo>
                    <a:lnTo>
                      <a:pt x="5222" y="114"/>
                    </a:lnTo>
                    <a:lnTo>
                      <a:pt x="5228" y="114"/>
                    </a:lnTo>
                    <a:lnTo>
                      <a:pt x="5234" y="114"/>
                    </a:lnTo>
                    <a:lnTo>
                      <a:pt x="5240" y="114"/>
                    </a:lnTo>
                    <a:lnTo>
                      <a:pt x="5240" y="120"/>
                    </a:lnTo>
                    <a:lnTo>
                      <a:pt x="5246" y="120"/>
                    </a:lnTo>
                    <a:lnTo>
                      <a:pt x="5252" y="120"/>
                    </a:lnTo>
                    <a:lnTo>
                      <a:pt x="5258" y="120"/>
                    </a:lnTo>
                    <a:lnTo>
                      <a:pt x="5264" y="120"/>
                    </a:lnTo>
                    <a:lnTo>
                      <a:pt x="5270" y="120"/>
                    </a:lnTo>
                    <a:lnTo>
                      <a:pt x="5270" y="126"/>
                    </a:lnTo>
                    <a:lnTo>
                      <a:pt x="5276" y="126"/>
                    </a:lnTo>
                    <a:lnTo>
                      <a:pt x="5282" y="126"/>
                    </a:lnTo>
                    <a:lnTo>
                      <a:pt x="5288" y="126"/>
                    </a:lnTo>
                    <a:lnTo>
                      <a:pt x="5288" y="132"/>
                    </a:lnTo>
                    <a:lnTo>
                      <a:pt x="5294" y="132"/>
                    </a:lnTo>
                    <a:lnTo>
                      <a:pt x="5300" y="132"/>
                    </a:lnTo>
                    <a:lnTo>
                      <a:pt x="5306" y="132"/>
                    </a:lnTo>
                    <a:lnTo>
                      <a:pt x="5306" y="138"/>
                    </a:lnTo>
                    <a:lnTo>
                      <a:pt x="5312" y="138"/>
                    </a:lnTo>
                    <a:lnTo>
                      <a:pt x="5318" y="138"/>
                    </a:lnTo>
                    <a:lnTo>
                      <a:pt x="5324" y="138"/>
                    </a:lnTo>
                    <a:lnTo>
                      <a:pt x="5324" y="144"/>
                    </a:lnTo>
                    <a:lnTo>
                      <a:pt x="5330" y="144"/>
                    </a:lnTo>
                    <a:lnTo>
                      <a:pt x="5336" y="144"/>
                    </a:lnTo>
                    <a:lnTo>
                      <a:pt x="5342" y="144"/>
                    </a:lnTo>
                    <a:lnTo>
                      <a:pt x="5342" y="150"/>
                    </a:lnTo>
                    <a:lnTo>
                      <a:pt x="5348" y="150"/>
                    </a:lnTo>
                    <a:lnTo>
                      <a:pt x="5354" y="150"/>
                    </a:lnTo>
                    <a:lnTo>
                      <a:pt x="5354" y="156"/>
                    </a:lnTo>
                    <a:lnTo>
                      <a:pt x="5360" y="156"/>
                    </a:lnTo>
                    <a:lnTo>
                      <a:pt x="5366" y="156"/>
                    </a:lnTo>
                    <a:lnTo>
                      <a:pt x="5366" y="162"/>
                    </a:lnTo>
                    <a:lnTo>
                      <a:pt x="5372" y="162"/>
                    </a:lnTo>
                    <a:lnTo>
                      <a:pt x="5378" y="162"/>
                    </a:lnTo>
                    <a:lnTo>
                      <a:pt x="5378" y="168"/>
                    </a:lnTo>
                    <a:lnTo>
                      <a:pt x="5384" y="168"/>
                    </a:lnTo>
                    <a:lnTo>
                      <a:pt x="5390" y="168"/>
                    </a:lnTo>
                    <a:lnTo>
                      <a:pt x="5390" y="174"/>
                    </a:lnTo>
                    <a:lnTo>
                      <a:pt x="5396" y="174"/>
                    </a:lnTo>
                    <a:lnTo>
                      <a:pt x="5401" y="174"/>
                    </a:lnTo>
                    <a:lnTo>
                      <a:pt x="5407" y="174"/>
                    </a:lnTo>
                    <a:lnTo>
                      <a:pt x="5413" y="174"/>
                    </a:lnTo>
                    <a:lnTo>
                      <a:pt x="5413" y="179"/>
                    </a:lnTo>
                    <a:lnTo>
                      <a:pt x="5419" y="179"/>
                    </a:lnTo>
                    <a:lnTo>
                      <a:pt x="5425" y="179"/>
                    </a:lnTo>
                    <a:lnTo>
                      <a:pt x="5431" y="179"/>
                    </a:lnTo>
                    <a:lnTo>
                      <a:pt x="5431" y="185"/>
                    </a:lnTo>
                    <a:lnTo>
                      <a:pt x="5437" y="185"/>
                    </a:lnTo>
                    <a:lnTo>
                      <a:pt x="5443" y="185"/>
                    </a:lnTo>
                    <a:lnTo>
                      <a:pt x="5449" y="185"/>
                    </a:lnTo>
                    <a:lnTo>
                      <a:pt x="5455" y="185"/>
                    </a:lnTo>
                    <a:lnTo>
                      <a:pt x="5455" y="191"/>
                    </a:lnTo>
                    <a:lnTo>
                      <a:pt x="5461" y="191"/>
                    </a:lnTo>
                    <a:lnTo>
                      <a:pt x="5467" y="191"/>
                    </a:lnTo>
                    <a:lnTo>
                      <a:pt x="5473" y="191"/>
                    </a:lnTo>
                    <a:lnTo>
                      <a:pt x="5479" y="191"/>
                    </a:lnTo>
                    <a:lnTo>
                      <a:pt x="5479" y="197"/>
                    </a:lnTo>
                    <a:lnTo>
                      <a:pt x="5485" y="197"/>
                    </a:lnTo>
                    <a:lnTo>
                      <a:pt x="5491" y="197"/>
                    </a:lnTo>
                    <a:lnTo>
                      <a:pt x="5497" y="197"/>
                    </a:lnTo>
                    <a:lnTo>
                      <a:pt x="5497" y="203"/>
                    </a:lnTo>
                    <a:lnTo>
                      <a:pt x="5503" y="203"/>
                    </a:lnTo>
                    <a:lnTo>
                      <a:pt x="5509" y="203"/>
                    </a:lnTo>
                    <a:lnTo>
                      <a:pt x="5515" y="203"/>
                    </a:lnTo>
                    <a:lnTo>
                      <a:pt x="5521" y="203"/>
                    </a:lnTo>
                    <a:lnTo>
                      <a:pt x="5521" y="209"/>
                    </a:lnTo>
                    <a:lnTo>
                      <a:pt x="5527" y="209"/>
                    </a:lnTo>
                    <a:lnTo>
                      <a:pt x="5533" y="209"/>
                    </a:lnTo>
                    <a:lnTo>
                      <a:pt x="5539" y="209"/>
                    </a:lnTo>
                    <a:lnTo>
                      <a:pt x="5545" y="209"/>
                    </a:lnTo>
                    <a:lnTo>
                      <a:pt x="5551" y="209"/>
                    </a:lnTo>
                    <a:lnTo>
                      <a:pt x="5557" y="209"/>
                    </a:lnTo>
                    <a:lnTo>
                      <a:pt x="5563" y="209"/>
                    </a:lnTo>
                    <a:lnTo>
                      <a:pt x="5569" y="209"/>
                    </a:lnTo>
                    <a:lnTo>
                      <a:pt x="5575" y="209"/>
                    </a:lnTo>
                    <a:lnTo>
                      <a:pt x="5575" y="215"/>
                    </a:lnTo>
                    <a:lnTo>
                      <a:pt x="5581" y="215"/>
                    </a:lnTo>
                    <a:lnTo>
                      <a:pt x="5587" y="215"/>
                    </a:lnTo>
                    <a:lnTo>
                      <a:pt x="5592" y="215"/>
                    </a:lnTo>
                    <a:lnTo>
                      <a:pt x="5598" y="215"/>
                    </a:lnTo>
                    <a:lnTo>
                      <a:pt x="5604" y="215"/>
                    </a:lnTo>
                    <a:lnTo>
                      <a:pt x="5604" y="221"/>
                    </a:lnTo>
                    <a:lnTo>
                      <a:pt x="5610" y="221"/>
                    </a:lnTo>
                  </a:path>
                </a:pathLst>
              </a:custGeom>
              <a:noFill/>
              <a:ln w="1270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70" name="Freeform 155">
                <a:extLst>
                  <a:ext uri="{FF2B5EF4-FFF2-40B4-BE49-F238E27FC236}">
                    <a16:creationId xmlns:a16="http://schemas.microsoft.com/office/drawing/2014/main" id="{3237B8C4-2D6F-2DF8-6710-2280DAC000E8}"/>
                  </a:ext>
                </a:extLst>
              </p:cNvPr>
              <p:cNvSpPr>
                <a:spLocks/>
              </p:cNvSpPr>
              <p:nvPr/>
            </p:nvSpPr>
            <p:spPr bwMode="auto">
              <a:xfrm>
                <a:off x="85" y="3035"/>
                <a:ext cx="5610" cy="305"/>
              </a:xfrm>
              <a:custGeom>
                <a:avLst/>
                <a:gdLst>
                  <a:gd name="T0" fmla="*/ 83 w 5610"/>
                  <a:gd name="T1" fmla="*/ 275 h 305"/>
                  <a:gd name="T2" fmla="*/ 173 w 5610"/>
                  <a:gd name="T3" fmla="*/ 275 h 305"/>
                  <a:gd name="T4" fmla="*/ 262 w 5610"/>
                  <a:gd name="T5" fmla="*/ 275 h 305"/>
                  <a:gd name="T6" fmla="*/ 352 w 5610"/>
                  <a:gd name="T7" fmla="*/ 275 h 305"/>
                  <a:gd name="T8" fmla="*/ 441 w 5610"/>
                  <a:gd name="T9" fmla="*/ 275 h 305"/>
                  <a:gd name="T10" fmla="*/ 531 w 5610"/>
                  <a:gd name="T11" fmla="*/ 275 h 305"/>
                  <a:gd name="T12" fmla="*/ 620 w 5610"/>
                  <a:gd name="T13" fmla="*/ 275 h 305"/>
                  <a:gd name="T14" fmla="*/ 704 w 5610"/>
                  <a:gd name="T15" fmla="*/ 275 h 305"/>
                  <a:gd name="T16" fmla="*/ 793 w 5610"/>
                  <a:gd name="T17" fmla="*/ 275 h 305"/>
                  <a:gd name="T18" fmla="*/ 883 w 5610"/>
                  <a:gd name="T19" fmla="*/ 275 h 305"/>
                  <a:gd name="T20" fmla="*/ 973 w 5610"/>
                  <a:gd name="T21" fmla="*/ 275 h 305"/>
                  <a:gd name="T22" fmla="*/ 1062 w 5610"/>
                  <a:gd name="T23" fmla="*/ 275 h 305"/>
                  <a:gd name="T24" fmla="*/ 1152 w 5610"/>
                  <a:gd name="T25" fmla="*/ 275 h 305"/>
                  <a:gd name="T26" fmla="*/ 1241 w 5610"/>
                  <a:gd name="T27" fmla="*/ 275 h 305"/>
                  <a:gd name="T28" fmla="*/ 1331 w 5610"/>
                  <a:gd name="T29" fmla="*/ 275 h 305"/>
                  <a:gd name="T30" fmla="*/ 1414 w 5610"/>
                  <a:gd name="T31" fmla="*/ 275 h 305"/>
                  <a:gd name="T32" fmla="*/ 1504 w 5610"/>
                  <a:gd name="T33" fmla="*/ 275 h 305"/>
                  <a:gd name="T34" fmla="*/ 1593 w 5610"/>
                  <a:gd name="T35" fmla="*/ 275 h 305"/>
                  <a:gd name="T36" fmla="*/ 1683 w 5610"/>
                  <a:gd name="T37" fmla="*/ 275 h 305"/>
                  <a:gd name="T38" fmla="*/ 1772 w 5610"/>
                  <a:gd name="T39" fmla="*/ 275 h 305"/>
                  <a:gd name="T40" fmla="*/ 1862 w 5610"/>
                  <a:gd name="T41" fmla="*/ 263 h 305"/>
                  <a:gd name="T42" fmla="*/ 1945 w 5610"/>
                  <a:gd name="T43" fmla="*/ 203 h 305"/>
                  <a:gd name="T44" fmla="*/ 2035 w 5610"/>
                  <a:gd name="T45" fmla="*/ 102 h 305"/>
                  <a:gd name="T46" fmla="*/ 2125 w 5610"/>
                  <a:gd name="T47" fmla="*/ 60 h 305"/>
                  <a:gd name="T48" fmla="*/ 2214 w 5610"/>
                  <a:gd name="T49" fmla="*/ 197 h 305"/>
                  <a:gd name="T50" fmla="*/ 2304 w 5610"/>
                  <a:gd name="T51" fmla="*/ 269 h 305"/>
                  <a:gd name="T52" fmla="*/ 2393 w 5610"/>
                  <a:gd name="T53" fmla="*/ 299 h 305"/>
                  <a:gd name="T54" fmla="*/ 2483 w 5610"/>
                  <a:gd name="T55" fmla="*/ 299 h 305"/>
                  <a:gd name="T56" fmla="*/ 2572 w 5610"/>
                  <a:gd name="T57" fmla="*/ 281 h 305"/>
                  <a:gd name="T58" fmla="*/ 2662 w 5610"/>
                  <a:gd name="T59" fmla="*/ 215 h 305"/>
                  <a:gd name="T60" fmla="*/ 2745 w 5610"/>
                  <a:gd name="T61" fmla="*/ 102 h 305"/>
                  <a:gd name="T62" fmla="*/ 2835 w 5610"/>
                  <a:gd name="T63" fmla="*/ 48 h 305"/>
                  <a:gd name="T64" fmla="*/ 2924 w 5610"/>
                  <a:gd name="T65" fmla="*/ 191 h 305"/>
                  <a:gd name="T66" fmla="*/ 3014 w 5610"/>
                  <a:gd name="T67" fmla="*/ 269 h 305"/>
                  <a:gd name="T68" fmla="*/ 3103 w 5610"/>
                  <a:gd name="T69" fmla="*/ 299 h 305"/>
                  <a:gd name="T70" fmla="*/ 3193 w 5610"/>
                  <a:gd name="T71" fmla="*/ 299 h 305"/>
                  <a:gd name="T72" fmla="*/ 3283 w 5610"/>
                  <a:gd name="T73" fmla="*/ 281 h 305"/>
                  <a:gd name="T74" fmla="*/ 3366 w 5610"/>
                  <a:gd name="T75" fmla="*/ 221 h 305"/>
                  <a:gd name="T76" fmla="*/ 3456 w 5610"/>
                  <a:gd name="T77" fmla="*/ 114 h 305"/>
                  <a:gd name="T78" fmla="*/ 3545 w 5610"/>
                  <a:gd name="T79" fmla="*/ 48 h 305"/>
                  <a:gd name="T80" fmla="*/ 3635 w 5610"/>
                  <a:gd name="T81" fmla="*/ 180 h 305"/>
                  <a:gd name="T82" fmla="*/ 3724 w 5610"/>
                  <a:gd name="T83" fmla="*/ 251 h 305"/>
                  <a:gd name="T84" fmla="*/ 3814 w 5610"/>
                  <a:gd name="T85" fmla="*/ 275 h 305"/>
                  <a:gd name="T86" fmla="*/ 3903 w 5610"/>
                  <a:gd name="T87" fmla="*/ 275 h 305"/>
                  <a:gd name="T88" fmla="*/ 3993 w 5610"/>
                  <a:gd name="T89" fmla="*/ 275 h 305"/>
                  <a:gd name="T90" fmla="*/ 4076 w 5610"/>
                  <a:gd name="T91" fmla="*/ 275 h 305"/>
                  <a:gd name="T92" fmla="*/ 4166 w 5610"/>
                  <a:gd name="T93" fmla="*/ 275 h 305"/>
                  <a:gd name="T94" fmla="*/ 4255 w 5610"/>
                  <a:gd name="T95" fmla="*/ 275 h 305"/>
                  <a:gd name="T96" fmla="*/ 4345 w 5610"/>
                  <a:gd name="T97" fmla="*/ 275 h 305"/>
                  <a:gd name="T98" fmla="*/ 4435 w 5610"/>
                  <a:gd name="T99" fmla="*/ 275 h 305"/>
                  <a:gd name="T100" fmla="*/ 4524 w 5610"/>
                  <a:gd name="T101" fmla="*/ 275 h 305"/>
                  <a:gd name="T102" fmla="*/ 4614 w 5610"/>
                  <a:gd name="T103" fmla="*/ 275 h 305"/>
                  <a:gd name="T104" fmla="*/ 4703 w 5610"/>
                  <a:gd name="T105" fmla="*/ 275 h 305"/>
                  <a:gd name="T106" fmla="*/ 4787 w 5610"/>
                  <a:gd name="T107" fmla="*/ 275 h 305"/>
                  <a:gd name="T108" fmla="*/ 4876 w 5610"/>
                  <a:gd name="T109" fmla="*/ 275 h 305"/>
                  <a:gd name="T110" fmla="*/ 4966 w 5610"/>
                  <a:gd name="T111" fmla="*/ 275 h 305"/>
                  <a:gd name="T112" fmla="*/ 5055 w 5610"/>
                  <a:gd name="T113" fmla="*/ 275 h 305"/>
                  <a:gd name="T114" fmla="*/ 5145 w 5610"/>
                  <a:gd name="T115" fmla="*/ 275 h 305"/>
                  <a:gd name="T116" fmla="*/ 5234 w 5610"/>
                  <a:gd name="T117" fmla="*/ 275 h 305"/>
                  <a:gd name="T118" fmla="*/ 5324 w 5610"/>
                  <a:gd name="T119" fmla="*/ 275 h 305"/>
                  <a:gd name="T120" fmla="*/ 5413 w 5610"/>
                  <a:gd name="T121" fmla="*/ 275 h 305"/>
                  <a:gd name="T122" fmla="*/ 5497 w 5610"/>
                  <a:gd name="T123" fmla="*/ 275 h 305"/>
                  <a:gd name="T124" fmla="*/ 5587 w 5610"/>
                  <a:gd name="T125" fmla="*/ 275 h 3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610" h="305">
                    <a:moveTo>
                      <a:pt x="0" y="275"/>
                    </a:moveTo>
                    <a:lnTo>
                      <a:pt x="0" y="275"/>
                    </a:lnTo>
                    <a:lnTo>
                      <a:pt x="6" y="275"/>
                    </a:lnTo>
                    <a:lnTo>
                      <a:pt x="12" y="275"/>
                    </a:lnTo>
                    <a:lnTo>
                      <a:pt x="18" y="275"/>
                    </a:lnTo>
                    <a:lnTo>
                      <a:pt x="24" y="275"/>
                    </a:lnTo>
                    <a:lnTo>
                      <a:pt x="29" y="275"/>
                    </a:lnTo>
                    <a:lnTo>
                      <a:pt x="35" y="275"/>
                    </a:lnTo>
                    <a:lnTo>
                      <a:pt x="41" y="275"/>
                    </a:lnTo>
                    <a:lnTo>
                      <a:pt x="47" y="275"/>
                    </a:lnTo>
                    <a:lnTo>
                      <a:pt x="53" y="275"/>
                    </a:lnTo>
                    <a:lnTo>
                      <a:pt x="59" y="275"/>
                    </a:lnTo>
                    <a:lnTo>
                      <a:pt x="65" y="275"/>
                    </a:lnTo>
                    <a:lnTo>
                      <a:pt x="71" y="275"/>
                    </a:lnTo>
                    <a:lnTo>
                      <a:pt x="77" y="275"/>
                    </a:lnTo>
                    <a:lnTo>
                      <a:pt x="83" y="275"/>
                    </a:lnTo>
                    <a:lnTo>
                      <a:pt x="89" y="275"/>
                    </a:lnTo>
                    <a:lnTo>
                      <a:pt x="95" y="275"/>
                    </a:lnTo>
                    <a:lnTo>
                      <a:pt x="101" y="275"/>
                    </a:lnTo>
                    <a:lnTo>
                      <a:pt x="107" y="275"/>
                    </a:lnTo>
                    <a:lnTo>
                      <a:pt x="113" y="275"/>
                    </a:lnTo>
                    <a:lnTo>
                      <a:pt x="119" y="275"/>
                    </a:lnTo>
                    <a:lnTo>
                      <a:pt x="125" y="275"/>
                    </a:lnTo>
                    <a:lnTo>
                      <a:pt x="131" y="275"/>
                    </a:lnTo>
                    <a:lnTo>
                      <a:pt x="137" y="275"/>
                    </a:lnTo>
                    <a:lnTo>
                      <a:pt x="143" y="275"/>
                    </a:lnTo>
                    <a:lnTo>
                      <a:pt x="149" y="275"/>
                    </a:lnTo>
                    <a:lnTo>
                      <a:pt x="155" y="275"/>
                    </a:lnTo>
                    <a:lnTo>
                      <a:pt x="161" y="275"/>
                    </a:lnTo>
                    <a:lnTo>
                      <a:pt x="167" y="275"/>
                    </a:lnTo>
                    <a:lnTo>
                      <a:pt x="173" y="275"/>
                    </a:lnTo>
                    <a:lnTo>
                      <a:pt x="179" y="275"/>
                    </a:lnTo>
                    <a:lnTo>
                      <a:pt x="185" y="275"/>
                    </a:lnTo>
                    <a:lnTo>
                      <a:pt x="191" y="275"/>
                    </a:lnTo>
                    <a:lnTo>
                      <a:pt x="197" y="275"/>
                    </a:lnTo>
                    <a:lnTo>
                      <a:pt x="203" y="275"/>
                    </a:lnTo>
                    <a:lnTo>
                      <a:pt x="209" y="275"/>
                    </a:lnTo>
                    <a:lnTo>
                      <a:pt x="215" y="275"/>
                    </a:lnTo>
                    <a:lnTo>
                      <a:pt x="220" y="275"/>
                    </a:lnTo>
                    <a:lnTo>
                      <a:pt x="226" y="275"/>
                    </a:lnTo>
                    <a:lnTo>
                      <a:pt x="232" y="275"/>
                    </a:lnTo>
                    <a:lnTo>
                      <a:pt x="238" y="275"/>
                    </a:lnTo>
                    <a:lnTo>
                      <a:pt x="244" y="275"/>
                    </a:lnTo>
                    <a:lnTo>
                      <a:pt x="250" y="275"/>
                    </a:lnTo>
                    <a:lnTo>
                      <a:pt x="256" y="275"/>
                    </a:lnTo>
                    <a:lnTo>
                      <a:pt x="262" y="275"/>
                    </a:lnTo>
                    <a:lnTo>
                      <a:pt x="268" y="275"/>
                    </a:lnTo>
                    <a:lnTo>
                      <a:pt x="274" y="275"/>
                    </a:lnTo>
                    <a:lnTo>
                      <a:pt x="280" y="275"/>
                    </a:lnTo>
                    <a:lnTo>
                      <a:pt x="286" y="275"/>
                    </a:lnTo>
                    <a:lnTo>
                      <a:pt x="292" y="275"/>
                    </a:lnTo>
                    <a:lnTo>
                      <a:pt x="298" y="275"/>
                    </a:lnTo>
                    <a:lnTo>
                      <a:pt x="304" y="275"/>
                    </a:lnTo>
                    <a:lnTo>
                      <a:pt x="310" y="275"/>
                    </a:lnTo>
                    <a:lnTo>
                      <a:pt x="316" y="275"/>
                    </a:lnTo>
                    <a:lnTo>
                      <a:pt x="322" y="275"/>
                    </a:lnTo>
                    <a:lnTo>
                      <a:pt x="328" y="275"/>
                    </a:lnTo>
                    <a:lnTo>
                      <a:pt x="334" y="275"/>
                    </a:lnTo>
                    <a:lnTo>
                      <a:pt x="340" y="275"/>
                    </a:lnTo>
                    <a:lnTo>
                      <a:pt x="346" y="275"/>
                    </a:lnTo>
                    <a:lnTo>
                      <a:pt x="352" y="275"/>
                    </a:lnTo>
                    <a:lnTo>
                      <a:pt x="358" y="275"/>
                    </a:lnTo>
                    <a:lnTo>
                      <a:pt x="364" y="275"/>
                    </a:lnTo>
                    <a:lnTo>
                      <a:pt x="370" y="275"/>
                    </a:lnTo>
                    <a:lnTo>
                      <a:pt x="376" y="275"/>
                    </a:lnTo>
                    <a:lnTo>
                      <a:pt x="382" y="275"/>
                    </a:lnTo>
                    <a:lnTo>
                      <a:pt x="388" y="275"/>
                    </a:lnTo>
                    <a:lnTo>
                      <a:pt x="394" y="275"/>
                    </a:lnTo>
                    <a:lnTo>
                      <a:pt x="400" y="275"/>
                    </a:lnTo>
                    <a:lnTo>
                      <a:pt x="406" y="275"/>
                    </a:lnTo>
                    <a:lnTo>
                      <a:pt x="411" y="275"/>
                    </a:lnTo>
                    <a:lnTo>
                      <a:pt x="417" y="275"/>
                    </a:lnTo>
                    <a:lnTo>
                      <a:pt x="423" y="275"/>
                    </a:lnTo>
                    <a:lnTo>
                      <a:pt x="429" y="275"/>
                    </a:lnTo>
                    <a:lnTo>
                      <a:pt x="435" y="275"/>
                    </a:lnTo>
                    <a:lnTo>
                      <a:pt x="441" y="275"/>
                    </a:lnTo>
                    <a:lnTo>
                      <a:pt x="447" y="275"/>
                    </a:lnTo>
                    <a:lnTo>
                      <a:pt x="453" y="275"/>
                    </a:lnTo>
                    <a:lnTo>
                      <a:pt x="459" y="275"/>
                    </a:lnTo>
                    <a:lnTo>
                      <a:pt x="465" y="275"/>
                    </a:lnTo>
                    <a:lnTo>
                      <a:pt x="471" y="275"/>
                    </a:lnTo>
                    <a:lnTo>
                      <a:pt x="477" y="275"/>
                    </a:lnTo>
                    <a:lnTo>
                      <a:pt x="483" y="275"/>
                    </a:lnTo>
                    <a:lnTo>
                      <a:pt x="489" y="275"/>
                    </a:lnTo>
                    <a:lnTo>
                      <a:pt x="495" y="275"/>
                    </a:lnTo>
                    <a:lnTo>
                      <a:pt x="501" y="275"/>
                    </a:lnTo>
                    <a:lnTo>
                      <a:pt x="507" y="275"/>
                    </a:lnTo>
                    <a:lnTo>
                      <a:pt x="513" y="275"/>
                    </a:lnTo>
                    <a:lnTo>
                      <a:pt x="519" y="275"/>
                    </a:lnTo>
                    <a:lnTo>
                      <a:pt x="525" y="275"/>
                    </a:lnTo>
                    <a:lnTo>
                      <a:pt x="531" y="275"/>
                    </a:lnTo>
                    <a:lnTo>
                      <a:pt x="537" y="275"/>
                    </a:lnTo>
                    <a:lnTo>
                      <a:pt x="543" y="275"/>
                    </a:lnTo>
                    <a:lnTo>
                      <a:pt x="549" y="275"/>
                    </a:lnTo>
                    <a:lnTo>
                      <a:pt x="555" y="275"/>
                    </a:lnTo>
                    <a:lnTo>
                      <a:pt x="561" y="275"/>
                    </a:lnTo>
                    <a:lnTo>
                      <a:pt x="567" y="275"/>
                    </a:lnTo>
                    <a:lnTo>
                      <a:pt x="573" y="275"/>
                    </a:lnTo>
                    <a:lnTo>
                      <a:pt x="579" y="275"/>
                    </a:lnTo>
                    <a:lnTo>
                      <a:pt x="585" y="275"/>
                    </a:lnTo>
                    <a:lnTo>
                      <a:pt x="591" y="275"/>
                    </a:lnTo>
                    <a:lnTo>
                      <a:pt x="597" y="275"/>
                    </a:lnTo>
                    <a:lnTo>
                      <a:pt x="602" y="275"/>
                    </a:lnTo>
                    <a:lnTo>
                      <a:pt x="608" y="275"/>
                    </a:lnTo>
                    <a:lnTo>
                      <a:pt x="614" y="275"/>
                    </a:lnTo>
                    <a:lnTo>
                      <a:pt x="620" y="275"/>
                    </a:lnTo>
                    <a:lnTo>
                      <a:pt x="626" y="275"/>
                    </a:lnTo>
                    <a:lnTo>
                      <a:pt x="632" y="275"/>
                    </a:lnTo>
                    <a:lnTo>
                      <a:pt x="638" y="275"/>
                    </a:lnTo>
                    <a:lnTo>
                      <a:pt x="644" y="275"/>
                    </a:lnTo>
                    <a:lnTo>
                      <a:pt x="650" y="275"/>
                    </a:lnTo>
                    <a:lnTo>
                      <a:pt x="656" y="275"/>
                    </a:lnTo>
                    <a:lnTo>
                      <a:pt x="662" y="275"/>
                    </a:lnTo>
                    <a:lnTo>
                      <a:pt x="668" y="275"/>
                    </a:lnTo>
                    <a:lnTo>
                      <a:pt x="674" y="275"/>
                    </a:lnTo>
                    <a:lnTo>
                      <a:pt x="680" y="275"/>
                    </a:lnTo>
                    <a:lnTo>
                      <a:pt x="686" y="275"/>
                    </a:lnTo>
                    <a:lnTo>
                      <a:pt x="692" y="275"/>
                    </a:lnTo>
                    <a:lnTo>
                      <a:pt x="698" y="275"/>
                    </a:lnTo>
                    <a:lnTo>
                      <a:pt x="704" y="275"/>
                    </a:lnTo>
                    <a:lnTo>
                      <a:pt x="710" y="275"/>
                    </a:lnTo>
                    <a:lnTo>
                      <a:pt x="716" y="275"/>
                    </a:lnTo>
                    <a:lnTo>
                      <a:pt x="722" y="275"/>
                    </a:lnTo>
                    <a:lnTo>
                      <a:pt x="728" y="275"/>
                    </a:lnTo>
                    <a:lnTo>
                      <a:pt x="734" y="275"/>
                    </a:lnTo>
                    <a:lnTo>
                      <a:pt x="740" y="275"/>
                    </a:lnTo>
                    <a:lnTo>
                      <a:pt x="746" y="275"/>
                    </a:lnTo>
                    <a:lnTo>
                      <a:pt x="752" y="275"/>
                    </a:lnTo>
                    <a:lnTo>
                      <a:pt x="758" y="275"/>
                    </a:lnTo>
                    <a:lnTo>
                      <a:pt x="764" y="275"/>
                    </a:lnTo>
                    <a:lnTo>
                      <a:pt x="770" y="275"/>
                    </a:lnTo>
                    <a:lnTo>
                      <a:pt x="776" y="275"/>
                    </a:lnTo>
                    <a:lnTo>
                      <a:pt x="782" y="275"/>
                    </a:lnTo>
                    <a:lnTo>
                      <a:pt x="788" y="275"/>
                    </a:lnTo>
                    <a:lnTo>
                      <a:pt x="793" y="275"/>
                    </a:lnTo>
                    <a:lnTo>
                      <a:pt x="799" y="275"/>
                    </a:lnTo>
                    <a:lnTo>
                      <a:pt x="805" y="275"/>
                    </a:lnTo>
                    <a:lnTo>
                      <a:pt x="811" y="275"/>
                    </a:lnTo>
                    <a:lnTo>
                      <a:pt x="817" y="275"/>
                    </a:lnTo>
                    <a:lnTo>
                      <a:pt x="823" y="275"/>
                    </a:lnTo>
                    <a:lnTo>
                      <a:pt x="829" y="275"/>
                    </a:lnTo>
                    <a:lnTo>
                      <a:pt x="835" y="275"/>
                    </a:lnTo>
                    <a:lnTo>
                      <a:pt x="841" y="275"/>
                    </a:lnTo>
                    <a:lnTo>
                      <a:pt x="847" y="275"/>
                    </a:lnTo>
                    <a:lnTo>
                      <a:pt x="853" y="275"/>
                    </a:lnTo>
                    <a:lnTo>
                      <a:pt x="859" y="275"/>
                    </a:lnTo>
                    <a:lnTo>
                      <a:pt x="865" y="275"/>
                    </a:lnTo>
                    <a:lnTo>
                      <a:pt x="871" y="275"/>
                    </a:lnTo>
                    <a:lnTo>
                      <a:pt x="877" y="275"/>
                    </a:lnTo>
                    <a:lnTo>
                      <a:pt x="883" y="275"/>
                    </a:lnTo>
                    <a:lnTo>
                      <a:pt x="889" y="275"/>
                    </a:lnTo>
                    <a:lnTo>
                      <a:pt x="895" y="275"/>
                    </a:lnTo>
                    <a:lnTo>
                      <a:pt x="901" y="275"/>
                    </a:lnTo>
                    <a:lnTo>
                      <a:pt x="907" y="275"/>
                    </a:lnTo>
                    <a:lnTo>
                      <a:pt x="913" y="275"/>
                    </a:lnTo>
                    <a:lnTo>
                      <a:pt x="919" y="275"/>
                    </a:lnTo>
                    <a:lnTo>
                      <a:pt x="925" y="275"/>
                    </a:lnTo>
                    <a:lnTo>
                      <a:pt x="931" y="275"/>
                    </a:lnTo>
                    <a:lnTo>
                      <a:pt x="937" y="275"/>
                    </a:lnTo>
                    <a:lnTo>
                      <a:pt x="943" y="275"/>
                    </a:lnTo>
                    <a:lnTo>
                      <a:pt x="949" y="275"/>
                    </a:lnTo>
                    <a:lnTo>
                      <a:pt x="955" y="275"/>
                    </a:lnTo>
                    <a:lnTo>
                      <a:pt x="961" y="275"/>
                    </a:lnTo>
                    <a:lnTo>
                      <a:pt x="967" y="275"/>
                    </a:lnTo>
                    <a:lnTo>
                      <a:pt x="973" y="275"/>
                    </a:lnTo>
                    <a:lnTo>
                      <a:pt x="979" y="275"/>
                    </a:lnTo>
                    <a:lnTo>
                      <a:pt x="984" y="275"/>
                    </a:lnTo>
                    <a:lnTo>
                      <a:pt x="990" y="275"/>
                    </a:lnTo>
                    <a:lnTo>
                      <a:pt x="996" y="275"/>
                    </a:lnTo>
                    <a:lnTo>
                      <a:pt x="1002" y="275"/>
                    </a:lnTo>
                    <a:lnTo>
                      <a:pt x="1008" y="275"/>
                    </a:lnTo>
                    <a:lnTo>
                      <a:pt x="1014" y="275"/>
                    </a:lnTo>
                    <a:lnTo>
                      <a:pt x="1020" y="275"/>
                    </a:lnTo>
                    <a:lnTo>
                      <a:pt x="1026" y="275"/>
                    </a:lnTo>
                    <a:lnTo>
                      <a:pt x="1032" y="275"/>
                    </a:lnTo>
                    <a:lnTo>
                      <a:pt x="1038" y="275"/>
                    </a:lnTo>
                    <a:lnTo>
                      <a:pt x="1044" y="275"/>
                    </a:lnTo>
                    <a:lnTo>
                      <a:pt x="1050" y="275"/>
                    </a:lnTo>
                    <a:lnTo>
                      <a:pt x="1056" y="275"/>
                    </a:lnTo>
                    <a:lnTo>
                      <a:pt x="1062" y="275"/>
                    </a:lnTo>
                    <a:lnTo>
                      <a:pt x="1068" y="275"/>
                    </a:lnTo>
                    <a:lnTo>
                      <a:pt x="1074" y="275"/>
                    </a:lnTo>
                    <a:lnTo>
                      <a:pt x="1080" y="275"/>
                    </a:lnTo>
                    <a:lnTo>
                      <a:pt x="1086" y="275"/>
                    </a:lnTo>
                    <a:lnTo>
                      <a:pt x="1092" y="275"/>
                    </a:lnTo>
                    <a:lnTo>
                      <a:pt x="1098" y="275"/>
                    </a:lnTo>
                    <a:lnTo>
                      <a:pt x="1104" y="275"/>
                    </a:lnTo>
                    <a:lnTo>
                      <a:pt x="1110" y="275"/>
                    </a:lnTo>
                    <a:lnTo>
                      <a:pt x="1116" y="275"/>
                    </a:lnTo>
                    <a:lnTo>
                      <a:pt x="1122" y="275"/>
                    </a:lnTo>
                    <a:lnTo>
                      <a:pt x="1128" y="275"/>
                    </a:lnTo>
                    <a:lnTo>
                      <a:pt x="1134" y="275"/>
                    </a:lnTo>
                    <a:lnTo>
                      <a:pt x="1140" y="275"/>
                    </a:lnTo>
                    <a:lnTo>
                      <a:pt x="1146" y="275"/>
                    </a:lnTo>
                    <a:lnTo>
                      <a:pt x="1152" y="275"/>
                    </a:lnTo>
                    <a:lnTo>
                      <a:pt x="1158" y="275"/>
                    </a:lnTo>
                    <a:lnTo>
                      <a:pt x="1164" y="275"/>
                    </a:lnTo>
                    <a:lnTo>
                      <a:pt x="1170" y="275"/>
                    </a:lnTo>
                    <a:lnTo>
                      <a:pt x="1176" y="275"/>
                    </a:lnTo>
                    <a:lnTo>
                      <a:pt x="1181" y="275"/>
                    </a:lnTo>
                    <a:lnTo>
                      <a:pt x="1187" y="275"/>
                    </a:lnTo>
                    <a:lnTo>
                      <a:pt x="1193" y="275"/>
                    </a:lnTo>
                    <a:lnTo>
                      <a:pt x="1199" y="275"/>
                    </a:lnTo>
                    <a:lnTo>
                      <a:pt x="1205" y="275"/>
                    </a:lnTo>
                    <a:lnTo>
                      <a:pt x="1211" y="275"/>
                    </a:lnTo>
                    <a:lnTo>
                      <a:pt x="1217" y="275"/>
                    </a:lnTo>
                    <a:lnTo>
                      <a:pt x="1223" y="275"/>
                    </a:lnTo>
                    <a:lnTo>
                      <a:pt x="1229" y="275"/>
                    </a:lnTo>
                    <a:lnTo>
                      <a:pt x="1235" y="275"/>
                    </a:lnTo>
                    <a:lnTo>
                      <a:pt x="1241" y="275"/>
                    </a:lnTo>
                    <a:lnTo>
                      <a:pt x="1247" y="275"/>
                    </a:lnTo>
                    <a:lnTo>
                      <a:pt x="1253" y="275"/>
                    </a:lnTo>
                    <a:lnTo>
                      <a:pt x="1259" y="275"/>
                    </a:lnTo>
                    <a:lnTo>
                      <a:pt x="1265" y="275"/>
                    </a:lnTo>
                    <a:lnTo>
                      <a:pt x="1271" y="275"/>
                    </a:lnTo>
                    <a:lnTo>
                      <a:pt x="1277" y="275"/>
                    </a:lnTo>
                    <a:lnTo>
                      <a:pt x="1283" y="275"/>
                    </a:lnTo>
                    <a:lnTo>
                      <a:pt x="1289" y="275"/>
                    </a:lnTo>
                    <a:lnTo>
                      <a:pt x="1295" y="275"/>
                    </a:lnTo>
                    <a:lnTo>
                      <a:pt x="1301" y="275"/>
                    </a:lnTo>
                    <a:lnTo>
                      <a:pt x="1307" y="275"/>
                    </a:lnTo>
                    <a:lnTo>
                      <a:pt x="1313" y="275"/>
                    </a:lnTo>
                    <a:lnTo>
                      <a:pt x="1319" y="275"/>
                    </a:lnTo>
                    <a:lnTo>
                      <a:pt x="1325" y="275"/>
                    </a:lnTo>
                    <a:lnTo>
                      <a:pt x="1331" y="275"/>
                    </a:lnTo>
                    <a:lnTo>
                      <a:pt x="1337" y="275"/>
                    </a:lnTo>
                    <a:lnTo>
                      <a:pt x="1343" y="275"/>
                    </a:lnTo>
                    <a:lnTo>
                      <a:pt x="1349" y="275"/>
                    </a:lnTo>
                    <a:lnTo>
                      <a:pt x="1355" y="275"/>
                    </a:lnTo>
                    <a:lnTo>
                      <a:pt x="1361" y="275"/>
                    </a:lnTo>
                    <a:lnTo>
                      <a:pt x="1367" y="275"/>
                    </a:lnTo>
                    <a:lnTo>
                      <a:pt x="1372" y="275"/>
                    </a:lnTo>
                    <a:lnTo>
                      <a:pt x="1378" y="275"/>
                    </a:lnTo>
                    <a:lnTo>
                      <a:pt x="1384" y="275"/>
                    </a:lnTo>
                    <a:lnTo>
                      <a:pt x="1390" y="275"/>
                    </a:lnTo>
                    <a:lnTo>
                      <a:pt x="1396" y="275"/>
                    </a:lnTo>
                    <a:lnTo>
                      <a:pt x="1402" y="275"/>
                    </a:lnTo>
                    <a:lnTo>
                      <a:pt x="1408" y="275"/>
                    </a:lnTo>
                    <a:lnTo>
                      <a:pt x="1414" y="275"/>
                    </a:lnTo>
                    <a:lnTo>
                      <a:pt x="1420" y="275"/>
                    </a:lnTo>
                    <a:lnTo>
                      <a:pt x="1426" y="275"/>
                    </a:lnTo>
                    <a:lnTo>
                      <a:pt x="1432" y="275"/>
                    </a:lnTo>
                    <a:lnTo>
                      <a:pt x="1438" y="275"/>
                    </a:lnTo>
                    <a:lnTo>
                      <a:pt x="1444" y="275"/>
                    </a:lnTo>
                    <a:lnTo>
                      <a:pt x="1450" y="275"/>
                    </a:lnTo>
                    <a:lnTo>
                      <a:pt x="1456" y="275"/>
                    </a:lnTo>
                    <a:lnTo>
                      <a:pt x="1462" y="275"/>
                    </a:lnTo>
                    <a:lnTo>
                      <a:pt x="1468" y="275"/>
                    </a:lnTo>
                    <a:lnTo>
                      <a:pt x="1474" y="275"/>
                    </a:lnTo>
                    <a:lnTo>
                      <a:pt x="1480" y="275"/>
                    </a:lnTo>
                    <a:lnTo>
                      <a:pt x="1486" y="275"/>
                    </a:lnTo>
                    <a:lnTo>
                      <a:pt x="1492" y="275"/>
                    </a:lnTo>
                    <a:lnTo>
                      <a:pt x="1498" y="275"/>
                    </a:lnTo>
                    <a:lnTo>
                      <a:pt x="1504" y="275"/>
                    </a:lnTo>
                    <a:lnTo>
                      <a:pt x="1510" y="275"/>
                    </a:lnTo>
                    <a:lnTo>
                      <a:pt x="1516" y="275"/>
                    </a:lnTo>
                    <a:lnTo>
                      <a:pt x="1522" y="275"/>
                    </a:lnTo>
                    <a:lnTo>
                      <a:pt x="1528" y="275"/>
                    </a:lnTo>
                    <a:lnTo>
                      <a:pt x="1534" y="275"/>
                    </a:lnTo>
                    <a:lnTo>
                      <a:pt x="1540" y="275"/>
                    </a:lnTo>
                    <a:lnTo>
                      <a:pt x="1546" y="275"/>
                    </a:lnTo>
                    <a:lnTo>
                      <a:pt x="1552" y="275"/>
                    </a:lnTo>
                    <a:lnTo>
                      <a:pt x="1558" y="275"/>
                    </a:lnTo>
                    <a:lnTo>
                      <a:pt x="1563" y="275"/>
                    </a:lnTo>
                    <a:lnTo>
                      <a:pt x="1569" y="275"/>
                    </a:lnTo>
                    <a:lnTo>
                      <a:pt x="1575" y="275"/>
                    </a:lnTo>
                    <a:lnTo>
                      <a:pt x="1581" y="275"/>
                    </a:lnTo>
                    <a:lnTo>
                      <a:pt x="1587" y="275"/>
                    </a:lnTo>
                    <a:lnTo>
                      <a:pt x="1593" y="275"/>
                    </a:lnTo>
                    <a:lnTo>
                      <a:pt x="1599" y="275"/>
                    </a:lnTo>
                    <a:lnTo>
                      <a:pt x="1605" y="275"/>
                    </a:lnTo>
                    <a:lnTo>
                      <a:pt x="1611" y="275"/>
                    </a:lnTo>
                    <a:lnTo>
                      <a:pt x="1617" y="275"/>
                    </a:lnTo>
                    <a:lnTo>
                      <a:pt x="1623" y="275"/>
                    </a:lnTo>
                    <a:lnTo>
                      <a:pt x="1629" y="275"/>
                    </a:lnTo>
                    <a:lnTo>
                      <a:pt x="1635" y="275"/>
                    </a:lnTo>
                    <a:lnTo>
                      <a:pt x="1641" y="275"/>
                    </a:lnTo>
                    <a:lnTo>
                      <a:pt x="1647" y="275"/>
                    </a:lnTo>
                    <a:lnTo>
                      <a:pt x="1653" y="275"/>
                    </a:lnTo>
                    <a:lnTo>
                      <a:pt x="1659" y="275"/>
                    </a:lnTo>
                    <a:lnTo>
                      <a:pt x="1665" y="275"/>
                    </a:lnTo>
                    <a:lnTo>
                      <a:pt x="1671" y="275"/>
                    </a:lnTo>
                    <a:lnTo>
                      <a:pt x="1677" y="275"/>
                    </a:lnTo>
                    <a:lnTo>
                      <a:pt x="1683" y="275"/>
                    </a:lnTo>
                    <a:lnTo>
                      <a:pt x="1689" y="275"/>
                    </a:lnTo>
                    <a:lnTo>
                      <a:pt x="1695" y="275"/>
                    </a:lnTo>
                    <a:lnTo>
                      <a:pt x="1701" y="275"/>
                    </a:lnTo>
                    <a:lnTo>
                      <a:pt x="1707" y="275"/>
                    </a:lnTo>
                    <a:lnTo>
                      <a:pt x="1713" y="275"/>
                    </a:lnTo>
                    <a:lnTo>
                      <a:pt x="1719" y="275"/>
                    </a:lnTo>
                    <a:lnTo>
                      <a:pt x="1725" y="275"/>
                    </a:lnTo>
                    <a:lnTo>
                      <a:pt x="1731" y="275"/>
                    </a:lnTo>
                    <a:lnTo>
                      <a:pt x="1737" y="275"/>
                    </a:lnTo>
                    <a:lnTo>
                      <a:pt x="1743" y="275"/>
                    </a:lnTo>
                    <a:lnTo>
                      <a:pt x="1749" y="275"/>
                    </a:lnTo>
                    <a:lnTo>
                      <a:pt x="1754" y="275"/>
                    </a:lnTo>
                    <a:lnTo>
                      <a:pt x="1760" y="275"/>
                    </a:lnTo>
                    <a:lnTo>
                      <a:pt x="1766" y="275"/>
                    </a:lnTo>
                    <a:lnTo>
                      <a:pt x="1772" y="275"/>
                    </a:lnTo>
                    <a:lnTo>
                      <a:pt x="1778" y="275"/>
                    </a:lnTo>
                    <a:lnTo>
                      <a:pt x="1784" y="275"/>
                    </a:lnTo>
                    <a:lnTo>
                      <a:pt x="1790" y="275"/>
                    </a:lnTo>
                    <a:lnTo>
                      <a:pt x="1796" y="275"/>
                    </a:lnTo>
                    <a:lnTo>
                      <a:pt x="1802" y="275"/>
                    </a:lnTo>
                    <a:lnTo>
                      <a:pt x="1808" y="275"/>
                    </a:lnTo>
                    <a:lnTo>
                      <a:pt x="1814" y="275"/>
                    </a:lnTo>
                    <a:lnTo>
                      <a:pt x="1820" y="275"/>
                    </a:lnTo>
                    <a:lnTo>
                      <a:pt x="1826" y="275"/>
                    </a:lnTo>
                    <a:lnTo>
                      <a:pt x="1826" y="269"/>
                    </a:lnTo>
                    <a:lnTo>
                      <a:pt x="1832" y="269"/>
                    </a:lnTo>
                    <a:lnTo>
                      <a:pt x="1838" y="269"/>
                    </a:lnTo>
                    <a:lnTo>
                      <a:pt x="1844" y="269"/>
                    </a:lnTo>
                    <a:lnTo>
                      <a:pt x="1850" y="269"/>
                    </a:lnTo>
                    <a:lnTo>
                      <a:pt x="1850" y="263"/>
                    </a:lnTo>
                    <a:lnTo>
                      <a:pt x="1856" y="263"/>
                    </a:lnTo>
                    <a:lnTo>
                      <a:pt x="1862" y="263"/>
                    </a:lnTo>
                    <a:lnTo>
                      <a:pt x="1868" y="257"/>
                    </a:lnTo>
                    <a:lnTo>
                      <a:pt x="1874" y="257"/>
                    </a:lnTo>
                    <a:lnTo>
                      <a:pt x="1880" y="257"/>
                    </a:lnTo>
                    <a:lnTo>
                      <a:pt x="1880" y="251"/>
                    </a:lnTo>
                    <a:lnTo>
                      <a:pt x="1886" y="251"/>
                    </a:lnTo>
                    <a:lnTo>
                      <a:pt x="1892" y="245"/>
                    </a:lnTo>
                    <a:lnTo>
                      <a:pt x="1898" y="245"/>
                    </a:lnTo>
                    <a:lnTo>
                      <a:pt x="1898" y="239"/>
                    </a:lnTo>
                    <a:lnTo>
                      <a:pt x="1904" y="239"/>
                    </a:lnTo>
                    <a:lnTo>
                      <a:pt x="1910" y="239"/>
                    </a:lnTo>
                    <a:lnTo>
                      <a:pt x="1910" y="233"/>
                    </a:lnTo>
                    <a:lnTo>
                      <a:pt x="1916" y="233"/>
                    </a:lnTo>
                    <a:lnTo>
                      <a:pt x="1916" y="227"/>
                    </a:lnTo>
                    <a:lnTo>
                      <a:pt x="1922" y="227"/>
                    </a:lnTo>
                    <a:lnTo>
                      <a:pt x="1928" y="227"/>
                    </a:lnTo>
                    <a:lnTo>
                      <a:pt x="1928" y="221"/>
                    </a:lnTo>
                    <a:lnTo>
                      <a:pt x="1934" y="221"/>
                    </a:lnTo>
                    <a:lnTo>
                      <a:pt x="1934" y="215"/>
                    </a:lnTo>
                    <a:lnTo>
                      <a:pt x="1940" y="215"/>
                    </a:lnTo>
                    <a:lnTo>
                      <a:pt x="1940" y="209"/>
                    </a:lnTo>
                    <a:lnTo>
                      <a:pt x="1945" y="209"/>
                    </a:lnTo>
                    <a:lnTo>
                      <a:pt x="1945" y="203"/>
                    </a:lnTo>
                    <a:lnTo>
                      <a:pt x="1951" y="203"/>
                    </a:lnTo>
                    <a:lnTo>
                      <a:pt x="1951" y="197"/>
                    </a:lnTo>
                    <a:lnTo>
                      <a:pt x="1957" y="197"/>
                    </a:lnTo>
                    <a:lnTo>
                      <a:pt x="1963" y="191"/>
                    </a:lnTo>
                    <a:lnTo>
                      <a:pt x="1969" y="185"/>
                    </a:lnTo>
                    <a:lnTo>
                      <a:pt x="1975" y="180"/>
                    </a:lnTo>
                    <a:lnTo>
                      <a:pt x="1981" y="174"/>
                    </a:lnTo>
                    <a:lnTo>
                      <a:pt x="1987" y="174"/>
                    </a:lnTo>
                    <a:lnTo>
                      <a:pt x="1987" y="168"/>
                    </a:lnTo>
                    <a:lnTo>
                      <a:pt x="1993" y="168"/>
                    </a:lnTo>
                    <a:lnTo>
                      <a:pt x="1993" y="162"/>
                    </a:lnTo>
                    <a:lnTo>
                      <a:pt x="1999" y="162"/>
                    </a:lnTo>
                    <a:lnTo>
                      <a:pt x="1999" y="156"/>
                    </a:lnTo>
                    <a:lnTo>
                      <a:pt x="2005" y="156"/>
                    </a:lnTo>
                    <a:lnTo>
                      <a:pt x="2005" y="150"/>
                    </a:lnTo>
                    <a:lnTo>
                      <a:pt x="2011" y="150"/>
                    </a:lnTo>
                    <a:lnTo>
                      <a:pt x="2011" y="144"/>
                    </a:lnTo>
                    <a:lnTo>
                      <a:pt x="2017" y="144"/>
                    </a:lnTo>
                    <a:lnTo>
                      <a:pt x="2017" y="138"/>
                    </a:lnTo>
                    <a:lnTo>
                      <a:pt x="2017" y="132"/>
                    </a:lnTo>
                    <a:lnTo>
                      <a:pt x="2023" y="132"/>
                    </a:lnTo>
                    <a:lnTo>
                      <a:pt x="2023" y="126"/>
                    </a:lnTo>
                    <a:lnTo>
                      <a:pt x="2029" y="120"/>
                    </a:lnTo>
                    <a:lnTo>
                      <a:pt x="2029" y="114"/>
                    </a:lnTo>
                    <a:lnTo>
                      <a:pt x="2029" y="108"/>
                    </a:lnTo>
                    <a:lnTo>
                      <a:pt x="2035" y="108"/>
                    </a:lnTo>
                    <a:lnTo>
                      <a:pt x="2035" y="102"/>
                    </a:lnTo>
                    <a:lnTo>
                      <a:pt x="2041" y="96"/>
                    </a:lnTo>
                    <a:lnTo>
                      <a:pt x="2041" y="90"/>
                    </a:lnTo>
                    <a:lnTo>
                      <a:pt x="2041" y="84"/>
                    </a:lnTo>
                    <a:lnTo>
                      <a:pt x="2047" y="84"/>
                    </a:lnTo>
                    <a:lnTo>
                      <a:pt x="2047" y="78"/>
                    </a:lnTo>
                    <a:lnTo>
                      <a:pt x="2047" y="72"/>
                    </a:lnTo>
                    <a:lnTo>
                      <a:pt x="2053" y="72"/>
                    </a:lnTo>
                    <a:lnTo>
                      <a:pt x="2053" y="66"/>
                    </a:lnTo>
                    <a:lnTo>
                      <a:pt x="2053" y="60"/>
                    </a:lnTo>
                    <a:lnTo>
                      <a:pt x="2059" y="60"/>
                    </a:lnTo>
                    <a:lnTo>
                      <a:pt x="2059" y="54"/>
                    </a:lnTo>
                    <a:lnTo>
                      <a:pt x="2059" y="48"/>
                    </a:lnTo>
                    <a:lnTo>
                      <a:pt x="2065" y="48"/>
                    </a:lnTo>
                    <a:lnTo>
                      <a:pt x="2065" y="42"/>
                    </a:lnTo>
                    <a:lnTo>
                      <a:pt x="2071" y="36"/>
                    </a:lnTo>
                    <a:lnTo>
                      <a:pt x="2071" y="30"/>
                    </a:lnTo>
                    <a:lnTo>
                      <a:pt x="2071" y="24"/>
                    </a:lnTo>
                    <a:lnTo>
                      <a:pt x="2077" y="24"/>
                    </a:lnTo>
                    <a:lnTo>
                      <a:pt x="2077" y="18"/>
                    </a:lnTo>
                    <a:lnTo>
                      <a:pt x="2083" y="18"/>
                    </a:lnTo>
                    <a:lnTo>
                      <a:pt x="2083" y="12"/>
                    </a:lnTo>
                    <a:lnTo>
                      <a:pt x="2089" y="6"/>
                    </a:lnTo>
                    <a:lnTo>
                      <a:pt x="2095" y="6"/>
                    </a:lnTo>
                    <a:lnTo>
                      <a:pt x="2095" y="12"/>
                    </a:lnTo>
                    <a:lnTo>
                      <a:pt x="2101" y="12"/>
                    </a:lnTo>
                    <a:lnTo>
                      <a:pt x="2107" y="18"/>
                    </a:lnTo>
                    <a:lnTo>
                      <a:pt x="2107" y="24"/>
                    </a:lnTo>
                    <a:lnTo>
                      <a:pt x="2113" y="30"/>
                    </a:lnTo>
                    <a:lnTo>
                      <a:pt x="2113" y="36"/>
                    </a:lnTo>
                    <a:lnTo>
                      <a:pt x="2119" y="36"/>
                    </a:lnTo>
                    <a:lnTo>
                      <a:pt x="2119" y="42"/>
                    </a:lnTo>
                    <a:lnTo>
                      <a:pt x="2119" y="48"/>
                    </a:lnTo>
                    <a:lnTo>
                      <a:pt x="2125" y="48"/>
                    </a:lnTo>
                    <a:lnTo>
                      <a:pt x="2125" y="54"/>
                    </a:lnTo>
                    <a:lnTo>
                      <a:pt x="2125" y="60"/>
                    </a:lnTo>
                    <a:lnTo>
                      <a:pt x="2131" y="66"/>
                    </a:lnTo>
                    <a:lnTo>
                      <a:pt x="2131" y="72"/>
                    </a:lnTo>
                    <a:lnTo>
                      <a:pt x="2136" y="78"/>
                    </a:lnTo>
                    <a:lnTo>
                      <a:pt x="2136" y="84"/>
                    </a:lnTo>
                    <a:lnTo>
                      <a:pt x="2142" y="90"/>
                    </a:lnTo>
                    <a:lnTo>
                      <a:pt x="2142" y="96"/>
                    </a:lnTo>
                    <a:lnTo>
                      <a:pt x="2148" y="102"/>
                    </a:lnTo>
                    <a:lnTo>
                      <a:pt x="2148" y="108"/>
                    </a:lnTo>
                    <a:lnTo>
                      <a:pt x="2148" y="114"/>
                    </a:lnTo>
                    <a:lnTo>
                      <a:pt x="2154" y="114"/>
                    </a:lnTo>
                    <a:lnTo>
                      <a:pt x="2154" y="120"/>
                    </a:lnTo>
                    <a:lnTo>
                      <a:pt x="2160" y="126"/>
                    </a:lnTo>
                    <a:lnTo>
                      <a:pt x="2160" y="132"/>
                    </a:lnTo>
                    <a:lnTo>
                      <a:pt x="2166" y="138"/>
                    </a:lnTo>
                    <a:lnTo>
                      <a:pt x="2166" y="144"/>
                    </a:lnTo>
                    <a:lnTo>
                      <a:pt x="2172" y="144"/>
                    </a:lnTo>
                    <a:lnTo>
                      <a:pt x="2172" y="150"/>
                    </a:lnTo>
                    <a:lnTo>
                      <a:pt x="2178" y="156"/>
                    </a:lnTo>
                    <a:lnTo>
                      <a:pt x="2178" y="162"/>
                    </a:lnTo>
                    <a:lnTo>
                      <a:pt x="2184" y="162"/>
                    </a:lnTo>
                    <a:lnTo>
                      <a:pt x="2184" y="168"/>
                    </a:lnTo>
                    <a:lnTo>
                      <a:pt x="2190" y="168"/>
                    </a:lnTo>
                    <a:lnTo>
                      <a:pt x="2190" y="174"/>
                    </a:lnTo>
                    <a:lnTo>
                      <a:pt x="2196" y="174"/>
                    </a:lnTo>
                    <a:lnTo>
                      <a:pt x="2196" y="180"/>
                    </a:lnTo>
                    <a:lnTo>
                      <a:pt x="2202" y="180"/>
                    </a:lnTo>
                    <a:lnTo>
                      <a:pt x="2202" y="185"/>
                    </a:lnTo>
                    <a:lnTo>
                      <a:pt x="2208" y="185"/>
                    </a:lnTo>
                    <a:lnTo>
                      <a:pt x="2208" y="191"/>
                    </a:lnTo>
                    <a:lnTo>
                      <a:pt x="2214" y="191"/>
                    </a:lnTo>
                    <a:lnTo>
                      <a:pt x="2214" y="197"/>
                    </a:lnTo>
                    <a:lnTo>
                      <a:pt x="2220" y="197"/>
                    </a:lnTo>
                    <a:lnTo>
                      <a:pt x="2220" y="203"/>
                    </a:lnTo>
                    <a:lnTo>
                      <a:pt x="2226" y="203"/>
                    </a:lnTo>
                    <a:lnTo>
                      <a:pt x="2226" y="209"/>
                    </a:lnTo>
                    <a:lnTo>
                      <a:pt x="2232" y="209"/>
                    </a:lnTo>
                    <a:lnTo>
                      <a:pt x="2232" y="215"/>
                    </a:lnTo>
                    <a:lnTo>
                      <a:pt x="2238" y="215"/>
                    </a:lnTo>
                    <a:lnTo>
                      <a:pt x="2238" y="221"/>
                    </a:lnTo>
                    <a:lnTo>
                      <a:pt x="2244" y="221"/>
                    </a:lnTo>
                    <a:lnTo>
                      <a:pt x="2244" y="227"/>
                    </a:lnTo>
                    <a:lnTo>
                      <a:pt x="2250" y="227"/>
                    </a:lnTo>
                    <a:lnTo>
                      <a:pt x="2250" y="233"/>
                    </a:lnTo>
                    <a:lnTo>
                      <a:pt x="2256" y="233"/>
                    </a:lnTo>
                    <a:lnTo>
                      <a:pt x="2256" y="239"/>
                    </a:lnTo>
                    <a:lnTo>
                      <a:pt x="2262" y="239"/>
                    </a:lnTo>
                    <a:lnTo>
                      <a:pt x="2262" y="245"/>
                    </a:lnTo>
                    <a:lnTo>
                      <a:pt x="2268" y="245"/>
                    </a:lnTo>
                    <a:lnTo>
                      <a:pt x="2274" y="245"/>
                    </a:lnTo>
                    <a:lnTo>
                      <a:pt x="2274" y="251"/>
                    </a:lnTo>
                    <a:lnTo>
                      <a:pt x="2280" y="251"/>
                    </a:lnTo>
                    <a:lnTo>
                      <a:pt x="2280" y="257"/>
                    </a:lnTo>
                    <a:lnTo>
                      <a:pt x="2286" y="257"/>
                    </a:lnTo>
                    <a:lnTo>
                      <a:pt x="2286" y="263"/>
                    </a:lnTo>
                    <a:lnTo>
                      <a:pt x="2292" y="263"/>
                    </a:lnTo>
                    <a:lnTo>
                      <a:pt x="2298" y="263"/>
                    </a:lnTo>
                    <a:lnTo>
                      <a:pt x="2298" y="269"/>
                    </a:lnTo>
                    <a:lnTo>
                      <a:pt x="2304" y="269"/>
                    </a:lnTo>
                    <a:lnTo>
                      <a:pt x="2310" y="275"/>
                    </a:lnTo>
                    <a:lnTo>
                      <a:pt x="2316" y="275"/>
                    </a:lnTo>
                    <a:lnTo>
                      <a:pt x="2316" y="281"/>
                    </a:lnTo>
                    <a:lnTo>
                      <a:pt x="2322" y="281"/>
                    </a:lnTo>
                    <a:lnTo>
                      <a:pt x="2328" y="281"/>
                    </a:lnTo>
                    <a:lnTo>
                      <a:pt x="2333" y="287"/>
                    </a:lnTo>
                    <a:lnTo>
                      <a:pt x="2339" y="287"/>
                    </a:lnTo>
                    <a:lnTo>
                      <a:pt x="2345" y="287"/>
                    </a:lnTo>
                    <a:lnTo>
                      <a:pt x="2345" y="293"/>
                    </a:lnTo>
                    <a:lnTo>
                      <a:pt x="2351" y="293"/>
                    </a:lnTo>
                    <a:lnTo>
                      <a:pt x="2357" y="293"/>
                    </a:lnTo>
                    <a:lnTo>
                      <a:pt x="2363" y="293"/>
                    </a:lnTo>
                    <a:lnTo>
                      <a:pt x="2369" y="293"/>
                    </a:lnTo>
                    <a:lnTo>
                      <a:pt x="2369" y="299"/>
                    </a:lnTo>
                    <a:lnTo>
                      <a:pt x="2375" y="299"/>
                    </a:lnTo>
                    <a:lnTo>
                      <a:pt x="2381" y="299"/>
                    </a:lnTo>
                    <a:lnTo>
                      <a:pt x="2387" y="299"/>
                    </a:lnTo>
                    <a:lnTo>
                      <a:pt x="2393" y="299"/>
                    </a:lnTo>
                    <a:lnTo>
                      <a:pt x="2399" y="299"/>
                    </a:lnTo>
                    <a:lnTo>
                      <a:pt x="2405" y="299"/>
                    </a:lnTo>
                    <a:lnTo>
                      <a:pt x="2411" y="299"/>
                    </a:lnTo>
                    <a:lnTo>
                      <a:pt x="2417" y="299"/>
                    </a:lnTo>
                    <a:lnTo>
                      <a:pt x="2423" y="299"/>
                    </a:lnTo>
                    <a:lnTo>
                      <a:pt x="2429" y="299"/>
                    </a:lnTo>
                    <a:lnTo>
                      <a:pt x="2429" y="305"/>
                    </a:lnTo>
                    <a:lnTo>
                      <a:pt x="2435" y="305"/>
                    </a:lnTo>
                    <a:lnTo>
                      <a:pt x="2441" y="305"/>
                    </a:lnTo>
                    <a:lnTo>
                      <a:pt x="2447" y="305"/>
                    </a:lnTo>
                    <a:lnTo>
                      <a:pt x="2453" y="305"/>
                    </a:lnTo>
                    <a:lnTo>
                      <a:pt x="2459" y="305"/>
                    </a:lnTo>
                    <a:lnTo>
                      <a:pt x="2465" y="305"/>
                    </a:lnTo>
                    <a:lnTo>
                      <a:pt x="2465" y="299"/>
                    </a:lnTo>
                    <a:lnTo>
                      <a:pt x="2471" y="299"/>
                    </a:lnTo>
                    <a:lnTo>
                      <a:pt x="2477" y="299"/>
                    </a:lnTo>
                    <a:lnTo>
                      <a:pt x="2483" y="299"/>
                    </a:lnTo>
                    <a:lnTo>
                      <a:pt x="2489" y="299"/>
                    </a:lnTo>
                    <a:lnTo>
                      <a:pt x="2495" y="299"/>
                    </a:lnTo>
                    <a:lnTo>
                      <a:pt x="2501" y="299"/>
                    </a:lnTo>
                    <a:lnTo>
                      <a:pt x="2507" y="299"/>
                    </a:lnTo>
                    <a:lnTo>
                      <a:pt x="2513" y="299"/>
                    </a:lnTo>
                    <a:lnTo>
                      <a:pt x="2519" y="299"/>
                    </a:lnTo>
                    <a:lnTo>
                      <a:pt x="2524" y="299"/>
                    </a:lnTo>
                    <a:lnTo>
                      <a:pt x="2530" y="299"/>
                    </a:lnTo>
                    <a:lnTo>
                      <a:pt x="2530" y="293"/>
                    </a:lnTo>
                    <a:lnTo>
                      <a:pt x="2536" y="293"/>
                    </a:lnTo>
                    <a:lnTo>
                      <a:pt x="2542" y="293"/>
                    </a:lnTo>
                    <a:lnTo>
                      <a:pt x="2548" y="293"/>
                    </a:lnTo>
                    <a:lnTo>
                      <a:pt x="2548" y="287"/>
                    </a:lnTo>
                    <a:lnTo>
                      <a:pt x="2554" y="287"/>
                    </a:lnTo>
                    <a:lnTo>
                      <a:pt x="2560" y="287"/>
                    </a:lnTo>
                    <a:lnTo>
                      <a:pt x="2566" y="287"/>
                    </a:lnTo>
                    <a:lnTo>
                      <a:pt x="2566" y="281"/>
                    </a:lnTo>
                    <a:lnTo>
                      <a:pt x="2572" y="281"/>
                    </a:lnTo>
                    <a:lnTo>
                      <a:pt x="2578" y="281"/>
                    </a:lnTo>
                    <a:lnTo>
                      <a:pt x="2578" y="275"/>
                    </a:lnTo>
                    <a:lnTo>
                      <a:pt x="2584" y="275"/>
                    </a:lnTo>
                    <a:lnTo>
                      <a:pt x="2590" y="275"/>
                    </a:lnTo>
                    <a:lnTo>
                      <a:pt x="2590" y="269"/>
                    </a:lnTo>
                    <a:lnTo>
                      <a:pt x="2596" y="269"/>
                    </a:lnTo>
                    <a:lnTo>
                      <a:pt x="2602" y="263"/>
                    </a:lnTo>
                    <a:lnTo>
                      <a:pt x="2608" y="263"/>
                    </a:lnTo>
                    <a:lnTo>
                      <a:pt x="2608" y="257"/>
                    </a:lnTo>
                    <a:lnTo>
                      <a:pt x="2614" y="257"/>
                    </a:lnTo>
                    <a:lnTo>
                      <a:pt x="2614" y="251"/>
                    </a:lnTo>
                    <a:lnTo>
                      <a:pt x="2620" y="251"/>
                    </a:lnTo>
                    <a:lnTo>
                      <a:pt x="2626" y="251"/>
                    </a:lnTo>
                    <a:lnTo>
                      <a:pt x="2626" y="245"/>
                    </a:lnTo>
                    <a:lnTo>
                      <a:pt x="2632" y="245"/>
                    </a:lnTo>
                    <a:lnTo>
                      <a:pt x="2632" y="239"/>
                    </a:lnTo>
                    <a:lnTo>
                      <a:pt x="2638" y="239"/>
                    </a:lnTo>
                    <a:lnTo>
                      <a:pt x="2638" y="233"/>
                    </a:lnTo>
                    <a:lnTo>
                      <a:pt x="2644" y="233"/>
                    </a:lnTo>
                    <a:lnTo>
                      <a:pt x="2644" y="227"/>
                    </a:lnTo>
                    <a:lnTo>
                      <a:pt x="2650" y="227"/>
                    </a:lnTo>
                    <a:lnTo>
                      <a:pt x="2650" y="221"/>
                    </a:lnTo>
                    <a:lnTo>
                      <a:pt x="2656" y="221"/>
                    </a:lnTo>
                    <a:lnTo>
                      <a:pt x="2662" y="215"/>
                    </a:lnTo>
                    <a:lnTo>
                      <a:pt x="2662" y="209"/>
                    </a:lnTo>
                    <a:lnTo>
                      <a:pt x="2668" y="209"/>
                    </a:lnTo>
                    <a:lnTo>
                      <a:pt x="2668" y="203"/>
                    </a:lnTo>
                    <a:lnTo>
                      <a:pt x="2674" y="203"/>
                    </a:lnTo>
                    <a:lnTo>
                      <a:pt x="2680" y="197"/>
                    </a:lnTo>
                    <a:lnTo>
                      <a:pt x="2680" y="191"/>
                    </a:lnTo>
                    <a:lnTo>
                      <a:pt x="2686" y="191"/>
                    </a:lnTo>
                    <a:lnTo>
                      <a:pt x="2686" y="185"/>
                    </a:lnTo>
                    <a:lnTo>
                      <a:pt x="2692" y="185"/>
                    </a:lnTo>
                    <a:lnTo>
                      <a:pt x="2692" y="180"/>
                    </a:lnTo>
                    <a:lnTo>
                      <a:pt x="2698" y="180"/>
                    </a:lnTo>
                    <a:lnTo>
                      <a:pt x="2704" y="174"/>
                    </a:lnTo>
                    <a:lnTo>
                      <a:pt x="2704" y="168"/>
                    </a:lnTo>
                    <a:lnTo>
                      <a:pt x="2710" y="168"/>
                    </a:lnTo>
                    <a:lnTo>
                      <a:pt x="2710" y="162"/>
                    </a:lnTo>
                    <a:lnTo>
                      <a:pt x="2715" y="162"/>
                    </a:lnTo>
                    <a:lnTo>
                      <a:pt x="2715" y="156"/>
                    </a:lnTo>
                    <a:lnTo>
                      <a:pt x="2721" y="156"/>
                    </a:lnTo>
                    <a:lnTo>
                      <a:pt x="2721" y="150"/>
                    </a:lnTo>
                    <a:lnTo>
                      <a:pt x="2727" y="150"/>
                    </a:lnTo>
                    <a:lnTo>
                      <a:pt x="2727" y="144"/>
                    </a:lnTo>
                    <a:lnTo>
                      <a:pt x="2733" y="138"/>
                    </a:lnTo>
                    <a:lnTo>
                      <a:pt x="2733" y="132"/>
                    </a:lnTo>
                    <a:lnTo>
                      <a:pt x="2739" y="126"/>
                    </a:lnTo>
                    <a:lnTo>
                      <a:pt x="2739" y="120"/>
                    </a:lnTo>
                    <a:lnTo>
                      <a:pt x="2745" y="114"/>
                    </a:lnTo>
                    <a:lnTo>
                      <a:pt x="2745" y="108"/>
                    </a:lnTo>
                    <a:lnTo>
                      <a:pt x="2745" y="102"/>
                    </a:lnTo>
                    <a:lnTo>
                      <a:pt x="2751" y="102"/>
                    </a:lnTo>
                    <a:lnTo>
                      <a:pt x="2751" y="96"/>
                    </a:lnTo>
                    <a:lnTo>
                      <a:pt x="2751" y="90"/>
                    </a:lnTo>
                    <a:lnTo>
                      <a:pt x="2757" y="90"/>
                    </a:lnTo>
                    <a:lnTo>
                      <a:pt x="2757" y="84"/>
                    </a:lnTo>
                    <a:lnTo>
                      <a:pt x="2757" y="78"/>
                    </a:lnTo>
                    <a:lnTo>
                      <a:pt x="2763" y="78"/>
                    </a:lnTo>
                    <a:lnTo>
                      <a:pt x="2763" y="72"/>
                    </a:lnTo>
                    <a:lnTo>
                      <a:pt x="2763" y="66"/>
                    </a:lnTo>
                    <a:lnTo>
                      <a:pt x="2769" y="66"/>
                    </a:lnTo>
                    <a:lnTo>
                      <a:pt x="2769" y="60"/>
                    </a:lnTo>
                    <a:lnTo>
                      <a:pt x="2769" y="54"/>
                    </a:lnTo>
                    <a:lnTo>
                      <a:pt x="2775" y="48"/>
                    </a:lnTo>
                    <a:lnTo>
                      <a:pt x="2775" y="42"/>
                    </a:lnTo>
                    <a:lnTo>
                      <a:pt x="2781" y="36"/>
                    </a:lnTo>
                    <a:lnTo>
                      <a:pt x="2781" y="30"/>
                    </a:lnTo>
                    <a:lnTo>
                      <a:pt x="2787" y="30"/>
                    </a:lnTo>
                    <a:lnTo>
                      <a:pt x="2787" y="24"/>
                    </a:lnTo>
                    <a:lnTo>
                      <a:pt x="2787" y="18"/>
                    </a:lnTo>
                    <a:lnTo>
                      <a:pt x="2793" y="12"/>
                    </a:lnTo>
                    <a:lnTo>
                      <a:pt x="2793" y="6"/>
                    </a:lnTo>
                    <a:lnTo>
                      <a:pt x="2799" y="6"/>
                    </a:lnTo>
                    <a:lnTo>
                      <a:pt x="2805" y="0"/>
                    </a:lnTo>
                    <a:lnTo>
                      <a:pt x="2811" y="6"/>
                    </a:lnTo>
                    <a:lnTo>
                      <a:pt x="2817" y="6"/>
                    </a:lnTo>
                    <a:lnTo>
                      <a:pt x="2817" y="12"/>
                    </a:lnTo>
                    <a:lnTo>
                      <a:pt x="2823" y="18"/>
                    </a:lnTo>
                    <a:lnTo>
                      <a:pt x="2823" y="24"/>
                    </a:lnTo>
                    <a:lnTo>
                      <a:pt x="2823" y="30"/>
                    </a:lnTo>
                    <a:lnTo>
                      <a:pt x="2829" y="30"/>
                    </a:lnTo>
                    <a:lnTo>
                      <a:pt x="2829" y="36"/>
                    </a:lnTo>
                    <a:lnTo>
                      <a:pt x="2835" y="42"/>
                    </a:lnTo>
                    <a:lnTo>
                      <a:pt x="2835" y="48"/>
                    </a:lnTo>
                    <a:lnTo>
                      <a:pt x="2841" y="54"/>
                    </a:lnTo>
                    <a:lnTo>
                      <a:pt x="2841" y="60"/>
                    </a:lnTo>
                    <a:lnTo>
                      <a:pt x="2841" y="66"/>
                    </a:lnTo>
                    <a:lnTo>
                      <a:pt x="2847" y="66"/>
                    </a:lnTo>
                    <a:lnTo>
                      <a:pt x="2847" y="72"/>
                    </a:lnTo>
                    <a:lnTo>
                      <a:pt x="2847" y="78"/>
                    </a:lnTo>
                    <a:lnTo>
                      <a:pt x="2853" y="78"/>
                    </a:lnTo>
                    <a:lnTo>
                      <a:pt x="2853" y="84"/>
                    </a:lnTo>
                    <a:lnTo>
                      <a:pt x="2853" y="90"/>
                    </a:lnTo>
                    <a:lnTo>
                      <a:pt x="2859" y="90"/>
                    </a:lnTo>
                    <a:lnTo>
                      <a:pt x="2859" y="96"/>
                    </a:lnTo>
                    <a:lnTo>
                      <a:pt x="2859" y="102"/>
                    </a:lnTo>
                    <a:lnTo>
                      <a:pt x="2865" y="102"/>
                    </a:lnTo>
                    <a:lnTo>
                      <a:pt x="2865" y="108"/>
                    </a:lnTo>
                    <a:lnTo>
                      <a:pt x="2865" y="114"/>
                    </a:lnTo>
                    <a:lnTo>
                      <a:pt x="2871" y="120"/>
                    </a:lnTo>
                    <a:lnTo>
                      <a:pt x="2871" y="126"/>
                    </a:lnTo>
                    <a:lnTo>
                      <a:pt x="2877" y="132"/>
                    </a:lnTo>
                    <a:lnTo>
                      <a:pt x="2877" y="138"/>
                    </a:lnTo>
                    <a:lnTo>
                      <a:pt x="2883" y="144"/>
                    </a:lnTo>
                    <a:lnTo>
                      <a:pt x="2883" y="150"/>
                    </a:lnTo>
                    <a:lnTo>
                      <a:pt x="2889" y="150"/>
                    </a:lnTo>
                    <a:lnTo>
                      <a:pt x="2889" y="156"/>
                    </a:lnTo>
                    <a:lnTo>
                      <a:pt x="2895" y="156"/>
                    </a:lnTo>
                    <a:lnTo>
                      <a:pt x="2895" y="162"/>
                    </a:lnTo>
                    <a:lnTo>
                      <a:pt x="2901" y="162"/>
                    </a:lnTo>
                    <a:lnTo>
                      <a:pt x="2901" y="168"/>
                    </a:lnTo>
                    <a:lnTo>
                      <a:pt x="2906" y="168"/>
                    </a:lnTo>
                    <a:lnTo>
                      <a:pt x="2906" y="174"/>
                    </a:lnTo>
                    <a:lnTo>
                      <a:pt x="2912" y="174"/>
                    </a:lnTo>
                    <a:lnTo>
                      <a:pt x="2912" y="180"/>
                    </a:lnTo>
                    <a:lnTo>
                      <a:pt x="2918" y="180"/>
                    </a:lnTo>
                    <a:lnTo>
                      <a:pt x="2918" y="185"/>
                    </a:lnTo>
                    <a:lnTo>
                      <a:pt x="2924" y="185"/>
                    </a:lnTo>
                    <a:lnTo>
                      <a:pt x="2924" y="191"/>
                    </a:lnTo>
                    <a:lnTo>
                      <a:pt x="2930" y="191"/>
                    </a:lnTo>
                    <a:lnTo>
                      <a:pt x="2930" y="197"/>
                    </a:lnTo>
                    <a:lnTo>
                      <a:pt x="2936" y="203"/>
                    </a:lnTo>
                    <a:lnTo>
                      <a:pt x="2942" y="203"/>
                    </a:lnTo>
                    <a:lnTo>
                      <a:pt x="2942" y="209"/>
                    </a:lnTo>
                    <a:lnTo>
                      <a:pt x="2948" y="209"/>
                    </a:lnTo>
                    <a:lnTo>
                      <a:pt x="2948" y="215"/>
                    </a:lnTo>
                    <a:lnTo>
                      <a:pt x="2954" y="221"/>
                    </a:lnTo>
                    <a:lnTo>
                      <a:pt x="2960" y="221"/>
                    </a:lnTo>
                    <a:lnTo>
                      <a:pt x="2960" y="227"/>
                    </a:lnTo>
                    <a:lnTo>
                      <a:pt x="2966" y="227"/>
                    </a:lnTo>
                    <a:lnTo>
                      <a:pt x="2966" y="233"/>
                    </a:lnTo>
                    <a:lnTo>
                      <a:pt x="2972" y="233"/>
                    </a:lnTo>
                    <a:lnTo>
                      <a:pt x="2972" y="239"/>
                    </a:lnTo>
                    <a:lnTo>
                      <a:pt x="2978" y="239"/>
                    </a:lnTo>
                    <a:lnTo>
                      <a:pt x="2978" y="245"/>
                    </a:lnTo>
                    <a:lnTo>
                      <a:pt x="2984" y="245"/>
                    </a:lnTo>
                    <a:lnTo>
                      <a:pt x="2984" y="251"/>
                    </a:lnTo>
                    <a:lnTo>
                      <a:pt x="2990" y="251"/>
                    </a:lnTo>
                    <a:lnTo>
                      <a:pt x="2996" y="251"/>
                    </a:lnTo>
                    <a:lnTo>
                      <a:pt x="2996" y="257"/>
                    </a:lnTo>
                    <a:lnTo>
                      <a:pt x="3002" y="257"/>
                    </a:lnTo>
                    <a:lnTo>
                      <a:pt x="3002" y="263"/>
                    </a:lnTo>
                    <a:lnTo>
                      <a:pt x="3008" y="263"/>
                    </a:lnTo>
                    <a:lnTo>
                      <a:pt x="3014" y="269"/>
                    </a:lnTo>
                    <a:lnTo>
                      <a:pt x="3020" y="269"/>
                    </a:lnTo>
                    <a:lnTo>
                      <a:pt x="3020" y="275"/>
                    </a:lnTo>
                    <a:lnTo>
                      <a:pt x="3026" y="275"/>
                    </a:lnTo>
                    <a:lnTo>
                      <a:pt x="3032" y="275"/>
                    </a:lnTo>
                    <a:lnTo>
                      <a:pt x="3032" y="281"/>
                    </a:lnTo>
                    <a:lnTo>
                      <a:pt x="3038" y="281"/>
                    </a:lnTo>
                    <a:lnTo>
                      <a:pt x="3044" y="281"/>
                    </a:lnTo>
                    <a:lnTo>
                      <a:pt x="3044" y="287"/>
                    </a:lnTo>
                    <a:lnTo>
                      <a:pt x="3050" y="287"/>
                    </a:lnTo>
                    <a:lnTo>
                      <a:pt x="3056" y="287"/>
                    </a:lnTo>
                    <a:lnTo>
                      <a:pt x="3062" y="287"/>
                    </a:lnTo>
                    <a:lnTo>
                      <a:pt x="3062" y="293"/>
                    </a:lnTo>
                    <a:lnTo>
                      <a:pt x="3068" y="293"/>
                    </a:lnTo>
                    <a:lnTo>
                      <a:pt x="3074" y="293"/>
                    </a:lnTo>
                    <a:lnTo>
                      <a:pt x="3080" y="293"/>
                    </a:lnTo>
                    <a:lnTo>
                      <a:pt x="3080" y="299"/>
                    </a:lnTo>
                    <a:lnTo>
                      <a:pt x="3086" y="299"/>
                    </a:lnTo>
                    <a:lnTo>
                      <a:pt x="3092" y="299"/>
                    </a:lnTo>
                    <a:lnTo>
                      <a:pt x="3097" y="299"/>
                    </a:lnTo>
                    <a:lnTo>
                      <a:pt x="3103" y="299"/>
                    </a:lnTo>
                    <a:lnTo>
                      <a:pt x="3109" y="299"/>
                    </a:lnTo>
                    <a:lnTo>
                      <a:pt x="3115" y="299"/>
                    </a:lnTo>
                    <a:lnTo>
                      <a:pt x="3121" y="299"/>
                    </a:lnTo>
                    <a:lnTo>
                      <a:pt x="3127" y="299"/>
                    </a:lnTo>
                    <a:lnTo>
                      <a:pt x="3133" y="299"/>
                    </a:lnTo>
                    <a:lnTo>
                      <a:pt x="3139" y="299"/>
                    </a:lnTo>
                    <a:lnTo>
                      <a:pt x="3145" y="299"/>
                    </a:lnTo>
                    <a:lnTo>
                      <a:pt x="3145" y="305"/>
                    </a:lnTo>
                    <a:lnTo>
                      <a:pt x="3151" y="305"/>
                    </a:lnTo>
                    <a:lnTo>
                      <a:pt x="3157" y="305"/>
                    </a:lnTo>
                    <a:lnTo>
                      <a:pt x="3163" y="305"/>
                    </a:lnTo>
                    <a:lnTo>
                      <a:pt x="3169" y="305"/>
                    </a:lnTo>
                    <a:lnTo>
                      <a:pt x="3175" y="305"/>
                    </a:lnTo>
                    <a:lnTo>
                      <a:pt x="3181" y="305"/>
                    </a:lnTo>
                    <a:lnTo>
                      <a:pt x="3181" y="299"/>
                    </a:lnTo>
                    <a:lnTo>
                      <a:pt x="3187" y="299"/>
                    </a:lnTo>
                    <a:lnTo>
                      <a:pt x="3193" y="299"/>
                    </a:lnTo>
                    <a:lnTo>
                      <a:pt x="3199" y="299"/>
                    </a:lnTo>
                    <a:lnTo>
                      <a:pt x="3205" y="299"/>
                    </a:lnTo>
                    <a:lnTo>
                      <a:pt x="3211" y="299"/>
                    </a:lnTo>
                    <a:lnTo>
                      <a:pt x="3217" y="299"/>
                    </a:lnTo>
                    <a:lnTo>
                      <a:pt x="3223" y="299"/>
                    </a:lnTo>
                    <a:lnTo>
                      <a:pt x="3229" y="299"/>
                    </a:lnTo>
                    <a:lnTo>
                      <a:pt x="3235" y="299"/>
                    </a:lnTo>
                    <a:lnTo>
                      <a:pt x="3241" y="299"/>
                    </a:lnTo>
                    <a:lnTo>
                      <a:pt x="3241" y="293"/>
                    </a:lnTo>
                    <a:lnTo>
                      <a:pt x="3247" y="293"/>
                    </a:lnTo>
                    <a:lnTo>
                      <a:pt x="3253" y="293"/>
                    </a:lnTo>
                    <a:lnTo>
                      <a:pt x="3259" y="293"/>
                    </a:lnTo>
                    <a:lnTo>
                      <a:pt x="3265" y="293"/>
                    </a:lnTo>
                    <a:lnTo>
                      <a:pt x="3265" y="287"/>
                    </a:lnTo>
                    <a:lnTo>
                      <a:pt x="3271" y="287"/>
                    </a:lnTo>
                    <a:lnTo>
                      <a:pt x="3277" y="287"/>
                    </a:lnTo>
                    <a:lnTo>
                      <a:pt x="3283" y="281"/>
                    </a:lnTo>
                    <a:lnTo>
                      <a:pt x="3288" y="281"/>
                    </a:lnTo>
                    <a:lnTo>
                      <a:pt x="3294" y="281"/>
                    </a:lnTo>
                    <a:lnTo>
                      <a:pt x="3294" y="275"/>
                    </a:lnTo>
                    <a:lnTo>
                      <a:pt x="3300" y="275"/>
                    </a:lnTo>
                    <a:lnTo>
                      <a:pt x="3306" y="269"/>
                    </a:lnTo>
                    <a:lnTo>
                      <a:pt x="3312" y="269"/>
                    </a:lnTo>
                    <a:lnTo>
                      <a:pt x="3312" y="263"/>
                    </a:lnTo>
                    <a:lnTo>
                      <a:pt x="3318" y="263"/>
                    </a:lnTo>
                    <a:lnTo>
                      <a:pt x="3324" y="263"/>
                    </a:lnTo>
                    <a:lnTo>
                      <a:pt x="3324" y="257"/>
                    </a:lnTo>
                    <a:lnTo>
                      <a:pt x="3330" y="257"/>
                    </a:lnTo>
                    <a:lnTo>
                      <a:pt x="3330" y="251"/>
                    </a:lnTo>
                    <a:lnTo>
                      <a:pt x="3336" y="251"/>
                    </a:lnTo>
                    <a:lnTo>
                      <a:pt x="3336" y="245"/>
                    </a:lnTo>
                    <a:lnTo>
                      <a:pt x="3342" y="245"/>
                    </a:lnTo>
                    <a:lnTo>
                      <a:pt x="3348" y="245"/>
                    </a:lnTo>
                    <a:lnTo>
                      <a:pt x="3348" y="239"/>
                    </a:lnTo>
                    <a:lnTo>
                      <a:pt x="3354" y="239"/>
                    </a:lnTo>
                    <a:lnTo>
                      <a:pt x="3354" y="233"/>
                    </a:lnTo>
                    <a:lnTo>
                      <a:pt x="3360" y="233"/>
                    </a:lnTo>
                    <a:lnTo>
                      <a:pt x="3360" y="227"/>
                    </a:lnTo>
                    <a:lnTo>
                      <a:pt x="3366" y="227"/>
                    </a:lnTo>
                    <a:lnTo>
                      <a:pt x="3366" y="221"/>
                    </a:lnTo>
                    <a:lnTo>
                      <a:pt x="3372" y="221"/>
                    </a:lnTo>
                    <a:lnTo>
                      <a:pt x="3372" y="215"/>
                    </a:lnTo>
                    <a:lnTo>
                      <a:pt x="3378" y="215"/>
                    </a:lnTo>
                    <a:lnTo>
                      <a:pt x="3378" y="209"/>
                    </a:lnTo>
                    <a:lnTo>
                      <a:pt x="3384" y="209"/>
                    </a:lnTo>
                    <a:lnTo>
                      <a:pt x="3384" y="203"/>
                    </a:lnTo>
                    <a:lnTo>
                      <a:pt x="3390" y="203"/>
                    </a:lnTo>
                    <a:lnTo>
                      <a:pt x="3390" y="197"/>
                    </a:lnTo>
                    <a:lnTo>
                      <a:pt x="3396" y="197"/>
                    </a:lnTo>
                    <a:lnTo>
                      <a:pt x="3396" y="191"/>
                    </a:lnTo>
                    <a:lnTo>
                      <a:pt x="3402" y="191"/>
                    </a:lnTo>
                    <a:lnTo>
                      <a:pt x="3402" y="185"/>
                    </a:lnTo>
                    <a:lnTo>
                      <a:pt x="3408" y="185"/>
                    </a:lnTo>
                    <a:lnTo>
                      <a:pt x="3408" y="180"/>
                    </a:lnTo>
                    <a:lnTo>
                      <a:pt x="3414" y="180"/>
                    </a:lnTo>
                    <a:lnTo>
                      <a:pt x="3414" y="174"/>
                    </a:lnTo>
                    <a:lnTo>
                      <a:pt x="3420" y="174"/>
                    </a:lnTo>
                    <a:lnTo>
                      <a:pt x="3420" y="168"/>
                    </a:lnTo>
                    <a:lnTo>
                      <a:pt x="3426" y="168"/>
                    </a:lnTo>
                    <a:lnTo>
                      <a:pt x="3426" y="162"/>
                    </a:lnTo>
                    <a:lnTo>
                      <a:pt x="3432" y="162"/>
                    </a:lnTo>
                    <a:lnTo>
                      <a:pt x="3432" y="156"/>
                    </a:lnTo>
                    <a:lnTo>
                      <a:pt x="3438" y="156"/>
                    </a:lnTo>
                    <a:lnTo>
                      <a:pt x="3438" y="150"/>
                    </a:lnTo>
                    <a:lnTo>
                      <a:pt x="3438" y="144"/>
                    </a:lnTo>
                    <a:lnTo>
                      <a:pt x="3444" y="144"/>
                    </a:lnTo>
                    <a:lnTo>
                      <a:pt x="3444" y="138"/>
                    </a:lnTo>
                    <a:lnTo>
                      <a:pt x="3450" y="132"/>
                    </a:lnTo>
                    <a:lnTo>
                      <a:pt x="3450" y="126"/>
                    </a:lnTo>
                    <a:lnTo>
                      <a:pt x="3456" y="120"/>
                    </a:lnTo>
                    <a:lnTo>
                      <a:pt x="3456" y="114"/>
                    </a:lnTo>
                    <a:lnTo>
                      <a:pt x="3462" y="114"/>
                    </a:lnTo>
                    <a:lnTo>
                      <a:pt x="3462" y="108"/>
                    </a:lnTo>
                    <a:lnTo>
                      <a:pt x="3462" y="102"/>
                    </a:lnTo>
                    <a:lnTo>
                      <a:pt x="3468" y="96"/>
                    </a:lnTo>
                    <a:lnTo>
                      <a:pt x="3468" y="90"/>
                    </a:lnTo>
                    <a:lnTo>
                      <a:pt x="3474" y="84"/>
                    </a:lnTo>
                    <a:lnTo>
                      <a:pt x="3474" y="78"/>
                    </a:lnTo>
                    <a:lnTo>
                      <a:pt x="3480" y="72"/>
                    </a:lnTo>
                    <a:lnTo>
                      <a:pt x="3480" y="66"/>
                    </a:lnTo>
                    <a:lnTo>
                      <a:pt x="3485" y="60"/>
                    </a:lnTo>
                    <a:lnTo>
                      <a:pt x="3485" y="54"/>
                    </a:lnTo>
                    <a:lnTo>
                      <a:pt x="3485" y="48"/>
                    </a:lnTo>
                    <a:lnTo>
                      <a:pt x="3491" y="48"/>
                    </a:lnTo>
                    <a:lnTo>
                      <a:pt x="3491" y="42"/>
                    </a:lnTo>
                    <a:lnTo>
                      <a:pt x="3491" y="36"/>
                    </a:lnTo>
                    <a:lnTo>
                      <a:pt x="3497" y="36"/>
                    </a:lnTo>
                    <a:lnTo>
                      <a:pt x="3497" y="30"/>
                    </a:lnTo>
                    <a:lnTo>
                      <a:pt x="3503" y="24"/>
                    </a:lnTo>
                    <a:lnTo>
                      <a:pt x="3503" y="18"/>
                    </a:lnTo>
                    <a:lnTo>
                      <a:pt x="3509" y="12"/>
                    </a:lnTo>
                    <a:lnTo>
                      <a:pt x="3515" y="12"/>
                    </a:lnTo>
                    <a:lnTo>
                      <a:pt x="3515" y="6"/>
                    </a:lnTo>
                    <a:lnTo>
                      <a:pt x="3521" y="6"/>
                    </a:lnTo>
                    <a:lnTo>
                      <a:pt x="3527" y="12"/>
                    </a:lnTo>
                    <a:lnTo>
                      <a:pt x="3527" y="18"/>
                    </a:lnTo>
                    <a:lnTo>
                      <a:pt x="3533" y="18"/>
                    </a:lnTo>
                    <a:lnTo>
                      <a:pt x="3533" y="24"/>
                    </a:lnTo>
                    <a:lnTo>
                      <a:pt x="3539" y="24"/>
                    </a:lnTo>
                    <a:lnTo>
                      <a:pt x="3539" y="30"/>
                    </a:lnTo>
                    <a:lnTo>
                      <a:pt x="3539" y="36"/>
                    </a:lnTo>
                    <a:lnTo>
                      <a:pt x="3545" y="42"/>
                    </a:lnTo>
                    <a:lnTo>
                      <a:pt x="3545" y="48"/>
                    </a:lnTo>
                    <a:lnTo>
                      <a:pt x="3551" y="48"/>
                    </a:lnTo>
                    <a:lnTo>
                      <a:pt x="3551" y="54"/>
                    </a:lnTo>
                    <a:lnTo>
                      <a:pt x="3551" y="60"/>
                    </a:lnTo>
                    <a:lnTo>
                      <a:pt x="3557" y="60"/>
                    </a:lnTo>
                    <a:lnTo>
                      <a:pt x="3557" y="66"/>
                    </a:lnTo>
                    <a:lnTo>
                      <a:pt x="3557" y="72"/>
                    </a:lnTo>
                    <a:lnTo>
                      <a:pt x="3563" y="72"/>
                    </a:lnTo>
                    <a:lnTo>
                      <a:pt x="3563" y="78"/>
                    </a:lnTo>
                    <a:lnTo>
                      <a:pt x="3563" y="84"/>
                    </a:lnTo>
                    <a:lnTo>
                      <a:pt x="3569" y="84"/>
                    </a:lnTo>
                    <a:lnTo>
                      <a:pt x="3569" y="90"/>
                    </a:lnTo>
                    <a:lnTo>
                      <a:pt x="3569" y="96"/>
                    </a:lnTo>
                    <a:lnTo>
                      <a:pt x="3575" y="102"/>
                    </a:lnTo>
                    <a:lnTo>
                      <a:pt x="3575" y="108"/>
                    </a:lnTo>
                    <a:lnTo>
                      <a:pt x="3581" y="108"/>
                    </a:lnTo>
                    <a:lnTo>
                      <a:pt x="3581" y="114"/>
                    </a:lnTo>
                    <a:lnTo>
                      <a:pt x="3581" y="120"/>
                    </a:lnTo>
                    <a:lnTo>
                      <a:pt x="3587" y="126"/>
                    </a:lnTo>
                    <a:lnTo>
                      <a:pt x="3587" y="132"/>
                    </a:lnTo>
                    <a:lnTo>
                      <a:pt x="3593" y="132"/>
                    </a:lnTo>
                    <a:lnTo>
                      <a:pt x="3593" y="138"/>
                    </a:lnTo>
                    <a:lnTo>
                      <a:pt x="3593" y="144"/>
                    </a:lnTo>
                    <a:lnTo>
                      <a:pt x="3599" y="144"/>
                    </a:lnTo>
                    <a:lnTo>
                      <a:pt x="3599" y="150"/>
                    </a:lnTo>
                    <a:lnTo>
                      <a:pt x="3605" y="150"/>
                    </a:lnTo>
                    <a:lnTo>
                      <a:pt x="3605" y="156"/>
                    </a:lnTo>
                    <a:lnTo>
                      <a:pt x="3611" y="156"/>
                    </a:lnTo>
                    <a:lnTo>
                      <a:pt x="3611" y="162"/>
                    </a:lnTo>
                    <a:lnTo>
                      <a:pt x="3617" y="162"/>
                    </a:lnTo>
                    <a:lnTo>
                      <a:pt x="3617" y="168"/>
                    </a:lnTo>
                    <a:lnTo>
                      <a:pt x="3623" y="168"/>
                    </a:lnTo>
                    <a:lnTo>
                      <a:pt x="3623" y="174"/>
                    </a:lnTo>
                    <a:lnTo>
                      <a:pt x="3629" y="174"/>
                    </a:lnTo>
                    <a:lnTo>
                      <a:pt x="3635" y="180"/>
                    </a:lnTo>
                    <a:lnTo>
                      <a:pt x="3641" y="185"/>
                    </a:lnTo>
                    <a:lnTo>
                      <a:pt x="3647" y="191"/>
                    </a:lnTo>
                    <a:lnTo>
                      <a:pt x="3653" y="197"/>
                    </a:lnTo>
                    <a:lnTo>
                      <a:pt x="3659" y="197"/>
                    </a:lnTo>
                    <a:lnTo>
                      <a:pt x="3659" y="203"/>
                    </a:lnTo>
                    <a:lnTo>
                      <a:pt x="3665" y="203"/>
                    </a:lnTo>
                    <a:lnTo>
                      <a:pt x="3665" y="209"/>
                    </a:lnTo>
                    <a:lnTo>
                      <a:pt x="3671" y="209"/>
                    </a:lnTo>
                    <a:lnTo>
                      <a:pt x="3671" y="215"/>
                    </a:lnTo>
                    <a:lnTo>
                      <a:pt x="3676" y="215"/>
                    </a:lnTo>
                    <a:lnTo>
                      <a:pt x="3676" y="221"/>
                    </a:lnTo>
                    <a:lnTo>
                      <a:pt x="3682" y="221"/>
                    </a:lnTo>
                    <a:lnTo>
                      <a:pt x="3682" y="227"/>
                    </a:lnTo>
                    <a:lnTo>
                      <a:pt x="3688" y="227"/>
                    </a:lnTo>
                    <a:lnTo>
                      <a:pt x="3694" y="227"/>
                    </a:lnTo>
                    <a:lnTo>
                      <a:pt x="3694" y="233"/>
                    </a:lnTo>
                    <a:lnTo>
                      <a:pt x="3700" y="233"/>
                    </a:lnTo>
                    <a:lnTo>
                      <a:pt x="3700" y="239"/>
                    </a:lnTo>
                    <a:lnTo>
                      <a:pt x="3706" y="239"/>
                    </a:lnTo>
                    <a:lnTo>
                      <a:pt x="3712" y="239"/>
                    </a:lnTo>
                    <a:lnTo>
                      <a:pt x="3712" y="245"/>
                    </a:lnTo>
                    <a:lnTo>
                      <a:pt x="3718" y="245"/>
                    </a:lnTo>
                    <a:lnTo>
                      <a:pt x="3724" y="251"/>
                    </a:lnTo>
                    <a:lnTo>
                      <a:pt x="3730" y="251"/>
                    </a:lnTo>
                    <a:lnTo>
                      <a:pt x="3730" y="257"/>
                    </a:lnTo>
                    <a:lnTo>
                      <a:pt x="3736" y="257"/>
                    </a:lnTo>
                    <a:lnTo>
                      <a:pt x="3742" y="257"/>
                    </a:lnTo>
                    <a:lnTo>
                      <a:pt x="3748" y="263"/>
                    </a:lnTo>
                    <a:lnTo>
                      <a:pt x="3754" y="263"/>
                    </a:lnTo>
                    <a:lnTo>
                      <a:pt x="3760" y="263"/>
                    </a:lnTo>
                    <a:lnTo>
                      <a:pt x="3760" y="269"/>
                    </a:lnTo>
                    <a:lnTo>
                      <a:pt x="3766" y="269"/>
                    </a:lnTo>
                    <a:lnTo>
                      <a:pt x="3772" y="269"/>
                    </a:lnTo>
                    <a:lnTo>
                      <a:pt x="3778" y="269"/>
                    </a:lnTo>
                    <a:lnTo>
                      <a:pt x="3784" y="269"/>
                    </a:lnTo>
                    <a:lnTo>
                      <a:pt x="3784" y="275"/>
                    </a:lnTo>
                    <a:lnTo>
                      <a:pt x="3790" y="275"/>
                    </a:lnTo>
                    <a:lnTo>
                      <a:pt x="3796" y="275"/>
                    </a:lnTo>
                    <a:lnTo>
                      <a:pt x="3802" y="275"/>
                    </a:lnTo>
                    <a:lnTo>
                      <a:pt x="3808" y="275"/>
                    </a:lnTo>
                    <a:lnTo>
                      <a:pt x="3814" y="275"/>
                    </a:lnTo>
                    <a:lnTo>
                      <a:pt x="3820" y="275"/>
                    </a:lnTo>
                    <a:lnTo>
                      <a:pt x="3826" y="275"/>
                    </a:lnTo>
                    <a:lnTo>
                      <a:pt x="3832" y="275"/>
                    </a:lnTo>
                    <a:lnTo>
                      <a:pt x="3838" y="275"/>
                    </a:lnTo>
                    <a:lnTo>
                      <a:pt x="3844" y="275"/>
                    </a:lnTo>
                    <a:lnTo>
                      <a:pt x="3850" y="275"/>
                    </a:lnTo>
                    <a:lnTo>
                      <a:pt x="3856" y="275"/>
                    </a:lnTo>
                    <a:lnTo>
                      <a:pt x="3862" y="275"/>
                    </a:lnTo>
                    <a:lnTo>
                      <a:pt x="3867" y="275"/>
                    </a:lnTo>
                    <a:lnTo>
                      <a:pt x="3873" y="275"/>
                    </a:lnTo>
                    <a:lnTo>
                      <a:pt x="3879" y="275"/>
                    </a:lnTo>
                    <a:lnTo>
                      <a:pt x="3885" y="275"/>
                    </a:lnTo>
                    <a:lnTo>
                      <a:pt x="3891" y="275"/>
                    </a:lnTo>
                    <a:lnTo>
                      <a:pt x="3897" y="275"/>
                    </a:lnTo>
                    <a:lnTo>
                      <a:pt x="3903" y="275"/>
                    </a:lnTo>
                    <a:lnTo>
                      <a:pt x="3909" y="275"/>
                    </a:lnTo>
                    <a:lnTo>
                      <a:pt x="3915" y="275"/>
                    </a:lnTo>
                    <a:lnTo>
                      <a:pt x="3921" y="275"/>
                    </a:lnTo>
                    <a:lnTo>
                      <a:pt x="3927" y="275"/>
                    </a:lnTo>
                    <a:lnTo>
                      <a:pt x="3933" y="275"/>
                    </a:lnTo>
                    <a:lnTo>
                      <a:pt x="3939" y="275"/>
                    </a:lnTo>
                    <a:lnTo>
                      <a:pt x="3945" y="275"/>
                    </a:lnTo>
                    <a:lnTo>
                      <a:pt x="3951" y="275"/>
                    </a:lnTo>
                    <a:lnTo>
                      <a:pt x="3957" y="275"/>
                    </a:lnTo>
                    <a:lnTo>
                      <a:pt x="3963" y="275"/>
                    </a:lnTo>
                    <a:lnTo>
                      <a:pt x="3969" y="275"/>
                    </a:lnTo>
                    <a:lnTo>
                      <a:pt x="3975" y="275"/>
                    </a:lnTo>
                    <a:lnTo>
                      <a:pt x="3981" y="275"/>
                    </a:lnTo>
                    <a:lnTo>
                      <a:pt x="3987" y="275"/>
                    </a:lnTo>
                    <a:lnTo>
                      <a:pt x="3993" y="275"/>
                    </a:lnTo>
                    <a:lnTo>
                      <a:pt x="3999" y="275"/>
                    </a:lnTo>
                    <a:lnTo>
                      <a:pt x="4005" y="275"/>
                    </a:lnTo>
                    <a:lnTo>
                      <a:pt x="4011" y="275"/>
                    </a:lnTo>
                    <a:lnTo>
                      <a:pt x="4017" y="275"/>
                    </a:lnTo>
                    <a:lnTo>
                      <a:pt x="4023" y="275"/>
                    </a:lnTo>
                    <a:lnTo>
                      <a:pt x="4029" y="275"/>
                    </a:lnTo>
                    <a:lnTo>
                      <a:pt x="4035" y="275"/>
                    </a:lnTo>
                    <a:lnTo>
                      <a:pt x="4041" y="275"/>
                    </a:lnTo>
                    <a:lnTo>
                      <a:pt x="4047" y="275"/>
                    </a:lnTo>
                    <a:lnTo>
                      <a:pt x="4053" y="275"/>
                    </a:lnTo>
                    <a:lnTo>
                      <a:pt x="4058" y="275"/>
                    </a:lnTo>
                    <a:lnTo>
                      <a:pt x="4064" y="275"/>
                    </a:lnTo>
                    <a:lnTo>
                      <a:pt x="4070" y="275"/>
                    </a:lnTo>
                    <a:lnTo>
                      <a:pt x="4076" y="275"/>
                    </a:lnTo>
                    <a:lnTo>
                      <a:pt x="4082" y="275"/>
                    </a:lnTo>
                    <a:lnTo>
                      <a:pt x="4088" y="275"/>
                    </a:lnTo>
                    <a:lnTo>
                      <a:pt x="4094" y="275"/>
                    </a:lnTo>
                    <a:lnTo>
                      <a:pt x="4100" y="275"/>
                    </a:lnTo>
                    <a:lnTo>
                      <a:pt x="4106" y="275"/>
                    </a:lnTo>
                    <a:lnTo>
                      <a:pt x="4112" y="275"/>
                    </a:lnTo>
                    <a:lnTo>
                      <a:pt x="4118" y="275"/>
                    </a:lnTo>
                    <a:lnTo>
                      <a:pt x="4124" y="275"/>
                    </a:lnTo>
                    <a:lnTo>
                      <a:pt x="4130" y="275"/>
                    </a:lnTo>
                    <a:lnTo>
                      <a:pt x="4136" y="275"/>
                    </a:lnTo>
                    <a:lnTo>
                      <a:pt x="4142" y="275"/>
                    </a:lnTo>
                    <a:lnTo>
                      <a:pt x="4148" y="275"/>
                    </a:lnTo>
                    <a:lnTo>
                      <a:pt x="4154" y="275"/>
                    </a:lnTo>
                    <a:lnTo>
                      <a:pt x="4160" y="275"/>
                    </a:lnTo>
                    <a:lnTo>
                      <a:pt x="4166" y="275"/>
                    </a:lnTo>
                    <a:lnTo>
                      <a:pt x="4172" y="275"/>
                    </a:lnTo>
                    <a:lnTo>
                      <a:pt x="4178" y="275"/>
                    </a:lnTo>
                    <a:lnTo>
                      <a:pt x="4184" y="275"/>
                    </a:lnTo>
                    <a:lnTo>
                      <a:pt x="4190" y="275"/>
                    </a:lnTo>
                    <a:lnTo>
                      <a:pt x="4196" y="275"/>
                    </a:lnTo>
                    <a:lnTo>
                      <a:pt x="4202" y="275"/>
                    </a:lnTo>
                    <a:lnTo>
                      <a:pt x="4208" y="275"/>
                    </a:lnTo>
                    <a:lnTo>
                      <a:pt x="4214" y="275"/>
                    </a:lnTo>
                    <a:lnTo>
                      <a:pt x="4220" y="275"/>
                    </a:lnTo>
                    <a:lnTo>
                      <a:pt x="4226" y="275"/>
                    </a:lnTo>
                    <a:lnTo>
                      <a:pt x="4232" y="275"/>
                    </a:lnTo>
                    <a:lnTo>
                      <a:pt x="4238" y="275"/>
                    </a:lnTo>
                    <a:lnTo>
                      <a:pt x="4244" y="275"/>
                    </a:lnTo>
                    <a:lnTo>
                      <a:pt x="4249" y="275"/>
                    </a:lnTo>
                    <a:lnTo>
                      <a:pt x="4255" y="275"/>
                    </a:lnTo>
                    <a:lnTo>
                      <a:pt x="4261" y="275"/>
                    </a:lnTo>
                    <a:lnTo>
                      <a:pt x="4267" y="275"/>
                    </a:lnTo>
                    <a:lnTo>
                      <a:pt x="4273" y="275"/>
                    </a:lnTo>
                    <a:lnTo>
                      <a:pt x="4279" y="275"/>
                    </a:lnTo>
                    <a:lnTo>
                      <a:pt x="4285" y="275"/>
                    </a:lnTo>
                    <a:lnTo>
                      <a:pt x="4291" y="275"/>
                    </a:lnTo>
                    <a:lnTo>
                      <a:pt x="4297" y="275"/>
                    </a:lnTo>
                    <a:lnTo>
                      <a:pt x="4303" y="275"/>
                    </a:lnTo>
                    <a:lnTo>
                      <a:pt x="4309" y="275"/>
                    </a:lnTo>
                    <a:lnTo>
                      <a:pt x="4315" y="275"/>
                    </a:lnTo>
                    <a:lnTo>
                      <a:pt x="4321" y="275"/>
                    </a:lnTo>
                    <a:lnTo>
                      <a:pt x="4327" y="275"/>
                    </a:lnTo>
                    <a:lnTo>
                      <a:pt x="4333" y="275"/>
                    </a:lnTo>
                    <a:lnTo>
                      <a:pt x="4339" y="275"/>
                    </a:lnTo>
                    <a:lnTo>
                      <a:pt x="4345" y="275"/>
                    </a:lnTo>
                    <a:lnTo>
                      <a:pt x="4351" y="275"/>
                    </a:lnTo>
                    <a:lnTo>
                      <a:pt x="4357" y="275"/>
                    </a:lnTo>
                    <a:lnTo>
                      <a:pt x="4363" y="275"/>
                    </a:lnTo>
                    <a:lnTo>
                      <a:pt x="4369" y="275"/>
                    </a:lnTo>
                    <a:lnTo>
                      <a:pt x="4375" y="275"/>
                    </a:lnTo>
                    <a:lnTo>
                      <a:pt x="4381" y="275"/>
                    </a:lnTo>
                    <a:lnTo>
                      <a:pt x="4387" y="275"/>
                    </a:lnTo>
                    <a:lnTo>
                      <a:pt x="4393" y="275"/>
                    </a:lnTo>
                    <a:lnTo>
                      <a:pt x="4399" y="275"/>
                    </a:lnTo>
                    <a:lnTo>
                      <a:pt x="4405" y="275"/>
                    </a:lnTo>
                    <a:lnTo>
                      <a:pt x="4411" y="275"/>
                    </a:lnTo>
                    <a:lnTo>
                      <a:pt x="4417" y="275"/>
                    </a:lnTo>
                    <a:lnTo>
                      <a:pt x="4423" y="275"/>
                    </a:lnTo>
                    <a:lnTo>
                      <a:pt x="4429" y="275"/>
                    </a:lnTo>
                    <a:lnTo>
                      <a:pt x="4435" y="275"/>
                    </a:lnTo>
                    <a:lnTo>
                      <a:pt x="4440" y="275"/>
                    </a:lnTo>
                    <a:lnTo>
                      <a:pt x="4446" y="275"/>
                    </a:lnTo>
                    <a:lnTo>
                      <a:pt x="4452" y="275"/>
                    </a:lnTo>
                    <a:lnTo>
                      <a:pt x="4458" y="275"/>
                    </a:lnTo>
                    <a:lnTo>
                      <a:pt x="4464" y="275"/>
                    </a:lnTo>
                    <a:lnTo>
                      <a:pt x="4470" y="275"/>
                    </a:lnTo>
                    <a:lnTo>
                      <a:pt x="4476" y="275"/>
                    </a:lnTo>
                    <a:lnTo>
                      <a:pt x="4482" y="275"/>
                    </a:lnTo>
                    <a:lnTo>
                      <a:pt x="4488" y="275"/>
                    </a:lnTo>
                    <a:lnTo>
                      <a:pt x="4494" y="275"/>
                    </a:lnTo>
                    <a:lnTo>
                      <a:pt x="4500" y="275"/>
                    </a:lnTo>
                    <a:lnTo>
                      <a:pt x="4506" y="275"/>
                    </a:lnTo>
                    <a:lnTo>
                      <a:pt x="4512" y="275"/>
                    </a:lnTo>
                    <a:lnTo>
                      <a:pt x="4518" y="275"/>
                    </a:lnTo>
                    <a:lnTo>
                      <a:pt x="4524" y="275"/>
                    </a:lnTo>
                    <a:lnTo>
                      <a:pt x="4530" y="275"/>
                    </a:lnTo>
                    <a:lnTo>
                      <a:pt x="4536" y="275"/>
                    </a:lnTo>
                    <a:lnTo>
                      <a:pt x="4542" y="275"/>
                    </a:lnTo>
                    <a:lnTo>
                      <a:pt x="4548" y="275"/>
                    </a:lnTo>
                    <a:lnTo>
                      <a:pt x="4554" y="275"/>
                    </a:lnTo>
                    <a:lnTo>
                      <a:pt x="4560" y="275"/>
                    </a:lnTo>
                    <a:lnTo>
                      <a:pt x="4566" y="275"/>
                    </a:lnTo>
                    <a:lnTo>
                      <a:pt x="4572" y="275"/>
                    </a:lnTo>
                    <a:lnTo>
                      <a:pt x="4578" y="275"/>
                    </a:lnTo>
                    <a:lnTo>
                      <a:pt x="4584" y="275"/>
                    </a:lnTo>
                    <a:lnTo>
                      <a:pt x="4590" y="275"/>
                    </a:lnTo>
                    <a:lnTo>
                      <a:pt x="4596" y="275"/>
                    </a:lnTo>
                    <a:lnTo>
                      <a:pt x="4602" y="275"/>
                    </a:lnTo>
                    <a:lnTo>
                      <a:pt x="4608" y="275"/>
                    </a:lnTo>
                    <a:lnTo>
                      <a:pt x="4614" y="275"/>
                    </a:lnTo>
                    <a:lnTo>
                      <a:pt x="4620" y="275"/>
                    </a:lnTo>
                    <a:lnTo>
                      <a:pt x="4626" y="275"/>
                    </a:lnTo>
                    <a:lnTo>
                      <a:pt x="4632" y="275"/>
                    </a:lnTo>
                    <a:lnTo>
                      <a:pt x="4637" y="275"/>
                    </a:lnTo>
                    <a:lnTo>
                      <a:pt x="4643" y="275"/>
                    </a:lnTo>
                    <a:lnTo>
                      <a:pt x="4649" y="275"/>
                    </a:lnTo>
                    <a:lnTo>
                      <a:pt x="4655" y="275"/>
                    </a:lnTo>
                    <a:lnTo>
                      <a:pt x="4661" y="275"/>
                    </a:lnTo>
                    <a:lnTo>
                      <a:pt x="4667" y="275"/>
                    </a:lnTo>
                    <a:lnTo>
                      <a:pt x="4673" y="275"/>
                    </a:lnTo>
                    <a:lnTo>
                      <a:pt x="4679" y="275"/>
                    </a:lnTo>
                    <a:lnTo>
                      <a:pt x="4685" y="275"/>
                    </a:lnTo>
                    <a:lnTo>
                      <a:pt x="4691" y="275"/>
                    </a:lnTo>
                    <a:lnTo>
                      <a:pt x="4697" y="275"/>
                    </a:lnTo>
                    <a:lnTo>
                      <a:pt x="4703" y="275"/>
                    </a:lnTo>
                    <a:lnTo>
                      <a:pt x="4709" y="275"/>
                    </a:lnTo>
                    <a:lnTo>
                      <a:pt x="4715" y="275"/>
                    </a:lnTo>
                    <a:lnTo>
                      <a:pt x="4721" y="275"/>
                    </a:lnTo>
                    <a:lnTo>
                      <a:pt x="4727" y="275"/>
                    </a:lnTo>
                    <a:lnTo>
                      <a:pt x="4733" y="275"/>
                    </a:lnTo>
                    <a:lnTo>
                      <a:pt x="4739" y="275"/>
                    </a:lnTo>
                    <a:lnTo>
                      <a:pt x="4745" y="275"/>
                    </a:lnTo>
                    <a:lnTo>
                      <a:pt x="4751" y="275"/>
                    </a:lnTo>
                    <a:lnTo>
                      <a:pt x="4757" y="275"/>
                    </a:lnTo>
                    <a:lnTo>
                      <a:pt x="4763" y="275"/>
                    </a:lnTo>
                    <a:lnTo>
                      <a:pt x="4769" y="275"/>
                    </a:lnTo>
                    <a:lnTo>
                      <a:pt x="4775" y="275"/>
                    </a:lnTo>
                    <a:lnTo>
                      <a:pt x="4781" y="275"/>
                    </a:lnTo>
                    <a:lnTo>
                      <a:pt x="4787" y="275"/>
                    </a:lnTo>
                    <a:lnTo>
                      <a:pt x="4793" y="275"/>
                    </a:lnTo>
                    <a:lnTo>
                      <a:pt x="4799" y="275"/>
                    </a:lnTo>
                    <a:lnTo>
                      <a:pt x="4805" y="275"/>
                    </a:lnTo>
                    <a:lnTo>
                      <a:pt x="4811" y="275"/>
                    </a:lnTo>
                    <a:lnTo>
                      <a:pt x="4817" y="275"/>
                    </a:lnTo>
                    <a:lnTo>
                      <a:pt x="4823" y="275"/>
                    </a:lnTo>
                    <a:lnTo>
                      <a:pt x="4828" y="275"/>
                    </a:lnTo>
                    <a:lnTo>
                      <a:pt x="4834" y="275"/>
                    </a:lnTo>
                    <a:lnTo>
                      <a:pt x="4840" y="275"/>
                    </a:lnTo>
                    <a:lnTo>
                      <a:pt x="4846" y="275"/>
                    </a:lnTo>
                    <a:lnTo>
                      <a:pt x="4852" y="275"/>
                    </a:lnTo>
                    <a:lnTo>
                      <a:pt x="4858" y="275"/>
                    </a:lnTo>
                    <a:lnTo>
                      <a:pt x="4864" y="275"/>
                    </a:lnTo>
                    <a:lnTo>
                      <a:pt x="4870" y="275"/>
                    </a:lnTo>
                    <a:lnTo>
                      <a:pt x="4876" y="275"/>
                    </a:lnTo>
                    <a:lnTo>
                      <a:pt x="4882" y="275"/>
                    </a:lnTo>
                    <a:lnTo>
                      <a:pt x="4888" y="275"/>
                    </a:lnTo>
                    <a:lnTo>
                      <a:pt x="4894" y="275"/>
                    </a:lnTo>
                    <a:lnTo>
                      <a:pt x="4900" y="275"/>
                    </a:lnTo>
                    <a:lnTo>
                      <a:pt x="4906" y="275"/>
                    </a:lnTo>
                    <a:lnTo>
                      <a:pt x="4912" y="275"/>
                    </a:lnTo>
                    <a:lnTo>
                      <a:pt x="4918" y="275"/>
                    </a:lnTo>
                    <a:lnTo>
                      <a:pt x="4924" y="275"/>
                    </a:lnTo>
                    <a:lnTo>
                      <a:pt x="4930" y="275"/>
                    </a:lnTo>
                    <a:lnTo>
                      <a:pt x="4936" y="275"/>
                    </a:lnTo>
                    <a:lnTo>
                      <a:pt x="4942" y="275"/>
                    </a:lnTo>
                    <a:lnTo>
                      <a:pt x="4948" y="275"/>
                    </a:lnTo>
                    <a:lnTo>
                      <a:pt x="4954" y="275"/>
                    </a:lnTo>
                    <a:lnTo>
                      <a:pt x="4960" y="275"/>
                    </a:lnTo>
                    <a:lnTo>
                      <a:pt x="4966" y="275"/>
                    </a:lnTo>
                    <a:lnTo>
                      <a:pt x="4972" y="275"/>
                    </a:lnTo>
                    <a:lnTo>
                      <a:pt x="4978" y="275"/>
                    </a:lnTo>
                    <a:lnTo>
                      <a:pt x="4984" y="275"/>
                    </a:lnTo>
                    <a:lnTo>
                      <a:pt x="4990" y="275"/>
                    </a:lnTo>
                    <a:lnTo>
                      <a:pt x="4996" y="275"/>
                    </a:lnTo>
                    <a:lnTo>
                      <a:pt x="5002" y="275"/>
                    </a:lnTo>
                    <a:lnTo>
                      <a:pt x="5008" y="275"/>
                    </a:lnTo>
                    <a:lnTo>
                      <a:pt x="5014" y="275"/>
                    </a:lnTo>
                    <a:lnTo>
                      <a:pt x="5019" y="275"/>
                    </a:lnTo>
                    <a:lnTo>
                      <a:pt x="5025" y="275"/>
                    </a:lnTo>
                    <a:lnTo>
                      <a:pt x="5031" y="275"/>
                    </a:lnTo>
                    <a:lnTo>
                      <a:pt x="5037" y="275"/>
                    </a:lnTo>
                    <a:lnTo>
                      <a:pt x="5043" y="275"/>
                    </a:lnTo>
                    <a:lnTo>
                      <a:pt x="5049" y="275"/>
                    </a:lnTo>
                    <a:lnTo>
                      <a:pt x="5055" y="275"/>
                    </a:lnTo>
                    <a:lnTo>
                      <a:pt x="5061" y="275"/>
                    </a:lnTo>
                    <a:lnTo>
                      <a:pt x="5067" y="275"/>
                    </a:lnTo>
                    <a:lnTo>
                      <a:pt x="5073" y="275"/>
                    </a:lnTo>
                    <a:lnTo>
                      <a:pt x="5079" y="275"/>
                    </a:lnTo>
                    <a:lnTo>
                      <a:pt x="5085" y="275"/>
                    </a:lnTo>
                    <a:lnTo>
                      <a:pt x="5091" y="275"/>
                    </a:lnTo>
                    <a:lnTo>
                      <a:pt x="5097" y="275"/>
                    </a:lnTo>
                    <a:lnTo>
                      <a:pt x="5103" y="275"/>
                    </a:lnTo>
                    <a:lnTo>
                      <a:pt x="5109" y="275"/>
                    </a:lnTo>
                    <a:lnTo>
                      <a:pt x="5115" y="275"/>
                    </a:lnTo>
                    <a:lnTo>
                      <a:pt x="5121" y="275"/>
                    </a:lnTo>
                    <a:lnTo>
                      <a:pt x="5127" y="275"/>
                    </a:lnTo>
                    <a:lnTo>
                      <a:pt x="5133" y="275"/>
                    </a:lnTo>
                    <a:lnTo>
                      <a:pt x="5139" y="275"/>
                    </a:lnTo>
                    <a:lnTo>
                      <a:pt x="5145" y="275"/>
                    </a:lnTo>
                    <a:lnTo>
                      <a:pt x="5151" y="275"/>
                    </a:lnTo>
                    <a:lnTo>
                      <a:pt x="5157" y="275"/>
                    </a:lnTo>
                    <a:lnTo>
                      <a:pt x="5163" y="275"/>
                    </a:lnTo>
                    <a:lnTo>
                      <a:pt x="5169" y="275"/>
                    </a:lnTo>
                    <a:lnTo>
                      <a:pt x="5175" y="275"/>
                    </a:lnTo>
                    <a:lnTo>
                      <a:pt x="5181" y="275"/>
                    </a:lnTo>
                    <a:lnTo>
                      <a:pt x="5187" y="275"/>
                    </a:lnTo>
                    <a:lnTo>
                      <a:pt x="5193" y="275"/>
                    </a:lnTo>
                    <a:lnTo>
                      <a:pt x="5199" y="275"/>
                    </a:lnTo>
                    <a:lnTo>
                      <a:pt x="5205" y="275"/>
                    </a:lnTo>
                    <a:lnTo>
                      <a:pt x="5210" y="275"/>
                    </a:lnTo>
                    <a:lnTo>
                      <a:pt x="5216" y="275"/>
                    </a:lnTo>
                    <a:lnTo>
                      <a:pt x="5222" y="275"/>
                    </a:lnTo>
                    <a:lnTo>
                      <a:pt x="5228" y="275"/>
                    </a:lnTo>
                    <a:lnTo>
                      <a:pt x="5234" y="275"/>
                    </a:lnTo>
                    <a:lnTo>
                      <a:pt x="5240" y="275"/>
                    </a:lnTo>
                    <a:lnTo>
                      <a:pt x="5246" y="275"/>
                    </a:lnTo>
                    <a:lnTo>
                      <a:pt x="5252" y="275"/>
                    </a:lnTo>
                    <a:lnTo>
                      <a:pt x="5258" y="275"/>
                    </a:lnTo>
                    <a:lnTo>
                      <a:pt x="5264" y="275"/>
                    </a:lnTo>
                    <a:lnTo>
                      <a:pt x="5270" y="275"/>
                    </a:lnTo>
                    <a:lnTo>
                      <a:pt x="5276" y="275"/>
                    </a:lnTo>
                    <a:lnTo>
                      <a:pt x="5282" y="275"/>
                    </a:lnTo>
                    <a:lnTo>
                      <a:pt x="5288" y="275"/>
                    </a:lnTo>
                    <a:lnTo>
                      <a:pt x="5294" y="275"/>
                    </a:lnTo>
                    <a:lnTo>
                      <a:pt x="5300" y="275"/>
                    </a:lnTo>
                    <a:lnTo>
                      <a:pt x="5306" y="275"/>
                    </a:lnTo>
                    <a:lnTo>
                      <a:pt x="5312" y="275"/>
                    </a:lnTo>
                    <a:lnTo>
                      <a:pt x="5318" y="275"/>
                    </a:lnTo>
                    <a:lnTo>
                      <a:pt x="5324" y="275"/>
                    </a:lnTo>
                    <a:lnTo>
                      <a:pt x="5330" y="275"/>
                    </a:lnTo>
                    <a:lnTo>
                      <a:pt x="5336" y="275"/>
                    </a:lnTo>
                    <a:lnTo>
                      <a:pt x="5342" y="275"/>
                    </a:lnTo>
                    <a:lnTo>
                      <a:pt x="5348" y="275"/>
                    </a:lnTo>
                    <a:lnTo>
                      <a:pt x="5354" y="275"/>
                    </a:lnTo>
                    <a:lnTo>
                      <a:pt x="5360" y="275"/>
                    </a:lnTo>
                    <a:lnTo>
                      <a:pt x="5366" y="275"/>
                    </a:lnTo>
                    <a:lnTo>
                      <a:pt x="5372" y="275"/>
                    </a:lnTo>
                    <a:lnTo>
                      <a:pt x="5378" y="275"/>
                    </a:lnTo>
                    <a:lnTo>
                      <a:pt x="5384" y="275"/>
                    </a:lnTo>
                    <a:lnTo>
                      <a:pt x="5390" y="275"/>
                    </a:lnTo>
                    <a:lnTo>
                      <a:pt x="5396" y="275"/>
                    </a:lnTo>
                    <a:lnTo>
                      <a:pt x="5401" y="275"/>
                    </a:lnTo>
                    <a:lnTo>
                      <a:pt x="5407" y="275"/>
                    </a:lnTo>
                    <a:lnTo>
                      <a:pt x="5413" y="275"/>
                    </a:lnTo>
                    <a:lnTo>
                      <a:pt x="5419" y="275"/>
                    </a:lnTo>
                    <a:lnTo>
                      <a:pt x="5425" y="275"/>
                    </a:lnTo>
                    <a:lnTo>
                      <a:pt x="5431" y="275"/>
                    </a:lnTo>
                    <a:lnTo>
                      <a:pt x="5437" y="275"/>
                    </a:lnTo>
                    <a:lnTo>
                      <a:pt x="5443" y="275"/>
                    </a:lnTo>
                    <a:lnTo>
                      <a:pt x="5449" y="275"/>
                    </a:lnTo>
                    <a:lnTo>
                      <a:pt x="5455" y="275"/>
                    </a:lnTo>
                    <a:lnTo>
                      <a:pt x="5461" y="275"/>
                    </a:lnTo>
                    <a:lnTo>
                      <a:pt x="5467" y="275"/>
                    </a:lnTo>
                    <a:lnTo>
                      <a:pt x="5473" y="275"/>
                    </a:lnTo>
                    <a:lnTo>
                      <a:pt x="5479" y="275"/>
                    </a:lnTo>
                    <a:lnTo>
                      <a:pt x="5485" y="275"/>
                    </a:lnTo>
                    <a:lnTo>
                      <a:pt x="5491" y="275"/>
                    </a:lnTo>
                    <a:lnTo>
                      <a:pt x="5497" y="275"/>
                    </a:lnTo>
                    <a:lnTo>
                      <a:pt x="5503" y="275"/>
                    </a:lnTo>
                    <a:lnTo>
                      <a:pt x="5509" y="275"/>
                    </a:lnTo>
                    <a:lnTo>
                      <a:pt x="5515" y="275"/>
                    </a:lnTo>
                    <a:lnTo>
                      <a:pt x="5521" y="275"/>
                    </a:lnTo>
                    <a:lnTo>
                      <a:pt x="5527" y="275"/>
                    </a:lnTo>
                    <a:lnTo>
                      <a:pt x="5533" y="275"/>
                    </a:lnTo>
                    <a:lnTo>
                      <a:pt x="5539" y="275"/>
                    </a:lnTo>
                    <a:lnTo>
                      <a:pt x="5545" y="275"/>
                    </a:lnTo>
                    <a:lnTo>
                      <a:pt x="5551" y="275"/>
                    </a:lnTo>
                    <a:lnTo>
                      <a:pt x="5557" y="275"/>
                    </a:lnTo>
                    <a:lnTo>
                      <a:pt x="5563" y="275"/>
                    </a:lnTo>
                    <a:lnTo>
                      <a:pt x="5569" y="275"/>
                    </a:lnTo>
                    <a:lnTo>
                      <a:pt x="5575" y="275"/>
                    </a:lnTo>
                    <a:lnTo>
                      <a:pt x="5581" y="275"/>
                    </a:lnTo>
                    <a:lnTo>
                      <a:pt x="5587" y="275"/>
                    </a:lnTo>
                    <a:lnTo>
                      <a:pt x="5592" y="275"/>
                    </a:lnTo>
                    <a:lnTo>
                      <a:pt x="5598" y="275"/>
                    </a:lnTo>
                    <a:lnTo>
                      <a:pt x="5604" y="275"/>
                    </a:lnTo>
                    <a:lnTo>
                      <a:pt x="5610" y="275"/>
                    </a:lnTo>
                  </a:path>
                </a:pathLst>
              </a:custGeom>
              <a:noFill/>
              <a:ln w="1270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72" name="Freeform 157">
                <a:extLst>
                  <a:ext uri="{FF2B5EF4-FFF2-40B4-BE49-F238E27FC236}">
                    <a16:creationId xmlns:a16="http://schemas.microsoft.com/office/drawing/2014/main" id="{8E8151A5-F6EE-55EF-AA3A-2B9F9EABBEFD}"/>
                  </a:ext>
                </a:extLst>
              </p:cNvPr>
              <p:cNvSpPr>
                <a:spLocks/>
              </p:cNvSpPr>
              <p:nvPr/>
            </p:nvSpPr>
            <p:spPr bwMode="auto">
              <a:xfrm>
                <a:off x="85" y="3310"/>
                <a:ext cx="5610" cy="78"/>
              </a:xfrm>
              <a:custGeom>
                <a:avLst/>
                <a:gdLst>
                  <a:gd name="T0" fmla="*/ 83 w 5610"/>
                  <a:gd name="T1" fmla="*/ 18 h 78"/>
                  <a:gd name="T2" fmla="*/ 173 w 5610"/>
                  <a:gd name="T3" fmla="*/ 42 h 78"/>
                  <a:gd name="T4" fmla="*/ 262 w 5610"/>
                  <a:gd name="T5" fmla="*/ 72 h 78"/>
                  <a:gd name="T6" fmla="*/ 352 w 5610"/>
                  <a:gd name="T7" fmla="*/ 72 h 78"/>
                  <a:gd name="T8" fmla="*/ 441 w 5610"/>
                  <a:gd name="T9" fmla="*/ 54 h 78"/>
                  <a:gd name="T10" fmla="*/ 531 w 5610"/>
                  <a:gd name="T11" fmla="*/ 24 h 78"/>
                  <a:gd name="T12" fmla="*/ 620 w 5610"/>
                  <a:gd name="T13" fmla="*/ 0 h 78"/>
                  <a:gd name="T14" fmla="*/ 704 w 5610"/>
                  <a:gd name="T15" fmla="*/ 0 h 78"/>
                  <a:gd name="T16" fmla="*/ 793 w 5610"/>
                  <a:gd name="T17" fmla="*/ 0 h 78"/>
                  <a:gd name="T18" fmla="*/ 883 w 5610"/>
                  <a:gd name="T19" fmla="*/ 0 h 78"/>
                  <a:gd name="T20" fmla="*/ 973 w 5610"/>
                  <a:gd name="T21" fmla="*/ 0 h 78"/>
                  <a:gd name="T22" fmla="*/ 1062 w 5610"/>
                  <a:gd name="T23" fmla="*/ 0 h 78"/>
                  <a:gd name="T24" fmla="*/ 1152 w 5610"/>
                  <a:gd name="T25" fmla="*/ 0 h 78"/>
                  <a:gd name="T26" fmla="*/ 1241 w 5610"/>
                  <a:gd name="T27" fmla="*/ 0 h 78"/>
                  <a:gd name="T28" fmla="*/ 1331 w 5610"/>
                  <a:gd name="T29" fmla="*/ 0 h 78"/>
                  <a:gd name="T30" fmla="*/ 1414 w 5610"/>
                  <a:gd name="T31" fmla="*/ 0 h 78"/>
                  <a:gd name="T32" fmla="*/ 1504 w 5610"/>
                  <a:gd name="T33" fmla="*/ 0 h 78"/>
                  <a:gd name="T34" fmla="*/ 1593 w 5610"/>
                  <a:gd name="T35" fmla="*/ 0 h 78"/>
                  <a:gd name="T36" fmla="*/ 1683 w 5610"/>
                  <a:gd name="T37" fmla="*/ 0 h 78"/>
                  <a:gd name="T38" fmla="*/ 1772 w 5610"/>
                  <a:gd name="T39" fmla="*/ 0 h 78"/>
                  <a:gd name="T40" fmla="*/ 1862 w 5610"/>
                  <a:gd name="T41" fmla="*/ 0 h 78"/>
                  <a:gd name="T42" fmla="*/ 1945 w 5610"/>
                  <a:gd name="T43" fmla="*/ 0 h 78"/>
                  <a:gd name="T44" fmla="*/ 2035 w 5610"/>
                  <a:gd name="T45" fmla="*/ 0 h 78"/>
                  <a:gd name="T46" fmla="*/ 2125 w 5610"/>
                  <a:gd name="T47" fmla="*/ 0 h 78"/>
                  <a:gd name="T48" fmla="*/ 2214 w 5610"/>
                  <a:gd name="T49" fmla="*/ 0 h 78"/>
                  <a:gd name="T50" fmla="*/ 2304 w 5610"/>
                  <a:gd name="T51" fmla="*/ 0 h 78"/>
                  <a:gd name="T52" fmla="*/ 2393 w 5610"/>
                  <a:gd name="T53" fmla="*/ 0 h 78"/>
                  <a:gd name="T54" fmla="*/ 2483 w 5610"/>
                  <a:gd name="T55" fmla="*/ 0 h 78"/>
                  <a:gd name="T56" fmla="*/ 2572 w 5610"/>
                  <a:gd name="T57" fmla="*/ 0 h 78"/>
                  <a:gd name="T58" fmla="*/ 2662 w 5610"/>
                  <a:gd name="T59" fmla="*/ 0 h 78"/>
                  <a:gd name="T60" fmla="*/ 2745 w 5610"/>
                  <a:gd name="T61" fmla="*/ 0 h 78"/>
                  <a:gd name="T62" fmla="*/ 2835 w 5610"/>
                  <a:gd name="T63" fmla="*/ 0 h 78"/>
                  <a:gd name="T64" fmla="*/ 2924 w 5610"/>
                  <a:gd name="T65" fmla="*/ 0 h 78"/>
                  <a:gd name="T66" fmla="*/ 3014 w 5610"/>
                  <a:gd name="T67" fmla="*/ 0 h 78"/>
                  <a:gd name="T68" fmla="*/ 3103 w 5610"/>
                  <a:gd name="T69" fmla="*/ 0 h 78"/>
                  <a:gd name="T70" fmla="*/ 3193 w 5610"/>
                  <a:gd name="T71" fmla="*/ 0 h 78"/>
                  <a:gd name="T72" fmla="*/ 3283 w 5610"/>
                  <a:gd name="T73" fmla="*/ 0 h 78"/>
                  <a:gd name="T74" fmla="*/ 3366 w 5610"/>
                  <a:gd name="T75" fmla="*/ 0 h 78"/>
                  <a:gd name="T76" fmla="*/ 3456 w 5610"/>
                  <a:gd name="T77" fmla="*/ 0 h 78"/>
                  <a:gd name="T78" fmla="*/ 3545 w 5610"/>
                  <a:gd name="T79" fmla="*/ 0 h 78"/>
                  <a:gd name="T80" fmla="*/ 3635 w 5610"/>
                  <a:gd name="T81" fmla="*/ 0 h 78"/>
                  <a:gd name="T82" fmla="*/ 3724 w 5610"/>
                  <a:gd name="T83" fmla="*/ 0 h 78"/>
                  <a:gd name="T84" fmla="*/ 3814 w 5610"/>
                  <a:gd name="T85" fmla="*/ 0 h 78"/>
                  <a:gd name="T86" fmla="*/ 3903 w 5610"/>
                  <a:gd name="T87" fmla="*/ 0 h 78"/>
                  <a:gd name="T88" fmla="*/ 3993 w 5610"/>
                  <a:gd name="T89" fmla="*/ 0 h 78"/>
                  <a:gd name="T90" fmla="*/ 4076 w 5610"/>
                  <a:gd name="T91" fmla="*/ 0 h 78"/>
                  <a:gd name="T92" fmla="*/ 4166 w 5610"/>
                  <a:gd name="T93" fmla="*/ 0 h 78"/>
                  <a:gd name="T94" fmla="*/ 4255 w 5610"/>
                  <a:gd name="T95" fmla="*/ 0 h 78"/>
                  <a:gd name="T96" fmla="*/ 4345 w 5610"/>
                  <a:gd name="T97" fmla="*/ 0 h 78"/>
                  <a:gd name="T98" fmla="*/ 4435 w 5610"/>
                  <a:gd name="T99" fmla="*/ 0 h 78"/>
                  <a:gd name="T100" fmla="*/ 4524 w 5610"/>
                  <a:gd name="T101" fmla="*/ 0 h 78"/>
                  <a:gd name="T102" fmla="*/ 4614 w 5610"/>
                  <a:gd name="T103" fmla="*/ 0 h 78"/>
                  <a:gd name="T104" fmla="*/ 4703 w 5610"/>
                  <a:gd name="T105" fmla="*/ 0 h 78"/>
                  <a:gd name="T106" fmla="*/ 4787 w 5610"/>
                  <a:gd name="T107" fmla="*/ 0 h 78"/>
                  <a:gd name="T108" fmla="*/ 4876 w 5610"/>
                  <a:gd name="T109" fmla="*/ 0 h 78"/>
                  <a:gd name="T110" fmla="*/ 4966 w 5610"/>
                  <a:gd name="T111" fmla="*/ 0 h 78"/>
                  <a:gd name="T112" fmla="*/ 5055 w 5610"/>
                  <a:gd name="T113" fmla="*/ 18 h 78"/>
                  <a:gd name="T114" fmla="*/ 5145 w 5610"/>
                  <a:gd name="T115" fmla="*/ 42 h 78"/>
                  <a:gd name="T116" fmla="*/ 5234 w 5610"/>
                  <a:gd name="T117" fmla="*/ 72 h 78"/>
                  <a:gd name="T118" fmla="*/ 5324 w 5610"/>
                  <a:gd name="T119" fmla="*/ 72 h 78"/>
                  <a:gd name="T120" fmla="*/ 5413 w 5610"/>
                  <a:gd name="T121" fmla="*/ 54 h 78"/>
                  <a:gd name="T122" fmla="*/ 5497 w 5610"/>
                  <a:gd name="T123" fmla="*/ 24 h 78"/>
                  <a:gd name="T124" fmla="*/ 5587 w 5610"/>
                  <a:gd name="T125" fmla="*/ 0 h 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610" h="78">
                    <a:moveTo>
                      <a:pt x="0" y="0"/>
                    </a:moveTo>
                    <a:lnTo>
                      <a:pt x="0" y="0"/>
                    </a:lnTo>
                    <a:lnTo>
                      <a:pt x="6" y="0"/>
                    </a:lnTo>
                    <a:lnTo>
                      <a:pt x="12" y="0"/>
                    </a:lnTo>
                    <a:lnTo>
                      <a:pt x="18" y="0"/>
                    </a:lnTo>
                    <a:lnTo>
                      <a:pt x="24" y="0"/>
                    </a:lnTo>
                    <a:lnTo>
                      <a:pt x="29" y="0"/>
                    </a:lnTo>
                    <a:lnTo>
                      <a:pt x="35" y="0"/>
                    </a:lnTo>
                    <a:lnTo>
                      <a:pt x="35" y="6"/>
                    </a:lnTo>
                    <a:lnTo>
                      <a:pt x="41" y="6"/>
                    </a:lnTo>
                    <a:lnTo>
                      <a:pt x="47" y="6"/>
                    </a:lnTo>
                    <a:lnTo>
                      <a:pt x="53" y="6"/>
                    </a:lnTo>
                    <a:lnTo>
                      <a:pt x="59" y="6"/>
                    </a:lnTo>
                    <a:lnTo>
                      <a:pt x="65" y="6"/>
                    </a:lnTo>
                    <a:lnTo>
                      <a:pt x="65" y="12"/>
                    </a:lnTo>
                    <a:lnTo>
                      <a:pt x="71" y="12"/>
                    </a:lnTo>
                    <a:lnTo>
                      <a:pt x="77" y="12"/>
                    </a:lnTo>
                    <a:lnTo>
                      <a:pt x="83" y="12"/>
                    </a:lnTo>
                    <a:lnTo>
                      <a:pt x="83" y="18"/>
                    </a:lnTo>
                    <a:lnTo>
                      <a:pt x="89" y="18"/>
                    </a:lnTo>
                    <a:lnTo>
                      <a:pt x="95" y="18"/>
                    </a:lnTo>
                    <a:lnTo>
                      <a:pt x="101" y="18"/>
                    </a:lnTo>
                    <a:lnTo>
                      <a:pt x="101" y="24"/>
                    </a:lnTo>
                    <a:lnTo>
                      <a:pt x="107" y="24"/>
                    </a:lnTo>
                    <a:lnTo>
                      <a:pt x="113" y="24"/>
                    </a:lnTo>
                    <a:lnTo>
                      <a:pt x="119" y="24"/>
                    </a:lnTo>
                    <a:lnTo>
                      <a:pt x="119" y="30"/>
                    </a:lnTo>
                    <a:lnTo>
                      <a:pt x="125" y="30"/>
                    </a:lnTo>
                    <a:lnTo>
                      <a:pt x="131" y="30"/>
                    </a:lnTo>
                    <a:lnTo>
                      <a:pt x="137" y="30"/>
                    </a:lnTo>
                    <a:lnTo>
                      <a:pt x="143" y="36"/>
                    </a:lnTo>
                    <a:lnTo>
                      <a:pt x="149" y="36"/>
                    </a:lnTo>
                    <a:lnTo>
                      <a:pt x="155" y="36"/>
                    </a:lnTo>
                    <a:lnTo>
                      <a:pt x="161" y="42"/>
                    </a:lnTo>
                    <a:lnTo>
                      <a:pt x="167" y="42"/>
                    </a:lnTo>
                    <a:lnTo>
                      <a:pt x="173" y="42"/>
                    </a:lnTo>
                    <a:lnTo>
                      <a:pt x="179" y="42"/>
                    </a:lnTo>
                    <a:lnTo>
                      <a:pt x="179" y="48"/>
                    </a:lnTo>
                    <a:lnTo>
                      <a:pt x="185" y="48"/>
                    </a:lnTo>
                    <a:lnTo>
                      <a:pt x="191" y="48"/>
                    </a:lnTo>
                    <a:lnTo>
                      <a:pt x="197" y="48"/>
                    </a:lnTo>
                    <a:lnTo>
                      <a:pt x="197" y="54"/>
                    </a:lnTo>
                    <a:lnTo>
                      <a:pt x="203" y="54"/>
                    </a:lnTo>
                    <a:lnTo>
                      <a:pt x="209" y="54"/>
                    </a:lnTo>
                    <a:lnTo>
                      <a:pt x="215" y="54"/>
                    </a:lnTo>
                    <a:lnTo>
                      <a:pt x="215" y="60"/>
                    </a:lnTo>
                    <a:lnTo>
                      <a:pt x="220" y="60"/>
                    </a:lnTo>
                    <a:lnTo>
                      <a:pt x="226" y="60"/>
                    </a:lnTo>
                    <a:lnTo>
                      <a:pt x="232" y="60"/>
                    </a:lnTo>
                    <a:lnTo>
                      <a:pt x="232" y="66"/>
                    </a:lnTo>
                    <a:lnTo>
                      <a:pt x="238" y="66"/>
                    </a:lnTo>
                    <a:lnTo>
                      <a:pt x="244" y="66"/>
                    </a:lnTo>
                    <a:lnTo>
                      <a:pt x="250" y="66"/>
                    </a:lnTo>
                    <a:lnTo>
                      <a:pt x="256" y="72"/>
                    </a:lnTo>
                    <a:lnTo>
                      <a:pt x="262" y="72"/>
                    </a:lnTo>
                    <a:lnTo>
                      <a:pt x="268" y="72"/>
                    </a:lnTo>
                    <a:lnTo>
                      <a:pt x="274" y="72"/>
                    </a:lnTo>
                    <a:lnTo>
                      <a:pt x="280" y="72"/>
                    </a:lnTo>
                    <a:lnTo>
                      <a:pt x="286" y="72"/>
                    </a:lnTo>
                    <a:lnTo>
                      <a:pt x="292" y="72"/>
                    </a:lnTo>
                    <a:lnTo>
                      <a:pt x="298" y="72"/>
                    </a:lnTo>
                    <a:lnTo>
                      <a:pt x="298" y="78"/>
                    </a:lnTo>
                    <a:lnTo>
                      <a:pt x="304" y="78"/>
                    </a:lnTo>
                    <a:lnTo>
                      <a:pt x="310" y="78"/>
                    </a:lnTo>
                    <a:lnTo>
                      <a:pt x="316" y="78"/>
                    </a:lnTo>
                    <a:lnTo>
                      <a:pt x="322" y="78"/>
                    </a:lnTo>
                    <a:lnTo>
                      <a:pt x="328" y="78"/>
                    </a:lnTo>
                    <a:lnTo>
                      <a:pt x="334" y="78"/>
                    </a:lnTo>
                    <a:lnTo>
                      <a:pt x="340" y="78"/>
                    </a:lnTo>
                    <a:lnTo>
                      <a:pt x="346" y="72"/>
                    </a:lnTo>
                    <a:lnTo>
                      <a:pt x="352" y="72"/>
                    </a:lnTo>
                    <a:lnTo>
                      <a:pt x="358" y="72"/>
                    </a:lnTo>
                    <a:lnTo>
                      <a:pt x="364" y="72"/>
                    </a:lnTo>
                    <a:lnTo>
                      <a:pt x="370" y="72"/>
                    </a:lnTo>
                    <a:lnTo>
                      <a:pt x="376" y="72"/>
                    </a:lnTo>
                    <a:lnTo>
                      <a:pt x="382" y="72"/>
                    </a:lnTo>
                    <a:lnTo>
                      <a:pt x="388" y="72"/>
                    </a:lnTo>
                    <a:lnTo>
                      <a:pt x="388" y="66"/>
                    </a:lnTo>
                    <a:lnTo>
                      <a:pt x="394" y="66"/>
                    </a:lnTo>
                    <a:lnTo>
                      <a:pt x="400" y="66"/>
                    </a:lnTo>
                    <a:lnTo>
                      <a:pt x="406" y="66"/>
                    </a:lnTo>
                    <a:lnTo>
                      <a:pt x="411" y="60"/>
                    </a:lnTo>
                    <a:lnTo>
                      <a:pt x="417" y="60"/>
                    </a:lnTo>
                    <a:lnTo>
                      <a:pt x="423" y="60"/>
                    </a:lnTo>
                    <a:lnTo>
                      <a:pt x="429" y="54"/>
                    </a:lnTo>
                    <a:lnTo>
                      <a:pt x="435" y="54"/>
                    </a:lnTo>
                    <a:lnTo>
                      <a:pt x="441" y="54"/>
                    </a:lnTo>
                    <a:lnTo>
                      <a:pt x="447" y="54"/>
                    </a:lnTo>
                    <a:lnTo>
                      <a:pt x="447" y="48"/>
                    </a:lnTo>
                    <a:lnTo>
                      <a:pt x="453" y="48"/>
                    </a:lnTo>
                    <a:lnTo>
                      <a:pt x="459" y="48"/>
                    </a:lnTo>
                    <a:lnTo>
                      <a:pt x="465" y="48"/>
                    </a:lnTo>
                    <a:lnTo>
                      <a:pt x="465" y="42"/>
                    </a:lnTo>
                    <a:lnTo>
                      <a:pt x="471" y="42"/>
                    </a:lnTo>
                    <a:lnTo>
                      <a:pt x="477" y="42"/>
                    </a:lnTo>
                    <a:lnTo>
                      <a:pt x="483" y="42"/>
                    </a:lnTo>
                    <a:lnTo>
                      <a:pt x="483" y="36"/>
                    </a:lnTo>
                    <a:lnTo>
                      <a:pt x="489" y="36"/>
                    </a:lnTo>
                    <a:lnTo>
                      <a:pt x="495" y="36"/>
                    </a:lnTo>
                    <a:lnTo>
                      <a:pt x="501" y="36"/>
                    </a:lnTo>
                    <a:lnTo>
                      <a:pt x="501" y="30"/>
                    </a:lnTo>
                    <a:lnTo>
                      <a:pt x="507" y="30"/>
                    </a:lnTo>
                    <a:lnTo>
                      <a:pt x="513" y="30"/>
                    </a:lnTo>
                    <a:lnTo>
                      <a:pt x="519" y="30"/>
                    </a:lnTo>
                    <a:lnTo>
                      <a:pt x="519" y="24"/>
                    </a:lnTo>
                    <a:lnTo>
                      <a:pt x="525" y="24"/>
                    </a:lnTo>
                    <a:lnTo>
                      <a:pt x="531" y="24"/>
                    </a:lnTo>
                    <a:lnTo>
                      <a:pt x="537" y="24"/>
                    </a:lnTo>
                    <a:lnTo>
                      <a:pt x="537" y="18"/>
                    </a:lnTo>
                    <a:lnTo>
                      <a:pt x="543" y="18"/>
                    </a:lnTo>
                    <a:lnTo>
                      <a:pt x="549" y="18"/>
                    </a:lnTo>
                    <a:lnTo>
                      <a:pt x="555" y="18"/>
                    </a:lnTo>
                    <a:lnTo>
                      <a:pt x="555" y="12"/>
                    </a:lnTo>
                    <a:lnTo>
                      <a:pt x="561" y="12"/>
                    </a:lnTo>
                    <a:lnTo>
                      <a:pt x="567" y="12"/>
                    </a:lnTo>
                    <a:lnTo>
                      <a:pt x="573" y="12"/>
                    </a:lnTo>
                    <a:lnTo>
                      <a:pt x="579" y="6"/>
                    </a:lnTo>
                    <a:lnTo>
                      <a:pt x="585" y="6"/>
                    </a:lnTo>
                    <a:lnTo>
                      <a:pt x="591" y="6"/>
                    </a:lnTo>
                    <a:lnTo>
                      <a:pt x="597" y="6"/>
                    </a:lnTo>
                    <a:lnTo>
                      <a:pt x="602" y="6"/>
                    </a:lnTo>
                    <a:lnTo>
                      <a:pt x="602" y="0"/>
                    </a:lnTo>
                    <a:lnTo>
                      <a:pt x="608" y="0"/>
                    </a:lnTo>
                    <a:lnTo>
                      <a:pt x="614" y="0"/>
                    </a:lnTo>
                    <a:lnTo>
                      <a:pt x="620" y="0"/>
                    </a:lnTo>
                    <a:lnTo>
                      <a:pt x="626" y="0"/>
                    </a:lnTo>
                    <a:lnTo>
                      <a:pt x="632" y="0"/>
                    </a:lnTo>
                    <a:lnTo>
                      <a:pt x="638" y="0"/>
                    </a:lnTo>
                    <a:lnTo>
                      <a:pt x="644" y="0"/>
                    </a:lnTo>
                    <a:lnTo>
                      <a:pt x="650" y="0"/>
                    </a:lnTo>
                    <a:lnTo>
                      <a:pt x="656" y="0"/>
                    </a:lnTo>
                    <a:lnTo>
                      <a:pt x="662" y="0"/>
                    </a:lnTo>
                    <a:lnTo>
                      <a:pt x="668" y="0"/>
                    </a:lnTo>
                    <a:lnTo>
                      <a:pt x="674" y="0"/>
                    </a:lnTo>
                    <a:lnTo>
                      <a:pt x="680" y="0"/>
                    </a:lnTo>
                    <a:lnTo>
                      <a:pt x="686" y="0"/>
                    </a:lnTo>
                    <a:lnTo>
                      <a:pt x="692" y="0"/>
                    </a:lnTo>
                    <a:lnTo>
                      <a:pt x="698" y="0"/>
                    </a:lnTo>
                    <a:lnTo>
                      <a:pt x="704" y="0"/>
                    </a:lnTo>
                    <a:lnTo>
                      <a:pt x="710" y="0"/>
                    </a:lnTo>
                    <a:lnTo>
                      <a:pt x="716" y="0"/>
                    </a:lnTo>
                    <a:lnTo>
                      <a:pt x="722" y="0"/>
                    </a:lnTo>
                    <a:lnTo>
                      <a:pt x="728" y="0"/>
                    </a:lnTo>
                    <a:lnTo>
                      <a:pt x="734" y="0"/>
                    </a:lnTo>
                    <a:lnTo>
                      <a:pt x="740" y="0"/>
                    </a:lnTo>
                    <a:lnTo>
                      <a:pt x="746" y="0"/>
                    </a:lnTo>
                    <a:lnTo>
                      <a:pt x="752" y="0"/>
                    </a:lnTo>
                    <a:lnTo>
                      <a:pt x="758" y="0"/>
                    </a:lnTo>
                    <a:lnTo>
                      <a:pt x="764" y="0"/>
                    </a:lnTo>
                    <a:lnTo>
                      <a:pt x="770" y="0"/>
                    </a:lnTo>
                    <a:lnTo>
                      <a:pt x="776" y="0"/>
                    </a:lnTo>
                    <a:lnTo>
                      <a:pt x="782" y="0"/>
                    </a:lnTo>
                    <a:lnTo>
                      <a:pt x="788" y="0"/>
                    </a:lnTo>
                    <a:lnTo>
                      <a:pt x="793" y="0"/>
                    </a:lnTo>
                    <a:lnTo>
                      <a:pt x="799" y="0"/>
                    </a:lnTo>
                    <a:lnTo>
                      <a:pt x="805" y="0"/>
                    </a:lnTo>
                    <a:lnTo>
                      <a:pt x="811" y="0"/>
                    </a:lnTo>
                    <a:lnTo>
                      <a:pt x="817" y="0"/>
                    </a:lnTo>
                    <a:lnTo>
                      <a:pt x="823" y="0"/>
                    </a:lnTo>
                    <a:lnTo>
                      <a:pt x="829" y="0"/>
                    </a:lnTo>
                    <a:lnTo>
                      <a:pt x="835" y="0"/>
                    </a:lnTo>
                    <a:lnTo>
                      <a:pt x="841" y="0"/>
                    </a:lnTo>
                    <a:lnTo>
                      <a:pt x="847" y="0"/>
                    </a:lnTo>
                    <a:lnTo>
                      <a:pt x="853" y="0"/>
                    </a:lnTo>
                    <a:lnTo>
                      <a:pt x="859" y="0"/>
                    </a:lnTo>
                    <a:lnTo>
                      <a:pt x="865" y="0"/>
                    </a:lnTo>
                    <a:lnTo>
                      <a:pt x="871" y="0"/>
                    </a:lnTo>
                    <a:lnTo>
                      <a:pt x="877" y="0"/>
                    </a:lnTo>
                    <a:lnTo>
                      <a:pt x="883" y="0"/>
                    </a:lnTo>
                    <a:lnTo>
                      <a:pt x="889" y="0"/>
                    </a:lnTo>
                    <a:lnTo>
                      <a:pt x="895" y="0"/>
                    </a:lnTo>
                    <a:lnTo>
                      <a:pt x="901" y="0"/>
                    </a:lnTo>
                    <a:lnTo>
                      <a:pt x="907" y="0"/>
                    </a:lnTo>
                    <a:lnTo>
                      <a:pt x="913" y="0"/>
                    </a:lnTo>
                    <a:lnTo>
                      <a:pt x="919" y="0"/>
                    </a:lnTo>
                    <a:lnTo>
                      <a:pt x="925" y="0"/>
                    </a:lnTo>
                    <a:lnTo>
                      <a:pt x="931" y="0"/>
                    </a:lnTo>
                    <a:lnTo>
                      <a:pt x="937" y="0"/>
                    </a:lnTo>
                    <a:lnTo>
                      <a:pt x="943" y="0"/>
                    </a:lnTo>
                    <a:lnTo>
                      <a:pt x="949" y="0"/>
                    </a:lnTo>
                    <a:lnTo>
                      <a:pt x="955" y="0"/>
                    </a:lnTo>
                    <a:lnTo>
                      <a:pt x="961" y="0"/>
                    </a:lnTo>
                    <a:lnTo>
                      <a:pt x="967" y="0"/>
                    </a:lnTo>
                    <a:lnTo>
                      <a:pt x="973" y="0"/>
                    </a:lnTo>
                    <a:lnTo>
                      <a:pt x="979" y="0"/>
                    </a:lnTo>
                    <a:lnTo>
                      <a:pt x="984" y="0"/>
                    </a:lnTo>
                    <a:lnTo>
                      <a:pt x="990" y="0"/>
                    </a:lnTo>
                    <a:lnTo>
                      <a:pt x="996" y="0"/>
                    </a:lnTo>
                    <a:lnTo>
                      <a:pt x="1002" y="0"/>
                    </a:lnTo>
                    <a:lnTo>
                      <a:pt x="1008" y="0"/>
                    </a:lnTo>
                    <a:lnTo>
                      <a:pt x="1014" y="0"/>
                    </a:lnTo>
                    <a:lnTo>
                      <a:pt x="1020" y="0"/>
                    </a:lnTo>
                    <a:lnTo>
                      <a:pt x="1026" y="0"/>
                    </a:lnTo>
                    <a:lnTo>
                      <a:pt x="1032" y="0"/>
                    </a:lnTo>
                    <a:lnTo>
                      <a:pt x="1038" y="0"/>
                    </a:lnTo>
                    <a:lnTo>
                      <a:pt x="1044" y="0"/>
                    </a:lnTo>
                    <a:lnTo>
                      <a:pt x="1050" y="0"/>
                    </a:lnTo>
                    <a:lnTo>
                      <a:pt x="1056" y="0"/>
                    </a:lnTo>
                    <a:lnTo>
                      <a:pt x="1062" y="0"/>
                    </a:lnTo>
                    <a:lnTo>
                      <a:pt x="1068" y="0"/>
                    </a:lnTo>
                    <a:lnTo>
                      <a:pt x="1074" y="0"/>
                    </a:lnTo>
                    <a:lnTo>
                      <a:pt x="1080" y="0"/>
                    </a:lnTo>
                    <a:lnTo>
                      <a:pt x="1086" y="0"/>
                    </a:lnTo>
                    <a:lnTo>
                      <a:pt x="1092" y="0"/>
                    </a:lnTo>
                    <a:lnTo>
                      <a:pt x="1098" y="0"/>
                    </a:lnTo>
                    <a:lnTo>
                      <a:pt x="1104" y="0"/>
                    </a:lnTo>
                    <a:lnTo>
                      <a:pt x="1110" y="0"/>
                    </a:lnTo>
                    <a:lnTo>
                      <a:pt x="1116" y="0"/>
                    </a:lnTo>
                    <a:lnTo>
                      <a:pt x="1122" y="0"/>
                    </a:lnTo>
                    <a:lnTo>
                      <a:pt x="1128" y="0"/>
                    </a:lnTo>
                    <a:lnTo>
                      <a:pt x="1134" y="0"/>
                    </a:lnTo>
                    <a:lnTo>
                      <a:pt x="1140" y="0"/>
                    </a:lnTo>
                    <a:lnTo>
                      <a:pt x="1146" y="0"/>
                    </a:lnTo>
                    <a:lnTo>
                      <a:pt x="1152" y="0"/>
                    </a:lnTo>
                    <a:lnTo>
                      <a:pt x="1158" y="0"/>
                    </a:lnTo>
                    <a:lnTo>
                      <a:pt x="1164" y="0"/>
                    </a:lnTo>
                    <a:lnTo>
                      <a:pt x="1170" y="0"/>
                    </a:lnTo>
                    <a:lnTo>
                      <a:pt x="1176" y="0"/>
                    </a:lnTo>
                    <a:lnTo>
                      <a:pt x="1181" y="0"/>
                    </a:lnTo>
                    <a:lnTo>
                      <a:pt x="1187" y="0"/>
                    </a:lnTo>
                    <a:lnTo>
                      <a:pt x="1193" y="0"/>
                    </a:lnTo>
                    <a:lnTo>
                      <a:pt x="1199" y="0"/>
                    </a:lnTo>
                    <a:lnTo>
                      <a:pt x="1205" y="0"/>
                    </a:lnTo>
                    <a:lnTo>
                      <a:pt x="1211" y="0"/>
                    </a:lnTo>
                    <a:lnTo>
                      <a:pt x="1217" y="0"/>
                    </a:lnTo>
                    <a:lnTo>
                      <a:pt x="1223" y="0"/>
                    </a:lnTo>
                    <a:lnTo>
                      <a:pt x="1229" y="0"/>
                    </a:lnTo>
                    <a:lnTo>
                      <a:pt x="1235" y="0"/>
                    </a:lnTo>
                    <a:lnTo>
                      <a:pt x="1241" y="0"/>
                    </a:lnTo>
                    <a:lnTo>
                      <a:pt x="1247" y="0"/>
                    </a:lnTo>
                    <a:lnTo>
                      <a:pt x="1253" y="0"/>
                    </a:lnTo>
                    <a:lnTo>
                      <a:pt x="1259" y="0"/>
                    </a:lnTo>
                    <a:lnTo>
                      <a:pt x="1265" y="0"/>
                    </a:lnTo>
                    <a:lnTo>
                      <a:pt x="1271" y="0"/>
                    </a:lnTo>
                    <a:lnTo>
                      <a:pt x="1277" y="0"/>
                    </a:lnTo>
                    <a:lnTo>
                      <a:pt x="1283" y="0"/>
                    </a:lnTo>
                    <a:lnTo>
                      <a:pt x="1289" y="0"/>
                    </a:lnTo>
                    <a:lnTo>
                      <a:pt x="1295" y="0"/>
                    </a:lnTo>
                    <a:lnTo>
                      <a:pt x="1301" y="0"/>
                    </a:lnTo>
                    <a:lnTo>
                      <a:pt x="1307" y="0"/>
                    </a:lnTo>
                    <a:lnTo>
                      <a:pt x="1313" y="0"/>
                    </a:lnTo>
                    <a:lnTo>
                      <a:pt x="1319" y="0"/>
                    </a:lnTo>
                    <a:lnTo>
                      <a:pt x="1325" y="0"/>
                    </a:lnTo>
                    <a:lnTo>
                      <a:pt x="1331" y="0"/>
                    </a:lnTo>
                    <a:lnTo>
                      <a:pt x="1337" y="0"/>
                    </a:lnTo>
                    <a:lnTo>
                      <a:pt x="1343" y="0"/>
                    </a:lnTo>
                    <a:lnTo>
                      <a:pt x="1349" y="0"/>
                    </a:lnTo>
                    <a:lnTo>
                      <a:pt x="1355" y="0"/>
                    </a:lnTo>
                    <a:lnTo>
                      <a:pt x="1361" y="0"/>
                    </a:lnTo>
                    <a:lnTo>
                      <a:pt x="1367" y="0"/>
                    </a:lnTo>
                    <a:lnTo>
                      <a:pt x="1372" y="0"/>
                    </a:lnTo>
                    <a:lnTo>
                      <a:pt x="1378" y="0"/>
                    </a:lnTo>
                    <a:lnTo>
                      <a:pt x="1384" y="0"/>
                    </a:lnTo>
                    <a:lnTo>
                      <a:pt x="1390" y="0"/>
                    </a:lnTo>
                    <a:lnTo>
                      <a:pt x="1396" y="0"/>
                    </a:lnTo>
                    <a:lnTo>
                      <a:pt x="1402" y="0"/>
                    </a:lnTo>
                    <a:lnTo>
                      <a:pt x="1408" y="0"/>
                    </a:lnTo>
                    <a:lnTo>
                      <a:pt x="1414" y="0"/>
                    </a:lnTo>
                    <a:lnTo>
                      <a:pt x="1420" y="0"/>
                    </a:lnTo>
                    <a:lnTo>
                      <a:pt x="1426" y="0"/>
                    </a:lnTo>
                    <a:lnTo>
                      <a:pt x="1432" y="0"/>
                    </a:lnTo>
                    <a:lnTo>
                      <a:pt x="1438" y="0"/>
                    </a:lnTo>
                    <a:lnTo>
                      <a:pt x="1444" y="0"/>
                    </a:lnTo>
                    <a:lnTo>
                      <a:pt x="1450" y="0"/>
                    </a:lnTo>
                    <a:lnTo>
                      <a:pt x="1456" y="0"/>
                    </a:lnTo>
                    <a:lnTo>
                      <a:pt x="1462" y="0"/>
                    </a:lnTo>
                    <a:lnTo>
                      <a:pt x="1468" y="0"/>
                    </a:lnTo>
                    <a:lnTo>
                      <a:pt x="1474" y="0"/>
                    </a:lnTo>
                    <a:lnTo>
                      <a:pt x="1480" y="0"/>
                    </a:lnTo>
                    <a:lnTo>
                      <a:pt x="1486" y="0"/>
                    </a:lnTo>
                    <a:lnTo>
                      <a:pt x="1492" y="0"/>
                    </a:lnTo>
                    <a:lnTo>
                      <a:pt x="1498" y="0"/>
                    </a:lnTo>
                    <a:lnTo>
                      <a:pt x="1504" y="0"/>
                    </a:lnTo>
                    <a:lnTo>
                      <a:pt x="1510" y="0"/>
                    </a:lnTo>
                    <a:lnTo>
                      <a:pt x="1516" y="0"/>
                    </a:lnTo>
                    <a:lnTo>
                      <a:pt x="1522" y="0"/>
                    </a:lnTo>
                    <a:lnTo>
                      <a:pt x="1528" y="0"/>
                    </a:lnTo>
                    <a:lnTo>
                      <a:pt x="1534" y="0"/>
                    </a:lnTo>
                    <a:lnTo>
                      <a:pt x="1540" y="0"/>
                    </a:lnTo>
                    <a:lnTo>
                      <a:pt x="1546" y="0"/>
                    </a:lnTo>
                    <a:lnTo>
                      <a:pt x="1552" y="0"/>
                    </a:lnTo>
                    <a:lnTo>
                      <a:pt x="1558" y="0"/>
                    </a:lnTo>
                    <a:lnTo>
                      <a:pt x="1563" y="0"/>
                    </a:lnTo>
                    <a:lnTo>
                      <a:pt x="1569" y="0"/>
                    </a:lnTo>
                    <a:lnTo>
                      <a:pt x="1575" y="0"/>
                    </a:lnTo>
                    <a:lnTo>
                      <a:pt x="1581" y="0"/>
                    </a:lnTo>
                    <a:lnTo>
                      <a:pt x="1587" y="0"/>
                    </a:lnTo>
                    <a:lnTo>
                      <a:pt x="1593" y="0"/>
                    </a:lnTo>
                    <a:lnTo>
                      <a:pt x="1599" y="0"/>
                    </a:lnTo>
                    <a:lnTo>
                      <a:pt x="1605" y="0"/>
                    </a:lnTo>
                    <a:lnTo>
                      <a:pt x="1611" y="0"/>
                    </a:lnTo>
                    <a:lnTo>
                      <a:pt x="1617" y="0"/>
                    </a:lnTo>
                    <a:lnTo>
                      <a:pt x="1623" y="0"/>
                    </a:lnTo>
                    <a:lnTo>
                      <a:pt x="1629" y="0"/>
                    </a:lnTo>
                    <a:lnTo>
                      <a:pt x="1635" y="0"/>
                    </a:lnTo>
                    <a:lnTo>
                      <a:pt x="1641" y="0"/>
                    </a:lnTo>
                    <a:lnTo>
                      <a:pt x="1647" y="0"/>
                    </a:lnTo>
                    <a:lnTo>
                      <a:pt x="1653" y="0"/>
                    </a:lnTo>
                    <a:lnTo>
                      <a:pt x="1659" y="0"/>
                    </a:lnTo>
                    <a:lnTo>
                      <a:pt x="1665" y="0"/>
                    </a:lnTo>
                    <a:lnTo>
                      <a:pt x="1671" y="0"/>
                    </a:lnTo>
                    <a:lnTo>
                      <a:pt x="1677" y="0"/>
                    </a:lnTo>
                    <a:lnTo>
                      <a:pt x="1683" y="0"/>
                    </a:lnTo>
                    <a:lnTo>
                      <a:pt x="1689" y="0"/>
                    </a:lnTo>
                    <a:lnTo>
                      <a:pt x="1695" y="0"/>
                    </a:lnTo>
                    <a:lnTo>
                      <a:pt x="1701" y="0"/>
                    </a:lnTo>
                    <a:lnTo>
                      <a:pt x="1707" y="0"/>
                    </a:lnTo>
                    <a:lnTo>
                      <a:pt x="1713" y="0"/>
                    </a:lnTo>
                    <a:lnTo>
                      <a:pt x="1719" y="0"/>
                    </a:lnTo>
                    <a:lnTo>
                      <a:pt x="1725" y="0"/>
                    </a:lnTo>
                    <a:lnTo>
                      <a:pt x="1731" y="0"/>
                    </a:lnTo>
                    <a:lnTo>
                      <a:pt x="1737" y="0"/>
                    </a:lnTo>
                    <a:lnTo>
                      <a:pt x="1743" y="0"/>
                    </a:lnTo>
                    <a:lnTo>
                      <a:pt x="1749" y="0"/>
                    </a:lnTo>
                    <a:lnTo>
                      <a:pt x="1754" y="0"/>
                    </a:lnTo>
                    <a:lnTo>
                      <a:pt x="1760" y="0"/>
                    </a:lnTo>
                    <a:lnTo>
                      <a:pt x="1766" y="0"/>
                    </a:lnTo>
                    <a:lnTo>
                      <a:pt x="1772" y="0"/>
                    </a:lnTo>
                    <a:lnTo>
                      <a:pt x="1778" y="0"/>
                    </a:lnTo>
                    <a:lnTo>
                      <a:pt x="1784" y="0"/>
                    </a:lnTo>
                    <a:lnTo>
                      <a:pt x="1790" y="0"/>
                    </a:lnTo>
                    <a:lnTo>
                      <a:pt x="1796" y="0"/>
                    </a:lnTo>
                    <a:lnTo>
                      <a:pt x="1802" y="0"/>
                    </a:lnTo>
                    <a:lnTo>
                      <a:pt x="1808" y="0"/>
                    </a:lnTo>
                    <a:lnTo>
                      <a:pt x="1814" y="0"/>
                    </a:lnTo>
                    <a:lnTo>
                      <a:pt x="1820" y="0"/>
                    </a:lnTo>
                    <a:lnTo>
                      <a:pt x="1826" y="0"/>
                    </a:lnTo>
                    <a:lnTo>
                      <a:pt x="1832" y="0"/>
                    </a:lnTo>
                    <a:lnTo>
                      <a:pt x="1838" y="0"/>
                    </a:lnTo>
                    <a:lnTo>
                      <a:pt x="1844" y="0"/>
                    </a:lnTo>
                    <a:lnTo>
                      <a:pt x="1850" y="0"/>
                    </a:lnTo>
                    <a:lnTo>
                      <a:pt x="1856" y="0"/>
                    </a:lnTo>
                    <a:lnTo>
                      <a:pt x="1862" y="0"/>
                    </a:lnTo>
                    <a:lnTo>
                      <a:pt x="1868" y="0"/>
                    </a:lnTo>
                    <a:lnTo>
                      <a:pt x="1874" y="0"/>
                    </a:lnTo>
                    <a:lnTo>
                      <a:pt x="1880" y="0"/>
                    </a:lnTo>
                    <a:lnTo>
                      <a:pt x="1886" y="0"/>
                    </a:lnTo>
                    <a:lnTo>
                      <a:pt x="1892" y="0"/>
                    </a:lnTo>
                    <a:lnTo>
                      <a:pt x="1898" y="0"/>
                    </a:lnTo>
                    <a:lnTo>
                      <a:pt x="1904" y="0"/>
                    </a:lnTo>
                    <a:lnTo>
                      <a:pt x="1910" y="0"/>
                    </a:lnTo>
                    <a:lnTo>
                      <a:pt x="1916" y="0"/>
                    </a:lnTo>
                    <a:lnTo>
                      <a:pt x="1922" y="0"/>
                    </a:lnTo>
                    <a:lnTo>
                      <a:pt x="1928" y="0"/>
                    </a:lnTo>
                    <a:lnTo>
                      <a:pt x="1934" y="0"/>
                    </a:lnTo>
                    <a:lnTo>
                      <a:pt x="1940" y="0"/>
                    </a:lnTo>
                    <a:lnTo>
                      <a:pt x="1945" y="0"/>
                    </a:lnTo>
                    <a:lnTo>
                      <a:pt x="1951" y="0"/>
                    </a:lnTo>
                    <a:lnTo>
                      <a:pt x="1957" y="0"/>
                    </a:lnTo>
                    <a:lnTo>
                      <a:pt x="1963" y="0"/>
                    </a:lnTo>
                    <a:lnTo>
                      <a:pt x="1969" y="0"/>
                    </a:lnTo>
                    <a:lnTo>
                      <a:pt x="1975" y="0"/>
                    </a:lnTo>
                    <a:lnTo>
                      <a:pt x="1981" y="0"/>
                    </a:lnTo>
                    <a:lnTo>
                      <a:pt x="1987" y="0"/>
                    </a:lnTo>
                    <a:lnTo>
                      <a:pt x="1993" y="0"/>
                    </a:lnTo>
                    <a:lnTo>
                      <a:pt x="1999" y="0"/>
                    </a:lnTo>
                    <a:lnTo>
                      <a:pt x="2005" y="0"/>
                    </a:lnTo>
                    <a:lnTo>
                      <a:pt x="2011" y="0"/>
                    </a:lnTo>
                    <a:lnTo>
                      <a:pt x="2017" y="0"/>
                    </a:lnTo>
                    <a:lnTo>
                      <a:pt x="2023" y="0"/>
                    </a:lnTo>
                    <a:lnTo>
                      <a:pt x="2029" y="0"/>
                    </a:lnTo>
                    <a:lnTo>
                      <a:pt x="2035" y="0"/>
                    </a:lnTo>
                    <a:lnTo>
                      <a:pt x="2041" y="0"/>
                    </a:lnTo>
                    <a:lnTo>
                      <a:pt x="2047" y="0"/>
                    </a:lnTo>
                    <a:lnTo>
                      <a:pt x="2053" y="0"/>
                    </a:lnTo>
                    <a:lnTo>
                      <a:pt x="2059" y="0"/>
                    </a:lnTo>
                    <a:lnTo>
                      <a:pt x="2065" y="0"/>
                    </a:lnTo>
                    <a:lnTo>
                      <a:pt x="2071" y="0"/>
                    </a:lnTo>
                    <a:lnTo>
                      <a:pt x="2077" y="0"/>
                    </a:lnTo>
                    <a:lnTo>
                      <a:pt x="2083" y="0"/>
                    </a:lnTo>
                    <a:lnTo>
                      <a:pt x="2089" y="0"/>
                    </a:lnTo>
                    <a:lnTo>
                      <a:pt x="2095" y="0"/>
                    </a:lnTo>
                    <a:lnTo>
                      <a:pt x="2101" y="0"/>
                    </a:lnTo>
                    <a:lnTo>
                      <a:pt x="2107" y="0"/>
                    </a:lnTo>
                    <a:lnTo>
                      <a:pt x="2113" y="0"/>
                    </a:lnTo>
                    <a:lnTo>
                      <a:pt x="2119" y="0"/>
                    </a:lnTo>
                    <a:lnTo>
                      <a:pt x="2125" y="0"/>
                    </a:lnTo>
                    <a:lnTo>
                      <a:pt x="2131" y="0"/>
                    </a:lnTo>
                    <a:lnTo>
                      <a:pt x="2136" y="0"/>
                    </a:lnTo>
                    <a:lnTo>
                      <a:pt x="2142" y="0"/>
                    </a:lnTo>
                    <a:lnTo>
                      <a:pt x="2148" y="0"/>
                    </a:lnTo>
                    <a:lnTo>
                      <a:pt x="2154" y="0"/>
                    </a:lnTo>
                    <a:lnTo>
                      <a:pt x="2160" y="0"/>
                    </a:lnTo>
                    <a:lnTo>
                      <a:pt x="2166" y="0"/>
                    </a:lnTo>
                    <a:lnTo>
                      <a:pt x="2172" y="0"/>
                    </a:lnTo>
                    <a:lnTo>
                      <a:pt x="2178" y="0"/>
                    </a:lnTo>
                    <a:lnTo>
                      <a:pt x="2184" y="0"/>
                    </a:lnTo>
                    <a:lnTo>
                      <a:pt x="2190" y="0"/>
                    </a:lnTo>
                    <a:lnTo>
                      <a:pt x="2196" y="0"/>
                    </a:lnTo>
                    <a:lnTo>
                      <a:pt x="2202" y="0"/>
                    </a:lnTo>
                    <a:lnTo>
                      <a:pt x="2208" y="0"/>
                    </a:lnTo>
                    <a:lnTo>
                      <a:pt x="2214" y="0"/>
                    </a:lnTo>
                    <a:lnTo>
                      <a:pt x="2220" y="0"/>
                    </a:lnTo>
                    <a:lnTo>
                      <a:pt x="2226" y="0"/>
                    </a:lnTo>
                    <a:lnTo>
                      <a:pt x="2232" y="0"/>
                    </a:lnTo>
                    <a:lnTo>
                      <a:pt x="2238" y="0"/>
                    </a:lnTo>
                    <a:lnTo>
                      <a:pt x="2244" y="0"/>
                    </a:lnTo>
                    <a:lnTo>
                      <a:pt x="2250" y="0"/>
                    </a:lnTo>
                    <a:lnTo>
                      <a:pt x="2256" y="0"/>
                    </a:lnTo>
                    <a:lnTo>
                      <a:pt x="2262" y="0"/>
                    </a:lnTo>
                    <a:lnTo>
                      <a:pt x="2268" y="0"/>
                    </a:lnTo>
                    <a:lnTo>
                      <a:pt x="2274" y="0"/>
                    </a:lnTo>
                    <a:lnTo>
                      <a:pt x="2280" y="0"/>
                    </a:lnTo>
                    <a:lnTo>
                      <a:pt x="2286" y="0"/>
                    </a:lnTo>
                    <a:lnTo>
                      <a:pt x="2292" y="0"/>
                    </a:lnTo>
                    <a:lnTo>
                      <a:pt x="2298" y="0"/>
                    </a:lnTo>
                    <a:lnTo>
                      <a:pt x="2304" y="0"/>
                    </a:lnTo>
                    <a:lnTo>
                      <a:pt x="2310" y="0"/>
                    </a:lnTo>
                    <a:lnTo>
                      <a:pt x="2316" y="0"/>
                    </a:lnTo>
                    <a:lnTo>
                      <a:pt x="2322" y="0"/>
                    </a:lnTo>
                    <a:lnTo>
                      <a:pt x="2328" y="0"/>
                    </a:lnTo>
                    <a:lnTo>
                      <a:pt x="2333" y="0"/>
                    </a:lnTo>
                    <a:lnTo>
                      <a:pt x="2339" y="0"/>
                    </a:lnTo>
                    <a:lnTo>
                      <a:pt x="2345" y="0"/>
                    </a:lnTo>
                    <a:lnTo>
                      <a:pt x="2351" y="0"/>
                    </a:lnTo>
                    <a:lnTo>
                      <a:pt x="2357" y="0"/>
                    </a:lnTo>
                    <a:lnTo>
                      <a:pt x="2363" y="0"/>
                    </a:lnTo>
                    <a:lnTo>
                      <a:pt x="2369" y="0"/>
                    </a:lnTo>
                    <a:lnTo>
                      <a:pt x="2375" y="0"/>
                    </a:lnTo>
                    <a:lnTo>
                      <a:pt x="2381" y="0"/>
                    </a:lnTo>
                    <a:lnTo>
                      <a:pt x="2387" y="0"/>
                    </a:lnTo>
                    <a:lnTo>
                      <a:pt x="2393" y="0"/>
                    </a:lnTo>
                    <a:lnTo>
                      <a:pt x="2399" y="0"/>
                    </a:lnTo>
                    <a:lnTo>
                      <a:pt x="2405" y="0"/>
                    </a:lnTo>
                    <a:lnTo>
                      <a:pt x="2411" y="0"/>
                    </a:lnTo>
                    <a:lnTo>
                      <a:pt x="2417" y="0"/>
                    </a:lnTo>
                    <a:lnTo>
                      <a:pt x="2423" y="0"/>
                    </a:lnTo>
                    <a:lnTo>
                      <a:pt x="2429" y="0"/>
                    </a:lnTo>
                    <a:lnTo>
                      <a:pt x="2435" y="0"/>
                    </a:lnTo>
                    <a:lnTo>
                      <a:pt x="2441" y="0"/>
                    </a:lnTo>
                    <a:lnTo>
                      <a:pt x="2447" y="0"/>
                    </a:lnTo>
                    <a:lnTo>
                      <a:pt x="2453" y="0"/>
                    </a:lnTo>
                    <a:lnTo>
                      <a:pt x="2459" y="0"/>
                    </a:lnTo>
                    <a:lnTo>
                      <a:pt x="2465" y="0"/>
                    </a:lnTo>
                    <a:lnTo>
                      <a:pt x="2471" y="0"/>
                    </a:lnTo>
                    <a:lnTo>
                      <a:pt x="2477" y="0"/>
                    </a:lnTo>
                    <a:lnTo>
                      <a:pt x="2483" y="0"/>
                    </a:lnTo>
                    <a:lnTo>
                      <a:pt x="2489" y="0"/>
                    </a:lnTo>
                    <a:lnTo>
                      <a:pt x="2495" y="0"/>
                    </a:lnTo>
                    <a:lnTo>
                      <a:pt x="2501" y="0"/>
                    </a:lnTo>
                    <a:lnTo>
                      <a:pt x="2507" y="0"/>
                    </a:lnTo>
                    <a:lnTo>
                      <a:pt x="2513" y="0"/>
                    </a:lnTo>
                    <a:lnTo>
                      <a:pt x="2519" y="0"/>
                    </a:lnTo>
                    <a:lnTo>
                      <a:pt x="2524" y="0"/>
                    </a:lnTo>
                    <a:lnTo>
                      <a:pt x="2530" y="0"/>
                    </a:lnTo>
                    <a:lnTo>
                      <a:pt x="2536" y="0"/>
                    </a:lnTo>
                    <a:lnTo>
                      <a:pt x="2542" y="0"/>
                    </a:lnTo>
                    <a:lnTo>
                      <a:pt x="2548" y="0"/>
                    </a:lnTo>
                    <a:lnTo>
                      <a:pt x="2554" y="0"/>
                    </a:lnTo>
                    <a:lnTo>
                      <a:pt x="2560" y="0"/>
                    </a:lnTo>
                    <a:lnTo>
                      <a:pt x="2566" y="0"/>
                    </a:lnTo>
                    <a:lnTo>
                      <a:pt x="2572" y="0"/>
                    </a:lnTo>
                    <a:lnTo>
                      <a:pt x="2578" y="0"/>
                    </a:lnTo>
                    <a:lnTo>
                      <a:pt x="2584" y="0"/>
                    </a:lnTo>
                    <a:lnTo>
                      <a:pt x="2590" y="0"/>
                    </a:lnTo>
                    <a:lnTo>
                      <a:pt x="2596" y="0"/>
                    </a:lnTo>
                    <a:lnTo>
                      <a:pt x="2602" y="0"/>
                    </a:lnTo>
                    <a:lnTo>
                      <a:pt x="2608" y="0"/>
                    </a:lnTo>
                    <a:lnTo>
                      <a:pt x="2614" y="0"/>
                    </a:lnTo>
                    <a:lnTo>
                      <a:pt x="2620" y="0"/>
                    </a:lnTo>
                    <a:lnTo>
                      <a:pt x="2626" y="0"/>
                    </a:lnTo>
                    <a:lnTo>
                      <a:pt x="2632" y="0"/>
                    </a:lnTo>
                    <a:lnTo>
                      <a:pt x="2638" y="0"/>
                    </a:lnTo>
                    <a:lnTo>
                      <a:pt x="2644" y="0"/>
                    </a:lnTo>
                    <a:lnTo>
                      <a:pt x="2650" y="0"/>
                    </a:lnTo>
                    <a:lnTo>
                      <a:pt x="2656" y="0"/>
                    </a:lnTo>
                    <a:lnTo>
                      <a:pt x="2662" y="0"/>
                    </a:lnTo>
                    <a:lnTo>
                      <a:pt x="2668" y="0"/>
                    </a:lnTo>
                    <a:lnTo>
                      <a:pt x="2674" y="0"/>
                    </a:lnTo>
                    <a:lnTo>
                      <a:pt x="2680" y="0"/>
                    </a:lnTo>
                    <a:lnTo>
                      <a:pt x="2686" y="0"/>
                    </a:lnTo>
                    <a:lnTo>
                      <a:pt x="2692" y="0"/>
                    </a:lnTo>
                    <a:lnTo>
                      <a:pt x="2698" y="0"/>
                    </a:lnTo>
                    <a:lnTo>
                      <a:pt x="2704" y="0"/>
                    </a:lnTo>
                    <a:lnTo>
                      <a:pt x="2710" y="0"/>
                    </a:lnTo>
                    <a:lnTo>
                      <a:pt x="2715" y="0"/>
                    </a:lnTo>
                    <a:lnTo>
                      <a:pt x="2721" y="0"/>
                    </a:lnTo>
                    <a:lnTo>
                      <a:pt x="2727" y="0"/>
                    </a:lnTo>
                    <a:lnTo>
                      <a:pt x="2733" y="0"/>
                    </a:lnTo>
                    <a:lnTo>
                      <a:pt x="2739" y="0"/>
                    </a:lnTo>
                    <a:lnTo>
                      <a:pt x="2745" y="0"/>
                    </a:lnTo>
                    <a:lnTo>
                      <a:pt x="2751" y="0"/>
                    </a:lnTo>
                    <a:lnTo>
                      <a:pt x="2757" y="0"/>
                    </a:lnTo>
                    <a:lnTo>
                      <a:pt x="2763" y="0"/>
                    </a:lnTo>
                    <a:lnTo>
                      <a:pt x="2769" y="0"/>
                    </a:lnTo>
                    <a:lnTo>
                      <a:pt x="2775" y="0"/>
                    </a:lnTo>
                    <a:lnTo>
                      <a:pt x="2781" y="0"/>
                    </a:lnTo>
                    <a:lnTo>
                      <a:pt x="2787" y="0"/>
                    </a:lnTo>
                    <a:lnTo>
                      <a:pt x="2793" y="0"/>
                    </a:lnTo>
                    <a:lnTo>
                      <a:pt x="2799" y="0"/>
                    </a:lnTo>
                    <a:lnTo>
                      <a:pt x="2805" y="0"/>
                    </a:lnTo>
                    <a:lnTo>
                      <a:pt x="2811" y="0"/>
                    </a:lnTo>
                    <a:lnTo>
                      <a:pt x="2817" y="0"/>
                    </a:lnTo>
                    <a:lnTo>
                      <a:pt x="2823" y="0"/>
                    </a:lnTo>
                    <a:lnTo>
                      <a:pt x="2829" y="0"/>
                    </a:lnTo>
                    <a:lnTo>
                      <a:pt x="2835" y="0"/>
                    </a:lnTo>
                    <a:lnTo>
                      <a:pt x="2841" y="0"/>
                    </a:lnTo>
                    <a:lnTo>
                      <a:pt x="2847" y="0"/>
                    </a:lnTo>
                    <a:lnTo>
                      <a:pt x="2853" y="0"/>
                    </a:lnTo>
                    <a:lnTo>
                      <a:pt x="2859" y="0"/>
                    </a:lnTo>
                    <a:lnTo>
                      <a:pt x="2865" y="0"/>
                    </a:lnTo>
                    <a:lnTo>
                      <a:pt x="2871" y="0"/>
                    </a:lnTo>
                    <a:lnTo>
                      <a:pt x="2877" y="0"/>
                    </a:lnTo>
                    <a:lnTo>
                      <a:pt x="2883" y="0"/>
                    </a:lnTo>
                    <a:lnTo>
                      <a:pt x="2889" y="0"/>
                    </a:lnTo>
                    <a:lnTo>
                      <a:pt x="2895" y="0"/>
                    </a:lnTo>
                    <a:lnTo>
                      <a:pt x="2901" y="0"/>
                    </a:lnTo>
                    <a:lnTo>
                      <a:pt x="2906" y="0"/>
                    </a:lnTo>
                    <a:lnTo>
                      <a:pt x="2912" y="0"/>
                    </a:lnTo>
                    <a:lnTo>
                      <a:pt x="2918" y="0"/>
                    </a:lnTo>
                    <a:lnTo>
                      <a:pt x="2924" y="0"/>
                    </a:lnTo>
                    <a:lnTo>
                      <a:pt x="2930" y="0"/>
                    </a:lnTo>
                    <a:lnTo>
                      <a:pt x="2936" y="0"/>
                    </a:lnTo>
                    <a:lnTo>
                      <a:pt x="2942" y="0"/>
                    </a:lnTo>
                    <a:lnTo>
                      <a:pt x="2948" y="0"/>
                    </a:lnTo>
                    <a:lnTo>
                      <a:pt x="2954" y="0"/>
                    </a:lnTo>
                    <a:lnTo>
                      <a:pt x="2960" y="0"/>
                    </a:lnTo>
                    <a:lnTo>
                      <a:pt x="2966" y="0"/>
                    </a:lnTo>
                    <a:lnTo>
                      <a:pt x="2972" y="0"/>
                    </a:lnTo>
                    <a:lnTo>
                      <a:pt x="2978" y="0"/>
                    </a:lnTo>
                    <a:lnTo>
                      <a:pt x="2984" y="0"/>
                    </a:lnTo>
                    <a:lnTo>
                      <a:pt x="2990" y="0"/>
                    </a:lnTo>
                    <a:lnTo>
                      <a:pt x="2996" y="0"/>
                    </a:lnTo>
                    <a:lnTo>
                      <a:pt x="3002" y="0"/>
                    </a:lnTo>
                    <a:lnTo>
                      <a:pt x="3008" y="0"/>
                    </a:lnTo>
                    <a:lnTo>
                      <a:pt x="3014" y="0"/>
                    </a:lnTo>
                    <a:lnTo>
                      <a:pt x="3020" y="0"/>
                    </a:lnTo>
                    <a:lnTo>
                      <a:pt x="3026" y="0"/>
                    </a:lnTo>
                    <a:lnTo>
                      <a:pt x="3032" y="0"/>
                    </a:lnTo>
                    <a:lnTo>
                      <a:pt x="3038" y="0"/>
                    </a:lnTo>
                    <a:lnTo>
                      <a:pt x="3044" y="0"/>
                    </a:lnTo>
                    <a:lnTo>
                      <a:pt x="3050" y="0"/>
                    </a:lnTo>
                    <a:lnTo>
                      <a:pt x="3056" y="0"/>
                    </a:lnTo>
                    <a:lnTo>
                      <a:pt x="3062" y="0"/>
                    </a:lnTo>
                    <a:lnTo>
                      <a:pt x="3068" y="0"/>
                    </a:lnTo>
                    <a:lnTo>
                      <a:pt x="3074" y="0"/>
                    </a:lnTo>
                    <a:lnTo>
                      <a:pt x="3080" y="0"/>
                    </a:lnTo>
                    <a:lnTo>
                      <a:pt x="3086" y="0"/>
                    </a:lnTo>
                    <a:lnTo>
                      <a:pt x="3092" y="0"/>
                    </a:lnTo>
                    <a:lnTo>
                      <a:pt x="3097" y="0"/>
                    </a:lnTo>
                    <a:lnTo>
                      <a:pt x="3103" y="0"/>
                    </a:lnTo>
                    <a:lnTo>
                      <a:pt x="3109" y="0"/>
                    </a:lnTo>
                    <a:lnTo>
                      <a:pt x="3115" y="0"/>
                    </a:lnTo>
                    <a:lnTo>
                      <a:pt x="3121" y="0"/>
                    </a:lnTo>
                    <a:lnTo>
                      <a:pt x="3127" y="0"/>
                    </a:lnTo>
                    <a:lnTo>
                      <a:pt x="3133" y="0"/>
                    </a:lnTo>
                    <a:lnTo>
                      <a:pt x="3139" y="0"/>
                    </a:lnTo>
                    <a:lnTo>
                      <a:pt x="3145" y="0"/>
                    </a:lnTo>
                    <a:lnTo>
                      <a:pt x="3151" y="0"/>
                    </a:lnTo>
                    <a:lnTo>
                      <a:pt x="3157" y="0"/>
                    </a:lnTo>
                    <a:lnTo>
                      <a:pt x="3163" y="0"/>
                    </a:lnTo>
                    <a:lnTo>
                      <a:pt x="3169" y="0"/>
                    </a:lnTo>
                    <a:lnTo>
                      <a:pt x="3175" y="0"/>
                    </a:lnTo>
                    <a:lnTo>
                      <a:pt x="3181" y="0"/>
                    </a:lnTo>
                    <a:lnTo>
                      <a:pt x="3187" y="0"/>
                    </a:lnTo>
                    <a:lnTo>
                      <a:pt x="3193" y="0"/>
                    </a:lnTo>
                    <a:lnTo>
                      <a:pt x="3199" y="0"/>
                    </a:lnTo>
                    <a:lnTo>
                      <a:pt x="3205" y="0"/>
                    </a:lnTo>
                    <a:lnTo>
                      <a:pt x="3211" y="0"/>
                    </a:lnTo>
                    <a:lnTo>
                      <a:pt x="3217" y="0"/>
                    </a:lnTo>
                    <a:lnTo>
                      <a:pt x="3223" y="0"/>
                    </a:lnTo>
                    <a:lnTo>
                      <a:pt x="3229" y="0"/>
                    </a:lnTo>
                    <a:lnTo>
                      <a:pt x="3235" y="0"/>
                    </a:lnTo>
                    <a:lnTo>
                      <a:pt x="3241" y="0"/>
                    </a:lnTo>
                    <a:lnTo>
                      <a:pt x="3247" y="0"/>
                    </a:lnTo>
                    <a:lnTo>
                      <a:pt x="3253" y="0"/>
                    </a:lnTo>
                    <a:lnTo>
                      <a:pt x="3259" y="0"/>
                    </a:lnTo>
                    <a:lnTo>
                      <a:pt x="3265" y="0"/>
                    </a:lnTo>
                    <a:lnTo>
                      <a:pt x="3271" y="0"/>
                    </a:lnTo>
                    <a:lnTo>
                      <a:pt x="3277" y="0"/>
                    </a:lnTo>
                    <a:lnTo>
                      <a:pt x="3283" y="0"/>
                    </a:lnTo>
                    <a:lnTo>
                      <a:pt x="3288" y="0"/>
                    </a:lnTo>
                    <a:lnTo>
                      <a:pt x="3294" y="0"/>
                    </a:lnTo>
                    <a:lnTo>
                      <a:pt x="3300" y="0"/>
                    </a:lnTo>
                    <a:lnTo>
                      <a:pt x="3306" y="0"/>
                    </a:lnTo>
                    <a:lnTo>
                      <a:pt x="3312" y="0"/>
                    </a:lnTo>
                    <a:lnTo>
                      <a:pt x="3318" y="0"/>
                    </a:lnTo>
                    <a:lnTo>
                      <a:pt x="3324" y="0"/>
                    </a:lnTo>
                    <a:lnTo>
                      <a:pt x="3330" y="0"/>
                    </a:lnTo>
                    <a:lnTo>
                      <a:pt x="3336" y="0"/>
                    </a:lnTo>
                    <a:lnTo>
                      <a:pt x="3342" y="0"/>
                    </a:lnTo>
                    <a:lnTo>
                      <a:pt x="3348" y="0"/>
                    </a:lnTo>
                    <a:lnTo>
                      <a:pt x="3354" y="0"/>
                    </a:lnTo>
                    <a:lnTo>
                      <a:pt x="3360" y="0"/>
                    </a:lnTo>
                    <a:lnTo>
                      <a:pt x="3366" y="0"/>
                    </a:lnTo>
                    <a:lnTo>
                      <a:pt x="3372" y="0"/>
                    </a:lnTo>
                    <a:lnTo>
                      <a:pt x="3378" y="0"/>
                    </a:lnTo>
                    <a:lnTo>
                      <a:pt x="3384" y="0"/>
                    </a:lnTo>
                    <a:lnTo>
                      <a:pt x="3390" y="0"/>
                    </a:lnTo>
                    <a:lnTo>
                      <a:pt x="3396" y="0"/>
                    </a:lnTo>
                    <a:lnTo>
                      <a:pt x="3402" y="0"/>
                    </a:lnTo>
                    <a:lnTo>
                      <a:pt x="3408" y="0"/>
                    </a:lnTo>
                    <a:lnTo>
                      <a:pt x="3414" y="0"/>
                    </a:lnTo>
                    <a:lnTo>
                      <a:pt x="3420" y="0"/>
                    </a:lnTo>
                    <a:lnTo>
                      <a:pt x="3426" y="0"/>
                    </a:lnTo>
                    <a:lnTo>
                      <a:pt x="3432" y="0"/>
                    </a:lnTo>
                    <a:lnTo>
                      <a:pt x="3438" y="0"/>
                    </a:lnTo>
                    <a:lnTo>
                      <a:pt x="3444" y="0"/>
                    </a:lnTo>
                    <a:lnTo>
                      <a:pt x="3450" y="0"/>
                    </a:lnTo>
                    <a:lnTo>
                      <a:pt x="3456" y="0"/>
                    </a:lnTo>
                    <a:lnTo>
                      <a:pt x="3462" y="0"/>
                    </a:lnTo>
                    <a:lnTo>
                      <a:pt x="3468" y="0"/>
                    </a:lnTo>
                    <a:lnTo>
                      <a:pt x="3474" y="0"/>
                    </a:lnTo>
                    <a:lnTo>
                      <a:pt x="3480" y="0"/>
                    </a:lnTo>
                    <a:lnTo>
                      <a:pt x="3485" y="0"/>
                    </a:lnTo>
                    <a:lnTo>
                      <a:pt x="3491" y="0"/>
                    </a:lnTo>
                    <a:lnTo>
                      <a:pt x="3497" y="0"/>
                    </a:lnTo>
                    <a:lnTo>
                      <a:pt x="3503" y="0"/>
                    </a:lnTo>
                    <a:lnTo>
                      <a:pt x="3509" y="0"/>
                    </a:lnTo>
                    <a:lnTo>
                      <a:pt x="3515" y="0"/>
                    </a:lnTo>
                    <a:lnTo>
                      <a:pt x="3521" y="0"/>
                    </a:lnTo>
                    <a:lnTo>
                      <a:pt x="3527" y="0"/>
                    </a:lnTo>
                    <a:lnTo>
                      <a:pt x="3533" y="0"/>
                    </a:lnTo>
                    <a:lnTo>
                      <a:pt x="3539" y="0"/>
                    </a:lnTo>
                    <a:lnTo>
                      <a:pt x="3545" y="0"/>
                    </a:lnTo>
                    <a:lnTo>
                      <a:pt x="3551" y="0"/>
                    </a:lnTo>
                    <a:lnTo>
                      <a:pt x="3557" y="0"/>
                    </a:lnTo>
                    <a:lnTo>
                      <a:pt x="3563" y="0"/>
                    </a:lnTo>
                    <a:lnTo>
                      <a:pt x="3569" y="0"/>
                    </a:lnTo>
                    <a:lnTo>
                      <a:pt x="3575" y="0"/>
                    </a:lnTo>
                    <a:lnTo>
                      <a:pt x="3581" y="0"/>
                    </a:lnTo>
                    <a:lnTo>
                      <a:pt x="3587" y="0"/>
                    </a:lnTo>
                    <a:lnTo>
                      <a:pt x="3593" y="0"/>
                    </a:lnTo>
                    <a:lnTo>
                      <a:pt x="3599" y="0"/>
                    </a:lnTo>
                    <a:lnTo>
                      <a:pt x="3605" y="0"/>
                    </a:lnTo>
                    <a:lnTo>
                      <a:pt x="3611" y="0"/>
                    </a:lnTo>
                    <a:lnTo>
                      <a:pt x="3617" y="0"/>
                    </a:lnTo>
                    <a:lnTo>
                      <a:pt x="3623" y="0"/>
                    </a:lnTo>
                    <a:lnTo>
                      <a:pt x="3629" y="0"/>
                    </a:lnTo>
                    <a:lnTo>
                      <a:pt x="3635" y="0"/>
                    </a:lnTo>
                    <a:lnTo>
                      <a:pt x="3641" y="0"/>
                    </a:lnTo>
                    <a:lnTo>
                      <a:pt x="3647" y="0"/>
                    </a:lnTo>
                    <a:lnTo>
                      <a:pt x="3653" y="0"/>
                    </a:lnTo>
                    <a:lnTo>
                      <a:pt x="3659" y="0"/>
                    </a:lnTo>
                    <a:lnTo>
                      <a:pt x="3665" y="0"/>
                    </a:lnTo>
                    <a:lnTo>
                      <a:pt x="3671" y="0"/>
                    </a:lnTo>
                    <a:lnTo>
                      <a:pt x="3676" y="0"/>
                    </a:lnTo>
                    <a:lnTo>
                      <a:pt x="3682" y="0"/>
                    </a:lnTo>
                    <a:lnTo>
                      <a:pt x="3688" y="0"/>
                    </a:lnTo>
                    <a:lnTo>
                      <a:pt x="3694" y="0"/>
                    </a:lnTo>
                    <a:lnTo>
                      <a:pt x="3700" y="0"/>
                    </a:lnTo>
                    <a:lnTo>
                      <a:pt x="3706" y="0"/>
                    </a:lnTo>
                    <a:lnTo>
                      <a:pt x="3712" y="0"/>
                    </a:lnTo>
                    <a:lnTo>
                      <a:pt x="3718" y="0"/>
                    </a:lnTo>
                    <a:lnTo>
                      <a:pt x="3724" y="0"/>
                    </a:lnTo>
                    <a:lnTo>
                      <a:pt x="3730" y="0"/>
                    </a:lnTo>
                    <a:lnTo>
                      <a:pt x="3736" y="0"/>
                    </a:lnTo>
                    <a:lnTo>
                      <a:pt x="3742" y="0"/>
                    </a:lnTo>
                    <a:lnTo>
                      <a:pt x="3748" y="0"/>
                    </a:lnTo>
                    <a:lnTo>
                      <a:pt x="3754" y="0"/>
                    </a:lnTo>
                    <a:lnTo>
                      <a:pt x="3760" y="0"/>
                    </a:lnTo>
                    <a:lnTo>
                      <a:pt x="3766" y="0"/>
                    </a:lnTo>
                    <a:lnTo>
                      <a:pt x="3772" y="0"/>
                    </a:lnTo>
                    <a:lnTo>
                      <a:pt x="3778" y="0"/>
                    </a:lnTo>
                    <a:lnTo>
                      <a:pt x="3784" y="0"/>
                    </a:lnTo>
                    <a:lnTo>
                      <a:pt x="3790" y="0"/>
                    </a:lnTo>
                    <a:lnTo>
                      <a:pt x="3796" y="0"/>
                    </a:lnTo>
                    <a:lnTo>
                      <a:pt x="3802" y="0"/>
                    </a:lnTo>
                    <a:lnTo>
                      <a:pt x="3808" y="0"/>
                    </a:lnTo>
                    <a:lnTo>
                      <a:pt x="3814" y="0"/>
                    </a:lnTo>
                    <a:lnTo>
                      <a:pt x="3820" y="0"/>
                    </a:lnTo>
                    <a:lnTo>
                      <a:pt x="3826" y="0"/>
                    </a:lnTo>
                    <a:lnTo>
                      <a:pt x="3832" y="0"/>
                    </a:lnTo>
                    <a:lnTo>
                      <a:pt x="3838" y="0"/>
                    </a:lnTo>
                    <a:lnTo>
                      <a:pt x="3844" y="0"/>
                    </a:lnTo>
                    <a:lnTo>
                      <a:pt x="3850" y="0"/>
                    </a:lnTo>
                    <a:lnTo>
                      <a:pt x="3856" y="0"/>
                    </a:lnTo>
                    <a:lnTo>
                      <a:pt x="3862" y="0"/>
                    </a:lnTo>
                    <a:lnTo>
                      <a:pt x="3867" y="0"/>
                    </a:lnTo>
                    <a:lnTo>
                      <a:pt x="3873" y="0"/>
                    </a:lnTo>
                    <a:lnTo>
                      <a:pt x="3879" y="0"/>
                    </a:lnTo>
                    <a:lnTo>
                      <a:pt x="3885" y="0"/>
                    </a:lnTo>
                    <a:lnTo>
                      <a:pt x="3891" y="0"/>
                    </a:lnTo>
                    <a:lnTo>
                      <a:pt x="3897" y="0"/>
                    </a:lnTo>
                    <a:lnTo>
                      <a:pt x="3903" y="0"/>
                    </a:lnTo>
                    <a:lnTo>
                      <a:pt x="3909" y="0"/>
                    </a:lnTo>
                    <a:lnTo>
                      <a:pt x="3915" y="0"/>
                    </a:lnTo>
                    <a:lnTo>
                      <a:pt x="3921" y="0"/>
                    </a:lnTo>
                    <a:lnTo>
                      <a:pt x="3927" y="0"/>
                    </a:lnTo>
                    <a:lnTo>
                      <a:pt x="3933" y="0"/>
                    </a:lnTo>
                    <a:lnTo>
                      <a:pt x="3939" y="0"/>
                    </a:lnTo>
                    <a:lnTo>
                      <a:pt x="3945" y="0"/>
                    </a:lnTo>
                    <a:lnTo>
                      <a:pt x="3951" y="0"/>
                    </a:lnTo>
                    <a:lnTo>
                      <a:pt x="3957" y="0"/>
                    </a:lnTo>
                    <a:lnTo>
                      <a:pt x="3963" y="0"/>
                    </a:lnTo>
                    <a:lnTo>
                      <a:pt x="3969" y="0"/>
                    </a:lnTo>
                    <a:lnTo>
                      <a:pt x="3975" y="0"/>
                    </a:lnTo>
                    <a:lnTo>
                      <a:pt x="3981" y="0"/>
                    </a:lnTo>
                    <a:lnTo>
                      <a:pt x="3987" y="0"/>
                    </a:lnTo>
                    <a:lnTo>
                      <a:pt x="3993" y="0"/>
                    </a:lnTo>
                    <a:lnTo>
                      <a:pt x="3999" y="0"/>
                    </a:lnTo>
                    <a:lnTo>
                      <a:pt x="4005" y="0"/>
                    </a:lnTo>
                    <a:lnTo>
                      <a:pt x="4011" y="0"/>
                    </a:lnTo>
                    <a:lnTo>
                      <a:pt x="4017" y="0"/>
                    </a:lnTo>
                    <a:lnTo>
                      <a:pt x="4023" y="0"/>
                    </a:lnTo>
                    <a:lnTo>
                      <a:pt x="4029" y="0"/>
                    </a:lnTo>
                    <a:lnTo>
                      <a:pt x="4035" y="0"/>
                    </a:lnTo>
                    <a:lnTo>
                      <a:pt x="4041" y="0"/>
                    </a:lnTo>
                    <a:lnTo>
                      <a:pt x="4047" y="0"/>
                    </a:lnTo>
                    <a:lnTo>
                      <a:pt x="4053" y="0"/>
                    </a:lnTo>
                    <a:lnTo>
                      <a:pt x="4058" y="0"/>
                    </a:lnTo>
                    <a:lnTo>
                      <a:pt x="4064" y="0"/>
                    </a:lnTo>
                    <a:lnTo>
                      <a:pt x="4070" y="0"/>
                    </a:lnTo>
                    <a:lnTo>
                      <a:pt x="4076" y="0"/>
                    </a:lnTo>
                    <a:lnTo>
                      <a:pt x="4082" y="0"/>
                    </a:lnTo>
                    <a:lnTo>
                      <a:pt x="4088" y="0"/>
                    </a:lnTo>
                    <a:lnTo>
                      <a:pt x="4094" y="0"/>
                    </a:lnTo>
                    <a:lnTo>
                      <a:pt x="4100" y="0"/>
                    </a:lnTo>
                    <a:lnTo>
                      <a:pt x="4106" y="0"/>
                    </a:lnTo>
                    <a:lnTo>
                      <a:pt x="4112" y="0"/>
                    </a:lnTo>
                    <a:lnTo>
                      <a:pt x="4118" y="0"/>
                    </a:lnTo>
                    <a:lnTo>
                      <a:pt x="4124" y="0"/>
                    </a:lnTo>
                    <a:lnTo>
                      <a:pt x="4130" y="0"/>
                    </a:lnTo>
                    <a:lnTo>
                      <a:pt x="4136" y="0"/>
                    </a:lnTo>
                    <a:lnTo>
                      <a:pt x="4142" y="0"/>
                    </a:lnTo>
                    <a:lnTo>
                      <a:pt x="4148" y="0"/>
                    </a:lnTo>
                    <a:lnTo>
                      <a:pt x="4154" y="0"/>
                    </a:lnTo>
                    <a:lnTo>
                      <a:pt x="4160" y="0"/>
                    </a:lnTo>
                    <a:lnTo>
                      <a:pt x="4166" y="0"/>
                    </a:lnTo>
                    <a:lnTo>
                      <a:pt x="4172" y="0"/>
                    </a:lnTo>
                    <a:lnTo>
                      <a:pt x="4178" y="0"/>
                    </a:lnTo>
                    <a:lnTo>
                      <a:pt x="4184" y="0"/>
                    </a:lnTo>
                    <a:lnTo>
                      <a:pt x="4190" y="0"/>
                    </a:lnTo>
                    <a:lnTo>
                      <a:pt x="4196" y="0"/>
                    </a:lnTo>
                    <a:lnTo>
                      <a:pt x="4202" y="0"/>
                    </a:lnTo>
                    <a:lnTo>
                      <a:pt x="4208" y="0"/>
                    </a:lnTo>
                    <a:lnTo>
                      <a:pt x="4214" y="0"/>
                    </a:lnTo>
                    <a:lnTo>
                      <a:pt x="4220" y="0"/>
                    </a:lnTo>
                    <a:lnTo>
                      <a:pt x="4226" y="0"/>
                    </a:lnTo>
                    <a:lnTo>
                      <a:pt x="4232" y="0"/>
                    </a:lnTo>
                    <a:lnTo>
                      <a:pt x="4238" y="0"/>
                    </a:lnTo>
                    <a:lnTo>
                      <a:pt x="4244" y="0"/>
                    </a:lnTo>
                    <a:lnTo>
                      <a:pt x="4249" y="0"/>
                    </a:lnTo>
                    <a:lnTo>
                      <a:pt x="4255" y="0"/>
                    </a:lnTo>
                    <a:lnTo>
                      <a:pt x="4261" y="0"/>
                    </a:lnTo>
                    <a:lnTo>
                      <a:pt x="4267" y="0"/>
                    </a:lnTo>
                    <a:lnTo>
                      <a:pt x="4273" y="0"/>
                    </a:lnTo>
                    <a:lnTo>
                      <a:pt x="4279" y="0"/>
                    </a:lnTo>
                    <a:lnTo>
                      <a:pt x="4285" y="0"/>
                    </a:lnTo>
                    <a:lnTo>
                      <a:pt x="4291" y="0"/>
                    </a:lnTo>
                    <a:lnTo>
                      <a:pt x="4297" y="0"/>
                    </a:lnTo>
                    <a:lnTo>
                      <a:pt x="4303" y="0"/>
                    </a:lnTo>
                    <a:lnTo>
                      <a:pt x="4309" y="0"/>
                    </a:lnTo>
                    <a:lnTo>
                      <a:pt x="4315" y="0"/>
                    </a:lnTo>
                    <a:lnTo>
                      <a:pt x="4321" y="0"/>
                    </a:lnTo>
                    <a:lnTo>
                      <a:pt x="4327" y="0"/>
                    </a:lnTo>
                    <a:lnTo>
                      <a:pt x="4333" y="0"/>
                    </a:lnTo>
                    <a:lnTo>
                      <a:pt x="4339" y="0"/>
                    </a:lnTo>
                    <a:lnTo>
                      <a:pt x="4345" y="0"/>
                    </a:lnTo>
                    <a:lnTo>
                      <a:pt x="4351" y="0"/>
                    </a:lnTo>
                    <a:lnTo>
                      <a:pt x="4357" y="0"/>
                    </a:lnTo>
                    <a:lnTo>
                      <a:pt x="4363" y="0"/>
                    </a:lnTo>
                    <a:lnTo>
                      <a:pt x="4369" y="0"/>
                    </a:lnTo>
                    <a:lnTo>
                      <a:pt x="4375" y="0"/>
                    </a:lnTo>
                    <a:lnTo>
                      <a:pt x="4381" y="0"/>
                    </a:lnTo>
                    <a:lnTo>
                      <a:pt x="4387" y="0"/>
                    </a:lnTo>
                    <a:lnTo>
                      <a:pt x="4393" y="0"/>
                    </a:lnTo>
                    <a:lnTo>
                      <a:pt x="4399" y="0"/>
                    </a:lnTo>
                    <a:lnTo>
                      <a:pt x="4405" y="0"/>
                    </a:lnTo>
                    <a:lnTo>
                      <a:pt x="4411" y="0"/>
                    </a:lnTo>
                    <a:lnTo>
                      <a:pt x="4417" y="0"/>
                    </a:lnTo>
                    <a:lnTo>
                      <a:pt x="4423" y="0"/>
                    </a:lnTo>
                    <a:lnTo>
                      <a:pt x="4429" y="0"/>
                    </a:lnTo>
                    <a:lnTo>
                      <a:pt x="4435" y="0"/>
                    </a:lnTo>
                    <a:lnTo>
                      <a:pt x="4440" y="0"/>
                    </a:lnTo>
                    <a:lnTo>
                      <a:pt x="4446" y="0"/>
                    </a:lnTo>
                    <a:lnTo>
                      <a:pt x="4452" y="0"/>
                    </a:lnTo>
                    <a:lnTo>
                      <a:pt x="4458" y="0"/>
                    </a:lnTo>
                    <a:lnTo>
                      <a:pt x="4464" y="0"/>
                    </a:lnTo>
                    <a:lnTo>
                      <a:pt x="4470" y="0"/>
                    </a:lnTo>
                    <a:lnTo>
                      <a:pt x="4476" y="0"/>
                    </a:lnTo>
                    <a:lnTo>
                      <a:pt x="4482" y="0"/>
                    </a:lnTo>
                    <a:lnTo>
                      <a:pt x="4488" y="0"/>
                    </a:lnTo>
                    <a:lnTo>
                      <a:pt x="4494" y="0"/>
                    </a:lnTo>
                    <a:lnTo>
                      <a:pt x="4500" y="0"/>
                    </a:lnTo>
                    <a:lnTo>
                      <a:pt x="4506" y="0"/>
                    </a:lnTo>
                    <a:lnTo>
                      <a:pt x="4512" y="0"/>
                    </a:lnTo>
                    <a:lnTo>
                      <a:pt x="4518" y="0"/>
                    </a:lnTo>
                    <a:lnTo>
                      <a:pt x="4524" y="0"/>
                    </a:lnTo>
                    <a:lnTo>
                      <a:pt x="4530" y="0"/>
                    </a:lnTo>
                    <a:lnTo>
                      <a:pt x="4536" y="0"/>
                    </a:lnTo>
                    <a:lnTo>
                      <a:pt x="4542" y="0"/>
                    </a:lnTo>
                    <a:lnTo>
                      <a:pt x="4548" y="0"/>
                    </a:lnTo>
                    <a:lnTo>
                      <a:pt x="4554" y="0"/>
                    </a:lnTo>
                    <a:lnTo>
                      <a:pt x="4560" y="0"/>
                    </a:lnTo>
                    <a:lnTo>
                      <a:pt x="4566" y="0"/>
                    </a:lnTo>
                    <a:lnTo>
                      <a:pt x="4572" y="0"/>
                    </a:lnTo>
                    <a:lnTo>
                      <a:pt x="4578" y="0"/>
                    </a:lnTo>
                    <a:lnTo>
                      <a:pt x="4584" y="0"/>
                    </a:lnTo>
                    <a:lnTo>
                      <a:pt x="4590" y="0"/>
                    </a:lnTo>
                    <a:lnTo>
                      <a:pt x="4596" y="0"/>
                    </a:lnTo>
                    <a:lnTo>
                      <a:pt x="4602" y="0"/>
                    </a:lnTo>
                    <a:lnTo>
                      <a:pt x="4608" y="0"/>
                    </a:lnTo>
                    <a:lnTo>
                      <a:pt x="4614" y="0"/>
                    </a:lnTo>
                    <a:lnTo>
                      <a:pt x="4620" y="0"/>
                    </a:lnTo>
                    <a:lnTo>
                      <a:pt x="4626" y="0"/>
                    </a:lnTo>
                    <a:lnTo>
                      <a:pt x="4632" y="0"/>
                    </a:lnTo>
                    <a:lnTo>
                      <a:pt x="4637" y="0"/>
                    </a:lnTo>
                    <a:lnTo>
                      <a:pt x="4643" y="0"/>
                    </a:lnTo>
                    <a:lnTo>
                      <a:pt x="4649" y="0"/>
                    </a:lnTo>
                    <a:lnTo>
                      <a:pt x="4655" y="0"/>
                    </a:lnTo>
                    <a:lnTo>
                      <a:pt x="4661" y="0"/>
                    </a:lnTo>
                    <a:lnTo>
                      <a:pt x="4667" y="0"/>
                    </a:lnTo>
                    <a:lnTo>
                      <a:pt x="4673" y="0"/>
                    </a:lnTo>
                    <a:lnTo>
                      <a:pt x="4679" y="0"/>
                    </a:lnTo>
                    <a:lnTo>
                      <a:pt x="4685" y="0"/>
                    </a:lnTo>
                    <a:lnTo>
                      <a:pt x="4691" y="0"/>
                    </a:lnTo>
                    <a:lnTo>
                      <a:pt x="4697" y="0"/>
                    </a:lnTo>
                    <a:lnTo>
                      <a:pt x="4703" y="0"/>
                    </a:lnTo>
                    <a:lnTo>
                      <a:pt x="4709" y="0"/>
                    </a:lnTo>
                    <a:lnTo>
                      <a:pt x="4715" y="0"/>
                    </a:lnTo>
                    <a:lnTo>
                      <a:pt x="4721" y="0"/>
                    </a:lnTo>
                    <a:lnTo>
                      <a:pt x="4727" y="0"/>
                    </a:lnTo>
                    <a:lnTo>
                      <a:pt x="4733" y="0"/>
                    </a:lnTo>
                    <a:lnTo>
                      <a:pt x="4739" y="0"/>
                    </a:lnTo>
                    <a:lnTo>
                      <a:pt x="4745" y="0"/>
                    </a:lnTo>
                    <a:lnTo>
                      <a:pt x="4751" y="0"/>
                    </a:lnTo>
                    <a:lnTo>
                      <a:pt x="4757" y="0"/>
                    </a:lnTo>
                    <a:lnTo>
                      <a:pt x="4763" y="0"/>
                    </a:lnTo>
                    <a:lnTo>
                      <a:pt x="4769" y="0"/>
                    </a:lnTo>
                    <a:lnTo>
                      <a:pt x="4775" y="0"/>
                    </a:lnTo>
                    <a:lnTo>
                      <a:pt x="4781" y="0"/>
                    </a:lnTo>
                    <a:lnTo>
                      <a:pt x="4787" y="0"/>
                    </a:lnTo>
                    <a:lnTo>
                      <a:pt x="4793" y="0"/>
                    </a:lnTo>
                    <a:lnTo>
                      <a:pt x="4799" y="0"/>
                    </a:lnTo>
                    <a:lnTo>
                      <a:pt x="4805" y="0"/>
                    </a:lnTo>
                    <a:lnTo>
                      <a:pt x="4811" y="0"/>
                    </a:lnTo>
                    <a:lnTo>
                      <a:pt x="4817" y="0"/>
                    </a:lnTo>
                    <a:lnTo>
                      <a:pt x="4823" y="0"/>
                    </a:lnTo>
                    <a:lnTo>
                      <a:pt x="4828" y="0"/>
                    </a:lnTo>
                    <a:lnTo>
                      <a:pt x="4834" y="0"/>
                    </a:lnTo>
                    <a:lnTo>
                      <a:pt x="4840" y="0"/>
                    </a:lnTo>
                    <a:lnTo>
                      <a:pt x="4846" y="0"/>
                    </a:lnTo>
                    <a:lnTo>
                      <a:pt x="4852" y="0"/>
                    </a:lnTo>
                    <a:lnTo>
                      <a:pt x="4858" y="0"/>
                    </a:lnTo>
                    <a:lnTo>
                      <a:pt x="4864" y="0"/>
                    </a:lnTo>
                    <a:lnTo>
                      <a:pt x="4870" y="0"/>
                    </a:lnTo>
                    <a:lnTo>
                      <a:pt x="4876" y="0"/>
                    </a:lnTo>
                    <a:lnTo>
                      <a:pt x="4882" y="0"/>
                    </a:lnTo>
                    <a:lnTo>
                      <a:pt x="4888" y="0"/>
                    </a:lnTo>
                    <a:lnTo>
                      <a:pt x="4894" y="0"/>
                    </a:lnTo>
                    <a:lnTo>
                      <a:pt x="4900" y="0"/>
                    </a:lnTo>
                    <a:lnTo>
                      <a:pt x="4906" y="0"/>
                    </a:lnTo>
                    <a:lnTo>
                      <a:pt x="4912" y="0"/>
                    </a:lnTo>
                    <a:lnTo>
                      <a:pt x="4918" y="0"/>
                    </a:lnTo>
                    <a:lnTo>
                      <a:pt x="4924" y="0"/>
                    </a:lnTo>
                    <a:lnTo>
                      <a:pt x="4930" y="0"/>
                    </a:lnTo>
                    <a:lnTo>
                      <a:pt x="4936" y="0"/>
                    </a:lnTo>
                    <a:lnTo>
                      <a:pt x="4942" y="0"/>
                    </a:lnTo>
                    <a:lnTo>
                      <a:pt x="4948" y="0"/>
                    </a:lnTo>
                    <a:lnTo>
                      <a:pt x="4954" y="0"/>
                    </a:lnTo>
                    <a:lnTo>
                      <a:pt x="4960" y="0"/>
                    </a:lnTo>
                    <a:lnTo>
                      <a:pt x="4966" y="0"/>
                    </a:lnTo>
                    <a:lnTo>
                      <a:pt x="4972" y="0"/>
                    </a:lnTo>
                    <a:lnTo>
                      <a:pt x="4978" y="0"/>
                    </a:lnTo>
                    <a:lnTo>
                      <a:pt x="4984" y="0"/>
                    </a:lnTo>
                    <a:lnTo>
                      <a:pt x="4990" y="0"/>
                    </a:lnTo>
                    <a:lnTo>
                      <a:pt x="4996" y="0"/>
                    </a:lnTo>
                    <a:lnTo>
                      <a:pt x="5002" y="0"/>
                    </a:lnTo>
                    <a:lnTo>
                      <a:pt x="5008" y="0"/>
                    </a:lnTo>
                    <a:lnTo>
                      <a:pt x="5008" y="6"/>
                    </a:lnTo>
                    <a:lnTo>
                      <a:pt x="5014" y="6"/>
                    </a:lnTo>
                    <a:lnTo>
                      <a:pt x="5019" y="6"/>
                    </a:lnTo>
                    <a:lnTo>
                      <a:pt x="5025" y="6"/>
                    </a:lnTo>
                    <a:lnTo>
                      <a:pt x="5031" y="6"/>
                    </a:lnTo>
                    <a:lnTo>
                      <a:pt x="5037" y="12"/>
                    </a:lnTo>
                    <a:lnTo>
                      <a:pt x="5043" y="12"/>
                    </a:lnTo>
                    <a:lnTo>
                      <a:pt x="5049" y="12"/>
                    </a:lnTo>
                    <a:lnTo>
                      <a:pt x="5055" y="12"/>
                    </a:lnTo>
                    <a:lnTo>
                      <a:pt x="5055" y="18"/>
                    </a:lnTo>
                    <a:lnTo>
                      <a:pt x="5061" y="18"/>
                    </a:lnTo>
                    <a:lnTo>
                      <a:pt x="5067" y="18"/>
                    </a:lnTo>
                    <a:lnTo>
                      <a:pt x="5073" y="18"/>
                    </a:lnTo>
                    <a:lnTo>
                      <a:pt x="5073" y="24"/>
                    </a:lnTo>
                    <a:lnTo>
                      <a:pt x="5079" y="24"/>
                    </a:lnTo>
                    <a:lnTo>
                      <a:pt x="5085" y="24"/>
                    </a:lnTo>
                    <a:lnTo>
                      <a:pt x="5091" y="24"/>
                    </a:lnTo>
                    <a:lnTo>
                      <a:pt x="5091" y="30"/>
                    </a:lnTo>
                    <a:lnTo>
                      <a:pt x="5097" y="30"/>
                    </a:lnTo>
                    <a:lnTo>
                      <a:pt x="5103" y="30"/>
                    </a:lnTo>
                    <a:lnTo>
                      <a:pt x="5109" y="30"/>
                    </a:lnTo>
                    <a:lnTo>
                      <a:pt x="5109" y="36"/>
                    </a:lnTo>
                    <a:lnTo>
                      <a:pt x="5115" y="36"/>
                    </a:lnTo>
                    <a:lnTo>
                      <a:pt x="5121" y="36"/>
                    </a:lnTo>
                    <a:lnTo>
                      <a:pt x="5127" y="36"/>
                    </a:lnTo>
                    <a:lnTo>
                      <a:pt x="5127" y="42"/>
                    </a:lnTo>
                    <a:lnTo>
                      <a:pt x="5133" y="42"/>
                    </a:lnTo>
                    <a:lnTo>
                      <a:pt x="5139" y="42"/>
                    </a:lnTo>
                    <a:lnTo>
                      <a:pt x="5145" y="42"/>
                    </a:lnTo>
                    <a:lnTo>
                      <a:pt x="5145" y="48"/>
                    </a:lnTo>
                    <a:lnTo>
                      <a:pt x="5151" y="48"/>
                    </a:lnTo>
                    <a:lnTo>
                      <a:pt x="5157" y="48"/>
                    </a:lnTo>
                    <a:lnTo>
                      <a:pt x="5163" y="48"/>
                    </a:lnTo>
                    <a:lnTo>
                      <a:pt x="5163" y="54"/>
                    </a:lnTo>
                    <a:lnTo>
                      <a:pt x="5169" y="54"/>
                    </a:lnTo>
                    <a:lnTo>
                      <a:pt x="5175" y="54"/>
                    </a:lnTo>
                    <a:lnTo>
                      <a:pt x="5181" y="54"/>
                    </a:lnTo>
                    <a:lnTo>
                      <a:pt x="5187" y="60"/>
                    </a:lnTo>
                    <a:lnTo>
                      <a:pt x="5193" y="60"/>
                    </a:lnTo>
                    <a:lnTo>
                      <a:pt x="5199" y="60"/>
                    </a:lnTo>
                    <a:lnTo>
                      <a:pt x="5205" y="66"/>
                    </a:lnTo>
                    <a:lnTo>
                      <a:pt x="5210" y="66"/>
                    </a:lnTo>
                    <a:lnTo>
                      <a:pt x="5216" y="66"/>
                    </a:lnTo>
                    <a:lnTo>
                      <a:pt x="5222" y="66"/>
                    </a:lnTo>
                    <a:lnTo>
                      <a:pt x="5222" y="72"/>
                    </a:lnTo>
                    <a:lnTo>
                      <a:pt x="5228" y="72"/>
                    </a:lnTo>
                    <a:lnTo>
                      <a:pt x="5234" y="72"/>
                    </a:lnTo>
                    <a:lnTo>
                      <a:pt x="5240" y="72"/>
                    </a:lnTo>
                    <a:lnTo>
                      <a:pt x="5246" y="72"/>
                    </a:lnTo>
                    <a:lnTo>
                      <a:pt x="5252" y="72"/>
                    </a:lnTo>
                    <a:lnTo>
                      <a:pt x="5258" y="72"/>
                    </a:lnTo>
                    <a:lnTo>
                      <a:pt x="5264" y="72"/>
                    </a:lnTo>
                    <a:lnTo>
                      <a:pt x="5270" y="78"/>
                    </a:lnTo>
                    <a:lnTo>
                      <a:pt x="5276" y="78"/>
                    </a:lnTo>
                    <a:lnTo>
                      <a:pt x="5282" y="78"/>
                    </a:lnTo>
                    <a:lnTo>
                      <a:pt x="5288" y="78"/>
                    </a:lnTo>
                    <a:lnTo>
                      <a:pt x="5294" y="78"/>
                    </a:lnTo>
                    <a:lnTo>
                      <a:pt x="5300" y="78"/>
                    </a:lnTo>
                    <a:lnTo>
                      <a:pt x="5306" y="78"/>
                    </a:lnTo>
                    <a:lnTo>
                      <a:pt x="5312" y="78"/>
                    </a:lnTo>
                    <a:lnTo>
                      <a:pt x="5312" y="72"/>
                    </a:lnTo>
                    <a:lnTo>
                      <a:pt x="5318" y="72"/>
                    </a:lnTo>
                    <a:lnTo>
                      <a:pt x="5324" y="72"/>
                    </a:lnTo>
                    <a:lnTo>
                      <a:pt x="5330" y="72"/>
                    </a:lnTo>
                    <a:lnTo>
                      <a:pt x="5336" y="72"/>
                    </a:lnTo>
                    <a:lnTo>
                      <a:pt x="5342" y="72"/>
                    </a:lnTo>
                    <a:lnTo>
                      <a:pt x="5348" y="72"/>
                    </a:lnTo>
                    <a:lnTo>
                      <a:pt x="5354" y="72"/>
                    </a:lnTo>
                    <a:lnTo>
                      <a:pt x="5360" y="66"/>
                    </a:lnTo>
                    <a:lnTo>
                      <a:pt x="5366" y="66"/>
                    </a:lnTo>
                    <a:lnTo>
                      <a:pt x="5372" y="66"/>
                    </a:lnTo>
                    <a:lnTo>
                      <a:pt x="5378" y="66"/>
                    </a:lnTo>
                    <a:lnTo>
                      <a:pt x="5378" y="60"/>
                    </a:lnTo>
                    <a:lnTo>
                      <a:pt x="5384" y="60"/>
                    </a:lnTo>
                    <a:lnTo>
                      <a:pt x="5390" y="60"/>
                    </a:lnTo>
                    <a:lnTo>
                      <a:pt x="5396" y="60"/>
                    </a:lnTo>
                    <a:lnTo>
                      <a:pt x="5396" y="54"/>
                    </a:lnTo>
                    <a:lnTo>
                      <a:pt x="5401" y="54"/>
                    </a:lnTo>
                    <a:lnTo>
                      <a:pt x="5407" y="54"/>
                    </a:lnTo>
                    <a:lnTo>
                      <a:pt x="5413" y="54"/>
                    </a:lnTo>
                    <a:lnTo>
                      <a:pt x="5413" y="48"/>
                    </a:lnTo>
                    <a:lnTo>
                      <a:pt x="5419" y="48"/>
                    </a:lnTo>
                    <a:lnTo>
                      <a:pt x="5425" y="48"/>
                    </a:lnTo>
                    <a:lnTo>
                      <a:pt x="5431" y="48"/>
                    </a:lnTo>
                    <a:lnTo>
                      <a:pt x="5431" y="42"/>
                    </a:lnTo>
                    <a:lnTo>
                      <a:pt x="5437" y="42"/>
                    </a:lnTo>
                    <a:lnTo>
                      <a:pt x="5443" y="42"/>
                    </a:lnTo>
                    <a:lnTo>
                      <a:pt x="5449" y="42"/>
                    </a:lnTo>
                    <a:lnTo>
                      <a:pt x="5455" y="36"/>
                    </a:lnTo>
                    <a:lnTo>
                      <a:pt x="5461" y="36"/>
                    </a:lnTo>
                    <a:lnTo>
                      <a:pt x="5467" y="36"/>
                    </a:lnTo>
                    <a:lnTo>
                      <a:pt x="5473" y="30"/>
                    </a:lnTo>
                    <a:lnTo>
                      <a:pt x="5479" y="30"/>
                    </a:lnTo>
                    <a:lnTo>
                      <a:pt x="5485" y="30"/>
                    </a:lnTo>
                    <a:lnTo>
                      <a:pt x="5491" y="24"/>
                    </a:lnTo>
                    <a:lnTo>
                      <a:pt x="5497" y="24"/>
                    </a:lnTo>
                    <a:lnTo>
                      <a:pt x="5503" y="24"/>
                    </a:lnTo>
                    <a:lnTo>
                      <a:pt x="5509" y="24"/>
                    </a:lnTo>
                    <a:lnTo>
                      <a:pt x="5509" y="18"/>
                    </a:lnTo>
                    <a:lnTo>
                      <a:pt x="5515" y="18"/>
                    </a:lnTo>
                    <a:lnTo>
                      <a:pt x="5521" y="18"/>
                    </a:lnTo>
                    <a:lnTo>
                      <a:pt x="5527" y="18"/>
                    </a:lnTo>
                    <a:lnTo>
                      <a:pt x="5527" y="12"/>
                    </a:lnTo>
                    <a:lnTo>
                      <a:pt x="5533" y="12"/>
                    </a:lnTo>
                    <a:lnTo>
                      <a:pt x="5539" y="12"/>
                    </a:lnTo>
                    <a:lnTo>
                      <a:pt x="5545" y="12"/>
                    </a:lnTo>
                    <a:lnTo>
                      <a:pt x="5545" y="6"/>
                    </a:lnTo>
                    <a:lnTo>
                      <a:pt x="5551" y="6"/>
                    </a:lnTo>
                    <a:lnTo>
                      <a:pt x="5557" y="6"/>
                    </a:lnTo>
                    <a:lnTo>
                      <a:pt x="5563" y="6"/>
                    </a:lnTo>
                    <a:lnTo>
                      <a:pt x="5569" y="6"/>
                    </a:lnTo>
                    <a:lnTo>
                      <a:pt x="5575" y="6"/>
                    </a:lnTo>
                    <a:lnTo>
                      <a:pt x="5575" y="0"/>
                    </a:lnTo>
                    <a:lnTo>
                      <a:pt x="5581" y="0"/>
                    </a:lnTo>
                    <a:lnTo>
                      <a:pt x="5587" y="0"/>
                    </a:lnTo>
                    <a:lnTo>
                      <a:pt x="5592" y="0"/>
                    </a:lnTo>
                    <a:lnTo>
                      <a:pt x="5598" y="0"/>
                    </a:lnTo>
                    <a:lnTo>
                      <a:pt x="5604" y="0"/>
                    </a:lnTo>
                    <a:lnTo>
                      <a:pt x="5610"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74" name="Rectangle 159">
                <a:extLst>
                  <a:ext uri="{FF2B5EF4-FFF2-40B4-BE49-F238E27FC236}">
                    <a16:creationId xmlns:a16="http://schemas.microsoft.com/office/drawing/2014/main" id="{4DDF7845-CBB5-6D71-05D9-FF95F49CBEFE}"/>
                  </a:ext>
                </a:extLst>
              </p:cNvPr>
              <p:cNvSpPr>
                <a:spLocks noChangeArrowheads="1"/>
              </p:cNvSpPr>
              <p:nvPr/>
            </p:nvSpPr>
            <p:spPr bwMode="auto">
              <a:xfrm>
                <a:off x="85" y="3889"/>
                <a:ext cx="77" cy="30"/>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575" name="Rectangle 160">
                <a:extLst>
                  <a:ext uri="{FF2B5EF4-FFF2-40B4-BE49-F238E27FC236}">
                    <a16:creationId xmlns:a16="http://schemas.microsoft.com/office/drawing/2014/main" id="{7A8D17AB-3829-B294-2417-75AB01D52350}"/>
                  </a:ext>
                </a:extLst>
              </p:cNvPr>
              <p:cNvSpPr>
                <a:spLocks noChangeArrowheads="1"/>
              </p:cNvSpPr>
              <p:nvPr/>
            </p:nvSpPr>
            <p:spPr bwMode="auto">
              <a:xfrm>
                <a:off x="311" y="3889"/>
                <a:ext cx="84" cy="30"/>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576" name="Rectangle 161">
                <a:extLst>
                  <a:ext uri="{FF2B5EF4-FFF2-40B4-BE49-F238E27FC236}">
                    <a16:creationId xmlns:a16="http://schemas.microsoft.com/office/drawing/2014/main" id="{4B976539-E6DC-AE8B-D0A3-540A64789B98}"/>
                  </a:ext>
                </a:extLst>
              </p:cNvPr>
              <p:cNvSpPr>
                <a:spLocks noChangeArrowheads="1"/>
              </p:cNvSpPr>
              <p:nvPr/>
            </p:nvSpPr>
            <p:spPr bwMode="auto">
              <a:xfrm>
                <a:off x="419" y="3889"/>
                <a:ext cx="83" cy="30"/>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577" name="Rectangle 162">
                <a:extLst>
                  <a:ext uri="{FF2B5EF4-FFF2-40B4-BE49-F238E27FC236}">
                    <a16:creationId xmlns:a16="http://schemas.microsoft.com/office/drawing/2014/main" id="{36F0B6B3-5202-E44D-E21B-FFE05C21A729}"/>
                  </a:ext>
                </a:extLst>
              </p:cNvPr>
              <p:cNvSpPr>
                <a:spLocks noChangeArrowheads="1"/>
              </p:cNvSpPr>
              <p:nvPr/>
            </p:nvSpPr>
            <p:spPr bwMode="auto">
              <a:xfrm>
                <a:off x="646" y="3889"/>
                <a:ext cx="83" cy="30"/>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578" name="Rectangle 163">
                <a:extLst>
                  <a:ext uri="{FF2B5EF4-FFF2-40B4-BE49-F238E27FC236}">
                    <a16:creationId xmlns:a16="http://schemas.microsoft.com/office/drawing/2014/main" id="{BB53950A-5561-DE55-3744-DF3FDF475F88}"/>
                  </a:ext>
                </a:extLst>
              </p:cNvPr>
              <p:cNvSpPr>
                <a:spLocks noChangeArrowheads="1"/>
              </p:cNvSpPr>
              <p:nvPr/>
            </p:nvSpPr>
            <p:spPr bwMode="auto">
              <a:xfrm>
                <a:off x="765" y="3877"/>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579" name="Rectangle 164">
                <a:extLst>
                  <a:ext uri="{FF2B5EF4-FFF2-40B4-BE49-F238E27FC236}">
                    <a16:creationId xmlns:a16="http://schemas.microsoft.com/office/drawing/2014/main" id="{A831761C-D41D-9527-47AC-DA236619E5A9}"/>
                  </a:ext>
                </a:extLst>
              </p:cNvPr>
              <p:cNvSpPr>
                <a:spLocks noChangeArrowheads="1"/>
              </p:cNvSpPr>
              <p:nvPr/>
            </p:nvSpPr>
            <p:spPr bwMode="auto">
              <a:xfrm>
                <a:off x="813" y="3877"/>
                <a:ext cx="42"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580" name="Rectangle 165">
                <a:extLst>
                  <a:ext uri="{FF2B5EF4-FFF2-40B4-BE49-F238E27FC236}">
                    <a16:creationId xmlns:a16="http://schemas.microsoft.com/office/drawing/2014/main" id="{C474D55E-1998-DD44-A9F9-6B97D716D0FD}"/>
                  </a:ext>
                </a:extLst>
              </p:cNvPr>
              <p:cNvSpPr>
                <a:spLocks noChangeArrowheads="1"/>
              </p:cNvSpPr>
              <p:nvPr/>
            </p:nvSpPr>
            <p:spPr bwMode="auto">
              <a:xfrm>
                <a:off x="878" y="3877"/>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581" name="Rectangle 166">
                <a:extLst>
                  <a:ext uri="{FF2B5EF4-FFF2-40B4-BE49-F238E27FC236}">
                    <a16:creationId xmlns:a16="http://schemas.microsoft.com/office/drawing/2014/main" id="{B8E726E1-56E2-CE5B-55E6-8D598B15270E}"/>
                  </a:ext>
                </a:extLst>
              </p:cNvPr>
              <p:cNvSpPr>
                <a:spLocks noChangeArrowheads="1"/>
              </p:cNvSpPr>
              <p:nvPr/>
            </p:nvSpPr>
            <p:spPr bwMode="auto">
              <a:xfrm>
                <a:off x="1237" y="3901"/>
                <a:ext cx="6" cy="18"/>
              </a:xfrm>
              <a:prstGeom prst="rect">
                <a:avLst/>
              </a:prstGeom>
              <a:solidFill>
                <a:srgbClr val="000000"/>
              </a:solidFill>
              <a:ln w="0">
                <a:solidFill>
                  <a:srgbClr val="00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582" name="Rectangle 167">
                <a:extLst>
                  <a:ext uri="{FF2B5EF4-FFF2-40B4-BE49-F238E27FC236}">
                    <a16:creationId xmlns:a16="http://schemas.microsoft.com/office/drawing/2014/main" id="{74404548-07BA-5FFB-7F9A-33F9BD180D07}"/>
                  </a:ext>
                </a:extLst>
              </p:cNvPr>
              <p:cNvSpPr>
                <a:spLocks noChangeArrowheads="1"/>
              </p:cNvSpPr>
              <p:nvPr/>
            </p:nvSpPr>
            <p:spPr bwMode="auto">
              <a:xfrm>
                <a:off x="1571" y="3877"/>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583" name="Rectangle 168">
                <a:extLst>
                  <a:ext uri="{FF2B5EF4-FFF2-40B4-BE49-F238E27FC236}">
                    <a16:creationId xmlns:a16="http://schemas.microsoft.com/office/drawing/2014/main" id="{F0B202F5-FC4C-D1FF-7119-17ED3F36FD4E}"/>
                  </a:ext>
                </a:extLst>
              </p:cNvPr>
              <p:cNvSpPr>
                <a:spLocks noChangeArrowheads="1"/>
              </p:cNvSpPr>
              <p:nvPr/>
            </p:nvSpPr>
            <p:spPr bwMode="auto">
              <a:xfrm>
                <a:off x="1625" y="3877"/>
                <a:ext cx="23"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584" name="Rectangle 169">
                <a:extLst>
                  <a:ext uri="{FF2B5EF4-FFF2-40B4-BE49-F238E27FC236}">
                    <a16:creationId xmlns:a16="http://schemas.microsoft.com/office/drawing/2014/main" id="{9CE4217E-3BA2-5127-2066-F73D54B16E49}"/>
                  </a:ext>
                </a:extLst>
              </p:cNvPr>
              <p:cNvSpPr>
                <a:spLocks noChangeArrowheads="1"/>
              </p:cNvSpPr>
              <p:nvPr/>
            </p:nvSpPr>
            <p:spPr bwMode="auto">
              <a:xfrm>
                <a:off x="1768" y="3877"/>
                <a:ext cx="30"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585" name="Rectangle 170">
                <a:extLst>
                  <a:ext uri="{FF2B5EF4-FFF2-40B4-BE49-F238E27FC236}">
                    <a16:creationId xmlns:a16="http://schemas.microsoft.com/office/drawing/2014/main" id="{3D3FEA84-63F6-7AC6-6847-A928445855E2}"/>
                  </a:ext>
                </a:extLst>
              </p:cNvPr>
              <p:cNvSpPr>
                <a:spLocks noChangeArrowheads="1"/>
              </p:cNvSpPr>
              <p:nvPr/>
            </p:nvSpPr>
            <p:spPr bwMode="auto">
              <a:xfrm>
                <a:off x="1822" y="3877"/>
                <a:ext cx="23"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586" name="Rectangle 171">
                <a:extLst>
                  <a:ext uri="{FF2B5EF4-FFF2-40B4-BE49-F238E27FC236}">
                    <a16:creationId xmlns:a16="http://schemas.microsoft.com/office/drawing/2014/main" id="{2AE38F6C-8BF2-2B4C-001A-A62D452F8DCC}"/>
                  </a:ext>
                </a:extLst>
              </p:cNvPr>
              <p:cNvSpPr>
                <a:spLocks noChangeArrowheads="1"/>
              </p:cNvSpPr>
              <p:nvPr/>
            </p:nvSpPr>
            <p:spPr bwMode="auto">
              <a:xfrm>
                <a:off x="1881" y="3889"/>
                <a:ext cx="161" cy="30"/>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587" name="Rectangle 172">
                <a:extLst>
                  <a:ext uri="{FF2B5EF4-FFF2-40B4-BE49-F238E27FC236}">
                    <a16:creationId xmlns:a16="http://schemas.microsoft.com/office/drawing/2014/main" id="{76F460CC-6927-5AA8-AB68-BAC273FF63BB}"/>
                  </a:ext>
                </a:extLst>
              </p:cNvPr>
              <p:cNvSpPr>
                <a:spLocks noChangeArrowheads="1"/>
              </p:cNvSpPr>
              <p:nvPr/>
            </p:nvSpPr>
            <p:spPr bwMode="auto">
              <a:xfrm>
                <a:off x="2090" y="3877"/>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588" name="Rectangle 173">
                <a:extLst>
                  <a:ext uri="{FF2B5EF4-FFF2-40B4-BE49-F238E27FC236}">
                    <a16:creationId xmlns:a16="http://schemas.microsoft.com/office/drawing/2014/main" id="{8A54FACD-B61B-78F3-7AE1-455F3CD51DB1}"/>
                  </a:ext>
                </a:extLst>
              </p:cNvPr>
              <p:cNvSpPr>
                <a:spLocks noChangeArrowheads="1"/>
              </p:cNvSpPr>
              <p:nvPr/>
            </p:nvSpPr>
            <p:spPr bwMode="auto">
              <a:xfrm>
                <a:off x="2156" y="3877"/>
                <a:ext cx="42"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589" name="Rectangle 174">
                <a:extLst>
                  <a:ext uri="{FF2B5EF4-FFF2-40B4-BE49-F238E27FC236}">
                    <a16:creationId xmlns:a16="http://schemas.microsoft.com/office/drawing/2014/main" id="{3B2187AB-0DD9-B7BA-61B6-115864682F4A}"/>
                  </a:ext>
                </a:extLst>
              </p:cNvPr>
              <p:cNvSpPr>
                <a:spLocks noChangeArrowheads="1"/>
              </p:cNvSpPr>
              <p:nvPr/>
            </p:nvSpPr>
            <p:spPr bwMode="auto">
              <a:xfrm>
                <a:off x="2239" y="3877"/>
                <a:ext cx="30"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590" name="Rectangle 175">
                <a:extLst>
                  <a:ext uri="{FF2B5EF4-FFF2-40B4-BE49-F238E27FC236}">
                    <a16:creationId xmlns:a16="http://schemas.microsoft.com/office/drawing/2014/main" id="{0DA02B88-9897-5658-29DA-5749AFE585A0}"/>
                  </a:ext>
                </a:extLst>
              </p:cNvPr>
              <p:cNvSpPr>
                <a:spLocks noChangeArrowheads="1"/>
              </p:cNvSpPr>
              <p:nvPr/>
            </p:nvSpPr>
            <p:spPr bwMode="auto">
              <a:xfrm>
                <a:off x="2311" y="3889"/>
                <a:ext cx="161" cy="30"/>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591" name="Rectangle 176">
                <a:extLst>
                  <a:ext uri="{FF2B5EF4-FFF2-40B4-BE49-F238E27FC236}">
                    <a16:creationId xmlns:a16="http://schemas.microsoft.com/office/drawing/2014/main" id="{3FF6B6ED-90F9-2073-7539-514100CC75EC}"/>
                  </a:ext>
                </a:extLst>
              </p:cNvPr>
              <p:cNvSpPr>
                <a:spLocks noChangeArrowheads="1"/>
              </p:cNvSpPr>
              <p:nvPr/>
            </p:nvSpPr>
            <p:spPr bwMode="auto">
              <a:xfrm>
                <a:off x="2520" y="3877"/>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592" name="Rectangle 177">
                <a:extLst>
                  <a:ext uri="{FF2B5EF4-FFF2-40B4-BE49-F238E27FC236}">
                    <a16:creationId xmlns:a16="http://schemas.microsoft.com/office/drawing/2014/main" id="{183481C2-5A60-4FEF-3B64-DE41F9C2188A}"/>
                  </a:ext>
                </a:extLst>
              </p:cNvPr>
              <p:cNvSpPr>
                <a:spLocks noChangeArrowheads="1"/>
              </p:cNvSpPr>
              <p:nvPr/>
            </p:nvSpPr>
            <p:spPr bwMode="auto">
              <a:xfrm>
                <a:off x="2592" y="3889"/>
                <a:ext cx="161" cy="30"/>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593" name="Rectangle 178">
                <a:extLst>
                  <a:ext uri="{FF2B5EF4-FFF2-40B4-BE49-F238E27FC236}">
                    <a16:creationId xmlns:a16="http://schemas.microsoft.com/office/drawing/2014/main" id="{5D107823-4FFE-99C7-C013-6551EE7A4427}"/>
                  </a:ext>
                </a:extLst>
              </p:cNvPr>
              <p:cNvSpPr>
                <a:spLocks noChangeArrowheads="1"/>
              </p:cNvSpPr>
              <p:nvPr/>
            </p:nvSpPr>
            <p:spPr bwMode="auto">
              <a:xfrm>
                <a:off x="2800" y="3877"/>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594" name="Rectangle 179">
                <a:extLst>
                  <a:ext uri="{FF2B5EF4-FFF2-40B4-BE49-F238E27FC236}">
                    <a16:creationId xmlns:a16="http://schemas.microsoft.com/office/drawing/2014/main" id="{C3F245E3-B85B-3BF8-E520-E705C6EDCC2F}"/>
                  </a:ext>
                </a:extLst>
              </p:cNvPr>
              <p:cNvSpPr>
                <a:spLocks noChangeArrowheads="1"/>
              </p:cNvSpPr>
              <p:nvPr/>
            </p:nvSpPr>
            <p:spPr bwMode="auto">
              <a:xfrm>
                <a:off x="2872" y="3877"/>
                <a:ext cx="36"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595" name="Rectangle 180">
                <a:extLst>
                  <a:ext uri="{FF2B5EF4-FFF2-40B4-BE49-F238E27FC236}">
                    <a16:creationId xmlns:a16="http://schemas.microsoft.com/office/drawing/2014/main" id="{E8CCBFEC-A175-06A0-D3C9-1F788302C3E5}"/>
                  </a:ext>
                </a:extLst>
              </p:cNvPr>
              <p:cNvSpPr>
                <a:spLocks noChangeArrowheads="1"/>
              </p:cNvSpPr>
              <p:nvPr/>
            </p:nvSpPr>
            <p:spPr bwMode="auto">
              <a:xfrm>
                <a:off x="2956" y="3877"/>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596" name="Rectangle 181">
                <a:extLst>
                  <a:ext uri="{FF2B5EF4-FFF2-40B4-BE49-F238E27FC236}">
                    <a16:creationId xmlns:a16="http://schemas.microsoft.com/office/drawing/2014/main" id="{347184CE-654C-D765-F025-CB527A4EE82C}"/>
                  </a:ext>
                </a:extLst>
              </p:cNvPr>
              <p:cNvSpPr>
                <a:spLocks noChangeArrowheads="1"/>
              </p:cNvSpPr>
              <p:nvPr/>
            </p:nvSpPr>
            <p:spPr bwMode="auto">
              <a:xfrm>
                <a:off x="3027" y="3889"/>
                <a:ext cx="161" cy="30"/>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597" name="Rectangle 182">
                <a:extLst>
                  <a:ext uri="{FF2B5EF4-FFF2-40B4-BE49-F238E27FC236}">
                    <a16:creationId xmlns:a16="http://schemas.microsoft.com/office/drawing/2014/main" id="{8BEA255C-9F47-8CFE-AE4E-82E138DAB0F2}"/>
                  </a:ext>
                </a:extLst>
              </p:cNvPr>
              <p:cNvSpPr>
                <a:spLocks noChangeArrowheads="1"/>
              </p:cNvSpPr>
              <p:nvPr/>
            </p:nvSpPr>
            <p:spPr bwMode="auto">
              <a:xfrm>
                <a:off x="3236" y="3877"/>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598" name="Rectangle 183">
                <a:extLst>
                  <a:ext uri="{FF2B5EF4-FFF2-40B4-BE49-F238E27FC236}">
                    <a16:creationId xmlns:a16="http://schemas.microsoft.com/office/drawing/2014/main" id="{7218C352-7232-A42B-80F9-0E232D9BF88C}"/>
                  </a:ext>
                </a:extLst>
              </p:cNvPr>
              <p:cNvSpPr>
                <a:spLocks noChangeArrowheads="1"/>
              </p:cNvSpPr>
              <p:nvPr/>
            </p:nvSpPr>
            <p:spPr bwMode="auto">
              <a:xfrm>
                <a:off x="3308" y="3889"/>
                <a:ext cx="161" cy="30"/>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599" name="Rectangle 184">
                <a:extLst>
                  <a:ext uri="{FF2B5EF4-FFF2-40B4-BE49-F238E27FC236}">
                    <a16:creationId xmlns:a16="http://schemas.microsoft.com/office/drawing/2014/main" id="{D295B14D-8EB3-22B0-9D00-301237673B61}"/>
                  </a:ext>
                </a:extLst>
              </p:cNvPr>
              <p:cNvSpPr>
                <a:spLocks noChangeArrowheads="1"/>
              </p:cNvSpPr>
              <p:nvPr/>
            </p:nvSpPr>
            <p:spPr bwMode="auto">
              <a:xfrm>
                <a:off x="3511" y="3877"/>
                <a:ext cx="30"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600" name="Rectangle 185">
                <a:extLst>
                  <a:ext uri="{FF2B5EF4-FFF2-40B4-BE49-F238E27FC236}">
                    <a16:creationId xmlns:a16="http://schemas.microsoft.com/office/drawing/2014/main" id="{321C5D17-1054-2824-9C85-D0E1B0736128}"/>
                  </a:ext>
                </a:extLst>
              </p:cNvPr>
              <p:cNvSpPr>
                <a:spLocks noChangeArrowheads="1"/>
              </p:cNvSpPr>
              <p:nvPr/>
            </p:nvSpPr>
            <p:spPr bwMode="auto">
              <a:xfrm>
                <a:off x="3582" y="3877"/>
                <a:ext cx="42"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601" name="Rectangle 186">
                <a:extLst>
                  <a:ext uri="{FF2B5EF4-FFF2-40B4-BE49-F238E27FC236}">
                    <a16:creationId xmlns:a16="http://schemas.microsoft.com/office/drawing/2014/main" id="{166D63B9-B5A1-53A5-1087-E58D43A6EBCC}"/>
                  </a:ext>
                </a:extLst>
              </p:cNvPr>
              <p:cNvSpPr>
                <a:spLocks noChangeArrowheads="1"/>
              </p:cNvSpPr>
              <p:nvPr/>
            </p:nvSpPr>
            <p:spPr bwMode="auto">
              <a:xfrm>
                <a:off x="3666" y="3877"/>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602" name="Rectangle 187">
                <a:extLst>
                  <a:ext uri="{FF2B5EF4-FFF2-40B4-BE49-F238E27FC236}">
                    <a16:creationId xmlns:a16="http://schemas.microsoft.com/office/drawing/2014/main" id="{4A428A4F-4DF3-92DB-89DA-80932B6E0350}"/>
                  </a:ext>
                </a:extLst>
              </p:cNvPr>
              <p:cNvSpPr>
                <a:spLocks noChangeArrowheads="1"/>
              </p:cNvSpPr>
              <p:nvPr/>
            </p:nvSpPr>
            <p:spPr bwMode="auto">
              <a:xfrm>
                <a:off x="3738" y="3889"/>
                <a:ext cx="161" cy="30"/>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603" name="Rectangle 188">
                <a:extLst>
                  <a:ext uri="{FF2B5EF4-FFF2-40B4-BE49-F238E27FC236}">
                    <a16:creationId xmlns:a16="http://schemas.microsoft.com/office/drawing/2014/main" id="{77002BC4-35FB-4B32-7DFF-DB5542AD88F1}"/>
                  </a:ext>
                </a:extLst>
              </p:cNvPr>
              <p:cNvSpPr>
                <a:spLocks noChangeArrowheads="1"/>
              </p:cNvSpPr>
              <p:nvPr/>
            </p:nvSpPr>
            <p:spPr bwMode="auto">
              <a:xfrm>
                <a:off x="3935" y="3877"/>
                <a:ext cx="23"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604" name="Rectangle 189">
                <a:extLst>
                  <a:ext uri="{FF2B5EF4-FFF2-40B4-BE49-F238E27FC236}">
                    <a16:creationId xmlns:a16="http://schemas.microsoft.com/office/drawing/2014/main" id="{BBE3233F-713F-4C75-9217-5851D0F777E9}"/>
                  </a:ext>
                </a:extLst>
              </p:cNvPr>
              <p:cNvSpPr>
                <a:spLocks noChangeArrowheads="1"/>
              </p:cNvSpPr>
              <p:nvPr/>
            </p:nvSpPr>
            <p:spPr bwMode="auto">
              <a:xfrm>
                <a:off x="3982" y="3877"/>
                <a:ext cx="30"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605" name="Rectangle 190">
                <a:extLst>
                  <a:ext uri="{FF2B5EF4-FFF2-40B4-BE49-F238E27FC236}">
                    <a16:creationId xmlns:a16="http://schemas.microsoft.com/office/drawing/2014/main" id="{DA9E4615-E0B2-8141-554A-F86C6EEBCCD6}"/>
                  </a:ext>
                </a:extLst>
              </p:cNvPr>
              <p:cNvSpPr>
                <a:spLocks noChangeArrowheads="1"/>
              </p:cNvSpPr>
              <p:nvPr/>
            </p:nvSpPr>
            <p:spPr bwMode="auto">
              <a:xfrm>
                <a:off x="4132" y="3877"/>
                <a:ext cx="23"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606" name="Rectangle 191">
                <a:extLst>
                  <a:ext uri="{FF2B5EF4-FFF2-40B4-BE49-F238E27FC236}">
                    <a16:creationId xmlns:a16="http://schemas.microsoft.com/office/drawing/2014/main" id="{46EA7059-BDF0-2AD5-FCC4-224E8CD73D7B}"/>
                  </a:ext>
                </a:extLst>
              </p:cNvPr>
              <p:cNvSpPr>
                <a:spLocks noChangeArrowheads="1"/>
              </p:cNvSpPr>
              <p:nvPr/>
            </p:nvSpPr>
            <p:spPr bwMode="auto">
              <a:xfrm>
                <a:off x="4185" y="3877"/>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607" name="Rectangle 192">
                <a:extLst>
                  <a:ext uri="{FF2B5EF4-FFF2-40B4-BE49-F238E27FC236}">
                    <a16:creationId xmlns:a16="http://schemas.microsoft.com/office/drawing/2014/main" id="{10B56843-9C17-FF0E-B81D-F7FFC390A637}"/>
                  </a:ext>
                </a:extLst>
              </p:cNvPr>
              <p:cNvSpPr>
                <a:spLocks noChangeArrowheads="1"/>
              </p:cNvSpPr>
              <p:nvPr/>
            </p:nvSpPr>
            <p:spPr bwMode="auto">
              <a:xfrm>
                <a:off x="4543" y="3901"/>
                <a:ext cx="6" cy="18"/>
              </a:xfrm>
              <a:prstGeom prst="rect">
                <a:avLst/>
              </a:prstGeom>
              <a:solidFill>
                <a:srgbClr val="000000"/>
              </a:solidFill>
              <a:ln w="0">
                <a:solidFill>
                  <a:srgbClr val="00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608" name="Rectangle 193">
                <a:extLst>
                  <a:ext uri="{FF2B5EF4-FFF2-40B4-BE49-F238E27FC236}">
                    <a16:creationId xmlns:a16="http://schemas.microsoft.com/office/drawing/2014/main" id="{2BD0B107-D7E5-2FEB-4327-63EED1D1EA4D}"/>
                  </a:ext>
                </a:extLst>
              </p:cNvPr>
              <p:cNvSpPr>
                <a:spLocks noChangeArrowheads="1"/>
              </p:cNvSpPr>
              <p:nvPr/>
            </p:nvSpPr>
            <p:spPr bwMode="auto">
              <a:xfrm>
                <a:off x="4878" y="3877"/>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609" name="Rectangle 194">
                <a:extLst>
                  <a:ext uri="{FF2B5EF4-FFF2-40B4-BE49-F238E27FC236}">
                    <a16:creationId xmlns:a16="http://schemas.microsoft.com/office/drawing/2014/main" id="{46386230-1A0C-8F61-221B-D9D2D60D6A11}"/>
                  </a:ext>
                </a:extLst>
              </p:cNvPr>
              <p:cNvSpPr>
                <a:spLocks noChangeArrowheads="1"/>
              </p:cNvSpPr>
              <p:nvPr/>
            </p:nvSpPr>
            <p:spPr bwMode="auto">
              <a:xfrm>
                <a:off x="4925" y="3877"/>
                <a:ext cx="42"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610" name="Rectangle 195">
                <a:extLst>
                  <a:ext uri="{FF2B5EF4-FFF2-40B4-BE49-F238E27FC236}">
                    <a16:creationId xmlns:a16="http://schemas.microsoft.com/office/drawing/2014/main" id="{E2C9F1F3-D8DA-1245-109B-EB0BA9D2616F}"/>
                  </a:ext>
                </a:extLst>
              </p:cNvPr>
              <p:cNvSpPr>
                <a:spLocks noChangeArrowheads="1"/>
              </p:cNvSpPr>
              <p:nvPr/>
            </p:nvSpPr>
            <p:spPr bwMode="auto">
              <a:xfrm>
                <a:off x="4991" y="3877"/>
                <a:ext cx="24" cy="42"/>
              </a:xfrm>
              <a:prstGeom prst="rect">
                <a:avLst/>
              </a:prstGeom>
              <a:solidFill>
                <a:srgbClr val="FF0000"/>
              </a:solidFill>
              <a:ln w="9525">
                <a:solidFill>
                  <a:srgbClr val="FF0000"/>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611" name="Rectangle 196">
                <a:extLst>
                  <a:ext uri="{FF2B5EF4-FFF2-40B4-BE49-F238E27FC236}">
                    <a16:creationId xmlns:a16="http://schemas.microsoft.com/office/drawing/2014/main" id="{7C805FFF-70D8-84BF-1381-0B2AA71F2B03}"/>
                  </a:ext>
                </a:extLst>
              </p:cNvPr>
              <p:cNvSpPr>
                <a:spLocks noChangeArrowheads="1"/>
              </p:cNvSpPr>
              <p:nvPr/>
            </p:nvSpPr>
            <p:spPr bwMode="auto">
              <a:xfrm>
                <a:off x="5051" y="3889"/>
                <a:ext cx="83" cy="30"/>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612" name="Rectangle 197">
                <a:extLst>
                  <a:ext uri="{FF2B5EF4-FFF2-40B4-BE49-F238E27FC236}">
                    <a16:creationId xmlns:a16="http://schemas.microsoft.com/office/drawing/2014/main" id="{94D8885D-31E9-E591-D12D-25810C4C4D17}"/>
                  </a:ext>
                </a:extLst>
              </p:cNvPr>
              <p:cNvSpPr>
                <a:spLocks noChangeArrowheads="1"/>
              </p:cNvSpPr>
              <p:nvPr/>
            </p:nvSpPr>
            <p:spPr bwMode="auto">
              <a:xfrm>
                <a:off x="5278" y="3889"/>
                <a:ext cx="83" cy="30"/>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613" name="Rectangle 198">
                <a:extLst>
                  <a:ext uri="{FF2B5EF4-FFF2-40B4-BE49-F238E27FC236}">
                    <a16:creationId xmlns:a16="http://schemas.microsoft.com/office/drawing/2014/main" id="{E2C73D09-B4A5-069A-12C9-4D82A03D6DC3}"/>
                  </a:ext>
                </a:extLst>
              </p:cNvPr>
              <p:cNvSpPr>
                <a:spLocks noChangeArrowheads="1"/>
              </p:cNvSpPr>
              <p:nvPr/>
            </p:nvSpPr>
            <p:spPr bwMode="auto">
              <a:xfrm>
                <a:off x="5385" y="3889"/>
                <a:ext cx="84" cy="30"/>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sp>
            <p:nvSpPr>
              <p:cNvPr id="614" name="Rectangle 199">
                <a:extLst>
                  <a:ext uri="{FF2B5EF4-FFF2-40B4-BE49-F238E27FC236}">
                    <a16:creationId xmlns:a16="http://schemas.microsoft.com/office/drawing/2014/main" id="{000636AA-6EAD-5B84-A44F-A5B79CE2206A}"/>
                  </a:ext>
                </a:extLst>
              </p:cNvPr>
              <p:cNvSpPr>
                <a:spLocks noChangeArrowheads="1"/>
              </p:cNvSpPr>
              <p:nvPr/>
            </p:nvSpPr>
            <p:spPr bwMode="auto">
              <a:xfrm>
                <a:off x="5618" y="3889"/>
                <a:ext cx="83" cy="30"/>
              </a:xfrm>
              <a:prstGeom prst="rect">
                <a:avLst/>
              </a:prstGeom>
              <a:solidFill>
                <a:srgbClr val="0080FF"/>
              </a:solidFill>
              <a:ln w="9525">
                <a:solidFill>
                  <a:srgbClr val="0080FF"/>
                </a:solidFill>
                <a:miter lim="800000"/>
                <a:headEnd/>
                <a:tailEnd/>
              </a:ln>
            </p:spPr>
            <p:txBody>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endParaRPr lang="fr-FR" altLang="fr-FR"/>
              </a:p>
            </p:txBody>
          </p:sp>
        </p:grpSp>
        <p:grpSp>
          <p:nvGrpSpPr>
            <p:cNvPr id="615" name="Groupe 614">
              <a:extLst>
                <a:ext uri="{FF2B5EF4-FFF2-40B4-BE49-F238E27FC236}">
                  <a16:creationId xmlns:a16="http://schemas.microsoft.com/office/drawing/2014/main" id="{4F5E6E3D-DD9E-BB85-F34E-896EAF2E8E8A}"/>
                </a:ext>
              </a:extLst>
            </p:cNvPr>
            <p:cNvGrpSpPr/>
            <p:nvPr/>
          </p:nvGrpSpPr>
          <p:grpSpPr>
            <a:xfrm>
              <a:off x="5602411" y="5540152"/>
              <a:ext cx="1728192" cy="153888"/>
              <a:chOff x="561851" y="5406008"/>
              <a:chExt cx="1728192" cy="153888"/>
            </a:xfrm>
          </p:grpSpPr>
          <p:sp>
            <p:nvSpPr>
              <p:cNvPr id="616" name="Rectangle 54">
                <a:extLst>
                  <a:ext uri="{FF2B5EF4-FFF2-40B4-BE49-F238E27FC236}">
                    <a16:creationId xmlns:a16="http://schemas.microsoft.com/office/drawing/2014/main" id="{D8EB880A-0323-EE16-F999-836783D7F1CC}"/>
                  </a:ext>
                </a:extLst>
              </p:cNvPr>
              <p:cNvSpPr>
                <a:spLocks noChangeArrowheads="1"/>
              </p:cNvSpPr>
              <p:nvPr/>
            </p:nvSpPr>
            <p:spPr bwMode="auto">
              <a:xfrm>
                <a:off x="561851" y="5406008"/>
                <a:ext cx="40075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dirty="0">
                    <a:solidFill>
                      <a:srgbClr val="FF0000"/>
                    </a:solidFill>
                    <a:latin typeface="+mn-lt"/>
                  </a:rPr>
                  <a:t>BETA_X</a:t>
                </a:r>
                <a:endParaRPr lang="en-US" altLang="en-US" dirty="0">
                  <a:latin typeface="+mn-lt"/>
                </a:endParaRPr>
              </a:p>
            </p:txBody>
          </p:sp>
          <p:sp>
            <p:nvSpPr>
              <p:cNvPr id="617" name="Rectangle 56">
                <a:extLst>
                  <a:ext uri="{FF2B5EF4-FFF2-40B4-BE49-F238E27FC236}">
                    <a16:creationId xmlns:a16="http://schemas.microsoft.com/office/drawing/2014/main" id="{469C622B-3368-586D-E741-F1A6047D9E38}"/>
                  </a:ext>
                </a:extLst>
              </p:cNvPr>
              <p:cNvSpPr>
                <a:spLocks noChangeArrowheads="1"/>
              </p:cNvSpPr>
              <p:nvPr/>
            </p:nvSpPr>
            <p:spPr bwMode="auto">
              <a:xfrm>
                <a:off x="1030005" y="5406008"/>
                <a:ext cx="39594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dirty="0">
                    <a:solidFill>
                      <a:srgbClr val="00FF00"/>
                    </a:solidFill>
                    <a:latin typeface="+mn-lt"/>
                  </a:rPr>
                  <a:t>BETA_Y</a:t>
                </a:r>
                <a:endParaRPr lang="en-US" altLang="en-US" dirty="0">
                  <a:latin typeface="+mn-lt"/>
                </a:endParaRPr>
              </a:p>
            </p:txBody>
          </p:sp>
          <p:sp>
            <p:nvSpPr>
              <p:cNvPr id="618" name="Rectangle 58">
                <a:extLst>
                  <a:ext uri="{FF2B5EF4-FFF2-40B4-BE49-F238E27FC236}">
                    <a16:creationId xmlns:a16="http://schemas.microsoft.com/office/drawing/2014/main" id="{68D5C5B1-E892-CFCF-10F7-8D2FCD042B87}"/>
                  </a:ext>
                </a:extLst>
              </p:cNvPr>
              <p:cNvSpPr>
                <a:spLocks noChangeArrowheads="1"/>
              </p:cNvSpPr>
              <p:nvPr/>
            </p:nvSpPr>
            <p:spPr bwMode="auto">
              <a:xfrm>
                <a:off x="1490907" y="5406008"/>
                <a:ext cx="36708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dirty="0">
                    <a:solidFill>
                      <a:srgbClr val="0000FF"/>
                    </a:solidFill>
                    <a:latin typeface="+mn-lt"/>
                  </a:rPr>
                  <a:t>DISP_X</a:t>
                </a:r>
                <a:endParaRPr lang="en-US" altLang="en-US" dirty="0">
                  <a:latin typeface="+mn-lt"/>
                </a:endParaRPr>
              </a:p>
            </p:txBody>
          </p:sp>
          <p:sp>
            <p:nvSpPr>
              <p:cNvPr id="619" name="Rectangle 60">
                <a:extLst>
                  <a:ext uri="{FF2B5EF4-FFF2-40B4-BE49-F238E27FC236}">
                    <a16:creationId xmlns:a16="http://schemas.microsoft.com/office/drawing/2014/main" id="{65123A39-DB75-C350-1221-3F94792A3BB1}"/>
                  </a:ext>
                </a:extLst>
              </p:cNvPr>
              <p:cNvSpPr>
                <a:spLocks noChangeArrowheads="1"/>
              </p:cNvSpPr>
              <p:nvPr/>
            </p:nvSpPr>
            <p:spPr bwMode="auto">
              <a:xfrm>
                <a:off x="1927764" y="5406008"/>
                <a:ext cx="36227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000">
                    <a:solidFill>
                      <a:schemeClr val="tx1"/>
                    </a:solidFill>
                    <a:latin typeface="Arial Unicode MS" panose="020B0604020202020204" pitchFamily="34" charset="-128"/>
                    <a:ea typeface="MS PGothic" panose="020B0600070205080204" pitchFamily="34" charset="-128"/>
                  </a:defRPr>
                </a:lvl1pPr>
                <a:lvl2pPr marL="742950" indent="-285750">
                  <a:defRPr sz="1000">
                    <a:solidFill>
                      <a:schemeClr val="tx1"/>
                    </a:solidFill>
                    <a:latin typeface="Arial Unicode MS" panose="020B0604020202020204" pitchFamily="34" charset="-128"/>
                    <a:ea typeface="MS PGothic" panose="020B0600070205080204" pitchFamily="34" charset="-128"/>
                  </a:defRPr>
                </a:lvl2pPr>
                <a:lvl3pPr marL="1143000" indent="-228600">
                  <a:defRPr sz="1000">
                    <a:solidFill>
                      <a:schemeClr val="tx1"/>
                    </a:solidFill>
                    <a:latin typeface="Arial Unicode MS" panose="020B0604020202020204" pitchFamily="34" charset="-128"/>
                    <a:ea typeface="MS PGothic" panose="020B0600070205080204" pitchFamily="34" charset="-128"/>
                  </a:defRPr>
                </a:lvl3pPr>
                <a:lvl4pPr marL="1600200" indent="-228600">
                  <a:defRPr sz="1000">
                    <a:solidFill>
                      <a:schemeClr val="tx1"/>
                    </a:solidFill>
                    <a:latin typeface="Arial Unicode MS" panose="020B0604020202020204" pitchFamily="34" charset="-128"/>
                    <a:ea typeface="MS PGothic" panose="020B0600070205080204" pitchFamily="34" charset="-128"/>
                  </a:defRPr>
                </a:lvl4pPr>
                <a:lvl5pPr marL="2057400" indent="-228600">
                  <a:defRPr sz="1000">
                    <a:solidFill>
                      <a:schemeClr val="tx1"/>
                    </a:solidFill>
                    <a:latin typeface="Arial Unicode MS" panose="020B0604020202020204" pitchFamily="34" charset="-128"/>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Unicode MS" panose="020B0604020202020204" pitchFamily="34" charset="-128"/>
                    <a:ea typeface="MS PGothic" panose="020B0600070205080204" pitchFamily="34" charset="-128"/>
                  </a:defRPr>
                </a:lvl9pPr>
              </a:lstStyle>
              <a:p>
                <a:r>
                  <a:rPr lang="en-US" altLang="en-US" dirty="0">
                    <a:solidFill>
                      <a:srgbClr val="000000"/>
                    </a:solidFill>
                    <a:latin typeface="+mn-lt"/>
                  </a:rPr>
                  <a:t>DISP_Y</a:t>
                </a:r>
                <a:endParaRPr lang="en-US" altLang="en-US" dirty="0">
                  <a:latin typeface="+mn-lt"/>
                </a:endParaRPr>
              </a:p>
            </p:txBody>
          </p:sp>
        </p:grpSp>
      </p:grpSp>
      <p:sp>
        <p:nvSpPr>
          <p:cNvPr id="622" name="ZoneTexte 621">
            <a:extLst>
              <a:ext uri="{FF2B5EF4-FFF2-40B4-BE49-F238E27FC236}">
                <a16:creationId xmlns:a16="http://schemas.microsoft.com/office/drawing/2014/main" id="{96F7D14F-8BD7-8A1D-D2DA-B20259E7A28C}"/>
              </a:ext>
            </a:extLst>
          </p:cNvPr>
          <p:cNvSpPr txBox="1"/>
          <p:nvPr/>
        </p:nvSpPr>
        <p:spPr>
          <a:xfrm>
            <a:off x="262964" y="5117976"/>
            <a:ext cx="10452015" cy="523220"/>
          </a:xfrm>
          <a:prstGeom prst="rect">
            <a:avLst/>
          </a:prstGeom>
          <a:noFill/>
        </p:spPr>
        <p:txBody>
          <a:bodyPr wrap="square" rtlCol="0">
            <a:spAutoFit/>
          </a:bodyPr>
          <a:lstStyle/>
          <a:p>
            <a:r>
              <a:rPr lang="fr-FR" sz="1400" b="0" i="1" u="none" strike="noStrike" dirty="0">
                <a:solidFill>
                  <a:schemeClr val="accent1">
                    <a:lumMod val="75000"/>
                  </a:schemeClr>
                </a:solidFill>
                <a:effectLst/>
                <a:latin typeface="+mn-lt"/>
              </a:rPr>
              <a:t>S.A. Bogacz et al. International Workshop on </a:t>
            </a:r>
            <a:r>
              <a:rPr lang="fr-FR" sz="1400" b="0" i="1" u="none" strike="noStrike" dirty="0" err="1">
                <a:solidFill>
                  <a:schemeClr val="accent1">
                    <a:lumMod val="75000"/>
                  </a:schemeClr>
                </a:solidFill>
                <a:effectLst/>
                <a:latin typeface="+mn-lt"/>
              </a:rPr>
              <a:t>Deep-Inelastic</a:t>
            </a:r>
            <a:r>
              <a:rPr lang="fr-FR" sz="1400" b="0" i="1" u="none" strike="noStrike" dirty="0">
                <a:solidFill>
                  <a:schemeClr val="accent1">
                    <a:lumMod val="75000"/>
                  </a:schemeClr>
                </a:solidFill>
                <a:effectLst/>
                <a:latin typeface="+mn-lt"/>
              </a:rPr>
              <a:t> </a:t>
            </a:r>
            <a:r>
              <a:rPr lang="fr-FR" sz="1400" b="0" i="1" u="none" strike="noStrike" dirty="0" err="1">
                <a:solidFill>
                  <a:schemeClr val="accent1">
                    <a:lumMod val="75000"/>
                  </a:schemeClr>
                </a:solidFill>
                <a:effectLst/>
                <a:latin typeface="+mn-lt"/>
              </a:rPr>
              <a:t>Scattering</a:t>
            </a:r>
            <a:r>
              <a:rPr lang="fr-FR" sz="1400" b="0" i="1" u="none" strike="noStrike" dirty="0">
                <a:solidFill>
                  <a:schemeClr val="accent1">
                    <a:lumMod val="75000"/>
                  </a:schemeClr>
                </a:solidFill>
                <a:effectLst/>
                <a:latin typeface="+mn-lt"/>
              </a:rPr>
              <a:t> and </a:t>
            </a:r>
            <a:r>
              <a:rPr lang="fr-FR" sz="1400" b="0" i="1" u="none" strike="noStrike" dirty="0" err="1">
                <a:solidFill>
                  <a:schemeClr val="accent1">
                    <a:lumMod val="75000"/>
                  </a:schemeClr>
                </a:solidFill>
                <a:effectLst/>
                <a:latin typeface="+mn-lt"/>
              </a:rPr>
              <a:t>Related</a:t>
            </a:r>
            <a:r>
              <a:rPr lang="fr-FR" sz="1400" b="0" i="1" u="none" strike="noStrike" dirty="0">
                <a:solidFill>
                  <a:schemeClr val="accent1">
                    <a:lumMod val="75000"/>
                  </a:schemeClr>
                </a:solidFill>
                <a:effectLst/>
                <a:latin typeface="+mn-lt"/>
              </a:rPr>
              <a:t> </a:t>
            </a:r>
            <a:r>
              <a:rPr lang="fr-FR" sz="1400" b="0" i="1" u="none" strike="noStrike" dirty="0" err="1">
                <a:solidFill>
                  <a:schemeClr val="accent1">
                    <a:lumMod val="75000"/>
                  </a:schemeClr>
                </a:solidFill>
                <a:effectLst/>
                <a:latin typeface="+mn-lt"/>
              </a:rPr>
              <a:t>Subjects</a:t>
            </a:r>
            <a:r>
              <a:rPr lang="fr-FR" sz="1400" i="1" dirty="0">
                <a:solidFill>
                  <a:schemeClr val="accent1">
                    <a:lumMod val="75000"/>
                  </a:schemeClr>
                </a:solidFill>
                <a:latin typeface="+mn-lt"/>
              </a:rPr>
              <a:t>- </a:t>
            </a:r>
            <a:r>
              <a:rPr lang="fr-FR" sz="1400" b="0" i="1" u="none" strike="noStrike" dirty="0" err="1">
                <a:solidFill>
                  <a:schemeClr val="accent1">
                    <a:lumMod val="75000"/>
                  </a:schemeClr>
                </a:solidFill>
                <a:effectLst/>
                <a:latin typeface="+mn-lt"/>
              </a:rPr>
              <a:t>Stony</a:t>
            </a:r>
            <a:r>
              <a:rPr lang="fr-FR" sz="1400" b="0" i="1" u="none" strike="noStrike" dirty="0">
                <a:solidFill>
                  <a:schemeClr val="accent1">
                    <a:lumMod val="75000"/>
                  </a:schemeClr>
                </a:solidFill>
                <a:effectLst/>
                <a:latin typeface="+mn-lt"/>
              </a:rPr>
              <a:t> Brook </a:t>
            </a:r>
            <a:r>
              <a:rPr lang="fr-FR" sz="1400" b="0" i="1" u="none" strike="noStrike" dirty="0" err="1">
                <a:solidFill>
                  <a:schemeClr val="accent1">
                    <a:lumMod val="75000"/>
                  </a:schemeClr>
                </a:solidFill>
                <a:effectLst/>
                <a:latin typeface="+mn-lt"/>
              </a:rPr>
              <a:t>University</a:t>
            </a:r>
            <a:r>
              <a:rPr lang="fr-FR" sz="1400" b="0" i="1" u="none" strike="noStrike" dirty="0">
                <a:solidFill>
                  <a:schemeClr val="accent1">
                    <a:lumMod val="75000"/>
                  </a:schemeClr>
                </a:solidFill>
                <a:effectLst/>
                <a:latin typeface="+mn-lt"/>
              </a:rPr>
              <a:t>, New York, USA (2021), doi:10.21468/</a:t>
            </a:r>
            <a:r>
              <a:rPr lang="fr-FR" sz="1400" b="0" i="1" u="none" strike="noStrike" dirty="0" err="1">
                <a:solidFill>
                  <a:schemeClr val="accent1">
                    <a:lumMod val="75000"/>
                  </a:schemeClr>
                </a:solidFill>
                <a:effectLst/>
                <a:latin typeface="+mn-lt"/>
              </a:rPr>
              <a:t>SciPostPhysProc</a:t>
            </a:r>
            <a:r>
              <a:rPr lang="fr-FR" sz="1400" b="0" i="1" u="none" strike="noStrike" dirty="0">
                <a:solidFill>
                  <a:schemeClr val="accent1">
                    <a:lumMod val="75000"/>
                  </a:schemeClr>
                </a:solidFill>
                <a:effectLst/>
                <a:latin typeface="+mn-lt"/>
              </a:rPr>
              <a:t>.</a:t>
            </a:r>
            <a:endParaRPr lang="en-GB" sz="1400" i="1" dirty="0">
              <a:solidFill>
                <a:schemeClr val="accent1">
                  <a:lumMod val="75000"/>
                </a:schemeClr>
              </a:solidFill>
              <a:latin typeface="+mn-lt"/>
            </a:endParaRPr>
          </a:p>
        </p:txBody>
      </p:sp>
    </p:spTree>
    <p:extLst>
      <p:ext uri="{BB962C8B-B14F-4D97-AF65-F5344CB8AC3E}">
        <p14:creationId xmlns:p14="http://schemas.microsoft.com/office/powerpoint/2010/main" val="2056332961"/>
      </p:ext>
    </p:extLst>
  </p:cSld>
  <p:clrMapOvr>
    <a:masterClrMapping/>
  </p:clrMapOvr>
</p:sld>
</file>

<file path=ppt/theme/theme1.xml><?xml version="1.0" encoding="utf-8"?>
<a:theme xmlns:a="http://schemas.openxmlformats.org/drawingml/2006/main" name="1_modele-IJCLAb-powerpoin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que IJCLab standar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75303</TotalTime>
  <Words>3062</Words>
  <Application>Microsoft Macintosh PowerPoint</Application>
  <PresentationFormat>Personnalisé</PresentationFormat>
  <Paragraphs>446</Paragraphs>
  <Slides>21</Slides>
  <Notes>0</Notes>
  <HiddenSlides>0</HiddenSlides>
  <MMClips>0</MMClips>
  <ScaleCrop>false</ScaleCrop>
  <HeadingPairs>
    <vt:vector size="6" baseType="variant">
      <vt:variant>
        <vt:lpstr>Polices utilisées</vt:lpstr>
      </vt:variant>
      <vt:variant>
        <vt:i4>9</vt:i4>
      </vt:variant>
      <vt:variant>
        <vt:lpstr>Thème</vt:lpstr>
      </vt:variant>
      <vt:variant>
        <vt:i4>2</vt:i4>
      </vt:variant>
      <vt:variant>
        <vt:lpstr>Titres des diapositives</vt:lpstr>
      </vt:variant>
      <vt:variant>
        <vt:i4>21</vt:i4>
      </vt:variant>
    </vt:vector>
  </HeadingPairs>
  <TitlesOfParts>
    <vt:vector size="32" baseType="lpstr">
      <vt:lpstr>Arial Unicode MS</vt:lpstr>
      <vt:lpstr>Arial</vt:lpstr>
      <vt:lpstr>Calibri</vt:lpstr>
      <vt:lpstr>Calibri Light</vt:lpstr>
      <vt:lpstr>Cambria Math</vt:lpstr>
      <vt:lpstr>Courier New</vt:lpstr>
      <vt:lpstr>Symbol</vt:lpstr>
      <vt:lpstr>Times New Roman</vt:lpstr>
      <vt:lpstr>Wingdings</vt:lpstr>
      <vt:lpstr>1_modele-IJCLAb-powerpoint</vt:lpstr>
      <vt:lpstr>Masque IJCLab standard</vt:lpstr>
      <vt:lpstr>Présentation PowerPoint</vt:lpstr>
      <vt:lpstr>Introduction- ERL Concept</vt:lpstr>
      <vt:lpstr>ERL - The global landscape  </vt:lpstr>
      <vt:lpstr>ERLs in the European Accelerator R&amp;D Roadmap  </vt:lpstr>
      <vt:lpstr>The short story of the PERLE Genesis</vt:lpstr>
      <vt:lpstr>PERLE Configuration</vt:lpstr>
      <vt:lpstr>PERLE Timeline for TDR phase and beyond </vt:lpstr>
      <vt:lpstr>PERLE Lattice optimization</vt:lpstr>
      <vt:lpstr>Lattice optimization of the 500 MeV version of PERLE</vt:lpstr>
      <vt:lpstr>Lattice optimization of the 250 MeV version of PERLE</vt:lpstr>
      <vt:lpstr>Bunch Filling Pattern studies</vt:lpstr>
      <vt:lpstr>Bunch Filling Pattern 250 MeV Vs. 500 MeV version</vt:lpstr>
      <vt:lpstr>Injection line optimisation  </vt:lpstr>
      <vt:lpstr>PERLE SRF cavity </vt:lpstr>
      <vt:lpstr>Status of HOM design studies: </vt:lpstr>
      <vt:lpstr>Status of HOM studies : </vt:lpstr>
      <vt:lpstr>Cryomodule design: </vt:lpstr>
      <vt:lpstr>PERLE e- Source</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Luc Petizon</dc:creator>
  <cp:lastModifiedBy>Walid Kaabi</cp:lastModifiedBy>
  <cp:revision>2097</cp:revision>
  <cp:lastPrinted>2023-05-05T09:37:41Z</cp:lastPrinted>
  <dcterms:created xsi:type="dcterms:W3CDTF">2011-03-09T16:37:49Z</dcterms:created>
  <dcterms:modified xsi:type="dcterms:W3CDTF">2023-05-12T09:17:04Z</dcterms:modified>
</cp:coreProperties>
</file>